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9"/>
  </p:notesMasterIdLst>
  <p:sldIdLst>
    <p:sldId id="268" r:id="rId2"/>
    <p:sldId id="270" r:id="rId3"/>
    <p:sldId id="258" r:id="rId4"/>
    <p:sldId id="259" r:id="rId5"/>
    <p:sldId id="257" r:id="rId6"/>
    <p:sldId id="272" r:id="rId7"/>
    <p:sldId id="273" r:id="rId8"/>
    <p:sldId id="274" r:id="rId9"/>
    <p:sldId id="275" r:id="rId10"/>
    <p:sldId id="260" r:id="rId11"/>
    <p:sldId id="264" r:id="rId12"/>
    <p:sldId id="276" r:id="rId13"/>
    <p:sldId id="277" r:id="rId14"/>
    <p:sldId id="279" r:id="rId15"/>
    <p:sldId id="278" r:id="rId16"/>
    <p:sldId id="261" r:id="rId17"/>
    <p:sldId id="265" r:id="rId18"/>
    <p:sldId id="280" r:id="rId19"/>
    <p:sldId id="281" r:id="rId20"/>
    <p:sldId id="282" r:id="rId21"/>
    <p:sldId id="283" r:id="rId22"/>
    <p:sldId id="284" r:id="rId23"/>
    <p:sldId id="262" r:id="rId24"/>
    <p:sldId id="266" r:id="rId25"/>
    <p:sldId id="285" r:id="rId26"/>
    <p:sldId id="286" r:id="rId27"/>
    <p:sldId id="263" r:id="rId2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99F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15" autoAdjust="0"/>
    <p:restoredTop sz="94660"/>
  </p:normalViewPr>
  <p:slideViewPr>
    <p:cSldViewPr snapToGrid="0">
      <p:cViewPr varScale="1">
        <p:scale>
          <a:sx n="80" d="100"/>
          <a:sy n="80" d="100"/>
        </p:scale>
        <p:origin x="402" y="2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B09C7E4-2E26-4DC2-A762-F790E17971A4}" type="datetimeFigureOut">
              <a:rPr lang="en-US" smtClean="0"/>
              <a:t>11/16/2025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F50452-ED48-4884-8784-B8855796690C}" type="slidenum">
              <a:rPr lang="en-US" smtClean="0"/>
              <a:t>‹#›</a:t>
            </a:fld>
            <a:endParaRPr lang="en-US"/>
          </a:p>
        </p:txBody>
      </p:sp>
    </p:spTree>
    <p:extLst>
      <p:ext uri="{BB962C8B-B14F-4D97-AF65-F5344CB8AC3E}">
        <p14:creationId xmlns:p14="http://schemas.microsoft.com/office/powerpoint/2010/main" val="28226658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7" name="Picture 6" descr="Brickwork-HD-R1a.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12" name="Freeform 11"/>
          <p:cNvSpPr/>
          <p:nvPr userDrawn="1"/>
        </p:nvSpPr>
        <p:spPr>
          <a:xfrm>
            <a:off x="-15875" y="0"/>
            <a:ext cx="11683810" cy="6588125"/>
          </a:xfrm>
          <a:custGeom>
            <a:avLst/>
            <a:gdLst/>
            <a:ahLst/>
            <a:cxnLst/>
            <a:rect l="l" t="t" r="r" b="b"/>
            <a:pathLst>
              <a:path w="11683810" h="6588125">
                <a:moveTo>
                  <a:pt x="0" y="0"/>
                </a:moveTo>
                <a:lnTo>
                  <a:pt x="11318691" y="0"/>
                </a:lnTo>
                <a:lnTo>
                  <a:pt x="11683810" y="5976938"/>
                </a:lnTo>
                <a:lnTo>
                  <a:pt x="15875" y="6588125"/>
                </a:lnTo>
                <a:cubicBezTo>
                  <a:pt x="10583" y="4386792"/>
                  <a:pt x="5292" y="2185458"/>
                  <a:pt x="0" y="0"/>
                </a:cubicBezTo>
                <a:close/>
              </a:path>
            </a:pathLst>
          </a:custGeom>
          <a:ln>
            <a:noFill/>
          </a:ln>
          <a:effectLst>
            <a:outerShdw blurRad="101600" dist="152400" dir="438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6" name="Freeform 25"/>
          <p:cNvSpPr/>
          <p:nvPr/>
        </p:nvSpPr>
        <p:spPr>
          <a:xfrm>
            <a:off x="0" y="0"/>
            <a:ext cx="8719579" cy="456877"/>
          </a:xfrm>
          <a:custGeom>
            <a:avLst/>
            <a:gdLst/>
            <a:ahLst/>
            <a:cxnLst/>
            <a:rect l="l" t="t" r="r" b="b"/>
            <a:pathLst>
              <a:path w="8719579" h="456877">
                <a:moveTo>
                  <a:pt x="0" y="0"/>
                </a:moveTo>
                <a:lnTo>
                  <a:pt x="8719579" y="0"/>
                </a:lnTo>
                <a:lnTo>
                  <a:pt x="0" y="456877"/>
                </a:lnTo>
                <a:lnTo>
                  <a:pt x="0" y="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Freeform 14"/>
          <p:cNvSpPr/>
          <p:nvPr/>
        </p:nvSpPr>
        <p:spPr>
          <a:xfrm rot="21420000">
            <a:off x="-161800" y="293317"/>
            <a:ext cx="11367116" cy="5751804"/>
          </a:xfrm>
          <a:custGeom>
            <a:avLst/>
            <a:gdLst/>
            <a:ahLst/>
            <a:cxnLst/>
            <a:rect l="l" t="t" r="r" b="b"/>
            <a:pathLst>
              <a:path w="11367116" h="5751804">
                <a:moveTo>
                  <a:pt x="11346705" y="0"/>
                </a:moveTo>
                <a:cubicBezTo>
                  <a:pt x="11353509" y="1915114"/>
                  <a:pt x="11360312" y="3830229"/>
                  <a:pt x="11367116" y="5745343"/>
                </a:cubicBezTo>
                <a:lnTo>
                  <a:pt x="0" y="5751804"/>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txBody>
          <a:bodyPr/>
          <a:lstStyle/>
          <a:p>
            <a:endParaRPr lang="en-US"/>
          </a:p>
        </p:txBody>
      </p:sp>
    </p:spTree>
    <p:extLst>
      <p:ext uri="{BB962C8B-B14F-4D97-AF65-F5344CB8AC3E}">
        <p14:creationId xmlns:p14="http://schemas.microsoft.com/office/powerpoint/2010/main" val="372542900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Title Slide">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12" name="Freeform 11"/>
          <p:cNvSpPr/>
          <p:nvPr/>
        </p:nvSpPr>
        <p:spPr>
          <a:xfrm>
            <a:off x="-15875" y="0"/>
            <a:ext cx="11683810" cy="6588125"/>
          </a:xfrm>
          <a:custGeom>
            <a:avLst/>
            <a:gdLst/>
            <a:ahLst/>
            <a:cxnLst/>
            <a:rect l="l" t="t" r="r" b="b"/>
            <a:pathLst>
              <a:path w="11683810" h="6588125">
                <a:moveTo>
                  <a:pt x="0" y="0"/>
                </a:moveTo>
                <a:lnTo>
                  <a:pt x="11318691" y="0"/>
                </a:lnTo>
                <a:lnTo>
                  <a:pt x="11683810" y="5976938"/>
                </a:lnTo>
                <a:lnTo>
                  <a:pt x="15875" y="6588125"/>
                </a:lnTo>
                <a:cubicBezTo>
                  <a:pt x="10583" y="4386792"/>
                  <a:pt x="5292" y="2185458"/>
                  <a:pt x="0" y="0"/>
                </a:cubicBezTo>
                <a:close/>
              </a:path>
            </a:pathLst>
          </a:custGeom>
          <a:ln>
            <a:noFill/>
          </a:ln>
          <a:effectLst>
            <a:outerShdw blurRad="101600" dist="152400" dir="438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4" name="Freeform 13"/>
          <p:cNvSpPr/>
          <p:nvPr userDrawn="1"/>
        </p:nvSpPr>
        <p:spPr>
          <a:xfrm>
            <a:off x="-15875" y="4309790"/>
            <a:ext cx="11329257" cy="2028845"/>
          </a:xfrm>
          <a:custGeom>
            <a:avLst/>
            <a:gdLst/>
            <a:ahLst/>
            <a:cxnLst/>
            <a:rect l="l" t="t" r="r" b="b"/>
            <a:pathLst>
              <a:path w="11329257" h="2028845">
                <a:moveTo>
                  <a:pt x="0" y="588520"/>
                </a:moveTo>
                <a:lnTo>
                  <a:pt x="11244075" y="0"/>
                </a:lnTo>
                <a:lnTo>
                  <a:pt x="11329257" y="1424838"/>
                </a:lnTo>
                <a:lnTo>
                  <a:pt x="0" y="2028845"/>
                </a:lnTo>
                <a:lnTo>
                  <a:pt x="0" y="58852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6" name="Freeform 25"/>
          <p:cNvSpPr/>
          <p:nvPr/>
        </p:nvSpPr>
        <p:spPr>
          <a:xfrm>
            <a:off x="0" y="0"/>
            <a:ext cx="8719579" cy="456877"/>
          </a:xfrm>
          <a:custGeom>
            <a:avLst/>
            <a:gdLst/>
            <a:ahLst/>
            <a:cxnLst/>
            <a:rect l="l" t="t" r="r" b="b"/>
            <a:pathLst>
              <a:path w="8719579" h="456877">
                <a:moveTo>
                  <a:pt x="0" y="0"/>
                </a:moveTo>
                <a:lnTo>
                  <a:pt x="8719579" y="0"/>
                </a:lnTo>
                <a:lnTo>
                  <a:pt x="0" y="456877"/>
                </a:lnTo>
                <a:lnTo>
                  <a:pt x="0" y="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Freeform 14"/>
          <p:cNvSpPr/>
          <p:nvPr/>
        </p:nvSpPr>
        <p:spPr>
          <a:xfrm rot="21420000">
            <a:off x="-161800" y="293317"/>
            <a:ext cx="11367116" cy="5751804"/>
          </a:xfrm>
          <a:custGeom>
            <a:avLst/>
            <a:gdLst/>
            <a:ahLst/>
            <a:cxnLst/>
            <a:rect l="l" t="t" r="r" b="b"/>
            <a:pathLst>
              <a:path w="11367116" h="5751804">
                <a:moveTo>
                  <a:pt x="11346705" y="0"/>
                </a:moveTo>
                <a:cubicBezTo>
                  <a:pt x="11353509" y="1915114"/>
                  <a:pt x="11360312" y="3830229"/>
                  <a:pt x="11367116" y="5745343"/>
                </a:cubicBezTo>
                <a:lnTo>
                  <a:pt x="0" y="5751804"/>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txBody>
          <a:bodyPr/>
          <a:lstStyle/>
          <a:p>
            <a:endParaRPr lang="en-US"/>
          </a:p>
        </p:txBody>
      </p:sp>
    </p:spTree>
    <p:extLst>
      <p:ext uri="{BB962C8B-B14F-4D97-AF65-F5344CB8AC3E}">
        <p14:creationId xmlns:p14="http://schemas.microsoft.com/office/powerpoint/2010/main" val="411288297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2_Title Slide">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12" name="Freeform 11"/>
          <p:cNvSpPr/>
          <p:nvPr/>
        </p:nvSpPr>
        <p:spPr>
          <a:xfrm>
            <a:off x="-15875" y="0"/>
            <a:ext cx="11683810" cy="6588125"/>
          </a:xfrm>
          <a:custGeom>
            <a:avLst/>
            <a:gdLst/>
            <a:ahLst/>
            <a:cxnLst/>
            <a:rect l="l" t="t" r="r" b="b"/>
            <a:pathLst>
              <a:path w="11683810" h="6588125">
                <a:moveTo>
                  <a:pt x="0" y="0"/>
                </a:moveTo>
                <a:lnTo>
                  <a:pt x="11318691" y="0"/>
                </a:lnTo>
                <a:lnTo>
                  <a:pt x="11683810" y="5976938"/>
                </a:lnTo>
                <a:lnTo>
                  <a:pt x="15875" y="6588125"/>
                </a:lnTo>
                <a:cubicBezTo>
                  <a:pt x="10583" y="4386792"/>
                  <a:pt x="5292" y="2185458"/>
                  <a:pt x="0" y="0"/>
                </a:cubicBezTo>
                <a:close/>
              </a:path>
            </a:pathLst>
          </a:custGeom>
          <a:ln>
            <a:noFill/>
          </a:ln>
          <a:effectLst>
            <a:outerShdw blurRad="101600" dist="152400" dir="438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4" name="Freeform 13"/>
          <p:cNvSpPr/>
          <p:nvPr userDrawn="1"/>
        </p:nvSpPr>
        <p:spPr>
          <a:xfrm>
            <a:off x="-263303" y="-154633"/>
            <a:ext cx="11329257" cy="2028845"/>
          </a:xfrm>
          <a:custGeom>
            <a:avLst/>
            <a:gdLst/>
            <a:ahLst/>
            <a:cxnLst/>
            <a:rect l="l" t="t" r="r" b="b"/>
            <a:pathLst>
              <a:path w="11329257" h="2028845">
                <a:moveTo>
                  <a:pt x="0" y="588520"/>
                </a:moveTo>
                <a:lnTo>
                  <a:pt x="11244075" y="0"/>
                </a:lnTo>
                <a:lnTo>
                  <a:pt x="11329257" y="1424838"/>
                </a:lnTo>
                <a:lnTo>
                  <a:pt x="0" y="2028845"/>
                </a:lnTo>
                <a:lnTo>
                  <a:pt x="0" y="58852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6" name="Freeform 25"/>
          <p:cNvSpPr/>
          <p:nvPr/>
        </p:nvSpPr>
        <p:spPr>
          <a:xfrm>
            <a:off x="0" y="0"/>
            <a:ext cx="8719579" cy="456877"/>
          </a:xfrm>
          <a:custGeom>
            <a:avLst/>
            <a:gdLst/>
            <a:ahLst/>
            <a:cxnLst/>
            <a:rect l="l" t="t" r="r" b="b"/>
            <a:pathLst>
              <a:path w="8719579" h="456877">
                <a:moveTo>
                  <a:pt x="0" y="0"/>
                </a:moveTo>
                <a:lnTo>
                  <a:pt x="8719579" y="0"/>
                </a:lnTo>
                <a:lnTo>
                  <a:pt x="0" y="456877"/>
                </a:lnTo>
                <a:lnTo>
                  <a:pt x="0" y="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Freeform 14"/>
          <p:cNvSpPr/>
          <p:nvPr/>
        </p:nvSpPr>
        <p:spPr>
          <a:xfrm rot="21420000">
            <a:off x="-161800" y="293317"/>
            <a:ext cx="11367116" cy="5751804"/>
          </a:xfrm>
          <a:custGeom>
            <a:avLst/>
            <a:gdLst/>
            <a:ahLst/>
            <a:cxnLst/>
            <a:rect l="l" t="t" r="r" b="b"/>
            <a:pathLst>
              <a:path w="11367116" h="5751804">
                <a:moveTo>
                  <a:pt x="11346705" y="0"/>
                </a:moveTo>
                <a:cubicBezTo>
                  <a:pt x="11353509" y="1915114"/>
                  <a:pt x="11360312" y="3830229"/>
                  <a:pt x="11367116" y="5745343"/>
                </a:cubicBezTo>
                <a:lnTo>
                  <a:pt x="0" y="5751804"/>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txBody>
          <a:bodyPr/>
          <a:lstStyle/>
          <a:p>
            <a:endParaRPr lang="en-US"/>
          </a:p>
        </p:txBody>
      </p:sp>
    </p:spTree>
    <p:extLst>
      <p:ext uri="{BB962C8B-B14F-4D97-AF65-F5344CB8AC3E}">
        <p14:creationId xmlns:p14="http://schemas.microsoft.com/office/powerpoint/2010/main" val="414568497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685800" y="2063396"/>
            <a:ext cx="10394707" cy="33111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08F7AEC-66AA-455C-BA1C-E2FDADDB5CC0}" type="datetimeFigureOut">
              <a:rPr lang="en-US" smtClean="0"/>
              <a:t>11/16/2025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869959-B570-4A35-91DB-B8643741F4D0}" type="slidenum">
              <a:rPr lang="en-US" smtClean="0"/>
              <a:t>‹#›</a:t>
            </a:fld>
            <a:endParaRPr lang="en-US"/>
          </a:p>
        </p:txBody>
      </p:sp>
    </p:spTree>
    <p:extLst>
      <p:ext uri="{BB962C8B-B14F-4D97-AF65-F5344CB8AC3E}">
        <p14:creationId xmlns:p14="http://schemas.microsoft.com/office/powerpoint/2010/main" val="303728371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4707" cy="3193487"/>
          </a:xfrm>
        </p:spPr>
        <p:txBody>
          <a:bodyPr anchor="b">
            <a:normAutofit/>
          </a:bodyPr>
          <a:lstStyle>
            <a:lvl1pPr algn="l">
              <a:defRPr sz="5400"/>
            </a:lvl1pPr>
          </a:lstStyle>
          <a:p>
            <a:r>
              <a:rPr lang="en-US"/>
              <a:t>Click to edit Master title style</a:t>
            </a:r>
            <a:endParaRPr lang="en-US" dirty="0"/>
          </a:p>
        </p:txBody>
      </p:sp>
      <p:sp>
        <p:nvSpPr>
          <p:cNvPr id="3" name="Text Placeholder 2"/>
          <p:cNvSpPr>
            <a:spLocks noGrp="1"/>
          </p:cNvSpPr>
          <p:nvPr>
            <p:ph type="body" idx="1"/>
          </p:nvPr>
        </p:nvSpPr>
        <p:spPr>
          <a:xfrm>
            <a:off x="685801" y="3742267"/>
            <a:ext cx="10394707" cy="1639614"/>
          </a:xfrm>
        </p:spPr>
        <p:txBody>
          <a:bodyPr anchor="t">
            <a:normAutofit/>
          </a:bodyPr>
          <a:lstStyle>
            <a:lvl1pPr marL="0" indent="0" algn="l">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08F7AEC-66AA-455C-BA1C-E2FDADDB5CC0}" type="datetimeFigureOut">
              <a:rPr lang="en-US" smtClean="0"/>
              <a:t>11/16/2025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869959-B570-4A35-91DB-B8643741F4D0}" type="slidenum">
              <a:rPr lang="en-US" smtClean="0"/>
              <a:t>‹#›</a:t>
            </a:fld>
            <a:endParaRPr lang="en-US"/>
          </a:p>
        </p:txBody>
      </p:sp>
    </p:spTree>
    <p:extLst>
      <p:ext uri="{BB962C8B-B14F-4D97-AF65-F5344CB8AC3E}">
        <p14:creationId xmlns:p14="http://schemas.microsoft.com/office/powerpoint/2010/main" val="144232540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6882" cy="1158140"/>
          </a:xfrm>
        </p:spPr>
        <p:txBody>
          <a:bodyPr/>
          <a:lstStyle/>
          <a:p>
            <a:r>
              <a:rPr lang="en-US"/>
              <a:t>Click to edit Master title style</a:t>
            </a:r>
            <a:endParaRPr lang="en-US" dirty="0"/>
          </a:p>
        </p:txBody>
      </p:sp>
      <p:sp>
        <p:nvSpPr>
          <p:cNvPr id="12" name="Content Placeholder 2"/>
          <p:cNvSpPr>
            <a:spLocks noGrp="1"/>
          </p:cNvSpPr>
          <p:nvPr>
            <p:ph sz="quarter" idx="13"/>
          </p:nvPr>
        </p:nvSpPr>
        <p:spPr>
          <a:xfrm>
            <a:off x="685800" y="2063396"/>
            <a:ext cx="5088714" cy="3311189"/>
          </a:xfrm>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3"/>
          <p:cNvSpPr>
            <a:spLocks noGrp="1"/>
          </p:cNvSpPr>
          <p:nvPr>
            <p:ph sz="quarter" idx="14"/>
          </p:nvPr>
        </p:nvSpPr>
        <p:spPr>
          <a:xfrm>
            <a:off x="5993971" y="2063396"/>
            <a:ext cx="5086538" cy="3311189"/>
          </a:xfrm>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08F7AEC-66AA-455C-BA1C-E2FDADDB5CC0}" type="datetimeFigureOut">
              <a:rPr lang="en-US" smtClean="0"/>
              <a:t>11/16/2025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C869959-B570-4A35-91DB-B8643741F4D0}" type="slidenum">
              <a:rPr lang="en-US" smtClean="0"/>
              <a:t>‹#›</a:t>
            </a:fld>
            <a:endParaRPr lang="en-US"/>
          </a:p>
        </p:txBody>
      </p:sp>
    </p:spTree>
    <p:extLst>
      <p:ext uri="{BB962C8B-B14F-4D97-AF65-F5344CB8AC3E}">
        <p14:creationId xmlns:p14="http://schemas.microsoft.com/office/powerpoint/2010/main" val="328639925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4707" cy="1158140"/>
          </a:xfrm>
        </p:spPr>
        <p:txBody>
          <a:bodyPr/>
          <a:lstStyle/>
          <a:p>
            <a:r>
              <a:rPr lang="en-US"/>
              <a:t>Click to edit Master title style</a:t>
            </a:r>
            <a:endParaRPr lang="en-US" dirty="0"/>
          </a:p>
        </p:txBody>
      </p:sp>
      <p:sp>
        <p:nvSpPr>
          <p:cNvPr id="3" name="Text Placeholder 2"/>
          <p:cNvSpPr>
            <a:spLocks noGrp="1"/>
          </p:cNvSpPr>
          <p:nvPr>
            <p:ph type="body" idx="1"/>
          </p:nvPr>
        </p:nvSpPr>
        <p:spPr>
          <a:xfrm>
            <a:off x="918356" y="2063396"/>
            <a:ext cx="4856158"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3"/>
          <p:cNvSpPr>
            <a:spLocks noGrp="1"/>
          </p:cNvSpPr>
          <p:nvPr>
            <p:ph sz="quarter" idx="13"/>
          </p:nvPr>
        </p:nvSpPr>
        <p:spPr>
          <a:xfrm>
            <a:off x="685802" y="2861733"/>
            <a:ext cx="5088712" cy="2512852"/>
          </a:xfrm>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8191" y="2063396"/>
            <a:ext cx="4864491"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Content Placeholder 5"/>
          <p:cNvSpPr>
            <a:spLocks noGrp="1"/>
          </p:cNvSpPr>
          <p:nvPr>
            <p:ph sz="quarter" idx="14"/>
          </p:nvPr>
        </p:nvSpPr>
        <p:spPr>
          <a:xfrm>
            <a:off x="5993969" y="2861733"/>
            <a:ext cx="5088713" cy="2512852"/>
          </a:xfrm>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08F7AEC-66AA-455C-BA1C-E2FDADDB5CC0}" type="datetimeFigureOut">
              <a:rPr lang="en-US" smtClean="0"/>
              <a:t>11/16/2025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C869959-B570-4A35-91DB-B8643741F4D0}" type="slidenum">
              <a:rPr lang="en-US" smtClean="0"/>
              <a:t>‹#›</a:t>
            </a:fld>
            <a:endParaRPr lang="en-US"/>
          </a:p>
        </p:txBody>
      </p:sp>
    </p:spTree>
    <p:extLst>
      <p:ext uri="{BB962C8B-B14F-4D97-AF65-F5344CB8AC3E}">
        <p14:creationId xmlns:p14="http://schemas.microsoft.com/office/powerpoint/2010/main" val="12756350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08F7AEC-66AA-455C-BA1C-E2FDADDB5CC0}" type="datetimeFigureOut">
              <a:rPr lang="en-US" smtClean="0"/>
              <a:t>11/16/2025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C869959-B570-4A35-91DB-B8643741F4D0}" type="slidenum">
              <a:rPr lang="en-US" smtClean="0"/>
              <a:t>‹#›</a:t>
            </a:fld>
            <a:endParaRPr lang="en-US"/>
          </a:p>
        </p:txBody>
      </p:sp>
    </p:spTree>
    <p:extLst>
      <p:ext uri="{BB962C8B-B14F-4D97-AF65-F5344CB8AC3E}">
        <p14:creationId xmlns:p14="http://schemas.microsoft.com/office/powerpoint/2010/main" val="347052310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08F7AEC-66AA-455C-BA1C-E2FDADDB5CC0}" type="datetimeFigureOut">
              <a:rPr lang="en-US" smtClean="0"/>
              <a:t>11/16/2025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C869959-B570-4A35-91DB-B8643741F4D0}" type="slidenum">
              <a:rPr lang="en-US" smtClean="0"/>
              <a:t>‹#›</a:t>
            </a:fld>
            <a:endParaRPr lang="en-US"/>
          </a:p>
        </p:txBody>
      </p:sp>
    </p:spTree>
    <p:extLst>
      <p:ext uri="{BB962C8B-B14F-4D97-AF65-F5344CB8AC3E}">
        <p14:creationId xmlns:p14="http://schemas.microsoft.com/office/powerpoint/2010/main" val="266457034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3643" y="685800"/>
            <a:ext cx="4126860" cy="2023252"/>
          </a:xfrm>
        </p:spPr>
        <p:txBody>
          <a:bodyPr anchor="b">
            <a:normAutofit/>
          </a:bodyPr>
          <a:lstStyle>
            <a:lvl1pPr algn="ctr">
              <a:defRPr sz="3600"/>
            </a:lvl1pPr>
          </a:lstStyle>
          <a:p>
            <a:r>
              <a:rPr lang="en-US"/>
              <a:t>Click to edit Master title style</a:t>
            </a:r>
            <a:endParaRPr lang="en-US" dirty="0"/>
          </a:p>
        </p:txBody>
      </p:sp>
      <p:sp>
        <p:nvSpPr>
          <p:cNvPr id="10" name="Content Placeholder 2"/>
          <p:cNvSpPr>
            <a:spLocks noGrp="1"/>
          </p:cNvSpPr>
          <p:nvPr>
            <p:ph sz="quarter" idx="13"/>
          </p:nvPr>
        </p:nvSpPr>
        <p:spPr>
          <a:xfrm>
            <a:off x="5046132" y="685800"/>
            <a:ext cx="6034375" cy="46887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93642" y="2709052"/>
            <a:ext cx="4126861" cy="2665533"/>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08F7AEC-66AA-455C-BA1C-E2FDADDB5CC0}" type="datetimeFigureOut">
              <a:rPr lang="en-US" smtClean="0"/>
              <a:t>11/16/2025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C869959-B570-4A35-91DB-B8643741F4D0}" type="slidenum">
              <a:rPr lang="en-US" smtClean="0"/>
              <a:t>‹#›</a:t>
            </a:fld>
            <a:endParaRPr lang="en-US"/>
          </a:p>
        </p:txBody>
      </p:sp>
    </p:spTree>
    <p:extLst>
      <p:ext uri="{BB962C8B-B14F-4D97-AF65-F5344CB8AC3E}">
        <p14:creationId xmlns:p14="http://schemas.microsoft.com/office/powerpoint/2010/main" val="261887394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685800"/>
            <a:ext cx="6345302" cy="2023252"/>
          </a:xfrm>
        </p:spPr>
        <p:txBody>
          <a:bodyPr anchor="b">
            <a:normAutofit/>
          </a:bodyPr>
          <a:lstStyle>
            <a:lvl1pPr algn="ctr">
              <a:defRPr sz="36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82362" y="0"/>
            <a:ext cx="3598146" cy="507153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1" y="2709052"/>
            <a:ext cx="6345301" cy="2362481"/>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08F7AEC-66AA-455C-BA1C-E2FDADDB5CC0}" type="datetimeFigureOut">
              <a:rPr lang="en-US" smtClean="0"/>
              <a:t>11/16/2025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C869959-B570-4A35-91DB-B8643741F4D0}" type="slidenum">
              <a:rPr lang="en-US" smtClean="0"/>
              <a:t>‹#›</a:t>
            </a:fld>
            <a:endParaRPr lang="en-US"/>
          </a:p>
        </p:txBody>
      </p:sp>
    </p:spTree>
    <p:extLst>
      <p:ext uri="{BB962C8B-B14F-4D97-AF65-F5344CB8AC3E}">
        <p14:creationId xmlns:p14="http://schemas.microsoft.com/office/powerpoint/2010/main" val="328011220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4106333"/>
            <a:ext cx="10394708" cy="588846"/>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5801" y="685799"/>
            <a:ext cx="10392513" cy="319490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780" y="4702923"/>
            <a:ext cx="10394728" cy="682472"/>
          </a:xfrm>
        </p:spPr>
        <p:txBody>
          <a:bodyPr anchor="t"/>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08F7AEC-66AA-455C-BA1C-E2FDADDB5CC0}" type="datetimeFigureOut">
              <a:rPr lang="en-US" smtClean="0"/>
              <a:t>11/16/2025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C869959-B570-4A35-91DB-B8643741F4D0}" type="slidenum">
              <a:rPr lang="en-US" smtClean="0"/>
              <a:t>‹#›</a:t>
            </a:fld>
            <a:endParaRPr lang="en-US"/>
          </a:p>
        </p:txBody>
      </p:sp>
    </p:spTree>
    <p:extLst>
      <p:ext uri="{BB962C8B-B14F-4D97-AF65-F5344CB8AC3E}">
        <p14:creationId xmlns:p14="http://schemas.microsoft.com/office/powerpoint/2010/main" val="151637657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6902" cy="3194903"/>
          </a:xfrm>
        </p:spPr>
        <p:txBody>
          <a:bodyPr anchor="ctr">
            <a:normAutofit/>
          </a:bodyPr>
          <a:lstStyle>
            <a:lvl1pPr algn="ctr">
              <a:defRPr sz="4800"/>
            </a:lvl1pPr>
          </a:lstStyle>
          <a:p>
            <a:r>
              <a:rPr lang="en-US"/>
              <a:t>Click to edit Master title style</a:t>
            </a:r>
            <a:endParaRPr lang="en-US" dirty="0"/>
          </a:p>
        </p:txBody>
      </p:sp>
      <p:sp>
        <p:nvSpPr>
          <p:cNvPr id="4" name="Text Placeholder 3"/>
          <p:cNvSpPr>
            <a:spLocks noGrp="1"/>
          </p:cNvSpPr>
          <p:nvPr>
            <p:ph type="body" sz="half" idx="2"/>
          </p:nvPr>
        </p:nvSpPr>
        <p:spPr>
          <a:xfrm>
            <a:off x="685779" y="4106333"/>
            <a:ext cx="10394729" cy="1273606"/>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08F7AEC-66AA-455C-BA1C-E2FDADDB5CC0}" type="datetimeFigureOut">
              <a:rPr lang="en-US" smtClean="0"/>
              <a:t>11/16/2025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C869959-B570-4A35-91DB-B8643741F4D0}" type="slidenum">
              <a:rPr lang="en-US" smtClean="0"/>
              <a:t>‹#›</a:t>
            </a:fld>
            <a:endParaRPr lang="en-US"/>
          </a:p>
        </p:txBody>
      </p:sp>
    </p:spTree>
    <p:extLst>
      <p:ext uri="{BB962C8B-B14F-4D97-AF65-F5344CB8AC3E}">
        <p14:creationId xmlns:p14="http://schemas.microsoft.com/office/powerpoint/2010/main" val="120954612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21732" y="685800"/>
            <a:ext cx="9525020" cy="2916704"/>
          </a:xfrm>
        </p:spPr>
        <p:txBody>
          <a:bodyPr anchor="ctr">
            <a:normAutofit/>
          </a:bodyPr>
          <a:lstStyle>
            <a:lvl1pPr algn="ctr">
              <a:defRPr sz="4800"/>
            </a:lvl1pPr>
          </a:lstStyle>
          <a:p>
            <a:r>
              <a:rPr lang="en-US"/>
              <a:t>Click to edit Master title style</a:t>
            </a:r>
            <a:endParaRPr lang="en-US" dirty="0"/>
          </a:p>
        </p:txBody>
      </p:sp>
      <p:sp>
        <p:nvSpPr>
          <p:cNvPr id="12" name="Text Placeholder 3"/>
          <p:cNvSpPr>
            <a:spLocks noGrp="1"/>
          </p:cNvSpPr>
          <p:nvPr>
            <p:ph type="body" sz="half" idx="13"/>
          </p:nvPr>
        </p:nvSpPr>
        <p:spPr>
          <a:xfrm>
            <a:off x="1550264" y="3610032"/>
            <a:ext cx="8667956" cy="377768"/>
          </a:xfrm>
        </p:spPr>
        <p:txBody>
          <a:bodyPr anchor="t">
            <a:normAutofit/>
          </a:bodyPr>
          <a:lstStyle>
            <a:lvl1pPr marL="0" indent="0" algn="r">
              <a:buNone/>
              <a:defRPr sz="1400">
                <a:solidFill>
                  <a:schemeClr val="tx1">
                    <a:lumMod val="50000"/>
                    <a:lumOff val="5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685801" y="4106334"/>
            <a:ext cx="10396882" cy="1268252"/>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08F7AEC-66AA-455C-BA1C-E2FDADDB5CC0}" type="datetimeFigureOut">
              <a:rPr lang="en-US" smtClean="0"/>
              <a:t>11/16/2025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C869959-B570-4A35-91DB-B8643741F4D0}" type="slidenum">
              <a:rPr lang="en-US" smtClean="0"/>
              <a:t>‹#›</a:t>
            </a:fld>
            <a:endParaRPr lang="en-US"/>
          </a:p>
        </p:txBody>
      </p:sp>
      <p:sp>
        <p:nvSpPr>
          <p:cNvPr id="13" name="TextBox 12"/>
          <p:cNvSpPr txBox="1"/>
          <p:nvPr/>
        </p:nvSpPr>
        <p:spPr>
          <a:xfrm>
            <a:off x="685801" y="89262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473083" y="292282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417824328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5800" y="1723854"/>
            <a:ext cx="10394707" cy="2511835"/>
          </a:xfrm>
        </p:spPr>
        <p:txBody>
          <a:bodyPr anchor="b">
            <a:normAutofit/>
          </a:bodyPr>
          <a:lstStyle>
            <a:lvl1pPr algn="l">
              <a:defRPr sz="4800"/>
            </a:lvl1pPr>
          </a:lstStyle>
          <a:p>
            <a:r>
              <a:rPr lang="en-US"/>
              <a:t>Click to edit Master title style</a:t>
            </a:r>
            <a:endParaRPr lang="en-US" dirty="0"/>
          </a:p>
        </p:txBody>
      </p:sp>
      <p:sp>
        <p:nvSpPr>
          <p:cNvPr id="4" name="Text Placeholder 3"/>
          <p:cNvSpPr>
            <a:spLocks noGrp="1"/>
          </p:cNvSpPr>
          <p:nvPr>
            <p:ph type="body" sz="half" idx="2"/>
          </p:nvPr>
        </p:nvSpPr>
        <p:spPr>
          <a:xfrm>
            <a:off x="685800" y="4247468"/>
            <a:ext cx="10394707" cy="1140644"/>
          </a:xfrm>
        </p:spPr>
        <p:txBody>
          <a:bodyPr anchor="t">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08F7AEC-66AA-455C-BA1C-E2FDADDB5CC0}" type="datetimeFigureOut">
              <a:rPr lang="en-US" smtClean="0"/>
              <a:t>11/16/2025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C869959-B570-4A35-91DB-B8643741F4D0}" type="slidenum">
              <a:rPr lang="en-US" smtClean="0"/>
              <a:t>‹#›</a:t>
            </a:fld>
            <a:endParaRPr lang="en-US"/>
          </a:p>
        </p:txBody>
      </p:sp>
    </p:spTree>
    <p:extLst>
      <p:ext uri="{BB962C8B-B14F-4D97-AF65-F5344CB8AC3E}">
        <p14:creationId xmlns:p14="http://schemas.microsoft.com/office/powerpoint/2010/main" val="265344142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685802" y="685800"/>
            <a:ext cx="10394706" cy="1151965"/>
          </a:xfrm>
        </p:spPr>
        <p:txBody>
          <a:bodyPr/>
          <a:lstStyle>
            <a:lvl1pPr algn="ctr">
              <a:defRPr/>
            </a:lvl1pPr>
          </a:lstStyle>
          <a:p>
            <a:r>
              <a:rPr lang="en-US"/>
              <a:t>Click to edit Master title style</a:t>
            </a:r>
            <a:endParaRPr lang="en-US" dirty="0"/>
          </a:p>
        </p:txBody>
      </p:sp>
      <p:sp>
        <p:nvSpPr>
          <p:cNvPr id="7" name="Text Placeholder 2"/>
          <p:cNvSpPr>
            <a:spLocks noGrp="1"/>
          </p:cNvSpPr>
          <p:nvPr>
            <p:ph type="body" idx="1"/>
          </p:nvPr>
        </p:nvSpPr>
        <p:spPr>
          <a:xfrm>
            <a:off x="685802"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5802"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234622"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234621"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770380"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770380"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F08F7AEC-66AA-455C-BA1C-E2FDADDB5CC0}" type="datetimeFigureOut">
              <a:rPr lang="en-US" smtClean="0"/>
              <a:t>11/16/2025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C869959-B570-4A35-91DB-B8643741F4D0}" type="slidenum">
              <a:rPr lang="en-US" smtClean="0"/>
              <a:t>‹#›</a:t>
            </a:fld>
            <a:endParaRPr lang="en-US"/>
          </a:p>
        </p:txBody>
      </p:sp>
    </p:spTree>
    <p:extLst>
      <p:ext uri="{BB962C8B-B14F-4D97-AF65-F5344CB8AC3E}">
        <p14:creationId xmlns:p14="http://schemas.microsoft.com/office/powerpoint/2010/main" val="428243585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685801" y="685800"/>
            <a:ext cx="10396882" cy="1151965"/>
          </a:xfrm>
        </p:spPr>
        <p:txBody>
          <a:bodyPr/>
          <a:lstStyle>
            <a:lvl1pPr algn="ctr">
              <a:defRPr/>
            </a:lvl1pPr>
          </a:lstStyle>
          <a:p>
            <a:r>
              <a:rPr lang="en-US"/>
              <a:t>Click to edit Master title style</a:t>
            </a:r>
            <a:endParaRPr lang="en-US" dirty="0"/>
          </a:p>
        </p:txBody>
      </p:sp>
      <p:sp>
        <p:nvSpPr>
          <p:cNvPr id="19" name="Text Placeholder 2"/>
          <p:cNvSpPr>
            <a:spLocks noGrp="1"/>
          </p:cNvSpPr>
          <p:nvPr>
            <p:ph type="body" idx="1"/>
          </p:nvPr>
        </p:nvSpPr>
        <p:spPr>
          <a:xfrm>
            <a:off x="691840"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685780" y="2063395"/>
            <a:ext cx="3310128" cy="1536725"/>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91840" y="4389287"/>
            <a:ext cx="3310128" cy="98529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237410"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235999" y="2063395"/>
            <a:ext cx="3310128" cy="1535237"/>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235999" y="4389286"/>
            <a:ext cx="3310128" cy="98530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768944"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768819" y="2063394"/>
            <a:ext cx="3310128" cy="1537196"/>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768819" y="4389284"/>
            <a:ext cx="3310128" cy="985302"/>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F08F7AEC-66AA-455C-BA1C-E2FDADDB5CC0}" type="datetimeFigureOut">
              <a:rPr lang="en-US" smtClean="0"/>
              <a:t>11/16/2025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C869959-B570-4A35-91DB-B8643741F4D0}" type="slidenum">
              <a:rPr lang="en-US" smtClean="0"/>
              <a:t>‹#›</a:t>
            </a:fld>
            <a:endParaRPr lang="en-US"/>
          </a:p>
        </p:txBody>
      </p:sp>
    </p:spTree>
    <p:extLst>
      <p:ext uri="{BB962C8B-B14F-4D97-AF65-F5344CB8AC3E}">
        <p14:creationId xmlns:p14="http://schemas.microsoft.com/office/powerpoint/2010/main" val="299740007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r">
              <a:defRPr/>
            </a:lvl1pPr>
          </a:lstStyle>
          <a:p>
            <a:r>
              <a:rPr lang="en-US"/>
              <a:t>Click to edit Master title style</a:t>
            </a:r>
            <a:endParaRPr lang="en-US" dirty="0"/>
          </a:p>
        </p:txBody>
      </p:sp>
      <p:sp>
        <p:nvSpPr>
          <p:cNvPr id="11" name="Vertical Text Placeholder 2"/>
          <p:cNvSpPr>
            <a:spLocks noGrp="1"/>
          </p:cNvSpPr>
          <p:nvPr>
            <p:ph type="body" orient="vert" sz="quarter" idx="13"/>
          </p:nvPr>
        </p:nvSpPr>
        <p:spPr>
          <a:xfrm>
            <a:off x="685800" y="2063396"/>
            <a:ext cx="10394707" cy="331119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08F7AEC-66AA-455C-BA1C-E2FDADDB5CC0}" type="datetimeFigureOut">
              <a:rPr lang="en-US" smtClean="0"/>
              <a:t>11/16/2025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869959-B570-4A35-91DB-B8643741F4D0}" type="slidenum">
              <a:rPr lang="en-US" smtClean="0"/>
              <a:t>‹#›</a:t>
            </a:fld>
            <a:endParaRPr lang="en-US"/>
          </a:p>
        </p:txBody>
      </p:sp>
    </p:spTree>
    <p:extLst>
      <p:ext uri="{BB962C8B-B14F-4D97-AF65-F5344CB8AC3E}">
        <p14:creationId xmlns:p14="http://schemas.microsoft.com/office/powerpoint/2010/main" val="54367805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15862" y="685800"/>
            <a:ext cx="2264646" cy="4688785"/>
          </a:xfrm>
        </p:spPr>
        <p:txBody>
          <a:bodyPr vert="eaVert"/>
          <a:lstStyle>
            <a:lvl1pPr algn="l">
              <a:defRPr/>
            </a:lvl1pPr>
          </a:lstStyle>
          <a:p>
            <a:r>
              <a:rPr lang="en-US"/>
              <a:t>Click to edit Master title style</a:t>
            </a:r>
            <a:endParaRPr lang="en-US" dirty="0"/>
          </a:p>
        </p:txBody>
      </p:sp>
      <p:sp>
        <p:nvSpPr>
          <p:cNvPr id="8" name="Vertical Text Placeholder 2"/>
          <p:cNvSpPr>
            <a:spLocks noGrp="1"/>
          </p:cNvSpPr>
          <p:nvPr>
            <p:ph type="body" orient="vert" sz="quarter" idx="13"/>
          </p:nvPr>
        </p:nvSpPr>
        <p:spPr>
          <a:xfrm>
            <a:off x="685800" y="685800"/>
            <a:ext cx="7904431" cy="4688785"/>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08F7AEC-66AA-455C-BA1C-E2FDADDB5CC0}" type="datetimeFigureOut">
              <a:rPr lang="en-US" smtClean="0"/>
              <a:t>11/16/2025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869959-B570-4A35-91DB-B8643741F4D0}" type="slidenum">
              <a:rPr lang="en-US" smtClean="0"/>
              <a:t>‹#›</a:t>
            </a:fld>
            <a:endParaRPr lang="en-US"/>
          </a:p>
        </p:txBody>
      </p:sp>
    </p:spTree>
    <p:extLst>
      <p:ext uri="{BB962C8B-B14F-4D97-AF65-F5344CB8AC3E}">
        <p14:creationId xmlns:p14="http://schemas.microsoft.com/office/powerpoint/2010/main" val="363850334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3.jp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10" name="Group 9"/>
          <p:cNvGrpSpPr/>
          <p:nvPr/>
        </p:nvGrpSpPr>
        <p:grpSpPr>
          <a:xfrm>
            <a:off x="-25397" y="0"/>
            <a:ext cx="12005350" cy="6644081"/>
            <a:chOff x="-25397" y="0"/>
            <a:chExt cx="12005350" cy="6644081"/>
          </a:xfrm>
        </p:grpSpPr>
        <p:sp useBgFill="1">
          <p:nvSpPr>
            <p:cNvPr id="11" name="Rectangle 10"/>
            <p:cNvSpPr/>
            <p:nvPr/>
          </p:nvSpPr>
          <p:spPr>
            <a:xfrm>
              <a:off x="1" y="0"/>
              <a:ext cx="11979952" cy="6644081"/>
            </a:xfrm>
            <a:prstGeom prst="rect">
              <a:avLst/>
            </a:prstGeom>
            <a:ln>
              <a:noFill/>
            </a:ln>
            <a:effectLst>
              <a:outerShdw blurRad="98425" dist="76200" dir="4380000" algn="tl" rotWithShape="0">
                <a:srgbClr val="000000">
                  <a:alpha val="68000"/>
                </a:srgbClr>
              </a:outerShdw>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2" name="Freeform 11"/>
            <p:cNvSpPr/>
            <p:nvPr/>
          </p:nvSpPr>
          <p:spPr>
            <a:xfrm>
              <a:off x="-25397" y="0"/>
              <a:ext cx="11773291" cy="6419514"/>
            </a:xfrm>
            <a:custGeom>
              <a:avLst/>
              <a:gdLst/>
              <a:ahLst/>
              <a:cxnLst/>
              <a:rect l="l" t="t" r="r" b="b"/>
              <a:pathLst>
                <a:path w="11773291" h="6419514">
                  <a:moveTo>
                    <a:pt x="11750059" y="0"/>
                  </a:moveTo>
                  <a:lnTo>
                    <a:pt x="11773291" y="6419514"/>
                  </a:lnTo>
                  <a:lnTo>
                    <a:pt x="0" y="6411047"/>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txBody>
            <a:bodyPr/>
            <a:lstStyle/>
            <a:p>
              <a:endParaRPr lang="en-US"/>
            </a:p>
          </p:txBody>
        </p:sp>
        <p:sp>
          <p:nvSpPr>
            <p:cNvPr id="13" name="Rectangle 12"/>
            <p:cNvSpPr/>
            <p:nvPr/>
          </p:nvSpPr>
          <p:spPr>
            <a:xfrm>
              <a:off x="1" y="5600215"/>
              <a:ext cx="11706512" cy="780581"/>
            </a:xfrm>
            <a:prstGeom prst="rect">
              <a:avLst/>
            </a:pr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2" name="Title Placeholder 1"/>
          <p:cNvSpPr>
            <a:spLocks noGrp="1"/>
          </p:cNvSpPr>
          <p:nvPr>
            <p:ph type="title"/>
          </p:nvPr>
        </p:nvSpPr>
        <p:spPr>
          <a:xfrm>
            <a:off x="685801" y="685800"/>
            <a:ext cx="10396882" cy="1151965"/>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063396"/>
            <a:ext cx="10396883" cy="3311189"/>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98083" y="5757334"/>
            <a:ext cx="3784600" cy="498470"/>
          </a:xfrm>
          <a:prstGeom prst="rect">
            <a:avLst/>
          </a:prstGeom>
        </p:spPr>
        <p:txBody>
          <a:bodyPr vert="horz" lIns="91440" tIns="45720" rIns="91440" bIns="45720" rtlCol="0" anchor="ctr"/>
          <a:lstStyle>
            <a:lvl1pPr algn="r">
              <a:defRPr sz="3200" cap="all" baseline="0">
                <a:solidFill>
                  <a:schemeClr val="accent1">
                    <a:lumMod val="50000"/>
                  </a:schemeClr>
                </a:solidFill>
              </a:defRPr>
            </a:lvl1pPr>
          </a:lstStyle>
          <a:p>
            <a:fld id="{F08F7AEC-66AA-455C-BA1C-E2FDADDB5CC0}" type="datetimeFigureOut">
              <a:rPr lang="en-US" smtClean="0"/>
              <a:t>11/16/2025</a:t>
            </a:fld>
            <a:endParaRPr lang="en-US"/>
          </a:p>
        </p:txBody>
      </p:sp>
      <p:sp>
        <p:nvSpPr>
          <p:cNvPr id="5" name="Footer Placeholder 4"/>
          <p:cNvSpPr>
            <a:spLocks noGrp="1"/>
          </p:cNvSpPr>
          <p:nvPr>
            <p:ph type="ftr" sz="quarter" idx="3"/>
          </p:nvPr>
        </p:nvSpPr>
        <p:spPr>
          <a:xfrm>
            <a:off x="685801" y="5757334"/>
            <a:ext cx="5499719" cy="498470"/>
          </a:xfrm>
          <a:prstGeom prst="rect">
            <a:avLst/>
          </a:prstGeom>
        </p:spPr>
        <p:txBody>
          <a:bodyPr vert="horz" lIns="91440" tIns="45720" rIns="91440" bIns="45720" rtlCol="0" anchor="ctr"/>
          <a:lstStyle>
            <a:lvl1pPr algn="l">
              <a:defRPr sz="3200" cap="all" baseline="0">
                <a:solidFill>
                  <a:schemeClr val="accent1">
                    <a:lumMod val="50000"/>
                  </a:schemeClr>
                </a:solidFill>
              </a:defRPr>
            </a:lvl1pPr>
          </a:lstStyle>
          <a:p>
            <a:endParaRPr lang="en-US"/>
          </a:p>
        </p:txBody>
      </p:sp>
      <p:sp>
        <p:nvSpPr>
          <p:cNvPr id="6" name="Slide Number Placeholder 5"/>
          <p:cNvSpPr>
            <a:spLocks noGrp="1"/>
          </p:cNvSpPr>
          <p:nvPr>
            <p:ph type="sldNum" sz="quarter" idx="4"/>
          </p:nvPr>
        </p:nvSpPr>
        <p:spPr>
          <a:xfrm>
            <a:off x="6287121" y="5757334"/>
            <a:ext cx="907186" cy="498470"/>
          </a:xfrm>
          <a:prstGeom prst="rect">
            <a:avLst/>
          </a:prstGeom>
        </p:spPr>
        <p:txBody>
          <a:bodyPr vert="horz" lIns="91440" tIns="45720" rIns="91440" bIns="45720" rtlCol="0" anchor="ctr"/>
          <a:lstStyle>
            <a:lvl1pPr algn="ctr">
              <a:defRPr sz="3200" cap="all" baseline="0">
                <a:solidFill>
                  <a:schemeClr val="accent1">
                    <a:lumMod val="50000"/>
                  </a:schemeClr>
                </a:solidFill>
              </a:defRPr>
            </a:lvl1pPr>
          </a:lstStyle>
          <a:p>
            <a:fld id="{0C869959-B570-4A35-91DB-B8643741F4D0}" type="slidenum">
              <a:rPr lang="en-US" smtClean="0"/>
              <a:t>‹#›</a:t>
            </a:fld>
            <a:endParaRPr lang="en-US"/>
          </a:p>
        </p:txBody>
      </p:sp>
    </p:spTree>
    <p:extLst>
      <p:ext uri="{BB962C8B-B14F-4D97-AF65-F5344CB8AC3E}">
        <p14:creationId xmlns:p14="http://schemas.microsoft.com/office/powerpoint/2010/main" val="16431509"/>
      </p:ext>
    </p:extLst>
  </p:cSld>
  <p:clrMap bg1="lt1" tx1="dk1" bg2="lt2" tx2="dk2" accent1="accent1" accent2="accent2" accent3="accent3" accent4="accent4" accent5="accent5" accent6="accent6" hlink="hlink" folHlink="folHlink"/>
  <p:sldLayoutIdLst>
    <p:sldLayoutId id="2147483661" r:id="rId1"/>
    <p:sldLayoutId id="2147483678" r:id="rId2"/>
    <p:sldLayoutId id="2147483679"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3" r:id="rId15"/>
    <p:sldLayoutId id="2147483674" r:id="rId16"/>
    <p:sldLayoutId id="2147483675" r:id="rId17"/>
    <p:sldLayoutId id="2147483676" r:id="rId18"/>
    <p:sldLayoutId id="2147483677" r:id="rId19"/>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xStyles>
    <p:titleStyle>
      <a:lvl1pPr algn="l" defTabSz="914400" rtl="0" eaLnBrk="1" latinLnBrk="0" hangingPunct="1">
        <a:lnSpc>
          <a:spcPct val="90000"/>
        </a:lnSpc>
        <a:spcBef>
          <a:spcPct val="0"/>
        </a:spcBef>
        <a:buNone/>
        <a:defRPr sz="5400" kern="1200" cap="all" baseline="0">
          <a:solidFill>
            <a:schemeClr val="accent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60000"/>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E1B645-18C7-DD90-CD95-EDE2010256D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44394054-4593-D524-5165-B9747E21506B}"/>
              </a:ext>
            </a:extLst>
          </p:cNvPr>
          <p:cNvSpPr txBox="1"/>
          <p:nvPr/>
        </p:nvSpPr>
        <p:spPr>
          <a:xfrm rot="21421756">
            <a:off x="454132" y="351390"/>
            <a:ext cx="10402067" cy="3970318"/>
          </a:xfrm>
          <a:prstGeom prst="rect">
            <a:avLst/>
          </a:prstGeom>
          <a:noFill/>
        </p:spPr>
        <p:txBody>
          <a:bodyPr wrap="square" rtlCol="0">
            <a:spAutoFit/>
          </a:bodyPr>
          <a:lstStyle/>
          <a:p>
            <a:pPr marL="342900" indent="-342900">
              <a:buFont typeface="+mj-lt"/>
              <a:buAutoNum type="arabicPeriod"/>
            </a:pPr>
            <a:r>
              <a:rPr lang="en-US" sz="2800" u="sng" dirty="0">
                <a:latin typeface="Amasis MT Pro Black" panose="02040A04050005020304" pitchFamily="18" charset="0"/>
              </a:rPr>
              <a:t>Jesus went before Pilate in the first hearing of the Roman trial </a:t>
            </a:r>
            <a:r>
              <a:rPr lang="en-US" sz="2800" dirty="0">
                <a:latin typeface="Amasis MT Pro Black" panose="02040A04050005020304" pitchFamily="18" charset="0"/>
              </a:rPr>
              <a:t>(John 18:28-38)</a:t>
            </a:r>
          </a:p>
          <a:p>
            <a:pPr marL="971550" lvl="1" indent="-514350">
              <a:buFont typeface="+mj-lt"/>
              <a:buAutoNum type="alphaLcPeriod"/>
            </a:pPr>
            <a:r>
              <a:rPr lang="en-US" sz="2800" i="1" dirty="0">
                <a:latin typeface="Amasis MT Pro Black" panose="02040A04050005020304" pitchFamily="18" charset="0"/>
              </a:rPr>
              <a:t> Pilate asked what he had done (vv. 29-32)</a:t>
            </a:r>
          </a:p>
          <a:p>
            <a:pPr marL="971550" lvl="1" indent="-514350">
              <a:buFont typeface="+mj-lt"/>
              <a:buAutoNum type="alphaLcPeriod"/>
            </a:pPr>
            <a:r>
              <a:rPr lang="en-US" sz="2800" i="1" dirty="0">
                <a:latin typeface="Amasis MT Pro Black" panose="02040A04050005020304" pitchFamily="18" charset="0"/>
              </a:rPr>
              <a:t>Pilate asked, “Are you king of the Jews?” (vv. 33-37)</a:t>
            </a:r>
          </a:p>
          <a:p>
            <a:pPr marL="1428750" lvl="2" indent="-514350">
              <a:buFont typeface="+mj-lt"/>
              <a:buAutoNum type="arabicParenR"/>
            </a:pPr>
            <a:r>
              <a:rPr lang="en-US" sz="2800" dirty="0">
                <a:latin typeface="Amasis MT Pro Black" panose="02040A04050005020304" pitchFamily="18" charset="0"/>
              </a:rPr>
              <a:t>His kingdom is not of this world (v. 36)</a:t>
            </a:r>
          </a:p>
          <a:p>
            <a:pPr marL="1428750" lvl="2" indent="-514350">
              <a:buFont typeface="+mj-lt"/>
              <a:buAutoNum type="arabicParenR"/>
            </a:pPr>
            <a:r>
              <a:rPr lang="en-US" sz="2800" dirty="0">
                <a:latin typeface="Amasis MT Pro Black" panose="02040A04050005020304" pitchFamily="18" charset="0"/>
              </a:rPr>
              <a:t>He was born for this reason to bear witness to the truth &amp; those of the truth hear his voice (v. 37)</a:t>
            </a:r>
          </a:p>
          <a:p>
            <a:pPr marL="971550" lvl="1" indent="-514350">
              <a:buFont typeface="+mj-lt"/>
              <a:buAutoNum type="alphaLcPeriod"/>
            </a:pPr>
            <a:r>
              <a:rPr lang="en-US" sz="2800" i="1" dirty="0">
                <a:latin typeface="Amasis MT Pro Black" panose="02040A04050005020304" pitchFamily="18" charset="0"/>
              </a:rPr>
              <a:t>Pilate asked, “What is truth? (v. 38)</a:t>
            </a:r>
          </a:p>
        </p:txBody>
      </p:sp>
    </p:spTree>
    <p:extLst>
      <p:ext uri="{BB962C8B-B14F-4D97-AF65-F5344CB8AC3E}">
        <p14:creationId xmlns:p14="http://schemas.microsoft.com/office/powerpoint/2010/main" val="350026515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1000"/>
                                        <p:tgtEl>
                                          <p:spTgt spid="2">
                                            <p:txEl>
                                              <p:pRg st="1" end="1"/>
                                            </p:txEl>
                                          </p:spTgt>
                                        </p:tgtEl>
                                      </p:cBhvr>
                                    </p:animEffect>
                                    <p:anim calcmode="lin" valueType="num">
                                      <p:cBhvr>
                                        <p:cTn id="8"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Effect transition="in" filter="fade">
                                      <p:cBhvr>
                                        <p:cTn id="14" dur="1000"/>
                                        <p:tgtEl>
                                          <p:spTgt spid="2">
                                            <p:txEl>
                                              <p:pRg st="2" end="2"/>
                                            </p:txEl>
                                          </p:spTgt>
                                        </p:tgtEl>
                                      </p:cBhvr>
                                    </p:animEffect>
                                    <p:anim calcmode="lin" valueType="num">
                                      <p:cBhvr>
                                        <p:cTn id="15"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
                                            <p:txEl>
                                              <p:pRg st="3" end="3"/>
                                            </p:txEl>
                                          </p:spTgt>
                                        </p:tgtEl>
                                        <p:attrNameLst>
                                          <p:attrName>style.visibility</p:attrName>
                                        </p:attrNameLst>
                                      </p:cBhvr>
                                      <p:to>
                                        <p:strVal val="visible"/>
                                      </p:to>
                                    </p:set>
                                    <p:animEffect transition="in" filter="fade">
                                      <p:cBhvr>
                                        <p:cTn id="21" dur="1000"/>
                                        <p:tgtEl>
                                          <p:spTgt spid="2">
                                            <p:txEl>
                                              <p:pRg st="3" end="3"/>
                                            </p:txEl>
                                          </p:spTgt>
                                        </p:tgtEl>
                                      </p:cBhvr>
                                    </p:animEffect>
                                    <p:anim calcmode="lin" valueType="num">
                                      <p:cBhvr>
                                        <p:cTn id="22"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
                                            <p:txEl>
                                              <p:pRg st="4" end="4"/>
                                            </p:txEl>
                                          </p:spTgt>
                                        </p:tgtEl>
                                        <p:attrNameLst>
                                          <p:attrName>style.visibility</p:attrName>
                                        </p:attrNameLst>
                                      </p:cBhvr>
                                      <p:to>
                                        <p:strVal val="visible"/>
                                      </p:to>
                                    </p:set>
                                    <p:animEffect transition="in" filter="fade">
                                      <p:cBhvr>
                                        <p:cTn id="28" dur="1000"/>
                                        <p:tgtEl>
                                          <p:spTgt spid="2">
                                            <p:txEl>
                                              <p:pRg st="4" end="4"/>
                                            </p:txEl>
                                          </p:spTgt>
                                        </p:tgtEl>
                                      </p:cBhvr>
                                    </p:animEffect>
                                    <p:anim calcmode="lin" valueType="num">
                                      <p:cBhvr>
                                        <p:cTn id="29"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2">
                                            <p:txEl>
                                              <p:pRg st="5" end="5"/>
                                            </p:txEl>
                                          </p:spTgt>
                                        </p:tgtEl>
                                        <p:attrNameLst>
                                          <p:attrName>style.visibility</p:attrName>
                                        </p:attrNameLst>
                                      </p:cBhvr>
                                      <p:to>
                                        <p:strVal val="visible"/>
                                      </p:to>
                                    </p:set>
                                    <p:animEffect transition="in" filter="fade">
                                      <p:cBhvr>
                                        <p:cTn id="35" dur="1000"/>
                                        <p:tgtEl>
                                          <p:spTgt spid="2">
                                            <p:txEl>
                                              <p:pRg st="5" end="5"/>
                                            </p:txEl>
                                          </p:spTgt>
                                        </p:tgtEl>
                                      </p:cBhvr>
                                    </p:animEffect>
                                    <p:anim calcmode="lin" valueType="num">
                                      <p:cBhvr>
                                        <p:cTn id="36"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2">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bldLvl="5"/>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787E5C-46AC-16B9-0786-56B22734289D}"/>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632A505-8D6B-CC2F-2D52-DB5F1457062B}"/>
              </a:ext>
            </a:extLst>
          </p:cNvPr>
          <p:cNvSpPr txBox="1"/>
          <p:nvPr/>
        </p:nvSpPr>
        <p:spPr>
          <a:xfrm rot="21421756">
            <a:off x="576870" y="333863"/>
            <a:ext cx="10402067" cy="5416868"/>
          </a:xfrm>
          <a:prstGeom prst="rect">
            <a:avLst/>
          </a:prstGeom>
          <a:noFill/>
        </p:spPr>
        <p:txBody>
          <a:bodyPr wrap="square" rtlCol="0">
            <a:spAutoFit/>
          </a:bodyPr>
          <a:lstStyle/>
          <a:p>
            <a:pPr marL="342900" indent="-342900">
              <a:buFont typeface="+mj-lt"/>
              <a:buAutoNum type="arabicPeriod"/>
            </a:pPr>
            <a:r>
              <a:rPr lang="en-US" sz="2800" u="sng" dirty="0">
                <a:latin typeface="Amasis MT Pro Black" panose="02040A04050005020304" pitchFamily="18" charset="0"/>
              </a:rPr>
              <a:t>Jesus went before Pilate in the first hearing of the Roman trial </a:t>
            </a:r>
            <a:r>
              <a:rPr lang="en-US" sz="2800" dirty="0">
                <a:latin typeface="Amasis MT Pro Black" panose="02040A04050005020304" pitchFamily="18" charset="0"/>
              </a:rPr>
              <a:t>(John 18:28-38)</a:t>
            </a:r>
          </a:p>
          <a:p>
            <a:pPr marL="342900" indent="-342900">
              <a:buFont typeface="+mj-lt"/>
              <a:buAutoNum type="arabicPeriod"/>
            </a:pPr>
            <a:endParaRPr lang="en-US" sz="1000" dirty="0">
              <a:latin typeface="Amasis MT Pro Black" panose="02040A04050005020304" pitchFamily="18" charset="0"/>
            </a:endParaRPr>
          </a:p>
          <a:p>
            <a:pPr marL="342900" indent="-342900">
              <a:buFont typeface="+mj-lt"/>
              <a:buAutoNum type="arabicPeriod"/>
            </a:pPr>
            <a:r>
              <a:rPr lang="en-US" sz="2800" u="sng" dirty="0">
                <a:latin typeface="Amasis MT Pro Black" panose="02040A04050005020304" pitchFamily="18" charset="0"/>
              </a:rPr>
              <a:t>Was the question sincere</a:t>
            </a:r>
            <a:r>
              <a:rPr lang="en-US" sz="2800" dirty="0">
                <a:latin typeface="Amasis MT Pro Black" panose="02040A04050005020304" pitchFamily="18" charset="0"/>
              </a:rPr>
              <a:t>?</a:t>
            </a:r>
          </a:p>
          <a:p>
            <a:pPr marL="971550" lvl="1" indent="-514350">
              <a:buFont typeface="+mj-lt"/>
              <a:buAutoNum type="alphaLcPeriod"/>
            </a:pPr>
            <a:r>
              <a:rPr lang="en-US" sz="2800" i="1" dirty="0">
                <a:latin typeface="Amasis MT Pro Black" panose="02040A04050005020304" pitchFamily="18" charset="0"/>
              </a:rPr>
              <a:t> Was under pressure at the time</a:t>
            </a:r>
          </a:p>
          <a:p>
            <a:pPr marL="1428750" lvl="2" indent="-514350">
              <a:buFont typeface="+mj-lt"/>
              <a:buAutoNum type="arabicParenR"/>
            </a:pPr>
            <a:r>
              <a:rPr lang="en-US" sz="2800" dirty="0">
                <a:latin typeface="Amasis MT Pro Black" panose="02040A04050005020304" pitchFamily="18" charset="0"/>
              </a:rPr>
              <a:t>Before him was the innocent Christ</a:t>
            </a:r>
          </a:p>
          <a:p>
            <a:pPr marL="1428750" lvl="2" indent="-514350">
              <a:buFont typeface="+mj-lt"/>
              <a:buAutoNum type="arabicParenR"/>
            </a:pPr>
            <a:r>
              <a:rPr lang="en-US" sz="2800" dirty="0">
                <a:latin typeface="Amasis MT Pro Black" panose="02040A04050005020304" pitchFamily="18" charset="0"/>
              </a:rPr>
              <a:t>Just outside was a blood-thirsty mob</a:t>
            </a:r>
          </a:p>
          <a:p>
            <a:pPr marL="971550" lvl="1" indent="-514350">
              <a:buFont typeface="+mj-lt"/>
              <a:buAutoNum type="alphaLcPeriod"/>
            </a:pPr>
            <a:r>
              <a:rPr lang="en-US" sz="2800" i="1" dirty="0">
                <a:latin typeface="Amasis MT Pro Black" panose="02040A04050005020304" pitchFamily="18" charset="0"/>
              </a:rPr>
              <a:t>Perhaps it was ridicule &amp; scoffing</a:t>
            </a:r>
          </a:p>
          <a:p>
            <a:pPr marL="1428750" lvl="2" indent="-514350">
              <a:buFont typeface="+mj-lt"/>
              <a:buAutoNum type="arabicParenR"/>
            </a:pPr>
            <a:r>
              <a:rPr lang="en-US" sz="2800" dirty="0">
                <a:latin typeface="Amasis MT Pro Black" panose="02040A04050005020304" pitchFamily="18" charset="0"/>
              </a:rPr>
              <a:t>“How do we know what truth is?”</a:t>
            </a:r>
          </a:p>
          <a:p>
            <a:pPr marL="1428750" lvl="2" indent="-514350">
              <a:buFont typeface="+mj-lt"/>
              <a:buAutoNum type="arabicParenR"/>
            </a:pPr>
            <a:r>
              <a:rPr lang="en-US" sz="2800" dirty="0">
                <a:latin typeface="Amasis MT Pro Black" panose="02040A04050005020304" pitchFamily="18" charset="0"/>
              </a:rPr>
              <a:t>Idea was not uncommon (cf. Luke 10:29)</a:t>
            </a:r>
          </a:p>
          <a:p>
            <a:pPr marL="971550" lvl="1" indent="-514350">
              <a:buFont typeface="+mj-lt"/>
              <a:buAutoNum type="alphaLcPeriod"/>
            </a:pPr>
            <a:r>
              <a:rPr lang="en-US" sz="2800" i="1" dirty="0">
                <a:latin typeface="Amasis MT Pro Black" panose="02040A04050005020304" pitchFamily="18" charset="0"/>
              </a:rPr>
              <a:t>Perhaps he truly wonders what truth is – if so, didn’t wait for an answer</a:t>
            </a:r>
          </a:p>
          <a:p>
            <a:pPr marL="971550" lvl="1" indent="-514350">
              <a:buFont typeface="+mj-lt"/>
              <a:buAutoNum type="alphaLcPeriod"/>
            </a:pPr>
            <a:r>
              <a:rPr lang="en-US" sz="2800" i="1" dirty="0">
                <a:latin typeface="Amasis MT Pro Black" panose="02040A04050005020304" pitchFamily="18" charset="0"/>
              </a:rPr>
              <a:t>Either way – the question is good</a:t>
            </a:r>
          </a:p>
        </p:txBody>
      </p:sp>
    </p:spTree>
    <p:extLst>
      <p:ext uri="{BB962C8B-B14F-4D97-AF65-F5344CB8AC3E}">
        <p14:creationId xmlns:p14="http://schemas.microsoft.com/office/powerpoint/2010/main" val="278624940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animEffect transition="in" filter="fade">
                                      <p:cBhvr>
                                        <p:cTn id="7" dur="1000"/>
                                        <p:tgtEl>
                                          <p:spTgt spid="2">
                                            <p:txEl>
                                              <p:pRg st="3" end="3"/>
                                            </p:txEl>
                                          </p:spTgt>
                                        </p:tgtEl>
                                      </p:cBhvr>
                                    </p:animEffect>
                                    <p:anim calcmode="lin" valueType="num">
                                      <p:cBhvr>
                                        <p:cTn id="8"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xEl>
                                              <p:pRg st="4" end="4"/>
                                            </p:txEl>
                                          </p:spTgt>
                                        </p:tgtEl>
                                        <p:attrNameLst>
                                          <p:attrName>style.visibility</p:attrName>
                                        </p:attrNameLst>
                                      </p:cBhvr>
                                      <p:to>
                                        <p:strVal val="visible"/>
                                      </p:to>
                                    </p:set>
                                    <p:animEffect transition="in" filter="fade">
                                      <p:cBhvr>
                                        <p:cTn id="14" dur="1000"/>
                                        <p:tgtEl>
                                          <p:spTgt spid="2">
                                            <p:txEl>
                                              <p:pRg st="4" end="4"/>
                                            </p:txEl>
                                          </p:spTgt>
                                        </p:tgtEl>
                                      </p:cBhvr>
                                    </p:animEffect>
                                    <p:anim calcmode="lin" valueType="num">
                                      <p:cBhvr>
                                        <p:cTn id="15"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
                                            <p:txEl>
                                              <p:pRg st="5" end="5"/>
                                            </p:txEl>
                                          </p:spTgt>
                                        </p:tgtEl>
                                        <p:attrNameLst>
                                          <p:attrName>style.visibility</p:attrName>
                                        </p:attrNameLst>
                                      </p:cBhvr>
                                      <p:to>
                                        <p:strVal val="visible"/>
                                      </p:to>
                                    </p:set>
                                    <p:animEffect transition="in" filter="fade">
                                      <p:cBhvr>
                                        <p:cTn id="21" dur="1000"/>
                                        <p:tgtEl>
                                          <p:spTgt spid="2">
                                            <p:txEl>
                                              <p:pRg st="5" end="5"/>
                                            </p:txEl>
                                          </p:spTgt>
                                        </p:tgtEl>
                                      </p:cBhvr>
                                    </p:animEffect>
                                    <p:anim calcmode="lin" valueType="num">
                                      <p:cBhvr>
                                        <p:cTn id="22"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
                                            <p:txEl>
                                              <p:pRg st="6" end="6"/>
                                            </p:txEl>
                                          </p:spTgt>
                                        </p:tgtEl>
                                        <p:attrNameLst>
                                          <p:attrName>style.visibility</p:attrName>
                                        </p:attrNameLst>
                                      </p:cBhvr>
                                      <p:to>
                                        <p:strVal val="visible"/>
                                      </p:to>
                                    </p:set>
                                    <p:animEffect transition="in" filter="fade">
                                      <p:cBhvr>
                                        <p:cTn id="28" dur="1000"/>
                                        <p:tgtEl>
                                          <p:spTgt spid="2">
                                            <p:txEl>
                                              <p:pRg st="6" end="6"/>
                                            </p:txEl>
                                          </p:spTgt>
                                        </p:tgtEl>
                                      </p:cBhvr>
                                    </p:animEffect>
                                    <p:anim calcmode="lin" valueType="num">
                                      <p:cBhvr>
                                        <p:cTn id="29"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2">
                                            <p:txEl>
                                              <p:pRg st="7" end="7"/>
                                            </p:txEl>
                                          </p:spTgt>
                                        </p:tgtEl>
                                        <p:attrNameLst>
                                          <p:attrName>style.visibility</p:attrName>
                                        </p:attrNameLst>
                                      </p:cBhvr>
                                      <p:to>
                                        <p:strVal val="visible"/>
                                      </p:to>
                                    </p:set>
                                    <p:animEffect transition="in" filter="fade">
                                      <p:cBhvr>
                                        <p:cTn id="35" dur="1000"/>
                                        <p:tgtEl>
                                          <p:spTgt spid="2">
                                            <p:txEl>
                                              <p:pRg st="7" end="7"/>
                                            </p:txEl>
                                          </p:spTgt>
                                        </p:tgtEl>
                                      </p:cBhvr>
                                    </p:animEffect>
                                    <p:anim calcmode="lin" valueType="num">
                                      <p:cBhvr>
                                        <p:cTn id="36" dur="1000" fill="hold"/>
                                        <p:tgtEl>
                                          <p:spTgt spid="2">
                                            <p:txEl>
                                              <p:pRg st="7" end="7"/>
                                            </p:txEl>
                                          </p:spTgt>
                                        </p:tgtEl>
                                        <p:attrNameLst>
                                          <p:attrName>ppt_x</p:attrName>
                                        </p:attrNameLst>
                                      </p:cBhvr>
                                      <p:tavLst>
                                        <p:tav tm="0">
                                          <p:val>
                                            <p:strVal val="#ppt_x"/>
                                          </p:val>
                                        </p:tav>
                                        <p:tav tm="100000">
                                          <p:val>
                                            <p:strVal val="#ppt_x"/>
                                          </p:val>
                                        </p:tav>
                                      </p:tavLst>
                                    </p:anim>
                                    <p:anim calcmode="lin" valueType="num">
                                      <p:cBhvr>
                                        <p:cTn id="37" dur="1000" fill="hold"/>
                                        <p:tgtEl>
                                          <p:spTgt spid="2">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2">
                                            <p:txEl>
                                              <p:pRg st="8" end="8"/>
                                            </p:txEl>
                                          </p:spTgt>
                                        </p:tgtEl>
                                        <p:attrNameLst>
                                          <p:attrName>style.visibility</p:attrName>
                                        </p:attrNameLst>
                                      </p:cBhvr>
                                      <p:to>
                                        <p:strVal val="visible"/>
                                      </p:to>
                                    </p:set>
                                    <p:animEffect transition="in" filter="fade">
                                      <p:cBhvr>
                                        <p:cTn id="42" dur="1000"/>
                                        <p:tgtEl>
                                          <p:spTgt spid="2">
                                            <p:txEl>
                                              <p:pRg st="8" end="8"/>
                                            </p:txEl>
                                          </p:spTgt>
                                        </p:tgtEl>
                                      </p:cBhvr>
                                    </p:animEffect>
                                    <p:anim calcmode="lin" valueType="num">
                                      <p:cBhvr>
                                        <p:cTn id="43" dur="1000" fill="hold"/>
                                        <p:tgtEl>
                                          <p:spTgt spid="2">
                                            <p:txEl>
                                              <p:pRg st="8" end="8"/>
                                            </p:txEl>
                                          </p:spTgt>
                                        </p:tgtEl>
                                        <p:attrNameLst>
                                          <p:attrName>ppt_x</p:attrName>
                                        </p:attrNameLst>
                                      </p:cBhvr>
                                      <p:tavLst>
                                        <p:tav tm="0">
                                          <p:val>
                                            <p:strVal val="#ppt_x"/>
                                          </p:val>
                                        </p:tav>
                                        <p:tav tm="100000">
                                          <p:val>
                                            <p:strVal val="#ppt_x"/>
                                          </p:val>
                                        </p:tav>
                                      </p:tavLst>
                                    </p:anim>
                                    <p:anim calcmode="lin" valueType="num">
                                      <p:cBhvr>
                                        <p:cTn id="44" dur="1000" fill="hold"/>
                                        <p:tgtEl>
                                          <p:spTgt spid="2">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2">
                                            <p:txEl>
                                              <p:pRg st="9" end="9"/>
                                            </p:txEl>
                                          </p:spTgt>
                                        </p:tgtEl>
                                        <p:attrNameLst>
                                          <p:attrName>style.visibility</p:attrName>
                                        </p:attrNameLst>
                                      </p:cBhvr>
                                      <p:to>
                                        <p:strVal val="visible"/>
                                      </p:to>
                                    </p:set>
                                    <p:animEffect transition="in" filter="fade">
                                      <p:cBhvr>
                                        <p:cTn id="49" dur="1000"/>
                                        <p:tgtEl>
                                          <p:spTgt spid="2">
                                            <p:txEl>
                                              <p:pRg st="9" end="9"/>
                                            </p:txEl>
                                          </p:spTgt>
                                        </p:tgtEl>
                                      </p:cBhvr>
                                    </p:animEffect>
                                    <p:anim calcmode="lin" valueType="num">
                                      <p:cBhvr>
                                        <p:cTn id="50" dur="1000" fill="hold"/>
                                        <p:tgtEl>
                                          <p:spTgt spid="2">
                                            <p:txEl>
                                              <p:pRg st="9" end="9"/>
                                            </p:txEl>
                                          </p:spTgt>
                                        </p:tgtEl>
                                        <p:attrNameLst>
                                          <p:attrName>ppt_x</p:attrName>
                                        </p:attrNameLst>
                                      </p:cBhvr>
                                      <p:tavLst>
                                        <p:tav tm="0">
                                          <p:val>
                                            <p:strVal val="#ppt_x"/>
                                          </p:val>
                                        </p:tav>
                                        <p:tav tm="100000">
                                          <p:val>
                                            <p:strVal val="#ppt_x"/>
                                          </p:val>
                                        </p:tav>
                                      </p:tavLst>
                                    </p:anim>
                                    <p:anim calcmode="lin" valueType="num">
                                      <p:cBhvr>
                                        <p:cTn id="51" dur="1000" fill="hold"/>
                                        <p:tgtEl>
                                          <p:spTgt spid="2">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2">
                                            <p:txEl>
                                              <p:pRg st="10" end="10"/>
                                            </p:txEl>
                                          </p:spTgt>
                                        </p:tgtEl>
                                        <p:attrNameLst>
                                          <p:attrName>style.visibility</p:attrName>
                                        </p:attrNameLst>
                                      </p:cBhvr>
                                      <p:to>
                                        <p:strVal val="visible"/>
                                      </p:to>
                                    </p:set>
                                    <p:animEffect transition="in" filter="fade">
                                      <p:cBhvr>
                                        <p:cTn id="56" dur="1000"/>
                                        <p:tgtEl>
                                          <p:spTgt spid="2">
                                            <p:txEl>
                                              <p:pRg st="10" end="10"/>
                                            </p:txEl>
                                          </p:spTgt>
                                        </p:tgtEl>
                                      </p:cBhvr>
                                    </p:animEffect>
                                    <p:anim calcmode="lin" valueType="num">
                                      <p:cBhvr>
                                        <p:cTn id="57" dur="1000" fill="hold"/>
                                        <p:tgtEl>
                                          <p:spTgt spid="2">
                                            <p:txEl>
                                              <p:pRg st="10" end="10"/>
                                            </p:txEl>
                                          </p:spTgt>
                                        </p:tgtEl>
                                        <p:attrNameLst>
                                          <p:attrName>ppt_x</p:attrName>
                                        </p:attrNameLst>
                                      </p:cBhvr>
                                      <p:tavLst>
                                        <p:tav tm="0">
                                          <p:val>
                                            <p:strVal val="#ppt_x"/>
                                          </p:val>
                                        </p:tav>
                                        <p:tav tm="100000">
                                          <p:val>
                                            <p:strVal val="#ppt_x"/>
                                          </p:val>
                                        </p:tav>
                                      </p:tavLst>
                                    </p:anim>
                                    <p:anim calcmode="lin" valueType="num">
                                      <p:cBhvr>
                                        <p:cTn id="58" dur="1000" fill="hold"/>
                                        <p:tgtEl>
                                          <p:spTgt spid="2">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bldLvl="5"/>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BC38A0E-6F73-D7F9-9AF2-7934005AD034}"/>
              </a:ext>
            </a:extLst>
          </p:cNvPr>
          <p:cNvSpPr txBox="1"/>
          <p:nvPr/>
        </p:nvSpPr>
        <p:spPr>
          <a:xfrm rot="21430501">
            <a:off x="248022" y="1521019"/>
            <a:ext cx="11092330" cy="1569660"/>
          </a:xfrm>
          <a:prstGeom prst="rect">
            <a:avLst/>
          </a:prstGeom>
          <a:noFill/>
        </p:spPr>
        <p:txBody>
          <a:bodyPr wrap="square" rtlCol="0">
            <a:spAutoFit/>
          </a:bodyPr>
          <a:lstStyle/>
          <a:p>
            <a:pPr algn="ctr"/>
            <a:r>
              <a:rPr lang="en-US" sz="9600" dirty="0">
                <a:solidFill>
                  <a:srgbClr val="FFFF00"/>
                </a:solidFill>
                <a:latin typeface="Amasis MT Pro Black" panose="02040A04050005020304" pitchFamily="18" charset="0"/>
              </a:rPr>
              <a:t>“What is Truth?”</a:t>
            </a:r>
          </a:p>
        </p:txBody>
      </p:sp>
      <p:sp>
        <p:nvSpPr>
          <p:cNvPr id="2" name="TextBox 1">
            <a:extLst>
              <a:ext uri="{FF2B5EF4-FFF2-40B4-BE49-F238E27FC236}">
                <a16:creationId xmlns:a16="http://schemas.microsoft.com/office/drawing/2014/main" id="{C1D18B5D-4FB6-CDC6-9CD7-45FB108E56A7}"/>
              </a:ext>
            </a:extLst>
          </p:cNvPr>
          <p:cNvSpPr txBox="1"/>
          <p:nvPr/>
        </p:nvSpPr>
        <p:spPr>
          <a:xfrm rot="21430501">
            <a:off x="191246" y="1476187"/>
            <a:ext cx="11092330" cy="1569660"/>
          </a:xfrm>
          <a:prstGeom prst="rect">
            <a:avLst/>
          </a:prstGeom>
          <a:noFill/>
        </p:spPr>
        <p:txBody>
          <a:bodyPr wrap="square" rtlCol="0">
            <a:spAutoFit/>
          </a:bodyPr>
          <a:lstStyle/>
          <a:p>
            <a:pPr algn="ctr"/>
            <a:r>
              <a:rPr lang="en-US" sz="9600" dirty="0">
                <a:latin typeface="Amasis MT Pro Black" panose="02040A04050005020304" pitchFamily="18" charset="0"/>
              </a:rPr>
              <a:t>“What is Truth?”</a:t>
            </a:r>
          </a:p>
        </p:txBody>
      </p:sp>
      <p:sp>
        <p:nvSpPr>
          <p:cNvPr id="4" name="TextBox 3">
            <a:extLst>
              <a:ext uri="{FF2B5EF4-FFF2-40B4-BE49-F238E27FC236}">
                <a16:creationId xmlns:a16="http://schemas.microsoft.com/office/drawing/2014/main" id="{0E38A112-7C29-5977-C8DD-3C7370897B7D}"/>
              </a:ext>
            </a:extLst>
          </p:cNvPr>
          <p:cNvSpPr txBox="1"/>
          <p:nvPr/>
        </p:nvSpPr>
        <p:spPr>
          <a:xfrm rot="21443214">
            <a:off x="615386" y="5183699"/>
            <a:ext cx="3049347" cy="707886"/>
          </a:xfrm>
          <a:prstGeom prst="rect">
            <a:avLst/>
          </a:prstGeom>
          <a:noFill/>
        </p:spPr>
        <p:txBody>
          <a:bodyPr wrap="square" rtlCol="0">
            <a:spAutoFit/>
          </a:bodyPr>
          <a:lstStyle/>
          <a:p>
            <a:pPr algn="ctr"/>
            <a:r>
              <a:rPr lang="en-US" sz="4000" dirty="0">
                <a:solidFill>
                  <a:schemeClr val="bg1"/>
                </a:solidFill>
              </a:rPr>
              <a:t>John 8:38</a:t>
            </a:r>
          </a:p>
        </p:txBody>
      </p:sp>
      <p:grpSp>
        <p:nvGrpSpPr>
          <p:cNvPr id="6" name="Group 5">
            <a:extLst>
              <a:ext uri="{FF2B5EF4-FFF2-40B4-BE49-F238E27FC236}">
                <a16:creationId xmlns:a16="http://schemas.microsoft.com/office/drawing/2014/main" id="{A65BF1EB-2DF0-6342-55D4-8DDFB1D8754C}"/>
              </a:ext>
            </a:extLst>
          </p:cNvPr>
          <p:cNvGrpSpPr/>
          <p:nvPr/>
        </p:nvGrpSpPr>
        <p:grpSpPr>
          <a:xfrm rot="20205628">
            <a:off x="5830067" y="1540365"/>
            <a:ext cx="5773019" cy="5720626"/>
            <a:chOff x="5954058" y="304800"/>
            <a:chExt cx="6858000" cy="6858000"/>
          </a:xfrm>
        </p:grpSpPr>
        <p:pic>
          <p:nvPicPr>
            <p:cNvPr id="7" name="Picture 6">
              <a:extLst>
                <a:ext uri="{FF2B5EF4-FFF2-40B4-BE49-F238E27FC236}">
                  <a16:creationId xmlns:a16="http://schemas.microsoft.com/office/drawing/2014/main" id="{EBC8E552-FB77-BE92-390A-399655E7F966}"/>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5954058" y="304800"/>
              <a:ext cx="6858000" cy="6858000"/>
            </a:xfrm>
            <a:prstGeom prst="rect">
              <a:avLst/>
            </a:prstGeom>
          </p:spPr>
        </p:pic>
        <p:sp>
          <p:nvSpPr>
            <p:cNvPr id="8" name="Oval 7">
              <a:extLst>
                <a:ext uri="{FF2B5EF4-FFF2-40B4-BE49-F238E27FC236}">
                  <a16:creationId xmlns:a16="http://schemas.microsoft.com/office/drawing/2014/main" id="{1329A951-7BC3-1084-A42A-5F839E99FB6A}"/>
                </a:ext>
              </a:extLst>
            </p:cNvPr>
            <p:cNvSpPr/>
            <p:nvPr/>
          </p:nvSpPr>
          <p:spPr>
            <a:xfrm>
              <a:off x="6478493" y="830730"/>
              <a:ext cx="3131671" cy="3036047"/>
            </a:xfrm>
            <a:prstGeom prst="ellipse">
              <a:avLst/>
            </a:prstGeom>
            <a:noFill/>
            <a:ln w="76200">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E846D3E1-79BF-E612-B7F7-E792DF69D909}"/>
                </a:ext>
              </a:extLst>
            </p:cNvPr>
            <p:cNvSpPr txBox="1"/>
            <p:nvPr/>
          </p:nvSpPr>
          <p:spPr>
            <a:xfrm>
              <a:off x="6358962" y="1748588"/>
              <a:ext cx="3251202" cy="1200329"/>
            </a:xfrm>
            <a:prstGeom prst="rect">
              <a:avLst/>
            </a:prstGeom>
            <a:noFill/>
          </p:spPr>
          <p:txBody>
            <a:bodyPr wrap="square" rtlCol="0">
              <a:spAutoFit/>
            </a:bodyPr>
            <a:lstStyle/>
            <a:p>
              <a:pPr algn="ctr"/>
              <a:r>
                <a:rPr lang="en-US" sz="7200" b="1" dirty="0"/>
                <a:t>Truth</a:t>
              </a:r>
            </a:p>
          </p:txBody>
        </p:sp>
      </p:grpSp>
    </p:spTree>
    <p:extLst>
      <p:ext uri="{BB962C8B-B14F-4D97-AF65-F5344CB8AC3E}">
        <p14:creationId xmlns:p14="http://schemas.microsoft.com/office/powerpoint/2010/main" val="393421353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50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5F08148-3516-30A1-2D65-8D9105CF8DBF}"/>
              </a:ext>
            </a:extLst>
          </p:cNvPr>
          <p:cNvSpPr txBox="1"/>
          <p:nvPr/>
        </p:nvSpPr>
        <p:spPr>
          <a:xfrm rot="21430501">
            <a:off x="-95623" y="115343"/>
            <a:ext cx="11092330" cy="1446550"/>
          </a:xfrm>
          <a:prstGeom prst="rect">
            <a:avLst/>
          </a:prstGeom>
          <a:noFill/>
        </p:spPr>
        <p:txBody>
          <a:bodyPr wrap="square" rtlCol="0">
            <a:spAutoFit/>
          </a:bodyPr>
          <a:lstStyle/>
          <a:p>
            <a:pPr algn="ctr"/>
            <a:r>
              <a:rPr lang="en-US" sz="8800" dirty="0">
                <a:latin typeface="Amasis MT Pro Black" panose="02040A04050005020304" pitchFamily="18" charset="0"/>
              </a:rPr>
              <a:t>“What is Truth?”</a:t>
            </a:r>
          </a:p>
        </p:txBody>
      </p:sp>
      <p:sp>
        <p:nvSpPr>
          <p:cNvPr id="3" name="TextBox 2">
            <a:extLst>
              <a:ext uri="{FF2B5EF4-FFF2-40B4-BE49-F238E27FC236}">
                <a16:creationId xmlns:a16="http://schemas.microsoft.com/office/drawing/2014/main" id="{7D2C5C57-15B2-1F73-085A-4D2D06F7264C}"/>
              </a:ext>
            </a:extLst>
          </p:cNvPr>
          <p:cNvSpPr txBox="1"/>
          <p:nvPr/>
        </p:nvSpPr>
        <p:spPr>
          <a:xfrm rot="21430501">
            <a:off x="-158369" y="40655"/>
            <a:ext cx="11092330" cy="1446550"/>
          </a:xfrm>
          <a:prstGeom prst="rect">
            <a:avLst/>
          </a:prstGeom>
          <a:noFill/>
        </p:spPr>
        <p:txBody>
          <a:bodyPr wrap="square" rtlCol="0">
            <a:spAutoFit/>
          </a:bodyPr>
          <a:lstStyle/>
          <a:p>
            <a:pPr algn="ctr"/>
            <a:r>
              <a:rPr lang="en-US" sz="8800" dirty="0">
                <a:solidFill>
                  <a:srgbClr val="FFFF00"/>
                </a:solidFill>
                <a:latin typeface="Amasis MT Pro Black" panose="02040A04050005020304" pitchFamily="18" charset="0"/>
              </a:rPr>
              <a:t>“What is Truth?”</a:t>
            </a:r>
          </a:p>
        </p:txBody>
      </p:sp>
      <p:grpSp>
        <p:nvGrpSpPr>
          <p:cNvPr id="4" name="Group 3">
            <a:extLst>
              <a:ext uri="{FF2B5EF4-FFF2-40B4-BE49-F238E27FC236}">
                <a16:creationId xmlns:a16="http://schemas.microsoft.com/office/drawing/2014/main" id="{27542EC6-7974-7ED7-DAAF-DC9BCF56994A}"/>
              </a:ext>
            </a:extLst>
          </p:cNvPr>
          <p:cNvGrpSpPr/>
          <p:nvPr/>
        </p:nvGrpSpPr>
        <p:grpSpPr>
          <a:xfrm>
            <a:off x="-549523" y="1909047"/>
            <a:ext cx="4421163" cy="4759846"/>
            <a:chOff x="5954058" y="304800"/>
            <a:chExt cx="6858000" cy="6858000"/>
          </a:xfrm>
        </p:grpSpPr>
        <p:pic>
          <p:nvPicPr>
            <p:cNvPr id="5" name="Picture 4">
              <a:extLst>
                <a:ext uri="{FF2B5EF4-FFF2-40B4-BE49-F238E27FC236}">
                  <a16:creationId xmlns:a16="http://schemas.microsoft.com/office/drawing/2014/main" id="{3B5DDFDD-2B0C-5F87-C871-10DF376EA4AD}"/>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5954058" y="304800"/>
              <a:ext cx="6858000" cy="6858000"/>
            </a:xfrm>
            <a:prstGeom prst="rect">
              <a:avLst/>
            </a:prstGeom>
          </p:spPr>
        </p:pic>
        <p:sp>
          <p:nvSpPr>
            <p:cNvPr id="6" name="Oval 5">
              <a:extLst>
                <a:ext uri="{FF2B5EF4-FFF2-40B4-BE49-F238E27FC236}">
                  <a16:creationId xmlns:a16="http://schemas.microsoft.com/office/drawing/2014/main" id="{468C7D5C-A3E3-9837-0770-5D41028126AA}"/>
                </a:ext>
              </a:extLst>
            </p:cNvPr>
            <p:cNvSpPr/>
            <p:nvPr/>
          </p:nvSpPr>
          <p:spPr>
            <a:xfrm>
              <a:off x="6478493" y="830730"/>
              <a:ext cx="3131671" cy="3036047"/>
            </a:xfrm>
            <a:prstGeom prst="ellipse">
              <a:avLst/>
            </a:prstGeom>
            <a:noFill/>
            <a:ln w="76200">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3EF2F099-1B30-5547-9E8D-D52C45942D2E}"/>
                </a:ext>
              </a:extLst>
            </p:cNvPr>
            <p:cNvSpPr txBox="1"/>
            <p:nvPr/>
          </p:nvSpPr>
          <p:spPr>
            <a:xfrm>
              <a:off x="6358963" y="1816306"/>
              <a:ext cx="3251201" cy="1064890"/>
            </a:xfrm>
            <a:prstGeom prst="rect">
              <a:avLst/>
            </a:prstGeom>
            <a:noFill/>
          </p:spPr>
          <p:txBody>
            <a:bodyPr wrap="square" rtlCol="0">
              <a:spAutoFit/>
            </a:bodyPr>
            <a:lstStyle/>
            <a:p>
              <a:pPr algn="ctr"/>
              <a:r>
                <a:rPr lang="en-US" sz="4800" b="1" dirty="0"/>
                <a:t>Truth</a:t>
              </a:r>
            </a:p>
          </p:txBody>
        </p:sp>
      </p:grpSp>
      <p:sp>
        <p:nvSpPr>
          <p:cNvPr id="8" name="TextBox 7">
            <a:extLst>
              <a:ext uri="{FF2B5EF4-FFF2-40B4-BE49-F238E27FC236}">
                <a16:creationId xmlns:a16="http://schemas.microsoft.com/office/drawing/2014/main" id="{7A7EEFEE-FF2E-4A01-9F95-D776562F3239}"/>
              </a:ext>
            </a:extLst>
          </p:cNvPr>
          <p:cNvSpPr txBox="1"/>
          <p:nvPr/>
        </p:nvSpPr>
        <p:spPr>
          <a:xfrm>
            <a:off x="2387617" y="1983735"/>
            <a:ext cx="9042014" cy="646331"/>
          </a:xfrm>
          <a:prstGeom prst="rect">
            <a:avLst/>
          </a:prstGeom>
          <a:noFill/>
        </p:spPr>
        <p:txBody>
          <a:bodyPr wrap="square" rtlCol="0">
            <a:spAutoFit/>
          </a:bodyPr>
          <a:lstStyle/>
          <a:p>
            <a:pPr marL="400050" indent="-400050">
              <a:buFont typeface="+mj-lt"/>
              <a:buAutoNum type="romanUcPeriod"/>
            </a:pPr>
            <a:r>
              <a:rPr lang="en-US" sz="3600" dirty="0">
                <a:latin typeface="Amasis MT Pro Black" panose="02040A04050005020304" pitchFamily="18" charset="0"/>
              </a:rPr>
              <a:t>The World’s Answer</a:t>
            </a:r>
          </a:p>
        </p:txBody>
      </p:sp>
    </p:spTree>
    <p:extLst>
      <p:ext uri="{BB962C8B-B14F-4D97-AF65-F5344CB8AC3E}">
        <p14:creationId xmlns:p14="http://schemas.microsoft.com/office/powerpoint/2010/main" val="163147002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96F542A-C586-3CAC-4764-BD54CB049920}"/>
              </a:ext>
            </a:extLst>
          </p:cNvPr>
          <p:cNvSpPr txBox="1"/>
          <p:nvPr/>
        </p:nvSpPr>
        <p:spPr>
          <a:xfrm>
            <a:off x="0" y="5678157"/>
            <a:ext cx="11727640" cy="646331"/>
          </a:xfrm>
          <a:prstGeom prst="rect">
            <a:avLst/>
          </a:prstGeom>
          <a:noFill/>
        </p:spPr>
        <p:txBody>
          <a:bodyPr wrap="square" rtlCol="0">
            <a:spAutoFit/>
          </a:bodyPr>
          <a:lstStyle/>
          <a:p>
            <a:pPr marL="400050" indent="-400050" algn="ctr">
              <a:buFont typeface="+mj-lt"/>
              <a:buAutoNum type="romanUcPeriod"/>
            </a:pPr>
            <a:r>
              <a:rPr lang="en-US" sz="3600" dirty="0">
                <a:latin typeface="Amasis MT Pro Black" panose="02040A04050005020304" pitchFamily="18" charset="0"/>
              </a:rPr>
              <a:t>The World’s Answer</a:t>
            </a:r>
          </a:p>
        </p:txBody>
      </p:sp>
      <p:sp>
        <p:nvSpPr>
          <p:cNvPr id="5" name="TextBox 4">
            <a:extLst>
              <a:ext uri="{FF2B5EF4-FFF2-40B4-BE49-F238E27FC236}">
                <a16:creationId xmlns:a16="http://schemas.microsoft.com/office/drawing/2014/main" id="{711D3831-65EB-1083-DE22-266B2DEDF148}"/>
              </a:ext>
            </a:extLst>
          </p:cNvPr>
          <p:cNvSpPr txBox="1"/>
          <p:nvPr/>
        </p:nvSpPr>
        <p:spPr>
          <a:xfrm>
            <a:off x="-37847" y="5634173"/>
            <a:ext cx="11727640" cy="646331"/>
          </a:xfrm>
          <a:prstGeom prst="rect">
            <a:avLst/>
          </a:prstGeom>
          <a:noFill/>
        </p:spPr>
        <p:txBody>
          <a:bodyPr wrap="square" rtlCol="0">
            <a:spAutoFit/>
          </a:bodyPr>
          <a:lstStyle/>
          <a:p>
            <a:pPr marL="400050" indent="-400050" algn="ctr">
              <a:buFont typeface="+mj-lt"/>
              <a:buAutoNum type="romanUcPeriod"/>
            </a:pPr>
            <a:r>
              <a:rPr lang="en-US" sz="3600" dirty="0">
                <a:solidFill>
                  <a:srgbClr val="FFFF00"/>
                </a:solidFill>
                <a:latin typeface="Amasis MT Pro Black" panose="02040A04050005020304" pitchFamily="18" charset="0"/>
              </a:rPr>
              <a:t>The World’s Answer</a:t>
            </a:r>
          </a:p>
        </p:txBody>
      </p:sp>
      <p:sp>
        <p:nvSpPr>
          <p:cNvPr id="6" name="TextBox 5">
            <a:extLst>
              <a:ext uri="{FF2B5EF4-FFF2-40B4-BE49-F238E27FC236}">
                <a16:creationId xmlns:a16="http://schemas.microsoft.com/office/drawing/2014/main" id="{424BA4CC-8081-0D38-9E55-7474652EA9A4}"/>
              </a:ext>
            </a:extLst>
          </p:cNvPr>
          <p:cNvSpPr txBox="1"/>
          <p:nvPr/>
        </p:nvSpPr>
        <p:spPr>
          <a:xfrm>
            <a:off x="533911" y="374352"/>
            <a:ext cx="10727324" cy="1384995"/>
          </a:xfrm>
          <a:prstGeom prst="rect">
            <a:avLst/>
          </a:prstGeom>
          <a:noFill/>
        </p:spPr>
        <p:txBody>
          <a:bodyPr wrap="square" rtlCol="0">
            <a:spAutoFit/>
          </a:bodyPr>
          <a:lstStyle/>
          <a:p>
            <a:pPr marL="514350" indent="-514350">
              <a:buFont typeface="+mj-lt"/>
              <a:buAutoNum type="alphaUcPeriod"/>
            </a:pPr>
            <a:r>
              <a:rPr lang="en-US" sz="2800" b="1" dirty="0">
                <a:latin typeface="Amasis MT Pro" panose="02040504050005020304" pitchFamily="18" charset="0"/>
              </a:rPr>
              <a:t>Postmodernism says we can’t know</a:t>
            </a:r>
          </a:p>
          <a:p>
            <a:pPr marL="971550" lvl="1" indent="-514350">
              <a:buFont typeface="+mj-lt"/>
              <a:buAutoNum type="arabicPeriod"/>
            </a:pPr>
            <a:r>
              <a:rPr lang="en-US" sz="2800" i="1" dirty="0">
                <a:latin typeface="Amasis MT Pro" panose="02040504050005020304" pitchFamily="18" charset="0"/>
              </a:rPr>
              <a:t>Truth is relative – “my truth” &amp; “your truth”</a:t>
            </a:r>
          </a:p>
          <a:p>
            <a:pPr marL="971550" lvl="1" indent="-514350">
              <a:buFont typeface="+mj-lt"/>
              <a:buAutoNum type="arabicPeriod"/>
            </a:pPr>
            <a:r>
              <a:rPr lang="en-US" sz="2800" i="1" dirty="0">
                <a:latin typeface="Amasis MT Pro" panose="02040504050005020304" pitchFamily="18" charset="0"/>
              </a:rPr>
              <a:t>Means: each individual determines for himself what is true</a:t>
            </a:r>
          </a:p>
        </p:txBody>
      </p:sp>
    </p:spTree>
    <p:extLst>
      <p:ext uri="{BB962C8B-B14F-4D97-AF65-F5344CB8AC3E}">
        <p14:creationId xmlns:p14="http://schemas.microsoft.com/office/powerpoint/2010/main" val="44600361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fade">
                                      <p:cBhvr>
                                        <p:cTn id="7" dur="1000"/>
                                        <p:tgtEl>
                                          <p:spTgt spid="6">
                                            <p:txEl>
                                              <p:pRg st="1" end="1"/>
                                            </p:txEl>
                                          </p:spTgt>
                                        </p:tgtEl>
                                      </p:cBhvr>
                                    </p:animEffect>
                                    <p:anim calcmode="lin" valueType="num">
                                      <p:cBhvr>
                                        <p:cTn id="8"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6">
                                            <p:txEl>
                                              <p:pRg st="2" end="2"/>
                                            </p:txEl>
                                          </p:spTgt>
                                        </p:tgtEl>
                                        <p:attrNameLst>
                                          <p:attrName>style.visibility</p:attrName>
                                        </p:attrNameLst>
                                      </p:cBhvr>
                                      <p:to>
                                        <p:strVal val="visible"/>
                                      </p:to>
                                    </p:set>
                                    <p:animEffect transition="in" filter="fade">
                                      <p:cBhvr>
                                        <p:cTn id="14" dur="1000"/>
                                        <p:tgtEl>
                                          <p:spTgt spid="6">
                                            <p:txEl>
                                              <p:pRg st="2" end="2"/>
                                            </p:txEl>
                                          </p:spTgt>
                                        </p:tgtEl>
                                      </p:cBhvr>
                                    </p:animEffect>
                                    <p:anim calcmode="lin" valueType="num">
                                      <p:cBhvr>
                                        <p:cTn id="15"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9E16777-6F05-FB34-116C-4B12DFBCE415}"/>
              </a:ext>
            </a:extLst>
          </p:cNvPr>
          <p:cNvSpPr txBox="1"/>
          <p:nvPr/>
        </p:nvSpPr>
        <p:spPr>
          <a:xfrm>
            <a:off x="337531" y="171833"/>
            <a:ext cx="11150770" cy="5093702"/>
          </a:xfrm>
          <a:prstGeom prst="rect">
            <a:avLst/>
          </a:prstGeom>
          <a:noFill/>
        </p:spPr>
        <p:txBody>
          <a:bodyPr wrap="square" rtlCol="0">
            <a:spAutoFit/>
          </a:bodyPr>
          <a:lstStyle/>
          <a:p>
            <a:r>
              <a:rPr lang="en-US" sz="2500" i="1" dirty="0">
                <a:latin typeface="Amasis MT Pro" panose="02040504050005020304" pitchFamily="18" charset="0"/>
              </a:rPr>
              <a:t>“</a:t>
            </a:r>
            <a:r>
              <a:rPr lang="en-US" sz="2500" i="1" dirty="0">
                <a:highlight>
                  <a:srgbClr val="FFFF00"/>
                </a:highlight>
                <a:latin typeface="Amasis MT Pro" panose="02040504050005020304" pitchFamily="18" charset="0"/>
              </a:rPr>
              <a:t>Postmodernism is essentially a mid-to late-20th-century theory of knowledge which states that there is no real knowledge — at least not in the objective, external world that can be perceived by the human senses</a:t>
            </a:r>
            <a:r>
              <a:rPr lang="en-US" sz="2500" i="1" dirty="0">
                <a:latin typeface="Amasis MT Pro" panose="02040504050005020304" pitchFamily="18" charset="0"/>
              </a:rPr>
              <a:t>. As Friedrich Nietzsche, the well-known nihilist philosopher of the late 19th century and one of the founders of postmodernism, put it, ‘</a:t>
            </a:r>
            <a:r>
              <a:rPr lang="en-US" sz="2500" i="1" dirty="0">
                <a:highlight>
                  <a:srgbClr val="FFFF00"/>
                </a:highlight>
                <a:latin typeface="Amasis MT Pro" panose="02040504050005020304" pitchFamily="18" charset="0"/>
              </a:rPr>
              <a:t>There are no facts, only interpretations.’. </a:t>
            </a:r>
            <a:r>
              <a:rPr lang="en-US" sz="2500" i="1" dirty="0">
                <a:latin typeface="Amasis MT Pro" panose="02040504050005020304" pitchFamily="18" charset="0"/>
              </a:rPr>
              <a:t>. . The basic thrust of the </a:t>
            </a:r>
            <a:r>
              <a:rPr lang="en-US" sz="2500" i="1" dirty="0" err="1">
                <a:latin typeface="Amasis MT Pro" panose="02040504050005020304" pitchFamily="18" charset="0"/>
              </a:rPr>
              <a:t>postniodernist</a:t>
            </a:r>
            <a:r>
              <a:rPr lang="en-US" sz="2500" i="1" dirty="0">
                <a:latin typeface="Amasis MT Pro" panose="02040504050005020304" pitchFamily="18" charset="0"/>
              </a:rPr>
              <a:t> revolution was threefold: (1) All claims to truth, to meaning, to value, are merely ‘social constructs’; they are, therefore, impressionistic, relative rather than absolute, largely fictive and ‘subject to erasure.’ (2) There is no uniform or universal reality; what matters is only the local, the fragmentary, the exotic, even the absurd. Social reality is to be ‘decentered,’ exposed in all its ideological illusions, subjected to constantly reinventing itself. (3) </a:t>
            </a:r>
            <a:r>
              <a:rPr lang="en-US" sz="2500" i="1" dirty="0">
                <a:highlight>
                  <a:srgbClr val="FFFF00"/>
                </a:highlight>
                <a:latin typeface="Amasis MT Pro" panose="02040504050005020304" pitchFamily="18" charset="0"/>
              </a:rPr>
              <a:t>Since moral relativism and multiculturalism must prevail, the issues all become those of politics: race, class, gender and power. What weighs in finally is not ‘truth,’ for there is none, but rhetoric, the more extreme the better” </a:t>
            </a:r>
            <a:r>
              <a:rPr lang="en-US" sz="2500" i="1" dirty="0">
                <a:latin typeface="Amasis MT Pro" panose="02040504050005020304" pitchFamily="18" charset="0"/>
              </a:rPr>
              <a:t>(p. 30).</a:t>
            </a:r>
            <a:endParaRPr lang="en-US" sz="2500" dirty="0">
              <a:latin typeface="Amasis MT Pro" panose="02040504050005020304" pitchFamily="18" charset="0"/>
            </a:endParaRPr>
          </a:p>
        </p:txBody>
      </p:sp>
      <p:sp>
        <p:nvSpPr>
          <p:cNvPr id="3" name="TextBox 2">
            <a:extLst>
              <a:ext uri="{FF2B5EF4-FFF2-40B4-BE49-F238E27FC236}">
                <a16:creationId xmlns:a16="http://schemas.microsoft.com/office/drawing/2014/main" id="{4BC91C0D-D8FF-6262-A4BA-34088CC147F3}"/>
              </a:ext>
            </a:extLst>
          </p:cNvPr>
          <p:cNvSpPr txBox="1"/>
          <p:nvPr/>
        </p:nvSpPr>
        <p:spPr>
          <a:xfrm>
            <a:off x="-104329" y="5571589"/>
            <a:ext cx="11807421" cy="1200329"/>
          </a:xfrm>
          <a:prstGeom prst="rect">
            <a:avLst/>
          </a:prstGeom>
          <a:noFill/>
        </p:spPr>
        <p:txBody>
          <a:bodyPr wrap="square" rtlCol="0">
            <a:spAutoFit/>
          </a:bodyPr>
          <a:lstStyle/>
          <a:p>
            <a:pPr algn="ctr"/>
            <a:r>
              <a:rPr lang="en-US" sz="2400" dirty="0">
                <a:solidFill>
                  <a:schemeClr val="bg1"/>
                </a:solidFill>
                <a:latin typeface="Amasis MT Pro" panose="02040504050005020304" pitchFamily="18" charset="0"/>
              </a:rPr>
              <a:t>Dever, William (2000), “Save Us from Postmodern ….,” </a:t>
            </a:r>
          </a:p>
          <a:p>
            <a:pPr algn="ctr"/>
            <a:r>
              <a:rPr lang="en-US" sz="2400" i="1" dirty="0">
                <a:solidFill>
                  <a:schemeClr val="bg1"/>
                </a:solidFill>
                <a:latin typeface="Amasis MT Pro" panose="02040504050005020304" pitchFamily="18" charset="0"/>
              </a:rPr>
              <a:t>Biblical Archaeology Review</a:t>
            </a:r>
            <a:r>
              <a:rPr lang="en-US" sz="2400" dirty="0">
                <a:solidFill>
                  <a:schemeClr val="bg1"/>
                </a:solidFill>
                <a:latin typeface="Amasis MT Pro" panose="02040504050005020304" pitchFamily="18" charset="0"/>
              </a:rPr>
              <a:t>, March/April.</a:t>
            </a:r>
          </a:p>
          <a:p>
            <a:pPr algn="ctr"/>
            <a:endParaRPr lang="en-US" sz="2400" dirty="0">
              <a:solidFill>
                <a:schemeClr val="bg1"/>
              </a:solidFill>
              <a:latin typeface="Amasis MT Pro" panose="02040504050005020304" pitchFamily="18" charset="0"/>
            </a:endParaRPr>
          </a:p>
        </p:txBody>
      </p:sp>
    </p:spTree>
    <p:extLst>
      <p:ext uri="{BB962C8B-B14F-4D97-AF65-F5344CB8AC3E}">
        <p14:creationId xmlns:p14="http://schemas.microsoft.com/office/powerpoint/2010/main" val="356021247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A7BE89-73CF-435D-359A-B721B7BB5582}"/>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38E40BFF-032F-D1A7-3190-BEEC4EE3B913}"/>
              </a:ext>
            </a:extLst>
          </p:cNvPr>
          <p:cNvSpPr txBox="1"/>
          <p:nvPr/>
        </p:nvSpPr>
        <p:spPr>
          <a:xfrm>
            <a:off x="0" y="5678157"/>
            <a:ext cx="11727640" cy="646331"/>
          </a:xfrm>
          <a:prstGeom prst="rect">
            <a:avLst/>
          </a:prstGeom>
          <a:noFill/>
        </p:spPr>
        <p:txBody>
          <a:bodyPr wrap="square" rtlCol="0">
            <a:spAutoFit/>
          </a:bodyPr>
          <a:lstStyle/>
          <a:p>
            <a:pPr marL="400050" indent="-400050" algn="ctr">
              <a:buFont typeface="+mj-lt"/>
              <a:buAutoNum type="romanUcPeriod"/>
            </a:pPr>
            <a:r>
              <a:rPr lang="en-US" sz="3600" dirty="0">
                <a:latin typeface="Amasis MT Pro Black" panose="02040A04050005020304" pitchFamily="18" charset="0"/>
              </a:rPr>
              <a:t>The World’s Answer</a:t>
            </a:r>
          </a:p>
        </p:txBody>
      </p:sp>
      <p:sp>
        <p:nvSpPr>
          <p:cNvPr id="5" name="TextBox 4">
            <a:extLst>
              <a:ext uri="{FF2B5EF4-FFF2-40B4-BE49-F238E27FC236}">
                <a16:creationId xmlns:a16="http://schemas.microsoft.com/office/drawing/2014/main" id="{A19A28B3-1620-8D1D-CF2B-AD553595F074}"/>
              </a:ext>
            </a:extLst>
          </p:cNvPr>
          <p:cNvSpPr txBox="1"/>
          <p:nvPr/>
        </p:nvSpPr>
        <p:spPr>
          <a:xfrm>
            <a:off x="-37847" y="5634173"/>
            <a:ext cx="11727640" cy="646331"/>
          </a:xfrm>
          <a:prstGeom prst="rect">
            <a:avLst/>
          </a:prstGeom>
          <a:noFill/>
        </p:spPr>
        <p:txBody>
          <a:bodyPr wrap="square" rtlCol="0">
            <a:spAutoFit/>
          </a:bodyPr>
          <a:lstStyle/>
          <a:p>
            <a:pPr marL="400050" indent="-400050" algn="ctr">
              <a:buFont typeface="+mj-lt"/>
              <a:buAutoNum type="romanUcPeriod"/>
            </a:pPr>
            <a:r>
              <a:rPr lang="en-US" sz="3600" dirty="0">
                <a:solidFill>
                  <a:srgbClr val="FFFF00"/>
                </a:solidFill>
                <a:latin typeface="Amasis MT Pro Black" panose="02040A04050005020304" pitchFamily="18" charset="0"/>
              </a:rPr>
              <a:t>The World’s Answer</a:t>
            </a:r>
          </a:p>
        </p:txBody>
      </p:sp>
      <p:sp>
        <p:nvSpPr>
          <p:cNvPr id="6" name="TextBox 5">
            <a:extLst>
              <a:ext uri="{FF2B5EF4-FFF2-40B4-BE49-F238E27FC236}">
                <a16:creationId xmlns:a16="http://schemas.microsoft.com/office/drawing/2014/main" id="{F6DE0BFA-71C7-79F4-62A5-D5322D684653}"/>
              </a:ext>
            </a:extLst>
          </p:cNvPr>
          <p:cNvSpPr txBox="1"/>
          <p:nvPr/>
        </p:nvSpPr>
        <p:spPr>
          <a:xfrm>
            <a:off x="533911" y="374352"/>
            <a:ext cx="10727324" cy="2246769"/>
          </a:xfrm>
          <a:prstGeom prst="rect">
            <a:avLst/>
          </a:prstGeom>
          <a:noFill/>
        </p:spPr>
        <p:txBody>
          <a:bodyPr wrap="square" rtlCol="0">
            <a:spAutoFit/>
          </a:bodyPr>
          <a:lstStyle/>
          <a:p>
            <a:pPr marL="514350" indent="-514350">
              <a:buFont typeface="+mj-lt"/>
              <a:buAutoNum type="alphaUcPeriod"/>
            </a:pPr>
            <a:r>
              <a:rPr lang="en-US" sz="2800" b="1" dirty="0">
                <a:latin typeface="Amasis MT Pro" panose="02040504050005020304" pitchFamily="18" charset="0"/>
              </a:rPr>
              <a:t>Postmodernism says we can’t know</a:t>
            </a:r>
          </a:p>
          <a:p>
            <a:pPr marL="971550" lvl="1" indent="-514350">
              <a:buFont typeface="+mj-lt"/>
              <a:buAutoNum type="arabicPeriod"/>
            </a:pPr>
            <a:r>
              <a:rPr lang="en-US" sz="2800" i="1" dirty="0">
                <a:latin typeface="Amasis MT Pro" panose="02040504050005020304" pitchFamily="18" charset="0"/>
              </a:rPr>
              <a:t>Truth is relative – “my truth” &amp; “your truth”</a:t>
            </a:r>
          </a:p>
          <a:p>
            <a:pPr marL="971550" lvl="1" indent="-514350">
              <a:buFont typeface="+mj-lt"/>
              <a:buAutoNum type="arabicPeriod"/>
            </a:pPr>
            <a:r>
              <a:rPr lang="en-US" sz="2800" i="1" dirty="0">
                <a:latin typeface="Amasis MT Pro" panose="02040504050005020304" pitchFamily="18" charset="0"/>
              </a:rPr>
              <a:t>Means: each individual determines for himself what is true</a:t>
            </a:r>
          </a:p>
          <a:p>
            <a:pPr marL="971550" lvl="1" indent="-514350">
              <a:buFont typeface="+mj-lt"/>
              <a:buAutoNum type="arabicPeriod"/>
            </a:pPr>
            <a:r>
              <a:rPr lang="en-US" sz="2800" i="1" dirty="0">
                <a:latin typeface="Amasis MT Pro" panose="02040504050005020304" pitchFamily="18" charset="0"/>
              </a:rPr>
              <a:t>“70 percent of Americans now believe that there is no such thing as absolute truth” (p. 26)</a:t>
            </a:r>
          </a:p>
        </p:txBody>
      </p:sp>
      <p:pic>
        <p:nvPicPr>
          <p:cNvPr id="1026" name="Picture 2" descr="Adrift: Postmodernism in the Church">
            <a:extLst>
              <a:ext uri="{FF2B5EF4-FFF2-40B4-BE49-F238E27FC236}">
                <a16:creationId xmlns:a16="http://schemas.microsoft.com/office/drawing/2014/main" id="{7E1681A2-CA69-85CA-D51B-402F5CA70C0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417249">
            <a:off x="8449347" y="2317088"/>
            <a:ext cx="2313162" cy="35829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5865254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3B5779-4830-51F5-7983-6FE62B17E051}"/>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BE7A0A40-F149-4E5F-E0E1-612617002626}"/>
              </a:ext>
            </a:extLst>
          </p:cNvPr>
          <p:cNvSpPr txBox="1"/>
          <p:nvPr/>
        </p:nvSpPr>
        <p:spPr>
          <a:xfrm>
            <a:off x="0" y="5678157"/>
            <a:ext cx="11727640" cy="646331"/>
          </a:xfrm>
          <a:prstGeom prst="rect">
            <a:avLst/>
          </a:prstGeom>
          <a:noFill/>
        </p:spPr>
        <p:txBody>
          <a:bodyPr wrap="square" rtlCol="0">
            <a:spAutoFit/>
          </a:bodyPr>
          <a:lstStyle/>
          <a:p>
            <a:pPr marL="400050" indent="-400050" algn="ctr">
              <a:buFont typeface="+mj-lt"/>
              <a:buAutoNum type="romanUcPeriod"/>
            </a:pPr>
            <a:r>
              <a:rPr lang="en-US" sz="3600" dirty="0">
                <a:latin typeface="Amasis MT Pro Black" panose="02040A04050005020304" pitchFamily="18" charset="0"/>
              </a:rPr>
              <a:t>The World’s Answer</a:t>
            </a:r>
          </a:p>
        </p:txBody>
      </p:sp>
      <p:sp>
        <p:nvSpPr>
          <p:cNvPr id="5" name="TextBox 4">
            <a:extLst>
              <a:ext uri="{FF2B5EF4-FFF2-40B4-BE49-F238E27FC236}">
                <a16:creationId xmlns:a16="http://schemas.microsoft.com/office/drawing/2014/main" id="{F32E3084-C1C9-D1F5-6DBE-6275839D12F9}"/>
              </a:ext>
            </a:extLst>
          </p:cNvPr>
          <p:cNvSpPr txBox="1"/>
          <p:nvPr/>
        </p:nvSpPr>
        <p:spPr>
          <a:xfrm>
            <a:off x="-37847" y="5634173"/>
            <a:ext cx="11727640" cy="646331"/>
          </a:xfrm>
          <a:prstGeom prst="rect">
            <a:avLst/>
          </a:prstGeom>
          <a:noFill/>
        </p:spPr>
        <p:txBody>
          <a:bodyPr wrap="square" rtlCol="0">
            <a:spAutoFit/>
          </a:bodyPr>
          <a:lstStyle/>
          <a:p>
            <a:pPr marL="400050" indent="-400050" algn="ctr">
              <a:buFont typeface="+mj-lt"/>
              <a:buAutoNum type="romanUcPeriod"/>
            </a:pPr>
            <a:r>
              <a:rPr lang="en-US" sz="3600" dirty="0">
                <a:solidFill>
                  <a:srgbClr val="FFFF00"/>
                </a:solidFill>
                <a:latin typeface="Amasis MT Pro Black" panose="02040A04050005020304" pitchFamily="18" charset="0"/>
              </a:rPr>
              <a:t>The World’s Answer</a:t>
            </a:r>
          </a:p>
        </p:txBody>
      </p:sp>
      <p:sp>
        <p:nvSpPr>
          <p:cNvPr id="6" name="TextBox 5">
            <a:extLst>
              <a:ext uri="{FF2B5EF4-FFF2-40B4-BE49-F238E27FC236}">
                <a16:creationId xmlns:a16="http://schemas.microsoft.com/office/drawing/2014/main" id="{E04A0635-81F2-EF45-3A75-384DB05E6D82}"/>
              </a:ext>
            </a:extLst>
          </p:cNvPr>
          <p:cNvSpPr txBox="1"/>
          <p:nvPr/>
        </p:nvSpPr>
        <p:spPr>
          <a:xfrm>
            <a:off x="533911" y="374352"/>
            <a:ext cx="10727324" cy="4832092"/>
          </a:xfrm>
          <a:prstGeom prst="rect">
            <a:avLst/>
          </a:prstGeom>
          <a:noFill/>
        </p:spPr>
        <p:txBody>
          <a:bodyPr wrap="square" rtlCol="0">
            <a:spAutoFit/>
          </a:bodyPr>
          <a:lstStyle/>
          <a:p>
            <a:pPr marL="514350" indent="-514350">
              <a:buFont typeface="+mj-lt"/>
              <a:buAutoNum type="alphaUcPeriod"/>
            </a:pPr>
            <a:r>
              <a:rPr lang="en-US" sz="2800" b="1" dirty="0">
                <a:latin typeface="Amasis MT Pro" panose="02040504050005020304" pitchFamily="18" charset="0"/>
              </a:rPr>
              <a:t>Postmodernism says we can’t know</a:t>
            </a:r>
          </a:p>
          <a:p>
            <a:pPr marL="514350" indent="-514350">
              <a:buFont typeface="+mj-lt"/>
              <a:buAutoNum type="alphaUcPeriod"/>
            </a:pPr>
            <a:r>
              <a:rPr lang="en-US" sz="2800" b="1" dirty="0">
                <a:latin typeface="Amasis MT Pro" panose="02040504050005020304" pitchFamily="18" charset="0"/>
              </a:rPr>
              <a:t>Some think we should leave the Bible out of some areas</a:t>
            </a:r>
          </a:p>
          <a:p>
            <a:pPr marL="971550" lvl="1" indent="-514350">
              <a:buFont typeface="+mj-lt"/>
              <a:buAutoNum type="arabicPeriod"/>
            </a:pPr>
            <a:r>
              <a:rPr lang="en-US" sz="2800" i="1" dirty="0">
                <a:latin typeface="Amasis MT Pro" panose="02040504050005020304" pitchFamily="18" charset="0"/>
              </a:rPr>
              <a:t>Thus, Bible matters should be isolated from all the rest</a:t>
            </a:r>
          </a:p>
          <a:p>
            <a:pPr marL="971550" lvl="1" indent="-514350">
              <a:buFont typeface="+mj-lt"/>
              <a:buAutoNum type="arabicPeriod"/>
            </a:pPr>
            <a:r>
              <a:rPr lang="en-US" sz="2800" i="1" dirty="0">
                <a:latin typeface="Amasis MT Pro" panose="02040504050005020304" pitchFamily="18" charset="0"/>
              </a:rPr>
              <a:t>Reality: All truth is God’s truth!</a:t>
            </a:r>
          </a:p>
          <a:p>
            <a:pPr marL="1428750" lvl="2" indent="-514350">
              <a:buFont typeface="+mj-lt"/>
              <a:buAutoNum type="alphaLcPeriod"/>
            </a:pPr>
            <a:r>
              <a:rPr lang="en-US" sz="2800" dirty="0">
                <a:latin typeface="Amasis MT Pro" panose="02040504050005020304" pitchFamily="18" charset="0"/>
              </a:rPr>
              <a:t>Is not anything in any realm that is true that contradicts the Bible</a:t>
            </a:r>
          </a:p>
          <a:p>
            <a:pPr marL="1428750" lvl="2" indent="-514350">
              <a:buFont typeface="+mj-lt"/>
              <a:buAutoNum type="alphaLcPeriod"/>
            </a:pPr>
            <a:r>
              <a:rPr lang="en-US" sz="2800" dirty="0">
                <a:latin typeface="Amasis MT Pro" panose="02040504050005020304" pitchFamily="18" charset="0"/>
              </a:rPr>
              <a:t>Example: Science agrees with the Bible</a:t>
            </a:r>
          </a:p>
          <a:p>
            <a:pPr marL="1885950" lvl="3" indent="-514350">
              <a:buFont typeface="Arial" panose="020B0604020202020204" pitchFamily="34" charset="0"/>
              <a:buChar char="•"/>
            </a:pPr>
            <a:r>
              <a:rPr lang="en-US" sz="2800" dirty="0">
                <a:latin typeface="Amasis MT Pro" panose="02040504050005020304" pitchFamily="18" charset="0"/>
              </a:rPr>
              <a:t>There are theories that don’t agree</a:t>
            </a:r>
          </a:p>
          <a:p>
            <a:pPr marL="1885950" lvl="3" indent="-514350">
              <a:buFont typeface="Arial" panose="020B0604020202020204" pitchFamily="34" charset="0"/>
              <a:buChar char="•"/>
            </a:pPr>
            <a:r>
              <a:rPr lang="en-US" sz="2800" dirty="0">
                <a:latin typeface="Amasis MT Pro" panose="02040504050005020304" pitchFamily="18" charset="0"/>
              </a:rPr>
              <a:t>Circle of the earth (Isa. 40:22)</a:t>
            </a:r>
          </a:p>
          <a:p>
            <a:pPr marL="1885950" lvl="3" indent="-514350">
              <a:buFont typeface="Arial" panose="020B0604020202020204" pitchFamily="34" charset="0"/>
              <a:buChar char="•"/>
            </a:pPr>
            <a:r>
              <a:rPr lang="en-US" sz="2800" dirty="0">
                <a:latin typeface="Amasis MT Pro" panose="02040504050005020304" pitchFamily="18" charset="0"/>
              </a:rPr>
              <a:t>Empty space in the North (Job. 26:7)</a:t>
            </a:r>
          </a:p>
          <a:p>
            <a:pPr marL="1885950" lvl="3" indent="-514350">
              <a:buFont typeface="Arial" panose="020B0604020202020204" pitchFamily="34" charset="0"/>
              <a:buChar char="•"/>
            </a:pPr>
            <a:r>
              <a:rPr lang="en-US" sz="2800" dirty="0">
                <a:latin typeface="Amasis MT Pro" panose="02040504050005020304" pitchFamily="18" charset="0"/>
              </a:rPr>
              <a:t>Paths of the sea (Psa. 8:8)</a:t>
            </a:r>
          </a:p>
        </p:txBody>
      </p:sp>
    </p:spTree>
    <p:extLst>
      <p:ext uri="{BB962C8B-B14F-4D97-AF65-F5344CB8AC3E}">
        <p14:creationId xmlns:p14="http://schemas.microsoft.com/office/powerpoint/2010/main" val="280880345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animEffect transition="in" filter="fade">
                                      <p:cBhvr>
                                        <p:cTn id="7" dur="1000"/>
                                        <p:tgtEl>
                                          <p:spTgt spid="6">
                                            <p:txEl>
                                              <p:pRg st="2" end="2"/>
                                            </p:txEl>
                                          </p:spTgt>
                                        </p:tgtEl>
                                      </p:cBhvr>
                                    </p:animEffect>
                                    <p:anim calcmode="lin" valueType="num">
                                      <p:cBhvr>
                                        <p:cTn id="8"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6">
                                            <p:txEl>
                                              <p:pRg st="3" end="3"/>
                                            </p:txEl>
                                          </p:spTgt>
                                        </p:tgtEl>
                                        <p:attrNameLst>
                                          <p:attrName>style.visibility</p:attrName>
                                        </p:attrNameLst>
                                      </p:cBhvr>
                                      <p:to>
                                        <p:strVal val="visible"/>
                                      </p:to>
                                    </p:set>
                                    <p:animEffect transition="in" filter="fade">
                                      <p:cBhvr>
                                        <p:cTn id="14" dur="1000"/>
                                        <p:tgtEl>
                                          <p:spTgt spid="6">
                                            <p:txEl>
                                              <p:pRg st="3" end="3"/>
                                            </p:txEl>
                                          </p:spTgt>
                                        </p:tgtEl>
                                      </p:cBhvr>
                                    </p:animEffect>
                                    <p:anim calcmode="lin" valueType="num">
                                      <p:cBhvr>
                                        <p:cTn id="15"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6">
                                            <p:txEl>
                                              <p:pRg st="4" end="4"/>
                                            </p:txEl>
                                          </p:spTgt>
                                        </p:tgtEl>
                                        <p:attrNameLst>
                                          <p:attrName>style.visibility</p:attrName>
                                        </p:attrNameLst>
                                      </p:cBhvr>
                                      <p:to>
                                        <p:strVal val="visible"/>
                                      </p:to>
                                    </p:set>
                                    <p:animEffect transition="in" filter="fade">
                                      <p:cBhvr>
                                        <p:cTn id="21" dur="1000"/>
                                        <p:tgtEl>
                                          <p:spTgt spid="6">
                                            <p:txEl>
                                              <p:pRg st="4" end="4"/>
                                            </p:txEl>
                                          </p:spTgt>
                                        </p:tgtEl>
                                      </p:cBhvr>
                                    </p:animEffect>
                                    <p:anim calcmode="lin" valueType="num">
                                      <p:cBhvr>
                                        <p:cTn id="22"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6">
                                            <p:txEl>
                                              <p:pRg st="5" end="5"/>
                                            </p:txEl>
                                          </p:spTgt>
                                        </p:tgtEl>
                                        <p:attrNameLst>
                                          <p:attrName>style.visibility</p:attrName>
                                        </p:attrNameLst>
                                      </p:cBhvr>
                                      <p:to>
                                        <p:strVal val="visible"/>
                                      </p:to>
                                    </p:set>
                                    <p:animEffect transition="in" filter="fade">
                                      <p:cBhvr>
                                        <p:cTn id="28" dur="1000"/>
                                        <p:tgtEl>
                                          <p:spTgt spid="6">
                                            <p:txEl>
                                              <p:pRg st="5" end="5"/>
                                            </p:txEl>
                                          </p:spTgt>
                                        </p:tgtEl>
                                      </p:cBhvr>
                                    </p:animEffect>
                                    <p:anim calcmode="lin" valueType="num">
                                      <p:cBhvr>
                                        <p:cTn id="29" dur="1000" fill="hold"/>
                                        <p:tgtEl>
                                          <p:spTgt spid="6">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6">
                                            <p:txEl>
                                              <p:pRg st="6" end="6"/>
                                            </p:txEl>
                                          </p:spTgt>
                                        </p:tgtEl>
                                        <p:attrNameLst>
                                          <p:attrName>style.visibility</p:attrName>
                                        </p:attrNameLst>
                                      </p:cBhvr>
                                      <p:to>
                                        <p:strVal val="visible"/>
                                      </p:to>
                                    </p:set>
                                    <p:animEffect transition="in" filter="fade">
                                      <p:cBhvr>
                                        <p:cTn id="35" dur="1000"/>
                                        <p:tgtEl>
                                          <p:spTgt spid="6">
                                            <p:txEl>
                                              <p:pRg st="6" end="6"/>
                                            </p:txEl>
                                          </p:spTgt>
                                        </p:tgtEl>
                                      </p:cBhvr>
                                    </p:animEffect>
                                    <p:anim calcmode="lin" valueType="num">
                                      <p:cBhvr>
                                        <p:cTn id="36" dur="1000" fill="hold"/>
                                        <p:tgtEl>
                                          <p:spTgt spid="6">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6">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6">
                                            <p:txEl>
                                              <p:pRg st="7" end="7"/>
                                            </p:txEl>
                                          </p:spTgt>
                                        </p:tgtEl>
                                        <p:attrNameLst>
                                          <p:attrName>style.visibility</p:attrName>
                                        </p:attrNameLst>
                                      </p:cBhvr>
                                      <p:to>
                                        <p:strVal val="visible"/>
                                      </p:to>
                                    </p:set>
                                    <p:animEffect transition="in" filter="fade">
                                      <p:cBhvr>
                                        <p:cTn id="42" dur="1000"/>
                                        <p:tgtEl>
                                          <p:spTgt spid="6">
                                            <p:txEl>
                                              <p:pRg st="7" end="7"/>
                                            </p:txEl>
                                          </p:spTgt>
                                        </p:tgtEl>
                                      </p:cBhvr>
                                    </p:animEffect>
                                    <p:anim calcmode="lin" valueType="num">
                                      <p:cBhvr>
                                        <p:cTn id="43" dur="1000" fill="hold"/>
                                        <p:tgtEl>
                                          <p:spTgt spid="6">
                                            <p:txEl>
                                              <p:pRg st="7" end="7"/>
                                            </p:txEl>
                                          </p:spTgt>
                                        </p:tgtEl>
                                        <p:attrNameLst>
                                          <p:attrName>ppt_x</p:attrName>
                                        </p:attrNameLst>
                                      </p:cBhvr>
                                      <p:tavLst>
                                        <p:tav tm="0">
                                          <p:val>
                                            <p:strVal val="#ppt_x"/>
                                          </p:val>
                                        </p:tav>
                                        <p:tav tm="100000">
                                          <p:val>
                                            <p:strVal val="#ppt_x"/>
                                          </p:val>
                                        </p:tav>
                                      </p:tavLst>
                                    </p:anim>
                                    <p:anim calcmode="lin" valueType="num">
                                      <p:cBhvr>
                                        <p:cTn id="44" dur="1000" fill="hold"/>
                                        <p:tgtEl>
                                          <p:spTgt spid="6">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6">
                                            <p:txEl>
                                              <p:pRg st="8" end="8"/>
                                            </p:txEl>
                                          </p:spTgt>
                                        </p:tgtEl>
                                        <p:attrNameLst>
                                          <p:attrName>style.visibility</p:attrName>
                                        </p:attrNameLst>
                                      </p:cBhvr>
                                      <p:to>
                                        <p:strVal val="visible"/>
                                      </p:to>
                                    </p:set>
                                    <p:animEffect transition="in" filter="fade">
                                      <p:cBhvr>
                                        <p:cTn id="49" dur="1000"/>
                                        <p:tgtEl>
                                          <p:spTgt spid="6">
                                            <p:txEl>
                                              <p:pRg st="8" end="8"/>
                                            </p:txEl>
                                          </p:spTgt>
                                        </p:tgtEl>
                                      </p:cBhvr>
                                    </p:animEffect>
                                    <p:anim calcmode="lin" valueType="num">
                                      <p:cBhvr>
                                        <p:cTn id="50" dur="1000" fill="hold"/>
                                        <p:tgtEl>
                                          <p:spTgt spid="6">
                                            <p:txEl>
                                              <p:pRg st="8" end="8"/>
                                            </p:txEl>
                                          </p:spTgt>
                                        </p:tgtEl>
                                        <p:attrNameLst>
                                          <p:attrName>ppt_x</p:attrName>
                                        </p:attrNameLst>
                                      </p:cBhvr>
                                      <p:tavLst>
                                        <p:tav tm="0">
                                          <p:val>
                                            <p:strVal val="#ppt_x"/>
                                          </p:val>
                                        </p:tav>
                                        <p:tav tm="100000">
                                          <p:val>
                                            <p:strVal val="#ppt_x"/>
                                          </p:val>
                                        </p:tav>
                                      </p:tavLst>
                                    </p:anim>
                                    <p:anim calcmode="lin" valueType="num">
                                      <p:cBhvr>
                                        <p:cTn id="51" dur="1000" fill="hold"/>
                                        <p:tgtEl>
                                          <p:spTgt spid="6">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6">
                                            <p:txEl>
                                              <p:pRg st="9" end="9"/>
                                            </p:txEl>
                                          </p:spTgt>
                                        </p:tgtEl>
                                        <p:attrNameLst>
                                          <p:attrName>style.visibility</p:attrName>
                                        </p:attrNameLst>
                                      </p:cBhvr>
                                      <p:to>
                                        <p:strVal val="visible"/>
                                      </p:to>
                                    </p:set>
                                    <p:animEffect transition="in" filter="fade">
                                      <p:cBhvr>
                                        <p:cTn id="56" dur="1000"/>
                                        <p:tgtEl>
                                          <p:spTgt spid="6">
                                            <p:txEl>
                                              <p:pRg st="9" end="9"/>
                                            </p:txEl>
                                          </p:spTgt>
                                        </p:tgtEl>
                                      </p:cBhvr>
                                    </p:animEffect>
                                    <p:anim calcmode="lin" valueType="num">
                                      <p:cBhvr>
                                        <p:cTn id="57" dur="1000" fill="hold"/>
                                        <p:tgtEl>
                                          <p:spTgt spid="6">
                                            <p:txEl>
                                              <p:pRg st="9" end="9"/>
                                            </p:txEl>
                                          </p:spTgt>
                                        </p:tgtEl>
                                        <p:attrNameLst>
                                          <p:attrName>ppt_x</p:attrName>
                                        </p:attrNameLst>
                                      </p:cBhvr>
                                      <p:tavLst>
                                        <p:tav tm="0">
                                          <p:val>
                                            <p:strVal val="#ppt_x"/>
                                          </p:val>
                                        </p:tav>
                                        <p:tav tm="100000">
                                          <p:val>
                                            <p:strVal val="#ppt_x"/>
                                          </p:val>
                                        </p:tav>
                                      </p:tavLst>
                                    </p:anim>
                                    <p:anim calcmode="lin" valueType="num">
                                      <p:cBhvr>
                                        <p:cTn id="58" dur="1000" fill="hold"/>
                                        <p:tgtEl>
                                          <p:spTgt spid="6">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62781A-3669-43A9-22AB-ED19CE3387F1}"/>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5AC77E2F-26A2-5779-36F4-561F827D65E9}"/>
              </a:ext>
            </a:extLst>
          </p:cNvPr>
          <p:cNvSpPr txBox="1"/>
          <p:nvPr/>
        </p:nvSpPr>
        <p:spPr>
          <a:xfrm>
            <a:off x="0" y="5678157"/>
            <a:ext cx="11727640" cy="646331"/>
          </a:xfrm>
          <a:prstGeom prst="rect">
            <a:avLst/>
          </a:prstGeom>
          <a:noFill/>
        </p:spPr>
        <p:txBody>
          <a:bodyPr wrap="square" rtlCol="0">
            <a:spAutoFit/>
          </a:bodyPr>
          <a:lstStyle/>
          <a:p>
            <a:pPr marL="400050" indent="-400050" algn="ctr">
              <a:buFont typeface="+mj-lt"/>
              <a:buAutoNum type="romanUcPeriod"/>
            </a:pPr>
            <a:r>
              <a:rPr lang="en-US" sz="3600" dirty="0">
                <a:latin typeface="Amasis MT Pro Black" panose="02040A04050005020304" pitchFamily="18" charset="0"/>
              </a:rPr>
              <a:t>The World’s Answer</a:t>
            </a:r>
          </a:p>
        </p:txBody>
      </p:sp>
      <p:sp>
        <p:nvSpPr>
          <p:cNvPr id="5" name="TextBox 4">
            <a:extLst>
              <a:ext uri="{FF2B5EF4-FFF2-40B4-BE49-F238E27FC236}">
                <a16:creationId xmlns:a16="http://schemas.microsoft.com/office/drawing/2014/main" id="{9C92F023-D331-D6DD-D5D8-6DA9A9AE9E20}"/>
              </a:ext>
            </a:extLst>
          </p:cNvPr>
          <p:cNvSpPr txBox="1"/>
          <p:nvPr/>
        </p:nvSpPr>
        <p:spPr>
          <a:xfrm>
            <a:off x="-37847" y="5634173"/>
            <a:ext cx="11727640" cy="646331"/>
          </a:xfrm>
          <a:prstGeom prst="rect">
            <a:avLst/>
          </a:prstGeom>
          <a:noFill/>
        </p:spPr>
        <p:txBody>
          <a:bodyPr wrap="square" rtlCol="0">
            <a:spAutoFit/>
          </a:bodyPr>
          <a:lstStyle/>
          <a:p>
            <a:pPr marL="400050" indent="-400050" algn="ctr">
              <a:buFont typeface="+mj-lt"/>
              <a:buAutoNum type="romanUcPeriod"/>
            </a:pPr>
            <a:r>
              <a:rPr lang="en-US" sz="3600" dirty="0">
                <a:solidFill>
                  <a:srgbClr val="FFFF00"/>
                </a:solidFill>
                <a:latin typeface="Amasis MT Pro Black" panose="02040A04050005020304" pitchFamily="18" charset="0"/>
              </a:rPr>
              <a:t>The World’s Answer</a:t>
            </a:r>
          </a:p>
        </p:txBody>
      </p:sp>
      <p:sp>
        <p:nvSpPr>
          <p:cNvPr id="6" name="TextBox 5">
            <a:extLst>
              <a:ext uri="{FF2B5EF4-FFF2-40B4-BE49-F238E27FC236}">
                <a16:creationId xmlns:a16="http://schemas.microsoft.com/office/drawing/2014/main" id="{023C77EA-C611-41F2-C088-73984C714D6E}"/>
              </a:ext>
            </a:extLst>
          </p:cNvPr>
          <p:cNvSpPr txBox="1"/>
          <p:nvPr/>
        </p:nvSpPr>
        <p:spPr>
          <a:xfrm>
            <a:off x="533911" y="374352"/>
            <a:ext cx="10727324" cy="2246769"/>
          </a:xfrm>
          <a:prstGeom prst="rect">
            <a:avLst/>
          </a:prstGeom>
          <a:noFill/>
        </p:spPr>
        <p:txBody>
          <a:bodyPr wrap="square" rtlCol="0">
            <a:spAutoFit/>
          </a:bodyPr>
          <a:lstStyle/>
          <a:p>
            <a:pPr marL="514350" indent="-514350">
              <a:buFont typeface="+mj-lt"/>
              <a:buAutoNum type="alphaUcPeriod"/>
            </a:pPr>
            <a:r>
              <a:rPr lang="en-US" sz="2800" b="1" dirty="0">
                <a:latin typeface="Amasis MT Pro" panose="02040504050005020304" pitchFamily="18" charset="0"/>
              </a:rPr>
              <a:t>Postmodernism says we can’t know</a:t>
            </a:r>
          </a:p>
          <a:p>
            <a:pPr marL="514350" indent="-514350">
              <a:buFont typeface="+mj-lt"/>
              <a:buAutoNum type="alphaUcPeriod"/>
            </a:pPr>
            <a:r>
              <a:rPr lang="en-US" sz="2800" b="1" dirty="0">
                <a:latin typeface="Amasis MT Pro" panose="02040504050005020304" pitchFamily="18" charset="0"/>
              </a:rPr>
              <a:t>Some think we should leave the Bible out of some areas</a:t>
            </a:r>
          </a:p>
          <a:p>
            <a:pPr marL="514350" indent="-514350">
              <a:buFont typeface="+mj-lt"/>
              <a:buAutoNum type="alphaUcPeriod"/>
            </a:pPr>
            <a:r>
              <a:rPr lang="en-US" sz="2800" b="1" dirty="0">
                <a:latin typeface="Amasis MT Pro" panose="02040504050005020304" pitchFamily="18" charset="0"/>
              </a:rPr>
              <a:t>Thus, world thinks no objective standard</a:t>
            </a:r>
          </a:p>
          <a:p>
            <a:pPr marL="971550" lvl="1" indent="-514350">
              <a:buFont typeface="+mj-lt"/>
              <a:buAutoNum type="arabicPeriod"/>
            </a:pPr>
            <a:r>
              <a:rPr lang="en-US" sz="2800" i="1" dirty="0">
                <a:latin typeface="Amasis MT Pro" panose="02040504050005020304" pitchFamily="18" charset="0"/>
              </a:rPr>
              <a:t>Objective standard: one that doesn’t vary from person to person</a:t>
            </a:r>
          </a:p>
          <a:p>
            <a:pPr marL="971550" lvl="1" indent="-514350">
              <a:buFont typeface="+mj-lt"/>
              <a:buAutoNum type="arabicPeriod"/>
            </a:pPr>
            <a:r>
              <a:rPr lang="en-US" sz="2800" i="1" dirty="0">
                <a:latin typeface="Amasis MT Pro" panose="02040504050005020304" pitchFamily="18" charset="0"/>
              </a:rPr>
              <a:t>Subjective standard: different for every person</a:t>
            </a:r>
            <a:endParaRPr lang="en-US" sz="2800" dirty="0">
              <a:latin typeface="Amasis MT Pro" panose="02040504050005020304" pitchFamily="18" charset="0"/>
            </a:endParaRPr>
          </a:p>
        </p:txBody>
      </p:sp>
    </p:spTree>
    <p:extLst>
      <p:ext uri="{BB962C8B-B14F-4D97-AF65-F5344CB8AC3E}">
        <p14:creationId xmlns:p14="http://schemas.microsoft.com/office/powerpoint/2010/main" val="201843953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xEl>
                                              <p:pRg st="3" end="3"/>
                                            </p:txEl>
                                          </p:spTgt>
                                        </p:tgtEl>
                                        <p:attrNameLst>
                                          <p:attrName>style.visibility</p:attrName>
                                        </p:attrNameLst>
                                      </p:cBhvr>
                                      <p:to>
                                        <p:strVal val="visible"/>
                                      </p:to>
                                    </p:set>
                                    <p:animEffect transition="in" filter="fade">
                                      <p:cBhvr>
                                        <p:cTn id="7" dur="1000"/>
                                        <p:tgtEl>
                                          <p:spTgt spid="6">
                                            <p:txEl>
                                              <p:pRg st="3" end="3"/>
                                            </p:txEl>
                                          </p:spTgt>
                                        </p:tgtEl>
                                      </p:cBhvr>
                                    </p:animEffect>
                                    <p:anim calcmode="lin" valueType="num">
                                      <p:cBhvr>
                                        <p:cTn id="8"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6">
                                            <p:txEl>
                                              <p:pRg st="4" end="4"/>
                                            </p:txEl>
                                          </p:spTgt>
                                        </p:tgtEl>
                                        <p:attrNameLst>
                                          <p:attrName>style.visibility</p:attrName>
                                        </p:attrNameLst>
                                      </p:cBhvr>
                                      <p:to>
                                        <p:strVal val="visible"/>
                                      </p:to>
                                    </p:set>
                                    <p:animEffect transition="in" filter="fade">
                                      <p:cBhvr>
                                        <p:cTn id="14" dur="1000"/>
                                        <p:tgtEl>
                                          <p:spTgt spid="6">
                                            <p:txEl>
                                              <p:pRg st="4" end="4"/>
                                            </p:txEl>
                                          </p:spTgt>
                                        </p:tgtEl>
                                      </p:cBhvr>
                                    </p:animEffect>
                                    <p:anim calcmode="lin" valueType="num">
                                      <p:cBhvr>
                                        <p:cTn id="15"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89ECA5-186E-0B2F-1527-B186FE83F290}"/>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9972F9B3-79A8-C9BD-2A05-08FC21741CEA}"/>
              </a:ext>
            </a:extLst>
          </p:cNvPr>
          <p:cNvSpPr txBox="1"/>
          <p:nvPr/>
        </p:nvSpPr>
        <p:spPr>
          <a:xfrm rot="21430501">
            <a:off x="-95623" y="115343"/>
            <a:ext cx="11092330" cy="1446550"/>
          </a:xfrm>
          <a:prstGeom prst="rect">
            <a:avLst/>
          </a:prstGeom>
          <a:noFill/>
        </p:spPr>
        <p:txBody>
          <a:bodyPr wrap="square" rtlCol="0">
            <a:spAutoFit/>
          </a:bodyPr>
          <a:lstStyle/>
          <a:p>
            <a:pPr algn="ctr"/>
            <a:r>
              <a:rPr lang="en-US" sz="8800" dirty="0">
                <a:latin typeface="Amasis MT Pro Black" panose="02040A04050005020304" pitchFamily="18" charset="0"/>
              </a:rPr>
              <a:t>“What is Truth?”</a:t>
            </a:r>
          </a:p>
        </p:txBody>
      </p:sp>
      <p:sp>
        <p:nvSpPr>
          <p:cNvPr id="3" name="TextBox 2">
            <a:extLst>
              <a:ext uri="{FF2B5EF4-FFF2-40B4-BE49-F238E27FC236}">
                <a16:creationId xmlns:a16="http://schemas.microsoft.com/office/drawing/2014/main" id="{A527E9EA-60BA-8D97-1B0A-91829A72FF75}"/>
              </a:ext>
            </a:extLst>
          </p:cNvPr>
          <p:cNvSpPr txBox="1"/>
          <p:nvPr/>
        </p:nvSpPr>
        <p:spPr>
          <a:xfrm rot="21430501">
            <a:off x="-158369" y="40655"/>
            <a:ext cx="11092330" cy="1446550"/>
          </a:xfrm>
          <a:prstGeom prst="rect">
            <a:avLst/>
          </a:prstGeom>
          <a:noFill/>
        </p:spPr>
        <p:txBody>
          <a:bodyPr wrap="square" rtlCol="0">
            <a:spAutoFit/>
          </a:bodyPr>
          <a:lstStyle/>
          <a:p>
            <a:pPr algn="ctr"/>
            <a:r>
              <a:rPr lang="en-US" sz="8800" dirty="0">
                <a:solidFill>
                  <a:srgbClr val="FFFF00"/>
                </a:solidFill>
                <a:latin typeface="Amasis MT Pro Black" panose="02040A04050005020304" pitchFamily="18" charset="0"/>
              </a:rPr>
              <a:t>“What is Truth?”</a:t>
            </a:r>
          </a:p>
        </p:txBody>
      </p:sp>
      <p:grpSp>
        <p:nvGrpSpPr>
          <p:cNvPr id="4" name="Group 3">
            <a:extLst>
              <a:ext uri="{FF2B5EF4-FFF2-40B4-BE49-F238E27FC236}">
                <a16:creationId xmlns:a16="http://schemas.microsoft.com/office/drawing/2014/main" id="{434C7D68-78CB-0AA1-8A7A-9F6A257DEB6E}"/>
              </a:ext>
            </a:extLst>
          </p:cNvPr>
          <p:cNvGrpSpPr/>
          <p:nvPr/>
        </p:nvGrpSpPr>
        <p:grpSpPr>
          <a:xfrm>
            <a:off x="-549523" y="1909047"/>
            <a:ext cx="4421163" cy="4759846"/>
            <a:chOff x="5954058" y="304800"/>
            <a:chExt cx="6858000" cy="6858000"/>
          </a:xfrm>
        </p:grpSpPr>
        <p:pic>
          <p:nvPicPr>
            <p:cNvPr id="5" name="Picture 4">
              <a:extLst>
                <a:ext uri="{FF2B5EF4-FFF2-40B4-BE49-F238E27FC236}">
                  <a16:creationId xmlns:a16="http://schemas.microsoft.com/office/drawing/2014/main" id="{22CA9B46-214A-A173-390C-643334DC02CC}"/>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5954058" y="304800"/>
              <a:ext cx="6858000" cy="6858000"/>
            </a:xfrm>
            <a:prstGeom prst="rect">
              <a:avLst/>
            </a:prstGeom>
          </p:spPr>
        </p:pic>
        <p:sp>
          <p:nvSpPr>
            <p:cNvPr id="6" name="Oval 5">
              <a:extLst>
                <a:ext uri="{FF2B5EF4-FFF2-40B4-BE49-F238E27FC236}">
                  <a16:creationId xmlns:a16="http://schemas.microsoft.com/office/drawing/2014/main" id="{1E6616D1-0988-576F-F5EA-4561E65FFC31}"/>
                </a:ext>
              </a:extLst>
            </p:cNvPr>
            <p:cNvSpPr/>
            <p:nvPr/>
          </p:nvSpPr>
          <p:spPr>
            <a:xfrm>
              <a:off x="6478493" y="830730"/>
              <a:ext cx="3131671" cy="3036047"/>
            </a:xfrm>
            <a:prstGeom prst="ellipse">
              <a:avLst/>
            </a:prstGeom>
            <a:noFill/>
            <a:ln w="76200">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7B470B17-90CB-CE29-E82A-A231698E2FCD}"/>
                </a:ext>
              </a:extLst>
            </p:cNvPr>
            <p:cNvSpPr txBox="1"/>
            <p:nvPr/>
          </p:nvSpPr>
          <p:spPr>
            <a:xfrm>
              <a:off x="6358963" y="1816306"/>
              <a:ext cx="3251201" cy="1064890"/>
            </a:xfrm>
            <a:prstGeom prst="rect">
              <a:avLst/>
            </a:prstGeom>
            <a:noFill/>
          </p:spPr>
          <p:txBody>
            <a:bodyPr wrap="square" rtlCol="0">
              <a:spAutoFit/>
            </a:bodyPr>
            <a:lstStyle/>
            <a:p>
              <a:pPr algn="ctr"/>
              <a:r>
                <a:rPr lang="en-US" sz="4800" b="1" dirty="0"/>
                <a:t>Truth</a:t>
              </a:r>
            </a:p>
          </p:txBody>
        </p:sp>
      </p:grpSp>
      <p:sp>
        <p:nvSpPr>
          <p:cNvPr id="8" name="TextBox 7">
            <a:extLst>
              <a:ext uri="{FF2B5EF4-FFF2-40B4-BE49-F238E27FC236}">
                <a16:creationId xmlns:a16="http://schemas.microsoft.com/office/drawing/2014/main" id="{E43E60B6-A39A-8235-5301-13069A3A1876}"/>
              </a:ext>
            </a:extLst>
          </p:cNvPr>
          <p:cNvSpPr txBox="1"/>
          <p:nvPr/>
        </p:nvSpPr>
        <p:spPr>
          <a:xfrm>
            <a:off x="2387617" y="1983735"/>
            <a:ext cx="9042014" cy="1361911"/>
          </a:xfrm>
          <a:prstGeom prst="rect">
            <a:avLst/>
          </a:prstGeom>
          <a:noFill/>
        </p:spPr>
        <p:txBody>
          <a:bodyPr wrap="square" rtlCol="0">
            <a:spAutoFit/>
          </a:bodyPr>
          <a:lstStyle/>
          <a:p>
            <a:pPr marL="400050" indent="-400050">
              <a:buFont typeface="+mj-lt"/>
              <a:buAutoNum type="romanUcPeriod"/>
            </a:pPr>
            <a:r>
              <a:rPr lang="en-US" sz="3600" dirty="0">
                <a:solidFill>
                  <a:schemeClr val="accent4">
                    <a:lumMod val="60000"/>
                    <a:lumOff val="40000"/>
                  </a:schemeClr>
                </a:solidFill>
                <a:latin typeface="Amasis MT Pro Black" panose="02040A04050005020304" pitchFamily="18" charset="0"/>
              </a:rPr>
              <a:t>The World’s Answer</a:t>
            </a:r>
          </a:p>
          <a:p>
            <a:pPr marL="400050" indent="-400050">
              <a:buFont typeface="+mj-lt"/>
              <a:buAutoNum type="romanUcPeriod"/>
            </a:pPr>
            <a:endParaRPr lang="en-US" sz="1050" dirty="0">
              <a:latin typeface="Amasis MT Pro Black" panose="02040A04050005020304" pitchFamily="18" charset="0"/>
            </a:endParaRPr>
          </a:p>
          <a:p>
            <a:pPr marL="400050" indent="-400050">
              <a:buFont typeface="+mj-lt"/>
              <a:buAutoNum type="romanUcPeriod"/>
            </a:pPr>
            <a:r>
              <a:rPr lang="en-US" sz="3600" dirty="0">
                <a:latin typeface="Amasis MT Pro Black" panose="02040A04050005020304" pitchFamily="18" charset="0"/>
              </a:rPr>
              <a:t> God’s Answer</a:t>
            </a:r>
          </a:p>
        </p:txBody>
      </p:sp>
    </p:spTree>
    <p:extLst>
      <p:ext uri="{BB962C8B-B14F-4D97-AF65-F5344CB8AC3E}">
        <p14:creationId xmlns:p14="http://schemas.microsoft.com/office/powerpoint/2010/main" val="246369937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180DDA-C31B-A06D-B5EA-7DDC7F188276}"/>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888BCEB3-30CF-F2F8-50E2-CC32F70EE4D0}"/>
              </a:ext>
            </a:extLst>
          </p:cNvPr>
          <p:cNvSpPr txBox="1"/>
          <p:nvPr/>
        </p:nvSpPr>
        <p:spPr>
          <a:xfrm>
            <a:off x="42958" y="5678156"/>
            <a:ext cx="11635587" cy="646331"/>
          </a:xfrm>
          <a:prstGeom prst="rect">
            <a:avLst/>
          </a:prstGeom>
          <a:noFill/>
        </p:spPr>
        <p:txBody>
          <a:bodyPr wrap="square" rtlCol="0">
            <a:spAutoFit/>
          </a:bodyPr>
          <a:lstStyle/>
          <a:p>
            <a:pPr marL="857250" indent="-857250" algn="ctr">
              <a:buFont typeface="+mj-lt"/>
              <a:buAutoNum type="romanUcPeriod" startAt="2"/>
            </a:pPr>
            <a:r>
              <a:rPr lang="en-US" sz="3600" dirty="0">
                <a:latin typeface="Amasis MT Pro Black" panose="02040A04050005020304" pitchFamily="18" charset="0"/>
              </a:rPr>
              <a:t>God’s Answer</a:t>
            </a:r>
          </a:p>
        </p:txBody>
      </p:sp>
      <p:sp>
        <p:nvSpPr>
          <p:cNvPr id="3" name="TextBox 2">
            <a:extLst>
              <a:ext uri="{FF2B5EF4-FFF2-40B4-BE49-F238E27FC236}">
                <a16:creationId xmlns:a16="http://schemas.microsoft.com/office/drawing/2014/main" id="{9D6FD8BB-0C35-0792-C228-BB8A64793E2B}"/>
              </a:ext>
            </a:extLst>
          </p:cNvPr>
          <p:cNvSpPr txBox="1"/>
          <p:nvPr/>
        </p:nvSpPr>
        <p:spPr>
          <a:xfrm>
            <a:off x="5111" y="5652583"/>
            <a:ext cx="11635587" cy="646331"/>
          </a:xfrm>
          <a:prstGeom prst="rect">
            <a:avLst/>
          </a:prstGeom>
          <a:noFill/>
        </p:spPr>
        <p:txBody>
          <a:bodyPr wrap="square" rtlCol="0">
            <a:spAutoFit/>
          </a:bodyPr>
          <a:lstStyle/>
          <a:p>
            <a:pPr marL="857250" indent="-857250" algn="ctr">
              <a:buFont typeface="+mj-lt"/>
              <a:buAutoNum type="romanUcPeriod" startAt="2"/>
            </a:pPr>
            <a:r>
              <a:rPr lang="en-US" sz="3600" dirty="0">
                <a:solidFill>
                  <a:srgbClr val="FFFF00"/>
                </a:solidFill>
                <a:latin typeface="Amasis MT Pro Black" panose="02040A04050005020304" pitchFamily="18" charset="0"/>
              </a:rPr>
              <a:t>God’s Answer</a:t>
            </a:r>
          </a:p>
        </p:txBody>
      </p:sp>
      <p:sp>
        <p:nvSpPr>
          <p:cNvPr id="4" name="TextBox 3">
            <a:extLst>
              <a:ext uri="{FF2B5EF4-FFF2-40B4-BE49-F238E27FC236}">
                <a16:creationId xmlns:a16="http://schemas.microsoft.com/office/drawing/2014/main" id="{B21ADE87-513E-C266-7D87-5C901ED6CB3F}"/>
              </a:ext>
            </a:extLst>
          </p:cNvPr>
          <p:cNvSpPr txBox="1"/>
          <p:nvPr/>
        </p:nvSpPr>
        <p:spPr>
          <a:xfrm>
            <a:off x="533911" y="374352"/>
            <a:ext cx="10727324" cy="2677656"/>
          </a:xfrm>
          <a:prstGeom prst="rect">
            <a:avLst/>
          </a:prstGeom>
          <a:noFill/>
        </p:spPr>
        <p:txBody>
          <a:bodyPr wrap="square" rtlCol="0">
            <a:spAutoFit/>
          </a:bodyPr>
          <a:lstStyle/>
          <a:p>
            <a:pPr marL="514350" indent="-514350">
              <a:buFont typeface="+mj-lt"/>
              <a:buAutoNum type="alphaUcPeriod"/>
            </a:pPr>
            <a:r>
              <a:rPr lang="en-US" sz="2800" b="1" dirty="0">
                <a:latin typeface="Amasis MT Pro" panose="02040504050005020304" pitchFamily="18" charset="0"/>
              </a:rPr>
              <a:t>God’s word is truth</a:t>
            </a:r>
          </a:p>
          <a:p>
            <a:pPr marL="971550" lvl="1" indent="-514350">
              <a:buFont typeface="+mj-lt"/>
              <a:buAutoNum type="arabicPeriod"/>
            </a:pPr>
            <a:r>
              <a:rPr lang="en-US" sz="2800" i="1" dirty="0">
                <a:latin typeface="Amasis MT Pro" panose="02040504050005020304" pitchFamily="18" charset="0"/>
              </a:rPr>
              <a:t>John 17:17 – “thy word is truth”</a:t>
            </a:r>
          </a:p>
          <a:p>
            <a:pPr marL="971550" lvl="1" indent="-514350">
              <a:buFont typeface="+mj-lt"/>
              <a:buAutoNum type="arabicPeriod"/>
            </a:pPr>
            <a:r>
              <a:rPr lang="en-US" sz="2800" i="1" dirty="0">
                <a:latin typeface="Amasis MT Pro" panose="02040504050005020304" pitchFamily="18" charset="0"/>
              </a:rPr>
              <a:t>God is the God of truth (Deut. 32:4; Isa. 65:16)</a:t>
            </a:r>
          </a:p>
          <a:p>
            <a:pPr marL="971550" lvl="1" indent="-514350">
              <a:buFont typeface="+mj-lt"/>
              <a:buAutoNum type="arabicPeriod"/>
            </a:pPr>
            <a:r>
              <a:rPr lang="en-US" sz="2800" i="1" dirty="0">
                <a:latin typeface="Amasis MT Pro" panose="02040504050005020304" pitchFamily="18" charset="0"/>
              </a:rPr>
              <a:t>Listening to Christ is listening to truth (John 18:37; Mark 12:14)</a:t>
            </a:r>
          </a:p>
          <a:p>
            <a:pPr marL="971550" lvl="1" indent="-514350">
              <a:buFont typeface="+mj-lt"/>
              <a:buAutoNum type="arabicPeriod"/>
            </a:pPr>
            <a:r>
              <a:rPr lang="en-US" sz="2800" i="1" dirty="0">
                <a:latin typeface="Amasis MT Pro" panose="02040504050005020304" pitchFamily="18" charset="0"/>
              </a:rPr>
              <a:t>Jesus is the way, the TRUTH, and the life (John 14:6)</a:t>
            </a:r>
          </a:p>
          <a:p>
            <a:pPr marL="971550" lvl="1" indent="-514350">
              <a:buFont typeface="+mj-lt"/>
              <a:buAutoNum type="arabicPeriod"/>
            </a:pPr>
            <a:r>
              <a:rPr lang="en-US" sz="2800" i="1" dirty="0">
                <a:latin typeface="Amasis MT Pro" panose="02040504050005020304" pitchFamily="18" charset="0"/>
              </a:rPr>
              <a:t>Psa. 119:160 – “The entirety of your word is truth”</a:t>
            </a:r>
          </a:p>
        </p:txBody>
      </p:sp>
    </p:spTree>
    <p:extLst>
      <p:ext uri="{BB962C8B-B14F-4D97-AF65-F5344CB8AC3E}">
        <p14:creationId xmlns:p14="http://schemas.microsoft.com/office/powerpoint/2010/main" val="134065624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Effect transition="in" filter="fade">
                                      <p:cBhvr>
                                        <p:cTn id="21" dur="1000"/>
                                        <p:tgtEl>
                                          <p:spTgt spid="4">
                                            <p:txEl>
                                              <p:pRg st="3" end="3"/>
                                            </p:txEl>
                                          </p:spTgt>
                                        </p:tgtEl>
                                      </p:cBhvr>
                                    </p:animEffect>
                                    <p:anim calcmode="lin" valueType="num">
                                      <p:cBhvr>
                                        <p:cTn id="22"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4" end="4"/>
                                            </p:txEl>
                                          </p:spTgt>
                                        </p:tgtEl>
                                        <p:attrNameLst>
                                          <p:attrName>style.visibility</p:attrName>
                                        </p:attrNameLst>
                                      </p:cBhvr>
                                      <p:to>
                                        <p:strVal val="visible"/>
                                      </p:to>
                                    </p:set>
                                    <p:animEffect transition="in" filter="fade">
                                      <p:cBhvr>
                                        <p:cTn id="28" dur="1000"/>
                                        <p:tgtEl>
                                          <p:spTgt spid="4">
                                            <p:txEl>
                                              <p:pRg st="4" end="4"/>
                                            </p:txEl>
                                          </p:spTgt>
                                        </p:tgtEl>
                                      </p:cBhvr>
                                    </p:animEffect>
                                    <p:anim calcmode="lin" valueType="num">
                                      <p:cBhvr>
                                        <p:cTn id="29"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4">
                                            <p:txEl>
                                              <p:pRg st="5" end="5"/>
                                            </p:txEl>
                                          </p:spTgt>
                                        </p:tgtEl>
                                        <p:attrNameLst>
                                          <p:attrName>style.visibility</p:attrName>
                                        </p:attrNameLst>
                                      </p:cBhvr>
                                      <p:to>
                                        <p:strVal val="visible"/>
                                      </p:to>
                                    </p:set>
                                    <p:animEffect transition="in" filter="fade">
                                      <p:cBhvr>
                                        <p:cTn id="35" dur="1000"/>
                                        <p:tgtEl>
                                          <p:spTgt spid="4">
                                            <p:txEl>
                                              <p:pRg st="5" end="5"/>
                                            </p:txEl>
                                          </p:spTgt>
                                        </p:tgtEl>
                                      </p:cBhvr>
                                    </p:animEffect>
                                    <p:anim calcmode="lin" valueType="num">
                                      <p:cBhvr>
                                        <p:cTn id="36"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3A10E5-8530-261C-7201-AF2856887A4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588FB965-2962-4EFC-54B4-F13A6ABEF434}"/>
              </a:ext>
            </a:extLst>
          </p:cNvPr>
          <p:cNvSpPr txBox="1"/>
          <p:nvPr/>
        </p:nvSpPr>
        <p:spPr>
          <a:xfrm>
            <a:off x="42958" y="5678156"/>
            <a:ext cx="11635587" cy="646331"/>
          </a:xfrm>
          <a:prstGeom prst="rect">
            <a:avLst/>
          </a:prstGeom>
          <a:noFill/>
        </p:spPr>
        <p:txBody>
          <a:bodyPr wrap="square" rtlCol="0">
            <a:spAutoFit/>
          </a:bodyPr>
          <a:lstStyle/>
          <a:p>
            <a:pPr marL="857250" indent="-857250" algn="ctr">
              <a:buFont typeface="+mj-lt"/>
              <a:buAutoNum type="romanUcPeriod" startAt="2"/>
            </a:pPr>
            <a:r>
              <a:rPr lang="en-US" sz="3600" dirty="0">
                <a:latin typeface="Amasis MT Pro Black" panose="02040A04050005020304" pitchFamily="18" charset="0"/>
              </a:rPr>
              <a:t>God’s Answer</a:t>
            </a:r>
          </a:p>
        </p:txBody>
      </p:sp>
      <p:sp>
        <p:nvSpPr>
          <p:cNvPr id="3" name="TextBox 2">
            <a:extLst>
              <a:ext uri="{FF2B5EF4-FFF2-40B4-BE49-F238E27FC236}">
                <a16:creationId xmlns:a16="http://schemas.microsoft.com/office/drawing/2014/main" id="{E9933B04-E864-F006-4DD8-D11A2E817A94}"/>
              </a:ext>
            </a:extLst>
          </p:cNvPr>
          <p:cNvSpPr txBox="1"/>
          <p:nvPr/>
        </p:nvSpPr>
        <p:spPr>
          <a:xfrm>
            <a:off x="5111" y="5652583"/>
            <a:ext cx="11635587" cy="646331"/>
          </a:xfrm>
          <a:prstGeom prst="rect">
            <a:avLst/>
          </a:prstGeom>
          <a:noFill/>
        </p:spPr>
        <p:txBody>
          <a:bodyPr wrap="square" rtlCol="0">
            <a:spAutoFit/>
          </a:bodyPr>
          <a:lstStyle/>
          <a:p>
            <a:pPr marL="857250" indent="-857250" algn="ctr">
              <a:buFont typeface="+mj-lt"/>
              <a:buAutoNum type="romanUcPeriod" startAt="2"/>
            </a:pPr>
            <a:r>
              <a:rPr lang="en-US" sz="3600" dirty="0">
                <a:solidFill>
                  <a:srgbClr val="FFFF00"/>
                </a:solidFill>
                <a:latin typeface="Amasis MT Pro Black" panose="02040A04050005020304" pitchFamily="18" charset="0"/>
              </a:rPr>
              <a:t>God’s Answer</a:t>
            </a:r>
          </a:p>
        </p:txBody>
      </p:sp>
      <p:sp>
        <p:nvSpPr>
          <p:cNvPr id="4" name="TextBox 3">
            <a:extLst>
              <a:ext uri="{FF2B5EF4-FFF2-40B4-BE49-F238E27FC236}">
                <a16:creationId xmlns:a16="http://schemas.microsoft.com/office/drawing/2014/main" id="{2F046461-FBC5-4F6A-6516-82BFE708CE79}"/>
              </a:ext>
            </a:extLst>
          </p:cNvPr>
          <p:cNvSpPr txBox="1"/>
          <p:nvPr/>
        </p:nvSpPr>
        <p:spPr>
          <a:xfrm>
            <a:off x="533911" y="374352"/>
            <a:ext cx="10727324" cy="3539430"/>
          </a:xfrm>
          <a:prstGeom prst="rect">
            <a:avLst/>
          </a:prstGeom>
          <a:noFill/>
        </p:spPr>
        <p:txBody>
          <a:bodyPr wrap="square" rtlCol="0">
            <a:spAutoFit/>
          </a:bodyPr>
          <a:lstStyle/>
          <a:p>
            <a:pPr marL="514350" indent="-514350">
              <a:buFont typeface="+mj-lt"/>
              <a:buAutoNum type="alphaUcPeriod"/>
            </a:pPr>
            <a:r>
              <a:rPr lang="en-US" sz="2800" b="1" dirty="0">
                <a:latin typeface="Amasis MT Pro" panose="02040504050005020304" pitchFamily="18" charset="0"/>
              </a:rPr>
              <a:t>God’s word is truth</a:t>
            </a:r>
          </a:p>
          <a:p>
            <a:pPr marL="514350" indent="-514350">
              <a:buFont typeface="+mj-lt"/>
              <a:buAutoNum type="alphaUcPeriod"/>
            </a:pPr>
            <a:r>
              <a:rPr lang="en-US" sz="2800" b="1" dirty="0">
                <a:latin typeface="Amasis MT Pro" panose="02040504050005020304" pitchFamily="18" charset="0"/>
              </a:rPr>
              <a:t>Truth is in contrast to error</a:t>
            </a:r>
          </a:p>
          <a:p>
            <a:pPr marL="971550" lvl="1" indent="-514350">
              <a:buFont typeface="+mj-lt"/>
              <a:buAutoNum type="arabicPeriod"/>
            </a:pPr>
            <a:r>
              <a:rPr lang="en-US" sz="2800" i="1" dirty="0">
                <a:latin typeface="Amasis MT Pro" panose="02040504050005020304" pitchFamily="18" charset="0"/>
              </a:rPr>
              <a:t>If there is something that is “true” – then anything contrary to it is false / error</a:t>
            </a:r>
          </a:p>
          <a:p>
            <a:pPr marL="971550" lvl="1" indent="-514350">
              <a:buFont typeface="+mj-lt"/>
              <a:buAutoNum type="arabicPeriod"/>
            </a:pPr>
            <a:r>
              <a:rPr lang="en-US" sz="2800" i="1" dirty="0">
                <a:latin typeface="Amasis MT Pro" panose="02040504050005020304" pitchFamily="18" charset="0"/>
              </a:rPr>
              <a:t>If God’s word is true – then anything contrary to it – is not true (thus false)</a:t>
            </a:r>
          </a:p>
          <a:p>
            <a:pPr marL="971550" lvl="1" indent="-514350">
              <a:buFont typeface="+mj-lt"/>
              <a:buAutoNum type="arabicPeriod"/>
            </a:pPr>
            <a:r>
              <a:rPr lang="en-US" sz="2800" i="1" dirty="0">
                <a:latin typeface="Amasis MT Pro" panose="02040504050005020304" pitchFamily="18" charset="0"/>
              </a:rPr>
              <a:t>See the contrast:</a:t>
            </a:r>
          </a:p>
          <a:p>
            <a:pPr marL="1428750" lvl="2" indent="-514350">
              <a:buFont typeface="+mj-lt"/>
              <a:buAutoNum type="alphaLcPeriod"/>
            </a:pPr>
            <a:r>
              <a:rPr lang="en-US" sz="2800" dirty="0">
                <a:latin typeface="Amasis MT Pro" panose="02040504050005020304" pitchFamily="18" charset="0"/>
              </a:rPr>
              <a:t>1 John 4:6</a:t>
            </a:r>
          </a:p>
        </p:txBody>
      </p:sp>
    </p:spTree>
    <p:extLst>
      <p:ext uri="{BB962C8B-B14F-4D97-AF65-F5344CB8AC3E}">
        <p14:creationId xmlns:p14="http://schemas.microsoft.com/office/powerpoint/2010/main" val="222308064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1000"/>
                                        <p:tgtEl>
                                          <p:spTgt spid="4">
                                            <p:txEl>
                                              <p:pRg st="2" end="2"/>
                                            </p:txEl>
                                          </p:spTgt>
                                        </p:tgtEl>
                                      </p:cBhvr>
                                    </p:animEffect>
                                    <p:anim calcmode="lin" valueType="num">
                                      <p:cBhvr>
                                        <p:cTn id="8"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3" end="3"/>
                                            </p:txEl>
                                          </p:spTgt>
                                        </p:tgtEl>
                                        <p:attrNameLst>
                                          <p:attrName>style.visibility</p:attrName>
                                        </p:attrNameLst>
                                      </p:cBhvr>
                                      <p:to>
                                        <p:strVal val="visible"/>
                                      </p:to>
                                    </p:set>
                                    <p:animEffect transition="in" filter="fade">
                                      <p:cBhvr>
                                        <p:cTn id="14" dur="1000"/>
                                        <p:tgtEl>
                                          <p:spTgt spid="4">
                                            <p:txEl>
                                              <p:pRg st="3" end="3"/>
                                            </p:txEl>
                                          </p:spTgt>
                                        </p:tgtEl>
                                      </p:cBhvr>
                                    </p:animEffect>
                                    <p:anim calcmode="lin" valueType="num">
                                      <p:cBhvr>
                                        <p:cTn id="15"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animEffect transition="in" filter="fade">
                                      <p:cBhvr>
                                        <p:cTn id="21" dur="1000"/>
                                        <p:tgtEl>
                                          <p:spTgt spid="4">
                                            <p:txEl>
                                              <p:pRg st="4" end="4"/>
                                            </p:txEl>
                                          </p:spTgt>
                                        </p:tgtEl>
                                      </p:cBhvr>
                                    </p:animEffect>
                                    <p:anim calcmode="lin" valueType="num">
                                      <p:cBhvr>
                                        <p:cTn id="22"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5" end="5"/>
                                            </p:txEl>
                                          </p:spTgt>
                                        </p:tgtEl>
                                        <p:attrNameLst>
                                          <p:attrName>style.visibility</p:attrName>
                                        </p:attrNameLst>
                                      </p:cBhvr>
                                      <p:to>
                                        <p:strVal val="visible"/>
                                      </p:to>
                                    </p:set>
                                    <p:animEffect transition="in" filter="fade">
                                      <p:cBhvr>
                                        <p:cTn id="28" dur="1000"/>
                                        <p:tgtEl>
                                          <p:spTgt spid="4">
                                            <p:txEl>
                                              <p:pRg st="5" end="5"/>
                                            </p:txEl>
                                          </p:spTgt>
                                        </p:tgtEl>
                                      </p:cBhvr>
                                    </p:animEffect>
                                    <p:anim calcmode="lin" valueType="num">
                                      <p:cBhvr>
                                        <p:cTn id="29"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A46A3BF-CE3D-FF48-1F1F-60421BBF3150}"/>
              </a:ext>
            </a:extLst>
          </p:cNvPr>
          <p:cNvSpPr txBox="1"/>
          <p:nvPr/>
        </p:nvSpPr>
        <p:spPr>
          <a:xfrm>
            <a:off x="1313935" y="1272747"/>
            <a:ext cx="9564129" cy="2390398"/>
          </a:xfrm>
          <a:prstGeom prst="rect">
            <a:avLst/>
          </a:prstGeom>
          <a:noFill/>
        </p:spPr>
        <p:txBody>
          <a:bodyPr wrap="square" rtlCol="0">
            <a:spAutoFit/>
          </a:bodyPr>
          <a:lstStyle/>
          <a:p>
            <a:pPr algn="ctr"/>
            <a:r>
              <a:rPr lang="en-US" sz="3200" b="1" dirty="0">
                <a:latin typeface="Amasis MT Pro" panose="02040504050005020304" pitchFamily="18" charset="0"/>
              </a:rPr>
              <a:t>1 John 4:6</a:t>
            </a:r>
          </a:p>
          <a:p>
            <a:endParaRPr lang="en-US" sz="3200" baseline="30000" dirty="0">
              <a:latin typeface="Amasis MT Pro" panose="02040504050005020304" pitchFamily="18" charset="0"/>
            </a:endParaRPr>
          </a:p>
          <a:p>
            <a:r>
              <a:rPr lang="en-US" sz="3200" baseline="30000" dirty="0">
                <a:latin typeface="Amasis MT Pro" panose="02040504050005020304" pitchFamily="18" charset="0"/>
              </a:rPr>
              <a:t>6 </a:t>
            </a:r>
            <a:r>
              <a:rPr lang="en-US" sz="3200" dirty="0">
                <a:latin typeface="Amasis MT Pro" panose="02040504050005020304" pitchFamily="18" charset="0"/>
              </a:rPr>
              <a:t>We are of God. He who knows God hears us; he who is not of God does not hear us. By this we know the spirit of </a:t>
            </a:r>
            <a:r>
              <a:rPr lang="en-US" sz="3200" dirty="0">
                <a:highlight>
                  <a:srgbClr val="FFFF00"/>
                </a:highlight>
                <a:latin typeface="Amasis MT Pro" panose="02040504050005020304" pitchFamily="18" charset="0"/>
              </a:rPr>
              <a:t>truth</a:t>
            </a:r>
            <a:r>
              <a:rPr lang="en-US" sz="3200" dirty="0">
                <a:latin typeface="Amasis MT Pro" panose="02040504050005020304" pitchFamily="18" charset="0"/>
              </a:rPr>
              <a:t> and the spirit of </a:t>
            </a:r>
            <a:r>
              <a:rPr lang="en-US" sz="3200" dirty="0">
                <a:highlight>
                  <a:srgbClr val="FF0000"/>
                </a:highlight>
                <a:latin typeface="Amasis MT Pro" panose="02040504050005020304" pitchFamily="18" charset="0"/>
              </a:rPr>
              <a:t>error</a:t>
            </a:r>
            <a:r>
              <a:rPr lang="en-US" sz="3200" dirty="0">
                <a:latin typeface="Amasis MT Pro" panose="02040504050005020304" pitchFamily="18" charset="0"/>
              </a:rPr>
              <a:t>. </a:t>
            </a:r>
          </a:p>
        </p:txBody>
      </p:sp>
      <p:cxnSp>
        <p:nvCxnSpPr>
          <p:cNvPr id="4" name="Straight Arrow Connector 3">
            <a:extLst>
              <a:ext uri="{FF2B5EF4-FFF2-40B4-BE49-F238E27FC236}">
                <a16:creationId xmlns:a16="http://schemas.microsoft.com/office/drawing/2014/main" id="{5956EC28-5AF1-CAB9-A674-D841BC1E1BB7}"/>
              </a:ext>
            </a:extLst>
          </p:cNvPr>
          <p:cNvCxnSpPr/>
          <p:nvPr/>
        </p:nvCxnSpPr>
        <p:spPr>
          <a:xfrm>
            <a:off x="4028303" y="3650788"/>
            <a:ext cx="2067696" cy="0"/>
          </a:xfrm>
          <a:prstGeom prst="straightConnector1">
            <a:avLst/>
          </a:prstGeom>
          <a:ln w="76200">
            <a:solidFill>
              <a:srgbClr val="0070C0"/>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8227929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out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D217BD-DB76-E990-12D8-73A3B1A3D013}"/>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C2DE11B5-C533-CB49-52AC-16FF113D30F2}"/>
              </a:ext>
            </a:extLst>
          </p:cNvPr>
          <p:cNvSpPr txBox="1"/>
          <p:nvPr/>
        </p:nvSpPr>
        <p:spPr>
          <a:xfrm>
            <a:off x="42958" y="5678156"/>
            <a:ext cx="11635587" cy="646331"/>
          </a:xfrm>
          <a:prstGeom prst="rect">
            <a:avLst/>
          </a:prstGeom>
          <a:noFill/>
        </p:spPr>
        <p:txBody>
          <a:bodyPr wrap="square" rtlCol="0">
            <a:spAutoFit/>
          </a:bodyPr>
          <a:lstStyle/>
          <a:p>
            <a:pPr marL="857250" indent="-857250" algn="ctr">
              <a:buFont typeface="+mj-lt"/>
              <a:buAutoNum type="romanUcPeriod" startAt="2"/>
            </a:pPr>
            <a:r>
              <a:rPr lang="en-US" sz="3600" dirty="0">
                <a:latin typeface="Amasis MT Pro Black" panose="02040A04050005020304" pitchFamily="18" charset="0"/>
              </a:rPr>
              <a:t>God’s Answer</a:t>
            </a:r>
          </a:p>
        </p:txBody>
      </p:sp>
      <p:sp>
        <p:nvSpPr>
          <p:cNvPr id="3" name="TextBox 2">
            <a:extLst>
              <a:ext uri="{FF2B5EF4-FFF2-40B4-BE49-F238E27FC236}">
                <a16:creationId xmlns:a16="http://schemas.microsoft.com/office/drawing/2014/main" id="{448A5EDE-1937-5E98-6BBE-729F64655A16}"/>
              </a:ext>
            </a:extLst>
          </p:cNvPr>
          <p:cNvSpPr txBox="1"/>
          <p:nvPr/>
        </p:nvSpPr>
        <p:spPr>
          <a:xfrm>
            <a:off x="5111" y="5652583"/>
            <a:ext cx="11635587" cy="646331"/>
          </a:xfrm>
          <a:prstGeom prst="rect">
            <a:avLst/>
          </a:prstGeom>
          <a:noFill/>
        </p:spPr>
        <p:txBody>
          <a:bodyPr wrap="square" rtlCol="0">
            <a:spAutoFit/>
          </a:bodyPr>
          <a:lstStyle/>
          <a:p>
            <a:pPr marL="857250" indent="-857250" algn="ctr">
              <a:buFont typeface="+mj-lt"/>
              <a:buAutoNum type="romanUcPeriod" startAt="2"/>
            </a:pPr>
            <a:r>
              <a:rPr lang="en-US" sz="3600" dirty="0">
                <a:solidFill>
                  <a:srgbClr val="FFFF00"/>
                </a:solidFill>
                <a:latin typeface="Amasis MT Pro Black" panose="02040A04050005020304" pitchFamily="18" charset="0"/>
              </a:rPr>
              <a:t>God’s Answer</a:t>
            </a:r>
          </a:p>
        </p:txBody>
      </p:sp>
      <p:sp>
        <p:nvSpPr>
          <p:cNvPr id="4" name="TextBox 3">
            <a:extLst>
              <a:ext uri="{FF2B5EF4-FFF2-40B4-BE49-F238E27FC236}">
                <a16:creationId xmlns:a16="http://schemas.microsoft.com/office/drawing/2014/main" id="{D9770797-E593-A891-807C-90855BCCB349}"/>
              </a:ext>
            </a:extLst>
          </p:cNvPr>
          <p:cNvSpPr txBox="1"/>
          <p:nvPr/>
        </p:nvSpPr>
        <p:spPr>
          <a:xfrm>
            <a:off x="533911" y="374352"/>
            <a:ext cx="10727324" cy="3970318"/>
          </a:xfrm>
          <a:prstGeom prst="rect">
            <a:avLst/>
          </a:prstGeom>
          <a:noFill/>
        </p:spPr>
        <p:txBody>
          <a:bodyPr wrap="square" rtlCol="0">
            <a:spAutoFit/>
          </a:bodyPr>
          <a:lstStyle/>
          <a:p>
            <a:pPr marL="514350" indent="-514350">
              <a:buFont typeface="+mj-lt"/>
              <a:buAutoNum type="alphaUcPeriod"/>
            </a:pPr>
            <a:r>
              <a:rPr lang="en-US" sz="2800" b="1" dirty="0">
                <a:latin typeface="Amasis MT Pro" panose="02040504050005020304" pitchFamily="18" charset="0"/>
              </a:rPr>
              <a:t>God’s word is truth</a:t>
            </a:r>
          </a:p>
          <a:p>
            <a:pPr marL="514350" indent="-514350">
              <a:buFont typeface="+mj-lt"/>
              <a:buAutoNum type="alphaUcPeriod"/>
            </a:pPr>
            <a:r>
              <a:rPr lang="en-US" sz="2800" b="1" dirty="0">
                <a:latin typeface="Amasis MT Pro" panose="02040504050005020304" pitchFamily="18" charset="0"/>
              </a:rPr>
              <a:t>Truth is in contrast to error</a:t>
            </a:r>
          </a:p>
          <a:p>
            <a:pPr marL="971550" lvl="1" indent="-514350">
              <a:buFont typeface="+mj-lt"/>
              <a:buAutoNum type="arabicPeriod"/>
            </a:pPr>
            <a:r>
              <a:rPr lang="en-US" sz="2800" i="1" dirty="0">
                <a:latin typeface="Amasis MT Pro" panose="02040504050005020304" pitchFamily="18" charset="0"/>
              </a:rPr>
              <a:t>If there is something that is “true” – then anything contrary to it is false / error</a:t>
            </a:r>
          </a:p>
          <a:p>
            <a:pPr marL="971550" lvl="1" indent="-514350">
              <a:buFont typeface="+mj-lt"/>
              <a:buAutoNum type="arabicPeriod"/>
            </a:pPr>
            <a:r>
              <a:rPr lang="en-US" sz="2800" i="1" dirty="0">
                <a:latin typeface="Amasis MT Pro" panose="02040504050005020304" pitchFamily="18" charset="0"/>
              </a:rPr>
              <a:t>If God’s word is true – then anything contrary to it – is not true (thus false)</a:t>
            </a:r>
          </a:p>
          <a:p>
            <a:pPr marL="971550" lvl="1" indent="-514350">
              <a:buFont typeface="+mj-lt"/>
              <a:buAutoNum type="arabicPeriod"/>
            </a:pPr>
            <a:r>
              <a:rPr lang="en-US" sz="2800" i="1" dirty="0">
                <a:latin typeface="Amasis MT Pro" panose="02040504050005020304" pitchFamily="18" charset="0"/>
              </a:rPr>
              <a:t>See the contrast:</a:t>
            </a:r>
          </a:p>
          <a:p>
            <a:pPr marL="1428750" lvl="2" indent="-514350">
              <a:buFont typeface="+mj-lt"/>
              <a:buAutoNum type="alphaLcPeriod"/>
            </a:pPr>
            <a:r>
              <a:rPr lang="en-US" sz="2800" dirty="0">
                <a:latin typeface="Amasis MT Pro" panose="02040504050005020304" pitchFamily="18" charset="0"/>
              </a:rPr>
              <a:t>1 John 4:6</a:t>
            </a:r>
          </a:p>
          <a:p>
            <a:pPr marL="1428750" lvl="2" indent="-514350">
              <a:buFont typeface="+mj-lt"/>
              <a:buAutoNum type="alphaLcPeriod"/>
            </a:pPr>
            <a:r>
              <a:rPr lang="en-US" sz="2800" dirty="0">
                <a:latin typeface="Amasis MT Pro" panose="02040504050005020304" pitchFamily="18" charset="0"/>
              </a:rPr>
              <a:t>2 Thess. 2:10-12</a:t>
            </a:r>
          </a:p>
        </p:txBody>
      </p:sp>
    </p:spTree>
    <p:extLst>
      <p:ext uri="{BB962C8B-B14F-4D97-AF65-F5344CB8AC3E}">
        <p14:creationId xmlns:p14="http://schemas.microsoft.com/office/powerpoint/2010/main" val="64058207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9D059C6-CF96-3859-7748-3EC869D899A9}"/>
              </a:ext>
            </a:extLst>
          </p:cNvPr>
          <p:cNvSpPr txBox="1"/>
          <p:nvPr/>
        </p:nvSpPr>
        <p:spPr>
          <a:xfrm>
            <a:off x="741405" y="407773"/>
            <a:ext cx="10354962" cy="5160387"/>
          </a:xfrm>
          <a:prstGeom prst="rect">
            <a:avLst/>
          </a:prstGeom>
          <a:noFill/>
        </p:spPr>
        <p:txBody>
          <a:bodyPr wrap="square" rtlCol="0">
            <a:spAutoFit/>
          </a:bodyPr>
          <a:lstStyle/>
          <a:p>
            <a:pPr algn="ctr"/>
            <a:r>
              <a:rPr lang="en-US" sz="3200" b="1" u="sng" dirty="0">
                <a:latin typeface="Amasis MT Pro" panose="02040504050005020304" pitchFamily="18" charset="0"/>
              </a:rPr>
              <a:t>2 Thessalonians 2:10–12 </a:t>
            </a:r>
          </a:p>
          <a:p>
            <a:endParaRPr lang="en-US" sz="3200" baseline="30000" dirty="0">
              <a:latin typeface="Amasis MT Pro" panose="02040504050005020304" pitchFamily="18" charset="0"/>
            </a:endParaRPr>
          </a:p>
          <a:p>
            <a:r>
              <a:rPr lang="en-US" sz="3200" baseline="30000" dirty="0">
                <a:latin typeface="Amasis MT Pro" panose="02040504050005020304" pitchFamily="18" charset="0"/>
              </a:rPr>
              <a:t>10 </a:t>
            </a:r>
            <a:r>
              <a:rPr lang="en-US" sz="3200" dirty="0">
                <a:latin typeface="Amasis MT Pro" panose="02040504050005020304" pitchFamily="18" charset="0"/>
              </a:rPr>
              <a:t>and with all unrighteous deception among those who perish, because they did not receive the love of the </a:t>
            </a:r>
            <a:r>
              <a:rPr lang="en-US" sz="3200" dirty="0">
                <a:highlight>
                  <a:srgbClr val="FFFF00"/>
                </a:highlight>
                <a:latin typeface="Amasis MT Pro" panose="02040504050005020304" pitchFamily="18" charset="0"/>
              </a:rPr>
              <a:t>truth</a:t>
            </a:r>
            <a:r>
              <a:rPr lang="en-US" sz="3200" dirty="0">
                <a:latin typeface="Amasis MT Pro" panose="02040504050005020304" pitchFamily="18" charset="0"/>
              </a:rPr>
              <a:t>, that they might be saved. </a:t>
            </a:r>
          </a:p>
          <a:p>
            <a:endParaRPr lang="en-US" sz="1000" dirty="0">
              <a:latin typeface="Amasis MT Pro" panose="02040504050005020304" pitchFamily="18" charset="0"/>
            </a:endParaRPr>
          </a:p>
          <a:p>
            <a:r>
              <a:rPr lang="en-US" sz="3200" baseline="30000" dirty="0">
                <a:latin typeface="Amasis MT Pro" panose="02040504050005020304" pitchFamily="18" charset="0"/>
              </a:rPr>
              <a:t>11 </a:t>
            </a:r>
            <a:r>
              <a:rPr lang="en-US" sz="3200" dirty="0">
                <a:latin typeface="Amasis MT Pro" panose="02040504050005020304" pitchFamily="18" charset="0"/>
              </a:rPr>
              <a:t>And for this reason God will send them strong delusion, that they should believe the </a:t>
            </a:r>
            <a:r>
              <a:rPr lang="en-US" sz="3200" dirty="0">
                <a:highlight>
                  <a:srgbClr val="FF0000"/>
                </a:highlight>
                <a:latin typeface="Amasis MT Pro" panose="02040504050005020304" pitchFamily="18" charset="0"/>
              </a:rPr>
              <a:t>lie</a:t>
            </a:r>
            <a:r>
              <a:rPr lang="en-US" sz="3200" dirty="0">
                <a:latin typeface="Amasis MT Pro" panose="02040504050005020304" pitchFamily="18" charset="0"/>
              </a:rPr>
              <a:t>, </a:t>
            </a:r>
          </a:p>
          <a:p>
            <a:endParaRPr lang="en-US" sz="1000" dirty="0">
              <a:latin typeface="Amasis MT Pro" panose="02040504050005020304" pitchFamily="18" charset="0"/>
            </a:endParaRPr>
          </a:p>
          <a:p>
            <a:r>
              <a:rPr lang="en-US" sz="3200" baseline="30000" dirty="0">
                <a:latin typeface="Amasis MT Pro" panose="02040504050005020304" pitchFamily="18" charset="0"/>
              </a:rPr>
              <a:t>12 </a:t>
            </a:r>
            <a:r>
              <a:rPr lang="en-US" sz="3200" dirty="0">
                <a:latin typeface="Amasis MT Pro" panose="02040504050005020304" pitchFamily="18" charset="0"/>
              </a:rPr>
              <a:t>that they all may be condemned who did not believe the </a:t>
            </a:r>
            <a:r>
              <a:rPr lang="en-US" sz="3200" dirty="0">
                <a:highlight>
                  <a:srgbClr val="FFFF00"/>
                </a:highlight>
                <a:latin typeface="Amasis MT Pro" panose="02040504050005020304" pitchFamily="18" charset="0"/>
              </a:rPr>
              <a:t>truth</a:t>
            </a:r>
            <a:r>
              <a:rPr lang="en-US" sz="3200" dirty="0">
                <a:latin typeface="Amasis MT Pro" panose="02040504050005020304" pitchFamily="18" charset="0"/>
              </a:rPr>
              <a:t> but had pleasure in unrighteousness. </a:t>
            </a:r>
          </a:p>
          <a:p>
            <a:endParaRPr lang="en-US" sz="3200" dirty="0">
              <a:latin typeface="Amasis MT Pro" panose="02040504050005020304" pitchFamily="18" charset="0"/>
            </a:endParaRPr>
          </a:p>
        </p:txBody>
      </p:sp>
      <p:cxnSp>
        <p:nvCxnSpPr>
          <p:cNvPr id="4" name="Straight Arrow Connector 3">
            <a:extLst>
              <a:ext uri="{FF2B5EF4-FFF2-40B4-BE49-F238E27FC236}">
                <a16:creationId xmlns:a16="http://schemas.microsoft.com/office/drawing/2014/main" id="{3BF3F293-7AB6-602B-F32A-7E8F18600E42}"/>
              </a:ext>
            </a:extLst>
          </p:cNvPr>
          <p:cNvCxnSpPr/>
          <p:nvPr/>
        </p:nvCxnSpPr>
        <p:spPr>
          <a:xfrm flipV="1">
            <a:off x="6524368" y="2211859"/>
            <a:ext cx="2891481" cy="1217141"/>
          </a:xfrm>
          <a:prstGeom prst="straightConnector1">
            <a:avLst/>
          </a:prstGeom>
          <a:ln w="76200">
            <a:solidFill>
              <a:srgbClr val="0070C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 name="Straight Arrow Connector 4">
            <a:extLst>
              <a:ext uri="{FF2B5EF4-FFF2-40B4-BE49-F238E27FC236}">
                <a16:creationId xmlns:a16="http://schemas.microsoft.com/office/drawing/2014/main" id="{F7A37438-0C44-6048-C841-1C49999CCE29}"/>
              </a:ext>
            </a:extLst>
          </p:cNvPr>
          <p:cNvCxnSpPr>
            <a:cxnSpLocks/>
          </p:cNvCxnSpPr>
          <p:nvPr/>
        </p:nvCxnSpPr>
        <p:spPr>
          <a:xfrm flipV="1">
            <a:off x="1915297" y="3756454"/>
            <a:ext cx="3311611" cy="976184"/>
          </a:xfrm>
          <a:prstGeom prst="straightConnector1">
            <a:avLst/>
          </a:prstGeom>
          <a:ln w="76200">
            <a:solidFill>
              <a:srgbClr val="0070C0"/>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1154608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outVertical)">
                                      <p:cBhvr>
                                        <p:cTn id="7" dur="500"/>
                                        <p:tgtEl>
                                          <p:spTgt spid="4"/>
                                        </p:tgtEl>
                                      </p:cBhvr>
                                    </p:animEffect>
                                  </p:childTnLst>
                                </p:cTn>
                              </p:par>
                              <p:par>
                                <p:cTn id="8" presetID="16" presetClass="entr" presetSubtype="37"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arn(outVertical)">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786DD1-0836-CB6F-19A8-0D90F71D9D71}"/>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A7AE66F4-659A-B4D6-3D19-36B5C3789813}"/>
              </a:ext>
            </a:extLst>
          </p:cNvPr>
          <p:cNvSpPr txBox="1"/>
          <p:nvPr/>
        </p:nvSpPr>
        <p:spPr>
          <a:xfrm rot="21430501">
            <a:off x="-95623" y="115343"/>
            <a:ext cx="11092330" cy="1446550"/>
          </a:xfrm>
          <a:prstGeom prst="rect">
            <a:avLst/>
          </a:prstGeom>
          <a:noFill/>
        </p:spPr>
        <p:txBody>
          <a:bodyPr wrap="square" rtlCol="0">
            <a:spAutoFit/>
          </a:bodyPr>
          <a:lstStyle/>
          <a:p>
            <a:pPr algn="ctr"/>
            <a:r>
              <a:rPr lang="en-US" sz="8800" dirty="0">
                <a:latin typeface="Amasis MT Pro Black" panose="02040A04050005020304" pitchFamily="18" charset="0"/>
              </a:rPr>
              <a:t>“What is Truth?”</a:t>
            </a:r>
          </a:p>
        </p:txBody>
      </p:sp>
      <p:sp>
        <p:nvSpPr>
          <p:cNvPr id="3" name="TextBox 2">
            <a:extLst>
              <a:ext uri="{FF2B5EF4-FFF2-40B4-BE49-F238E27FC236}">
                <a16:creationId xmlns:a16="http://schemas.microsoft.com/office/drawing/2014/main" id="{11A6664B-31F2-F746-2119-992D6FBAE9C7}"/>
              </a:ext>
            </a:extLst>
          </p:cNvPr>
          <p:cNvSpPr txBox="1"/>
          <p:nvPr/>
        </p:nvSpPr>
        <p:spPr>
          <a:xfrm rot="21430501">
            <a:off x="-158369" y="40655"/>
            <a:ext cx="11092330" cy="1446550"/>
          </a:xfrm>
          <a:prstGeom prst="rect">
            <a:avLst/>
          </a:prstGeom>
          <a:noFill/>
        </p:spPr>
        <p:txBody>
          <a:bodyPr wrap="square" rtlCol="0">
            <a:spAutoFit/>
          </a:bodyPr>
          <a:lstStyle/>
          <a:p>
            <a:pPr algn="ctr"/>
            <a:r>
              <a:rPr lang="en-US" sz="8800" dirty="0">
                <a:solidFill>
                  <a:srgbClr val="FFFF00"/>
                </a:solidFill>
                <a:latin typeface="Amasis MT Pro Black" panose="02040A04050005020304" pitchFamily="18" charset="0"/>
              </a:rPr>
              <a:t>“What is Truth?”</a:t>
            </a:r>
          </a:p>
        </p:txBody>
      </p:sp>
      <p:grpSp>
        <p:nvGrpSpPr>
          <p:cNvPr id="4" name="Group 3">
            <a:extLst>
              <a:ext uri="{FF2B5EF4-FFF2-40B4-BE49-F238E27FC236}">
                <a16:creationId xmlns:a16="http://schemas.microsoft.com/office/drawing/2014/main" id="{4B29F327-05FA-6BA3-D901-FD7BE1C7B6F1}"/>
              </a:ext>
            </a:extLst>
          </p:cNvPr>
          <p:cNvGrpSpPr/>
          <p:nvPr/>
        </p:nvGrpSpPr>
        <p:grpSpPr>
          <a:xfrm>
            <a:off x="-549523" y="1909047"/>
            <a:ext cx="4421163" cy="4759846"/>
            <a:chOff x="5954058" y="304800"/>
            <a:chExt cx="6858000" cy="6858000"/>
          </a:xfrm>
        </p:grpSpPr>
        <p:pic>
          <p:nvPicPr>
            <p:cNvPr id="5" name="Picture 4">
              <a:extLst>
                <a:ext uri="{FF2B5EF4-FFF2-40B4-BE49-F238E27FC236}">
                  <a16:creationId xmlns:a16="http://schemas.microsoft.com/office/drawing/2014/main" id="{2500C862-7CC4-A7CD-9F1A-D688D54E5939}"/>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5954058" y="304800"/>
              <a:ext cx="6858000" cy="6858000"/>
            </a:xfrm>
            <a:prstGeom prst="rect">
              <a:avLst/>
            </a:prstGeom>
          </p:spPr>
        </p:pic>
        <p:sp>
          <p:nvSpPr>
            <p:cNvPr id="6" name="Oval 5">
              <a:extLst>
                <a:ext uri="{FF2B5EF4-FFF2-40B4-BE49-F238E27FC236}">
                  <a16:creationId xmlns:a16="http://schemas.microsoft.com/office/drawing/2014/main" id="{505556EF-FB58-E060-218F-46F3743A0F88}"/>
                </a:ext>
              </a:extLst>
            </p:cNvPr>
            <p:cNvSpPr/>
            <p:nvPr/>
          </p:nvSpPr>
          <p:spPr>
            <a:xfrm>
              <a:off x="6478493" y="830730"/>
              <a:ext cx="3131671" cy="3036047"/>
            </a:xfrm>
            <a:prstGeom prst="ellipse">
              <a:avLst/>
            </a:prstGeom>
            <a:noFill/>
            <a:ln w="76200">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584DF2C6-3012-2F0C-8950-F9A9B3976681}"/>
                </a:ext>
              </a:extLst>
            </p:cNvPr>
            <p:cNvSpPr txBox="1"/>
            <p:nvPr/>
          </p:nvSpPr>
          <p:spPr>
            <a:xfrm>
              <a:off x="6358963" y="1816306"/>
              <a:ext cx="3251201" cy="1064890"/>
            </a:xfrm>
            <a:prstGeom prst="rect">
              <a:avLst/>
            </a:prstGeom>
            <a:noFill/>
          </p:spPr>
          <p:txBody>
            <a:bodyPr wrap="square" rtlCol="0">
              <a:spAutoFit/>
            </a:bodyPr>
            <a:lstStyle/>
            <a:p>
              <a:pPr algn="ctr"/>
              <a:r>
                <a:rPr lang="en-US" sz="4800" b="1" dirty="0"/>
                <a:t>Truth</a:t>
              </a:r>
            </a:p>
          </p:txBody>
        </p:sp>
      </p:grpSp>
      <p:sp>
        <p:nvSpPr>
          <p:cNvPr id="8" name="TextBox 7">
            <a:extLst>
              <a:ext uri="{FF2B5EF4-FFF2-40B4-BE49-F238E27FC236}">
                <a16:creationId xmlns:a16="http://schemas.microsoft.com/office/drawing/2014/main" id="{0B85B8F8-A408-4FD8-CA64-EA39EACF5680}"/>
              </a:ext>
            </a:extLst>
          </p:cNvPr>
          <p:cNvSpPr txBox="1"/>
          <p:nvPr/>
        </p:nvSpPr>
        <p:spPr>
          <a:xfrm>
            <a:off x="2387617" y="1983735"/>
            <a:ext cx="9042014" cy="2077492"/>
          </a:xfrm>
          <a:prstGeom prst="rect">
            <a:avLst/>
          </a:prstGeom>
          <a:noFill/>
        </p:spPr>
        <p:txBody>
          <a:bodyPr wrap="square" rtlCol="0">
            <a:spAutoFit/>
          </a:bodyPr>
          <a:lstStyle/>
          <a:p>
            <a:pPr marL="400050" indent="-400050">
              <a:buFont typeface="+mj-lt"/>
              <a:buAutoNum type="romanUcPeriod"/>
            </a:pPr>
            <a:r>
              <a:rPr lang="en-US" sz="3600" dirty="0">
                <a:solidFill>
                  <a:schemeClr val="accent4">
                    <a:lumMod val="60000"/>
                    <a:lumOff val="40000"/>
                  </a:schemeClr>
                </a:solidFill>
                <a:latin typeface="Amasis MT Pro Black" panose="02040A04050005020304" pitchFamily="18" charset="0"/>
              </a:rPr>
              <a:t>The World’s Answer</a:t>
            </a:r>
          </a:p>
          <a:p>
            <a:pPr marL="400050" indent="-400050">
              <a:buFont typeface="+mj-lt"/>
              <a:buAutoNum type="romanUcPeriod"/>
            </a:pPr>
            <a:endParaRPr lang="en-US" sz="1050" dirty="0">
              <a:solidFill>
                <a:schemeClr val="accent4">
                  <a:lumMod val="60000"/>
                  <a:lumOff val="40000"/>
                </a:schemeClr>
              </a:solidFill>
              <a:latin typeface="Amasis MT Pro Black" panose="02040A04050005020304" pitchFamily="18" charset="0"/>
            </a:endParaRPr>
          </a:p>
          <a:p>
            <a:pPr marL="400050" indent="-400050">
              <a:buFont typeface="+mj-lt"/>
              <a:buAutoNum type="romanUcPeriod"/>
            </a:pPr>
            <a:r>
              <a:rPr lang="en-US" sz="3600" dirty="0">
                <a:solidFill>
                  <a:schemeClr val="accent4">
                    <a:lumMod val="60000"/>
                    <a:lumOff val="40000"/>
                  </a:schemeClr>
                </a:solidFill>
                <a:latin typeface="Amasis MT Pro Black" panose="02040A04050005020304" pitchFamily="18" charset="0"/>
              </a:rPr>
              <a:t> God’s Answer</a:t>
            </a:r>
          </a:p>
          <a:p>
            <a:pPr marL="400050" indent="-400050">
              <a:buFont typeface="+mj-lt"/>
              <a:buAutoNum type="romanUcPeriod"/>
            </a:pPr>
            <a:endParaRPr lang="en-US" sz="1050" dirty="0">
              <a:latin typeface="Amasis MT Pro Black" panose="02040A04050005020304" pitchFamily="18" charset="0"/>
            </a:endParaRPr>
          </a:p>
          <a:p>
            <a:pPr marL="400050" indent="-400050">
              <a:buFont typeface="+mj-lt"/>
              <a:buAutoNum type="romanUcPeriod"/>
            </a:pPr>
            <a:r>
              <a:rPr lang="en-US" sz="3600" dirty="0">
                <a:latin typeface="Amasis MT Pro Black" panose="02040A04050005020304" pitchFamily="18" charset="0"/>
              </a:rPr>
              <a:t> What the Nature of Truth Means</a:t>
            </a:r>
          </a:p>
        </p:txBody>
      </p:sp>
    </p:spTree>
    <p:extLst>
      <p:ext uri="{BB962C8B-B14F-4D97-AF65-F5344CB8AC3E}">
        <p14:creationId xmlns:p14="http://schemas.microsoft.com/office/powerpoint/2010/main" val="60419187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464975-2188-7D20-E9B1-4C68D2A7CE03}"/>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4BFE53BE-3ADB-4A58-4DF6-303BF3786683}"/>
              </a:ext>
            </a:extLst>
          </p:cNvPr>
          <p:cNvSpPr txBox="1"/>
          <p:nvPr/>
        </p:nvSpPr>
        <p:spPr>
          <a:xfrm>
            <a:off x="0" y="5641335"/>
            <a:ext cx="11696956" cy="646331"/>
          </a:xfrm>
          <a:prstGeom prst="rect">
            <a:avLst/>
          </a:prstGeom>
          <a:noFill/>
        </p:spPr>
        <p:txBody>
          <a:bodyPr wrap="square" rtlCol="0">
            <a:spAutoFit/>
          </a:bodyPr>
          <a:lstStyle/>
          <a:p>
            <a:pPr marL="857250" indent="-857250" algn="ctr">
              <a:buFont typeface="+mj-lt"/>
              <a:buAutoNum type="romanUcPeriod" startAt="3"/>
            </a:pPr>
            <a:r>
              <a:rPr lang="en-US" sz="3600" dirty="0">
                <a:latin typeface="Amasis MT Pro Black" panose="02040A04050005020304" pitchFamily="18" charset="0"/>
              </a:rPr>
              <a:t>What the Nature of Truth Means</a:t>
            </a:r>
          </a:p>
        </p:txBody>
      </p:sp>
      <p:sp>
        <p:nvSpPr>
          <p:cNvPr id="3" name="TextBox 2">
            <a:extLst>
              <a:ext uri="{FF2B5EF4-FFF2-40B4-BE49-F238E27FC236}">
                <a16:creationId xmlns:a16="http://schemas.microsoft.com/office/drawing/2014/main" id="{3148453B-03C3-3A1C-797B-68F164CE1798}"/>
              </a:ext>
            </a:extLst>
          </p:cNvPr>
          <p:cNvSpPr txBox="1"/>
          <p:nvPr/>
        </p:nvSpPr>
        <p:spPr>
          <a:xfrm>
            <a:off x="-25573" y="5615762"/>
            <a:ext cx="11696956" cy="646331"/>
          </a:xfrm>
          <a:prstGeom prst="rect">
            <a:avLst/>
          </a:prstGeom>
          <a:noFill/>
        </p:spPr>
        <p:txBody>
          <a:bodyPr wrap="square" rtlCol="0">
            <a:spAutoFit/>
          </a:bodyPr>
          <a:lstStyle/>
          <a:p>
            <a:pPr marL="857250" indent="-857250" algn="ctr">
              <a:buFont typeface="+mj-lt"/>
              <a:buAutoNum type="romanUcPeriod" startAt="3"/>
            </a:pPr>
            <a:r>
              <a:rPr lang="en-US" sz="3600" dirty="0">
                <a:solidFill>
                  <a:srgbClr val="FFFF00"/>
                </a:solidFill>
                <a:latin typeface="Amasis MT Pro Black" panose="02040A04050005020304" pitchFamily="18" charset="0"/>
              </a:rPr>
              <a:t>What the Nature of Truth Means</a:t>
            </a:r>
          </a:p>
        </p:txBody>
      </p:sp>
      <p:sp>
        <p:nvSpPr>
          <p:cNvPr id="4" name="TextBox 3">
            <a:extLst>
              <a:ext uri="{FF2B5EF4-FFF2-40B4-BE49-F238E27FC236}">
                <a16:creationId xmlns:a16="http://schemas.microsoft.com/office/drawing/2014/main" id="{1F327787-F8B0-C796-9FC2-C357C4FAE002}"/>
              </a:ext>
            </a:extLst>
          </p:cNvPr>
          <p:cNvSpPr txBox="1"/>
          <p:nvPr/>
        </p:nvSpPr>
        <p:spPr>
          <a:xfrm>
            <a:off x="533911" y="374352"/>
            <a:ext cx="10727324" cy="4832092"/>
          </a:xfrm>
          <a:prstGeom prst="rect">
            <a:avLst/>
          </a:prstGeom>
          <a:noFill/>
        </p:spPr>
        <p:txBody>
          <a:bodyPr wrap="square" rtlCol="0">
            <a:spAutoFit/>
          </a:bodyPr>
          <a:lstStyle/>
          <a:p>
            <a:pPr marL="514350" indent="-514350">
              <a:buFont typeface="+mj-lt"/>
              <a:buAutoNum type="alphaUcPeriod"/>
            </a:pPr>
            <a:r>
              <a:rPr lang="en-US" sz="2800" b="1" dirty="0">
                <a:latin typeface="Amasis MT Pro" panose="02040504050005020304" pitchFamily="18" charset="0"/>
              </a:rPr>
              <a:t>Truth is unchangeable</a:t>
            </a:r>
          </a:p>
          <a:p>
            <a:pPr marL="971550" lvl="1" indent="-514350">
              <a:buFont typeface="+mj-lt"/>
              <a:buAutoNum type="arabicPeriod"/>
            </a:pPr>
            <a:r>
              <a:rPr lang="en-US" sz="2800" i="1" dirty="0">
                <a:latin typeface="Amasis MT Pro" panose="02040504050005020304" pitchFamily="18" charset="0"/>
              </a:rPr>
              <a:t>Truth is stubborn – it doesn’t bend - 2 + 2  will always be 4!</a:t>
            </a:r>
          </a:p>
          <a:p>
            <a:pPr marL="971550" lvl="1" indent="-514350">
              <a:buFont typeface="+mj-lt"/>
              <a:buAutoNum type="arabicPeriod"/>
            </a:pPr>
            <a:r>
              <a:rPr lang="en-US" sz="2800" i="1" dirty="0">
                <a:latin typeface="Amasis MT Pro" panose="02040504050005020304" pitchFamily="18" charset="0"/>
              </a:rPr>
              <a:t>God’s word can’t be changed:</a:t>
            </a:r>
          </a:p>
          <a:p>
            <a:pPr marL="1428750" lvl="2" indent="-514350">
              <a:buFont typeface="+mj-lt"/>
              <a:buAutoNum type="alphaLcPeriod"/>
            </a:pPr>
            <a:r>
              <a:rPr lang="en-US" sz="2800" dirty="0">
                <a:latin typeface="Amasis MT Pro" panose="02040504050005020304" pitchFamily="18" charset="0"/>
              </a:rPr>
              <a:t>Isa. 40:8 – word shall stand forever</a:t>
            </a:r>
          </a:p>
          <a:p>
            <a:pPr marL="1428750" lvl="2" indent="-514350">
              <a:buFont typeface="+mj-lt"/>
              <a:buAutoNum type="alphaLcPeriod"/>
            </a:pPr>
            <a:r>
              <a:rPr lang="en-US" sz="2800" dirty="0">
                <a:latin typeface="Amasis MT Pro" panose="02040504050005020304" pitchFamily="18" charset="0"/>
              </a:rPr>
              <a:t>Prov. 30:5-6 – every word is pure – thus don’t add to it</a:t>
            </a:r>
          </a:p>
          <a:p>
            <a:pPr marL="1428750" lvl="2" indent="-514350">
              <a:buFont typeface="+mj-lt"/>
              <a:buAutoNum type="alphaLcPeriod"/>
            </a:pPr>
            <a:r>
              <a:rPr lang="en-US" sz="2800" dirty="0">
                <a:latin typeface="Amasis MT Pro" panose="02040504050005020304" pitchFamily="18" charset="0"/>
              </a:rPr>
              <a:t>If man can change part of it – why not all?</a:t>
            </a:r>
          </a:p>
          <a:p>
            <a:pPr marL="971550" lvl="1" indent="-514350">
              <a:buFont typeface="+mj-lt"/>
              <a:buAutoNum type="arabicPeriod"/>
            </a:pPr>
            <a:r>
              <a:rPr lang="en-US" sz="2800" i="1" dirty="0">
                <a:latin typeface="Amasis MT Pro" panose="02040504050005020304" pitchFamily="18" charset="0"/>
              </a:rPr>
              <a:t>Believing something (even strongly) doesn’t make it true</a:t>
            </a:r>
          </a:p>
          <a:p>
            <a:pPr marL="1428750" lvl="2" indent="-514350">
              <a:buFont typeface="+mj-lt"/>
              <a:buAutoNum type="alphaLcPeriod"/>
            </a:pPr>
            <a:r>
              <a:rPr lang="en-US" sz="2800" dirty="0">
                <a:latin typeface="Amasis MT Pro" panose="02040504050005020304" pitchFamily="18" charset="0"/>
              </a:rPr>
              <a:t>Jacob was told Joseph was killed (Gen. 37:29-32)</a:t>
            </a:r>
          </a:p>
          <a:p>
            <a:pPr marL="1428750" lvl="2" indent="-514350">
              <a:buFont typeface="+mj-lt"/>
              <a:buAutoNum type="alphaLcPeriod"/>
            </a:pPr>
            <a:r>
              <a:rPr lang="en-US" sz="2800" dirty="0">
                <a:latin typeface="Amasis MT Pro" panose="02040504050005020304" pitchFamily="18" charset="0"/>
              </a:rPr>
              <a:t>He believed them (Gen. 37:33-35)</a:t>
            </a:r>
          </a:p>
          <a:p>
            <a:pPr marL="1428750" lvl="2" indent="-514350">
              <a:buFont typeface="+mj-lt"/>
              <a:buAutoNum type="alphaLcPeriod"/>
            </a:pPr>
            <a:r>
              <a:rPr lang="en-US" sz="2800" dirty="0">
                <a:latin typeface="Amasis MT Pro" panose="02040504050005020304" pitchFamily="18" charset="0"/>
              </a:rPr>
              <a:t>But wasn’t true!</a:t>
            </a:r>
          </a:p>
          <a:p>
            <a:pPr marL="971550" lvl="1" indent="-514350">
              <a:buFont typeface="+mj-lt"/>
              <a:buAutoNum type="arabicPeriod"/>
            </a:pPr>
            <a:r>
              <a:rPr lang="en-US" sz="2800" i="1" dirty="0">
                <a:latin typeface="Amasis MT Pro" panose="02040504050005020304" pitchFamily="18" charset="0"/>
              </a:rPr>
              <a:t>Truth is never changed by how convinced we are!</a:t>
            </a:r>
          </a:p>
        </p:txBody>
      </p:sp>
    </p:spTree>
    <p:extLst>
      <p:ext uri="{BB962C8B-B14F-4D97-AF65-F5344CB8AC3E}">
        <p14:creationId xmlns:p14="http://schemas.microsoft.com/office/powerpoint/2010/main" val="267651065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Effect transition="in" filter="fade">
                                      <p:cBhvr>
                                        <p:cTn id="21" dur="1000"/>
                                        <p:tgtEl>
                                          <p:spTgt spid="4">
                                            <p:txEl>
                                              <p:pRg st="3" end="3"/>
                                            </p:txEl>
                                          </p:spTgt>
                                        </p:tgtEl>
                                      </p:cBhvr>
                                    </p:animEffect>
                                    <p:anim calcmode="lin" valueType="num">
                                      <p:cBhvr>
                                        <p:cTn id="22"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4" end="4"/>
                                            </p:txEl>
                                          </p:spTgt>
                                        </p:tgtEl>
                                        <p:attrNameLst>
                                          <p:attrName>style.visibility</p:attrName>
                                        </p:attrNameLst>
                                      </p:cBhvr>
                                      <p:to>
                                        <p:strVal val="visible"/>
                                      </p:to>
                                    </p:set>
                                    <p:animEffect transition="in" filter="fade">
                                      <p:cBhvr>
                                        <p:cTn id="28" dur="1000"/>
                                        <p:tgtEl>
                                          <p:spTgt spid="4">
                                            <p:txEl>
                                              <p:pRg st="4" end="4"/>
                                            </p:txEl>
                                          </p:spTgt>
                                        </p:tgtEl>
                                      </p:cBhvr>
                                    </p:animEffect>
                                    <p:anim calcmode="lin" valueType="num">
                                      <p:cBhvr>
                                        <p:cTn id="29"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4">
                                            <p:txEl>
                                              <p:pRg st="5" end="5"/>
                                            </p:txEl>
                                          </p:spTgt>
                                        </p:tgtEl>
                                        <p:attrNameLst>
                                          <p:attrName>style.visibility</p:attrName>
                                        </p:attrNameLst>
                                      </p:cBhvr>
                                      <p:to>
                                        <p:strVal val="visible"/>
                                      </p:to>
                                    </p:set>
                                    <p:animEffect transition="in" filter="fade">
                                      <p:cBhvr>
                                        <p:cTn id="35" dur="1000"/>
                                        <p:tgtEl>
                                          <p:spTgt spid="4">
                                            <p:txEl>
                                              <p:pRg st="5" end="5"/>
                                            </p:txEl>
                                          </p:spTgt>
                                        </p:tgtEl>
                                      </p:cBhvr>
                                    </p:animEffect>
                                    <p:anim calcmode="lin" valueType="num">
                                      <p:cBhvr>
                                        <p:cTn id="36"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4">
                                            <p:txEl>
                                              <p:pRg st="6" end="6"/>
                                            </p:txEl>
                                          </p:spTgt>
                                        </p:tgtEl>
                                        <p:attrNameLst>
                                          <p:attrName>style.visibility</p:attrName>
                                        </p:attrNameLst>
                                      </p:cBhvr>
                                      <p:to>
                                        <p:strVal val="visible"/>
                                      </p:to>
                                    </p:set>
                                    <p:animEffect transition="in" filter="fade">
                                      <p:cBhvr>
                                        <p:cTn id="42" dur="1000"/>
                                        <p:tgtEl>
                                          <p:spTgt spid="4">
                                            <p:txEl>
                                              <p:pRg st="6" end="6"/>
                                            </p:txEl>
                                          </p:spTgt>
                                        </p:tgtEl>
                                      </p:cBhvr>
                                    </p:animEffect>
                                    <p:anim calcmode="lin" valueType="num">
                                      <p:cBhvr>
                                        <p:cTn id="43"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4">
                                            <p:txEl>
                                              <p:pRg st="7" end="7"/>
                                            </p:txEl>
                                          </p:spTgt>
                                        </p:tgtEl>
                                        <p:attrNameLst>
                                          <p:attrName>style.visibility</p:attrName>
                                        </p:attrNameLst>
                                      </p:cBhvr>
                                      <p:to>
                                        <p:strVal val="visible"/>
                                      </p:to>
                                    </p:set>
                                    <p:animEffect transition="in" filter="fade">
                                      <p:cBhvr>
                                        <p:cTn id="49" dur="1000"/>
                                        <p:tgtEl>
                                          <p:spTgt spid="4">
                                            <p:txEl>
                                              <p:pRg st="7" end="7"/>
                                            </p:txEl>
                                          </p:spTgt>
                                        </p:tgtEl>
                                      </p:cBhvr>
                                    </p:animEffect>
                                    <p:anim calcmode="lin" valueType="num">
                                      <p:cBhvr>
                                        <p:cTn id="50"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51"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4">
                                            <p:txEl>
                                              <p:pRg st="8" end="8"/>
                                            </p:txEl>
                                          </p:spTgt>
                                        </p:tgtEl>
                                        <p:attrNameLst>
                                          <p:attrName>style.visibility</p:attrName>
                                        </p:attrNameLst>
                                      </p:cBhvr>
                                      <p:to>
                                        <p:strVal val="visible"/>
                                      </p:to>
                                    </p:set>
                                    <p:animEffect transition="in" filter="fade">
                                      <p:cBhvr>
                                        <p:cTn id="56" dur="1000"/>
                                        <p:tgtEl>
                                          <p:spTgt spid="4">
                                            <p:txEl>
                                              <p:pRg st="8" end="8"/>
                                            </p:txEl>
                                          </p:spTgt>
                                        </p:tgtEl>
                                      </p:cBhvr>
                                    </p:animEffect>
                                    <p:anim calcmode="lin" valueType="num">
                                      <p:cBhvr>
                                        <p:cTn id="57"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58"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nodeType="clickEffect">
                                  <p:stCondLst>
                                    <p:cond delay="0"/>
                                  </p:stCondLst>
                                  <p:childTnLst>
                                    <p:set>
                                      <p:cBhvr>
                                        <p:cTn id="62" dur="1" fill="hold">
                                          <p:stCondLst>
                                            <p:cond delay="0"/>
                                          </p:stCondLst>
                                        </p:cTn>
                                        <p:tgtEl>
                                          <p:spTgt spid="4">
                                            <p:txEl>
                                              <p:pRg st="9" end="9"/>
                                            </p:txEl>
                                          </p:spTgt>
                                        </p:tgtEl>
                                        <p:attrNameLst>
                                          <p:attrName>style.visibility</p:attrName>
                                        </p:attrNameLst>
                                      </p:cBhvr>
                                      <p:to>
                                        <p:strVal val="visible"/>
                                      </p:to>
                                    </p:set>
                                    <p:animEffect transition="in" filter="fade">
                                      <p:cBhvr>
                                        <p:cTn id="63" dur="1000"/>
                                        <p:tgtEl>
                                          <p:spTgt spid="4">
                                            <p:txEl>
                                              <p:pRg st="9" end="9"/>
                                            </p:txEl>
                                          </p:spTgt>
                                        </p:tgtEl>
                                      </p:cBhvr>
                                    </p:animEffect>
                                    <p:anim calcmode="lin" valueType="num">
                                      <p:cBhvr>
                                        <p:cTn id="64" dur="1000" fill="hold"/>
                                        <p:tgtEl>
                                          <p:spTgt spid="4">
                                            <p:txEl>
                                              <p:pRg st="9" end="9"/>
                                            </p:txEl>
                                          </p:spTgt>
                                        </p:tgtEl>
                                        <p:attrNameLst>
                                          <p:attrName>ppt_x</p:attrName>
                                        </p:attrNameLst>
                                      </p:cBhvr>
                                      <p:tavLst>
                                        <p:tav tm="0">
                                          <p:val>
                                            <p:strVal val="#ppt_x"/>
                                          </p:val>
                                        </p:tav>
                                        <p:tav tm="100000">
                                          <p:val>
                                            <p:strVal val="#ppt_x"/>
                                          </p:val>
                                        </p:tav>
                                      </p:tavLst>
                                    </p:anim>
                                    <p:anim calcmode="lin" valueType="num">
                                      <p:cBhvr>
                                        <p:cTn id="65" dur="1000" fill="hold"/>
                                        <p:tgtEl>
                                          <p:spTgt spid="4">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nodeType="clickEffect">
                                  <p:stCondLst>
                                    <p:cond delay="0"/>
                                  </p:stCondLst>
                                  <p:childTnLst>
                                    <p:set>
                                      <p:cBhvr>
                                        <p:cTn id="69" dur="1" fill="hold">
                                          <p:stCondLst>
                                            <p:cond delay="0"/>
                                          </p:stCondLst>
                                        </p:cTn>
                                        <p:tgtEl>
                                          <p:spTgt spid="4">
                                            <p:txEl>
                                              <p:pRg st="10" end="10"/>
                                            </p:txEl>
                                          </p:spTgt>
                                        </p:tgtEl>
                                        <p:attrNameLst>
                                          <p:attrName>style.visibility</p:attrName>
                                        </p:attrNameLst>
                                      </p:cBhvr>
                                      <p:to>
                                        <p:strVal val="visible"/>
                                      </p:to>
                                    </p:set>
                                    <p:animEffect transition="in" filter="fade">
                                      <p:cBhvr>
                                        <p:cTn id="70" dur="1000"/>
                                        <p:tgtEl>
                                          <p:spTgt spid="4">
                                            <p:txEl>
                                              <p:pRg st="10" end="10"/>
                                            </p:txEl>
                                          </p:spTgt>
                                        </p:tgtEl>
                                      </p:cBhvr>
                                    </p:animEffect>
                                    <p:anim calcmode="lin" valueType="num">
                                      <p:cBhvr>
                                        <p:cTn id="71" dur="1000" fill="hold"/>
                                        <p:tgtEl>
                                          <p:spTgt spid="4">
                                            <p:txEl>
                                              <p:pRg st="10" end="10"/>
                                            </p:txEl>
                                          </p:spTgt>
                                        </p:tgtEl>
                                        <p:attrNameLst>
                                          <p:attrName>ppt_x</p:attrName>
                                        </p:attrNameLst>
                                      </p:cBhvr>
                                      <p:tavLst>
                                        <p:tav tm="0">
                                          <p:val>
                                            <p:strVal val="#ppt_x"/>
                                          </p:val>
                                        </p:tav>
                                        <p:tav tm="100000">
                                          <p:val>
                                            <p:strVal val="#ppt_x"/>
                                          </p:val>
                                        </p:tav>
                                      </p:tavLst>
                                    </p:anim>
                                    <p:anim calcmode="lin" valueType="num">
                                      <p:cBhvr>
                                        <p:cTn id="72" dur="1000" fill="hold"/>
                                        <p:tgtEl>
                                          <p:spTgt spid="4">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9FE7BF-766B-89F7-DFE9-D252E6729966}"/>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E3182443-A50C-5E2B-34FF-B2ED9062E935}"/>
              </a:ext>
            </a:extLst>
          </p:cNvPr>
          <p:cNvSpPr txBox="1"/>
          <p:nvPr/>
        </p:nvSpPr>
        <p:spPr>
          <a:xfrm>
            <a:off x="0" y="5641335"/>
            <a:ext cx="11696956" cy="646331"/>
          </a:xfrm>
          <a:prstGeom prst="rect">
            <a:avLst/>
          </a:prstGeom>
          <a:noFill/>
        </p:spPr>
        <p:txBody>
          <a:bodyPr wrap="square" rtlCol="0">
            <a:spAutoFit/>
          </a:bodyPr>
          <a:lstStyle/>
          <a:p>
            <a:pPr marL="857250" indent="-857250" algn="ctr">
              <a:buFont typeface="+mj-lt"/>
              <a:buAutoNum type="romanUcPeriod" startAt="3"/>
            </a:pPr>
            <a:r>
              <a:rPr lang="en-US" sz="3600" dirty="0">
                <a:latin typeface="Amasis MT Pro Black" panose="02040A04050005020304" pitchFamily="18" charset="0"/>
              </a:rPr>
              <a:t>What the Nature of Truth Means</a:t>
            </a:r>
          </a:p>
        </p:txBody>
      </p:sp>
      <p:sp>
        <p:nvSpPr>
          <p:cNvPr id="3" name="TextBox 2">
            <a:extLst>
              <a:ext uri="{FF2B5EF4-FFF2-40B4-BE49-F238E27FC236}">
                <a16:creationId xmlns:a16="http://schemas.microsoft.com/office/drawing/2014/main" id="{8A2AFCBB-9DFE-06F1-0FA7-408F137B0771}"/>
              </a:ext>
            </a:extLst>
          </p:cNvPr>
          <p:cNvSpPr txBox="1"/>
          <p:nvPr/>
        </p:nvSpPr>
        <p:spPr>
          <a:xfrm>
            <a:off x="-25573" y="5615762"/>
            <a:ext cx="11696956" cy="646331"/>
          </a:xfrm>
          <a:prstGeom prst="rect">
            <a:avLst/>
          </a:prstGeom>
          <a:noFill/>
        </p:spPr>
        <p:txBody>
          <a:bodyPr wrap="square" rtlCol="0">
            <a:spAutoFit/>
          </a:bodyPr>
          <a:lstStyle/>
          <a:p>
            <a:pPr marL="857250" indent="-857250" algn="ctr">
              <a:buFont typeface="+mj-lt"/>
              <a:buAutoNum type="romanUcPeriod" startAt="3"/>
            </a:pPr>
            <a:r>
              <a:rPr lang="en-US" sz="3600" dirty="0">
                <a:solidFill>
                  <a:srgbClr val="FFFF00"/>
                </a:solidFill>
                <a:latin typeface="Amasis MT Pro Black" panose="02040A04050005020304" pitchFamily="18" charset="0"/>
              </a:rPr>
              <a:t>What the Nature of Truth Means</a:t>
            </a:r>
          </a:p>
        </p:txBody>
      </p:sp>
      <p:sp>
        <p:nvSpPr>
          <p:cNvPr id="4" name="TextBox 3">
            <a:extLst>
              <a:ext uri="{FF2B5EF4-FFF2-40B4-BE49-F238E27FC236}">
                <a16:creationId xmlns:a16="http://schemas.microsoft.com/office/drawing/2014/main" id="{9826FF16-B995-0C56-C59B-DE33B4804E16}"/>
              </a:ext>
            </a:extLst>
          </p:cNvPr>
          <p:cNvSpPr txBox="1"/>
          <p:nvPr/>
        </p:nvSpPr>
        <p:spPr>
          <a:xfrm>
            <a:off x="533911" y="374352"/>
            <a:ext cx="10727324" cy="2677656"/>
          </a:xfrm>
          <a:prstGeom prst="rect">
            <a:avLst/>
          </a:prstGeom>
          <a:noFill/>
        </p:spPr>
        <p:txBody>
          <a:bodyPr wrap="square" rtlCol="0">
            <a:spAutoFit/>
          </a:bodyPr>
          <a:lstStyle/>
          <a:p>
            <a:pPr marL="514350" indent="-514350">
              <a:buFont typeface="+mj-lt"/>
              <a:buAutoNum type="alphaUcPeriod"/>
            </a:pPr>
            <a:r>
              <a:rPr lang="en-US" sz="2800" b="1" dirty="0">
                <a:latin typeface="Amasis MT Pro" panose="02040504050005020304" pitchFamily="18" charset="0"/>
              </a:rPr>
              <a:t>Truth is unchangeable</a:t>
            </a:r>
          </a:p>
          <a:p>
            <a:pPr marL="514350" indent="-514350">
              <a:buFont typeface="+mj-lt"/>
              <a:buAutoNum type="alphaUcPeriod"/>
            </a:pPr>
            <a:r>
              <a:rPr lang="en-US" sz="2800" b="1" dirty="0">
                <a:latin typeface="Amasis MT Pro" panose="02040504050005020304" pitchFamily="18" charset="0"/>
              </a:rPr>
              <a:t>We can know the truth</a:t>
            </a:r>
          </a:p>
          <a:p>
            <a:pPr marL="971550" lvl="1" indent="-514350">
              <a:buFont typeface="+mj-lt"/>
              <a:buAutoNum type="arabicPeriod"/>
            </a:pPr>
            <a:r>
              <a:rPr lang="en-US" sz="2800" i="1" dirty="0">
                <a:latin typeface="Amasis MT Pro" panose="02040504050005020304" pitchFamily="18" charset="0"/>
              </a:rPr>
              <a:t>Truth must be accessible to be of any value!</a:t>
            </a:r>
          </a:p>
          <a:p>
            <a:pPr marL="971550" lvl="1" indent="-514350">
              <a:buFont typeface="+mj-lt"/>
              <a:buAutoNum type="arabicPeriod"/>
            </a:pPr>
            <a:r>
              <a:rPr lang="en-US" sz="2800" i="1" dirty="0">
                <a:latin typeface="Amasis MT Pro" panose="02040504050005020304" pitchFamily="18" charset="0"/>
              </a:rPr>
              <a:t>Jesus said, “you shall know the truth…” (John 8:32)</a:t>
            </a:r>
          </a:p>
          <a:p>
            <a:pPr marL="971550" lvl="1" indent="-514350">
              <a:buFont typeface="+mj-lt"/>
              <a:buAutoNum type="arabicPeriod"/>
            </a:pPr>
            <a:r>
              <a:rPr lang="en-US" sz="2800" i="1" dirty="0">
                <a:latin typeface="Amasis MT Pro" panose="02040504050005020304" pitchFamily="18" charset="0"/>
              </a:rPr>
              <a:t>John wrote, “…all those who have known the truth” (2 John 1)</a:t>
            </a:r>
          </a:p>
          <a:p>
            <a:pPr marL="971550" lvl="1" indent="-514350">
              <a:buFont typeface="+mj-lt"/>
              <a:buAutoNum type="arabicPeriod"/>
            </a:pPr>
            <a:r>
              <a:rPr lang="en-US" sz="2800" i="1" dirty="0">
                <a:latin typeface="Amasis MT Pro" panose="02040504050005020304" pitchFamily="18" charset="0"/>
              </a:rPr>
              <a:t>We can read and understand (Eph. 3:3-5)</a:t>
            </a:r>
          </a:p>
        </p:txBody>
      </p:sp>
    </p:spTree>
    <p:extLst>
      <p:ext uri="{BB962C8B-B14F-4D97-AF65-F5344CB8AC3E}">
        <p14:creationId xmlns:p14="http://schemas.microsoft.com/office/powerpoint/2010/main" val="66595899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1000"/>
                                        <p:tgtEl>
                                          <p:spTgt spid="4">
                                            <p:txEl>
                                              <p:pRg st="2" end="2"/>
                                            </p:txEl>
                                          </p:spTgt>
                                        </p:tgtEl>
                                      </p:cBhvr>
                                    </p:animEffect>
                                    <p:anim calcmode="lin" valueType="num">
                                      <p:cBhvr>
                                        <p:cTn id="8"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3" end="3"/>
                                            </p:txEl>
                                          </p:spTgt>
                                        </p:tgtEl>
                                        <p:attrNameLst>
                                          <p:attrName>style.visibility</p:attrName>
                                        </p:attrNameLst>
                                      </p:cBhvr>
                                      <p:to>
                                        <p:strVal val="visible"/>
                                      </p:to>
                                    </p:set>
                                    <p:animEffect transition="in" filter="fade">
                                      <p:cBhvr>
                                        <p:cTn id="14" dur="1000"/>
                                        <p:tgtEl>
                                          <p:spTgt spid="4">
                                            <p:txEl>
                                              <p:pRg st="3" end="3"/>
                                            </p:txEl>
                                          </p:spTgt>
                                        </p:tgtEl>
                                      </p:cBhvr>
                                    </p:animEffect>
                                    <p:anim calcmode="lin" valueType="num">
                                      <p:cBhvr>
                                        <p:cTn id="15"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animEffect transition="in" filter="fade">
                                      <p:cBhvr>
                                        <p:cTn id="21" dur="1000"/>
                                        <p:tgtEl>
                                          <p:spTgt spid="4">
                                            <p:txEl>
                                              <p:pRg st="4" end="4"/>
                                            </p:txEl>
                                          </p:spTgt>
                                        </p:tgtEl>
                                      </p:cBhvr>
                                    </p:animEffect>
                                    <p:anim calcmode="lin" valueType="num">
                                      <p:cBhvr>
                                        <p:cTn id="22"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5" end="5"/>
                                            </p:txEl>
                                          </p:spTgt>
                                        </p:tgtEl>
                                        <p:attrNameLst>
                                          <p:attrName>style.visibility</p:attrName>
                                        </p:attrNameLst>
                                      </p:cBhvr>
                                      <p:to>
                                        <p:strVal val="visible"/>
                                      </p:to>
                                    </p:set>
                                    <p:animEffect transition="in" filter="fade">
                                      <p:cBhvr>
                                        <p:cTn id="28" dur="1000"/>
                                        <p:tgtEl>
                                          <p:spTgt spid="4">
                                            <p:txEl>
                                              <p:pRg st="5" end="5"/>
                                            </p:txEl>
                                          </p:spTgt>
                                        </p:tgtEl>
                                      </p:cBhvr>
                                    </p:animEffect>
                                    <p:anim calcmode="lin" valueType="num">
                                      <p:cBhvr>
                                        <p:cTn id="29"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407353-64C3-5818-DA30-9B20501014A2}"/>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BD5EDE85-AA14-B9CF-9A19-A4BFA85E46AD}"/>
              </a:ext>
            </a:extLst>
          </p:cNvPr>
          <p:cNvSpPr txBox="1"/>
          <p:nvPr/>
        </p:nvSpPr>
        <p:spPr>
          <a:xfrm>
            <a:off x="0" y="5641335"/>
            <a:ext cx="11696956" cy="646331"/>
          </a:xfrm>
          <a:prstGeom prst="rect">
            <a:avLst/>
          </a:prstGeom>
          <a:noFill/>
        </p:spPr>
        <p:txBody>
          <a:bodyPr wrap="square" rtlCol="0">
            <a:spAutoFit/>
          </a:bodyPr>
          <a:lstStyle/>
          <a:p>
            <a:pPr marL="857250" indent="-857250" algn="ctr">
              <a:buFont typeface="+mj-lt"/>
              <a:buAutoNum type="romanUcPeriod" startAt="3"/>
            </a:pPr>
            <a:r>
              <a:rPr lang="en-US" sz="3600" dirty="0">
                <a:latin typeface="Amasis MT Pro Black" panose="02040A04050005020304" pitchFamily="18" charset="0"/>
              </a:rPr>
              <a:t>What the Nature of Truth Means</a:t>
            </a:r>
          </a:p>
        </p:txBody>
      </p:sp>
      <p:sp>
        <p:nvSpPr>
          <p:cNvPr id="3" name="TextBox 2">
            <a:extLst>
              <a:ext uri="{FF2B5EF4-FFF2-40B4-BE49-F238E27FC236}">
                <a16:creationId xmlns:a16="http://schemas.microsoft.com/office/drawing/2014/main" id="{142513DB-B2FA-4701-9C5E-0CCD80843423}"/>
              </a:ext>
            </a:extLst>
          </p:cNvPr>
          <p:cNvSpPr txBox="1"/>
          <p:nvPr/>
        </p:nvSpPr>
        <p:spPr>
          <a:xfrm>
            <a:off x="-25573" y="5615762"/>
            <a:ext cx="11696956" cy="646331"/>
          </a:xfrm>
          <a:prstGeom prst="rect">
            <a:avLst/>
          </a:prstGeom>
          <a:noFill/>
        </p:spPr>
        <p:txBody>
          <a:bodyPr wrap="square" rtlCol="0">
            <a:spAutoFit/>
          </a:bodyPr>
          <a:lstStyle/>
          <a:p>
            <a:pPr marL="857250" indent="-857250" algn="ctr">
              <a:buFont typeface="+mj-lt"/>
              <a:buAutoNum type="romanUcPeriod" startAt="3"/>
            </a:pPr>
            <a:r>
              <a:rPr lang="en-US" sz="3600" dirty="0">
                <a:solidFill>
                  <a:srgbClr val="FFFF00"/>
                </a:solidFill>
                <a:latin typeface="Amasis MT Pro Black" panose="02040A04050005020304" pitchFamily="18" charset="0"/>
              </a:rPr>
              <a:t>What the Nature of Truth Means</a:t>
            </a:r>
          </a:p>
        </p:txBody>
      </p:sp>
      <p:sp>
        <p:nvSpPr>
          <p:cNvPr id="4" name="TextBox 3">
            <a:extLst>
              <a:ext uri="{FF2B5EF4-FFF2-40B4-BE49-F238E27FC236}">
                <a16:creationId xmlns:a16="http://schemas.microsoft.com/office/drawing/2014/main" id="{A5DD9D3B-A3DF-FAD9-2F65-10BE6B4327A9}"/>
              </a:ext>
            </a:extLst>
          </p:cNvPr>
          <p:cNvSpPr txBox="1"/>
          <p:nvPr/>
        </p:nvSpPr>
        <p:spPr>
          <a:xfrm>
            <a:off x="533911" y="374352"/>
            <a:ext cx="10727324" cy="3539430"/>
          </a:xfrm>
          <a:prstGeom prst="rect">
            <a:avLst/>
          </a:prstGeom>
          <a:noFill/>
        </p:spPr>
        <p:txBody>
          <a:bodyPr wrap="square" rtlCol="0">
            <a:spAutoFit/>
          </a:bodyPr>
          <a:lstStyle/>
          <a:p>
            <a:pPr marL="514350" indent="-514350">
              <a:buFont typeface="+mj-lt"/>
              <a:buAutoNum type="alphaUcPeriod"/>
            </a:pPr>
            <a:r>
              <a:rPr lang="en-US" sz="2800" b="1" dirty="0">
                <a:latin typeface="Amasis MT Pro" panose="02040504050005020304" pitchFamily="18" charset="0"/>
              </a:rPr>
              <a:t>Truth is unchangeable</a:t>
            </a:r>
          </a:p>
          <a:p>
            <a:pPr marL="514350" indent="-514350">
              <a:buFont typeface="+mj-lt"/>
              <a:buAutoNum type="alphaUcPeriod"/>
            </a:pPr>
            <a:r>
              <a:rPr lang="en-US" sz="2800" b="1" dirty="0">
                <a:latin typeface="Amasis MT Pro" panose="02040504050005020304" pitchFamily="18" charset="0"/>
              </a:rPr>
              <a:t>We can know the truth</a:t>
            </a:r>
          </a:p>
          <a:p>
            <a:pPr marL="514350" indent="-514350">
              <a:buFont typeface="+mj-lt"/>
              <a:buAutoNum type="alphaUcPeriod"/>
            </a:pPr>
            <a:r>
              <a:rPr lang="en-US" sz="2800" b="1" dirty="0">
                <a:latin typeface="Amasis MT Pro" panose="02040504050005020304" pitchFamily="18" charset="0"/>
              </a:rPr>
              <a:t>We must search for the truth</a:t>
            </a:r>
          </a:p>
          <a:p>
            <a:pPr marL="971550" lvl="1" indent="-514350">
              <a:buFont typeface="+mj-lt"/>
              <a:buAutoNum type="arabicPeriod"/>
            </a:pPr>
            <a:r>
              <a:rPr lang="en-US" sz="2800" i="1" dirty="0">
                <a:latin typeface="Amasis MT Pro" panose="02040504050005020304" pitchFamily="18" charset="0"/>
              </a:rPr>
              <a:t>Wisdom must be sought as looking for a treasure (Prov. 2:1-9)</a:t>
            </a:r>
          </a:p>
          <a:p>
            <a:pPr marL="971550" lvl="1" indent="-514350">
              <a:buFont typeface="+mj-lt"/>
              <a:buAutoNum type="arabicPeriod"/>
            </a:pPr>
            <a:r>
              <a:rPr lang="en-US" sz="2800" i="1" dirty="0">
                <a:latin typeface="Amasis MT Pro" panose="02040504050005020304" pitchFamily="18" charset="0"/>
              </a:rPr>
              <a:t>Should search the Scriptures to see if what we hear is true (Acts 17:11)</a:t>
            </a:r>
          </a:p>
          <a:p>
            <a:pPr marL="971550" lvl="1" indent="-514350">
              <a:buFont typeface="+mj-lt"/>
              <a:buAutoNum type="arabicPeriod"/>
            </a:pPr>
            <a:r>
              <a:rPr lang="en-US" sz="2800" i="1" dirty="0">
                <a:latin typeface="Amasis MT Pro" panose="02040504050005020304" pitchFamily="18" charset="0"/>
              </a:rPr>
              <a:t>Requires a desire to know what is true (John 7:17)</a:t>
            </a:r>
          </a:p>
          <a:p>
            <a:pPr marL="971550" lvl="1" indent="-514350">
              <a:buFont typeface="+mj-lt"/>
              <a:buAutoNum type="arabicPeriod"/>
            </a:pPr>
            <a:r>
              <a:rPr lang="en-US" sz="2800" i="1" dirty="0">
                <a:latin typeface="Amasis MT Pro" panose="02040504050005020304" pitchFamily="18" charset="0"/>
              </a:rPr>
              <a:t>Should buy the truth and not sell (Prov. 23:23)</a:t>
            </a:r>
          </a:p>
        </p:txBody>
      </p:sp>
    </p:spTree>
    <p:extLst>
      <p:ext uri="{BB962C8B-B14F-4D97-AF65-F5344CB8AC3E}">
        <p14:creationId xmlns:p14="http://schemas.microsoft.com/office/powerpoint/2010/main" val="245078986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Effect transition="in" filter="fade">
                                      <p:cBhvr>
                                        <p:cTn id="7" dur="1000"/>
                                        <p:tgtEl>
                                          <p:spTgt spid="4">
                                            <p:txEl>
                                              <p:pRg st="3" end="3"/>
                                            </p:txEl>
                                          </p:spTgt>
                                        </p:tgtEl>
                                      </p:cBhvr>
                                    </p:animEffect>
                                    <p:anim calcmode="lin" valueType="num">
                                      <p:cBhvr>
                                        <p:cTn id="8"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4" end="4"/>
                                            </p:txEl>
                                          </p:spTgt>
                                        </p:tgtEl>
                                        <p:attrNameLst>
                                          <p:attrName>style.visibility</p:attrName>
                                        </p:attrNameLst>
                                      </p:cBhvr>
                                      <p:to>
                                        <p:strVal val="visible"/>
                                      </p:to>
                                    </p:set>
                                    <p:animEffect transition="in" filter="fade">
                                      <p:cBhvr>
                                        <p:cTn id="14" dur="1000"/>
                                        <p:tgtEl>
                                          <p:spTgt spid="4">
                                            <p:txEl>
                                              <p:pRg st="4" end="4"/>
                                            </p:txEl>
                                          </p:spTgt>
                                        </p:tgtEl>
                                      </p:cBhvr>
                                    </p:animEffect>
                                    <p:anim calcmode="lin" valueType="num">
                                      <p:cBhvr>
                                        <p:cTn id="15"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5" end="5"/>
                                            </p:txEl>
                                          </p:spTgt>
                                        </p:tgtEl>
                                        <p:attrNameLst>
                                          <p:attrName>style.visibility</p:attrName>
                                        </p:attrNameLst>
                                      </p:cBhvr>
                                      <p:to>
                                        <p:strVal val="visible"/>
                                      </p:to>
                                    </p:set>
                                    <p:animEffect transition="in" filter="fade">
                                      <p:cBhvr>
                                        <p:cTn id="21" dur="1000"/>
                                        <p:tgtEl>
                                          <p:spTgt spid="4">
                                            <p:txEl>
                                              <p:pRg st="5" end="5"/>
                                            </p:txEl>
                                          </p:spTgt>
                                        </p:tgtEl>
                                      </p:cBhvr>
                                    </p:animEffect>
                                    <p:anim calcmode="lin" valueType="num">
                                      <p:cBhvr>
                                        <p:cTn id="22"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6" end="6"/>
                                            </p:txEl>
                                          </p:spTgt>
                                        </p:tgtEl>
                                        <p:attrNameLst>
                                          <p:attrName>style.visibility</p:attrName>
                                        </p:attrNameLst>
                                      </p:cBhvr>
                                      <p:to>
                                        <p:strVal val="visible"/>
                                      </p:to>
                                    </p:set>
                                    <p:animEffect transition="in" filter="fade">
                                      <p:cBhvr>
                                        <p:cTn id="28" dur="1000"/>
                                        <p:tgtEl>
                                          <p:spTgt spid="4">
                                            <p:txEl>
                                              <p:pRg st="6" end="6"/>
                                            </p:txEl>
                                          </p:spTgt>
                                        </p:tgtEl>
                                      </p:cBhvr>
                                    </p:animEffect>
                                    <p:anim calcmode="lin" valueType="num">
                                      <p:cBhvr>
                                        <p:cTn id="29"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98FCDB-7567-DC8E-1D3B-979288CF49D4}"/>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EEF96F45-E983-687A-F47E-6593F27CC004}"/>
              </a:ext>
            </a:extLst>
          </p:cNvPr>
          <p:cNvSpPr txBox="1"/>
          <p:nvPr/>
        </p:nvSpPr>
        <p:spPr>
          <a:xfrm>
            <a:off x="0" y="5641335"/>
            <a:ext cx="11696956" cy="646331"/>
          </a:xfrm>
          <a:prstGeom prst="rect">
            <a:avLst/>
          </a:prstGeom>
          <a:noFill/>
        </p:spPr>
        <p:txBody>
          <a:bodyPr wrap="square" rtlCol="0">
            <a:spAutoFit/>
          </a:bodyPr>
          <a:lstStyle/>
          <a:p>
            <a:pPr marL="857250" indent="-857250" algn="ctr">
              <a:buFont typeface="+mj-lt"/>
              <a:buAutoNum type="romanUcPeriod" startAt="3"/>
            </a:pPr>
            <a:r>
              <a:rPr lang="en-US" sz="3600" dirty="0">
                <a:latin typeface="Amasis MT Pro Black" panose="02040A04050005020304" pitchFamily="18" charset="0"/>
              </a:rPr>
              <a:t>What the Nature of Truth Means</a:t>
            </a:r>
          </a:p>
        </p:txBody>
      </p:sp>
      <p:sp>
        <p:nvSpPr>
          <p:cNvPr id="3" name="TextBox 2">
            <a:extLst>
              <a:ext uri="{FF2B5EF4-FFF2-40B4-BE49-F238E27FC236}">
                <a16:creationId xmlns:a16="http://schemas.microsoft.com/office/drawing/2014/main" id="{B1616C36-61E6-C187-0B23-880CD94352A4}"/>
              </a:ext>
            </a:extLst>
          </p:cNvPr>
          <p:cNvSpPr txBox="1"/>
          <p:nvPr/>
        </p:nvSpPr>
        <p:spPr>
          <a:xfrm>
            <a:off x="-25573" y="5615762"/>
            <a:ext cx="11696956" cy="646331"/>
          </a:xfrm>
          <a:prstGeom prst="rect">
            <a:avLst/>
          </a:prstGeom>
          <a:noFill/>
        </p:spPr>
        <p:txBody>
          <a:bodyPr wrap="square" rtlCol="0">
            <a:spAutoFit/>
          </a:bodyPr>
          <a:lstStyle/>
          <a:p>
            <a:pPr marL="857250" indent="-857250" algn="ctr">
              <a:buFont typeface="+mj-lt"/>
              <a:buAutoNum type="romanUcPeriod" startAt="3"/>
            </a:pPr>
            <a:r>
              <a:rPr lang="en-US" sz="3600" dirty="0">
                <a:solidFill>
                  <a:srgbClr val="FFFF00"/>
                </a:solidFill>
                <a:latin typeface="Amasis MT Pro Black" panose="02040A04050005020304" pitchFamily="18" charset="0"/>
              </a:rPr>
              <a:t>What the Nature of Truth Means</a:t>
            </a:r>
          </a:p>
        </p:txBody>
      </p:sp>
      <p:sp>
        <p:nvSpPr>
          <p:cNvPr id="4" name="TextBox 3">
            <a:extLst>
              <a:ext uri="{FF2B5EF4-FFF2-40B4-BE49-F238E27FC236}">
                <a16:creationId xmlns:a16="http://schemas.microsoft.com/office/drawing/2014/main" id="{896FFAC1-2774-A044-ACD4-D7C9F4F62DCF}"/>
              </a:ext>
            </a:extLst>
          </p:cNvPr>
          <p:cNvSpPr txBox="1"/>
          <p:nvPr/>
        </p:nvSpPr>
        <p:spPr>
          <a:xfrm>
            <a:off x="533911" y="374352"/>
            <a:ext cx="10727324" cy="3970318"/>
          </a:xfrm>
          <a:prstGeom prst="rect">
            <a:avLst/>
          </a:prstGeom>
          <a:noFill/>
        </p:spPr>
        <p:txBody>
          <a:bodyPr wrap="square" rtlCol="0">
            <a:spAutoFit/>
          </a:bodyPr>
          <a:lstStyle/>
          <a:p>
            <a:pPr marL="514350" indent="-514350">
              <a:buFont typeface="+mj-lt"/>
              <a:buAutoNum type="alphaUcPeriod"/>
            </a:pPr>
            <a:r>
              <a:rPr lang="en-US" sz="2800" b="1" dirty="0">
                <a:latin typeface="Amasis MT Pro" panose="02040504050005020304" pitchFamily="18" charset="0"/>
              </a:rPr>
              <a:t>Truth is unchangeable</a:t>
            </a:r>
          </a:p>
          <a:p>
            <a:pPr marL="514350" indent="-514350">
              <a:buFont typeface="+mj-lt"/>
              <a:buAutoNum type="alphaUcPeriod"/>
            </a:pPr>
            <a:r>
              <a:rPr lang="en-US" sz="2800" b="1" dirty="0">
                <a:latin typeface="Amasis MT Pro" panose="02040504050005020304" pitchFamily="18" charset="0"/>
              </a:rPr>
              <a:t>We can know the truth</a:t>
            </a:r>
          </a:p>
          <a:p>
            <a:pPr marL="514350" indent="-514350">
              <a:buFont typeface="+mj-lt"/>
              <a:buAutoNum type="alphaUcPeriod"/>
            </a:pPr>
            <a:r>
              <a:rPr lang="en-US" sz="2800" b="1" dirty="0">
                <a:latin typeface="Amasis MT Pro" panose="02040504050005020304" pitchFamily="18" charset="0"/>
              </a:rPr>
              <a:t>We must search for the truth</a:t>
            </a:r>
          </a:p>
          <a:p>
            <a:pPr marL="514350" indent="-514350">
              <a:buFont typeface="+mj-lt"/>
              <a:buAutoNum type="alphaUcPeriod"/>
            </a:pPr>
            <a:r>
              <a:rPr lang="en-US" sz="2800" b="1" dirty="0">
                <a:latin typeface="Amasis MT Pro" panose="02040504050005020304" pitchFamily="18" charset="0"/>
              </a:rPr>
              <a:t>We must handle truth properly</a:t>
            </a:r>
          </a:p>
          <a:p>
            <a:pPr marL="971550" lvl="1" indent="-514350">
              <a:buFont typeface="+mj-lt"/>
              <a:buAutoNum type="arabicPeriod"/>
            </a:pPr>
            <a:r>
              <a:rPr lang="en-US" sz="2800" i="1" dirty="0">
                <a:latin typeface="Amasis MT Pro" panose="02040504050005020304" pitchFamily="18" charset="0"/>
              </a:rPr>
              <a:t>Timothy was to be “rightly handling the word of truth” (2 Tim. 2:15)</a:t>
            </a:r>
          </a:p>
          <a:p>
            <a:pPr marL="971550" lvl="1" indent="-514350">
              <a:buFont typeface="+mj-lt"/>
              <a:buAutoNum type="arabicPeriod"/>
            </a:pPr>
            <a:r>
              <a:rPr lang="en-US" sz="2800" i="1" dirty="0">
                <a:latin typeface="Amasis MT Pro" panose="02040504050005020304" pitchFamily="18" charset="0"/>
              </a:rPr>
              <a:t>Means that it is possible to mishandle</a:t>
            </a:r>
          </a:p>
          <a:p>
            <a:pPr marL="1428750" lvl="2" indent="-514350">
              <a:buFont typeface="+mj-lt"/>
              <a:buAutoNum type="alphaLcPeriod"/>
            </a:pPr>
            <a:r>
              <a:rPr lang="en-US" sz="2800" dirty="0">
                <a:latin typeface="Amasis MT Pro" panose="02040504050005020304" pitchFamily="18" charset="0"/>
              </a:rPr>
              <a:t>Take something out of context</a:t>
            </a:r>
          </a:p>
          <a:p>
            <a:pPr marL="1428750" lvl="2" indent="-514350">
              <a:buFont typeface="+mj-lt"/>
              <a:buAutoNum type="alphaLcPeriod"/>
            </a:pPr>
            <a:r>
              <a:rPr lang="en-US" sz="2800" dirty="0">
                <a:latin typeface="Amasis MT Pro" panose="02040504050005020304" pitchFamily="18" charset="0"/>
              </a:rPr>
              <a:t>Apply to wrong person (OT vs NT / Husband vs Wife / Jews vs Gentile)</a:t>
            </a:r>
          </a:p>
        </p:txBody>
      </p:sp>
    </p:spTree>
    <p:extLst>
      <p:ext uri="{BB962C8B-B14F-4D97-AF65-F5344CB8AC3E}">
        <p14:creationId xmlns:p14="http://schemas.microsoft.com/office/powerpoint/2010/main" val="104962125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4" end="4"/>
                                            </p:txEl>
                                          </p:spTgt>
                                        </p:tgtEl>
                                        <p:attrNameLst>
                                          <p:attrName>style.visibility</p:attrName>
                                        </p:attrNameLst>
                                      </p:cBhvr>
                                      <p:to>
                                        <p:strVal val="visible"/>
                                      </p:to>
                                    </p:set>
                                    <p:animEffect transition="in" filter="fade">
                                      <p:cBhvr>
                                        <p:cTn id="7" dur="1000"/>
                                        <p:tgtEl>
                                          <p:spTgt spid="4">
                                            <p:txEl>
                                              <p:pRg st="4" end="4"/>
                                            </p:txEl>
                                          </p:spTgt>
                                        </p:tgtEl>
                                      </p:cBhvr>
                                    </p:animEffect>
                                    <p:anim calcmode="lin" valueType="num">
                                      <p:cBhvr>
                                        <p:cTn id="8"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5" end="5"/>
                                            </p:txEl>
                                          </p:spTgt>
                                        </p:tgtEl>
                                        <p:attrNameLst>
                                          <p:attrName>style.visibility</p:attrName>
                                        </p:attrNameLst>
                                      </p:cBhvr>
                                      <p:to>
                                        <p:strVal val="visible"/>
                                      </p:to>
                                    </p:set>
                                    <p:animEffect transition="in" filter="fade">
                                      <p:cBhvr>
                                        <p:cTn id="14" dur="1000"/>
                                        <p:tgtEl>
                                          <p:spTgt spid="4">
                                            <p:txEl>
                                              <p:pRg st="5" end="5"/>
                                            </p:txEl>
                                          </p:spTgt>
                                        </p:tgtEl>
                                      </p:cBhvr>
                                    </p:animEffect>
                                    <p:anim calcmode="lin" valueType="num">
                                      <p:cBhvr>
                                        <p:cTn id="15"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6" end="6"/>
                                            </p:txEl>
                                          </p:spTgt>
                                        </p:tgtEl>
                                        <p:attrNameLst>
                                          <p:attrName>style.visibility</p:attrName>
                                        </p:attrNameLst>
                                      </p:cBhvr>
                                      <p:to>
                                        <p:strVal val="visible"/>
                                      </p:to>
                                    </p:set>
                                    <p:animEffect transition="in" filter="fade">
                                      <p:cBhvr>
                                        <p:cTn id="21" dur="1000"/>
                                        <p:tgtEl>
                                          <p:spTgt spid="4">
                                            <p:txEl>
                                              <p:pRg st="6" end="6"/>
                                            </p:txEl>
                                          </p:spTgt>
                                        </p:tgtEl>
                                      </p:cBhvr>
                                    </p:animEffect>
                                    <p:anim calcmode="lin" valueType="num">
                                      <p:cBhvr>
                                        <p:cTn id="22"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7" end="7"/>
                                            </p:txEl>
                                          </p:spTgt>
                                        </p:tgtEl>
                                        <p:attrNameLst>
                                          <p:attrName>style.visibility</p:attrName>
                                        </p:attrNameLst>
                                      </p:cBhvr>
                                      <p:to>
                                        <p:strVal val="visible"/>
                                      </p:to>
                                    </p:set>
                                    <p:animEffect transition="in" filter="fade">
                                      <p:cBhvr>
                                        <p:cTn id="28" dur="1000"/>
                                        <p:tgtEl>
                                          <p:spTgt spid="4">
                                            <p:txEl>
                                              <p:pRg st="7" end="7"/>
                                            </p:txEl>
                                          </p:spTgt>
                                        </p:tgtEl>
                                      </p:cBhvr>
                                    </p:animEffect>
                                    <p:anim calcmode="lin" valueType="num">
                                      <p:cBhvr>
                                        <p:cTn id="29"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E6E65A-C174-74AF-DB97-C63965B02E2F}"/>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FEAB59CF-583B-8417-7C55-F8B7079C2CDD}"/>
              </a:ext>
            </a:extLst>
          </p:cNvPr>
          <p:cNvSpPr txBox="1"/>
          <p:nvPr/>
        </p:nvSpPr>
        <p:spPr>
          <a:xfrm>
            <a:off x="0" y="5641335"/>
            <a:ext cx="11696956" cy="646331"/>
          </a:xfrm>
          <a:prstGeom prst="rect">
            <a:avLst/>
          </a:prstGeom>
          <a:noFill/>
        </p:spPr>
        <p:txBody>
          <a:bodyPr wrap="square" rtlCol="0">
            <a:spAutoFit/>
          </a:bodyPr>
          <a:lstStyle/>
          <a:p>
            <a:pPr marL="857250" indent="-857250" algn="ctr">
              <a:buFont typeface="+mj-lt"/>
              <a:buAutoNum type="romanUcPeriod" startAt="3"/>
            </a:pPr>
            <a:r>
              <a:rPr lang="en-US" sz="3600" dirty="0">
                <a:latin typeface="Amasis MT Pro Black" panose="02040A04050005020304" pitchFamily="18" charset="0"/>
              </a:rPr>
              <a:t>What the Nature of Truth Means</a:t>
            </a:r>
          </a:p>
        </p:txBody>
      </p:sp>
      <p:sp>
        <p:nvSpPr>
          <p:cNvPr id="3" name="TextBox 2">
            <a:extLst>
              <a:ext uri="{FF2B5EF4-FFF2-40B4-BE49-F238E27FC236}">
                <a16:creationId xmlns:a16="http://schemas.microsoft.com/office/drawing/2014/main" id="{9AA93F1A-9207-4A4A-6180-9F9503037FED}"/>
              </a:ext>
            </a:extLst>
          </p:cNvPr>
          <p:cNvSpPr txBox="1"/>
          <p:nvPr/>
        </p:nvSpPr>
        <p:spPr>
          <a:xfrm>
            <a:off x="-25573" y="5615762"/>
            <a:ext cx="11696956" cy="646331"/>
          </a:xfrm>
          <a:prstGeom prst="rect">
            <a:avLst/>
          </a:prstGeom>
          <a:noFill/>
        </p:spPr>
        <p:txBody>
          <a:bodyPr wrap="square" rtlCol="0">
            <a:spAutoFit/>
          </a:bodyPr>
          <a:lstStyle/>
          <a:p>
            <a:pPr marL="857250" indent="-857250" algn="ctr">
              <a:buFont typeface="+mj-lt"/>
              <a:buAutoNum type="romanUcPeriod" startAt="3"/>
            </a:pPr>
            <a:r>
              <a:rPr lang="en-US" sz="3600" dirty="0">
                <a:solidFill>
                  <a:srgbClr val="FFFF00"/>
                </a:solidFill>
                <a:latin typeface="Amasis MT Pro Black" panose="02040A04050005020304" pitchFamily="18" charset="0"/>
              </a:rPr>
              <a:t>What the Nature of Truth Means</a:t>
            </a:r>
          </a:p>
        </p:txBody>
      </p:sp>
      <p:sp>
        <p:nvSpPr>
          <p:cNvPr id="4" name="TextBox 3">
            <a:extLst>
              <a:ext uri="{FF2B5EF4-FFF2-40B4-BE49-F238E27FC236}">
                <a16:creationId xmlns:a16="http://schemas.microsoft.com/office/drawing/2014/main" id="{16B3210E-92D6-7C46-F331-E54F5102902A}"/>
              </a:ext>
            </a:extLst>
          </p:cNvPr>
          <p:cNvSpPr txBox="1"/>
          <p:nvPr/>
        </p:nvSpPr>
        <p:spPr>
          <a:xfrm>
            <a:off x="533911" y="374352"/>
            <a:ext cx="10727324" cy="4832092"/>
          </a:xfrm>
          <a:prstGeom prst="rect">
            <a:avLst/>
          </a:prstGeom>
          <a:noFill/>
        </p:spPr>
        <p:txBody>
          <a:bodyPr wrap="square" rtlCol="0">
            <a:spAutoFit/>
          </a:bodyPr>
          <a:lstStyle/>
          <a:p>
            <a:pPr marL="514350" indent="-514350">
              <a:buFont typeface="+mj-lt"/>
              <a:buAutoNum type="alphaUcPeriod"/>
            </a:pPr>
            <a:r>
              <a:rPr lang="en-US" sz="2800" b="1" dirty="0">
                <a:latin typeface="Amasis MT Pro" panose="02040504050005020304" pitchFamily="18" charset="0"/>
              </a:rPr>
              <a:t>Truth is unchangeable</a:t>
            </a:r>
          </a:p>
          <a:p>
            <a:pPr marL="514350" indent="-514350">
              <a:buFont typeface="+mj-lt"/>
              <a:buAutoNum type="alphaUcPeriod"/>
            </a:pPr>
            <a:r>
              <a:rPr lang="en-US" sz="2800" b="1" dirty="0">
                <a:latin typeface="Amasis MT Pro" panose="02040504050005020304" pitchFamily="18" charset="0"/>
              </a:rPr>
              <a:t>We can know the truth</a:t>
            </a:r>
          </a:p>
          <a:p>
            <a:pPr marL="514350" indent="-514350">
              <a:buFont typeface="+mj-lt"/>
              <a:buAutoNum type="alphaUcPeriod"/>
            </a:pPr>
            <a:r>
              <a:rPr lang="en-US" sz="2800" b="1" dirty="0">
                <a:latin typeface="Amasis MT Pro" panose="02040504050005020304" pitchFamily="18" charset="0"/>
              </a:rPr>
              <a:t>We must search for the truth</a:t>
            </a:r>
          </a:p>
          <a:p>
            <a:pPr marL="514350" indent="-514350">
              <a:buFont typeface="+mj-lt"/>
              <a:buAutoNum type="alphaUcPeriod"/>
            </a:pPr>
            <a:r>
              <a:rPr lang="en-US" sz="2800" b="1" dirty="0">
                <a:latin typeface="Amasis MT Pro" panose="02040504050005020304" pitchFamily="18" charset="0"/>
              </a:rPr>
              <a:t>We must handle truth properly</a:t>
            </a:r>
          </a:p>
          <a:p>
            <a:pPr marL="514350" indent="-514350">
              <a:buFont typeface="+mj-lt"/>
              <a:buAutoNum type="alphaUcPeriod"/>
            </a:pPr>
            <a:r>
              <a:rPr lang="en-US" sz="2800" b="1" dirty="0">
                <a:latin typeface="Amasis MT Pro" panose="02040504050005020304" pitchFamily="18" charset="0"/>
              </a:rPr>
              <a:t>We must respond to it – not merely know it</a:t>
            </a:r>
          </a:p>
          <a:p>
            <a:pPr marL="971550" lvl="1" indent="-514350">
              <a:buFont typeface="+mj-lt"/>
              <a:buAutoNum type="arabicPeriod"/>
            </a:pPr>
            <a:r>
              <a:rPr lang="en-US" sz="2800" i="1" dirty="0">
                <a:latin typeface="Amasis MT Pro" panose="02040504050005020304" pitchFamily="18" charset="0"/>
              </a:rPr>
              <a:t>Believe the truth (2 Thess. 2:10-12)</a:t>
            </a:r>
          </a:p>
          <a:p>
            <a:pPr marL="971550" lvl="1" indent="-514350">
              <a:buFont typeface="+mj-lt"/>
              <a:buAutoNum type="arabicPeriod"/>
            </a:pPr>
            <a:r>
              <a:rPr lang="en-US" sz="2800" i="1" dirty="0">
                <a:latin typeface="Amasis MT Pro" panose="02040504050005020304" pitchFamily="18" charset="0"/>
              </a:rPr>
              <a:t>Love the truth (2 Thess. 2:10-12)</a:t>
            </a:r>
          </a:p>
          <a:p>
            <a:pPr marL="971550" lvl="1" indent="-514350">
              <a:buFont typeface="+mj-lt"/>
              <a:buAutoNum type="arabicPeriod"/>
            </a:pPr>
            <a:r>
              <a:rPr lang="en-US" sz="2800" i="1" dirty="0">
                <a:latin typeface="Amasis MT Pro" panose="02040504050005020304" pitchFamily="18" charset="0"/>
              </a:rPr>
              <a:t>Be doers and not hearers only (Jas 1:21-22)</a:t>
            </a:r>
          </a:p>
          <a:p>
            <a:pPr marL="971550" lvl="1" indent="-514350">
              <a:buFont typeface="+mj-lt"/>
              <a:buAutoNum type="arabicPeriod"/>
            </a:pPr>
            <a:r>
              <a:rPr lang="en-US" sz="2800" i="1" dirty="0">
                <a:latin typeface="Amasis MT Pro" panose="02040504050005020304" pitchFamily="18" charset="0"/>
              </a:rPr>
              <a:t>Obey the truth (John 3:21; 1 Pet. 1:22)</a:t>
            </a:r>
          </a:p>
          <a:p>
            <a:pPr marL="971550" lvl="1" indent="-514350">
              <a:buFont typeface="+mj-lt"/>
              <a:buAutoNum type="arabicPeriod"/>
            </a:pPr>
            <a:r>
              <a:rPr lang="en-US" sz="2800" i="1" dirty="0">
                <a:latin typeface="Amasis MT Pro" panose="02040504050005020304" pitchFamily="18" charset="0"/>
              </a:rPr>
              <a:t>Walk in truth (3 John 3)</a:t>
            </a:r>
          </a:p>
          <a:p>
            <a:pPr marL="971550" lvl="1" indent="-514350">
              <a:buFont typeface="+mj-lt"/>
              <a:buAutoNum type="arabicPeriod"/>
            </a:pPr>
            <a:r>
              <a:rPr lang="en-US" sz="2800" i="1" dirty="0">
                <a:latin typeface="Amasis MT Pro" panose="02040504050005020304" pitchFamily="18" charset="0"/>
              </a:rPr>
              <a:t>Practice truth (1 John 1:6)</a:t>
            </a:r>
          </a:p>
        </p:txBody>
      </p:sp>
    </p:spTree>
    <p:extLst>
      <p:ext uri="{BB962C8B-B14F-4D97-AF65-F5344CB8AC3E}">
        <p14:creationId xmlns:p14="http://schemas.microsoft.com/office/powerpoint/2010/main" val="31420607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5" end="5"/>
                                            </p:txEl>
                                          </p:spTgt>
                                        </p:tgtEl>
                                        <p:attrNameLst>
                                          <p:attrName>style.visibility</p:attrName>
                                        </p:attrNameLst>
                                      </p:cBhvr>
                                      <p:to>
                                        <p:strVal val="visible"/>
                                      </p:to>
                                    </p:set>
                                    <p:animEffect transition="in" filter="fade">
                                      <p:cBhvr>
                                        <p:cTn id="7" dur="1000"/>
                                        <p:tgtEl>
                                          <p:spTgt spid="4">
                                            <p:txEl>
                                              <p:pRg st="5" end="5"/>
                                            </p:txEl>
                                          </p:spTgt>
                                        </p:tgtEl>
                                      </p:cBhvr>
                                    </p:animEffect>
                                    <p:anim calcmode="lin" valueType="num">
                                      <p:cBhvr>
                                        <p:cTn id="8"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6" end="6"/>
                                            </p:txEl>
                                          </p:spTgt>
                                        </p:tgtEl>
                                        <p:attrNameLst>
                                          <p:attrName>style.visibility</p:attrName>
                                        </p:attrNameLst>
                                      </p:cBhvr>
                                      <p:to>
                                        <p:strVal val="visible"/>
                                      </p:to>
                                    </p:set>
                                    <p:animEffect transition="in" filter="fade">
                                      <p:cBhvr>
                                        <p:cTn id="14" dur="1000"/>
                                        <p:tgtEl>
                                          <p:spTgt spid="4">
                                            <p:txEl>
                                              <p:pRg st="6" end="6"/>
                                            </p:txEl>
                                          </p:spTgt>
                                        </p:tgtEl>
                                      </p:cBhvr>
                                    </p:animEffect>
                                    <p:anim calcmode="lin" valueType="num">
                                      <p:cBhvr>
                                        <p:cTn id="15"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7" end="7"/>
                                            </p:txEl>
                                          </p:spTgt>
                                        </p:tgtEl>
                                        <p:attrNameLst>
                                          <p:attrName>style.visibility</p:attrName>
                                        </p:attrNameLst>
                                      </p:cBhvr>
                                      <p:to>
                                        <p:strVal val="visible"/>
                                      </p:to>
                                    </p:set>
                                    <p:animEffect transition="in" filter="fade">
                                      <p:cBhvr>
                                        <p:cTn id="21" dur="1000"/>
                                        <p:tgtEl>
                                          <p:spTgt spid="4">
                                            <p:txEl>
                                              <p:pRg st="7" end="7"/>
                                            </p:txEl>
                                          </p:spTgt>
                                        </p:tgtEl>
                                      </p:cBhvr>
                                    </p:animEffect>
                                    <p:anim calcmode="lin" valueType="num">
                                      <p:cBhvr>
                                        <p:cTn id="22"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8" end="8"/>
                                            </p:txEl>
                                          </p:spTgt>
                                        </p:tgtEl>
                                        <p:attrNameLst>
                                          <p:attrName>style.visibility</p:attrName>
                                        </p:attrNameLst>
                                      </p:cBhvr>
                                      <p:to>
                                        <p:strVal val="visible"/>
                                      </p:to>
                                    </p:set>
                                    <p:animEffect transition="in" filter="fade">
                                      <p:cBhvr>
                                        <p:cTn id="28" dur="1000"/>
                                        <p:tgtEl>
                                          <p:spTgt spid="4">
                                            <p:txEl>
                                              <p:pRg st="8" end="8"/>
                                            </p:txEl>
                                          </p:spTgt>
                                        </p:tgtEl>
                                      </p:cBhvr>
                                    </p:animEffect>
                                    <p:anim calcmode="lin" valueType="num">
                                      <p:cBhvr>
                                        <p:cTn id="29"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4">
                                            <p:txEl>
                                              <p:pRg st="9" end="9"/>
                                            </p:txEl>
                                          </p:spTgt>
                                        </p:tgtEl>
                                        <p:attrNameLst>
                                          <p:attrName>style.visibility</p:attrName>
                                        </p:attrNameLst>
                                      </p:cBhvr>
                                      <p:to>
                                        <p:strVal val="visible"/>
                                      </p:to>
                                    </p:set>
                                    <p:animEffect transition="in" filter="fade">
                                      <p:cBhvr>
                                        <p:cTn id="35" dur="1000"/>
                                        <p:tgtEl>
                                          <p:spTgt spid="4">
                                            <p:txEl>
                                              <p:pRg st="9" end="9"/>
                                            </p:txEl>
                                          </p:spTgt>
                                        </p:tgtEl>
                                      </p:cBhvr>
                                    </p:animEffect>
                                    <p:anim calcmode="lin" valueType="num">
                                      <p:cBhvr>
                                        <p:cTn id="36" dur="1000" fill="hold"/>
                                        <p:tgtEl>
                                          <p:spTgt spid="4">
                                            <p:txEl>
                                              <p:pRg st="9" end="9"/>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4">
                                            <p:txEl>
                                              <p:pRg st="10" end="10"/>
                                            </p:txEl>
                                          </p:spTgt>
                                        </p:tgtEl>
                                        <p:attrNameLst>
                                          <p:attrName>style.visibility</p:attrName>
                                        </p:attrNameLst>
                                      </p:cBhvr>
                                      <p:to>
                                        <p:strVal val="visible"/>
                                      </p:to>
                                    </p:set>
                                    <p:animEffect transition="in" filter="fade">
                                      <p:cBhvr>
                                        <p:cTn id="42" dur="1000"/>
                                        <p:tgtEl>
                                          <p:spTgt spid="4">
                                            <p:txEl>
                                              <p:pRg st="10" end="10"/>
                                            </p:txEl>
                                          </p:spTgt>
                                        </p:tgtEl>
                                      </p:cBhvr>
                                    </p:animEffect>
                                    <p:anim calcmode="lin" valueType="num">
                                      <p:cBhvr>
                                        <p:cTn id="43" dur="1000" fill="hold"/>
                                        <p:tgtEl>
                                          <p:spTgt spid="4">
                                            <p:txEl>
                                              <p:pRg st="10" end="10"/>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133570-DA85-B238-2A72-D4C29AF9D520}"/>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5783470F-894A-1E77-2198-28FE2E7FAF2E}"/>
              </a:ext>
            </a:extLst>
          </p:cNvPr>
          <p:cNvSpPr txBox="1"/>
          <p:nvPr/>
        </p:nvSpPr>
        <p:spPr>
          <a:xfrm>
            <a:off x="0" y="5641335"/>
            <a:ext cx="11696956" cy="646331"/>
          </a:xfrm>
          <a:prstGeom prst="rect">
            <a:avLst/>
          </a:prstGeom>
          <a:noFill/>
        </p:spPr>
        <p:txBody>
          <a:bodyPr wrap="square" rtlCol="0">
            <a:spAutoFit/>
          </a:bodyPr>
          <a:lstStyle/>
          <a:p>
            <a:pPr marL="857250" indent="-857250" algn="ctr">
              <a:buFont typeface="+mj-lt"/>
              <a:buAutoNum type="romanUcPeriod" startAt="3"/>
            </a:pPr>
            <a:r>
              <a:rPr lang="en-US" sz="3600" dirty="0">
                <a:latin typeface="Amasis MT Pro Black" panose="02040A04050005020304" pitchFamily="18" charset="0"/>
              </a:rPr>
              <a:t>What the Nature of Truth Means</a:t>
            </a:r>
          </a:p>
        </p:txBody>
      </p:sp>
      <p:sp>
        <p:nvSpPr>
          <p:cNvPr id="3" name="TextBox 2">
            <a:extLst>
              <a:ext uri="{FF2B5EF4-FFF2-40B4-BE49-F238E27FC236}">
                <a16:creationId xmlns:a16="http://schemas.microsoft.com/office/drawing/2014/main" id="{708EB298-7EFD-4601-9C8A-A5C9DEFE6DDF}"/>
              </a:ext>
            </a:extLst>
          </p:cNvPr>
          <p:cNvSpPr txBox="1"/>
          <p:nvPr/>
        </p:nvSpPr>
        <p:spPr>
          <a:xfrm>
            <a:off x="-25573" y="5615762"/>
            <a:ext cx="11696956" cy="646331"/>
          </a:xfrm>
          <a:prstGeom prst="rect">
            <a:avLst/>
          </a:prstGeom>
          <a:noFill/>
        </p:spPr>
        <p:txBody>
          <a:bodyPr wrap="square" rtlCol="0">
            <a:spAutoFit/>
          </a:bodyPr>
          <a:lstStyle/>
          <a:p>
            <a:pPr marL="857250" indent="-857250" algn="ctr">
              <a:buFont typeface="+mj-lt"/>
              <a:buAutoNum type="romanUcPeriod" startAt="3"/>
            </a:pPr>
            <a:r>
              <a:rPr lang="en-US" sz="3600" dirty="0">
                <a:solidFill>
                  <a:srgbClr val="FFFF00"/>
                </a:solidFill>
                <a:latin typeface="Amasis MT Pro Black" panose="02040A04050005020304" pitchFamily="18" charset="0"/>
              </a:rPr>
              <a:t>What the Nature of Truth Means</a:t>
            </a:r>
          </a:p>
        </p:txBody>
      </p:sp>
      <p:sp>
        <p:nvSpPr>
          <p:cNvPr id="4" name="TextBox 3">
            <a:extLst>
              <a:ext uri="{FF2B5EF4-FFF2-40B4-BE49-F238E27FC236}">
                <a16:creationId xmlns:a16="http://schemas.microsoft.com/office/drawing/2014/main" id="{F17C174B-5E56-E1F9-890E-29FA5B2BE20B}"/>
              </a:ext>
            </a:extLst>
          </p:cNvPr>
          <p:cNvSpPr txBox="1"/>
          <p:nvPr/>
        </p:nvSpPr>
        <p:spPr>
          <a:xfrm>
            <a:off x="533911" y="374352"/>
            <a:ext cx="10727324" cy="4401205"/>
          </a:xfrm>
          <a:prstGeom prst="rect">
            <a:avLst/>
          </a:prstGeom>
          <a:noFill/>
        </p:spPr>
        <p:txBody>
          <a:bodyPr wrap="square" rtlCol="0">
            <a:spAutoFit/>
          </a:bodyPr>
          <a:lstStyle/>
          <a:p>
            <a:pPr marL="514350" indent="-514350">
              <a:buFont typeface="+mj-lt"/>
              <a:buAutoNum type="alphaUcPeriod"/>
            </a:pPr>
            <a:r>
              <a:rPr lang="en-US" sz="2800" b="1" dirty="0">
                <a:latin typeface="Amasis MT Pro" panose="02040504050005020304" pitchFamily="18" charset="0"/>
              </a:rPr>
              <a:t>Truth is unchangeable</a:t>
            </a:r>
          </a:p>
          <a:p>
            <a:pPr marL="514350" indent="-514350">
              <a:buFont typeface="+mj-lt"/>
              <a:buAutoNum type="alphaUcPeriod"/>
            </a:pPr>
            <a:r>
              <a:rPr lang="en-US" sz="2800" b="1" dirty="0">
                <a:latin typeface="Amasis MT Pro" panose="02040504050005020304" pitchFamily="18" charset="0"/>
              </a:rPr>
              <a:t>We can know the truth</a:t>
            </a:r>
          </a:p>
          <a:p>
            <a:pPr marL="514350" indent="-514350">
              <a:buFont typeface="+mj-lt"/>
              <a:buAutoNum type="alphaUcPeriod"/>
            </a:pPr>
            <a:r>
              <a:rPr lang="en-US" sz="2800" b="1" dirty="0">
                <a:latin typeface="Amasis MT Pro" panose="02040504050005020304" pitchFamily="18" charset="0"/>
              </a:rPr>
              <a:t>We must search for the truth</a:t>
            </a:r>
          </a:p>
          <a:p>
            <a:pPr marL="514350" indent="-514350">
              <a:buFont typeface="+mj-lt"/>
              <a:buAutoNum type="alphaUcPeriod"/>
            </a:pPr>
            <a:r>
              <a:rPr lang="en-US" sz="2800" b="1" dirty="0">
                <a:latin typeface="Amasis MT Pro" panose="02040504050005020304" pitchFamily="18" charset="0"/>
              </a:rPr>
              <a:t>We must handle truth properly</a:t>
            </a:r>
          </a:p>
          <a:p>
            <a:pPr marL="514350" indent="-514350">
              <a:buFont typeface="+mj-lt"/>
              <a:buAutoNum type="alphaUcPeriod"/>
            </a:pPr>
            <a:r>
              <a:rPr lang="en-US" sz="2800" b="1" dirty="0">
                <a:latin typeface="Amasis MT Pro" panose="02040504050005020304" pitchFamily="18" charset="0"/>
              </a:rPr>
              <a:t>We must respond to it – not merely know it</a:t>
            </a:r>
          </a:p>
          <a:p>
            <a:pPr marL="514350" indent="-514350">
              <a:buFont typeface="+mj-lt"/>
              <a:buAutoNum type="alphaUcPeriod"/>
            </a:pPr>
            <a:r>
              <a:rPr lang="en-US" sz="2800" b="1" dirty="0">
                <a:latin typeface="Amasis MT Pro" panose="02040504050005020304" pitchFamily="18" charset="0"/>
              </a:rPr>
              <a:t>Truth doesn’t always fit man’s thinking</a:t>
            </a:r>
          </a:p>
          <a:p>
            <a:pPr marL="971550" lvl="1" indent="-514350">
              <a:buFont typeface="+mj-lt"/>
              <a:buAutoNum type="arabicPeriod"/>
            </a:pPr>
            <a:r>
              <a:rPr lang="en-US" sz="2800" i="1" dirty="0">
                <a:latin typeface="Amasis MT Pro" panose="02040504050005020304" pitchFamily="18" charset="0"/>
              </a:rPr>
              <a:t>Contrary to what seems right (Prov. 14:12; 16:25)</a:t>
            </a:r>
          </a:p>
          <a:p>
            <a:pPr marL="971550" lvl="1" indent="-514350">
              <a:buFont typeface="+mj-lt"/>
              <a:buAutoNum type="arabicPeriod"/>
            </a:pPr>
            <a:r>
              <a:rPr lang="en-US" sz="2800" i="1" dirty="0">
                <a:latin typeface="Amasis MT Pro" panose="02040504050005020304" pitchFamily="18" charset="0"/>
              </a:rPr>
              <a:t>Man is not to make up his own plan (Jer. 10:23)</a:t>
            </a:r>
          </a:p>
          <a:p>
            <a:pPr marL="971550" lvl="1" indent="-514350">
              <a:buFont typeface="+mj-lt"/>
              <a:buAutoNum type="arabicPeriod"/>
            </a:pPr>
            <a:r>
              <a:rPr lang="en-US" sz="2800" i="1" dirty="0">
                <a:latin typeface="Amasis MT Pro" panose="02040504050005020304" pitchFamily="18" charset="0"/>
              </a:rPr>
              <a:t>Sometimes people get upset at truth (Gal. 4:16)</a:t>
            </a:r>
          </a:p>
          <a:p>
            <a:pPr marL="971550" lvl="1" indent="-514350">
              <a:buFont typeface="+mj-lt"/>
              <a:buAutoNum type="arabicPeriod"/>
            </a:pPr>
            <a:r>
              <a:rPr lang="en-US" sz="2800" i="1" dirty="0">
                <a:latin typeface="Amasis MT Pro" panose="02040504050005020304" pitchFamily="18" charset="0"/>
              </a:rPr>
              <a:t>Some didn’t like what Stephen preached (Acts 7:57)</a:t>
            </a:r>
          </a:p>
        </p:txBody>
      </p:sp>
    </p:spTree>
    <p:extLst>
      <p:ext uri="{BB962C8B-B14F-4D97-AF65-F5344CB8AC3E}">
        <p14:creationId xmlns:p14="http://schemas.microsoft.com/office/powerpoint/2010/main" val="157102405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6" end="6"/>
                                            </p:txEl>
                                          </p:spTgt>
                                        </p:tgtEl>
                                        <p:attrNameLst>
                                          <p:attrName>style.visibility</p:attrName>
                                        </p:attrNameLst>
                                      </p:cBhvr>
                                      <p:to>
                                        <p:strVal val="visible"/>
                                      </p:to>
                                    </p:set>
                                    <p:animEffect transition="in" filter="fade">
                                      <p:cBhvr>
                                        <p:cTn id="7" dur="1000"/>
                                        <p:tgtEl>
                                          <p:spTgt spid="4">
                                            <p:txEl>
                                              <p:pRg st="6" end="6"/>
                                            </p:txEl>
                                          </p:spTgt>
                                        </p:tgtEl>
                                      </p:cBhvr>
                                    </p:animEffect>
                                    <p:anim calcmode="lin" valueType="num">
                                      <p:cBhvr>
                                        <p:cTn id="8"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7" end="7"/>
                                            </p:txEl>
                                          </p:spTgt>
                                        </p:tgtEl>
                                        <p:attrNameLst>
                                          <p:attrName>style.visibility</p:attrName>
                                        </p:attrNameLst>
                                      </p:cBhvr>
                                      <p:to>
                                        <p:strVal val="visible"/>
                                      </p:to>
                                    </p:set>
                                    <p:animEffect transition="in" filter="fade">
                                      <p:cBhvr>
                                        <p:cTn id="14" dur="1000"/>
                                        <p:tgtEl>
                                          <p:spTgt spid="4">
                                            <p:txEl>
                                              <p:pRg st="7" end="7"/>
                                            </p:txEl>
                                          </p:spTgt>
                                        </p:tgtEl>
                                      </p:cBhvr>
                                    </p:animEffect>
                                    <p:anim calcmode="lin" valueType="num">
                                      <p:cBhvr>
                                        <p:cTn id="15"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8" end="8"/>
                                            </p:txEl>
                                          </p:spTgt>
                                        </p:tgtEl>
                                        <p:attrNameLst>
                                          <p:attrName>style.visibility</p:attrName>
                                        </p:attrNameLst>
                                      </p:cBhvr>
                                      <p:to>
                                        <p:strVal val="visible"/>
                                      </p:to>
                                    </p:set>
                                    <p:animEffect transition="in" filter="fade">
                                      <p:cBhvr>
                                        <p:cTn id="21" dur="1000"/>
                                        <p:tgtEl>
                                          <p:spTgt spid="4">
                                            <p:txEl>
                                              <p:pRg st="8" end="8"/>
                                            </p:txEl>
                                          </p:spTgt>
                                        </p:tgtEl>
                                      </p:cBhvr>
                                    </p:animEffect>
                                    <p:anim calcmode="lin" valueType="num">
                                      <p:cBhvr>
                                        <p:cTn id="22"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9" end="9"/>
                                            </p:txEl>
                                          </p:spTgt>
                                        </p:tgtEl>
                                        <p:attrNameLst>
                                          <p:attrName>style.visibility</p:attrName>
                                        </p:attrNameLst>
                                      </p:cBhvr>
                                      <p:to>
                                        <p:strVal val="visible"/>
                                      </p:to>
                                    </p:set>
                                    <p:animEffect transition="in" filter="fade">
                                      <p:cBhvr>
                                        <p:cTn id="28" dur="1000"/>
                                        <p:tgtEl>
                                          <p:spTgt spid="4">
                                            <p:txEl>
                                              <p:pRg st="9" end="9"/>
                                            </p:txEl>
                                          </p:spTgt>
                                        </p:tgtEl>
                                      </p:cBhvr>
                                    </p:animEffect>
                                    <p:anim calcmode="lin" valueType="num">
                                      <p:cBhvr>
                                        <p:cTn id="29" dur="1000" fill="hold"/>
                                        <p:tgtEl>
                                          <p:spTgt spid="4">
                                            <p:txEl>
                                              <p:pRg st="9" end="9"/>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007BBD-E407-1489-48AC-00E896386B8D}"/>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617EF58-F0B9-4A96-8C5B-E60651188A37}"/>
              </a:ext>
            </a:extLst>
          </p:cNvPr>
          <p:cNvSpPr txBox="1"/>
          <p:nvPr/>
        </p:nvSpPr>
        <p:spPr>
          <a:xfrm rot="21430501">
            <a:off x="-95623" y="115343"/>
            <a:ext cx="11092330" cy="1446550"/>
          </a:xfrm>
          <a:prstGeom prst="rect">
            <a:avLst/>
          </a:prstGeom>
          <a:noFill/>
        </p:spPr>
        <p:txBody>
          <a:bodyPr wrap="square" rtlCol="0">
            <a:spAutoFit/>
          </a:bodyPr>
          <a:lstStyle/>
          <a:p>
            <a:pPr algn="ctr"/>
            <a:r>
              <a:rPr lang="en-US" sz="8800" dirty="0">
                <a:latin typeface="Amasis MT Pro Black" panose="02040A04050005020304" pitchFamily="18" charset="0"/>
              </a:rPr>
              <a:t>“What is Truth?”</a:t>
            </a:r>
          </a:p>
        </p:txBody>
      </p:sp>
      <p:sp>
        <p:nvSpPr>
          <p:cNvPr id="3" name="TextBox 2">
            <a:extLst>
              <a:ext uri="{FF2B5EF4-FFF2-40B4-BE49-F238E27FC236}">
                <a16:creationId xmlns:a16="http://schemas.microsoft.com/office/drawing/2014/main" id="{809C8453-8C74-3FC4-8D0B-F530292156B3}"/>
              </a:ext>
            </a:extLst>
          </p:cNvPr>
          <p:cNvSpPr txBox="1"/>
          <p:nvPr/>
        </p:nvSpPr>
        <p:spPr>
          <a:xfrm rot="21430501">
            <a:off x="-158369" y="40655"/>
            <a:ext cx="11092330" cy="1446550"/>
          </a:xfrm>
          <a:prstGeom prst="rect">
            <a:avLst/>
          </a:prstGeom>
          <a:noFill/>
        </p:spPr>
        <p:txBody>
          <a:bodyPr wrap="square" rtlCol="0">
            <a:spAutoFit/>
          </a:bodyPr>
          <a:lstStyle/>
          <a:p>
            <a:pPr algn="ctr"/>
            <a:r>
              <a:rPr lang="en-US" sz="8800" dirty="0">
                <a:solidFill>
                  <a:srgbClr val="FFFF00"/>
                </a:solidFill>
                <a:latin typeface="Amasis MT Pro Black" panose="02040A04050005020304" pitchFamily="18" charset="0"/>
              </a:rPr>
              <a:t>“What is Truth?”</a:t>
            </a:r>
          </a:p>
        </p:txBody>
      </p:sp>
      <p:grpSp>
        <p:nvGrpSpPr>
          <p:cNvPr id="4" name="Group 3">
            <a:extLst>
              <a:ext uri="{FF2B5EF4-FFF2-40B4-BE49-F238E27FC236}">
                <a16:creationId xmlns:a16="http://schemas.microsoft.com/office/drawing/2014/main" id="{F0B55FE1-F687-42C3-9C3B-C49BA25E77A5}"/>
              </a:ext>
            </a:extLst>
          </p:cNvPr>
          <p:cNvGrpSpPr/>
          <p:nvPr/>
        </p:nvGrpSpPr>
        <p:grpSpPr>
          <a:xfrm>
            <a:off x="-549523" y="1909047"/>
            <a:ext cx="4421163" cy="4759846"/>
            <a:chOff x="5954058" y="304800"/>
            <a:chExt cx="6858000" cy="6858000"/>
          </a:xfrm>
        </p:grpSpPr>
        <p:pic>
          <p:nvPicPr>
            <p:cNvPr id="5" name="Picture 4">
              <a:extLst>
                <a:ext uri="{FF2B5EF4-FFF2-40B4-BE49-F238E27FC236}">
                  <a16:creationId xmlns:a16="http://schemas.microsoft.com/office/drawing/2014/main" id="{04B1D5F9-77E9-B0D4-8B36-8A060D2C87ED}"/>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5954058" y="304800"/>
              <a:ext cx="6858000" cy="6858000"/>
            </a:xfrm>
            <a:prstGeom prst="rect">
              <a:avLst/>
            </a:prstGeom>
          </p:spPr>
        </p:pic>
        <p:sp>
          <p:nvSpPr>
            <p:cNvPr id="6" name="Oval 5">
              <a:extLst>
                <a:ext uri="{FF2B5EF4-FFF2-40B4-BE49-F238E27FC236}">
                  <a16:creationId xmlns:a16="http://schemas.microsoft.com/office/drawing/2014/main" id="{70A1371B-E9A6-A0D2-885E-EEA0A07FC2B7}"/>
                </a:ext>
              </a:extLst>
            </p:cNvPr>
            <p:cNvSpPr/>
            <p:nvPr/>
          </p:nvSpPr>
          <p:spPr>
            <a:xfrm>
              <a:off x="6478493" y="830730"/>
              <a:ext cx="3131671" cy="3036047"/>
            </a:xfrm>
            <a:prstGeom prst="ellipse">
              <a:avLst/>
            </a:prstGeom>
            <a:noFill/>
            <a:ln w="76200">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66427D0A-5808-79F2-DDBB-6ED379957A25}"/>
                </a:ext>
              </a:extLst>
            </p:cNvPr>
            <p:cNvSpPr txBox="1"/>
            <p:nvPr/>
          </p:nvSpPr>
          <p:spPr>
            <a:xfrm>
              <a:off x="6358963" y="1816306"/>
              <a:ext cx="3251201" cy="1064890"/>
            </a:xfrm>
            <a:prstGeom prst="rect">
              <a:avLst/>
            </a:prstGeom>
            <a:noFill/>
          </p:spPr>
          <p:txBody>
            <a:bodyPr wrap="square" rtlCol="0">
              <a:spAutoFit/>
            </a:bodyPr>
            <a:lstStyle/>
            <a:p>
              <a:pPr algn="ctr"/>
              <a:r>
                <a:rPr lang="en-US" sz="4800" b="1" dirty="0"/>
                <a:t>Truth</a:t>
              </a:r>
            </a:p>
          </p:txBody>
        </p:sp>
      </p:grpSp>
      <p:sp>
        <p:nvSpPr>
          <p:cNvPr id="8" name="TextBox 7">
            <a:extLst>
              <a:ext uri="{FF2B5EF4-FFF2-40B4-BE49-F238E27FC236}">
                <a16:creationId xmlns:a16="http://schemas.microsoft.com/office/drawing/2014/main" id="{BAAD41A3-93FF-2260-6D3E-F24BAFB4ECC4}"/>
              </a:ext>
            </a:extLst>
          </p:cNvPr>
          <p:cNvSpPr txBox="1"/>
          <p:nvPr/>
        </p:nvSpPr>
        <p:spPr>
          <a:xfrm>
            <a:off x="2387617" y="1983735"/>
            <a:ext cx="9042014" cy="2793072"/>
          </a:xfrm>
          <a:prstGeom prst="rect">
            <a:avLst/>
          </a:prstGeom>
          <a:noFill/>
        </p:spPr>
        <p:txBody>
          <a:bodyPr wrap="square" rtlCol="0">
            <a:spAutoFit/>
          </a:bodyPr>
          <a:lstStyle/>
          <a:p>
            <a:pPr marL="400050" indent="-400050">
              <a:buFont typeface="+mj-lt"/>
              <a:buAutoNum type="romanUcPeriod"/>
            </a:pPr>
            <a:r>
              <a:rPr lang="en-US" sz="3600" dirty="0">
                <a:solidFill>
                  <a:schemeClr val="accent4">
                    <a:lumMod val="60000"/>
                    <a:lumOff val="40000"/>
                  </a:schemeClr>
                </a:solidFill>
                <a:latin typeface="Amasis MT Pro Black" panose="02040A04050005020304" pitchFamily="18" charset="0"/>
              </a:rPr>
              <a:t>The World’s Answer</a:t>
            </a:r>
          </a:p>
          <a:p>
            <a:pPr marL="400050" indent="-400050">
              <a:buFont typeface="+mj-lt"/>
              <a:buAutoNum type="romanUcPeriod"/>
            </a:pPr>
            <a:endParaRPr lang="en-US" sz="1050" dirty="0">
              <a:solidFill>
                <a:schemeClr val="accent4">
                  <a:lumMod val="60000"/>
                  <a:lumOff val="40000"/>
                </a:schemeClr>
              </a:solidFill>
              <a:latin typeface="Amasis MT Pro Black" panose="02040A04050005020304" pitchFamily="18" charset="0"/>
            </a:endParaRPr>
          </a:p>
          <a:p>
            <a:pPr marL="400050" indent="-400050">
              <a:buFont typeface="+mj-lt"/>
              <a:buAutoNum type="romanUcPeriod"/>
            </a:pPr>
            <a:r>
              <a:rPr lang="en-US" sz="3600" dirty="0">
                <a:solidFill>
                  <a:schemeClr val="accent4">
                    <a:lumMod val="60000"/>
                    <a:lumOff val="40000"/>
                  </a:schemeClr>
                </a:solidFill>
                <a:latin typeface="Amasis MT Pro Black" panose="02040A04050005020304" pitchFamily="18" charset="0"/>
              </a:rPr>
              <a:t> God’s Answer</a:t>
            </a:r>
          </a:p>
          <a:p>
            <a:pPr marL="400050" indent="-400050">
              <a:buFont typeface="+mj-lt"/>
              <a:buAutoNum type="romanUcPeriod"/>
            </a:pPr>
            <a:endParaRPr lang="en-US" sz="1050" dirty="0">
              <a:solidFill>
                <a:schemeClr val="accent4">
                  <a:lumMod val="60000"/>
                  <a:lumOff val="40000"/>
                </a:schemeClr>
              </a:solidFill>
              <a:latin typeface="Amasis MT Pro Black" panose="02040A04050005020304" pitchFamily="18" charset="0"/>
            </a:endParaRPr>
          </a:p>
          <a:p>
            <a:pPr marL="400050" indent="-400050">
              <a:buFont typeface="+mj-lt"/>
              <a:buAutoNum type="romanUcPeriod"/>
            </a:pPr>
            <a:r>
              <a:rPr lang="en-US" sz="3600" dirty="0">
                <a:solidFill>
                  <a:schemeClr val="accent4">
                    <a:lumMod val="60000"/>
                    <a:lumOff val="40000"/>
                  </a:schemeClr>
                </a:solidFill>
                <a:latin typeface="Amasis MT Pro Black" panose="02040A04050005020304" pitchFamily="18" charset="0"/>
              </a:rPr>
              <a:t> What the Nature of Truth Means</a:t>
            </a:r>
          </a:p>
          <a:p>
            <a:pPr marL="400050" indent="-400050">
              <a:buFont typeface="+mj-lt"/>
              <a:buAutoNum type="romanUcPeriod"/>
            </a:pPr>
            <a:endParaRPr lang="en-US" sz="1050" dirty="0">
              <a:latin typeface="Amasis MT Pro Black" panose="02040A04050005020304" pitchFamily="18" charset="0"/>
            </a:endParaRPr>
          </a:p>
          <a:p>
            <a:pPr marL="400050" indent="-400050">
              <a:buFont typeface="+mj-lt"/>
              <a:buAutoNum type="romanUcPeriod"/>
            </a:pPr>
            <a:r>
              <a:rPr lang="en-US" sz="3600" dirty="0">
                <a:latin typeface="Amasis MT Pro Black" panose="02040A04050005020304" pitchFamily="18" charset="0"/>
              </a:rPr>
              <a:t> Why Truth is Important</a:t>
            </a:r>
          </a:p>
        </p:txBody>
      </p:sp>
    </p:spTree>
    <p:extLst>
      <p:ext uri="{BB962C8B-B14F-4D97-AF65-F5344CB8AC3E}">
        <p14:creationId xmlns:p14="http://schemas.microsoft.com/office/powerpoint/2010/main" val="243897001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F8A55E-C9A0-E902-DF65-8F1FAD06D32D}"/>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2BFC166E-9305-567B-908D-AC5F10BDF118}"/>
              </a:ext>
            </a:extLst>
          </p:cNvPr>
          <p:cNvSpPr txBox="1"/>
          <p:nvPr/>
        </p:nvSpPr>
        <p:spPr>
          <a:xfrm>
            <a:off x="0" y="5653609"/>
            <a:ext cx="11672408" cy="646331"/>
          </a:xfrm>
          <a:prstGeom prst="rect">
            <a:avLst/>
          </a:prstGeom>
          <a:noFill/>
        </p:spPr>
        <p:txBody>
          <a:bodyPr wrap="square" rtlCol="0">
            <a:spAutoFit/>
          </a:bodyPr>
          <a:lstStyle/>
          <a:p>
            <a:pPr marL="857250" indent="-857250" algn="ctr">
              <a:buFont typeface="+mj-lt"/>
              <a:buAutoNum type="romanUcPeriod" startAt="4"/>
            </a:pPr>
            <a:r>
              <a:rPr lang="en-US" sz="3600" dirty="0">
                <a:effectLst>
                  <a:outerShdw blurRad="38100" dist="38100" dir="2700000" algn="tl">
                    <a:srgbClr val="000000">
                      <a:alpha val="43137"/>
                    </a:srgbClr>
                  </a:outerShdw>
                </a:effectLst>
                <a:latin typeface="Amasis MT Pro Black" panose="02040A04050005020304" pitchFamily="18" charset="0"/>
              </a:rPr>
              <a:t>Why Truth is Important</a:t>
            </a:r>
          </a:p>
        </p:txBody>
      </p:sp>
      <p:sp>
        <p:nvSpPr>
          <p:cNvPr id="3" name="TextBox 2">
            <a:extLst>
              <a:ext uri="{FF2B5EF4-FFF2-40B4-BE49-F238E27FC236}">
                <a16:creationId xmlns:a16="http://schemas.microsoft.com/office/drawing/2014/main" id="{792AD95D-D249-3B6B-C324-57A67E833173}"/>
              </a:ext>
            </a:extLst>
          </p:cNvPr>
          <p:cNvSpPr txBox="1"/>
          <p:nvPr/>
        </p:nvSpPr>
        <p:spPr>
          <a:xfrm>
            <a:off x="-43984" y="5621899"/>
            <a:ext cx="11672408" cy="646331"/>
          </a:xfrm>
          <a:prstGeom prst="rect">
            <a:avLst/>
          </a:prstGeom>
          <a:noFill/>
        </p:spPr>
        <p:txBody>
          <a:bodyPr wrap="square" rtlCol="0">
            <a:spAutoFit/>
          </a:bodyPr>
          <a:lstStyle/>
          <a:p>
            <a:pPr marL="857250" indent="-857250" algn="ctr">
              <a:buFont typeface="+mj-lt"/>
              <a:buAutoNum type="romanUcPeriod" startAt="4"/>
            </a:pPr>
            <a:r>
              <a:rPr lang="en-US" sz="3600" dirty="0">
                <a:solidFill>
                  <a:srgbClr val="FFFF00"/>
                </a:solidFill>
                <a:effectLst>
                  <a:outerShdw blurRad="38100" dist="38100" dir="2700000" algn="tl">
                    <a:srgbClr val="000000">
                      <a:alpha val="43137"/>
                    </a:srgbClr>
                  </a:outerShdw>
                </a:effectLst>
                <a:latin typeface="Amasis MT Pro Black" panose="02040A04050005020304" pitchFamily="18" charset="0"/>
              </a:rPr>
              <a:t>Why Truth is Important</a:t>
            </a:r>
          </a:p>
        </p:txBody>
      </p:sp>
      <p:sp>
        <p:nvSpPr>
          <p:cNvPr id="4" name="TextBox 3">
            <a:extLst>
              <a:ext uri="{FF2B5EF4-FFF2-40B4-BE49-F238E27FC236}">
                <a16:creationId xmlns:a16="http://schemas.microsoft.com/office/drawing/2014/main" id="{1C85C392-3DFC-9A9D-EA1D-C5623777A525}"/>
              </a:ext>
            </a:extLst>
          </p:cNvPr>
          <p:cNvSpPr txBox="1"/>
          <p:nvPr/>
        </p:nvSpPr>
        <p:spPr>
          <a:xfrm>
            <a:off x="533911" y="374352"/>
            <a:ext cx="10727324" cy="1384995"/>
          </a:xfrm>
          <a:prstGeom prst="rect">
            <a:avLst/>
          </a:prstGeom>
          <a:noFill/>
        </p:spPr>
        <p:txBody>
          <a:bodyPr wrap="square" rtlCol="0">
            <a:spAutoFit/>
          </a:bodyPr>
          <a:lstStyle/>
          <a:p>
            <a:pPr marL="514350" indent="-514350">
              <a:buFont typeface="+mj-lt"/>
              <a:buAutoNum type="alphaUcPeriod"/>
            </a:pPr>
            <a:r>
              <a:rPr lang="en-US" sz="2800" b="1" dirty="0">
                <a:latin typeface="Amasis MT Pro" panose="02040504050005020304" pitchFamily="18" charset="0"/>
              </a:rPr>
              <a:t>It is from God</a:t>
            </a:r>
          </a:p>
          <a:p>
            <a:pPr marL="971550" lvl="1" indent="-514350">
              <a:buFont typeface="+mj-lt"/>
              <a:buAutoNum type="arabicPeriod"/>
            </a:pPr>
            <a:r>
              <a:rPr lang="en-US" sz="2800" i="1" dirty="0">
                <a:latin typeface="Amasis MT Pro" panose="02040504050005020304" pitchFamily="18" charset="0"/>
              </a:rPr>
              <a:t>All Scripture is given by breath of God (2 Tim. 3:16-17)</a:t>
            </a:r>
          </a:p>
          <a:p>
            <a:pPr marL="971550" lvl="1" indent="-514350">
              <a:buFont typeface="+mj-lt"/>
              <a:buAutoNum type="arabicPeriod"/>
            </a:pPr>
            <a:r>
              <a:rPr lang="en-US" sz="2800" i="1" dirty="0">
                <a:latin typeface="Amasis MT Pro" panose="02040504050005020304" pitchFamily="18" charset="0"/>
              </a:rPr>
              <a:t>To reject the word (the truth) is to reject God (John 12:48)</a:t>
            </a:r>
          </a:p>
        </p:txBody>
      </p:sp>
    </p:spTree>
    <p:extLst>
      <p:ext uri="{BB962C8B-B14F-4D97-AF65-F5344CB8AC3E}">
        <p14:creationId xmlns:p14="http://schemas.microsoft.com/office/powerpoint/2010/main" val="69328399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7EE326-89C3-C036-4C60-0E9399C55CB1}"/>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35A3C0A0-FB4A-802B-67FC-3422933226FF}"/>
              </a:ext>
            </a:extLst>
          </p:cNvPr>
          <p:cNvSpPr txBox="1"/>
          <p:nvPr/>
        </p:nvSpPr>
        <p:spPr>
          <a:xfrm>
            <a:off x="0" y="5653609"/>
            <a:ext cx="11672408" cy="646331"/>
          </a:xfrm>
          <a:prstGeom prst="rect">
            <a:avLst/>
          </a:prstGeom>
          <a:noFill/>
        </p:spPr>
        <p:txBody>
          <a:bodyPr wrap="square" rtlCol="0">
            <a:spAutoFit/>
          </a:bodyPr>
          <a:lstStyle/>
          <a:p>
            <a:pPr marL="857250" indent="-857250" algn="ctr">
              <a:buFont typeface="+mj-lt"/>
              <a:buAutoNum type="romanUcPeriod" startAt="4"/>
            </a:pPr>
            <a:r>
              <a:rPr lang="en-US" sz="3600" dirty="0">
                <a:effectLst>
                  <a:outerShdw blurRad="38100" dist="38100" dir="2700000" algn="tl">
                    <a:srgbClr val="000000">
                      <a:alpha val="43137"/>
                    </a:srgbClr>
                  </a:outerShdw>
                </a:effectLst>
                <a:latin typeface="Amasis MT Pro Black" panose="02040A04050005020304" pitchFamily="18" charset="0"/>
              </a:rPr>
              <a:t>Why Truth is Important</a:t>
            </a:r>
          </a:p>
        </p:txBody>
      </p:sp>
      <p:sp>
        <p:nvSpPr>
          <p:cNvPr id="3" name="TextBox 2">
            <a:extLst>
              <a:ext uri="{FF2B5EF4-FFF2-40B4-BE49-F238E27FC236}">
                <a16:creationId xmlns:a16="http://schemas.microsoft.com/office/drawing/2014/main" id="{11396977-7800-8095-B9DB-A7C18AD60C2E}"/>
              </a:ext>
            </a:extLst>
          </p:cNvPr>
          <p:cNvSpPr txBox="1"/>
          <p:nvPr/>
        </p:nvSpPr>
        <p:spPr>
          <a:xfrm>
            <a:off x="-43984" y="5621899"/>
            <a:ext cx="11672408" cy="646331"/>
          </a:xfrm>
          <a:prstGeom prst="rect">
            <a:avLst/>
          </a:prstGeom>
          <a:noFill/>
        </p:spPr>
        <p:txBody>
          <a:bodyPr wrap="square" rtlCol="0">
            <a:spAutoFit/>
          </a:bodyPr>
          <a:lstStyle/>
          <a:p>
            <a:pPr marL="857250" indent="-857250" algn="ctr">
              <a:buFont typeface="+mj-lt"/>
              <a:buAutoNum type="romanUcPeriod" startAt="4"/>
            </a:pPr>
            <a:r>
              <a:rPr lang="en-US" sz="3600" dirty="0">
                <a:solidFill>
                  <a:srgbClr val="FFFF00"/>
                </a:solidFill>
                <a:effectLst>
                  <a:outerShdw blurRad="38100" dist="38100" dir="2700000" algn="tl">
                    <a:srgbClr val="000000">
                      <a:alpha val="43137"/>
                    </a:srgbClr>
                  </a:outerShdw>
                </a:effectLst>
                <a:latin typeface="Amasis MT Pro Black" panose="02040A04050005020304" pitchFamily="18" charset="0"/>
              </a:rPr>
              <a:t>Why Truth is Important</a:t>
            </a:r>
          </a:p>
        </p:txBody>
      </p:sp>
      <p:sp>
        <p:nvSpPr>
          <p:cNvPr id="4" name="TextBox 3">
            <a:extLst>
              <a:ext uri="{FF2B5EF4-FFF2-40B4-BE49-F238E27FC236}">
                <a16:creationId xmlns:a16="http://schemas.microsoft.com/office/drawing/2014/main" id="{493FEA8B-AF66-0E93-46BC-A5DC3E613387}"/>
              </a:ext>
            </a:extLst>
          </p:cNvPr>
          <p:cNvSpPr txBox="1"/>
          <p:nvPr/>
        </p:nvSpPr>
        <p:spPr>
          <a:xfrm>
            <a:off x="533911" y="374352"/>
            <a:ext cx="10727324" cy="2246769"/>
          </a:xfrm>
          <a:prstGeom prst="rect">
            <a:avLst/>
          </a:prstGeom>
          <a:noFill/>
        </p:spPr>
        <p:txBody>
          <a:bodyPr wrap="square" rtlCol="0">
            <a:spAutoFit/>
          </a:bodyPr>
          <a:lstStyle/>
          <a:p>
            <a:pPr marL="514350" indent="-514350">
              <a:buFont typeface="+mj-lt"/>
              <a:buAutoNum type="alphaUcPeriod"/>
            </a:pPr>
            <a:r>
              <a:rPr lang="en-US" sz="2800" b="1" dirty="0">
                <a:latin typeface="Amasis MT Pro" panose="02040504050005020304" pitchFamily="18" charset="0"/>
              </a:rPr>
              <a:t>It is from God</a:t>
            </a:r>
          </a:p>
          <a:p>
            <a:pPr marL="514350" indent="-514350">
              <a:buFont typeface="+mj-lt"/>
              <a:buAutoNum type="alphaUcPeriod"/>
            </a:pPr>
            <a:r>
              <a:rPr lang="en-US" sz="2800" b="1" dirty="0">
                <a:latin typeface="Amasis MT Pro" panose="02040504050005020304" pitchFamily="18" charset="0"/>
              </a:rPr>
              <a:t>Truth is essential to salvation</a:t>
            </a:r>
          </a:p>
          <a:p>
            <a:pPr marL="971550" lvl="1" indent="-514350">
              <a:buFont typeface="+mj-lt"/>
              <a:buAutoNum type="arabicPeriod"/>
            </a:pPr>
            <a:r>
              <a:rPr lang="en-US" sz="2800" i="1" dirty="0">
                <a:latin typeface="Amasis MT Pro" panose="02040504050005020304" pitchFamily="18" charset="0"/>
              </a:rPr>
              <a:t>Saved by the truth (2 Thess. 2:10-12)</a:t>
            </a:r>
          </a:p>
          <a:p>
            <a:pPr marL="971550" lvl="1" indent="-514350">
              <a:buFont typeface="+mj-lt"/>
              <a:buAutoNum type="arabicPeriod"/>
            </a:pPr>
            <a:r>
              <a:rPr lang="en-US" sz="2800" i="1" dirty="0">
                <a:latin typeface="Amasis MT Pro" panose="02040504050005020304" pitchFamily="18" charset="0"/>
              </a:rPr>
              <a:t>Made free by the truth (John 8:32)</a:t>
            </a:r>
          </a:p>
          <a:p>
            <a:pPr marL="971550" lvl="1" indent="-514350">
              <a:buFont typeface="+mj-lt"/>
              <a:buAutoNum type="arabicPeriod"/>
            </a:pPr>
            <a:r>
              <a:rPr lang="en-US" sz="2800" i="1" dirty="0">
                <a:latin typeface="Amasis MT Pro" panose="02040504050005020304" pitchFamily="18" charset="0"/>
              </a:rPr>
              <a:t>Sanctified by the truth (John 17:17, 19)</a:t>
            </a:r>
          </a:p>
        </p:txBody>
      </p:sp>
    </p:spTree>
    <p:extLst>
      <p:ext uri="{BB962C8B-B14F-4D97-AF65-F5344CB8AC3E}">
        <p14:creationId xmlns:p14="http://schemas.microsoft.com/office/powerpoint/2010/main" val="90660356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1000"/>
                                        <p:tgtEl>
                                          <p:spTgt spid="4">
                                            <p:txEl>
                                              <p:pRg st="2" end="2"/>
                                            </p:txEl>
                                          </p:spTgt>
                                        </p:tgtEl>
                                      </p:cBhvr>
                                    </p:animEffect>
                                    <p:anim calcmode="lin" valueType="num">
                                      <p:cBhvr>
                                        <p:cTn id="8"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3" end="3"/>
                                            </p:txEl>
                                          </p:spTgt>
                                        </p:tgtEl>
                                        <p:attrNameLst>
                                          <p:attrName>style.visibility</p:attrName>
                                        </p:attrNameLst>
                                      </p:cBhvr>
                                      <p:to>
                                        <p:strVal val="visible"/>
                                      </p:to>
                                    </p:set>
                                    <p:animEffect transition="in" filter="fade">
                                      <p:cBhvr>
                                        <p:cTn id="14" dur="1000"/>
                                        <p:tgtEl>
                                          <p:spTgt spid="4">
                                            <p:txEl>
                                              <p:pRg st="3" end="3"/>
                                            </p:txEl>
                                          </p:spTgt>
                                        </p:tgtEl>
                                      </p:cBhvr>
                                    </p:animEffect>
                                    <p:anim calcmode="lin" valueType="num">
                                      <p:cBhvr>
                                        <p:cTn id="15"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animEffect transition="in" filter="fade">
                                      <p:cBhvr>
                                        <p:cTn id="21" dur="1000"/>
                                        <p:tgtEl>
                                          <p:spTgt spid="4">
                                            <p:txEl>
                                              <p:pRg st="4" end="4"/>
                                            </p:txEl>
                                          </p:spTgt>
                                        </p:tgtEl>
                                      </p:cBhvr>
                                    </p:animEffect>
                                    <p:anim calcmode="lin" valueType="num">
                                      <p:cBhvr>
                                        <p:cTn id="22"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B565BD-E6B8-5EB2-FEED-92B04AA14266}"/>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944C2C8B-DC73-F0DF-B02A-B23397F0CBD0}"/>
              </a:ext>
            </a:extLst>
          </p:cNvPr>
          <p:cNvSpPr txBox="1"/>
          <p:nvPr/>
        </p:nvSpPr>
        <p:spPr>
          <a:xfrm>
            <a:off x="0" y="5653609"/>
            <a:ext cx="11672408" cy="646331"/>
          </a:xfrm>
          <a:prstGeom prst="rect">
            <a:avLst/>
          </a:prstGeom>
          <a:noFill/>
        </p:spPr>
        <p:txBody>
          <a:bodyPr wrap="square" rtlCol="0">
            <a:spAutoFit/>
          </a:bodyPr>
          <a:lstStyle/>
          <a:p>
            <a:pPr marL="857250" indent="-857250" algn="ctr">
              <a:buFont typeface="+mj-lt"/>
              <a:buAutoNum type="romanUcPeriod" startAt="4"/>
            </a:pPr>
            <a:r>
              <a:rPr lang="en-US" sz="3600" dirty="0">
                <a:effectLst>
                  <a:outerShdw blurRad="38100" dist="38100" dir="2700000" algn="tl">
                    <a:srgbClr val="000000">
                      <a:alpha val="43137"/>
                    </a:srgbClr>
                  </a:outerShdw>
                </a:effectLst>
                <a:latin typeface="Amasis MT Pro Black" panose="02040A04050005020304" pitchFamily="18" charset="0"/>
              </a:rPr>
              <a:t>Why Truth is Important</a:t>
            </a:r>
          </a:p>
        </p:txBody>
      </p:sp>
      <p:sp>
        <p:nvSpPr>
          <p:cNvPr id="3" name="TextBox 2">
            <a:extLst>
              <a:ext uri="{FF2B5EF4-FFF2-40B4-BE49-F238E27FC236}">
                <a16:creationId xmlns:a16="http://schemas.microsoft.com/office/drawing/2014/main" id="{AEB04812-0F5B-8210-516C-F2ACF4950717}"/>
              </a:ext>
            </a:extLst>
          </p:cNvPr>
          <p:cNvSpPr txBox="1"/>
          <p:nvPr/>
        </p:nvSpPr>
        <p:spPr>
          <a:xfrm>
            <a:off x="-43984" y="5621899"/>
            <a:ext cx="11672408" cy="646331"/>
          </a:xfrm>
          <a:prstGeom prst="rect">
            <a:avLst/>
          </a:prstGeom>
          <a:noFill/>
        </p:spPr>
        <p:txBody>
          <a:bodyPr wrap="square" rtlCol="0">
            <a:spAutoFit/>
          </a:bodyPr>
          <a:lstStyle/>
          <a:p>
            <a:pPr marL="857250" indent="-857250" algn="ctr">
              <a:buFont typeface="+mj-lt"/>
              <a:buAutoNum type="romanUcPeriod" startAt="4"/>
            </a:pPr>
            <a:r>
              <a:rPr lang="en-US" sz="3600" dirty="0">
                <a:solidFill>
                  <a:srgbClr val="FFFF00"/>
                </a:solidFill>
                <a:effectLst>
                  <a:outerShdw blurRad="38100" dist="38100" dir="2700000" algn="tl">
                    <a:srgbClr val="000000">
                      <a:alpha val="43137"/>
                    </a:srgbClr>
                  </a:outerShdw>
                </a:effectLst>
                <a:latin typeface="Amasis MT Pro Black" panose="02040A04050005020304" pitchFamily="18" charset="0"/>
              </a:rPr>
              <a:t>Why Truth is Important</a:t>
            </a:r>
          </a:p>
        </p:txBody>
      </p:sp>
      <p:sp>
        <p:nvSpPr>
          <p:cNvPr id="4" name="TextBox 3">
            <a:extLst>
              <a:ext uri="{FF2B5EF4-FFF2-40B4-BE49-F238E27FC236}">
                <a16:creationId xmlns:a16="http://schemas.microsoft.com/office/drawing/2014/main" id="{5CD3F601-0B2C-B661-C340-D45DA4F5E2E5}"/>
              </a:ext>
            </a:extLst>
          </p:cNvPr>
          <p:cNvSpPr txBox="1"/>
          <p:nvPr/>
        </p:nvSpPr>
        <p:spPr>
          <a:xfrm>
            <a:off x="533911" y="374352"/>
            <a:ext cx="10727324" cy="3539430"/>
          </a:xfrm>
          <a:prstGeom prst="rect">
            <a:avLst/>
          </a:prstGeom>
          <a:noFill/>
        </p:spPr>
        <p:txBody>
          <a:bodyPr wrap="square" rtlCol="0">
            <a:spAutoFit/>
          </a:bodyPr>
          <a:lstStyle/>
          <a:p>
            <a:pPr marL="514350" indent="-514350">
              <a:buFont typeface="+mj-lt"/>
              <a:buAutoNum type="alphaUcPeriod"/>
            </a:pPr>
            <a:r>
              <a:rPr lang="en-US" sz="2800" b="1" dirty="0">
                <a:latin typeface="Amasis MT Pro" panose="02040504050005020304" pitchFamily="18" charset="0"/>
              </a:rPr>
              <a:t>It is from God</a:t>
            </a:r>
          </a:p>
          <a:p>
            <a:pPr marL="514350" indent="-514350">
              <a:buFont typeface="+mj-lt"/>
              <a:buAutoNum type="alphaUcPeriod"/>
            </a:pPr>
            <a:r>
              <a:rPr lang="en-US" sz="2800" b="1" dirty="0">
                <a:latin typeface="Amasis MT Pro" panose="02040504050005020304" pitchFamily="18" charset="0"/>
              </a:rPr>
              <a:t>Truth is essential to salvation</a:t>
            </a:r>
          </a:p>
          <a:p>
            <a:pPr marL="514350" indent="-514350">
              <a:buFont typeface="+mj-lt"/>
              <a:buAutoNum type="alphaUcPeriod"/>
            </a:pPr>
            <a:r>
              <a:rPr lang="en-US" sz="2800" b="1" dirty="0">
                <a:latin typeface="Amasis MT Pro" panose="02040504050005020304" pitchFamily="18" charset="0"/>
              </a:rPr>
              <a:t>Will be judged by the truth</a:t>
            </a:r>
          </a:p>
          <a:p>
            <a:pPr marL="971550" lvl="1" indent="-514350">
              <a:buFont typeface="+mj-lt"/>
              <a:buAutoNum type="arabicPeriod"/>
            </a:pPr>
            <a:r>
              <a:rPr lang="en-US" sz="2800" i="1" dirty="0">
                <a:latin typeface="Amasis MT Pro" panose="02040504050005020304" pitchFamily="18" charset="0"/>
              </a:rPr>
              <a:t>Judged by the word (John 12:48)</a:t>
            </a:r>
          </a:p>
          <a:p>
            <a:pPr marL="971550" lvl="1" indent="-514350">
              <a:buFont typeface="+mj-lt"/>
              <a:buAutoNum type="arabicPeriod"/>
            </a:pPr>
            <a:r>
              <a:rPr lang="en-US" sz="2800" i="1" dirty="0">
                <a:latin typeface="Amasis MT Pro" panose="02040504050005020304" pitchFamily="18" charset="0"/>
              </a:rPr>
              <a:t>Judged rightly (fairly) by what is true (Rom. 2:2)</a:t>
            </a:r>
          </a:p>
          <a:p>
            <a:pPr marL="1428750" lvl="2" indent="-514350">
              <a:buFont typeface="Arial" panose="020B0604020202020204" pitchFamily="34" charset="0"/>
              <a:buChar char="•"/>
            </a:pPr>
            <a:r>
              <a:rPr lang="en-US" sz="2800" dirty="0">
                <a:latin typeface="Amasis MT Pro" panose="02040504050005020304" pitchFamily="18" charset="0"/>
              </a:rPr>
              <a:t>NKJV – “judgment of God is according to truth”</a:t>
            </a:r>
          </a:p>
          <a:p>
            <a:pPr marL="1428750" lvl="2" indent="-514350">
              <a:buFont typeface="Arial" panose="020B0604020202020204" pitchFamily="34" charset="0"/>
              <a:buChar char="•"/>
            </a:pPr>
            <a:r>
              <a:rPr lang="en-US" sz="2800" dirty="0">
                <a:latin typeface="Amasis MT Pro" panose="02040504050005020304" pitchFamily="18" charset="0"/>
              </a:rPr>
              <a:t>ESV – “judgment of God rightly falls upon…”</a:t>
            </a:r>
          </a:p>
          <a:p>
            <a:pPr marL="1428750" lvl="2" indent="-514350">
              <a:buFont typeface="Arial" panose="020B0604020202020204" pitchFamily="34" charset="0"/>
              <a:buChar char="•"/>
            </a:pPr>
            <a:r>
              <a:rPr lang="en-US" sz="2800" dirty="0">
                <a:latin typeface="Amasis MT Pro" panose="02040504050005020304" pitchFamily="18" charset="0"/>
              </a:rPr>
              <a:t>NCV – “we know his judging is right”</a:t>
            </a:r>
          </a:p>
        </p:txBody>
      </p:sp>
    </p:spTree>
    <p:extLst>
      <p:ext uri="{BB962C8B-B14F-4D97-AF65-F5344CB8AC3E}">
        <p14:creationId xmlns:p14="http://schemas.microsoft.com/office/powerpoint/2010/main" val="392012544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Effect transition="in" filter="fade">
                                      <p:cBhvr>
                                        <p:cTn id="7" dur="1000"/>
                                        <p:tgtEl>
                                          <p:spTgt spid="4">
                                            <p:txEl>
                                              <p:pRg st="3" end="3"/>
                                            </p:txEl>
                                          </p:spTgt>
                                        </p:tgtEl>
                                      </p:cBhvr>
                                    </p:animEffect>
                                    <p:anim calcmode="lin" valueType="num">
                                      <p:cBhvr>
                                        <p:cTn id="8"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4" end="4"/>
                                            </p:txEl>
                                          </p:spTgt>
                                        </p:tgtEl>
                                        <p:attrNameLst>
                                          <p:attrName>style.visibility</p:attrName>
                                        </p:attrNameLst>
                                      </p:cBhvr>
                                      <p:to>
                                        <p:strVal val="visible"/>
                                      </p:to>
                                    </p:set>
                                    <p:animEffect transition="in" filter="fade">
                                      <p:cBhvr>
                                        <p:cTn id="14" dur="1000"/>
                                        <p:tgtEl>
                                          <p:spTgt spid="4">
                                            <p:txEl>
                                              <p:pRg st="4" end="4"/>
                                            </p:txEl>
                                          </p:spTgt>
                                        </p:tgtEl>
                                      </p:cBhvr>
                                    </p:animEffect>
                                    <p:anim calcmode="lin" valueType="num">
                                      <p:cBhvr>
                                        <p:cTn id="15"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5" end="5"/>
                                            </p:txEl>
                                          </p:spTgt>
                                        </p:tgtEl>
                                        <p:attrNameLst>
                                          <p:attrName>style.visibility</p:attrName>
                                        </p:attrNameLst>
                                      </p:cBhvr>
                                      <p:to>
                                        <p:strVal val="visible"/>
                                      </p:to>
                                    </p:set>
                                    <p:animEffect transition="in" filter="fade">
                                      <p:cBhvr>
                                        <p:cTn id="21" dur="1000"/>
                                        <p:tgtEl>
                                          <p:spTgt spid="4">
                                            <p:txEl>
                                              <p:pRg st="5" end="5"/>
                                            </p:txEl>
                                          </p:spTgt>
                                        </p:tgtEl>
                                      </p:cBhvr>
                                    </p:animEffect>
                                    <p:anim calcmode="lin" valueType="num">
                                      <p:cBhvr>
                                        <p:cTn id="22"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6" end="6"/>
                                            </p:txEl>
                                          </p:spTgt>
                                        </p:tgtEl>
                                        <p:attrNameLst>
                                          <p:attrName>style.visibility</p:attrName>
                                        </p:attrNameLst>
                                      </p:cBhvr>
                                      <p:to>
                                        <p:strVal val="visible"/>
                                      </p:to>
                                    </p:set>
                                    <p:animEffect transition="in" filter="fade">
                                      <p:cBhvr>
                                        <p:cTn id="28" dur="1000"/>
                                        <p:tgtEl>
                                          <p:spTgt spid="4">
                                            <p:txEl>
                                              <p:pRg st="6" end="6"/>
                                            </p:txEl>
                                          </p:spTgt>
                                        </p:tgtEl>
                                      </p:cBhvr>
                                    </p:animEffect>
                                    <p:anim calcmode="lin" valueType="num">
                                      <p:cBhvr>
                                        <p:cTn id="29"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4">
                                            <p:txEl>
                                              <p:pRg st="7" end="7"/>
                                            </p:txEl>
                                          </p:spTgt>
                                        </p:tgtEl>
                                        <p:attrNameLst>
                                          <p:attrName>style.visibility</p:attrName>
                                        </p:attrNameLst>
                                      </p:cBhvr>
                                      <p:to>
                                        <p:strVal val="visible"/>
                                      </p:to>
                                    </p:set>
                                    <p:animEffect transition="in" filter="fade">
                                      <p:cBhvr>
                                        <p:cTn id="35" dur="1000"/>
                                        <p:tgtEl>
                                          <p:spTgt spid="4">
                                            <p:txEl>
                                              <p:pRg st="7" end="7"/>
                                            </p:txEl>
                                          </p:spTgt>
                                        </p:tgtEl>
                                      </p:cBhvr>
                                    </p:animEffect>
                                    <p:anim calcmode="lin" valueType="num">
                                      <p:cBhvr>
                                        <p:cTn id="36"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A9257E-DC0B-A26F-1CAB-2F1D525558CE}"/>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74C1BBA1-056C-4E39-9464-CC3CAF0B8DB2}"/>
              </a:ext>
            </a:extLst>
          </p:cNvPr>
          <p:cNvSpPr txBox="1"/>
          <p:nvPr/>
        </p:nvSpPr>
        <p:spPr>
          <a:xfrm rot="21430501">
            <a:off x="-95623" y="115343"/>
            <a:ext cx="11092330" cy="1446550"/>
          </a:xfrm>
          <a:prstGeom prst="rect">
            <a:avLst/>
          </a:prstGeom>
          <a:noFill/>
        </p:spPr>
        <p:txBody>
          <a:bodyPr wrap="square" rtlCol="0">
            <a:spAutoFit/>
          </a:bodyPr>
          <a:lstStyle/>
          <a:p>
            <a:pPr algn="ctr"/>
            <a:r>
              <a:rPr lang="en-US" sz="8800" dirty="0">
                <a:latin typeface="Amasis MT Pro Black" panose="02040A04050005020304" pitchFamily="18" charset="0"/>
              </a:rPr>
              <a:t>“What is Truth?”</a:t>
            </a:r>
          </a:p>
        </p:txBody>
      </p:sp>
      <p:sp>
        <p:nvSpPr>
          <p:cNvPr id="3" name="TextBox 2">
            <a:extLst>
              <a:ext uri="{FF2B5EF4-FFF2-40B4-BE49-F238E27FC236}">
                <a16:creationId xmlns:a16="http://schemas.microsoft.com/office/drawing/2014/main" id="{6148A413-90A8-0C9A-C59F-F157F865AE6F}"/>
              </a:ext>
            </a:extLst>
          </p:cNvPr>
          <p:cNvSpPr txBox="1"/>
          <p:nvPr/>
        </p:nvSpPr>
        <p:spPr>
          <a:xfrm rot="21430501">
            <a:off x="-158369" y="40655"/>
            <a:ext cx="11092330" cy="1446550"/>
          </a:xfrm>
          <a:prstGeom prst="rect">
            <a:avLst/>
          </a:prstGeom>
          <a:noFill/>
        </p:spPr>
        <p:txBody>
          <a:bodyPr wrap="square" rtlCol="0">
            <a:spAutoFit/>
          </a:bodyPr>
          <a:lstStyle/>
          <a:p>
            <a:pPr algn="ctr"/>
            <a:r>
              <a:rPr lang="en-US" sz="8800" dirty="0">
                <a:solidFill>
                  <a:srgbClr val="FFFF00"/>
                </a:solidFill>
                <a:latin typeface="Amasis MT Pro Black" panose="02040A04050005020304" pitchFamily="18" charset="0"/>
              </a:rPr>
              <a:t>“What is Truth?”</a:t>
            </a:r>
          </a:p>
        </p:txBody>
      </p:sp>
      <p:grpSp>
        <p:nvGrpSpPr>
          <p:cNvPr id="4" name="Group 3">
            <a:extLst>
              <a:ext uri="{FF2B5EF4-FFF2-40B4-BE49-F238E27FC236}">
                <a16:creationId xmlns:a16="http://schemas.microsoft.com/office/drawing/2014/main" id="{50B4D39D-2AE0-199F-C093-E200654F00D1}"/>
              </a:ext>
            </a:extLst>
          </p:cNvPr>
          <p:cNvGrpSpPr/>
          <p:nvPr/>
        </p:nvGrpSpPr>
        <p:grpSpPr>
          <a:xfrm>
            <a:off x="-549523" y="1909047"/>
            <a:ext cx="4421163" cy="4759846"/>
            <a:chOff x="5954058" y="304800"/>
            <a:chExt cx="6858000" cy="6858000"/>
          </a:xfrm>
        </p:grpSpPr>
        <p:pic>
          <p:nvPicPr>
            <p:cNvPr id="5" name="Picture 4">
              <a:extLst>
                <a:ext uri="{FF2B5EF4-FFF2-40B4-BE49-F238E27FC236}">
                  <a16:creationId xmlns:a16="http://schemas.microsoft.com/office/drawing/2014/main" id="{28F4A5B8-E0A3-412D-50D6-C118C3DCD9CE}"/>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5954058" y="304800"/>
              <a:ext cx="6858000" cy="6858000"/>
            </a:xfrm>
            <a:prstGeom prst="rect">
              <a:avLst/>
            </a:prstGeom>
          </p:spPr>
        </p:pic>
        <p:sp>
          <p:nvSpPr>
            <p:cNvPr id="6" name="Oval 5">
              <a:extLst>
                <a:ext uri="{FF2B5EF4-FFF2-40B4-BE49-F238E27FC236}">
                  <a16:creationId xmlns:a16="http://schemas.microsoft.com/office/drawing/2014/main" id="{9FA9D5FD-BE5A-0A38-91D3-949DA0CB5CF4}"/>
                </a:ext>
              </a:extLst>
            </p:cNvPr>
            <p:cNvSpPr/>
            <p:nvPr/>
          </p:nvSpPr>
          <p:spPr>
            <a:xfrm>
              <a:off x="6478493" y="830730"/>
              <a:ext cx="3131671" cy="3036047"/>
            </a:xfrm>
            <a:prstGeom prst="ellipse">
              <a:avLst/>
            </a:prstGeom>
            <a:noFill/>
            <a:ln w="76200">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46212095-4EFC-F802-FF3C-3BCD685D9A92}"/>
                </a:ext>
              </a:extLst>
            </p:cNvPr>
            <p:cNvSpPr txBox="1"/>
            <p:nvPr/>
          </p:nvSpPr>
          <p:spPr>
            <a:xfrm>
              <a:off x="6358963" y="1816306"/>
              <a:ext cx="3251201" cy="1064890"/>
            </a:xfrm>
            <a:prstGeom prst="rect">
              <a:avLst/>
            </a:prstGeom>
            <a:noFill/>
          </p:spPr>
          <p:txBody>
            <a:bodyPr wrap="square" rtlCol="0">
              <a:spAutoFit/>
            </a:bodyPr>
            <a:lstStyle/>
            <a:p>
              <a:pPr algn="ctr"/>
              <a:r>
                <a:rPr lang="en-US" sz="4800" b="1" dirty="0"/>
                <a:t>Truth</a:t>
              </a:r>
            </a:p>
          </p:txBody>
        </p:sp>
      </p:grpSp>
      <p:sp>
        <p:nvSpPr>
          <p:cNvPr id="8" name="TextBox 7">
            <a:extLst>
              <a:ext uri="{FF2B5EF4-FFF2-40B4-BE49-F238E27FC236}">
                <a16:creationId xmlns:a16="http://schemas.microsoft.com/office/drawing/2014/main" id="{429D7EA5-A818-53B4-4FAF-348194CCE761}"/>
              </a:ext>
            </a:extLst>
          </p:cNvPr>
          <p:cNvSpPr txBox="1"/>
          <p:nvPr/>
        </p:nvSpPr>
        <p:spPr>
          <a:xfrm>
            <a:off x="2387617" y="1983735"/>
            <a:ext cx="9042014" cy="2793072"/>
          </a:xfrm>
          <a:prstGeom prst="rect">
            <a:avLst/>
          </a:prstGeom>
          <a:noFill/>
        </p:spPr>
        <p:txBody>
          <a:bodyPr wrap="square" rtlCol="0">
            <a:spAutoFit/>
          </a:bodyPr>
          <a:lstStyle/>
          <a:p>
            <a:pPr marL="400050" indent="-400050">
              <a:buFont typeface="+mj-lt"/>
              <a:buAutoNum type="romanUcPeriod"/>
            </a:pPr>
            <a:r>
              <a:rPr lang="en-US" sz="3600" dirty="0">
                <a:latin typeface="Amasis MT Pro Black" panose="02040A04050005020304" pitchFamily="18" charset="0"/>
              </a:rPr>
              <a:t>The World’s Answer</a:t>
            </a:r>
          </a:p>
          <a:p>
            <a:pPr marL="400050" indent="-400050">
              <a:buFont typeface="+mj-lt"/>
              <a:buAutoNum type="romanUcPeriod"/>
            </a:pPr>
            <a:endParaRPr lang="en-US" sz="1050" dirty="0">
              <a:latin typeface="Amasis MT Pro Black" panose="02040A04050005020304" pitchFamily="18" charset="0"/>
            </a:endParaRPr>
          </a:p>
          <a:p>
            <a:pPr marL="400050" indent="-400050">
              <a:buFont typeface="+mj-lt"/>
              <a:buAutoNum type="romanUcPeriod"/>
            </a:pPr>
            <a:r>
              <a:rPr lang="en-US" sz="3600" dirty="0">
                <a:latin typeface="Amasis MT Pro Black" panose="02040A04050005020304" pitchFamily="18" charset="0"/>
              </a:rPr>
              <a:t> God’s Answer</a:t>
            </a:r>
          </a:p>
          <a:p>
            <a:pPr marL="400050" indent="-400050">
              <a:buFont typeface="+mj-lt"/>
              <a:buAutoNum type="romanUcPeriod"/>
            </a:pPr>
            <a:endParaRPr lang="en-US" sz="1050" dirty="0">
              <a:latin typeface="Amasis MT Pro Black" panose="02040A04050005020304" pitchFamily="18" charset="0"/>
            </a:endParaRPr>
          </a:p>
          <a:p>
            <a:pPr marL="400050" indent="-400050">
              <a:buFont typeface="+mj-lt"/>
              <a:buAutoNum type="romanUcPeriod"/>
            </a:pPr>
            <a:r>
              <a:rPr lang="en-US" sz="3600" dirty="0">
                <a:latin typeface="Amasis MT Pro Black" panose="02040A04050005020304" pitchFamily="18" charset="0"/>
              </a:rPr>
              <a:t> What the Nature of Truth Means</a:t>
            </a:r>
          </a:p>
          <a:p>
            <a:pPr marL="400050" indent="-400050">
              <a:buFont typeface="+mj-lt"/>
              <a:buAutoNum type="romanUcPeriod"/>
            </a:pPr>
            <a:endParaRPr lang="en-US" sz="1050" dirty="0">
              <a:latin typeface="Amasis MT Pro Black" panose="02040A04050005020304" pitchFamily="18" charset="0"/>
            </a:endParaRPr>
          </a:p>
          <a:p>
            <a:pPr marL="400050" indent="-400050">
              <a:buFont typeface="+mj-lt"/>
              <a:buAutoNum type="romanUcPeriod"/>
            </a:pPr>
            <a:r>
              <a:rPr lang="en-US" sz="3600" dirty="0">
                <a:latin typeface="Amasis MT Pro Black" panose="02040A04050005020304" pitchFamily="18" charset="0"/>
              </a:rPr>
              <a:t> Why Truth is Important</a:t>
            </a:r>
          </a:p>
        </p:txBody>
      </p:sp>
    </p:spTree>
    <p:extLst>
      <p:ext uri="{BB962C8B-B14F-4D97-AF65-F5344CB8AC3E}">
        <p14:creationId xmlns:p14="http://schemas.microsoft.com/office/powerpoint/2010/main" val="206448172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ain Event">
  <a:themeElements>
    <a:clrScheme name="Main Event">
      <a:dk1>
        <a:sysClr val="windowText" lastClr="000000"/>
      </a:dk1>
      <a:lt1>
        <a:sysClr val="window" lastClr="FFFFFF"/>
      </a:lt1>
      <a:dk2>
        <a:srgbClr val="424242"/>
      </a:dk2>
      <a:lt2>
        <a:srgbClr val="C8C8C8"/>
      </a:lt2>
      <a:accent1>
        <a:srgbClr val="B80E0F"/>
      </a:accent1>
      <a:accent2>
        <a:srgbClr val="A6987D"/>
      </a:accent2>
      <a:accent3>
        <a:srgbClr val="7F9A71"/>
      </a:accent3>
      <a:accent4>
        <a:srgbClr val="64969F"/>
      </a:accent4>
      <a:accent5>
        <a:srgbClr val="9B75B2"/>
      </a:accent5>
      <a:accent6>
        <a:srgbClr val="80737A"/>
      </a:accent6>
      <a:hlink>
        <a:srgbClr val="F21213"/>
      </a:hlink>
      <a:folHlink>
        <a:srgbClr val="B6A394"/>
      </a:folHlink>
    </a:clrScheme>
    <a:fontScheme name="Main Event">
      <a:majorFont>
        <a:latin typeface="Impact" panose="020B080603090205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Impact" panose="020B080603090205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in Event">
      <a:fillStyleLst>
        <a:solidFill>
          <a:schemeClr val="phClr"/>
        </a:solidFill>
        <a:solidFill>
          <a:schemeClr val="phClr">
            <a:tint val="69000"/>
            <a:satMod val="105000"/>
            <a:lumMod val="110000"/>
          </a:schemeClr>
        </a:solidFill>
        <a:blipFill>
          <a:blip xmlns:r="http://schemas.openxmlformats.org/officeDocument/2006/relationships" r:embed="rId1">
            <a:duotone>
              <a:schemeClr val="phClr">
                <a:shade val="88000"/>
                <a:lumMod val="88000"/>
              </a:schemeClr>
              <a:schemeClr val="phClr"/>
            </a:duotone>
          </a:blip>
          <a:tile tx="0" ty="0" sx="100000" sy="100000" flip="none" algn="tl"/>
        </a:blipFill>
      </a:fillStyleLst>
      <a:lnStyleLst>
        <a:ln w="9525" cap="flat" cmpd="sng" algn="ctr">
          <a:solidFill>
            <a:schemeClr val="phClr">
              <a:shade val="60000"/>
            </a:scheme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effectStyle>
        <a:effectStyle>
          <a:effectLst>
            <a:outerShdw blurRad="25400" dist="127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88000"/>
              </a:schemeClr>
            </a:gs>
          </a:gsLst>
          <a:lin ang="5400000" scaled="0"/>
        </a:gradFill>
        <a:blipFill>
          <a:blip xmlns:r="http://schemas.openxmlformats.org/officeDocument/2006/relationships" r:embed="rId2">
            <a:duotone>
              <a:schemeClr val="phClr">
                <a:shade val="48000"/>
                <a:satMod val="110000"/>
                <a:lumMod val="40000"/>
              </a:schemeClr>
              <a:schemeClr val="phClr">
                <a:tint val="90000"/>
                <a:lumMod val="106000"/>
              </a:schemeClr>
            </a:duotone>
          </a:blip>
          <a:stretch/>
        </a:blipFill>
      </a:bgFillStyleLst>
    </a:fmtScheme>
  </a:themeElements>
  <a:objectDefaults/>
  <a:extraClrSchemeLst/>
  <a:extLst>
    <a:ext uri="{05A4C25C-085E-4340-85A3-A5531E510DB2}">
      <thm15:themeFamily xmlns:thm15="http://schemas.microsoft.com/office/thememl/2012/main" name="Main Event" id="{AC372BB4-D83D-411E-B849-B641926BA760}" vid="{F1EFBDE3-1A95-4E3D-81AD-1F53D65BEA0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TM04033927[[fn=Main Event]]</Template>
  <TotalTime>1769</TotalTime>
  <Words>1789</Words>
  <Application>Microsoft Office PowerPoint</Application>
  <PresentationFormat>Widescreen</PresentationFormat>
  <Paragraphs>214</Paragraphs>
  <Slides>27</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27</vt:i4>
      </vt:variant>
    </vt:vector>
  </HeadingPairs>
  <TitlesOfParts>
    <vt:vector size="33" baseType="lpstr">
      <vt:lpstr>Amasis MT Pro</vt:lpstr>
      <vt:lpstr>Amasis MT Pro Black</vt:lpstr>
      <vt:lpstr>Aptos</vt:lpstr>
      <vt:lpstr>Arial</vt:lpstr>
      <vt:lpstr>Impact</vt:lpstr>
      <vt:lpstr>Main Event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Donnie V. Rader</dc:creator>
  <cp:lastModifiedBy>Donnie V. Rader</cp:lastModifiedBy>
  <cp:revision>5</cp:revision>
  <dcterms:created xsi:type="dcterms:W3CDTF">2025-11-13T21:22:52Z</dcterms:created>
  <dcterms:modified xsi:type="dcterms:W3CDTF">2025-11-16T13:52:06Z</dcterms:modified>
</cp:coreProperties>
</file>