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60"/>
  </p:normalViewPr>
  <p:slideViewPr>
    <p:cSldViewPr snapToGrid="0">
      <p:cViewPr varScale="1">
        <p:scale>
          <a:sx n="91" d="100"/>
          <a:sy n="91" d="100"/>
        </p:scale>
        <p:origin x="224" y="8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01446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05264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94406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86044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50211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669805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33551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632674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90906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86335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38491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10/4/25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83434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pPr defTabSz="609630"/>
            <a:endParaRPr lang="en-US" sz="1200">
              <a:solidFill>
                <a:prstClr val="black"/>
              </a:solidFill>
              <a:latin typeface="Calibri"/>
            </a:endParaRPr>
          </a:p>
        </p:txBody>
      </p:sp>
      <p:sp>
        <p:nvSpPr>
          <p:cNvPr id="3" name="TextBox 3"/>
          <p:cNvSpPr txBox="1"/>
          <p:nvPr/>
        </p:nvSpPr>
        <p:spPr>
          <a:xfrm>
            <a:off x="2870418" y="4130918"/>
            <a:ext cx="6451164" cy="1731436"/>
          </a:xfrm>
          <a:prstGeom prst="rect">
            <a:avLst/>
          </a:prstGeom>
        </p:spPr>
        <p:txBody>
          <a:bodyPr lIns="0" tIns="0" rIns="0" bIns="0" rtlCol="0" anchor="t">
            <a:spAutoFit/>
          </a:bodyPr>
          <a:lstStyle/>
          <a:p>
            <a:pPr algn="ctr" defTabSz="609630">
              <a:lnSpc>
                <a:spcPts val="14005"/>
              </a:lnSpc>
            </a:pPr>
            <a:r>
              <a:rPr lang="en-US" sz="10004" spc="1500" dirty="0">
                <a:solidFill>
                  <a:srgbClr val="0B1320"/>
                </a:solidFill>
                <a:latin typeface="Aharoni" panose="02010803020104030203" pitchFamily="2" charset="-79"/>
                <a:ea typeface="League Spartan"/>
                <a:cs typeface="Aharoni" panose="02010803020104030203" pitchFamily="2" charset="-79"/>
                <a:sym typeface="League Spartan"/>
              </a:rPr>
              <a:t>THINGS</a:t>
            </a:r>
          </a:p>
        </p:txBody>
      </p:sp>
      <p:sp>
        <p:nvSpPr>
          <p:cNvPr id="4" name="TextBox 4"/>
          <p:cNvSpPr txBox="1"/>
          <p:nvPr/>
        </p:nvSpPr>
        <p:spPr>
          <a:xfrm>
            <a:off x="1280579" y="2320798"/>
            <a:ext cx="9630843" cy="1965731"/>
          </a:xfrm>
          <a:prstGeom prst="rect">
            <a:avLst/>
          </a:prstGeom>
        </p:spPr>
        <p:txBody>
          <a:bodyPr lIns="0" tIns="0" rIns="0" bIns="0" rtlCol="0" anchor="t">
            <a:spAutoFit/>
          </a:bodyPr>
          <a:lstStyle/>
          <a:p>
            <a:pPr algn="ctr" defTabSz="609630">
              <a:lnSpc>
                <a:spcPts val="15884"/>
              </a:lnSpc>
            </a:pPr>
            <a:r>
              <a:rPr lang="en-US" sz="11345" spc="1305" dirty="0">
                <a:solidFill>
                  <a:srgbClr val="365679"/>
                </a:solidFill>
                <a:latin typeface="Aharoni" panose="02010803020104030203" pitchFamily="2" charset="-79"/>
                <a:ea typeface="League Spartan"/>
                <a:cs typeface="Aharoni" panose="02010803020104030203" pitchFamily="2" charset="-79"/>
                <a:sym typeface="League Spartan"/>
              </a:rPr>
              <a:t>THESE</a:t>
            </a:r>
          </a:p>
        </p:txBody>
      </p:sp>
      <p:sp>
        <p:nvSpPr>
          <p:cNvPr id="5" name="Freeform 5"/>
          <p:cNvSpPr/>
          <p:nvPr/>
        </p:nvSpPr>
        <p:spPr>
          <a:xfrm rot="5400000" flipH="1" flipV="1">
            <a:off x="8386262" y="2108413"/>
            <a:ext cx="6389709" cy="3170893"/>
          </a:xfrm>
          <a:custGeom>
            <a:avLst/>
            <a:gdLst/>
            <a:ahLst/>
            <a:cxnLst/>
            <a:rect l="l" t="t" r="r" b="b"/>
            <a:pathLst>
              <a:path w="9584563" h="4756339">
                <a:moveTo>
                  <a:pt x="9584563" y="4756339"/>
                </a:moveTo>
                <a:lnTo>
                  <a:pt x="0" y="4756339"/>
                </a:lnTo>
                <a:lnTo>
                  <a:pt x="0" y="0"/>
                </a:lnTo>
                <a:lnTo>
                  <a:pt x="9584563" y="0"/>
                </a:lnTo>
                <a:lnTo>
                  <a:pt x="9584563" y="4756339"/>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715824" y="1447985"/>
            <a:ext cx="5748819" cy="2852851"/>
          </a:xfrm>
          <a:custGeom>
            <a:avLst/>
            <a:gdLst/>
            <a:ahLst/>
            <a:cxnLst/>
            <a:rect l="l" t="t" r="r" b="b"/>
            <a:pathLst>
              <a:path w="8623228" h="4279277">
                <a:moveTo>
                  <a:pt x="0" y="0"/>
                </a:moveTo>
                <a:lnTo>
                  <a:pt x="8623228" y="0"/>
                </a:lnTo>
                <a:lnTo>
                  <a:pt x="8623228" y="4279277"/>
                </a:lnTo>
                <a:lnTo>
                  <a:pt x="0" y="42792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7" name="Group 7"/>
          <p:cNvGrpSpPr/>
          <p:nvPr/>
        </p:nvGrpSpPr>
        <p:grpSpPr>
          <a:xfrm rot="5400000">
            <a:off x="-236902" y="5329375"/>
            <a:ext cx="2397336" cy="2097669"/>
            <a:chOff x="0" y="0"/>
            <a:chExt cx="812800" cy="711200"/>
          </a:xfrm>
        </p:grpSpPr>
        <p:sp>
          <p:nvSpPr>
            <p:cNvPr id="8" name="Freeform 8"/>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1C3F60"/>
            </a:solidFill>
          </p:spPr>
          <p:txBody>
            <a:bodyPr/>
            <a:lstStyle/>
            <a:p>
              <a:pPr defTabSz="609630"/>
              <a:endParaRPr lang="en-US" sz="1200">
                <a:solidFill>
                  <a:prstClr val="black"/>
                </a:solidFill>
                <a:latin typeface="Calibri"/>
              </a:endParaRPr>
            </a:p>
          </p:txBody>
        </p:sp>
        <p:sp>
          <p:nvSpPr>
            <p:cNvPr id="9" name="TextBox 9"/>
            <p:cNvSpPr txBox="1"/>
            <p:nvPr/>
          </p:nvSpPr>
          <p:spPr>
            <a:xfrm>
              <a:off x="127000" y="263525"/>
              <a:ext cx="558800" cy="396875"/>
            </a:xfrm>
            <a:prstGeom prst="rect">
              <a:avLst/>
            </a:prstGeom>
          </p:spPr>
          <p:txBody>
            <a:bodyPr lIns="29241" tIns="29241" rIns="29241" bIns="29241" rtlCol="0" anchor="ctr"/>
            <a:lstStyle/>
            <a:p>
              <a:pPr algn="ctr" defTabSz="609630">
                <a:lnSpc>
                  <a:spcPts val="1911"/>
                </a:lnSpc>
              </a:pPr>
              <a:endParaRPr sz="1200">
                <a:solidFill>
                  <a:prstClr val="black"/>
                </a:solidFill>
                <a:latin typeface="Calibri"/>
              </a:endParaRPr>
            </a:p>
          </p:txBody>
        </p:sp>
      </p:grpSp>
      <p:sp>
        <p:nvSpPr>
          <p:cNvPr id="10" name="TextBox 10"/>
          <p:cNvSpPr txBox="1"/>
          <p:nvPr/>
        </p:nvSpPr>
        <p:spPr>
          <a:xfrm>
            <a:off x="2892567" y="824311"/>
            <a:ext cx="6406867" cy="1731243"/>
          </a:xfrm>
          <a:prstGeom prst="rect">
            <a:avLst/>
          </a:prstGeom>
        </p:spPr>
        <p:txBody>
          <a:bodyPr lIns="0" tIns="0" rIns="0" bIns="0" rtlCol="0" anchor="t">
            <a:spAutoFit/>
          </a:bodyPr>
          <a:lstStyle/>
          <a:p>
            <a:pPr algn="ctr" defTabSz="609630">
              <a:lnSpc>
                <a:spcPts val="13999"/>
              </a:lnSpc>
            </a:pPr>
            <a:r>
              <a:rPr lang="en-US" sz="9999" spc="499" dirty="0">
                <a:solidFill>
                  <a:srgbClr val="0B1320"/>
                </a:solidFill>
                <a:latin typeface="Aharoni" panose="02010803020104030203" pitchFamily="2" charset="-79"/>
                <a:ea typeface="League Spartan"/>
                <a:cs typeface="Aharoni" panose="02010803020104030203" pitchFamily="2" charset="-79"/>
                <a:sym typeface="League Spartan"/>
              </a:rPr>
              <a:t>FLEE</a:t>
            </a:r>
          </a:p>
        </p:txBody>
      </p:sp>
      <p:sp>
        <p:nvSpPr>
          <p:cNvPr id="11" name="TextBox 11"/>
          <p:cNvSpPr txBox="1"/>
          <p:nvPr/>
        </p:nvSpPr>
        <p:spPr>
          <a:xfrm>
            <a:off x="3881776" y="6160389"/>
            <a:ext cx="4428450" cy="323999"/>
          </a:xfrm>
          <a:prstGeom prst="rect">
            <a:avLst/>
          </a:prstGeom>
        </p:spPr>
        <p:txBody>
          <a:bodyPr lIns="0" tIns="0" rIns="0" bIns="0" rtlCol="0" anchor="t">
            <a:spAutoFit/>
          </a:bodyPr>
          <a:lstStyle/>
          <a:p>
            <a:pPr algn="ctr" defTabSz="609630">
              <a:lnSpc>
                <a:spcPts val="2659"/>
              </a:lnSpc>
            </a:pPr>
            <a:r>
              <a:rPr lang="en-US" sz="1899">
                <a:solidFill>
                  <a:srgbClr val="0B1320"/>
                </a:solidFill>
                <a:latin typeface="Helios Extended"/>
                <a:ea typeface="Helios Extended"/>
                <a:cs typeface="Helios Extended"/>
                <a:sym typeface="Helios Extended"/>
              </a:rPr>
              <a:t>El Bethel Church of Christ 2025</a:t>
            </a:r>
          </a:p>
        </p:txBody>
      </p:sp>
      <p:grpSp>
        <p:nvGrpSpPr>
          <p:cNvPr id="12" name="Group 12"/>
          <p:cNvGrpSpPr/>
          <p:nvPr/>
        </p:nvGrpSpPr>
        <p:grpSpPr>
          <a:xfrm rot="-5400000">
            <a:off x="10191818" y="-553228"/>
            <a:ext cx="2158973" cy="1889101"/>
            <a:chOff x="0" y="0"/>
            <a:chExt cx="812800" cy="711200"/>
          </a:xfrm>
        </p:grpSpPr>
        <p:sp>
          <p:nvSpPr>
            <p:cNvPr id="13" name="Freeform 13"/>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4" name="TextBox 14"/>
            <p:cNvSpPr txBox="1"/>
            <p:nvPr/>
          </p:nvSpPr>
          <p:spPr>
            <a:xfrm>
              <a:off x="127000" y="263525"/>
              <a:ext cx="558800" cy="396875"/>
            </a:xfrm>
            <a:prstGeom prst="rect">
              <a:avLst/>
            </a:prstGeom>
          </p:spPr>
          <p:txBody>
            <a:bodyPr lIns="29241" tIns="29241" rIns="29241" bIns="29241" rtlCol="0" anchor="ctr"/>
            <a:lstStyle/>
            <a:p>
              <a:pPr algn="ctr" defTabSz="609630">
                <a:lnSpc>
                  <a:spcPts val="1911"/>
                </a:lnSpc>
              </a:pPr>
              <a:endParaRPr sz="1200">
                <a:solidFill>
                  <a:prstClr val="black"/>
                </a:solidFill>
                <a:latin typeface="Calibri"/>
              </a:endParaRP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378628" y="-1627471"/>
            <a:ext cx="12600844" cy="11896452"/>
            <a:chOff x="0" y="0"/>
            <a:chExt cx="6350000" cy="5995033"/>
          </a:xfrm>
        </p:grpSpPr>
        <p:sp>
          <p:nvSpPr>
            <p:cNvPr id="3" name="Freeform 3"/>
            <p:cNvSpPr/>
            <p:nvPr/>
          </p:nvSpPr>
          <p:spPr>
            <a:xfrm>
              <a:off x="0" y="0"/>
              <a:ext cx="6351270" cy="5995033"/>
            </a:xfrm>
            <a:custGeom>
              <a:avLst/>
              <a:gdLst/>
              <a:ahLst/>
              <a:cxnLst/>
              <a:rect l="l" t="t" r="r" b="b"/>
              <a:pathLst>
                <a:path w="6351270" h="5995033">
                  <a:moveTo>
                    <a:pt x="5985510" y="0"/>
                  </a:moveTo>
                  <a:lnTo>
                    <a:pt x="364490" y="0"/>
                  </a:lnTo>
                  <a:cubicBezTo>
                    <a:pt x="162560" y="0"/>
                    <a:pt x="0" y="153473"/>
                    <a:pt x="0" y="344115"/>
                  </a:cubicBezTo>
                  <a:lnTo>
                    <a:pt x="0" y="5652117"/>
                  </a:lnTo>
                  <a:cubicBezTo>
                    <a:pt x="0" y="5841560"/>
                    <a:pt x="162560" y="5995033"/>
                    <a:pt x="364490" y="5995033"/>
                  </a:cubicBezTo>
                  <a:lnTo>
                    <a:pt x="5986780" y="5995033"/>
                  </a:lnTo>
                  <a:cubicBezTo>
                    <a:pt x="6187440" y="5995033"/>
                    <a:pt x="6351270" y="5841560"/>
                    <a:pt x="6351270" y="5650918"/>
                  </a:cubicBezTo>
                  <a:lnTo>
                    <a:pt x="6351270" y="344115"/>
                  </a:lnTo>
                  <a:cubicBezTo>
                    <a:pt x="6350000" y="153473"/>
                    <a:pt x="6187440" y="0"/>
                    <a:pt x="5985510" y="0"/>
                  </a:cubicBezTo>
                  <a:close/>
                </a:path>
              </a:pathLst>
            </a:custGeom>
            <a:blipFill>
              <a:blip r:embed="rId2">
                <a:alphaModFix amt="18000"/>
              </a:blip>
              <a:stretch>
                <a:fillRect l="-38608" r="-2977"/>
              </a:stretch>
            </a:blipFill>
          </p:spPr>
          <p:txBody>
            <a:bodyPr/>
            <a:lstStyle/>
            <a:p>
              <a:pPr defTabSz="609630"/>
              <a:endParaRPr lang="en-US" sz="1200">
                <a:solidFill>
                  <a:prstClr val="black"/>
                </a:solidFill>
                <a:latin typeface="Calibri"/>
              </a:endParaRPr>
            </a:p>
          </p:txBody>
        </p:sp>
      </p:grpSp>
      <p:grpSp>
        <p:nvGrpSpPr>
          <p:cNvPr id="4" name="Group 4"/>
          <p:cNvGrpSpPr/>
          <p:nvPr/>
        </p:nvGrpSpPr>
        <p:grpSpPr>
          <a:xfrm>
            <a:off x="8393309" y="0"/>
            <a:ext cx="7470119" cy="6858000"/>
            <a:chOff x="0" y="0"/>
            <a:chExt cx="581669" cy="534005"/>
          </a:xfrm>
        </p:grpSpPr>
        <p:sp>
          <p:nvSpPr>
            <p:cNvPr id="5" name="Freeform 5"/>
            <p:cNvSpPr/>
            <p:nvPr/>
          </p:nvSpPr>
          <p:spPr>
            <a:xfrm>
              <a:off x="0" y="0"/>
              <a:ext cx="581669" cy="534005"/>
            </a:xfrm>
            <a:custGeom>
              <a:avLst/>
              <a:gdLst/>
              <a:ahLst/>
              <a:cxnLst/>
              <a:rect l="l" t="t" r="r" b="b"/>
              <a:pathLst>
                <a:path w="581669" h="534005">
                  <a:moveTo>
                    <a:pt x="203200" y="0"/>
                  </a:moveTo>
                  <a:lnTo>
                    <a:pt x="581669" y="0"/>
                  </a:lnTo>
                  <a:lnTo>
                    <a:pt x="378469" y="534005"/>
                  </a:lnTo>
                  <a:lnTo>
                    <a:pt x="0" y="534005"/>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6" name="TextBox 6"/>
            <p:cNvSpPr txBox="1"/>
            <p:nvPr/>
          </p:nvSpPr>
          <p:spPr>
            <a:xfrm>
              <a:off x="101600" y="-47625"/>
              <a:ext cx="378469" cy="5816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7" name="Group 7"/>
          <p:cNvGrpSpPr/>
          <p:nvPr/>
        </p:nvGrpSpPr>
        <p:grpSpPr>
          <a:xfrm>
            <a:off x="-295453" y="149375"/>
            <a:ext cx="3162459" cy="926015"/>
            <a:chOff x="0" y="0"/>
            <a:chExt cx="2510727" cy="735178"/>
          </a:xfrm>
        </p:grpSpPr>
        <p:sp>
          <p:nvSpPr>
            <p:cNvPr id="8" name="Freeform 8"/>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9" name="TextBox 9"/>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0" name="TextBox 10"/>
          <p:cNvSpPr txBox="1"/>
          <p:nvPr/>
        </p:nvSpPr>
        <p:spPr>
          <a:xfrm>
            <a:off x="3371487" y="178349"/>
            <a:ext cx="5839972" cy="906723"/>
          </a:xfrm>
          <a:prstGeom prst="rect">
            <a:avLst/>
          </a:prstGeom>
        </p:spPr>
        <p:txBody>
          <a:bodyPr wrap="square" lIns="0" tIns="0" rIns="0" bIns="0" rtlCol="0" anchor="t">
            <a:spAutoFit/>
          </a:bodyPr>
          <a:lstStyle/>
          <a:p>
            <a:pPr defTabSz="609630">
              <a:lnSpc>
                <a:spcPts val="7237"/>
              </a:lnSpc>
            </a:pPr>
            <a:r>
              <a:rPr lang="en-US" sz="5567" dirty="0">
                <a:solidFill>
                  <a:srgbClr val="0B1320"/>
                </a:solidFill>
                <a:latin typeface="Aharoni" panose="02010803020104030203" pitchFamily="2" charset="-79"/>
                <a:ea typeface="League Spartan"/>
                <a:cs typeface="Aharoni" panose="02010803020104030203" pitchFamily="2" charset="-79"/>
                <a:sym typeface="League Spartan"/>
              </a:rPr>
              <a:t>Flee </a:t>
            </a:r>
            <a:r>
              <a:rPr lang="en-US" sz="5567" dirty="0">
                <a:solidFill>
                  <a:srgbClr val="365679"/>
                </a:solidFill>
                <a:latin typeface="Aharoni" panose="02010803020104030203" pitchFamily="2" charset="-79"/>
                <a:ea typeface="League Spartan"/>
                <a:cs typeface="Aharoni" panose="02010803020104030203" pitchFamily="2" charset="-79"/>
                <a:sym typeface="League Spartan"/>
              </a:rPr>
              <a:t>These </a:t>
            </a:r>
            <a:r>
              <a:rPr lang="en-US" sz="5567" dirty="0">
                <a:solidFill>
                  <a:srgbClr val="0B1320"/>
                </a:solidFill>
                <a:latin typeface="Aharoni" panose="02010803020104030203" pitchFamily="2" charset="-79"/>
                <a:ea typeface="League Spartan"/>
                <a:cs typeface="Aharoni" panose="02010803020104030203" pitchFamily="2" charset="-79"/>
                <a:sym typeface="League Spartan"/>
              </a:rPr>
              <a:t>Things</a:t>
            </a:r>
          </a:p>
        </p:txBody>
      </p:sp>
      <p:sp>
        <p:nvSpPr>
          <p:cNvPr id="11" name="TextBox 11"/>
          <p:cNvSpPr txBox="1"/>
          <p:nvPr/>
        </p:nvSpPr>
        <p:spPr>
          <a:xfrm>
            <a:off x="532700" y="1515684"/>
            <a:ext cx="7860609" cy="538609"/>
          </a:xfrm>
          <a:prstGeom prst="rect">
            <a:avLst/>
          </a:prstGeom>
        </p:spPr>
        <p:txBody>
          <a:bodyPr lIns="0" tIns="0" rIns="0" bIns="0" rtlCol="0" anchor="t">
            <a:spAutoFit/>
          </a:bodyPr>
          <a:lstStyle/>
          <a:p>
            <a:pPr marL="653435" lvl="1" indent="-326717" defTabSz="609630">
              <a:lnSpc>
                <a:spcPts val="4237"/>
              </a:lnSpc>
              <a:buFontTx/>
              <a:buAutoNum type="arabicPeriod"/>
            </a:pPr>
            <a:r>
              <a:rPr lang="en-US" sz="3600" b="1" dirty="0">
                <a:solidFill>
                  <a:srgbClr val="000000"/>
                </a:solidFill>
                <a:latin typeface="Helios Extended Bold"/>
                <a:ea typeface="Helios Extended Bold"/>
                <a:cs typeface="Helios Extended Bold"/>
                <a:sym typeface="Helios Extended Bold"/>
              </a:rPr>
              <a:t>Flee These Things (1 Tim 6:11)</a:t>
            </a:r>
          </a:p>
        </p:txBody>
      </p:sp>
      <p:grpSp>
        <p:nvGrpSpPr>
          <p:cNvPr id="12" name="Group 12"/>
          <p:cNvGrpSpPr/>
          <p:nvPr/>
        </p:nvGrpSpPr>
        <p:grpSpPr>
          <a:xfrm>
            <a:off x="9548931" y="149375"/>
            <a:ext cx="3162459" cy="926015"/>
            <a:chOff x="0" y="0"/>
            <a:chExt cx="2510727" cy="735178"/>
          </a:xfrm>
        </p:grpSpPr>
        <p:sp>
          <p:nvSpPr>
            <p:cNvPr id="13" name="Freeform 13"/>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4" name="TextBox 14"/>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checkerboard(across)">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72933"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504747" y="1341407"/>
            <a:ext cx="11001453" cy="2660921"/>
          </a:xfrm>
          <a:prstGeom prst="rect">
            <a:avLst/>
          </a:prstGeom>
        </p:spPr>
        <p:txBody>
          <a:bodyPr lIns="0" tIns="0" rIns="0" bIns="0" rtlCol="0" anchor="t">
            <a:spAutoFit/>
          </a:bodyPr>
          <a:lstStyle/>
          <a:p>
            <a:pPr marL="472017" lvl="1" indent="-236008" algn="just" defTabSz="609630">
              <a:lnSpc>
                <a:spcPts val="3498"/>
              </a:lnSpc>
              <a:buFontTx/>
              <a:buAutoNum type="arabicPeriod"/>
            </a:pPr>
            <a:r>
              <a:rPr lang="en-US" sz="2186" spc="-85" dirty="0">
                <a:solidFill>
                  <a:srgbClr val="0B1320"/>
                </a:solidFill>
                <a:latin typeface="DM Sans"/>
                <a:ea typeface="DM Sans"/>
                <a:cs typeface="DM Sans"/>
                <a:sym typeface="DM Sans"/>
              </a:rPr>
              <a:t>The entire context of 1 Timothy 6 is warning about a excessive desire for material things </a:t>
            </a:r>
          </a:p>
          <a:p>
            <a:pPr marL="472017" lvl="1" indent="-236008" algn="just" defTabSz="609630">
              <a:lnSpc>
                <a:spcPts val="3498"/>
              </a:lnSpc>
              <a:buFontTx/>
              <a:buAutoNum type="arabicPeriod"/>
            </a:pPr>
            <a:r>
              <a:rPr lang="en-US" sz="2186" spc="-85" dirty="0">
                <a:solidFill>
                  <a:srgbClr val="0B1320"/>
                </a:solidFill>
                <a:latin typeface="DM Sans"/>
                <a:ea typeface="DM Sans"/>
                <a:cs typeface="DM Sans"/>
                <a:sym typeface="DM Sans"/>
              </a:rPr>
              <a:t>The love of money was motivating others to teach things contrary to the doctrine of Christ </a:t>
            </a:r>
          </a:p>
          <a:p>
            <a:pPr marL="472017" lvl="1" indent="-236008" algn="just" defTabSz="609630">
              <a:lnSpc>
                <a:spcPts val="3498"/>
              </a:lnSpc>
              <a:buFontTx/>
              <a:buAutoNum type="arabicPeriod"/>
            </a:pPr>
            <a:r>
              <a:rPr lang="en-US" sz="2186" spc="-85" dirty="0">
                <a:solidFill>
                  <a:srgbClr val="0B1320"/>
                </a:solidFill>
                <a:latin typeface="DM Sans"/>
                <a:ea typeface="DM Sans"/>
                <a:cs typeface="DM Sans"/>
                <a:sym typeface="DM Sans"/>
              </a:rPr>
              <a:t>They saw godliness as a means of gain</a:t>
            </a:r>
          </a:p>
          <a:p>
            <a:pPr marL="472017" lvl="1" indent="-236008" algn="just" defTabSz="609630">
              <a:lnSpc>
                <a:spcPts val="3498"/>
              </a:lnSpc>
              <a:buFontTx/>
              <a:buAutoNum type="arabicPeriod"/>
            </a:pPr>
            <a:r>
              <a:rPr lang="en-US" sz="2186" spc="-85" dirty="0">
                <a:solidFill>
                  <a:srgbClr val="0B1320"/>
                </a:solidFill>
                <a:latin typeface="DM Sans"/>
                <a:ea typeface="DM Sans"/>
                <a:cs typeface="DM Sans"/>
                <a:sym typeface="DM Sans"/>
              </a:rPr>
              <a:t>He warned about the love of money (vv.9-10) </a:t>
            </a:r>
          </a:p>
          <a:p>
            <a:pPr marL="472017" lvl="1" indent="-236008" algn="just" defTabSz="609630">
              <a:lnSpc>
                <a:spcPts val="3498"/>
              </a:lnSpc>
              <a:buFontTx/>
              <a:buAutoNum type="arabicPeriod"/>
            </a:pPr>
            <a:r>
              <a:rPr lang="en-US" sz="2186" spc="-85" dirty="0">
                <a:solidFill>
                  <a:srgbClr val="0B1320"/>
                </a:solidFill>
                <a:latin typeface="DM Sans"/>
                <a:ea typeface="DM Sans"/>
                <a:cs typeface="DM Sans"/>
                <a:sym typeface="DM Sans"/>
              </a:rPr>
              <a:t>At the end of the chapter he warns others not to trust in uncertain riches (v. 17) </a:t>
            </a:r>
          </a:p>
        </p:txBody>
      </p:sp>
      <p:grpSp>
        <p:nvGrpSpPr>
          <p:cNvPr id="6" name="Group 6"/>
          <p:cNvGrpSpPr/>
          <p:nvPr/>
        </p:nvGrpSpPr>
        <p:grpSpPr>
          <a:xfrm>
            <a:off x="-361592" y="0"/>
            <a:ext cx="11945513" cy="1013489"/>
            <a:chOff x="0" y="0"/>
            <a:chExt cx="11176116" cy="948211"/>
          </a:xfrm>
        </p:grpSpPr>
        <p:sp>
          <p:nvSpPr>
            <p:cNvPr id="7" name="Freeform 7"/>
            <p:cNvSpPr/>
            <p:nvPr/>
          </p:nvSpPr>
          <p:spPr>
            <a:xfrm>
              <a:off x="0" y="0"/>
              <a:ext cx="11176116" cy="948211"/>
            </a:xfrm>
            <a:custGeom>
              <a:avLst/>
              <a:gdLst/>
              <a:ahLst/>
              <a:cxnLst/>
              <a:rect l="l" t="t" r="r" b="b"/>
              <a:pathLst>
                <a:path w="11176116" h="948211">
                  <a:moveTo>
                    <a:pt x="203200" y="0"/>
                  </a:moveTo>
                  <a:lnTo>
                    <a:pt x="11176116" y="0"/>
                  </a:lnTo>
                  <a:lnTo>
                    <a:pt x="10972916" y="948211"/>
                  </a:lnTo>
                  <a:lnTo>
                    <a:pt x="0" y="948211"/>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972916" cy="995836"/>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10560373" y="6133545"/>
            <a:ext cx="1842291" cy="458101"/>
            <a:chOff x="0" y="0"/>
            <a:chExt cx="1932791" cy="480605"/>
          </a:xfrm>
        </p:grpSpPr>
        <p:sp>
          <p:nvSpPr>
            <p:cNvPr id="10" name="Freeform 10"/>
            <p:cNvSpPr/>
            <p:nvPr/>
          </p:nvSpPr>
          <p:spPr>
            <a:xfrm>
              <a:off x="0" y="0"/>
              <a:ext cx="1932791" cy="480605"/>
            </a:xfrm>
            <a:custGeom>
              <a:avLst/>
              <a:gdLst/>
              <a:ahLst/>
              <a:cxnLst/>
              <a:rect l="l" t="t" r="r" b="b"/>
              <a:pathLst>
                <a:path w="1932791" h="480605">
                  <a:moveTo>
                    <a:pt x="203200" y="0"/>
                  </a:moveTo>
                  <a:lnTo>
                    <a:pt x="1932791" y="0"/>
                  </a:lnTo>
                  <a:lnTo>
                    <a:pt x="1729591"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1729591" cy="5282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2405501" y="135840"/>
            <a:ext cx="7380998" cy="717440"/>
          </a:xfrm>
          <a:prstGeom prst="rect">
            <a:avLst/>
          </a:prstGeom>
        </p:spPr>
        <p:txBody>
          <a:bodyPr lIns="0" tIns="0" rIns="0" bIns="0" rtlCol="0" anchor="t">
            <a:spAutoFit/>
          </a:bodyPr>
          <a:lstStyle/>
          <a:p>
            <a:pPr defTabSz="609630">
              <a:lnSpc>
                <a:spcPts val="5718"/>
              </a:lnSpc>
            </a:pPr>
            <a:r>
              <a:rPr lang="en-US" sz="4398" dirty="0">
                <a:solidFill>
                  <a:srgbClr val="F3F6FA"/>
                </a:solidFill>
                <a:latin typeface="Aptos Display" panose="020B0004020202020204" pitchFamily="34" charset="0"/>
                <a:ea typeface="League Spartan"/>
                <a:cs typeface="Aharoni" panose="02010803020104030203" pitchFamily="2" charset="-79"/>
                <a:sym typeface="League Spartan"/>
              </a:rPr>
              <a:t>What Are “These Things”?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061809"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332814" y="1774481"/>
            <a:ext cx="11665833" cy="1813766"/>
          </a:xfrm>
          <a:prstGeom prst="rect">
            <a:avLst/>
          </a:prstGeom>
        </p:spPr>
        <p:txBody>
          <a:bodyPr lIns="0" tIns="0" rIns="0" bIns="0" rtlCol="0" anchor="t">
            <a:spAutoFit/>
          </a:bodyPr>
          <a:lstStyle/>
          <a:p>
            <a:pPr marL="486409" lvl="1" indent="-243205" algn="just" defTabSz="609630">
              <a:lnSpc>
                <a:spcPts val="3604"/>
              </a:lnSpc>
              <a:buFontTx/>
              <a:buAutoNum type="arabicPeriod"/>
            </a:pPr>
            <a:r>
              <a:rPr lang="en-US" sz="2253" dirty="0">
                <a:solidFill>
                  <a:srgbClr val="0B1320"/>
                </a:solidFill>
                <a:latin typeface="DM Sans"/>
                <a:ea typeface="DM Sans"/>
                <a:cs typeface="DM Sans"/>
                <a:sym typeface="DM Sans"/>
              </a:rPr>
              <a:t>Jesus said, “be on guard against all covetousness” (Luke 12:15) </a:t>
            </a:r>
          </a:p>
          <a:p>
            <a:pPr marL="486409" lvl="1" indent="-243205" algn="just" defTabSz="609630">
              <a:lnSpc>
                <a:spcPts val="3604"/>
              </a:lnSpc>
              <a:buFontTx/>
              <a:buAutoNum type="arabicPeriod"/>
            </a:pPr>
            <a:r>
              <a:rPr lang="en-US" sz="2253" dirty="0">
                <a:solidFill>
                  <a:srgbClr val="0B1320"/>
                </a:solidFill>
                <a:latin typeface="DM Sans"/>
                <a:ea typeface="DM Sans"/>
                <a:cs typeface="DM Sans"/>
                <a:sym typeface="DM Sans"/>
              </a:rPr>
              <a:t>Jesus warned that we cannot serve both God and money (Matthew 6:24) </a:t>
            </a:r>
          </a:p>
          <a:p>
            <a:pPr marL="486409" lvl="1" indent="-243205" algn="just" defTabSz="609630">
              <a:lnSpc>
                <a:spcPts val="3604"/>
              </a:lnSpc>
              <a:buFontTx/>
              <a:buAutoNum type="arabicPeriod"/>
            </a:pPr>
            <a:r>
              <a:rPr lang="en-US" sz="2253" dirty="0">
                <a:solidFill>
                  <a:srgbClr val="0B1320"/>
                </a:solidFill>
                <a:latin typeface="DM Sans"/>
                <a:ea typeface="DM Sans"/>
                <a:cs typeface="DM Sans"/>
                <a:sym typeface="DM Sans"/>
              </a:rPr>
              <a:t>The Hebrew writer warns us to keep our life free from the love of money (Heb. 13:5)</a:t>
            </a:r>
          </a:p>
          <a:p>
            <a:pPr marL="486409" lvl="1" indent="-243205" algn="just" defTabSz="609630">
              <a:lnSpc>
                <a:spcPts val="3604"/>
              </a:lnSpc>
              <a:buFontTx/>
              <a:buAutoNum type="arabicPeriod"/>
            </a:pPr>
            <a:r>
              <a:rPr lang="en-US" sz="2253" dirty="0">
                <a:solidFill>
                  <a:srgbClr val="0B1320"/>
                </a:solidFill>
                <a:latin typeface="DM Sans"/>
                <a:ea typeface="DM Sans"/>
                <a:cs typeface="DM Sans"/>
                <a:sym typeface="DM Sans"/>
              </a:rPr>
              <a:t> The Apostle Paul said that covetousness must be put off (Col. 3:5)</a:t>
            </a:r>
          </a:p>
        </p:txBody>
      </p:sp>
      <p:grpSp>
        <p:nvGrpSpPr>
          <p:cNvPr id="6" name="Group 6"/>
          <p:cNvGrpSpPr/>
          <p:nvPr/>
        </p:nvGrpSpPr>
        <p:grpSpPr>
          <a:xfrm>
            <a:off x="-328560" y="-1905"/>
            <a:ext cx="11583971" cy="1461184"/>
            <a:chOff x="0" y="0"/>
            <a:chExt cx="10837860" cy="1367071"/>
          </a:xfrm>
        </p:grpSpPr>
        <p:sp>
          <p:nvSpPr>
            <p:cNvPr id="7" name="Freeform 7"/>
            <p:cNvSpPr/>
            <p:nvPr/>
          </p:nvSpPr>
          <p:spPr>
            <a:xfrm>
              <a:off x="0" y="0"/>
              <a:ext cx="10837860" cy="1367071"/>
            </a:xfrm>
            <a:custGeom>
              <a:avLst/>
              <a:gdLst/>
              <a:ahLst/>
              <a:cxnLst/>
              <a:rect l="l" t="t" r="r" b="b"/>
              <a:pathLst>
                <a:path w="10837860" h="1367071">
                  <a:moveTo>
                    <a:pt x="203200" y="0"/>
                  </a:moveTo>
                  <a:lnTo>
                    <a:pt x="10837860" y="0"/>
                  </a:lnTo>
                  <a:lnTo>
                    <a:pt x="10634660" y="1367071"/>
                  </a:lnTo>
                  <a:lnTo>
                    <a:pt x="0" y="1367071"/>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634660" cy="1414696"/>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10353505" y="5877741"/>
            <a:ext cx="3290285" cy="588919"/>
            <a:chOff x="0" y="0"/>
            <a:chExt cx="3770039" cy="674789"/>
          </a:xfrm>
        </p:grpSpPr>
        <p:sp>
          <p:nvSpPr>
            <p:cNvPr id="10" name="Freeform 10"/>
            <p:cNvSpPr/>
            <p:nvPr/>
          </p:nvSpPr>
          <p:spPr>
            <a:xfrm>
              <a:off x="0" y="0"/>
              <a:ext cx="3770038" cy="674789"/>
            </a:xfrm>
            <a:custGeom>
              <a:avLst/>
              <a:gdLst/>
              <a:ahLst/>
              <a:cxnLst/>
              <a:rect l="l" t="t" r="r" b="b"/>
              <a:pathLst>
                <a:path w="3770038" h="674789">
                  <a:moveTo>
                    <a:pt x="203200" y="0"/>
                  </a:moveTo>
                  <a:lnTo>
                    <a:pt x="3770038" y="0"/>
                  </a:lnTo>
                  <a:lnTo>
                    <a:pt x="3566838" y="674789"/>
                  </a:lnTo>
                  <a:lnTo>
                    <a:pt x="0" y="674789"/>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3566839" cy="722414"/>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1094600" y="105282"/>
            <a:ext cx="10002801" cy="1151469"/>
          </a:xfrm>
          <a:prstGeom prst="rect">
            <a:avLst/>
          </a:prstGeom>
        </p:spPr>
        <p:txBody>
          <a:bodyPr lIns="0" tIns="0" rIns="0" bIns="0" rtlCol="0" anchor="t">
            <a:spAutoFit/>
          </a:bodyPr>
          <a:lstStyle/>
          <a:p>
            <a:pPr defTabSz="609630">
              <a:lnSpc>
                <a:spcPts val="4572"/>
              </a:lnSpc>
            </a:pPr>
            <a:r>
              <a:rPr lang="en-US" sz="3518" dirty="0">
                <a:solidFill>
                  <a:srgbClr val="F3F6FA"/>
                </a:solidFill>
                <a:latin typeface="Aptos Display" panose="020B0004020202020204" pitchFamily="34" charset="0"/>
                <a:ea typeface="League Spartan"/>
                <a:cs typeface="Times New Roman" panose="02020603050405020304" pitchFamily="18" charset="0"/>
                <a:sym typeface="League Spartan"/>
              </a:rPr>
              <a:t>The Warning About The Love Of Money Is Given Frequently Throughout Scriptures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sp>
        <p:nvSpPr>
          <p:cNvPr id="2" name="TextBox 2"/>
          <p:cNvSpPr txBox="1"/>
          <p:nvPr/>
        </p:nvSpPr>
        <p:spPr>
          <a:xfrm>
            <a:off x="32833" y="1927227"/>
            <a:ext cx="11860157" cy="2464393"/>
          </a:xfrm>
          <a:prstGeom prst="rect">
            <a:avLst/>
          </a:prstGeom>
        </p:spPr>
        <p:txBody>
          <a:bodyPr lIns="0" tIns="0" rIns="0" bIns="0" rtlCol="0" anchor="t">
            <a:spAutoFit/>
          </a:bodyPr>
          <a:lstStyle/>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godliness with contentment is great gain </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1 Tim. 6:6</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Heb. 13:5</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Godliness is of value because it holds the promise of the present life and the life to come (1 Tim. 4:8)</a:t>
            </a:r>
          </a:p>
        </p:txBody>
      </p:sp>
      <p:grpSp>
        <p:nvGrpSpPr>
          <p:cNvPr id="3" name="Group 3"/>
          <p:cNvGrpSpPr/>
          <p:nvPr/>
        </p:nvGrpSpPr>
        <p:grpSpPr>
          <a:xfrm>
            <a:off x="-601894" y="149992"/>
            <a:ext cx="12108094" cy="1619539"/>
            <a:chOff x="0" y="0"/>
            <a:chExt cx="10220575" cy="1367071"/>
          </a:xfrm>
        </p:grpSpPr>
        <p:sp>
          <p:nvSpPr>
            <p:cNvPr id="4" name="Freeform 4"/>
            <p:cNvSpPr/>
            <p:nvPr/>
          </p:nvSpPr>
          <p:spPr>
            <a:xfrm>
              <a:off x="0" y="0"/>
              <a:ext cx="10220575" cy="1367071"/>
            </a:xfrm>
            <a:custGeom>
              <a:avLst/>
              <a:gdLst/>
              <a:ahLst/>
              <a:cxnLst/>
              <a:rect l="l" t="t" r="r" b="b"/>
              <a:pathLst>
                <a:path w="10220575" h="1367071">
                  <a:moveTo>
                    <a:pt x="203200" y="0"/>
                  </a:moveTo>
                  <a:lnTo>
                    <a:pt x="10220575" y="0"/>
                  </a:lnTo>
                  <a:lnTo>
                    <a:pt x="10017375" y="1367071"/>
                  </a:lnTo>
                  <a:lnTo>
                    <a:pt x="0" y="1367071"/>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5" name="TextBox 5"/>
            <p:cNvSpPr txBox="1"/>
            <p:nvPr/>
          </p:nvSpPr>
          <p:spPr>
            <a:xfrm>
              <a:off x="101600" y="-57150"/>
              <a:ext cx="10017375" cy="1424221"/>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grpSp>
        <p:nvGrpSpPr>
          <p:cNvPr id="6" name="Group 6"/>
          <p:cNvGrpSpPr/>
          <p:nvPr/>
        </p:nvGrpSpPr>
        <p:grpSpPr>
          <a:xfrm>
            <a:off x="10368567" y="6053935"/>
            <a:ext cx="3646867" cy="464903"/>
            <a:chOff x="0" y="0"/>
            <a:chExt cx="3770039" cy="480605"/>
          </a:xfrm>
        </p:grpSpPr>
        <p:sp>
          <p:nvSpPr>
            <p:cNvPr id="7" name="Freeform 7"/>
            <p:cNvSpPr/>
            <p:nvPr/>
          </p:nvSpPr>
          <p:spPr>
            <a:xfrm>
              <a:off x="0" y="0"/>
              <a:ext cx="3770038" cy="480605"/>
            </a:xfrm>
            <a:custGeom>
              <a:avLst/>
              <a:gdLst/>
              <a:ahLst/>
              <a:cxnLst/>
              <a:rect l="l" t="t" r="r" b="b"/>
              <a:pathLst>
                <a:path w="3770038" h="480605">
                  <a:moveTo>
                    <a:pt x="203200" y="0"/>
                  </a:moveTo>
                  <a:lnTo>
                    <a:pt x="3770038" y="0"/>
                  </a:lnTo>
                  <a:lnTo>
                    <a:pt x="3566838"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57150"/>
              <a:ext cx="3566839" cy="537755"/>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sp>
        <p:nvSpPr>
          <p:cNvPr id="9" name="TextBox 9"/>
          <p:cNvSpPr txBox="1"/>
          <p:nvPr/>
        </p:nvSpPr>
        <p:spPr>
          <a:xfrm>
            <a:off x="791204" y="615733"/>
            <a:ext cx="9707725" cy="666849"/>
          </a:xfrm>
          <a:prstGeom prst="rect">
            <a:avLst/>
          </a:prstGeom>
        </p:spPr>
        <p:txBody>
          <a:bodyPr lIns="0" tIns="0" rIns="0" bIns="0" rtlCol="0" anchor="t">
            <a:spAutoFit/>
          </a:bodyPr>
          <a:lstStyle/>
          <a:p>
            <a:pPr defTabSz="609630">
              <a:lnSpc>
                <a:spcPts val="5248"/>
              </a:lnSpc>
            </a:pPr>
            <a:r>
              <a:rPr lang="en-US" sz="4800" dirty="0">
                <a:solidFill>
                  <a:srgbClr val="000000"/>
                </a:solidFill>
                <a:latin typeface="Aptos Display" panose="020B0004020202020204" pitchFamily="34" charset="0"/>
                <a:ea typeface="League Spartan"/>
                <a:cs typeface="League Spartan"/>
                <a:sym typeface="League Spartan"/>
              </a:rPr>
              <a:t>How Do We Flee The Love Of Money?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sp>
        <p:nvSpPr>
          <p:cNvPr id="2" name="TextBox 2"/>
          <p:cNvSpPr txBox="1"/>
          <p:nvPr/>
        </p:nvSpPr>
        <p:spPr>
          <a:xfrm>
            <a:off x="32833" y="1927228"/>
            <a:ext cx="11860157" cy="2464393"/>
          </a:xfrm>
          <a:prstGeom prst="rect">
            <a:avLst/>
          </a:prstGeom>
        </p:spPr>
        <p:txBody>
          <a:bodyPr lIns="0" tIns="0" rIns="0" bIns="0" rtlCol="0" anchor="t">
            <a:spAutoFit/>
          </a:bodyPr>
          <a:lstStyle/>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godliness with contentment is great gain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the temporary nature of material things </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1 Tim. 6:7</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Matt. 6:19-20</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Luke 12:13–21</a:t>
            </a:r>
          </a:p>
        </p:txBody>
      </p:sp>
      <p:grpSp>
        <p:nvGrpSpPr>
          <p:cNvPr id="3" name="Group 3"/>
          <p:cNvGrpSpPr/>
          <p:nvPr/>
        </p:nvGrpSpPr>
        <p:grpSpPr>
          <a:xfrm>
            <a:off x="-601894" y="149992"/>
            <a:ext cx="12108094" cy="1619539"/>
            <a:chOff x="0" y="0"/>
            <a:chExt cx="10220575" cy="1367071"/>
          </a:xfrm>
        </p:grpSpPr>
        <p:sp>
          <p:nvSpPr>
            <p:cNvPr id="4" name="Freeform 4"/>
            <p:cNvSpPr/>
            <p:nvPr/>
          </p:nvSpPr>
          <p:spPr>
            <a:xfrm>
              <a:off x="0" y="0"/>
              <a:ext cx="10220575" cy="1367071"/>
            </a:xfrm>
            <a:custGeom>
              <a:avLst/>
              <a:gdLst/>
              <a:ahLst/>
              <a:cxnLst/>
              <a:rect l="l" t="t" r="r" b="b"/>
              <a:pathLst>
                <a:path w="10220575" h="1367071">
                  <a:moveTo>
                    <a:pt x="203200" y="0"/>
                  </a:moveTo>
                  <a:lnTo>
                    <a:pt x="10220575" y="0"/>
                  </a:lnTo>
                  <a:lnTo>
                    <a:pt x="10017375" y="1367071"/>
                  </a:lnTo>
                  <a:lnTo>
                    <a:pt x="0" y="1367071"/>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5" name="TextBox 5"/>
            <p:cNvSpPr txBox="1"/>
            <p:nvPr/>
          </p:nvSpPr>
          <p:spPr>
            <a:xfrm>
              <a:off x="101600" y="-57150"/>
              <a:ext cx="10017375" cy="1424221"/>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grpSp>
        <p:nvGrpSpPr>
          <p:cNvPr id="6" name="Group 6"/>
          <p:cNvGrpSpPr/>
          <p:nvPr/>
        </p:nvGrpSpPr>
        <p:grpSpPr>
          <a:xfrm>
            <a:off x="10368567" y="6053935"/>
            <a:ext cx="3646867" cy="464903"/>
            <a:chOff x="0" y="0"/>
            <a:chExt cx="3770039" cy="480605"/>
          </a:xfrm>
        </p:grpSpPr>
        <p:sp>
          <p:nvSpPr>
            <p:cNvPr id="7" name="Freeform 7"/>
            <p:cNvSpPr/>
            <p:nvPr/>
          </p:nvSpPr>
          <p:spPr>
            <a:xfrm>
              <a:off x="0" y="0"/>
              <a:ext cx="3770038" cy="480605"/>
            </a:xfrm>
            <a:custGeom>
              <a:avLst/>
              <a:gdLst/>
              <a:ahLst/>
              <a:cxnLst/>
              <a:rect l="l" t="t" r="r" b="b"/>
              <a:pathLst>
                <a:path w="3770038" h="480605">
                  <a:moveTo>
                    <a:pt x="203200" y="0"/>
                  </a:moveTo>
                  <a:lnTo>
                    <a:pt x="3770038" y="0"/>
                  </a:lnTo>
                  <a:lnTo>
                    <a:pt x="3566838"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57150"/>
              <a:ext cx="3566839" cy="537755"/>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sp>
        <p:nvSpPr>
          <p:cNvPr id="9" name="TextBox 9"/>
          <p:cNvSpPr txBox="1"/>
          <p:nvPr/>
        </p:nvSpPr>
        <p:spPr>
          <a:xfrm>
            <a:off x="791204" y="615733"/>
            <a:ext cx="9707725" cy="666849"/>
          </a:xfrm>
          <a:prstGeom prst="rect">
            <a:avLst/>
          </a:prstGeom>
        </p:spPr>
        <p:txBody>
          <a:bodyPr lIns="0" tIns="0" rIns="0" bIns="0" rtlCol="0" anchor="t">
            <a:spAutoFit/>
          </a:bodyPr>
          <a:lstStyle/>
          <a:p>
            <a:pPr defTabSz="609630">
              <a:lnSpc>
                <a:spcPts val="5248"/>
              </a:lnSpc>
            </a:pPr>
            <a:r>
              <a:rPr lang="en-US" sz="4800" dirty="0">
                <a:solidFill>
                  <a:srgbClr val="000000"/>
                </a:solidFill>
                <a:latin typeface="Aptos Display" panose="020B0004020202020204" pitchFamily="34" charset="0"/>
                <a:ea typeface="League Spartan"/>
                <a:cs typeface="League Spartan"/>
                <a:sym typeface="League Spartan"/>
              </a:rPr>
              <a:t>How Do We Flee The Love Of Money?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sp>
        <p:nvSpPr>
          <p:cNvPr id="2" name="TextBox 2"/>
          <p:cNvSpPr txBox="1"/>
          <p:nvPr/>
        </p:nvSpPr>
        <p:spPr>
          <a:xfrm>
            <a:off x="32833" y="1927228"/>
            <a:ext cx="11860157" cy="2964529"/>
          </a:xfrm>
          <a:prstGeom prst="rect">
            <a:avLst/>
          </a:prstGeom>
        </p:spPr>
        <p:txBody>
          <a:bodyPr lIns="0" tIns="0" rIns="0" bIns="0" rtlCol="0" anchor="t">
            <a:spAutoFit/>
          </a:bodyPr>
          <a:lstStyle/>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godliness with contentment is great gain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the temporary nature of material things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that it will lead you away from God </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1 Tim. 6:10</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It is the root of all kinds of evil </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It has caused some to wander away from the faith </a:t>
            </a:r>
          </a:p>
        </p:txBody>
      </p:sp>
      <p:grpSp>
        <p:nvGrpSpPr>
          <p:cNvPr id="3" name="Group 3"/>
          <p:cNvGrpSpPr/>
          <p:nvPr/>
        </p:nvGrpSpPr>
        <p:grpSpPr>
          <a:xfrm>
            <a:off x="-601894" y="149992"/>
            <a:ext cx="12108094" cy="1619539"/>
            <a:chOff x="0" y="0"/>
            <a:chExt cx="10220575" cy="1367071"/>
          </a:xfrm>
        </p:grpSpPr>
        <p:sp>
          <p:nvSpPr>
            <p:cNvPr id="4" name="Freeform 4"/>
            <p:cNvSpPr/>
            <p:nvPr/>
          </p:nvSpPr>
          <p:spPr>
            <a:xfrm>
              <a:off x="0" y="0"/>
              <a:ext cx="10220575" cy="1367071"/>
            </a:xfrm>
            <a:custGeom>
              <a:avLst/>
              <a:gdLst/>
              <a:ahLst/>
              <a:cxnLst/>
              <a:rect l="l" t="t" r="r" b="b"/>
              <a:pathLst>
                <a:path w="10220575" h="1367071">
                  <a:moveTo>
                    <a:pt x="203200" y="0"/>
                  </a:moveTo>
                  <a:lnTo>
                    <a:pt x="10220575" y="0"/>
                  </a:lnTo>
                  <a:lnTo>
                    <a:pt x="10017375" y="1367071"/>
                  </a:lnTo>
                  <a:lnTo>
                    <a:pt x="0" y="1367071"/>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5" name="TextBox 5"/>
            <p:cNvSpPr txBox="1"/>
            <p:nvPr/>
          </p:nvSpPr>
          <p:spPr>
            <a:xfrm>
              <a:off x="101600" y="-57150"/>
              <a:ext cx="10017375" cy="1424221"/>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grpSp>
        <p:nvGrpSpPr>
          <p:cNvPr id="6" name="Group 6"/>
          <p:cNvGrpSpPr/>
          <p:nvPr/>
        </p:nvGrpSpPr>
        <p:grpSpPr>
          <a:xfrm>
            <a:off x="10368567" y="6053935"/>
            <a:ext cx="3646867" cy="464903"/>
            <a:chOff x="0" y="0"/>
            <a:chExt cx="3770039" cy="480605"/>
          </a:xfrm>
        </p:grpSpPr>
        <p:sp>
          <p:nvSpPr>
            <p:cNvPr id="7" name="Freeform 7"/>
            <p:cNvSpPr/>
            <p:nvPr/>
          </p:nvSpPr>
          <p:spPr>
            <a:xfrm>
              <a:off x="0" y="0"/>
              <a:ext cx="3770038" cy="480605"/>
            </a:xfrm>
            <a:custGeom>
              <a:avLst/>
              <a:gdLst/>
              <a:ahLst/>
              <a:cxnLst/>
              <a:rect l="l" t="t" r="r" b="b"/>
              <a:pathLst>
                <a:path w="3770038" h="480605">
                  <a:moveTo>
                    <a:pt x="203200" y="0"/>
                  </a:moveTo>
                  <a:lnTo>
                    <a:pt x="3770038" y="0"/>
                  </a:lnTo>
                  <a:lnTo>
                    <a:pt x="3566838"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57150"/>
              <a:ext cx="3566839" cy="537755"/>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sp>
        <p:nvSpPr>
          <p:cNvPr id="9" name="TextBox 9"/>
          <p:cNvSpPr txBox="1"/>
          <p:nvPr/>
        </p:nvSpPr>
        <p:spPr>
          <a:xfrm>
            <a:off x="791204" y="615733"/>
            <a:ext cx="9707725" cy="666849"/>
          </a:xfrm>
          <a:prstGeom prst="rect">
            <a:avLst/>
          </a:prstGeom>
        </p:spPr>
        <p:txBody>
          <a:bodyPr lIns="0" tIns="0" rIns="0" bIns="0" rtlCol="0" anchor="t">
            <a:spAutoFit/>
          </a:bodyPr>
          <a:lstStyle/>
          <a:p>
            <a:pPr defTabSz="609630">
              <a:lnSpc>
                <a:spcPts val="5248"/>
              </a:lnSpc>
            </a:pPr>
            <a:r>
              <a:rPr lang="en-US" sz="4800" dirty="0">
                <a:solidFill>
                  <a:srgbClr val="000000"/>
                </a:solidFill>
                <a:latin typeface="League Spartan"/>
                <a:ea typeface="League Spartan"/>
                <a:cs typeface="League Spartan"/>
                <a:sym typeface="League Spartan"/>
              </a:rPr>
              <a:t>How Do We Flee The Love Of Money?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sp>
        <p:nvSpPr>
          <p:cNvPr id="2" name="TextBox 2"/>
          <p:cNvSpPr txBox="1"/>
          <p:nvPr/>
        </p:nvSpPr>
        <p:spPr>
          <a:xfrm>
            <a:off x="32833" y="1927228"/>
            <a:ext cx="11860157" cy="3464666"/>
          </a:xfrm>
          <a:prstGeom prst="rect">
            <a:avLst/>
          </a:prstGeom>
        </p:spPr>
        <p:txBody>
          <a:bodyPr lIns="0" tIns="0" rIns="0" bIns="0" rtlCol="0" anchor="t">
            <a:spAutoFit/>
          </a:bodyPr>
          <a:lstStyle/>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godliness with contentment is great gain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the temporary nature of material things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that it will lead you away from God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Devote ourselves to godly pursuits </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1 Tim. 6:11 </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We need to pursue righteousness, godliness, faith, love, steadfastness, gentleness</a:t>
            </a:r>
          </a:p>
        </p:txBody>
      </p:sp>
      <p:grpSp>
        <p:nvGrpSpPr>
          <p:cNvPr id="3" name="Group 3"/>
          <p:cNvGrpSpPr/>
          <p:nvPr/>
        </p:nvGrpSpPr>
        <p:grpSpPr>
          <a:xfrm>
            <a:off x="-601894" y="149992"/>
            <a:ext cx="12108094" cy="1619539"/>
            <a:chOff x="0" y="0"/>
            <a:chExt cx="10220575" cy="1367071"/>
          </a:xfrm>
        </p:grpSpPr>
        <p:sp>
          <p:nvSpPr>
            <p:cNvPr id="4" name="Freeform 4"/>
            <p:cNvSpPr/>
            <p:nvPr/>
          </p:nvSpPr>
          <p:spPr>
            <a:xfrm>
              <a:off x="0" y="0"/>
              <a:ext cx="10220575" cy="1367071"/>
            </a:xfrm>
            <a:custGeom>
              <a:avLst/>
              <a:gdLst/>
              <a:ahLst/>
              <a:cxnLst/>
              <a:rect l="l" t="t" r="r" b="b"/>
              <a:pathLst>
                <a:path w="10220575" h="1367071">
                  <a:moveTo>
                    <a:pt x="203200" y="0"/>
                  </a:moveTo>
                  <a:lnTo>
                    <a:pt x="10220575" y="0"/>
                  </a:lnTo>
                  <a:lnTo>
                    <a:pt x="10017375" y="1367071"/>
                  </a:lnTo>
                  <a:lnTo>
                    <a:pt x="0" y="1367071"/>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5" name="TextBox 5"/>
            <p:cNvSpPr txBox="1"/>
            <p:nvPr/>
          </p:nvSpPr>
          <p:spPr>
            <a:xfrm>
              <a:off x="101600" y="-57150"/>
              <a:ext cx="10017375" cy="1424221"/>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grpSp>
        <p:nvGrpSpPr>
          <p:cNvPr id="6" name="Group 6"/>
          <p:cNvGrpSpPr/>
          <p:nvPr/>
        </p:nvGrpSpPr>
        <p:grpSpPr>
          <a:xfrm>
            <a:off x="10368567" y="6053935"/>
            <a:ext cx="3646867" cy="464903"/>
            <a:chOff x="0" y="0"/>
            <a:chExt cx="3770039" cy="480605"/>
          </a:xfrm>
        </p:grpSpPr>
        <p:sp>
          <p:nvSpPr>
            <p:cNvPr id="7" name="Freeform 7"/>
            <p:cNvSpPr/>
            <p:nvPr/>
          </p:nvSpPr>
          <p:spPr>
            <a:xfrm>
              <a:off x="0" y="0"/>
              <a:ext cx="3770038" cy="480605"/>
            </a:xfrm>
            <a:custGeom>
              <a:avLst/>
              <a:gdLst/>
              <a:ahLst/>
              <a:cxnLst/>
              <a:rect l="l" t="t" r="r" b="b"/>
              <a:pathLst>
                <a:path w="3770038" h="480605">
                  <a:moveTo>
                    <a:pt x="203200" y="0"/>
                  </a:moveTo>
                  <a:lnTo>
                    <a:pt x="3770038" y="0"/>
                  </a:lnTo>
                  <a:lnTo>
                    <a:pt x="3566838"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57150"/>
              <a:ext cx="3566839" cy="537755"/>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sp>
        <p:nvSpPr>
          <p:cNvPr id="10" name="TextBox 9">
            <a:extLst>
              <a:ext uri="{FF2B5EF4-FFF2-40B4-BE49-F238E27FC236}">
                <a16:creationId xmlns:a16="http://schemas.microsoft.com/office/drawing/2014/main" id="{A35CA6F3-D1D4-ECA2-788F-8DA67550396D}"/>
              </a:ext>
            </a:extLst>
          </p:cNvPr>
          <p:cNvSpPr txBox="1"/>
          <p:nvPr/>
        </p:nvSpPr>
        <p:spPr>
          <a:xfrm>
            <a:off x="791204" y="615733"/>
            <a:ext cx="9707725" cy="666849"/>
          </a:xfrm>
          <a:prstGeom prst="rect">
            <a:avLst/>
          </a:prstGeom>
        </p:spPr>
        <p:txBody>
          <a:bodyPr lIns="0" tIns="0" rIns="0" bIns="0" rtlCol="0" anchor="t">
            <a:spAutoFit/>
          </a:bodyPr>
          <a:lstStyle/>
          <a:p>
            <a:pPr defTabSz="609630">
              <a:lnSpc>
                <a:spcPts val="5248"/>
              </a:lnSpc>
            </a:pPr>
            <a:r>
              <a:rPr lang="en-US" sz="4800" dirty="0">
                <a:solidFill>
                  <a:srgbClr val="000000"/>
                </a:solidFill>
                <a:latin typeface="League Spartan"/>
                <a:ea typeface="League Spartan"/>
                <a:cs typeface="League Spartan"/>
                <a:sym typeface="League Spartan"/>
              </a:rPr>
              <a:t>How Do We Flee The Love Of Money?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sp>
        <p:nvSpPr>
          <p:cNvPr id="2" name="TextBox 2"/>
          <p:cNvSpPr txBox="1"/>
          <p:nvPr/>
        </p:nvSpPr>
        <p:spPr>
          <a:xfrm>
            <a:off x="32833" y="1927228"/>
            <a:ext cx="11860157" cy="3464666"/>
          </a:xfrm>
          <a:prstGeom prst="rect">
            <a:avLst/>
          </a:prstGeom>
        </p:spPr>
        <p:txBody>
          <a:bodyPr lIns="0" tIns="0" rIns="0" bIns="0" rtlCol="0" anchor="t">
            <a:spAutoFit/>
          </a:bodyPr>
          <a:lstStyle/>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godliness with contentment is great gain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the temporary nature of material things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that it will lead you away from God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Devote ourselves to godly pursuits </a:t>
            </a:r>
          </a:p>
          <a:p>
            <a:pPr marL="523171" lvl="1" indent="-261585" algn="just" defTabSz="609630">
              <a:lnSpc>
                <a:spcPts val="3877"/>
              </a:lnSpc>
              <a:buFontTx/>
              <a:buAutoNum type="arabicPeriod"/>
            </a:pPr>
            <a:r>
              <a:rPr lang="en-US" sz="2423" dirty="0">
                <a:solidFill>
                  <a:srgbClr val="0B1320"/>
                </a:solidFill>
                <a:latin typeface="DM Sans"/>
                <a:ea typeface="DM Sans"/>
                <a:cs typeface="DM Sans"/>
                <a:sym typeface="DM Sans"/>
              </a:rPr>
              <a:t>Remember where your blessings come from </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1 Tim. 6:17</a:t>
            </a:r>
          </a:p>
          <a:p>
            <a:pPr marL="1046342" lvl="2" indent="-348781" algn="just" defTabSz="609630">
              <a:lnSpc>
                <a:spcPts val="3877"/>
              </a:lnSpc>
              <a:buFontTx/>
              <a:buAutoNum type="alphaLcPeriod"/>
            </a:pPr>
            <a:r>
              <a:rPr lang="en-US" sz="2423" dirty="0">
                <a:solidFill>
                  <a:srgbClr val="0B1320"/>
                </a:solidFill>
                <a:latin typeface="DM Sans"/>
                <a:ea typeface="DM Sans"/>
                <a:cs typeface="DM Sans"/>
                <a:sym typeface="DM Sans"/>
              </a:rPr>
              <a:t>God will provide us with everything that we need </a:t>
            </a:r>
          </a:p>
        </p:txBody>
      </p:sp>
      <p:grpSp>
        <p:nvGrpSpPr>
          <p:cNvPr id="3" name="Group 3"/>
          <p:cNvGrpSpPr/>
          <p:nvPr/>
        </p:nvGrpSpPr>
        <p:grpSpPr>
          <a:xfrm>
            <a:off x="-601894" y="149992"/>
            <a:ext cx="12108094" cy="1619539"/>
            <a:chOff x="0" y="0"/>
            <a:chExt cx="10220575" cy="1367071"/>
          </a:xfrm>
        </p:grpSpPr>
        <p:sp>
          <p:nvSpPr>
            <p:cNvPr id="4" name="Freeform 4"/>
            <p:cNvSpPr/>
            <p:nvPr/>
          </p:nvSpPr>
          <p:spPr>
            <a:xfrm>
              <a:off x="0" y="0"/>
              <a:ext cx="10220575" cy="1367071"/>
            </a:xfrm>
            <a:custGeom>
              <a:avLst/>
              <a:gdLst/>
              <a:ahLst/>
              <a:cxnLst/>
              <a:rect l="l" t="t" r="r" b="b"/>
              <a:pathLst>
                <a:path w="10220575" h="1367071">
                  <a:moveTo>
                    <a:pt x="203200" y="0"/>
                  </a:moveTo>
                  <a:lnTo>
                    <a:pt x="10220575" y="0"/>
                  </a:lnTo>
                  <a:lnTo>
                    <a:pt x="10017375" y="1367071"/>
                  </a:lnTo>
                  <a:lnTo>
                    <a:pt x="0" y="1367071"/>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5" name="TextBox 5"/>
            <p:cNvSpPr txBox="1"/>
            <p:nvPr/>
          </p:nvSpPr>
          <p:spPr>
            <a:xfrm>
              <a:off x="101600" y="-57150"/>
              <a:ext cx="10017375" cy="1424221"/>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grpSp>
        <p:nvGrpSpPr>
          <p:cNvPr id="6" name="Group 6"/>
          <p:cNvGrpSpPr/>
          <p:nvPr/>
        </p:nvGrpSpPr>
        <p:grpSpPr>
          <a:xfrm>
            <a:off x="10368567" y="6053935"/>
            <a:ext cx="3646867" cy="464903"/>
            <a:chOff x="0" y="0"/>
            <a:chExt cx="3770039" cy="480605"/>
          </a:xfrm>
        </p:grpSpPr>
        <p:sp>
          <p:nvSpPr>
            <p:cNvPr id="7" name="Freeform 7"/>
            <p:cNvSpPr/>
            <p:nvPr/>
          </p:nvSpPr>
          <p:spPr>
            <a:xfrm>
              <a:off x="0" y="0"/>
              <a:ext cx="3770038" cy="480605"/>
            </a:xfrm>
            <a:custGeom>
              <a:avLst/>
              <a:gdLst/>
              <a:ahLst/>
              <a:cxnLst/>
              <a:rect l="l" t="t" r="r" b="b"/>
              <a:pathLst>
                <a:path w="3770038" h="480605">
                  <a:moveTo>
                    <a:pt x="203200" y="0"/>
                  </a:moveTo>
                  <a:lnTo>
                    <a:pt x="3770038" y="0"/>
                  </a:lnTo>
                  <a:lnTo>
                    <a:pt x="3566838"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57150"/>
              <a:ext cx="3566839" cy="537755"/>
            </a:xfrm>
            <a:prstGeom prst="rect">
              <a:avLst/>
            </a:prstGeom>
          </p:spPr>
          <p:txBody>
            <a:bodyPr lIns="28153" tIns="28153" rIns="28153" bIns="28153" rtlCol="0" anchor="ctr"/>
            <a:lstStyle/>
            <a:p>
              <a:pPr algn="ctr" defTabSz="609630">
                <a:lnSpc>
                  <a:spcPts val="1839"/>
                </a:lnSpc>
              </a:pPr>
              <a:endParaRPr sz="1200">
                <a:solidFill>
                  <a:prstClr val="black"/>
                </a:solidFill>
                <a:latin typeface="Calibri"/>
              </a:endParaRPr>
            </a:p>
          </p:txBody>
        </p:sp>
      </p:grpSp>
      <p:sp>
        <p:nvSpPr>
          <p:cNvPr id="10" name="TextBox 9">
            <a:extLst>
              <a:ext uri="{FF2B5EF4-FFF2-40B4-BE49-F238E27FC236}">
                <a16:creationId xmlns:a16="http://schemas.microsoft.com/office/drawing/2014/main" id="{D33AD3F5-389E-9909-88F3-9B64A1DC6948}"/>
              </a:ext>
            </a:extLst>
          </p:cNvPr>
          <p:cNvSpPr txBox="1"/>
          <p:nvPr/>
        </p:nvSpPr>
        <p:spPr>
          <a:xfrm>
            <a:off x="791204" y="615733"/>
            <a:ext cx="9707725" cy="666849"/>
          </a:xfrm>
          <a:prstGeom prst="rect">
            <a:avLst/>
          </a:prstGeom>
        </p:spPr>
        <p:txBody>
          <a:bodyPr lIns="0" tIns="0" rIns="0" bIns="0" rtlCol="0" anchor="t">
            <a:spAutoFit/>
          </a:bodyPr>
          <a:lstStyle/>
          <a:p>
            <a:pPr defTabSz="609630">
              <a:lnSpc>
                <a:spcPts val="5248"/>
              </a:lnSpc>
            </a:pPr>
            <a:r>
              <a:rPr lang="en-US" sz="4800" dirty="0">
                <a:solidFill>
                  <a:srgbClr val="000000"/>
                </a:solidFill>
                <a:latin typeface="League Spartan"/>
                <a:ea typeface="League Spartan"/>
                <a:cs typeface="League Spartan"/>
                <a:sym typeface="League Spartan"/>
              </a:rPr>
              <a:t>How Do We Flee The Love Of Money?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 calcmode="lin" valueType="num">
                                      <p:cBhvr additive="base">
                                        <p:cTn id="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 calcmode="lin" valueType="num">
                                      <p:cBhvr additive="base">
                                        <p:cTn id="1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378628" y="-1627471"/>
            <a:ext cx="12600844" cy="11896452"/>
            <a:chOff x="0" y="0"/>
            <a:chExt cx="6350000" cy="5995033"/>
          </a:xfrm>
        </p:grpSpPr>
        <p:sp>
          <p:nvSpPr>
            <p:cNvPr id="3" name="Freeform 3"/>
            <p:cNvSpPr/>
            <p:nvPr/>
          </p:nvSpPr>
          <p:spPr>
            <a:xfrm>
              <a:off x="0" y="0"/>
              <a:ext cx="6351270" cy="5995033"/>
            </a:xfrm>
            <a:custGeom>
              <a:avLst/>
              <a:gdLst/>
              <a:ahLst/>
              <a:cxnLst/>
              <a:rect l="l" t="t" r="r" b="b"/>
              <a:pathLst>
                <a:path w="6351270" h="5995033">
                  <a:moveTo>
                    <a:pt x="5985510" y="0"/>
                  </a:moveTo>
                  <a:lnTo>
                    <a:pt x="364490" y="0"/>
                  </a:lnTo>
                  <a:cubicBezTo>
                    <a:pt x="162560" y="0"/>
                    <a:pt x="0" y="153473"/>
                    <a:pt x="0" y="344115"/>
                  </a:cubicBezTo>
                  <a:lnTo>
                    <a:pt x="0" y="5652117"/>
                  </a:lnTo>
                  <a:cubicBezTo>
                    <a:pt x="0" y="5841560"/>
                    <a:pt x="162560" y="5995033"/>
                    <a:pt x="364490" y="5995033"/>
                  </a:cubicBezTo>
                  <a:lnTo>
                    <a:pt x="5986780" y="5995033"/>
                  </a:lnTo>
                  <a:cubicBezTo>
                    <a:pt x="6187440" y="5995033"/>
                    <a:pt x="6351270" y="5841560"/>
                    <a:pt x="6351270" y="5650918"/>
                  </a:cubicBezTo>
                  <a:lnTo>
                    <a:pt x="6351270" y="344115"/>
                  </a:lnTo>
                  <a:cubicBezTo>
                    <a:pt x="6350000" y="153473"/>
                    <a:pt x="6187440" y="0"/>
                    <a:pt x="5985510" y="0"/>
                  </a:cubicBezTo>
                  <a:close/>
                </a:path>
              </a:pathLst>
            </a:custGeom>
            <a:blipFill>
              <a:blip r:embed="rId2">
                <a:alphaModFix amt="18000"/>
              </a:blip>
              <a:stretch>
                <a:fillRect l="-38608" r="-2977"/>
              </a:stretch>
            </a:blipFill>
          </p:spPr>
          <p:txBody>
            <a:bodyPr/>
            <a:lstStyle/>
            <a:p>
              <a:pPr defTabSz="609630"/>
              <a:endParaRPr lang="en-US" sz="1200">
                <a:solidFill>
                  <a:prstClr val="black"/>
                </a:solidFill>
                <a:latin typeface="Calibri"/>
              </a:endParaRPr>
            </a:p>
          </p:txBody>
        </p:sp>
      </p:grpSp>
      <p:grpSp>
        <p:nvGrpSpPr>
          <p:cNvPr id="4" name="Group 4"/>
          <p:cNvGrpSpPr/>
          <p:nvPr/>
        </p:nvGrpSpPr>
        <p:grpSpPr>
          <a:xfrm>
            <a:off x="8393309" y="0"/>
            <a:ext cx="7470119" cy="6858000"/>
            <a:chOff x="0" y="0"/>
            <a:chExt cx="581669" cy="534005"/>
          </a:xfrm>
        </p:grpSpPr>
        <p:sp>
          <p:nvSpPr>
            <p:cNvPr id="5" name="Freeform 5"/>
            <p:cNvSpPr/>
            <p:nvPr/>
          </p:nvSpPr>
          <p:spPr>
            <a:xfrm>
              <a:off x="0" y="0"/>
              <a:ext cx="581669" cy="534005"/>
            </a:xfrm>
            <a:custGeom>
              <a:avLst/>
              <a:gdLst/>
              <a:ahLst/>
              <a:cxnLst/>
              <a:rect l="l" t="t" r="r" b="b"/>
              <a:pathLst>
                <a:path w="581669" h="534005">
                  <a:moveTo>
                    <a:pt x="203200" y="0"/>
                  </a:moveTo>
                  <a:lnTo>
                    <a:pt x="581669" y="0"/>
                  </a:lnTo>
                  <a:lnTo>
                    <a:pt x="378469" y="534005"/>
                  </a:lnTo>
                  <a:lnTo>
                    <a:pt x="0" y="534005"/>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6" name="TextBox 6"/>
            <p:cNvSpPr txBox="1"/>
            <p:nvPr/>
          </p:nvSpPr>
          <p:spPr>
            <a:xfrm>
              <a:off x="101600" y="-47625"/>
              <a:ext cx="378469" cy="5816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7" name="Group 7"/>
          <p:cNvGrpSpPr/>
          <p:nvPr/>
        </p:nvGrpSpPr>
        <p:grpSpPr>
          <a:xfrm>
            <a:off x="-295453" y="149375"/>
            <a:ext cx="3162459" cy="926015"/>
            <a:chOff x="0" y="0"/>
            <a:chExt cx="2510727" cy="735178"/>
          </a:xfrm>
        </p:grpSpPr>
        <p:sp>
          <p:nvSpPr>
            <p:cNvPr id="8" name="Freeform 8"/>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9" name="TextBox 9"/>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1" name="TextBox 11"/>
          <p:cNvSpPr txBox="1"/>
          <p:nvPr/>
        </p:nvSpPr>
        <p:spPr>
          <a:xfrm>
            <a:off x="532700" y="1515683"/>
            <a:ext cx="8852477" cy="1576137"/>
          </a:xfrm>
          <a:prstGeom prst="rect">
            <a:avLst/>
          </a:prstGeom>
        </p:spPr>
        <p:txBody>
          <a:bodyPr lIns="0" tIns="0" rIns="0" bIns="0" rtlCol="0" anchor="t">
            <a:spAutoFit/>
          </a:bodyPr>
          <a:lstStyle/>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These Things (1 Tim 6:11)</a:t>
            </a:r>
          </a:p>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Idolatry (1 Cor. 10:14)</a:t>
            </a:r>
          </a:p>
        </p:txBody>
      </p:sp>
      <p:grpSp>
        <p:nvGrpSpPr>
          <p:cNvPr id="12" name="Group 12"/>
          <p:cNvGrpSpPr/>
          <p:nvPr/>
        </p:nvGrpSpPr>
        <p:grpSpPr>
          <a:xfrm>
            <a:off x="9548931" y="149375"/>
            <a:ext cx="3162459" cy="926015"/>
            <a:chOff x="0" y="0"/>
            <a:chExt cx="2510727" cy="735178"/>
          </a:xfrm>
        </p:grpSpPr>
        <p:sp>
          <p:nvSpPr>
            <p:cNvPr id="13" name="Freeform 13"/>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4" name="TextBox 14"/>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6" name="TextBox 10">
            <a:extLst>
              <a:ext uri="{FF2B5EF4-FFF2-40B4-BE49-F238E27FC236}">
                <a16:creationId xmlns:a16="http://schemas.microsoft.com/office/drawing/2014/main" id="{1BB79E4D-4E20-AA7A-D3EB-00A758F8CEA5}"/>
              </a:ext>
            </a:extLst>
          </p:cNvPr>
          <p:cNvSpPr txBox="1"/>
          <p:nvPr/>
        </p:nvSpPr>
        <p:spPr>
          <a:xfrm>
            <a:off x="3371487" y="178349"/>
            <a:ext cx="5839972" cy="906723"/>
          </a:xfrm>
          <a:prstGeom prst="rect">
            <a:avLst/>
          </a:prstGeom>
        </p:spPr>
        <p:txBody>
          <a:bodyPr wrap="square" lIns="0" tIns="0" rIns="0" bIns="0" rtlCol="0" anchor="t">
            <a:spAutoFit/>
          </a:bodyPr>
          <a:lstStyle/>
          <a:p>
            <a:pPr defTabSz="609630">
              <a:lnSpc>
                <a:spcPts val="7237"/>
              </a:lnSpc>
            </a:pPr>
            <a:r>
              <a:rPr lang="en-US" sz="5567" dirty="0">
                <a:solidFill>
                  <a:srgbClr val="0B1320"/>
                </a:solidFill>
                <a:latin typeface="Aharoni" panose="02010803020104030203" pitchFamily="2" charset="-79"/>
                <a:ea typeface="League Spartan"/>
                <a:cs typeface="Aharoni" panose="02010803020104030203" pitchFamily="2" charset="-79"/>
                <a:sym typeface="League Spartan"/>
              </a:rPr>
              <a:t>Flee </a:t>
            </a:r>
            <a:r>
              <a:rPr lang="en-US" sz="5567" dirty="0">
                <a:solidFill>
                  <a:srgbClr val="365679"/>
                </a:solidFill>
                <a:latin typeface="Aharoni" panose="02010803020104030203" pitchFamily="2" charset="-79"/>
                <a:ea typeface="League Spartan"/>
                <a:cs typeface="Aharoni" panose="02010803020104030203" pitchFamily="2" charset="-79"/>
                <a:sym typeface="League Spartan"/>
              </a:rPr>
              <a:t>These </a:t>
            </a:r>
            <a:r>
              <a:rPr lang="en-US" sz="5567" dirty="0">
                <a:solidFill>
                  <a:srgbClr val="0B1320"/>
                </a:solidFill>
                <a:latin typeface="Aharoni" panose="02010803020104030203" pitchFamily="2" charset="-79"/>
                <a:ea typeface="League Spartan"/>
                <a:cs typeface="Aharoni" panose="02010803020104030203" pitchFamily="2" charset="-79"/>
                <a:sym typeface="League Spartan"/>
              </a:rPr>
              <a:t>Things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additive="base">
                                        <p:cTn id="7"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72933"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504747" y="1335058"/>
            <a:ext cx="11001453" cy="1864293"/>
          </a:xfrm>
          <a:prstGeom prst="rect">
            <a:avLst/>
          </a:prstGeom>
        </p:spPr>
        <p:txBody>
          <a:bodyPr lIns="0" tIns="0" rIns="0" bIns="0" rtlCol="0" anchor="t">
            <a:spAutoFit/>
          </a:bodyPr>
          <a:lstStyle/>
          <a:p>
            <a:pPr marL="500804" lvl="1" indent="-250402" algn="just" defTabSz="609630">
              <a:lnSpc>
                <a:spcPts val="3711"/>
              </a:lnSpc>
              <a:buFontTx/>
              <a:buAutoNum type="arabicPeriod"/>
            </a:pPr>
            <a:r>
              <a:rPr lang="en-US" sz="2319" spc="-90" dirty="0">
                <a:solidFill>
                  <a:srgbClr val="0B1320"/>
                </a:solidFill>
                <a:latin typeface="DM Sans"/>
                <a:ea typeface="DM Sans"/>
                <a:cs typeface="DM Sans"/>
                <a:sym typeface="DM Sans"/>
              </a:rPr>
              <a:t>Idolatry Is an abomination to God </a:t>
            </a:r>
          </a:p>
          <a:p>
            <a:pPr marL="1001608" lvl="2" indent="-333869" algn="just" defTabSz="609630">
              <a:lnSpc>
                <a:spcPts val="3711"/>
              </a:lnSpc>
              <a:buFontTx/>
              <a:buAutoNum type="alphaLcPeriod"/>
            </a:pPr>
            <a:r>
              <a:rPr lang="en-US" sz="2319" spc="-90" dirty="0">
                <a:solidFill>
                  <a:srgbClr val="0B1320"/>
                </a:solidFill>
                <a:latin typeface="DM Sans"/>
                <a:ea typeface="DM Sans"/>
                <a:cs typeface="DM Sans"/>
                <a:sym typeface="DM Sans"/>
              </a:rPr>
              <a:t>God Commanded Man Not to Make Any Carved Image (Exodus 20:3-5)</a:t>
            </a:r>
          </a:p>
          <a:p>
            <a:pPr marL="1001608" lvl="2" indent="-333869" algn="just" defTabSz="609630">
              <a:lnSpc>
                <a:spcPts val="3711"/>
              </a:lnSpc>
              <a:buFontTx/>
              <a:buAutoNum type="alphaLcPeriod"/>
            </a:pPr>
            <a:r>
              <a:rPr lang="en-US" sz="2319" spc="-90" dirty="0" err="1">
                <a:solidFill>
                  <a:srgbClr val="0B1320"/>
                </a:solidFill>
                <a:latin typeface="DM Sans"/>
                <a:ea typeface="DM Sans"/>
                <a:cs typeface="DM Sans"/>
                <a:sym typeface="DM Sans"/>
              </a:rPr>
              <a:t>Deut</a:t>
            </a:r>
            <a:r>
              <a:rPr lang="en-US" sz="2319" spc="-90" dirty="0">
                <a:solidFill>
                  <a:srgbClr val="0B1320"/>
                </a:solidFill>
                <a:latin typeface="DM Sans"/>
                <a:ea typeface="DM Sans"/>
                <a:cs typeface="DM Sans"/>
                <a:sym typeface="DM Sans"/>
              </a:rPr>
              <a:t> 7:25-26</a:t>
            </a:r>
          </a:p>
          <a:p>
            <a:pPr marL="1001608" lvl="2" indent="-333869" algn="just" defTabSz="609630">
              <a:lnSpc>
                <a:spcPts val="3711"/>
              </a:lnSpc>
              <a:buFontTx/>
              <a:buAutoNum type="alphaLcPeriod"/>
            </a:pPr>
            <a:r>
              <a:rPr lang="en-US" sz="2319" spc="-90" dirty="0" err="1">
                <a:solidFill>
                  <a:srgbClr val="0B1320"/>
                </a:solidFill>
                <a:latin typeface="DM Sans"/>
                <a:ea typeface="DM Sans"/>
                <a:cs typeface="DM Sans"/>
                <a:sym typeface="DM Sans"/>
              </a:rPr>
              <a:t>Deut</a:t>
            </a:r>
            <a:r>
              <a:rPr lang="en-US" sz="2319" spc="-90" dirty="0">
                <a:solidFill>
                  <a:srgbClr val="0B1320"/>
                </a:solidFill>
                <a:latin typeface="DM Sans"/>
                <a:ea typeface="DM Sans"/>
                <a:cs typeface="DM Sans"/>
                <a:sym typeface="DM Sans"/>
              </a:rPr>
              <a:t> 27:15</a:t>
            </a:r>
          </a:p>
        </p:txBody>
      </p:sp>
      <p:grpSp>
        <p:nvGrpSpPr>
          <p:cNvPr id="6" name="Group 6"/>
          <p:cNvGrpSpPr/>
          <p:nvPr/>
        </p:nvGrpSpPr>
        <p:grpSpPr>
          <a:xfrm>
            <a:off x="-361592" y="0"/>
            <a:ext cx="11945513" cy="1013489"/>
            <a:chOff x="0" y="0"/>
            <a:chExt cx="11176116" cy="948211"/>
          </a:xfrm>
        </p:grpSpPr>
        <p:sp>
          <p:nvSpPr>
            <p:cNvPr id="7" name="Freeform 7"/>
            <p:cNvSpPr/>
            <p:nvPr/>
          </p:nvSpPr>
          <p:spPr>
            <a:xfrm>
              <a:off x="0" y="0"/>
              <a:ext cx="11176116" cy="948211"/>
            </a:xfrm>
            <a:custGeom>
              <a:avLst/>
              <a:gdLst/>
              <a:ahLst/>
              <a:cxnLst/>
              <a:rect l="l" t="t" r="r" b="b"/>
              <a:pathLst>
                <a:path w="11176116" h="948211">
                  <a:moveTo>
                    <a:pt x="203200" y="0"/>
                  </a:moveTo>
                  <a:lnTo>
                    <a:pt x="11176116" y="0"/>
                  </a:lnTo>
                  <a:lnTo>
                    <a:pt x="10972916" y="948211"/>
                  </a:lnTo>
                  <a:lnTo>
                    <a:pt x="0" y="948211"/>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972916" cy="995836"/>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10560373" y="6133545"/>
            <a:ext cx="1842291" cy="458101"/>
            <a:chOff x="0" y="0"/>
            <a:chExt cx="1932791" cy="480605"/>
          </a:xfrm>
        </p:grpSpPr>
        <p:sp>
          <p:nvSpPr>
            <p:cNvPr id="10" name="Freeform 10"/>
            <p:cNvSpPr/>
            <p:nvPr/>
          </p:nvSpPr>
          <p:spPr>
            <a:xfrm>
              <a:off x="0" y="0"/>
              <a:ext cx="1932791" cy="480605"/>
            </a:xfrm>
            <a:custGeom>
              <a:avLst/>
              <a:gdLst/>
              <a:ahLst/>
              <a:cxnLst/>
              <a:rect l="l" t="t" r="r" b="b"/>
              <a:pathLst>
                <a:path w="1932791" h="480605">
                  <a:moveTo>
                    <a:pt x="203200" y="0"/>
                  </a:moveTo>
                  <a:lnTo>
                    <a:pt x="1932791" y="0"/>
                  </a:lnTo>
                  <a:lnTo>
                    <a:pt x="1729591"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1729591" cy="5282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1139961" y="135840"/>
            <a:ext cx="9731025" cy="704424"/>
          </a:xfrm>
          <a:prstGeom prst="rect">
            <a:avLst/>
          </a:prstGeom>
        </p:spPr>
        <p:txBody>
          <a:bodyPr lIns="0" tIns="0" rIns="0" bIns="0" rtlCol="0" anchor="t">
            <a:spAutoFit/>
          </a:bodyPr>
          <a:lstStyle/>
          <a:p>
            <a:pPr defTabSz="609630">
              <a:lnSpc>
                <a:spcPts val="5718"/>
              </a:lnSpc>
            </a:pPr>
            <a:r>
              <a:rPr lang="en-US" sz="4398" dirty="0">
                <a:solidFill>
                  <a:srgbClr val="F3F6FA"/>
                </a:solidFill>
                <a:latin typeface="Aptos Display" panose="020B0004020202020204" pitchFamily="34" charset="0"/>
                <a:ea typeface="League Spartan"/>
                <a:cs typeface="League Spartan"/>
                <a:sym typeface="League Spartan"/>
              </a:rPr>
              <a:t>The Bible Warns Against Idolatry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72933"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504747" y="1335057"/>
            <a:ext cx="11001453" cy="1389804"/>
          </a:xfrm>
          <a:prstGeom prst="rect">
            <a:avLst/>
          </a:prstGeom>
        </p:spPr>
        <p:txBody>
          <a:bodyPr lIns="0" tIns="0" rIns="0" bIns="0" rtlCol="0" anchor="t">
            <a:spAutoFit/>
          </a:bodyPr>
          <a:lstStyle/>
          <a:p>
            <a:pPr marL="500804" lvl="1" indent="-250402" algn="just" defTabSz="609630">
              <a:lnSpc>
                <a:spcPts val="3711"/>
              </a:lnSpc>
              <a:buFontTx/>
              <a:buAutoNum type="arabicPeriod"/>
            </a:pPr>
            <a:r>
              <a:rPr lang="en-US" sz="2319" spc="-90" dirty="0">
                <a:solidFill>
                  <a:srgbClr val="0B1320"/>
                </a:solidFill>
                <a:latin typeface="DM Sans"/>
                <a:ea typeface="DM Sans"/>
                <a:cs typeface="DM Sans"/>
                <a:sym typeface="DM Sans"/>
              </a:rPr>
              <a:t>Idolatry Is an abomination to God </a:t>
            </a:r>
          </a:p>
          <a:p>
            <a:pPr marL="500804" lvl="1" indent="-250402" algn="just" defTabSz="609630">
              <a:lnSpc>
                <a:spcPts val="3711"/>
              </a:lnSpc>
              <a:buFontTx/>
              <a:buAutoNum type="arabicPeriod"/>
            </a:pPr>
            <a:r>
              <a:rPr lang="en-US" sz="2319" spc="-90" dirty="0">
                <a:solidFill>
                  <a:srgbClr val="0B1320"/>
                </a:solidFill>
                <a:latin typeface="DM Sans"/>
                <a:ea typeface="DM Sans"/>
                <a:cs typeface="DM Sans"/>
                <a:sym typeface="DM Sans"/>
              </a:rPr>
              <a:t>We are told to keep ourselves from idols - 1 John 5:21 </a:t>
            </a:r>
          </a:p>
          <a:p>
            <a:pPr marL="500804" lvl="1" indent="-250402" algn="just" defTabSz="609630">
              <a:lnSpc>
                <a:spcPts val="3711"/>
              </a:lnSpc>
              <a:buFontTx/>
              <a:buAutoNum type="arabicPeriod"/>
            </a:pPr>
            <a:r>
              <a:rPr lang="en-US" sz="2319" spc="-90" dirty="0">
                <a:solidFill>
                  <a:srgbClr val="0B1320"/>
                </a:solidFill>
                <a:latin typeface="DM Sans"/>
                <a:ea typeface="DM Sans"/>
                <a:cs typeface="DM Sans"/>
                <a:sym typeface="DM Sans"/>
              </a:rPr>
              <a:t>Idolatry is Still A Problem Today</a:t>
            </a:r>
          </a:p>
        </p:txBody>
      </p:sp>
      <p:grpSp>
        <p:nvGrpSpPr>
          <p:cNvPr id="6" name="Group 6"/>
          <p:cNvGrpSpPr/>
          <p:nvPr/>
        </p:nvGrpSpPr>
        <p:grpSpPr>
          <a:xfrm>
            <a:off x="-361592" y="0"/>
            <a:ext cx="11945513" cy="1013489"/>
            <a:chOff x="0" y="0"/>
            <a:chExt cx="11176116" cy="948211"/>
          </a:xfrm>
        </p:grpSpPr>
        <p:sp>
          <p:nvSpPr>
            <p:cNvPr id="7" name="Freeform 7"/>
            <p:cNvSpPr/>
            <p:nvPr/>
          </p:nvSpPr>
          <p:spPr>
            <a:xfrm>
              <a:off x="0" y="0"/>
              <a:ext cx="11176116" cy="948211"/>
            </a:xfrm>
            <a:custGeom>
              <a:avLst/>
              <a:gdLst/>
              <a:ahLst/>
              <a:cxnLst/>
              <a:rect l="l" t="t" r="r" b="b"/>
              <a:pathLst>
                <a:path w="11176116" h="948211">
                  <a:moveTo>
                    <a:pt x="203200" y="0"/>
                  </a:moveTo>
                  <a:lnTo>
                    <a:pt x="11176116" y="0"/>
                  </a:lnTo>
                  <a:lnTo>
                    <a:pt x="10972916" y="948211"/>
                  </a:lnTo>
                  <a:lnTo>
                    <a:pt x="0" y="948211"/>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972916" cy="995836"/>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10560373" y="6133545"/>
            <a:ext cx="1842291" cy="458101"/>
            <a:chOff x="0" y="0"/>
            <a:chExt cx="1932791" cy="480605"/>
          </a:xfrm>
        </p:grpSpPr>
        <p:sp>
          <p:nvSpPr>
            <p:cNvPr id="10" name="Freeform 10"/>
            <p:cNvSpPr/>
            <p:nvPr/>
          </p:nvSpPr>
          <p:spPr>
            <a:xfrm>
              <a:off x="0" y="0"/>
              <a:ext cx="1932791" cy="480605"/>
            </a:xfrm>
            <a:custGeom>
              <a:avLst/>
              <a:gdLst/>
              <a:ahLst/>
              <a:cxnLst/>
              <a:rect l="l" t="t" r="r" b="b"/>
              <a:pathLst>
                <a:path w="1932791" h="480605">
                  <a:moveTo>
                    <a:pt x="203200" y="0"/>
                  </a:moveTo>
                  <a:lnTo>
                    <a:pt x="1932791" y="0"/>
                  </a:lnTo>
                  <a:lnTo>
                    <a:pt x="1729591"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1729591" cy="5282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3" name="TextBox 12">
            <a:extLst>
              <a:ext uri="{FF2B5EF4-FFF2-40B4-BE49-F238E27FC236}">
                <a16:creationId xmlns:a16="http://schemas.microsoft.com/office/drawing/2014/main" id="{909547B3-606E-238D-FA33-6747AA52BBE9}"/>
              </a:ext>
            </a:extLst>
          </p:cNvPr>
          <p:cNvSpPr txBox="1"/>
          <p:nvPr/>
        </p:nvSpPr>
        <p:spPr>
          <a:xfrm>
            <a:off x="1139961" y="135840"/>
            <a:ext cx="9731025" cy="704424"/>
          </a:xfrm>
          <a:prstGeom prst="rect">
            <a:avLst/>
          </a:prstGeom>
        </p:spPr>
        <p:txBody>
          <a:bodyPr lIns="0" tIns="0" rIns="0" bIns="0" rtlCol="0" anchor="t">
            <a:spAutoFit/>
          </a:bodyPr>
          <a:lstStyle/>
          <a:p>
            <a:pPr defTabSz="609630">
              <a:lnSpc>
                <a:spcPts val="5718"/>
              </a:lnSpc>
            </a:pPr>
            <a:r>
              <a:rPr lang="en-US" sz="4398" dirty="0">
                <a:solidFill>
                  <a:srgbClr val="F3F6FA"/>
                </a:solidFill>
                <a:latin typeface="Aptos Display" panose="020B0004020202020204" pitchFamily="34" charset="0"/>
                <a:ea typeface="League Spartan"/>
                <a:cs typeface="League Spartan"/>
                <a:sym typeface="League Spartan"/>
              </a:rPr>
              <a:t>The Bible Warns Against Idolatry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88809"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147885" y="1540857"/>
            <a:ext cx="11508653" cy="4007379"/>
          </a:xfrm>
          <a:prstGeom prst="rect">
            <a:avLst/>
          </a:prstGeom>
        </p:spPr>
        <p:txBody>
          <a:bodyPr lIns="0" tIns="0" rIns="0" bIns="0" rtlCol="0" anchor="t">
            <a:spAutoFit/>
          </a:bodyPr>
          <a:lstStyle/>
          <a:p>
            <a:pPr marL="471630" lvl="1" indent="-235815" algn="just" defTabSz="609630">
              <a:lnSpc>
                <a:spcPts val="3495"/>
              </a:lnSpc>
              <a:buFontTx/>
              <a:buAutoNum type="arabicPeriod"/>
            </a:pPr>
            <a:r>
              <a:rPr lang="en-US" sz="2184" dirty="0">
                <a:solidFill>
                  <a:srgbClr val="0B1320"/>
                </a:solidFill>
                <a:latin typeface="DM Sans"/>
                <a:ea typeface="DM Sans"/>
                <a:cs typeface="DM Sans"/>
                <a:sym typeface="DM Sans"/>
              </a:rPr>
              <a:t>There are idols made by men’s hands (Acts 17:29)</a:t>
            </a:r>
          </a:p>
          <a:p>
            <a:pPr marL="471630" lvl="1" indent="-235815" algn="just" defTabSz="609630">
              <a:lnSpc>
                <a:spcPts val="3495"/>
              </a:lnSpc>
              <a:buFontTx/>
              <a:buAutoNum type="arabicPeriod"/>
            </a:pPr>
            <a:r>
              <a:rPr lang="en-US" sz="2184" dirty="0">
                <a:solidFill>
                  <a:srgbClr val="0B1320"/>
                </a:solidFill>
                <a:latin typeface="DM Sans"/>
                <a:ea typeface="DM Sans"/>
                <a:cs typeface="DM Sans"/>
                <a:sym typeface="DM Sans"/>
              </a:rPr>
              <a:t>Idols are more than just silver and stone created by man </a:t>
            </a:r>
          </a:p>
          <a:p>
            <a:pPr marL="943260"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“An idol is anything that usurps the place of God in the hearts of his rational creatures.” - Websters</a:t>
            </a:r>
          </a:p>
          <a:p>
            <a:pPr marL="943260"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“Covetousness which is idolatry” (Col. 3:5; Eph. 5:5)</a:t>
            </a:r>
          </a:p>
          <a:p>
            <a:pPr marL="943260"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1 John 5:18-21</a:t>
            </a:r>
          </a:p>
          <a:p>
            <a:pPr marL="1414891" lvl="3" indent="-353722" algn="just" defTabSz="609630">
              <a:lnSpc>
                <a:spcPts val="3495"/>
              </a:lnSpc>
              <a:buFontTx/>
              <a:buAutoNum type="romanLcPeriod"/>
            </a:pPr>
            <a:r>
              <a:rPr lang="en-US" sz="2184" dirty="0">
                <a:solidFill>
                  <a:srgbClr val="0B1320"/>
                </a:solidFill>
                <a:latin typeface="DM Sans"/>
                <a:ea typeface="DM Sans"/>
                <a:cs typeface="DM Sans"/>
                <a:sym typeface="DM Sans"/>
              </a:rPr>
              <a:t>Not One Word About Idols of Pagan Idolatry</a:t>
            </a:r>
          </a:p>
          <a:p>
            <a:pPr marL="1414891" lvl="3" indent="-353722" algn="just" defTabSz="609630">
              <a:lnSpc>
                <a:spcPts val="3495"/>
              </a:lnSpc>
              <a:buFontTx/>
              <a:buAutoNum type="romanLcPeriod"/>
            </a:pPr>
            <a:r>
              <a:rPr lang="en-US" sz="2184" dirty="0">
                <a:solidFill>
                  <a:srgbClr val="0B1320"/>
                </a:solidFill>
                <a:latin typeface="DM Sans"/>
                <a:ea typeface="DM Sans"/>
                <a:cs typeface="DM Sans"/>
                <a:sym typeface="DM Sans"/>
              </a:rPr>
              <a:t>“False </a:t>
            </a:r>
            <a:r>
              <a:rPr lang="en-US" sz="2184" dirty="0" err="1">
                <a:solidFill>
                  <a:srgbClr val="0B1320"/>
                </a:solidFill>
                <a:latin typeface="DM Sans"/>
                <a:ea typeface="DM Sans"/>
                <a:cs typeface="DM Sans"/>
                <a:sym typeface="DM Sans"/>
              </a:rPr>
              <a:t>Doctrine..Has</a:t>
            </a:r>
            <a:r>
              <a:rPr lang="en-US" sz="2184" dirty="0">
                <a:solidFill>
                  <a:srgbClr val="0B1320"/>
                </a:solidFill>
                <a:latin typeface="DM Sans"/>
                <a:ea typeface="DM Sans"/>
                <a:cs typeface="DM Sans"/>
                <a:sym typeface="DM Sans"/>
              </a:rPr>
              <a:t> Seduced Many Brethren from Their Faith in the One True God”</a:t>
            </a:r>
          </a:p>
        </p:txBody>
      </p:sp>
      <p:grpSp>
        <p:nvGrpSpPr>
          <p:cNvPr id="6" name="Group 6"/>
          <p:cNvGrpSpPr/>
          <p:nvPr/>
        </p:nvGrpSpPr>
        <p:grpSpPr>
          <a:xfrm>
            <a:off x="-217201" y="-53657"/>
            <a:ext cx="11312814" cy="1430942"/>
            <a:chOff x="0" y="0"/>
            <a:chExt cx="10584168" cy="1338777"/>
          </a:xfrm>
        </p:grpSpPr>
        <p:sp>
          <p:nvSpPr>
            <p:cNvPr id="7" name="Freeform 7"/>
            <p:cNvSpPr/>
            <p:nvPr/>
          </p:nvSpPr>
          <p:spPr>
            <a:xfrm>
              <a:off x="0" y="0"/>
              <a:ext cx="10584168" cy="1338777"/>
            </a:xfrm>
            <a:custGeom>
              <a:avLst/>
              <a:gdLst/>
              <a:ahLst/>
              <a:cxnLst/>
              <a:rect l="l" t="t" r="r" b="b"/>
              <a:pathLst>
                <a:path w="10584168" h="1338777">
                  <a:moveTo>
                    <a:pt x="203200" y="0"/>
                  </a:moveTo>
                  <a:lnTo>
                    <a:pt x="10584168" y="0"/>
                  </a:lnTo>
                  <a:lnTo>
                    <a:pt x="10380968" y="1338777"/>
                  </a:lnTo>
                  <a:lnTo>
                    <a:pt x="0" y="1338777"/>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380968" cy="1386402"/>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10246776" y="5989106"/>
            <a:ext cx="3290285" cy="543726"/>
            <a:chOff x="0" y="0"/>
            <a:chExt cx="3770039" cy="623006"/>
          </a:xfrm>
        </p:grpSpPr>
        <p:sp>
          <p:nvSpPr>
            <p:cNvPr id="10" name="Freeform 10"/>
            <p:cNvSpPr/>
            <p:nvPr/>
          </p:nvSpPr>
          <p:spPr>
            <a:xfrm>
              <a:off x="0" y="0"/>
              <a:ext cx="3770038" cy="623006"/>
            </a:xfrm>
            <a:custGeom>
              <a:avLst/>
              <a:gdLst/>
              <a:ahLst/>
              <a:cxnLst/>
              <a:rect l="l" t="t" r="r" b="b"/>
              <a:pathLst>
                <a:path w="3770038" h="623006">
                  <a:moveTo>
                    <a:pt x="203200" y="0"/>
                  </a:moveTo>
                  <a:lnTo>
                    <a:pt x="3770038" y="0"/>
                  </a:lnTo>
                  <a:lnTo>
                    <a:pt x="3566838" y="623006"/>
                  </a:lnTo>
                  <a:lnTo>
                    <a:pt x="0" y="623006"/>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3566839" cy="670631"/>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965278" y="290667"/>
            <a:ext cx="9694771" cy="691984"/>
          </a:xfrm>
          <a:prstGeom prst="rect">
            <a:avLst/>
          </a:prstGeom>
        </p:spPr>
        <p:txBody>
          <a:bodyPr lIns="0" tIns="0" rIns="0" bIns="0" rtlCol="0" anchor="t">
            <a:spAutoFit/>
          </a:bodyPr>
          <a:lstStyle/>
          <a:p>
            <a:pPr defTabSz="609630">
              <a:lnSpc>
                <a:spcPts val="5612"/>
              </a:lnSpc>
            </a:pPr>
            <a:r>
              <a:rPr lang="en-US" sz="4318" dirty="0">
                <a:solidFill>
                  <a:srgbClr val="F3F6FA"/>
                </a:solidFill>
                <a:latin typeface="Aptos Display" panose="020B0004020202020204" pitchFamily="34" charset="0"/>
                <a:ea typeface="League Spartan"/>
                <a:cs typeface="League Spartan"/>
                <a:sym typeface="League Spartan"/>
              </a:rPr>
              <a:t>Idols Come In A Variety of Forms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88809"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147885" y="1540856"/>
            <a:ext cx="11508653" cy="3109697"/>
          </a:xfrm>
          <a:prstGeom prst="rect">
            <a:avLst/>
          </a:prstGeom>
        </p:spPr>
        <p:txBody>
          <a:bodyPr lIns="0" tIns="0" rIns="0" bIns="0" rtlCol="0" anchor="t">
            <a:spAutoFit/>
          </a:bodyPr>
          <a:lstStyle/>
          <a:p>
            <a:pPr marL="471630" lvl="1" indent="-235815" algn="just" defTabSz="609630">
              <a:lnSpc>
                <a:spcPts val="3495"/>
              </a:lnSpc>
              <a:buFontTx/>
              <a:buAutoNum type="arabicPeriod"/>
            </a:pPr>
            <a:r>
              <a:rPr lang="en-US" sz="2184" dirty="0">
                <a:solidFill>
                  <a:srgbClr val="0B1320"/>
                </a:solidFill>
                <a:latin typeface="DM Sans"/>
                <a:ea typeface="DM Sans"/>
                <a:cs typeface="DM Sans"/>
                <a:sym typeface="DM Sans"/>
              </a:rPr>
              <a:t>There are idols made by men’s hands (Acts 17:29)</a:t>
            </a:r>
          </a:p>
          <a:p>
            <a:pPr marL="471630" lvl="1" indent="-235815" algn="just" defTabSz="609630">
              <a:lnSpc>
                <a:spcPts val="3495"/>
              </a:lnSpc>
              <a:buFontTx/>
              <a:buAutoNum type="arabicPeriod"/>
            </a:pPr>
            <a:r>
              <a:rPr lang="en-US" sz="2184" dirty="0">
                <a:solidFill>
                  <a:srgbClr val="0B1320"/>
                </a:solidFill>
                <a:latin typeface="DM Sans"/>
                <a:ea typeface="DM Sans"/>
                <a:cs typeface="DM Sans"/>
                <a:sym typeface="DM Sans"/>
              </a:rPr>
              <a:t>Idols are more than just silver and stone created by man </a:t>
            </a:r>
          </a:p>
          <a:p>
            <a:pPr marL="943260"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“An idol is anything that usurps the place of God in the hearts of his rational creatures.” - Websters</a:t>
            </a:r>
          </a:p>
          <a:p>
            <a:pPr marL="943260"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“Covetousness which is idolatry” (Col. 3:5; Eph. 5:5)</a:t>
            </a:r>
          </a:p>
          <a:p>
            <a:pPr marL="943260"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1 John 5:18-21</a:t>
            </a:r>
          </a:p>
          <a:p>
            <a:pPr marL="943260"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Ezekiel 14:3</a:t>
            </a:r>
          </a:p>
        </p:txBody>
      </p:sp>
      <p:grpSp>
        <p:nvGrpSpPr>
          <p:cNvPr id="6" name="Group 6"/>
          <p:cNvGrpSpPr/>
          <p:nvPr/>
        </p:nvGrpSpPr>
        <p:grpSpPr>
          <a:xfrm>
            <a:off x="-217201" y="-53657"/>
            <a:ext cx="11312814" cy="1430942"/>
            <a:chOff x="0" y="0"/>
            <a:chExt cx="10584168" cy="1338777"/>
          </a:xfrm>
        </p:grpSpPr>
        <p:sp>
          <p:nvSpPr>
            <p:cNvPr id="7" name="Freeform 7"/>
            <p:cNvSpPr/>
            <p:nvPr/>
          </p:nvSpPr>
          <p:spPr>
            <a:xfrm>
              <a:off x="0" y="0"/>
              <a:ext cx="10584168" cy="1338777"/>
            </a:xfrm>
            <a:custGeom>
              <a:avLst/>
              <a:gdLst/>
              <a:ahLst/>
              <a:cxnLst/>
              <a:rect l="l" t="t" r="r" b="b"/>
              <a:pathLst>
                <a:path w="10584168" h="1338777">
                  <a:moveTo>
                    <a:pt x="203200" y="0"/>
                  </a:moveTo>
                  <a:lnTo>
                    <a:pt x="10584168" y="0"/>
                  </a:lnTo>
                  <a:lnTo>
                    <a:pt x="10380968" y="1338777"/>
                  </a:lnTo>
                  <a:lnTo>
                    <a:pt x="0" y="1338777"/>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380968" cy="1386402"/>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10246776" y="5989106"/>
            <a:ext cx="3290285" cy="543726"/>
            <a:chOff x="0" y="0"/>
            <a:chExt cx="3770039" cy="623006"/>
          </a:xfrm>
        </p:grpSpPr>
        <p:sp>
          <p:nvSpPr>
            <p:cNvPr id="10" name="Freeform 10"/>
            <p:cNvSpPr/>
            <p:nvPr/>
          </p:nvSpPr>
          <p:spPr>
            <a:xfrm>
              <a:off x="0" y="0"/>
              <a:ext cx="3770038" cy="623006"/>
            </a:xfrm>
            <a:custGeom>
              <a:avLst/>
              <a:gdLst/>
              <a:ahLst/>
              <a:cxnLst/>
              <a:rect l="l" t="t" r="r" b="b"/>
              <a:pathLst>
                <a:path w="3770038" h="623006">
                  <a:moveTo>
                    <a:pt x="203200" y="0"/>
                  </a:moveTo>
                  <a:lnTo>
                    <a:pt x="3770038" y="0"/>
                  </a:lnTo>
                  <a:lnTo>
                    <a:pt x="3566838" y="623006"/>
                  </a:lnTo>
                  <a:lnTo>
                    <a:pt x="0" y="623006"/>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3566839" cy="670631"/>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965278" y="290667"/>
            <a:ext cx="9694771" cy="691984"/>
          </a:xfrm>
          <a:prstGeom prst="rect">
            <a:avLst/>
          </a:prstGeom>
        </p:spPr>
        <p:txBody>
          <a:bodyPr lIns="0" tIns="0" rIns="0" bIns="0" rtlCol="0" anchor="t">
            <a:spAutoFit/>
          </a:bodyPr>
          <a:lstStyle/>
          <a:p>
            <a:pPr defTabSz="609630">
              <a:lnSpc>
                <a:spcPts val="5612"/>
              </a:lnSpc>
            </a:pPr>
            <a:r>
              <a:rPr lang="en-US" sz="4318" dirty="0">
                <a:solidFill>
                  <a:srgbClr val="F3F6FA"/>
                </a:solidFill>
                <a:latin typeface="Aptos Display" panose="020B0004020202020204" pitchFamily="34" charset="0"/>
                <a:ea typeface="League Spartan"/>
                <a:cs typeface="League Spartan"/>
                <a:sym typeface="League Spartan"/>
              </a:rPr>
              <a:t>Idols Come In A Variety of Forms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 calcmode="lin" valueType="num">
                                      <p:cBhvr additive="base">
                                        <p:cTn id="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sp>
        <p:nvSpPr>
          <p:cNvPr id="2" name="TextBox 2"/>
          <p:cNvSpPr txBox="1"/>
          <p:nvPr/>
        </p:nvSpPr>
        <p:spPr>
          <a:xfrm>
            <a:off x="221646" y="1986686"/>
            <a:ext cx="11554344" cy="2781724"/>
          </a:xfrm>
          <a:prstGeom prst="rect">
            <a:avLst/>
          </a:prstGeom>
        </p:spPr>
        <p:txBody>
          <a:bodyPr lIns="0" tIns="0" rIns="0" bIns="0" rtlCol="0" anchor="t">
            <a:spAutoFit/>
          </a:bodyPr>
          <a:lstStyle/>
          <a:p>
            <a:pPr marL="598178" lvl="1" indent="-299089" algn="just" defTabSz="609630">
              <a:lnSpc>
                <a:spcPts val="4433"/>
              </a:lnSpc>
              <a:buFontTx/>
              <a:buAutoNum type="arabicPeriod"/>
            </a:pPr>
            <a:r>
              <a:rPr lang="en-US" sz="2770" dirty="0">
                <a:solidFill>
                  <a:srgbClr val="0B1320"/>
                </a:solidFill>
                <a:latin typeface="DM Sans"/>
                <a:ea typeface="DM Sans"/>
                <a:cs typeface="DM Sans"/>
                <a:sym typeface="DM Sans"/>
              </a:rPr>
              <a:t>Repent - Ezekiel 14:6 </a:t>
            </a:r>
          </a:p>
          <a:p>
            <a:pPr marL="598178" lvl="1" indent="-299089" algn="just" defTabSz="609630">
              <a:lnSpc>
                <a:spcPts val="4433"/>
              </a:lnSpc>
              <a:buFontTx/>
              <a:buAutoNum type="arabicPeriod"/>
            </a:pPr>
            <a:r>
              <a:rPr lang="en-US" sz="2770" dirty="0">
                <a:solidFill>
                  <a:srgbClr val="0B1320"/>
                </a:solidFill>
                <a:latin typeface="DM Sans"/>
                <a:ea typeface="DM Sans"/>
                <a:cs typeface="DM Sans"/>
                <a:sym typeface="DM Sans"/>
              </a:rPr>
              <a:t>Turn away - Ezekiel 14:6 </a:t>
            </a:r>
          </a:p>
          <a:p>
            <a:pPr marL="598178" lvl="1" indent="-299089" algn="just" defTabSz="609630">
              <a:lnSpc>
                <a:spcPts val="4433"/>
              </a:lnSpc>
              <a:buFontTx/>
              <a:buAutoNum type="arabicPeriod"/>
            </a:pPr>
            <a:r>
              <a:rPr lang="en-US" sz="2770" dirty="0">
                <a:solidFill>
                  <a:srgbClr val="0B1320"/>
                </a:solidFill>
                <a:latin typeface="DM Sans"/>
                <a:ea typeface="DM Sans"/>
                <a:cs typeface="DM Sans"/>
                <a:sym typeface="DM Sans"/>
              </a:rPr>
              <a:t>Realize idolatry can be overcome </a:t>
            </a:r>
          </a:p>
          <a:p>
            <a:pPr marL="1196356" lvl="2" indent="-398785" algn="just" defTabSz="609630">
              <a:lnSpc>
                <a:spcPts val="4433"/>
              </a:lnSpc>
              <a:buFontTx/>
              <a:buAutoNum type="alphaLcPeriod"/>
            </a:pPr>
            <a:r>
              <a:rPr lang="en-US" sz="2770" dirty="0">
                <a:solidFill>
                  <a:srgbClr val="0B1320"/>
                </a:solidFill>
                <a:latin typeface="DM Sans"/>
                <a:ea typeface="DM Sans"/>
                <a:cs typeface="DM Sans"/>
                <a:sym typeface="DM Sans"/>
              </a:rPr>
              <a:t>1 Thess. 1:9 </a:t>
            </a:r>
          </a:p>
          <a:p>
            <a:pPr marL="1196356" lvl="2" indent="-398785" algn="just" defTabSz="609630">
              <a:lnSpc>
                <a:spcPts val="4433"/>
              </a:lnSpc>
              <a:buFontTx/>
              <a:buAutoNum type="alphaLcPeriod"/>
            </a:pPr>
            <a:r>
              <a:rPr lang="en-US" sz="2770" dirty="0">
                <a:solidFill>
                  <a:srgbClr val="0B1320"/>
                </a:solidFill>
                <a:latin typeface="DM Sans"/>
                <a:ea typeface="DM Sans"/>
                <a:cs typeface="DM Sans"/>
                <a:sym typeface="DM Sans"/>
              </a:rPr>
              <a:t>If They Overcame Their Idols I Can Tear Down Mine</a:t>
            </a:r>
          </a:p>
        </p:txBody>
      </p:sp>
      <p:grpSp>
        <p:nvGrpSpPr>
          <p:cNvPr id="3" name="Group 3"/>
          <p:cNvGrpSpPr/>
          <p:nvPr/>
        </p:nvGrpSpPr>
        <p:grpSpPr>
          <a:xfrm>
            <a:off x="-357144" y="99164"/>
            <a:ext cx="11277052" cy="1641855"/>
            <a:chOff x="0" y="0"/>
            <a:chExt cx="9389701" cy="1367071"/>
          </a:xfrm>
        </p:grpSpPr>
        <p:sp>
          <p:nvSpPr>
            <p:cNvPr id="4" name="Freeform 4"/>
            <p:cNvSpPr/>
            <p:nvPr/>
          </p:nvSpPr>
          <p:spPr>
            <a:xfrm>
              <a:off x="0" y="0"/>
              <a:ext cx="9389701" cy="1367071"/>
            </a:xfrm>
            <a:custGeom>
              <a:avLst/>
              <a:gdLst/>
              <a:ahLst/>
              <a:cxnLst/>
              <a:rect l="l" t="t" r="r" b="b"/>
              <a:pathLst>
                <a:path w="9389701" h="1367071">
                  <a:moveTo>
                    <a:pt x="203200" y="0"/>
                  </a:moveTo>
                  <a:lnTo>
                    <a:pt x="9389701" y="0"/>
                  </a:lnTo>
                  <a:lnTo>
                    <a:pt x="9186501" y="1367071"/>
                  </a:lnTo>
                  <a:lnTo>
                    <a:pt x="0" y="1367071"/>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5" name="TextBox 5"/>
            <p:cNvSpPr txBox="1"/>
            <p:nvPr/>
          </p:nvSpPr>
          <p:spPr>
            <a:xfrm>
              <a:off x="101600" y="-57150"/>
              <a:ext cx="9186501" cy="1424221"/>
            </a:xfrm>
            <a:prstGeom prst="rect">
              <a:avLst/>
            </a:prstGeom>
          </p:spPr>
          <p:txBody>
            <a:bodyPr lIns="28541" tIns="28541" rIns="28541" bIns="28541" rtlCol="0" anchor="ctr"/>
            <a:lstStyle/>
            <a:p>
              <a:pPr algn="ctr" defTabSz="609630">
                <a:lnSpc>
                  <a:spcPts val="1865"/>
                </a:lnSpc>
              </a:pPr>
              <a:endParaRPr sz="1200">
                <a:solidFill>
                  <a:prstClr val="black"/>
                </a:solidFill>
                <a:latin typeface="Calibri"/>
              </a:endParaRPr>
            </a:p>
          </p:txBody>
        </p:sp>
      </p:grpSp>
      <p:grpSp>
        <p:nvGrpSpPr>
          <p:cNvPr id="6" name="Group 6"/>
          <p:cNvGrpSpPr/>
          <p:nvPr/>
        </p:nvGrpSpPr>
        <p:grpSpPr>
          <a:xfrm>
            <a:off x="10210763" y="5936546"/>
            <a:ext cx="3697119" cy="471309"/>
            <a:chOff x="0" y="0"/>
            <a:chExt cx="3770039" cy="480605"/>
          </a:xfrm>
        </p:grpSpPr>
        <p:sp>
          <p:nvSpPr>
            <p:cNvPr id="7" name="Freeform 7"/>
            <p:cNvSpPr/>
            <p:nvPr/>
          </p:nvSpPr>
          <p:spPr>
            <a:xfrm>
              <a:off x="0" y="0"/>
              <a:ext cx="3770038" cy="480605"/>
            </a:xfrm>
            <a:custGeom>
              <a:avLst/>
              <a:gdLst/>
              <a:ahLst/>
              <a:cxnLst/>
              <a:rect l="l" t="t" r="r" b="b"/>
              <a:pathLst>
                <a:path w="3770038" h="480605">
                  <a:moveTo>
                    <a:pt x="203200" y="0"/>
                  </a:moveTo>
                  <a:lnTo>
                    <a:pt x="3770038" y="0"/>
                  </a:lnTo>
                  <a:lnTo>
                    <a:pt x="3566838"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57150"/>
              <a:ext cx="3566839" cy="537755"/>
            </a:xfrm>
            <a:prstGeom prst="rect">
              <a:avLst/>
            </a:prstGeom>
          </p:spPr>
          <p:txBody>
            <a:bodyPr lIns="28541" tIns="28541" rIns="28541" bIns="28541" rtlCol="0" anchor="ctr"/>
            <a:lstStyle/>
            <a:p>
              <a:pPr algn="ctr" defTabSz="609630">
                <a:lnSpc>
                  <a:spcPts val="1865"/>
                </a:lnSpc>
              </a:pPr>
              <a:endParaRPr sz="1200">
                <a:solidFill>
                  <a:prstClr val="black"/>
                </a:solidFill>
                <a:latin typeface="Calibri"/>
              </a:endParaRPr>
            </a:p>
          </p:txBody>
        </p:sp>
      </p:grpSp>
      <p:sp>
        <p:nvSpPr>
          <p:cNvPr id="9" name="TextBox 9"/>
          <p:cNvSpPr txBox="1"/>
          <p:nvPr/>
        </p:nvSpPr>
        <p:spPr>
          <a:xfrm>
            <a:off x="777165" y="498013"/>
            <a:ext cx="8728988" cy="802143"/>
          </a:xfrm>
          <a:prstGeom prst="rect">
            <a:avLst/>
          </a:prstGeom>
        </p:spPr>
        <p:txBody>
          <a:bodyPr lIns="0" tIns="0" rIns="0" bIns="0" rtlCol="0" anchor="t">
            <a:spAutoFit/>
          </a:bodyPr>
          <a:lstStyle/>
          <a:p>
            <a:pPr defTabSz="609630">
              <a:lnSpc>
                <a:spcPts val="6478"/>
              </a:lnSpc>
            </a:pPr>
            <a:r>
              <a:rPr lang="en-US" sz="4983" dirty="0">
                <a:solidFill>
                  <a:srgbClr val="000000"/>
                </a:solidFill>
                <a:latin typeface="Aptos Display" panose="020B0004020202020204" pitchFamily="34" charset="0"/>
                <a:ea typeface="League Spartan"/>
                <a:cs typeface="League Spartan"/>
                <a:sym typeface="League Spartan"/>
              </a:rPr>
              <a:t>How Do We Flee Idolatry?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17427" y="-924087"/>
            <a:ext cx="12600844" cy="11896452"/>
            <a:chOff x="0" y="0"/>
            <a:chExt cx="6350000" cy="5995033"/>
          </a:xfrm>
        </p:grpSpPr>
        <p:sp>
          <p:nvSpPr>
            <p:cNvPr id="3" name="Freeform 3"/>
            <p:cNvSpPr/>
            <p:nvPr/>
          </p:nvSpPr>
          <p:spPr>
            <a:xfrm>
              <a:off x="0" y="0"/>
              <a:ext cx="6351270" cy="5995033"/>
            </a:xfrm>
            <a:custGeom>
              <a:avLst/>
              <a:gdLst/>
              <a:ahLst/>
              <a:cxnLst/>
              <a:rect l="l" t="t" r="r" b="b"/>
              <a:pathLst>
                <a:path w="6351270" h="5995033">
                  <a:moveTo>
                    <a:pt x="5985510" y="0"/>
                  </a:moveTo>
                  <a:lnTo>
                    <a:pt x="364490" y="0"/>
                  </a:lnTo>
                  <a:cubicBezTo>
                    <a:pt x="162560" y="0"/>
                    <a:pt x="0" y="153473"/>
                    <a:pt x="0" y="344115"/>
                  </a:cubicBezTo>
                  <a:lnTo>
                    <a:pt x="0" y="5652117"/>
                  </a:lnTo>
                  <a:cubicBezTo>
                    <a:pt x="0" y="5841560"/>
                    <a:pt x="162560" y="5995033"/>
                    <a:pt x="364490" y="5995033"/>
                  </a:cubicBezTo>
                  <a:lnTo>
                    <a:pt x="5986780" y="5995033"/>
                  </a:lnTo>
                  <a:cubicBezTo>
                    <a:pt x="6187440" y="5995033"/>
                    <a:pt x="6351270" y="5841560"/>
                    <a:pt x="6351270" y="5650918"/>
                  </a:cubicBezTo>
                  <a:lnTo>
                    <a:pt x="6351270" y="344115"/>
                  </a:lnTo>
                  <a:cubicBezTo>
                    <a:pt x="6350000" y="153473"/>
                    <a:pt x="6187440" y="0"/>
                    <a:pt x="5985510" y="0"/>
                  </a:cubicBezTo>
                  <a:close/>
                </a:path>
              </a:pathLst>
            </a:custGeom>
            <a:blipFill>
              <a:blip r:embed="rId2">
                <a:alphaModFix amt="18000"/>
              </a:blip>
              <a:stretch>
                <a:fillRect l="-38608" r="-2977"/>
              </a:stretch>
            </a:blipFill>
          </p:spPr>
          <p:txBody>
            <a:bodyPr/>
            <a:lstStyle/>
            <a:p>
              <a:pPr defTabSz="609630"/>
              <a:endParaRPr lang="en-US" sz="1200">
                <a:solidFill>
                  <a:prstClr val="black"/>
                </a:solidFill>
                <a:latin typeface="Calibri"/>
              </a:endParaRPr>
            </a:p>
          </p:txBody>
        </p:sp>
      </p:grpSp>
      <p:grpSp>
        <p:nvGrpSpPr>
          <p:cNvPr id="4" name="Group 4"/>
          <p:cNvGrpSpPr/>
          <p:nvPr/>
        </p:nvGrpSpPr>
        <p:grpSpPr>
          <a:xfrm>
            <a:off x="8393309" y="0"/>
            <a:ext cx="7470119" cy="6858000"/>
            <a:chOff x="0" y="0"/>
            <a:chExt cx="581669" cy="534005"/>
          </a:xfrm>
        </p:grpSpPr>
        <p:sp>
          <p:nvSpPr>
            <p:cNvPr id="5" name="Freeform 5"/>
            <p:cNvSpPr/>
            <p:nvPr/>
          </p:nvSpPr>
          <p:spPr>
            <a:xfrm>
              <a:off x="0" y="0"/>
              <a:ext cx="581669" cy="534005"/>
            </a:xfrm>
            <a:custGeom>
              <a:avLst/>
              <a:gdLst/>
              <a:ahLst/>
              <a:cxnLst/>
              <a:rect l="l" t="t" r="r" b="b"/>
              <a:pathLst>
                <a:path w="581669" h="534005">
                  <a:moveTo>
                    <a:pt x="203200" y="0"/>
                  </a:moveTo>
                  <a:lnTo>
                    <a:pt x="581669" y="0"/>
                  </a:lnTo>
                  <a:lnTo>
                    <a:pt x="378469" y="534005"/>
                  </a:lnTo>
                  <a:lnTo>
                    <a:pt x="0" y="534005"/>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6" name="TextBox 6"/>
            <p:cNvSpPr txBox="1"/>
            <p:nvPr/>
          </p:nvSpPr>
          <p:spPr>
            <a:xfrm>
              <a:off x="101600" y="-47625"/>
              <a:ext cx="378469" cy="5816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7" name="Group 7"/>
          <p:cNvGrpSpPr/>
          <p:nvPr/>
        </p:nvGrpSpPr>
        <p:grpSpPr>
          <a:xfrm>
            <a:off x="-295453" y="149375"/>
            <a:ext cx="3162459" cy="926015"/>
            <a:chOff x="0" y="0"/>
            <a:chExt cx="2510727" cy="735178"/>
          </a:xfrm>
        </p:grpSpPr>
        <p:sp>
          <p:nvSpPr>
            <p:cNvPr id="8" name="Freeform 8"/>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9" name="TextBox 9"/>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1" name="TextBox 11"/>
          <p:cNvSpPr txBox="1"/>
          <p:nvPr/>
        </p:nvSpPr>
        <p:spPr>
          <a:xfrm>
            <a:off x="532700" y="1515684"/>
            <a:ext cx="8852477" cy="2407134"/>
          </a:xfrm>
          <a:prstGeom prst="rect">
            <a:avLst/>
          </a:prstGeom>
        </p:spPr>
        <p:txBody>
          <a:bodyPr lIns="0" tIns="0" rIns="0" bIns="0" rtlCol="0" anchor="t">
            <a:spAutoFit/>
          </a:bodyPr>
          <a:lstStyle/>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These Things (1 Tim 6:11)</a:t>
            </a:r>
          </a:p>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Idolatry (1 Cor. 10:14)</a:t>
            </a:r>
          </a:p>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Youthful Lust (2 Tim. 2:22)</a:t>
            </a:r>
          </a:p>
        </p:txBody>
      </p:sp>
      <p:grpSp>
        <p:nvGrpSpPr>
          <p:cNvPr id="12" name="Group 12"/>
          <p:cNvGrpSpPr/>
          <p:nvPr/>
        </p:nvGrpSpPr>
        <p:grpSpPr>
          <a:xfrm>
            <a:off x="9548931" y="149375"/>
            <a:ext cx="3162459" cy="926015"/>
            <a:chOff x="0" y="0"/>
            <a:chExt cx="2510727" cy="735178"/>
          </a:xfrm>
        </p:grpSpPr>
        <p:sp>
          <p:nvSpPr>
            <p:cNvPr id="13" name="Freeform 13"/>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4" name="TextBox 14"/>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6" name="TextBox 10">
            <a:extLst>
              <a:ext uri="{FF2B5EF4-FFF2-40B4-BE49-F238E27FC236}">
                <a16:creationId xmlns:a16="http://schemas.microsoft.com/office/drawing/2014/main" id="{F58A1E94-B748-CDF3-B897-A1845BCBCBCB}"/>
              </a:ext>
            </a:extLst>
          </p:cNvPr>
          <p:cNvSpPr txBox="1"/>
          <p:nvPr/>
        </p:nvSpPr>
        <p:spPr>
          <a:xfrm>
            <a:off x="3371487" y="178349"/>
            <a:ext cx="5839972" cy="906723"/>
          </a:xfrm>
          <a:prstGeom prst="rect">
            <a:avLst/>
          </a:prstGeom>
        </p:spPr>
        <p:txBody>
          <a:bodyPr wrap="square" lIns="0" tIns="0" rIns="0" bIns="0" rtlCol="0" anchor="t">
            <a:spAutoFit/>
          </a:bodyPr>
          <a:lstStyle/>
          <a:p>
            <a:pPr defTabSz="609630">
              <a:lnSpc>
                <a:spcPts val="7237"/>
              </a:lnSpc>
            </a:pPr>
            <a:r>
              <a:rPr lang="en-US" sz="5567" dirty="0">
                <a:solidFill>
                  <a:srgbClr val="0B1320"/>
                </a:solidFill>
                <a:latin typeface="Aharoni" panose="02010803020104030203" pitchFamily="2" charset="-79"/>
                <a:ea typeface="League Spartan"/>
                <a:cs typeface="Aharoni" panose="02010803020104030203" pitchFamily="2" charset="-79"/>
                <a:sym typeface="League Spartan"/>
              </a:rPr>
              <a:t>Flee </a:t>
            </a:r>
            <a:r>
              <a:rPr lang="en-US" sz="5567" dirty="0">
                <a:solidFill>
                  <a:srgbClr val="365679"/>
                </a:solidFill>
                <a:latin typeface="Aharoni" panose="02010803020104030203" pitchFamily="2" charset="-79"/>
                <a:ea typeface="League Spartan"/>
                <a:cs typeface="Aharoni" panose="02010803020104030203" pitchFamily="2" charset="-79"/>
                <a:sym typeface="League Spartan"/>
              </a:rPr>
              <a:t>These </a:t>
            </a:r>
            <a:r>
              <a:rPr lang="en-US" sz="5567" dirty="0">
                <a:solidFill>
                  <a:srgbClr val="0B1320"/>
                </a:solidFill>
                <a:latin typeface="Aharoni" panose="02010803020104030203" pitchFamily="2" charset="-79"/>
                <a:ea typeface="League Spartan"/>
                <a:cs typeface="Aharoni" panose="02010803020104030203" pitchFamily="2" charset="-79"/>
                <a:sym typeface="League Spartan"/>
              </a:rPr>
              <a:t>Things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 calcmode="lin" valueType="num">
                                      <p:cBhvr additive="base">
                                        <p:cTn id="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72933"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335415" y="1323759"/>
            <a:ext cx="11521171" cy="1389804"/>
          </a:xfrm>
          <a:prstGeom prst="rect">
            <a:avLst/>
          </a:prstGeom>
        </p:spPr>
        <p:txBody>
          <a:bodyPr lIns="0" tIns="0" rIns="0" bIns="0" rtlCol="0" anchor="t">
            <a:spAutoFit/>
          </a:bodyPr>
          <a:lstStyle/>
          <a:p>
            <a:pPr marL="500804" lvl="1" indent="-250402" algn="just" defTabSz="609630">
              <a:lnSpc>
                <a:spcPts val="3711"/>
              </a:lnSpc>
              <a:buFontTx/>
              <a:buAutoNum type="arabicPeriod"/>
            </a:pPr>
            <a:r>
              <a:rPr lang="en-US" sz="2319" spc="-90" dirty="0">
                <a:solidFill>
                  <a:srgbClr val="0B1320"/>
                </a:solidFill>
                <a:latin typeface="DM Sans"/>
                <a:ea typeface="DM Sans"/>
                <a:cs typeface="DM Sans"/>
                <a:sym typeface="DM Sans"/>
              </a:rPr>
              <a:t>Lust that are stronger in one's youth than when one is older. </a:t>
            </a:r>
          </a:p>
          <a:p>
            <a:pPr marL="500804" lvl="1" indent="-250402" algn="just" defTabSz="609630">
              <a:lnSpc>
                <a:spcPts val="3711"/>
              </a:lnSpc>
              <a:buFontTx/>
              <a:buAutoNum type="arabicPeriod"/>
            </a:pPr>
            <a:r>
              <a:rPr lang="en-US" sz="2319" spc="-90" dirty="0">
                <a:solidFill>
                  <a:srgbClr val="0B1320"/>
                </a:solidFill>
                <a:latin typeface="DM Sans"/>
                <a:ea typeface="DM Sans"/>
                <a:cs typeface="DM Sans"/>
                <a:sym typeface="DM Sans"/>
              </a:rPr>
              <a:t>People often think this is a reference to "sexual" sins but the context indicates differently</a:t>
            </a:r>
          </a:p>
        </p:txBody>
      </p:sp>
      <p:grpSp>
        <p:nvGrpSpPr>
          <p:cNvPr id="6" name="Group 6"/>
          <p:cNvGrpSpPr/>
          <p:nvPr/>
        </p:nvGrpSpPr>
        <p:grpSpPr>
          <a:xfrm>
            <a:off x="-361592" y="0"/>
            <a:ext cx="11945513" cy="1013489"/>
            <a:chOff x="0" y="0"/>
            <a:chExt cx="11176116" cy="948211"/>
          </a:xfrm>
        </p:grpSpPr>
        <p:sp>
          <p:nvSpPr>
            <p:cNvPr id="7" name="Freeform 7"/>
            <p:cNvSpPr/>
            <p:nvPr/>
          </p:nvSpPr>
          <p:spPr>
            <a:xfrm>
              <a:off x="0" y="0"/>
              <a:ext cx="11176116" cy="948211"/>
            </a:xfrm>
            <a:custGeom>
              <a:avLst/>
              <a:gdLst/>
              <a:ahLst/>
              <a:cxnLst/>
              <a:rect l="l" t="t" r="r" b="b"/>
              <a:pathLst>
                <a:path w="11176116" h="948211">
                  <a:moveTo>
                    <a:pt x="203200" y="0"/>
                  </a:moveTo>
                  <a:lnTo>
                    <a:pt x="11176116" y="0"/>
                  </a:lnTo>
                  <a:lnTo>
                    <a:pt x="10972916" y="948211"/>
                  </a:lnTo>
                  <a:lnTo>
                    <a:pt x="0" y="948211"/>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972916" cy="995836"/>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10560373" y="6133545"/>
            <a:ext cx="1842291" cy="458101"/>
            <a:chOff x="0" y="0"/>
            <a:chExt cx="1932791" cy="480605"/>
          </a:xfrm>
        </p:grpSpPr>
        <p:sp>
          <p:nvSpPr>
            <p:cNvPr id="10" name="Freeform 10"/>
            <p:cNvSpPr/>
            <p:nvPr/>
          </p:nvSpPr>
          <p:spPr>
            <a:xfrm>
              <a:off x="0" y="0"/>
              <a:ext cx="1932791" cy="480605"/>
            </a:xfrm>
            <a:custGeom>
              <a:avLst/>
              <a:gdLst/>
              <a:ahLst/>
              <a:cxnLst/>
              <a:rect l="l" t="t" r="r" b="b"/>
              <a:pathLst>
                <a:path w="1932791" h="480605">
                  <a:moveTo>
                    <a:pt x="203200" y="0"/>
                  </a:moveTo>
                  <a:lnTo>
                    <a:pt x="1932791" y="0"/>
                  </a:lnTo>
                  <a:lnTo>
                    <a:pt x="1729591"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1729591" cy="5282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1139961" y="135840"/>
            <a:ext cx="9731025" cy="704424"/>
          </a:xfrm>
          <a:prstGeom prst="rect">
            <a:avLst/>
          </a:prstGeom>
        </p:spPr>
        <p:txBody>
          <a:bodyPr lIns="0" tIns="0" rIns="0" bIns="0" rtlCol="0" anchor="t">
            <a:spAutoFit/>
          </a:bodyPr>
          <a:lstStyle/>
          <a:p>
            <a:pPr defTabSz="609630">
              <a:lnSpc>
                <a:spcPts val="5718"/>
              </a:lnSpc>
            </a:pPr>
            <a:r>
              <a:rPr lang="en-US" sz="4398" dirty="0">
                <a:solidFill>
                  <a:srgbClr val="F3F6FA"/>
                </a:solidFill>
                <a:latin typeface="Aptos Display" panose="020B0004020202020204" pitchFamily="34" charset="0"/>
                <a:ea typeface="League Spartan"/>
                <a:cs typeface="League Spartan"/>
                <a:sym typeface="League Spartan"/>
              </a:rPr>
              <a:t>What Are "Youthful Lusts?"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761072" y="-542534"/>
            <a:ext cx="12222699" cy="7943067"/>
            <a:chOff x="0" y="0"/>
            <a:chExt cx="4408207" cy="2864726"/>
          </a:xfrm>
        </p:grpSpPr>
        <p:sp>
          <p:nvSpPr>
            <p:cNvPr id="3" name="Freeform 3"/>
            <p:cNvSpPr/>
            <p:nvPr/>
          </p:nvSpPr>
          <p:spPr>
            <a:xfrm>
              <a:off x="0" y="0"/>
              <a:ext cx="4408207" cy="2864726"/>
            </a:xfrm>
            <a:custGeom>
              <a:avLst/>
              <a:gdLst/>
              <a:ahLst/>
              <a:cxnLst/>
              <a:rect l="l" t="t" r="r" b="b"/>
              <a:pathLst>
                <a:path w="4408207" h="2864726">
                  <a:moveTo>
                    <a:pt x="203200" y="0"/>
                  </a:moveTo>
                  <a:lnTo>
                    <a:pt x="4408207" y="0"/>
                  </a:lnTo>
                  <a:lnTo>
                    <a:pt x="4205007" y="2864726"/>
                  </a:lnTo>
                  <a:lnTo>
                    <a:pt x="0" y="2864726"/>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4" name="TextBox 4"/>
            <p:cNvSpPr txBox="1"/>
            <p:nvPr/>
          </p:nvSpPr>
          <p:spPr>
            <a:xfrm>
              <a:off x="101600" y="-66675"/>
              <a:ext cx="4205007" cy="2931401"/>
            </a:xfrm>
            <a:prstGeom prst="rect">
              <a:avLst/>
            </a:prstGeom>
          </p:spPr>
          <p:txBody>
            <a:bodyPr lIns="33867" tIns="33867" rIns="33867" bIns="33867" rtlCol="0" anchor="ctr"/>
            <a:lstStyle/>
            <a:p>
              <a:pPr algn="ctr" defTabSz="609630">
                <a:lnSpc>
                  <a:spcPts val="2213"/>
                </a:lnSpc>
              </a:pPr>
              <a:endParaRPr sz="1200">
                <a:solidFill>
                  <a:prstClr val="black"/>
                </a:solidFill>
                <a:latin typeface="Calibri"/>
              </a:endParaRPr>
            </a:p>
          </p:txBody>
        </p:sp>
      </p:grpSp>
      <p:sp>
        <p:nvSpPr>
          <p:cNvPr id="5" name="TextBox 5"/>
          <p:cNvSpPr txBox="1"/>
          <p:nvPr/>
        </p:nvSpPr>
        <p:spPr>
          <a:xfrm>
            <a:off x="443487" y="572720"/>
            <a:ext cx="9798685" cy="4705262"/>
          </a:xfrm>
          <a:prstGeom prst="rect">
            <a:avLst/>
          </a:prstGeom>
        </p:spPr>
        <p:txBody>
          <a:bodyPr lIns="0" tIns="0" rIns="0" bIns="0" rtlCol="0" anchor="t">
            <a:spAutoFit/>
          </a:bodyPr>
          <a:lstStyle/>
          <a:p>
            <a:pPr algn="just" defTabSz="609630">
              <a:lnSpc>
                <a:spcPts val="3734"/>
              </a:lnSpc>
            </a:pPr>
            <a:r>
              <a:rPr lang="en-US" sz="2333">
                <a:solidFill>
                  <a:srgbClr val="FFFFFF"/>
                </a:solidFill>
                <a:latin typeface="Helios Extended"/>
                <a:ea typeface="Helios Extended"/>
                <a:cs typeface="Helios Extended"/>
                <a:sym typeface="Helios Extended"/>
              </a:rPr>
              <a:t>"In this context the evil desires of youth" are not so much a reference to sensual allurements as to expressions of youthful immaturity. Hotheaded answers and extended discussions of trivia can hinder effectiveness, not only for youthful disciples but for those of all ages. Young men can be characterized by partiality, intolerance, halfheartedness, and unwarranted self-assertion. These were the qualities Timothy was to avoid” </a:t>
            </a:r>
          </a:p>
          <a:p>
            <a:pPr algn="just" defTabSz="609630">
              <a:lnSpc>
                <a:spcPts val="3734"/>
              </a:lnSpc>
            </a:pPr>
            <a:endParaRPr lang="en-US" sz="2333">
              <a:solidFill>
                <a:srgbClr val="FFFFFF"/>
              </a:solidFill>
              <a:latin typeface="Helios Extended"/>
              <a:ea typeface="Helios Extended"/>
              <a:cs typeface="Helios Extended"/>
              <a:sym typeface="Helios Extended"/>
            </a:endParaRPr>
          </a:p>
          <a:p>
            <a:pPr algn="just" defTabSz="609630">
              <a:lnSpc>
                <a:spcPts val="3734"/>
              </a:lnSpc>
            </a:pPr>
            <a:r>
              <a:rPr lang="en-US" sz="2333">
                <a:solidFill>
                  <a:srgbClr val="FFFFFF"/>
                </a:solidFill>
                <a:latin typeface="Helios Extended"/>
                <a:ea typeface="Helios Extended"/>
                <a:cs typeface="Helios Extended"/>
                <a:sym typeface="Helios Extended"/>
              </a:rPr>
              <a:t>1 1 Lea, T. D., &amp; Griffin, H. P. (1992). 1, 2 Timothy, Titus (Vol. 34, p. 219). Broadman &amp; Holman Publishers.</a:t>
            </a:r>
          </a:p>
          <a:p>
            <a:pPr algn="just" defTabSz="609630">
              <a:lnSpc>
                <a:spcPts val="3734"/>
              </a:lnSpc>
            </a:pPr>
            <a:endParaRPr lang="en-US" sz="2333">
              <a:solidFill>
                <a:srgbClr val="FFFFFF"/>
              </a:solidFill>
              <a:latin typeface="Helios Extended"/>
              <a:ea typeface="Helios Extended"/>
              <a:cs typeface="Helios Extended"/>
              <a:sym typeface="Helios Extende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761072" y="-542534"/>
            <a:ext cx="12444483" cy="7943067"/>
            <a:chOff x="0" y="0"/>
            <a:chExt cx="4488195" cy="2864726"/>
          </a:xfrm>
        </p:grpSpPr>
        <p:sp>
          <p:nvSpPr>
            <p:cNvPr id="3" name="Freeform 3"/>
            <p:cNvSpPr/>
            <p:nvPr/>
          </p:nvSpPr>
          <p:spPr>
            <a:xfrm>
              <a:off x="0" y="0"/>
              <a:ext cx="4488195" cy="2864726"/>
            </a:xfrm>
            <a:custGeom>
              <a:avLst/>
              <a:gdLst/>
              <a:ahLst/>
              <a:cxnLst/>
              <a:rect l="l" t="t" r="r" b="b"/>
              <a:pathLst>
                <a:path w="4488195" h="2864726">
                  <a:moveTo>
                    <a:pt x="203200" y="0"/>
                  </a:moveTo>
                  <a:lnTo>
                    <a:pt x="4488195" y="0"/>
                  </a:lnTo>
                  <a:lnTo>
                    <a:pt x="4284995" y="2864726"/>
                  </a:lnTo>
                  <a:lnTo>
                    <a:pt x="0" y="2864726"/>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4" name="TextBox 4"/>
            <p:cNvSpPr txBox="1"/>
            <p:nvPr/>
          </p:nvSpPr>
          <p:spPr>
            <a:xfrm>
              <a:off x="101600" y="-66675"/>
              <a:ext cx="4284995" cy="2931401"/>
            </a:xfrm>
            <a:prstGeom prst="rect">
              <a:avLst/>
            </a:prstGeom>
          </p:spPr>
          <p:txBody>
            <a:bodyPr lIns="33867" tIns="33867" rIns="33867" bIns="33867" rtlCol="0" anchor="ctr"/>
            <a:lstStyle/>
            <a:p>
              <a:pPr algn="ctr" defTabSz="609630">
                <a:lnSpc>
                  <a:spcPts val="2213"/>
                </a:lnSpc>
              </a:pPr>
              <a:endParaRPr sz="1200">
                <a:solidFill>
                  <a:prstClr val="black"/>
                </a:solidFill>
                <a:latin typeface="Calibri"/>
              </a:endParaRPr>
            </a:p>
          </p:txBody>
        </p:sp>
      </p:grpSp>
      <p:sp>
        <p:nvSpPr>
          <p:cNvPr id="5" name="TextBox 5"/>
          <p:cNvSpPr txBox="1"/>
          <p:nvPr/>
        </p:nvSpPr>
        <p:spPr>
          <a:xfrm>
            <a:off x="367112" y="577850"/>
            <a:ext cx="10448782" cy="3959033"/>
          </a:xfrm>
          <a:prstGeom prst="rect">
            <a:avLst/>
          </a:prstGeom>
        </p:spPr>
        <p:txBody>
          <a:bodyPr lIns="0" tIns="0" rIns="0" bIns="0" rtlCol="0" anchor="t">
            <a:spAutoFit/>
          </a:bodyPr>
          <a:lstStyle/>
          <a:p>
            <a:pPr algn="just" defTabSz="609630">
              <a:lnSpc>
                <a:spcPts val="3922"/>
              </a:lnSpc>
            </a:pPr>
            <a:r>
              <a:rPr lang="en-US" sz="2451">
                <a:solidFill>
                  <a:srgbClr val="FFFFFF"/>
                </a:solidFill>
                <a:latin typeface="Helios Extended"/>
                <a:ea typeface="Helios Extended"/>
                <a:cs typeface="Helios Extended"/>
                <a:sym typeface="Helios Extended"/>
              </a:rPr>
              <a:t>"Some of these desires are stronger in the days of youth than otherwise. These Paul warns Timothy against especially. It is a mistake to think that Paul had in mind here uncontrolled sexual desire primarily. Such certainly is included, but so also are others, e.g., food, drink, pleasure, ambition (which could lead to jealousy, envy, strife, etc.), material possessions, impatience, etc." </a:t>
            </a:r>
          </a:p>
          <a:p>
            <a:pPr algn="just" defTabSz="609630">
              <a:lnSpc>
                <a:spcPts val="3922"/>
              </a:lnSpc>
            </a:pPr>
            <a:endParaRPr lang="en-US" sz="2451">
              <a:solidFill>
                <a:srgbClr val="FFFFFF"/>
              </a:solidFill>
              <a:latin typeface="Helios Extended"/>
              <a:ea typeface="Helios Extended"/>
              <a:cs typeface="Helios Extended"/>
              <a:sym typeface="Helios Extended"/>
            </a:endParaRPr>
          </a:p>
          <a:p>
            <a:pPr algn="r" defTabSz="609630">
              <a:lnSpc>
                <a:spcPts val="3922"/>
              </a:lnSpc>
            </a:pPr>
            <a:r>
              <a:rPr lang="en-US" sz="2451">
                <a:solidFill>
                  <a:srgbClr val="FFFFFF"/>
                </a:solidFill>
                <a:latin typeface="Helios Extended"/>
                <a:ea typeface="Helios Extended"/>
                <a:cs typeface="Helios Extended"/>
                <a:sym typeface="Helios Extended"/>
              </a:rPr>
              <a:t>- Truth Commentatries on 2 Timothy</a:t>
            </a:r>
          </a:p>
          <a:p>
            <a:pPr algn="just" defTabSz="609630">
              <a:lnSpc>
                <a:spcPts val="3922"/>
              </a:lnSpc>
            </a:pPr>
            <a:endParaRPr lang="en-US" sz="2451">
              <a:solidFill>
                <a:srgbClr val="FFFFFF"/>
              </a:solidFill>
              <a:latin typeface="Helios Extended"/>
              <a:ea typeface="Helios Extended"/>
              <a:cs typeface="Helios Extended"/>
              <a:sym typeface="Helios Extende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299933"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195584" y="1550752"/>
            <a:ext cx="11655529" cy="1965795"/>
          </a:xfrm>
          <a:prstGeom prst="rect">
            <a:avLst/>
          </a:prstGeom>
        </p:spPr>
        <p:txBody>
          <a:bodyPr lIns="0" tIns="0" rIns="0" bIns="0" rtlCol="0" anchor="t">
            <a:spAutoFit/>
          </a:bodyPr>
          <a:lstStyle/>
          <a:p>
            <a:pPr marL="532354" lvl="1" indent="-266177" algn="just" defTabSz="609630">
              <a:lnSpc>
                <a:spcPts val="3945"/>
              </a:lnSpc>
              <a:buFontTx/>
              <a:buAutoNum type="arabicPeriod"/>
            </a:pPr>
            <a:r>
              <a:rPr lang="en-US" sz="2465" spc="-54" dirty="0">
                <a:solidFill>
                  <a:srgbClr val="0B1320"/>
                </a:solidFill>
                <a:latin typeface="DM Sans"/>
                <a:ea typeface="DM Sans"/>
                <a:cs typeface="DM Sans"/>
                <a:sym typeface="DM Sans"/>
              </a:rPr>
              <a:t>The love for argumentation and strife (2 Tim 2:23-24)</a:t>
            </a:r>
          </a:p>
          <a:p>
            <a:pPr marL="1064708" lvl="2" indent="-354902" algn="just" defTabSz="609630">
              <a:lnSpc>
                <a:spcPts val="3945"/>
              </a:lnSpc>
              <a:buFontTx/>
              <a:buAutoNum type="alphaLcPeriod"/>
            </a:pPr>
            <a:r>
              <a:rPr lang="en-US" sz="2465" spc="-54" dirty="0">
                <a:solidFill>
                  <a:srgbClr val="0B1320"/>
                </a:solidFill>
                <a:latin typeface="DM Sans"/>
                <a:ea typeface="DM Sans"/>
                <a:cs typeface="DM Sans"/>
                <a:sym typeface="DM Sans"/>
              </a:rPr>
              <a:t>Paul had warned about striving about things that have no profit (2 Tim 2:14).</a:t>
            </a:r>
          </a:p>
          <a:p>
            <a:pPr marL="1064708" lvl="2" indent="-354902" algn="just" defTabSz="609630">
              <a:lnSpc>
                <a:spcPts val="3945"/>
              </a:lnSpc>
              <a:buFontTx/>
              <a:buAutoNum type="alphaLcPeriod"/>
            </a:pPr>
            <a:r>
              <a:rPr lang="en-US" sz="2465" spc="-54" dirty="0">
                <a:solidFill>
                  <a:srgbClr val="0B1320"/>
                </a:solidFill>
                <a:latin typeface="DM Sans"/>
                <a:ea typeface="DM Sans"/>
                <a:cs typeface="DM Sans"/>
                <a:sym typeface="DM Sans"/>
              </a:rPr>
              <a:t>He had also warned bout "profane and idle babblings"</a:t>
            </a:r>
          </a:p>
          <a:p>
            <a:pPr marL="532354" lvl="1" indent="-266177" algn="just" defTabSz="609630">
              <a:lnSpc>
                <a:spcPts val="3945"/>
              </a:lnSpc>
              <a:buFontTx/>
              <a:buAutoNum type="arabicPeriod"/>
            </a:pPr>
            <a:r>
              <a:rPr lang="en-US" sz="2465" spc="-54" dirty="0">
                <a:solidFill>
                  <a:srgbClr val="0B1320"/>
                </a:solidFill>
                <a:latin typeface="DM Sans"/>
                <a:ea typeface="DM Sans"/>
                <a:cs typeface="DM Sans"/>
                <a:sym typeface="DM Sans"/>
              </a:rPr>
              <a:t> The need for humility instead of arrogance (2 Tim 2:25)</a:t>
            </a:r>
          </a:p>
        </p:txBody>
      </p:sp>
      <p:grpSp>
        <p:nvGrpSpPr>
          <p:cNvPr id="6" name="Group 6"/>
          <p:cNvGrpSpPr/>
          <p:nvPr/>
        </p:nvGrpSpPr>
        <p:grpSpPr>
          <a:xfrm>
            <a:off x="-299141" y="-53657"/>
            <a:ext cx="11651760" cy="1430942"/>
            <a:chOff x="0" y="0"/>
            <a:chExt cx="10901283" cy="1338777"/>
          </a:xfrm>
        </p:grpSpPr>
        <p:sp>
          <p:nvSpPr>
            <p:cNvPr id="7" name="Freeform 7"/>
            <p:cNvSpPr/>
            <p:nvPr/>
          </p:nvSpPr>
          <p:spPr>
            <a:xfrm>
              <a:off x="0" y="0"/>
              <a:ext cx="10901283" cy="1338777"/>
            </a:xfrm>
            <a:custGeom>
              <a:avLst/>
              <a:gdLst/>
              <a:ahLst/>
              <a:cxnLst/>
              <a:rect l="l" t="t" r="r" b="b"/>
              <a:pathLst>
                <a:path w="10901283" h="1338777">
                  <a:moveTo>
                    <a:pt x="203200" y="0"/>
                  </a:moveTo>
                  <a:lnTo>
                    <a:pt x="10901283" y="0"/>
                  </a:lnTo>
                  <a:lnTo>
                    <a:pt x="10698083" y="1338777"/>
                  </a:lnTo>
                  <a:lnTo>
                    <a:pt x="0" y="1338777"/>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698083" cy="1386402"/>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9612220" y="5894688"/>
            <a:ext cx="3290285" cy="555024"/>
            <a:chOff x="0" y="0"/>
            <a:chExt cx="3770039" cy="635952"/>
          </a:xfrm>
        </p:grpSpPr>
        <p:sp>
          <p:nvSpPr>
            <p:cNvPr id="10" name="Freeform 10"/>
            <p:cNvSpPr/>
            <p:nvPr/>
          </p:nvSpPr>
          <p:spPr>
            <a:xfrm>
              <a:off x="0" y="0"/>
              <a:ext cx="3770038" cy="635952"/>
            </a:xfrm>
            <a:custGeom>
              <a:avLst/>
              <a:gdLst/>
              <a:ahLst/>
              <a:cxnLst/>
              <a:rect l="l" t="t" r="r" b="b"/>
              <a:pathLst>
                <a:path w="3770038" h="635952">
                  <a:moveTo>
                    <a:pt x="203200" y="0"/>
                  </a:moveTo>
                  <a:lnTo>
                    <a:pt x="3770038" y="0"/>
                  </a:lnTo>
                  <a:lnTo>
                    <a:pt x="3566838" y="635952"/>
                  </a:lnTo>
                  <a:lnTo>
                    <a:pt x="0" y="635952"/>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3566839" cy="683577"/>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931817" y="175836"/>
            <a:ext cx="7392407" cy="950132"/>
          </a:xfrm>
          <a:prstGeom prst="rect">
            <a:avLst/>
          </a:prstGeom>
        </p:spPr>
        <p:txBody>
          <a:bodyPr lIns="0" tIns="0" rIns="0" bIns="0" rtlCol="0" anchor="t">
            <a:spAutoFit/>
          </a:bodyPr>
          <a:lstStyle/>
          <a:p>
            <a:pPr defTabSz="609630">
              <a:lnSpc>
                <a:spcPts val="7670"/>
              </a:lnSpc>
            </a:pPr>
            <a:r>
              <a:rPr lang="en-US" sz="5900" dirty="0">
                <a:solidFill>
                  <a:srgbClr val="F3F6FA"/>
                </a:solidFill>
                <a:latin typeface="Aptos Display" panose="020B0004020202020204" pitchFamily="34" charset="0"/>
                <a:ea typeface="League Spartan"/>
                <a:cs typeface="League Spartan"/>
                <a:sym typeface="League Spartan"/>
              </a:rPr>
              <a:t>The Context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3990444"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539393" y="1542339"/>
            <a:ext cx="11113215" cy="3558538"/>
          </a:xfrm>
          <a:prstGeom prst="rect">
            <a:avLst/>
          </a:prstGeom>
        </p:spPr>
        <p:txBody>
          <a:bodyPr lIns="0" tIns="0" rIns="0" bIns="0" rtlCol="0" anchor="t">
            <a:spAutoFit/>
          </a:bodyPr>
          <a:lstStyle/>
          <a:p>
            <a:pPr marL="471631" lvl="1" indent="-235815" algn="just" defTabSz="609630">
              <a:lnSpc>
                <a:spcPts val="3495"/>
              </a:lnSpc>
              <a:buFontTx/>
              <a:buAutoNum type="arabicPeriod"/>
            </a:pPr>
            <a:r>
              <a:rPr lang="en-US" sz="2184" dirty="0">
                <a:solidFill>
                  <a:srgbClr val="0B1320"/>
                </a:solidFill>
                <a:latin typeface="DM Sans"/>
                <a:ea typeface="DM Sans"/>
                <a:cs typeface="DM Sans"/>
                <a:sym typeface="DM Sans"/>
              </a:rPr>
              <a:t>Stay in the word of God - 2 Tim 2:15 </a:t>
            </a:r>
          </a:p>
          <a:p>
            <a:pPr marL="471631" lvl="1" indent="-235815" algn="just" defTabSz="609630">
              <a:lnSpc>
                <a:spcPts val="3495"/>
              </a:lnSpc>
              <a:buFontTx/>
              <a:buAutoNum type="arabicPeriod"/>
            </a:pPr>
            <a:r>
              <a:rPr lang="en-US" sz="2184" dirty="0">
                <a:solidFill>
                  <a:srgbClr val="0B1320"/>
                </a:solidFill>
                <a:latin typeface="DM Sans"/>
                <a:ea typeface="DM Sans"/>
                <a:cs typeface="DM Sans"/>
                <a:sym typeface="DM Sans"/>
              </a:rPr>
              <a:t>Determine to be a vessel who is useful for the master (2 Tim 2:21) </a:t>
            </a:r>
          </a:p>
          <a:p>
            <a:pPr marL="471631" lvl="1" indent="-235815" algn="just" defTabSz="609630">
              <a:lnSpc>
                <a:spcPts val="3495"/>
              </a:lnSpc>
              <a:buFontTx/>
              <a:buAutoNum type="arabicPeriod"/>
            </a:pPr>
            <a:r>
              <a:rPr lang="en-US" sz="2184" dirty="0">
                <a:solidFill>
                  <a:srgbClr val="0B1320"/>
                </a:solidFill>
                <a:latin typeface="DM Sans"/>
                <a:ea typeface="DM Sans"/>
                <a:cs typeface="DM Sans"/>
                <a:sym typeface="DM Sans"/>
              </a:rPr>
              <a:t>Pursue Righteousness, faith, love and peace.</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If you are pursuing these things then you can't be pursuing youthful lusts </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Hunger for righteousness (Matt 5:6). </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Faith based on the word of Christ (Rom 10:17). </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Love one another as you love your self (John 15:12)</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Seek to get along with others (Romans 12:18)</a:t>
            </a:r>
          </a:p>
        </p:txBody>
      </p:sp>
      <p:grpSp>
        <p:nvGrpSpPr>
          <p:cNvPr id="6" name="Group 6"/>
          <p:cNvGrpSpPr/>
          <p:nvPr/>
        </p:nvGrpSpPr>
        <p:grpSpPr>
          <a:xfrm>
            <a:off x="-407685" y="-9048"/>
            <a:ext cx="12499125" cy="1430942"/>
            <a:chOff x="0" y="0"/>
            <a:chExt cx="11694071" cy="1338777"/>
          </a:xfrm>
        </p:grpSpPr>
        <p:sp>
          <p:nvSpPr>
            <p:cNvPr id="7" name="Freeform 7"/>
            <p:cNvSpPr/>
            <p:nvPr/>
          </p:nvSpPr>
          <p:spPr>
            <a:xfrm>
              <a:off x="0" y="0"/>
              <a:ext cx="11694071" cy="1338777"/>
            </a:xfrm>
            <a:custGeom>
              <a:avLst/>
              <a:gdLst/>
              <a:ahLst/>
              <a:cxnLst/>
              <a:rect l="l" t="t" r="r" b="b"/>
              <a:pathLst>
                <a:path w="11694071" h="1338777">
                  <a:moveTo>
                    <a:pt x="203200" y="0"/>
                  </a:moveTo>
                  <a:lnTo>
                    <a:pt x="11694071" y="0"/>
                  </a:lnTo>
                  <a:lnTo>
                    <a:pt x="11490871" y="1338777"/>
                  </a:lnTo>
                  <a:lnTo>
                    <a:pt x="0" y="1338777"/>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1490871" cy="1386402"/>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9" name="TextBox 9"/>
          <p:cNvSpPr txBox="1"/>
          <p:nvPr/>
        </p:nvSpPr>
        <p:spPr>
          <a:xfrm>
            <a:off x="1183103" y="333715"/>
            <a:ext cx="9317552" cy="666786"/>
          </a:xfrm>
          <a:prstGeom prst="rect">
            <a:avLst/>
          </a:prstGeom>
        </p:spPr>
        <p:txBody>
          <a:bodyPr lIns="0" tIns="0" rIns="0" bIns="0" rtlCol="0" anchor="t">
            <a:spAutoFit/>
          </a:bodyPr>
          <a:lstStyle/>
          <a:p>
            <a:pPr defTabSz="609630">
              <a:lnSpc>
                <a:spcPts val="5394"/>
              </a:lnSpc>
            </a:pPr>
            <a:r>
              <a:rPr lang="en-US" sz="4150" dirty="0">
                <a:solidFill>
                  <a:srgbClr val="F3F6FA"/>
                </a:solidFill>
                <a:latin typeface="Aptos Display" panose="020B0004020202020204" pitchFamily="34" charset="0"/>
                <a:ea typeface="League Spartan"/>
                <a:cs typeface="League Spartan"/>
                <a:sym typeface="League Spartan"/>
              </a:rPr>
              <a:t>How To Flee Youthful Lusts?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378628" y="-1627471"/>
            <a:ext cx="12600844" cy="11896452"/>
            <a:chOff x="0" y="0"/>
            <a:chExt cx="6350000" cy="5995033"/>
          </a:xfrm>
        </p:grpSpPr>
        <p:sp>
          <p:nvSpPr>
            <p:cNvPr id="3" name="Freeform 3"/>
            <p:cNvSpPr/>
            <p:nvPr/>
          </p:nvSpPr>
          <p:spPr>
            <a:xfrm>
              <a:off x="0" y="0"/>
              <a:ext cx="6351270" cy="5995033"/>
            </a:xfrm>
            <a:custGeom>
              <a:avLst/>
              <a:gdLst/>
              <a:ahLst/>
              <a:cxnLst/>
              <a:rect l="l" t="t" r="r" b="b"/>
              <a:pathLst>
                <a:path w="6351270" h="5995033">
                  <a:moveTo>
                    <a:pt x="5985510" y="0"/>
                  </a:moveTo>
                  <a:lnTo>
                    <a:pt x="364490" y="0"/>
                  </a:lnTo>
                  <a:cubicBezTo>
                    <a:pt x="162560" y="0"/>
                    <a:pt x="0" y="153473"/>
                    <a:pt x="0" y="344115"/>
                  </a:cubicBezTo>
                  <a:lnTo>
                    <a:pt x="0" y="5652117"/>
                  </a:lnTo>
                  <a:cubicBezTo>
                    <a:pt x="0" y="5841560"/>
                    <a:pt x="162560" y="5995033"/>
                    <a:pt x="364490" y="5995033"/>
                  </a:cubicBezTo>
                  <a:lnTo>
                    <a:pt x="5986780" y="5995033"/>
                  </a:lnTo>
                  <a:cubicBezTo>
                    <a:pt x="6187440" y="5995033"/>
                    <a:pt x="6351270" y="5841560"/>
                    <a:pt x="6351270" y="5650918"/>
                  </a:cubicBezTo>
                  <a:lnTo>
                    <a:pt x="6351270" y="344115"/>
                  </a:lnTo>
                  <a:cubicBezTo>
                    <a:pt x="6350000" y="153473"/>
                    <a:pt x="6187440" y="0"/>
                    <a:pt x="5985510" y="0"/>
                  </a:cubicBezTo>
                  <a:close/>
                </a:path>
              </a:pathLst>
            </a:custGeom>
            <a:blipFill>
              <a:blip r:embed="rId2">
                <a:alphaModFix amt="18000"/>
              </a:blip>
              <a:stretch>
                <a:fillRect l="-38608" r="-2977"/>
              </a:stretch>
            </a:blipFill>
          </p:spPr>
          <p:txBody>
            <a:bodyPr/>
            <a:lstStyle/>
            <a:p>
              <a:pPr defTabSz="609630"/>
              <a:endParaRPr lang="en-US" sz="1200">
                <a:solidFill>
                  <a:prstClr val="black"/>
                </a:solidFill>
                <a:latin typeface="Calibri"/>
              </a:endParaRPr>
            </a:p>
          </p:txBody>
        </p:sp>
      </p:grpSp>
      <p:grpSp>
        <p:nvGrpSpPr>
          <p:cNvPr id="4" name="Group 4"/>
          <p:cNvGrpSpPr/>
          <p:nvPr/>
        </p:nvGrpSpPr>
        <p:grpSpPr>
          <a:xfrm>
            <a:off x="8393309" y="0"/>
            <a:ext cx="7470119" cy="6858000"/>
            <a:chOff x="0" y="0"/>
            <a:chExt cx="581669" cy="534005"/>
          </a:xfrm>
        </p:grpSpPr>
        <p:sp>
          <p:nvSpPr>
            <p:cNvPr id="5" name="Freeform 5"/>
            <p:cNvSpPr/>
            <p:nvPr/>
          </p:nvSpPr>
          <p:spPr>
            <a:xfrm>
              <a:off x="0" y="0"/>
              <a:ext cx="581669" cy="534005"/>
            </a:xfrm>
            <a:custGeom>
              <a:avLst/>
              <a:gdLst/>
              <a:ahLst/>
              <a:cxnLst/>
              <a:rect l="l" t="t" r="r" b="b"/>
              <a:pathLst>
                <a:path w="581669" h="534005">
                  <a:moveTo>
                    <a:pt x="203200" y="0"/>
                  </a:moveTo>
                  <a:lnTo>
                    <a:pt x="581669" y="0"/>
                  </a:lnTo>
                  <a:lnTo>
                    <a:pt x="378469" y="534005"/>
                  </a:lnTo>
                  <a:lnTo>
                    <a:pt x="0" y="534005"/>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6" name="TextBox 6"/>
            <p:cNvSpPr txBox="1"/>
            <p:nvPr/>
          </p:nvSpPr>
          <p:spPr>
            <a:xfrm>
              <a:off x="101600" y="-47625"/>
              <a:ext cx="378469" cy="5816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7" name="Group 7"/>
          <p:cNvGrpSpPr/>
          <p:nvPr/>
        </p:nvGrpSpPr>
        <p:grpSpPr>
          <a:xfrm>
            <a:off x="-295453" y="149375"/>
            <a:ext cx="3162459" cy="926015"/>
            <a:chOff x="0" y="0"/>
            <a:chExt cx="2510727" cy="735178"/>
          </a:xfrm>
        </p:grpSpPr>
        <p:sp>
          <p:nvSpPr>
            <p:cNvPr id="8" name="Freeform 8"/>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9" name="TextBox 9"/>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1" name="TextBox 11"/>
          <p:cNvSpPr txBox="1"/>
          <p:nvPr/>
        </p:nvSpPr>
        <p:spPr>
          <a:xfrm>
            <a:off x="532700" y="1515683"/>
            <a:ext cx="8852477" cy="2721707"/>
          </a:xfrm>
          <a:prstGeom prst="rect">
            <a:avLst/>
          </a:prstGeom>
        </p:spPr>
        <p:txBody>
          <a:bodyPr lIns="0" tIns="0" rIns="0" bIns="0" rtlCol="0" anchor="t">
            <a:spAutoFit/>
          </a:bodyPr>
          <a:lstStyle/>
          <a:p>
            <a:pPr marL="653435" lvl="1" indent="-326717" defTabSz="609630">
              <a:lnSpc>
                <a:spcPct val="150000"/>
              </a:lnSpc>
              <a:buFontTx/>
              <a:buAutoNum type="arabicPeriod"/>
            </a:pPr>
            <a:r>
              <a:rPr lang="en-US" sz="3026" b="1" dirty="0">
                <a:solidFill>
                  <a:srgbClr val="000000"/>
                </a:solidFill>
                <a:latin typeface="Helios Extended Bold"/>
                <a:ea typeface="Helios Extended Bold"/>
                <a:cs typeface="Helios Extended Bold"/>
                <a:sym typeface="Helios Extended Bold"/>
              </a:rPr>
              <a:t>Flee These Things (1 Tim 6:11)</a:t>
            </a:r>
          </a:p>
          <a:p>
            <a:pPr marL="653435" lvl="1" indent="-326717" defTabSz="609630">
              <a:lnSpc>
                <a:spcPct val="150000"/>
              </a:lnSpc>
              <a:buFontTx/>
              <a:buAutoNum type="arabicPeriod"/>
            </a:pPr>
            <a:r>
              <a:rPr lang="en-US" sz="3026" b="1" dirty="0">
                <a:solidFill>
                  <a:srgbClr val="000000"/>
                </a:solidFill>
                <a:latin typeface="Helios Extended Bold"/>
                <a:ea typeface="Helios Extended Bold"/>
                <a:cs typeface="Helios Extended Bold"/>
                <a:sym typeface="Helios Extended Bold"/>
              </a:rPr>
              <a:t>Flee Idolatry (1 Cor. 10:14)</a:t>
            </a:r>
          </a:p>
          <a:p>
            <a:pPr marL="653435" lvl="1" indent="-326717" defTabSz="609630">
              <a:lnSpc>
                <a:spcPct val="150000"/>
              </a:lnSpc>
              <a:buFontTx/>
              <a:buAutoNum type="arabicPeriod"/>
            </a:pPr>
            <a:r>
              <a:rPr lang="en-US" sz="3026" b="1" dirty="0">
                <a:solidFill>
                  <a:srgbClr val="000000"/>
                </a:solidFill>
                <a:latin typeface="Helios Extended Bold"/>
                <a:ea typeface="Helios Extended Bold"/>
                <a:cs typeface="Helios Extended Bold"/>
                <a:sym typeface="Helios Extended Bold"/>
              </a:rPr>
              <a:t>Flee Youthful Lust (2 Tim. 2:22)</a:t>
            </a:r>
          </a:p>
          <a:p>
            <a:pPr marL="653435" lvl="1" indent="-326717" defTabSz="609630">
              <a:lnSpc>
                <a:spcPct val="150000"/>
              </a:lnSpc>
              <a:buFontTx/>
              <a:buAutoNum type="arabicPeriod"/>
            </a:pPr>
            <a:r>
              <a:rPr lang="en-US" sz="3026" b="1" dirty="0">
                <a:solidFill>
                  <a:srgbClr val="000000"/>
                </a:solidFill>
                <a:latin typeface="Helios Extended Bold"/>
                <a:ea typeface="Helios Extended Bold"/>
                <a:cs typeface="Helios Extended Bold"/>
                <a:sym typeface="Helios Extended Bold"/>
              </a:rPr>
              <a:t>Flee Sexual Immorality (1 Cor. 6:18)</a:t>
            </a:r>
          </a:p>
        </p:txBody>
      </p:sp>
      <p:grpSp>
        <p:nvGrpSpPr>
          <p:cNvPr id="12" name="Group 12"/>
          <p:cNvGrpSpPr/>
          <p:nvPr/>
        </p:nvGrpSpPr>
        <p:grpSpPr>
          <a:xfrm>
            <a:off x="9548931" y="149375"/>
            <a:ext cx="3162459" cy="926015"/>
            <a:chOff x="0" y="0"/>
            <a:chExt cx="2510727" cy="735178"/>
          </a:xfrm>
        </p:grpSpPr>
        <p:sp>
          <p:nvSpPr>
            <p:cNvPr id="13" name="Freeform 13"/>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4" name="TextBox 14"/>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6" name="TextBox 10">
            <a:extLst>
              <a:ext uri="{FF2B5EF4-FFF2-40B4-BE49-F238E27FC236}">
                <a16:creationId xmlns:a16="http://schemas.microsoft.com/office/drawing/2014/main" id="{41EA979A-05FD-600B-BFD7-A9CC57C7E571}"/>
              </a:ext>
            </a:extLst>
          </p:cNvPr>
          <p:cNvSpPr txBox="1"/>
          <p:nvPr/>
        </p:nvSpPr>
        <p:spPr>
          <a:xfrm>
            <a:off x="3371487" y="178349"/>
            <a:ext cx="5839972" cy="906723"/>
          </a:xfrm>
          <a:prstGeom prst="rect">
            <a:avLst/>
          </a:prstGeom>
        </p:spPr>
        <p:txBody>
          <a:bodyPr wrap="square" lIns="0" tIns="0" rIns="0" bIns="0" rtlCol="0" anchor="t">
            <a:spAutoFit/>
          </a:bodyPr>
          <a:lstStyle/>
          <a:p>
            <a:pPr defTabSz="609630">
              <a:lnSpc>
                <a:spcPts val="7237"/>
              </a:lnSpc>
            </a:pPr>
            <a:r>
              <a:rPr lang="en-US" sz="5567" dirty="0">
                <a:solidFill>
                  <a:srgbClr val="0B1320"/>
                </a:solidFill>
                <a:latin typeface="Aharoni" panose="02010803020104030203" pitchFamily="2" charset="-79"/>
                <a:ea typeface="League Spartan"/>
                <a:cs typeface="Aharoni" panose="02010803020104030203" pitchFamily="2" charset="-79"/>
                <a:sym typeface="League Spartan"/>
              </a:rPr>
              <a:t>Flee </a:t>
            </a:r>
            <a:r>
              <a:rPr lang="en-US" sz="5567" dirty="0">
                <a:solidFill>
                  <a:srgbClr val="365679"/>
                </a:solidFill>
                <a:latin typeface="Aharoni" panose="02010803020104030203" pitchFamily="2" charset="-79"/>
                <a:ea typeface="League Spartan"/>
                <a:cs typeface="Aharoni" panose="02010803020104030203" pitchFamily="2" charset="-79"/>
                <a:sym typeface="League Spartan"/>
              </a:rPr>
              <a:t>These </a:t>
            </a:r>
            <a:r>
              <a:rPr lang="en-US" sz="5567" dirty="0">
                <a:solidFill>
                  <a:srgbClr val="0B1320"/>
                </a:solidFill>
                <a:latin typeface="Aharoni" panose="02010803020104030203" pitchFamily="2" charset="-79"/>
                <a:ea typeface="League Spartan"/>
                <a:cs typeface="Aharoni" panose="02010803020104030203" pitchFamily="2" charset="-79"/>
                <a:sym typeface="League Spartan"/>
              </a:rPr>
              <a:t>Things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 calcmode="lin" valueType="num">
                                      <p:cBhvr additive="base">
                                        <p:cTn id="7"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030059"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400038" y="1581532"/>
            <a:ext cx="11512897" cy="2337884"/>
          </a:xfrm>
          <a:prstGeom prst="rect">
            <a:avLst/>
          </a:prstGeom>
        </p:spPr>
        <p:txBody>
          <a:bodyPr lIns="0" tIns="0" rIns="0" bIns="0" rtlCol="0" anchor="t">
            <a:spAutoFit/>
          </a:bodyPr>
          <a:lstStyle/>
          <a:p>
            <a:pPr marL="495021" lvl="1" indent="-247510" algn="just" defTabSz="609630">
              <a:lnSpc>
                <a:spcPts val="3668"/>
              </a:lnSpc>
              <a:buFontTx/>
              <a:buAutoNum type="arabicPeriod"/>
            </a:pPr>
            <a:r>
              <a:rPr lang="en-US" sz="2293" spc="-53" dirty="0">
                <a:solidFill>
                  <a:srgbClr val="0B1320"/>
                </a:solidFill>
                <a:latin typeface="DM Sans"/>
                <a:ea typeface="DM Sans"/>
                <a:cs typeface="DM Sans"/>
                <a:sym typeface="DM Sans"/>
              </a:rPr>
              <a:t>Esau was a fornicator - Heb. 12:16</a:t>
            </a:r>
          </a:p>
          <a:p>
            <a:pPr marL="495021" lvl="1" indent="-247510" algn="just" defTabSz="609630">
              <a:lnSpc>
                <a:spcPts val="3668"/>
              </a:lnSpc>
              <a:buFontTx/>
              <a:buAutoNum type="arabicPeriod"/>
            </a:pPr>
            <a:r>
              <a:rPr lang="en-US" sz="2293" spc="-53" dirty="0">
                <a:solidFill>
                  <a:srgbClr val="0B1320"/>
                </a:solidFill>
                <a:latin typeface="DM Sans"/>
                <a:ea typeface="DM Sans"/>
                <a:cs typeface="DM Sans"/>
                <a:sym typeface="DM Sans"/>
              </a:rPr>
              <a:t>Many of the children of Israel were fornicators and were destroyed -1 Cor. 10:8</a:t>
            </a:r>
          </a:p>
          <a:p>
            <a:pPr marL="495021" lvl="1" indent="-247510" algn="just" defTabSz="609630">
              <a:lnSpc>
                <a:spcPts val="3668"/>
              </a:lnSpc>
              <a:buFontTx/>
              <a:buAutoNum type="arabicPeriod"/>
            </a:pPr>
            <a:r>
              <a:rPr lang="en-US" sz="2293" spc="-53" dirty="0">
                <a:solidFill>
                  <a:srgbClr val="0B1320"/>
                </a:solidFill>
                <a:latin typeface="DM Sans"/>
                <a:ea typeface="DM Sans"/>
                <a:cs typeface="DM Sans"/>
                <a:sym typeface="DM Sans"/>
              </a:rPr>
              <a:t>Solomon repeatedly warned his son of the nature of the immoral woman - Prov. 2:16-19</a:t>
            </a:r>
          </a:p>
          <a:p>
            <a:pPr marL="495021" lvl="1" indent="-247510" algn="just" defTabSz="609630">
              <a:lnSpc>
                <a:spcPts val="3668"/>
              </a:lnSpc>
              <a:buFontTx/>
              <a:buAutoNum type="arabicPeriod"/>
            </a:pPr>
            <a:r>
              <a:rPr lang="en-US" sz="2293" spc="-53" dirty="0">
                <a:solidFill>
                  <a:srgbClr val="0B1320"/>
                </a:solidFill>
                <a:latin typeface="DM Sans"/>
                <a:ea typeface="DM Sans"/>
                <a:cs typeface="DM Sans"/>
                <a:sym typeface="DM Sans"/>
              </a:rPr>
              <a:t>It was a problem for the Corinthian brethren - 1 Cor. 6:18</a:t>
            </a:r>
          </a:p>
        </p:txBody>
      </p:sp>
      <p:grpSp>
        <p:nvGrpSpPr>
          <p:cNvPr id="6" name="Group 6"/>
          <p:cNvGrpSpPr/>
          <p:nvPr/>
        </p:nvGrpSpPr>
        <p:grpSpPr>
          <a:xfrm>
            <a:off x="-338606" y="-53657"/>
            <a:ext cx="12092390" cy="1430942"/>
            <a:chOff x="0" y="0"/>
            <a:chExt cx="11313533" cy="1338777"/>
          </a:xfrm>
        </p:grpSpPr>
        <p:sp>
          <p:nvSpPr>
            <p:cNvPr id="7" name="Freeform 7"/>
            <p:cNvSpPr/>
            <p:nvPr/>
          </p:nvSpPr>
          <p:spPr>
            <a:xfrm>
              <a:off x="0" y="0"/>
              <a:ext cx="11313533" cy="1338777"/>
            </a:xfrm>
            <a:custGeom>
              <a:avLst/>
              <a:gdLst/>
              <a:ahLst/>
              <a:cxnLst/>
              <a:rect l="l" t="t" r="r" b="b"/>
              <a:pathLst>
                <a:path w="11313533" h="1338777">
                  <a:moveTo>
                    <a:pt x="203200" y="0"/>
                  </a:moveTo>
                  <a:lnTo>
                    <a:pt x="11313533" y="0"/>
                  </a:lnTo>
                  <a:lnTo>
                    <a:pt x="11110333" y="1338777"/>
                  </a:lnTo>
                  <a:lnTo>
                    <a:pt x="0" y="1338777"/>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1110333" cy="1386402"/>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9658694" y="5958817"/>
            <a:ext cx="3290285" cy="509831"/>
            <a:chOff x="0" y="0"/>
            <a:chExt cx="3770039" cy="584170"/>
          </a:xfrm>
        </p:grpSpPr>
        <p:sp>
          <p:nvSpPr>
            <p:cNvPr id="10" name="Freeform 10"/>
            <p:cNvSpPr/>
            <p:nvPr/>
          </p:nvSpPr>
          <p:spPr>
            <a:xfrm>
              <a:off x="0" y="0"/>
              <a:ext cx="3770038" cy="584170"/>
            </a:xfrm>
            <a:custGeom>
              <a:avLst/>
              <a:gdLst/>
              <a:ahLst/>
              <a:cxnLst/>
              <a:rect l="l" t="t" r="r" b="b"/>
              <a:pathLst>
                <a:path w="3770038" h="584170">
                  <a:moveTo>
                    <a:pt x="203200" y="0"/>
                  </a:moveTo>
                  <a:lnTo>
                    <a:pt x="3770038" y="0"/>
                  </a:lnTo>
                  <a:lnTo>
                    <a:pt x="3566838" y="584170"/>
                  </a:lnTo>
                  <a:lnTo>
                    <a:pt x="0" y="584170"/>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3566839" cy="631795"/>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215159" y="428471"/>
            <a:ext cx="11291041" cy="502958"/>
          </a:xfrm>
          <a:prstGeom prst="rect">
            <a:avLst/>
          </a:prstGeom>
        </p:spPr>
        <p:txBody>
          <a:bodyPr lIns="0" tIns="0" rIns="0" bIns="0" rtlCol="0" anchor="t">
            <a:spAutoFit/>
          </a:bodyPr>
          <a:lstStyle/>
          <a:p>
            <a:pPr defTabSz="609630">
              <a:lnSpc>
                <a:spcPts val="3868"/>
              </a:lnSpc>
            </a:pPr>
            <a:r>
              <a:rPr lang="en-US" sz="3600" dirty="0">
                <a:solidFill>
                  <a:srgbClr val="F3F6FA"/>
                </a:solidFill>
                <a:latin typeface="Aptos Display" panose="020B0004020202020204" pitchFamily="34" charset="0"/>
                <a:ea typeface="League Spartan"/>
                <a:cs typeface="League Spartan"/>
                <a:sym typeface="League Spartan"/>
              </a:rPr>
              <a:t>The Sin Of Sexual Immorality Has Always Been Prevalent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41183"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536497" y="1589487"/>
            <a:ext cx="9441979" cy="2519088"/>
          </a:xfrm>
          <a:prstGeom prst="rect">
            <a:avLst/>
          </a:prstGeom>
        </p:spPr>
        <p:txBody>
          <a:bodyPr lIns="0" tIns="0" rIns="0" bIns="0" rtlCol="0" anchor="t">
            <a:spAutoFit/>
          </a:bodyPr>
          <a:lstStyle/>
          <a:p>
            <a:pPr marL="675215" lvl="1" indent="-337608" algn="just" defTabSz="609630">
              <a:lnSpc>
                <a:spcPts val="5004"/>
              </a:lnSpc>
              <a:buFontTx/>
              <a:buAutoNum type="arabicPeriod"/>
            </a:pPr>
            <a:r>
              <a:rPr lang="en-US" sz="3127" dirty="0">
                <a:solidFill>
                  <a:srgbClr val="0B1320"/>
                </a:solidFill>
                <a:latin typeface="DM Sans"/>
                <a:ea typeface="DM Sans"/>
                <a:cs typeface="DM Sans"/>
                <a:sym typeface="DM Sans"/>
              </a:rPr>
              <a:t>1 Cor. 6:18 </a:t>
            </a:r>
          </a:p>
          <a:p>
            <a:pPr marL="675215" lvl="1" indent="-337608" algn="just" defTabSz="609630">
              <a:lnSpc>
                <a:spcPts val="5004"/>
              </a:lnSpc>
              <a:buFontTx/>
              <a:buAutoNum type="arabicPeriod"/>
            </a:pPr>
            <a:r>
              <a:rPr lang="en-US" sz="3127" dirty="0">
                <a:solidFill>
                  <a:srgbClr val="0B1320"/>
                </a:solidFill>
                <a:latin typeface="DM Sans"/>
                <a:ea typeface="DM Sans"/>
                <a:cs typeface="DM Sans"/>
                <a:sym typeface="DM Sans"/>
              </a:rPr>
              <a:t>2 Tim. 2:22</a:t>
            </a:r>
          </a:p>
          <a:p>
            <a:pPr marL="675215" lvl="1" indent="-337608" algn="just" defTabSz="609630">
              <a:lnSpc>
                <a:spcPts val="5004"/>
              </a:lnSpc>
              <a:buFontTx/>
              <a:buAutoNum type="arabicPeriod"/>
            </a:pPr>
            <a:r>
              <a:rPr lang="en-US" sz="3127" dirty="0">
                <a:solidFill>
                  <a:srgbClr val="0B1320"/>
                </a:solidFill>
                <a:latin typeface="DM Sans"/>
                <a:ea typeface="DM Sans"/>
                <a:cs typeface="DM Sans"/>
                <a:sym typeface="DM Sans"/>
              </a:rPr>
              <a:t>Eph. 5:3-5</a:t>
            </a:r>
          </a:p>
          <a:p>
            <a:pPr marL="675215" lvl="1" indent="-337608" algn="just" defTabSz="609630">
              <a:lnSpc>
                <a:spcPts val="5004"/>
              </a:lnSpc>
              <a:buFontTx/>
              <a:buAutoNum type="arabicPeriod"/>
            </a:pPr>
            <a:r>
              <a:rPr lang="en-US" sz="3127" dirty="0">
                <a:solidFill>
                  <a:srgbClr val="0B1320"/>
                </a:solidFill>
                <a:latin typeface="DM Sans"/>
                <a:ea typeface="DM Sans"/>
                <a:cs typeface="DM Sans"/>
                <a:sym typeface="DM Sans"/>
              </a:rPr>
              <a:t>1 Thess. 4:3-5</a:t>
            </a:r>
          </a:p>
        </p:txBody>
      </p:sp>
      <p:grpSp>
        <p:nvGrpSpPr>
          <p:cNvPr id="6" name="Group 6"/>
          <p:cNvGrpSpPr/>
          <p:nvPr/>
        </p:nvGrpSpPr>
        <p:grpSpPr>
          <a:xfrm>
            <a:off x="-212469" y="-37782"/>
            <a:ext cx="11718669" cy="1430942"/>
            <a:chOff x="0" y="0"/>
            <a:chExt cx="10963883" cy="1338777"/>
          </a:xfrm>
        </p:grpSpPr>
        <p:sp>
          <p:nvSpPr>
            <p:cNvPr id="7" name="Freeform 7"/>
            <p:cNvSpPr/>
            <p:nvPr/>
          </p:nvSpPr>
          <p:spPr>
            <a:xfrm>
              <a:off x="0" y="0"/>
              <a:ext cx="10963883" cy="1338777"/>
            </a:xfrm>
            <a:custGeom>
              <a:avLst/>
              <a:gdLst/>
              <a:ahLst/>
              <a:cxnLst/>
              <a:rect l="l" t="t" r="r" b="b"/>
              <a:pathLst>
                <a:path w="10963883" h="1338777">
                  <a:moveTo>
                    <a:pt x="203200" y="0"/>
                  </a:moveTo>
                  <a:lnTo>
                    <a:pt x="10963883" y="0"/>
                  </a:lnTo>
                  <a:lnTo>
                    <a:pt x="10760683" y="1338777"/>
                  </a:lnTo>
                  <a:lnTo>
                    <a:pt x="0" y="1338777"/>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0760683" cy="1386402"/>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9861058" y="5815601"/>
            <a:ext cx="3290285" cy="566323"/>
            <a:chOff x="0" y="0"/>
            <a:chExt cx="3770039" cy="648898"/>
          </a:xfrm>
        </p:grpSpPr>
        <p:sp>
          <p:nvSpPr>
            <p:cNvPr id="10" name="Freeform 10"/>
            <p:cNvSpPr/>
            <p:nvPr/>
          </p:nvSpPr>
          <p:spPr>
            <a:xfrm>
              <a:off x="0" y="0"/>
              <a:ext cx="3770038" cy="648898"/>
            </a:xfrm>
            <a:custGeom>
              <a:avLst/>
              <a:gdLst/>
              <a:ahLst/>
              <a:cxnLst/>
              <a:rect l="l" t="t" r="r" b="b"/>
              <a:pathLst>
                <a:path w="3770038" h="648898">
                  <a:moveTo>
                    <a:pt x="203200" y="0"/>
                  </a:moveTo>
                  <a:lnTo>
                    <a:pt x="3770038" y="0"/>
                  </a:lnTo>
                  <a:lnTo>
                    <a:pt x="3566838" y="648898"/>
                  </a:lnTo>
                  <a:lnTo>
                    <a:pt x="0" y="64889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3566839" cy="69652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536497" y="173545"/>
            <a:ext cx="10528139" cy="1001941"/>
          </a:xfrm>
          <a:prstGeom prst="rect">
            <a:avLst/>
          </a:prstGeom>
        </p:spPr>
        <p:txBody>
          <a:bodyPr lIns="0" tIns="0" rIns="0" bIns="0" rtlCol="0" anchor="t">
            <a:spAutoFit/>
          </a:bodyPr>
          <a:lstStyle/>
          <a:p>
            <a:pPr defTabSz="609630">
              <a:lnSpc>
                <a:spcPts val="4004"/>
              </a:lnSpc>
            </a:pPr>
            <a:r>
              <a:rPr lang="en-US" sz="3079" dirty="0">
                <a:solidFill>
                  <a:srgbClr val="F3F6FA"/>
                </a:solidFill>
                <a:latin typeface="Aptos Display" panose="020B0004020202020204" pitchFamily="34" charset="0"/>
                <a:ea typeface="League Spartan"/>
                <a:cs typeface="League Spartan"/>
                <a:sym typeface="League Spartan"/>
              </a:rPr>
              <a:t>The Warning About Sexual Immorality Is Given Frequently Throughout Scripture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57059"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520622" y="1652725"/>
            <a:ext cx="10729077" cy="2212016"/>
          </a:xfrm>
          <a:prstGeom prst="rect">
            <a:avLst/>
          </a:prstGeom>
        </p:spPr>
        <p:txBody>
          <a:bodyPr lIns="0" tIns="0" rIns="0" bIns="0" rtlCol="0" anchor="t">
            <a:spAutoFit/>
          </a:bodyPr>
          <a:lstStyle/>
          <a:p>
            <a:pPr marL="471631" lvl="1" indent="-235815" algn="just" defTabSz="609630">
              <a:lnSpc>
                <a:spcPts val="3495"/>
              </a:lnSpc>
              <a:buFontTx/>
              <a:buAutoNum type="arabicPeriod"/>
            </a:pPr>
            <a:r>
              <a:rPr lang="en-US" sz="2184" dirty="0">
                <a:solidFill>
                  <a:srgbClr val="0B1320"/>
                </a:solidFill>
                <a:latin typeface="DM Sans"/>
                <a:ea typeface="DM Sans"/>
                <a:cs typeface="DM Sans"/>
                <a:sym typeface="DM Sans"/>
              </a:rPr>
              <a:t>Prevention: Guarding Against Temptation</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Keep Your Mind Pure – Matt. 5:28; Matt. 15:19–20; 1 Thess. 4:3-7</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Guard Your Conduct With Friends of the Opposite Sex</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Honor God’s Plan for Marriage – 1 Cor. 7:2; Prov. 5</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Fulfill Your God-Given Role in Marriage – 1 Cor. 7:3–5</a:t>
            </a:r>
          </a:p>
        </p:txBody>
      </p:sp>
      <p:grpSp>
        <p:nvGrpSpPr>
          <p:cNvPr id="6" name="Group 6"/>
          <p:cNvGrpSpPr/>
          <p:nvPr/>
        </p:nvGrpSpPr>
        <p:grpSpPr>
          <a:xfrm>
            <a:off x="-619492" y="-69532"/>
            <a:ext cx="12273161" cy="1430942"/>
            <a:chOff x="0" y="0"/>
            <a:chExt cx="11482661" cy="1338777"/>
          </a:xfrm>
        </p:grpSpPr>
        <p:sp>
          <p:nvSpPr>
            <p:cNvPr id="7" name="Freeform 7"/>
            <p:cNvSpPr/>
            <p:nvPr/>
          </p:nvSpPr>
          <p:spPr>
            <a:xfrm>
              <a:off x="0" y="0"/>
              <a:ext cx="11482660" cy="1338777"/>
            </a:xfrm>
            <a:custGeom>
              <a:avLst/>
              <a:gdLst/>
              <a:ahLst/>
              <a:cxnLst/>
              <a:rect l="l" t="t" r="r" b="b"/>
              <a:pathLst>
                <a:path w="11482660" h="1338777">
                  <a:moveTo>
                    <a:pt x="203200" y="0"/>
                  </a:moveTo>
                  <a:lnTo>
                    <a:pt x="11482660" y="0"/>
                  </a:lnTo>
                  <a:lnTo>
                    <a:pt x="11279460" y="1338777"/>
                  </a:lnTo>
                  <a:lnTo>
                    <a:pt x="0" y="1338777"/>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1279461" cy="1386402"/>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8181349" y="6108700"/>
            <a:ext cx="3290285" cy="419446"/>
            <a:chOff x="0" y="0"/>
            <a:chExt cx="3770039" cy="480605"/>
          </a:xfrm>
        </p:grpSpPr>
        <p:sp>
          <p:nvSpPr>
            <p:cNvPr id="10" name="Freeform 10"/>
            <p:cNvSpPr/>
            <p:nvPr/>
          </p:nvSpPr>
          <p:spPr>
            <a:xfrm>
              <a:off x="0" y="0"/>
              <a:ext cx="3770038" cy="480605"/>
            </a:xfrm>
            <a:custGeom>
              <a:avLst/>
              <a:gdLst/>
              <a:ahLst/>
              <a:cxnLst/>
              <a:rect l="l" t="t" r="r" b="b"/>
              <a:pathLst>
                <a:path w="3770038" h="480605">
                  <a:moveTo>
                    <a:pt x="203200" y="0"/>
                  </a:moveTo>
                  <a:lnTo>
                    <a:pt x="3770038" y="0"/>
                  </a:lnTo>
                  <a:lnTo>
                    <a:pt x="3566838"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3566839" cy="5282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2" name="TextBox 12"/>
          <p:cNvSpPr txBox="1"/>
          <p:nvPr/>
        </p:nvSpPr>
        <p:spPr>
          <a:xfrm>
            <a:off x="827468" y="310841"/>
            <a:ext cx="9379241" cy="642548"/>
          </a:xfrm>
          <a:prstGeom prst="rect">
            <a:avLst/>
          </a:prstGeom>
        </p:spPr>
        <p:txBody>
          <a:bodyPr lIns="0" tIns="0" rIns="0" bIns="0" rtlCol="0" anchor="t">
            <a:spAutoFit/>
          </a:bodyPr>
          <a:lstStyle/>
          <a:p>
            <a:pPr defTabSz="609630">
              <a:lnSpc>
                <a:spcPts val="5212"/>
              </a:lnSpc>
            </a:pPr>
            <a:r>
              <a:rPr lang="en-US" sz="4009" dirty="0">
                <a:solidFill>
                  <a:srgbClr val="F3F6FA"/>
                </a:solidFill>
                <a:latin typeface="Aptos Display" panose="020B0004020202020204" pitchFamily="34" charset="0"/>
                <a:ea typeface="League Spartan"/>
                <a:cs typeface="League Spartan"/>
                <a:sym typeface="League Spartan"/>
              </a:rPr>
              <a:t>How Do We Flee Sexual Immorality?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4157059" y="0"/>
            <a:ext cx="4677680" cy="6859905"/>
            <a:chOff x="0" y="0"/>
            <a:chExt cx="711061" cy="1042784"/>
          </a:xfrm>
        </p:grpSpPr>
        <p:sp>
          <p:nvSpPr>
            <p:cNvPr id="3" name="Freeform 3"/>
            <p:cNvSpPr/>
            <p:nvPr/>
          </p:nvSpPr>
          <p:spPr>
            <a:xfrm>
              <a:off x="0" y="0"/>
              <a:ext cx="711061" cy="1042784"/>
            </a:xfrm>
            <a:custGeom>
              <a:avLst/>
              <a:gdLst/>
              <a:ahLst/>
              <a:cxnLst/>
              <a:rect l="l" t="t" r="r" b="b"/>
              <a:pathLst>
                <a:path w="711061" h="1042784">
                  <a:moveTo>
                    <a:pt x="203200" y="0"/>
                  </a:moveTo>
                  <a:lnTo>
                    <a:pt x="711061" y="0"/>
                  </a:lnTo>
                  <a:lnTo>
                    <a:pt x="507861" y="1042784"/>
                  </a:lnTo>
                  <a:lnTo>
                    <a:pt x="0" y="1042784"/>
                  </a:lnTo>
                  <a:lnTo>
                    <a:pt x="203200" y="0"/>
                  </a:lnTo>
                  <a:close/>
                </a:path>
              </a:pathLst>
            </a:custGeom>
            <a:solidFill>
              <a:srgbClr val="0B1320"/>
            </a:solidFill>
          </p:spPr>
          <p:txBody>
            <a:bodyPr/>
            <a:lstStyle/>
            <a:p>
              <a:pPr defTabSz="609630"/>
              <a:endParaRPr lang="en-US" sz="1200">
                <a:solidFill>
                  <a:prstClr val="black"/>
                </a:solidFill>
                <a:latin typeface="Calibri"/>
              </a:endParaRPr>
            </a:p>
          </p:txBody>
        </p:sp>
        <p:sp>
          <p:nvSpPr>
            <p:cNvPr id="4" name="TextBox 4"/>
            <p:cNvSpPr txBox="1"/>
            <p:nvPr/>
          </p:nvSpPr>
          <p:spPr>
            <a:xfrm>
              <a:off x="101600" y="-47625"/>
              <a:ext cx="507861" cy="1090409"/>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5" name="TextBox 5"/>
          <p:cNvSpPr txBox="1"/>
          <p:nvPr/>
        </p:nvSpPr>
        <p:spPr>
          <a:xfrm>
            <a:off x="520622" y="1652725"/>
            <a:ext cx="10729077" cy="2212016"/>
          </a:xfrm>
          <a:prstGeom prst="rect">
            <a:avLst/>
          </a:prstGeom>
        </p:spPr>
        <p:txBody>
          <a:bodyPr lIns="0" tIns="0" rIns="0" bIns="0" rtlCol="0" anchor="t">
            <a:spAutoFit/>
          </a:bodyPr>
          <a:lstStyle/>
          <a:p>
            <a:pPr marL="471631" lvl="1" indent="-235815" algn="just" defTabSz="609630">
              <a:lnSpc>
                <a:spcPts val="3495"/>
              </a:lnSpc>
              <a:buFontTx/>
              <a:buAutoNum type="arabicPeriod"/>
            </a:pPr>
            <a:r>
              <a:rPr lang="en-US" sz="2184" dirty="0">
                <a:solidFill>
                  <a:srgbClr val="0B1320"/>
                </a:solidFill>
                <a:latin typeface="DM Sans"/>
                <a:ea typeface="DM Sans"/>
                <a:cs typeface="DM Sans"/>
                <a:sym typeface="DM Sans"/>
              </a:rPr>
              <a:t>Prevention: Guarding Against Temptation</a:t>
            </a:r>
          </a:p>
          <a:p>
            <a:pPr marL="471631" lvl="1" indent="-235815" algn="just" defTabSz="609630">
              <a:lnSpc>
                <a:spcPts val="3495"/>
              </a:lnSpc>
              <a:buFontTx/>
              <a:buAutoNum type="arabicPeriod"/>
            </a:pPr>
            <a:r>
              <a:rPr lang="en-US" sz="2184" dirty="0">
                <a:solidFill>
                  <a:srgbClr val="0B1320"/>
                </a:solidFill>
                <a:latin typeface="DM Sans"/>
                <a:ea typeface="DM Sans"/>
                <a:cs typeface="DM Sans"/>
                <a:sym typeface="DM Sans"/>
              </a:rPr>
              <a:t>Response: When Temptation Comes</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Firmly Refuse Temptation – Gen. 39:8, 10</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Recognize That It Is Sin – Gen. 39:9</a:t>
            </a:r>
          </a:p>
          <a:p>
            <a:pPr marL="943261" lvl="2" indent="-314420" algn="just" defTabSz="609630">
              <a:lnSpc>
                <a:spcPts val="3495"/>
              </a:lnSpc>
              <a:buFontTx/>
              <a:buAutoNum type="alphaLcPeriod"/>
            </a:pPr>
            <a:r>
              <a:rPr lang="en-US" sz="2184" dirty="0">
                <a:solidFill>
                  <a:srgbClr val="0B1320"/>
                </a:solidFill>
                <a:latin typeface="DM Sans"/>
                <a:ea typeface="DM Sans"/>
                <a:cs typeface="DM Sans"/>
                <a:sym typeface="DM Sans"/>
              </a:rPr>
              <a:t>Flee Immediately – Gen. 39:12; Prov. 5:8</a:t>
            </a:r>
          </a:p>
        </p:txBody>
      </p:sp>
      <p:grpSp>
        <p:nvGrpSpPr>
          <p:cNvPr id="6" name="Group 6"/>
          <p:cNvGrpSpPr/>
          <p:nvPr/>
        </p:nvGrpSpPr>
        <p:grpSpPr>
          <a:xfrm>
            <a:off x="-619492" y="-69532"/>
            <a:ext cx="12273161" cy="1430942"/>
            <a:chOff x="0" y="0"/>
            <a:chExt cx="11482661" cy="1338777"/>
          </a:xfrm>
        </p:grpSpPr>
        <p:sp>
          <p:nvSpPr>
            <p:cNvPr id="7" name="Freeform 7"/>
            <p:cNvSpPr/>
            <p:nvPr/>
          </p:nvSpPr>
          <p:spPr>
            <a:xfrm>
              <a:off x="0" y="0"/>
              <a:ext cx="11482660" cy="1338777"/>
            </a:xfrm>
            <a:custGeom>
              <a:avLst/>
              <a:gdLst/>
              <a:ahLst/>
              <a:cxnLst/>
              <a:rect l="l" t="t" r="r" b="b"/>
              <a:pathLst>
                <a:path w="11482660" h="1338777">
                  <a:moveTo>
                    <a:pt x="203200" y="0"/>
                  </a:moveTo>
                  <a:lnTo>
                    <a:pt x="11482660" y="0"/>
                  </a:lnTo>
                  <a:lnTo>
                    <a:pt x="11279460" y="1338777"/>
                  </a:lnTo>
                  <a:lnTo>
                    <a:pt x="0" y="1338777"/>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8" name="TextBox 8"/>
            <p:cNvSpPr txBox="1"/>
            <p:nvPr/>
          </p:nvSpPr>
          <p:spPr>
            <a:xfrm>
              <a:off x="101600" y="-47625"/>
              <a:ext cx="11279461" cy="1386402"/>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9" name="Group 9"/>
          <p:cNvGrpSpPr/>
          <p:nvPr/>
        </p:nvGrpSpPr>
        <p:grpSpPr>
          <a:xfrm>
            <a:off x="8181349" y="6108700"/>
            <a:ext cx="3290285" cy="419446"/>
            <a:chOff x="0" y="0"/>
            <a:chExt cx="3770039" cy="480605"/>
          </a:xfrm>
        </p:grpSpPr>
        <p:sp>
          <p:nvSpPr>
            <p:cNvPr id="10" name="Freeform 10"/>
            <p:cNvSpPr/>
            <p:nvPr/>
          </p:nvSpPr>
          <p:spPr>
            <a:xfrm>
              <a:off x="0" y="0"/>
              <a:ext cx="3770038" cy="480605"/>
            </a:xfrm>
            <a:custGeom>
              <a:avLst/>
              <a:gdLst/>
              <a:ahLst/>
              <a:cxnLst/>
              <a:rect l="l" t="t" r="r" b="b"/>
              <a:pathLst>
                <a:path w="3770038" h="480605">
                  <a:moveTo>
                    <a:pt x="203200" y="0"/>
                  </a:moveTo>
                  <a:lnTo>
                    <a:pt x="3770038" y="0"/>
                  </a:lnTo>
                  <a:lnTo>
                    <a:pt x="3566838" y="480605"/>
                  </a:lnTo>
                  <a:lnTo>
                    <a:pt x="0" y="480605"/>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1" name="TextBox 11"/>
            <p:cNvSpPr txBox="1"/>
            <p:nvPr/>
          </p:nvSpPr>
          <p:spPr>
            <a:xfrm>
              <a:off x="101600" y="-47625"/>
              <a:ext cx="3566839" cy="5282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3" name="TextBox 12">
            <a:extLst>
              <a:ext uri="{FF2B5EF4-FFF2-40B4-BE49-F238E27FC236}">
                <a16:creationId xmlns:a16="http://schemas.microsoft.com/office/drawing/2014/main" id="{3C775BAA-7B95-E39D-C2EB-C483662D9202}"/>
              </a:ext>
            </a:extLst>
          </p:cNvPr>
          <p:cNvSpPr txBox="1"/>
          <p:nvPr/>
        </p:nvSpPr>
        <p:spPr>
          <a:xfrm>
            <a:off x="827468" y="310841"/>
            <a:ext cx="9379241" cy="642548"/>
          </a:xfrm>
          <a:prstGeom prst="rect">
            <a:avLst/>
          </a:prstGeom>
        </p:spPr>
        <p:txBody>
          <a:bodyPr lIns="0" tIns="0" rIns="0" bIns="0" rtlCol="0" anchor="t">
            <a:spAutoFit/>
          </a:bodyPr>
          <a:lstStyle/>
          <a:p>
            <a:pPr defTabSz="609630">
              <a:lnSpc>
                <a:spcPts val="5212"/>
              </a:lnSpc>
            </a:pPr>
            <a:r>
              <a:rPr lang="en-US" sz="4009" dirty="0">
                <a:solidFill>
                  <a:srgbClr val="F3F6FA"/>
                </a:solidFill>
                <a:latin typeface="Aptos Display" panose="020B0004020202020204" pitchFamily="34" charset="0"/>
                <a:ea typeface="League Spartan"/>
                <a:cs typeface="League Spartan"/>
                <a:sym typeface="League Spartan"/>
              </a:rPr>
              <a:t>How Do We Flee Sexual Immorality?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 name="Group 2"/>
          <p:cNvGrpSpPr/>
          <p:nvPr/>
        </p:nvGrpSpPr>
        <p:grpSpPr>
          <a:xfrm>
            <a:off x="-17427" y="-924086"/>
            <a:ext cx="12600844" cy="11896452"/>
            <a:chOff x="0" y="0"/>
            <a:chExt cx="6350000" cy="5995033"/>
          </a:xfrm>
        </p:grpSpPr>
        <p:sp>
          <p:nvSpPr>
            <p:cNvPr id="3" name="Freeform 3"/>
            <p:cNvSpPr/>
            <p:nvPr/>
          </p:nvSpPr>
          <p:spPr>
            <a:xfrm>
              <a:off x="0" y="0"/>
              <a:ext cx="6351270" cy="5995033"/>
            </a:xfrm>
            <a:custGeom>
              <a:avLst/>
              <a:gdLst/>
              <a:ahLst/>
              <a:cxnLst/>
              <a:rect l="l" t="t" r="r" b="b"/>
              <a:pathLst>
                <a:path w="6351270" h="5995033">
                  <a:moveTo>
                    <a:pt x="5985510" y="0"/>
                  </a:moveTo>
                  <a:lnTo>
                    <a:pt x="364490" y="0"/>
                  </a:lnTo>
                  <a:cubicBezTo>
                    <a:pt x="162560" y="0"/>
                    <a:pt x="0" y="153473"/>
                    <a:pt x="0" y="344115"/>
                  </a:cubicBezTo>
                  <a:lnTo>
                    <a:pt x="0" y="5652117"/>
                  </a:lnTo>
                  <a:cubicBezTo>
                    <a:pt x="0" y="5841560"/>
                    <a:pt x="162560" y="5995033"/>
                    <a:pt x="364490" y="5995033"/>
                  </a:cubicBezTo>
                  <a:lnTo>
                    <a:pt x="5986780" y="5995033"/>
                  </a:lnTo>
                  <a:cubicBezTo>
                    <a:pt x="6187440" y="5995033"/>
                    <a:pt x="6351270" y="5841560"/>
                    <a:pt x="6351270" y="5650918"/>
                  </a:cubicBezTo>
                  <a:lnTo>
                    <a:pt x="6351270" y="344115"/>
                  </a:lnTo>
                  <a:cubicBezTo>
                    <a:pt x="6350000" y="153473"/>
                    <a:pt x="6187440" y="0"/>
                    <a:pt x="5985510" y="0"/>
                  </a:cubicBezTo>
                  <a:close/>
                </a:path>
              </a:pathLst>
            </a:custGeom>
            <a:blipFill>
              <a:blip r:embed="rId2">
                <a:alphaModFix amt="18000"/>
              </a:blip>
              <a:stretch>
                <a:fillRect l="-38608" r="-2977"/>
              </a:stretch>
            </a:blipFill>
          </p:spPr>
          <p:txBody>
            <a:bodyPr/>
            <a:lstStyle/>
            <a:p>
              <a:pPr defTabSz="609630"/>
              <a:endParaRPr lang="en-US" sz="1200">
                <a:solidFill>
                  <a:prstClr val="black"/>
                </a:solidFill>
                <a:latin typeface="Calibri"/>
              </a:endParaRPr>
            </a:p>
          </p:txBody>
        </p:sp>
      </p:grpSp>
      <p:grpSp>
        <p:nvGrpSpPr>
          <p:cNvPr id="4" name="Group 4"/>
          <p:cNvGrpSpPr/>
          <p:nvPr/>
        </p:nvGrpSpPr>
        <p:grpSpPr>
          <a:xfrm>
            <a:off x="8393309" y="0"/>
            <a:ext cx="7470119" cy="6858000"/>
            <a:chOff x="0" y="0"/>
            <a:chExt cx="581669" cy="534005"/>
          </a:xfrm>
        </p:grpSpPr>
        <p:sp>
          <p:nvSpPr>
            <p:cNvPr id="5" name="Freeform 5"/>
            <p:cNvSpPr/>
            <p:nvPr/>
          </p:nvSpPr>
          <p:spPr>
            <a:xfrm>
              <a:off x="0" y="0"/>
              <a:ext cx="581669" cy="534005"/>
            </a:xfrm>
            <a:custGeom>
              <a:avLst/>
              <a:gdLst/>
              <a:ahLst/>
              <a:cxnLst/>
              <a:rect l="l" t="t" r="r" b="b"/>
              <a:pathLst>
                <a:path w="581669" h="534005">
                  <a:moveTo>
                    <a:pt x="203200" y="0"/>
                  </a:moveTo>
                  <a:lnTo>
                    <a:pt x="581669" y="0"/>
                  </a:lnTo>
                  <a:lnTo>
                    <a:pt x="378469" y="534005"/>
                  </a:lnTo>
                  <a:lnTo>
                    <a:pt x="0" y="534005"/>
                  </a:lnTo>
                  <a:lnTo>
                    <a:pt x="203200" y="0"/>
                  </a:lnTo>
                  <a:close/>
                </a:path>
              </a:pathLst>
            </a:custGeom>
            <a:solidFill>
              <a:srgbClr val="AFC1D0"/>
            </a:solidFill>
          </p:spPr>
          <p:txBody>
            <a:bodyPr/>
            <a:lstStyle/>
            <a:p>
              <a:pPr defTabSz="609630"/>
              <a:endParaRPr lang="en-US" sz="1200">
                <a:solidFill>
                  <a:prstClr val="black"/>
                </a:solidFill>
                <a:latin typeface="Calibri"/>
              </a:endParaRPr>
            </a:p>
          </p:txBody>
        </p:sp>
        <p:sp>
          <p:nvSpPr>
            <p:cNvPr id="6" name="TextBox 6"/>
            <p:cNvSpPr txBox="1"/>
            <p:nvPr/>
          </p:nvSpPr>
          <p:spPr>
            <a:xfrm>
              <a:off x="101600" y="-47625"/>
              <a:ext cx="378469" cy="581630"/>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grpSp>
        <p:nvGrpSpPr>
          <p:cNvPr id="7" name="Group 7"/>
          <p:cNvGrpSpPr/>
          <p:nvPr/>
        </p:nvGrpSpPr>
        <p:grpSpPr>
          <a:xfrm>
            <a:off x="-295453" y="149375"/>
            <a:ext cx="3162459" cy="926015"/>
            <a:chOff x="0" y="0"/>
            <a:chExt cx="2510727" cy="735178"/>
          </a:xfrm>
        </p:grpSpPr>
        <p:sp>
          <p:nvSpPr>
            <p:cNvPr id="8" name="Freeform 8"/>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9" name="TextBox 9"/>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1" name="TextBox 11"/>
          <p:cNvSpPr txBox="1"/>
          <p:nvPr/>
        </p:nvSpPr>
        <p:spPr>
          <a:xfrm>
            <a:off x="532700" y="1515683"/>
            <a:ext cx="8852477" cy="3238131"/>
          </a:xfrm>
          <a:prstGeom prst="rect">
            <a:avLst/>
          </a:prstGeom>
        </p:spPr>
        <p:txBody>
          <a:bodyPr lIns="0" tIns="0" rIns="0" bIns="0" rtlCol="0" anchor="t">
            <a:spAutoFit/>
          </a:bodyPr>
          <a:lstStyle/>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These Things (1 Tim 6:11)</a:t>
            </a:r>
          </a:p>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Idolatry (1 Cor. 10:14)</a:t>
            </a:r>
          </a:p>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Youthful Lust (2 Tim. 2:22)</a:t>
            </a:r>
          </a:p>
          <a:p>
            <a:pPr marL="653435" lvl="1" indent="-326717" defTabSz="609630">
              <a:lnSpc>
                <a:spcPct val="150000"/>
              </a:lnSpc>
              <a:buFontTx/>
              <a:buAutoNum type="arabicPeriod"/>
            </a:pPr>
            <a:r>
              <a:rPr lang="en-US" sz="3600" b="1" dirty="0">
                <a:solidFill>
                  <a:srgbClr val="000000"/>
                </a:solidFill>
                <a:latin typeface="Helios Extended Bold"/>
                <a:ea typeface="Helios Extended Bold"/>
                <a:cs typeface="Helios Extended Bold"/>
                <a:sym typeface="Helios Extended Bold"/>
              </a:rPr>
              <a:t>Flee Sexual Immorality (1 Cor. 6:18)</a:t>
            </a:r>
          </a:p>
        </p:txBody>
      </p:sp>
      <p:grpSp>
        <p:nvGrpSpPr>
          <p:cNvPr id="12" name="Group 12"/>
          <p:cNvGrpSpPr/>
          <p:nvPr/>
        </p:nvGrpSpPr>
        <p:grpSpPr>
          <a:xfrm>
            <a:off x="9548931" y="149375"/>
            <a:ext cx="3162459" cy="926015"/>
            <a:chOff x="0" y="0"/>
            <a:chExt cx="2510727" cy="735178"/>
          </a:xfrm>
        </p:grpSpPr>
        <p:sp>
          <p:nvSpPr>
            <p:cNvPr id="13" name="Freeform 13"/>
            <p:cNvSpPr/>
            <p:nvPr/>
          </p:nvSpPr>
          <p:spPr>
            <a:xfrm>
              <a:off x="0" y="0"/>
              <a:ext cx="2510727" cy="735178"/>
            </a:xfrm>
            <a:custGeom>
              <a:avLst/>
              <a:gdLst/>
              <a:ahLst/>
              <a:cxnLst/>
              <a:rect l="l" t="t" r="r" b="b"/>
              <a:pathLst>
                <a:path w="2510727" h="735178">
                  <a:moveTo>
                    <a:pt x="203200" y="0"/>
                  </a:moveTo>
                  <a:lnTo>
                    <a:pt x="2510727" y="0"/>
                  </a:lnTo>
                  <a:lnTo>
                    <a:pt x="2307527" y="735178"/>
                  </a:lnTo>
                  <a:lnTo>
                    <a:pt x="0" y="735178"/>
                  </a:lnTo>
                  <a:lnTo>
                    <a:pt x="2032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4" name="TextBox 14"/>
            <p:cNvSpPr txBox="1"/>
            <p:nvPr/>
          </p:nvSpPr>
          <p:spPr>
            <a:xfrm>
              <a:off x="101600" y="-47625"/>
              <a:ext cx="2307527" cy="782803"/>
            </a:xfrm>
            <a:prstGeom prst="rect">
              <a:avLst/>
            </a:prstGeom>
          </p:spPr>
          <p:txBody>
            <a:bodyPr lIns="25400" tIns="25400" rIns="25400" bIns="25400" rtlCol="0" anchor="ctr"/>
            <a:lstStyle/>
            <a:p>
              <a:pPr algn="ctr" defTabSz="609630">
                <a:lnSpc>
                  <a:spcPts val="1659"/>
                </a:lnSpc>
              </a:pPr>
              <a:endParaRPr sz="1200">
                <a:solidFill>
                  <a:prstClr val="black"/>
                </a:solidFill>
                <a:latin typeface="Calibri"/>
              </a:endParaRPr>
            </a:p>
          </p:txBody>
        </p:sp>
      </p:grpSp>
      <p:sp>
        <p:nvSpPr>
          <p:cNvPr id="15" name="TextBox 10">
            <a:extLst>
              <a:ext uri="{FF2B5EF4-FFF2-40B4-BE49-F238E27FC236}">
                <a16:creationId xmlns:a16="http://schemas.microsoft.com/office/drawing/2014/main" id="{941C1C9B-DC89-63CD-2E42-A17B1B627A4B}"/>
              </a:ext>
            </a:extLst>
          </p:cNvPr>
          <p:cNvSpPr txBox="1"/>
          <p:nvPr/>
        </p:nvSpPr>
        <p:spPr>
          <a:xfrm>
            <a:off x="3371487" y="178349"/>
            <a:ext cx="5839972" cy="906723"/>
          </a:xfrm>
          <a:prstGeom prst="rect">
            <a:avLst/>
          </a:prstGeom>
        </p:spPr>
        <p:txBody>
          <a:bodyPr wrap="square" lIns="0" tIns="0" rIns="0" bIns="0" rtlCol="0" anchor="t">
            <a:spAutoFit/>
          </a:bodyPr>
          <a:lstStyle/>
          <a:p>
            <a:pPr defTabSz="609630">
              <a:lnSpc>
                <a:spcPts val="7237"/>
              </a:lnSpc>
            </a:pPr>
            <a:r>
              <a:rPr lang="en-US" sz="5567" dirty="0">
                <a:solidFill>
                  <a:srgbClr val="0B1320"/>
                </a:solidFill>
                <a:latin typeface="Aharoni" panose="02010803020104030203" pitchFamily="2" charset="-79"/>
                <a:ea typeface="League Spartan"/>
                <a:cs typeface="Aharoni" panose="02010803020104030203" pitchFamily="2" charset="-79"/>
                <a:sym typeface="League Spartan"/>
              </a:rPr>
              <a:t>Flee </a:t>
            </a:r>
            <a:r>
              <a:rPr lang="en-US" sz="5567" dirty="0">
                <a:solidFill>
                  <a:srgbClr val="365679"/>
                </a:solidFill>
                <a:latin typeface="Aharoni" panose="02010803020104030203" pitchFamily="2" charset="-79"/>
                <a:ea typeface="League Spartan"/>
                <a:cs typeface="Aharoni" panose="02010803020104030203" pitchFamily="2" charset="-79"/>
                <a:sym typeface="League Spartan"/>
              </a:rPr>
              <a:t>These </a:t>
            </a:r>
            <a:r>
              <a:rPr lang="en-US" sz="5567" dirty="0">
                <a:solidFill>
                  <a:srgbClr val="0B1320"/>
                </a:solidFill>
                <a:latin typeface="Aharoni" panose="02010803020104030203" pitchFamily="2" charset="-79"/>
                <a:ea typeface="League Spartan"/>
                <a:cs typeface="Aharoni" panose="02010803020104030203" pitchFamily="2" charset="-79"/>
                <a:sym typeface="League Spartan"/>
              </a:rPr>
              <a:t>Things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pPr defTabSz="609630"/>
            <a:endParaRPr lang="en-US" sz="1200">
              <a:solidFill>
                <a:prstClr val="black"/>
              </a:solidFill>
              <a:latin typeface="Calibri"/>
            </a:endParaRPr>
          </a:p>
        </p:txBody>
      </p:sp>
      <p:sp>
        <p:nvSpPr>
          <p:cNvPr id="5" name="Freeform 5"/>
          <p:cNvSpPr/>
          <p:nvPr/>
        </p:nvSpPr>
        <p:spPr>
          <a:xfrm rot="5400000" flipH="1" flipV="1">
            <a:off x="8386262" y="2108413"/>
            <a:ext cx="6389709" cy="3170893"/>
          </a:xfrm>
          <a:custGeom>
            <a:avLst/>
            <a:gdLst/>
            <a:ahLst/>
            <a:cxnLst/>
            <a:rect l="l" t="t" r="r" b="b"/>
            <a:pathLst>
              <a:path w="9584563" h="4756339">
                <a:moveTo>
                  <a:pt x="9584563" y="4756339"/>
                </a:moveTo>
                <a:lnTo>
                  <a:pt x="0" y="4756339"/>
                </a:lnTo>
                <a:lnTo>
                  <a:pt x="0" y="0"/>
                </a:lnTo>
                <a:lnTo>
                  <a:pt x="9584563" y="0"/>
                </a:lnTo>
                <a:lnTo>
                  <a:pt x="9584563" y="4756339"/>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715824" y="1447985"/>
            <a:ext cx="5748819" cy="2852851"/>
          </a:xfrm>
          <a:custGeom>
            <a:avLst/>
            <a:gdLst/>
            <a:ahLst/>
            <a:cxnLst/>
            <a:rect l="l" t="t" r="r" b="b"/>
            <a:pathLst>
              <a:path w="8623228" h="4279277">
                <a:moveTo>
                  <a:pt x="0" y="0"/>
                </a:moveTo>
                <a:lnTo>
                  <a:pt x="8623228" y="0"/>
                </a:lnTo>
                <a:lnTo>
                  <a:pt x="8623228" y="4279277"/>
                </a:lnTo>
                <a:lnTo>
                  <a:pt x="0" y="42792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7" name="Group 7"/>
          <p:cNvGrpSpPr/>
          <p:nvPr/>
        </p:nvGrpSpPr>
        <p:grpSpPr>
          <a:xfrm rot="5400000">
            <a:off x="-236902" y="5329375"/>
            <a:ext cx="2397336" cy="2097669"/>
            <a:chOff x="0" y="0"/>
            <a:chExt cx="812800" cy="711200"/>
          </a:xfrm>
        </p:grpSpPr>
        <p:sp>
          <p:nvSpPr>
            <p:cNvPr id="8" name="Freeform 8"/>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1C3F60"/>
            </a:solidFill>
          </p:spPr>
          <p:txBody>
            <a:bodyPr/>
            <a:lstStyle/>
            <a:p>
              <a:pPr defTabSz="609630"/>
              <a:endParaRPr lang="en-US" sz="1200">
                <a:solidFill>
                  <a:prstClr val="black"/>
                </a:solidFill>
                <a:latin typeface="Calibri"/>
              </a:endParaRPr>
            </a:p>
          </p:txBody>
        </p:sp>
        <p:sp>
          <p:nvSpPr>
            <p:cNvPr id="9" name="TextBox 9"/>
            <p:cNvSpPr txBox="1"/>
            <p:nvPr/>
          </p:nvSpPr>
          <p:spPr>
            <a:xfrm>
              <a:off x="127000" y="263525"/>
              <a:ext cx="558800" cy="396875"/>
            </a:xfrm>
            <a:prstGeom prst="rect">
              <a:avLst/>
            </a:prstGeom>
          </p:spPr>
          <p:txBody>
            <a:bodyPr lIns="29241" tIns="29241" rIns="29241" bIns="29241" rtlCol="0" anchor="ctr"/>
            <a:lstStyle/>
            <a:p>
              <a:pPr algn="ctr" defTabSz="609630">
                <a:lnSpc>
                  <a:spcPts val="1911"/>
                </a:lnSpc>
              </a:pPr>
              <a:endParaRPr sz="1200">
                <a:solidFill>
                  <a:prstClr val="black"/>
                </a:solidFill>
                <a:latin typeface="Calibri"/>
              </a:endParaRPr>
            </a:p>
          </p:txBody>
        </p:sp>
      </p:grpSp>
      <p:grpSp>
        <p:nvGrpSpPr>
          <p:cNvPr id="12" name="Group 12"/>
          <p:cNvGrpSpPr/>
          <p:nvPr/>
        </p:nvGrpSpPr>
        <p:grpSpPr>
          <a:xfrm rot="-5400000">
            <a:off x="10191818" y="-553228"/>
            <a:ext cx="2158973" cy="1889101"/>
            <a:chOff x="0" y="0"/>
            <a:chExt cx="812800" cy="711200"/>
          </a:xfrm>
        </p:grpSpPr>
        <p:sp>
          <p:nvSpPr>
            <p:cNvPr id="13" name="Freeform 13"/>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1C3F60"/>
            </a:solidFill>
          </p:spPr>
          <p:txBody>
            <a:bodyPr/>
            <a:lstStyle/>
            <a:p>
              <a:pPr defTabSz="609630"/>
              <a:endParaRPr lang="en-US" sz="1200">
                <a:solidFill>
                  <a:prstClr val="black"/>
                </a:solidFill>
                <a:latin typeface="Calibri"/>
              </a:endParaRPr>
            </a:p>
          </p:txBody>
        </p:sp>
        <p:sp>
          <p:nvSpPr>
            <p:cNvPr id="14" name="TextBox 14"/>
            <p:cNvSpPr txBox="1"/>
            <p:nvPr/>
          </p:nvSpPr>
          <p:spPr>
            <a:xfrm>
              <a:off x="127000" y="263525"/>
              <a:ext cx="558800" cy="396875"/>
            </a:xfrm>
            <a:prstGeom prst="rect">
              <a:avLst/>
            </a:prstGeom>
          </p:spPr>
          <p:txBody>
            <a:bodyPr lIns="29241" tIns="29241" rIns="29241" bIns="29241" rtlCol="0" anchor="ctr"/>
            <a:lstStyle/>
            <a:p>
              <a:pPr algn="ctr" defTabSz="609630">
                <a:lnSpc>
                  <a:spcPts val="1911"/>
                </a:lnSpc>
              </a:pPr>
              <a:endParaRPr sz="1200">
                <a:solidFill>
                  <a:prstClr val="black"/>
                </a:solidFill>
                <a:latin typeface="Calibri"/>
              </a:endParaRPr>
            </a:p>
          </p:txBody>
        </p:sp>
      </p:grpSp>
      <p:sp>
        <p:nvSpPr>
          <p:cNvPr id="15" name="TextBox 3">
            <a:extLst>
              <a:ext uri="{FF2B5EF4-FFF2-40B4-BE49-F238E27FC236}">
                <a16:creationId xmlns:a16="http://schemas.microsoft.com/office/drawing/2014/main" id="{0CCD0B90-7BB8-944A-4649-4FBBB30A409D}"/>
              </a:ext>
            </a:extLst>
          </p:cNvPr>
          <p:cNvSpPr txBox="1"/>
          <p:nvPr/>
        </p:nvSpPr>
        <p:spPr>
          <a:xfrm>
            <a:off x="2870418" y="4130918"/>
            <a:ext cx="6451164" cy="1731436"/>
          </a:xfrm>
          <a:prstGeom prst="rect">
            <a:avLst/>
          </a:prstGeom>
        </p:spPr>
        <p:txBody>
          <a:bodyPr lIns="0" tIns="0" rIns="0" bIns="0" rtlCol="0" anchor="t">
            <a:spAutoFit/>
          </a:bodyPr>
          <a:lstStyle/>
          <a:p>
            <a:pPr algn="ctr" defTabSz="609630">
              <a:lnSpc>
                <a:spcPts val="14005"/>
              </a:lnSpc>
            </a:pPr>
            <a:r>
              <a:rPr lang="en-US" sz="10004" spc="1500" dirty="0">
                <a:solidFill>
                  <a:srgbClr val="0B1320"/>
                </a:solidFill>
                <a:latin typeface="Aharoni" panose="02010803020104030203" pitchFamily="2" charset="-79"/>
                <a:ea typeface="League Spartan"/>
                <a:cs typeface="Aharoni" panose="02010803020104030203" pitchFamily="2" charset="-79"/>
                <a:sym typeface="League Spartan"/>
              </a:rPr>
              <a:t>THINGS</a:t>
            </a:r>
          </a:p>
        </p:txBody>
      </p:sp>
      <p:sp>
        <p:nvSpPr>
          <p:cNvPr id="16" name="TextBox 4">
            <a:extLst>
              <a:ext uri="{FF2B5EF4-FFF2-40B4-BE49-F238E27FC236}">
                <a16:creationId xmlns:a16="http://schemas.microsoft.com/office/drawing/2014/main" id="{6D42D3D7-0EC6-0FD1-D4B3-3B7E06DAE037}"/>
              </a:ext>
            </a:extLst>
          </p:cNvPr>
          <p:cNvSpPr txBox="1"/>
          <p:nvPr/>
        </p:nvSpPr>
        <p:spPr>
          <a:xfrm>
            <a:off x="1280579" y="2320798"/>
            <a:ext cx="9630843" cy="1965731"/>
          </a:xfrm>
          <a:prstGeom prst="rect">
            <a:avLst/>
          </a:prstGeom>
        </p:spPr>
        <p:txBody>
          <a:bodyPr lIns="0" tIns="0" rIns="0" bIns="0" rtlCol="0" anchor="t">
            <a:spAutoFit/>
          </a:bodyPr>
          <a:lstStyle/>
          <a:p>
            <a:pPr algn="ctr" defTabSz="609630">
              <a:lnSpc>
                <a:spcPts val="15884"/>
              </a:lnSpc>
            </a:pPr>
            <a:r>
              <a:rPr lang="en-US" sz="11345" spc="1305" dirty="0">
                <a:solidFill>
                  <a:srgbClr val="365679"/>
                </a:solidFill>
                <a:latin typeface="Aharoni" panose="02010803020104030203" pitchFamily="2" charset="-79"/>
                <a:ea typeface="League Spartan"/>
                <a:cs typeface="Aharoni" panose="02010803020104030203" pitchFamily="2" charset="-79"/>
                <a:sym typeface="League Spartan"/>
              </a:rPr>
              <a:t>THESE</a:t>
            </a:r>
          </a:p>
        </p:txBody>
      </p:sp>
      <p:sp>
        <p:nvSpPr>
          <p:cNvPr id="17" name="TextBox 10">
            <a:extLst>
              <a:ext uri="{FF2B5EF4-FFF2-40B4-BE49-F238E27FC236}">
                <a16:creationId xmlns:a16="http://schemas.microsoft.com/office/drawing/2014/main" id="{EF1AD78C-87FB-2175-1AEC-814153C8CFFA}"/>
              </a:ext>
            </a:extLst>
          </p:cNvPr>
          <p:cNvSpPr txBox="1"/>
          <p:nvPr/>
        </p:nvSpPr>
        <p:spPr>
          <a:xfrm>
            <a:off x="2892567" y="824311"/>
            <a:ext cx="6406867" cy="1731243"/>
          </a:xfrm>
          <a:prstGeom prst="rect">
            <a:avLst/>
          </a:prstGeom>
        </p:spPr>
        <p:txBody>
          <a:bodyPr lIns="0" tIns="0" rIns="0" bIns="0" rtlCol="0" anchor="t">
            <a:spAutoFit/>
          </a:bodyPr>
          <a:lstStyle/>
          <a:p>
            <a:pPr algn="ctr" defTabSz="609630">
              <a:lnSpc>
                <a:spcPts val="13999"/>
              </a:lnSpc>
            </a:pPr>
            <a:r>
              <a:rPr lang="en-US" sz="9999" spc="499" dirty="0">
                <a:solidFill>
                  <a:srgbClr val="0B1320"/>
                </a:solidFill>
                <a:latin typeface="Aharoni" panose="02010803020104030203" pitchFamily="2" charset="-79"/>
                <a:ea typeface="League Spartan"/>
                <a:cs typeface="Aharoni" panose="02010803020104030203" pitchFamily="2" charset="-79"/>
                <a:sym typeface="League Spartan"/>
              </a:rPr>
              <a:t>FLEE</a:t>
            </a:r>
          </a:p>
        </p:txBody>
      </p:sp>
      <p:sp>
        <p:nvSpPr>
          <p:cNvPr id="18" name="TextBox 11">
            <a:extLst>
              <a:ext uri="{FF2B5EF4-FFF2-40B4-BE49-F238E27FC236}">
                <a16:creationId xmlns:a16="http://schemas.microsoft.com/office/drawing/2014/main" id="{B845C737-58B2-5BDE-F25C-C84A3A9137EF}"/>
              </a:ext>
            </a:extLst>
          </p:cNvPr>
          <p:cNvSpPr txBox="1"/>
          <p:nvPr/>
        </p:nvSpPr>
        <p:spPr>
          <a:xfrm>
            <a:off x="3881776" y="6160389"/>
            <a:ext cx="4428450" cy="323999"/>
          </a:xfrm>
          <a:prstGeom prst="rect">
            <a:avLst/>
          </a:prstGeom>
        </p:spPr>
        <p:txBody>
          <a:bodyPr lIns="0" tIns="0" rIns="0" bIns="0" rtlCol="0" anchor="t">
            <a:spAutoFit/>
          </a:bodyPr>
          <a:lstStyle/>
          <a:p>
            <a:pPr algn="ctr" defTabSz="609630">
              <a:lnSpc>
                <a:spcPts val="2659"/>
              </a:lnSpc>
            </a:pPr>
            <a:r>
              <a:rPr lang="en-US" sz="1899">
                <a:solidFill>
                  <a:srgbClr val="0B1320"/>
                </a:solidFill>
                <a:latin typeface="Helios Extended"/>
                <a:ea typeface="Helios Extended"/>
                <a:cs typeface="Helios Extended"/>
                <a:sym typeface="Helios Extended"/>
              </a:rPr>
              <a:t>El Bethel Church of Christ 2025</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1382</Words>
  <Application>Microsoft Macintosh PowerPoint</Application>
  <PresentationFormat>Widescreen</PresentationFormat>
  <Paragraphs>146</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Aharoni</vt:lpstr>
      <vt:lpstr>Aptos Display</vt:lpstr>
      <vt:lpstr>Arial</vt:lpstr>
      <vt:lpstr>Calibri</vt:lpstr>
      <vt:lpstr>DM Sans</vt:lpstr>
      <vt:lpstr>Helios Extended</vt:lpstr>
      <vt:lpstr>Helios Extended Bold</vt:lpstr>
      <vt:lpstr>League Spartan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Matthew Webb</dc:creator>
  <cp:lastModifiedBy>Matthew Webb</cp:lastModifiedBy>
  <cp:revision>1</cp:revision>
  <dcterms:created xsi:type="dcterms:W3CDTF">2025-10-05T03:09:36Z</dcterms:created>
  <dcterms:modified xsi:type="dcterms:W3CDTF">2025-10-05T03:26:16Z</dcterms:modified>
</cp:coreProperties>
</file>