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726"/>
  </p:normalViewPr>
  <p:slideViewPr>
    <p:cSldViewPr snapToGrid="0">
      <p:cViewPr varScale="1">
        <p:scale>
          <a:sx n="91" d="100"/>
          <a:sy n="91" d="100"/>
        </p:scale>
        <p:origin x="128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DF856-2141-E44F-9FBE-0B7B886F745B}" type="datetimeFigureOut">
              <a:rPr lang="en-US" smtClean="0"/>
              <a:t>10/4/25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1C7EC-F590-0044-80ED-8E7F4B854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40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1C7EC-F590-0044-80ED-8E7F4B854C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998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02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100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879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150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1871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6447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057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329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475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780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2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8393" y="3007588"/>
            <a:ext cx="9106979" cy="2885177"/>
            <a:chOff x="0" y="0"/>
            <a:chExt cx="3597819" cy="113982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97819" cy="1139823"/>
            </a:xfrm>
            <a:custGeom>
              <a:avLst/>
              <a:gdLst/>
              <a:ahLst/>
              <a:cxnLst/>
              <a:rect l="l" t="t" r="r" b="b"/>
              <a:pathLst>
                <a:path w="3597819" h="1139823">
                  <a:moveTo>
                    <a:pt x="56674" y="0"/>
                  </a:moveTo>
                  <a:lnTo>
                    <a:pt x="3541145" y="0"/>
                  </a:lnTo>
                  <a:cubicBezTo>
                    <a:pt x="3572445" y="0"/>
                    <a:pt x="3597819" y="25374"/>
                    <a:pt x="3597819" y="56674"/>
                  </a:cubicBezTo>
                  <a:lnTo>
                    <a:pt x="3597819" y="1083149"/>
                  </a:lnTo>
                  <a:cubicBezTo>
                    <a:pt x="3597819" y="1114449"/>
                    <a:pt x="3572445" y="1139823"/>
                    <a:pt x="3541145" y="1139823"/>
                  </a:cubicBezTo>
                  <a:lnTo>
                    <a:pt x="56674" y="1139823"/>
                  </a:lnTo>
                  <a:cubicBezTo>
                    <a:pt x="25374" y="1139823"/>
                    <a:pt x="0" y="1114449"/>
                    <a:pt x="0" y="1083149"/>
                  </a:cubicBezTo>
                  <a:lnTo>
                    <a:pt x="0" y="56674"/>
                  </a:lnTo>
                  <a:cubicBezTo>
                    <a:pt x="0" y="25374"/>
                    <a:pt x="25374" y="0"/>
                    <a:pt x="56674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3597819" cy="112077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716243" y="3019424"/>
            <a:ext cx="8751277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97"/>
              </a:lnSpc>
              <a:spcBef>
                <a:spcPct val="0"/>
              </a:spcBef>
            </a:pPr>
            <a:endParaRPr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09630">
              <a:lnSpc>
                <a:spcPts val="2797"/>
              </a:lnSpc>
              <a:spcBef>
                <a:spcPct val="0"/>
              </a:spcBef>
            </a:pPr>
            <a:r>
              <a:rPr lang="en-US" sz="2800" spc="-69" baseline="30000" dirty="0">
                <a:solidFill>
                  <a:srgbClr val="152039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13</a:t>
            </a:r>
            <a:r>
              <a:rPr lang="en-US" sz="2800" spc="-69" dirty="0">
                <a:solidFill>
                  <a:srgbClr val="152039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“Enter by the narrow gate; for wide is the gate and broad is the way that leads to destruction, and there are many who go in by it. </a:t>
            </a:r>
          </a:p>
          <a:p>
            <a:pPr defTabSz="609630">
              <a:lnSpc>
                <a:spcPts val="2797"/>
              </a:lnSpc>
              <a:spcBef>
                <a:spcPct val="0"/>
              </a:spcBef>
            </a:pPr>
            <a:endParaRPr lang="en-US" sz="2800" spc="-69" dirty="0">
              <a:solidFill>
                <a:srgbClr val="152039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  <a:p>
            <a:pPr defTabSz="609630">
              <a:lnSpc>
                <a:spcPts val="2797"/>
              </a:lnSpc>
              <a:spcBef>
                <a:spcPct val="0"/>
              </a:spcBef>
            </a:pPr>
            <a:r>
              <a:rPr lang="en-US" sz="2800" spc="-69" baseline="30000" dirty="0">
                <a:solidFill>
                  <a:srgbClr val="152039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14</a:t>
            </a:r>
            <a:r>
              <a:rPr lang="en-US" sz="2800" spc="-69" dirty="0">
                <a:solidFill>
                  <a:srgbClr val="152039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Because narrow is the gate and difficult is the way which leads to life, and there are few who find it.</a:t>
            </a:r>
          </a:p>
          <a:p>
            <a:pPr defTabSz="609630">
              <a:lnSpc>
                <a:spcPts val="2797"/>
              </a:lnSpc>
              <a:spcBef>
                <a:spcPct val="0"/>
              </a:spcBef>
            </a:pPr>
            <a:endParaRPr lang="en-US" sz="2800" spc="-69" dirty="0">
              <a:solidFill>
                <a:srgbClr val="152039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68971" y="1818876"/>
            <a:ext cx="8254059" cy="915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72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152039"/>
                </a:solidFill>
                <a:latin typeface="Times New Roman" panose="02020603050405020304" pitchFamily="18" charset="0"/>
                <a:ea typeface="TT Ramillas Heavy"/>
                <a:cs typeface="Times New Roman" panose="02020603050405020304" pitchFamily="18" charset="0"/>
                <a:sym typeface="TT Ramillas Heavy"/>
              </a:rPr>
              <a:t>Matthew 7:13-14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49013" y="1047785"/>
            <a:ext cx="5885739" cy="38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2880"/>
              </a:lnSpc>
              <a:spcBef>
                <a:spcPct val="0"/>
              </a:spcBef>
            </a:pPr>
            <a:r>
              <a:rPr lang="en-US" sz="3200" i="1" spc="-96" dirty="0">
                <a:solidFill>
                  <a:srgbClr val="0048E8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Today’s verse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385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06526" y="1761609"/>
            <a:ext cx="7378948" cy="185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3899"/>
              </a:lnSpc>
            </a:pPr>
            <a:r>
              <a:rPr lang="en-US" sz="15443" b="1" spc="-772" dirty="0">
                <a:solidFill>
                  <a:srgbClr val="152039"/>
                </a:solidFill>
                <a:latin typeface="Times New Roman" panose="02020603050405020304" pitchFamily="18" charset="0"/>
                <a:ea typeface="Bodoni FLF Bold"/>
                <a:cs typeface="Times New Roman" panose="02020603050405020304" pitchFamily="18" charset="0"/>
                <a:sym typeface="Bodoni FLF Bold"/>
              </a:rPr>
              <a:t>I Can Be</a:t>
            </a:r>
          </a:p>
        </p:txBody>
      </p:sp>
      <p:sp>
        <p:nvSpPr>
          <p:cNvPr id="4" name="Freeform 4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10800000" flipH="1">
            <a:off x="10686772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Group 6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2700000">
            <a:off x="11467947" y="6223539"/>
            <a:ext cx="2057400" cy="20574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098600" y="5194839"/>
            <a:ext cx="1994801" cy="602599"/>
            <a:chOff x="0" y="0"/>
            <a:chExt cx="788069" cy="2380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88069" cy="238064"/>
            </a:xfrm>
            <a:custGeom>
              <a:avLst/>
              <a:gdLst/>
              <a:ahLst/>
              <a:cxnLst/>
              <a:rect l="l" t="t" r="r" b="b"/>
              <a:pathLst>
                <a:path w="788069" h="238064">
                  <a:moveTo>
                    <a:pt x="119032" y="0"/>
                  </a:moveTo>
                  <a:lnTo>
                    <a:pt x="669038" y="0"/>
                  </a:lnTo>
                  <a:cubicBezTo>
                    <a:pt x="734777" y="0"/>
                    <a:pt x="788069" y="53292"/>
                    <a:pt x="788069" y="119032"/>
                  </a:cubicBezTo>
                  <a:lnTo>
                    <a:pt x="788069" y="119032"/>
                  </a:lnTo>
                  <a:cubicBezTo>
                    <a:pt x="788069" y="150601"/>
                    <a:pt x="775529" y="180877"/>
                    <a:pt x="753206" y="203200"/>
                  </a:cubicBezTo>
                  <a:cubicBezTo>
                    <a:pt x="730883" y="225523"/>
                    <a:pt x="700607" y="238064"/>
                    <a:pt x="669038" y="238064"/>
                  </a:cubicBezTo>
                  <a:lnTo>
                    <a:pt x="119032" y="238064"/>
                  </a:lnTo>
                  <a:cubicBezTo>
                    <a:pt x="53292" y="238064"/>
                    <a:pt x="0" y="184771"/>
                    <a:pt x="0" y="119032"/>
                  </a:cubicBezTo>
                  <a:lnTo>
                    <a:pt x="0" y="119032"/>
                  </a:lnTo>
                  <a:cubicBezTo>
                    <a:pt x="0" y="53292"/>
                    <a:pt x="53292" y="0"/>
                    <a:pt x="11903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788069" cy="21901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r>
                <a:rPr lang="en-US" sz="1466" b="1" spc="-43">
                  <a:solidFill>
                    <a:srgbClr val="152039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Matthew 7:13–14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075448" y="3768802"/>
            <a:ext cx="8041105" cy="1109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8260"/>
              </a:lnSpc>
            </a:pPr>
            <a:r>
              <a:rPr lang="en-US" sz="9178" i="1" spc="-275" dirty="0">
                <a:solidFill>
                  <a:srgbClr val="0048E8"/>
                </a:solidFill>
                <a:latin typeface="Times New Roman" panose="02020603050405020304" pitchFamily="18" charset="0"/>
                <a:ea typeface="Bodoni FLF Italics"/>
                <a:cs typeface="Times New Roman" panose="02020603050405020304" pitchFamily="18" charset="0"/>
                <a:sym typeface="Bodoni FLF Italics"/>
              </a:rPr>
              <a:t>Lost &amp;.....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2615" y="639958"/>
            <a:ext cx="2971687" cy="18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361"/>
              </a:lnSpc>
            </a:pPr>
            <a:r>
              <a:rPr lang="en-US" sz="1513" b="1" spc="-45">
                <a:solidFill>
                  <a:srgbClr val="152039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El Bethel Church of Christ 2025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756350" y="650717"/>
            <a:ext cx="2749850" cy="17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r" defTabSz="609630">
              <a:lnSpc>
                <a:spcPts val="1260"/>
              </a:lnSpc>
              <a:spcBef>
                <a:spcPct val="0"/>
              </a:spcBef>
            </a:pPr>
            <a:r>
              <a:rPr lang="en-US" sz="1400" b="1" spc="-42">
                <a:solidFill>
                  <a:srgbClr val="152039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Sunday Bible Class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096000" cy="6858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2408296" cy="26902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478786" y="851843"/>
            <a:ext cx="5421849" cy="3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804" lvl="1" indent="-350402" defTabSz="609630">
              <a:lnSpc>
                <a:spcPts val="2921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Possess A Clean Conscience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9804" y="2180937"/>
            <a:ext cx="5036393" cy="127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486"/>
              </a:lnSpc>
            </a:pPr>
            <a:r>
              <a:rPr lang="en-US" sz="10541" b="1" spc="-527" dirty="0">
                <a:solidFill>
                  <a:srgbClr val="FFFFFF"/>
                </a:solidFill>
                <a:latin typeface="Times New Roman" panose="02020603050405020304" pitchFamily="18" charset="0"/>
                <a:ea typeface="Bodoni FLF Bold"/>
                <a:cs typeface="Times New Roman" panose="02020603050405020304" pitchFamily="18" charset="0"/>
                <a:sym typeface="Bodoni FLF Bold"/>
              </a:rPr>
              <a:t>I Can Be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03831" y="3548699"/>
            <a:ext cx="5488339" cy="75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38"/>
              </a:lnSpc>
            </a:pPr>
            <a:r>
              <a:rPr lang="en-US" sz="6264" i="1" spc="-187" dirty="0">
                <a:solidFill>
                  <a:srgbClr val="D7DF23"/>
                </a:solidFill>
                <a:latin typeface="Times New Roman" panose="02020603050405020304" pitchFamily="18" charset="0"/>
                <a:ea typeface="Bodoni FLF Italics"/>
                <a:cs typeface="Times New Roman" panose="02020603050405020304" pitchFamily="18" charset="0"/>
                <a:sym typeface="Bodoni FLF Italics"/>
              </a:rPr>
              <a:t>Lost &amp;.....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2158248"/>
            <a:ext cx="11517679" cy="3798751"/>
            <a:chOff x="0" y="0"/>
            <a:chExt cx="4550194" cy="15007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500741"/>
            </a:xfrm>
            <a:custGeom>
              <a:avLst/>
              <a:gdLst/>
              <a:ahLst/>
              <a:cxnLst/>
              <a:rect l="l" t="t" r="r" b="b"/>
              <a:pathLst>
                <a:path w="4550194" h="1500741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455929"/>
                  </a:lnTo>
                  <a:cubicBezTo>
                    <a:pt x="4550194" y="1467814"/>
                    <a:pt x="4545473" y="1479212"/>
                    <a:pt x="4537069" y="1487616"/>
                  </a:cubicBezTo>
                  <a:cubicBezTo>
                    <a:pt x="4528665" y="1496020"/>
                    <a:pt x="4517267" y="1500741"/>
                    <a:pt x="4505382" y="1500741"/>
                  </a:cubicBezTo>
                  <a:lnTo>
                    <a:pt x="44812" y="1500741"/>
                  </a:lnTo>
                  <a:cubicBezTo>
                    <a:pt x="32927" y="1500741"/>
                    <a:pt x="21529" y="1496020"/>
                    <a:pt x="13125" y="1487616"/>
                  </a:cubicBezTo>
                  <a:cubicBezTo>
                    <a:pt x="4721" y="1479212"/>
                    <a:pt x="0" y="1467814"/>
                    <a:pt x="0" y="1455929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48169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2374874"/>
            <a:ext cx="10820400" cy="191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ea typeface="Open Sauce Bold"/>
                <a:cs typeface="Open Sauce Bold"/>
                <a:sym typeface="Open Sauce Bold"/>
              </a:rPr>
              <a:t>Saul of Tarsus Lived With A Good Conscience (Acts 23:1)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ea typeface="Open Sauce Bold"/>
                <a:cs typeface="Open Sauce Bold"/>
                <a:sym typeface="Open Sauce Bold"/>
              </a:rPr>
              <a:t>He Lived With A Good Conscience Despite.....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ea typeface="Open Sauce Bold"/>
                <a:cs typeface="Open Sauce Bold"/>
                <a:sym typeface="Open Sauce Bold"/>
              </a:rPr>
              <a:t>Approving of Stephens Death – Acts 8:1, 22:20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ea typeface="Open Sauce Bold"/>
                <a:cs typeface="Open Sauce Bold"/>
                <a:sym typeface="Open Sauce Bold"/>
              </a:rPr>
              <a:t>Making Havoc of the Church - Acts 8:3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ea typeface="Open Sauce Bold"/>
                <a:cs typeface="Open Sauce Bold"/>
                <a:sym typeface="Open Sauce Bold"/>
              </a:rPr>
              <a:t>Trying to Get Christians To Blaspheme - Acts 26:11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ea typeface="Open Sauce Bold"/>
                <a:cs typeface="Open Sauce Bold"/>
                <a:sym typeface="Open Sauce Bold"/>
              </a:rPr>
              <a:t>Consenting to the Death of Christians - Acts 26:10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180" y="497460"/>
            <a:ext cx="8925641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5532"/>
              </a:lnSpc>
              <a:spcBef>
                <a:spcPct val="0"/>
              </a:spcBef>
            </a:pPr>
            <a:r>
              <a:rPr lang="en-US" sz="6146" i="1" spc="-184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Possess A Clean Conscience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93906" y="1453398"/>
            <a:ext cx="7204189" cy="42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57"/>
              </a:lnSpc>
              <a:spcBef>
                <a:spcPct val="0"/>
              </a:spcBef>
            </a:pPr>
            <a:r>
              <a:rPr lang="en-US" sz="2797" spc="-83">
                <a:solidFill>
                  <a:srgbClr val="152039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Saul of Tarsus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2158248"/>
            <a:ext cx="11517679" cy="3798751"/>
            <a:chOff x="0" y="0"/>
            <a:chExt cx="4550194" cy="15007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500741"/>
            </a:xfrm>
            <a:custGeom>
              <a:avLst/>
              <a:gdLst/>
              <a:ahLst/>
              <a:cxnLst/>
              <a:rect l="l" t="t" r="r" b="b"/>
              <a:pathLst>
                <a:path w="4550194" h="1500741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455929"/>
                  </a:lnTo>
                  <a:cubicBezTo>
                    <a:pt x="4550194" y="1467814"/>
                    <a:pt x="4545473" y="1479212"/>
                    <a:pt x="4537069" y="1487616"/>
                  </a:cubicBezTo>
                  <a:cubicBezTo>
                    <a:pt x="4528665" y="1496020"/>
                    <a:pt x="4517267" y="1500741"/>
                    <a:pt x="4505382" y="1500741"/>
                  </a:cubicBezTo>
                  <a:lnTo>
                    <a:pt x="44812" y="1500741"/>
                  </a:lnTo>
                  <a:cubicBezTo>
                    <a:pt x="32927" y="1500741"/>
                    <a:pt x="21529" y="1496020"/>
                    <a:pt x="13125" y="1487616"/>
                  </a:cubicBezTo>
                  <a:cubicBezTo>
                    <a:pt x="4721" y="1479212"/>
                    <a:pt x="0" y="1467814"/>
                    <a:pt x="0" y="1455929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48169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2374874"/>
            <a:ext cx="10820400" cy="191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Saul of Tarsus Lived With A Good Conscience (Acts 23:1)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He Lived With A Good Conscience Despite.....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Saul of Tarsus Was Lost 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He was the foremost of sinners – 1 Timothy 1:15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He needed to wash away his sins – Acts 22:16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He Was without Christ and therefore without hope – Eph.2:12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180" y="497460"/>
            <a:ext cx="8925641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5532"/>
              </a:lnSpc>
              <a:spcBef>
                <a:spcPct val="0"/>
              </a:spcBef>
            </a:pPr>
            <a:r>
              <a:rPr lang="en-US" sz="6146" i="1" spc="-184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Possess A Clean Conscience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93906" y="1453398"/>
            <a:ext cx="7204189" cy="42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57"/>
              </a:lnSpc>
              <a:spcBef>
                <a:spcPct val="0"/>
              </a:spcBef>
            </a:pPr>
            <a:r>
              <a:rPr lang="en-US" sz="2797" spc="-83" dirty="0">
                <a:solidFill>
                  <a:srgbClr val="152039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Saul of Tarsus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096000" cy="6858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2408296" cy="26902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00" y="693093"/>
            <a:ext cx="6096000" cy="1119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Possess A Clean Conscience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A Good Moral Person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3FAC52F2-2635-EBB0-2D04-B222E43CC03F}"/>
              </a:ext>
            </a:extLst>
          </p:cNvPr>
          <p:cNvSpPr txBox="1"/>
          <p:nvPr/>
        </p:nvSpPr>
        <p:spPr>
          <a:xfrm>
            <a:off x="529804" y="2180937"/>
            <a:ext cx="5036393" cy="127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486"/>
              </a:lnSpc>
            </a:pPr>
            <a:r>
              <a:rPr lang="en-US" sz="10541" b="1" spc="-527" dirty="0">
                <a:solidFill>
                  <a:srgbClr val="FFFFFF"/>
                </a:solidFill>
                <a:latin typeface="Times New Roman" panose="02020603050405020304" pitchFamily="18" charset="0"/>
                <a:ea typeface="Bodoni FLF Bold"/>
                <a:cs typeface="Times New Roman" panose="02020603050405020304" pitchFamily="18" charset="0"/>
                <a:sym typeface="Bodoni FLF Bold"/>
              </a:rPr>
              <a:t>I Can Be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18559B29-C983-58A1-F795-58DF913B285F}"/>
              </a:ext>
            </a:extLst>
          </p:cNvPr>
          <p:cNvSpPr txBox="1"/>
          <p:nvPr/>
        </p:nvSpPr>
        <p:spPr>
          <a:xfrm>
            <a:off x="303831" y="3548699"/>
            <a:ext cx="5488339" cy="75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38"/>
              </a:lnSpc>
            </a:pPr>
            <a:r>
              <a:rPr lang="en-US" sz="6264" i="1" spc="-187" dirty="0">
                <a:solidFill>
                  <a:srgbClr val="D7DF23"/>
                </a:solidFill>
                <a:latin typeface="Times New Roman" panose="02020603050405020304" pitchFamily="18" charset="0"/>
                <a:ea typeface="Bodoni FLF Italics"/>
                <a:cs typeface="Times New Roman" panose="02020603050405020304" pitchFamily="18" charset="0"/>
                <a:sym typeface="Bodoni FLF Italics"/>
              </a:rPr>
              <a:t>Lost &amp;.....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2158248"/>
            <a:ext cx="11517679" cy="3798751"/>
            <a:chOff x="0" y="0"/>
            <a:chExt cx="4550194" cy="15007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500741"/>
            </a:xfrm>
            <a:custGeom>
              <a:avLst/>
              <a:gdLst/>
              <a:ahLst/>
              <a:cxnLst/>
              <a:rect l="l" t="t" r="r" b="b"/>
              <a:pathLst>
                <a:path w="4550194" h="1500741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455929"/>
                  </a:lnTo>
                  <a:cubicBezTo>
                    <a:pt x="4550194" y="1467814"/>
                    <a:pt x="4545473" y="1479212"/>
                    <a:pt x="4537069" y="1487616"/>
                  </a:cubicBezTo>
                  <a:cubicBezTo>
                    <a:pt x="4528665" y="1496020"/>
                    <a:pt x="4517267" y="1500741"/>
                    <a:pt x="4505382" y="1500741"/>
                  </a:cubicBezTo>
                  <a:lnTo>
                    <a:pt x="44812" y="1500741"/>
                  </a:lnTo>
                  <a:cubicBezTo>
                    <a:pt x="32927" y="1500741"/>
                    <a:pt x="21529" y="1496020"/>
                    <a:pt x="13125" y="1487616"/>
                  </a:cubicBezTo>
                  <a:cubicBezTo>
                    <a:pt x="4721" y="1479212"/>
                    <a:pt x="0" y="1467814"/>
                    <a:pt x="0" y="1455929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48169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2374874"/>
            <a:ext cx="10820400" cy="310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Cornelius Had Many Good Qualities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180" y="497460"/>
            <a:ext cx="8925641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5532"/>
              </a:lnSpc>
              <a:spcBef>
                <a:spcPct val="0"/>
              </a:spcBef>
            </a:pPr>
            <a:r>
              <a:rPr lang="en-US" sz="6146" i="1" spc="-184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A Good Moral Person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93906" y="1453398"/>
            <a:ext cx="7204189" cy="42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57"/>
              </a:lnSpc>
              <a:spcBef>
                <a:spcPct val="0"/>
              </a:spcBef>
            </a:pPr>
            <a:r>
              <a:rPr lang="en-US" sz="2797" spc="-83">
                <a:solidFill>
                  <a:srgbClr val="152039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Cornelius - Acts 10:1-2, 22; 11:14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9004" y="2930863"/>
            <a:ext cx="3353653" cy="1083899"/>
            <a:chOff x="0" y="0"/>
            <a:chExt cx="1324900" cy="42820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24900" cy="428207"/>
            </a:xfrm>
            <a:custGeom>
              <a:avLst/>
              <a:gdLst/>
              <a:ahLst/>
              <a:cxnLst/>
              <a:rect l="l" t="t" r="r" b="b"/>
              <a:pathLst>
                <a:path w="1324900" h="428207">
                  <a:moveTo>
                    <a:pt x="153900" y="0"/>
                  </a:moveTo>
                  <a:lnTo>
                    <a:pt x="1171000" y="0"/>
                  </a:lnTo>
                  <a:cubicBezTo>
                    <a:pt x="1255997" y="0"/>
                    <a:pt x="1324900" y="68903"/>
                    <a:pt x="1324900" y="153900"/>
                  </a:cubicBezTo>
                  <a:lnTo>
                    <a:pt x="1324900" y="274307"/>
                  </a:lnTo>
                  <a:cubicBezTo>
                    <a:pt x="1324900" y="359303"/>
                    <a:pt x="1255997" y="428207"/>
                    <a:pt x="1171000" y="428207"/>
                  </a:cubicBezTo>
                  <a:lnTo>
                    <a:pt x="153900" y="428207"/>
                  </a:lnTo>
                  <a:cubicBezTo>
                    <a:pt x="68903" y="428207"/>
                    <a:pt x="0" y="359303"/>
                    <a:pt x="0" y="274307"/>
                  </a:cubicBezTo>
                  <a:lnTo>
                    <a:pt x="0" y="153900"/>
                  </a:lnTo>
                  <a:cubicBezTo>
                    <a:pt x="0" y="68903"/>
                    <a:pt x="68903" y="0"/>
                    <a:pt x="153900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1324900" cy="40915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9004" y="4856545"/>
            <a:ext cx="3353653" cy="1083899"/>
            <a:chOff x="0" y="0"/>
            <a:chExt cx="1324900" cy="4282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24900" cy="428207"/>
            </a:xfrm>
            <a:custGeom>
              <a:avLst/>
              <a:gdLst/>
              <a:ahLst/>
              <a:cxnLst/>
              <a:rect l="l" t="t" r="r" b="b"/>
              <a:pathLst>
                <a:path w="1324900" h="428207">
                  <a:moveTo>
                    <a:pt x="153900" y="0"/>
                  </a:moveTo>
                  <a:lnTo>
                    <a:pt x="1171000" y="0"/>
                  </a:lnTo>
                  <a:cubicBezTo>
                    <a:pt x="1255997" y="0"/>
                    <a:pt x="1324900" y="68903"/>
                    <a:pt x="1324900" y="153900"/>
                  </a:cubicBezTo>
                  <a:lnTo>
                    <a:pt x="1324900" y="274307"/>
                  </a:lnTo>
                  <a:cubicBezTo>
                    <a:pt x="1324900" y="359303"/>
                    <a:pt x="1255997" y="428207"/>
                    <a:pt x="1171000" y="428207"/>
                  </a:cubicBezTo>
                  <a:lnTo>
                    <a:pt x="153900" y="428207"/>
                  </a:lnTo>
                  <a:cubicBezTo>
                    <a:pt x="68903" y="428207"/>
                    <a:pt x="0" y="359303"/>
                    <a:pt x="0" y="274307"/>
                  </a:cubicBezTo>
                  <a:lnTo>
                    <a:pt x="0" y="153900"/>
                  </a:lnTo>
                  <a:cubicBezTo>
                    <a:pt x="0" y="68903"/>
                    <a:pt x="68903" y="0"/>
                    <a:pt x="153900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1324900" cy="40915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457504" y="4797941"/>
            <a:ext cx="3353653" cy="1083899"/>
            <a:chOff x="0" y="0"/>
            <a:chExt cx="1324900" cy="42820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24900" cy="428207"/>
            </a:xfrm>
            <a:custGeom>
              <a:avLst/>
              <a:gdLst/>
              <a:ahLst/>
              <a:cxnLst/>
              <a:rect l="l" t="t" r="r" b="b"/>
              <a:pathLst>
                <a:path w="1324900" h="428207">
                  <a:moveTo>
                    <a:pt x="153900" y="0"/>
                  </a:moveTo>
                  <a:lnTo>
                    <a:pt x="1171000" y="0"/>
                  </a:lnTo>
                  <a:cubicBezTo>
                    <a:pt x="1255997" y="0"/>
                    <a:pt x="1324900" y="68903"/>
                    <a:pt x="1324900" y="153900"/>
                  </a:cubicBezTo>
                  <a:lnTo>
                    <a:pt x="1324900" y="274307"/>
                  </a:lnTo>
                  <a:cubicBezTo>
                    <a:pt x="1324900" y="359303"/>
                    <a:pt x="1255997" y="428207"/>
                    <a:pt x="1171000" y="428207"/>
                  </a:cubicBezTo>
                  <a:lnTo>
                    <a:pt x="153900" y="428207"/>
                  </a:lnTo>
                  <a:cubicBezTo>
                    <a:pt x="68903" y="428207"/>
                    <a:pt x="0" y="359303"/>
                    <a:pt x="0" y="274307"/>
                  </a:cubicBezTo>
                  <a:lnTo>
                    <a:pt x="0" y="153900"/>
                  </a:lnTo>
                  <a:cubicBezTo>
                    <a:pt x="0" y="68903"/>
                    <a:pt x="68903" y="0"/>
                    <a:pt x="153900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1324900" cy="40915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419940" y="2930863"/>
            <a:ext cx="3353653" cy="1083899"/>
            <a:chOff x="0" y="0"/>
            <a:chExt cx="1324900" cy="4282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24900" cy="428207"/>
            </a:xfrm>
            <a:custGeom>
              <a:avLst/>
              <a:gdLst/>
              <a:ahLst/>
              <a:cxnLst/>
              <a:rect l="l" t="t" r="r" b="b"/>
              <a:pathLst>
                <a:path w="1324900" h="428207">
                  <a:moveTo>
                    <a:pt x="153900" y="0"/>
                  </a:moveTo>
                  <a:lnTo>
                    <a:pt x="1171000" y="0"/>
                  </a:lnTo>
                  <a:cubicBezTo>
                    <a:pt x="1255997" y="0"/>
                    <a:pt x="1324900" y="68903"/>
                    <a:pt x="1324900" y="153900"/>
                  </a:cubicBezTo>
                  <a:lnTo>
                    <a:pt x="1324900" y="274307"/>
                  </a:lnTo>
                  <a:cubicBezTo>
                    <a:pt x="1324900" y="359303"/>
                    <a:pt x="1255997" y="428207"/>
                    <a:pt x="1171000" y="428207"/>
                  </a:cubicBezTo>
                  <a:lnTo>
                    <a:pt x="153900" y="428207"/>
                  </a:lnTo>
                  <a:cubicBezTo>
                    <a:pt x="68903" y="428207"/>
                    <a:pt x="0" y="359303"/>
                    <a:pt x="0" y="274307"/>
                  </a:cubicBezTo>
                  <a:lnTo>
                    <a:pt x="0" y="153900"/>
                  </a:lnTo>
                  <a:cubicBezTo>
                    <a:pt x="0" y="68903"/>
                    <a:pt x="68903" y="0"/>
                    <a:pt x="153900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1324900" cy="40915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059343" y="2930863"/>
            <a:ext cx="3353653" cy="1083899"/>
            <a:chOff x="0" y="0"/>
            <a:chExt cx="1324900" cy="42820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24900" cy="428207"/>
            </a:xfrm>
            <a:custGeom>
              <a:avLst/>
              <a:gdLst/>
              <a:ahLst/>
              <a:cxnLst/>
              <a:rect l="l" t="t" r="r" b="b"/>
              <a:pathLst>
                <a:path w="1324900" h="428207">
                  <a:moveTo>
                    <a:pt x="153900" y="0"/>
                  </a:moveTo>
                  <a:lnTo>
                    <a:pt x="1171000" y="0"/>
                  </a:lnTo>
                  <a:cubicBezTo>
                    <a:pt x="1255997" y="0"/>
                    <a:pt x="1324900" y="68903"/>
                    <a:pt x="1324900" y="153900"/>
                  </a:cubicBezTo>
                  <a:lnTo>
                    <a:pt x="1324900" y="274307"/>
                  </a:lnTo>
                  <a:cubicBezTo>
                    <a:pt x="1324900" y="359303"/>
                    <a:pt x="1255997" y="428207"/>
                    <a:pt x="1171000" y="428207"/>
                  </a:cubicBezTo>
                  <a:lnTo>
                    <a:pt x="153900" y="428207"/>
                  </a:lnTo>
                  <a:cubicBezTo>
                    <a:pt x="68903" y="428207"/>
                    <a:pt x="0" y="359303"/>
                    <a:pt x="0" y="274307"/>
                  </a:cubicBezTo>
                  <a:lnTo>
                    <a:pt x="0" y="153900"/>
                  </a:lnTo>
                  <a:cubicBezTo>
                    <a:pt x="0" y="68903"/>
                    <a:pt x="68903" y="0"/>
                    <a:pt x="153900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9050"/>
              <a:ext cx="1324900" cy="40915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56639" y="3267627"/>
            <a:ext cx="2998384" cy="410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90"/>
              </a:lnSpc>
              <a:spcBef>
                <a:spcPct val="0"/>
              </a:spcBef>
            </a:pPr>
            <a:r>
              <a:rPr lang="en-US" sz="2741" b="1" spc="-82">
                <a:solidFill>
                  <a:srgbClr val="1520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Devout Man – v.2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10856" y="5133515"/>
            <a:ext cx="2689949" cy="41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87"/>
              </a:lnSpc>
              <a:spcBef>
                <a:spcPct val="0"/>
              </a:spcBef>
            </a:pPr>
            <a:r>
              <a:rPr lang="en-US" sz="2739" b="1" spc="-82">
                <a:solidFill>
                  <a:srgbClr val="1520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Prayed – v.2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789357" y="5133515"/>
            <a:ext cx="2689949" cy="41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87"/>
              </a:lnSpc>
              <a:spcBef>
                <a:spcPct val="0"/>
              </a:spcBef>
            </a:pPr>
            <a:r>
              <a:rPr lang="en-US" sz="2739" b="1" spc="-82">
                <a:solidFill>
                  <a:srgbClr val="1520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Just – v.22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419939" y="3265248"/>
            <a:ext cx="3391219" cy="41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87"/>
              </a:lnSpc>
              <a:spcBef>
                <a:spcPct val="0"/>
              </a:spcBef>
            </a:pPr>
            <a:r>
              <a:rPr lang="en-US" sz="2739" b="1" spc="-82" dirty="0">
                <a:solidFill>
                  <a:srgbClr val="1520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Feared God – v.2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391196" y="3265248"/>
            <a:ext cx="2689949" cy="41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87"/>
              </a:lnSpc>
              <a:spcBef>
                <a:spcPct val="0"/>
              </a:spcBef>
            </a:pPr>
            <a:r>
              <a:rPr lang="en-US" sz="2739" b="1" spc="-82">
                <a:solidFill>
                  <a:srgbClr val="1520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Gave Alms – v.2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727316" y="1164258"/>
            <a:ext cx="8737369" cy="962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7180"/>
              </a:lnSpc>
              <a:spcBef>
                <a:spcPct val="0"/>
              </a:spcBef>
            </a:pPr>
            <a:r>
              <a:rPr lang="en-US" sz="7978" i="1" spc="-239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Good Qualities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8152547" y="4797941"/>
            <a:ext cx="3353653" cy="1083899"/>
            <a:chOff x="0" y="0"/>
            <a:chExt cx="1324900" cy="42820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324900" cy="428207"/>
            </a:xfrm>
            <a:custGeom>
              <a:avLst/>
              <a:gdLst/>
              <a:ahLst/>
              <a:cxnLst/>
              <a:rect l="l" t="t" r="r" b="b"/>
              <a:pathLst>
                <a:path w="1324900" h="428207">
                  <a:moveTo>
                    <a:pt x="153900" y="0"/>
                  </a:moveTo>
                  <a:lnTo>
                    <a:pt x="1171000" y="0"/>
                  </a:lnTo>
                  <a:cubicBezTo>
                    <a:pt x="1255997" y="0"/>
                    <a:pt x="1324900" y="68903"/>
                    <a:pt x="1324900" y="153900"/>
                  </a:cubicBezTo>
                  <a:lnTo>
                    <a:pt x="1324900" y="274307"/>
                  </a:lnTo>
                  <a:cubicBezTo>
                    <a:pt x="1324900" y="359303"/>
                    <a:pt x="1255997" y="428207"/>
                    <a:pt x="1171000" y="428207"/>
                  </a:cubicBezTo>
                  <a:lnTo>
                    <a:pt x="153900" y="428207"/>
                  </a:lnTo>
                  <a:cubicBezTo>
                    <a:pt x="68903" y="428207"/>
                    <a:pt x="0" y="359303"/>
                    <a:pt x="0" y="274307"/>
                  </a:cubicBezTo>
                  <a:lnTo>
                    <a:pt x="0" y="153900"/>
                  </a:lnTo>
                  <a:cubicBezTo>
                    <a:pt x="0" y="68903"/>
                    <a:pt x="68903" y="0"/>
                    <a:pt x="153900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9050"/>
              <a:ext cx="1324900" cy="40915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318472" y="5128849"/>
            <a:ext cx="3021801" cy="41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87"/>
              </a:lnSpc>
              <a:spcBef>
                <a:spcPct val="0"/>
              </a:spcBef>
            </a:pPr>
            <a:r>
              <a:rPr lang="en-US" sz="2739" b="1" spc="-82" dirty="0">
                <a:solidFill>
                  <a:srgbClr val="1520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Good Reputation -v.22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2158248"/>
            <a:ext cx="11517679" cy="3798751"/>
            <a:chOff x="0" y="0"/>
            <a:chExt cx="4550194" cy="15007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500741"/>
            </a:xfrm>
            <a:custGeom>
              <a:avLst/>
              <a:gdLst/>
              <a:ahLst/>
              <a:cxnLst/>
              <a:rect l="l" t="t" r="r" b="b"/>
              <a:pathLst>
                <a:path w="4550194" h="1500741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455929"/>
                  </a:lnTo>
                  <a:cubicBezTo>
                    <a:pt x="4550194" y="1467814"/>
                    <a:pt x="4545473" y="1479212"/>
                    <a:pt x="4537069" y="1487616"/>
                  </a:cubicBezTo>
                  <a:cubicBezTo>
                    <a:pt x="4528665" y="1496020"/>
                    <a:pt x="4517267" y="1500741"/>
                    <a:pt x="4505382" y="1500741"/>
                  </a:cubicBezTo>
                  <a:lnTo>
                    <a:pt x="44812" y="1500741"/>
                  </a:lnTo>
                  <a:cubicBezTo>
                    <a:pt x="32927" y="1500741"/>
                    <a:pt x="21529" y="1496020"/>
                    <a:pt x="13125" y="1487616"/>
                  </a:cubicBezTo>
                  <a:cubicBezTo>
                    <a:pt x="4721" y="1479212"/>
                    <a:pt x="0" y="1467814"/>
                    <a:pt x="0" y="1455929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48169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2374873"/>
            <a:ext cx="10820400" cy="1272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Cornelius Had Many Good Qualities 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Despite these qualities, Cornelius was not yet saved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He Still Needed to Hear Words Whereby He Could Be Saved –Acts 11:14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Good qualities alone could not take away sin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180" y="497460"/>
            <a:ext cx="8925641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5532"/>
              </a:lnSpc>
              <a:spcBef>
                <a:spcPct val="0"/>
              </a:spcBef>
            </a:pPr>
            <a:r>
              <a:rPr lang="en-US" sz="6146" i="1" spc="-184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A Good Moral Person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93906" y="1453398"/>
            <a:ext cx="7204189" cy="42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57"/>
              </a:lnSpc>
              <a:spcBef>
                <a:spcPct val="0"/>
              </a:spcBef>
            </a:pPr>
            <a:r>
              <a:rPr lang="en-US" sz="2797" spc="-83">
                <a:solidFill>
                  <a:srgbClr val="152039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Cornelius - Acts 10:1-2, 22; 11:14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096000" cy="6858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2408296" cy="26902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00" y="693093"/>
            <a:ext cx="6096000" cy="169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Possess A Clean Conscience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A Good Moral Person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Religious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E1528E1F-F82D-F6A1-B509-CE444A968962}"/>
              </a:ext>
            </a:extLst>
          </p:cNvPr>
          <p:cNvSpPr txBox="1"/>
          <p:nvPr/>
        </p:nvSpPr>
        <p:spPr>
          <a:xfrm>
            <a:off x="529804" y="2180937"/>
            <a:ext cx="5036393" cy="127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486"/>
              </a:lnSpc>
            </a:pPr>
            <a:r>
              <a:rPr lang="en-US" sz="10541" b="1" spc="-527" dirty="0">
                <a:solidFill>
                  <a:srgbClr val="FFFFFF"/>
                </a:solidFill>
                <a:latin typeface="Times New Roman" panose="02020603050405020304" pitchFamily="18" charset="0"/>
                <a:ea typeface="Bodoni FLF Bold"/>
                <a:cs typeface="Times New Roman" panose="02020603050405020304" pitchFamily="18" charset="0"/>
                <a:sym typeface="Bodoni FLF Bold"/>
              </a:rPr>
              <a:t>I Can Be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9237394B-D629-4F86-DB34-C31FE5A4AB4F}"/>
              </a:ext>
            </a:extLst>
          </p:cNvPr>
          <p:cNvSpPr txBox="1"/>
          <p:nvPr/>
        </p:nvSpPr>
        <p:spPr>
          <a:xfrm>
            <a:off x="303831" y="3548699"/>
            <a:ext cx="5488339" cy="75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38"/>
              </a:lnSpc>
            </a:pPr>
            <a:r>
              <a:rPr lang="en-US" sz="6264" i="1" spc="-187" dirty="0">
                <a:solidFill>
                  <a:srgbClr val="D7DF23"/>
                </a:solidFill>
                <a:latin typeface="Times New Roman" panose="02020603050405020304" pitchFamily="18" charset="0"/>
                <a:ea typeface="Bodoni FLF Italics"/>
                <a:cs typeface="Times New Roman" panose="02020603050405020304" pitchFamily="18" charset="0"/>
                <a:sym typeface="Bodoni FLF Italics"/>
              </a:rPr>
              <a:t>Lost &amp;.....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1540589"/>
            <a:ext cx="11517679" cy="4416410"/>
            <a:chOff x="0" y="0"/>
            <a:chExt cx="4550194" cy="174475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744755"/>
            </a:xfrm>
            <a:custGeom>
              <a:avLst/>
              <a:gdLst/>
              <a:ahLst/>
              <a:cxnLst/>
              <a:rect l="l" t="t" r="r" b="b"/>
              <a:pathLst>
                <a:path w="4550194" h="1744755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699943"/>
                  </a:lnTo>
                  <a:cubicBezTo>
                    <a:pt x="4550194" y="1724692"/>
                    <a:pt x="4530131" y="1744755"/>
                    <a:pt x="4505382" y="1744755"/>
                  </a:cubicBezTo>
                  <a:lnTo>
                    <a:pt x="44812" y="1744755"/>
                  </a:lnTo>
                  <a:cubicBezTo>
                    <a:pt x="32927" y="1744755"/>
                    <a:pt x="21529" y="1740033"/>
                    <a:pt x="13125" y="1731630"/>
                  </a:cubicBezTo>
                  <a:cubicBezTo>
                    <a:pt x="4721" y="1723226"/>
                    <a:pt x="0" y="1711827"/>
                    <a:pt x="0" y="1699943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7257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1881770"/>
            <a:ext cx="10820400" cy="255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 Common Concept: Being Religious Is All That Matters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 Lost Religious People: 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Athenians – Acts 17:22-23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Ethiopian Eunuch – Acts 8:27 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 Ephesians – Acts 19:1-5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 Pharisees – Matt. 23:15-16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Saul of Tarsus – Acts 23:1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Jews on the Day of Pentecost – Acts 2:5, 38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180" y="497460"/>
            <a:ext cx="8925641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5532"/>
              </a:lnSpc>
              <a:spcBef>
                <a:spcPct val="0"/>
              </a:spcBef>
            </a:pPr>
            <a:r>
              <a:rPr lang="en-US" sz="6146" i="1" spc="-184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Religious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1540589"/>
            <a:ext cx="11517679" cy="4416410"/>
            <a:chOff x="0" y="0"/>
            <a:chExt cx="4550194" cy="174475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744755"/>
            </a:xfrm>
            <a:custGeom>
              <a:avLst/>
              <a:gdLst/>
              <a:ahLst/>
              <a:cxnLst/>
              <a:rect l="l" t="t" r="r" b="b"/>
              <a:pathLst>
                <a:path w="4550194" h="1744755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699943"/>
                  </a:lnTo>
                  <a:cubicBezTo>
                    <a:pt x="4550194" y="1724692"/>
                    <a:pt x="4530131" y="1744755"/>
                    <a:pt x="4505382" y="1744755"/>
                  </a:cubicBezTo>
                  <a:lnTo>
                    <a:pt x="44812" y="1744755"/>
                  </a:lnTo>
                  <a:cubicBezTo>
                    <a:pt x="32927" y="1744755"/>
                    <a:pt x="21529" y="1740033"/>
                    <a:pt x="13125" y="1731630"/>
                  </a:cubicBezTo>
                  <a:cubicBezTo>
                    <a:pt x="4721" y="1723226"/>
                    <a:pt x="0" y="1711827"/>
                    <a:pt x="0" y="1699943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7257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1881769"/>
            <a:ext cx="10820400" cy="2234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 Common Concept: Being Religious Is All That Matters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 Lost Religious People: 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If All Religious People Are Saved Then: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Obedience is Not Important – Heb. 5:9; 2 Thess. 1:7-9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There is No Such Thing As Useless Religion – James 1:26 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There is No Such Thing As Vain Worship – Matt. 15:7-9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It is Impossible to Believe a Lie – 2 Thess. 2:9-12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180" y="497460"/>
            <a:ext cx="8925641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5532"/>
              </a:lnSpc>
              <a:spcBef>
                <a:spcPct val="0"/>
              </a:spcBef>
            </a:pPr>
            <a:r>
              <a:rPr lang="en-US" sz="6146" i="1" spc="-184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Religious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096000" cy="6858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2408296" cy="26902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00" y="693093"/>
            <a:ext cx="6096000" cy="2273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Possess A Clean Conscience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A Good Moral Person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Religious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Believe in Jesus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1BD443C9-8047-C815-0870-5C54FE81762C}"/>
              </a:ext>
            </a:extLst>
          </p:cNvPr>
          <p:cNvSpPr txBox="1"/>
          <p:nvPr/>
        </p:nvSpPr>
        <p:spPr>
          <a:xfrm>
            <a:off x="529804" y="2180937"/>
            <a:ext cx="5036393" cy="127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486"/>
              </a:lnSpc>
            </a:pPr>
            <a:r>
              <a:rPr lang="en-US" sz="10541" b="1" spc="-527" dirty="0">
                <a:solidFill>
                  <a:srgbClr val="FFFFFF"/>
                </a:solidFill>
                <a:latin typeface="Times New Roman" panose="02020603050405020304" pitchFamily="18" charset="0"/>
                <a:ea typeface="Bodoni FLF Bold"/>
                <a:cs typeface="Times New Roman" panose="02020603050405020304" pitchFamily="18" charset="0"/>
                <a:sym typeface="Bodoni FLF Bold"/>
              </a:rPr>
              <a:t>I Can Be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C7EC6DAA-615A-CFEF-72C9-FED39DDEEE1E}"/>
              </a:ext>
            </a:extLst>
          </p:cNvPr>
          <p:cNvSpPr txBox="1"/>
          <p:nvPr/>
        </p:nvSpPr>
        <p:spPr>
          <a:xfrm>
            <a:off x="303831" y="3548699"/>
            <a:ext cx="5488339" cy="75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38"/>
              </a:lnSpc>
            </a:pPr>
            <a:r>
              <a:rPr lang="en-US" sz="6264" i="1" spc="-187" dirty="0">
                <a:solidFill>
                  <a:srgbClr val="D7DF23"/>
                </a:solidFill>
                <a:latin typeface="Times New Roman" panose="02020603050405020304" pitchFamily="18" charset="0"/>
                <a:ea typeface="Bodoni FLF Italics"/>
                <a:cs typeface="Times New Roman" panose="02020603050405020304" pitchFamily="18" charset="0"/>
                <a:sym typeface="Bodoni FLF Italics"/>
              </a:rPr>
              <a:t>Lost &amp;.....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1443247"/>
            <a:ext cx="11517679" cy="4513752"/>
            <a:chOff x="0" y="0"/>
            <a:chExt cx="4550194" cy="17832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783211"/>
            </a:xfrm>
            <a:custGeom>
              <a:avLst/>
              <a:gdLst/>
              <a:ahLst/>
              <a:cxnLst/>
              <a:rect l="l" t="t" r="r" b="b"/>
              <a:pathLst>
                <a:path w="4550194" h="1783211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738399"/>
                  </a:lnTo>
                  <a:cubicBezTo>
                    <a:pt x="4550194" y="1750283"/>
                    <a:pt x="4545473" y="1761682"/>
                    <a:pt x="4537069" y="1770085"/>
                  </a:cubicBezTo>
                  <a:cubicBezTo>
                    <a:pt x="4528665" y="1778489"/>
                    <a:pt x="4517267" y="1783211"/>
                    <a:pt x="4505382" y="1783211"/>
                  </a:cubicBezTo>
                  <a:lnTo>
                    <a:pt x="44812" y="1783211"/>
                  </a:lnTo>
                  <a:cubicBezTo>
                    <a:pt x="32927" y="1783211"/>
                    <a:pt x="21529" y="1778489"/>
                    <a:pt x="13125" y="1770085"/>
                  </a:cubicBezTo>
                  <a:cubicBezTo>
                    <a:pt x="4721" y="1761682"/>
                    <a:pt x="0" y="1750283"/>
                    <a:pt x="0" y="1738399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76416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1709183"/>
            <a:ext cx="10820400" cy="191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There Will Be Many Lost Believers 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 Jews – John 8:31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 Rulers of the Jews - John 12:42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Those who shout “Lord, Lord” – Mt.7:21—23; Lk.6:46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Hearer Who Does Not Do – James 1:22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 Demons – James 2:19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180" y="497460"/>
            <a:ext cx="8925641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5532"/>
              </a:lnSpc>
              <a:spcBef>
                <a:spcPct val="0"/>
              </a:spcBef>
            </a:pPr>
            <a:r>
              <a:rPr lang="en-US" sz="6146" i="1" spc="-184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Believe in Jesus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1443247"/>
            <a:ext cx="11517679" cy="4513752"/>
            <a:chOff x="0" y="0"/>
            <a:chExt cx="4550194" cy="17832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783211"/>
            </a:xfrm>
            <a:custGeom>
              <a:avLst/>
              <a:gdLst/>
              <a:ahLst/>
              <a:cxnLst/>
              <a:rect l="l" t="t" r="r" b="b"/>
              <a:pathLst>
                <a:path w="4550194" h="1783211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738399"/>
                  </a:lnTo>
                  <a:cubicBezTo>
                    <a:pt x="4550194" y="1750283"/>
                    <a:pt x="4545473" y="1761682"/>
                    <a:pt x="4537069" y="1770085"/>
                  </a:cubicBezTo>
                  <a:cubicBezTo>
                    <a:pt x="4528665" y="1778489"/>
                    <a:pt x="4517267" y="1783211"/>
                    <a:pt x="4505382" y="1783211"/>
                  </a:cubicBezTo>
                  <a:lnTo>
                    <a:pt x="44812" y="1783211"/>
                  </a:lnTo>
                  <a:cubicBezTo>
                    <a:pt x="32927" y="1783211"/>
                    <a:pt x="21529" y="1778489"/>
                    <a:pt x="13125" y="1770085"/>
                  </a:cubicBezTo>
                  <a:cubicBezTo>
                    <a:pt x="4721" y="1761682"/>
                    <a:pt x="0" y="1750283"/>
                    <a:pt x="0" y="1738399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76416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1709183"/>
            <a:ext cx="10820400" cy="63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There Will Be Many Lost Believers 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Faith Only Cannot Justify – James 2:24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3180" y="497460"/>
            <a:ext cx="8925641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5532"/>
              </a:lnSpc>
              <a:spcBef>
                <a:spcPct val="0"/>
              </a:spcBef>
            </a:pPr>
            <a:r>
              <a:rPr lang="en-US" sz="6146" i="1" spc="-184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Believe in Jesus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096000" cy="6858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2408296" cy="26902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00" y="693093"/>
            <a:ext cx="6096000" cy="3428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Possess A Clean Conscience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A Good Moral Person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Religious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Believe in Jesus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Zealous for What I Think Is the Truth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6A5E8FB2-C61B-862C-DE90-BAF79ACB472E}"/>
              </a:ext>
            </a:extLst>
          </p:cNvPr>
          <p:cNvSpPr txBox="1"/>
          <p:nvPr/>
        </p:nvSpPr>
        <p:spPr>
          <a:xfrm>
            <a:off x="529804" y="2180937"/>
            <a:ext cx="5036393" cy="127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486"/>
              </a:lnSpc>
            </a:pPr>
            <a:r>
              <a:rPr lang="en-US" sz="10541" b="1" spc="-527" dirty="0">
                <a:solidFill>
                  <a:srgbClr val="FFFFFF"/>
                </a:solidFill>
                <a:latin typeface="Times New Roman" panose="02020603050405020304" pitchFamily="18" charset="0"/>
                <a:ea typeface="Bodoni FLF Bold"/>
                <a:cs typeface="Times New Roman" panose="02020603050405020304" pitchFamily="18" charset="0"/>
                <a:sym typeface="Bodoni FLF Bold"/>
              </a:rPr>
              <a:t>I Can Be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E3D75E75-9B87-0E4D-788F-A8DE36241E00}"/>
              </a:ext>
            </a:extLst>
          </p:cNvPr>
          <p:cNvSpPr txBox="1"/>
          <p:nvPr/>
        </p:nvSpPr>
        <p:spPr>
          <a:xfrm>
            <a:off x="303831" y="3548699"/>
            <a:ext cx="5488339" cy="75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38"/>
              </a:lnSpc>
            </a:pPr>
            <a:r>
              <a:rPr lang="en-US" sz="6264" i="1" spc="-187" dirty="0">
                <a:solidFill>
                  <a:srgbClr val="D7DF23"/>
                </a:solidFill>
                <a:latin typeface="Times New Roman" panose="02020603050405020304" pitchFamily="18" charset="0"/>
                <a:ea typeface="Bodoni FLF Italics"/>
                <a:cs typeface="Times New Roman" panose="02020603050405020304" pitchFamily="18" charset="0"/>
                <a:sym typeface="Bodoni FLF Italics"/>
              </a:rPr>
              <a:t>Lost &amp;.....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1443247"/>
            <a:ext cx="11517679" cy="4513752"/>
            <a:chOff x="0" y="0"/>
            <a:chExt cx="4550194" cy="17832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783211"/>
            </a:xfrm>
            <a:custGeom>
              <a:avLst/>
              <a:gdLst/>
              <a:ahLst/>
              <a:cxnLst/>
              <a:rect l="l" t="t" r="r" b="b"/>
              <a:pathLst>
                <a:path w="4550194" h="1783211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738399"/>
                  </a:lnTo>
                  <a:cubicBezTo>
                    <a:pt x="4550194" y="1750283"/>
                    <a:pt x="4545473" y="1761682"/>
                    <a:pt x="4537069" y="1770085"/>
                  </a:cubicBezTo>
                  <a:cubicBezTo>
                    <a:pt x="4528665" y="1778489"/>
                    <a:pt x="4517267" y="1783211"/>
                    <a:pt x="4505382" y="1783211"/>
                  </a:cubicBezTo>
                  <a:lnTo>
                    <a:pt x="44812" y="1783211"/>
                  </a:lnTo>
                  <a:cubicBezTo>
                    <a:pt x="32927" y="1783211"/>
                    <a:pt x="21529" y="1778489"/>
                    <a:pt x="13125" y="1770085"/>
                  </a:cubicBezTo>
                  <a:cubicBezTo>
                    <a:pt x="4721" y="1761682"/>
                    <a:pt x="0" y="1750283"/>
                    <a:pt x="0" y="1738399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76416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1709183"/>
            <a:ext cx="10820400" cy="1592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Misplaced Zeal for the Lord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 Jews – Romans 10:1-4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Saul of Tarsus</a:t>
            </a:r>
          </a:p>
          <a:p>
            <a:pPr marL="1338643" lvl="3" indent="-334661" defTabSz="609630">
              <a:lnSpc>
                <a:spcPts val="2479"/>
              </a:lnSpc>
              <a:buFontTx/>
              <a:buAutoNum type="roman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Phil.3:3-6</a:t>
            </a:r>
          </a:p>
          <a:p>
            <a:pPr marL="1338643" lvl="3" indent="-334661" defTabSz="609630">
              <a:lnSpc>
                <a:spcPts val="2479"/>
              </a:lnSpc>
              <a:buFontTx/>
              <a:buAutoNum type="roman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Gal.1:13-14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7161" y="462661"/>
            <a:ext cx="11517679" cy="58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4392"/>
              </a:lnSpc>
              <a:spcBef>
                <a:spcPct val="0"/>
              </a:spcBef>
            </a:pPr>
            <a:r>
              <a:rPr lang="en-US" sz="4880" i="1" spc="-146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Zealous for What I Think Is the Truth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1443247"/>
            <a:ext cx="11517679" cy="4513752"/>
            <a:chOff x="0" y="0"/>
            <a:chExt cx="4550194" cy="17832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783211"/>
            </a:xfrm>
            <a:custGeom>
              <a:avLst/>
              <a:gdLst/>
              <a:ahLst/>
              <a:cxnLst/>
              <a:rect l="l" t="t" r="r" b="b"/>
              <a:pathLst>
                <a:path w="4550194" h="1783211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738399"/>
                  </a:lnTo>
                  <a:cubicBezTo>
                    <a:pt x="4550194" y="1750283"/>
                    <a:pt x="4545473" y="1761682"/>
                    <a:pt x="4537069" y="1770085"/>
                  </a:cubicBezTo>
                  <a:cubicBezTo>
                    <a:pt x="4528665" y="1778489"/>
                    <a:pt x="4517267" y="1783211"/>
                    <a:pt x="4505382" y="1783211"/>
                  </a:cubicBezTo>
                  <a:lnTo>
                    <a:pt x="44812" y="1783211"/>
                  </a:lnTo>
                  <a:cubicBezTo>
                    <a:pt x="32927" y="1783211"/>
                    <a:pt x="21529" y="1778489"/>
                    <a:pt x="13125" y="1770085"/>
                  </a:cubicBezTo>
                  <a:cubicBezTo>
                    <a:pt x="4721" y="1761682"/>
                    <a:pt x="0" y="1750283"/>
                    <a:pt x="0" y="1738399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76416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1709183"/>
            <a:ext cx="10820400" cy="1592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Misplaced Zeal for the Lord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 Jews – Romans 10:1-4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Saul of Tarsus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Paul’s Persecutors - Acts 17:13</a:t>
            </a:r>
          </a:p>
          <a:p>
            <a:pPr marL="892429" lvl="2" indent="-297476" defTabSz="609630">
              <a:lnSpc>
                <a:spcPts val="2479"/>
              </a:lnSpc>
              <a:buFontTx/>
              <a:buAutoNum type="alphaL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There are people today who are very zealous for what they believe, But it doesn’t make it right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7161" y="462661"/>
            <a:ext cx="11517679" cy="58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4392"/>
              </a:lnSpc>
              <a:spcBef>
                <a:spcPct val="0"/>
              </a:spcBef>
            </a:pPr>
            <a:r>
              <a:rPr lang="en-US" sz="4880" i="1" spc="-146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Zealous for What I Think Is the Truth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096000" cy="6858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2408296" cy="26902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00" y="693093"/>
            <a:ext cx="6096000" cy="400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Possess A Clean Conscience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A Good Moral Person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Religious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Believe in Jesus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Zealous for What I Think Is the Truth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Baptized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871D3895-7BF6-A0E0-CB83-893FEB7D875A}"/>
              </a:ext>
            </a:extLst>
          </p:cNvPr>
          <p:cNvSpPr txBox="1"/>
          <p:nvPr/>
        </p:nvSpPr>
        <p:spPr>
          <a:xfrm>
            <a:off x="529804" y="2180937"/>
            <a:ext cx="5036393" cy="127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486"/>
              </a:lnSpc>
            </a:pPr>
            <a:r>
              <a:rPr lang="en-US" sz="10541" b="1" spc="-527" dirty="0">
                <a:solidFill>
                  <a:srgbClr val="FFFFFF"/>
                </a:solidFill>
                <a:latin typeface="Times New Roman" panose="02020603050405020304" pitchFamily="18" charset="0"/>
                <a:ea typeface="Bodoni FLF Bold"/>
                <a:cs typeface="Times New Roman" panose="02020603050405020304" pitchFamily="18" charset="0"/>
                <a:sym typeface="Bodoni FLF Bold"/>
              </a:rPr>
              <a:t>I Can Be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88E3AD95-D089-03D7-7054-87907781F88E}"/>
              </a:ext>
            </a:extLst>
          </p:cNvPr>
          <p:cNvSpPr txBox="1"/>
          <p:nvPr/>
        </p:nvSpPr>
        <p:spPr>
          <a:xfrm>
            <a:off x="303831" y="3548699"/>
            <a:ext cx="5488339" cy="75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38"/>
              </a:lnSpc>
            </a:pPr>
            <a:r>
              <a:rPr lang="en-US" sz="6264" i="1" spc="-187" dirty="0">
                <a:solidFill>
                  <a:srgbClr val="D7DF23"/>
                </a:solidFill>
                <a:latin typeface="Times New Roman" panose="02020603050405020304" pitchFamily="18" charset="0"/>
                <a:ea typeface="Bodoni FLF Italics"/>
                <a:cs typeface="Times New Roman" panose="02020603050405020304" pitchFamily="18" charset="0"/>
                <a:sym typeface="Bodoni FLF Italics"/>
              </a:rPr>
              <a:t>Lost &amp;.....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5400000" flipH="1">
            <a:off x="10670325" y="43570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11532882" y="-1297987"/>
            <a:ext cx="2057400" cy="2057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161" y="1443247"/>
            <a:ext cx="11517679" cy="4513752"/>
            <a:chOff x="0" y="0"/>
            <a:chExt cx="4550194" cy="17832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0194" cy="1783211"/>
            </a:xfrm>
            <a:custGeom>
              <a:avLst/>
              <a:gdLst/>
              <a:ahLst/>
              <a:cxnLst/>
              <a:rect l="l" t="t" r="r" b="b"/>
              <a:pathLst>
                <a:path w="4550194" h="1783211">
                  <a:moveTo>
                    <a:pt x="44812" y="0"/>
                  </a:moveTo>
                  <a:lnTo>
                    <a:pt x="4505382" y="0"/>
                  </a:lnTo>
                  <a:cubicBezTo>
                    <a:pt x="4517267" y="0"/>
                    <a:pt x="4528665" y="4721"/>
                    <a:pt x="4537069" y="13125"/>
                  </a:cubicBezTo>
                  <a:cubicBezTo>
                    <a:pt x="4545473" y="21529"/>
                    <a:pt x="4550194" y="32927"/>
                    <a:pt x="4550194" y="44812"/>
                  </a:cubicBezTo>
                  <a:lnTo>
                    <a:pt x="4550194" y="1738399"/>
                  </a:lnTo>
                  <a:cubicBezTo>
                    <a:pt x="4550194" y="1750283"/>
                    <a:pt x="4545473" y="1761682"/>
                    <a:pt x="4537069" y="1770085"/>
                  </a:cubicBezTo>
                  <a:cubicBezTo>
                    <a:pt x="4528665" y="1778489"/>
                    <a:pt x="4517267" y="1783211"/>
                    <a:pt x="4505382" y="1783211"/>
                  </a:cubicBezTo>
                  <a:lnTo>
                    <a:pt x="44812" y="1783211"/>
                  </a:lnTo>
                  <a:cubicBezTo>
                    <a:pt x="32927" y="1783211"/>
                    <a:pt x="21529" y="1778489"/>
                    <a:pt x="13125" y="1770085"/>
                  </a:cubicBezTo>
                  <a:cubicBezTo>
                    <a:pt x="4721" y="1761682"/>
                    <a:pt x="0" y="1750283"/>
                    <a:pt x="0" y="1738399"/>
                  </a:cubicBezTo>
                  <a:lnTo>
                    <a:pt x="0" y="44812"/>
                  </a:lnTo>
                  <a:cubicBezTo>
                    <a:pt x="0" y="32927"/>
                    <a:pt x="4721" y="21529"/>
                    <a:pt x="13125" y="13125"/>
                  </a:cubicBezTo>
                  <a:cubicBezTo>
                    <a:pt x="21529" y="4721"/>
                    <a:pt x="32927" y="0"/>
                    <a:pt x="4481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550194" cy="176416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1709183"/>
            <a:ext cx="10820400" cy="1272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Some View Baptism as Punching of their Ticket to Heaven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Simon the Sorcerer – Acts 8:13, 22-24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 Ephesians – Acts 19:1-4</a:t>
            </a:r>
          </a:p>
          <a:p>
            <a:pPr marL="446214" lvl="1" indent="-223107" defTabSz="609630">
              <a:lnSpc>
                <a:spcPts val="2479"/>
              </a:lnSpc>
              <a:buFontTx/>
              <a:buAutoNum type="arabicPeriod"/>
            </a:pPr>
            <a:r>
              <a:rPr lang="en-US" sz="2066" b="1" spc="-61" dirty="0">
                <a:solidFill>
                  <a:srgbClr val="152039"/>
                </a:solidFill>
                <a:latin typeface="Calibri" panose="020F0502020204030204" pitchFamily="34" charset="0"/>
                <a:ea typeface="Open Sauce Bold"/>
                <a:cs typeface="Calibri" panose="020F0502020204030204" pitchFamily="34" charset="0"/>
                <a:sym typeface="Open Sauce Bold"/>
              </a:rPr>
              <a:t>The Galatians – Gal.3:26-27; Gal.5:4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7161" y="484832"/>
            <a:ext cx="11517679" cy="774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5772"/>
              </a:lnSpc>
              <a:spcBef>
                <a:spcPct val="0"/>
              </a:spcBef>
            </a:pPr>
            <a:r>
              <a:rPr lang="en-US" sz="6413" i="1" spc="-192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Baptized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096000" cy="6858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2408296" cy="26902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00" y="693093"/>
            <a:ext cx="6096000" cy="400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Possess A Clean Conscience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A Good Moral Person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Religious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Believe in Jesus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Zealous for What I Think Is the Truth</a:t>
            </a:r>
          </a:p>
          <a:p>
            <a:pPr marL="700804" lvl="1" indent="-350402" defTabSz="609630">
              <a:lnSpc>
                <a:spcPts val="4544"/>
              </a:lnSpc>
              <a:buFontTx/>
              <a:buAutoNum type="arabicPeriod"/>
            </a:pPr>
            <a:r>
              <a:rPr lang="en-US" sz="3245" i="1" spc="-97" dirty="0">
                <a:solidFill>
                  <a:srgbClr val="152039"/>
                </a:solidFill>
                <a:latin typeface="Times New Roman" panose="02020603050405020304" pitchFamily="18" charset="0"/>
                <a:ea typeface="TT Ramillas Italics"/>
                <a:cs typeface="Times New Roman" panose="02020603050405020304" pitchFamily="18" charset="0"/>
                <a:sym typeface="TT Ramillas Italics"/>
              </a:rPr>
              <a:t>Be Baptized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990E0419-CC06-94CC-E906-7E567D5B5FE2}"/>
              </a:ext>
            </a:extLst>
          </p:cNvPr>
          <p:cNvSpPr txBox="1"/>
          <p:nvPr/>
        </p:nvSpPr>
        <p:spPr>
          <a:xfrm>
            <a:off x="529804" y="2180937"/>
            <a:ext cx="5036393" cy="127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486"/>
              </a:lnSpc>
            </a:pPr>
            <a:r>
              <a:rPr lang="en-US" sz="10541" b="1" spc="-527" dirty="0">
                <a:solidFill>
                  <a:srgbClr val="FFFFFF"/>
                </a:solidFill>
                <a:latin typeface="Times New Roman" panose="02020603050405020304" pitchFamily="18" charset="0"/>
                <a:ea typeface="Bodoni FLF Bold"/>
                <a:cs typeface="Times New Roman" panose="02020603050405020304" pitchFamily="18" charset="0"/>
                <a:sym typeface="Bodoni FLF Bold"/>
              </a:rPr>
              <a:t>I Can Be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EE3264E0-B408-A596-78D0-935CD0BC85A4}"/>
              </a:ext>
            </a:extLst>
          </p:cNvPr>
          <p:cNvSpPr txBox="1"/>
          <p:nvPr/>
        </p:nvSpPr>
        <p:spPr>
          <a:xfrm>
            <a:off x="303831" y="3548699"/>
            <a:ext cx="5488339" cy="75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38"/>
              </a:lnSpc>
            </a:pPr>
            <a:r>
              <a:rPr lang="en-US" sz="6264" i="1" spc="-187" dirty="0">
                <a:solidFill>
                  <a:srgbClr val="D7DF23"/>
                </a:solidFill>
                <a:latin typeface="Times New Roman" panose="02020603050405020304" pitchFamily="18" charset="0"/>
                <a:ea typeface="Bodoni FLF Italics"/>
                <a:cs typeface="Times New Roman" panose="02020603050405020304" pitchFamily="18" charset="0"/>
                <a:sym typeface="Bodoni FLF Italics"/>
              </a:rPr>
              <a:t>Lost &amp;.....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06526" y="1761609"/>
            <a:ext cx="7378948" cy="185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3899"/>
              </a:lnSpc>
            </a:pPr>
            <a:r>
              <a:rPr lang="en-US" sz="15443" b="1" spc="-772" dirty="0">
                <a:solidFill>
                  <a:srgbClr val="152039"/>
                </a:solidFill>
                <a:latin typeface="Times New Roman" panose="02020603050405020304" pitchFamily="18" charset="0"/>
                <a:ea typeface="Bodoni FLF Bold"/>
                <a:cs typeface="Times New Roman" panose="02020603050405020304" pitchFamily="18" charset="0"/>
                <a:sym typeface="Bodoni FLF Bold"/>
              </a:rPr>
              <a:t>I Can Be</a:t>
            </a:r>
          </a:p>
        </p:txBody>
      </p:sp>
      <p:sp>
        <p:nvSpPr>
          <p:cNvPr id="4" name="Freeform 4"/>
          <p:cNvSpPr/>
          <p:nvPr/>
        </p:nvSpPr>
        <p:spPr>
          <a:xfrm rot="-10800000">
            <a:off x="0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10800000" flipH="1">
            <a:off x="10686772" y="5369192"/>
            <a:ext cx="1505229" cy="1488808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Group 6"/>
          <p:cNvGrpSpPr/>
          <p:nvPr/>
        </p:nvGrpSpPr>
        <p:grpSpPr>
          <a:xfrm rot="2700000">
            <a:off x="-1328021" y="6223539"/>
            <a:ext cx="2057400" cy="20574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2700000">
            <a:off x="11467947" y="6223539"/>
            <a:ext cx="2057400" cy="20574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52039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098600" y="5194839"/>
            <a:ext cx="1994801" cy="602599"/>
            <a:chOff x="0" y="0"/>
            <a:chExt cx="788069" cy="2380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88069" cy="238064"/>
            </a:xfrm>
            <a:custGeom>
              <a:avLst/>
              <a:gdLst/>
              <a:ahLst/>
              <a:cxnLst/>
              <a:rect l="l" t="t" r="r" b="b"/>
              <a:pathLst>
                <a:path w="788069" h="238064">
                  <a:moveTo>
                    <a:pt x="119032" y="0"/>
                  </a:moveTo>
                  <a:lnTo>
                    <a:pt x="669038" y="0"/>
                  </a:lnTo>
                  <a:cubicBezTo>
                    <a:pt x="734777" y="0"/>
                    <a:pt x="788069" y="53292"/>
                    <a:pt x="788069" y="119032"/>
                  </a:cubicBezTo>
                  <a:lnTo>
                    <a:pt x="788069" y="119032"/>
                  </a:lnTo>
                  <a:cubicBezTo>
                    <a:pt x="788069" y="150601"/>
                    <a:pt x="775529" y="180877"/>
                    <a:pt x="753206" y="203200"/>
                  </a:cubicBezTo>
                  <a:cubicBezTo>
                    <a:pt x="730883" y="225523"/>
                    <a:pt x="700607" y="238064"/>
                    <a:pt x="669038" y="238064"/>
                  </a:cubicBezTo>
                  <a:lnTo>
                    <a:pt x="119032" y="238064"/>
                  </a:lnTo>
                  <a:cubicBezTo>
                    <a:pt x="53292" y="238064"/>
                    <a:pt x="0" y="184771"/>
                    <a:pt x="0" y="119032"/>
                  </a:cubicBezTo>
                  <a:lnTo>
                    <a:pt x="0" y="119032"/>
                  </a:lnTo>
                  <a:cubicBezTo>
                    <a:pt x="0" y="53292"/>
                    <a:pt x="53292" y="0"/>
                    <a:pt x="119032" y="0"/>
                  </a:cubicBezTo>
                  <a:close/>
                </a:path>
              </a:pathLst>
            </a:custGeom>
            <a:solidFill>
              <a:srgbClr val="D7DF23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788069" cy="21901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13"/>
                </a:lnSpc>
              </a:pPr>
              <a:r>
                <a:rPr lang="en-US" sz="1466" b="1" spc="-43">
                  <a:solidFill>
                    <a:srgbClr val="152039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Matthew 7:13–14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075448" y="3768802"/>
            <a:ext cx="8041105" cy="1109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8260"/>
              </a:lnSpc>
            </a:pPr>
            <a:r>
              <a:rPr lang="en-US" sz="9178" i="1" spc="-275" dirty="0">
                <a:solidFill>
                  <a:srgbClr val="0048E8"/>
                </a:solidFill>
                <a:latin typeface="Times New Roman" panose="02020603050405020304" pitchFamily="18" charset="0"/>
                <a:ea typeface="Bodoni FLF Italics"/>
                <a:cs typeface="Times New Roman" panose="02020603050405020304" pitchFamily="18" charset="0"/>
                <a:sym typeface="Bodoni FLF Italics"/>
              </a:rPr>
              <a:t>Lost &amp;.....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2615" y="639958"/>
            <a:ext cx="2971687" cy="18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361"/>
              </a:lnSpc>
            </a:pPr>
            <a:r>
              <a:rPr lang="en-US" sz="1513" b="1" spc="-45">
                <a:solidFill>
                  <a:srgbClr val="152039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El Bethel Church of Christ 2025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756350" y="650717"/>
            <a:ext cx="2749850" cy="17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r" defTabSz="609630">
              <a:lnSpc>
                <a:spcPts val="1260"/>
              </a:lnSpc>
              <a:spcBef>
                <a:spcPct val="0"/>
              </a:spcBef>
            </a:pPr>
            <a:r>
              <a:rPr lang="en-US" sz="1400" b="1" spc="-42">
                <a:solidFill>
                  <a:srgbClr val="152039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Sunday Bible Class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772</Words>
  <Application>Microsoft Macintosh PowerPoint</Application>
  <PresentationFormat>Widescreen</PresentationFormat>
  <Paragraphs>134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Arial</vt:lpstr>
      <vt:lpstr>Calibri</vt:lpstr>
      <vt:lpstr>Open Sauce Bold</vt:lpstr>
      <vt:lpstr>Open Sauce Medium</vt:lpstr>
      <vt:lpstr>Open Sauce Semi-Bold</vt:lpstr>
      <vt:lpstr>Times New Roman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Webb</dc:creator>
  <cp:lastModifiedBy>Matthew Webb</cp:lastModifiedBy>
  <cp:revision>1</cp:revision>
  <dcterms:created xsi:type="dcterms:W3CDTF">2025-10-05T03:26:34Z</dcterms:created>
  <dcterms:modified xsi:type="dcterms:W3CDTF">2025-10-05T03:36:55Z</dcterms:modified>
</cp:coreProperties>
</file>