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3" r:id="rId2"/>
    <p:sldId id="257" r:id="rId3"/>
    <p:sldId id="258" r:id="rId4"/>
    <p:sldId id="259" r:id="rId5"/>
    <p:sldId id="28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60"/>
  </p:normalViewPr>
  <p:slideViewPr>
    <p:cSldViewPr snapToGrid="0">
      <p:cViewPr>
        <p:scale>
          <a:sx n="58" d="100"/>
          <a:sy n="58" d="100"/>
        </p:scale>
        <p:origin x="1472" y="1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73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71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372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55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754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277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318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34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04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682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611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0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0832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ook with text on it&#10;&#10;AI-generated content may be incorrect.">
            <a:extLst>
              <a:ext uri="{FF2B5EF4-FFF2-40B4-BE49-F238E27FC236}">
                <a16:creationId xmlns:a16="http://schemas.microsoft.com/office/drawing/2014/main" id="{6093CE99-303C-E451-DC31-2565CE17D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14032" y="3537595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049577" y="1780584"/>
            <a:ext cx="14291153" cy="4248191"/>
            <a:chOff x="0" y="0"/>
            <a:chExt cx="3929235" cy="11680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58970" y="2839509"/>
            <a:ext cx="3670565" cy="494887"/>
            <a:chOff x="0" y="0"/>
            <a:chExt cx="1450100" cy="195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50100" cy="195511"/>
            </a:xfrm>
            <a:custGeom>
              <a:avLst/>
              <a:gdLst/>
              <a:ahLst/>
              <a:cxnLst/>
              <a:rect l="l" t="t" r="r" b="b"/>
              <a:pathLst>
                <a:path w="1450100" h="195511">
                  <a:moveTo>
                    <a:pt x="71712" y="0"/>
                  </a:moveTo>
                  <a:lnTo>
                    <a:pt x="1378387" y="0"/>
                  </a:lnTo>
                  <a:cubicBezTo>
                    <a:pt x="1397407" y="0"/>
                    <a:pt x="1415647" y="7555"/>
                    <a:pt x="1429096" y="21004"/>
                  </a:cubicBezTo>
                  <a:cubicBezTo>
                    <a:pt x="1442545" y="34453"/>
                    <a:pt x="1450100" y="52693"/>
                    <a:pt x="1450100" y="71712"/>
                  </a:cubicBezTo>
                  <a:lnTo>
                    <a:pt x="1450100" y="123798"/>
                  </a:lnTo>
                  <a:cubicBezTo>
                    <a:pt x="1450100" y="142818"/>
                    <a:pt x="1442545" y="161058"/>
                    <a:pt x="1429096" y="174507"/>
                  </a:cubicBezTo>
                  <a:cubicBezTo>
                    <a:pt x="1415647" y="187956"/>
                    <a:pt x="1397407" y="195511"/>
                    <a:pt x="1378387" y="195511"/>
                  </a:cubicBezTo>
                  <a:lnTo>
                    <a:pt x="71712" y="195511"/>
                  </a:lnTo>
                  <a:cubicBezTo>
                    <a:pt x="52693" y="195511"/>
                    <a:pt x="34453" y="187956"/>
                    <a:pt x="21004" y="174507"/>
                  </a:cubicBezTo>
                  <a:cubicBezTo>
                    <a:pt x="7555" y="161058"/>
                    <a:pt x="0" y="142818"/>
                    <a:pt x="0" y="123798"/>
                  </a:cubicBezTo>
                  <a:lnTo>
                    <a:pt x="0" y="71712"/>
                  </a:lnTo>
                  <a:cubicBezTo>
                    <a:pt x="0" y="52693"/>
                    <a:pt x="7555" y="34453"/>
                    <a:pt x="21004" y="21004"/>
                  </a:cubicBezTo>
                  <a:cubicBezTo>
                    <a:pt x="34453" y="7555"/>
                    <a:pt x="52693" y="0"/>
                    <a:pt x="71712" y="0"/>
                  </a:cubicBezTo>
                  <a:close/>
                </a:path>
              </a:pathLst>
            </a:custGeom>
            <a:solidFill>
              <a:srgbClr val="F2E9E1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1450100" cy="1764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71512" y="3493145"/>
            <a:ext cx="11248977" cy="2580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11  Let us therefore be diligent to enter that rest, lest anyone fall according to the same example of disobedience. </a:t>
            </a:r>
          </a:p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12  For the word of God is living and powerful, and sharper than any two-edged sword, piercing even to the division of soul and spirit, and of joints and marrow, and is a discerner of the thoughts and intents of the heart. </a:t>
            </a:r>
          </a:p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13  And there is no creature hidden from His sight, but all things are naked and open to the eyes of Him to whom we must give account.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70932" y="676869"/>
            <a:ext cx="7250137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8"/>
              </a:lnSpc>
            </a:pPr>
            <a:r>
              <a:rPr lang="en-US" sz="2800" b="1" spc="717" dirty="0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TODAY’S VERSE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01146" y="763484"/>
            <a:ext cx="394246" cy="671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5120"/>
              </a:lnSpc>
              <a:spcBef>
                <a:spcPct val="0"/>
              </a:spcBef>
            </a:pPr>
            <a:r>
              <a:rPr lang="en-US" sz="5334" b="1" spc="-160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4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1030364" y="792452"/>
            <a:ext cx="729930" cy="158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1320"/>
              </a:lnSpc>
            </a:pPr>
            <a:r>
              <a:rPr lang="en-US" sz="1000" b="1" spc="24">
                <a:solidFill>
                  <a:srgbClr val="45305D"/>
                </a:solidFill>
                <a:latin typeface="Prompt Bold"/>
                <a:ea typeface="Prompt Bold"/>
                <a:cs typeface="Prompt Bold"/>
                <a:sym typeface="Prompt Bold"/>
              </a:rPr>
              <a:t>OCTOBER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2658" y="2854541"/>
            <a:ext cx="2883188" cy="43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500"/>
              </a:lnSpc>
            </a:pPr>
            <a:r>
              <a:rPr lang="en-US" sz="2800" spc="140">
                <a:solidFill>
                  <a:srgbClr val="45305D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Hebrews 4:11-13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984573" y="1150459"/>
            <a:ext cx="2222855" cy="1430532"/>
            <a:chOff x="0" y="0"/>
            <a:chExt cx="1075431" cy="692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5431" cy="692100"/>
            </a:xfrm>
            <a:custGeom>
              <a:avLst/>
              <a:gdLst/>
              <a:ahLst/>
              <a:cxnLst/>
              <a:rect l="l" t="t" r="r" b="b"/>
              <a:pathLst>
                <a:path w="1075431" h="692100">
                  <a:moveTo>
                    <a:pt x="53404" y="0"/>
                  </a:moveTo>
                  <a:lnTo>
                    <a:pt x="1022027" y="0"/>
                  </a:lnTo>
                  <a:cubicBezTo>
                    <a:pt x="1051521" y="0"/>
                    <a:pt x="1075431" y="23910"/>
                    <a:pt x="1075431" y="53404"/>
                  </a:cubicBezTo>
                  <a:lnTo>
                    <a:pt x="1075431" y="638696"/>
                  </a:lnTo>
                  <a:cubicBezTo>
                    <a:pt x="1075431" y="668190"/>
                    <a:pt x="1051521" y="692100"/>
                    <a:pt x="1022027" y="692100"/>
                  </a:cubicBezTo>
                  <a:lnTo>
                    <a:pt x="53404" y="692100"/>
                  </a:lnTo>
                  <a:cubicBezTo>
                    <a:pt x="39240" y="692100"/>
                    <a:pt x="25657" y="686474"/>
                    <a:pt x="15642" y="676458"/>
                  </a:cubicBezTo>
                  <a:cubicBezTo>
                    <a:pt x="5626" y="666443"/>
                    <a:pt x="0" y="652860"/>
                    <a:pt x="0" y="638696"/>
                  </a:cubicBezTo>
                  <a:lnTo>
                    <a:pt x="0" y="53404"/>
                  </a:lnTo>
                  <a:cubicBezTo>
                    <a:pt x="0" y="23910"/>
                    <a:pt x="23910" y="0"/>
                    <a:pt x="53404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8199" b="-8199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30714" y="223412"/>
            <a:ext cx="525750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613"/>
              </a:lnSpc>
            </a:pPr>
            <a:r>
              <a:rPr lang="en-US" sz="1466" b="1" spc="111">
                <a:solidFill>
                  <a:srgbClr val="45305D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EL BETHEL CHURCH OF CHRIST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14032" y="3537595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049577" y="1780584"/>
            <a:ext cx="14291153" cy="4248191"/>
            <a:chOff x="0" y="0"/>
            <a:chExt cx="3929235" cy="11680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58970" y="2839509"/>
            <a:ext cx="3670565" cy="494887"/>
            <a:chOff x="0" y="0"/>
            <a:chExt cx="1450100" cy="195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50100" cy="195511"/>
            </a:xfrm>
            <a:custGeom>
              <a:avLst/>
              <a:gdLst/>
              <a:ahLst/>
              <a:cxnLst/>
              <a:rect l="l" t="t" r="r" b="b"/>
              <a:pathLst>
                <a:path w="1450100" h="195511">
                  <a:moveTo>
                    <a:pt x="71712" y="0"/>
                  </a:moveTo>
                  <a:lnTo>
                    <a:pt x="1378387" y="0"/>
                  </a:lnTo>
                  <a:cubicBezTo>
                    <a:pt x="1397407" y="0"/>
                    <a:pt x="1415647" y="7555"/>
                    <a:pt x="1429096" y="21004"/>
                  </a:cubicBezTo>
                  <a:cubicBezTo>
                    <a:pt x="1442545" y="34453"/>
                    <a:pt x="1450100" y="52693"/>
                    <a:pt x="1450100" y="71712"/>
                  </a:cubicBezTo>
                  <a:lnTo>
                    <a:pt x="1450100" y="123798"/>
                  </a:lnTo>
                  <a:cubicBezTo>
                    <a:pt x="1450100" y="142818"/>
                    <a:pt x="1442545" y="161058"/>
                    <a:pt x="1429096" y="174507"/>
                  </a:cubicBezTo>
                  <a:cubicBezTo>
                    <a:pt x="1415647" y="187956"/>
                    <a:pt x="1397407" y="195511"/>
                    <a:pt x="1378387" y="195511"/>
                  </a:cubicBezTo>
                  <a:lnTo>
                    <a:pt x="71712" y="195511"/>
                  </a:lnTo>
                  <a:cubicBezTo>
                    <a:pt x="52693" y="195511"/>
                    <a:pt x="34453" y="187956"/>
                    <a:pt x="21004" y="174507"/>
                  </a:cubicBezTo>
                  <a:cubicBezTo>
                    <a:pt x="7555" y="161058"/>
                    <a:pt x="0" y="142818"/>
                    <a:pt x="0" y="123798"/>
                  </a:cubicBezTo>
                  <a:lnTo>
                    <a:pt x="0" y="71712"/>
                  </a:lnTo>
                  <a:cubicBezTo>
                    <a:pt x="0" y="52693"/>
                    <a:pt x="7555" y="34453"/>
                    <a:pt x="21004" y="21004"/>
                  </a:cubicBezTo>
                  <a:cubicBezTo>
                    <a:pt x="34453" y="7555"/>
                    <a:pt x="52693" y="0"/>
                    <a:pt x="71712" y="0"/>
                  </a:cubicBezTo>
                  <a:close/>
                </a:path>
              </a:pathLst>
            </a:custGeom>
            <a:solidFill>
              <a:srgbClr val="F2E9E1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1450100" cy="1764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71512" y="3493145"/>
            <a:ext cx="11248977" cy="2580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11  Let us therefore be diligent to enter that rest, lest anyone fall according to the same example of disobedience. </a:t>
            </a:r>
          </a:p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12  For </a:t>
            </a:r>
            <a:r>
              <a:rPr lang="en-US" sz="2066" u="sng" dirty="0">
                <a:solidFill>
                  <a:srgbClr val="E10E0E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word of God</a:t>
            </a: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is living and powerful, and sharper than any two-edged sword, piercing even to the division of soul and spirit, and of joints and marrow, and is a discerner of the thoughts and intents of the heart. </a:t>
            </a:r>
          </a:p>
          <a:p>
            <a:pPr defTabSz="609630">
              <a:lnSpc>
                <a:spcPts val="2893"/>
              </a:lnSpc>
            </a:pPr>
            <a:r>
              <a:rPr lang="en-US" sz="20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13  And there is no creature hidden from His sight, but all things are naked and open to the eyes of Him to whom we must give account.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70932" y="676869"/>
            <a:ext cx="7250137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8"/>
              </a:lnSpc>
            </a:pPr>
            <a:r>
              <a:rPr lang="en-US" sz="2800" b="1" spc="717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TODAY’S VERSE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01146" y="763484"/>
            <a:ext cx="394246" cy="671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5120"/>
              </a:lnSpc>
              <a:spcBef>
                <a:spcPct val="0"/>
              </a:spcBef>
            </a:pPr>
            <a:r>
              <a:rPr lang="en-US" sz="5334" b="1" spc="-160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4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1030364" y="792452"/>
            <a:ext cx="729930" cy="158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1320"/>
              </a:lnSpc>
            </a:pPr>
            <a:r>
              <a:rPr lang="en-US" sz="1000" b="1" spc="24">
                <a:solidFill>
                  <a:srgbClr val="45305D"/>
                </a:solidFill>
                <a:latin typeface="Prompt Bold"/>
                <a:ea typeface="Prompt Bold"/>
                <a:cs typeface="Prompt Bold"/>
                <a:sym typeface="Prompt Bold"/>
              </a:rPr>
              <a:t>OCTOBER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2658" y="2854541"/>
            <a:ext cx="2883188" cy="43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500"/>
              </a:lnSpc>
            </a:pPr>
            <a:r>
              <a:rPr lang="en-US" sz="2800" spc="140">
                <a:solidFill>
                  <a:srgbClr val="45305D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Hebrews 4:11-13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984573" y="1150459"/>
            <a:ext cx="2222855" cy="1430532"/>
            <a:chOff x="0" y="0"/>
            <a:chExt cx="1075431" cy="692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5431" cy="692100"/>
            </a:xfrm>
            <a:custGeom>
              <a:avLst/>
              <a:gdLst/>
              <a:ahLst/>
              <a:cxnLst/>
              <a:rect l="l" t="t" r="r" b="b"/>
              <a:pathLst>
                <a:path w="1075431" h="692100">
                  <a:moveTo>
                    <a:pt x="53404" y="0"/>
                  </a:moveTo>
                  <a:lnTo>
                    <a:pt x="1022027" y="0"/>
                  </a:lnTo>
                  <a:cubicBezTo>
                    <a:pt x="1051521" y="0"/>
                    <a:pt x="1075431" y="23910"/>
                    <a:pt x="1075431" y="53404"/>
                  </a:cubicBezTo>
                  <a:lnTo>
                    <a:pt x="1075431" y="638696"/>
                  </a:lnTo>
                  <a:cubicBezTo>
                    <a:pt x="1075431" y="668190"/>
                    <a:pt x="1051521" y="692100"/>
                    <a:pt x="1022027" y="692100"/>
                  </a:cubicBezTo>
                  <a:lnTo>
                    <a:pt x="53404" y="692100"/>
                  </a:lnTo>
                  <a:cubicBezTo>
                    <a:pt x="39240" y="692100"/>
                    <a:pt x="25657" y="686474"/>
                    <a:pt x="15642" y="676458"/>
                  </a:cubicBezTo>
                  <a:cubicBezTo>
                    <a:pt x="5626" y="666443"/>
                    <a:pt x="0" y="652860"/>
                    <a:pt x="0" y="638696"/>
                  </a:cubicBezTo>
                  <a:lnTo>
                    <a:pt x="0" y="53404"/>
                  </a:lnTo>
                  <a:cubicBezTo>
                    <a:pt x="0" y="23910"/>
                    <a:pt x="23910" y="0"/>
                    <a:pt x="53404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8199" b="-8199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30714" y="223412"/>
            <a:ext cx="525750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613"/>
              </a:lnSpc>
            </a:pPr>
            <a:r>
              <a:rPr lang="en-US" sz="1466" b="1" spc="111">
                <a:solidFill>
                  <a:srgbClr val="45305D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EL BETHEL CHURCH OF CHRIST 2025</a:t>
            </a: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B1A069-69D2-ADBB-EFBC-5E671D22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8AB142-D292-F6F1-0EC9-1DAD1F21424B}"/>
              </a:ext>
            </a:extLst>
          </p:cNvPr>
          <p:cNvGrpSpPr/>
          <p:nvPr/>
        </p:nvGrpSpPr>
        <p:grpSpPr>
          <a:xfrm>
            <a:off x="4359513" y="506932"/>
            <a:ext cx="3473469" cy="3518773"/>
            <a:chOff x="0" y="0"/>
            <a:chExt cx="1315536" cy="133269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92FCCA-A338-D2FB-EE9F-F372D03A0461}"/>
                </a:ext>
              </a:extLst>
            </p:cNvPr>
            <p:cNvSpPr/>
            <p:nvPr/>
          </p:nvSpPr>
          <p:spPr>
            <a:xfrm>
              <a:off x="0" y="0"/>
              <a:ext cx="1315536" cy="1332694"/>
            </a:xfrm>
            <a:custGeom>
              <a:avLst/>
              <a:gdLst/>
              <a:ahLst/>
              <a:cxnLst/>
              <a:rect l="l" t="t" r="r" b="b"/>
              <a:pathLst>
                <a:path w="1315536" h="1332694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298518"/>
                  </a:lnTo>
                  <a:cubicBezTo>
                    <a:pt x="1315536" y="1317393"/>
                    <a:pt x="1300235" y="1332694"/>
                    <a:pt x="1281360" y="1332694"/>
                  </a:cubicBezTo>
                  <a:lnTo>
                    <a:pt x="34176" y="1332694"/>
                  </a:lnTo>
                  <a:cubicBezTo>
                    <a:pt x="15301" y="1332694"/>
                    <a:pt x="0" y="1317393"/>
                    <a:pt x="0" y="1298518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2">
                <a:alphaModFix amt="95000"/>
              </a:blip>
              <a:stretch>
                <a:fillRect l="-17618" r="-17618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144CA01-5CA4-53D8-6AF0-4C5D6B6537B5}"/>
              </a:ext>
            </a:extLst>
          </p:cNvPr>
          <p:cNvGrpSpPr/>
          <p:nvPr/>
        </p:nvGrpSpPr>
        <p:grpSpPr>
          <a:xfrm>
            <a:off x="683447" y="1460898"/>
            <a:ext cx="3473469" cy="3165203"/>
            <a:chOff x="0" y="0"/>
            <a:chExt cx="1315536" cy="11987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CF9991B-D459-3202-5AB3-DC3C78575A49}"/>
                </a:ext>
              </a:extLst>
            </p:cNvPr>
            <p:cNvSpPr/>
            <p:nvPr/>
          </p:nvSpPr>
          <p:spPr>
            <a:xfrm>
              <a:off x="0" y="0"/>
              <a:ext cx="1315536" cy="1198784"/>
            </a:xfrm>
            <a:custGeom>
              <a:avLst/>
              <a:gdLst/>
              <a:ahLst/>
              <a:cxnLst/>
              <a:rect l="l" t="t" r="r" b="b"/>
              <a:pathLst>
                <a:path w="1315536" h="1198784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164607"/>
                  </a:lnTo>
                  <a:cubicBezTo>
                    <a:pt x="1315536" y="1183482"/>
                    <a:pt x="1300235" y="1198784"/>
                    <a:pt x="1281360" y="1198784"/>
                  </a:cubicBezTo>
                  <a:lnTo>
                    <a:pt x="34176" y="1198784"/>
                  </a:lnTo>
                  <a:cubicBezTo>
                    <a:pt x="15301" y="1198784"/>
                    <a:pt x="0" y="1183482"/>
                    <a:pt x="0" y="1164607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 t="-23248" b="-23248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951513F-5753-BE38-E837-CF68517699C1}"/>
              </a:ext>
            </a:extLst>
          </p:cNvPr>
          <p:cNvGrpSpPr/>
          <p:nvPr/>
        </p:nvGrpSpPr>
        <p:grpSpPr>
          <a:xfrm>
            <a:off x="8032732" y="1460899"/>
            <a:ext cx="3473469" cy="2954255"/>
            <a:chOff x="0" y="0"/>
            <a:chExt cx="1315536" cy="111889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EDB41EC-9551-DD28-871B-E7FECE0C5113}"/>
                </a:ext>
              </a:extLst>
            </p:cNvPr>
            <p:cNvSpPr/>
            <p:nvPr/>
          </p:nvSpPr>
          <p:spPr>
            <a:xfrm>
              <a:off x="0" y="0"/>
              <a:ext cx="1315536" cy="1118890"/>
            </a:xfrm>
            <a:custGeom>
              <a:avLst/>
              <a:gdLst/>
              <a:ahLst/>
              <a:cxnLst/>
              <a:rect l="l" t="t" r="r" b="b"/>
              <a:pathLst>
                <a:path w="1315536" h="1118890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084714"/>
                  </a:lnTo>
                  <a:cubicBezTo>
                    <a:pt x="1315536" y="1103589"/>
                    <a:pt x="1300235" y="1118890"/>
                    <a:pt x="1281360" y="1118890"/>
                  </a:cubicBezTo>
                  <a:lnTo>
                    <a:pt x="34176" y="1118890"/>
                  </a:lnTo>
                  <a:cubicBezTo>
                    <a:pt x="15301" y="1118890"/>
                    <a:pt x="0" y="1103589"/>
                    <a:pt x="0" y="1084714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4">
                <a:alphaModFix amt="92000"/>
              </a:blip>
              <a:stretch>
                <a:fillRect l="-6770" r="-6770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CD589DF-8183-83FD-53E5-93E0A35084F7}"/>
              </a:ext>
            </a:extLst>
          </p:cNvPr>
          <p:cNvGrpSpPr/>
          <p:nvPr/>
        </p:nvGrpSpPr>
        <p:grpSpPr>
          <a:xfrm>
            <a:off x="-947828" y="3635403"/>
            <a:ext cx="14291153" cy="4248191"/>
            <a:chOff x="0" y="0"/>
            <a:chExt cx="3929235" cy="11680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B3D79C6-DA5C-53E1-F185-5A6E89DF918D}"/>
                </a:ext>
              </a:extLst>
            </p:cNvPr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CD897B0-8DEC-A0F2-CA93-68B2DD266A0E}"/>
                </a:ext>
              </a:extLst>
            </p:cNvPr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72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EF4F994-27DA-A64E-7446-A212175D1974}"/>
              </a:ext>
            </a:extLst>
          </p:cNvPr>
          <p:cNvGrpSpPr/>
          <p:nvPr/>
        </p:nvGrpSpPr>
        <p:grpSpPr>
          <a:xfrm>
            <a:off x="4260718" y="5759499"/>
            <a:ext cx="3670565" cy="431205"/>
            <a:chOff x="0" y="0"/>
            <a:chExt cx="1450100" cy="17035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3A97C93-734F-4A3B-05F8-1B699015D669}"/>
                </a:ext>
              </a:extLst>
            </p:cNvPr>
            <p:cNvSpPr/>
            <p:nvPr/>
          </p:nvSpPr>
          <p:spPr>
            <a:xfrm>
              <a:off x="0" y="0"/>
              <a:ext cx="1450100" cy="170353"/>
            </a:xfrm>
            <a:custGeom>
              <a:avLst/>
              <a:gdLst/>
              <a:ahLst/>
              <a:cxnLst/>
              <a:rect l="l" t="t" r="r" b="b"/>
              <a:pathLst>
                <a:path w="1450100" h="170353">
                  <a:moveTo>
                    <a:pt x="71712" y="0"/>
                  </a:moveTo>
                  <a:lnTo>
                    <a:pt x="1378387" y="0"/>
                  </a:lnTo>
                  <a:cubicBezTo>
                    <a:pt x="1397407" y="0"/>
                    <a:pt x="1415647" y="7555"/>
                    <a:pt x="1429096" y="21004"/>
                  </a:cubicBezTo>
                  <a:cubicBezTo>
                    <a:pt x="1442545" y="34453"/>
                    <a:pt x="1450100" y="52693"/>
                    <a:pt x="1450100" y="71712"/>
                  </a:cubicBezTo>
                  <a:lnTo>
                    <a:pt x="1450100" y="98640"/>
                  </a:lnTo>
                  <a:cubicBezTo>
                    <a:pt x="1450100" y="117660"/>
                    <a:pt x="1442545" y="135900"/>
                    <a:pt x="1429096" y="149349"/>
                  </a:cubicBezTo>
                  <a:cubicBezTo>
                    <a:pt x="1415647" y="162797"/>
                    <a:pt x="1397407" y="170353"/>
                    <a:pt x="1378387" y="170353"/>
                  </a:cubicBezTo>
                  <a:lnTo>
                    <a:pt x="71712" y="170353"/>
                  </a:lnTo>
                  <a:cubicBezTo>
                    <a:pt x="52693" y="170353"/>
                    <a:pt x="34453" y="162797"/>
                    <a:pt x="21004" y="149349"/>
                  </a:cubicBezTo>
                  <a:cubicBezTo>
                    <a:pt x="7555" y="135900"/>
                    <a:pt x="0" y="117660"/>
                    <a:pt x="0" y="98640"/>
                  </a:cubicBezTo>
                  <a:lnTo>
                    <a:pt x="0" y="71712"/>
                  </a:lnTo>
                  <a:cubicBezTo>
                    <a:pt x="0" y="52693"/>
                    <a:pt x="7555" y="34453"/>
                    <a:pt x="21004" y="21004"/>
                  </a:cubicBezTo>
                  <a:cubicBezTo>
                    <a:pt x="34453" y="7555"/>
                    <a:pt x="52693" y="0"/>
                    <a:pt x="71712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9F950597-4B3D-4FDA-2B09-D36B5C42C340}"/>
                </a:ext>
              </a:extLst>
            </p:cNvPr>
            <p:cNvSpPr txBox="1"/>
            <p:nvPr/>
          </p:nvSpPr>
          <p:spPr>
            <a:xfrm>
              <a:off x="0" y="19050"/>
              <a:ext cx="1450100" cy="1513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FE9AD1C0-8EEF-FF53-5FDE-A0DD0D01B4DD}"/>
              </a:ext>
            </a:extLst>
          </p:cNvPr>
          <p:cNvSpPr txBox="1"/>
          <p:nvPr/>
        </p:nvSpPr>
        <p:spPr>
          <a:xfrm>
            <a:off x="330714" y="223412"/>
            <a:ext cx="525750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6" b="1" i="0" u="none" strike="noStrike" kern="1200" cap="none" spc="111" normalizeH="0" baseline="0" noProof="0">
                <a:ln>
                  <a:noFill/>
                </a:ln>
                <a:solidFill>
                  <a:srgbClr val="45305D"/>
                </a:solidFill>
                <a:effectLst/>
                <a:uLnTx/>
                <a:uFillTx/>
                <a:latin typeface="Prompt Semi-Bold"/>
                <a:ea typeface="Prompt Semi-Bold"/>
                <a:cs typeface="Prompt Semi-Bold"/>
                <a:sym typeface="Prompt Semi-Bold"/>
              </a:rPr>
              <a:t>EL BETHEL CHURCH OF CHRIST 2025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0596D374-E93F-CB8C-7409-33A00CFF39F9}"/>
              </a:ext>
            </a:extLst>
          </p:cNvPr>
          <p:cNvSpPr txBox="1"/>
          <p:nvPr/>
        </p:nvSpPr>
        <p:spPr>
          <a:xfrm>
            <a:off x="1953950" y="4495849"/>
            <a:ext cx="8284101" cy="1194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9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34" b="0" i="0" u="none" strike="noStrike" kern="1200" cap="none" spc="387" normalizeH="0" baseline="0" noProof="0" dirty="0">
                <a:ln>
                  <a:noFill/>
                </a:ln>
                <a:solidFill>
                  <a:srgbClr val="45305D"/>
                </a:solidFill>
                <a:effectLst/>
                <a:uLnTx/>
                <a:uFillTx/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0F880F3-693B-09EE-BE7A-B81D367DBECF}"/>
              </a:ext>
            </a:extLst>
          </p:cNvPr>
          <p:cNvSpPr txBox="1"/>
          <p:nvPr/>
        </p:nvSpPr>
        <p:spPr>
          <a:xfrm>
            <a:off x="2470932" y="3986784"/>
            <a:ext cx="7250137" cy="619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47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33" b="1" i="0" u="none" strike="noStrike" kern="1200" cap="none" spc="1263" normalizeH="0" baseline="0" noProof="0" dirty="0">
                <a:ln>
                  <a:noFill/>
                </a:ln>
                <a:solidFill>
                  <a:srgbClr val="814256"/>
                </a:solidFill>
                <a:effectLst/>
                <a:uLnTx/>
                <a:uFillTx/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B94040C0-0851-9055-821D-1C6C431EDE27}"/>
              </a:ext>
            </a:extLst>
          </p:cNvPr>
          <p:cNvSpPr txBox="1"/>
          <p:nvPr/>
        </p:nvSpPr>
        <p:spPr>
          <a:xfrm>
            <a:off x="4833886" y="5886752"/>
            <a:ext cx="2524228" cy="22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16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0" normalizeH="0" baseline="0" noProof="0">
                <a:ln>
                  <a:noFill/>
                </a:ln>
                <a:solidFill>
                  <a:srgbClr val="F8F5F3"/>
                </a:solidFill>
                <a:effectLst/>
                <a:uLnTx/>
                <a:uFillTx/>
                <a:latin typeface="Prompt Semi-Bold"/>
                <a:ea typeface="Prompt Semi-Bold"/>
                <a:cs typeface="Prompt Semi-Bold"/>
                <a:sym typeface="Prompt Semi-Bold"/>
              </a:rPr>
              <a:t>Hebrews 4:12-13</a:t>
            </a:r>
          </a:p>
        </p:txBody>
      </p:sp>
    </p:spTree>
    <p:extLst>
      <p:ext uri="{BB962C8B-B14F-4D97-AF65-F5344CB8AC3E}">
        <p14:creationId xmlns:p14="http://schemas.microsoft.com/office/powerpoint/2010/main" val="174886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2284" y="3429000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7828" y="1790578"/>
            <a:ext cx="14291153" cy="4967649"/>
            <a:chOff x="0" y="0"/>
            <a:chExt cx="3929235" cy="1365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365814"/>
            </a:xfrm>
            <a:custGeom>
              <a:avLst/>
              <a:gdLst/>
              <a:ahLst/>
              <a:cxnLst/>
              <a:rect l="l" t="t" r="r" b="b"/>
              <a:pathLst>
                <a:path w="3929235" h="1365814">
                  <a:moveTo>
                    <a:pt x="1964618" y="0"/>
                  </a:moveTo>
                  <a:cubicBezTo>
                    <a:pt x="879589" y="0"/>
                    <a:pt x="0" y="305748"/>
                    <a:pt x="0" y="682907"/>
                  </a:cubicBezTo>
                  <a:cubicBezTo>
                    <a:pt x="0" y="1060066"/>
                    <a:pt x="879589" y="1365814"/>
                    <a:pt x="1964618" y="1365814"/>
                  </a:cubicBezTo>
                  <a:cubicBezTo>
                    <a:pt x="3049646" y="1365814"/>
                    <a:pt x="3929235" y="1060066"/>
                    <a:pt x="3929235" y="682907"/>
                  </a:cubicBezTo>
                  <a:cubicBezTo>
                    <a:pt x="3929235" y="305748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66145"/>
              <a:ext cx="3192504" cy="107162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9876" y="2753446"/>
            <a:ext cx="8512249" cy="552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The Context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233509"/>
            <a:ext cx="1890366" cy="1415747"/>
            <a:chOff x="0" y="0"/>
            <a:chExt cx="1075431" cy="805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431" cy="805419"/>
            </a:xfrm>
            <a:custGeom>
              <a:avLst/>
              <a:gdLst/>
              <a:ahLst/>
              <a:cxnLst/>
              <a:rect l="l" t="t" r="r" b="b"/>
              <a:pathLst>
                <a:path w="1075431" h="805419">
                  <a:moveTo>
                    <a:pt x="62797" y="0"/>
                  </a:moveTo>
                  <a:lnTo>
                    <a:pt x="1012634" y="0"/>
                  </a:lnTo>
                  <a:cubicBezTo>
                    <a:pt x="1047315" y="0"/>
                    <a:pt x="1075431" y="28115"/>
                    <a:pt x="1075431" y="62797"/>
                  </a:cubicBezTo>
                  <a:lnTo>
                    <a:pt x="1075431" y="742622"/>
                  </a:lnTo>
                  <a:cubicBezTo>
                    <a:pt x="1075431" y="777304"/>
                    <a:pt x="1047315" y="805419"/>
                    <a:pt x="1012634" y="805419"/>
                  </a:cubicBezTo>
                  <a:lnTo>
                    <a:pt x="62797" y="805419"/>
                  </a:lnTo>
                  <a:cubicBezTo>
                    <a:pt x="28115" y="805419"/>
                    <a:pt x="0" y="777304"/>
                    <a:pt x="0" y="742622"/>
                  </a:cubicBezTo>
                  <a:lnTo>
                    <a:pt x="0" y="62797"/>
                  </a:lnTo>
                  <a:cubicBezTo>
                    <a:pt x="0" y="28115"/>
                    <a:pt x="28115" y="0"/>
                    <a:pt x="62797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10" b="-1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157413" y="677387"/>
            <a:ext cx="5877175" cy="8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58"/>
              </a:lnSpc>
            </a:pPr>
            <a:r>
              <a:rPr lang="en-US" sz="5486" spc="274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24187" y="316059"/>
            <a:ext cx="5143627" cy="44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3500" b="1" spc="895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252928" y="2075631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03300" y="622216"/>
            <a:ext cx="5754805" cy="94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296"/>
              </a:lnSpc>
            </a:pPr>
            <a:r>
              <a:rPr lang="en-US" sz="6400" b="1" spc="-102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Context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09" y="1998862"/>
            <a:ext cx="7439388" cy="87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6970" lvl="1" indent="-273485" defTabSz="609630">
              <a:lnSpc>
                <a:spcPts val="3546"/>
              </a:lnSpc>
              <a:buFontTx/>
              <a:buAutoNum type="arabicPeriod"/>
            </a:pPr>
            <a:r>
              <a:rPr lang="en-US" sz="2533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 Hebrew Writer Had Discussed the Example of Disobedient Israel in Heb 3:7-19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35141" y="844550"/>
            <a:ext cx="3279758" cy="5168900"/>
            <a:chOff x="0" y="0"/>
            <a:chExt cx="1242170" cy="19576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42170" cy="1957661"/>
            </a:xfrm>
            <a:custGeom>
              <a:avLst/>
              <a:gdLst/>
              <a:ahLst/>
              <a:cxnLst/>
              <a:rect l="l" t="t" r="r" b="b"/>
              <a:pathLst>
                <a:path w="1242170" h="1957661">
                  <a:moveTo>
                    <a:pt x="36195" y="0"/>
                  </a:moveTo>
                  <a:lnTo>
                    <a:pt x="1205976" y="0"/>
                  </a:lnTo>
                  <a:cubicBezTo>
                    <a:pt x="1225965" y="0"/>
                    <a:pt x="1242170" y="16205"/>
                    <a:pt x="1242170" y="36195"/>
                  </a:cubicBezTo>
                  <a:lnTo>
                    <a:pt x="1242170" y="1921466"/>
                  </a:lnTo>
                  <a:cubicBezTo>
                    <a:pt x="1242170" y="1941456"/>
                    <a:pt x="1225965" y="1957661"/>
                    <a:pt x="1205976" y="1957661"/>
                  </a:cubicBezTo>
                  <a:lnTo>
                    <a:pt x="36195" y="1957661"/>
                  </a:lnTo>
                  <a:cubicBezTo>
                    <a:pt x="26595" y="1957661"/>
                    <a:pt x="17389" y="1953847"/>
                    <a:pt x="10601" y="1947060"/>
                  </a:cubicBezTo>
                  <a:cubicBezTo>
                    <a:pt x="3813" y="1940272"/>
                    <a:pt x="0" y="1931066"/>
                    <a:pt x="0" y="1921466"/>
                  </a:cubicBezTo>
                  <a:lnTo>
                    <a:pt x="0" y="36195"/>
                  </a:lnTo>
                  <a:cubicBezTo>
                    <a:pt x="0" y="16205"/>
                    <a:pt x="16205" y="0"/>
                    <a:pt x="36195" y="0"/>
                  </a:cubicBezTo>
                  <a:close/>
                </a:path>
              </a:pathLst>
            </a:custGeom>
            <a:blipFill>
              <a:blip r:embed="rId2"/>
              <a:stretch>
                <a:fillRect l="-117309" r="-19682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502884"/>
            <a:ext cx="10820400" cy="63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64"/>
              </a:lnSpc>
            </a:pPr>
            <a:r>
              <a:rPr lang="en-US" sz="4266" b="1" spc="-68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Hebrews 4 - Strive to Enter That Rest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5047" y="2588142"/>
            <a:ext cx="11305403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409" lvl="1" indent="-401205" defTabSz="609630">
              <a:lnSpc>
                <a:spcPts val="4088"/>
              </a:lnSpc>
              <a:buFontTx/>
              <a:buAutoNum type="arabicPeriod"/>
            </a:pPr>
            <a:r>
              <a:rPr lang="en-US" sz="3200" spc="282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Rest remains for the people of God (vv.1-10)</a:t>
            </a:r>
          </a:p>
          <a:p>
            <a:pPr marL="802409" lvl="1" indent="-401205" defTabSz="609630">
              <a:lnSpc>
                <a:spcPts val="4088"/>
              </a:lnSpc>
              <a:buFontTx/>
              <a:buAutoNum type="arabicPeriod"/>
            </a:pPr>
            <a:r>
              <a:rPr lang="en-US" sz="3200" spc="282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Reasons to Continue (vv.11-13)</a:t>
            </a:r>
          </a:p>
          <a:p>
            <a:pPr marL="802409" lvl="1" indent="-401205" defTabSz="609630">
              <a:lnSpc>
                <a:spcPts val="4088"/>
              </a:lnSpc>
              <a:buFontTx/>
              <a:buAutoNum type="arabicPeriod"/>
            </a:pPr>
            <a:r>
              <a:rPr lang="en-US" sz="3200" spc="282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Persevere Because of Christ (vv.14-16)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252928" y="2075631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03300" y="622216"/>
            <a:ext cx="5754805" cy="94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296"/>
              </a:lnSpc>
            </a:pPr>
            <a:r>
              <a:rPr lang="en-US" sz="6400" b="1" spc="-102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Context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09" y="1998861"/>
            <a:ext cx="7439388" cy="176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6970" lvl="1" indent="-273485" defTabSz="609630">
              <a:lnSpc>
                <a:spcPts val="3546"/>
              </a:lnSpc>
              <a:buFontTx/>
              <a:buAutoNum type="arabicPeriod"/>
            </a:pPr>
            <a:r>
              <a:rPr lang="en-US" sz="2533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 Hebrew Writer Had Discussed the Example of Disobedient Israel in Heb 3:7-19</a:t>
            </a:r>
          </a:p>
          <a:p>
            <a:pPr marL="546970" lvl="1" indent="-273485" defTabSz="609630">
              <a:lnSpc>
                <a:spcPts val="3546"/>
              </a:lnSpc>
              <a:buFontTx/>
              <a:buAutoNum type="arabicPeriod"/>
            </a:pPr>
            <a:r>
              <a:rPr lang="en-US" sz="2533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We Should Fear Lest We Miss Out on Our Promised Land Just Like They Did. (Heb 4:1-2)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35141" y="844550"/>
            <a:ext cx="3279758" cy="5168900"/>
            <a:chOff x="0" y="0"/>
            <a:chExt cx="1242170" cy="19576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42170" cy="1957661"/>
            </a:xfrm>
            <a:custGeom>
              <a:avLst/>
              <a:gdLst/>
              <a:ahLst/>
              <a:cxnLst/>
              <a:rect l="l" t="t" r="r" b="b"/>
              <a:pathLst>
                <a:path w="1242170" h="1957661">
                  <a:moveTo>
                    <a:pt x="36195" y="0"/>
                  </a:moveTo>
                  <a:lnTo>
                    <a:pt x="1205976" y="0"/>
                  </a:lnTo>
                  <a:cubicBezTo>
                    <a:pt x="1225965" y="0"/>
                    <a:pt x="1242170" y="16205"/>
                    <a:pt x="1242170" y="36195"/>
                  </a:cubicBezTo>
                  <a:lnTo>
                    <a:pt x="1242170" y="1921466"/>
                  </a:lnTo>
                  <a:cubicBezTo>
                    <a:pt x="1242170" y="1941456"/>
                    <a:pt x="1225965" y="1957661"/>
                    <a:pt x="1205976" y="1957661"/>
                  </a:cubicBezTo>
                  <a:lnTo>
                    <a:pt x="36195" y="1957661"/>
                  </a:lnTo>
                  <a:cubicBezTo>
                    <a:pt x="26595" y="1957661"/>
                    <a:pt x="17389" y="1953847"/>
                    <a:pt x="10601" y="1947060"/>
                  </a:cubicBezTo>
                  <a:cubicBezTo>
                    <a:pt x="3813" y="1940272"/>
                    <a:pt x="0" y="1931066"/>
                    <a:pt x="0" y="1921466"/>
                  </a:cubicBezTo>
                  <a:lnTo>
                    <a:pt x="0" y="36195"/>
                  </a:lnTo>
                  <a:cubicBezTo>
                    <a:pt x="0" y="16205"/>
                    <a:pt x="16205" y="0"/>
                    <a:pt x="36195" y="0"/>
                  </a:cubicBezTo>
                  <a:close/>
                </a:path>
              </a:pathLst>
            </a:custGeom>
            <a:blipFill>
              <a:blip r:embed="rId2"/>
              <a:stretch>
                <a:fillRect l="-117309" r="-19682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2284" y="3429000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7828" y="1790578"/>
            <a:ext cx="14291153" cy="4967649"/>
            <a:chOff x="0" y="0"/>
            <a:chExt cx="3929235" cy="1365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365814"/>
            </a:xfrm>
            <a:custGeom>
              <a:avLst/>
              <a:gdLst/>
              <a:ahLst/>
              <a:cxnLst/>
              <a:rect l="l" t="t" r="r" b="b"/>
              <a:pathLst>
                <a:path w="3929235" h="1365814">
                  <a:moveTo>
                    <a:pt x="1964618" y="0"/>
                  </a:moveTo>
                  <a:cubicBezTo>
                    <a:pt x="879589" y="0"/>
                    <a:pt x="0" y="305748"/>
                    <a:pt x="0" y="682907"/>
                  </a:cubicBezTo>
                  <a:cubicBezTo>
                    <a:pt x="0" y="1060066"/>
                    <a:pt x="879589" y="1365814"/>
                    <a:pt x="1964618" y="1365814"/>
                  </a:cubicBezTo>
                  <a:cubicBezTo>
                    <a:pt x="3049646" y="1365814"/>
                    <a:pt x="3929235" y="1060066"/>
                    <a:pt x="3929235" y="682907"/>
                  </a:cubicBezTo>
                  <a:cubicBezTo>
                    <a:pt x="3929235" y="305748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66145"/>
              <a:ext cx="3192504" cy="107162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9876" y="2753446"/>
            <a:ext cx="8512249" cy="1142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Context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Power of the Word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233509"/>
            <a:ext cx="1890366" cy="1415747"/>
            <a:chOff x="0" y="0"/>
            <a:chExt cx="1075431" cy="805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431" cy="805419"/>
            </a:xfrm>
            <a:custGeom>
              <a:avLst/>
              <a:gdLst/>
              <a:ahLst/>
              <a:cxnLst/>
              <a:rect l="l" t="t" r="r" b="b"/>
              <a:pathLst>
                <a:path w="1075431" h="805419">
                  <a:moveTo>
                    <a:pt x="62797" y="0"/>
                  </a:moveTo>
                  <a:lnTo>
                    <a:pt x="1012634" y="0"/>
                  </a:lnTo>
                  <a:cubicBezTo>
                    <a:pt x="1047315" y="0"/>
                    <a:pt x="1075431" y="28115"/>
                    <a:pt x="1075431" y="62797"/>
                  </a:cubicBezTo>
                  <a:lnTo>
                    <a:pt x="1075431" y="742622"/>
                  </a:lnTo>
                  <a:cubicBezTo>
                    <a:pt x="1075431" y="777304"/>
                    <a:pt x="1047315" y="805419"/>
                    <a:pt x="1012634" y="805419"/>
                  </a:cubicBezTo>
                  <a:lnTo>
                    <a:pt x="62797" y="805419"/>
                  </a:lnTo>
                  <a:cubicBezTo>
                    <a:pt x="28115" y="805419"/>
                    <a:pt x="0" y="777304"/>
                    <a:pt x="0" y="742622"/>
                  </a:cubicBezTo>
                  <a:lnTo>
                    <a:pt x="0" y="62797"/>
                  </a:lnTo>
                  <a:cubicBezTo>
                    <a:pt x="0" y="28115"/>
                    <a:pt x="28115" y="0"/>
                    <a:pt x="62797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10" b="-1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69C277EB-47BB-CB1F-437E-3A8EABE937CF}"/>
              </a:ext>
            </a:extLst>
          </p:cNvPr>
          <p:cNvSpPr txBox="1"/>
          <p:nvPr/>
        </p:nvSpPr>
        <p:spPr>
          <a:xfrm>
            <a:off x="3157413" y="677387"/>
            <a:ext cx="5877175" cy="8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58"/>
              </a:lnSpc>
            </a:pPr>
            <a:r>
              <a:rPr lang="en-US" sz="5486" spc="274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7734D7A7-F775-D528-1578-B1C4C9BFFFDB}"/>
              </a:ext>
            </a:extLst>
          </p:cNvPr>
          <p:cNvSpPr txBox="1"/>
          <p:nvPr/>
        </p:nvSpPr>
        <p:spPr>
          <a:xfrm>
            <a:off x="3524187" y="316059"/>
            <a:ext cx="5143627" cy="44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3500" b="1" spc="895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717550"/>
            <a:ext cx="10820400" cy="63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64"/>
              </a:lnSpc>
            </a:pPr>
            <a:r>
              <a:rPr lang="en-US" sz="4266" b="1" spc="-68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Power of the 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142" y="2493057"/>
            <a:ext cx="11897717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0993" lvl="1" indent="-255496" defTabSz="609630">
              <a:lnSpc>
                <a:spcPts val="2603"/>
              </a:lnSpc>
              <a:buFontTx/>
              <a:buAutoNum type="arabicPeriod"/>
            </a:pPr>
            <a:r>
              <a:rPr lang="en-US" sz="2367" spc="179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 Word of God is Not Dead, Powerless, or Ineffective</a:t>
            </a:r>
          </a:p>
          <a:p>
            <a:pPr marL="510993" lvl="1" indent="-255496" defTabSz="609630">
              <a:lnSpc>
                <a:spcPts val="2603"/>
              </a:lnSpc>
              <a:buFontTx/>
              <a:buAutoNum type="arabicPeriod"/>
            </a:pPr>
            <a:r>
              <a:rPr lang="en-US" sz="2367" spc="179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 Word is Living, Abiding, and Effective </a:t>
            </a:r>
          </a:p>
          <a:p>
            <a:pPr marL="1021986" lvl="2" indent="-340662" defTabSz="609630">
              <a:lnSpc>
                <a:spcPts val="2603"/>
              </a:lnSpc>
              <a:buFontTx/>
              <a:buAutoNum type="alphaLcPeriod"/>
            </a:pPr>
            <a:r>
              <a:rPr lang="en-US" sz="2367" spc="179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1 Peter 1:23 - “living and abiding word”</a:t>
            </a:r>
          </a:p>
          <a:p>
            <a:pPr marL="1021986" lvl="2" indent="-340662" defTabSz="609630">
              <a:lnSpc>
                <a:spcPts val="2603"/>
              </a:lnSpc>
              <a:buFontTx/>
              <a:buAutoNum type="alphaLcPeriod"/>
            </a:pPr>
            <a:r>
              <a:rPr lang="en-US" sz="2367" spc="179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Isa 40:8 - “the word of God stands forever” </a:t>
            </a:r>
          </a:p>
          <a:p>
            <a:pPr marL="1021986" lvl="2" indent="-340662" defTabSz="609630">
              <a:lnSpc>
                <a:spcPts val="2603"/>
              </a:lnSpc>
              <a:buFontTx/>
              <a:buAutoNum type="alphaLcPeriod"/>
            </a:pPr>
            <a:r>
              <a:rPr lang="en-US" sz="2367" spc="179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Louw-Nida - “able to make things happen”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91650" y="-3485169"/>
            <a:ext cx="17599863" cy="5231739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0717" y="239141"/>
            <a:ext cx="10599933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7296"/>
              </a:lnSpc>
            </a:pPr>
            <a:r>
              <a:rPr lang="en-US" sz="6000" b="1" spc="-102" dirty="0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Word is Powerful To: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0717" y="1883410"/>
            <a:ext cx="10599933" cy="4332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Save man from his sins (Romans 1:16; 2 Timothy 3:15)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Build us up and give us an inheritance (Acts 20:32)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Cut or prick man’s heart (Acts 2:37–38)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Keep us from sinning (1 John 3:9; Luke 8:11; Psalm 119:9–11)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Make us complete and equip us (2 Timothy 3:16–17)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Sanctify us (John 17:17)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Guide our path (Psalm 119:105) 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Cause us to grow to salvation (1 Peter 2:2)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Defeat the fiery darts of the devil (Ephesians 6:13–15)</a:t>
            </a:r>
          </a:p>
          <a:p>
            <a:pPr marL="518184" lvl="1" indent="-259092" defTabSz="609630">
              <a:lnSpc>
                <a:spcPts val="3360"/>
              </a:lnSpc>
              <a:buFontTx/>
              <a:buAutoNum type="arabicPeriod"/>
            </a:pPr>
            <a:r>
              <a:rPr lang="en-US" sz="23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Give us hope and encouragement (Romans 15:4)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2284" y="3429000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7828" y="1790578"/>
            <a:ext cx="14291153" cy="4967649"/>
            <a:chOff x="0" y="0"/>
            <a:chExt cx="3929235" cy="1365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365814"/>
            </a:xfrm>
            <a:custGeom>
              <a:avLst/>
              <a:gdLst/>
              <a:ahLst/>
              <a:cxnLst/>
              <a:rect l="l" t="t" r="r" b="b"/>
              <a:pathLst>
                <a:path w="3929235" h="1365814">
                  <a:moveTo>
                    <a:pt x="1964618" y="0"/>
                  </a:moveTo>
                  <a:cubicBezTo>
                    <a:pt x="879589" y="0"/>
                    <a:pt x="0" y="305748"/>
                    <a:pt x="0" y="682907"/>
                  </a:cubicBezTo>
                  <a:cubicBezTo>
                    <a:pt x="0" y="1060066"/>
                    <a:pt x="879589" y="1365814"/>
                    <a:pt x="1964618" y="1365814"/>
                  </a:cubicBezTo>
                  <a:cubicBezTo>
                    <a:pt x="3049646" y="1365814"/>
                    <a:pt x="3929235" y="1060066"/>
                    <a:pt x="3929235" y="682907"/>
                  </a:cubicBezTo>
                  <a:cubicBezTo>
                    <a:pt x="3929235" y="305748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66145"/>
              <a:ext cx="3192504" cy="107162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9876" y="2753446"/>
            <a:ext cx="8512249" cy="173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The Context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Power of the Word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Penetration of the Word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233509"/>
            <a:ext cx="1890366" cy="1415747"/>
            <a:chOff x="0" y="0"/>
            <a:chExt cx="1075431" cy="805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431" cy="805419"/>
            </a:xfrm>
            <a:custGeom>
              <a:avLst/>
              <a:gdLst/>
              <a:ahLst/>
              <a:cxnLst/>
              <a:rect l="l" t="t" r="r" b="b"/>
              <a:pathLst>
                <a:path w="1075431" h="805419">
                  <a:moveTo>
                    <a:pt x="62797" y="0"/>
                  </a:moveTo>
                  <a:lnTo>
                    <a:pt x="1012634" y="0"/>
                  </a:lnTo>
                  <a:cubicBezTo>
                    <a:pt x="1047315" y="0"/>
                    <a:pt x="1075431" y="28115"/>
                    <a:pt x="1075431" y="62797"/>
                  </a:cubicBezTo>
                  <a:lnTo>
                    <a:pt x="1075431" y="742622"/>
                  </a:lnTo>
                  <a:cubicBezTo>
                    <a:pt x="1075431" y="777304"/>
                    <a:pt x="1047315" y="805419"/>
                    <a:pt x="1012634" y="805419"/>
                  </a:cubicBezTo>
                  <a:lnTo>
                    <a:pt x="62797" y="805419"/>
                  </a:lnTo>
                  <a:cubicBezTo>
                    <a:pt x="28115" y="805419"/>
                    <a:pt x="0" y="777304"/>
                    <a:pt x="0" y="742622"/>
                  </a:cubicBezTo>
                  <a:lnTo>
                    <a:pt x="0" y="62797"/>
                  </a:lnTo>
                  <a:cubicBezTo>
                    <a:pt x="0" y="28115"/>
                    <a:pt x="28115" y="0"/>
                    <a:pt x="62797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10" b="-1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ABBD50C5-2E95-4BAB-8CA9-062022EBA198}"/>
              </a:ext>
            </a:extLst>
          </p:cNvPr>
          <p:cNvSpPr txBox="1"/>
          <p:nvPr/>
        </p:nvSpPr>
        <p:spPr>
          <a:xfrm>
            <a:off x="3157413" y="677387"/>
            <a:ext cx="5877175" cy="8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58"/>
              </a:lnSpc>
            </a:pPr>
            <a:r>
              <a:rPr lang="en-US" sz="5486" spc="274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42601AA-483B-8136-D4CB-4EEB6305926B}"/>
              </a:ext>
            </a:extLst>
          </p:cNvPr>
          <p:cNvSpPr txBox="1"/>
          <p:nvPr/>
        </p:nvSpPr>
        <p:spPr>
          <a:xfrm>
            <a:off x="3524187" y="316059"/>
            <a:ext cx="5143627" cy="44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3500" b="1" spc="895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3660684"/>
            <a:chOff x="0" y="0"/>
            <a:chExt cx="3929235" cy="10064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006475"/>
            </a:xfrm>
            <a:custGeom>
              <a:avLst/>
              <a:gdLst/>
              <a:ahLst/>
              <a:cxnLst/>
              <a:rect l="l" t="t" r="r" b="b"/>
              <a:pathLst>
                <a:path w="3929235" h="1006475">
                  <a:moveTo>
                    <a:pt x="1964618" y="0"/>
                  </a:moveTo>
                  <a:cubicBezTo>
                    <a:pt x="879589" y="0"/>
                    <a:pt x="0" y="225307"/>
                    <a:pt x="0" y="503238"/>
                  </a:cubicBezTo>
                  <a:cubicBezTo>
                    <a:pt x="0" y="781168"/>
                    <a:pt x="879589" y="1006475"/>
                    <a:pt x="1964618" y="1006475"/>
                  </a:cubicBezTo>
                  <a:cubicBezTo>
                    <a:pt x="3049646" y="1006475"/>
                    <a:pt x="3929235" y="781168"/>
                    <a:pt x="3929235" y="503238"/>
                  </a:cubicBezTo>
                  <a:cubicBezTo>
                    <a:pt x="3929235" y="22530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32457"/>
              <a:ext cx="3192504" cy="779661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2900" y="216485"/>
            <a:ext cx="11506200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36"/>
              </a:lnSpc>
            </a:pPr>
            <a:r>
              <a:rPr lang="en-US" sz="3600" b="1" spc="-65" dirty="0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Word is Sharper Than a Two-Edged Sword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142" y="2063725"/>
            <a:ext cx="11897717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8568" lvl="1" indent="-284284" defTabSz="609630">
              <a:lnSpc>
                <a:spcPts val="2897"/>
              </a:lnSpc>
              <a:buFontTx/>
              <a:buAutoNum type="arabicPeriod"/>
            </a:pPr>
            <a:r>
              <a:rPr lang="en-US" sz="2633" spc="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Ehud’s double-edged sword (Judges 3:16)</a:t>
            </a:r>
          </a:p>
          <a:p>
            <a:pPr marL="568568" lvl="1" indent="-284284" defTabSz="609630">
              <a:lnSpc>
                <a:spcPts val="2897"/>
              </a:lnSpc>
              <a:buFontTx/>
              <a:buAutoNum type="arabicPeriod"/>
            </a:pPr>
            <a:r>
              <a:rPr lang="en-US" sz="2633" spc="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 forbidden woman is sharper than “a two-edged sword” (Proverbs 5:4)</a:t>
            </a:r>
          </a:p>
          <a:p>
            <a:pPr marL="568568" lvl="1" indent="-284284" defTabSz="609630">
              <a:lnSpc>
                <a:spcPts val="2897"/>
              </a:lnSpc>
              <a:buFontTx/>
              <a:buAutoNum type="arabicPeriod"/>
            </a:pPr>
            <a:r>
              <a:rPr lang="en-US" sz="2633" spc="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Christ has a sharp two-edged sword (Revelation 1:16; Revelation 2:12)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15441" y="-3756325"/>
            <a:ext cx="18173898" cy="5402377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5789067" y="2473157"/>
            <a:ext cx="5550173" cy="3330104"/>
          </a:xfrm>
          <a:custGeom>
            <a:avLst/>
            <a:gdLst/>
            <a:ahLst/>
            <a:cxnLst/>
            <a:rect l="l" t="t" r="r" b="b"/>
            <a:pathLst>
              <a:path w="8325260" h="4995156">
                <a:moveTo>
                  <a:pt x="0" y="0"/>
                </a:moveTo>
                <a:lnTo>
                  <a:pt x="8325261" y="0"/>
                </a:lnTo>
                <a:lnTo>
                  <a:pt x="8325261" y="4995157"/>
                </a:lnTo>
                <a:lnTo>
                  <a:pt x="0" y="49951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0717" y="226441"/>
            <a:ext cx="11712709" cy="67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168"/>
              </a:lnSpc>
            </a:pPr>
            <a:r>
              <a:rPr lang="en-US" sz="4534" b="1" spc="-72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Word Will Judge Us In the Last Day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6034" y="2106363"/>
            <a:ext cx="10599933" cy="1695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908" lvl="1" indent="-345454" defTabSz="609630">
              <a:lnSpc>
                <a:spcPts val="4480"/>
              </a:lnSpc>
              <a:buFont typeface="Arial"/>
              <a:buChar char="•"/>
            </a:pPr>
            <a:r>
              <a:rPr lang="en-US" sz="31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John 12:48</a:t>
            </a:r>
          </a:p>
          <a:p>
            <a:pPr marL="690908" lvl="1" indent="-345454" defTabSz="609630">
              <a:lnSpc>
                <a:spcPts val="4480"/>
              </a:lnSpc>
              <a:buFont typeface="Arial"/>
              <a:buChar char="•"/>
            </a:pPr>
            <a:r>
              <a:rPr lang="en-US" sz="31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Revelation 20:11–13</a:t>
            </a:r>
          </a:p>
          <a:p>
            <a:pPr marL="690908" lvl="1" indent="-345454" defTabSz="609630">
              <a:lnSpc>
                <a:spcPts val="4480"/>
              </a:lnSpc>
              <a:buFont typeface="Arial"/>
              <a:buChar char="•"/>
            </a:pPr>
            <a:r>
              <a:rPr lang="en-US" sz="3199" dirty="0">
                <a:solidFill>
                  <a:srgbClr val="45305D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Romans 2:16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16434" y="-3348726"/>
            <a:ext cx="17599863" cy="5231739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2865" y="2144607"/>
            <a:ext cx="916459" cy="91645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20739" y="2144607"/>
            <a:ext cx="916459" cy="91645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2865" y="4193117"/>
            <a:ext cx="916459" cy="91645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50207" y="333454"/>
            <a:ext cx="11341061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800"/>
              </a:lnSpc>
            </a:pPr>
            <a:r>
              <a:rPr lang="en-US" sz="3200" b="1" spc="-53" dirty="0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In the Judgment Day God’s Word Will Lay Everything Open Before God - Everything Will Be Exposed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76824" y="2263492"/>
            <a:ext cx="3662915" cy="698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deeds (2 Cor 5:10)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54698" y="2263492"/>
            <a:ext cx="4051502" cy="1044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secrets (Rom 2:16; Ecc 12:14)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76824" y="4312003"/>
            <a:ext cx="3662915" cy="698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thoughts.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3300" y="244903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01.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81174" y="244903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02.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3300" y="449754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03.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7656236" y="2155889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88169" y="348565"/>
            <a:ext cx="1011974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016"/>
              </a:lnSpc>
            </a:pPr>
            <a:r>
              <a:rPr lang="en-US" sz="4000" b="1" u="sng" spc="-70" dirty="0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Thoughts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55786" y="1532404"/>
            <a:ext cx="9980334" cy="1582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26" lvl="1" indent="-323863" defTabSz="609630">
              <a:lnSpc>
                <a:spcPts val="4200"/>
              </a:lnSpc>
              <a:buFontTx/>
              <a:buAutoNum type="arabicPeriod"/>
            </a:pPr>
            <a:r>
              <a:rPr lang="en-US" sz="2400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God knows what is in man (Mark 2:8; John 2:25) </a:t>
            </a:r>
          </a:p>
          <a:p>
            <a:pPr marL="647726" lvl="1" indent="-323863" defTabSz="609630">
              <a:lnSpc>
                <a:spcPts val="4200"/>
              </a:lnSpc>
              <a:buFontTx/>
              <a:buAutoNum type="arabicPeriod"/>
            </a:pPr>
            <a:r>
              <a:rPr lang="en-US" sz="2400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He knows our thoughts afar off (Psalm 139:2) </a:t>
            </a:r>
          </a:p>
          <a:p>
            <a:pPr marL="647726" lvl="1" indent="-323863" defTabSz="609630">
              <a:lnSpc>
                <a:spcPts val="4200"/>
              </a:lnSpc>
              <a:buFontTx/>
              <a:buAutoNum type="arabicPeriod"/>
            </a:pPr>
            <a:r>
              <a:rPr lang="en-US" sz="2400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Psalm 94:11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942865" y="2144607"/>
            <a:ext cx="916459" cy="91645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20739" y="2144607"/>
            <a:ext cx="916459" cy="91645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2865" y="4193117"/>
            <a:ext cx="916459" cy="91645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20739" y="4193117"/>
            <a:ext cx="916459" cy="91645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176824" y="2263492"/>
            <a:ext cx="3662915" cy="698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deeds (2 Cor 5:10)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54698" y="2263492"/>
            <a:ext cx="4051502" cy="1044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secrets (Rom 2:16; Ecc 12:14)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76824" y="4312003"/>
            <a:ext cx="3662915" cy="698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We will be judged by our thoughts.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18198" y="4453100"/>
            <a:ext cx="3662915" cy="35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6"/>
              </a:lnSpc>
            </a:pPr>
            <a:r>
              <a:rPr lang="en-US" sz="2400" b="1" spc="-38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He knows our “intents”.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03300" y="244903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01.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81174" y="244903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02.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03300" y="449754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03.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281174" y="4497549"/>
            <a:ext cx="795589" cy="354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87"/>
              </a:lnSpc>
              <a:spcBef>
                <a:spcPct val="0"/>
              </a:spcBef>
            </a:pPr>
            <a:r>
              <a:rPr lang="en-US" sz="2799" b="1" spc="-83">
                <a:solidFill>
                  <a:srgbClr val="814256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04.</a:t>
            </a:r>
          </a:p>
        </p:txBody>
      </p:sp>
      <p:grpSp>
        <p:nvGrpSpPr>
          <p:cNvPr id="26" name="Group 2">
            <a:extLst>
              <a:ext uri="{FF2B5EF4-FFF2-40B4-BE49-F238E27FC236}">
                <a16:creationId xmlns:a16="http://schemas.microsoft.com/office/drawing/2014/main" id="{44CBBD3F-F819-5800-CC65-542C81F2C69D}"/>
              </a:ext>
            </a:extLst>
          </p:cNvPr>
          <p:cNvGrpSpPr/>
          <p:nvPr/>
        </p:nvGrpSpPr>
        <p:grpSpPr>
          <a:xfrm>
            <a:off x="-2316434" y="-3348726"/>
            <a:ext cx="17599863" cy="5231739"/>
            <a:chOff x="0" y="0"/>
            <a:chExt cx="3929235" cy="1168005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25BD9D4C-90E9-FDF4-BEA4-F097CD38AB64}"/>
                </a:ext>
              </a:extLst>
            </p:cNvPr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E8370750-C46F-A11D-5650-A583E98945C5}"/>
                </a:ext>
              </a:extLst>
            </p:cNvPr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TextBox 14">
            <a:extLst>
              <a:ext uri="{FF2B5EF4-FFF2-40B4-BE49-F238E27FC236}">
                <a16:creationId xmlns:a16="http://schemas.microsoft.com/office/drawing/2014/main" id="{552B47BE-573A-C0FD-1B14-9C8EA7D39D91}"/>
              </a:ext>
            </a:extLst>
          </p:cNvPr>
          <p:cNvSpPr txBox="1"/>
          <p:nvPr/>
        </p:nvSpPr>
        <p:spPr>
          <a:xfrm>
            <a:off x="550207" y="333454"/>
            <a:ext cx="11341061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800"/>
              </a:lnSpc>
            </a:pPr>
            <a:r>
              <a:rPr lang="en-US" sz="3200" b="1" spc="-53" dirty="0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In the Judgment Day God’s Word Will Lay Everything Open Before God - Everything Will Be Exposed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7656236" y="2155889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76432" y="333120"/>
            <a:ext cx="9915569" cy="75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776"/>
              </a:lnSpc>
            </a:pPr>
            <a:r>
              <a:rPr lang="en-US" sz="5067" b="1" u="sng" spc="-81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He Knows Our “Intents”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55786" y="1532404"/>
            <a:ext cx="9980334" cy="1819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64" lvl="1" indent="-280682" defTabSz="609630">
              <a:lnSpc>
                <a:spcPts val="3640"/>
              </a:lnSpc>
              <a:buFontTx/>
              <a:buAutoNum type="arabicPeriod"/>
            </a:pPr>
            <a:r>
              <a:rPr lang="en-US" sz="2599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You can do the right thing for the wrong reason. When we do God knows. </a:t>
            </a:r>
          </a:p>
          <a:p>
            <a:pPr marL="561364" lvl="1" indent="-280682" defTabSz="609630">
              <a:lnSpc>
                <a:spcPts val="3640"/>
              </a:lnSpc>
              <a:buFontTx/>
              <a:buAutoNum type="arabicPeriod"/>
            </a:pPr>
            <a:r>
              <a:rPr lang="en-US" sz="2599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Phil 1:15-18</a:t>
            </a:r>
          </a:p>
          <a:p>
            <a:pPr marL="561364" lvl="1" indent="-280682" defTabSz="609630">
              <a:lnSpc>
                <a:spcPts val="3640"/>
              </a:lnSpc>
              <a:buFontTx/>
              <a:buAutoNum type="arabicPeriod"/>
            </a:pPr>
            <a:r>
              <a:rPr lang="en-US" sz="2599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God looks deeper than man. He knows the heart (1 Sam 16:7)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6978344" y="2911699"/>
            <a:ext cx="14291153" cy="2576057"/>
            <a:chOff x="0" y="0"/>
            <a:chExt cx="3929235" cy="708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708266"/>
            </a:xfrm>
            <a:custGeom>
              <a:avLst/>
              <a:gdLst/>
              <a:ahLst/>
              <a:cxnLst/>
              <a:rect l="l" t="t" r="r" b="b"/>
              <a:pathLst>
                <a:path w="3929235" h="708266">
                  <a:moveTo>
                    <a:pt x="1964618" y="0"/>
                  </a:moveTo>
                  <a:cubicBezTo>
                    <a:pt x="879589" y="0"/>
                    <a:pt x="0" y="158551"/>
                    <a:pt x="0" y="354133"/>
                  </a:cubicBezTo>
                  <a:cubicBezTo>
                    <a:pt x="0" y="549715"/>
                    <a:pt x="879589" y="708266"/>
                    <a:pt x="1964618" y="708266"/>
                  </a:cubicBezTo>
                  <a:cubicBezTo>
                    <a:pt x="3049646" y="708266"/>
                    <a:pt x="3929235" y="549715"/>
                    <a:pt x="3929235" y="354133"/>
                  </a:cubicBezTo>
                  <a:cubicBezTo>
                    <a:pt x="3929235" y="158551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04500"/>
              <a:ext cx="3192504" cy="537366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53514" y="292915"/>
            <a:ext cx="9189460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952"/>
              </a:lnSpc>
            </a:pPr>
            <a:r>
              <a:rPr lang="en-US" sz="3467" b="1" spc="-55">
                <a:solidFill>
                  <a:srgbClr val="814256"/>
                </a:solidFill>
                <a:latin typeface="Prompt Medium"/>
                <a:ea typeface="Prompt Medium"/>
                <a:cs typeface="Prompt Medium"/>
                <a:sym typeface="Prompt Medium"/>
              </a:rPr>
              <a:t>You Won’t Be Able to Fool God Because His Word Will Expose Everything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75487" y="1718310"/>
            <a:ext cx="8441027" cy="94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1160" lvl="1" indent="-295580" defTabSz="609630">
              <a:lnSpc>
                <a:spcPts val="3833"/>
              </a:lnSpc>
              <a:buFontTx/>
              <a:buAutoNum type="arabicPeriod"/>
            </a:pPr>
            <a:r>
              <a:rPr lang="en-US" sz="2737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Gal 6:7 </a:t>
            </a:r>
          </a:p>
          <a:p>
            <a:pPr marL="591160" lvl="1" indent="-295580" defTabSz="609630">
              <a:lnSpc>
                <a:spcPts val="3833"/>
              </a:lnSpc>
              <a:buFontTx/>
              <a:buAutoNum type="arabicPeriod"/>
            </a:pPr>
            <a:r>
              <a:rPr lang="en-US" sz="2737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Example of Jeroboam and his wife (1 Kings 14:1-18)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2284" y="3429000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7828" y="1790578"/>
            <a:ext cx="14291153" cy="4967649"/>
            <a:chOff x="0" y="0"/>
            <a:chExt cx="3929235" cy="1365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365814"/>
            </a:xfrm>
            <a:custGeom>
              <a:avLst/>
              <a:gdLst/>
              <a:ahLst/>
              <a:cxnLst/>
              <a:rect l="l" t="t" r="r" b="b"/>
              <a:pathLst>
                <a:path w="3929235" h="1365814">
                  <a:moveTo>
                    <a:pt x="1964618" y="0"/>
                  </a:moveTo>
                  <a:cubicBezTo>
                    <a:pt x="879589" y="0"/>
                    <a:pt x="0" y="305748"/>
                    <a:pt x="0" y="682907"/>
                  </a:cubicBezTo>
                  <a:cubicBezTo>
                    <a:pt x="0" y="1060066"/>
                    <a:pt x="879589" y="1365814"/>
                    <a:pt x="1964618" y="1365814"/>
                  </a:cubicBezTo>
                  <a:cubicBezTo>
                    <a:pt x="3049646" y="1365814"/>
                    <a:pt x="3929235" y="1060066"/>
                    <a:pt x="3929235" y="682907"/>
                  </a:cubicBezTo>
                  <a:cubicBezTo>
                    <a:pt x="3929235" y="305748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66145"/>
              <a:ext cx="3192504" cy="107162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9876" y="2753446"/>
            <a:ext cx="8512249" cy="232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The Context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Power of the Word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Penetration of the Word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Call of the Word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233509"/>
            <a:ext cx="1890366" cy="1415747"/>
            <a:chOff x="0" y="0"/>
            <a:chExt cx="1075431" cy="805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431" cy="805419"/>
            </a:xfrm>
            <a:custGeom>
              <a:avLst/>
              <a:gdLst/>
              <a:ahLst/>
              <a:cxnLst/>
              <a:rect l="l" t="t" r="r" b="b"/>
              <a:pathLst>
                <a:path w="1075431" h="805419">
                  <a:moveTo>
                    <a:pt x="62797" y="0"/>
                  </a:moveTo>
                  <a:lnTo>
                    <a:pt x="1012634" y="0"/>
                  </a:lnTo>
                  <a:cubicBezTo>
                    <a:pt x="1047315" y="0"/>
                    <a:pt x="1075431" y="28115"/>
                    <a:pt x="1075431" y="62797"/>
                  </a:cubicBezTo>
                  <a:lnTo>
                    <a:pt x="1075431" y="742622"/>
                  </a:lnTo>
                  <a:cubicBezTo>
                    <a:pt x="1075431" y="777304"/>
                    <a:pt x="1047315" y="805419"/>
                    <a:pt x="1012634" y="805419"/>
                  </a:cubicBezTo>
                  <a:lnTo>
                    <a:pt x="62797" y="805419"/>
                  </a:lnTo>
                  <a:cubicBezTo>
                    <a:pt x="28115" y="805419"/>
                    <a:pt x="0" y="777304"/>
                    <a:pt x="0" y="742622"/>
                  </a:cubicBezTo>
                  <a:lnTo>
                    <a:pt x="0" y="62797"/>
                  </a:lnTo>
                  <a:cubicBezTo>
                    <a:pt x="0" y="28115"/>
                    <a:pt x="28115" y="0"/>
                    <a:pt x="62797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10" b="-1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DC289FD0-7033-EF1F-062B-3A0621BB7B70}"/>
              </a:ext>
            </a:extLst>
          </p:cNvPr>
          <p:cNvSpPr txBox="1"/>
          <p:nvPr/>
        </p:nvSpPr>
        <p:spPr>
          <a:xfrm>
            <a:off x="3157413" y="677387"/>
            <a:ext cx="5877175" cy="8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58"/>
              </a:lnSpc>
            </a:pPr>
            <a:r>
              <a:rPr lang="en-US" sz="5486" spc="274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E14DC8F9-54A0-5DD7-9970-24865C110DCB}"/>
              </a:ext>
            </a:extLst>
          </p:cNvPr>
          <p:cNvSpPr txBox="1"/>
          <p:nvPr/>
        </p:nvSpPr>
        <p:spPr>
          <a:xfrm>
            <a:off x="3524187" y="316059"/>
            <a:ext cx="5143627" cy="44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3500" b="1" spc="895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502884"/>
            <a:ext cx="10820400" cy="63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64"/>
              </a:lnSpc>
            </a:pPr>
            <a:r>
              <a:rPr lang="en-US" sz="4266" b="1" spc="-68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Call of the 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6566" y="2607192"/>
            <a:ext cx="1127887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Strive to Enter That Rest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“make every effort” (CSB) 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“be diligent” (NKJV)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502884"/>
            <a:ext cx="10820400" cy="63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64"/>
              </a:lnSpc>
            </a:pPr>
            <a:r>
              <a:rPr lang="en-US" sz="4266" b="1" spc="-68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Call of the 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6566" y="2607192"/>
            <a:ext cx="11278870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Strive to Enter That Rest</a:t>
            </a:r>
          </a:p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We Should Strive or Be Diligent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To correctly divide the word of God (2 Tim 2:15)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To make or call an election sure (2 Pet 1:10) 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To be found without spot or blemish (2 Pet 3:14) 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To recall the word of God (2 Peter 1:15)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47828" y="-2061820"/>
            <a:ext cx="14291153" cy="4248191"/>
            <a:chOff x="0" y="0"/>
            <a:chExt cx="3929235" cy="11680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502884"/>
            <a:ext cx="10820400" cy="635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64"/>
              </a:lnSpc>
            </a:pPr>
            <a:r>
              <a:rPr lang="en-US" sz="4266" b="1" spc="-68">
                <a:solidFill>
                  <a:srgbClr val="F8F5F3"/>
                </a:solidFill>
                <a:latin typeface="Prompt Medium"/>
                <a:ea typeface="Prompt Medium"/>
                <a:cs typeface="Prompt Medium"/>
                <a:sym typeface="Prompt Medium"/>
              </a:rPr>
              <a:t>The Call of the 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6566" y="2607193"/>
            <a:ext cx="11278870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Strive to Enter That Rest</a:t>
            </a:r>
          </a:p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We Should Strive or Be Diligent</a:t>
            </a:r>
          </a:p>
          <a:p>
            <a:pPr marL="514535" lvl="1" indent="-257268" defTabSz="609630">
              <a:lnSpc>
                <a:spcPts val="2621"/>
              </a:lnSpc>
              <a:buFontTx/>
              <a:buAutoNum type="arabi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We Strive So We Don’t Fall The Same Way the Israelites Did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What happened to them serves as a warning to us (1 Cor 10:11-12) </a:t>
            </a:r>
          </a:p>
          <a:p>
            <a:pPr marL="1029069" lvl="2" indent="-343023" defTabSz="609630">
              <a:lnSpc>
                <a:spcPts val="2621"/>
              </a:lnSpc>
              <a:buFontTx/>
              <a:buAutoNum type="alphaLcPeriod"/>
            </a:pPr>
            <a:r>
              <a:rPr lang="en-US" sz="2383" spc="18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They heard the word but didn’t believe it and were lost (Heb 4:1-2, NKJV).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2284" y="3429000"/>
            <a:ext cx="13820063" cy="3482363"/>
            <a:chOff x="0" y="0"/>
            <a:chExt cx="5459778" cy="137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9778" cy="1375748"/>
            </a:xfrm>
            <a:custGeom>
              <a:avLst/>
              <a:gdLst/>
              <a:ahLst/>
              <a:cxnLst/>
              <a:rect l="l" t="t" r="r" b="b"/>
              <a:pathLst>
                <a:path w="5459778" h="1375748">
                  <a:moveTo>
                    <a:pt x="0" y="0"/>
                  </a:moveTo>
                  <a:lnTo>
                    <a:pt x="5459778" y="0"/>
                  </a:lnTo>
                  <a:lnTo>
                    <a:pt x="5459778" y="1375748"/>
                  </a:lnTo>
                  <a:lnTo>
                    <a:pt x="0" y="1375748"/>
                  </a:ln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5459778" cy="13566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7828" y="1790578"/>
            <a:ext cx="14291153" cy="4967649"/>
            <a:chOff x="0" y="0"/>
            <a:chExt cx="3929235" cy="1365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29235" cy="1365814"/>
            </a:xfrm>
            <a:custGeom>
              <a:avLst/>
              <a:gdLst/>
              <a:ahLst/>
              <a:cxnLst/>
              <a:rect l="l" t="t" r="r" b="b"/>
              <a:pathLst>
                <a:path w="3929235" h="1365814">
                  <a:moveTo>
                    <a:pt x="1964618" y="0"/>
                  </a:moveTo>
                  <a:cubicBezTo>
                    <a:pt x="879589" y="0"/>
                    <a:pt x="0" y="305748"/>
                    <a:pt x="0" y="682907"/>
                  </a:cubicBezTo>
                  <a:cubicBezTo>
                    <a:pt x="0" y="1060066"/>
                    <a:pt x="879589" y="1365814"/>
                    <a:pt x="1964618" y="1365814"/>
                  </a:cubicBezTo>
                  <a:cubicBezTo>
                    <a:pt x="3049646" y="1365814"/>
                    <a:pt x="3929235" y="1060066"/>
                    <a:pt x="3929235" y="682907"/>
                  </a:cubicBezTo>
                  <a:cubicBezTo>
                    <a:pt x="3929235" y="305748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366" y="166145"/>
              <a:ext cx="3192504" cy="107162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39876" y="2753446"/>
            <a:ext cx="8512249" cy="232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 The Context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Power of the Word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Penetration of the Word</a:t>
            </a:r>
          </a:p>
          <a:p>
            <a:pPr marL="705301" lvl="1" indent="-352650" defTabSz="609630">
              <a:lnSpc>
                <a:spcPts val="4573"/>
              </a:lnSpc>
              <a:buFontTx/>
              <a:buAutoNum type="arabicPeriod"/>
            </a:pPr>
            <a:r>
              <a:rPr lang="en-US" sz="3266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The Call of the Word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233509"/>
            <a:ext cx="1890366" cy="1415747"/>
            <a:chOff x="0" y="0"/>
            <a:chExt cx="1075431" cy="805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431" cy="805419"/>
            </a:xfrm>
            <a:custGeom>
              <a:avLst/>
              <a:gdLst/>
              <a:ahLst/>
              <a:cxnLst/>
              <a:rect l="l" t="t" r="r" b="b"/>
              <a:pathLst>
                <a:path w="1075431" h="805419">
                  <a:moveTo>
                    <a:pt x="62797" y="0"/>
                  </a:moveTo>
                  <a:lnTo>
                    <a:pt x="1012634" y="0"/>
                  </a:lnTo>
                  <a:cubicBezTo>
                    <a:pt x="1047315" y="0"/>
                    <a:pt x="1075431" y="28115"/>
                    <a:pt x="1075431" y="62797"/>
                  </a:cubicBezTo>
                  <a:lnTo>
                    <a:pt x="1075431" y="742622"/>
                  </a:lnTo>
                  <a:cubicBezTo>
                    <a:pt x="1075431" y="777304"/>
                    <a:pt x="1047315" y="805419"/>
                    <a:pt x="1012634" y="805419"/>
                  </a:cubicBezTo>
                  <a:lnTo>
                    <a:pt x="62797" y="805419"/>
                  </a:lnTo>
                  <a:cubicBezTo>
                    <a:pt x="28115" y="805419"/>
                    <a:pt x="0" y="777304"/>
                    <a:pt x="0" y="742622"/>
                  </a:cubicBezTo>
                  <a:lnTo>
                    <a:pt x="0" y="62797"/>
                  </a:lnTo>
                  <a:cubicBezTo>
                    <a:pt x="0" y="28115"/>
                    <a:pt x="28115" y="0"/>
                    <a:pt x="62797" y="0"/>
                  </a:cubicBezTo>
                  <a:close/>
                </a:path>
              </a:pathLst>
            </a:custGeom>
            <a:blipFill>
              <a:blip r:embed="rId2">
                <a:alphaModFix amt="92000"/>
              </a:blip>
              <a:stretch>
                <a:fillRect t="-10" b="-1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289F1686-DD79-BA5C-DA1C-573B7F64101F}"/>
              </a:ext>
            </a:extLst>
          </p:cNvPr>
          <p:cNvSpPr txBox="1"/>
          <p:nvPr/>
        </p:nvSpPr>
        <p:spPr>
          <a:xfrm>
            <a:off x="3157413" y="677387"/>
            <a:ext cx="5877175" cy="8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58"/>
              </a:lnSpc>
            </a:pPr>
            <a:r>
              <a:rPr lang="en-US" sz="5486" spc="274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8017B5D7-DFE1-F8A1-FBCE-B5C73B980BBB}"/>
              </a:ext>
            </a:extLst>
          </p:cNvPr>
          <p:cNvSpPr txBox="1"/>
          <p:nvPr/>
        </p:nvSpPr>
        <p:spPr>
          <a:xfrm>
            <a:off x="3524187" y="316059"/>
            <a:ext cx="5143627" cy="44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3500" b="1" spc="895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59513" y="506932"/>
            <a:ext cx="3473469" cy="3518773"/>
            <a:chOff x="0" y="0"/>
            <a:chExt cx="1315536" cy="1332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5536" cy="1332694"/>
            </a:xfrm>
            <a:custGeom>
              <a:avLst/>
              <a:gdLst/>
              <a:ahLst/>
              <a:cxnLst/>
              <a:rect l="l" t="t" r="r" b="b"/>
              <a:pathLst>
                <a:path w="1315536" h="1332694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298518"/>
                  </a:lnTo>
                  <a:cubicBezTo>
                    <a:pt x="1315536" y="1317393"/>
                    <a:pt x="1300235" y="1332694"/>
                    <a:pt x="1281360" y="1332694"/>
                  </a:cubicBezTo>
                  <a:lnTo>
                    <a:pt x="34176" y="1332694"/>
                  </a:lnTo>
                  <a:cubicBezTo>
                    <a:pt x="15301" y="1332694"/>
                    <a:pt x="0" y="1317393"/>
                    <a:pt x="0" y="1298518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2">
                <a:alphaModFix amt="95000"/>
              </a:blip>
              <a:stretch>
                <a:fillRect l="-17618" r="-17618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3447" y="1460898"/>
            <a:ext cx="3473469" cy="3165203"/>
            <a:chOff x="0" y="0"/>
            <a:chExt cx="1315536" cy="11987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15536" cy="1198784"/>
            </a:xfrm>
            <a:custGeom>
              <a:avLst/>
              <a:gdLst/>
              <a:ahLst/>
              <a:cxnLst/>
              <a:rect l="l" t="t" r="r" b="b"/>
              <a:pathLst>
                <a:path w="1315536" h="1198784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164607"/>
                  </a:lnTo>
                  <a:cubicBezTo>
                    <a:pt x="1315536" y="1183482"/>
                    <a:pt x="1300235" y="1198784"/>
                    <a:pt x="1281360" y="1198784"/>
                  </a:cubicBezTo>
                  <a:lnTo>
                    <a:pt x="34176" y="1198784"/>
                  </a:lnTo>
                  <a:cubicBezTo>
                    <a:pt x="15301" y="1198784"/>
                    <a:pt x="0" y="1183482"/>
                    <a:pt x="0" y="1164607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 t="-23248" b="-23248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32732" y="1460899"/>
            <a:ext cx="3473469" cy="2954255"/>
            <a:chOff x="0" y="0"/>
            <a:chExt cx="1315536" cy="1118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5536" cy="1118890"/>
            </a:xfrm>
            <a:custGeom>
              <a:avLst/>
              <a:gdLst/>
              <a:ahLst/>
              <a:cxnLst/>
              <a:rect l="l" t="t" r="r" b="b"/>
              <a:pathLst>
                <a:path w="1315536" h="1118890">
                  <a:moveTo>
                    <a:pt x="34176" y="0"/>
                  </a:moveTo>
                  <a:lnTo>
                    <a:pt x="1281360" y="0"/>
                  </a:lnTo>
                  <a:cubicBezTo>
                    <a:pt x="1290424" y="0"/>
                    <a:pt x="1299117" y="3601"/>
                    <a:pt x="1305526" y="10010"/>
                  </a:cubicBezTo>
                  <a:cubicBezTo>
                    <a:pt x="1311935" y="16419"/>
                    <a:pt x="1315536" y="25112"/>
                    <a:pt x="1315536" y="34176"/>
                  </a:cubicBezTo>
                  <a:lnTo>
                    <a:pt x="1315536" y="1084714"/>
                  </a:lnTo>
                  <a:cubicBezTo>
                    <a:pt x="1315536" y="1103589"/>
                    <a:pt x="1300235" y="1118890"/>
                    <a:pt x="1281360" y="1118890"/>
                  </a:cubicBezTo>
                  <a:lnTo>
                    <a:pt x="34176" y="1118890"/>
                  </a:lnTo>
                  <a:cubicBezTo>
                    <a:pt x="15301" y="1118890"/>
                    <a:pt x="0" y="1103589"/>
                    <a:pt x="0" y="1084714"/>
                  </a:cubicBezTo>
                  <a:lnTo>
                    <a:pt x="0" y="34176"/>
                  </a:lnTo>
                  <a:cubicBezTo>
                    <a:pt x="0" y="15301"/>
                    <a:pt x="15301" y="0"/>
                    <a:pt x="34176" y="0"/>
                  </a:cubicBezTo>
                  <a:close/>
                </a:path>
              </a:pathLst>
            </a:custGeom>
            <a:blipFill>
              <a:blip r:embed="rId4">
                <a:alphaModFix amt="92000"/>
              </a:blip>
              <a:stretch>
                <a:fillRect l="-6770" r="-6770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47828" y="3635403"/>
            <a:ext cx="14291153" cy="4248191"/>
            <a:chOff x="0" y="0"/>
            <a:chExt cx="3929235" cy="1168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29235" cy="1168005"/>
            </a:xfrm>
            <a:custGeom>
              <a:avLst/>
              <a:gdLst/>
              <a:ahLst/>
              <a:cxnLst/>
              <a:rect l="l" t="t" r="r" b="b"/>
              <a:pathLst>
                <a:path w="3929235" h="1168005">
                  <a:moveTo>
                    <a:pt x="1964618" y="0"/>
                  </a:moveTo>
                  <a:cubicBezTo>
                    <a:pt x="879589" y="0"/>
                    <a:pt x="0" y="261467"/>
                    <a:pt x="0" y="584003"/>
                  </a:cubicBezTo>
                  <a:cubicBezTo>
                    <a:pt x="0" y="906538"/>
                    <a:pt x="879589" y="1168005"/>
                    <a:pt x="1964618" y="1168005"/>
                  </a:cubicBezTo>
                  <a:cubicBezTo>
                    <a:pt x="3049646" y="1168005"/>
                    <a:pt x="3929235" y="906538"/>
                    <a:pt x="3929235" y="584003"/>
                  </a:cubicBezTo>
                  <a:cubicBezTo>
                    <a:pt x="3929235" y="261467"/>
                    <a:pt x="3049646" y="0"/>
                    <a:pt x="1964618" y="0"/>
                  </a:cubicBezTo>
                  <a:close/>
                </a:path>
              </a:pathLst>
            </a:custGeom>
            <a:solidFill>
              <a:srgbClr val="F8F5F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68366" y="147600"/>
              <a:ext cx="3192504" cy="910904"/>
            </a:xfrm>
            <a:prstGeom prst="rect">
              <a:avLst/>
            </a:prstGeom>
          </p:spPr>
          <p:txBody>
            <a:bodyPr lIns="25221" tIns="25221" rIns="25221" bIns="25221" rtlCol="0" anchor="ctr"/>
            <a:lstStyle/>
            <a:p>
              <a:pPr algn="ctr" defTabSz="609630">
                <a:lnSpc>
                  <a:spcPts val="72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60718" y="5759499"/>
            <a:ext cx="3670565" cy="431205"/>
            <a:chOff x="0" y="0"/>
            <a:chExt cx="1450100" cy="1703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50100" cy="170353"/>
            </a:xfrm>
            <a:custGeom>
              <a:avLst/>
              <a:gdLst/>
              <a:ahLst/>
              <a:cxnLst/>
              <a:rect l="l" t="t" r="r" b="b"/>
              <a:pathLst>
                <a:path w="1450100" h="170353">
                  <a:moveTo>
                    <a:pt x="71712" y="0"/>
                  </a:moveTo>
                  <a:lnTo>
                    <a:pt x="1378387" y="0"/>
                  </a:lnTo>
                  <a:cubicBezTo>
                    <a:pt x="1397407" y="0"/>
                    <a:pt x="1415647" y="7555"/>
                    <a:pt x="1429096" y="21004"/>
                  </a:cubicBezTo>
                  <a:cubicBezTo>
                    <a:pt x="1442545" y="34453"/>
                    <a:pt x="1450100" y="52693"/>
                    <a:pt x="1450100" y="71712"/>
                  </a:cubicBezTo>
                  <a:lnTo>
                    <a:pt x="1450100" y="98640"/>
                  </a:lnTo>
                  <a:cubicBezTo>
                    <a:pt x="1450100" y="117660"/>
                    <a:pt x="1442545" y="135900"/>
                    <a:pt x="1429096" y="149349"/>
                  </a:cubicBezTo>
                  <a:cubicBezTo>
                    <a:pt x="1415647" y="162797"/>
                    <a:pt x="1397407" y="170353"/>
                    <a:pt x="1378387" y="170353"/>
                  </a:cubicBezTo>
                  <a:lnTo>
                    <a:pt x="71712" y="170353"/>
                  </a:lnTo>
                  <a:cubicBezTo>
                    <a:pt x="52693" y="170353"/>
                    <a:pt x="34453" y="162797"/>
                    <a:pt x="21004" y="149349"/>
                  </a:cubicBezTo>
                  <a:cubicBezTo>
                    <a:pt x="7555" y="135900"/>
                    <a:pt x="0" y="117660"/>
                    <a:pt x="0" y="98640"/>
                  </a:cubicBezTo>
                  <a:lnTo>
                    <a:pt x="0" y="71712"/>
                  </a:lnTo>
                  <a:cubicBezTo>
                    <a:pt x="0" y="52693"/>
                    <a:pt x="7555" y="34453"/>
                    <a:pt x="21004" y="21004"/>
                  </a:cubicBezTo>
                  <a:cubicBezTo>
                    <a:pt x="34453" y="7555"/>
                    <a:pt x="52693" y="0"/>
                    <a:pt x="71712" y="0"/>
                  </a:cubicBezTo>
                  <a:close/>
                </a:path>
              </a:pathLst>
            </a:custGeom>
            <a:solidFill>
              <a:srgbClr val="814256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1450100" cy="1513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30714" y="223412"/>
            <a:ext cx="525750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613"/>
              </a:lnSpc>
            </a:pPr>
            <a:r>
              <a:rPr lang="en-US" sz="1466" b="1" spc="111">
                <a:solidFill>
                  <a:srgbClr val="45305D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EL BETHEL CHURCH OF CHRIST 2025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53950" y="4495849"/>
            <a:ext cx="8284101" cy="1194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667"/>
              </a:lnSpc>
            </a:pPr>
            <a:r>
              <a:rPr lang="en-US" sz="7734" spc="387" dirty="0">
                <a:solidFill>
                  <a:srgbClr val="45305D"/>
                </a:solidFill>
                <a:latin typeface="Times New Roman" panose="02020603050405020304" pitchFamily="18" charset="0"/>
                <a:ea typeface="The Youngest Serif"/>
                <a:cs typeface="Times New Roman" panose="02020603050405020304" pitchFamily="18" charset="0"/>
                <a:sym typeface="The Youngest Serif"/>
              </a:rPr>
              <a:t>WORD OF GOD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70932" y="3986784"/>
            <a:ext cx="7250137" cy="619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36"/>
              </a:lnSpc>
            </a:pPr>
            <a:r>
              <a:rPr lang="en-US" sz="4933" b="1" spc="1263" dirty="0">
                <a:solidFill>
                  <a:srgbClr val="814256"/>
                </a:solidFill>
                <a:latin typeface="Prompt Bold"/>
                <a:ea typeface="Prompt Bold"/>
                <a:cs typeface="Prompt Bold"/>
                <a:sym typeface="Prompt Bold"/>
              </a:rPr>
              <a:t>THE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33886" y="5886752"/>
            <a:ext cx="2524228" cy="22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698"/>
              </a:lnSpc>
            </a:pPr>
            <a:r>
              <a:rPr lang="en-US" sz="1866" b="1">
                <a:solidFill>
                  <a:srgbClr val="F8F5F3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Hebrews 4:12-13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9EC828-13AC-F5C1-6AFC-B8DCE5CC6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346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1015</Words>
  <Application>Microsoft Macintosh PowerPoint</Application>
  <PresentationFormat>Widescreen</PresentationFormat>
  <Paragraphs>126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Prompt Bold</vt:lpstr>
      <vt:lpstr>Prompt Medium</vt:lpstr>
      <vt:lpstr>Prompt Semi-Bold</vt:lpstr>
      <vt:lpstr>The Youngest Serif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Webb</dc:creator>
  <cp:lastModifiedBy>Matthew Webb</cp:lastModifiedBy>
  <cp:revision>1</cp:revision>
  <dcterms:created xsi:type="dcterms:W3CDTF">2025-10-04T20:52:16Z</dcterms:created>
  <dcterms:modified xsi:type="dcterms:W3CDTF">2025-10-04T21:01:39Z</dcterms:modified>
</cp:coreProperties>
</file>