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4"/>
  </p:notesMasterIdLst>
  <p:sldIdLst>
    <p:sldId id="286" r:id="rId2"/>
    <p:sldId id="287"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8"/>
    <p:restoredTop sz="79773"/>
  </p:normalViewPr>
  <p:slideViewPr>
    <p:cSldViewPr snapToGrid="0">
      <p:cViewPr>
        <p:scale>
          <a:sx n="79" d="100"/>
          <a:sy n="79" d="100"/>
        </p:scale>
        <p:origin x="1880" y="7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79409C-B308-5540-854F-83BB5BFA3889}" type="datetimeFigureOut">
              <a:rPr lang="en-US" smtClean="0"/>
              <a:t>10/3/25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A0F03E-0F92-874E-A3B2-D665AEFE8024}" type="slidenum">
              <a:rPr lang="en-US" smtClean="0"/>
              <a:t>‹#›</a:t>
            </a:fld>
            <a:endParaRPr lang="en-US"/>
          </a:p>
        </p:txBody>
      </p:sp>
    </p:spTree>
    <p:extLst>
      <p:ext uri="{BB962C8B-B14F-4D97-AF65-F5344CB8AC3E}">
        <p14:creationId xmlns:p14="http://schemas.microsoft.com/office/powerpoint/2010/main" val="750002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A0F03E-0F92-874E-A3B2-D665AEFE8024}" type="slidenum">
              <a:rPr lang="en-US" smtClean="0"/>
              <a:t>8</a:t>
            </a:fld>
            <a:endParaRPr lang="en-US"/>
          </a:p>
        </p:txBody>
      </p:sp>
    </p:spTree>
    <p:extLst>
      <p:ext uri="{BB962C8B-B14F-4D97-AF65-F5344CB8AC3E}">
        <p14:creationId xmlns:p14="http://schemas.microsoft.com/office/powerpoint/2010/main" val="1535439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A0F03E-0F92-874E-A3B2-D665AEFE8024}" type="slidenum">
              <a:rPr lang="en-US" smtClean="0"/>
              <a:t>9</a:t>
            </a:fld>
            <a:endParaRPr lang="en-US"/>
          </a:p>
        </p:txBody>
      </p:sp>
    </p:spTree>
    <p:extLst>
      <p:ext uri="{BB962C8B-B14F-4D97-AF65-F5344CB8AC3E}">
        <p14:creationId xmlns:p14="http://schemas.microsoft.com/office/powerpoint/2010/main" val="3338690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A0F03E-0F92-874E-A3B2-D665AEFE8024}" type="slidenum">
              <a:rPr lang="en-US" smtClean="0"/>
              <a:t>10</a:t>
            </a:fld>
            <a:endParaRPr lang="en-US"/>
          </a:p>
        </p:txBody>
      </p:sp>
    </p:spTree>
    <p:extLst>
      <p:ext uri="{BB962C8B-B14F-4D97-AF65-F5344CB8AC3E}">
        <p14:creationId xmlns:p14="http://schemas.microsoft.com/office/powerpoint/2010/main" val="3617416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A0F03E-0F92-874E-A3B2-D665AEFE8024}" type="slidenum">
              <a:rPr lang="en-US" smtClean="0"/>
              <a:t>12</a:t>
            </a:fld>
            <a:endParaRPr lang="en-US"/>
          </a:p>
        </p:txBody>
      </p:sp>
    </p:spTree>
    <p:extLst>
      <p:ext uri="{BB962C8B-B14F-4D97-AF65-F5344CB8AC3E}">
        <p14:creationId xmlns:p14="http://schemas.microsoft.com/office/powerpoint/2010/main" val="249965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A0F03E-0F92-874E-A3B2-D665AEFE8024}" type="slidenum">
              <a:rPr lang="en-US" smtClean="0"/>
              <a:t>24</a:t>
            </a:fld>
            <a:endParaRPr lang="en-US"/>
          </a:p>
        </p:txBody>
      </p:sp>
    </p:spTree>
    <p:extLst>
      <p:ext uri="{BB962C8B-B14F-4D97-AF65-F5344CB8AC3E}">
        <p14:creationId xmlns:p14="http://schemas.microsoft.com/office/powerpoint/2010/main" val="1141593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732329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74603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954394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268805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00917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0234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81549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530276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94861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283243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704146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10/2/25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33311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9.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6.jpe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4.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3.jpeg"/><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4.png"/><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8.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6.sv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8.svg"/></Relationships>
</file>

<file path=ppt/slides/_rels/slide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4.png"/><Relationship Id="rId4" Type="http://schemas.openxmlformats.org/officeDocument/2006/relationships/image" Target="../media/image16.sv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4.png"/><Relationship Id="rId4" Type="http://schemas.openxmlformats.org/officeDocument/2006/relationships/image" Target="../media/image16.sv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4.png"/><Relationship Id="rId4" Type="http://schemas.openxmlformats.org/officeDocument/2006/relationships/image" Target="../media/image16.sv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4.png"/><Relationship Id="rId4" Type="http://schemas.openxmlformats.org/officeDocument/2006/relationships/image" Target="../media/image16.sv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8.svg"/></Relationships>
</file>

<file path=ppt/slides/_rels/slide2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4.png"/><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6.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8.sv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4.png"/><Relationship Id="rId4" Type="http://schemas.openxmlformats.org/officeDocument/2006/relationships/image" Target="../media/image16.svg"/></Relationships>
</file>

<file path=ppt/slides/_rels/slide2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4.png"/><Relationship Id="rId4" Type="http://schemas.openxmlformats.org/officeDocument/2006/relationships/image" Target="../media/image13.jpe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8.svg"/></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4.png"/><Relationship Id="rId4" Type="http://schemas.openxmlformats.org/officeDocument/2006/relationships/image" Target="../media/image16.svg"/></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4.png"/><Relationship Id="rId4" Type="http://schemas.openxmlformats.org/officeDocument/2006/relationships/image" Target="../media/image16.svg"/></Relationships>
</file>

<file path=ppt/slides/_rels/slide3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4.png"/><Relationship Id="rId4" Type="http://schemas.openxmlformats.org/officeDocument/2006/relationships/image" Target="../media/image13.jpe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sv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32863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28FAD-ABBE-4B20-83EB-53A2028C0467}"/>
            </a:ext>
          </a:extLst>
        </p:cNvPr>
        <p:cNvGrpSpPr/>
        <p:nvPr/>
      </p:nvGrpSpPr>
      <p:grpSpPr>
        <a:xfrm>
          <a:off x="0" y="0"/>
          <a:ext cx="0" cy="0"/>
          <a:chOff x="0" y="0"/>
          <a:chExt cx="0" cy="0"/>
        </a:xfrm>
      </p:grpSpPr>
      <p:pic>
        <p:nvPicPr>
          <p:cNvPr id="9" name="Picture 8" descr="A book with text on it&#10;&#10;AI-generated content may be incorrect.">
            <a:extLst>
              <a:ext uri="{FF2B5EF4-FFF2-40B4-BE49-F238E27FC236}">
                <a16:creationId xmlns:a16="http://schemas.microsoft.com/office/drawing/2014/main" id="{C9D94C4F-6663-63FE-3158-FE5DF3DFFBC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6320072"/>
      </p:ext>
    </p:extLst>
  </p:cSld>
  <p:clrMapOvr>
    <a:masterClrMapping/>
  </p:clrMapOvr>
  <p:transition spd="slow">
    <p:comb/>
  </p:transition>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731919">
                <a:alpha val="100000"/>
              </a:srgbClr>
            </a:gs>
            <a:gs pos="100000">
              <a:srgbClr val="E52B2B">
                <a:alpha val="100000"/>
              </a:srgbClr>
            </a:gs>
          </a:gsLst>
          <a:lin ang="5400000"/>
        </a:gradFill>
        <a:effectLst/>
      </p:bgPr>
    </p:bg>
    <p:spTree>
      <p:nvGrpSpPr>
        <p:cNvPr id="1" name=""/>
        <p:cNvGrpSpPr/>
        <p:nvPr/>
      </p:nvGrpSpPr>
      <p:grpSpPr>
        <a:xfrm>
          <a:off x="0" y="0"/>
          <a:ext cx="0" cy="0"/>
          <a:chOff x="0" y="0"/>
          <a:chExt cx="0" cy="0"/>
        </a:xfrm>
      </p:grpSpPr>
      <p:grpSp>
        <p:nvGrpSpPr>
          <p:cNvPr id="2" name="Group 2"/>
          <p:cNvGrpSpPr/>
          <p:nvPr/>
        </p:nvGrpSpPr>
        <p:grpSpPr>
          <a:xfrm>
            <a:off x="154750" y="150512"/>
            <a:ext cx="11882500" cy="6556975"/>
            <a:chOff x="0" y="0"/>
            <a:chExt cx="4694321" cy="2590410"/>
          </a:xfrm>
        </p:grpSpPr>
        <p:sp>
          <p:nvSpPr>
            <p:cNvPr id="3" name="Freeform 3"/>
            <p:cNvSpPr/>
            <p:nvPr/>
          </p:nvSpPr>
          <p:spPr>
            <a:xfrm>
              <a:off x="0" y="0"/>
              <a:ext cx="4694321" cy="2590410"/>
            </a:xfrm>
            <a:custGeom>
              <a:avLst/>
              <a:gdLst/>
              <a:ahLst/>
              <a:cxnLst/>
              <a:rect l="l" t="t" r="r" b="b"/>
              <a:pathLst>
                <a:path w="4694321" h="2590410">
                  <a:moveTo>
                    <a:pt x="22152" y="0"/>
                  </a:moveTo>
                  <a:lnTo>
                    <a:pt x="4672169" y="0"/>
                  </a:lnTo>
                  <a:cubicBezTo>
                    <a:pt x="4678044" y="0"/>
                    <a:pt x="4683678" y="2334"/>
                    <a:pt x="4687833" y="6488"/>
                  </a:cubicBezTo>
                  <a:cubicBezTo>
                    <a:pt x="4691987" y="10643"/>
                    <a:pt x="4694321" y="16277"/>
                    <a:pt x="4694321" y="22152"/>
                  </a:cubicBezTo>
                  <a:lnTo>
                    <a:pt x="4694321" y="2568258"/>
                  </a:lnTo>
                  <a:cubicBezTo>
                    <a:pt x="4694321" y="2580492"/>
                    <a:pt x="4684403" y="2590410"/>
                    <a:pt x="4672169" y="2590410"/>
                  </a:cubicBezTo>
                  <a:lnTo>
                    <a:pt x="22152" y="2590410"/>
                  </a:lnTo>
                  <a:cubicBezTo>
                    <a:pt x="9918" y="2590410"/>
                    <a:pt x="0" y="2580492"/>
                    <a:pt x="0" y="2568258"/>
                  </a:cubicBezTo>
                  <a:lnTo>
                    <a:pt x="0" y="22152"/>
                  </a:lnTo>
                  <a:cubicBezTo>
                    <a:pt x="0" y="9918"/>
                    <a:pt x="9918" y="0"/>
                    <a:pt x="22152" y="0"/>
                  </a:cubicBezTo>
                  <a:close/>
                </a:path>
              </a:pathLst>
            </a:custGeom>
            <a:solidFill>
              <a:srgbClr val="000000">
                <a:alpha val="0"/>
              </a:srgbClr>
            </a:solidFill>
            <a:ln w="38100" cap="rnd">
              <a:solidFill>
                <a:srgbClr val="FFFFFF"/>
              </a:solidFill>
              <a:prstDash val="solid"/>
              <a:round/>
            </a:ln>
          </p:spPr>
          <p:txBody>
            <a:bodyPr/>
            <a:lstStyle/>
            <a:p>
              <a:pPr defTabSz="609630"/>
              <a:endParaRPr lang="en-US" sz="1200">
                <a:solidFill>
                  <a:prstClr val="black"/>
                </a:solidFill>
                <a:latin typeface="Calibri"/>
              </a:endParaRPr>
            </a:p>
          </p:txBody>
        </p:sp>
        <p:sp>
          <p:nvSpPr>
            <p:cNvPr id="4" name="TextBox 4"/>
            <p:cNvSpPr txBox="1"/>
            <p:nvPr/>
          </p:nvSpPr>
          <p:spPr>
            <a:xfrm>
              <a:off x="0" y="-38100"/>
              <a:ext cx="4694321" cy="262851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5" name="Group 5"/>
          <p:cNvGrpSpPr/>
          <p:nvPr/>
        </p:nvGrpSpPr>
        <p:grpSpPr>
          <a:xfrm>
            <a:off x="1502533" y="2335212"/>
            <a:ext cx="2303952" cy="1847831"/>
            <a:chOff x="0" y="0"/>
            <a:chExt cx="910203" cy="730007"/>
          </a:xfrm>
        </p:grpSpPr>
        <p:sp>
          <p:nvSpPr>
            <p:cNvPr id="6" name="Freeform 6"/>
            <p:cNvSpPr/>
            <p:nvPr/>
          </p:nvSpPr>
          <p:spPr>
            <a:xfrm>
              <a:off x="0" y="0"/>
              <a:ext cx="910203" cy="730007"/>
            </a:xfrm>
            <a:custGeom>
              <a:avLst/>
              <a:gdLst/>
              <a:ahLst/>
              <a:cxnLst/>
              <a:rect l="l" t="t" r="r" b="b"/>
              <a:pathLst>
                <a:path w="910203" h="730007">
                  <a:moveTo>
                    <a:pt x="114249" y="0"/>
                  </a:moveTo>
                  <a:lnTo>
                    <a:pt x="795954" y="0"/>
                  </a:lnTo>
                  <a:cubicBezTo>
                    <a:pt x="859052" y="0"/>
                    <a:pt x="910203" y="51151"/>
                    <a:pt x="910203" y="114249"/>
                  </a:cubicBezTo>
                  <a:lnTo>
                    <a:pt x="910203" y="615758"/>
                  </a:lnTo>
                  <a:cubicBezTo>
                    <a:pt x="910203" y="678856"/>
                    <a:pt x="859052" y="730007"/>
                    <a:pt x="795954" y="730007"/>
                  </a:cubicBezTo>
                  <a:lnTo>
                    <a:pt x="114249" y="730007"/>
                  </a:lnTo>
                  <a:cubicBezTo>
                    <a:pt x="51151" y="730007"/>
                    <a:pt x="0" y="678856"/>
                    <a:pt x="0" y="615758"/>
                  </a:cubicBezTo>
                  <a:lnTo>
                    <a:pt x="0" y="114249"/>
                  </a:lnTo>
                  <a:cubicBezTo>
                    <a:pt x="0" y="51151"/>
                    <a:pt x="51151" y="0"/>
                    <a:pt x="114249" y="0"/>
                  </a:cubicBezTo>
                  <a:close/>
                </a:path>
              </a:pathLst>
            </a:custGeom>
            <a:solidFill>
              <a:srgbClr val="702B26"/>
            </a:solidFill>
          </p:spPr>
          <p:txBody>
            <a:bodyPr/>
            <a:lstStyle/>
            <a:p>
              <a:pPr defTabSz="609630"/>
              <a:endParaRPr lang="en-US" sz="1600">
                <a:solidFill>
                  <a:prstClr val="black"/>
                </a:solidFill>
                <a:latin typeface="Calibri"/>
              </a:endParaRPr>
            </a:p>
          </p:txBody>
        </p:sp>
        <p:sp>
          <p:nvSpPr>
            <p:cNvPr id="7" name="TextBox 7"/>
            <p:cNvSpPr txBox="1"/>
            <p:nvPr/>
          </p:nvSpPr>
          <p:spPr>
            <a:xfrm>
              <a:off x="0" y="-66675"/>
              <a:ext cx="910203" cy="796682"/>
            </a:xfrm>
            <a:prstGeom prst="rect">
              <a:avLst/>
            </a:prstGeom>
          </p:spPr>
          <p:txBody>
            <a:bodyPr lIns="33867" tIns="33867" rIns="33867" bIns="33867" rtlCol="0" anchor="ctr"/>
            <a:lstStyle/>
            <a:p>
              <a:pPr algn="ctr" defTabSz="609630">
                <a:lnSpc>
                  <a:spcPts val="2706"/>
                </a:lnSpc>
              </a:pPr>
              <a:r>
                <a:rPr lang="en-US" sz="2400" b="1" dirty="0">
                  <a:solidFill>
                    <a:srgbClr val="FFFFFF"/>
                  </a:solidFill>
                  <a:latin typeface="Gotham Bold"/>
                  <a:ea typeface="Gotham Bold"/>
                  <a:cs typeface="Gotham Bold"/>
                  <a:sym typeface="Gotham Bold"/>
                </a:rPr>
                <a:t>Farming </a:t>
              </a:r>
            </a:p>
            <a:p>
              <a:pPr algn="ctr" defTabSz="609630">
                <a:lnSpc>
                  <a:spcPts val="2706"/>
                </a:lnSpc>
              </a:pPr>
              <a:r>
                <a:rPr lang="en-US" sz="2400" dirty="0">
                  <a:solidFill>
                    <a:srgbClr val="FFFFFF"/>
                  </a:solidFill>
                  <a:latin typeface="Gotham"/>
                  <a:ea typeface="Gotham"/>
                  <a:cs typeface="Gotham"/>
                  <a:sym typeface="Gotham"/>
                </a:rPr>
                <a:t>Luke 9:62</a:t>
              </a:r>
            </a:p>
          </p:txBody>
        </p:sp>
      </p:grpSp>
      <p:sp>
        <p:nvSpPr>
          <p:cNvPr id="8" name="TextBox 8"/>
          <p:cNvSpPr txBox="1"/>
          <p:nvPr/>
        </p:nvSpPr>
        <p:spPr>
          <a:xfrm>
            <a:off x="551676" y="482391"/>
            <a:ext cx="11088647" cy="1133900"/>
          </a:xfrm>
          <a:prstGeom prst="rect">
            <a:avLst/>
          </a:prstGeom>
        </p:spPr>
        <p:txBody>
          <a:bodyPr wrap="square" lIns="0" tIns="0" rIns="0" bIns="0" rtlCol="0" anchor="t">
            <a:spAutoFit/>
          </a:bodyPr>
          <a:lstStyle/>
          <a:p>
            <a:pPr algn="ctr" defTabSz="609630">
              <a:lnSpc>
                <a:spcPts val="4382"/>
              </a:lnSpc>
            </a:pPr>
            <a:r>
              <a:rPr lang="en-US" sz="4382" i="1" spc="-87" dirty="0">
                <a:solidFill>
                  <a:srgbClr val="FFFFFF"/>
                </a:solidFill>
                <a:latin typeface="Abadi" panose="020B0604020104020204" pitchFamily="34" charset="0"/>
                <a:ea typeface="Gotham Bold Italics"/>
                <a:cs typeface="Gotham Bold Italics"/>
                <a:sym typeface="Gotham Bold Italics"/>
              </a:rPr>
              <a:t>Familiar Examples Used To Illustrate How Christians Should Live</a:t>
            </a:r>
          </a:p>
        </p:txBody>
      </p:sp>
      <p:grpSp>
        <p:nvGrpSpPr>
          <p:cNvPr id="9" name="Group 9"/>
          <p:cNvGrpSpPr/>
          <p:nvPr/>
        </p:nvGrpSpPr>
        <p:grpSpPr>
          <a:xfrm>
            <a:off x="4944913" y="2335212"/>
            <a:ext cx="2303952" cy="1847831"/>
            <a:chOff x="0" y="0"/>
            <a:chExt cx="910203" cy="730007"/>
          </a:xfrm>
        </p:grpSpPr>
        <p:sp>
          <p:nvSpPr>
            <p:cNvPr id="10" name="Freeform 10"/>
            <p:cNvSpPr/>
            <p:nvPr/>
          </p:nvSpPr>
          <p:spPr>
            <a:xfrm>
              <a:off x="0" y="0"/>
              <a:ext cx="910203" cy="730007"/>
            </a:xfrm>
            <a:custGeom>
              <a:avLst/>
              <a:gdLst/>
              <a:ahLst/>
              <a:cxnLst/>
              <a:rect l="l" t="t" r="r" b="b"/>
              <a:pathLst>
                <a:path w="910203" h="730007">
                  <a:moveTo>
                    <a:pt x="114249" y="0"/>
                  </a:moveTo>
                  <a:lnTo>
                    <a:pt x="795954" y="0"/>
                  </a:lnTo>
                  <a:cubicBezTo>
                    <a:pt x="859052" y="0"/>
                    <a:pt x="910203" y="51151"/>
                    <a:pt x="910203" y="114249"/>
                  </a:cubicBezTo>
                  <a:lnTo>
                    <a:pt x="910203" y="615758"/>
                  </a:lnTo>
                  <a:cubicBezTo>
                    <a:pt x="910203" y="678856"/>
                    <a:pt x="859052" y="730007"/>
                    <a:pt x="795954" y="730007"/>
                  </a:cubicBezTo>
                  <a:lnTo>
                    <a:pt x="114249" y="730007"/>
                  </a:lnTo>
                  <a:cubicBezTo>
                    <a:pt x="51151" y="730007"/>
                    <a:pt x="0" y="678856"/>
                    <a:pt x="0" y="615758"/>
                  </a:cubicBezTo>
                  <a:lnTo>
                    <a:pt x="0" y="114249"/>
                  </a:lnTo>
                  <a:cubicBezTo>
                    <a:pt x="0" y="51151"/>
                    <a:pt x="51151" y="0"/>
                    <a:pt x="114249" y="0"/>
                  </a:cubicBezTo>
                  <a:close/>
                </a:path>
              </a:pathLst>
            </a:custGeom>
            <a:solidFill>
              <a:srgbClr val="702B26"/>
            </a:solidFill>
          </p:spPr>
          <p:txBody>
            <a:bodyPr/>
            <a:lstStyle/>
            <a:p>
              <a:pPr defTabSz="609630"/>
              <a:endParaRPr lang="en-US" sz="1600">
                <a:solidFill>
                  <a:prstClr val="black"/>
                </a:solidFill>
                <a:latin typeface="Calibri"/>
              </a:endParaRPr>
            </a:p>
          </p:txBody>
        </p:sp>
        <p:sp>
          <p:nvSpPr>
            <p:cNvPr id="11" name="TextBox 11"/>
            <p:cNvSpPr txBox="1"/>
            <p:nvPr/>
          </p:nvSpPr>
          <p:spPr>
            <a:xfrm>
              <a:off x="0" y="-66675"/>
              <a:ext cx="910203" cy="796682"/>
            </a:xfrm>
            <a:prstGeom prst="rect">
              <a:avLst/>
            </a:prstGeom>
          </p:spPr>
          <p:txBody>
            <a:bodyPr lIns="33867" tIns="33867" rIns="33867" bIns="33867" rtlCol="0" anchor="ctr"/>
            <a:lstStyle/>
            <a:p>
              <a:pPr algn="ctr" defTabSz="609630">
                <a:lnSpc>
                  <a:spcPts val="2706"/>
                </a:lnSpc>
              </a:pPr>
              <a:r>
                <a:rPr lang="en-US" sz="2400" b="1" dirty="0">
                  <a:solidFill>
                    <a:srgbClr val="FFFFFF"/>
                  </a:solidFill>
                  <a:latin typeface="Gotham Bold"/>
                  <a:ea typeface="Gotham Bold"/>
                  <a:cs typeface="Gotham Bold"/>
                  <a:sym typeface="Gotham Bold"/>
                </a:rPr>
                <a:t>Building </a:t>
              </a:r>
            </a:p>
            <a:p>
              <a:pPr algn="ctr" defTabSz="609630">
                <a:lnSpc>
                  <a:spcPts val="2706"/>
                </a:lnSpc>
              </a:pPr>
              <a:r>
                <a:rPr lang="en-US" sz="2400" dirty="0">
                  <a:solidFill>
                    <a:srgbClr val="FFFFFF"/>
                  </a:solidFill>
                  <a:latin typeface="Gotham"/>
                  <a:ea typeface="Gotham"/>
                  <a:cs typeface="Gotham"/>
                  <a:sym typeface="Gotham"/>
                </a:rPr>
                <a:t>Matthew 7:24-27</a:t>
              </a:r>
            </a:p>
          </p:txBody>
        </p:sp>
      </p:grpSp>
      <p:grpSp>
        <p:nvGrpSpPr>
          <p:cNvPr id="12" name="Group 12"/>
          <p:cNvGrpSpPr/>
          <p:nvPr/>
        </p:nvGrpSpPr>
        <p:grpSpPr>
          <a:xfrm>
            <a:off x="8385515" y="2335212"/>
            <a:ext cx="2303952" cy="1847831"/>
            <a:chOff x="0" y="0"/>
            <a:chExt cx="910203" cy="730007"/>
          </a:xfrm>
        </p:grpSpPr>
        <p:sp>
          <p:nvSpPr>
            <p:cNvPr id="13" name="Freeform 13"/>
            <p:cNvSpPr/>
            <p:nvPr/>
          </p:nvSpPr>
          <p:spPr>
            <a:xfrm>
              <a:off x="0" y="0"/>
              <a:ext cx="910203" cy="730007"/>
            </a:xfrm>
            <a:custGeom>
              <a:avLst/>
              <a:gdLst/>
              <a:ahLst/>
              <a:cxnLst/>
              <a:rect l="l" t="t" r="r" b="b"/>
              <a:pathLst>
                <a:path w="910203" h="730007">
                  <a:moveTo>
                    <a:pt x="114249" y="0"/>
                  </a:moveTo>
                  <a:lnTo>
                    <a:pt x="795954" y="0"/>
                  </a:lnTo>
                  <a:cubicBezTo>
                    <a:pt x="859052" y="0"/>
                    <a:pt x="910203" y="51151"/>
                    <a:pt x="910203" y="114249"/>
                  </a:cubicBezTo>
                  <a:lnTo>
                    <a:pt x="910203" y="615758"/>
                  </a:lnTo>
                  <a:cubicBezTo>
                    <a:pt x="910203" y="678856"/>
                    <a:pt x="859052" y="730007"/>
                    <a:pt x="795954" y="730007"/>
                  </a:cubicBezTo>
                  <a:lnTo>
                    <a:pt x="114249" y="730007"/>
                  </a:lnTo>
                  <a:cubicBezTo>
                    <a:pt x="51151" y="730007"/>
                    <a:pt x="0" y="678856"/>
                    <a:pt x="0" y="615758"/>
                  </a:cubicBezTo>
                  <a:lnTo>
                    <a:pt x="0" y="114249"/>
                  </a:lnTo>
                  <a:cubicBezTo>
                    <a:pt x="0" y="51151"/>
                    <a:pt x="51151" y="0"/>
                    <a:pt x="114249" y="0"/>
                  </a:cubicBezTo>
                  <a:close/>
                </a:path>
              </a:pathLst>
            </a:custGeom>
            <a:solidFill>
              <a:srgbClr val="702B26"/>
            </a:solidFill>
          </p:spPr>
          <p:txBody>
            <a:bodyPr/>
            <a:lstStyle/>
            <a:p>
              <a:pPr defTabSz="609630"/>
              <a:endParaRPr lang="en-US" sz="1600">
                <a:solidFill>
                  <a:prstClr val="black"/>
                </a:solidFill>
                <a:latin typeface="Calibri"/>
              </a:endParaRPr>
            </a:p>
          </p:txBody>
        </p:sp>
        <p:sp>
          <p:nvSpPr>
            <p:cNvPr id="14" name="TextBox 14"/>
            <p:cNvSpPr txBox="1"/>
            <p:nvPr/>
          </p:nvSpPr>
          <p:spPr>
            <a:xfrm>
              <a:off x="0" y="-66675"/>
              <a:ext cx="910203" cy="796682"/>
            </a:xfrm>
            <a:prstGeom prst="rect">
              <a:avLst/>
            </a:prstGeom>
          </p:spPr>
          <p:txBody>
            <a:bodyPr lIns="33867" tIns="33867" rIns="33867" bIns="33867" rtlCol="0" anchor="ctr"/>
            <a:lstStyle/>
            <a:p>
              <a:pPr algn="ctr" defTabSz="609630">
                <a:lnSpc>
                  <a:spcPts val="2706"/>
                </a:lnSpc>
              </a:pPr>
              <a:r>
                <a:rPr lang="en-US" sz="2400" b="1" dirty="0">
                  <a:solidFill>
                    <a:srgbClr val="FFFFFF"/>
                  </a:solidFill>
                  <a:latin typeface="Gotham Bold"/>
                  <a:ea typeface="Gotham Bold"/>
                  <a:cs typeface="Gotham Bold"/>
                  <a:sym typeface="Gotham Bold"/>
                </a:rPr>
                <a:t>Soldiers</a:t>
              </a:r>
            </a:p>
            <a:p>
              <a:pPr algn="ctr" defTabSz="609630">
                <a:lnSpc>
                  <a:spcPts val="2706"/>
                </a:lnSpc>
              </a:pPr>
              <a:r>
                <a:rPr lang="en-US" sz="2400" dirty="0">
                  <a:solidFill>
                    <a:srgbClr val="FFFFFF"/>
                  </a:solidFill>
                  <a:latin typeface="Gotham"/>
                  <a:ea typeface="Gotham"/>
                  <a:cs typeface="Gotham"/>
                  <a:sym typeface="Gotham"/>
                </a:rPr>
                <a:t>Eph. 6:10-20</a:t>
              </a:r>
            </a:p>
          </p:txBody>
        </p:sp>
      </p:grpSp>
      <p:sp>
        <p:nvSpPr>
          <p:cNvPr id="15" name="TextBox 15"/>
          <p:cNvSpPr txBox="1"/>
          <p:nvPr/>
        </p:nvSpPr>
        <p:spPr>
          <a:xfrm>
            <a:off x="504440" y="4813258"/>
            <a:ext cx="11183120" cy="994439"/>
          </a:xfrm>
          <a:prstGeom prst="rect">
            <a:avLst/>
          </a:prstGeom>
        </p:spPr>
        <p:txBody>
          <a:bodyPr lIns="0" tIns="0" rIns="0" bIns="0" rtlCol="0" anchor="t">
            <a:spAutoFit/>
          </a:bodyPr>
          <a:lstStyle/>
          <a:p>
            <a:pPr algn="ctr" defTabSz="609630">
              <a:lnSpc>
                <a:spcPts val="4000"/>
              </a:lnSpc>
              <a:spcBef>
                <a:spcPct val="0"/>
              </a:spcBef>
            </a:pPr>
            <a:r>
              <a:rPr lang="en-US" sz="2857" dirty="0">
                <a:solidFill>
                  <a:srgbClr val="FFFFFF"/>
                </a:solidFill>
                <a:latin typeface="Canva Sans"/>
                <a:ea typeface="Canva Sans"/>
                <a:cs typeface="Canva Sans"/>
                <a:sym typeface="Canva Sans"/>
              </a:rPr>
              <a:t>Each of These Simple, Familiar Pictures Illustrates Important Lessons About Living As A Christian </a:t>
            </a: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heckerboard(across)">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heckerboard(across)">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731919">
                <a:alpha val="100000"/>
              </a:srgbClr>
            </a:gs>
            <a:gs pos="100000">
              <a:srgbClr val="E52B2B">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2255685" y="1141570"/>
            <a:ext cx="7680631" cy="5386042"/>
          </a:xfrm>
          <a:custGeom>
            <a:avLst/>
            <a:gdLst/>
            <a:ahLst/>
            <a:cxnLst/>
            <a:rect l="l" t="t" r="r" b="b"/>
            <a:pathLst>
              <a:path w="11520946" h="8079063">
                <a:moveTo>
                  <a:pt x="0" y="0"/>
                </a:moveTo>
                <a:lnTo>
                  <a:pt x="11520946" y="0"/>
                </a:lnTo>
                <a:lnTo>
                  <a:pt x="11520946" y="8079063"/>
                </a:lnTo>
                <a:lnTo>
                  <a:pt x="0" y="80790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0" y="965027"/>
            <a:ext cx="12192000" cy="5892973"/>
            <a:chOff x="0" y="0"/>
            <a:chExt cx="4816593" cy="2328088"/>
          </a:xfrm>
        </p:grpSpPr>
        <p:sp>
          <p:nvSpPr>
            <p:cNvPr id="4" name="Freeform 4"/>
            <p:cNvSpPr/>
            <p:nvPr/>
          </p:nvSpPr>
          <p:spPr>
            <a:xfrm>
              <a:off x="0" y="0"/>
              <a:ext cx="4816592" cy="2328088"/>
            </a:xfrm>
            <a:custGeom>
              <a:avLst/>
              <a:gdLst/>
              <a:ahLst/>
              <a:cxnLst/>
              <a:rect l="l" t="t" r="r" b="b"/>
              <a:pathLst>
                <a:path w="4816592" h="2328088">
                  <a:moveTo>
                    <a:pt x="0" y="0"/>
                  </a:moveTo>
                  <a:lnTo>
                    <a:pt x="4816592" y="0"/>
                  </a:lnTo>
                  <a:lnTo>
                    <a:pt x="4816592" y="2328088"/>
                  </a:lnTo>
                  <a:lnTo>
                    <a:pt x="0" y="2328088"/>
                  </a:lnTo>
                  <a:close/>
                </a:path>
              </a:pathLst>
            </a:custGeom>
            <a:solidFill>
              <a:srgbClr val="000000">
                <a:alpha val="73725"/>
              </a:srgbClr>
            </a:solidFill>
          </p:spPr>
          <p:txBody>
            <a:bodyPr/>
            <a:lstStyle/>
            <a:p>
              <a:pPr defTabSz="609630"/>
              <a:endParaRPr lang="en-US" sz="1200">
                <a:solidFill>
                  <a:prstClr val="black"/>
                </a:solidFill>
                <a:latin typeface="Calibri"/>
              </a:endParaRPr>
            </a:p>
          </p:txBody>
        </p:sp>
        <p:sp>
          <p:nvSpPr>
            <p:cNvPr id="5" name="TextBox 5"/>
            <p:cNvSpPr txBox="1"/>
            <p:nvPr/>
          </p:nvSpPr>
          <p:spPr>
            <a:xfrm>
              <a:off x="0" y="-38100"/>
              <a:ext cx="4816593" cy="2366188"/>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6" name="Group 6"/>
          <p:cNvGrpSpPr/>
          <p:nvPr/>
        </p:nvGrpSpPr>
        <p:grpSpPr>
          <a:xfrm>
            <a:off x="642966" y="1624084"/>
            <a:ext cx="10906068" cy="3973623"/>
            <a:chOff x="0" y="0"/>
            <a:chExt cx="4308570" cy="1426107"/>
          </a:xfrm>
        </p:grpSpPr>
        <p:sp>
          <p:nvSpPr>
            <p:cNvPr id="7" name="Freeform 7"/>
            <p:cNvSpPr/>
            <p:nvPr/>
          </p:nvSpPr>
          <p:spPr>
            <a:xfrm>
              <a:off x="0" y="0"/>
              <a:ext cx="4308570" cy="1426107"/>
            </a:xfrm>
            <a:custGeom>
              <a:avLst/>
              <a:gdLst/>
              <a:ahLst/>
              <a:cxnLst/>
              <a:rect l="l" t="t" r="r" b="b"/>
              <a:pathLst>
                <a:path w="4308570" h="1426107">
                  <a:moveTo>
                    <a:pt x="0" y="0"/>
                  </a:moveTo>
                  <a:lnTo>
                    <a:pt x="4308570" y="0"/>
                  </a:lnTo>
                  <a:lnTo>
                    <a:pt x="4308570" y="1426107"/>
                  </a:lnTo>
                  <a:lnTo>
                    <a:pt x="0" y="1426107"/>
                  </a:lnTo>
                  <a:close/>
                </a:path>
              </a:pathLst>
            </a:custGeom>
            <a:solidFill>
              <a:srgbClr val="E10E0E">
                <a:alpha val="60784"/>
              </a:srgbClr>
            </a:solidFill>
          </p:spPr>
          <p:txBody>
            <a:bodyPr/>
            <a:lstStyle/>
            <a:p>
              <a:pPr defTabSz="609630"/>
              <a:endParaRPr lang="en-US" sz="1200">
                <a:solidFill>
                  <a:prstClr val="black"/>
                </a:solidFill>
                <a:latin typeface="Calibri"/>
              </a:endParaRPr>
            </a:p>
          </p:txBody>
        </p:sp>
        <p:sp>
          <p:nvSpPr>
            <p:cNvPr id="8" name="TextBox 8"/>
            <p:cNvSpPr txBox="1"/>
            <p:nvPr/>
          </p:nvSpPr>
          <p:spPr>
            <a:xfrm>
              <a:off x="0" y="-38100"/>
              <a:ext cx="4308570" cy="1464207"/>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9" name="TextBox 9"/>
          <p:cNvSpPr txBox="1"/>
          <p:nvPr/>
        </p:nvSpPr>
        <p:spPr>
          <a:xfrm>
            <a:off x="881345" y="1854995"/>
            <a:ext cx="10429305" cy="3335337"/>
          </a:xfrm>
          <a:prstGeom prst="rect">
            <a:avLst/>
          </a:prstGeom>
        </p:spPr>
        <p:txBody>
          <a:bodyPr lIns="0" tIns="0" rIns="0" bIns="0" rtlCol="0" anchor="t">
            <a:spAutoFit/>
          </a:bodyPr>
          <a:lstStyle/>
          <a:p>
            <a:pPr defTabSz="609630">
              <a:lnSpc>
                <a:spcPts val="2857"/>
              </a:lnSpc>
              <a:spcBef>
                <a:spcPct val="0"/>
              </a:spcBef>
            </a:pPr>
            <a:r>
              <a:rPr lang="en-US" sz="2400" i="1" spc="-81" dirty="0">
                <a:solidFill>
                  <a:srgbClr val="FFFFFF"/>
                </a:solidFill>
                <a:latin typeface="Canva Sans Italics"/>
                <a:ea typeface="Canva Sans Italics"/>
                <a:cs typeface="Canva Sans Italics"/>
                <a:sym typeface="Canva Sans Italics"/>
              </a:rPr>
              <a:t>1 Corinthians 9:24–27 (NKJV)</a:t>
            </a:r>
          </a:p>
          <a:p>
            <a:pPr defTabSz="609630">
              <a:lnSpc>
                <a:spcPts val="2857"/>
              </a:lnSpc>
              <a:spcBef>
                <a:spcPct val="0"/>
              </a:spcBef>
            </a:pPr>
            <a:endParaRPr lang="en-US" sz="2400" i="1" spc="-81" dirty="0">
              <a:solidFill>
                <a:srgbClr val="FFFFFF"/>
              </a:solidFill>
              <a:latin typeface="Canva Sans Italics"/>
              <a:ea typeface="Canva Sans Italics"/>
              <a:cs typeface="Canva Sans Italics"/>
              <a:sym typeface="Canva Sans Italics"/>
            </a:endParaRPr>
          </a:p>
          <a:p>
            <a:pPr defTabSz="609630">
              <a:lnSpc>
                <a:spcPts val="2857"/>
              </a:lnSpc>
              <a:spcBef>
                <a:spcPct val="0"/>
              </a:spcBef>
            </a:pPr>
            <a:r>
              <a:rPr lang="en-US" sz="2400" i="1" spc="-81" baseline="30000" dirty="0">
                <a:solidFill>
                  <a:srgbClr val="FFFFFF"/>
                </a:solidFill>
                <a:latin typeface="Canva Sans Italics"/>
                <a:ea typeface="Canva Sans Italics"/>
                <a:cs typeface="Canva Sans Italics"/>
                <a:sym typeface="Canva Sans Italics"/>
              </a:rPr>
              <a:t>24</a:t>
            </a:r>
            <a:r>
              <a:rPr lang="en-US" sz="2400" i="1" spc="-81" dirty="0">
                <a:solidFill>
                  <a:srgbClr val="FFFFFF"/>
                </a:solidFill>
                <a:latin typeface="Canva Sans Italics"/>
                <a:ea typeface="Canva Sans Italics"/>
                <a:cs typeface="Canva Sans Italics"/>
                <a:sym typeface="Canva Sans Italics"/>
              </a:rPr>
              <a:t> Do you not know that those who run in a race all run, but one receives the prize? Run in such a way that you may obtain it. </a:t>
            </a:r>
          </a:p>
          <a:p>
            <a:pPr defTabSz="609630">
              <a:lnSpc>
                <a:spcPts val="2857"/>
              </a:lnSpc>
              <a:spcBef>
                <a:spcPct val="0"/>
              </a:spcBef>
            </a:pPr>
            <a:r>
              <a:rPr lang="en-US" sz="2400" i="1" spc="-81" baseline="30000" dirty="0">
                <a:solidFill>
                  <a:srgbClr val="FFFFFF"/>
                </a:solidFill>
                <a:latin typeface="Canva Sans Italics"/>
                <a:ea typeface="Canva Sans Italics"/>
                <a:cs typeface="Canva Sans Italics"/>
                <a:sym typeface="Canva Sans Italics"/>
              </a:rPr>
              <a:t>25</a:t>
            </a:r>
            <a:r>
              <a:rPr lang="en-US" sz="2400" i="1" spc="-81" dirty="0">
                <a:solidFill>
                  <a:srgbClr val="FFFFFF"/>
                </a:solidFill>
                <a:latin typeface="Canva Sans Italics"/>
                <a:ea typeface="Canva Sans Italics"/>
                <a:cs typeface="Canva Sans Italics"/>
                <a:sym typeface="Canva Sans Italics"/>
              </a:rPr>
              <a:t> And everyone who competes for the prize is temperate in all things. Now they do it to obtain a perishable crown, but we for an imperishable crown. </a:t>
            </a:r>
          </a:p>
          <a:p>
            <a:pPr defTabSz="609630">
              <a:lnSpc>
                <a:spcPts val="2857"/>
              </a:lnSpc>
              <a:spcBef>
                <a:spcPct val="0"/>
              </a:spcBef>
            </a:pPr>
            <a:r>
              <a:rPr lang="en-US" sz="2400" i="1" spc="-81" baseline="30000" dirty="0">
                <a:solidFill>
                  <a:srgbClr val="FFFFFF"/>
                </a:solidFill>
                <a:latin typeface="Canva Sans Italics"/>
                <a:ea typeface="Canva Sans Italics"/>
                <a:cs typeface="Canva Sans Italics"/>
                <a:sym typeface="Canva Sans Italics"/>
              </a:rPr>
              <a:t>26</a:t>
            </a:r>
            <a:r>
              <a:rPr lang="en-US" sz="2400" i="1" spc="-81" dirty="0">
                <a:solidFill>
                  <a:srgbClr val="FFFFFF"/>
                </a:solidFill>
                <a:latin typeface="Canva Sans Italics"/>
                <a:ea typeface="Canva Sans Italics"/>
                <a:cs typeface="Canva Sans Italics"/>
                <a:sym typeface="Canva Sans Italics"/>
              </a:rPr>
              <a:t> Therefore I run thus: not with uncertainty. Thus I fight: not as one who beats the air. </a:t>
            </a:r>
          </a:p>
          <a:p>
            <a:pPr defTabSz="609630">
              <a:lnSpc>
                <a:spcPts val="2857"/>
              </a:lnSpc>
              <a:spcBef>
                <a:spcPct val="0"/>
              </a:spcBef>
            </a:pPr>
            <a:r>
              <a:rPr lang="en-US" sz="2400" i="1" spc="-81" baseline="30000" dirty="0">
                <a:solidFill>
                  <a:srgbClr val="FFFFFF"/>
                </a:solidFill>
                <a:latin typeface="Canva Sans Italics"/>
                <a:ea typeface="Canva Sans Italics"/>
                <a:cs typeface="Canva Sans Italics"/>
                <a:sym typeface="Canva Sans Italics"/>
              </a:rPr>
              <a:t>27</a:t>
            </a:r>
            <a:r>
              <a:rPr lang="en-US" sz="2400" i="1" spc="-81" dirty="0">
                <a:solidFill>
                  <a:srgbClr val="FFFFFF"/>
                </a:solidFill>
                <a:latin typeface="Canva Sans Italics"/>
                <a:ea typeface="Canva Sans Italics"/>
                <a:cs typeface="Canva Sans Italics"/>
                <a:sym typeface="Canva Sans Italics"/>
              </a:rPr>
              <a:t> But I discipline my body and bring it into subjection, lest, when I have preached to others, I myself should become disqualified.</a:t>
            </a:r>
          </a:p>
        </p:txBody>
      </p:sp>
      <p:sp>
        <p:nvSpPr>
          <p:cNvPr id="10" name="Freeform 10"/>
          <p:cNvSpPr/>
          <p:nvPr/>
        </p:nvSpPr>
        <p:spPr>
          <a:xfrm>
            <a:off x="-519717" y="5741368"/>
            <a:ext cx="2723493" cy="1116633"/>
          </a:xfrm>
          <a:custGeom>
            <a:avLst/>
            <a:gdLst/>
            <a:ahLst/>
            <a:cxnLst/>
            <a:rect l="l" t="t" r="r" b="b"/>
            <a:pathLst>
              <a:path w="4085240" h="1674949">
                <a:moveTo>
                  <a:pt x="0" y="0"/>
                </a:moveTo>
                <a:lnTo>
                  <a:pt x="4085240" y="0"/>
                </a:lnTo>
                <a:lnTo>
                  <a:pt x="4085240" y="1674949"/>
                </a:lnTo>
                <a:lnTo>
                  <a:pt x="0" y="16749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9751402" y="5741368"/>
            <a:ext cx="2723493" cy="1116633"/>
          </a:xfrm>
          <a:custGeom>
            <a:avLst/>
            <a:gdLst/>
            <a:ahLst/>
            <a:cxnLst/>
            <a:rect l="l" t="t" r="r" b="b"/>
            <a:pathLst>
              <a:path w="4085240" h="1674949">
                <a:moveTo>
                  <a:pt x="0" y="0"/>
                </a:moveTo>
                <a:lnTo>
                  <a:pt x="4085240" y="0"/>
                </a:lnTo>
                <a:lnTo>
                  <a:pt x="4085240" y="1674949"/>
                </a:lnTo>
                <a:lnTo>
                  <a:pt x="0" y="16749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2" name="TextBox 12"/>
          <p:cNvSpPr txBox="1"/>
          <p:nvPr/>
        </p:nvSpPr>
        <p:spPr>
          <a:xfrm>
            <a:off x="0" y="295256"/>
            <a:ext cx="12192000" cy="429669"/>
          </a:xfrm>
          <a:prstGeom prst="rect">
            <a:avLst/>
          </a:prstGeom>
        </p:spPr>
        <p:txBody>
          <a:bodyPr lIns="0" tIns="0" rIns="0" bIns="0" rtlCol="0" anchor="t">
            <a:spAutoFit/>
          </a:bodyPr>
          <a:lstStyle/>
          <a:p>
            <a:pPr algn="ctr" defTabSz="609630">
              <a:lnSpc>
                <a:spcPts val="3315"/>
              </a:lnSpc>
            </a:pPr>
            <a:r>
              <a:rPr lang="en-US" sz="3315" b="1" i="1" spc="-66" dirty="0">
                <a:solidFill>
                  <a:srgbClr val="FFFFFF"/>
                </a:solidFill>
                <a:latin typeface="Abadi" panose="020B0604020104020204" pitchFamily="34" charset="0"/>
                <a:ea typeface="Gotham Heavy Italics"/>
                <a:cs typeface="Gotham Heavy Italics"/>
                <a:sym typeface="Gotham Heavy Italics"/>
              </a:rPr>
              <a:t>THE CHRISTIAN LIFE IS ALSO ILLUSTRATED AS A RACE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heckerboard(across)">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731919">
                <a:alpha val="100000"/>
              </a:srgbClr>
            </a:gs>
            <a:gs pos="100000">
              <a:srgbClr val="E52B2B">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2255685" y="1141570"/>
            <a:ext cx="7680631" cy="5386042"/>
          </a:xfrm>
          <a:custGeom>
            <a:avLst/>
            <a:gdLst/>
            <a:ahLst/>
            <a:cxnLst/>
            <a:rect l="l" t="t" r="r" b="b"/>
            <a:pathLst>
              <a:path w="11520946" h="8079063">
                <a:moveTo>
                  <a:pt x="0" y="0"/>
                </a:moveTo>
                <a:lnTo>
                  <a:pt x="11520946" y="0"/>
                </a:lnTo>
                <a:lnTo>
                  <a:pt x="11520946" y="8079063"/>
                </a:lnTo>
                <a:lnTo>
                  <a:pt x="0" y="80790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0" y="965027"/>
            <a:ext cx="12192000" cy="5892973"/>
            <a:chOff x="0" y="0"/>
            <a:chExt cx="4816593" cy="2328088"/>
          </a:xfrm>
        </p:grpSpPr>
        <p:sp>
          <p:nvSpPr>
            <p:cNvPr id="4" name="Freeform 4"/>
            <p:cNvSpPr/>
            <p:nvPr/>
          </p:nvSpPr>
          <p:spPr>
            <a:xfrm>
              <a:off x="0" y="0"/>
              <a:ext cx="4816592" cy="2328088"/>
            </a:xfrm>
            <a:custGeom>
              <a:avLst/>
              <a:gdLst/>
              <a:ahLst/>
              <a:cxnLst/>
              <a:rect l="l" t="t" r="r" b="b"/>
              <a:pathLst>
                <a:path w="4816592" h="2328088">
                  <a:moveTo>
                    <a:pt x="0" y="0"/>
                  </a:moveTo>
                  <a:lnTo>
                    <a:pt x="4816592" y="0"/>
                  </a:lnTo>
                  <a:lnTo>
                    <a:pt x="4816592" y="2328088"/>
                  </a:lnTo>
                  <a:lnTo>
                    <a:pt x="0" y="2328088"/>
                  </a:lnTo>
                  <a:close/>
                </a:path>
              </a:pathLst>
            </a:custGeom>
            <a:solidFill>
              <a:srgbClr val="000000">
                <a:alpha val="73725"/>
              </a:srgbClr>
            </a:solidFill>
          </p:spPr>
          <p:txBody>
            <a:bodyPr/>
            <a:lstStyle/>
            <a:p>
              <a:pPr defTabSz="609630"/>
              <a:endParaRPr lang="en-US" sz="1200">
                <a:solidFill>
                  <a:prstClr val="black"/>
                </a:solidFill>
                <a:latin typeface="Calibri"/>
              </a:endParaRPr>
            </a:p>
          </p:txBody>
        </p:sp>
        <p:sp>
          <p:nvSpPr>
            <p:cNvPr id="5" name="TextBox 5"/>
            <p:cNvSpPr txBox="1"/>
            <p:nvPr/>
          </p:nvSpPr>
          <p:spPr>
            <a:xfrm>
              <a:off x="0" y="-38100"/>
              <a:ext cx="4816593" cy="2366188"/>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6" name="Group 6"/>
          <p:cNvGrpSpPr/>
          <p:nvPr/>
        </p:nvGrpSpPr>
        <p:grpSpPr>
          <a:xfrm>
            <a:off x="642966" y="2302102"/>
            <a:ext cx="10906068" cy="2007245"/>
            <a:chOff x="0" y="0"/>
            <a:chExt cx="4308570" cy="792986"/>
          </a:xfrm>
        </p:grpSpPr>
        <p:sp>
          <p:nvSpPr>
            <p:cNvPr id="7" name="Freeform 7"/>
            <p:cNvSpPr/>
            <p:nvPr/>
          </p:nvSpPr>
          <p:spPr>
            <a:xfrm>
              <a:off x="0" y="0"/>
              <a:ext cx="4308570" cy="792986"/>
            </a:xfrm>
            <a:custGeom>
              <a:avLst/>
              <a:gdLst/>
              <a:ahLst/>
              <a:cxnLst/>
              <a:rect l="l" t="t" r="r" b="b"/>
              <a:pathLst>
                <a:path w="4308570" h="792986">
                  <a:moveTo>
                    <a:pt x="0" y="0"/>
                  </a:moveTo>
                  <a:lnTo>
                    <a:pt x="4308570" y="0"/>
                  </a:lnTo>
                  <a:lnTo>
                    <a:pt x="4308570" y="792986"/>
                  </a:lnTo>
                  <a:lnTo>
                    <a:pt x="0" y="792986"/>
                  </a:lnTo>
                  <a:close/>
                </a:path>
              </a:pathLst>
            </a:custGeom>
            <a:solidFill>
              <a:srgbClr val="E10E0E">
                <a:alpha val="60784"/>
              </a:srgbClr>
            </a:solidFill>
          </p:spPr>
          <p:txBody>
            <a:bodyPr/>
            <a:lstStyle/>
            <a:p>
              <a:pPr defTabSz="609630"/>
              <a:endParaRPr lang="en-US" sz="2000">
                <a:solidFill>
                  <a:prstClr val="black"/>
                </a:solidFill>
                <a:latin typeface="Calibri"/>
              </a:endParaRPr>
            </a:p>
          </p:txBody>
        </p:sp>
        <p:sp>
          <p:nvSpPr>
            <p:cNvPr id="8" name="TextBox 8"/>
            <p:cNvSpPr txBox="1"/>
            <p:nvPr/>
          </p:nvSpPr>
          <p:spPr>
            <a:xfrm>
              <a:off x="0" y="-38100"/>
              <a:ext cx="4308570" cy="831086"/>
            </a:xfrm>
            <a:prstGeom prst="rect">
              <a:avLst/>
            </a:prstGeom>
          </p:spPr>
          <p:txBody>
            <a:bodyPr lIns="33867" tIns="33867" rIns="33867" bIns="33867" rtlCol="0" anchor="ctr"/>
            <a:lstStyle/>
            <a:p>
              <a:pPr algn="ctr" defTabSz="609630">
                <a:lnSpc>
                  <a:spcPts val="1773"/>
                </a:lnSpc>
              </a:pPr>
              <a:endParaRPr sz="2000">
                <a:solidFill>
                  <a:prstClr val="black"/>
                </a:solidFill>
                <a:latin typeface="Calibri"/>
              </a:endParaRPr>
            </a:p>
          </p:txBody>
        </p:sp>
      </p:grpSp>
      <p:sp>
        <p:nvSpPr>
          <p:cNvPr id="9" name="TextBox 9"/>
          <p:cNvSpPr txBox="1"/>
          <p:nvPr/>
        </p:nvSpPr>
        <p:spPr>
          <a:xfrm>
            <a:off x="881345" y="2519577"/>
            <a:ext cx="10429305" cy="1475853"/>
          </a:xfrm>
          <a:prstGeom prst="rect">
            <a:avLst/>
          </a:prstGeom>
        </p:spPr>
        <p:txBody>
          <a:bodyPr lIns="0" tIns="0" rIns="0" bIns="0" rtlCol="0" anchor="t">
            <a:spAutoFit/>
          </a:bodyPr>
          <a:lstStyle/>
          <a:p>
            <a:pPr defTabSz="609630">
              <a:lnSpc>
                <a:spcPts val="2857"/>
              </a:lnSpc>
              <a:spcBef>
                <a:spcPct val="0"/>
              </a:spcBef>
            </a:pPr>
            <a:r>
              <a:rPr lang="en-US" sz="2800" i="1" spc="-81" dirty="0">
                <a:solidFill>
                  <a:srgbClr val="FFFFFF"/>
                </a:solidFill>
                <a:latin typeface="Canva Sans Italics"/>
                <a:ea typeface="Canva Sans Italics"/>
                <a:cs typeface="Canva Sans Italics"/>
                <a:sym typeface="Canva Sans Italics"/>
              </a:rPr>
              <a:t>Acts 20:24 (NKJV)</a:t>
            </a:r>
          </a:p>
          <a:p>
            <a:pPr defTabSz="609630">
              <a:lnSpc>
                <a:spcPts val="2857"/>
              </a:lnSpc>
              <a:spcBef>
                <a:spcPct val="0"/>
              </a:spcBef>
            </a:pPr>
            <a:r>
              <a:rPr lang="en-US" sz="2800" i="1" spc="-81" baseline="30000" dirty="0">
                <a:solidFill>
                  <a:srgbClr val="FFFFFF"/>
                </a:solidFill>
                <a:latin typeface="Canva Sans Italics"/>
                <a:ea typeface="Canva Sans Italics"/>
                <a:cs typeface="Canva Sans Italics"/>
                <a:sym typeface="Canva Sans Italics"/>
              </a:rPr>
              <a:t>24</a:t>
            </a:r>
            <a:r>
              <a:rPr lang="en-US" sz="2800" i="1" spc="-81" dirty="0">
                <a:solidFill>
                  <a:srgbClr val="FFFFFF"/>
                </a:solidFill>
                <a:latin typeface="Canva Sans Italics"/>
                <a:ea typeface="Canva Sans Italics"/>
                <a:cs typeface="Canva Sans Italics"/>
                <a:sym typeface="Canva Sans Italics"/>
              </a:rPr>
              <a:t> But none of these things move me; nor do I count my life dear to myself, so that I may finish my race with joy, and the ministry which I received from the Lord Jesus, to testify to the gospel of the grace of God.</a:t>
            </a:r>
          </a:p>
        </p:txBody>
      </p:sp>
      <p:sp>
        <p:nvSpPr>
          <p:cNvPr id="10" name="Freeform 10"/>
          <p:cNvSpPr/>
          <p:nvPr/>
        </p:nvSpPr>
        <p:spPr>
          <a:xfrm>
            <a:off x="-519717" y="5741368"/>
            <a:ext cx="2723493" cy="1116633"/>
          </a:xfrm>
          <a:custGeom>
            <a:avLst/>
            <a:gdLst/>
            <a:ahLst/>
            <a:cxnLst/>
            <a:rect l="l" t="t" r="r" b="b"/>
            <a:pathLst>
              <a:path w="4085240" h="1674949">
                <a:moveTo>
                  <a:pt x="0" y="0"/>
                </a:moveTo>
                <a:lnTo>
                  <a:pt x="4085240" y="0"/>
                </a:lnTo>
                <a:lnTo>
                  <a:pt x="4085240" y="1674949"/>
                </a:lnTo>
                <a:lnTo>
                  <a:pt x="0" y="16749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9751402" y="5741368"/>
            <a:ext cx="2723493" cy="1116633"/>
          </a:xfrm>
          <a:custGeom>
            <a:avLst/>
            <a:gdLst/>
            <a:ahLst/>
            <a:cxnLst/>
            <a:rect l="l" t="t" r="r" b="b"/>
            <a:pathLst>
              <a:path w="4085240" h="1674949">
                <a:moveTo>
                  <a:pt x="0" y="0"/>
                </a:moveTo>
                <a:lnTo>
                  <a:pt x="4085240" y="0"/>
                </a:lnTo>
                <a:lnTo>
                  <a:pt x="4085240" y="1674949"/>
                </a:lnTo>
                <a:lnTo>
                  <a:pt x="0" y="16749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3" name="TextBox 12">
            <a:extLst>
              <a:ext uri="{FF2B5EF4-FFF2-40B4-BE49-F238E27FC236}">
                <a16:creationId xmlns:a16="http://schemas.microsoft.com/office/drawing/2014/main" id="{433684F5-FF05-B3C7-35FE-94B5018D4C72}"/>
              </a:ext>
            </a:extLst>
          </p:cNvPr>
          <p:cNvSpPr txBox="1"/>
          <p:nvPr/>
        </p:nvSpPr>
        <p:spPr>
          <a:xfrm>
            <a:off x="0" y="295256"/>
            <a:ext cx="12192000" cy="429669"/>
          </a:xfrm>
          <a:prstGeom prst="rect">
            <a:avLst/>
          </a:prstGeom>
        </p:spPr>
        <p:txBody>
          <a:bodyPr lIns="0" tIns="0" rIns="0" bIns="0" rtlCol="0" anchor="t">
            <a:spAutoFit/>
          </a:bodyPr>
          <a:lstStyle/>
          <a:p>
            <a:pPr algn="ctr" defTabSz="609630">
              <a:lnSpc>
                <a:spcPts val="3315"/>
              </a:lnSpc>
            </a:pPr>
            <a:r>
              <a:rPr lang="en-US" sz="3315" b="1" i="1" spc="-66" dirty="0">
                <a:solidFill>
                  <a:srgbClr val="FFFFFF"/>
                </a:solidFill>
                <a:latin typeface="Abadi" panose="020B0604020104020204" pitchFamily="34" charset="0"/>
                <a:ea typeface="Gotham Heavy Italics"/>
                <a:cs typeface="Gotham Heavy Italics"/>
                <a:sym typeface="Gotham Heavy Italics"/>
              </a:rPr>
              <a:t>THE CHRISTIAN LIFE IS ALSO ILLUSTRATED AS A RACE</a:t>
            </a:r>
          </a:p>
        </p:txBody>
      </p:sp>
    </p:spTree>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731919">
                <a:alpha val="100000"/>
              </a:srgbClr>
            </a:gs>
            <a:gs pos="100000">
              <a:srgbClr val="E52B2B">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2255685" y="1141570"/>
            <a:ext cx="7680631" cy="5386042"/>
          </a:xfrm>
          <a:custGeom>
            <a:avLst/>
            <a:gdLst/>
            <a:ahLst/>
            <a:cxnLst/>
            <a:rect l="l" t="t" r="r" b="b"/>
            <a:pathLst>
              <a:path w="11520946" h="8079063">
                <a:moveTo>
                  <a:pt x="0" y="0"/>
                </a:moveTo>
                <a:lnTo>
                  <a:pt x="11520946" y="0"/>
                </a:lnTo>
                <a:lnTo>
                  <a:pt x="11520946" y="8079063"/>
                </a:lnTo>
                <a:lnTo>
                  <a:pt x="0" y="80790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0" y="965027"/>
            <a:ext cx="12192000" cy="5892973"/>
            <a:chOff x="0" y="0"/>
            <a:chExt cx="4816593" cy="2328088"/>
          </a:xfrm>
        </p:grpSpPr>
        <p:sp>
          <p:nvSpPr>
            <p:cNvPr id="4" name="Freeform 4"/>
            <p:cNvSpPr/>
            <p:nvPr/>
          </p:nvSpPr>
          <p:spPr>
            <a:xfrm>
              <a:off x="0" y="0"/>
              <a:ext cx="4816592" cy="2328088"/>
            </a:xfrm>
            <a:custGeom>
              <a:avLst/>
              <a:gdLst/>
              <a:ahLst/>
              <a:cxnLst/>
              <a:rect l="l" t="t" r="r" b="b"/>
              <a:pathLst>
                <a:path w="4816592" h="2328088">
                  <a:moveTo>
                    <a:pt x="0" y="0"/>
                  </a:moveTo>
                  <a:lnTo>
                    <a:pt x="4816592" y="0"/>
                  </a:lnTo>
                  <a:lnTo>
                    <a:pt x="4816592" y="2328088"/>
                  </a:lnTo>
                  <a:lnTo>
                    <a:pt x="0" y="2328088"/>
                  </a:lnTo>
                  <a:close/>
                </a:path>
              </a:pathLst>
            </a:custGeom>
            <a:solidFill>
              <a:srgbClr val="000000">
                <a:alpha val="73725"/>
              </a:srgbClr>
            </a:solidFill>
          </p:spPr>
          <p:txBody>
            <a:bodyPr/>
            <a:lstStyle/>
            <a:p>
              <a:pPr defTabSz="609630"/>
              <a:endParaRPr lang="en-US" sz="1200">
                <a:solidFill>
                  <a:prstClr val="black"/>
                </a:solidFill>
                <a:latin typeface="Calibri"/>
              </a:endParaRPr>
            </a:p>
          </p:txBody>
        </p:sp>
        <p:sp>
          <p:nvSpPr>
            <p:cNvPr id="5" name="TextBox 5"/>
            <p:cNvSpPr txBox="1"/>
            <p:nvPr/>
          </p:nvSpPr>
          <p:spPr>
            <a:xfrm>
              <a:off x="0" y="-38100"/>
              <a:ext cx="4816593" cy="2366188"/>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6" name="Group 6"/>
          <p:cNvGrpSpPr/>
          <p:nvPr/>
        </p:nvGrpSpPr>
        <p:grpSpPr>
          <a:xfrm>
            <a:off x="642966" y="2302102"/>
            <a:ext cx="10906068" cy="2007245"/>
            <a:chOff x="0" y="0"/>
            <a:chExt cx="4308570" cy="792986"/>
          </a:xfrm>
        </p:grpSpPr>
        <p:sp>
          <p:nvSpPr>
            <p:cNvPr id="7" name="Freeform 7"/>
            <p:cNvSpPr/>
            <p:nvPr/>
          </p:nvSpPr>
          <p:spPr>
            <a:xfrm>
              <a:off x="0" y="0"/>
              <a:ext cx="4308570" cy="792986"/>
            </a:xfrm>
            <a:custGeom>
              <a:avLst/>
              <a:gdLst/>
              <a:ahLst/>
              <a:cxnLst/>
              <a:rect l="l" t="t" r="r" b="b"/>
              <a:pathLst>
                <a:path w="4308570" h="792986">
                  <a:moveTo>
                    <a:pt x="0" y="0"/>
                  </a:moveTo>
                  <a:lnTo>
                    <a:pt x="4308570" y="0"/>
                  </a:lnTo>
                  <a:lnTo>
                    <a:pt x="4308570" y="792986"/>
                  </a:lnTo>
                  <a:lnTo>
                    <a:pt x="0" y="792986"/>
                  </a:lnTo>
                  <a:close/>
                </a:path>
              </a:pathLst>
            </a:custGeom>
            <a:solidFill>
              <a:srgbClr val="E10E0E">
                <a:alpha val="60784"/>
              </a:srgbClr>
            </a:solidFill>
          </p:spPr>
          <p:txBody>
            <a:bodyPr/>
            <a:lstStyle/>
            <a:p>
              <a:pPr defTabSz="609630"/>
              <a:endParaRPr lang="en-US" sz="1200">
                <a:solidFill>
                  <a:prstClr val="black"/>
                </a:solidFill>
                <a:latin typeface="Calibri"/>
              </a:endParaRPr>
            </a:p>
          </p:txBody>
        </p:sp>
        <p:sp>
          <p:nvSpPr>
            <p:cNvPr id="8" name="TextBox 8"/>
            <p:cNvSpPr txBox="1"/>
            <p:nvPr/>
          </p:nvSpPr>
          <p:spPr>
            <a:xfrm>
              <a:off x="0" y="-38100"/>
              <a:ext cx="4308570" cy="831086"/>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9" name="TextBox 9"/>
          <p:cNvSpPr txBox="1"/>
          <p:nvPr/>
        </p:nvSpPr>
        <p:spPr>
          <a:xfrm>
            <a:off x="881348" y="2690892"/>
            <a:ext cx="10429305" cy="1166345"/>
          </a:xfrm>
          <a:prstGeom prst="rect">
            <a:avLst/>
          </a:prstGeom>
        </p:spPr>
        <p:txBody>
          <a:bodyPr lIns="0" tIns="0" rIns="0" bIns="0" rtlCol="0" anchor="t">
            <a:spAutoFit/>
          </a:bodyPr>
          <a:lstStyle/>
          <a:p>
            <a:pPr defTabSz="609630">
              <a:lnSpc>
                <a:spcPts val="3043"/>
              </a:lnSpc>
              <a:spcBef>
                <a:spcPct val="0"/>
              </a:spcBef>
            </a:pPr>
            <a:r>
              <a:rPr lang="en-US" sz="3200" i="1" spc="-87" dirty="0">
                <a:solidFill>
                  <a:srgbClr val="FFFFFF"/>
                </a:solidFill>
                <a:latin typeface="Canva Sans Italics"/>
                <a:ea typeface="Canva Sans Italics"/>
                <a:cs typeface="Canva Sans Italics"/>
                <a:sym typeface="Canva Sans Italics"/>
              </a:rPr>
              <a:t>2 Timothy 2:5 (NKJV)</a:t>
            </a:r>
          </a:p>
          <a:p>
            <a:pPr defTabSz="609630">
              <a:lnSpc>
                <a:spcPts val="3043"/>
              </a:lnSpc>
              <a:spcBef>
                <a:spcPct val="0"/>
              </a:spcBef>
            </a:pPr>
            <a:r>
              <a:rPr lang="en-US" sz="3200" i="1" spc="-87" baseline="30000" dirty="0">
                <a:solidFill>
                  <a:srgbClr val="FFFFFF"/>
                </a:solidFill>
                <a:latin typeface="Canva Sans Italics"/>
                <a:ea typeface="Canva Sans Italics"/>
                <a:cs typeface="Canva Sans Italics"/>
                <a:sym typeface="Canva Sans Italics"/>
              </a:rPr>
              <a:t>5</a:t>
            </a:r>
            <a:r>
              <a:rPr lang="en-US" sz="3200" i="1" spc="-87" dirty="0">
                <a:solidFill>
                  <a:srgbClr val="FFFFFF"/>
                </a:solidFill>
                <a:latin typeface="Canva Sans Italics"/>
                <a:ea typeface="Canva Sans Italics"/>
                <a:cs typeface="Canva Sans Italics"/>
                <a:sym typeface="Canva Sans Italics"/>
              </a:rPr>
              <a:t> And also if anyone competes in athletics, he is not crowned unless he competes according to the rules.</a:t>
            </a:r>
          </a:p>
        </p:txBody>
      </p:sp>
      <p:sp>
        <p:nvSpPr>
          <p:cNvPr id="10" name="Freeform 10"/>
          <p:cNvSpPr/>
          <p:nvPr/>
        </p:nvSpPr>
        <p:spPr>
          <a:xfrm>
            <a:off x="-519717" y="5741368"/>
            <a:ext cx="2723493" cy="1116633"/>
          </a:xfrm>
          <a:custGeom>
            <a:avLst/>
            <a:gdLst/>
            <a:ahLst/>
            <a:cxnLst/>
            <a:rect l="l" t="t" r="r" b="b"/>
            <a:pathLst>
              <a:path w="4085240" h="1674949">
                <a:moveTo>
                  <a:pt x="0" y="0"/>
                </a:moveTo>
                <a:lnTo>
                  <a:pt x="4085240" y="0"/>
                </a:lnTo>
                <a:lnTo>
                  <a:pt x="4085240" y="1674949"/>
                </a:lnTo>
                <a:lnTo>
                  <a:pt x="0" y="16749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9751402" y="5741368"/>
            <a:ext cx="2723493" cy="1116633"/>
          </a:xfrm>
          <a:custGeom>
            <a:avLst/>
            <a:gdLst/>
            <a:ahLst/>
            <a:cxnLst/>
            <a:rect l="l" t="t" r="r" b="b"/>
            <a:pathLst>
              <a:path w="4085240" h="1674949">
                <a:moveTo>
                  <a:pt x="0" y="0"/>
                </a:moveTo>
                <a:lnTo>
                  <a:pt x="4085240" y="0"/>
                </a:lnTo>
                <a:lnTo>
                  <a:pt x="4085240" y="1674949"/>
                </a:lnTo>
                <a:lnTo>
                  <a:pt x="0" y="16749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3" name="TextBox 12">
            <a:extLst>
              <a:ext uri="{FF2B5EF4-FFF2-40B4-BE49-F238E27FC236}">
                <a16:creationId xmlns:a16="http://schemas.microsoft.com/office/drawing/2014/main" id="{EF85C206-3969-42FA-C310-92506CFA2B63}"/>
              </a:ext>
            </a:extLst>
          </p:cNvPr>
          <p:cNvSpPr txBox="1"/>
          <p:nvPr/>
        </p:nvSpPr>
        <p:spPr>
          <a:xfrm>
            <a:off x="0" y="295256"/>
            <a:ext cx="12192000" cy="429669"/>
          </a:xfrm>
          <a:prstGeom prst="rect">
            <a:avLst/>
          </a:prstGeom>
        </p:spPr>
        <p:txBody>
          <a:bodyPr lIns="0" tIns="0" rIns="0" bIns="0" rtlCol="0" anchor="t">
            <a:spAutoFit/>
          </a:bodyPr>
          <a:lstStyle/>
          <a:p>
            <a:pPr algn="ctr" defTabSz="609630">
              <a:lnSpc>
                <a:spcPts val="3315"/>
              </a:lnSpc>
            </a:pPr>
            <a:r>
              <a:rPr lang="en-US" sz="3315" b="1" i="1" spc="-66" dirty="0">
                <a:solidFill>
                  <a:srgbClr val="FFFFFF"/>
                </a:solidFill>
                <a:latin typeface="Abadi" panose="020B0604020104020204" pitchFamily="34" charset="0"/>
                <a:ea typeface="Gotham Heavy Italics"/>
                <a:cs typeface="Gotham Heavy Italics"/>
                <a:sym typeface="Gotham Heavy Italics"/>
              </a:rPr>
              <a:t>THE CHRISTIAN LIFE IS ALSO ILLUSTRATED AS A RACE</a:t>
            </a:r>
          </a:p>
        </p:txBody>
      </p:sp>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731919">
                <a:alpha val="100000"/>
              </a:srgbClr>
            </a:gs>
            <a:gs pos="100000">
              <a:srgbClr val="E52B2B">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2255685" y="1141570"/>
            <a:ext cx="7680631" cy="5386042"/>
          </a:xfrm>
          <a:custGeom>
            <a:avLst/>
            <a:gdLst/>
            <a:ahLst/>
            <a:cxnLst/>
            <a:rect l="l" t="t" r="r" b="b"/>
            <a:pathLst>
              <a:path w="11520946" h="8079063">
                <a:moveTo>
                  <a:pt x="0" y="0"/>
                </a:moveTo>
                <a:lnTo>
                  <a:pt x="11520946" y="0"/>
                </a:lnTo>
                <a:lnTo>
                  <a:pt x="11520946" y="8079063"/>
                </a:lnTo>
                <a:lnTo>
                  <a:pt x="0" y="80790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0" y="965027"/>
            <a:ext cx="12192000" cy="5892973"/>
            <a:chOff x="0" y="0"/>
            <a:chExt cx="4816593" cy="2328088"/>
          </a:xfrm>
        </p:grpSpPr>
        <p:sp>
          <p:nvSpPr>
            <p:cNvPr id="4" name="Freeform 4"/>
            <p:cNvSpPr/>
            <p:nvPr/>
          </p:nvSpPr>
          <p:spPr>
            <a:xfrm>
              <a:off x="0" y="0"/>
              <a:ext cx="4816592" cy="2328088"/>
            </a:xfrm>
            <a:custGeom>
              <a:avLst/>
              <a:gdLst/>
              <a:ahLst/>
              <a:cxnLst/>
              <a:rect l="l" t="t" r="r" b="b"/>
              <a:pathLst>
                <a:path w="4816592" h="2328088">
                  <a:moveTo>
                    <a:pt x="0" y="0"/>
                  </a:moveTo>
                  <a:lnTo>
                    <a:pt x="4816592" y="0"/>
                  </a:lnTo>
                  <a:lnTo>
                    <a:pt x="4816592" y="2328088"/>
                  </a:lnTo>
                  <a:lnTo>
                    <a:pt x="0" y="2328088"/>
                  </a:lnTo>
                  <a:close/>
                </a:path>
              </a:pathLst>
            </a:custGeom>
            <a:solidFill>
              <a:srgbClr val="000000">
                <a:alpha val="73725"/>
              </a:srgbClr>
            </a:solidFill>
          </p:spPr>
          <p:txBody>
            <a:bodyPr/>
            <a:lstStyle/>
            <a:p>
              <a:pPr defTabSz="609630"/>
              <a:endParaRPr lang="en-US" sz="1200">
                <a:solidFill>
                  <a:prstClr val="black"/>
                </a:solidFill>
                <a:latin typeface="Calibri"/>
              </a:endParaRPr>
            </a:p>
          </p:txBody>
        </p:sp>
        <p:sp>
          <p:nvSpPr>
            <p:cNvPr id="5" name="TextBox 5"/>
            <p:cNvSpPr txBox="1"/>
            <p:nvPr/>
          </p:nvSpPr>
          <p:spPr>
            <a:xfrm>
              <a:off x="0" y="-38100"/>
              <a:ext cx="4816593" cy="2366188"/>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6" name="Group 6"/>
          <p:cNvGrpSpPr/>
          <p:nvPr/>
        </p:nvGrpSpPr>
        <p:grpSpPr>
          <a:xfrm>
            <a:off x="642966" y="2302102"/>
            <a:ext cx="10906068" cy="2007245"/>
            <a:chOff x="0" y="0"/>
            <a:chExt cx="4308570" cy="792986"/>
          </a:xfrm>
        </p:grpSpPr>
        <p:sp>
          <p:nvSpPr>
            <p:cNvPr id="7" name="Freeform 7"/>
            <p:cNvSpPr/>
            <p:nvPr/>
          </p:nvSpPr>
          <p:spPr>
            <a:xfrm>
              <a:off x="0" y="0"/>
              <a:ext cx="4308570" cy="792986"/>
            </a:xfrm>
            <a:custGeom>
              <a:avLst/>
              <a:gdLst/>
              <a:ahLst/>
              <a:cxnLst/>
              <a:rect l="l" t="t" r="r" b="b"/>
              <a:pathLst>
                <a:path w="4308570" h="792986">
                  <a:moveTo>
                    <a:pt x="0" y="0"/>
                  </a:moveTo>
                  <a:lnTo>
                    <a:pt x="4308570" y="0"/>
                  </a:lnTo>
                  <a:lnTo>
                    <a:pt x="4308570" y="792986"/>
                  </a:lnTo>
                  <a:lnTo>
                    <a:pt x="0" y="792986"/>
                  </a:lnTo>
                  <a:close/>
                </a:path>
              </a:pathLst>
            </a:custGeom>
            <a:solidFill>
              <a:srgbClr val="E10E0E">
                <a:alpha val="60784"/>
              </a:srgbClr>
            </a:solidFill>
          </p:spPr>
          <p:txBody>
            <a:bodyPr/>
            <a:lstStyle/>
            <a:p>
              <a:pPr defTabSz="609630"/>
              <a:endParaRPr lang="en-US" sz="1200">
                <a:solidFill>
                  <a:prstClr val="black"/>
                </a:solidFill>
                <a:latin typeface="Calibri"/>
              </a:endParaRPr>
            </a:p>
          </p:txBody>
        </p:sp>
        <p:sp>
          <p:nvSpPr>
            <p:cNvPr id="8" name="TextBox 8"/>
            <p:cNvSpPr txBox="1"/>
            <p:nvPr/>
          </p:nvSpPr>
          <p:spPr>
            <a:xfrm>
              <a:off x="0" y="-38100"/>
              <a:ext cx="4308570" cy="831086"/>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9" name="TextBox 9"/>
          <p:cNvSpPr txBox="1"/>
          <p:nvPr/>
        </p:nvSpPr>
        <p:spPr>
          <a:xfrm>
            <a:off x="881345" y="2621432"/>
            <a:ext cx="10429305" cy="1272143"/>
          </a:xfrm>
          <a:prstGeom prst="rect">
            <a:avLst/>
          </a:prstGeom>
        </p:spPr>
        <p:txBody>
          <a:bodyPr lIns="0" tIns="0" rIns="0" bIns="0" rtlCol="0" anchor="t">
            <a:spAutoFit/>
          </a:bodyPr>
          <a:lstStyle/>
          <a:p>
            <a:pPr defTabSz="609630">
              <a:lnSpc>
                <a:spcPts val="3323"/>
              </a:lnSpc>
              <a:spcBef>
                <a:spcPct val="0"/>
              </a:spcBef>
            </a:pPr>
            <a:r>
              <a:rPr lang="en-US" sz="3200" i="1" spc="-95" dirty="0">
                <a:solidFill>
                  <a:srgbClr val="FFFFFF"/>
                </a:solidFill>
                <a:latin typeface="Canva Sans Italics"/>
                <a:ea typeface="Canva Sans Italics"/>
                <a:cs typeface="Canva Sans Italics"/>
                <a:sym typeface="Canva Sans Italics"/>
              </a:rPr>
              <a:t>2 Timothy 4:7 (NKJV)</a:t>
            </a:r>
          </a:p>
          <a:p>
            <a:pPr defTabSz="609630">
              <a:lnSpc>
                <a:spcPts val="3323"/>
              </a:lnSpc>
              <a:spcBef>
                <a:spcPct val="0"/>
              </a:spcBef>
            </a:pPr>
            <a:r>
              <a:rPr lang="en-US" sz="3200" i="1" spc="-95" baseline="30000" dirty="0">
                <a:solidFill>
                  <a:srgbClr val="FFFFFF"/>
                </a:solidFill>
                <a:latin typeface="Canva Sans Italics"/>
                <a:ea typeface="Canva Sans Italics"/>
                <a:cs typeface="Canva Sans Italics"/>
                <a:sym typeface="Canva Sans Italics"/>
              </a:rPr>
              <a:t>7</a:t>
            </a:r>
            <a:r>
              <a:rPr lang="en-US" sz="3200" i="1" spc="-95" dirty="0">
                <a:solidFill>
                  <a:srgbClr val="FFFFFF"/>
                </a:solidFill>
                <a:latin typeface="Canva Sans Italics"/>
                <a:ea typeface="Canva Sans Italics"/>
                <a:cs typeface="Canva Sans Italics"/>
                <a:sym typeface="Canva Sans Italics"/>
              </a:rPr>
              <a:t> I have fought the good fight, I have finished the race, I have kept the faith.</a:t>
            </a:r>
          </a:p>
        </p:txBody>
      </p:sp>
      <p:sp>
        <p:nvSpPr>
          <p:cNvPr id="10" name="Freeform 10"/>
          <p:cNvSpPr/>
          <p:nvPr/>
        </p:nvSpPr>
        <p:spPr>
          <a:xfrm>
            <a:off x="-519717" y="5741368"/>
            <a:ext cx="2723493" cy="1116633"/>
          </a:xfrm>
          <a:custGeom>
            <a:avLst/>
            <a:gdLst/>
            <a:ahLst/>
            <a:cxnLst/>
            <a:rect l="l" t="t" r="r" b="b"/>
            <a:pathLst>
              <a:path w="4085240" h="1674949">
                <a:moveTo>
                  <a:pt x="0" y="0"/>
                </a:moveTo>
                <a:lnTo>
                  <a:pt x="4085240" y="0"/>
                </a:lnTo>
                <a:lnTo>
                  <a:pt x="4085240" y="1674949"/>
                </a:lnTo>
                <a:lnTo>
                  <a:pt x="0" y="16749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9751402" y="5741368"/>
            <a:ext cx="2723493" cy="1116633"/>
          </a:xfrm>
          <a:custGeom>
            <a:avLst/>
            <a:gdLst/>
            <a:ahLst/>
            <a:cxnLst/>
            <a:rect l="l" t="t" r="r" b="b"/>
            <a:pathLst>
              <a:path w="4085240" h="1674949">
                <a:moveTo>
                  <a:pt x="0" y="0"/>
                </a:moveTo>
                <a:lnTo>
                  <a:pt x="4085240" y="0"/>
                </a:lnTo>
                <a:lnTo>
                  <a:pt x="4085240" y="1674949"/>
                </a:lnTo>
                <a:lnTo>
                  <a:pt x="0" y="16749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3" name="TextBox 12">
            <a:extLst>
              <a:ext uri="{FF2B5EF4-FFF2-40B4-BE49-F238E27FC236}">
                <a16:creationId xmlns:a16="http://schemas.microsoft.com/office/drawing/2014/main" id="{9F687E3C-D19F-E51B-45DC-F8FBF6B10C64}"/>
              </a:ext>
            </a:extLst>
          </p:cNvPr>
          <p:cNvSpPr txBox="1"/>
          <p:nvPr/>
        </p:nvSpPr>
        <p:spPr>
          <a:xfrm>
            <a:off x="0" y="295256"/>
            <a:ext cx="12192000" cy="429669"/>
          </a:xfrm>
          <a:prstGeom prst="rect">
            <a:avLst/>
          </a:prstGeom>
        </p:spPr>
        <p:txBody>
          <a:bodyPr lIns="0" tIns="0" rIns="0" bIns="0" rtlCol="0" anchor="t">
            <a:spAutoFit/>
          </a:bodyPr>
          <a:lstStyle/>
          <a:p>
            <a:pPr algn="ctr" defTabSz="609630">
              <a:lnSpc>
                <a:spcPts val="3315"/>
              </a:lnSpc>
            </a:pPr>
            <a:r>
              <a:rPr lang="en-US" sz="3315" b="1" i="1" spc="-66" dirty="0">
                <a:solidFill>
                  <a:srgbClr val="FFFFFF"/>
                </a:solidFill>
                <a:latin typeface="Abadi" panose="020B0604020104020204" pitchFamily="34" charset="0"/>
                <a:ea typeface="Gotham Heavy Italics"/>
                <a:cs typeface="Gotham Heavy Italics"/>
                <a:sym typeface="Gotham Heavy Italics"/>
              </a:rPr>
              <a:t>THE CHRISTIAN LIFE IS ALSO ILLUSTRATED AS A RACE</a:t>
            </a:r>
          </a:p>
        </p:txBody>
      </p:sp>
    </p:spTree>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731919">
                <a:alpha val="100000"/>
              </a:srgbClr>
            </a:gs>
            <a:gs pos="100000">
              <a:srgbClr val="E52B2B">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2255685" y="1141570"/>
            <a:ext cx="7680631" cy="5386042"/>
          </a:xfrm>
          <a:custGeom>
            <a:avLst/>
            <a:gdLst/>
            <a:ahLst/>
            <a:cxnLst/>
            <a:rect l="l" t="t" r="r" b="b"/>
            <a:pathLst>
              <a:path w="11520946" h="8079063">
                <a:moveTo>
                  <a:pt x="0" y="0"/>
                </a:moveTo>
                <a:lnTo>
                  <a:pt x="11520946" y="0"/>
                </a:lnTo>
                <a:lnTo>
                  <a:pt x="11520946" y="8079063"/>
                </a:lnTo>
                <a:lnTo>
                  <a:pt x="0" y="807906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0" y="965027"/>
            <a:ext cx="12192000" cy="5892973"/>
            <a:chOff x="0" y="0"/>
            <a:chExt cx="4816593" cy="2328088"/>
          </a:xfrm>
        </p:grpSpPr>
        <p:sp>
          <p:nvSpPr>
            <p:cNvPr id="4" name="Freeform 4"/>
            <p:cNvSpPr/>
            <p:nvPr/>
          </p:nvSpPr>
          <p:spPr>
            <a:xfrm>
              <a:off x="0" y="0"/>
              <a:ext cx="4816592" cy="2328088"/>
            </a:xfrm>
            <a:custGeom>
              <a:avLst/>
              <a:gdLst/>
              <a:ahLst/>
              <a:cxnLst/>
              <a:rect l="l" t="t" r="r" b="b"/>
              <a:pathLst>
                <a:path w="4816592" h="2328088">
                  <a:moveTo>
                    <a:pt x="0" y="0"/>
                  </a:moveTo>
                  <a:lnTo>
                    <a:pt x="4816592" y="0"/>
                  </a:lnTo>
                  <a:lnTo>
                    <a:pt x="4816592" y="2328088"/>
                  </a:lnTo>
                  <a:lnTo>
                    <a:pt x="0" y="2328088"/>
                  </a:lnTo>
                  <a:close/>
                </a:path>
              </a:pathLst>
            </a:custGeom>
            <a:solidFill>
              <a:srgbClr val="000000">
                <a:alpha val="73725"/>
              </a:srgbClr>
            </a:solidFill>
          </p:spPr>
          <p:txBody>
            <a:bodyPr/>
            <a:lstStyle/>
            <a:p>
              <a:pPr defTabSz="609630"/>
              <a:endParaRPr lang="en-US" sz="1200">
                <a:solidFill>
                  <a:prstClr val="black"/>
                </a:solidFill>
                <a:latin typeface="Calibri"/>
              </a:endParaRPr>
            </a:p>
          </p:txBody>
        </p:sp>
        <p:sp>
          <p:nvSpPr>
            <p:cNvPr id="5" name="TextBox 5"/>
            <p:cNvSpPr txBox="1"/>
            <p:nvPr/>
          </p:nvSpPr>
          <p:spPr>
            <a:xfrm>
              <a:off x="0" y="-38100"/>
              <a:ext cx="4816593" cy="2366188"/>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6" name="Group 6"/>
          <p:cNvGrpSpPr/>
          <p:nvPr/>
        </p:nvGrpSpPr>
        <p:grpSpPr>
          <a:xfrm>
            <a:off x="685800" y="1566714"/>
            <a:ext cx="10906068" cy="4149716"/>
            <a:chOff x="0" y="0"/>
            <a:chExt cx="4308570" cy="1471436"/>
          </a:xfrm>
        </p:grpSpPr>
        <p:sp>
          <p:nvSpPr>
            <p:cNvPr id="7" name="Freeform 7"/>
            <p:cNvSpPr/>
            <p:nvPr/>
          </p:nvSpPr>
          <p:spPr>
            <a:xfrm>
              <a:off x="0" y="0"/>
              <a:ext cx="4308570" cy="1471436"/>
            </a:xfrm>
            <a:custGeom>
              <a:avLst/>
              <a:gdLst/>
              <a:ahLst/>
              <a:cxnLst/>
              <a:rect l="l" t="t" r="r" b="b"/>
              <a:pathLst>
                <a:path w="4308570" h="1471436">
                  <a:moveTo>
                    <a:pt x="0" y="0"/>
                  </a:moveTo>
                  <a:lnTo>
                    <a:pt x="4308570" y="0"/>
                  </a:lnTo>
                  <a:lnTo>
                    <a:pt x="4308570" y="1471436"/>
                  </a:lnTo>
                  <a:lnTo>
                    <a:pt x="0" y="1471436"/>
                  </a:lnTo>
                  <a:close/>
                </a:path>
              </a:pathLst>
            </a:custGeom>
            <a:solidFill>
              <a:srgbClr val="E10E0E">
                <a:alpha val="60784"/>
              </a:srgbClr>
            </a:solidFill>
          </p:spPr>
          <p:txBody>
            <a:bodyPr/>
            <a:lstStyle/>
            <a:p>
              <a:pPr defTabSz="609630"/>
              <a:endParaRPr lang="en-US" sz="1200">
                <a:solidFill>
                  <a:prstClr val="black"/>
                </a:solidFill>
                <a:latin typeface="Calibri"/>
              </a:endParaRPr>
            </a:p>
          </p:txBody>
        </p:sp>
        <p:sp>
          <p:nvSpPr>
            <p:cNvPr id="8" name="TextBox 8"/>
            <p:cNvSpPr txBox="1"/>
            <p:nvPr/>
          </p:nvSpPr>
          <p:spPr>
            <a:xfrm>
              <a:off x="0" y="-38100"/>
              <a:ext cx="4308570" cy="1509536"/>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9" name="TextBox 9"/>
          <p:cNvSpPr txBox="1"/>
          <p:nvPr/>
        </p:nvSpPr>
        <p:spPr>
          <a:xfrm>
            <a:off x="842030" y="1744650"/>
            <a:ext cx="10429305" cy="3385542"/>
          </a:xfrm>
          <a:prstGeom prst="rect">
            <a:avLst/>
          </a:prstGeom>
        </p:spPr>
        <p:txBody>
          <a:bodyPr lIns="0" tIns="0" rIns="0" bIns="0" rtlCol="0" anchor="t">
            <a:spAutoFit/>
          </a:bodyPr>
          <a:lstStyle/>
          <a:p>
            <a:pPr defTabSz="609630">
              <a:lnSpc>
                <a:spcPts val="3323"/>
              </a:lnSpc>
              <a:spcBef>
                <a:spcPct val="0"/>
              </a:spcBef>
            </a:pPr>
            <a:r>
              <a:rPr lang="en-US" sz="2800" i="1" spc="-95" dirty="0">
                <a:solidFill>
                  <a:srgbClr val="FFFFFF"/>
                </a:solidFill>
                <a:latin typeface="Canva Sans Italics"/>
                <a:ea typeface="Canva Sans Italics"/>
                <a:cs typeface="Canva Sans Italics"/>
                <a:sym typeface="Canva Sans Italics"/>
              </a:rPr>
              <a:t>Hebrews 12:1–2 (NKJV)</a:t>
            </a:r>
          </a:p>
          <a:p>
            <a:pPr defTabSz="609630">
              <a:lnSpc>
                <a:spcPts val="3323"/>
              </a:lnSpc>
              <a:spcBef>
                <a:spcPct val="0"/>
              </a:spcBef>
            </a:pPr>
            <a:endParaRPr lang="en-US" sz="2800" i="1" spc="-95" dirty="0">
              <a:solidFill>
                <a:srgbClr val="FFFFFF"/>
              </a:solidFill>
              <a:latin typeface="Canva Sans Italics"/>
              <a:ea typeface="Canva Sans Italics"/>
              <a:cs typeface="Canva Sans Italics"/>
              <a:sym typeface="Canva Sans Italics"/>
            </a:endParaRPr>
          </a:p>
          <a:p>
            <a:pPr defTabSz="609630">
              <a:lnSpc>
                <a:spcPts val="3323"/>
              </a:lnSpc>
              <a:spcBef>
                <a:spcPct val="0"/>
              </a:spcBef>
            </a:pPr>
            <a:r>
              <a:rPr lang="en-US" sz="2800" i="1" spc="-95" baseline="30000" dirty="0">
                <a:solidFill>
                  <a:srgbClr val="FFFFFF"/>
                </a:solidFill>
                <a:latin typeface="Canva Sans Italics"/>
                <a:ea typeface="Canva Sans Italics"/>
                <a:cs typeface="Canva Sans Italics"/>
                <a:sym typeface="Canva Sans Italics"/>
              </a:rPr>
              <a:t>1</a:t>
            </a:r>
            <a:r>
              <a:rPr lang="en-US" sz="2800" i="1" spc="-95" dirty="0">
                <a:solidFill>
                  <a:srgbClr val="FFFFFF"/>
                </a:solidFill>
                <a:latin typeface="Canva Sans Italics"/>
                <a:ea typeface="Canva Sans Italics"/>
                <a:cs typeface="Canva Sans Italics"/>
                <a:sym typeface="Canva Sans Italics"/>
              </a:rPr>
              <a:t> Therefore we also, since we are surrounded by so great a cloud of witnesses, let us lay aside every weight, and the sin which so easily ensnares us, and let us run with endurance the race that is set before us, </a:t>
            </a:r>
          </a:p>
          <a:p>
            <a:pPr defTabSz="609630">
              <a:lnSpc>
                <a:spcPts val="3323"/>
              </a:lnSpc>
              <a:spcBef>
                <a:spcPct val="0"/>
              </a:spcBef>
            </a:pPr>
            <a:r>
              <a:rPr lang="en-US" sz="2800" i="1" spc="-95" baseline="30000" dirty="0">
                <a:solidFill>
                  <a:srgbClr val="FFFFFF"/>
                </a:solidFill>
                <a:latin typeface="Canva Sans Italics"/>
                <a:ea typeface="Canva Sans Italics"/>
                <a:cs typeface="Canva Sans Italics"/>
                <a:sym typeface="Canva Sans Italics"/>
              </a:rPr>
              <a:t>2</a:t>
            </a:r>
            <a:r>
              <a:rPr lang="en-US" sz="2800" i="1" spc="-95" dirty="0">
                <a:solidFill>
                  <a:srgbClr val="FFFFFF"/>
                </a:solidFill>
                <a:latin typeface="Canva Sans Italics"/>
                <a:ea typeface="Canva Sans Italics"/>
                <a:cs typeface="Canva Sans Italics"/>
                <a:sym typeface="Canva Sans Italics"/>
              </a:rPr>
              <a:t> looking unto Jesus, the author and finisher of our faith, who for the joy that was set before Him endured the cross, despising the shame, and has sat down at the right hand of the throne of God.</a:t>
            </a:r>
          </a:p>
        </p:txBody>
      </p:sp>
      <p:sp>
        <p:nvSpPr>
          <p:cNvPr id="10" name="Freeform 10"/>
          <p:cNvSpPr/>
          <p:nvPr/>
        </p:nvSpPr>
        <p:spPr>
          <a:xfrm>
            <a:off x="-519717" y="5741368"/>
            <a:ext cx="2723493" cy="1116633"/>
          </a:xfrm>
          <a:custGeom>
            <a:avLst/>
            <a:gdLst/>
            <a:ahLst/>
            <a:cxnLst/>
            <a:rect l="l" t="t" r="r" b="b"/>
            <a:pathLst>
              <a:path w="4085240" h="1674949">
                <a:moveTo>
                  <a:pt x="0" y="0"/>
                </a:moveTo>
                <a:lnTo>
                  <a:pt x="4085240" y="0"/>
                </a:lnTo>
                <a:lnTo>
                  <a:pt x="4085240" y="1674949"/>
                </a:lnTo>
                <a:lnTo>
                  <a:pt x="0" y="16749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9751402" y="5741368"/>
            <a:ext cx="2723493" cy="1116633"/>
          </a:xfrm>
          <a:custGeom>
            <a:avLst/>
            <a:gdLst/>
            <a:ahLst/>
            <a:cxnLst/>
            <a:rect l="l" t="t" r="r" b="b"/>
            <a:pathLst>
              <a:path w="4085240" h="1674949">
                <a:moveTo>
                  <a:pt x="0" y="0"/>
                </a:moveTo>
                <a:lnTo>
                  <a:pt x="4085240" y="0"/>
                </a:lnTo>
                <a:lnTo>
                  <a:pt x="4085240" y="1674949"/>
                </a:lnTo>
                <a:lnTo>
                  <a:pt x="0" y="16749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3" name="TextBox 12">
            <a:extLst>
              <a:ext uri="{FF2B5EF4-FFF2-40B4-BE49-F238E27FC236}">
                <a16:creationId xmlns:a16="http://schemas.microsoft.com/office/drawing/2014/main" id="{58B3C114-EB8D-4D68-BF56-454DB85796E2}"/>
              </a:ext>
            </a:extLst>
          </p:cNvPr>
          <p:cNvSpPr txBox="1"/>
          <p:nvPr/>
        </p:nvSpPr>
        <p:spPr>
          <a:xfrm>
            <a:off x="0" y="295256"/>
            <a:ext cx="12192000" cy="429669"/>
          </a:xfrm>
          <a:prstGeom prst="rect">
            <a:avLst/>
          </a:prstGeom>
        </p:spPr>
        <p:txBody>
          <a:bodyPr lIns="0" tIns="0" rIns="0" bIns="0" rtlCol="0" anchor="t">
            <a:spAutoFit/>
          </a:bodyPr>
          <a:lstStyle/>
          <a:p>
            <a:pPr algn="ctr" defTabSz="609630">
              <a:lnSpc>
                <a:spcPts val="3315"/>
              </a:lnSpc>
            </a:pPr>
            <a:r>
              <a:rPr lang="en-US" sz="3315" b="1" i="1" spc="-66" dirty="0">
                <a:solidFill>
                  <a:srgbClr val="FFFFFF"/>
                </a:solidFill>
                <a:latin typeface="Abadi" panose="020B0604020104020204" pitchFamily="34" charset="0"/>
                <a:ea typeface="Gotham Heavy Italics"/>
                <a:cs typeface="Gotham Heavy Italics"/>
                <a:sym typeface="Gotham Heavy Italics"/>
              </a:rPr>
              <a:t>THE CHRISTIAN LIFE IS ALSO ILLUSTRATED AS A RACE</a:t>
            </a: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txBody>
          <a:bodyPr/>
          <a:lstStyle/>
          <a:p>
            <a:pPr defTabSz="609630"/>
            <a:endParaRPr lang="en-US" sz="1200">
              <a:solidFill>
                <a:prstClr val="black"/>
              </a:solidFill>
              <a:latin typeface="Calibri"/>
            </a:endParaRPr>
          </a:p>
        </p:txBody>
      </p:sp>
      <p:sp>
        <p:nvSpPr>
          <p:cNvPr id="3" name="Freeform 3"/>
          <p:cNvSpPr/>
          <p:nvPr/>
        </p:nvSpPr>
        <p:spPr>
          <a:xfrm>
            <a:off x="0" y="0"/>
            <a:ext cx="12192000" cy="8717280"/>
          </a:xfrm>
          <a:custGeom>
            <a:avLst/>
            <a:gdLst/>
            <a:ahLst/>
            <a:cxnLst/>
            <a:rect l="l" t="t" r="r" b="b"/>
            <a:pathLst>
              <a:path w="18288000" h="13075920">
                <a:moveTo>
                  <a:pt x="0" y="0"/>
                </a:moveTo>
                <a:lnTo>
                  <a:pt x="18288000" y="0"/>
                </a:lnTo>
                <a:lnTo>
                  <a:pt x="18288000" y="13075920"/>
                </a:lnTo>
                <a:lnTo>
                  <a:pt x="0" y="13075920"/>
                </a:lnTo>
                <a:lnTo>
                  <a:pt x="0"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sp>
        <p:nvSpPr>
          <p:cNvPr id="4" name="TextBox 4"/>
          <p:cNvSpPr txBox="1"/>
          <p:nvPr/>
        </p:nvSpPr>
        <p:spPr>
          <a:xfrm>
            <a:off x="997388" y="2589088"/>
            <a:ext cx="10197223" cy="1884234"/>
          </a:xfrm>
          <a:prstGeom prst="rect">
            <a:avLst/>
          </a:prstGeom>
        </p:spPr>
        <p:txBody>
          <a:bodyPr lIns="0" tIns="0" rIns="0" bIns="0" rtlCol="0" anchor="t">
            <a:spAutoFit/>
          </a:bodyPr>
          <a:lstStyle/>
          <a:p>
            <a:pPr algn="ctr" defTabSz="609630">
              <a:lnSpc>
                <a:spcPts val="7215"/>
              </a:lnSpc>
            </a:pPr>
            <a:r>
              <a:rPr lang="en-US" sz="7928" b="1" i="1" spc="-317" dirty="0">
                <a:solidFill>
                  <a:srgbClr val="FFFFFF"/>
                </a:solidFill>
                <a:latin typeface=""/>
                <a:ea typeface="Gotham Heavy Italics"/>
                <a:cs typeface="Gotham Heavy Italics"/>
                <a:sym typeface="Gotham Heavy Italics"/>
              </a:rPr>
              <a:t>4 KEYS TO WINNING THE RACE OF FAITH</a:t>
            </a:r>
          </a:p>
        </p:txBody>
      </p:sp>
      <p:grpSp>
        <p:nvGrpSpPr>
          <p:cNvPr id="5" name="Group 5"/>
          <p:cNvGrpSpPr/>
          <p:nvPr/>
        </p:nvGrpSpPr>
        <p:grpSpPr>
          <a:xfrm>
            <a:off x="4095050" y="1589744"/>
            <a:ext cx="4001900" cy="627665"/>
            <a:chOff x="0" y="0"/>
            <a:chExt cx="1580997" cy="247966"/>
          </a:xfrm>
        </p:grpSpPr>
        <p:sp>
          <p:nvSpPr>
            <p:cNvPr id="6" name="Freeform 6"/>
            <p:cNvSpPr/>
            <p:nvPr/>
          </p:nvSpPr>
          <p:spPr>
            <a:xfrm>
              <a:off x="0" y="0"/>
              <a:ext cx="1580997" cy="247966"/>
            </a:xfrm>
            <a:custGeom>
              <a:avLst/>
              <a:gdLst/>
              <a:ahLst/>
              <a:cxnLst/>
              <a:rect l="l" t="t" r="r" b="b"/>
              <a:pathLst>
                <a:path w="1580997" h="247966">
                  <a:moveTo>
                    <a:pt x="0" y="0"/>
                  </a:moveTo>
                  <a:lnTo>
                    <a:pt x="1580997" y="0"/>
                  </a:lnTo>
                  <a:lnTo>
                    <a:pt x="1580997" y="247966"/>
                  </a:lnTo>
                  <a:lnTo>
                    <a:pt x="0" y="247966"/>
                  </a:lnTo>
                  <a:close/>
                </a:path>
              </a:pathLst>
            </a:custGeom>
            <a:solidFill>
              <a:srgbClr val="E10E0E"/>
            </a:solidFill>
          </p:spPr>
          <p:txBody>
            <a:bodyPr/>
            <a:lstStyle/>
            <a:p>
              <a:pPr defTabSz="609630"/>
              <a:endParaRPr lang="en-US" sz="1200">
                <a:solidFill>
                  <a:prstClr val="black"/>
                </a:solidFill>
                <a:latin typeface="Calibri"/>
              </a:endParaRPr>
            </a:p>
          </p:txBody>
        </p:sp>
        <p:sp>
          <p:nvSpPr>
            <p:cNvPr id="7" name="TextBox 7"/>
            <p:cNvSpPr txBox="1"/>
            <p:nvPr/>
          </p:nvSpPr>
          <p:spPr>
            <a:xfrm>
              <a:off x="0" y="-38100"/>
              <a:ext cx="1580997" cy="286066"/>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8" name="Freeform 8"/>
          <p:cNvSpPr/>
          <p:nvPr/>
        </p:nvSpPr>
        <p:spPr>
          <a:xfrm>
            <a:off x="10519317" y="6172200"/>
            <a:ext cx="1672683" cy="685800"/>
          </a:xfrm>
          <a:custGeom>
            <a:avLst/>
            <a:gdLst/>
            <a:ahLst/>
            <a:cxnLst/>
            <a:rect l="l" t="t" r="r" b="b"/>
            <a:pathLst>
              <a:path w="2509024" h="1028700">
                <a:moveTo>
                  <a:pt x="0" y="0"/>
                </a:moveTo>
                <a:lnTo>
                  <a:pt x="2509024" y="0"/>
                </a:lnTo>
                <a:lnTo>
                  <a:pt x="2509024" y="1028700"/>
                </a:lnTo>
                <a:lnTo>
                  <a:pt x="0" y="10287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9" name="Freeform 9"/>
          <p:cNvSpPr/>
          <p:nvPr/>
        </p:nvSpPr>
        <p:spPr>
          <a:xfrm>
            <a:off x="0" y="-155843"/>
            <a:ext cx="2052787" cy="841643"/>
          </a:xfrm>
          <a:custGeom>
            <a:avLst/>
            <a:gdLst/>
            <a:ahLst/>
            <a:cxnLst/>
            <a:rect l="l" t="t" r="r" b="b"/>
            <a:pathLst>
              <a:path w="3079180" h="1262464">
                <a:moveTo>
                  <a:pt x="0" y="0"/>
                </a:moveTo>
                <a:lnTo>
                  <a:pt x="3079180" y="0"/>
                </a:lnTo>
                <a:lnTo>
                  <a:pt x="3079180" y="1262464"/>
                </a:lnTo>
                <a:lnTo>
                  <a:pt x="0" y="12624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654008" y="1808954"/>
            <a:ext cx="2520545" cy="1357943"/>
          </a:xfrm>
          <a:custGeom>
            <a:avLst/>
            <a:gdLst/>
            <a:ahLst/>
            <a:cxnLst/>
            <a:rect l="l" t="t" r="r" b="b"/>
            <a:pathLst>
              <a:path w="3780817" h="2036915">
                <a:moveTo>
                  <a:pt x="0" y="0"/>
                </a:moveTo>
                <a:lnTo>
                  <a:pt x="3780817" y="0"/>
                </a:lnTo>
                <a:lnTo>
                  <a:pt x="3780817" y="2036915"/>
                </a:lnTo>
                <a:lnTo>
                  <a:pt x="0" y="2036915"/>
                </a:lnTo>
                <a:lnTo>
                  <a:pt x="0" y="0"/>
                </a:lnTo>
                <a:close/>
              </a:path>
            </a:pathLst>
          </a:custGeom>
          <a:blipFill>
            <a:blip r:embed="rId7">
              <a:alphaModFix amt="40000"/>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8985656" y="4085641"/>
            <a:ext cx="2520545" cy="1357943"/>
          </a:xfrm>
          <a:custGeom>
            <a:avLst/>
            <a:gdLst/>
            <a:ahLst/>
            <a:cxnLst/>
            <a:rect l="l" t="t" r="r" b="b"/>
            <a:pathLst>
              <a:path w="3780817" h="2036915">
                <a:moveTo>
                  <a:pt x="0" y="0"/>
                </a:moveTo>
                <a:lnTo>
                  <a:pt x="3780817" y="0"/>
                </a:lnTo>
                <a:lnTo>
                  <a:pt x="3780817" y="2036915"/>
                </a:lnTo>
                <a:lnTo>
                  <a:pt x="0" y="2036915"/>
                </a:lnTo>
                <a:lnTo>
                  <a:pt x="0" y="0"/>
                </a:lnTo>
                <a:close/>
              </a:path>
            </a:pathLst>
          </a:custGeom>
          <a:blipFill>
            <a:blip r:embed="rId7">
              <a:alphaModFix amt="40000"/>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12" name="TextBox 12"/>
          <p:cNvSpPr txBox="1"/>
          <p:nvPr/>
        </p:nvSpPr>
        <p:spPr>
          <a:xfrm>
            <a:off x="3723238" y="1748753"/>
            <a:ext cx="4745524" cy="333425"/>
          </a:xfrm>
          <a:prstGeom prst="rect">
            <a:avLst/>
          </a:prstGeom>
        </p:spPr>
        <p:txBody>
          <a:bodyPr lIns="0" tIns="0" rIns="0" bIns="0" rtlCol="0" anchor="t">
            <a:spAutoFit/>
          </a:bodyPr>
          <a:lstStyle/>
          <a:p>
            <a:pPr algn="ctr" defTabSz="609630">
              <a:lnSpc>
                <a:spcPts val="2628"/>
              </a:lnSpc>
            </a:pPr>
            <a:r>
              <a:rPr lang="en-US" sz="2389" b="1">
                <a:solidFill>
                  <a:srgbClr val="FFFFFF"/>
                </a:solidFill>
                <a:latin typeface="Open Sauce Bold"/>
                <a:ea typeface="Open Sauce Bold"/>
                <a:cs typeface="Open Sauce Bold"/>
                <a:sym typeface="Open Sauce Bold"/>
              </a:rPr>
              <a:t>HEB. 12:1-2</a:t>
            </a:r>
          </a:p>
        </p:txBody>
      </p:sp>
      <p:sp>
        <p:nvSpPr>
          <p:cNvPr id="13" name="TextBox 13"/>
          <p:cNvSpPr txBox="1"/>
          <p:nvPr/>
        </p:nvSpPr>
        <p:spPr>
          <a:xfrm>
            <a:off x="1629270" y="4629315"/>
            <a:ext cx="8933460" cy="294055"/>
          </a:xfrm>
          <a:prstGeom prst="rect">
            <a:avLst/>
          </a:prstGeom>
        </p:spPr>
        <p:txBody>
          <a:bodyPr lIns="0" tIns="0" rIns="0" bIns="0" rtlCol="0" anchor="t">
            <a:spAutoFit/>
          </a:bodyPr>
          <a:lstStyle/>
          <a:p>
            <a:pPr algn="ctr" defTabSz="609630">
              <a:lnSpc>
                <a:spcPts val="2427"/>
              </a:lnSpc>
            </a:pPr>
            <a:r>
              <a:rPr lang="en-US" sz="1867" b="1">
                <a:solidFill>
                  <a:srgbClr val="FFFFFF"/>
                </a:solidFill>
                <a:latin typeface="Gotham Bold"/>
                <a:ea typeface="Gotham Bold"/>
                <a:cs typeface="Gotham Bold"/>
                <a:sym typeface="Gotham Bold"/>
              </a:rPr>
              <a:t>THE RACE THAT IS SET BEFORE US </a:t>
            </a:r>
          </a:p>
        </p:txBody>
      </p:sp>
      <p:sp>
        <p:nvSpPr>
          <p:cNvPr id="14" name="TextBox 10">
            <a:extLst>
              <a:ext uri="{FF2B5EF4-FFF2-40B4-BE49-F238E27FC236}">
                <a16:creationId xmlns:a16="http://schemas.microsoft.com/office/drawing/2014/main" id="{8AB09A74-49B5-FB8E-C061-BE29C84AFD25}"/>
              </a:ext>
            </a:extLst>
          </p:cNvPr>
          <p:cNvSpPr txBox="1"/>
          <p:nvPr/>
        </p:nvSpPr>
        <p:spPr>
          <a:xfrm>
            <a:off x="694483" y="6400800"/>
            <a:ext cx="3070516" cy="205184"/>
          </a:xfrm>
          <a:prstGeom prst="rect">
            <a:avLst/>
          </a:prstGeom>
        </p:spPr>
        <p:txBody>
          <a:bodyPr lIns="0" tIns="0" rIns="0" bIns="0" rtlCol="0" anchor="t">
            <a:spAutoFit/>
          </a:bodyPr>
          <a:lstStyle/>
          <a:p>
            <a:pPr defTabSz="609630">
              <a:lnSpc>
                <a:spcPts val="1587"/>
              </a:lnSpc>
            </a:pPr>
            <a:r>
              <a:rPr lang="en-US" sz="1400" dirty="0">
                <a:solidFill>
                  <a:srgbClr val="FFFFFF"/>
                </a:solidFill>
                <a:latin typeface="Open Sauce"/>
                <a:ea typeface="Open Sauce"/>
                <a:cs typeface="Open Sauce"/>
                <a:sym typeface="Open Sauce"/>
              </a:rPr>
              <a:t>El Bethel Church of Christ 2025</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731919">
                <a:alpha val="100000"/>
              </a:srgbClr>
            </a:gs>
            <a:gs pos="100000">
              <a:srgbClr val="E52B2B">
                <a:alpha val="100000"/>
              </a:srgbClr>
            </a:gs>
          </a:gsLst>
          <a:lin ang="5400000"/>
        </a:gradFill>
        <a:effectLst/>
      </p:bgPr>
    </p:bg>
    <p:spTree>
      <p:nvGrpSpPr>
        <p:cNvPr id="1" name=""/>
        <p:cNvGrpSpPr/>
        <p:nvPr/>
      </p:nvGrpSpPr>
      <p:grpSpPr>
        <a:xfrm>
          <a:off x="0" y="0"/>
          <a:ext cx="0" cy="0"/>
          <a:chOff x="0" y="0"/>
          <a:chExt cx="0" cy="0"/>
        </a:xfrm>
      </p:grpSpPr>
      <p:grpSp>
        <p:nvGrpSpPr>
          <p:cNvPr id="2" name="Group 2"/>
          <p:cNvGrpSpPr/>
          <p:nvPr/>
        </p:nvGrpSpPr>
        <p:grpSpPr>
          <a:xfrm>
            <a:off x="630983" y="2674620"/>
            <a:ext cx="6760046" cy="3497580"/>
            <a:chOff x="0" y="0"/>
            <a:chExt cx="2670636" cy="1381760"/>
          </a:xfrm>
        </p:grpSpPr>
        <p:sp>
          <p:nvSpPr>
            <p:cNvPr id="3" name="Freeform 3"/>
            <p:cNvSpPr/>
            <p:nvPr/>
          </p:nvSpPr>
          <p:spPr>
            <a:xfrm>
              <a:off x="0" y="0"/>
              <a:ext cx="2670635" cy="1381760"/>
            </a:xfrm>
            <a:custGeom>
              <a:avLst/>
              <a:gdLst/>
              <a:ahLst/>
              <a:cxnLst/>
              <a:rect l="l" t="t" r="r" b="b"/>
              <a:pathLst>
                <a:path w="2670635" h="1381760">
                  <a:moveTo>
                    <a:pt x="0" y="0"/>
                  </a:moveTo>
                  <a:lnTo>
                    <a:pt x="2670635" y="0"/>
                  </a:lnTo>
                  <a:lnTo>
                    <a:pt x="2670635" y="1381760"/>
                  </a:lnTo>
                  <a:lnTo>
                    <a:pt x="0" y="1381760"/>
                  </a:lnTo>
                  <a:close/>
                </a:path>
              </a:pathLst>
            </a:custGeom>
            <a:solidFill>
              <a:srgbClr val="000000"/>
            </a:solidFill>
          </p:spPr>
          <p:txBody>
            <a:bodyPr/>
            <a:lstStyle/>
            <a:p>
              <a:pPr defTabSz="609630"/>
              <a:endParaRPr lang="en-US" sz="1200">
                <a:solidFill>
                  <a:prstClr val="black"/>
                </a:solidFill>
                <a:latin typeface="Calibri"/>
              </a:endParaRPr>
            </a:p>
          </p:txBody>
        </p:sp>
        <p:sp>
          <p:nvSpPr>
            <p:cNvPr id="4" name="TextBox 4"/>
            <p:cNvSpPr txBox="1"/>
            <p:nvPr/>
          </p:nvSpPr>
          <p:spPr>
            <a:xfrm>
              <a:off x="0" y="-38100"/>
              <a:ext cx="2670636" cy="141986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5" name="Freeform 5"/>
          <p:cNvSpPr/>
          <p:nvPr/>
        </p:nvSpPr>
        <p:spPr>
          <a:xfrm rot="5400000">
            <a:off x="9394836" y="1441352"/>
            <a:ext cx="2866917" cy="1355813"/>
          </a:xfrm>
          <a:custGeom>
            <a:avLst/>
            <a:gdLst/>
            <a:ahLst/>
            <a:cxnLst/>
            <a:rect l="l" t="t" r="r" b="b"/>
            <a:pathLst>
              <a:path w="4300376" h="2033719">
                <a:moveTo>
                  <a:pt x="0" y="0"/>
                </a:moveTo>
                <a:lnTo>
                  <a:pt x="4300375" y="0"/>
                </a:lnTo>
                <a:lnTo>
                  <a:pt x="4300375" y="2033719"/>
                </a:lnTo>
                <a:lnTo>
                  <a:pt x="0" y="203371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grpSp>
        <p:nvGrpSpPr>
          <p:cNvPr id="6" name="Group 6"/>
          <p:cNvGrpSpPr/>
          <p:nvPr/>
        </p:nvGrpSpPr>
        <p:grpSpPr>
          <a:xfrm>
            <a:off x="7305341" y="2674620"/>
            <a:ext cx="4200859" cy="3497580"/>
            <a:chOff x="0" y="0"/>
            <a:chExt cx="976234" cy="812800"/>
          </a:xfrm>
        </p:grpSpPr>
        <p:sp>
          <p:nvSpPr>
            <p:cNvPr id="7" name="Freeform 7"/>
            <p:cNvSpPr/>
            <p:nvPr/>
          </p:nvSpPr>
          <p:spPr>
            <a:xfrm>
              <a:off x="0" y="0"/>
              <a:ext cx="976235" cy="812800"/>
            </a:xfrm>
            <a:custGeom>
              <a:avLst/>
              <a:gdLst/>
              <a:ahLst/>
              <a:cxnLst/>
              <a:rect l="l" t="t" r="r" b="b"/>
              <a:pathLst>
                <a:path w="976235" h="812800">
                  <a:moveTo>
                    <a:pt x="0" y="0"/>
                  </a:moveTo>
                  <a:lnTo>
                    <a:pt x="976235" y="0"/>
                  </a:lnTo>
                  <a:lnTo>
                    <a:pt x="976235" y="812800"/>
                  </a:lnTo>
                  <a:lnTo>
                    <a:pt x="0" y="812800"/>
                  </a:lnTo>
                  <a:close/>
                </a:path>
              </a:pathLst>
            </a:custGeom>
            <a:blipFill>
              <a:blip r:embed="rId5"/>
              <a:stretch>
                <a:fillRect t="-10053" b="-10053"/>
              </a:stretch>
            </a:blipFill>
          </p:spPr>
          <p:txBody>
            <a:bodyPr/>
            <a:lstStyle/>
            <a:p>
              <a:pPr defTabSz="609630"/>
              <a:endParaRPr lang="en-US" sz="1200">
                <a:solidFill>
                  <a:prstClr val="black"/>
                </a:solidFill>
                <a:latin typeface="Calibri"/>
              </a:endParaRPr>
            </a:p>
          </p:txBody>
        </p:sp>
      </p:grpSp>
      <p:sp>
        <p:nvSpPr>
          <p:cNvPr id="8" name="TextBox 8"/>
          <p:cNvSpPr txBox="1"/>
          <p:nvPr/>
        </p:nvSpPr>
        <p:spPr>
          <a:xfrm>
            <a:off x="630983" y="615726"/>
            <a:ext cx="9203227" cy="1846659"/>
          </a:xfrm>
          <a:prstGeom prst="rect">
            <a:avLst/>
          </a:prstGeom>
        </p:spPr>
        <p:txBody>
          <a:bodyPr lIns="0" tIns="0" rIns="0" bIns="0" rtlCol="0" anchor="t">
            <a:spAutoFit/>
          </a:bodyPr>
          <a:lstStyle/>
          <a:p>
            <a:pPr defTabSz="609630">
              <a:lnSpc>
                <a:spcPts val="7215"/>
              </a:lnSpc>
            </a:pPr>
            <a:r>
              <a:rPr lang="en-US" sz="7200" b="1" i="1" spc="-317" dirty="0">
                <a:solidFill>
                  <a:srgbClr val="FFFFFF"/>
                </a:solidFill>
                <a:latin typeface=""/>
                <a:ea typeface="Gotham Heavy Italics"/>
                <a:cs typeface="Gotham Heavy Italics"/>
                <a:sym typeface="Gotham Heavy Italics"/>
              </a:rPr>
              <a:t>4 KEYS TO WINNING THE RACE OF FAITH</a:t>
            </a:r>
          </a:p>
        </p:txBody>
      </p:sp>
      <p:sp>
        <p:nvSpPr>
          <p:cNvPr id="9" name="TextBox 9"/>
          <p:cNvSpPr txBox="1"/>
          <p:nvPr/>
        </p:nvSpPr>
        <p:spPr>
          <a:xfrm>
            <a:off x="630983" y="2801781"/>
            <a:ext cx="6546847" cy="410369"/>
          </a:xfrm>
          <a:prstGeom prst="rect">
            <a:avLst/>
          </a:prstGeom>
        </p:spPr>
        <p:txBody>
          <a:bodyPr lIns="0" tIns="0" rIns="0" bIns="0" rtlCol="0" anchor="t">
            <a:spAutoFit/>
          </a:bodyPr>
          <a:lstStyle/>
          <a:p>
            <a:pPr marL="489393" lvl="1" indent="-244696" defTabSz="609630">
              <a:lnSpc>
                <a:spcPts val="3173"/>
              </a:lnSpc>
              <a:buFontTx/>
              <a:buAutoNum type="arabicPeriod"/>
            </a:pPr>
            <a:r>
              <a:rPr lang="en-US" sz="2800" dirty="0">
                <a:solidFill>
                  <a:srgbClr val="FFFFFF"/>
                </a:solidFill>
                <a:latin typeface="Open Sauce"/>
                <a:ea typeface="Open Sauce"/>
                <a:cs typeface="Open Sauce"/>
                <a:sym typeface="Open Sauce"/>
              </a:rPr>
              <a:t>Recognize You Can Win (Heb. 12:1)</a:t>
            </a:r>
          </a:p>
        </p:txBody>
      </p:sp>
      <p:sp>
        <p:nvSpPr>
          <p:cNvPr id="10" name="TextBox 10"/>
          <p:cNvSpPr txBox="1"/>
          <p:nvPr/>
        </p:nvSpPr>
        <p:spPr>
          <a:xfrm>
            <a:off x="694483" y="6400800"/>
            <a:ext cx="3070516" cy="205184"/>
          </a:xfrm>
          <a:prstGeom prst="rect">
            <a:avLst/>
          </a:prstGeom>
        </p:spPr>
        <p:txBody>
          <a:bodyPr lIns="0" tIns="0" rIns="0" bIns="0" rtlCol="0" anchor="t">
            <a:spAutoFit/>
          </a:bodyPr>
          <a:lstStyle/>
          <a:p>
            <a:pPr defTabSz="609630">
              <a:lnSpc>
                <a:spcPts val="1587"/>
              </a:lnSpc>
            </a:pPr>
            <a:r>
              <a:rPr lang="en-US" sz="1400" dirty="0">
                <a:solidFill>
                  <a:srgbClr val="FFFFFF"/>
                </a:solidFill>
                <a:latin typeface="Open Sauce"/>
                <a:ea typeface="Open Sauce"/>
                <a:cs typeface="Open Sauce"/>
                <a:sym typeface="Open Sauce"/>
              </a:rPr>
              <a:t>El Bethel Church of Christ 2025</a:t>
            </a:r>
          </a:p>
        </p:txBody>
      </p:sp>
      <p:sp>
        <p:nvSpPr>
          <p:cNvPr id="11" name="Freeform 11"/>
          <p:cNvSpPr/>
          <p:nvPr/>
        </p:nvSpPr>
        <p:spPr>
          <a:xfrm>
            <a:off x="9248118" y="5751379"/>
            <a:ext cx="2052787" cy="841643"/>
          </a:xfrm>
          <a:custGeom>
            <a:avLst/>
            <a:gdLst/>
            <a:ahLst/>
            <a:cxnLst/>
            <a:rect l="l" t="t" r="r" b="b"/>
            <a:pathLst>
              <a:path w="3079180" h="1262464">
                <a:moveTo>
                  <a:pt x="0" y="0"/>
                </a:moveTo>
                <a:lnTo>
                  <a:pt x="3079180" y="0"/>
                </a:lnTo>
                <a:lnTo>
                  <a:pt x="3079180" y="1262464"/>
                </a:lnTo>
                <a:lnTo>
                  <a:pt x="0" y="12624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a:off x="0" y="-104120"/>
            <a:ext cx="1082553" cy="443847"/>
          </a:xfrm>
          <a:custGeom>
            <a:avLst/>
            <a:gdLst/>
            <a:ahLst/>
            <a:cxnLst/>
            <a:rect l="l" t="t" r="r" b="b"/>
            <a:pathLst>
              <a:path w="1623830" h="665770">
                <a:moveTo>
                  <a:pt x="0" y="0"/>
                </a:moveTo>
                <a:lnTo>
                  <a:pt x="1623830" y="0"/>
                </a:lnTo>
                <a:lnTo>
                  <a:pt x="1623830" y="665770"/>
                </a:lnTo>
                <a:lnTo>
                  <a:pt x="0" y="66577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checkerboard(across)">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pPr defTabSz="609630"/>
            <a:endParaRPr lang="en-US" sz="1200">
              <a:solidFill>
                <a:prstClr val="black"/>
              </a:solidFill>
              <a:latin typeface="Calibri"/>
            </a:endParaRPr>
          </a:p>
        </p:txBody>
      </p:sp>
      <p:sp>
        <p:nvSpPr>
          <p:cNvPr id="6" name="Freeform 6"/>
          <p:cNvSpPr/>
          <p:nvPr/>
        </p:nvSpPr>
        <p:spPr>
          <a:xfrm rot="-5400000">
            <a:off x="11009853" y="5724478"/>
            <a:ext cx="257097" cy="1598530"/>
          </a:xfrm>
          <a:custGeom>
            <a:avLst/>
            <a:gdLst/>
            <a:ahLst/>
            <a:cxnLst/>
            <a:rect l="l" t="t" r="r" b="b"/>
            <a:pathLst>
              <a:path w="385645" h="2397795">
                <a:moveTo>
                  <a:pt x="0" y="0"/>
                </a:moveTo>
                <a:lnTo>
                  <a:pt x="385645" y="0"/>
                </a:lnTo>
                <a:lnTo>
                  <a:pt x="385645" y="2397796"/>
                </a:lnTo>
                <a:lnTo>
                  <a:pt x="0" y="23977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7" name="TextBox 7"/>
          <p:cNvSpPr txBox="1"/>
          <p:nvPr/>
        </p:nvSpPr>
        <p:spPr>
          <a:xfrm>
            <a:off x="184832" y="2025651"/>
            <a:ext cx="11822337" cy="1479829"/>
          </a:xfrm>
          <a:prstGeom prst="rect">
            <a:avLst/>
          </a:prstGeom>
        </p:spPr>
        <p:txBody>
          <a:bodyPr lIns="0" tIns="0" rIns="0" bIns="0" rtlCol="0" anchor="t">
            <a:spAutoFit/>
          </a:bodyPr>
          <a:lstStyle/>
          <a:p>
            <a:pPr marL="446215" lvl="1" indent="-223108" defTabSz="609630">
              <a:lnSpc>
                <a:spcPts val="2893"/>
              </a:lnSpc>
              <a:buFontTx/>
              <a:buAutoNum type="arabicPeriod"/>
            </a:pPr>
            <a:r>
              <a:rPr lang="en-US" sz="2400" dirty="0">
                <a:solidFill>
                  <a:srgbClr val="FFFFFF"/>
                </a:solidFill>
                <a:latin typeface="Aptos Display" panose="020B0004020202020204" pitchFamily="34" charset="0"/>
                <a:ea typeface="Canva Sans"/>
                <a:cs typeface="Canva Sans"/>
                <a:sym typeface="Canva Sans"/>
              </a:rPr>
              <a:t>We Know We Can Win Because of “The Great Cloud of Witnesses”</a:t>
            </a:r>
          </a:p>
          <a:p>
            <a:pPr marL="892431" lvl="2" indent="-297477" defTabSz="609630">
              <a:lnSpc>
                <a:spcPts val="2893"/>
              </a:lnSpc>
              <a:buFontTx/>
              <a:buAutoNum type="alphaLcPeriod"/>
            </a:pPr>
            <a:r>
              <a:rPr lang="en-US" sz="2400" dirty="0">
                <a:solidFill>
                  <a:srgbClr val="FFFFFF"/>
                </a:solidFill>
                <a:latin typeface="Aptos Display" panose="020B0004020202020204" pitchFamily="34" charset="0"/>
                <a:ea typeface="Canva Sans"/>
                <a:cs typeface="Canva Sans"/>
                <a:sym typeface="Canva Sans"/>
              </a:rPr>
              <a:t>These men and women “obtained a good testimony through faith”. (NKJV) - Heb. 11:39-40</a:t>
            </a:r>
          </a:p>
          <a:p>
            <a:pPr marL="892431" lvl="2" indent="-297477" defTabSz="609630">
              <a:lnSpc>
                <a:spcPts val="2893"/>
              </a:lnSpc>
              <a:buFontTx/>
              <a:buAutoNum type="alphaLcPeriod"/>
            </a:pPr>
            <a:r>
              <a:rPr lang="en-US" sz="2400" dirty="0">
                <a:solidFill>
                  <a:srgbClr val="FFFFFF"/>
                </a:solidFill>
                <a:latin typeface="Aptos Display" panose="020B0004020202020204" pitchFamily="34" charset="0"/>
                <a:ea typeface="Canva Sans"/>
                <a:cs typeface="Canva Sans"/>
                <a:sym typeface="Canva Sans"/>
              </a:rPr>
              <a:t>These men and women faced challenges, difficulties and obstacles and still ran with endurance</a:t>
            </a:r>
          </a:p>
        </p:txBody>
      </p:sp>
      <p:sp>
        <p:nvSpPr>
          <p:cNvPr id="8" name="Freeform 4">
            <a:extLst>
              <a:ext uri="{FF2B5EF4-FFF2-40B4-BE49-F238E27FC236}">
                <a16:creationId xmlns:a16="http://schemas.microsoft.com/office/drawing/2014/main" id="{A06BA420-EE7E-F8FB-CB4A-89E9BAC05431}"/>
              </a:ext>
            </a:extLst>
          </p:cNvPr>
          <p:cNvSpPr/>
          <p:nvPr/>
        </p:nvSpPr>
        <p:spPr>
          <a:xfrm>
            <a:off x="-869104" y="287334"/>
            <a:ext cx="2751565" cy="1128142"/>
          </a:xfrm>
          <a:custGeom>
            <a:avLst/>
            <a:gdLst/>
            <a:ahLst/>
            <a:cxnLst/>
            <a:rect l="l" t="t" r="r" b="b"/>
            <a:pathLst>
              <a:path w="4127348" h="1692213">
                <a:moveTo>
                  <a:pt x="0" y="0"/>
                </a:moveTo>
                <a:lnTo>
                  <a:pt x="4127348" y="0"/>
                </a:lnTo>
                <a:lnTo>
                  <a:pt x="4127348" y="1692212"/>
                </a:lnTo>
                <a:lnTo>
                  <a:pt x="0" y="16922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9" name="Freeform 5">
            <a:extLst>
              <a:ext uri="{FF2B5EF4-FFF2-40B4-BE49-F238E27FC236}">
                <a16:creationId xmlns:a16="http://schemas.microsoft.com/office/drawing/2014/main" id="{52427234-A10D-F351-9687-D8561A535D89}"/>
              </a:ext>
            </a:extLst>
          </p:cNvPr>
          <p:cNvSpPr/>
          <p:nvPr/>
        </p:nvSpPr>
        <p:spPr>
          <a:xfrm>
            <a:off x="10554277" y="287334"/>
            <a:ext cx="2879787" cy="1180713"/>
          </a:xfrm>
          <a:custGeom>
            <a:avLst/>
            <a:gdLst/>
            <a:ahLst/>
            <a:cxnLst/>
            <a:rect l="l" t="t" r="r" b="b"/>
            <a:pathLst>
              <a:path w="4319680" h="1771069">
                <a:moveTo>
                  <a:pt x="0" y="0"/>
                </a:moveTo>
                <a:lnTo>
                  <a:pt x="4319681" y="0"/>
                </a:lnTo>
                <a:lnTo>
                  <a:pt x="4319681" y="1771069"/>
                </a:lnTo>
                <a:lnTo>
                  <a:pt x="0" y="17710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0" name="TextBox 3">
            <a:extLst>
              <a:ext uri="{FF2B5EF4-FFF2-40B4-BE49-F238E27FC236}">
                <a16:creationId xmlns:a16="http://schemas.microsoft.com/office/drawing/2014/main" id="{B4E9BFA4-9EAC-7021-E9CB-357F0D0D974E}"/>
              </a:ext>
            </a:extLst>
          </p:cNvPr>
          <p:cNvSpPr txBox="1"/>
          <p:nvPr/>
        </p:nvSpPr>
        <p:spPr>
          <a:xfrm>
            <a:off x="1637722" y="608261"/>
            <a:ext cx="8916555" cy="562718"/>
          </a:xfrm>
          <a:prstGeom prst="rect">
            <a:avLst/>
          </a:prstGeom>
        </p:spPr>
        <p:txBody>
          <a:bodyPr lIns="0" tIns="0" rIns="0" bIns="0" rtlCol="0" anchor="t">
            <a:spAutoFit/>
          </a:bodyPr>
          <a:lstStyle/>
          <a:p>
            <a:pPr algn="ctr" defTabSz="609630">
              <a:lnSpc>
                <a:spcPts val="4605"/>
              </a:lnSpc>
            </a:pPr>
            <a:r>
              <a:rPr lang="en-US" sz="3600" b="1" i="1" spc="-202" dirty="0">
                <a:solidFill>
                  <a:srgbClr val="FFFFFF"/>
                </a:solidFill>
                <a:latin typeface="Abadi" panose="020B0604020104020204" pitchFamily="34" charset="0"/>
                <a:ea typeface="Gotham Heavy Italics"/>
                <a:cs typeface="Gotham Heavy Italics"/>
                <a:sym typeface="Gotham Heavy Italics"/>
              </a:rPr>
              <a:t>WE CAN WIN THE RACE OF FAITH </a:t>
            </a:r>
            <a:r>
              <a:rPr lang="en-US" sz="3600" b="1" i="1" spc="-202" dirty="0">
                <a:solidFill>
                  <a:srgbClr val="E10E0E"/>
                </a:solidFill>
                <a:latin typeface="Abadi" panose="020B0604020104020204" pitchFamily="34" charset="0"/>
                <a:ea typeface="Gotham Heavy Italics"/>
                <a:cs typeface="Gotham Heavy Italics"/>
                <a:sym typeface="Gotham Heavy Italics"/>
              </a:rPr>
              <a:t>(HEB. 12:1)</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333" b="-3333"/>
            </a:stretch>
          </a:blipFill>
        </p:spPr>
        <p:txBody>
          <a:bodyPr/>
          <a:lstStyle/>
          <a:p>
            <a:pPr defTabSz="609630"/>
            <a:endParaRPr lang="en-US" sz="1200">
              <a:solidFill>
                <a:prstClr val="black"/>
              </a:solidFill>
              <a:latin typeface="Calibri"/>
            </a:endParaRPr>
          </a:p>
        </p:txBody>
      </p:sp>
      <p:sp>
        <p:nvSpPr>
          <p:cNvPr id="6" name="Freeform 6"/>
          <p:cNvSpPr/>
          <p:nvPr/>
        </p:nvSpPr>
        <p:spPr>
          <a:xfrm rot="-5400000">
            <a:off x="11009853" y="5724478"/>
            <a:ext cx="257097" cy="1598530"/>
          </a:xfrm>
          <a:custGeom>
            <a:avLst/>
            <a:gdLst/>
            <a:ahLst/>
            <a:cxnLst/>
            <a:rect l="l" t="t" r="r" b="b"/>
            <a:pathLst>
              <a:path w="385645" h="2397795">
                <a:moveTo>
                  <a:pt x="0" y="0"/>
                </a:moveTo>
                <a:lnTo>
                  <a:pt x="385645" y="0"/>
                </a:lnTo>
                <a:lnTo>
                  <a:pt x="385645" y="2397796"/>
                </a:lnTo>
                <a:lnTo>
                  <a:pt x="0" y="23977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7" name="TextBox 7"/>
          <p:cNvSpPr txBox="1"/>
          <p:nvPr/>
        </p:nvSpPr>
        <p:spPr>
          <a:xfrm>
            <a:off x="184832" y="2025650"/>
            <a:ext cx="11822337" cy="3339312"/>
          </a:xfrm>
          <a:prstGeom prst="rect">
            <a:avLst/>
          </a:prstGeom>
        </p:spPr>
        <p:txBody>
          <a:bodyPr lIns="0" tIns="0" rIns="0" bIns="0" rtlCol="0" anchor="t">
            <a:spAutoFit/>
          </a:bodyPr>
          <a:lstStyle/>
          <a:p>
            <a:pPr marL="446215" lvl="1" indent="-223108" defTabSz="609630">
              <a:lnSpc>
                <a:spcPts val="2893"/>
              </a:lnSpc>
              <a:buFontTx/>
              <a:buAutoNum type="arabicPeriod"/>
            </a:pPr>
            <a:r>
              <a:rPr lang="en-US" sz="2400" dirty="0">
                <a:solidFill>
                  <a:srgbClr val="FFFFFF"/>
                </a:solidFill>
                <a:latin typeface="Aptos Display" panose="020B0004020202020204" pitchFamily="34" charset="0"/>
                <a:ea typeface="Canva Sans"/>
                <a:cs typeface="Canva Sans"/>
                <a:sym typeface="Canva Sans"/>
              </a:rPr>
              <a:t>We Know We Can Win Because of “The Great Cloud of Witnesses”</a:t>
            </a:r>
          </a:p>
          <a:p>
            <a:pPr marL="446215" lvl="1" indent="-223108" defTabSz="609630">
              <a:lnSpc>
                <a:spcPts val="2893"/>
              </a:lnSpc>
              <a:buFontTx/>
              <a:buAutoNum type="arabicPeriod"/>
            </a:pPr>
            <a:r>
              <a:rPr lang="en-US" sz="2400" dirty="0">
                <a:solidFill>
                  <a:srgbClr val="FFFFFF"/>
                </a:solidFill>
                <a:latin typeface="Aptos Display" panose="020B0004020202020204" pitchFamily="34" charset="0"/>
                <a:ea typeface="Canva Sans"/>
                <a:cs typeface="Canva Sans"/>
                <a:sym typeface="Canva Sans"/>
              </a:rPr>
              <a:t>What Do We Learn from This Cloud of Witnesses?</a:t>
            </a:r>
          </a:p>
          <a:p>
            <a:pPr marL="892431" lvl="2" indent="-297477" defTabSz="609630">
              <a:lnSpc>
                <a:spcPts val="2893"/>
              </a:lnSpc>
              <a:buFontTx/>
              <a:buAutoNum type="alphaLcPeriod"/>
            </a:pPr>
            <a:r>
              <a:rPr lang="en-US" sz="2400" dirty="0">
                <a:solidFill>
                  <a:srgbClr val="FFFFFF"/>
                </a:solidFill>
                <a:latin typeface="Aptos Display" panose="020B0004020202020204" pitchFamily="34" charset="0"/>
                <a:ea typeface="Canva Sans"/>
                <a:cs typeface="Canva Sans"/>
                <a:sym typeface="Canva Sans"/>
              </a:rPr>
              <a:t>We learn that we can win the race if we are all alone. We learn this from Noah (Heb 11:7)</a:t>
            </a:r>
          </a:p>
          <a:p>
            <a:pPr marL="892431" lvl="2" indent="-297477" defTabSz="609630">
              <a:lnSpc>
                <a:spcPts val="2893"/>
              </a:lnSpc>
              <a:buFontTx/>
              <a:buAutoNum type="alphaLcPeriod"/>
            </a:pPr>
            <a:r>
              <a:rPr lang="en-US" sz="2400" dirty="0">
                <a:solidFill>
                  <a:srgbClr val="FFFFFF"/>
                </a:solidFill>
                <a:latin typeface="Aptos Display" panose="020B0004020202020204" pitchFamily="34" charset="0"/>
                <a:ea typeface="Canva Sans"/>
                <a:cs typeface="Canva Sans"/>
                <a:sym typeface="Canva Sans"/>
              </a:rPr>
              <a:t>We learn that we can win the race even when there is uncertainty about what is ahead. We learn from Abraham (Heb 11:8-12)</a:t>
            </a:r>
          </a:p>
          <a:p>
            <a:pPr marL="892431" lvl="2" indent="-297477" defTabSz="609630">
              <a:lnSpc>
                <a:spcPts val="2893"/>
              </a:lnSpc>
              <a:buFontTx/>
              <a:buAutoNum type="alphaLcPeriod"/>
            </a:pPr>
            <a:r>
              <a:rPr lang="en-US" sz="2400" dirty="0">
                <a:solidFill>
                  <a:srgbClr val="FFFFFF"/>
                </a:solidFill>
                <a:latin typeface="Aptos Display" panose="020B0004020202020204" pitchFamily="34" charset="0"/>
                <a:ea typeface="Canva Sans"/>
                <a:cs typeface="Canva Sans"/>
                <a:sym typeface="Canva Sans"/>
              </a:rPr>
              <a:t>We learn we can win the race even if it requires great sacrifice on our part. We learn this from Moses (Heb 11:23-27)</a:t>
            </a:r>
          </a:p>
          <a:p>
            <a:pPr marL="892431" lvl="2" indent="-297477" defTabSz="609630">
              <a:lnSpc>
                <a:spcPts val="2893"/>
              </a:lnSpc>
              <a:buFontTx/>
              <a:buAutoNum type="alphaLcPeriod"/>
            </a:pPr>
            <a:r>
              <a:rPr lang="en-US" sz="2400" dirty="0">
                <a:solidFill>
                  <a:srgbClr val="FFFFFF"/>
                </a:solidFill>
                <a:latin typeface="Aptos Display" panose="020B0004020202020204" pitchFamily="34" charset="0"/>
                <a:ea typeface="Canva Sans"/>
                <a:cs typeface="Canva Sans"/>
                <a:sym typeface="Canva Sans"/>
              </a:rPr>
              <a:t>We learn we can win the race even if we are mistreated and persecuted. We learn this from (Heb 11:32-38)</a:t>
            </a:r>
          </a:p>
        </p:txBody>
      </p:sp>
      <p:sp>
        <p:nvSpPr>
          <p:cNvPr id="9" name="Freeform 4">
            <a:extLst>
              <a:ext uri="{FF2B5EF4-FFF2-40B4-BE49-F238E27FC236}">
                <a16:creationId xmlns:a16="http://schemas.microsoft.com/office/drawing/2014/main" id="{038F71B9-8F31-911E-F51A-56D05CBC9FE5}"/>
              </a:ext>
            </a:extLst>
          </p:cNvPr>
          <p:cNvSpPr/>
          <p:nvPr/>
        </p:nvSpPr>
        <p:spPr>
          <a:xfrm>
            <a:off x="-869104" y="287334"/>
            <a:ext cx="2751565" cy="1128142"/>
          </a:xfrm>
          <a:custGeom>
            <a:avLst/>
            <a:gdLst/>
            <a:ahLst/>
            <a:cxnLst/>
            <a:rect l="l" t="t" r="r" b="b"/>
            <a:pathLst>
              <a:path w="4127348" h="1692213">
                <a:moveTo>
                  <a:pt x="0" y="0"/>
                </a:moveTo>
                <a:lnTo>
                  <a:pt x="4127348" y="0"/>
                </a:lnTo>
                <a:lnTo>
                  <a:pt x="4127348" y="1692212"/>
                </a:lnTo>
                <a:lnTo>
                  <a:pt x="0" y="169221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10" name="Freeform 5">
            <a:extLst>
              <a:ext uri="{FF2B5EF4-FFF2-40B4-BE49-F238E27FC236}">
                <a16:creationId xmlns:a16="http://schemas.microsoft.com/office/drawing/2014/main" id="{5087A9C6-D54E-C401-76BD-1117F59CCDD0}"/>
              </a:ext>
            </a:extLst>
          </p:cNvPr>
          <p:cNvSpPr/>
          <p:nvPr/>
        </p:nvSpPr>
        <p:spPr>
          <a:xfrm>
            <a:off x="10554277" y="287334"/>
            <a:ext cx="2879787" cy="1180713"/>
          </a:xfrm>
          <a:custGeom>
            <a:avLst/>
            <a:gdLst/>
            <a:ahLst/>
            <a:cxnLst/>
            <a:rect l="l" t="t" r="r" b="b"/>
            <a:pathLst>
              <a:path w="4319680" h="1771069">
                <a:moveTo>
                  <a:pt x="0" y="0"/>
                </a:moveTo>
                <a:lnTo>
                  <a:pt x="4319681" y="0"/>
                </a:lnTo>
                <a:lnTo>
                  <a:pt x="4319681" y="1771069"/>
                </a:lnTo>
                <a:lnTo>
                  <a:pt x="0" y="17710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11" name="TextBox 3">
            <a:extLst>
              <a:ext uri="{FF2B5EF4-FFF2-40B4-BE49-F238E27FC236}">
                <a16:creationId xmlns:a16="http://schemas.microsoft.com/office/drawing/2014/main" id="{408F637B-0D9C-2259-6396-EAE6199BE574}"/>
              </a:ext>
            </a:extLst>
          </p:cNvPr>
          <p:cNvSpPr txBox="1"/>
          <p:nvPr/>
        </p:nvSpPr>
        <p:spPr>
          <a:xfrm>
            <a:off x="1637722" y="608261"/>
            <a:ext cx="8916555" cy="562718"/>
          </a:xfrm>
          <a:prstGeom prst="rect">
            <a:avLst/>
          </a:prstGeom>
        </p:spPr>
        <p:txBody>
          <a:bodyPr lIns="0" tIns="0" rIns="0" bIns="0" rtlCol="0" anchor="t">
            <a:spAutoFit/>
          </a:bodyPr>
          <a:lstStyle/>
          <a:p>
            <a:pPr algn="ctr" defTabSz="609630">
              <a:lnSpc>
                <a:spcPts val="4605"/>
              </a:lnSpc>
            </a:pPr>
            <a:r>
              <a:rPr lang="en-US" sz="3600" b="1" i="1" spc="-202" dirty="0">
                <a:solidFill>
                  <a:srgbClr val="FFFFFF"/>
                </a:solidFill>
                <a:latin typeface="Abadi" panose="020B0604020104020204" pitchFamily="34" charset="0"/>
                <a:ea typeface="Gotham Heavy Italics"/>
                <a:cs typeface="Gotham Heavy Italics"/>
                <a:sym typeface="Gotham Heavy Italics"/>
              </a:rPr>
              <a:t>WE CAN WIN THE RACE OF FAITH </a:t>
            </a:r>
            <a:r>
              <a:rPr lang="en-US" sz="3600" b="1" i="1" spc="-202" dirty="0">
                <a:solidFill>
                  <a:srgbClr val="E10E0E"/>
                </a:solidFill>
                <a:latin typeface="Abadi" panose="020B0604020104020204" pitchFamily="34" charset="0"/>
                <a:ea typeface="Gotham Heavy Italics"/>
                <a:cs typeface="Gotham Heavy Italics"/>
                <a:sym typeface="Gotham Heavy Italics"/>
              </a:rPr>
              <a:t>(HEB. 12:1)</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 calcmode="lin" valueType="num">
                                      <p:cBhvr additive="base">
                                        <p:cTn id="25"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 calcmode="lin" valueType="num">
                                      <p:cBhvr additive="base">
                                        <p:cTn id="31"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pPr defTabSz="609630"/>
            <a:endParaRPr lang="en-US" sz="1200">
              <a:solidFill>
                <a:prstClr val="black"/>
              </a:solidFill>
              <a:latin typeface="Calibri"/>
            </a:endParaRPr>
          </a:p>
        </p:txBody>
      </p:sp>
      <p:sp>
        <p:nvSpPr>
          <p:cNvPr id="4" name="Freeform 4"/>
          <p:cNvSpPr/>
          <p:nvPr/>
        </p:nvSpPr>
        <p:spPr>
          <a:xfrm>
            <a:off x="-869104" y="287334"/>
            <a:ext cx="2751565" cy="1128142"/>
          </a:xfrm>
          <a:custGeom>
            <a:avLst/>
            <a:gdLst/>
            <a:ahLst/>
            <a:cxnLst/>
            <a:rect l="l" t="t" r="r" b="b"/>
            <a:pathLst>
              <a:path w="4127348" h="1692213">
                <a:moveTo>
                  <a:pt x="0" y="0"/>
                </a:moveTo>
                <a:lnTo>
                  <a:pt x="4127348" y="0"/>
                </a:lnTo>
                <a:lnTo>
                  <a:pt x="4127348" y="1692212"/>
                </a:lnTo>
                <a:lnTo>
                  <a:pt x="0" y="16922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10554277" y="287334"/>
            <a:ext cx="2879787" cy="1180713"/>
          </a:xfrm>
          <a:custGeom>
            <a:avLst/>
            <a:gdLst/>
            <a:ahLst/>
            <a:cxnLst/>
            <a:rect l="l" t="t" r="r" b="b"/>
            <a:pathLst>
              <a:path w="4319680" h="1771069">
                <a:moveTo>
                  <a:pt x="0" y="0"/>
                </a:moveTo>
                <a:lnTo>
                  <a:pt x="4319681" y="0"/>
                </a:lnTo>
                <a:lnTo>
                  <a:pt x="4319681" y="1771069"/>
                </a:lnTo>
                <a:lnTo>
                  <a:pt x="0" y="17710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rot="-5400000">
            <a:off x="11009853" y="5724478"/>
            <a:ext cx="257097" cy="1598530"/>
          </a:xfrm>
          <a:custGeom>
            <a:avLst/>
            <a:gdLst/>
            <a:ahLst/>
            <a:cxnLst/>
            <a:rect l="l" t="t" r="r" b="b"/>
            <a:pathLst>
              <a:path w="385645" h="2397795">
                <a:moveTo>
                  <a:pt x="0" y="0"/>
                </a:moveTo>
                <a:lnTo>
                  <a:pt x="385645" y="0"/>
                </a:lnTo>
                <a:lnTo>
                  <a:pt x="385645" y="2397796"/>
                </a:lnTo>
                <a:lnTo>
                  <a:pt x="0" y="239779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7" name="TextBox 7"/>
          <p:cNvSpPr txBox="1"/>
          <p:nvPr/>
        </p:nvSpPr>
        <p:spPr>
          <a:xfrm>
            <a:off x="184832" y="2025650"/>
            <a:ext cx="11822337" cy="2952155"/>
          </a:xfrm>
          <a:prstGeom prst="rect">
            <a:avLst/>
          </a:prstGeom>
        </p:spPr>
        <p:txBody>
          <a:bodyPr lIns="0" tIns="0" rIns="0" bIns="0" rtlCol="0" anchor="t">
            <a:spAutoFit/>
          </a:bodyPr>
          <a:lstStyle/>
          <a:p>
            <a:pPr marL="446215" lvl="1" indent="-223108" defTabSz="609630">
              <a:lnSpc>
                <a:spcPts val="2893"/>
              </a:lnSpc>
              <a:buFontTx/>
              <a:buAutoNum type="arabicPeriod"/>
            </a:pPr>
            <a:r>
              <a:rPr lang="en-US" sz="2400" dirty="0">
                <a:solidFill>
                  <a:srgbClr val="FFFFFF"/>
                </a:solidFill>
                <a:latin typeface="Aptos Display" panose="020B0004020202020204" pitchFamily="34" charset="0"/>
                <a:ea typeface="Canva Sans"/>
                <a:cs typeface="Canva Sans"/>
                <a:sym typeface="Canva Sans"/>
              </a:rPr>
              <a:t>We Know We Can Win Because of “The Great Cloud of Witnesses”</a:t>
            </a:r>
          </a:p>
          <a:p>
            <a:pPr marL="446215" lvl="1" indent="-223108" defTabSz="609630">
              <a:lnSpc>
                <a:spcPts val="2893"/>
              </a:lnSpc>
              <a:buFontTx/>
              <a:buAutoNum type="arabicPeriod"/>
            </a:pPr>
            <a:r>
              <a:rPr lang="en-US" sz="2400" dirty="0">
                <a:solidFill>
                  <a:srgbClr val="FFFFFF"/>
                </a:solidFill>
                <a:latin typeface="Aptos Display" panose="020B0004020202020204" pitchFamily="34" charset="0"/>
                <a:ea typeface="Canva Sans"/>
                <a:cs typeface="Canva Sans"/>
                <a:sym typeface="Canva Sans"/>
              </a:rPr>
              <a:t>What Do We Learn from This Cloud of Witnesses?</a:t>
            </a:r>
          </a:p>
          <a:p>
            <a:pPr marL="446215" lvl="1" indent="-223108" defTabSz="609630">
              <a:lnSpc>
                <a:spcPts val="2893"/>
              </a:lnSpc>
              <a:buFontTx/>
              <a:buAutoNum type="arabicPeriod"/>
            </a:pPr>
            <a:r>
              <a:rPr lang="en-US" sz="2400" dirty="0">
                <a:solidFill>
                  <a:srgbClr val="FFFFFF"/>
                </a:solidFill>
                <a:latin typeface="Aptos Display" panose="020B0004020202020204" pitchFamily="34" charset="0"/>
                <a:ea typeface="Canva Sans"/>
                <a:cs typeface="Canva Sans"/>
                <a:sym typeface="Canva Sans"/>
              </a:rPr>
              <a:t>We Have Something Better Than They Had, So We Should Be Able to Win the Race</a:t>
            </a:r>
          </a:p>
          <a:p>
            <a:pPr marL="892431" lvl="2" indent="-297477" defTabSz="609630">
              <a:lnSpc>
                <a:spcPts val="2893"/>
              </a:lnSpc>
              <a:buFontTx/>
              <a:buAutoNum type="alphaLcPeriod"/>
            </a:pPr>
            <a:r>
              <a:rPr lang="en-US" sz="2400" i="1" dirty="0">
                <a:solidFill>
                  <a:srgbClr val="FFFFFF"/>
                </a:solidFill>
                <a:latin typeface="Aptos Display" panose="020B0004020202020204" pitchFamily="34" charset="0"/>
                <a:ea typeface="Canva Sans"/>
                <a:cs typeface="Canva Sans"/>
                <a:sym typeface="Canva Sans"/>
              </a:rPr>
              <a:t>Heb 11:39-40</a:t>
            </a:r>
          </a:p>
          <a:p>
            <a:pPr marL="892431" lvl="2" indent="-297477" defTabSz="609630">
              <a:lnSpc>
                <a:spcPts val="2893"/>
              </a:lnSpc>
              <a:buFontTx/>
              <a:buAutoNum type="alphaLcPeriod"/>
            </a:pPr>
            <a:r>
              <a:rPr lang="en-US" sz="2400" i="1" dirty="0">
                <a:solidFill>
                  <a:srgbClr val="FFFFFF"/>
                </a:solidFill>
                <a:latin typeface="Aptos Display" panose="020B0004020202020204" pitchFamily="34" charset="0"/>
                <a:ea typeface="Canva Sans"/>
                <a:cs typeface="Canva Sans"/>
                <a:sym typeface="Canva Sans"/>
              </a:rPr>
              <a:t>These men and women never saw the complete fulfillment of God’s promise. They only saw it afar off (Heb 11:13)</a:t>
            </a:r>
          </a:p>
          <a:p>
            <a:pPr marL="892431" lvl="2" indent="-297477" defTabSz="609630">
              <a:lnSpc>
                <a:spcPts val="2893"/>
              </a:lnSpc>
              <a:buFontTx/>
              <a:buAutoNum type="alphaLcPeriod"/>
            </a:pPr>
            <a:r>
              <a:rPr lang="en-US" sz="2400" i="1" dirty="0">
                <a:solidFill>
                  <a:srgbClr val="FFFFFF"/>
                </a:solidFill>
                <a:latin typeface="Aptos Display" panose="020B0004020202020204" pitchFamily="34" charset="0"/>
                <a:ea typeface="Canva Sans"/>
                <a:cs typeface="Canva Sans"/>
                <a:sym typeface="Canva Sans"/>
              </a:rPr>
              <a:t>If they won the race and we have an advantage over them, then we should be able to win the race as well</a:t>
            </a:r>
          </a:p>
        </p:txBody>
      </p:sp>
      <p:sp>
        <p:nvSpPr>
          <p:cNvPr id="8" name="TextBox 3">
            <a:extLst>
              <a:ext uri="{FF2B5EF4-FFF2-40B4-BE49-F238E27FC236}">
                <a16:creationId xmlns:a16="http://schemas.microsoft.com/office/drawing/2014/main" id="{A6C9CE1A-BE9B-32EA-590F-115DE1911359}"/>
              </a:ext>
            </a:extLst>
          </p:cNvPr>
          <p:cNvSpPr txBox="1"/>
          <p:nvPr/>
        </p:nvSpPr>
        <p:spPr>
          <a:xfrm>
            <a:off x="1637722" y="608261"/>
            <a:ext cx="8916555" cy="562718"/>
          </a:xfrm>
          <a:prstGeom prst="rect">
            <a:avLst/>
          </a:prstGeom>
        </p:spPr>
        <p:txBody>
          <a:bodyPr lIns="0" tIns="0" rIns="0" bIns="0" rtlCol="0" anchor="t">
            <a:spAutoFit/>
          </a:bodyPr>
          <a:lstStyle/>
          <a:p>
            <a:pPr algn="ctr" defTabSz="609630">
              <a:lnSpc>
                <a:spcPts val="4605"/>
              </a:lnSpc>
            </a:pPr>
            <a:r>
              <a:rPr lang="en-US" sz="3600" b="1" i="1" spc="-202" dirty="0">
                <a:solidFill>
                  <a:srgbClr val="FFFFFF"/>
                </a:solidFill>
                <a:latin typeface="Abadi" panose="020B0604020104020204" pitchFamily="34" charset="0"/>
                <a:ea typeface="Gotham Heavy Italics"/>
                <a:cs typeface="Gotham Heavy Italics"/>
                <a:sym typeface="Gotham Heavy Italics"/>
              </a:rPr>
              <a:t>WE CAN WIN THE RACE OF FAITH </a:t>
            </a:r>
            <a:r>
              <a:rPr lang="en-US" sz="3600" b="1" i="1" spc="-202" dirty="0">
                <a:solidFill>
                  <a:srgbClr val="E10E0E"/>
                </a:solidFill>
                <a:latin typeface="Abadi" panose="020B0604020104020204" pitchFamily="34" charset="0"/>
                <a:ea typeface="Gotham Heavy Italics"/>
                <a:cs typeface="Gotham Heavy Italics"/>
                <a:sym typeface="Gotham Heavy Italics"/>
              </a:rPr>
              <a:t>(HEB. 12:1)</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anim calcmode="lin" valueType="num">
                                      <p:cBhvr additive="base">
                                        <p:cTn id="13"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 calcmode="lin" valueType="num">
                                      <p:cBhvr additive="base">
                                        <p:cTn id="19"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 calcmode="lin" valueType="num">
                                      <p:cBhvr additive="base">
                                        <p:cTn id="25"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731919">
                <a:alpha val="100000"/>
              </a:srgbClr>
            </a:gs>
            <a:gs pos="100000">
              <a:srgbClr val="E52B2B">
                <a:alpha val="100000"/>
              </a:srgbClr>
            </a:gs>
          </a:gsLst>
          <a:lin ang="5400000"/>
        </a:gradFill>
        <a:effectLst/>
      </p:bgPr>
    </p:bg>
    <p:spTree>
      <p:nvGrpSpPr>
        <p:cNvPr id="1" name=""/>
        <p:cNvGrpSpPr/>
        <p:nvPr/>
      </p:nvGrpSpPr>
      <p:grpSpPr>
        <a:xfrm>
          <a:off x="0" y="0"/>
          <a:ext cx="0" cy="0"/>
          <a:chOff x="0" y="0"/>
          <a:chExt cx="0" cy="0"/>
        </a:xfrm>
      </p:grpSpPr>
      <p:grpSp>
        <p:nvGrpSpPr>
          <p:cNvPr id="2" name="Group 2"/>
          <p:cNvGrpSpPr/>
          <p:nvPr/>
        </p:nvGrpSpPr>
        <p:grpSpPr>
          <a:xfrm>
            <a:off x="630983" y="2674620"/>
            <a:ext cx="6760046" cy="3497580"/>
            <a:chOff x="0" y="0"/>
            <a:chExt cx="2670636" cy="1381760"/>
          </a:xfrm>
        </p:grpSpPr>
        <p:sp>
          <p:nvSpPr>
            <p:cNvPr id="3" name="Freeform 3"/>
            <p:cNvSpPr/>
            <p:nvPr/>
          </p:nvSpPr>
          <p:spPr>
            <a:xfrm>
              <a:off x="0" y="0"/>
              <a:ext cx="2670635" cy="1381760"/>
            </a:xfrm>
            <a:custGeom>
              <a:avLst/>
              <a:gdLst/>
              <a:ahLst/>
              <a:cxnLst/>
              <a:rect l="l" t="t" r="r" b="b"/>
              <a:pathLst>
                <a:path w="2670635" h="1381760">
                  <a:moveTo>
                    <a:pt x="0" y="0"/>
                  </a:moveTo>
                  <a:lnTo>
                    <a:pt x="2670635" y="0"/>
                  </a:lnTo>
                  <a:lnTo>
                    <a:pt x="2670635" y="1381760"/>
                  </a:lnTo>
                  <a:lnTo>
                    <a:pt x="0" y="1381760"/>
                  </a:lnTo>
                  <a:close/>
                </a:path>
              </a:pathLst>
            </a:custGeom>
            <a:solidFill>
              <a:srgbClr val="000000"/>
            </a:solidFill>
          </p:spPr>
          <p:txBody>
            <a:bodyPr/>
            <a:lstStyle/>
            <a:p>
              <a:pPr defTabSz="609630"/>
              <a:endParaRPr lang="en-US" sz="1200">
                <a:solidFill>
                  <a:prstClr val="black"/>
                </a:solidFill>
                <a:latin typeface="Calibri"/>
              </a:endParaRPr>
            </a:p>
          </p:txBody>
        </p:sp>
        <p:sp>
          <p:nvSpPr>
            <p:cNvPr id="4" name="TextBox 4"/>
            <p:cNvSpPr txBox="1"/>
            <p:nvPr/>
          </p:nvSpPr>
          <p:spPr>
            <a:xfrm>
              <a:off x="0" y="-38100"/>
              <a:ext cx="2670636" cy="141986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5" name="Freeform 5"/>
          <p:cNvSpPr/>
          <p:nvPr/>
        </p:nvSpPr>
        <p:spPr>
          <a:xfrm rot="5400000">
            <a:off x="9394836" y="1441352"/>
            <a:ext cx="2866917" cy="1355813"/>
          </a:xfrm>
          <a:custGeom>
            <a:avLst/>
            <a:gdLst/>
            <a:ahLst/>
            <a:cxnLst/>
            <a:rect l="l" t="t" r="r" b="b"/>
            <a:pathLst>
              <a:path w="4300376" h="2033719">
                <a:moveTo>
                  <a:pt x="0" y="0"/>
                </a:moveTo>
                <a:lnTo>
                  <a:pt x="4300375" y="0"/>
                </a:lnTo>
                <a:lnTo>
                  <a:pt x="4300375" y="2033719"/>
                </a:lnTo>
                <a:lnTo>
                  <a:pt x="0" y="20337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grpSp>
        <p:nvGrpSpPr>
          <p:cNvPr id="6" name="Group 6"/>
          <p:cNvGrpSpPr/>
          <p:nvPr/>
        </p:nvGrpSpPr>
        <p:grpSpPr>
          <a:xfrm>
            <a:off x="7305341" y="2674620"/>
            <a:ext cx="4200859" cy="3497580"/>
            <a:chOff x="0" y="0"/>
            <a:chExt cx="976234" cy="812800"/>
          </a:xfrm>
        </p:grpSpPr>
        <p:sp>
          <p:nvSpPr>
            <p:cNvPr id="7" name="Freeform 7"/>
            <p:cNvSpPr/>
            <p:nvPr/>
          </p:nvSpPr>
          <p:spPr>
            <a:xfrm>
              <a:off x="0" y="0"/>
              <a:ext cx="976235" cy="812800"/>
            </a:xfrm>
            <a:custGeom>
              <a:avLst/>
              <a:gdLst/>
              <a:ahLst/>
              <a:cxnLst/>
              <a:rect l="l" t="t" r="r" b="b"/>
              <a:pathLst>
                <a:path w="976235" h="812800">
                  <a:moveTo>
                    <a:pt x="0" y="0"/>
                  </a:moveTo>
                  <a:lnTo>
                    <a:pt x="976235" y="0"/>
                  </a:lnTo>
                  <a:lnTo>
                    <a:pt x="976235" y="812800"/>
                  </a:lnTo>
                  <a:lnTo>
                    <a:pt x="0" y="812800"/>
                  </a:lnTo>
                  <a:close/>
                </a:path>
              </a:pathLst>
            </a:custGeom>
            <a:blipFill>
              <a:blip r:embed="rId4"/>
              <a:stretch>
                <a:fillRect t="-10053" b="-10053"/>
              </a:stretch>
            </a:blipFill>
          </p:spPr>
          <p:txBody>
            <a:bodyPr/>
            <a:lstStyle/>
            <a:p>
              <a:pPr defTabSz="609630"/>
              <a:endParaRPr lang="en-US" sz="1200">
                <a:solidFill>
                  <a:prstClr val="black"/>
                </a:solidFill>
                <a:latin typeface="Calibri"/>
              </a:endParaRPr>
            </a:p>
          </p:txBody>
        </p:sp>
      </p:grpSp>
      <p:sp>
        <p:nvSpPr>
          <p:cNvPr id="9" name="TextBox 9"/>
          <p:cNvSpPr txBox="1"/>
          <p:nvPr/>
        </p:nvSpPr>
        <p:spPr>
          <a:xfrm>
            <a:off x="630983" y="2801781"/>
            <a:ext cx="6546847" cy="794833"/>
          </a:xfrm>
          <a:prstGeom prst="rect">
            <a:avLst/>
          </a:prstGeom>
        </p:spPr>
        <p:txBody>
          <a:bodyPr lIns="0" tIns="0" rIns="0" bIns="0" rtlCol="0" anchor="t">
            <a:spAutoFit/>
          </a:bodyPr>
          <a:lstStyle/>
          <a:p>
            <a:pPr marL="489393" lvl="1" indent="-244696" defTabSz="609630">
              <a:lnSpc>
                <a:spcPts val="3173"/>
              </a:lnSpc>
              <a:buFontTx/>
              <a:buAutoNum type="arabicPeriod"/>
            </a:pPr>
            <a:r>
              <a:rPr lang="en-US" sz="2400" dirty="0">
                <a:solidFill>
                  <a:srgbClr val="FFFFFF"/>
                </a:solidFill>
                <a:latin typeface="Open Sauce"/>
                <a:ea typeface="Open Sauce"/>
                <a:cs typeface="Open Sauce"/>
                <a:sym typeface="Open Sauce"/>
              </a:rPr>
              <a:t>Recognize You Can Win (Heb. 12:1)</a:t>
            </a:r>
          </a:p>
          <a:p>
            <a:pPr marL="489393" lvl="1" indent="-244696" defTabSz="609630">
              <a:lnSpc>
                <a:spcPts val="3173"/>
              </a:lnSpc>
              <a:buFontTx/>
              <a:buAutoNum type="arabicPeriod"/>
            </a:pPr>
            <a:r>
              <a:rPr lang="en-US" sz="2400" dirty="0">
                <a:solidFill>
                  <a:srgbClr val="FFFFFF"/>
                </a:solidFill>
                <a:latin typeface="Open Sauce"/>
                <a:ea typeface="Open Sauce"/>
                <a:cs typeface="Open Sauce"/>
                <a:sym typeface="Open Sauce"/>
              </a:rPr>
              <a:t>Throw Off Every Hindrance (Heb. 12:1)</a:t>
            </a:r>
          </a:p>
        </p:txBody>
      </p:sp>
      <p:sp>
        <p:nvSpPr>
          <p:cNvPr id="11" name="Freeform 11"/>
          <p:cNvSpPr/>
          <p:nvPr/>
        </p:nvSpPr>
        <p:spPr>
          <a:xfrm>
            <a:off x="9248118" y="5751379"/>
            <a:ext cx="2052787" cy="841643"/>
          </a:xfrm>
          <a:custGeom>
            <a:avLst/>
            <a:gdLst/>
            <a:ahLst/>
            <a:cxnLst/>
            <a:rect l="l" t="t" r="r" b="b"/>
            <a:pathLst>
              <a:path w="3079180" h="1262464">
                <a:moveTo>
                  <a:pt x="0" y="0"/>
                </a:moveTo>
                <a:lnTo>
                  <a:pt x="3079180" y="0"/>
                </a:lnTo>
                <a:lnTo>
                  <a:pt x="3079180" y="1262464"/>
                </a:lnTo>
                <a:lnTo>
                  <a:pt x="0" y="12624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a:off x="0" y="-104120"/>
            <a:ext cx="1082553" cy="443847"/>
          </a:xfrm>
          <a:custGeom>
            <a:avLst/>
            <a:gdLst/>
            <a:ahLst/>
            <a:cxnLst/>
            <a:rect l="l" t="t" r="r" b="b"/>
            <a:pathLst>
              <a:path w="1623830" h="665770">
                <a:moveTo>
                  <a:pt x="0" y="0"/>
                </a:moveTo>
                <a:lnTo>
                  <a:pt x="1623830" y="0"/>
                </a:lnTo>
                <a:lnTo>
                  <a:pt x="1623830" y="665770"/>
                </a:lnTo>
                <a:lnTo>
                  <a:pt x="0" y="66577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5" name="TextBox 8">
            <a:extLst>
              <a:ext uri="{FF2B5EF4-FFF2-40B4-BE49-F238E27FC236}">
                <a16:creationId xmlns:a16="http://schemas.microsoft.com/office/drawing/2014/main" id="{3C1008FD-9084-B537-CB1B-0BE5BC9153AA}"/>
              </a:ext>
            </a:extLst>
          </p:cNvPr>
          <p:cNvSpPr txBox="1"/>
          <p:nvPr/>
        </p:nvSpPr>
        <p:spPr>
          <a:xfrm>
            <a:off x="630983" y="615726"/>
            <a:ext cx="9203227" cy="1846659"/>
          </a:xfrm>
          <a:prstGeom prst="rect">
            <a:avLst/>
          </a:prstGeom>
        </p:spPr>
        <p:txBody>
          <a:bodyPr lIns="0" tIns="0" rIns="0" bIns="0" rtlCol="0" anchor="t">
            <a:spAutoFit/>
          </a:bodyPr>
          <a:lstStyle/>
          <a:p>
            <a:pPr defTabSz="609630">
              <a:lnSpc>
                <a:spcPts val="7215"/>
              </a:lnSpc>
            </a:pPr>
            <a:r>
              <a:rPr lang="en-US" sz="7200" b="1" i="1" spc="-317" dirty="0">
                <a:solidFill>
                  <a:srgbClr val="FFFFFF"/>
                </a:solidFill>
                <a:latin typeface=""/>
                <a:ea typeface="Gotham Heavy Italics"/>
                <a:cs typeface="Gotham Heavy Italics"/>
                <a:sym typeface="Gotham Heavy Italics"/>
              </a:rPr>
              <a:t>4 KEYS TO WINNING THE RACE OF FAITH</a:t>
            </a:r>
          </a:p>
        </p:txBody>
      </p:sp>
      <p:sp>
        <p:nvSpPr>
          <p:cNvPr id="16" name="TextBox 10">
            <a:extLst>
              <a:ext uri="{FF2B5EF4-FFF2-40B4-BE49-F238E27FC236}">
                <a16:creationId xmlns:a16="http://schemas.microsoft.com/office/drawing/2014/main" id="{5AC1FAAE-1259-F1BA-F301-1D81B970D05B}"/>
              </a:ext>
            </a:extLst>
          </p:cNvPr>
          <p:cNvSpPr txBox="1"/>
          <p:nvPr/>
        </p:nvSpPr>
        <p:spPr>
          <a:xfrm>
            <a:off x="694483" y="6400800"/>
            <a:ext cx="3070516" cy="205184"/>
          </a:xfrm>
          <a:prstGeom prst="rect">
            <a:avLst/>
          </a:prstGeom>
        </p:spPr>
        <p:txBody>
          <a:bodyPr lIns="0" tIns="0" rIns="0" bIns="0" rtlCol="0" anchor="t">
            <a:spAutoFit/>
          </a:bodyPr>
          <a:lstStyle/>
          <a:p>
            <a:pPr defTabSz="609630">
              <a:lnSpc>
                <a:spcPts val="1587"/>
              </a:lnSpc>
            </a:pPr>
            <a:r>
              <a:rPr lang="en-US" sz="1400" dirty="0">
                <a:solidFill>
                  <a:srgbClr val="FFFFFF"/>
                </a:solidFill>
                <a:latin typeface="Open Sauce"/>
                <a:ea typeface="Open Sauce"/>
                <a:cs typeface="Open Sauce"/>
                <a:sym typeface="Open Sauce"/>
              </a:rPr>
              <a:t>El Bethel Church of Christ 2025</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checkerboard(across)">
                                      <p:cBhvr>
                                        <p:cTn id="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pPr defTabSz="609630"/>
            <a:endParaRPr lang="en-US" sz="1200">
              <a:solidFill>
                <a:prstClr val="black"/>
              </a:solidFill>
              <a:latin typeface="Calibri"/>
            </a:endParaRPr>
          </a:p>
        </p:txBody>
      </p:sp>
      <p:sp>
        <p:nvSpPr>
          <p:cNvPr id="6" name="Freeform 6"/>
          <p:cNvSpPr/>
          <p:nvPr/>
        </p:nvSpPr>
        <p:spPr>
          <a:xfrm rot="-5400000">
            <a:off x="11009853" y="5724478"/>
            <a:ext cx="257097" cy="1598530"/>
          </a:xfrm>
          <a:custGeom>
            <a:avLst/>
            <a:gdLst/>
            <a:ahLst/>
            <a:cxnLst/>
            <a:rect l="l" t="t" r="r" b="b"/>
            <a:pathLst>
              <a:path w="385645" h="2397795">
                <a:moveTo>
                  <a:pt x="0" y="0"/>
                </a:moveTo>
                <a:lnTo>
                  <a:pt x="385645" y="0"/>
                </a:lnTo>
                <a:lnTo>
                  <a:pt x="385645" y="2397796"/>
                </a:lnTo>
                <a:lnTo>
                  <a:pt x="0" y="23977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7" name="TextBox 7"/>
          <p:cNvSpPr txBox="1"/>
          <p:nvPr/>
        </p:nvSpPr>
        <p:spPr>
          <a:xfrm>
            <a:off x="184832" y="2012950"/>
            <a:ext cx="11822337" cy="1962781"/>
          </a:xfrm>
          <a:prstGeom prst="rect">
            <a:avLst/>
          </a:prstGeom>
        </p:spPr>
        <p:txBody>
          <a:bodyPr lIns="0" tIns="0" rIns="0" bIns="0" rtlCol="0" anchor="t">
            <a:spAutoFit/>
          </a:bodyPr>
          <a:lstStyle/>
          <a:p>
            <a:pPr marL="475002" lvl="1" indent="-237501" defTabSz="609630">
              <a:lnSpc>
                <a:spcPts val="3079"/>
              </a:lnSpc>
              <a:buFontTx/>
              <a:buAutoNum type="arabicPeriod"/>
            </a:pPr>
            <a:r>
              <a:rPr lang="en-US" sz="2199" dirty="0">
                <a:solidFill>
                  <a:srgbClr val="FFFFFF"/>
                </a:solidFill>
                <a:latin typeface="Canva Sans"/>
                <a:ea typeface="Canva Sans"/>
                <a:cs typeface="Canva Sans"/>
                <a:sym typeface="Canva Sans"/>
              </a:rPr>
              <a:t>What does it mean to lay aside?</a:t>
            </a:r>
          </a:p>
          <a:p>
            <a:pPr marL="950005" lvl="2" indent="-316668" defTabSz="609630">
              <a:lnSpc>
                <a:spcPts val="3079"/>
              </a:lnSpc>
              <a:buFontTx/>
              <a:buAutoNum type="alphaLcPeriod"/>
            </a:pPr>
            <a:r>
              <a:rPr lang="en-US" sz="2199" dirty="0">
                <a:solidFill>
                  <a:srgbClr val="FFFFFF"/>
                </a:solidFill>
                <a:latin typeface="Canva Sans"/>
                <a:ea typeface="Canva Sans"/>
                <a:cs typeface="Canva Sans"/>
                <a:sym typeface="Canva Sans"/>
              </a:rPr>
              <a:t>NIV - “throw off everything...”</a:t>
            </a:r>
          </a:p>
          <a:p>
            <a:pPr marL="950005" lvl="2" indent="-316668" defTabSz="609630">
              <a:lnSpc>
                <a:spcPts val="3079"/>
              </a:lnSpc>
              <a:buFontTx/>
              <a:buAutoNum type="alphaLcPeriod"/>
            </a:pPr>
            <a:r>
              <a:rPr lang="en-US" sz="2199" dirty="0">
                <a:solidFill>
                  <a:srgbClr val="FFFFFF"/>
                </a:solidFill>
                <a:latin typeface="Canva Sans"/>
                <a:ea typeface="Canva Sans"/>
                <a:cs typeface="Canva Sans"/>
                <a:sym typeface="Canva Sans"/>
              </a:rPr>
              <a:t>NET - “must get rid of every weight...</a:t>
            </a:r>
          </a:p>
          <a:p>
            <a:pPr marL="950005" lvl="2" indent="-316668" defTabSz="609630">
              <a:lnSpc>
                <a:spcPts val="3079"/>
              </a:lnSpc>
              <a:buFontTx/>
              <a:buAutoNum type="alphaLcPeriod"/>
            </a:pPr>
            <a:r>
              <a:rPr lang="en-US" sz="2199" dirty="0">
                <a:solidFill>
                  <a:srgbClr val="FFFFFF"/>
                </a:solidFill>
                <a:latin typeface="Canva Sans"/>
                <a:ea typeface="Canva Sans"/>
                <a:cs typeface="Canva Sans"/>
                <a:sym typeface="Canva Sans"/>
              </a:rPr>
              <a:t>Translated as “put off” in Eph 4:22 and Col 3:8</a:t>
            </a:r>
          </a:p>
          <a:p>
            <a:pPr marL="950005" lvl="2" indent="-316668" defTabSz="609630">
              <a:lnSpc>
                <a:spcPts val="3079"/>
              </a:lnSpc>
              <a:buFontTx/>
              <a:buAutoNum type="alphaLcPeriod"/>
            </a:pPr>
            <a:r>
              <a:rPr lang="en-US" sz="2199" dirty="0">
                <a:solidFill>
                  <a:srgbClr val="FFFFFF"/>
                </a:solidFill>
                <a:latin typeface="Canva Sans"/>
                <a:ea typeface="Canva Sans"/>
                <a:cs typeface="Canva Sans"/>
                <a:sym typeface="Canva Sans"/>
              </a:rPr>
              <a:t>Translated as “cast off” in Rom. 13:12</a:t>
            </a:r>
          </a:p>
        </p:txBody>
      </p:sp>
      <p:sp>
        <p:nvSpPr>
          <p:cNvPr id="8" name="Freeform 3">
            <a:extLst>
              <a:ext uri="{FF2B5EF4-FFF2-40B4-BE49-F238E27FC236}">
                <a16:creationId xmlns:a16="http://schemas.microsoft.com/office/drawing/2014/main" id="{471DCBCE-7DDB-B583-583D-322F3398FB8D}"/>
              </a:ext>
            </a:extLst>
          </p:cNvPr>
          <p:cNvSpPr/>
          <p:nvPr/>
        </p:nvSpPr>
        <p:spPr>
          <a:xfrm>
            <a:off x="-1065046" y="261049"/>
            <a:ext cx="2751565" cy="1128142"/>
          </a:xfrm>
          <a:custGeom>
            <a:avLst/>
            <a:gdLst/>
            <a:ahLst/>
            <a:cxnLst/>
            <a:rect l="l" t="t" r="r" b="b"/>
            <a:pathLst>
              <a:path w="4127348" h="1692213">
                <a:moveTo>
                  <a:pt x="0" y="0"/>
                </a:moveTo>
                <a:lnTo>
                  <a:pt x="4127348" y="0"/>
                </a:lnTo>
                <a:lnTo>
                  <a:pt x="4127348" y="1692212"/>
                </a:lnTo>
                <a:lnTo>
                  <a:pt x="0" y="16922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9" name="Freeform 4">
            <a:extLst>
              <a:ext uri="{FF2B5EF4-FFF2-40B4-BE49-F238E27FC236}">
                <a16:creationId xmlns:a16="http://schemas.microsoft.com/office/drawing/2014/main" id="{0CBCBE85-325F-9857-45C7-C0EF1E28E25F}"/>
              </a:ext>
            </a:extLst>
          </p:cNvPr>
          <p:cNvSpPr/>
          <p:nvPr/>
        </p:nvSpPr>
        <p:spPr>
          <a:xfrm>
            <a:off x="10497773" y="261049"/>
            <a:ext cx="2879787" cy="1180713"/>
          </a:xfrm>
          <a:custGeom>
            <a:avLst/>
            <a:gdLst/>
            <a:ahLst/>
            <a:cxnLst/>
            <a:rect l="l" t="t" r="r" b="b"/>
            <a:pathLst>
              <a:path w="4319680" h="1771069">
                <a:moveTo>
                  <a:pt x="0" y="0"/>
                </a:moveTo>
                <a:lnTo>
                  <a:pt x="4319681" y="0"/>
                </a:lnTo>
                <a:lnTo>
                  <a:pt x="4319681" y="1771069"/>
                </a:lnTo>
                <a:lnTo>
                  <a:pt x="0" y="17710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0" name="TextBox 3">
            <a:extLst>
              <a:ext uri="{FF2B5EF4-FFF2-40B4-BE49-F238E27FC236}">
                <a16:creationId xmlns:a16="http://schemas.microsoft.com/office/drawing/2014/main" id="{F5600D7C-00CB-4DE2-C57F-BFDB25E4B29E}"/>
              </a:ext>
            </a:extLst>
          </p:cNvPr>
          <p:cNvSpPr txBox="1"/>
          <p:nvPr/>
        </p:nvSpPr>
        <p:spPr>
          <a:xfrm>
            <a:off x="1637722" y="646990"/>
            <a:ext cx="8916555" cy="408830"/>
          </a:xfrm>
          <a:prstGeom prst="rect">
            <a:avLst/>
          </a:prstGeom>
        </p:spPr>
        <p:txBody>
          <a:bodyPr lIns="0" tIns="0" rIns="0" bIns="0" rtlCol="0" anchor="t">
            <a:spAutoFit/>
          </a:bodyPr>
          <a:lstStyle/>
          <a:p>
            <a:pPr algn="ctr" defTabSz="609630">
              <a:lnSpc>
                <a:spcPts val="2967"/>
              </a:lnSpc>
            </a:pPr>
            <a:r>
              <a:rPr lang="en-US" sz="3600" b="1" i="1" spc="-130" dirty="0">
                <a:solidFill>
                  <a:srgbClr val="FFFFFF"/>
                </a:solidFill>
                <a:latin typeface="Abadi" panose="020B0604020104020204" pitchFamily="34" charset="0"/>
                <a:ea typeface="Gotham Heavy Italics"/>
                <a:cs typeface="Gotham Heavy Italics"/>
                <a:sym typeface="Gotham Heavy Italics"/>
              </a:rPr>
              <a:t>THROW OFF EVERY HINDRANCE </a:t>
            </a:r>
            <a:r>
              <a:rPr lang="en-US" sz="3600" b="1" i="1" spc="-130" dirty="0">
                <a:solidFill>
                  <a:srgbClr val="E10E0E"/>
                </a:solidFill>
                <a:latin typeface="Abadi" panose="020B0604020104020204" pitchFamily="34" charset="0"/>
                <a:ea typeface="Gotham Heavy Italics"/>
                <a:cs typeface="Gotham Heavy Italics"/>
                <a:sym typeface="Gotham Heavy Italics"/>
              </a:rPr>
              <a:t>(HEB. 12:1)</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pPr defTabSz="609630"/>
            <a:endParaRPr lang="en-US" sz="1200">
              <a:solidFill>
                <a:prstClr val="black"/>
              </a:solidFill>
              <a:latin typeface="Calibri"/>
            </a:endParaRPr>
          </a:p>
        </p:txBody>
      </p:sp>
      <p:sp>
        <p:nvSpPr>
          <p:cNvPr id="5" name="Freeform 5"/>
          <p:cNvSpPr/>
          <p:nvPr/>
        </p:nvSpPr>
        <p:spPr>
          <a:xfrm rot="-5400000">
            <a:off x="11009853" y="5724478"/>
            <a:ext cx="257097" cy="1598530"/>
          </a:xfrm>
          <a:custGeom>
            <a:avLst/>
            <a:gdLst/>
            <a:ahLst/>
            <a:cxnLst/>
            <a:rect l="l" t="t" r="r" b="b"/>
            <a:pathLst>
              <a:path w="385645" h="2397795">
                <a:moveTo>
                  <a:pt x="0" y="0"/>
                </a:moveTo>
                <a:lnTo>
                  <a:pt x="385645" y="0"/>
                </a:lnTo>
                <a:lnTo>
                  <a:pt x="385645" y="2397796"/>
                </a:lnTo>
                <a:lnTo>
                  <a:pt x="0" y="23977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6" name="TextBox 6"/>
          <p:cNvSpPr txBox="1"/>
          <p:nvPr/>
        </p:nvSpPr>
        <p:spPr>
          <a:xfrm>
            <a:off x="184832" y="2012951"/>
            <a:ext cx="11822337" cy="1565237"/>
          </a:xfrm>
          <a:prstGeom prst="rect">
            <a:avLst/>
          </a:prstGeom>
        </p:spPr>
        <p:txBody>
          <a:bodyPr lIns="0" tIns="0" rIns="0" bIns="0" rtlCol="0" anchor="t">
            <a:spAutoFit/>
          </a:bodyPr>
          <a:lstStyle/>
          <a:p>
            <a:pPr marL="475002" lvl="1" indent="-237501" defTabSz="609630">
              <a:lnSpc>
                <a:spcPts val="3079"/>
              </a:lnSpc>
              <a:buFontTx/>
              <a:buAutoNum type="arabicPeriod"/>
            </a:pPr>
            <a:r>
              <a:rPr lang="en-US" sz="2199" dirty="0">
                <a:solidFill>
                  <a:srgbClr val="FFFFFF"/>
                </a:solidFill>
                <a:latin typeface="Canva Sans"/>
                <a:ea typeface="Canva Sans"/>
                <a:cs typeface="Canva Sans"/>
                <a:sym typeface="Canva Sans"/>
              </a:rPr>
              <a:t>What Does It Mean To Lay Aside?</a:t>
            </a:r>
          </a:p>
          <a:p>
            <a:pPr marL="475002" lvl="1" indent="-237501" defTabSz="609630">
              <a:lnSpc>
                <a:spcPts val="3079"/>
              </a:lnSpc>
              <a:buFontTx/>
              <a:buAutoNum type="arabicPeriod"/>
            </a:pPr>
            <a:r>
              <a:rPr lang="en-US" sz="2199" dirty="0">
                <a:solidFill>
                  <a:srgbClr val="FFFFFF"/>
                </a:solidFill>
                <a:latin typeface="Canva Sans"/>
                <a:ea typeface="Canva Sans"/>
                <a:cs typeface="Canva Sans"/>
                <a:sym typeface="Canva Sans"/>
              </a:rPr>
              <a:t>What Should We Lay Aside?</a:t>
            </a:r>
          </a:p>
          <a:p>
            <a:pPr marL="950005" lvl="2" indent="-316668" defTabSz="609630">
              <a:lnSpc>
                <a:spcPts val="3079"/>
              </a:lnSpc>
              <a:buFontTx/>
              <a:buAutoNum type="alphaLcPeriod"/>
            </a:pPr>
            <a:r>
              <a:rPr lang="en-US" sz="2199" dirty="0">
                <a:solidFill>
                  <a:srgbClr val="FFFFFF"/>
                </a:solidFill>
                <a:latin typeface="Canva Sans"/>
                <a:ea typeface="Canva Sans"/>
                <a:cs typeface="Canva Sans"/>
                <a:sym typeface="Canva Sans"/>
              </a:rPr>
              <a:t>We must lay aside every weight </a:t>
            </a:r>
          </a:p>
          <a:p>
            <a:pPr marL="1425008" lvl="3" indent="-356252" defTabSz="609630">
              <a:lnSpc>
                <a:spcPts val="3079"/>
              </a:lnSpc>
              <a:buFontTx/>
              <a:buAutoNum type="romanLcPeriod"/>
            </a:pPr>
            <a:r>
              <a:rPr lang="en-US" sz="2199" dirty="0">
                <a:solidFill>
                  <a:srgbClr val="FFFFFF"/>
                </a:solidFill>
                <a:latin typeface="Canva Sans"/>
                <a:ea typeface="Canva Sans"/>
                <a:cs typeface="Canva Sans"/>
                <a:sym typeface="Canva Sans"/>
              </a:rPr>
              <a:t> NIV and CSB translate weight as “hinders” or “hindrance”</a:t>
            </a:r>
          </a:p>
        </p:txBody>
      </p:sp>
      <p:sp>
        <p:nvSpPr>
          <p:cNvPr id="9" name="Freeform 3">
            <a:extLst>
              <a:ext uri="{FF2B5EF4-FFF2-40B4-BE49-F238E27FC236}">
                <a16:creationId xmlns:a16="http://schemas.microsoft.com/office/drawing/2014/main" id="{53E3AE4C-C2EC-39E7-390F-40BD5C001306}"/>
              </a:ext>
            </a:extLst>
          </p:cNvPr>
          <p:cNvSpPr/>
          <p:nvPr/>
        </p:nvSpPr>
        <p:spPr>
          <a:xfrm>
            <a:off x="-1065046" y="261049"/>
            <a:ext cx="2751565" cy="1128142"/>
          </a:xfrm>
          <a:custGeom>
            <a:avLst/>
            <a:gdLst/>
            <a:ahLst/>
            <a:cxnLst/>
            <a:rect l="l" t="t" r="r" b="b"/>
            <a:pathLst>
              <a:path w="4127348" h="1692213">
                <a:moveTo>
                  <a:pt x="0" y="0"/>
                </a:moveTo>
                <a:lnTo>
                  <a:pt x="4127348" y="0"/>
                </a:lnTo>
                <a:lnTo>
                  <a:pt x="4127348" y="1692212"/>
                </a:lnTo>
                <a:lnTo>
                  <a:pt x="0" y="16922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0" name="Freeform 4">
            <a:extLst>
              <a:ext uri="{FF2B5EF4-FFF2-40B4-BE49-F238E27FC236}">
                <a16:creationId xmlns:a16="http://schemas.microsoft.com/office/drawing/2014/main" id="{D2ACC23B-BCF9-DE17-90CE-0D99BC70231D}"/>
              </a:ext>
            </a:extLst>
          </p:cNvPr>
          <p:cNvSpPr/>
          <p:nvPr/>
        </p:nvSpPr>
        <p:spPr>
          <a:xfrm>
            <a:off x="10497773" y="261049"/>
            <a:ext cx="2879787" cy="1180713"/>
          </a:xfrm>
          <a:custGeom>
            <a:avLst/>
            <a:gdLst/>
            <a:ahLst/>
            <a:cxnLst/>
            <a:rect l="l" t="t" r="r" b="b"/>
            <a:pathLst>
              <a:path w="4319680" h="1771069">
                <a:moveTo>
                  <a:pt x="0" y="0"/>
                </a:moveTo>
                <a:lnTo>
                  <a:pt x="4319681" y="0"/>
                </a:lnTo>
                <a:lnTo>
                  <a:pt x="4319681" y="1771069"/>
                </a:lnTo>
                <a:lnTo>
                  <a:pt x="0" y="17710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1" name="TextBox 3">
            <a:extLst>
              <a:ext uri="{FF2B5EF4-FFF2-40B4-BE49-F238E27FC236}">
                <a16:creationId xmlns:a16="http://schemas.microsoft.com/office/drawing/2014/main" id="{831357DB-4653-0543-A02E-7D16EE583695}"/>
              </a:ext>
            </a:extLst>
          </p:cNvPr>
          <p:cNvSpPr txBox="1"/>
          <p:nvPr/>
        </p:nvSpPr>
        <p:spPr>
          <a:xfrm>
            <a:off x="1637722" y="646990"/>
            <a:ext cx="8916555" cy="408830"/>
          </a:xfrm>
          <a:prstGeom prst="rect">
            <a:avLst/>
          </a:prstGeom>
        </p:spPr>
        <p:txBody>
          <a:bodyPr lIns="0" tIns="0" rIns="0" bIns="0" rtlCol="0" anchor="t">
            <a:spAutoFit/>
          </a:bodyPr>
          <a:lstStyle/>
          <a:p>
            <a:pPr algn="ctr" defTabSz="609630">
              <a:lnSpc>
                <a:spcPts val="2967"/>
              </a:lnSpc>
            </a:pPr>
            <a:r>
              <a:rPr lang="en-US" sz="3600" b="1" i="1" spc="-130" dirty="0">
                <a:solidFill>
                  <a:srgbClr val="FFFFFF"/>
                </a:solidFill>
                <a:latin typeface="Abadi" panose="020B0604020104020204" pitchFamily="34" charset="0"/>
                <a:ea typeface="Gotham Heavy Italics"/>
                <a:cs typeface="Gotham Heavy Italics"/>
                <a:sym typeface="Gotham Heavy Italics"/>
              </a:rPr>
              <a:t>THROW OFF EVERY HINDRANCE </a:t>
            </a:r>
            <a:r>
              <a:rPr lang="en-US" sz="3600" b="1" i="1" spc="-130" dirty="0">
                <a:solidFill>
                  <a:srgbClr val="E10E0E"/>
                </a:solidFill>
                <a:latin typeface="Abadi" panose="020B0604020104020204" pitchFamily="34" charset="0"/>
                <a:ea typeface="Gotham Heavy Italics"/>
                <a:cs typeface="Gotham Heavy Italics"/>
                <a:sym typeface="Gotham Heavy Italics"/>
              </a:rPr>
              <a:t>(HEB. 12:1)</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5379307" y="-103200"/>
            <a:ext cx="10336235" cy="7064400"/>
            <a:chOff x="0" y="0"/>
            <a:chExt cx="5508856" cy="3765081"/>
          </a:xfrm>
        </p:grpSpPr>
        <p:sp>
          <p:nvSpPr>
            <p:cNvPr id="3" name="Freeform 3"/>
            <p:cNvSpPr/>
            <p:nvPr/>
          </p:nvSpPr>
          <p:spPr>
            <a:xfrm>
              <a:off x="0" y="0"/>
              <a:ext cx="5508856" cy="3765081"/>
            </a:xfrm>
            <a:custGeom>
              <a:avLst/>
              <a:gdLst/>
              <a:ahLst/>
              <a:cxnLst/>
              <a:rect l="l" t="t" r="r" b="b"/>
              <a:pathLst>
                <a:path w="5508856" h="3765081">
                  <a:moveTo>
                    <a:pt x="0" y="0"/>
                  </a:moveTo>
                  <a:lnTo>
                    <a:pt x="3335085" y="0"/>
                  </a:lnTo>
                  <a:lnTo>
                    <a:pt x="5508856" y="3765081"/>
                  </a:lnTo>
                  <a:lnTo>
                    <a:pt x="2173770" y="3765081"/>
                  </a:lnTo>
                  <a:lnTo>
                    <a:pt x="0" y="0"/>
                  </a:lnTo>
                  <a:close/>
                </a:path>
              </a:pathLst>
            </a:custGeom>
            <a:solidFill>
              <a:srgbClr val="F1945B">
                <a:alpha val="34902"/>
              </a:srgbClr>
            </a:solidFill>
          </p:spPr>
          <p:txBody>
            <a:bodyPr/>
            <a:lstStyle/>
            <a:p>
              <a:pPr defTabSz="609630"/>
              <a:endParaRPr lang="en-US" sz="1200">
                <a:solidFill>
                  <a:prstClr val="black"/>
                </a:solidFill>
                <a:latin typeface="Calibri"/>
              </a:endParaRPr>
            </a:p>
          </p:txBody>
        </p:sp>
        <p:sp>
          <p:nvSpPr>
            <p:cNvPr id="4" name="Freeform 4"/>
            <p:cNvSpPr/>
            <p:nvPr/>
          </p:nvSpPr>
          <p:spPr>
            <a:xfrm>
              <a:off x="0" y="0"/>
              <a:ext cx="5508856" cy="3765081"/>
            </a:xfrm>
            <a:custGeom>
              <a:avLst/>
              <a:gdLst/>
              <a:ahLst/>
              <a:cxnLst/>
              <a:rect l="l" t="t" r="r" b="b"/>
              <a:pathLst>
                <a:path w="5508856" h="3765081">
                  <a:moveTo>
                    <a:pt x="0" y="0"/>
                  </a:moveTo>
                  <a:lnTo>
                    <a:pt x="3335085" y="0"/>
                  </a:lnTo>
                  <a:lnTo>
                    <a:pt x="5508856" y="3765081"/>
                  </a:lnTo>
                  <a:lnTo>
                    <a:pt x="2173770" y="3765081"/>
                  </a:lnTo>
                  <a:lnTo>
                    <a:pt x="0" y="0"/>
                  </a:lnTo>
                  <a:close/>
                </a:path>
              </a:pathLst>
            </a:custGeom>
            <a:blipFill>
              <a:blip r:embed="rId2">
                <a:alphaModFix amt="35000"/>
              </a:blip>
              <a:stretch>
                <a:fillRect t="-23157" b="-23157"/>
              </a:stretch>
            </a:blipFill>
          </p:spPr>
          <p:txBody>
            <a:bodyPr/>
            <a:lstStyle/>
            <a:p>
              <a:pPr defTabSz="609630"/>
              <a:endParaRPr lang="en-US" sz="1200">
                <a:solidFill>
                  <a:prstClr val="black"/>
                </a:solidFill>
                <a:latin typeface="Calibri"/>
              </a:endParaRPr>
            </a:p>
          </p:txBody>
        </p:sp>
      </p:grpSp>
      <p:sp>
        <p:nvSpPr>
          <p:cNvPr id="5" name="TextBox 5"/>
          <p:cNvSpPr txBox="1"/>
          <p:nvPr/>
        </p:nvSpPr>
        <p:spPr>
          <a:xfrm>
            <a:off x="685800" y="615726"/>
            <a:ext cx="6956434" cy="885884"/>
          </a:xfrm>
          <a:prstGeom prst="rect">
            <a:avLst/>
          </a:prstGeom>
        </p:spPr>
        <p:txBody>
          <a:bodyPr lIns="0" tIns="0" rIns="0" bIns="0" rtlCol="0" anchor="t">
            <a:spAutoFit/>
          </a:bodyPr>
          <a:lstStyle/>
          <a:p>
            <a:pPr defTabSz="609630">
              <a:lnSpc>
                <a:spcPts val="6848"/>
              </a:lnSpc>
            </a:pPr>
            <a:r>
              <a:rPr lang="en-US" sz="6848" b="1" i="1" spc="-137">
                <a:solidFill>
                  <a:srgbClr val="FFFFFF"/>
                </a:solidFill>
                <a:latin typeface="Gotham Bold Italics"/>
                <a:ea typeface="Gotham Bold Italics"/>
                <a:cs typeface="Gotham Bold Italics"/>
                <a:sym typeface="Gotham Bold Italics"/>
              </a:rPr>
              <a:t>HEB. 12:1 - NIV</a:t>
            </a:r>
          </a:p>
        </p:txBody>
      </p:sp>
      <p:grpSp>
        <p:nvGrpSpPr>
          <p:cNvPr id="6" name="Group 6"/>
          <p:cNvGrpSpPr/>
          <p:nvPr/>
        </p:nvGrpSpPr>
        <p:grpSpPr>
          <a:xfrm>
            <a:off x="127000" y="2400672"/>
            <a:ext cx="11111735" cy="3158230"/>
            <a:chOff x="0" y="0"/>
            <a:chExt cx="2144782" cy="609600"/>
          </a:xfrm>
        </p:grpSpPr>
        <p:sp>
          <p:nvSpPr>
            <p:cNvPr id="7" name="Freeform 7"/>
            <p:cNvSpPr/>
            <p:nvPr/>
          </p:nvSpPr>
          <p:spPr>
            <a:xfrm>
              <a:off x="0" y="0"/>
              <a:ext cx="2144781" cy="609600"/>
            </a:xfrm>
            <a:custGeom>
              <a:avLst/>
              <a:gdLst/>
              <a:ahLst/>
              <a:cxnLst/>
              <a:rect l="l" t="t" r="r" b="b"/>
              <a:pathLst>
                <a:path w="2144781" h="609600">
                  <a:moveTo>
                    <a:pt x="203200" y="0"/>
                  </a:moveTo>
                  <a:lnTo>
                    <a:pt x="2144781" y="0"/>
                  </a:lnTo>
                  <a:lnTo>
                    <a:pt x="1941581" y="609600"/>
                  </a:lnTo>
                  <a:lnTo>
                    <a:pt x="0" y="609600"/>
                  </a:lnTo>
                  <a:lnTo>
                    <a:pt x="203200" y="0"/>
                  </a:lnTo>
                  <a:close/>
                </a:path>
              </a:pathLst>
            </a:custGeom>
            <a:gradFill rotWithShape="1">
              <a:gsLst>
                <a:gs pos="0">
                  <a:srgbClr val="000000">
                    <a:alpha val="100000"/>
                  </a:srgbClr>
                </a:gs>
                <a:gs pos="100000">
                  <a:srgbClr val="E10E0E">
                    <a:alpha val="100000"/>
                  </a:srgbClr>
                </a:gs>
              </a:gsLst>
              <a:lin ang="2700000"/>
            </a:gradFill>
          </p:spPr>
          <p:txBody>
            <a:bodyPr/>
            <a:lstStyle/>
            <a:p>
              <a:pPr defTabSz="609630"/>
              <a:endParaRPr lang="en-US" sz="1200">
                <a:solidFill>
                  <a:prstClr val="black"/>
                </a:solidFill>
                <a:latin typeface="Calibri"/>
              </a:endParaRPr>
            </a:p>
          </p:txBody>
        </p:sp>
        <p:sp>
          <p:nvSpPr>
            <p:cNvPr id="8" name="TextBox 8"/>
            <p:cNvSpPr txBox="1"/>
            <p:nvPr/>
          </p:nvSpPr>
          <p:spPr>
            <a:xfrm>
              <a:off x="101600" y="-38100"/>
              <a:ext cx="1941582" cy="6477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9" name="Freeform 9"/>
          <p:cNvSpPr/>
          <p:nvPr/>
        </p:nvSpPr>
        <p:spPr>
          <a:xfrm>
            <a:off x="7252456" y="5250060"/>
            <a:ext cx="2454181" cy="1322190"/>
          </a:xfrm>
          <a:custGeom>
            <a:avLst/>
            <a:gdLst/>
            <a:ahLst/>
            <a:cxnLst/>
            <a:rect l="l" t="t" r="r" b="b"/>
            <a:pathLst>
              <a:path w="3681272" h="1983285">
                <a:moveTo>
                  <a:pt x="0" y="0"/>
                </a:moveTo>
                <a:lnTo>
                  <a:pt x="3681272" y="0"/>
                </a:lnTo>
                <a:lnTo>
                  <a:pt x="3681272" y="1983286"/>
                </a:lnTo>
                <a:lnTo>
                  <a:pt x="0" y="198328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10" name="TextBox 10"/>
          <p:cNvSpPr txBox="1"/>
          <p:nvPr/>
        </p:nvSpPr>
        <p:spPr>
          <a:xfrm>
            <a:off x="1187922" y="3010078"/>
            <a:ext cx="9231867" cy="1869935"/>
          </a:xfrm>
          <a:prstGeom prst="rect">
            <a:avLst/>
          </a:prstGeom>
        </p:spPr>
        <p:txBody>
          <a:bodyPr lIns="0" tIns="0" rIns="0" bIns="0" rtlCol="0" anchor="t">
            <a:spAutoFit/>
          </a:bodyPr>
          <a:lstStyle/>
          <a:p>
            <a:pPr algn="ctr" defTabSz="609630">
              <a:lnSpc>
                <a:spcPts val="3745"/>
              </a:lnSpc>
              <a:spcBef>
                <a:spcPct val="0"/>
              </a:spcBef>
            </a:pPr>
            <a:r>
              <a:rPr lang="en-US" sz="2675">
                <a:solidFill>
                  <a:srgbClr val="FFFFFF"/>
                </a:solidFill>
                <a:latin typeface="Canva Sans"/>
                <a:ea typeface="Canva Sans"/>
                <a:cs typeface="Canva Sans"/>
                <a:sym typeface="Canva Sans"/>
              </a:rPr>
              <a:t>1Therefore, since we are surrounded by such a great cloud of witnesses, let us throw off everything that hinders and the sin that so easily entangles. And let us run with perseverance the race marked out for us,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5379307" y="-103200"/>
            <a:ext cx="10336235" cy="7064400"/>
            <a:chOff x="0" y="0"/>
            <a:chExt cx="5508856" cy="3765081"/>
          </a:xfrm>
        </p:grpSpPr>
        <p:sp>
          <p:nvSpPr>
            <p:cNvPr id="3" name="Freeform 3"/>
            <p:cNvSpPr/>
            <p:nvPr/>
          </p:nvSpPr>
          <p:spPr>
            <a:xfrm>
              <a:off x="0" y="0"/>
              <a:ext cx="5508856" cy="3765081"/>
            </a:xfrm>
            <a:custGeom>
              <a:avLst/>
              <a:gdLst/>
              <a:ahLst/>
              <a:cxnLst/>
              <a:rect l="l" t="t" r="r" b="b"/>
              <a:pathLst>
                <a:path w="5508856" h="3765081">
                  <a:moveTo>
                    <a:pt x="0" y="0"/>
                  </a:moveTo>
                  <a:lnTo>
                    <a:pt x="3335085" y="0"/>
                  </a:lnTo>
                  <a:lnTo>
                    <a:pt x="5508856" y="3765081"/>
                  </a:lnTo>
                  <a:lnTo>
                    <a:pt x="2173770" y="3765081"/>
                  </a:lnTo>
                  <a:lnTo>
                    <a:pt x="0" y="0"/>
                  </a:lnTo>
                  <a:close/>
                </a:path>
              </a:pathLst>
            </a:custGeom>
            <a:solidFill>
              <a:srgbClr val="F1945B">
                <a:alpha val="34902"/>
              </a:srgbClr>
            </a:solidFill>
          </p:spPr>
          <p:txBody>
            <a:bodyPr/>
            <a:lstStyle/>
            <a:p>
              <a:pPr defTabSz="609630"/>
              <a:endParaRPr lang="en-US" sz="1200">
                <a:solidFill>
                  <a:prstClr val="black"/>
                </a:solidFill>
                <a:latin typeface="Calibri"/>
              </a:endParaRPr>
            </a:p>
          </p:txBody>
        </p:sp>
        <p:sp>
          <p:nvSpPr>
            <p:cNvPr id="4" name="Freeform 4"/>
            <p:cNvSpPr/>
            <p:nvPr/>
          </p:nvSpPr>
          <p:spPr>
            <a:xfrm>
              <a:off x="0" y="0"/>
              <a:ext cx="5508856" cy="3765081"/>
            </a:xfrm>
            <a:custGeom>
              <a:avLst/>
              <a:gdLst/>
              <a:ahLst/>
              <a:cxnLst/>
              <a:rect l="l" t="t" r="r" b="b"/>
              <a:pathLst>
                <a:path w="5508856" h="3765081">
                  <a:moveTo>
                    <a:pt x="0" y="0"/>
                  </a:moveTo>
                  <a:lnTo>
                    <a:pt x="3335085" y="0"/>
                  </a:lnTo>
                  <a:lnTo>
                    <a:pt x="5508856" y="3765081"/>
                  </a:lnTo>
                  <a:lnTo>
                    <a:pt x="2173770" y="3765081"/>
                  </a:lnTo>
                  <a:lnTo>
                    <a:pt x="0" y="0"/>
                  </a:lnTo>
                  <a:close/>
                </a:path>
              </a:pathLst>
            </a:custGeom>
            <a:blipFill>
              <a:blip r:embed="rId2">
                <a:alphaModFix amt="35000"/>
              </a:blip>
              <a:stretch>
                <a:fillRect t="-23157" b="-23157"/>
              </a:stretch>
            </a:blipFill>
          </p:spPr>
          <p:txBody>
            <a:bodyPr/>
            <a:lstStyle/>
            <a:p>
              <a:pPr defTabSz="609630"/>
              <a:endParaRPr lang="en-US" sz="1200">
                <a:solidFill>
                  <a:prstClr val="black"/>
                </a:solidFill>
                <a:latin typeface="Calibri"/>
              </a:endParaRPr>
            </a:p>
          </p:txBody>
        </p:sp>
      </p:grpSp>
      <p:sp>
        <p:nvSpPr>
          <p:cNvPr id="5" name="TextBox 5"/>
          <p:cNvSpPr txBox="1"/>
          <p:nvPr/>
        </p:nvSpPr>
        <p:spPr>
          <a:xfrm>
            <a:off x="685800" y="615726"/>
            <a:ext cx="6956434" cy="885884"/>
          </a:xfrm>
          <a:prstGeom prst="rect">
            <a:avLst/>
          </a:prstGeom>
        </p:spPr>
        <p:txBody>
          <a:bodyPr lIns="0" tIns="0" rIns="0" bIns="0" rtlCol="0" anchor="t">
            <a:spAutoFit/>
          </a:bodyPr>
          <a:lstStyle/>
          <a:p>
            <a:pPr defTabSz="609630">
              <a:lnSpc>
                <a:spcPts val="6848"/>
              </a:lnSpc>
            </a:pPr>
            <a:r>
              <a:rPr lang="en-US" sz="6848" b="1" i="1" spc="-137">
                <a:solidFill>
                  <a:srgbClr val="FFFFFF"/>
                </a:solidFill>
                <a:latin typeface="Gotham Bold Italics"/>
                <a:ea typeface="Gotham Bold Italics"/>
                <a:cs typeface="Gotham Bold Italics"/>
                <a:sym typeface="Gotham Bold Italics"/>
              </a:rPr>
              <a:t>HEB. 12:1 - CSB</a:t>
            </a:r>
          </a:p>
        </p:txBody>
      </p:sp>
      <p:grpSp>
        <p:nvGrpSpPr>
          <p:cNvPr id="6" name="Group 6"/>
          <p:cNvGrpSpPr/>
          <p:nvPr/>
        </p:nvGrpSpPr>
        <p:grpSpPr>
          <a:xfrm>
            <a:off x="127000" y="2400672"/>
            <a:ext cx="11111735" cy="3158230"/>
            <a:chOff x="0" y="0"/>
            <a:chExt cx="2144782" cy="609600"/>
          </a:xfrm>
        </p:grpSpPr>
        <p:sp>
          <p:nvSpPr>
            <p:cNvPr id="7" name="Freeform 7"/>
            <p:cNvSpPr/>
            <p:nvPr/>
          </p:nvSpPr>
          <p:spPr>
            <a:xfrm>
              <a:off x="0" y="0"/>
              <a:ext cx="2144781" cy="609600"/>
            </a:xfrm>
            <a:custGeom>
              <a:avLst/>
              <a:gdLst/>
              <a:ahLst/>
              <a:cxnLst/>
              <a:rect l="l" t="t" r="r" b="b"/>
              <a:pathLst>
                <a:path w="2144781" h="609600">
                  <a:moveTo>
                    <a:pt x="203200" y="0"/>
                  </a:moveTo>
                  <a:lnTo>
                    <a:pt x="2144781" y="0"/>
                  </a:lnTo>
                  <a:lnTo>
                    <a:pt x="1941581" y="609600"/>
                  </a:lnTo>
                  <a:lnTo>
                    <a:pt x="0" y="609600"/>
                  </a:lnTo>
                  <a:lnTo>
                    <a:pt x="203200" y="0"/>
                  </a:lnTo>
                  <a:close/>
                </a:path>
              </a:pathLst>
            </a:custGeom>
            <a:gradFill rotWithShape="1">
              <a:gsLst>
                <a:gs pos="0">
                  <a:srgbClr val="000000">
                    <a:alpha val="100000"/>
                  </a:srgbClr>
                </a:gs>
                <a:gs pos="100000">
                  <a:srgbClr val="E10E0E">
                    <a:alpha val="100000"/>
                  </a:srgbClr>
                </a:gs>
              </a:gsLst>
              <a:lin ang="2700000"/>
            </a:gradFill>
          </p:spPr>
          <p:txBody>
            <a:bodyPr/>
            <a:lstStyle/>
            <a:p>
              <a:pPr defTabSz="609630"/>
              <a:endParaRPr lang="en-US" sz="1200">
                <a:solidFill>
                  <a:prstClr val="black"/>
                </a:solidFill>
                <a:latin typeface="Calibri"/>
              </a:endParaRPr>
            </a:p>
          </p:txBody>
        </p:sp>
        <p:sp>
          <p:nvSpPr>
            <p:cNvPr id="8" name="TextBox 8"/>
            <p:cNvSpPr txBox="1"/>
            <p:nvPr/>
          </p:nvSpPr>
          <p:spPr>
            <a:xfrm>
              <a:off x="101600" y="-38100"/>
              <a:ext cx="1941582" cy="6477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9" name="Freeform 9"/>
          <p:cNvSpPr/>
          <p:nvPr/>
        </p:nvSpPr>
        <p:spPr>
          <a:xfrm>
            <a:off x="7252456" y="5250060"/>
            <a:ext cx="2454181" cy="1322190"/>
          </a:xfrm>
          <a:custGeom>
            <a:avLst/>
            <a:gdLst/>
            <a:ahLst/>
            <a:cxnLst/>
            <a:rect l="l" t="t" r="r" b="b"/>
            <a:pathLst>
              <a:path w="3681272" h="1983285">
                <a:moveTo>
                  <a:pt x="0" y="0"/>
                </a:moveTo>
                <a:lnTo>
                  <a:pt x="3681272" y="0"/>
                </a:lnTo>
                <a:lnTo>
                  <a:pt x="3681272" y="1983286"/>
                </a:lnTo>
                <a:lnTo>
                  <a:pt x="0" y="198328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10" name="TextBox 10"/>
          <p:cNvSpPr txBox="1"/>
          <p:nvPr/>
        </p:nvSpPr>
        <p:spPr>
          <a:xfrm>
            <a:off x="1187922" y="3010078"/>
            <a:ext cx="9231867" cy="1869935"/>
          </a:xfrm>
          <a:prstGeom prst="rect">
            <a:avLst/>
          </a:prstGeom>
        </p:spPr>
        <p:txBody>
          <a:bodyPr lIns="0" tIns="0" rIns="0" bIns="0" rtlCol="0" anchor="t">
            <a:spAutoFit/>
          </a:bodyPr>
          <a:lstStyle/>
          <a:p>
            <a:pPr algn="ctr" defTabSz="609630">
              <a:lnSpc>
                <a:spcPts val="3745"/>
              </a:lnSpc>
              <a:spcBef>
                <a:spcPct val="0"/>
              </a:spcBef>
            </a:pPr>
            <a:r>
              <a:rPr lang="en-US" sz="2675">
                <a:solidFill>
                  <a:srgbClr val="FFFFFF"/>
                </a:solidFill>
                <a:latin typeface="Canva Sans"/>
                <a:ea typeface="Canva Sans"/>
                <a:cs typeface="Canva Sans"/>
                <a:sym typeface="Canva Sans"/>
              </a:rPr>
              <a:t>1Therefore, since we also have such a large cloud of witnesses surrounding us, let us lay aside every hindrance and the sin that so easily ensnares us. Let us run with endurance the race that lies before us,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pPr defTabSz="609630"/>
            <a:endParaRPr lang="en-US" sz="1200">
              <a:solidFill>
                <a:prstClr val="black"/>
              </a:solidFill>
              <a:latin typeface="Calibri"/>
            </a:endParaRPr>
          </a:p>
        </p:txBody>
      </p:sp>
      <p:sp>
        <p:nvSpPr>
          <p:cNvPr id="5" name="Freeform 5"/>
          <p:cNvSpPr/>
          <p:nvPr/>
        </p:nvSpPr>
        <p:spPr>
          <a:xfrm rot="-5400000">
            <a:off x="11009853" y="5724478"/>
            <a:ext cx="257097" cy="1598530"/>
          </a:xfrm>
          <a:custGeom>
            <a:avLst/>
            <a:gdLst/>
            <a:ahLst/>
            <a:cxnLst/>
            <a:rect l="l" t="t" r="r" b="b"/>
            <a:pathLst>
              <a:path w="385645" h="2397795">
                <a:moveTo>
                  <a:pt x="0" y="0"/>
                </a:moveTo>
                <a:lnTo>
                  <a:pt x="385645" y="0"/>
                </a:lnTo>
                <a:lnTo>
                  <a:pt x="385645" y="2397796"/>
                </a:lnTo>
                <a:lnTo>
                  <a:pt x="0" y="23977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6" name="TextBox 6"/>
          <p:cNvSpPr txBox="1"/>
          <p:nvPr/>
        </p:nvSpPr>
        <p:spPr>
          <a:xfrm>
            <a:off x="184832" y="2012950"/>
            <a:ext cx="11822337" cy="2360326"/>
          </a:xfrm>
          <a:prstGeom prst="rect">
            <a:avLst/>
          </a:prstGeom>
        </p:spPr>
        <p:txBody>
          <a:bodyPr lIns="0" tIns="0" rIns="0" bIns="0" rtlCol="0" anchor="t">
            <a:spAutoFit/>
          </a:bodyPr>
          <a:lstStyle/>
          <a:p>
            <a:pPr marL="475002" lvl="1" indent="-237501" defTabSz="609630">
              <a:lnSpc>
                <a:spcPts val="3079"/>
              </a:lnSpc>
              <a:buFontTx/>
              <a:buAutoNum type="arabicPeriod"/>
            </a:pPr>
            <a:r>
              <a:rPr lang="en-US" sz="2199" dirty="0">
                <a:solidFill>
                  <a:srgbClr val="FFFFFF"/>
                </a:solidFill>
                <a:latin typeface="Canva Sans"/>
                <a:ea typeface="Canva Sans"/>
                <a:cs typeface="Canva Sans"/>
                <a:sym typeface="Canva Sans"/>
              </a:rPr>
              <a:t>What Does It Mean To Lay Aside?</a:t>
            </a:r>
          </a:p>
          <a:p>
            <a:pPr marL="475002" lvl="1" indent="-237501" defTabSz="609630">
              <a:lnSpc>
                <a:spcPts val="3079"/>
              </a:lnSpc>
              <a:buFontTx/>
              <a:buAutoNum type="arabicPeriod"/>
            </a:pPr>
            <a:r>
              <a:rPr lang="en-US" sz="2199" dirty="0">
                <a:solidFill>
                  <a:srgbClr val="FFFFFF"/>
                </a:solidFill>
                <a:latin typeface="Canva Sans"/>
                <a:ea typeface="Canva Sans"/>
                <a:cs typeface="Canva Sans"/>
                <a:sym typeface="Canva Sans"/>
              </a:rPr>
              <a:t>What Should We Lay Aside?</a:t>
            </a:r>
          </a:p>
          <a:p>
            <a:pPr marL="950005" lvl="2" indent="-316668" defTabSz="609630">
              <a:lnSpc>
                <a:spcPts val="3079"/>
              </a:lnSpc>
              <a:buFontTx/>
              <a:buAutoNum type="alphaLcPeriod"/>
            </a:pPr>
            <a:r>
              <a:rPr lang="en-US" sz="2199" dirty="0">
                <a:solidFill>
                  <a:srgbClr val="FFFFFF"/>
                </a:solidFill>
                <a:latin typeface="Canva Sans"/>
                <a:ea typeface="Canva Sans"/>
                <a:cs typeface="Canva Sans"/>
                <a:sym typeface="Canva Sans"/>
              </a:rPr>
              <a:t>We must lay aside every weight </a:t>
            </a:r>
          </a:p>
          <a:p>
            <a:pPr marL="1425008" lvl="3" indent="-356252" defTabSz="609630">
              <a:lnSpc>
                <a:spcPts val="3079"/>
              </a:lnSpc>
              <a:buFontTx/>
              <a:buAutoNum type="romanLcPeriod"/>
            </a:pPr>
            <a:r>
              <a:rPr lang="en-US" sz="2199" dirty="0">
                <a:solidFill>
                  <a:srgbClr val="FFFFFF"/>
                </a:solidFill>
                <a:latin typeface="Canva Sans"/>
                <a:ea typeface="Canva Sans"/>
                <a:cs typeface="Canva Sans"/>
                <a:sym typeface="Canva Sans"/>
              </a:rPr>
              <a:t> NIV and CSB translate weight as “hinders” or “hindrance”</a:t>
            </a:r>
          </a:p>
          <a:p>
            <a:pPr marL="1425008" lvl="3" indent="-356252" defTabSz="609630">
              <a:lnSpc>
                <a:spcPts val="3079"/>
              </a:lnSpc>
              <a:buFontTx/>
              <a:buAutoNum type="romanLcPeriod"/>
            </a:pPr>
            <a:r>
              <a:rPr lang="en-US" sz="2199" dirty="0">
                <a:solidFill>
                  <a:srgbClr val="FFFFFF"/>
                </a:solidFill>
                <a:latin typeface="Canva Sans"/>
                <a:ea typeface="Canva Sans"/>
                <a:cs typeface="Canva Sans"/>
                <a:sym typeface="Canva Sans"/>
              </a:rPr>
              <a:t>The Hebrew writer is not talking about sin because that is mentioned next. Rather, he is talking about things that might distract and keep us from running with endurance.</a:t>
            </a:r>
          </a:p>
        </p:txBody>
      </p:sp>
      <p:sp>
        <p:nvSpPr>
          <p:cNvPr id="9" name="Freeform 3">
            <a:extLst>
              <a:ext uri="{FF2B5EF4-FFF2-40B4-BE49-F238E27FC236}">
                <a16:creationId xmlns:a16="http://schemas.microsoft.com/office/drawing/2014/main" id="{05A419F5-A913-AB07-50D5-6DD929B9011F}"/>
              </a:ext>
            </a:extLst>
          </p:cNvPr>
          <p:cNvSpPr/>
          <p:nvPr/>
        </p:nvSpPr>
        <p:spPr>
          <a:xfrm>
            <a:off x="-1065046" y="261049"/>
            <a:ext cx="2751565" cy="1128142"/>
          </a:xfrm>
          <a:custGeom>
            <a:avLst/>
            <a:gdLst/>
            <a:ahLst/>
            <a:cxnLst/>
            <a:rect l="l" t="t" r="r" b="b"/>
            <a:pathLst>
              <a:path w="4127348" h="1692213">
                <a:moveTo>
                  <a:pt x="0" y="0"/>
                </a:moveTo>
                <a:lnTo>
                  <a:pt x="4127348" y="0"/>
                </a:lnTo>
                <a:lnTo>
                  <a:pt x="4127348" y="1692212"/>
                </a:lnTo>
                <a:lnTo>
                  <a:pt x="0" y="16922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0" name="Freeform 4">
            <a:extLst>
              <a:ext uri="{FF2B5EF4-FFF2-40B4-BE49-F238E27FC236}">
                <a16:creationId xmlns:a16="http://schemas.microsoft.com/office/drawing/2014/main" id="{44F05A47-E5CB-799B-A59C-51741BC021C9}"/>
              </a:ext>
            </a:extLst>
          </p:cNvPr>
          <p:cNvSpPr/>
          <p:nvPr/>
        </p:nvSpPr>
        <p:spPr>
          <a:xfrm>
            <a:off x="10497773" y="261049"/>
            <a:ext cx="2879787" cy="1180713"/>
          </a:xfrm>
          <a:custGeom>
            <a:avLst/>
            <a:gdLst/>
            <a:ahLst/>
            <a:cxnLst/>
            <a:rect l="l" t="t" r="r" b="b"/>
            <a:pathLst>
              <a:path w="4319680" h="1771069">
                <a:moveTo>
                  <a:pt x="0" y="0"/>
                </a:moveTo>
                <a:lnTo>
                  <a:pt x="4319681" y="0"/>
                </a:lnTo>
                <a:lnTo>
                  <a:pt x="4319681" y="1771069"/>
                </a:lnTo>
                <a:lnTo>
                  <a:pt x="0" y="17710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1" name="TextBox 3">
            <a:extLst>
              <a:ext uri="{FF2B5EF4-FFF2-40B4-BE49-F238E27FC236}">
                <a16:creationId xmlns:a16="http://schemas.microsoft.com/office/drawing/2014/main" id="{D5B8B63E-37B8-BCC3-52C1-2EFBE09E2486}"/>
              </a:ext>
            </a:extLst>
          </p:cNvPr>
          <p:cNvSpPr txBox="1"/>
          <p:nvPr/>
        </p:nvSpPr>
        <p:spPr>
          <a:xfrm>
            <a:off x="1637722" y="646990"/>
            <a:ext cx="8916555" cy="408830"/>
          </a:xfrm>
          <a:prstGeom prst="rect">
            <a:avLst/>
          </a:prstGeom>
        </p:spPr>
        <p:txBody>
          <a:bodyPr lIns="0" tIns="0" rIns="0" bIns="0" rtlCol="0" anchor="t">
            <a:spAutoFit/>
          </a:bodyPr>
          <a:lstStyle/>
          <a:p>
            <a:pPr algn="ctr" defTabSz="609630">
              <a:lnSpc>
                <a:spcPts val="2967"/>
              </a:lnSpc>
            </a:pPr>
            <a:r>
              <a:rPr lang="en-US" sz="3600" b="1" i="1" spc="-130" dirty="0">
                <a:solidFill>
                  <a:srgbClr val="FFFFFF"/>
                </a:solidFill>
                <a:latin typeface="Abadi" panose="020B0604020104020204" pitchFamily="34" charset="0"/>
                <a:ea typeface="Gotham Heavy Italics"/>
                <a:cs typeface="Gotham Heavy Italics"/>
                <a:sym typeface="Gotham Heavy Italics"/>
              </a:rPr>
              <a:t>THROW OFF EVERY HINDRANCE </a:t>
            </a:r>
            <a:r>
              <a:rPr lang="en-US" sz="3600" b="1" i="1" spc="-130" dirty="0">
                <a:solidFill>
                  <a:srgbClr val="E10E0E"/>
                </a:solidFill>
                <a:latin typeface="Abadi" panose="020B0604020104020204" pitchFamily="34" charset="0"/>
                <a:ea typeface="Gotham Heavy Italics"/>
                <a:cs typeface="Gotham Heavy Italics"/>
                <a:sym typeface="Gotham Heavy Italics"/>
              </a:rPr>
              <a:t>(HEB. 12:1)</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 calcmode="lin" valueType="num">
                                      <p:cBhvr additive="base">
                                        <p:cTn id="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5379307" y="-103200"/>
            <a:ext cx="10336235" cy="7064400"/>
            <a:chOff x="0" y="0"/>
            <a:chExt cx="5508856" cy="3765081"/>
          </a:xfrm>
        </p:grpSpPr>
        <p:sp>
          <p:nvSpPr>
            <p:cNvPr id="3" name="Freeform 3"/>
            <p:cNvSpPr/>
            <p:nvPr/>
          </p:nvSpPr>
          <p:spPr>
            <a:xfrm>
              <a:off x="0" y="0"/>
              <a:ext cx="5508856" cy="3765081"/>
            </a:xfrm>
            <a:custGeom>
              <a:avLst/>
              <a:gdLst/>
              <a:ahLst/>
              <a:cxnLst/>
              <a:rect l="l" t="t" r="r" b="b"/>
              <a:pathLst>
                <a:path w="5508856" h="3765081">
                  <a:moveTo>
                    <a:pt x="0" y="0"/>
                  </a:moveTo>
                  <a:lnTo>
                    <a:pt x="3335085" y="0"/>
                  </a:lnTo>
                  <a:lnTo>
                    <a:pt x="5508856" y="3765081"/>
                  </a:lnTo>
                  <a:lnTo>
                    <a:pt x="2173770" y="3765081"/>
                  </a:lnTo>
                  <a:lnTo>
                    <a:pt x="0" y="0"/>
                  </a:lnTo>
                  <a:close/>
                </a:path>
              </a:pathLst>
            </a:custGeom>
            <a:solidFill>
              <a:srgbClr val="F1945B">
                <a:alpha val="34902"/>
              </a:srgbClr>
            </a:solidFill>
          </p:spPr>
          <p:txBody>
            <a:bodyPr/>
            <a:lstStyle/>
            <a:p>
              <a:pPr defTabSz="609630"/>
              <a:endParaRPr lang="en-US" sz="1200">
                <a:solidFill>
                  <a:prstClr val="black"/>
                </a:solidFill>
                <a:latin typeface="Calibri"/>
              </a:endParaRPr>
            </a:p>
          </p:txBody>
        </p:sp>
        <p:sp>
          <p:nvSpPr>
            <p:cNvPr id="4" name="Freeform 4"/>
            <p:cNvSpPr/>
            <p:nvPr/>
          </p:nvSpPr>
          <p:spPr>
            <a:xfrm>
              <a:off x="0" y="0"/>
              <a:ext cx="5508856" cy="3765081"/>
            </a:xfrm>
            <a:custGeom>
              <a:avLst/>
              <a:gdLst/>
              <a:ahLst/>
              <a:cxnLst/>
              <a:rect l="l" t="t" r="r" b="b"/>
              <a:pathLst>
                <a:path w="5508856" h="3765081">
                  <a:moveTo>
                    <a:pt x="0" y="0"/>
                  </a:moveTo>
                  <a:lnTo>
                    <a:pt x="3335085" y="0"/>
                  </a:lnTo>
                  <a:lnTo>
                    <a:pt x="5508856" y="3765081"/>
                  </a:lnTo>
                  <a:lnTo>
                    <a:pt x="2173770" y="3765081"/>
                  </a:lnTo>
                  <a:lnTo>
                    <a:pt x="0" y="0"/>
                  </a:lnTo>
                  <a:close/>
                </a:path>
              </a:pathLst>
            </a:custGeom>
            <a:blipFill>
              <a:blip r:embed="rId2">
                <a:alphaModFix amt="35000"/>
              </a:blip>
              <a:stretch>
                <a:fillRect t="-23157" b="-23157"/>
              </a:stretch>
            </a:blipFill>
          </p:spPr>
          <p:txBody>
            <a:bodyPr/>
            <a:lstStyle/>
            <a:p>
              <a:pPr defTabSz="609630"/>
              <a:endParaRPr lang="en-US" sz="1200">
                <a:solidFill>
                  <a:prstClr val="black"/>
                </a:solidFill>
                <a:latin typeface="Calibri"/>
              </a:endParaRPr>
            </a:p>
          </p:txBody>
        </p:sp>
      </p:grpSp>
      <p:sp>
        <p:nvSpPr>
          <p:cNvPr id="5" name="TextBox 5"/>
          <p:cNvSpPr txBox="1"/>
          <p:nvPr/>
        </p:nvSpPr>
        <p:spPr>
          <a:xfrm>
            <a:off x="685800" y="615726"/>
            <a:ext cx="6956434" cy="885884"/>
          </a:xfrm>
          <a:prstGeom prst="rect">
            <a:avLst/>
          </a:prstGeom>
        </p:spPr>
        <p:txBody>
          <a:bodyPr lIns="0" tIns="0" rIns="0" bIns="0" rtlCol="0" anchor="t">
            <a:spAutoFit/>
          </a:bodyPr>
          <a:lstStyle/>
          <a:p>
            <a:pPr defTabSz="609630">
              <a:lnSpc>
                <a:spcPts val="6848"/>
              </a:lnSpc>
            </a:pPr>
            <a:r>
              <a:rPr lang="en-US" sz="6848" b="1" i="1" spc="-137">
                <a:solidFill>
                  <a:srgbClr val="FFFFFF"/>
                </a:solidFill>
                <a:latin typeface="Gotham Heavy Italics"/>
                <a:ea typeface="Gotham Heavy Italics"/>
                <a:cs typeface="Gotham Heavy Italics"/>
                <a:sym typeface="Gotham Heavy Italics"/>
              </a:rPr>
              <a:t>COFFMAN</a:t>
            </a:r>
          </a:p>
        </p:txBody>
      </p:sp>
      <p:grpSp>
        <p:nvGrpSpPr>
          <p:cNvPr id="6" name="Group 6"/>
          <p:cNvGrpSpPr/>
          <p:nvPr/>
        </p:nvGrpSpPr>
        <p:grpSpPr>
          <a:xfrm>
            <a:off x="127000" y="1961459"/>
            <a:ext cx="11138994" cy="4210741"/>
            <a:chOff x="0" y="0"/>
            <a:chExt cx="2144782" cy="810766"/>
          </a:xfrm>
        </p:grpSpPr>
        <p:sp>
          <p:nvSpPr>
            <p:cNvPr id="7" name="Freeform 7"/>
            <p:cNvSpPr/>
            <p:nvPr/>
          </p:nvSpPr>
          <p:spPr>
            <a:xfrm>
              <a:off x="0" y="0"/>
              <a:ext cx="2144781" cy="810766"/>
            </a:xfrm>
            <a:custGeom>
              <a:avLst/>
              <a:gdLst/>
              <a:ahLst/>
              <a:cxnLst/>
              <a:rect l="l" t="t" r="r" b="b"/>
              <a:pathLst>
                <a:path w="2144781" h="810766">
                  <a:moveTo>
                    <a:pt x="203200" y="0"/>
                  </a:moveTo>
                  <a:lnTo>
                    <a:pt x="2144781" y="0"/>
                  </a:lnTo>
                  <a:lnTo>
                    <a:pt x="1941581" y="810766"/>
                  </a:lnTo>
                  <a:lnTo>
                    <a:pt x="0" y="810766"/>
                  </a:lnTo>
                  <a:lnTo>
                    <a:pt x="203200" y="0"/>
                  </a:lnTo>
                  <a:close/>
                </a:path>
              </a:pathLst>
            </a:custGeom>
            <a:gradFill rotWithShape="1">
              <a:gsLst>
                <a:gs pos="0">
                  <a:srgbClr val="000000">
                    <a:alpha val="100000"/>
                  </a:srgbClr>
                </a:gs>
                <a:gs pos="100000">
                  <a:srgbClr val="E10E0E">
                    <a:alpha val="100000"/>
                  </a:srgbClr>
                </a:gs>
              </a:gsLst>
              <a:lin ang="2700000"/>
            </a:gradFill>
          </p:spPr>
          <p:txBody>
            <a:bodyPr/>
            <a:lstStyle/>
            <a:p>
              <a:pPr defTabSz="609630"/>
              <a:endParaRPr lang="en-US" sz="1200">
                <a:solidFill>
                  <a:prstClr val="black"/>
                </a:solidFill>
                <a:latin typeface="Calibri"/>
              </a:endParaRPr>
            </a:p>
          </p:txBody>
        </p:sp>
        <p:sp>
          <p:nvSpPr>
            <p:cNvPr id="8" name="TextBox 8"/>
            <p:cNvSpPr txBox="1"/>
            <p:nvPr/>
          </p:nvSpPr>
          <p:spPr>
            <a:xfrm>
              <a:off x="101600" y="-38100"/>
              <a:ext cx="1941582" cy="848866"/>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9" name="Freeform 9"/>
          <p:cNvSpPr/>
          <p:nvPr/>
        </p:nvSpPr>
        <p:spPr>
          <a:xfrm>
            <a:off x="9607028" y="5511105"/>
            <a:ext cx="2454181" cy="1322190"/>
          </a:xfrm>
          <a:custGeom>
            <a:avLst/>
            <a:gdLst/>
            <a:ahLst/>
            <a:cxnLst/>
            <a:rect l="l" t="t" r="r" b="b"/>
            <a:pathLst>
              <a:path w="3681272" h="1983285">
                <a:moveTo>
                  <a:pt x="0" y="0"/>
                </a:moveTo>
                <a:lnTo>
                  <a:pt x="3681272" y="0"/>
                </a:lnTo>
                <a:lnTo>
                  <a:pt x="3681272" y="1983286"/>
                </a:lnTo>
                <a:lnTo>
                  <a:pt x="0" y="198328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10" name="TextBox 10"/>
          <p:cNvSpPr txBox="1"/>
          <p:nvPr/>
        </p:nvSpPr>
        <p:spPr>
          <a:xfrm>
            <a:off x="1224905" y="2164053"/>
            <a:ext cx="9231867" cy="3293402"/>
          </a:xfrm>
          <a:prstGeom prst="rect">
            <a:avLst/>
          </a:prstGeom>
        </p:spPr>
        <p:txBody>
          <a:bodyPr lIns="0" tIns="0" rIns="0" bIns="0" rtlCol="0" anchor="t">
            <a:spAutoFit/>
          </a:bodyPr>
          <a:lstStyle/>
          <a:p>
            <a:pPr defTabSz="609630">
              <a:lnSpc>
                <a:spcPts val="3745"/>
              </a:lnSpc>
              <a:spcBef>
                <a:spcPct val="0"/>
              </a:spcBef>
            </a:pPr>
            <a:r>
              <a:rPr lang="en-US" sz="2675">
                <a:solidFill>
                  <a:srgbClr val="FFFFFF"/>
                </a:solidFill>
                <a:latin typeface="Canva Sans"/>
                <a:ea typeface="Canva Sans"/>
                <a:cs typeface="Canva Sans"/>
                <a:sym typeface="Canva Sans"/>
              </a:rPr>
              <a:t>“There are two classes of impediments to be avoided by the successful contender in the race of life, the first of these being ‘weights,’ as mentioned here. This class of hindrance includes just about everything that can get in the way, or impede the Christian contender's progress. Things not bad at all in themselves, but which, in the last analysis, hinder the work of the child of God must all be cast aside.”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pPr defTabSz="609630"/>
            <a:endParaRPr lang="en-US" sz="1200">
              <a:solidFill>
                <a:prstClr val="black"/>
              </a:solidFill>
              <a:latin typeface="Calibri"/>
            </a:endParaRPr>
          </a:p>
        </p:txBody>
      </p:sp>
      <p:sp>
        <p:nvSpPr>
          <p:cNvPr id="5" name="Freeform 5"/>
          <p:cNvSpPr/>
          <p:nvPr/>
        </p:nvSpPr>
        <p:spPr>
          <a:xfrm rot="-5400000">
            <a:off x="11009853" y="5724478"/>
            <a:ext cx="257097" cy="1598530"/>
          </a:xfrm>
          <a:custGeom>
            <a:avLst/>
            <a:gdLst/>
            <a:ahLst/>
            <a:cxnLst/>
            <a:rect l="l" t="t" r="r" b="b"/>
            <a:pathLst>
              <a:path w="385645" h="2397795">
                <a:moveTo>
                  <a:pt x="0" y="0"/>
                </a:moveTo>
                <a:lnTo>
                  <a:pt x="385645" y="0"/>
                </a:lnTo>
                <a:lnTo>
                  <a:pt x="385645" y="2397796"/>
                </a:lnTo>
                <a:lnTo>
                  <a:pt x="0" y="23977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6" name="TextBox 6"/>
          <p:cNvSpPr txBox="1"/>
          <p:nvPr/>
        </p:nvSpPr>
        <p:spPr>
          <a:xfrm>
            <a:off x="184832" y="2012950"/>
            <a:ext cx="11822337" cy="4348050"/>
          </a:xfrm>
          <a:prstGeom prst="rect">
            <a:avLst/>
          </a:prstGeom>
        </p:spPr>
        <p:txBody>
          <a:bodyPr lIns="0" tIns="0" rIns="0" bIns="0" rtlCol="0" anchor="t">
            <a:spAutoFit/>
          </a:bodyPr>
          <a:lstStyle/>
          <a:p>
            <a:pPr marL="475002" lvl="1" indent="-237501" defTabSz="609630">
              <a:lnSpc>
                <a:spcPts val="3079"/>
              </a:lnSpc>
              <a:buFontTx/>
              <a:buAutoNum type="arabicPeriod"/>
            </a:pPr>
            <a:r>
              <a:rPr lang="en-US" sz="2199" dirty="0">
                <a:solidFill>
                  <a:srgbClr val="FFFFFF"/>
                </a:solidFill>
                <a:latin typeface="Canva Sans"/>
                <a:ea typeface="Canva Sans"/>
                <a:cs typeface="Canva Sans"/>
                <a:sym typeface="Canva Sans"/>
              </a:rPr>
              <a:t>What Does It Mean To Lay Aside?</a:t>
            </a:r>
          </a:p>
          <a:p>
            <a:pPr marL="475002" lvl="1" indent="-237501" defTabSz="609630">
              <a:lnSpc>
                <a:spcPts val="3079"/>
              </a:lnSpc>
              <a:buFontTx/>
              <a:buAutoNum type="arabicPeriod"/>
            </a:pPr>
            <a:r>
              <a:rPr lang="en-US" sz="2199" dirty="0">
                <a:solidFill>
                  <a:srgbClr val="FFFFFF"/>
                </a:solidFill>
                <a:latin typeface="Canva Sans"/>
                <a:ea typeface="Canva Sans"/>
                <a:cs typeface="Canva Sans"/>
                <a:sym typeface="Canva Sans"/>
              </a:rPr>
              <a:t>What Should We Lay Aside?</a:t>
            </a:r>
          </a:p>
          <a:p>
            <a:pPr marL="950005" lvl="2" indent="-316668" defTabSz="609630">
              <a:lnSpc>
                <a:spcPts val="3079"/>
              </a:lnSpc>
              <a:buFontTx/>
              <a:buAutoNum type="alphaLcPeriod"/>
            </a:pPr>
            <a:r>
              <a:rPr lang="en-US" sz="2199" dirty="0">
                <a:solidFill>
                  <a:srgbClr val="FFFFFF"/>
                </a:solidFill>
                <a:latin typeface="Canva Sans"/>
                <a:ea typeface="Canva Sans"/>
                <a:cs typeface="Canva Sans"/>
                <a:sym typeface="Canva Sans"/>
              </a:rPr>
              <a:t>We must lay aside every weight </a:t>
            </a:r>
          </a:p>
          <a:p>
            <a:pPr marL="1425008" lvl="3" indent="-356252" defTabSz="609630">
              <a:lnSpc>
                <a:spcPts val="3079"/>
              </a:lnSpc>
              <a:buFontTx/>
              <a:buAutoNum type="romanLcPeriod"/>
            </a:pPr>
            <a:r>
              <a:rPr lang="en-US" sz="2199" dirty="0">
                <a:solidFill>
                  <a:srgbClr val="FFFFFF"/>
                </a:solidFill>
                <a:latin typeface="Canva Sans"/>
                <a:ea typeface="Canva Sans"/>
                <a:cs typeface="Canva Sans"/>
                <a:sym typeface="Canva Sans"/>
              </a:rPr>
              <a:t> NIV and CSB translate weight as “hinders” or “hindrance”</a:t>
            </a:r>
          </a:p>
          <a:p>
            <a:pPr marL="1425008" lvl="3" indent="-356252" defTabSz="609630">
              <a:lnSpc>
                <a:spcPts val="3079"/>
              </a:lnSpc>
              <a:buFontTx/>
              <a:buAutoNum type="romanLcPeriod"/>
            </a:pPr>
            <a:r>
              <a:rPr lang="en-US" sz="2199" dirty="0">
                <a:solidFill>
                  <a:srgbClr val="FFFFFF"/>
                </a:solidFill>
                <a:latin typeface="Canva Sans"/>
                <a:ea typeface="Canva Sans"/>
                <a:cs typeface="Canva Sans"/>
                <a:sym typeface="Canva Sans"/>
              </a:rPr>
              <a:t>The Hebrew writer is not talking about sin because that is mentioned next. Rather, he is talking about things that might distract and keep us from running with endurance.</a:t>
            </a:r>
          </a:p>
          <a:p>
            <a:pPr marL="1425008" lvl="3" indent="-356252" defTabSz="609630">
              <a:lnSpc>
                <a:spcPts val="3079"/>
              </a:lnSpc>
              <a:buFontTx/>
              <a:buAutoNum type="romanLcPeriod"/>
            </a:pPr>
            <a:r>
              <a:rPr lang="en-US" sz="2199" dirty="0">
                <a:solidFill>
                  <a:srgbClr val="FFFFFF"/>
                </a:solidFill>
                <a:latin typeface="Canva Sans"/>
                <a:ea typeface="Canva Sans"/>
                <a:cs typeface="Canva Sans"/>
                <a:sym typeface="Canva Sans"/>
              </a:rPr>
              <a:t>Jesus warned about things that could choke out the word in the parable of the Sower (Luke 8:14).</a:t>
            </a:r>
          </a:p>
          <a:p>
            <a:pPr marL="1425008" lvl="3" indent="-356252" defTabSz="609630">
              <a:lnSpc>
                <a:spcPts val="3079"/>
              </a:lnSpc>
              <a:buFontTx/>
              <a:buAutoNum type="romanLcPeriod"/>
            </a:pPr>
            <a:r>
              <a:rPr lang="en-US" sz="2199" dirty="0">
                <a:solidFill>
                  <a:srgbClr val="FFFFFF"/>
                </a:solidFill>
                <a:latin typeface="Canva Sans"/>
                <a:ea typeface="Canva Sans"/>
                <a:cs typeface="Canva Sans"/>
                <a:sym typeface="Canva Sans"/>
              </a:rPr>
              <a:t>Luke 10:38-41</a:t>
            </a:r>
          </a:p>
          <a:p>
            <a:pPr marL="1425008" lvl="3" indent="-356252" defTabSz="609630">
              <a:lnSpc>
                <a:spcPts val="3079"/>
              </a:lnSpc>
              <a:buFontTx/>
              <a:buAutoNum type="romanLcPeriod"/>
            </a:pPr>
            <a:r>
              <a:rPr lang="en-US" sz="2199" dirty="0">
                <a:solidFill>
                  <a:srgbClr val="FFFFFF"/>
                </a:solidFill>
                <a:latin typeface="Canva Sans"/>
                <a:ea typeface="Canva Sans"/>
                <a:cs typeface="Canva Sans"/>
                <a:sym typeface="Canva Sans"/>
              </a:rPr>
              <a:t>Anything that keeps us from running to win must be gotten rid of. Nothing is worth being lost over (Mark 9:42-48).</a:t>
            </a:r>
          </a:p>
        </p:txBody>
      </p:sp>
      <p:sp>
        <p:nvSpPr>
          <p:cNvPr id="9" name="Freeform 3">
            <a:extLst>
              <a:ext uri="{FF2B5EF4-FFF2-40B4-BE49-F238E27FC236}">
                <a16:creationId xmlns:a16="http://schemas.microsoft.com/office/drawing/2014/main" id="{30FE9212-F6D2-14FF-CD71-A598BC06A109}"/>
              </a:ext>
            </a:extLst>
          </p:cNvPr>
          <p:cNvSpPr/>
          <p:nvPr/>
        </p:nvSpPr>
        <p:spPr>
          <a:xfrm>
            <a:off x="-1065046" y="261049"/>
            <a:ext cx="2751565" cy="1128142"/>
          </a:xfrm>
          <a:custGeom>
            <a:avLst/>
            <a:gdLst/>
            <a:ahLst/>
            <a:cxnLst/>
            <a:rect l="l" t="t" r="r" b="b"/>
            <a:pathLst>
              <a:path w="4127348" h="1692213">
                <a:moveTo>
                  <a:pt x="0" y="0"/>
                </a:moveTo>
                <a:lnTo>
                  <a:pt x="4127348" y="0"/>
                </a:lnTo>
                <a:lnTo>
                  <a:pt x="4127348" y="1692212"/>
                </a:lnTo>
                <a:lnTo>
                  <a:pt x="0" y="16922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0" name="Freeform 4">
            <a:extLst>
              <a:ext uri="{FF2B5EF4-FFF2-40B4-BE49-F238E27FC236}">
                <a16:creationId xmlns:a16="http://schemas.microsoft.com/office/drawing/2014/main" id="{39B5BC84-AB0D-5633-79FA-9CFFB0749687}"/>
              </a:ext>
            </a:extLst>
          </p:cNvPr>
          <p:cNvSpPr/>
          <p:nvPr/>
        </p:nvSpPr>
        <p:spPr>
          <a:xfrm>
            <a:off x="10497773" y="261049"/>
            <a:ext cx="2879787" cy="1180713"/>
          </a:xfrm>
          <a:custGeom>
            <a:avLst/>
            <a:gdLst/>
            <a:ahLst/>
            <a:cxnLst/>
            <a:rect l="l" t="t" r="r" b="b"/>
            <a:pathLst>
              <a:path w="4319680" h="1771069">
                <a:moveTo>
                  <a:pt x="0" y="0"/>
                </a:moveTo>
                <a:lnTo>
                  <a:pt x="4319681" y="0"/>
                </a:lnTo>
                <a:lnTo>
                  <a:pt x="4319681" y="1771069"/>
                </a:lnTo>
                <a:lnTo>
                  <a:pt x="0" y="17710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1" name="TextBox 3">
            <a:extLst>
              <a:ext uri="{FF2B5EF4-FFF2-40B4-BE49-F238E27FC236}">
                <a16:creationId xmlns:a16="http://schemas.microsoft.com/office/drawing/2014/main" id="{DA48CB38-5F15-1194-E8B3-977AAB88F1BF}"/>
              </a:ext>
            </a:extLst>
          </p:cNvPr>
          <p:cNvSpPr txBox="1"/>
          <p:nvPr/>
        </p:nvSpPr>
        <p:spPr>
          <a:xfrm>
            <a:off x="1637722" y="646990"/>
            <a:ext cx="8916555" cy="408830"/>
          </a:xfrm>
          <a:prstGeom prst="rect">
            <a:avLst/>
          </a:prstGeom>
        </p:spPr>
        <p:txBody>
          <a:bodyPr lIns="0" tIns="0" rIns="0" bIns="0" rtlCol="0" anchor="t">
            <a:spAutoFit/>
          </a:bodyPr>
          <a:lstStyle/>
          <a:p>
            <a:pPr algn="ctr" defTabSz="609630">
              <a:lnSpc>
                <a:spcPts val="2967"/>
              </a:lnSpc>
            </a:pPr>
            <a:r>
              <a:rPr lang="en-US" sz="3600" b="1" i="1" spc="-130" dirty="0">
                <a:solidFill>
                  <a:srgbClr val="FFFFFF"/>
                </a:solidFill>
                <a:latin typeface="Abadi" panose="020B0604020104020204" pitchFamily="34" charset="0"/>
                <a:ea typeface="Gotham Heavy Italics"/>
                <a:cs typeface="Gotham Heavy Italics"/>
                <a:sym typeface="Gotham Heavy Italics"/>
              </a:rPr>
              <a:t>THROW OFF EVERY HINDRANCE </a:t>
            </a:r>
            <a:r>
              <a:rPr lang="en-US" sz="3600" b="1" i="1" spc="-130" dirty="0">
                <a:solidFill>
                  <a:srgbClr val="E10E0E"/>
                </a:solidFill>
                <a:latin typeface="Abadi" panose="020B0604020104020204" pitchFamily="34" charset="0"/>
                <a:ea typeface="Gotham Heavy Italics"/>
                <a:cs typeface="Gotham Heavy Italics"/>
                <a:sym typeface="Gotham Heavy Italics"/>
              </a:rPr>
              <a:t>(HEB. 12:1)</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 calcmode="lin" valueType="num">
                                      <p:cBhvr additive="base">
                                        <p:cTn id="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6" end="6"/>
                                            </p:txEl>
                                          </p:spTgt>
                                        </p:tgtEl>
                                        <p:attrNameLst>
                                          <p:attrName>style.visibility</p:attrName>
                                        </p:attrNameLst>
                                      </p:cBhvr>
                                      <p:to>
                                        <p:strVal val="visible"/>
                                      </p:to>
                                    </p:set>
                                    <p:anim calcmode="lin" valueType="num">
                                      <p:cBhvr additive="base">
                                        <p:cTn id="1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anim calcmode="lin" valueType="num">
                                      <p:cBhvr additive="base">
                                        <p:cTn id="1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pPr defTabSz="609630"/>
            <a:endParaRPr lang="en-US" sz="1200">
              <a:solidFill>
                <a:prstClr val="black"/>
              </a:solidFill>
              <a:latin typeface="Calibri"/>
            </a:endParaRPr>
          </a:p>
        </p:txBody>
      </p:sp>
      <p:sp>
        <p:nvSpPr>
          <p:cNvPr id="3" name="Freeform 3"/>
          <p:cNvSpPr/>
          <p:nvPr/>
        </p:nvSpPr>
        <p:spPr>
          <a:xfrm>
            <a:off x="-1065046" y="261049"/>
            <a:ext cx="2751565" cy="1128142"/>
          </a:xfrm>
          <a:custGeom>
            <a:avLst/>
            <a:gdLst/>
            <a:ahLst/>
            <a:cxnLst/>
            <a:rect l="l" t="t" r="r" b="b"/>
            <a:pathLst>
              <a:path w="4127348" h="1692213">
                <a:moveTo>
                  <a:pt x="0" y="0"/>
                </a:moveTo>
                <a:lnTo>
                  <a:pt x="4127348" y="0"/>
                </a:lnTo>
                <a:lnTo>
                  <a:pt x="4127348" y="1692212"/>
                </a:lnTo>
                <a:lnTo>
                  <a:pt x="0" y="16922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10497773" y="261049"/>
            <a:ext cx="2879787" cy="1180713"/>
          </a:xfrm>
          <a:custGeom>
            <a:avLst/>
            <a:gdLst/>
            <a:ahLst/>
            <a:cxnLst/>
            <a:rect l="l" t="t" r="r" b="b"/>
            <a:pathLst>
              <a:path w="4319680" h="1771069">
                <a:moveTo>
                  <a:pt x="0" y="0"/>
                </a:moveTo>
                <a:lnTo>
                  <a:pt x="4319681" y="0"/>
                </a:lnTo>
                <a:lnTo>
                  <a:pt x="4319681" y="1771069"/>
                </a:lnTo>
                <a:lnTo>
                  <a:pt x="0" y="17710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rot="-5400000">
            <a:off x="11009853" y="5724478"/>
            <a:ext cx="257097" cy="1598530"/>
          </a:xfrm>
          <a:custGeom>
            <a:avLst/>
            <a:gdLst/>
            <a:ahLst/>
            <a:cxnLst/>
            <a:rect l="l" t="t" r="r" b="b"/>
            <a:pathLst>
              <a:path w="385645" h="2397795">
                <a:moveTo>
                  <a:pt x="0" y="0"/>
                </a:moveTo>
                <a:lnTo>
                  <a:pt x="385645" y="0"/>
                </a:lnTo>
                <a:lnTo>
                  <a:pt x="385645" y="2397796"/>
                </a:lnTo>
                <a:lnTo>
                  <a:pt x="0" y="239779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6" name="TextBox 6"/>
          <p:cNvSpPr txBox="1"/>
          <p:nvPr/>
        </p:nvSpPr>
        <p:spPr>
          <a:xfrm>
            <a:off x="184832" y="2012950"/>
            <a:ext cx="11822337" cy="3552960"/>
          </a:xfrm>
          <a:prstGeom prst="rect">
            <a:avLst/>
          </a:prstGeom>
        </p:spPr>
        <p:txBody>
          <a:bodyPr lIns="0" tIns="0" rIns="0" bIns="0" rtlCol="0" anchor="t">
            <a:spAutoFit/>
          </a:bodyPr>
          <a:lstStyle/>
          <a:p>
            <a:pPr marL="475002" lvl="1" indent="-237501" defTabSz="609630">
              <a:lnSpc>
                <a:spcPts val="3079"/>
              </a:lnSpc>
              <a:buFontTx/>
              <a:buAutoNum type="arabicPeriod"/>
            </a:pPr>
            <a:r>
              <a:rPr lang="en-US" sz="2199" dirty="0">
                <a:solidFill>
                  <a:srgbClr val="FFFFFF"/>
                </a:solidFill>
                <a:latin typeface="Canva Sans"/>
                <a:ea typeface="Canva Sans"/>
                <a:cs typeface="Canva Sans"/>
                <a:sym typeface="Canva Sans"/>
              </a:rPr>
              <a:t>What Does It Mean To Lay Aside?</a:t>
            </a:r>
          </a:p>
          <a:p>
            <a:pPr marL="475002" lvl="1" indent="-237501" defTabSz="609630">
              <a:lnSpc>
                <a:spcPts val="3079"/>
              </a:lnSpc>
              <a:buFontTx/>
              <a:buAutoNum type="arabicPeriod"/>
            </a:pPr>
            <a:r>
              <a:rPr lang="en-US" sz="2199" dirty="0">
                <a:solidFill>
                  <a:srgbClr val="FFFFFF"/>
                </a:solidFill>
                <a:latin typeface="Canva Sans"/>
                <a:ea typeface="Canva Sans"/>
                <a:cs typeface="Canva Sans"/>
                <a:sym typeface="Canva Sans"/>
              </a:rPr>
              <a:t>What Should We Lay Aside?</a:t>
            </a:r>
          </a:p>
          <a:p>
            <a:pPr marL="950005" lvl="2" indent="-316668" defTabSz="609630">
              <a:lnSpc>
                <a:spcPts val="3079"/>
              </a:lnSpc>
              <a:buFontTx/>
              <a:buAutoNum type="alphaLcPeriod"/>
            </a:pPr>
            <a:r>
              <a:rPr lang="en-US" sz="2199" dirty="0">
                <a:solidFill>
                  <a:srgbClr val="FFFFFF"/>
                </a:solidFill>
                <a:latin typeface="Canva Sans"/>
                <a:ea typeface="Canva Sans"/>
                <a:cs typeface="Canva Sans"/>
                <a:sym typeface="Canva Sans"/>
              </a:rPr>
              <a:t>We must lay aside every weight </a:t>
            </a:r>
          </a:p>
          <a:p>
            <a:pPr marL="950005" lvl="2" indent="-316668" defTabSz="609630">
              <a:lnSpc>
                <a:spcPts val="3079"/>
              </a:lnSpc>
              <a:buFontTx/>
              <a:buAutoNum type="alphaLcPeriod"/>
            </a:pPr>
            <a:r>
              <a:rPr lang="en-US" sz="2199" dirty="0">
                <a:solidFill>
                  <a:srgbClr val="FFFFFF"/>
                </a:solidFill>
                <a:latin typeface="Canva Sans"/>
                <a:ea typeface="Canva Sans"/>
                <a:cs typeface="Canva Sans"/>
                <a:sym typeface="Canva Sans"/>
              </a:rPr>
              <a:t>We must lay aside sin</a:t>
            </a:r>
          </a:p>
          <a:p>
            <a:pPr marL="1425008" lvl="3" indent="-356252" defTabSz="609630">
              <a:lnSpc>
                <a:spcPts val="3079"/>
              </a:lnSpc>
              <a:buFontTx/>
              <a:buAutoNum type="romanLcPeriod"/>
            </a:pPr>
            <a:r>
              <a:rPr lang="en-US" sz="2199" dirty="0">
                <a:solidFill>
                  <a:srgbClr val="FFFFFF"/>
                </a:solidFill>
                <a:latin typeface="Canva Sans"/>
                <a:ea typeface="Canva Sans"/>
                <a:cs typeface="Canva Sans"/>
                <a:sym typeface="Canva Sans"/>
              </a:rPr>
              <a:t>We must put off the old man of sin (Eph 4:20-24; Col 3:5,8)</a:t>
            </a:r>
          </a:p>
          <a:p>
            <a:pPr marL="1425008" lvl="3" indent="-356252" defTabSz="609630">
              <a:lnSpc>
                <a:spcPts val="3079"/>
              </a:lnSpc>
              <a:buFontTx/>
              <a:buAutoNum type="romanLcPeriod"/>
            </a:pPr>
            <a:r>
              <a:rPr lang="en-US" sz="2199" dirty="0">
                <a:solidFill>
                  <a:srgbClr val="FFFFFF"/>
                </a:solidFill>
                <a:latin typeface="Canva Sans"/>
                <a:ea typeface="Canva Sans"/>
                <a:cs typeface="Canva Sans"/>
                <a:sym typeface="Canva Sans"/>
              </a:rPr>
              <a:t>We must cast off the works of darkness (Romans 13:12-14)</a:t>
            </a:r>
          </a:p>
          <a:p>
            <a:pPr marL="1425008" lvl="3" indent="-356252" defTabSz="609630">
              <a:lnSpc>
                <a:spcPts val="3079"/>
              </a:lnSpc>
              <a:buFontTx/>
              <a:buAutoNum type="romanLcPeriod"/>
            </a:pPr>
            <a:r>
              <a:rPr lang="en-US" sz="2199" dirty="0">
                <a:solidFill>
                  <a:srgbClr val="FFFFFF"/>
                </a:solidFill>
                <a:latin typeface="Canva Sans"/>
                <a:ea typeface="Canva Sans"/>
                <a:cs typeface="Canva Sans"/>
                <a:sym typeface="Canva Sans"/>
              </a:rPr>
              <a:t>Why would you want to keep sin considering what it does?</a:t>
            </a:r>
          </a:p>
          <a:p>
            <a:pPr marL="1900011" lvl="4" indent="-380002" defTabSz="609630">
              <a:lnSpc>
                <a:spcPts val="3079"/>
              </a:lnSpc>
              <a:buFontTx/>
              <a:buAutoNum type="arabicPeriod"/>
            </a:pPr>
            <a:r>
              <a:rPr lang="en-US" sz="2199" dirty="0">
                <a:solidFill>
                  <a:srgbClr val="FFFFFF"/>
                </a:solidFill>
                <a:latin typeface="Canva Sans"/>
                <a:ea typeface="Canva Sans"/>
                <a:cs typeface="Canva Sans"/>
                <a:sym typeface="Canva Sans"/>
              </a:rPr>
              <a:t>Romans 6:21-23</a:t>
            </a:r>
          </a:p>
          <a:p>
            <a:pPr marL="1900011" lvl="4" indent="-380002" defTabSz="609630">
              <a:lnSpc>
                <a:spcPts val="3079"/>
              </a:lnSpc>
              <a:buFontTx/>
              <a:buAutoNum type="arabicPeriod"/>
            </a:pPr>
            <a:r>
              <a:rPr lang="en-US" sz="2199" dirty="0">
                <a:solidFill>
                  <a:srgbClr val="FFFFFF"/>
                </a:solidFill>
                <a:latin typeface="Canva Sans"/>
                <a:ea typeface="Canva Sans"/>
                <a:cs typeface="Canva Sans"/>
                <a:sym typeface="Canva Sans"/>
              </a:rPr>
              <a:t>Isa 59:1-2</a:t>
            </a:r>
          </a:p>
        </p:txBody>
      </p:sp>
      <p:sp>
        <p:nvSpPr>
          <p:cNvPr id="8" name="TextBox 3">
            <a:extLst>
              <a:ext uri="{FF2B5EF4-FFF2-40B4-BE49-F238E27FC236}">
                <a16:creationId xmlns:a16="http://schemas.microsoft.com/office/drawing/2014/main" id="{04B938D7-7DF7-07BD-3A55-77400F39CAFB}"/>
              </a:ext>
            </a:extLst>
          </p:cNvPr>
          <p:cNvSpPr txBox="1"/>
          <p:nvPr/>
        </p:nvSpPr>
        <p:spPr>
          <a:xfrm>
            <a:off x="1637722" y="646990"/>
            <a:ext cx="8916555" cy="408830"/>
          </a:xfrm>
          <a:prstGeom prst="rect">
            <a:avLst/>
          </a:prstGeom>
        </p:spPr>
        <p:txBody>
          <a:bodyPr lIns="0" tIns="0" rIns="0" bIns="0" rtlCol="0" anchor="t">
            <a:spAutoFit/>
          </a:bodyPr>
          <a:lstStyle/>
          <a:p>
            <a:pPr algn="ctr" defTabSz="609630">
              <a:lnSpc>
                <a:spcPts val="2967"/>
              </a:lnSpc>
            </a:pPr>
            <a:r>
              <a:rPr lang="en-US" sz="3600" b="1" i="1" spc="-130" dirty="0">
                <a:solidFill>
                  <a:srgbClr val="FFFFFF"/>
                </a:solidFill>
                <a:latin typeface="Abadi" panose="020B0604020104020204" pitchFamily="34" charset="0"/>
                <a:ea typeface="Gotham Heavy Italics"/>
                <a:cs typeface="Gotham Heavy Italics"/>
                <a:sym typeface="Gotham Heavy Italics"/>
              </a:rPr>
              <a:t>THROW OFF EVERY HINDRANCE </a:t>
            </a:r>
            <a:r>
              <a:rPr lang="en-US" sz="3600" b="1" i="1" spc="-130" dirty="0">
                <a:solidFill>
                  <a:srgbClr val="E10E0E"/>
                </a:solidFill>
                <a:latin typeface="Abadi" panose="020B0604020104020204" pitchFamily="34" charset="0"/>
                <a:ea typeface="Gotham Heavy Italics"/>
                <a:cs typeface="Gotham Heavy Italics"/>
                <a:sym typeface="Gotham Heavy Italics"/>
              </a:rPr>
              <a:t>(HEB. 12:1)</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 calcmode="lin" valueType="num">
                                      <p:cBhvr additive="base">
                                        <p:cTn id="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anim calcmode="lin" valueType="num">
                                      <p:cBhvr additive="base">
                                        <p:cTn id="1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 calcmode="lin" valueType="num">
                                      <p:cBhvr additive="base">
                                        <p:cTn id="1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 calcmode="lin" valueType="num">
                                      <p:cBhvr additive="base">
                                        <p:cTn id="25"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anim calcmode="lin" valueType="num">
                                      <p:cBhvr additive="base">
                                        <p:cTn id="31"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8" end="8"/>
                                            </p:txEl>
                                          </p:spTgt>
                                        </p:tgtEl>
                                        <p:attrNameLst>
                                          <p:attrName>style.visibility</p:attrName>
                                        </p:attrNameLst>
                                      </p:cBhvr>
                                      <p:to>
                                        <p:strVal val="visible"/>
                                      </p:to>
                                    </p:set>
                                    <p:anim calcmode="lin" valueType="num">
                                      <p:cBhvr additive="base">
                                        <p:cTn id="37"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rgbClr val="731919">
                <a:alpha val="100000"/>
              </a:srgbClr>
            </a:gs>
            <a:gs pos="100000">
              <a:srgbClr val="E52B2B">
                <a:alpha val="100000"/>
              </a:srgbClr>
            </a:gs>
          </a:gsLst>
          <a:lin ang="5400000"/>
        </a:gradFill>
        <a:effectLst/>
      </p:bgPr>
    </p:bg>
    <p:spTree>
      <p:nvGrpSpPr>
        <p:cNvPr id="1" name=""/>
        <p:cNvGrpSpPr/>
        <p:nvPr/>
      </p:nvGrpSpPr>
      <p:grpSpPr>
        <a:xfrm>
          <a:off x="0" y="0"/>
          <a:ext cx="0" cy="0"/>
          <a:chOff x="0" y="0"/>
          <a:chExt cx="0" cy="0"/>
        </a:xfrm>
      </p:grpSpPr>
      <p:grpSp>
        <p:nvGrpSpPr>
          <p:cNvPr id="2" name="Group 2"/>
          <p:cNvGrpSpPr/>
          <p:nvPr/>
        </p:nvGrpSpPr>
        <p:grpSpPr>
          <a:xfrm>
            <a:off x="630983" y="2674620"/>
            <a:ext cx="6760046" cy="3497580"/>
            <a:chOff x="0" y="0"/>
            <a:chExt cx="2670636" cy="1381760"/>
          </a:xfrm>
        </p:grpSpPr>
        <p:sp>
          <p:nvSpPr>
            <p:cNvPr id="3" name="Freeform 3"/>
            <p:cNvSpPr/>
            <p:nvPr/>
          </p:nvSpPr>
          <p:spPr>
            <a:xfrm>
              <a:off x="0" y="0"/>
              <a:ext cx="2670635" cy="1381760"/>
            </a:xfrm>
            <a:custGeom>
              <a:avLst/>
              <a:gdLst/>
              <a:ahLst/>
              <a:cxnLst/>
              <a:rect l="l" t="t" r="r" b="b"/>
              <a:pathLst>
                <a:path w="2670635" h="1381760">
                  <a:moveTo>
                    <a:pt x="0" y="0"/>
                  </a:moveTo>
                  <a:lnTo>
                    <a:pt x="2670635" y="0"/>
                  </a:lnTo>
                  <a:lnTo>
                    <a:pt x="2670635" y="1381760"/>
                  </a:lnTo>
                  <a:lnTo>
                    <a:pt x="0" y="1381760"/>
                  </a:lnTo>
                  <a:close/>
                </a:path>
              </a:pathLst>
            </a:custGeom>
            <a:solidFill>
              <a:srgbClr val="000000"/>
            </a:solidFill>
          </p:spPr>
          <p:txBody>
            <a:bodyPr/>
            <a:lstStyle/>
            <a:p>
              <a:pPr defTabSz="609630"/>
              <a:endParaRPr lang="en-US" sz="1200">
                <a:solidFill>
                  <a:prstClr val="black"/>
                </a:solidFill>
                <a:latin typeface="Calibri"/>
              </a:endParaRPr>
            </a:p>
          </p:txBody>
        </p:sp>
        <p:sp>
          <p:nvSpPr>
            <p:cNvPr id="4" name="TextBox 4"/>
            <p:cNvSpPr txBox="1"/>
            <p:nvPr/>
          </p:nvSpPr>
          <p:spPr>
            <a:xfrm>
              <a:off x="0" y="-38100"/>
              <a:ext cx="2670636" cy="141986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5" name="Freeform 5"/>
          <p:cNvSpPr/>
          <p:nvPr/>
        </p:nvSpPr>
        <p:spPr>
          <a:xfrm rot="5400000">
            <a:off x="9394836" y="1441352"/>
            <a:ext cx="2866917" cy="1355813"/>
          </a:xfrm>
          <a:custGeom>
            <a:avLst/>
            <a:gdLst/>
            <a:ahLst/>
            <a:cxnLst/>
            <a:rect l="l" t="t" r="r" b="b"/>
            <a:pathLst>
              <a:path w="4300376" h="2033719">
                <a:moveTo>
                  <a:pt x="0" y="0"/>
                </a:moveTo>
                <a:lnTo>
                  <a:pt x="4300375" y="0"/>
                </a:lnTo>
                <a:lnTo>
                  <a:pt x="4300375" y="2033719"/>
                </a:lnTo>
                <a:lnTo>
                  <a:pt x="0" y="20337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grpSp>
        <p:nvGrpSpPr>
          <p:cNvPr id="6" name="Group 6"/>
          <p:cNvGrpSpPr/>
          <p:nvPr/>
        </p:nvGrpSpPr>
        <p:grpSpPr>
          <a:xfrm>
            <a:off x="7305341" y="2674620"/>
            <a:ext cx="4200859" cy="3497580"/>
            <a:chOff x="0" y="0"/>
            <a:chExt cx="976234" cy="812800"/>
          </a:xfrm>
        </p:grpSpPr>
        <p:sp>
          <p:nvSpPr>
            <p:cNvPr id="7" name="Freeform 7"/>
            <p:cNvSpPr/>
            <p:nvPr/>
          </p:nvSpPr>
          <p:spPr>
            <a:xfrm>
              <a:off x="0" y="0"/>
              <a:ext cx="976235" cy="812800"/>
            </a:xfrm>
            <a:custGeom>
              <a:avLst/>
              <a:gdLst/>
              <a:ahLst/>
              <a:cxnLst/>
              <a:rect l="l" t="t" r="r" b="b"/>
              <a:pathLst>
                <a:path w="976235" h="812800">
                  <a:moveTo>
                    <a:pt x="0" y="0"/>
                  </a:moveTo>
                  <a:lnTo>
                    <a:pt x="976235" y="0"/>
                  </a:lnTo>
                  <a:lnTo>
                    <a:pt x="976235" y="812800"/>
                  </a:lnTo>
                  <a:lnTo>
                    <a:pt x="0" y="812800"/>
                  </a:lnTo>
                  <a:close/>
                </a:path>
              </a:pathLst>
            </a:custGeom>
            <a:blipFill>
              <a:blip r:embed="rId4"/>
              <a:stretch>
                <a:fillRect t="-10053" b="-10053"/>
              </a:stretch>
            </a:blipFill>
          </p:spPr>
          <p:txBody>
            <a:bodyPr/>
            <a:lstStyle/>
            <a:p>
              <a:pPr defTabSz="609630"/>
              <a:endParaRPr lang="en-US" sz="1200">
                <a:solidFill>
                  <a:prstClr val="black"/>
                </a:solidFill>
                <a:latin typeface="Calibri"/>
              </a:endParaRPr>
            </a:p>
          </p:txBody>
        </p:sp>
      </p:grpSp>
      <p:sp>
        <p:nvSpPr>
          <p:cNvPr id="9" name="TextBox 9"/>
          <p:cNvSpPr txBox="1"/>
          <p:nvPr/>
        </p:nvSpPr>
        <p:spPr>
          <a:xfrm>
            <a:off x="630983" y="2795431"/>
            <a:ext cx="6546847" cy="1317797"/>
          </a:xfrm>
          <a:prstGeom prst="rect">
            <a:avLst/>
          </a:prstGeom>
        </p:spPr>
        <p:txBody>
          <a:bodyPr lIns="0" tIns="0" rIns="0" bIns="0" rtlCol="0" anchor="t">
            <a:spAutoFit/>
          </a:bodyPr>
          <a:lstStyle/>
          <a:p>
            <a:pPr marL="532574" lvl="1" indent="-266287" defTabSz="609630">
              <a:lnSpc>
                <a:spcPts val="3453"/>
              </a:lnSpc>
              <a:buFontTx/>
              <a:buAutoNum type="arabicPeriod"/>
            </a:pPr>
            <a:r>
              <a:rPr lang="en-US" sz="2800" dirty="0">
                <a:solidFill>
                  <a:srgbClr val="FFFFFF"/>
                </a:solidFill>
                <a:latin typeface="Open Sauce"/>
                <a:ea typeface="Open Sauce"/>
                <a:cs typeface="Open Sauce"/>
                <a:sym typeface="Open Sauce"/>
              </a:rPr>
              <a:t>Recognize You Can Win (Heb. 12:1)</a:t>
            </a:r>
          </a:p>
          <a:p>
            <a:pPr marL="532574" lvl="1" indent="-266287" defTabSz="609630">
              <a:lnSpc>
                <a:spcPts val="3453"/>
              </a:lnSpc>
              <a:buFontTx/>
              <a:buAutoNum type="arabicPeriod"/>
            </a:pPr>
            <a:r>
              <a:rPr lang="en-US" sz="2800" dirty="0">
                <a:solidFill>
                  <a:srgbClr val="FFFFFF"/>
                </a:solidFill>
                <a:latin typeface="Open Sauce"/>
                <a:ea typeface="Open Sauce"/>
                <a:cs typeface="Open Sauce"/>
                <a:sym typeface="Open Sauce"/>
              </a:rPr>
              <a:t>Throw Off Every Hindrance (Heb. 12:1)</a:t>
            </a:r>
          </a:p>
          <a:p>
            <a:pPr marL="532574" lvl="1" indent="-266287" defTabSz="609630">
              <a:lnSpc>
                <a:spcPts val="3453"/>
              </a:lnSpc>
              <a:buFontTx/>
              <a:buAutoNum type="arabicPeriod"/>
            </a:pPr>
            <a:r>
              <a:rPr lang="en-US" sz="2800" dirty="0">
                <a:solidFill>
                  <a:srgbClr val="FFFFFF"/>
                </a:solidFill>
                <a:latin typeface="Open Sauce"/>
                <a:ea typeface="Open Sauce"/>
                <a:cs typeface="Open Sauce"/>
                <a:sym typeface="Open Sauce"/>
              </a:rPr>
              <a:t>Run with Endurance (Heb. 12:1)</a:t>
            </a:r>
          </a:p>
        </p:txBody>
      </p:sp>
      <p:sp>
        <p:nvSpPr>
          <p:cNvPr id="11" name="Freeform 11"/>
          <p:cNvSpPr/>
          <p:nvPr/>
        </p:nvSpPr>
        <p:spPr>
          <a:xfrm>
            <a:off x="9248118" y="5751379"/>
            <a:ext cx="2052787" cy="841643"/>
          </a:xfrm>
          <a:custGeom>
            <a:avLst/>
            <a:gdLst/>
            <a:ahLst/>
            <a:cxnLst/>
            <a:rect l="l" t="t" r="r" b="b"/>
            <a:pathLst>
              <a:path w="3079180" h="1262464">
                <a:moveTo>
                  <a:pt x="0" y="0"/>
                </a:moveTo>
                <a:lnTo>
                  <a:pt x="3079180" y="0"/>
                </a:lnTo>
                <a:lnTo>
                  <a:pt x="3079180" y="1262464"/>
                </a:lnTo>
                <a:lnTo>
                  <a:pt x="0" y="12624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a:off x="0" y="-104120"/>
            <a:ext cx="1082553" cy="443847"/>
          </a:xfrm>
          <a:custGeom>
            <a:avLst/>
            <a:gdLst/>
            <a:ahLst/>
            <a:cxnLst/>
            <a:rect l="l" t="t" r="r" b="b"/>
            <a:pathLst>
              <a:path w="1623830" h="665770">
                <a:moveTo>
                  <a:pt x="0" y="0"/>
                </a:moveTo>
                <a:lnTo>
                  <a:pt x="1623830" y="0"/>
                </a:lnTo>
                <a:lnTo>
                  <a:pt x="1623830" y="665770"/>
                </a:lnTo>
                <a:lnTo>
                  <a:pt x="0" y="66577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4" name="TextBox 8">
            <a:extLst>
              <a:ext uri="{FF2B5EF4-FFF2-40B4-BE49-F238E27FC236}">
                <a16:creationId xmlns:a16="http://schemas.microsoft.com/office/drawing/2014/main" id="{A0D66585-991D-A2C6-9E6A-C8B31B5829C7}"/>
              </a:ext>
            </a:extLst>
          </p:cNvPr>
          <p:cNvSpPr txBox="1"/>
          <p:nvPr/>
        </p:nvSpPr>
        <p:spPr>
          <a:xfrm>
            <a:off x="630983" y="615726"/>
            <a:ext cx="9203227" cy="1846659"/>
          </a:xfrm>
          <a:prstGeom prst="rect">
            <a:avLst/>
          </a:prstGeom>
        </p:spPr>
        <p:txBody>
          <a:bodyPr lIns="0" tIns="0" rIns="0" bIns="0" rtlCol="0" anchor="t">
            <a:spAutoFit/>
          </a:bodyPr>
          <a:lstStyle/>
          <a:p>
            <a:pPr defTabSz="609630">
              <a:lnSpc>
                <a:spcPts val="7215"/>
              </a:lnSpc>
            </a:pPr>
            <a:r>
              <a:rPr lang="en-US" sz="7200" b="1" i="1" spc="-317" dirty="0">
                <a:solidFill>
                  <a:srgbClr val="FFFFFF"/>
                </a:solidFill>
                <a:latin typeface=""/>
                <a:ea typeface="Gotham Heavy Italics"/>
                <a:cs typeface="Gotham Heavy Italics"/>
                <a:sym typeface="Gotham Heavy Italics"/>
              </a:rPr>
              <a:t>4 KEYS TO WINNING THE RACE OF FAITH</a:t>
            </a:r>
          </a:p>
        </p:txBody>
      </p:sp>
      <p:sp>
        <p:nvSpPr>
          <p:cNvPr id="15" name="TextBox 10">
            <a:extLst>
              <a:ext uri="{FF2B5EF4-FFF2-40B4-BE49-F238E27FC236}">
                <a16:creationId xmlns:a16="http://schemas.microsoft.com/office/drawing/2014/main" id="{3C666525-70EA-E8DD-26D0-C176E448FD8B}"/>
              </a:ext>
            </a:extLst>
          </p:cNvPr>
          <p:cNvSpPr txBox="1"/>
          <p:nvPr/>
        </p:nvSpPr>
        <p:spPr>
          <a:xfrm>
            <a:off x="694483" y="6400800"/>
            <a:ext cx="3070516" cy="205184"/>
          </a:xfrm>
          <a:prstGeom prst="rect">
            <a:avLst/>
          </a:prstGeom>
        </p:spPr>
        <p:txBody>
          <a:bodyPr lIns="0" tIns="0" rIns="0" bIns="0" rtlCol="0" anchor="t">
            <a:spAutoFit/>
          </a:bodyPr>
          <a:lstStyle/>
          <a:p>
            <a:pPr defTabSz="609630">
              <a:lnSpc>
                <a:spcPts val="1587"/>
              </a:lnSpc>
            </a:pPr>
            <a:r>
              <a:rPr lang="en-US" sz="1400" dirty="0">
                <a:solidFill>
                  <a:srgbClr val="FFFFFF"/>
                </a:solidFill>
                <a:latin typeface="Open Sauce"/>
                <a:ea typeface="Open Sauce"/>
                <a:cs typeface="Open Sauce"/>
                <a:sym typeface="Open Sauce"/>
              </a:rPr>
              <a:t>El Bethel Church of Christ 2025</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checkerboard(across)">
                                      <p:cBhvr>
                                        <p:cTn id="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333" b="-3333"/>
            </a:stretch>
          </a:blipFill>
        </p:spPr>
        <p:txBody>
          <a:bodyPr/>
          <a:lstStyle/>
          <a:p>
            <a:pPr defTabSz="609630"/>
            <a:endParaRPr lang="en-US" sz="1200">
              <a:solidFill>
                <a:prstClr val="black"/>
              </a:solidFill>
              <a:latin typeface="Calibri"/>
            </a:endParaRPr>
          </a:p>
        </p:txBody>
      </p:sp>
      <p:sp>
        <p:nvSpPr>
          <p:cNvPr id="3" name="TextBox 3"/>
          <p:cNvSpPr txBox="1"/>
          <p:nvPr/>
        </p:nvSpPr>
        <p:spPr>
          <a:xfrm>
            <a:off x="1637722" y="621053"/>
            <a:ext cx="8916555" cy="460704"/>
          </a:xfrm>
          <a:prstGeom prst="rect">
            <a:avLst/>
          </a:prstGeom>
        </p:spPr>
        <p:txBody>
          <a:bodyPr lIns="0" tIns="0" rIns="0" bIns="0" rtlCol="0" anchor="t">
            <a:spAutoFit/>
          </a:bodyPr>
          <a:lstStyle/>
          <a:p>
            <a:pPr algn="ctr" defTabSz="609630">
              <a:lnSpc>
                <a:spcPts val="3392"/>
              </a:lnSpc>
            </a:pPr>
            <a:r>
              <a:rPr lang="en-US" sz="4000" b="1" i="1" spc="-149" dirty="0">
                <a:solidFill>
                  <a:srgbClr val="FFFFFF"/>
                </a:solidFill>
                <a:latin typeface="Abadi" panose="020B0604020104020204" pitchFamily="34" charset="0"/>
                <a:ea typeface="Gotham Heavy Italics"/>
                <a:cs typeface="Gotham Heavy Italics"/>
                <a:sym typeface="Gotham Heavy Italics"/>
              </a:rPr>
              <a:t>RUN WITH ENDURANCE </a:t>
            </a:r>
            <a:r>
              <a:rPr lang="en-US" sz="4000" b="1" i="1" spc="-149" dirty="0">
                <a:solidFill>
                  <a:srgbClr val="E10E0E"/>
                </a:solidFill>
                <a:latin typeface="Abadi" panose="020B0604020104020204" pitchFamily="34" charset="0"/>
                <a:ea typeface="Gotham Heavy Italics"/>
                <a:cs typeface="Gotham Heavy Italics"/>
                <a:sym typeface="Gotham Heavy Italics"/>
              </a:rPr>
              <a:t>(HEB. 12:1)</a:t>
            </a:r>
          </a:p>
        </p:txBody>
      </p:sp>
      <p:sp>
        <p:nvSpPr>
          <p:cNvPr id="4" name="Freeform 4"/>
          <p:cNvSpPr/>
          <p:nvPr/>
        </p:nvSpPr>
        <p:spPr>
          <a:xfrm>
            <a:off x="-887219" y="261049"/>
            <a:ext cx="2751565" cy="1128142"/>
          </a:xfrm>
          <a:custGeom>
            <a:avLst/>
            <a:gdLst/>
            <a:ahLst/>
            <a:cxnLst/>
            <a:rect l="l" t="t" r="r" b="b"/>
            <a:pathLst>
              <a:path w="4127348" h="1692213">
                <a:moveTo>
                  <a:pt x="0" y="0"/>
                </a:moveTo>
                <a:lnTo>
                  <a:pt x="4127348" y="0"/>
                </a:lnTo>
                <a:lnTo>
                  <a:pt x="4127348" y="1692212"/>
                </a:lnTo>
                <a:lnTo>
                  <a:pt x="0" y="16922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10339136" y="261049"/>
            <a:ext cx="2879787" cy="1180713"/>
          </a:xfrm>
          <a:custGeom>
            <a:avLst/>
            <a:gdLst/>
            <a:ahLst/>
            <a:cxnLst/>
            <a:rect l="l" t="t" r="r" b="b"/>
            <a:pathLst>
              <a:path w="4319680" h="1771069">
                <a:moveTo>
                  <a:pt x="0" y="0"/>
                </a:moveTo>
                <a:lnTo>
                  <a:pt x="4319681" y="0"/>
                </a:lnTo>
                <a:lnTo>
                  <a:pt x="4319681" y="1771069"/>
                </a:lnTo>
                <a:lnTo>
                  <a:pt x="0" y="177106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rot="-5400000">
            <a:off x="11009853" y="5724478"/>
            <a:ext cx="257097" cy="1598530"/>
          </a:xfrm>
          <a:custGeom>
            <a:avLst/>
            <a:gdLst/>
            <a:ahLst/>
            <a:cxnLst/>
            <a:rect l="l" t="t" r="r" b="b"/>
            <a:pathLst>
              <a:path w="385645" h="2397795">
                <a:moveTo>
                  <a:pt x="0" y="0"/>
                </a:moveTo>
                <a:lnTo>
                  <a:pt x="385645" y="0"/>
                </a:lnTo>
                <a:lnTo>
                  <a:pt x="385645" y="2397796"/>
                </a:lnTo>
                <a:lnTo>
                  <a:pt x="0" y="239779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7" name="TextBox 7"/>
          <p:cNvSpPr txBox="1"/>
          <p:nvPr/>
        </p:nvSpPr>
        <p:spPr>
          <a:xfrm>
            <a:off x="184832" y="2012950"/>
            <a:ext cx="11822337" cy="1962781"/>
          </a:xfrm>
          <a:prstGeom prst="rect">
            <a:avLst/>
          </a:prstGeom>
        </p:spPr>
        <p:txBody>
          <a:bodyPr lIns="0" tIns="0" rIns="0" bIns="0" rtlCol="0" anchor="t">
            <a:spAutoFit/>
          </a:bodyPr>
          <a:lstStyle/>
          <a:p>
            <a:pPr marL="475002" lvl="1" indent="-237501" defTabSz="609630">
              <a:lnSpc>
                <a:spcPts val="3079"/>
              </a:lnSpc>
              <a:buFontTx/>
              <a:buAutoNum type="arabicPeriod"/>
            </a:pPr>
            <a:r>
              <a:rPr lang="en-US" sz="2199" dirty="0">
                <a:solidFill>
                  <a:srgbClr val="FFFFFF"/>
                </a:solidFill>
                <a:latin typeface="Canva Sans"/>
                <a:ea typeface="Canva Sans"/>
                <a:cs typeface="Canva Sans"/>
                <a:sym typeface="Canva Sans"/>
              </a:rPr>
              <a:t>To Run with Endurance Means Keep Running and Don’t Give Up</a:t>
            </a:r>
          </a:p>
          <a:p>
            <a:pPr marL="950005" lvl="2" indent="-316668" defTabSz="609630">
              <a:lnSpc>
                <a:spcPts val="3079"/>
              </a:lnSpc>
              <a:buFontTx/>
              <a:buAutoNum type="alphaLcPeriod"/>
            </a:pPr>
            <a:r>
              <a:rPr lang="en-US" sz="2199" dirty="0">
                <a:solidFill>
                  <a:srgbClr val="FFFFFF"/>
                </a:solidFill>
                <a:latin typeface="Canva Sans"/>
                <a:ea typeface="Canva Sans"/>
                <a:cs typeface="Canva Sans"/>
                <a:sym typeface="Canva Sans"/>
              </a:rPr>
              <a:t>We have need of endurance so we don’t give up (Heb 10:35-39)</a:t>
            </a:r>
          </a:p>
          <a:p>
            <a:pPr marL="950005" lvl="2" indent="-316668" defTabSz="609630">
              <a:lnSpc>
                <a:spcPts val="3079"/>
              </a:lnSpc>
              <a:buFontTx/>
              <a:buAutoNum type="alphaLcPeriod"/>
            </a:pPr>
            <a:r>
              <a:rPr lang="en-US" sz="2199" dirty="0">
                <a:solidFill>
                  <a:srgbClr val="FFFFFF"/>
                </a:solidFill>
                <a:latin typeface="Canva Sans"/>
                <a:ea typeface="Canva Sans"/>
                <a:cs typeface="Canva Sans"/>
                <a:sym typeface="Canva Sans"/>
              </a:rPr>
              <a:t>To run with endurance requires focus and discipline (1 Cor 9:24-27)</a:t>
            </a:r>
          </a:p>
          <a:p>
            <a:pPr marL="950005" lvl="2" indent="-316668" defTabSz="609630">
              <a:lnSpc>
                <a:spcPts val="3079"/>
              </a:lnSpc>
              <a:buFontTx/>
              <a:buAutoNum type="alphaLcPeriod"/>
            </a:pPr>
            <a:r>
              <a:rPr lang="en-US" sz="2199" dirty="0">
                <a:solidFill>
                  <a:srgbClr val="FFFFFF"/>
                </a:solidFill>
                <a:latin typeface="Canva Sans"/>
                <a:ea typeface="Canva Sans"/>
                <a:cs typeface="Canva Sans"/>
                <a:sym typeface="Canva Sans"/>
              </a:rPr>
              <a:t>We Must Be Patient in Doing Good (Rom. 2:7) </a:t>
            </a:r>
          </a:p>
          <a:p>
            <a:pPr marL="950005" lvl="2" indent="-316668" defTabSz="609630">
              <a:lnSpc>
                <a:spcPts val="3079"/>
              </a:lnSpc>
              <a:buFontTx/>
              <a:buAutoNum type="alphaLcPeriod"/>
            </a:pPr>
            <a:r>
              <a:rPr lang="en-US" sz="2199" dirty="0">
                <a:solidFill>
                  <a:srgbClr val="FFFFFF"/>
                </a:solidFill>
                <a:latin typeface="Canva Sans"/>
                <a:ea typeface="Canva Sans"/>
                <a:cs typeface="Canva Sans"/>
                <a:sym typeface="Canva Sans"/>
              </a:rPr>
              <a:t>Good Soil or Hearts Bear Fruit with Patience (Luke 8:14)</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pPr defTabSz="609630"/>
            <a:endParaRPr lang="en-US" sz="1200">
              <a:solidFill>
                <a:prstClr val="black"/>
              </a:solidFill>
              <a:latin typeface="Calibri"/>
            </a:endParaRPr>
          </a:p>
        </p:txBody>
      </p:sp>
      <p:sp>
        <p:nvSpPr>
          <p:cNvPr id="6" name="Freeform 6"/>
          <p:cNvSpPr/>
          <p:nvPr/>
        </p:nvSpPr>
        <p:spPr>
          <a:xfrm rot="-5400000">
            <a:off x="11009853" y="5724478"/>
            <a:ext cx="257097" cy="1598530"/>
          </a:xfrm>
          <a:custGeom>
            <a:avLst/>
            <a:gdLst/>
            <a:ahLst/>
            <a:cxnLst/>
            <a:rect l="l" t="t" r="r" b="b"/>
            <a:pathLst>
              <a:path w="385645" h="2397795">
                <a:moveTo>
                  <a:pt x="0" y="0"/>
                </a:moveTo>
                <a:lnTo>
                  <a:pt x="385645" y="0"/>
                </a:lnTo>
                <a:lnTo>
                  <a:pt x="385645" y="2397796"/>
                </a:lnTo>
                <a:lnTo>
                  <a:pt x="0" y="23977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7" name="TextBox 7"/>
          <p:cNvSpPr txBox="1"/>
          <p:nvPr/>
        </p:nvSpPr>
        <p:spPr>
          <a:xfrm>
            <a:off x="184832" y="2012950"/>
            <a:ext cx="11822337" cy="1962781"/>
          </a:xfrm>
          <a:prstGeom prst="rect">
            <a:avLst/>
          </a:prstGeom>
        </p:spPr>
        <p:txBody>
          <a:bodyPr lIns="0" tIns="0" rIns="0" bIns="0" rtlCol="0" anchor="t">
            <a:spAutoFit/>
          </a:bodyPr>
          <a:lstStyle/>
          <a:p>
            <a:pPr marL="475002" lvl="1" indent="-237501" defTabSz="609630">
              <a:lnSpc>
                <a:spcPts val="3079"/>
              </a:lnSpc>
              <a:buFontTx/>
              <a:buAutoNum type="arabicPeriod"/>
            </a:pPr>
            <a:r>
              <a:rPr lang="en-US" sz="2199" dirty="0">
                <a:solidFill>
                  <a:srgbClr val="FFFFFF"/>
                </a:solidFill>
                <a:latin typeface="Canva Sans"/>
                <a:ea typeface="Canva Sans"/>
                <a:cs typeface="Canva Sans"/>
                <a:sym typeface="Canva Sans"/>
              </a:rPr>
              <a:t>To Run with Endurance Means Keep Running and Don’t Give Up</a:t>
            </a:r>
          </a:p>
          <a:p>
            <a:pPr marL="475002" lvl="1" indent="-237501" defTabSz="609630">
              <a:lnSpc>
                <a:spcPts val="3079"/>
              </a:lnSpc>
              <a:buFontTx/>
              <a:buAutoNum type="arabicPeriod"/>
            </a:pPr>
            <a:r>
              <a:rPr lang="en-US" sz="2199" dirty="0">
                <a:solidFill>
                  <a:srgbClr val="FFFFFF"/>
                </a:solidFill>
                <a:latin typeface="Canva Sans"/>
                <a:ea typeface="Canva Sans"/>
                <a:cs typeface="Canva Sans"/>
                <a:sym typeface="Canva Sans"/>
              </a:rPr>
              <a:t>How Do We Develop Endurance or Patience?</a:t>
            </a:r>
          </a:p>
          <a:p>
            <a:pPr marL="950005" lvl="2" indent="-316668" defTabSz="609630">
              <a:lnSpc>
                <a:spcPts val="3079"/>
              </a:lnSpc>
              <a:buFontTx/>
              <a:buAutoNum type="alphaLcPeriod"/>
            </a:pPr>
            <a:r>
              <a:rPr lang="en-US" sz="2199" dirty="0">
                <a:solidFill>
                  <a:srgbClr val="FFFFFF"/>
                </a:solidFill>
                <a:latin typeface="Canva Sans"/>
                <a:ea typeface="Canva Sans"/>
                <a:cs typeface="Canva Sans"/>
                <a:sym typeface="Canva Sans"/>
              </a:rPr>
              <a:t>We develop patience through the scriptures (Romans 15:4)</a:t>
            </a:r>
          </a:p>
          <a:p>
            <a:pPr marL="950005" lvl="2" indent="-316668" defTabSz="609630">
              <a:lnSpc>
                <a:spcPts val="3079"/>
              </a:lnSpc>
              <a:buFontTx/>
              <a:buAutoNum type="alphaLcPeriod"/>
            </a:pPr>
            <a:r>
              <a:rPr lang="en-US" sz="2199" dirty="0">
                <a:solidFill>
                  <a:srgbClr val="FFFFFF"/>
                </a:solidFill>
                <a:latin typeface="Canva Sans"/>
                <a:ea typeface="Canva Sans"/>
                <a:cs typeface="Canva Sans"/>
                <a:sym typeface="Canva Sans"/>
              </a:rPr>
              <a:t>We develop patience as we undergo trials (James 1:2-3)</a:t>
            </a:r>
          </a:p>
          <a:p>
            <a:pPr marL="950005" lvl="2" indent="-316668" defTabSz="609630">
              <a:lnSpc>
                <a:spcPts val="3079"/>
              </a:lnSpc>
              <a:buFontTx/>
              <a:buAutoNum type="alphaLcPeriod"/>
            </a:pPr>
            <a:r>
              <a:rPr lang="en-US" sz="2199" dirty="0">
                <a:solidFill>
                  <a:srgbClr val="FFFFFF"/>
                </a:solidFill>
                <a:latin typeface="Canva Sans"/>
                <a:ea typeface="Canva Sans"/>
                <a:cs typeface="Canva Sans"/>
                <a:sym typeface="Canva Sans"/>
              </a:rPr>
              <a:t>We develop patience by focusing on our hope (Romans 8:24-25; James 5:7-11)</a:t>
            </a:r>
          </a:p>
        </p:txBody>
      </p:sp>
      <p:sp>
        <p:nvSpPr>
          <p:cNvPr id="9" name="TextBox 3">
            <a:extLst>
              <a:ext uri="{FF2B5EF4-FFF2-40B4-BE49-F238E27FC236}">
                <a16:creationId xmlns:a16="http://schemas.microsoft.com/office/drawing/2014/main" id="{468789C1-2935-68CC-259E-0843F1533C1D}"/>
              </a:ext>
            </a:extLst>
          </p:cNvPr>
          <p:cNvSpPr txBox="1"/>
          <p:nvPr/>
        </p:nvSpPr>
        <p:spPr>
          <a:xfrm>
            <a:off x="1637722" y="621053"/>
            <a:ext cx="8916555" cy="460704"/>
          </a:xfrm>
          <a:prstGeom prst="rect">
            <a:avLst/>
          </a:prstGeom>
        </p:spPr>
        <p:txBody>
          <a:bodyPr lIns="0" tIns="0" rIns="0" bIns="0" rtlCol="0" anchor="t">
            <a:spAutoFit/>
          </a:bodyPr>
          <a:lstStyle/>
          <a:p>
            <a:pPr algn="ctr" defTabSz="609630">
              <a:lnSpc>
                <a:spcPts val="3392"/>
              </a:lnSpc>
            </a:pPr>
            <a:r>
              <a:rPr lang="en-US" sz="4000" b="1" i="1" spc="-149" dirty="0">
                <a:solidFill>
                  <a:srgbClr val="FFFFFF"/>
                </a:solidFill>
                <a:latin typeface="Abadi" panose="020B0604020104020204" pitchFamily="34" charset="0"/>
                <a:ea typeface="Gotham Heavy Italics"/>
                <a:cs typeface="Gotham Heavy Italics"/>
                <a:sym typeface="Gotham Heavy Italics"/>
              </a:rPr>
              <a:t>RUN WITH ENDURANCE </a:t>
            </a:r>
            <a:r>
              <a:rPr lang="en-US" sz="4000" b="1" i="1" spc="-149" dirty="0">
                <a:solidFill>
                  <a:srgbClr val="E10E0E"/>
                </a:solidFill>
                <a:latin typeface="Abadi" panose="020B0604020104020204" pitchFamily="34" charset="0"/>
                <a:ea typeface="Gotham Heavy Italics"/>
                <a:cs typeface="Gotham Heavy Italics"/>
                <a:sym typeface="Gotham Heavy Italics"/>
              </a:rPr>
              <a:t>(HEB. 12:1)</a:t>
            </a:r>
          </a:p>
        </p:txBody>
      </p:sp>
      <p:sp>
        <p:nvSpPr>
          <p:cNvPr id="10" name="Freeform 4">
            <a:extLst>
              <a:ext uri="{FF2B5EF4-FFF2-40B4-BE49-F238E27FC236}">
                <a16:creationId xmlns:a16="http://schemas.microsoft.com/office/drawing/2014/main" id="{8E090E53-2BC7-1527-3697-FE32A3D72567}"/>
              </a:ext>
            </a:extLst>
          </p:cNvPr>
          <p:cNvSpPr/>
          <p:nvPr/>
        </p:nvSpPr>
        <p:spPr>
          <a:xfrm>
            <a:off x="-887219" y="261049"/>
            <a:ext cx="2751565" cy="1128142"/>
          </a:xfrm>
          <a:custGeom>
            <a:avLst/>
            <a:gdLst/>
            <a:ahLst/>
            <a:cxnLst/>
            <a:rect l="l" t="t" r="r" b="b"/>
            <a:pathLst>
              <a:path w="4127348" h="1692213">
                <a:moveTo>
                  <a:pt x="0" y="0"/>
                </a:moveTo>
                <a:lnTo>
                  <a:pt x="4127348" y="0"/>
                </a:lnTo>
                <a:lnTo>
                  <a:pt x="4127348" y="1692212"/>
                </a:lnTo>
                <a:lnTo>
                  <a:pt x="0" y="16922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1" name="Freeform 5">
            <a:extLst>
              <a:ext uri="{FF2B5EF4-FFF2-40B4-BE49-F238E27FC236}">
                <a16:creationId xmlns:a16="http://schemas.microsoft.com/office/drawing/2014/main" id="{DA11AB05-306E-0DD1-A75E-A0200B990175}"/>
              </a:ext>
            </a:extLst>
          </p:cNvPr>
          <p:cNvSpPr/>
          <p:nvPr/>
        </p:nvSpPr>
        <p:spPr>
          <a:xfrm>
            <a:off x="10339136" y="261049"/>
            <a:ext cx="2879787" cy="1180713"/>
          </a:xfrm>
          <a:custGeom>
            <a:avLst/>
            <a:gdLst/>
            <a:ahLst/>
            <a:cxnLst/>
            <a:rect l="l" t="t" r="r" b="b"/>
            <a:pathLst>
              <a:path w="4319680" h="1771069">
                <a:moveTo>
                  <a:pt x="0" y="0"/>
                </a:moveTo>
                <a:lnTo>
                  <a:pt x="4319681" y="0"/>
                </a:lnTo>
                <a:lnTo>
                  <a:pt x="4319681" y="1771069"/>
                </a:lnTo>
                <a:lnTo>
                  <a:pt x="0" y="17710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 calcmode="lin" valueType="num">
                                      <p:cBhvr additive="base">
                                        <p:cTn id="25"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rgbClr val="731919">
                <a:alpha val="100000"/>
              </a:srgbClr>
            </a:gs>
            <a:gs pos="100000">
              <a:srgbClr val="E52B2B">
                <a:alpha val="100000"/>
              </a:srgbClr>
            </a:gs>
          </a:gsLst>
          <a:lin ang="5400000"/>
        </a:gradFill>
        <a:effectLst/>
      </p:bgPr>
    </p:bg>
    <p:spTree>
      <p:nvGrpSpPr>
        <p:cNvPr id="1" name=""/>
        <p:cNvGrpSpPr/>
        <p:nvPr/>
      </p:nvGrpSpPr>
      <p:grpSpPr>
        <a:xfrm>
          <a:off x="0" y="0"/>
          <a:ext cx="0" cy="0"/>
          <a:chOff x="0" y="0"/>
          <a:chExt cx="0" cy="0"/>
        </a:xfrm>
      </p:grpSpPr>
      <p:grpSp>
        <p:nvGrpSpPr>
          <p:cNvPr id="2" name="Group 2"/>
          <p:cNvGrpSpPr/>
          <p:nvPr/>
        </p:nvGrpSpPr>
        <p:grpSpPr>
          <a:xfrm>
            <a:off x="630983" y="2674620"/>
            <a:ext cx="6760046" cy="3497580"/>
            <a:chOff x="0" y="0"/>
            <a:chExt cx="2670636" cy="1381760"/>
          </a:xfrm>
        </p:grpSpPr>
        <p:sp>
          <p:nvSpPr>
            <p:cNvPr id="3" name="Freeform 3"/>
            <p:cNvSpPr/>
            <p:nvPr/>
          </p:nvSpPr>
          <p:spPr>
            <a:xfrm>
              <a:off x="0" y="0"/>
              <a:ext cx="2670635" cy="1381760"/>
            </a:xfrm>
            <a:custGeom>
              <a:avLst/>
              <a:gdLst/>
              <a:ahLst/>
              <a:cxnLst/>
              <a:rect l="l" t="t" r="r" b="b"/>
              <a:pathLst>
                <a:path w="2670635" h="1381760">
                  <a:moveTo>
                    <a:pt x="0" y="0"/>
                  </a:moveTo>
                  <a:lnTo>
                    <a:pt x="2670635" y="0"/>
                  </a:lnTo>
                  <a:lnTo>
                    <a:pt x="2670635" y="1381760"/>
                  </a:lnTo>
                  <a:lnTo>
                    <a:pt x="0" y="1381760"/>
                  </a:lnTo>
                  <a:close/>
                </a:path>
              </a:pathLst>
            </a:custGeom>
            <a:solidFill>
              <a:srgbClr val="000000"/>
            </a:solidFill>
          </p:spPr>
          <p:txBody>
            <a:bodyPr/>
            <a:lstStyle/>
            <a:p>
              <a:pPr defTabSz="609630"/>
              <a:endParaRPr lang="en-US" sz="1200">
                <a:solidFill>
                  <a:prstClr val="black"/>
                </a:solidFill>
                <a:latin typeface="Calibri"/>
              </a:endParaRPr>
            </a:p>
          </p:txBody>
        </p:sp>
        <p:sp>
          <p:nvSpPr>
            <p:cNvPr id="4" name="TextBox 4"/>
            <p:cNvSpPr txBox="1"/>
            <p:nvPr/>
          </p:nvSpPr>
          <p:spPr>
            <a:xfrm>
              <a:off x="0" y="-38100"/>
              <a:ext cx="2670636" cy="141986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5" name="Freeform 5"/>
          <p:cNvSpPr/>
          <p:nvPr/>
        </p:nvSpPr>
        <p:spPr>
          <a:xfrm rot="5400000">
            <a:off x="9394836" y="1441352"/>
            <a:ext cx="2866917" cy="1355813"/>
          </a:xfrm>
          <a:custGeom>
            <a:avLst/>
            <a:gdLst/>
            <a:ahLst/>
            <a:cxnLst/>
            <a:rect l="l" t="t" r="r" b="b"/>
            <a:pathLst>
              <a:path w="4300376" h="2033719">
                <a:moveTo>
                  <a:pt x="0" y="0"/>
                </a:moveTo>
                <a:lnTo>
                  <a:pt x="4300375" y="0"/>
                </a:lnTo>
                <a:lnTo>
                  <a:pt x="4300375" y="2033719"/>
                </a:lnTo>
                <a:lnTo>
                  <a:pt x="0" y="20337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grpSp>
        <p:nvGrpSpPr>
          <p:cNvPr id="6" name="Group 6"/>
          <p:cNvGrpSpPr/>
          <p:nvPr/>
        </p:nvGrpSpPr>
        <p:grpSpPr>
          <a:xfrm>
            <a:off x="7305341" y="2674620"/>
            <a:ext cx="4200859" cy="3497580"/>
            <a:chOff x="0" y="0"/>
            <a:chExt cx="976234" cy="812800"/>
          </a:xfrm>
        </p:grpSpPr>
        <p:sp>
          <p:nvSpPr>
            <p:cNvPr id="7" name="Freeform 7"/>
            <p:cNvSpPr/>
            <p:nvPr/>
          </p:nvSpPr>
          <p:spPr>
            <a:xfrm>
              <a:off x="0" y="0"/>
              <a:ext cx="976235" cy="812800"/>
            </a:xfrm>
            <a:custGeom>
              <a:avLst/>
              <a:gdLst/>
              <a:ahLst/>
              <a:cxnLst/>
              <a:rect l="l" t="t" r="r" b="b"/>
              <a:pathLst>
                <a:path w="976235" h="812800">
                  <a:moveTo>
                    <a:pt x="0" y="0"/>
                  </a:moveTo>
                  <a:lnTo>
                    <a:pt x="976235" y="0"/>
                  </a:lnTo>
                  <a:lnTo>
                    <a:pt x="976235" y="812800"/>
                  </a:lnTo>
                  <a:lnTo>
                    <a:pt x="0" y="812800"/>
                  </a:lnTo>
                  <a:close/>
                </a:path>
              </a:pathLst>
            </a:custGeom>
            <a:blipFill>
              <a:blip r:embed="rId4"/>
              <a:stretch>
                <a:fillRect t="-10053" b="-10053"/>
              </a:stretch>
            </a:blipFill>
          </p:spPr>
          <p:txBody>
            <a:bodyPr/>
            <a:lstStyle/>
            <a:p>
              <a:pPr defTabSz="609630"/>
              <a:endParaRPr lang="en-US" sz="1200">
                <a:solidFill>
                  <a:prstClr val="black"/>
                </a:solidFill>
                <a:latin typeface="Calibri"/>
              </a:endParaRPr>
            </a:p>
          </p:txBody>
        </p:sp>
      </p:grpSp>
      <p:sp>
        <p:nvSpPr>
          <p:cNvPr id="9" name="TextBox 9"/>
          <p:cNvSpPr txBox="1"/>
          <p:nvPr/>
        </p:nvSpPr>
        <p:spPr>
          <a:xfrm>
            <a:off x="630983" y="2795431"/>
            <a:ext cx="6546847" cy="1766637"/>
          </a:xfrm>
          <a:prstGeom prst="rect">
            <a:avLst/>
          </a:prstGeom>
        </p:spPr>
        <p:txBody>
          <a:bodyPr lIns="0" tIns="0" rIns="0" bIns="0" rtlCol="0" anchor="t">
            <a:spAutoFit/>
          </a:bodyPr>
          <a:lstStyle/>
          <a:p>
            <a:pPr marL="532574" lvl="1" indent="-266287" defTabSz="609630">
              <a:lnSpc>
                <a:spcPts val="3453"/>
              </a:lnSpc>
              <a:buFontTx/>
              <a:buAutoNum type="arabicPeriod"/>
            </a:pPr>
            <a:r>
              <a:rPr lang="en-US" sz="2800" dirty="0">
                <a:solidFill>
                  <a:srgbClr val="FFFFFF"/>
                </a:solidFill>
                <a:latin typeface="Open Sauce"/>
                <a:ea typeface="Open Sauce"/>
                <a:cs typeface="Open Sauce"/>
                <a:sym typeface="Open Sauce"/>
              </a:rPr>
              <a:t>Recognize You Can Win (Heb. 12:1)</a:t>
            </a:r>
          </a:p>
          <a:p>
            <a:pPr marL="532574" lvl="1" indent="-266287" defTabSz="609630">
              <a:lnSpc>
                <a:spcPts val="3453"/>
              </a:lnSpc>
              <a:buFontTx/>
              <a:buAutoNum type="arabicPeriod"/>
            </a:pPr>
            <a:r>
              <a:rPr lang="en-US" sz="2800" dirty="0">
                <a:solidFill>
                  <a:srgbClr val="FFFFFF"/>
                </a:solidFill>
                <a:latin typeface="Open Sauce"/>
                <a:ea typeface="Open Sauce"/>
                <a:cs typeface="Open Sauce"/>
                <a:sym typeface="Open Sauce"/>
              </a:rPr>
              <a:t>Throw Off Every Hindrance (Heb. 12:1)</a:t>
            </a:r>
          </a:p>
          <a:p>
            <a:pPr marL="532574" lvl="1" indent="-266287" defTabSz="609630">
              <a:lnSpc>
                <a:spcPts val="3453"/>
              </a:lnSpc>
              <a:buFontTx/>
              <a:buAutoNum type="arabicPeriod"/>
            </a:pPr>
            <a:r>
              <a:rPr lang="en-US" sz="2800" dirty="0">
                <a:solidFill>
                  <a:srgbClr val="FFFFFF"/>
                </a:solidFill>
                <a:latin typeface="Open Sauce"/>
                <a:ea typeface="Open Sauce"/>
                <a:cs typeface="Open Sauce"/>
                <a:sym typeface="Open Sauce"/>
              </a:rPr>
              <a:t>Run with Endurance (Heb. 12:1)</a:t>
            </a:r>
          </a:p>
          <a:p>
            <a:pPr marL="532574" lvl="1" indent="-266287" defTabSz="609630">
              <a:lnSpc>
                <a:spcPts val="3453"/>
              </a:lnSpc>
              <a:buFontTx/>
              <a:buAutoNum type="arabicPeriod"/>
            </a:pPr>
            <a:r>
              <a:rPr lang="en-US" sz="2800" dirty="0">
                <a:solidFill>
                  <a:srgbClr val="FFFFFF"/>
                </a:solidFill>
                <a:latin typeface="Open Sauce"/>
                <a:ea typeface="Open Sauce"/>
                <a:cs typeface="Open Sauce"/>
                <a:sym typeface="Open Sauce"/>
              </a:rPr>
              <a:t>Keep Your Eyes on Jesus (Heb. 12:2)</a:t>
            </a:r>
          </a:p>
        </p:txBody>
      </p:sp>
      <p:sp>
        <p:nvSpPr>
          <p:cNvPr id="11" name="Freeform 11"/>
          <p:cNvSpPr/>
          <p:nvPr/>
        </p:nvSpPr>
        <p:spPr>
          <a:xfrm>
            <a:off x="9248118" y="5751379"/>
            <a:ext cx="2052787" cy="841643"/>
          </a:xfrm>
          <a:custGeom>
            <a:avLst/>
            <a:gdLst/>
            <a:ahLst/>
            <a:cxnLst/>
            <a:rect l="l" t="t" r="r" b="b"/>
            <a:pathLst>
              <a:path w="3079180" h="1262464">
                <a:moveTo>
                  <a:pt x="0" y="0"/>
                </a:moveTo>
                <a:lnTo>
                  <a:pt x="3079180" y="0"/>
                </a:lnTo>
                <a:lnTo>
                  <a:pt x="3079180" y="1262464"/>
                </a:lnTo>
                <a:lnTo>
                  <a:pt x="0" y="12624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a:off x="0" y="-104120"/>
            <a:ext cx="1082553" cy="443847"/>
          </a:xfrm>
          <a:custGeom>
            <a:avLst/>
            <a:gdLst/>
            <a:ahLst/>
            <a:cxnLst/>
            <a:rect l="l" t="t" r="r" b="b"/>
            <a:pathLst>
              <a:path w="1623830" h="665770">
                <a:moveTo>
                  <a:pt x="0" y="0"/>
                </a:moveTo>
                <a:lnTo>
                  <a:pt x="1623830" y="0"/>
                </a:lnTo>
                <a:lnTo>
                  <a:pt x="1623830" y="665770"/>
                </a:lnTo>
                <a:lnTo>
                  <a:pt x="0" y="66577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3" name="TextBox 8">
            <a:extLst>
              <a:ext uri="{FF2B5EF4-FFF2-40B4-BE49-F238E27FC236}">
                <a16:creationId xmlns:a16="http://schemas.microsoft.com/office/drawing/2014/main" id="{5B7E1C0E-7EC4-634A-FD0C-6336FD291FB6}"/>
              </a:ext>
            </a:extLst>
          </p:cNvPr>
          <p:cNvSpPr txBox="1"/>
          <p:nvPr/>
        </p:nvSpPr>
        <p:spPr>
          <a:xfrm>
            <a:off x="630983" y="615726"/>
            <a:ext cx="9203227" cy="1757917"/>
          </a:xfrm>
          <a:prstGeom prst="rect">
            <a:avLst/>
          </a:prstGeom>
        </p:spPr>
        <p:txBody>
          <a:bodyPr lIns="0" tIns="0" rIns="0" bIns="0" rtlCol="0" anchor="t">
            <a:spAutoFit/>
          </a:bodyPr>
          <a:lstStyle/>
          <a:p>
            <a:pPr defTabSz="609630">
              <a:lnSpc>
                <a:spcPts val="6848"/>
              </a:lnSpc>
            </a:pPr>
            <a:r>
              <a:rPr lang="en-US" sz="6848" b="1" i="1" spc="-137" dirty="0">
                <a:solidFill>
                  <a:srgbClr val="FFFFFF"/>
                </a:solidFill>
                <a:latin typeface="Eras Medium ITC" panose="020F0502020204030204" pitchFamily="34" charset="0"/>
                <a:ea typeface="Gotham Heavy Italics"/>
                <a:cs typeface="Eras Medium ITC" panose="020F0502020204030204" pitchFamily="34" charset="0"/>
                <a:sym typeface="Gotham Heavy Italics"/>
              </a:rPr>
              <a:t>4 KEYS TO WINNING THE RACE OF FAITH</a:t>
            </a:r>
          </a:p>
        </p:txBody>
      </p:sp>
      <p:sp>
        <p:nvSpPr>
          <p:cNvPr id="16" name="TextBox 10">
            <a:extLst>
              <a:ext uri="{FF2B5EF4-FFF2-40B4-BE49-F238E27FC236}">
                <a16:creationId xmlns:a16="http://schemas.microsoft.com/office/drawing/2014/main" id="{D09384E1-A9E5-1571-A74E-CBF539F51A1C}"/>
              </a:ext>
            </a:extLst>
          </p:cNvPr>
          <p:cNvSpPr txBox="1"/>
          <p:nvPr/>
        </p:nvSpPr>
        <p:spPr>
          <a:xfrm>
            <a:off x="694483" y="6400800"/>
            <a:ext cx="3070516" cy="205184"/>
          </a:xfrm>
          <a:prstGeom prst="rect">
            <a:avLst/>
          </a:prstGeom>
        </p:spPr>
        <p:txBody>
          <a:bodyPr lIns="0" tIns="0" rIns="0" bIns="0" rtlCol="0" anchor="t">
            <a:spAutoFit/>
          </a:bodyPr>
          <a:lstStyle/>
          <a:p>
            <a:pPr defTabSz="609630">
              <a:lnSpc>
                <a:spcPts val="1587"/>
              </a:lnSpc>
            </a:pPr>
            <a:r>
              <a:rPr lang="en-US" sz="1400" dirty="0">
                <a:solidFill>
                  <a:srgbClr val="FFFFFF"/>
                </a:solidFill>
                <a:latin typeface="Open Sauce"/>
                <a:ea typeface="Open Sauce"/>
                <a:cs typeface="Open Sauce"/>
                <a:sym typeface="Open Sauce"/>
              </a:rPr>
              <a:t>El Bethel Church of Christ 2025</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Effect transition="in" filter="checkerboard(across)">
                                      <p:cBhvr>
                                        <p:cTn id="7"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pPr defTabSz="609630"/>
            <a:endParaRPr lang="en-US" sz="1200">
              <a:solidFill>
                <a:prstClr val="black"/>
              </a:solidFill>
              <a:latin typeface="Calibri"/>
            </a:endParaRPr>
          </a:p>
        </p:txBody>
      </p:sp>
      <p:sp>
        <p:nvSpPr>
          <p:cNvPr id="3" name="TextBox 3"/>
          <p:cNvSpPr txBox="1"/>
          <p:nvPr/>
        </p:nvSpPr>
        <p:spPr>
          <a:xfrm>
            <a:off x="1637722" y="637821"/>
            <a:ext cx="8916555" cy="427168"/>
          </a:xfrm>
          <a:prstGeom prst="rect">
            <a:avLst/>
          </a:prstGeom>
        </p:spPr>
        <p:txBody>
          <a:bodyPr lIns="0" tIns="0" rIns="0" bIns="0" rtlCol="0" anchor="t">
            <a:spAutoFit/>
          </a:bodyPr>
          <a:lstStyle/>
          <a:p>
            <a:pPr algn="ctr" defTabSz="609630">
              <a:lnSpc>
                <a:spcPts val="3209"/>
              </a:lnSpc>
            </a:pPr>
            <a:r>
              <a:rPr lang="en-US" sz="3600" b="1" i="1" spc="-141" dirty="0">
                <a:solidFill>
                  <a:srgbClr val="FFFFFF"/>
                </a:solidFill>
                <a:latin typeface="Abadi" panose="020B0604020104020204" pitchFamily="34" charset="0"/>
                <a:ea typeface="Gotham Heavy Italics"/>
                <a:cs typeface="Gotham Heavy Italics"/>
                <a:sym typeface="Gotham Heavy Italics"/>
              </a:rPr>
              <a:t>KEEP YOUR EYES ON JESUS </a:t>
            </a:r>
            <a:r>
              <a:rPr lang="en-US" sz="3600" b="1" i="1" spc="-141" dirty="0">
                <a:solidFill>
                  <a:srgbClr val="E10E0E"/>
                </a:solidFill>
                <a:latin typeface="Abadi" panose="020B0604020104020204" pitchFamily="34" charset="0"/>
                <a:ea typeface="Gotham Heavy Italics"/>
                <a:cs typeface="Gotham Heavy Italics"/>
                <a:sym typeface="Gotham Heavy Italics"/>
              </a:rPr>
              <a:t>(HEB. 12:2)</a:t>
            </a:r>
          </a:p>
        </p:txBody>
      </p:sp>
      <p:sp>
        <p:nvSpPr>
          <p:cNvPr id="4" name="Freeform 4"/>
          <p:cNvSpPr/>
          <p:nvPr/>
        </p:nvSpPr>
        <p:spPr>
          <a:xfrm>
            <a:off x="-887219" y="261049"/>
            <a:ext cx="2751565" cy="1128142"/>
          </a:xfrm>
          <a:custGeom>
            <a:avLst/>
            <a:gdLst/>
            <a:ahLst/>
            <a:cxnLst/>
            <a:rect l="l" t="t" r="r" b="b"/>
            <a:pathLst>
              <a:path w="4127348" h="1692213">
                <a:moveTo>
                  <a:pt x="0" y="0"/>
                </a:moveTo>
                <a:lnTo>
                  <a:pt x="4127348" y="0"/>
                </a:lnTo>
                <a:lnTo>
                  <a:pt x="4127348" y="1692212"/>
                </a:lnTo>
                <a:lnTo>
                  <a:pt x="0" y="16922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10339136" y="261049"/>
            <a:ext cx="2879787" cy="1180713"/>
          </a:xfrm>
          <a:custGeom>
            <a:avLst/>
            <a:gdLst/>
            <a:ahLst/>
            <a:cxnLst/>
            <a:rect l="l" t="t" r="r" b="b"/>
            <a:pathLst>
              <a:path w="4319680" h="1771069">
                <a:moveTo>
                  <a:pt x="0" y="0"/>
                </a:moveTo>
                <a:lnTo>
                  <a:pt x="4319681" y="0"/>
                </a:lnTo>
                <a:lnTo>
                  <a:pt x="4319681" y="1771069"/>
                </a:lnTo>
                <a:lnTo>
                  <a:pt x="0" y="17710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rot="-5400000">
            <a:off x="11009853" y="5724478"/>
            <a:ext cx="257097" cy="1598530"/>
          </a:xfrm>
          <a:custGeom>
            <a:avLst/>
            <a:gdLst/>
            <a:ahLst/>
            <a:cxnLst/>
            <a:rect l="l" t="t" r="r" b="b"/>
            <a:pathLst>
              <a:path w="385645" h="2397795">
                <a:moveTo>
                  <a:pt x="0" y="0"/>
                </a:moveTo>
                <a:lnTo>
                  <a:pt x="385645" y="0"/>
                </a:lnTo>
                <a:lnTo>
                  <a:pt x="385645" y="2397796"/>
                </a:lnTo>
                <a:lnTo>
                  <a:pt x="0" y="239779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7" name="TextBox 7"/>
          <p:cNvSpPr txBox="1"/>
          <p:nvPr/>
        </p:nvSpPr>
        <p:spPr>
          <a:xfrm>
            <a:off x="184832" y="2019300"/>
            <a:ext cx="11822337" cy="2132379"/>
          </a:xfrm>
          <a:prstGeom prst="rect">
            <a:avLst/>
          </a:prstGeom>
        </p:spPr>
        <p:txBody>
          <a:bodyPr lIns="0" tIns="0" rIns="0" bIns="0" rtlCol="0" anchor="t">
            <a:spAutoFit/>
          </a:bodyPr>
          <a:lstStyle/>
          <a:p>
            <a:pPr marL="431822" lvl="1" indent="-215911" defTabSz="609630">
              <a:lnSpc>
                <a:spcPts val="2800"/>
              </a:lnSpc>
              <a:buFontTx/>
              <a:buAutoNum type="arabicPeriod"/>
            </a:pPr>
            <a:r>
              <a:rPr lang="en-US" sz="2000" dirty="0">
                <a:solidFill>
                  <a:srgbClr val="FFFFFF"/>
                </a:solidFill>
                <a:latin typeface="Canva Sans"/>
                <a:ea typeface="Canva Sans"/>
                <a:cs typeface="Canva Sans"/>
                <a:sym typeface="Canva Sans"/>
              </a:rPr>
              <a:t>We Might Glance At Others (the cloud of witnesses), but our focus must be on Jesus  (Col 3:1-2)</a:t>
            </a:r>
          </a:p>
          <a:p>
            <a:pPr marL="431822" lvl="1" indent="-215911" defTabSz="609630">
              <a:lnSpc>
                <a:spcPts val="2800"/>
              </a:lnSpc>
              <a:buFontTx/>
              <a:buAutoNum type="arabicPeriod"/>
            </a:pPr>
            <a:r>
              <a:rPr lang="en-US" sz="2000" dirty="0">
                <a:solidFill>
                  <a:srgbClr val="FFFFFF"/>
                </a:solidFill>
                <a:latin typeface="Canva Sans"/>
                <a:ea typeface="Canva Sans"/>
                <a:cs typeface="Canva Sans"/>
                <a:sym typeface="Canva Sans"/>
              </a:rPr>
              <a:t>When We Look to Jesus, We See the Author and Finisher of Our Faith</a:t>
            </a:r>
          </a:p>
          <a:p>
            <a:pPr marL="863643" lvl="2" indent="-287881" defTabSz="609630">
              <a:lnSpc>
                <a:spcPts val="2800"/>
              </a:lnSpc>
              <a:buFontTx/>
              <a:buAutoNum type="alphaLcPeriod"/>
            </a:pPr>
            <a:r>
              <a:rPr lang="en-US" sz="2000" dirty="0">
                <a:solidFill>
                  <a:srgbClr val="FFFFFF"/>
                </a:solidFill>
                <a:latin typeface="Canva Sans"/>
                <a:ea typeface="Canva Sans"/>
                <a:cs typeface="Canva Sans"/>
                <a:sym typeface="Canva Sans"/>
              </a:rPr>
              <a:t>He is the author, which means that he is the “cause of our salvation”</a:t>
            </a:r>
          </a:p>
          <a:p>
            <a:pPr marL="1295465" lvl="3" indent="-323866" defTabSz="609630">
              <a:lnSpc>
                <a:spcPts val="2800"/>
              </a:lnSpc>
              <a:buFontTx/>
              <a:buAutoNum type="romanLcPeriod"/>
            </a:pPr>
            <a:r>
              <a:rPr lang="en-US" sz="2000" dirty="0">
                <a:solidFill>
                  <a:srgbClr val="FFFFFF"/>
                </a:solidFill>
                <a:latin typeface="Canva Sans"/>
                <a:ea typeface="Canva Sans"/>
                <a:cs typeface="Canva Sans"/>
                <a:sym typeface="Canva Sans"/>
              </a:rPr>
              <a:t> Acts 4:12</a:t>
            </a:r>
          </a:p>
          <a:p>
            <a:pPr marL="1295465" lvl="3" indent="-323866" defTabSz="609630">
              <a:lnSpc>
                <a:spcPts val="2800"/>
              </a:lnSpc>
              <a:buFontTx/>
              <a:buAutoNum type="romanLcPeriod"/>
            </a:pPr>
            <a:r>
              <a:rPr lang="en-US" sz="2000" dirty="0">
                <a:solidFill>
                  <a:srgbClr val="FFFFFF"/>
                </a:solidFill>
                <a:latin typeface="Canva Sans"/>
                <a:ea typeface="Canva Sans"/>
                <a:cs typeface="Canva Sans"/>
                <a:sym typeface="Canva Sans"/>
              </a:rPr>
              <a:t>He caused our salvation by suffering and becoming like us in all things (Heb 2:9-11)</a:t>
            </a:r>
          </a:p>
          <a:p>
            <a:pPr marL="863643" lvl="2" indent="-287881" defTabSz="609630">
              <a:lnSpc>
                <a:spcPts val="2800"/>
              </a:lnSpc>
              <a:buFontTx/>
              <a:buAutoNum type="alphaLcPeriod"/>
            </a:pPr>
            <a:r>
              <a:rPr lang="en-US" sz="2000" dirty="0">
                <a:solidFill>
                  <a:srgbClr val="FFFFFF"/>
                </a:solidFill>
                <a:latin typeface="Canva Sans"/>
                <a:ea typeface="Canva Sans"/>
                <a:cs typeface="Canva Sans"/>
                <a:sym typeface="Canva Sans"/>
              </a:rPr>
              <a:t>He is the finisher or perfecter. He brought it to completion</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additive="base">
                                        <p:cTn id="37"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pPr defTabSz="609630"/>
            <a:endParaRPr lang="en-US" sz="1200">
              <a:solidFill>
                <a:prstClr val="black"/>
              </a:solidFill>
              <a:latin typeface="Calibri"/>
            </a:endParaRPr>
          </a:p>
        </p:txBody>
      </p:sp>
      <p:sp>
        <p:nvSpPr>
          <p:cNvPr id="6" name="Freeform 6"/>
          <p:cNvSpPr/>
          <p:nvPr/>
        </p:nvSpPr>
        <p:spPr>
          <a:xfrm rot="-5400000">
            <a:off x="11009853" y="5724478"/>
            <a:ext cx="257097" cy="1598530"/>
          </a:xfrm>
          <a:custGeom>
            <a:avLst/>
            <a:gdLst/>
            <a:ahLst/>
            <a:cxnLst/>
            <a:rect l="l" t="t" r="r" b="b"/>
            <a:pathLst>
              <a:path w="385645" h="2397795">
                <a:moveTo>
                  <a:pt x="0" y="0"/>
                </a:moveTo>
                <a:lnTo>
                  <a:pt x="385645" y="0"/>
                </a:lnTo>
                <a:lnTo>
                  <a:pt x="385645" y="2397796"/>
                </a:lnTo>
                <a:lnTo>
                  <a:pt x="0" y="23977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7" name="TextBox 7"/>
          <p:cNvSpPr txBox="1"/>
          <p:nvPr/>
        </p:nvSpPr>
        <p:spPr>
          <a:xfrm>
            <a:off x="184832" y="2019301"/>
            <a:ext cx="11822337" cy="2491451"/>
          </a:xfrm>
          <a:prstGeom prst="rect">
            <a:avLst/>
          </a:prstGeom>
        </p:spPr>
        <p:txBody>
          <a:bodyPr lIns="0" tIns="0" rIns="0" bIns="0" rtlCol="0" anchor="t">
            <a:spAutoFit/>
          </a:bodyPr>
          <a:lstStyle/>
          <a:p>
            <a:pPr marL="431822" lvl="1" indent="-215911" defTabSz="609630">
              <a:lnSpc>
                <a:spcPts val="2800"/>
              </a:lnSpc>
              <a:buFontTx/>
              <a:buAutoNum type="arabicPeriod"/>
            </a:pPr>
            <a:r>
              <a:rPr lang="en-US" sz="2000" dirty="0">
                <a:solidFill>
                  <a:srgbClr val="FFFFFF"/>
                </a:solidFill>
                <a:latin typeface="Canva Sans"/>
                <a:ea typeface="Canva Sans"/>
                <a:cs typeface="Canva Sans"/>
                <a:sym typeface="Canva Sans"/>
              </a:rPr>
              <a:t>We Might Glance At Others (the cloud of witnesses), but our focus must be on Jesus  (Col 3:1-2)</a:t>
            </a:r>
          </a:p>
          <a:p>
            <a:pPr marL="431822" lvl="1" indent="-215911" defTabSz="609630">
              <a:lnSpc>
                <a:spcPts val="2800"/>
              </a:lnSpc>
              <a:buFontTx/>
              <a:buAutoNum type="arabicPeriod"/>
            </a:pPr>
            <a:r>
              <a:rPr lang="en-US" sz="2000" dirty="0">
                <a:solidFill>
                  <a:srgbClr val="FFFFFF"/>
                </a:solidFill>
                <a:latin typeface="Canva Sans"/>
                <a:ea typeface="Canva Sans"/>
                <a:cs typeface="Canva Sans"/>
                <a:sym typeface="Canva Sans"/>
              </a:rPr>
              <a:t>When We Look to Jesus, We See the Author and Finisher of Our Faith</a:t>
            </a:r>
          </a:p>
          <a:p>
            <a:pPr marL="431822" lvl="1" indent="-215911" defTabSz="609630">
              <a:lnSpc>
                <a:spcPts val="2800"/>
              </a:lnSpc>
              <a:buFontTx/>
              <a:buAutoNum type="arabicPeriod"/>
            </a:pPr>
            <a:r>
              <a:rPr lang="en-US" sz="2000" dirty="0">
                <a:solidFill>
                  <a:srgbClr val="FFFFFF"/>
                </a:solidFill>
                <a:latin typeface="Canva Sans"/>
                <a:ea typeface="Canva Sans"/>
                <a:cs typeface="Canva Sans"/>
                <a:sym typeface="Canva Sans"/>
              </a:rPr>
              <a:t>When We Look to Jesus, We See How He Endured</a:t>
            </a:r>
          </a:p>
          <a:p>
            <a:pPr marL="863643" lvl="2" indent="-287881" defTabSz="609630">
              <a:lnSpc>
                <a:spcPts val="2800"/>
              </a:lnSpc>
              <a:buFontTx/>
              <a:buAutoNum type="alphaLcPeriod"/>
            </a:pPr>
            <a:r>
              <a:rPr lang="en-US" sz="2000" dirty="0">
                <a:solidFill>
                  <a:srgbClr val="FFFFFF"/>
                </a:solidFill>
                <a:latin typeface="Canva Sans"/>
                <a:ea typeface="Canva Sans"/>
                <a:cs typeface="Canva Sans"/>
                <a:sym typeface="Canva Sans"/>
              </a:rPr>
              <a:t>He looked to the joy set before him, and this caused him to endure the cross and despise the shame</a:t>
            </a:r>
          </a:p>
          <a:p>
            <a:pPr marL="863643" lvl="2" indent="-287881" defTabSz="609630">
              <a:lnSpc>
                <a:spcPts val="2800"/>
              </a:lnSpc>
              <a:buFontTx/>
              <a:buAutoNum type="alphaLcPeriod"/>
            </a:pPr>
            <a:r>
              <a:rPr lang="en-US" sz="2000" dirty="0">
                <a:solidFill>
                  <a:srgbClr val="FFFFFF"/>
                </a:solidFill>
                <a:latin typeface="Canva Sans"/>
                <a:ea typeface="Canva Sans"/>
                <a:cs typeface="Canva Sans"/>
                <a:sym typeface="Canva Sans"/>
              </a:rPr>
              <a:t>We must focus on the joy before us if we are to endure</a:t>
            </a:r>
          </a:p>
          <a:p>
            <a:pPr marL="1295465" lvl="3" indent="-323866" defTabSz="609630">
              <a:lnSpc>
                <a:spcPts val="2800"/>
              </a:lnSpc>
              <a:buFontTx/>
              <a:buAutoNum type="romanLcPeriod"/>
            </a:pPr>
            <a:r>
              <a:rPr lang="en-US" sz="2000" dirty="0">
                <a:solidFill>
                  <a:srgbClr val="FFFFFF"/>
                </a:solidFill>
                <a:latin typeface="Canva Sans"/>
                <a:ea typeface="Canva Sans"/>
                <a:cs typeface="Canva Sans"/>
                <a:sym typeface="Canva Sans"/>
              </a:rPr>
              <a:t> 2 Cor 4:16-18</a:t>
            </a:r>
          </a:p>
          <a:p>
            <a:pPr marL="1295465" lvl="3" indent="-323866" defTabSz="609630">
              <a:lnSpc>
                <a:spcPts val="2800"/>
              </a:lnSpc>
              <a:buFontTx/>
              <a:buAutoNum type="romanLcPeriod"/>
            </a:pPr>
            <a:r>
              <a:rPr lang="en-US" sz="2000" dirty="0">
                <a:solidFill>
                  <a:srgbClr val="FFFFFF"/>
                </a:solidFill>
                <a:latin typeface="Canva Sans"/>
                <a:ea typeface="Canva Sans"/>
                <a:cs typeface="Canva Sans"/>
                <a:sym typeface="Canva Sans"/>
              </a:rPr>
              <a:t>Heb 11:13-16</a:t>
            </a:r>
          </a:p>
        </p:txBody>
      </p:sp>
      <p:sp>
        <p:nvSpPr>
          <p:cNvPr id="8" name="TextBox 3">
            <a:extLst>
              <a:ext uri="{FF2B5EF4-FFF2-40B4-BE49-F238E27FC236}">
                <a16:creationId xmlns:a16="http://schemas.microsoft.com/office/drawing/2014/main" id="{6A991540-99DC-9838-FF3B-C0E3489D186A}"/>
              </a:ext>
            </a:extLst>
          </p:cNvPr>
          <p:cNvSpPr txBox="1"/>
          <p:nvPr/>
        </p:nvSpPr>
        <p:spPr>
          <a:xfrm>
            <a:off x="1637722" y="637821"/>
            <a:ext cx="8916555" cy="427168"/>
          </a:xfrm>
          <a:prstGeom prst="rect">
            <a:avLst/>
          </a:prstGeom>
        </p:spPr>
        <p:txBody>
          <a:bodyPr lIns="0" tIns="0" rIns="0" bIns="0" rtlCol="0" anchor="t">
            <a:spAutoFit/>
          </a:bodyPr>
          <a:lstStyle/>
          <a:p>
            <a:pPr algn="ctr" defTabSz="609630">
              <a:lnSpc>
                <a:spcPts val="3209"/>
              </a:lnSpc>
            </a:pPr>
            <a:r>
              <a:rPr lang="en-US" sz="3600" b="1" i="1" spc="-141" dirty="0">
                <a:solidFill>
                  <a:srgbClr val="FFFFFF"/>
                </a:solidFill>
                <a:latin typeface="Abadi" panose="020B0604020104020204" pitchFamily="34" charset="0"/>
                <a:ea typeface="Gotham Heavy Italics"/>
                <a:cs typeface="Gotham Heavy Italics"/>
                <a:sym typeface="Gotham Heavy Italics"/>
              </a:rPr>
              <a:t>KEEP YOUR EYES ON JESUS </a:t>
            </a:r>
            <a:r>
              <a:rPr lang="en-US" sz="3600" b="1" i="1" spc="-141" dirty="0">
                <a:solidFill>
                  <a:srgbClr val="E10E0E"/>
                </a:solidFill>
                <a:latin typeface="Abadi" panose="020B0604020104020204" pitchFamily="34" charset="0"/>
                <a:ea typeface="Gotham Heavy Italics"/>
                <a:cs typeface="Gotham Heavy Italics"/>
                <a:sym typeface="Gotham Heavy Italics"/>
              </a:rPr>
              <a:t>(HEB. 12:2)</a:t>
            </a:r>
          </a:p>
        </p:txBody>
      </p:sp>
      <p:sp>
        <p:nvSpPr>
          <p:cNvPr id="9" name="Freeform 4">
            <a:extLst>
              <a:ext uri="{FF2B5EF4-FFF2-40B4-BE49-F238E27FC236}">
                <a16:creationId xmlns:a16="http://schemas.microsoft.com/office/drawing/2014/main" id="{667C3819-6B1E-7CD2-64D7-F27926BFD010}"/>
              </a:ext>
            </a:extLst>
          </p:cNvPr>
          <p:cNvSpPr/>
          <p:nvPr/>
        </p:nvSpPr>
        <p:spPr>
          <a:xfrm>
            <a:off x="-887219" y="261049"/>
            <a:ext cx="2751565" cy="1128142"/>
          </a:xfrm>
          <a:custGeom>
            <a:avLst/>
            <a:gdLst/>
            <a:ahLst/>
            <a:cxnLst/>
            <a:rect l="l" t="t" r="r" b="b"/>
            <a:pathLst>
              <a:path w="4127348" h="1692213">
                <a:moveTo>
                  <a:pt x="0" y="0"/>
                </a:moveTo>
                <a:lnTo>
                  <a:pt x="4127348" y="0"/>
                </a:lnTo>
                <a:lnTo>
                  <a:pt x="4127348" y="1692212"/>
                </a:lnTo>
                <a:lnTo>
                  <a:pt x="0" y="16922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0" name="Freeform 5">
            <a:extLst>
              <a:ext uri="{FF2B5EF4-FFF2-40B4-BE49-F238E27FC236}">
                <a16:creationId xmlns:a16="http://schemas.microsoft.com/office/drawing/2014/main" id="{76AE3F57-14FB-E40D-C178-47EEC7A1C592}"/>
              </a:ext>
            </a:extLst>
          </p:cNvPr>
          <p:cNvSpPr/>
          <p:nvPr/>
        </p:nvSpPr>
        <p:spPr>
          <a:xfrm>
            <a:off x="10339136" y="261049"/>
            <a:ext cx="2879787" cy="1180713"/>
          </a:xfrm>
          <a:custGeom>
            <a:avLst/>
            <a:gdLst/>
            <a:ahLst/>
            <a:cxnLst/>
            <a:rect l="l" t="t" r="r" b="b"/>
            <a:pathLst>
              <a:path w="4319680" h="1771069">
                <a:moveTo>
                  <a:pt x="0" y="0"/>
                </a:moveTo>
                <a:lnTo>
                  <a:pt x="4319681" y="0"/>
                </a:lnTo>
                <a:lnTo>
                  <a:pt x="4319681" y="1771069"/>
                </a:lnTo>
                <a:lnTo>
                  <a:pt x="0" y="17710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anim calcmode="lin" valueType="num">
                                      <p:cBhvr additive="base">
                                        <p:cTn id="13"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 calcmode="lin" valueType="num">
                                      <p:cBhvr additive="base">
                                        <p:cTn id="19"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 calcmode="lin" valueType="num">
                                      <p:cBhvr additive="base">
                                        <p:cTn id="25"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 calcmode="lin" valueType="num">
                                      <p:cBhvr additive="base">
                                        <p:cTn id="31"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pPr defTabSz="609630"/>
            <a:endParaRPr lang="en-US" sz="1200">
              <a:solidFill>
                <a:prstClr val="black"/>
              </a:solidFill>
              <a:latin typeface="Calibri"/>
            </a:endParaRPr>
          </a:p>
        </p:txBody>
      </p:sp>
      <p:sp>
        <p:nvSpPr>
          <p:cNvPr id="6" name="Freeform 6"/>
          <p:cNvSpPr/>
          <p:nvPr/>
        </p:nvSpPr>
        <p:spPr>
          <a:xfrm rot="-5400000">
            <a:off x="11009853" y="5724478"/>
            <a:ext cx="257097" cy="1598530"/>
          </a:xfrm>
          <a:custGeom>
            <a:avLst/>
            <a:gdLst/>
            <a:ahLst/>
            <a:cxnLst/>
            <a:rect l="l" t="t" r="r" b="b"/>
            <a:pathLst>
              <a:path w="385645" h="2397795">
                <a:moveTo>
                  <a:pt x="0" y="0"/>
                </a:moveTo>
                <a:lnTo>
                  <a:pt x="385645" y="0"/>
                </a:lnTo>
                <a:lnTo>
                  <a:pt x="385645" y="2397796"/>
                </a:lnTo>
                <a:lnTo>
                  <a:pt x="0" y="23977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7" name="TextBox 7"/>
          <p:cNvSpPr txBox="1"/>
          <p:nvPr/>
        </p:nvSpPr>
        <p:spPr>
          <a:xfrm>
            <a:off x="184832" y="2019301"/>
            <a:ext cx="11822337" cy="2491451"/>
          </a:xfrm>
          <a:prstGeom prst="rect">
            <a:avLst/>
          </a:prstGeom>
        </p:spPr>
        <p:txBody>
          <a:bodyPr lIns="0" tIns="0" rIns="0" bIns="0" rtlCol="0" anchor="t">
            <a:spAutoFit/>
          </a:bodyPr>
          <a:lstStyle/>
          <a:p>
            <a:pPr marL="431822" lvl="1" indent="-215911" defTabSz="609630">
              <a:lnSpc>
                <a:spcPts val="2800"/>
              </a:lnSpc>
              <a:buFontTx/>
              <a:buAutoNum type="arabicPeriod"/>
            </a:pPr>
            <a:r>
              <a:rPr lang="en-US" sz="2000" dirty="0">
                <a:solidFill>
                  <a:srgbClr val="FFFFFF"/>
                </a:solidFill>
                <a:latin typeface="Canva Sans"/>
                <a:ea typeface="Canva Sans"/>
                <a:cs typeface="Canva Sans"/>
                <a:sym typeface="Canva Sans"/>
              </a:rPr>
              <a:t>We Might Glance At Others (the cloud of witnesses), but our focus must be on Jesus  (Col 3:1-2)</a:t>
            </a:r>
          </a:p>
          <a:p>
            <a:pPr marL="431822" lvl="1" indent="-215911" defTabSz="609630">
              <a:lnSpc>
                <a:spcPts val="2800"/>
              </a:lnSpc>
              <a:buFontTx/>
              <a:buAutoNum type="arabicPeriod"/>
            </a:pPr>
            <a:r>
              <a:rPr lang="en-US" sz="2000" dirty="0">
                <a:solidFill>
                  <a:srgbClr val="FFFFFF"/>
                </a:solidFill>
                <a:latin typeface="Canva Sans"/>
                <a:ea typeface="Canva Sans"/>
                <a:cs typeface="Canva Sans"/>
                <a:sym typeface="Canva Sans"/>
              </a:rPr>
              <a:t>When We Look to Jesus, We See the Author and Finisher of Our Faith</a:t>
            </a:r>
          </a:p>
          <a:p>
            <a:pPr marL="431822" lvl="1" indent="-215911" defTabSz="609630">
              <a:lnSpc>
                <a:spcPts val="2800"/>
              </a:lnSpc>
              <a:buFontTx/>
              <a:buAutoNum type="arabicPeriod"/>
            </a:pPr>
            <a:r>
              <a:rPr lang="en-US" sz="2000" dirty="0">
                <a:solidFill>
                  <a:srgbClr val="FFFFFF"/>
                </a:solidFill>
                <a:latin typeface="Canva Sans"/>
                <a:ea typeface="Canva Sans"/>
                <a:cs typeface="Canva Sans"/>
                <a:sym typeface="Canva Sans"/>
              </a:rPr>
              <a:t>When We Look to Jesus, We See How He Endured</a:t>
            </a:r>
          </a:p>
          <a:p>
            <a:pPr marL="431822" lvl="1" indent="-215911" defTabSz="609630">
              <a:lnSpc>
                <a:spcPts val="2800"/>
              </a:lnSpc>
              <a:buFontTx/>
              <a:buAutoNum type="arabicPeriod"/>
            </a:pPr>
            <a:r>
              <a:rPr lang="en-US" sz="2000" dirty="0">
                <a:solidFill>
                  <a:srgbClr val="FFFFFF"/>
                </a:solidFill>
                <a:latin typeface="Canva Sans"/>
                <a:ea typeface="Canva Sans"/>
                <a:cs typeface="Canva Sans"/>
                <a:sym typeface="Canva Sans"/>
              </a:rPr>
              <a:t>When We Look to Jesus, We See What We Have to Endure Is Not That Bad</a:t>
            </a:r>
          </a:p>
          <a:p>
            <a:pPr marL="863643" lvl="2" indent="-287881" defTabSz="609630">
              <a:lnSpc>
                <a:spcPts val="2800"/>
              </a:lnSpc>
              <a:buFontTx/>
              <a:buAutoNum type="alphaLcPeriod"/>
            </a:pPr>
            <a:r>
              <a:rPr lang="en-US" sz="2000" dirty="0">
                <a:solidFill>
                  <a:srgbClr val="FFFFFF"/>
                </a:solidFill>
                <a:latin typeface="Canva Sans"/>
                <a:ea typeface="Canva Sans"/>
                <a:cs typeface="Canva Sans"/>
                <a:sym typeface="Canva Sans"/>
              </a:rPr>
              <a:t>Jesus faced great hostility from sinners (Luke 4:28-29; Luke 16:14)</a:t>
            </a:r>
          </a:p>
          <a:p>
            <a:pPr marL="863643" lvl="2" indent="-287881" defTabSz="609630">
              <a:lnSpc>
                <a:spcPts val="2800"/>
              </a:lnSpc>
              <a:buFontTx/>
              <a:buAutoNum type="alphaLcPeriod"/>
            </a:pPr>
            <a:r>
              <a:rPr lang="en-US" sz="2000" dirty="0">
                <a:solidFill>
                  <a:srgbClr val="FFFFFF"/>
                </a:solidFill>
                <a:latin typeface="Canva Sans"/>
                <a:ea typeface="Canva Sans"/>
                <a:cs typeface="Canva Sans"/>
                <a:sym typeface="Canva Sans"/>
              </a:rPr>
              <a:t>Ultimately, Jesus gave his life for us (Phil 2:8)</a:t>
            </a:r>
          </a:p>
          <a:p>
            <a:pPr marL="863643" lvl="2" indent="-287881" defTabSz="609630">
              <a:lnSpc>
                <a:spcPts val="2800"/>
              </a:lnSpc>
              <a:buFontTx/>
              <a:buAutoNum type="alphaLcPeriod"/>
            </a:pPr>
            <a:r>
              <a:rPr lang="en-US" sz="2000" dirty="0">
                <a:solidFill>
                  <a:srgbClr val="FFFFFF"/>
                </a:solidFill>
                <a:latin typeface="Canva Sans"/>
                <a:ea typeface="Canva Sans"/>
                <a:cs typeface="Canva Sans"/>
                <a:sym typeface="Canva Sans"/>
              </a:rPr>
              <a:t>We have not suffered to that extent. If he suffered for us then we can live for him (2 Cor 5:14-15)</a:t>
            </a:r>
          </a:p>
        </p:txBody>
      </p:sp>
      <p:sp>
        <p:nvSpPr>
          <p:cNvPr id="8" name="TextBox 3">
            <a:extLst>
              <a:ext uri="{FF2B5EF4-FFF2-40B4-BE49-F238E27FC236}">
                <a16:creationId xmlns:a16="http://schemas.microsoft.com/office/drawing/2014/main" id="{35B7F0B5-AD7D-10ED-F14A-0B151E200811}"/>
              </a:ext>
            </a:extLst>
          </p:cNvPr>
          <p:cNvSpPr txBox="1"/>
          <p:nvPr/>
        </p:nvSpPr>
        <p:spPr>
          <a:xfrm>
            <a:off x="1637722" y="637821"/>
            <a:ext cx="8916555" cy="427168"/>
          </a:xfrm>
          <a:prstGeom prst="rect">
            <a:avLst/>
          </a:prstGeom>
        </p:spPr>
        <p:txBody>
          <a:bodyPr lIns="0" tIns="0" rIns="0" bIns="0" rtlCol="0" anchor="t">
            <a:spAutoFit/>
          </a:bodyPr>
          <a:lstStyle/>
          <a:p>
            <a:pPr algn="ctr" defTabSz="609630">
              <a:lnSpc>
                <a:spcPts val="3209"/>
              </a:lnSpc>
            </a:pPr>
            <a:r>
              <a:rPr lang="en-US" sz="3600" b="1" i="1" spc="-141" dirty="0">
                <a:solidFill>
                  <a:srgbClr val="FFFFFF"/>
                </a:solidFill>
                <a:latin typeface="Abadi" panose="020B0604020104020204" pitchFamily="34" charset="0"/>
                <a:ea typeface="Gotham Heavy Italics"/>
                <a:cs typeface="Gotham Heavy Italics"/>
                <a:sym typeface="Gotham Heavy Italics"/>
              </a:rPr>
              <a:t>KEEP YOUR EYES ON JESUS </a:t>
            </a:r>
            <a:r>
              <a:rPr lang="en-US" sz="3600" b="1" i="1" spc="-141" dirty="0">
                <a:solidFill>
                  <a:srgbClr val="E10E0E"/>
                </a:solidFill>
                <a:latin typeface="Abadi" panose="020B0604020104020204" pitchFamily="34" charset="0"/>
                <a:ea typeface="Gotham Heavy Italics"/>
                <a:cs typeface="Gotham Heavy Italics"/>
                <a:sym typeface="Gotham Heavy Italics"/>
              </a:rPr>
              <a:t>(HEB. 12:2)</a:t>
            </a:r>
          </a:p>
        </p:txBody>
      </p:sp>
      <p:sp>
        <p:nvSpPr>
          <p:cNvPr id="9" name="Freeform 4">
            <a:extLst>
              <a:ext uri="{FF2B5EF4-FFF2-40B4-BE49-F238E27FC236}">
                <a16:creationId xmlns:a16="http://schemas.microsoft.com/office/drawing/2014/main" id="{B1B6517B-EC7F-7E8B-B911-44F6577DC805}"/>
              </a:ext>
            </a:extLst>
          </p:cNvPr>
          <p:cNvSpPr/>
          <p:nvPr/>
        </p:nvSpPr>
        <p:spPr>
          <a:xfrm>
            <a:off x="-887219" y="261049"/>
            <a:ext cx="2751565" cy="1128142"/>
          </a:xfrm>
          <a:custGeom>
            <a:avLst/>
            <a:gdLst/>
            <a:ahLst/>
            <a:cxnLst/>
            <a:rect l="l" t="t" r="r" b="b"/>
            <a:pathLst>
              <a:path w="4127348" h="1692213">
                <a:moveTo>
                  <a:pt x="0" y="0"/>
                </a:moveTo>
                <a:lnTo>
                  <a:pt x="4127348" y="0"/>
                </a:lnTo>
                <a:lnTo>
                  <a:pt x="4127348" y="1692212"/>
                </a:lnTo>
                <a:lnTo>
                  <a:pt x="0" y="16922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0" name="Freeform 5">
            <a:extLst>
              <a:ext uri="{FF2B5EF4-FFF2-40B4-BE49-F238E27FC236}">
                <a16:creationId xmlns:a16="http://schemas.microsoft.com/office/drawing/2014/main" id="{BDFB4346-6BE5-A6D6-729B-4EF3EA285130}"/>
              </a:ext>
            </a:extLst>
          </p:cNvPr>
          <p:cNvSpPr/>
          <p:nvPr/>
        </p:nvSpPr>
        <p:spPr>
          <a:xfrm>
            <a:off x="10339136" y="261049"/>
            <a:ext cx="2879787" cy="1180713"/>
          </a:xfrm>
          <a:custGeom>
            <a:avLst/>
            <a:gdLst/>
            <a:ahLst/>
            <a:cxnLst/>
            <a:rect l="l" t="t" r="r" b="b"/>
            <a:pathLst>
              <a:path w="4319680" h="1771069">
                <a:moveTo>
                  <a:pt x="0" y="0"/>
                </a:moveTo>
                <a:lnTo>
                  <a:pt x="4319681" y="0"/>
                </a:lnTo>
                <a:lnTo>
                  <a:pt x="4319681" y="1771069"/>
                </a:lnTo>
                <a:lnTo>
                  <a:pt x="0" y="17710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 calcmode="lin" valueType="num">
                                      <p:cBhvr additive="base">
                                        <p:cTn id="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anim calcmode="lin" valueType="num">
                                      <p:cBhvr additive="base">
                                        <p:cTn id="1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anim calcmode="lin" valueType="num">
                                      <p:cBhvr additive="base">
                                        <p:cTn id="15"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anim calcmode="lin" valueType="num">
                                      <p:cBhvr additive="base">
                                        <p:cTn id="19"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rgbClr val="731919">
                <a:alpha val="100000"/>
              </a:srgbClr>
            </a:gs>
            <a:gs pos="100000">
              <a:srgbClr val="E52B2B">
                <a:alpha val="100000"/>
              </a:srgbClr>
            </a:gs>
          </a:gsLst>
          <a:lin ang="5400000"/>
        </a:gradFill>
        <a:effectLst/>
      </p:bgPr>
    </p:bg>
    <p:spTree>
      <p:nvGrpSpPr>
        <p:cNvPr id="1" name=""/>
        <p:cNvGrpSpPr/>
        <p:nvPr/>
      </p:nvGrpSpPr>
      <p:grpSpPr>
        <a:xfrm>
          <a:off x="0" y="0"/>
          <a:ext cx="0" cy="0"/>
          <a:chOff x="0" y="0"/>
          <a:chExt cx="0" cy="0"/>
        </a:xfrm>
      </p:grpSpPr>
      <p:grpSp>
        <p:nvGrpSpPr>
          <p:cNvPr id="2" name="Group 2"/>
          <p:cNvGrpSpPr/>
          <p:nvPr/>
        </p:nvGrpSpPr>
        <p:grpSpPr>
          <a:xfrm>
            <a:off x="630983" y="2674620"/>
            <a:ext cx="6760046" cy="3497580"/>
            <a:chOff x="0" y="0"/>
            <a:chExt cx="2670636" cy="1381760"/>
          </a:xfrm>
        </p:grpSpPr>
        <p:sp>
          <p:nvSpPr>
            <p:cNvPr id="3" name="Freeform 3"/>
            <p:cNvSpPr/>
            <p:nvPr/>
          </p:nvSpPr>
          <p:spPr>
            <a:xfrm>
              <a:off x="0" y="0"/>
              <a:ext cx="2670635" cy="1381760"/>
            </a:xfrm>
            <a:custGeom>
              <a:avLst/>
              <a:gdLst/>
              <a:ahLst/>
              <a:cxnLst/>
              <a:rect l="l" t="t" r="r" b="b"/>
              <a:pathLst>
                <a:path w="2670635" h="1381760">
                  <a:moveTo>
                    <a:pt x="0" y="0"/>
                  </a:moveTo>
                  <a:lnTo>
                    <a:pt x="2670635" y="0"/>
                  </a:lnTo>
                  <a:lnTo>
                    <a:pt x="2670635" y="1381760"/>
                  </a:lnTo>
                  <a:lnTo>
                    <a:pt x="0" y="1381760"/>
                  </a:lnTo>
                  <a:close/>
                </a:path>
              </a:pathLst>
            </a:custGeom>
            <a:solidFill>
              <a:srgbClr val="000000"/>
            </a:solidFill>
          </p:spPr>
          <p:txBody>
            <a:bodyPr/>
            <a:lstStyle/>
            <a:p>
              <a:pPr defTabSz="609630"/>
              <a:endParaRPr lang="en-US" sz="1200">
                <a:solidFill>
                  <a:prstClr val="black"/>
                </a:solidFill>
                <a:latin typeface="Calibri"/>
              </a:endParaRPr>
            </a:p>
          </p:txBody>
        </p:sp>
        <p:sp>
          <p:nvSpPr>
            <p:cNvPr id="4" name="TextBox 4"/>
            <p:cNvSpPr txBox="1"/>
            <p:nvPr/>
          </p:nvSpPr>
          <p:spPr>
            <a:xfrm>
              <a:off x="0" y="-38100"/>
              <a:ext cx="2670636" cy="141986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5" name="Freeform 5"/>
          <p:cNvSpPr/>
          <p:nvPr/>
        </p:nvSpPr>
        <p:spPr>
          <a:xfrm rot="5400000">
            <a:off x="9394836" y="1441352"/>
            <a:ext cx="2866917" cy="1355813"/>
          </a:xfrm>
          <a:custGeom>
            <a:avLst/>
            <a:gdLst/>
            <a:ahLst/>
            <a:cxnLst/>
            <a:rect l="l" t="t" r="r" b="b"/>
            <a:pathLst>
              <a:path w="4300376" h="2033719">
                <a:moveTo>
                  <a:pt x="0" y="0"/>
                </a:moveTo>
                <a:lnTo>
                  <a:pt x="4300375" y="0"/>
                </a:lnTo>
                <a:lnTo>
                  <a:pt x="4300375" y="2033719"/>
                </a:lnTo>
                <a:lnTo>
                  <a:pt x="0" y="20337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grpSp>
        <p:nvGrpSpPr>
          <p:cNvPr id="6" name="Group 6"/>
          <p:cNvGrpSpPr/>
          <p:nvPr/>
        </p:nvGrpSpPr>
        <p:grpSpPr>
          <a:xfrm>
            <a:off x="7305341" y="2674620"/>
            <a:ext cx="4200859" cy="3497580"/>
            <a:chOff x="0" y="0"/>
            <a:chExt cx="976234" cy="812800"/>
          </a:xfrm>
        </p:grpSpPr>
        <p:sp>
          <p:nvSpPr>
            <p:cNvPr id="7" name="Freeform 7"/>
            <p:cNvSpPr/>
            <p:nvPr/>
          </p:nvSpPr>
          <p:spPr>
            <a:xfrm>
              <a:off x="0" y="0"/>
              <a:ext cx="976235" cy="812800"/>
            </a:xfrm>
            <a:custGeom>
              <a:avLst/>
              <a:gdLst/>
              <a:ahLst/>
              <a:cxnLst/>
              <a:rect l="l" t="t" r="r" b="b"/>
              <a:pathLst>
                <a:path w="976235" h="812800">
                  <a:moveTo>
                    <a:pt x="0" y="0"/>
                  </a:moveTo>
                  <a:lnTo>
                    <a:pt x="976235" y="0"/>
                  </a:lnTo>
                  <a:lnTo>
                    <a:pt x="976235" y="812800"/>
                  </a:lnTo>
                  <a:lnTo>
                    <a:pt x="0" y="812800"/>
                  </a:lnTo>
                  <a:close/>
                </a:path>
              </a:pathLst>
            </a:custGeom>
            <a:blipFill>
              <a:blip r:embed="rId4"/>
              <a:stretch>
                <a:fillRect t="-10053" b="-10053"/>
              </a:stretch>
            </a:blipFill>
          </p:spPr>
          <p:txBody>
            <a:bodyPr/>
            <a:lstStyle/>
            <a:p>
              <a:pPr defTabSz="609630"/>
              <a:endParaRPr lang="en-US" sz="1200">
                <a:solidFill>
                  <a:prstClr val="black"/>
                </a:solidFill>
                <a:latin typeface="Calibri"/>
              </a:endParaRPr>
            </a:p>
          </p:txBody>
        </p:sp>
      </p:grpSp>
      <p:sp>
        <p:nvSpPr>
          <p:cNvPr id="9" name="TextBox 9"/>
          <p:cNvSpPr txBox="1"/>
          <p:nvPr/>
        </p:nvSpPr>
        <p:spPr>
          <a:xfrm>
            <a:off x="630983" y="2795431"/>
            <a:ext cx="6546847" cy="1777923"/>
          </a:xfrm>
          <a:prstGeom prst="rect">
            <a:avLst/>
          </a:prstGeom>
        </p:spPr>
        <p:txBody>
          <a:bodyPr lIns="0" tIns="0" rIns="0" bIns="0" rtlCol="0" anchor="t">
            <a:spAutoFit/>
          </a:bodyPr>
          <a:lstStyle/>
          <a:p>
            <a:pPr marL="532574" lvl="1" indent="-266287" defTabSz="609630">
              <a:lnSpc>
                <a:spcPts val="3453"/>
              </a:lnSpc>
              <a:buFontTx/>
              <a:buAutoNum type="arabicPeriod"/>
            </a:pPr>
            <a:r>
              <a:rPr lang="en-US" sz="2800" dirty="0">
                <a:solidFill>
                  <a:srgbClr val="FFFFFF"/>
                </a:solidFill>
                <a:latin typeface="Open Sauce"/>
                <a:ea typeface="Open Sauce"/>
                <a:cs typeface="Open Sauce"/>
                <a:sym typeface="Open Sauce"/>
              </a:rPr>
              <a:t>Recognize You Can Win (Heb. 12:1)</a:t>
            </a:r>
          </a:p>
          <a:p>
            <a:pPr marL="532574" lvl="1" indent="-266287" defTabSz="609630">
              <a:lnSpc>
                <a:spcPts val="3453"/>
              </a:lnSpc>
              <a:buFontTx/>
              <a:buAutoNum type="arabicPeriod"/>
            </a:pPr>
            <a:r>
              <a:rPr lang="en-US" sz="2800" dirty="0">
                <a:solidFill>
                  <a:srgbClr val="FFFFFF"/>
                </a:solidFill>
                <a:latin typeface="Open Sauce"/>
                <a:ea typeface="Open Sauce"/>
                <a:cs typeface="Open Sauce"/>
                <a:sym typeface="Open Sauce"/>
              </a:rPr>
              <a:t>Throw Off Every Hindrance (Heb. 12:1)</a:t>
            </a:r>
          </a:p>
          <a:p>
            <a:pPr marL="532574" lvl="1" indent="-266287" defTabSz="609630">
              <a:lnSpc>
                <a:spcPts val="3453"/>
              </a:lnSpc>
              <a:buFontTx/>
              <a:buAutoNum type="arabicPeriod"/>
            </a:pPr>
            <a:r>
              <a:rPr lang="en-US" sz="2800" dirty="0">
                <a:solidFill>
                  <a:srgbClr val="FFFFFF"/>
                </a:solidFill>
                <a:latin typeface="Open Sauce"/>
                <a:ea typeface="Open Sauce"/>
                <a:cs typeface="Open Sauce"/>
                <a:sym typeface="Open Sauce"/>
              </a:rPr>
              <a:t>Run with Endurance (Heb. 12:1)</a:t>
            </a:r>
          </a:p>
          <a:p>
            <a:pPr marL="532574" lvl="1" indent="-266287" defTabSz="609630">
              <a:lnSpc>
                <a:spcPts val="3453"/>
              </a:lnSpc>
              <a:buFontTx/>
              <a:buAutoNum type="arabicPeriod"/>
            </a:pPr>
            <a:r>
              <a:rPr lang="en-US" sz="2800" dirty="0">
                <a:solidFill>
                  <a:srgbClr val="FFFFFF"/>
                </a:solidFill>
                <a:latin typeface="Open Sauce"/>
                <a:ea typeface="Open Sauce"/>
                <a:cs typeface="Open Sauce"/>
                <a:sym typeface="Open Sauce"/>
              </a:rPr>
              <a:t>Keep Your Eyes on Jesus (Heb. 12:2)</a:t>
            </a:r>
          </a:p>
        </p:txBody>
      </p:sp>
      <p:sp>
        <p:nvSpPr>
          <p:cNvPr id="11" name="Freeform 11"/>
          <p:cNvSpPr/>
          <p:nvPr/>
        </p:nvSpPr>
        <p:spPr>
          <a:xfrm>
            <a:off x="9248118" y="5751379"/>
            <a:ext cx="2052787" cy="841643"/>
          </a:xfrm>
          <a:custGeom>
            <a:avLst/>
            <a:gdLst/>
            <a:ahLst/>
            <a:cxnLst/>
            <a:rect l="l" t="t" r="r" b="b"/>
            <a:pathLst>
              <a:path w="3079180" h="1262464">
                <a:moveTo>
                  <a:pt x="0" y="0"/>
                </a:moveTo>
                <a:lnTo>
                  <a:pt x="3079180" y="0"/>
                </a:lnTo>
                <a:lnTo>
                  <a:pt x="3079180" y="1262464"/>
                </a:lnTo>
                <a:lnTo>
                  <a:pt x="0" y="12624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a:off x="0" y="-104120"/>
            <a:ext cx="1082553" cy="443847"/>
          </a:xfrm>
          <a:custGeom>
            <a:avLst/>
            <a:gdLst/>
            <a:ahLst/>
            <a:cxnLst/>
            <a:rect l="l" t="t" r="r" b="b"/>
            <a:pathLst>
              <a:path w="1623830" h="665770">
                <a:moveTo>
                  <a:pt x="0" y="0"/>
                </a:moveTo>
                <a:lnTo>
                  <a:pt x="1623830" y="0"/>
                </a:lnTo>
                <a:lnTo>
                  <a:pt x="1623830" y="665770"/>
                </a:lnTo>
                <a:lnTo>
                  <a:pt x="0" y="66577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3" name="TextBox 8">
            <a:extLst>
              <a:ext uri="{FF2B5EF4-FFF2-40B4-BE49-F238E27FC236}">
                <a16:creationId xmlns:a16="http://schemas.microsoft.com/office/drawing/2014/main" id="{F8F404BE-361F-7E18-55F1-729CBDEEBCF9}"/>
              </a:ext>
            </a:extLst>
          </p:cNvPr>
          <p:cNvSpPr txBox="1"/>
          <p:nvPr/>
        </p:nvSpPr>
        <p:spPr>
          <a:xfrm>
            <a:off x="630983" y="615726"/>
            <a:ext cx="9203227" cy="1846659"/>
          </a:xfrm>
          <a:prstGeom prst="rect">
            <a:avLst/>
          </a:prstGeom>
        </p:spPr>
        <p:txBody>
          <a:bodyPr lIns="0" tIns="0" rIns="0" bIns="0" rtlCol="0" anchor="t">
            <a:spAutoFit/>
          </a:bodyPr>
          <a:lstStyle/>
          <a:p>
            <a:pPr defTabSz="609630">
              <a:lnSpc>
                <a:spcPts val="7215"/>
              </a:lnSpc>
            </a:pPr>
            <a:r>
              <a:rPr lang="en-US" sz="7200" b="1" i="1" spc="-317" dirty="0">
                <a:solidFill>
                  <a:srgbClr val="FFFFFF"/>
                </a:solidFill>
                <a:latin typeface=""/>
                <a:ea typeface="Gotham Heavy Italics"/>
                <a:cs typeface="Gotham Heavy Italics"/>
                <a:sym typeface="Gotham Heavy Italics"/>
              </a:rPr>
              <a:t>4 KEYS TO WINNING THE RACE OF FAITH</a:t>
            </a:r>
          </a:p>
        </p:txBody>
      </p:sp>
      <p:sp>
        <p:nvSpPr>
          <p:cNvPr id="14" name="TextBox 10">
            <a:extLst>
              <a:ext uri="{FF2B5EF4-FFF2-40B4-BE49-F238E27FC236}">
                <a16:creationId xmlns:a16="http://schemas.microsoft.com/office/drawing/2014/main" id="{B32F31FA-B769-B72E-E7BD-4BB7CF41CFE9}"/>
              </a:ext>
            </a:extLst>
          </p:cNvPr>
          <p:cNvSpPr txBox="1"/>
          <p:nvPr/>
        </p:nvSpPr>
        <p:spPr>
          <a:xfrm>
            <a:off x="694483" y="6400800"/>
            <a:ext cx="3070516" cy="205184"/>
          </a:xfrm>
          <a:prstGeom prst="rect">
            <a:avLst/>
          </a:prstGeom>
        </p:spPr>
        <p:txBody>
          <a:bodyPr lIns="0" tIns="0" rIns="0" bIns="0" rtlCol="0" anchor="t">
            <a:spAutoFit/>
          </a:bodyPr>
          <a:lstStyle/>
          <a:p>
            <a:pPr defTabSz="609630">
              <a:lnSpc>
                <a:spcPts val="1587"/>
              </a:lnSpc>
            </a:pPr>
            <a:r>
              <a:rPr lang="en-US" sz="1400" dirty="0">
                <a:solidFill>
                  <a:srgbClr val="FFFFFF"/>
                </a:solidFill>
                <a:latin typeface="Open Sauce"/>
                <a:ea typeface="Open Sauce"/>
                <a:cs typeface="Open Sauce"/>
                <a:sym typeface="Open Sauce"/>
              </a:rPr>
              <a:t>El Bethel Church of Christ 2025</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pPr defTabSz="609630"/>
            <a:endParaRPr lang="en-US" sz="1200">
              <a:solidFill>
                <a:prstClr val="black"/>
              </a:solidFill>
              <a:latin typeface="Calibri"/>
            </a:endParaRPr>
          </a:p>
        </p:txBody>
      </p:sp>
      <p:sp>
        <p:nvSpPr>
          <p:cNvPr id="3" name="Freeform 3"/>
          <p:cNvSpPr/>
          <p:nvPr/>
        </p:nvSpPr>
        <p:spPr>
          <a:xfrm>
            <a:off x="0" y="405972"/>
            <a:ext cx="12192000" cy="8717280"/>
          </a:xfrm>
          <a:custGeom>
            <a:avLst/>
            <a:gdLst/>
            <a:ahLst/>
            <a:cxnLst/>
            <a:rect l="l" t="t" r="r" b="b"/>
            <a:pathLst>
              <a:path w="18288000" h="13075920">
                <a:moveTo>
                  <a:pt x="0" y="0"/>
                </a:moveTo>
                <a:lnTo>
                  <a:pt x="18288000" y="0"/>
                </a:lnTo>
                <a:lnTo>
                  <a:pt x="18288000" y="13075920"/>
                </a:lnTo>
                <a:lnTo>
                  <a:pt x="0" y="1307592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5" name="Group 5"/>
          <p:cNvGrpSpPr/>
          <p:nvPr/>
        </p:nvGrpSpPr>
        <p:grpSpPr>
          <a:xfrm>
            <a:off x="4095050" y="1589744"/>
            <a:ext cx="4001900" cy="627665"/>
            <a:chOff x="0" y="0"/>
            <a:chExt cx="1580997" cy="247966"/>
          </a:xfrm>
        </p:grpSpPr>
        <p:sp>
          <p:nvSpPr>
            <p:cNvPr id="6" name="Freeform 6"/>
            <p:cNvSpPr/>
            <p:nvPr/>
          </p:nvSpPr>
          <p:spPr>
            <a:xfrm>
              <a:off x="0" y="0"/>
              <a:ext cx="1580997" cy="247966"/>
            </a:xfrm>
            <a:custGeom>
              <a:avLst/>
              <a:gdLst/>
              <a:ahLst/>
              <a:cxnLst/>
              <a:rect l="l" t="t" r="r" b="b"/>
              <a:pathLst>
                <a:path w="1580997" h="247966">
                  <a:moveTo>
                    <a:pt x="0" y="0"/>
                  </a:moveTo>
                  <a:lnTo>
                    <a:pt x="1580997" y="0"/>
                  </a:lnTo>
                  <a:lnTo>
                    <a:pt x="1580997" y="247966"/>
                  </a:lnTo>
                  <a:lnTo>
                    <a:pt x="0" y="247966"/>
                  </a:lnTo>
                  <a:close/>
                </a:path>
              </a:pathLst>
            </a:custGeom>
            <a:solidFill>
              <a:srgbClr val="E10E0E"/>
            </a:solidFill>
          </p:spPr>
          <p:txBody>
            <a:bodyPr/>
            <a:lstStyle/>
            <a:p>
              <a:pPr defTabSz="609630"/>
              <a:endParaRPr lang="en-US" sz="1200">
                <a:solidFill>
                  <a:prstClr val="black"/>
                </a:solidFill>
                <a:latin typeface="Calibri"/>
              </a:endParaRPr>
            </a:p>
          </p:txBody>
        </p:sp>
        <p:sp>
          <p:nvSpPr>
            <p:cNvPr id="7" name="TextBox 7"/>
            <p:cNvSpPr txBox="1"/>
            <p:nvPr/>
          </p:nvSpPr>
          <p:spPr>
            <a:xfrm>
              <a:off x="0" y="-38100"/>
              <a:ext cx="1580997" cy="286066"/>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8" name="Freeform 8"/>
          <p:cNvSpPr/>
          <p:nvPr/>
        </p:nvSpPr>
        <p:spPr>
          <a:xfrm>
            <a:off x="10519317" y="6172200"/>
            <a:ext cx="1672683" cy="685800"/>
          </a:xfrm>
          <a:custGeom>
            <a:avLst/>
            <a:gdLst/>
            <a:ahLst/>
            <a:cxnLst/>
            <a:rect l="l" t="t" r="r" b="b"/>
            <a:pathLst>
              <a:path w="2509024" h="1028700">
                <a:moveTo>
                  <a:pt x="0" y="0"/>
                </a:moveTo>
                <a:lnTo>
                  <a:pt x="2509024" y="0"/>
                </a:lnTo>
                <a:lnTo>
                  <a:pt x="2509024" y="1028700"/>
                </a:lnTo>
                <a:lnTo>
                  <a:pt x="0" y="10287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9" name="Freeform 9"/>
          <p:cNvSpPr/>
          <p:nvPr/>
        </p:nvSpPr>
        <p:spPr>
          <a:xfrm>
            <a:off x="0" y="-155843"/>
            <a:ext cx="2052787" cy="841643"/>
          </a:xfrm>
          <a:custGeom>
            <a:avLst/>
            <a:gdLst/>
            <a:ahLst/>
            <a:cxnLst/>
            <a:rect l="l" t="t" r="r" b="b"/>
            <a:pathLst>
              <a:path w="3079180" h="1262464">
                <a:moveTo>
                  <a:pt x="0" y="0"/>
                </a:moveTo>
                <a:lnTo>
                  <a:pt x="3079180" y="0"/>
                </a:lnTo>
                <a:lnTo>
                  <a:pt x="3079180" y="1262464"/>
                </a:lnTo>
                <a:lnTo>
                  <a:pt x="0" y="12624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654008" y="1808954"/>
            <a:ext cx="2520545" cy="1357943"/>
          </a:xfrm>
          <a:custGeom>
            <a:avLst/>
            <a:gdLst/>
            <a:ahLst/>
            <a:cxnLst/>
            <a:rect l="l" t="t" r="r" b="b"/>
            <a:pathLst>
              <a:path w="3780817" h="2036915">
                <a:moveTo>
                  <a:pt x="0" y="0"/>
                </a:moveTo>
                <a:lnTo>
                  <a:pt x="3780817" y="0"/>
                </a:lnTo>
                <a:lnTo>
                  <a:pt x="3780817" y="2036915"/>
                </a:lnTo>
                <a:lnTo>
                  <a:pt x="0" y="2036915"/>
                </a:lnTo>
                <a:lnTo>
                  <a:pt x="0" y="0"/>
                </a:lnTo>
                <a:close/>
              </a:path>
            </a:pathLst>
          </a:custGeom>
          <a:blipFill>
            <a:blip r:embed="rId6">
              <a:alphaModFix amt="40000"/>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8985656" y="4085641"/>
            <a:ext cx="2520545" cy="1357943"/>
          </a:xfrm>
          <a:custGeom>
            <a:avLst/>
            <a:gdLst/>
            <a:ahLst/>
            <a:cxnLst/>
            <a:rect l="l" t="t" r="r" b="b"/>
            <a:pathLst>
              <a:path w="3780817" h="2036915">
                <a:moveTo>
                  <a:pt x="0" y="0"/>
                </a:moveTo>
                <a:lnTo>
                  <a:pt x="3780817" y="0"/>
                </a:lnTo>
                <a:lnTo>
                  <a:pt x="3780817" y="2036915"/>
                </a:lnTo>
                <a:lnTo>
                  <a:pt x="0" y="2036915"/>
                </a:lnTo>
                <a:lnTo>
                  <a:pt x="0" y="0"/>
                </a:lnTo>
                <a:close/>
              </a:path>
            </a:pathLst>
          </a:custGeom>
          <a:blipFill>
            <a:blip r:embed="rId6">
              <a:alphaModFix amt="40000"/>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12" name="TextBox 12"/>
          <p:cNvSpPr txBox="1"/>
          <p:nvPr/>
        </p:nvSpPr>
        <p:spPr>
          <a:xfrm>
            <a:off x="3723238" y="1748753"/>
            <a:ext cx="4745524" cy="333425"/>
          </a:xfrm>
          <a:prstGeom prst="rect">
            <a:avLst/>
          </a:prstGeom>
        </p:spPr>
        <p:txBody>
          <a:bodyPr lIns="0" tIns="0" rIns="0" bIns="0" rtlCol="0" anchor="t">
            <a:spAutoFit/>
          </a:bodyPr>
          <a:lstStyle/>
          <a:p>
            <a:pPr algn="ctr" defTabSz="609630">
              <a:lnSpc>
                <a:spcPts val="2628"/>
              </a:lnSpc>
            </a:pPr>
            <a:r>
              <a:rPr lang="en-US" sz="2389" b="1">
                <a:solidFill>
                  <a:srgbClr val="FFFFFF"/>
                </a:solidFill>
                <a:latin typeface="Open Sauce Bold"/>
                <a:ea typeface="Open Sauce Bold"/>
                <a:cs typeface="Open Sauce Bold"/>
                <a:sym typeface="Open Sauce Bold"/>
              </a:rPr>
              <a:t>HEB. 12:1-2</a:t>
            </a:r>
          </a:p>
        </p:txBody>
      </p:sp>
      <p:sp>
        <p:nvSpPr>
          <p:cNvPr id="13" name="TextBox 13"/>
          <p:cNvSpPr txBox="1"/>
          <p:nvPr/>
        </p:nvSpPr>
        <p:spPr>
          <a:xfrm>
            <a:off x="1629269" y="4981369"/>
            <a:ext cx="8933460" cy="294055"/>
          </a:xfrm>
          <a:prstGeom prst="rect">
            <a:avLst/>
          </a:prstGeom>
        </p:spPr>
        <p:txBody>
          <a:bodyPr lIns="0" tIns="0" rIns="0" bIns="0" rtlCol="0" anchor="t">
            <a:spAutoFit/>
          </a:bodyPr>
          <a:lstStyle/>
          <a:p>
            <a:pPr algn="ctr" defTabSz="609630">
              <a:lnSpc>
                <a:spcPts val="2427"/>
              </a:lnSpc>
            </a:pPr>
            <a:r>
              <a:rPr lang="en-US" sz="1867" b="1" dirty="0">
                <a:solidFill>
                  <a:srgbClr val="FFFFFF"/>
                </a:solidFill>
                <a:latin typeface="Gotham Bold"/>
                <a:ea typeface="Gotham Bold"/>
                <a:cs typeface="Gotham Bold"/>
                <a:sym typeface="Gotham Bold"/>
              </a:rPr>
              <a:t>THE RACE THAT IS SET BEFORE US </a:t>
            </a:r>
          </a:p>
        </p:txBody>
      </p:sp>
      <p:sp>
        <p:nvSpPr>
          <p:cNvPr id="15" name="TextBox 4">
            <a:extLst>
              <a:ext uri="{FF2B5EF4-FFF2-40B4-BE49-F238E27FC236}">
                <a16:creationId xmlns:a16="http://schemas.microsoft.com/office/drawing/2014/main" id="{F670781D-6F72-7C45-8CE9-A63446F3237A}"/>
              </a:ext>
            </a:extLst>
          </p:cNvPr>
          <p:cNvSpPr txBox="1"/>
          <p:nvPr/>
        </p:nvSpPr>
        <p:spPr>
          <a:xfrm>
            <a:off x="997388" y="2589088"/>
            <a:ext cx="10197223" cy="1884234"/>
          </a:xfrm>
          <a:prstGeom prst="rect">
            <a:avLst/>
          </a:prstGeom>
        </p:spPr>
        <p:txBody>
          <a:bodyPr lIns="0" tIns="0" rIns="0" bIns="0" rtlCol="0" anchor="t">
            <a:spAutoFit/>
          </a:bodyPr>
          <a:lstStyle/>
          <a:p>
            <a:pPr algn="ctr" defTabSz="609630">
              <a:lnSpc>
                <a:spcPts val="7215"/>
              </a:lnSpc>
            </a:pPr>
            <a:r>
              <a:rPr lang="en-US" sz="7928" b="1" i="1" spc="-317" dirty="0">
                <a:solidFill>
                  <a:srgbClr val="FFFFFF"/>
                </a:solidFill>
                <a:latin typeface=""/>
                <a:ea typeface="Gotham Heavy Italics"/>
                <a:cs typeface="Gotham Heavy Italics"/>
                <a:sym typeface="Gotham Heavy Italics"/>
              </a:rPr>
              <a:t>4 KEYS TO WINNING THE RACE OF FAITH</a:t>
            </a:r>
          </a:p>
        </p:txBody>
      </p:sp>
      <p:sp>
        <p:nvSpPr>
          <p:cNvPr id="16" name="TextBox 10">
            <a:extLst>
              <a:ext uri="{FF2B5EF4-FFF2-40B4-BE49-F238E27FC236}">
                <a16:creationId xmlns:a16="http://schemas.microsoft.com/office/drawing/2014/main" id="{7825A190-F53B-4839-1D26-D6467CCF2C03}"/>
              </a:ext>
            </a:extLst>
          </p:cNvPr>
          <p:cNvSpPr txBox="1"/>
          <p:nvPr/>
        </p:nvSpPr>
        <p:spPr>
          <a:xfrm>
            <a:off x="694483" y="6400800"/>
            <a:ext cx="3070516" cy="205184"/>
          </a:xfrm>
          <a:prstGeom prst="rect">
            <a:avLst/>
          </a:prstGeom>
        </p:spPr>
        <p:txBody>
          <a:bodyPr lIns="0" tIns="0" rIns="0" bIns="0" rtlCol="0" anchor="t">
            <a:spAutoFit/>
          </a:bodyPr>
          <a:lstStyle/>
          <a:p>
            <a:pPr defTabSz="609630">
              <a:lnSpc>
                <a:spcPts val="1587"/>
              </a:lnSpc>
            </a:pPr>
            <a:r>
              <a:rPr lang="en-US" sz="1400" dirty="0">
                <a:solidFill>
                  <a:srgbClr val="FFFFFF"/>
                </a:solidFill>
                <a:latin typeface="Open Sauce"/>
                <a:ea typeface="Open Sauce"/>
                <a:cs typeface="Open Sauce"/>
                <a:sym typeface="Open Sauce"/>
              </a:rPr>
              <a:t>El Bethel Church of Christ 2025</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B90E459-3234-1A20-B1A3-5FBAFB39B1C7}"/>
            </a:ext>
          </a:extLst>
        </p:cNvPr>
        <p:cNvGrpSpPr/>
        <p:nvPr/>
      </p:nvGrpSpPr>
      <p:grpSpPr>
        <a:xfrm>
          <a:off x="0" y="0"/>
          <a:ext cx="0" cy="0"/>
          <a:chOff x="0" y="0"/>
          <a:chExt cx="0" cy="0"/>
        </a:xfrm>
      </p:grpSpPr>
    </p:spTree>
    <p:extLst>
      <p:ext uri="{BB962C8B-B14F-4D97-AF65-F5344CB8AC3E}">
        <p14:creationId xmlns:p14="http://schemas.microsoft.com/office/powerpoint/2010/main" val="4164494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1466</TotalTime>
  <Words>1949</Words>
  <Application>Microsoft Macintosh PowerPoint</Application>
  <PresentationFormat>Widescreen</PresentationFormat>
  <Paragraphs>161</Paragraphs>
  <Slides>32</Slides>
  <Notes>5</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32</vt:i4>
      </vt:variant>
    </vt:vector>
  </HeadingPairs>
  <TitlesOfParts>
    <vt:vector size="47" baseType="lpstr">
      <vt:lpstr>Abadi</vt:lpstr>
      <vt:lpstr>Aptos</vt:lpstr>
      <vt:lpstr>Aptos Display</vt:lpstr>
      <vt:lpstr>Arial</vt:lpstr>
      <vt:lpstr>Calibri</vt:lpstr>
      <vt:lpstr>Canva Sans</vt:lpstr>
      <vt:lpstr>Canva Sans Italics</vt:lpstr>
      <vt:lpstr>Eras Medium ITC</vt:lpstr>
      <vt:lpstr>Gotham</vt:lpstr>
      <vt:lpstr>Gotham Bold</vt:lpstr>
      <vt:lpstr>Gotham Bold Italics</vt:lpstr>
      <vt:lpstr>Gotham Heavy Italics</vt:lpstr>
      <vt:lpstr>Open Sauce</vt:lpstr>
      <vt:lpstr>Open Sauce Bold</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Matthew Webb</dc:creator>
  <cp:lastModifiedBy>Matthew Webb</cp:lastModifiedBy>
  <cp:revision>5</cp:revision>
  <dcterms:created xsi:type="dcterms:W3CDTF">2025-10-02T21:22:21Z</dcterms:created>
  <dcterms:modified xsi:type="dcterms:W3CDTF">2025-10-03T21:48:37Z</dcterms:modified>
</cp:coreProperties>
</file>