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55"/>
  </p:notesMasterIdLst>
  <p:sldIdLst>
    <p:sldId id="256" r:id="rId3"/>
    <p:sldId id="269" r:id="rId4"/>
    <p:sldId id="270" r:id="rId5"/>
    <p:sldId id="259" r:id="rId6"/>
    <p:sldId id="257" r:id="rId7"/>
    <p:sldId id="271" r:id="rId8"/>
    <p:sldId id="272" r:id="rId9"/>
    <p:sldId id="273" r:id="rId10"/>
    <p:sldId id="274" r:id="rId11"/>
    <p:sldId id="275" r:id="rId12"/>
    <p:sldId id="263" r:id="rId13"/>
    <p:sldId id="260" r:id="rId14"/>
    <p:sldId id="276" r:id="rId15"/>
    <p:sldId id="277" r:id="rId16"/>
    <p:sldId id="278" r:id="rId17"/>
    <p:sldId id="279" r:id="rId18"/>
    <p:sldId id="280" r:id="rId19"/>
    <p:sldId id="281" r:id="rId20"/>
    <p:sldId id="282" r:id="rId21"/>
    <p:sldId id="283" r:id="rId22"/>
    <p:sldId id="284" r:id="rId23"/>
    <p:sldId id="285" r:id="rId24"/>
    <p:sldId id="287" r:id="rId25"/>
    <p:sldId id="312" r:id="rId26"/>
    <p:sldId id="264" r:id="rId27"/>
    <p:sldId id="261" r:id="rId28"/>
    <p:sldId id="289" r:id="rId29"/>
    <p:sldId id="290" r:id="rId30"/>
    <p:sldId id="291" r:id="rId31"/>
    <p:sldId id="292" r:id="rId32"/>
    <p:sldId id="293" r:id="rId33"/>
    <p:sldId id="294" r:id="rId34"/>
    <p:sldId id="295" r:id="rId35"/>
    <p:sldId id="296" r:id="rId36"/>
    <p:sldId id="297" r:id="rId37"/>
    <p:sldId id="298" r:id="rId38"/>
    <p:sldId id="300" r:id="rId39"/>
    <p:sldId id="304" r:id="rId40"/>
    <p:sldId id="299" r:id="rId41"/>
    <p:sldId id="303" r:id="rId42"/>
    <p:sldId id="302" r:id="rId43"/>
    <p:sldId id="301" r:id="rId44"/>
    <p:sldId id="305" r:id="rId45"/>
    <p:sldId id="306" r:id="rId46"/>
    <p:sldId id="307" r:id="rId47"/>
    <p:sldId id="308" r:id="rId48"/>
    <p:sldId id="309" r:id="rId49"/>
    <p:sldId id="265" r:id="rId50"/>
    <p:sldId id="262" r:id="rId51"/>
    <p:sldId id="310" r:id="rId52"/>
    <p:sldId id="311" r:id="rId53"/>
    <p:sldId id="266" r:id="rId54"/>
  </p:sldIdLst>
  <p:sldSz cx="12192000" cy="6858000"/>
  <p:notesSz cx="6858000" cy="9144000"/>
  <p:embeddedFontLst>
    <p:embeddedFont>
      <p:font typeface="Arial Rounded MT Bold" panose="020F0704030504030204" pitchFamily="34" charset="0"/>
      <p:regular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6" autoAdjust="0"/>
    <p:restoredTop sz="94660"/>
  </p:normalViewPr>
  <p:slideViewPr>
    <p:cSldViewPr snapToGrid="0">
      <p:cViewPr varScale="1">
        <p:scale>
          <a:sx n="85" d="100"/>
          <a:sy n="85" d="100"/>
        </p:scale>
        <p:origin x="291" y="2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viewProps" Target="viewProp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1.fntdata"/><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0D5FBD-67BB-4D2E-B1E8-2BE93B0BCCD9}" type="datetimeFigureOut">
              <a:rPr lang="en-US" smtClean="0"/>
              <a:t>10/26/2025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E76DD1-AF5B-4F32-9BAC-26102FAE7267}" type="slidenum">
              <a:rPr lang="en-US" smtClean="0"/>
              <a:t>‹#›</a:t>
            </a:fld>
            <a:endParaRPr lang="en-US"/>
          </a:p>
        </p:txBody>
      </p:sp>
    </p:spTree>
    <p:extLst>
      <p:ext uri="{BB962C8B-B14F-4D97-AF65-F5344CB8AC3E}">
        <p14:creationId xmlns:p14="http://schemas.microsoft.com/office/powerpoint/2010/main" val="1818890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EE68E8F5-8BAC-0584-7554-70FD9569B4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7BA27F58-1D8C-1915-DDFD-C3FF016304A8}"/>
              </a:ext>
            </a:extLst>
          </p:cNvPr>
          <p:cNvSpPr>
            <a:spLocks noGrp="1"/>
          </p:cNvSpPr>
          <p:nvPr>
            <p:ph type="sldNum" sz="quarter" idx="12"/>
          </p:nvPr>
        </p:nvSpPr>
        <p:spPr/>
        <p:txBody>
          <a:bodyPr/>
          <a:lstStyle/>
          <a:p>
            <a:fld id="{A60BC128-25F6-46CE-851F-D35BFDC65E6A}" type="slidenum">
              <a:rPr lang="en-US" smtClean="0"/>
              <a:t>‹#›</a:t>
            </a:fld>
            <a:endParaRPr lang="en-US"/>
          </a:p>
        </p:txBody>
      </p:sp>
    </p:spTree>
    <p:extLst>
      <p:ext uri="{BB962C8B-B14F-4D97-AF65-F5344CB8AC3E}">
        <p14:creationId xmlns:p14="http://schemas.microsoft.com/office/powerpoint/2010/main" val="15624800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F3D2C-404C-128E-02AF-1FB619E13B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E9CBC5-C417-8D47-1199-73D6026D04A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28EBDE-2304-E380-1720-01CD08E30A1D}"/>
              </a:ext>
            </a:extLst>
          </p:cNvPr>
          <p:cNvSpPr>
            <a:spLocks noGrp="1"/>
          </p:cNvSpPr>
          <p:nvPr>
            <p:ph type="dt" sz="half" idx="10"/>
          </p:nvPr>
        </p:nvSpPr>
        <p:spPr/>
        <p:txBody>
          <a:bodyPr/>
          <a:lstStyle/>
          <a:p>
            <a:fld id="{EC860B16-12CF-4C02-A7A1-A269285EBC5C}" type="datetimeFigureOut">
              <a:rPr lang="en-US" smtClean="0"/>
              <a:t>10/26/2025</a:t>
            </a:fld>
            <a:endParaRPr lang="en-US"/>
          </a:p>
        </p:txBody>
      </p:sp>
      <p:sp>
        <p:nvSpPr>
          <p:cNvPr id="5" name="Footer Placeholder 4">
            <a:extLst>
              <a:ext uri="{FF2B5EF4-FFF2-40B4-BE49-F238E27FC236}">
                <a16:creationId xmlns:a16="http://schemas.microsoft.com/office/drawing/2014/main" id="{50427DC1-100D-0871-8F3A-D827B07CAE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D3196F-345E-B62C-0F14-7545E1E3ED6C}"/>
              </a:ext>
            </a:extLst>
          </p:cNvPr>
          <p:cNvSpPr>
            <a:spLocks noGrp="1"/>
          </p:cNvSpPr>
          <p:nvPr>
            <p:ph type="sldNum" sz="quarter" idx="12"/>
          </p:nvPr>
        </p:nvSpPr>
        <p:spPr/>
        <p:txBody>
          <a:bodyPr/>
          <a:lstStyle/>
          <a:p>
            <a:fld id="{A60BC128-25F6-46CE-851F-D35BFDC65E6A}" type="slidenum">
              <a:rPr lang="en-US" smtClean="0"/>
              <a:t>‹#›</a:t>
            </a:fld>
            <a:endParaRPr lang="en-US"/>
          </a:p>
        </p:txBody>
      </p:sp>
    </p:spTree>
    <p:extLst>
      <p:ext uri="{BB962C8B-B14F-4D97-AF65-F5344CB8AC3E}">
        <p14:creationId xmlns:p14="http://schemas.microsoft.com/office/powerpoint/2010/main" val="23908932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90C09-52B3-68B1-F7B8-A4A8A28681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521EEBA-A2FF-A71C-1AF7-C36BA0A068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05DA355-51D1-2B07-2B0C-5C3B90CC34AD}"/>
              </a:ext>
            </a:extLst>
          </p:cNvPr>
          <p:cNvSpPr>
            <a:spLocks noGrp="1"/>
          </p:cNvSpPr>
          <p:nvPr>
            <p:ph type="dt" sz="half" idx="10"/>
          </p:nvPr>
        </p:nvSpPr>
        <p:spPr/>
        <p:txBody>
          <a:bodyPr/>
          <a:lstStyle/>
          <a:p>
            <a:fld id="{EC860B16-12CF-4C02-A7A1-A269285EBC5C}" type="datetimeFigureOut">
              <a:rPr lang="en-US" smtClean="0"/>
              <a:t>10/26/2025</a:t>
            </a:fld>
            <a:endParaRPr lang="en-US"/>
          </a:p>
        </p:txBody>
      </p:sp>
      <p:sp>
        <p:nvSpPr>
          <p:cNvPr id="5" name="Footer Placeholder 4">
            <a:extLst>
              <a:ext uri="{FF2B5EF4-FFF2-40B4-BE49-F238E27FC236}">
                <a16:creationId xmlns:a16="http://schemas.microsoft.com/office/drawing/2014/main" id="{3CD46E46-FE87-4076-D465-780138EE92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3FF18B-2076-11BD-D5AE-E0EA7F94592B}"/>
              </a:ext>
            </a:extLst>
          </p:cNvPr>
          <p:cNvSpPr>
            <a:spLocks noGrp="1"/>
          </p:cNvSpPr>
          <p:nvPr>
            <p:ph type="sldNum" sz="quarter" idx="12"/>
          </p:nvPr>
        </p:nvSpPr>
        <p:spPr/>
        <p:txBody>
          <a:bodyPr/>
          <a:lstStyle/>
          <a:p>
            <a:fld id="{A60BC128-25F6-46CE-851F-D35BFDC65E6A}" type="slidenum">
              <a:rPr lang="en-US" smtClean="0"/>
              <a:t>‹#›</a:t>
            </a:fld>
            <a:endParaRPr lang="en-US"/>
          </a:p>
        </p:txBody>
      </p:sp>
    </p:spTree>
    <p:extLst>
      <p:ext uri="{BB962C8B-B14F-4D97-AF65-F5344CB8AC3E}">
        <p14:creationId xmlns:p14="http://schemas.microsoft.com/office/powerpoint/2010/main" val="14123657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EF9AB-31CF-345C-A615-6D7EA89CD3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B8D1F1-918F-AC3A-C4D6-4261FA9BE84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5F4B619-9C09-D488-9062-9CEC01DF7A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2A41C19-8273-F68C-A35E-42C90291FBC4}"/>
              </a:ext>
            </a:extLst>
          </p:cNvPr>
          <p:cNvSpPr>
            <a:spLocks noGrp="1"/>
          </p:cNvSpPr>
          <p:nvPr>
            <p:ph type="dt" sz="half" idx="10"/>
          </p:nvPr>
        </p:nvSpPr>
        <p:spPr/>
        <p:txBody>
          <a:bodyPr/>
          <a:lstStyle/>
          <a:p>
            <a:fld id="{EC860B16-12CF-4C02-A7A1-A269285EBC5C}" type="datetimeFigureOut">
              <a:rPr lang="en-US" smtClean="0"/>
              <a:t>10/26/2025</a:t>
            </a:fld>
            <a:endParaRPr lang="en-US"/>
          </a:p>
        </p:txBody>
      </p:sp>
      <p:sp>
        <p:nvSpPr>
          <p:cNvPr id="6" name="Footer Placeholder 5">
            <a:extLst>
              <a:ext uri="{FF2B5EF4-FFF2-40B4-BE49-F238E27FC236}">
                <a16:creationId xmlns:a16="http://schemas.microsoft.com/office/drawing/2014/main" id="{429D83B0-6731-FBE3-40C4-D66FD8C9DB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F4F9EC-2DF0-0B8F-CAB5-85F35ABA8C46}"/>
              </a:ext>
            </a:extLst>
          </p:cNvPr>
          <p:cNvSpPr>
            <a:spLocks noGrp="1"/>
          </p:cNvSpPr>
          <p:nvPr>
            <p:ph type="sldNum" sz="quarter" idx="12"/>
          </p:nvPr>
        </p:nvSpPr>
        <p:spPr/>
        <p:txBody>
          <a:bodyPr/>
          <a:lstStyle/>
          <a:p>
            <a:fld id="{A60BC128-25F6-46CE-851F-D35BFDC65E6A}" type="slidenum">
              <a:rPr lang="en-US" smtClean="0"/>
              <a:t>‹#›</a:t>
            </a:fld>
            <a:endParaRPr lang="en-US"/>
          </a:p>
        </p:txBody>
      </p:sp>
    </p:spTree>
    <p:extLst>
      <p:ext uri="{BB962C8B-B14F-4D97-AF65-F5344CB8AC3E}">
        <p14:creationId xmlns:p14="http://schemas.microsoft.com/office/powerpoint/2010/main" val="39929025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24ECE-1461-14FD-82B5-5C401D01F70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BEEEE9B-8383-6414-4DD7-A81B9EC468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CCE498-21F4-78B7-FC5C-C774B2E0F8A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222380C-9F33-70AF-2578-8362F6422D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B8A83F4-3D66-8E35-4CF8-1C7A1BD562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C20CD74-E310-A8FB-8423-937C0DC1A487}"/>
              </a:ext>
            </a:extLst>
          </p:cNvPr>
          <p:cNvSpPr>
            <a:spLocks noGrp="1"/>
          </p:cNvSpPr>
          <p:nvPr>
            <p:ph type="dt" sz="half" idx="10"/>
          </p:nvPr>
        </p:nvSpPr>
        <p:spPr/>
        <p:txBody>
          <a:bodyPr/>
          <a:lstStyle/>
          <a:p>
            <a:fld id="{EC860B16-12CF-4C02-A7A1-A269285EBC5C}" type="datetimeFigureOut">
              <a:rPr lang="en-US" smtClean="0"/>
              <a:t>10/26/2025</a:t>
            </a:fld>
            <a:endParaRPr lang="en-US"/>
          </a:p>
        </p:txBody>
      </p:sp>
      <p:sp>
        <p:nvSpPr>
          <p:cNvPr id="8" name="Footer Placeholder 7">
            <a:extLst>
              <a:ext uri="{FF2B5EF4-FFF2-40B4-BE49-F238E27FC236}">
                <a16:creationId xmlns:a16="http://schemas.microsoft.com/office/drawing/2014/main" id="{BBA9C555-60C6-C203-9F80-21C31D722B0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A70F0D8-372B-554E-38A2-CC5971652A85}"/>
              </a:ext>
            </a:extLst>
          </p:cNvPr>
          <p:cNvSpPr>
            <a:spLocks noGrp="1"/>
          </p:cNvSpPr>
          <p:nvPr>
            <p:ph type="sldNum" sz="quarter" idx="12"/>
          </p:nvPr>
        </p:nvSpPr>
        <p:spPr/>
        <p:txBody>
          <a:bodyPr/>
          <a:lstStyle/>
          <a:p>
            <a:fld id="{A60BC128-25F6-46CE-851F-D35BFDC65E6A}" type="slidenum">
              <a:rPr lang="en-US" smtClean="0"/>
              <a:t>‹#›</a:t>
            </a:fld>
            <a:endParaRPr lang="en-US"/>
          </a:p>
        </p:txBody>
      </p:sp>
    </p:spTree>
    <p:extLst>
      <p:ext uri="{BB962C8B-B14F-4D97-AF65-F5344CB8AC3E}">
        <p14:creationId xmlns:p14="http://schemas.microsoft.com/office/powerpoint/2010/main" val="15602196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68EF2-BE32-FCED-DFCD-BE4B98785BD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FCA2E55-B5E2-9C06-7941-6F8957CC3D10}"/>
              </a:ext>
            </a:extLst>
          </p:cNvPr>
          <p:cNvSpPr>
            <a:spLocks noGrp="1"/>
          </p:cNvSpPr>
          <p:nvPr>
            <p:ph type="dt" sz="half" idx="10"/>
          </p:nvPr>
        </p:nvSpPr>
        <p:spPr/>
        <p:txBody>
          <a:bodyPr/>
          <a:lstStyle/>
          <a:p>
            <a:fld id="{EC860B16-12CF-4C02-A7A1-A269285EBC5C}" type="datetimeFigureOut">
              <a:rPr lang="en-US" smtClean="0"/>
              <a:t>10/26/2025</a:t>
            </a:fld>
            <a:endParaRPr lang="en-US"/>
          </a:p>
        </p:txBody>
      </p:sp>
      <p:sp>
        <p:nvSpPr>
          <p:cNvPr id="4" name="Footer Placeholder 3">
            <a:extLst>
              <a:ext uri="{FF2B5EF4-FFF2-40B4-BE49-F238E27FC236}">
                <a16:creationId xmlns:a16="http://schemas.microsoft.com/office/drawing/2014/main" id="{D172DC35-C1FF-A414-CF85-00226B1753C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6AF2A01-6ADE-DC21-3608-AD223EBE3879}"/>
              </a:ext>
            </a:extLst>
          </p:cNvPr>
          <p:cNvSpPr>
            <a:spLocks noGrp="1"/>
          </p:cNvSpPr>
          <p:nvPr>
            <p:ph type="sldNum" sz="quarter" idx="12"/>
          </p:nvPr>
        </p:nvSpPr>
        <p:spPr/>
        <p:txBody>
          <a:bodyPr/>
          <a:lstStyle/>
          <a:p>
            <a:fld id="{A60BC128-25F6-46CE-851F-D35BFDC65E6A}" type="slidenum">
              <a:rPr lang="en-US" smtClean="0"/>
              <a:t>‹#›</a:t>
            </a:fld>
            <a:endParaRPr lang="en-US"/>
          </a:p>
        </p:txBody>
      </p:sp>
    </p:spTree>
    <p:extLst>
      <p:ext uri="{BB962C8B-B14F-4D97-AF65-F5344CB8AC3E}">
        <p14:creationId xmlns:p14="http://schemas.microsoft.com/office/powerpoint/2010/main" val="14587925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B71EC8-F511-1DEA-5ED4-55E05E7D3A1C}"/>
              </a:ext>
            </a:extLst>
          </p:cNvPr>
          <p:cNvSpPr>
            <a:spLocks noGrp="1"/>
          </p:cNvSpPr>
          <p:nvPr>
            <p:ph type="dt" sz="half" idx="10"/>
          </p:nvPr>
        </p:nvSpPr>
        <p:spPr/>
        <p:txBody>
          <a:bodyPr/>
          <a:lstStyle/>
          <a:p>
            <a:fld id="{EC860B16-12CF-4C02-A7A1-A269285EBC5C}" type="datetimeFigureOut">
              <a:rPr lang="en-US" smtClean="0"/>
              <a:t>10/26/2025</a:t>
            </a:fld>
            <a:endParaRPr lang="en-US"/>
          </a:p>
        </p:txBody>
      </p:sp>
      <p:sp>
        <p:nvSpPr>
          <p:cNvPr id="3" name="Footer Placeholder 2">
            <a:extLst>
              <a:ext uri="{FF2B5EF4-FFF2-40B4-BE49-F238E27FC236}">
                <a16:creationId xmlns:a16="http://schemas.microsoft.com/office/drawing/2014/main" id="{8AE5BD8D-B87F-6F8A-F7DF-FE6C5C965B2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CE705F5-6614-8985-79B8-B34CB49C6F65}"/>
              </a:ext>
            </a:extLst>
          </p:cNvPr>
          <p:cNvSpPr>
            <a:spLocks noGrp="1"/>
          </p:cNvSpPr>
          <p:nvPr>
            <p:ph type="sldNum" sz="quarter" idx="12"/>
          </p:nvPr>
        </p:nvSpPr>
        <p:spPr/>
        <p:txBody>
          <a:bodyPr/>
          <a:lstStyle/>
          <a:p>
            <a:fld id="{A60BC128-25F6-46CE-851F-D35BFDC65E6A}" type="slidenum">
              <a:rPr lang="en-US" smtClean="0"/>
              <a:t>‹#›</a:t>
            </a:fld>
            <a:endParaRPr lang="en-US"/>
          </a:p>
        </p:txBody>
      </p:sp>
    </p:spTree>
    <p:extLst>
      <p:ext uri="{BB962C8B-B14F-4D97-AF65-F5344CB8AC3E}">
        <p14:creationId xmlns:p14="http://schemas.microsoft.com/office/powerpoint/2010/main" val="26067117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054A6-6BDB-74F2-CF65-50E2B071A8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C8F1595-0B68-107B-A5C4-8B00A8B247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57AF2DA-C7CA-3EAC-F07D-8A0155632C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E29206-6009-FDDA-B82F-147D7EB81FC3}"/>
              </a:ext>
            </a:extLst>
          </p:cNvPr>
          <p:cNvSpPr>
            <a:spLocks noGrp="1"/>
          </p:cNvSpPr>
          <p:nvPr>
            <p:ph type="dt" sz="half" idx="10"/>
          </p:nvPr>
        </p:nvSpPr>
        <p:spPr/>
        <p:txBody>
          <a:bodyPr/>
          <a:lstStyle/>
          <a:p>
            <a:fld id="{EC860B16-12CF-4C02-A7A1-A269285EBC5C}" type="datetimeFigureOut">
              <a:rPr lang="en-US" smtClean="0"/>
              <a:t>10/26/2025</a:t>
            </a:fld>
            <a:endParaRPr lang="en-US"/>
          </a:p>
        </p:txBody>
      </p:sp>
      <p:sp>
        <p:nvSpPr>
          <p:cNvPr id="6" name="Footer Placeholder 5">
            <a:extLst>
              <a:ext uri="{FF2B5EF4-FFF2-40B4-BE49-F238E27FC236}">
                <a16:creationId xmlns:a16="http://schemas.microsoft.com/office/drawing/2014/main" id="{7123AFB2-91E0-E98F-7AD4-D7562A75CD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63E132-A75C-E380-0E1D-CCA4F63CD3FF}"/>
              </a:ext>
            </a:extLst>
          </p:cNvPr>
          <p:cNvSpPr>
            <a:spLocks noGrp="1"/>
          </p:cNvSpPr>
          <p:nvPr>
            <p:ph type="sldNum" sz="quarter" idx="12"/>
          </p:nvPr>
        </p:nvSpPr>
        <p:spPr/>
        <p:txBody>
          <a:bodyPr/>
          <a:lstStyle/>
          <a:p>
            <a:fld id="{A60BC128-25F6-46CE-851F-D35BFDC65E6A}" type="slidenum">
              <a:rPr lang="en-US" smtClean="0"/>
              <a:t>‹#›</a:t>
            </a:fld>
            <a:endParaRPr lang="en-US"/>
          </a:p>
        </p:txBody>
      </p:sp>
    </p:spTree>
    <p:extLst>
      <p:ext uri="{BB962C8B-B14F-4D97-AF65-F5344CB8AC3E}">
        <p14:creationId xmlns:p14="http://schemas.microsoft.com/office/powerpoint/2010/main" val="30434548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DF27F-9E0F-E55D-35EE-A1FA8CD14F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E55860E-C79D-581F-5F24-7B26E31372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6BD8D06-D458-A291-7480-8FB4143CCA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00B995-44C3-A291-0785-CD1AC7CFC93A}"/>
              </a:ext>
            </a:extLst>
          </p:cNvPr>
          <p:cNvSpPr>
            <a:spLocks noGrp="1"/>
          </p:cNvSpPr>
          <p:nvPr>
            <p:ph type="dt" sz="half" idx="10"/>
          </p:nvPr>
        </p:nvSpPr>
        <p:spPr/>
        <p:txBody>
          <a:bodyPr/>
          <a:lstStyle/>
          <a:p>
            <a:fld id="{EC860B16-12CF-4C02-A7A1-A269285EBC5C}" type="datetimeFigureOut">
              <a:rPr lang="en-US" smtClean="0"/>
              <a:t>10/26/2025</a:t>
            </a:fld>
            <a:endParaRPr lang="en-US"/>
          </a:p>
        </p:txBody>
      </p:sp>
      <p:sp>
        <p:nvSpPr>
          <p:cNvPr id="6" name="Footer Placeholder 5">
            <a:extLst>
              <a:ext uri="{FF2B5EF4-FFF2-40B4-BE49-F238E27FC236}">
                <a16:creationId xmlns:a16="http://schemas.microsoft.com/office/drawing/2014/main" id="{38D6A64D-56B8-FD0D-4BC7-E472F03FF6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4F5B95-C2CB-4B09-3A21-05B20ACC4BCF}"/>
              </a:ext>
            </a:extLst>
          </p:cNvPr>
          <p:cNvSpPr>
            <a:spLocks noGrp="1"/>
          </p:cNvSpPr>
          <p:nvPr>
            <p:ph type="sldNum" sz="quarter" idx="12"/>
          </p:nvPr>
        </p:nvSpPr>
        <p:spPr/>
        <p:txBody>
          <a:bodyPr/>
          <a:lstStyle/>
          <a:p>
            <a:fld id="{A60BC128-25F6-46CE-851F-D35BFDC65E6A}" type="slidenum">
              <a:rPr lang="en-US" smtClean="0"/>
              <a:t>‹#›</a:t>
            </a:fld>
            <a:endParaRPr lang="en-US"/>
          </a:p>
        </p:txBody>
      </p:sp>
    </p:spTree>
    <p:extLst>
      <p:ext uri="{BB962C8B-B14F-4D97-AF65-F5344CB8AC3E}">
        <p14:creationId xmlns:p14="http://schemas.microsoft.com/office/powerpoint/2010/main" val="8253826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BE334-B5EB-DF73-D465-C8EF2B3DA3B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C8FF3DC-A1B5-6C7B-3F47-ECF56579E5D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66D657-754A-1F8E-B0DC-EE248EC260FF}"/>
              </a:ext>
            </a:extLst>
          </p:cNvPr>
          <p:cNvSpPr>
            <a:spLocks noGrp="1"/>
          </p:cNvSpPr>
          <p:nvPr>
            <p:ph type="dt" sz="half" idx="10"/>
          </p:nvPr>
        </p:nvSpPr>
        <p:spPr/>
        <p:txBody>
          <a:bodyPr/>
          <a:lstStyle/>
          <a:p>
            <a:fld id="{EC860B16-12CF-4C02-A7A1-A269285EBC5C}" type="datetimeFigureOut">
              <a:rPr lang="en-US" smtClean="0"/>
              <a:t>10/26/2025</a:t>
            </a:fld>
            <a:endParaRPr lang="en-US"/>
          </a:p>
        </p:txBody>
      </p:sp>
      <p:sp>
        <p:nvSpPr>
          <p:cNvPr id="5" name="Footer Placeholder 4">
            <a:extLst>
              <a:ext uri="{FF2B5EF4-FFF2-40B4-BE49-F238E27FC236}">
                <a16:creationId xmlns:a16="http://schemas.microsoft.com/office/drawing/2014/main" id="{DD30D24E-0086-C106-D4F2-4A64D1CF5A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7DAB9D-2941-5118-D8C3-E2B1724C03D5}"/>
              </a:ext>
            </a:extLst>
          </p:cNvPr>
          <p:cNvSpPr>
            <a:spLocks noGrp="1"/>
          </p:cNvSpPr>
          <p:nvPr>
            <p:ph type="sldNum" sz="quarter" idx="12"/>
          </p:nvPr>
        </p:nvSpPr>
        <p:spPr/>
        <p:txBody>
          <a:bodyPr/>
          <a:lstStyle/>
          <a:p>
            <a:fld id="{A60BC128-25F6-46CE-851F-D35BFDC65E6A}" type="slidenum">
              <a:rPr lang="en-US" smtClean="0"/>
              <a:t>‹#›</a:t>
            </a:fld>
            <a:endParaRPr lang="en-US"/>
          </a:p>
        </p:txBody>
      </p:sp>
    </p:spTree>
    <p:extLst>
      <p:ext uri="{BB962C8B-B14F-4D97-AF65-F5344CB8AC3E}">
        <p14:creationId xmlns:p14="http://schemas.microsoft.com/office/powerpoint/2010/main" val="36795631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17A1F09-7F41-4A51-F8AA-5D014F320A5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3B151E3-FA4D-223A-12A4-3431B8AC6A8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8146D7-63F3-9059-1DCD-5854B3ED6718}"/>
              </a:ext>
            </a:extLst>
          </p:cNvPr>
          <p:cNvSpPr>
            <a:spLocks noGrp="1"/>
          </p:cNvSpPr>
          <p:nvPr>
            <p:ph type="dt" sz="half" idx="10"/>
          </p:nvPr>
        </p:nvSpPr>
        <p:spPr/>
        <p:txBody>
          <a:bodyPr/>
          <a:lstStyle/>
          <a:p>
            <a:fld id="{EC860B16-12CF-4C02-A7A1-A269285EBC5C}" type="datetimeFigureOut">
              <a:rPr lang="en-US" smtClean="0"/>
              <a:t>10/26/2025</a:t>
            </a:fld>
            <a:endParaRPr lang="en-US"/>
          </a:p>
        </p:txBody>
      </p:sp>
      <p:sp>
        <p:nvSpPr>
          <p:cNvPr id="5" name="Footer Placeholder 4">
            <a:extLst>
              <a:ext uri="{FF2B5EF4-FFF2-40B4-BE49-F238E27FC236}">
                <a16:creationId xmlns:a16="http://schemas.microsoft.com/office/drawing/2014/main" id="{02533AF3-58C9-259B-DE7A-3C9041F012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2C6BF5-B229-985A-43A9-896E4E4456ED}"/>
              </a:ext>
            </a:extLst>
          </p:cNvPr>
          <p:cNvSpPr>
            <a:spLocks noGrp="1"/>
          </p:cNvSpPr>
          <p:nvPr>
            <p:ph type="sldNum" sz="quarter" idx="12"/>
          </p:nvPr>
        </p:nvSpPr>
        <p:spPr/>
        <p:txBody>
          <a:bodyPr/>
          <a:lstStyle/>
          <a:p>
            <a:fld id="{A60BC128-25F6-46CE-851F-D35BFDC65E6A}" type="slidenum">
              <a:rPr lang="en-US" smtClean="0"/>
              <a:t>‹#›</a:t>
            </a:fld>
            <a:endParaRPr lang="en-US"/>
          </a:p>
        </p:txBody>
      </p:sp>
    </p:spTree>
    <p:extLst>
      <p:ext uri="{BB962C8B-B14F-4D97-AF65-F5344CB8AC3E}">
        <p14:creationId xmlns:p14="http://schemas.microsoft.com/office/powerpoint/2010/main" val="8249784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0F5FD-0D60-2885-C45A-0885CA698F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6A1971D-B74E-00F9-538B-196998D130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3749BA7-BA43-DAC6-601E-C8D85C6E07E2}"/>
              </a:ext>
            </a:extLst>
          </p:cNvPr>
          <p:cNvSpPr>
            <a:spLocks noGrp="1"/>
          </p:cNvSpPr>
          <p:nvPr>
            <p:ph type="dt" sz="half" idx="10"/>
          </p:nvPr>
        </p:nvSpPr>
        <p:spPr/>
        <p:txBody>
          <a:bodyPr/>
          <a:lstStyle/>
          <a:p>
            <a:fld id="{CE1979EE-BC3A-44E8-8004-B9541E697C2E}" type="datetimeFigureOut">
              <a:rPr lang="en-US" smtClean="0"/>
              <a:t>10/26/2025</a:t>
            </a:fld>
            <a:endParaRPr lang="en-US"/>
          </a:p>
        </p:txBody>
      </p:sp>
      <p:sp>
        <p:nvSpPr>
          <p:cNvPr id="5" name="Footer Placeholder 4">
            <a:extLst>
              <a:ext uri="{FF2B5EF4-FFF2-40B4-BE49-F238E27FC236}">
                <a16:creationId xmlns:a16="http://schemas.microsoft.com/office/drawing/2014/main" id="{09E05F68-B860-9B68-BD2D-12BD0ECC16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2898E4-FF8F-B105-B7DC-86A89D2FFA71}"/>
              </a:ext>
            </a:extLst>
          </p:cNvPr>
          <p:cNvSpPr>
            <a:spLocks noGrp="1"/>
          </p:cNvSpPr>
          <p:nvPr>
            <p:ph type="sldNum" sz="quarter" idx="12"/>
          </p:nvPr>
        </p:nvSpPr>
        <p:spPr/>
        <p:txBody>
          <a:bodyPr/>
          <a:lstStyle/>
          <a:p>
            <a:fld id="{254AC990-3A20-4079-A882-42AA50014D1A}" type="slidenum">
              <a:rPr lang="en-US" smtClean="0"/>
              <a:t>‹#›</a:t>
            </a:fld>
            <a:endParaRPr lang="en-US"/>
          </a:p>
        </p:txBody>
      </p:sp>
    </p:spTree>
    <p:extLst>
      <p:ext uri="{BB962C8B-B14F-4D97-AF65-F5344CB8AC3E}">
        <p14:creationId xmlns:p14="http://schemas.microsoft.com/office/powerpoint/2010/main" val="21591451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66122-A28D-455F-2D12-1FDC6B69341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450774-85ED-B2FC-DA67-3F047D7D9B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83C94E-CF63-D40E-7DFC-1FB61AFA8E0B}"/>
              </a:ext>
            </a:extLst>
          </p:cNvPr>
          <p:cNvSpPr>
            <a:spLocks noGrp="1"/>
          </p:cNvSpPr>
          <p:nvPr>
            <p:ph type="dt" sz="half" idx="10"/>
          </p:nvPr>
        </p:nvSpPr>
        <p:spPr/>
        <p:txBody>
          <a:bodyPr/>
          <a:lstStyle/>
          <a:p>
            <a:fld id="{CE1979EE-BC3A-44E8-8004-B9541E697C2E}" type="datetimeFigureOut">
              <a:rPr lang="en-US" smtClean="0"/>
              <a:t>10/26/2025</a:t>
            </a:fld>
            <a:endParaRPr lang="en-US"/>
          </a:p>
        </p:txBody>
      </p:sp>
      <p:sp>
        <p:nvSpPr>
          <p:cNvPr id="5" name="Footer Placeholder 4">
            <a:extLst>
              <a:ext uri="{FF2B5EF4-FFF2-40B4-BE49-F238E27FC236}">
                <a16:creationId xmlns:a16="http://schemas.microsoft.com/office/drawing/2014/main" id="{FCB7BE5D-02A5-370B-B27B-5B0C6734C8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8CEC17-9A03-AAEC-D256-3B33C20AA921}"/>
              </a:ext>
            </a:extLst>
          </p:cNvPr>
          <p:cNvSpPr>
            <a:spLocks noGrp="1"/>
          </p:cNvSpPr>
          <p:nvPr>
            <p:ph type="sldNum" sz="quarter" idx="12"/>
          </p:nvPr>
        </p:nvSpPr>
        <p:spPr/>
        <p:txBody>
          <a:bodyPr/>
          <a:lstStyle/>
          <a:p>
            <a:fld id="{254AC990-3A20-4079-A882-42AA50014D1A}" type="slidenum">
              <a:rPr lang="en-US" smtClean="0"/>
              <a:t>‹#›</a:t>
            </a:fld>
            <a:endParaRPr lang="en-US"/>
          </a:p>
        </p:txBody>
      </p:sp>
    </p:spTree>
    <p:extLst>
      <p:ext uri="{BB962C8B-B14F-4D97-AF65-F5344CB8AC3E}">
        <p14:creationId xmlns:p14="http://schemas.microsoft.com/office/powerpoint/2010/main" val="14654478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AFF4F-2721-5BEC-8E91-B52A7758518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700A97C-B2B2-7ACA-4F50-163FC171E72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5E62031-FF3D-9D08-B29C-9AD98A4EE683}"/>
              </a:ext>
            </a:extLst>
          </p:cNvPr>
          <p:cNvSpPr>
            <a:spLocks noGrp="1"/>
          </p:cNvSpPr>
          <p:nvPr>
            <p:ph type="dt" sz="half" idx="10"/>
          </p:nvPr>
        </p:nvSpPr>
        <p:spPr/>
        <p:txBody>
          <a:bodyPr/>
          <a:lstStyle/>
          <a:p>
            <a:fld id="{CE1979EE-BC3A-44E8-8004-B9541E697C2E}" type="datetimeFigureOut">
              <a:rPr lang="en-US" smtClean="0"/>
              <a:t>10/26/2025</a:t>
            </a:fld>
            <a:endParaRPr lang="en-US"/>
          </a:p>
        </p:txBody>
      </p:sp>
      <p:sp>
        <p:nvSpPr>
          <p:cNvPr id="5" name="Footer Placeholder 4">
            <a:extLst>
              <a:ext uri="{FF2B5EF4-FFF2-40B4-BE49-F238E27FC236}">
                <a16:creationId xmlns:a16="http://schemas.microsoft.com/office/drawing/2014/main" id="{5264AAC2-15A7-A399-F368-B48F090D71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348E0C-B79B-1F96-0B0E-D6946EC729B6}"/>
              </a:ext>
            </a:extLst>
          </p:cNvPr>
          <p:cNvSpPr>
            <a:spLocks noGrp="1"/>
          </p:cNvSpPr>
          <p:nvPr>
            <p:ph type="sldNum" sz="quarter" idx="12"/>
          </p:nvPr>
        </p:nvSpPr>
        <p:spPr/>
        <p:txBody>
          <a:bodyPr/>
          <a:lstStyle/>
          <a:p>
            <a:fld id="{254AC990-3A20-4079-A882-42AA50014D1A}" type="slidenum">
              <a:rPr lang="en-US" smtClean="0"/>
              <a:t>‹#›</a:t>
            </a:fld>
            <a:endParaRPr lang="en-US"/>
          </a:p>
        </p:txBody>
      </p:sp>
    </p:spTree>
    <p:extLst>
      <p:ext uri="{BB962C8B-B14F-4D97-AF65-F5344CB8AC3E}">
        <p14:creationId xmlns:p14="http://schemas.microsoft.com/office/powerpoint/2010/main" val="42724792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B7402-58EC-3C14-FAC8-9F384E47C1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03B5370-C5B6-AB68-B020-49032FF19A5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8218059-80AD-9D8F-D090-978B4B9880D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8F3CF-0E1E-F440-BB53-2F0E24FB24C2}"/>
              </a:ext>
            </a:extLst>
          </p:cNvPr>
          <p:cNvSpPr>
            <a:spLocks noGrp="1"/>
          </p:cNvSpPr>
          <p:nvPr>
            <p:ph type="dt" sz="half" idx="10"/>
          </p:nvPr>
        </p:nvSpPr>
        <p:spPr/>
        <p:txBody>
          <a:bodyPr/>
          <a:lstStyle/>
          <a:p>
            <a:fld id="{CE1979EE-BC3A-44E8-8004-B9541E697C2E}" type="datetimeFigureOut">
              <a:rPr lang="en-US" smtClean="0"/>
              <a:t>10/26/2025</a:t>
            </a:fld>
            <a:endParaRPr lang="en-US"/>
          </a:p>
        </p:txBody>
      </p:sp>
      <p:sp>
        <p:nvSpPr>
          <p:cNvPr id="6" name="Footer Placeholder 5">
            <a:extLst>
              <a:ext uri="{FF2B5EF4-FFF2-40B4-BE49-F238E27FC236}">
                <a16:creationId xmlns:a16="http://schemas.microsoft.com/office/drawing/2014/main" id="{00CBEE1E-4A9B-2A87-6B81-08DAB3D32A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A04827-6A47-36CB-F423-2E1459860489}"/>
              </a:ext>
            </a:extLst>
          </p:cNvPr>
          <p:cNvSpPr>
            <a:spLocks noGrp="1"/>
          </p:cNvSpPr>
          <p:nvPr>
            <p:ph type="sldNum" sz="quarter" idx="12"/>
          </p:nvPr>
        </p:nvSpPr>
        <p:spPr/>
        <p:txBody>
          <a:bodyPr/>
          <a:lstStyle/>
          <a:p>
            <a:fld id="{254AC990-3A20-4079-A882-42AA50014D1A}" type="slidenum">
              <a:rPr lang="en-US" smtClean="0"/>
              <a:t>‹#›</a:t>
            </a:fld>
            <a:endParaRPr lang="en-US"/>
          </a:p>
        </p:txBody>
      </p:sp>
    </p:spTree>
    <p:extLst>
      <p:ext uri="{BB962C8B-B14F-4D97-AF65-F5344CB8AC3E}">
        <p14:creationId xmlns:p14="http://schemas.microsoft.com/office/powerpoint/2010/main" val="14872342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A762B-3D6C-FD39-CBEF-088DC74B634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F7938A3-F824-D2FD-4326-7A1BCD6949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CA79C4-DB28-DFB1-75F2-AF07C09B52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B2967BD-3A8B-13B7-C71F-8179C758DA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C0D795-DBD6-53C5-06B5-8178CBFAA4D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35940D7-54CC-12E4-C3F8-747A96855AFE}"/>
              </a:ext>
            </a:extLst>
          </p:cNvPr>
          <p:cNvSpPr>
            <a:spLocks noGrp="1"/>
          </p:cNvSpPr>
          <p:nvPr>
            <p:ph type="dt" sz="half" idx="10"/>
          </p:nvPr>
        </p:nvSpPr>
        <p:spPr/>
        <p:txBody>
          <a:bodyPr/>
          <a:lstStyle/>
          <a:p>
            <a:fld id="{CE1979EE-BC3A-44E8-8004-B9541E697C2E}" type="datetimeFigureOut">
              <a:rPr lang="en-US" smtClean="0"/>
              <a:t>10/26/2025</a:t>
            </a:fld>
            <a:endParaRPr lang="en-US"/>
          </a:p>
        </p:txBody>
      </p:sp>
      <p:sp>
        <p:nvSpPr>
          <p:cNvPr id="8" name="Footer Placeholder 7">
            <a:extLst>
              <a:ext uri="{FF2B5EF4-FFF2-40B4-BE49-F238E27FC236}">
                <a16:creationId xmlns:a16="http://schemas.microsoft.com/office/drawing/2014/main" id="{07C4F86F-68B6-3C3F-F961-5687D9B9CC2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9824522-172A-4097-AFC3-803EF1C5578D}"/>
              </a:ext>
            </a:extLst>
          </p:cNvPr>
          <p:cNvSpPr>
            <a:spLocks noGrp="1"/>
          </p:cNvSpPr>
          <p:nvPr>
            <p:ph type="sldNum" sz="quarter" idx="12"/>
          </p:nvPr>
        </p:nvSpPr>
        <p:spPr/>
        <p:txBody>
          <a:bodyPr/>
          <a:lstStyle/>
          <a:p>
            <a:fld id="{254AC990-3A20-4079-A882-42AA50014D1A}" type="slidenum">
              <a:rPr lang="en-US" smtClean="0"/>
              <a:t>‹#›</a:t>
            </a:fld>
            <a:endParaRPr lang="en-US"/>
          </a:p>
        </p:txBody>
      </p:sp>
    </p:spTree>
    <p:extLst>
      <p:ext uri="{BB962C8B-B14F-4D97-AF65-F5344CB8AC3E}">
        <p14:creationId xmlns:p14="http://schemas.microsoft.com/office/powerpoint/2010/main" val="18155391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F47D6-A87C-082A-FF01-231BFC8429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252A059-534B-40F0-0DAC-8A2E5AB155F5}"/>
              </a:ext>
            </a:extLst>
          </p:cNvPr>
          <p:cNvSpPr>
            <a:spLocks noGrp="1"/>
          </p:cNvSpPr>
          <p:nvPr>
            <p:ph type="dt" sz="half" idx="10"/>
          </p:nvPr>
        </p:nvSpPr>
        <p:spPr/>
        <p:txBody>
          <a:bodyPr/>
          <a:lstStyle/>
          <a:p>
            <a:fld id="{CE1979EE-BC3A-44E8-8004-B9541E697C2E}" type="datetimeFigureOut">
              <a:rPr lang="en-US" smtClean="0"/>
              <a:t>10/26/2025</a:t>
            </a:fld>
            <a:endParaRPr lang="en-US"/>
          </a:p>
        </p:txBody>
      </p:sp>
      <p:sp>
        <p:nvSpPr>
          <p:cNvPr id="4" name="Footer Placeholder 3">
            <a:extLst>
              <a:ext uri="{FF2B5EF4-FFF2-40B4-BE49-F238E27FC236}">
                <a16:creationId xmlns:a16="http://schemas.microsoft.com/office/drawing/2014/main" id="{17EFD843-EDC0-94D9-2AFD-934E24B3703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11C18E8-8E7D-39A2-CE9F-9CFD9CB3F8F9}"/>
              </a:ext>
            </a:extLst>
          </p:cNvPr>
          <p:cNvSpPr>
            <a:spLocks noGrp="1"/>
          </p:cNvSpPr>
          <p:nvPr>
            <p:ph type="sldNum" sz="quarter" idx="12"/>
          </p:nvPr>
        </p:nvSpPr>
        <p:spPr/>
        <p:txBody>
          <a:bodyPr/>
          <a:lstStyle/>
          <a:p>
            <a:fld id="{254AC990-3A20-4079-A882-42AA50014D1A}" type="slidenum">
              <a:rPr lang="en-US" smtClean="0"/>
              <a:t>‹#›</a:t>
            </a:fld>
            <a:endParaRPr lang="en-US"/>
          </a:p>
        </p:txBody>
      </p:sp>
    </p:spTree>
    <p:extLst>
      <p:ext uri="{BB962C8B-B14F-4D97-AF65-F5344CB8AC3E}">
        <p14:creationId xmlns:p14="http://schemas.microsoft.com/office/powerpoint/2010/main" val="24609755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9BDAB12-1128-63C4-199E-661CCF8EEC88}"/>
              </a:ext>
            </a:extLst>
          </p:cNvPr>
          <p:cNvSpPr>
            <a:spLocks noGrp="1"/>
          </p:cNvSpPr>
          <p:nvPr>
            <p:ph type="dt" sz="half" idx="10"/>
          </p:nvPr>
        </p:nvSpPr>
        <p:spPr/>
        <p:txBody>
          <a:bodyPr/>
          <a:lstStyle/>
          <a:p>
            <a:fld id="{CE1979EE-BC3A-44E8-8004-B9541E697C2E}" type="datetimeFigureOut">
              <a:rPr lang="en-US" smtClean="0"/>
              <a:t>10/26/2025</a:t>
            </a:fld>
            <a:endParaRPr lang="en-US"/>
          </a:p>
        </p:txBody>
      </p:sp>
      <p:sp>
        <p:nvSpPr>
          <p:cNvPr id="3" name="Footer Placeholder 2">
            <a:extLst>
              <a:ext uri="{FF2B5EF4-FFF2-40B4-BE49-F238E27FC236}">
                <a16:creationId xmlns:a16="http://schemas.microsoft.com/office/drawing/2014/main" id="{9F143E89-169C-275A-A635-BF8E4771FD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9BFDA72-77BB-2630-7DD1-6EC2591A057A}"/>
              </a:ext>
            </a:extLst>
          </p:cNvPr>
          <p:cNvSpPr>
            <a:spLocks noGrp="1"/>
          </p:cNvSpPr>
          <p:nvPr>
            <p:ph type="sldNum" sz="quarter" idx="12"/>
          </p:nvPr>
        </p:nvSpPr>
        <p:spPr/>
        <p:txBody>
          <a:bodyPr/>
          <a:lstStyle/>
          <a:p>
            <a:fld id="{254AC990-3A20-4079-A882-42AA50014D1A}" type="slidenum">
              <a:rPr lang="en-US" smtClean="0"/>
              <a:t>‹#›</a:t>
            </a:fld>
            <a:endParaRPr lang="en-US"/>
          </a:p>
        </p:txBody>
      </p:sp>
    </p:spTree>
    <p:extLst>
      <p:ext uri="{BB962C8B-B14F-4D97-AF65-F5344CB8AC3E}">
        <p14:creationId xmlns:p14="http://schemas.microsoft.com/office/powerpoint/2010/main" val="29682241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BA6EF-3A85-81CC-CFDA-9D6FA3245C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BB35B3F-EB23-9011-93BC-4FC9468AAC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DFB296-1AA9-9F6C-A67C-ADAACE84E2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3D2A62-224C-9758-1ED8-7588042B72FA}"/>
              </a:ext>
            </a:extLst>
          </p:cNvPr>
          <p:cNvSpPr>
            <a:spLocks noGrp="1"/>
          </p:cNvSpPr>
          <p:nvPr>
            <p:ph type="dt" sz="half" idx="10"/>
          </p:nvPr>
        </p:nvSpPr>
        <p:spPr/>
        <p:txBody>
          <a:bodyPr/>
          <a:lstStyle/>
          <a:p>
            <a:fld id="{CE1979EE-BC3A-44E8-8004-B9541E697C2E}" type="datetimeFigureOut">
              <a:rPr lang="en-US" smtClean="0"/>
              <a:t>10/26/2025</a:t>
            </a:fld>
            <a:endParaRPr lang="en-US"/>
          </a:p>
        </p:txBody>
      </p:sp>
      <p:sp>
        <p:nvSpPr>
          <p:cNvPr id="6" name="Footer Placeholder 5">
            <a:extLst>
              <a:ext uri="{FF2B5EF4-FFF2-40B4-BE49-F238E27FC236}">
                <a16:creationId xmlns:a16="http://schemas.microsoft.com/office/drawing/2014/main" id="{3ED916F6-E13A-BC9B-4CD4-4D235F7E4F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46EE35-2BE3-D754-C808-C56CA27929F6}"/>
              </a:ext>
            </a:extLst>
          </p:cNvPr>
          <p:cNvSpPr>
            <a:spLocks noGrp="1"/>
          </p:cNvSpPr>
          <p:nvPr>
            <p:ph type="sldNum" sz="quarter" idx="12"/>
          </p:nvPr>
        </p:nvSpPr>
        <p:spPr/>
        <p:txBody>
          <a:bodyPr/>
          <a:lstStyle/>
          <a:p>
            <a:fld id="{254AC990-3A20-4079-A882-42AA50014D1A}" type="slidenum">
              <a:rPr lang="en-US" smtClean="0"/>
              <a:t>‹#›</a:t>
            </a:fld>
            <a:endParaRPr lang="en-US"/>
          </a:p>
        </p:txBody>
      </p:sp>
    </p:spTree>
    <p:extLst>
      <p:ext uri="{BB962C8B-B14F-4D97-AF65-F5344CB8AC3E}">
        <p14:creationId xmlns:p14="http://schemas.microsoft.com/office/powerpoint/2010/main" val="1759566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2A105-D60E-E026-723F-F759F44B4B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D99F0AB-5713-D870-9A3F-A941B971E6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0DA2603-4260-EFD5-E51E-1E6899B7D5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647F8F-23BB-7638-68ED-C6251E075F69}"/>
              </a:ext>
            </a:extLst>
          </p:cNvPr>
          <p:cNvSpPr>
            <a:spLocks noGrp="1"/>
          </p:cNvSpPr>
          <p:nvPr>
            <p:ph type="dt" sz="half" idx="10"/>
          </p:nvPr>
        </p:nvSpPr>
        <p:spPr/>
        <p:txBody>
          <a:bodyPr/>
          <a:lstStyle/>
          <a:p>
            <a:fld id="{CE1979EE-BC3A-44E8-8004-B9541E697C2E}" type="datetimeFigureOut">
              <a:rPr lang="en-US" smtClean="0"/>
              <a:t>10/26/2025</a:t>
            </a:fld>
            <a:endParaRPr lang="en-US"/>
          </a:p>
        </p:txBody>
      </p:sp>
      <p:sp>
        <p:nvSpPr>
          <p:cNvPr id="6" name="Footer Placeholder 5">
            <a:extLst>
              <a:ext uri="{FF2B5EF4-FFF2-40B4-BE49-F238E27FC236}">
                <a16:creationId xmlns:a16="http://schemas.microsoft.com/office/drawing/2014/main" id="{A5FB4B76-6770-16D5-6E24-13E761C342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B9AD1F-A497-BFD2-7EFC-4919C73FA734}"/>
              </a:ext>
            </a:extLst>
          </p:cNvPr>
          <p:cNvSpPr>
            <a:spLocks noGrp="1"/>
          </p:cNvSpPr>
          <p:nvPr>
            <p:ph type="sldNum" sz="quarter" idx="12"/>
          </p:nvPr>
        </p:nvSpPr>
        <p:spPr/>
        <p:txBody>
          <a:bodyPr/>
          <a:lstStyle/>
          <a:p>
            <a:fld id="{254AC990-3A20-4079-A882-42AA50014D1A}" type="slidenum">
              <a:rPr lang="en-US" smtClean="0"/>
              <a:t>‹#›</a:t>
            </a:fld>
            <a:endParaRPr lang="en-US"/>
          </a:p>
        </p:txBody>
      </p:sp>
    </p:spTree>
    <p:extLst>
      <p:ext uri="{BB962C8B-B14F-4D97-AF65-F5344CB8AC3E}">
        <p14:creationId xmlns:p14="http://schemas.microsoft.com/office/powerpoint/2010/main" val="9066832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0980D-9406-615A-7DCA-502CEDF6318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24B012F-0524-28C0-6F58-5BD31570D8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A4396C-1689-53EC-B350-395FC16A883C}"/>
              </a:ext>
            </a:extLst>
          </p:cNvPr>
          <p:cNvSpPr>
            <a:spLocks noGrp="1"/>
          </p:cNvSpPr>
          <p:nvPr>
            <p:ph type="dt" sz="half" idx="10"/>
          </p:nvPr>
        </p:nvSpPr>
        <p:spPr/>
        <p:txBody>
          <a:bodyPr/>
          <a:lstStyle/>
          <a:p>
            <a:fld id="{CE1979EE-BC3A-44E8-8004-B9541E697C2E}" type="datetimeFigureOut">
              <a:rPr lang="en-US" smtClean="0"/>
              <a:t>10/26/2025</a:t>
            </a:fld>
            <a:endParaRPr lang="en-US"/>
          </a:p>
        </p:txBody>
      </p:sp>
      <p:sp>
        <p:nvSpPr>
          <p:cNvPr id="5" name="Footer Placeholder 4">
            <a:extLst>
              <a:ext uri="{FF2B5EF4-FFF2-40B4-BE49-F238E27FC236}">
                <a16:creationId xmlns:a16="http://schemas.microsoft.com/office/drawing/2014/main" id="{296BDA6F-F32D-860D-5BC0-886DD370C0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8A0BE9-0484-0874-C768-6B75277B81BE}"/>
              </a:ext>
            </a:extLst>
          </p:cNvPr>
          <p:cNvSpPr>
            <a:spLocks noGrp="1"/>
          </p:cNvSpPr>
          <p:nvPr>
            <p:ph type="sldNum" sz="quarter" idx="12"/>
          </p:nvPr>
        </p:nvSpPr>
        <p:spPr/>
        <p:txBody>
          <a:bodyPr/>
          <a:lstStyle/>
          <a:p>
            <a:fld id="{254AC990-3A20-4079-A882-42AA50014D1A}" type="slidenum">
              <a:rPr lang="en-US" smtClean="0"/>
              <a:t>‹#›</a:t>
            </a:fld>
            <a:endParaRPr lang="en-US"/>
          </a:p>
        </p:txBody>
      </p:sp>
    </p:spTree>
    <p:extLst>
      <p:ext uri="{BB962C8B-B14F-4D97-AF65-F5344CB8AC3E}">
        <p14:creationId xmlns:p14="http://schemas.microsoft.com/office/powerpoint/2010/main" val="6656565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9AE8C54-2430-E003-1EF2-8F31FC725EA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555A83C-94B1-4EB3-7E21-E056AF1662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3B430A-E393-3240-92AA-6D51ED91216D}"/>
              </a:ext>
            </a:extLst>
          </p:cNvPr>
          <p:cNvSpPr>
            <a:spLocks noGrp="1"/>
          </p:cNvSpPr>
          <p:nvPr>
            <p:ph type="dt" sz="half" idx="10"/>
          </p:nvPr>
        </p:nvSpPr>
        <p:spPr/>
        <p:txBody>
          <a:bodyPr/>
          <a:lstStyle/>
          <a:p>
            <a:fld id="{CE1979EE-BC3A-44E8-8004-B9541E697C2E}" type="datetimeFigureOut">
              <a:rPr lang="en-US" smtClean="0"/>
              <a:t>10/26/2025</a:t>
            </a:fld>
            <a:endParaRPr lang="en-US"/>
          </a:p>
        </p:txBody>
      </p:sp>
      <p:sp>
        <p:nvSpPr>
          <p:cNvPr id="5" name="Footer Placeholder 4">
            <a:extLst>
              <a:ext uri="{FF2B5EF4-FFF2-40B4-BE49-F238E27FC236}">
                <a16:creationId xmlns:a16="http://schemas.microsoft.com/office/drawing/2014/main" id="{8AE696AF-EAF5-8F4D-E916-7B7C7FEB5A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27B23E-0613-AA92-52CF-0CB86B6A8F01}"/>
              </a:ext>
            </a:extLst>
          </p:cNvPr>
          <p:cNvSpPr>
            <a:spLocks noGrp="1"/>
          </p:cNvSpPr>
          <p:nvPr>
            <p:ph type="sldNum" sz="quarter" idx="12"/>
          </p:nvPr>
        </p:nvSpPr>
        <p:spPr/>
        <p:txBody>
          <a:bodyPr/>
          <a:lstStyle/>
          <a:p>
            <a:fld id="{254AC990-3A20-4079-A882-42AA50014D1A}" type="slidenum">
              <a:rPr lang="en-US" smtClean="0"/>
              <a:t>‹#›</a:t>
            </a:fld>
            <a:endParaRPr lang="en-US"/>
          </a:p>
        </p:txBody>
      </p:sp>
    </p:spTree>
    <p:extLst>
      <p:ext uri="{BB962C8B-B14F-4D97-AF65-F5344CB8AC3E}">
        <p14:creationId xmlns:p14="http://schemas.microsoft.com/office/powerpoint/2010/main" val="33893847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78C1BB07-2DEC-26AD-5342-883A16A61C0D}"/>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06E797A7-E39E-8B09-049B-DD2AC96CCDA4}"/>
              </a:ext>
            </a:extLst>
          </p:cNvPr>
          <p:cNvSpPr>
            <a:spLocks noGrp="1"/>
          </p:cNvSpPr>
          <p:nvPr userDrawn="1">
            <p:ph type="title"/>
          </p:nvPr>
        </p:nvSpPr>
        <p:spPr>
          <a:xfrm>
            <a:off x="184416" y="944723"/>
            <a:ext cx="11572154" cy="6935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766A346-64D6-1B8A-0DD3-36E6795DD444}"/>
              </a:ext>
            </a:extLst>
          </p:cNvPr>
          <p:cNvSpPr>
            <a:spLocks noGrp="1"/>
          </p:cNvSpPr>
          <p:nvPr userDrawn="1">
            <p:ph type="body" idx="1"/>
          </p:nvPr>
        </p:nvSpPr>
        <p:spPr>
          <a:xfrm>
            <a:off x="184415" y="1838325"/>
            <a:ext cx="11572155" cy="43386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15A41CA-3D25-A3AD-84AA-FE30AD3F82A1}"/>
              </a:ext>
            </a:extLst>
          </p:cNvPr>
          <p:cNvSpPr>
            <a:spLocks noGrp="1"/>
          </p:cNvSpPr>
          <p:nvPr userDrawn="1">
            <p:ph type="dt" sz="half" idx="2"/>
          </p:nvPr>
        </p:nvSpPr>
        <p:spPr>
          <a:xfrm>
            <a:off x="184415" y="6508376"/>
            <a:ext cx="1543850" cy="305307"/>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EC860B16-12CF-4C02-A7A1-A269285EBC5C}" type="datetimeFigureOut">
              <a:rPr lang="en-US" smtClean="0"/>
              <a:pPr/>
              <a:t>10/26/2025</a:t>
            </a:fld>
            <a:endParaRPr lang="en-US"/>
          </a:p>
        </p:txBody>
      </p:sp>
      <p:sp>
        <p:nvSpPr>
          <p:cNvPr id="5" name="Footer Placeholder 4">
            <a:extLst>
              <a:ext uri="{FF2B5EF4-FFF2-40B4-BE49-F238E27FC236}">
                <a16:creationId xmlns:a16="http://schemas.microsoft.com/office/drawing/2014/main" id="{696760BC-A76C-3AD7-8412-9D1983FB197B}"/>
              </a:ext>
            </a:extLst>
          </p:cNvPr>
          <p:cNvSpPr>
            <a:spLocks noGrp="1"/>
          </p:cNvSpPr>
          <p:nvPr userDrawn="1">
            <p:ph type="ftr" sz="quarter" idx="3"/>
          </p:nvPr>
        </p:nvSpPr>
        <p:spPr>
          <a:xfrm>
            <a:off x="1933815" y="6508376"/>
            <a:ext cx="8324370" cy="305307"/>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2E215668-D899-4E42-1D09-7EECAB207D92}"/>
              </a:ext>
            </a:extLst>
          </p:cNvPr>
          <p:cNvSpPr>
            <a:spLocks noGrp="1"/>
          </p:cNvSpPr>
          <p:nvPr userDrawn="1">
            <p:ph type="sldNum" sz="quarter" idx="4"/>
          </p:nvPr>
        </p:nvSpPr>
        <p:spPr>
          <a:xfrm>
            <a:off x="10806952" y="6508376"/>
            <a:ext cx="949618" cy="305307"/>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60BC128-25F6-46CE-851F-D35BFDC65E6A}" type="slidenum">
              <a:rPr lang="en-US" smtClean="0"/>
              <a:pPr/>
              <a:t>‹#›</a:t>
            </a:fld>
            <a:endParaRPr lang="en-US" dirty="0"/>
          </a:p>
        </p:txBody>
      </p:sp>
    </p:spTree>
    <p:extLst>
      <p:ext uri="{BB962C8B-B14F-4D97-AF65-F5344CB8AC3E}">
        <p14:creationId xmlns:p14="http://schemas.microsoft.com/office/powerpoint/2010/main" val="17602802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D5F09D-18C7-09E3-E0B8-3BA82924F1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2080031-8703-4228-091A-16F2606702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AB58EC-6918-2BBA-D4B8-EB3A7B4D44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E1979EE-BC3A-44E8-8004-B9541E697C2E}" type="datetimeFigureOut">
              <a:rPr lang="en-US" smtClean="0"/>
              <a:t>10/26/2025</a:t>
            </a:fld>
            <a:endParaRPr lang="en-US"/>
          </a:p>
        </p:txBody>
      </p:sp>
      <p:sp>
        <p:nvSpPr>
          <p:cNvPr id="5" name="Footer Placeholder 4">
            <a:extLst>
              <a:ext uri="{FF2B5EF4-FFF2-40B4-BE49-F238E27FC236}">
                <a16:creationId xmlns:a16="http://schemas.microsoft.com/office/drawing/2014/main" id="{CFB48F73-AE69-9028-47D5-0B7C84302A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53CCD9E-1A16-7535-AA56-24C458B4C4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54AC990-3A20-4079-A882-42AA50014D1A}" type="slidenum">
              <a:rPr lang="en-US" smtClean="0"/>
              <a:t>‹#›</a:t>
            </a:fld>
            <a:endParaRPr lang="en-US"/>
          </a:p>
        </p:txBody>
      </p:sp>
      <p:pic>
        <p:nvPicPr>
          <p:cNvPr id="8" name="Picture 7">
            <a:extLst>
              <a:ext uri="{FF2B5EF4-FFF2-40B4-BE49-F238E27FC236}">
                <a16:creationId xmlns:a16="http://schemas.microsoft.com/office/drawing/2014/main" id="{6AA1AB41-5951-A975-AA76-FC78081ED101}"/>
              </a:ext>
            </a:extLst>
          </p:cNvPr>
          <p:cNvPicPr>
            <a:picLocks noChangeAspect="1"/>
          </p:cNvPicPr>
          <p:nvPr userDrawn="1"/>
        </p:nvPicPr>
        <p:blipFill>
          <a:blip r:embed="rId13"/>
          <a:stretch>
            <a:fillRect/>
          </a:stretch>
        </p:blipFill>
        <p:spPr>
          <a:xfrm>
            <a:off x="1" y="0"/>
            <a:ext cx="12192000" cy="6858000"/>
          </a:xfrm>
          <a:prstGeom prst="rect">
            <a:avLst/>
          </a:prstGeom>
        </p:spPr>
      </p:pic>
    </p:spTree>
    <p:extLst>
      <p:ext uri="{BB962C8B-B14F-4D97-AF65-F5344CB8AC3E}">
        <p14:creationId xmlns:p14="http://schemas.microsoft.com/office/powerpoint/2010/main" val="7583254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8.xml"/><Relationship Id="rId6" Type="http://schemas.openxmlformats.org/officeDocument/2006/relationships/image" Target="../media/image8.jpg"/><Relationship Id="rId5" Type="http://schemas.openxmlformats.org/officeDocument/2006/relationships/image" Target="../media/image7.jpeg"/><Relationship Id="rId4" Type="http://schemas.openxmlformats.org/officeDocument/2006/relationships/image" Target="../media/image6.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hyperlink" Target="https://ref.ly/logosres/bdag?ref=Page.p+1096&amp;off=4747&amp;ctx=%CE%B4%CE%B9%CE%B4%CE%B1%CC%81%CF%83%CE%BA%CE%B1%CE%BB%CE%BF%CF%82%2c+%CE%BF%CF%85%2c+%CE%BF%CC%94+~false%2fbogus+teacher%2c" TargetMode="Externa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hyperlink" Target="https://ref.ly/logosres/louwnida?ref=LouwNida.33.250&amp;off=31&amp;ctx=%CE%BF%CE%B4%CE%B9%CE%B4%CE%B1%CC%81%CF%83%CE%BA%CE%B1%CE%BB%CE%BF%CF%82%2c+%CE%BF%CF%85+m%3a+~one+who+teaches+fals" TargetMode="Externa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hyperlink" Target="https://ref.ly/logosres/mounceexpdic?ref=GreekGK.GGK6015&amp;off=44&amp;ctx=pseudodidaskalos+1%C3%97+~a+false+teacher%2c+one" TargetMode="Externa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3A134A6-D4F2-F4CA-324F-5A67BB0A33CA}"/>
              </a:ext>
            </a:extLst>
          </p:cNvPr>
          <p:cNvSpPr txBox="1"/>
          <p:nvPr/>
        </p:nvSpPr>
        <p:spPr>
          <a:xfrm>
            <a:off x="4303642" y="3339549"/>
            <a:ext cx="5655365" cy="1631216"/>
          </a:xfrm>
          <a:prstGeom prst="rect">
            <a:avLst/>
          </a:prstGeom>
          <a:noFill/>
        </p:spPr>
        <p:txBody>
          <a:bodyPr wrap="square" rtlCol="0">
            <a:spAutoFit/>
          </a:bodyPr>
          <a:lstStyle/>
          <a:p>
            <a:pPr algn="ctr"/>
            <a:r>
              <a:rPr lang="en-US" sz="5000" dirty="0">
                <a:latin typeface="Arial Rounded MT Bold" panose="020F0704030504030204" pitchFamily="34" charset="0"/>
              </a:rPr>
              <a:t>Who Is a</a:t>
            </a:r>
          </a:p>
          <a:p>
            <a:pPr algn="ctr"/>
            <a:r>
              <a:rPr lang="en-US" sz="5000" dirty="0">
                <a:latin typeface="Arial Rounded MT Bold" panose="020F0704030504030204" pitchFamily="34" charset="0"/>
              </a:rPr>
              <a:t>False Teacher?</a:t>
            </a:r>
          </a:p>
        </p:txBody>
      </p:sp>
    </p:spTree>
    <p:extLst>
      <p:ext uri="{BB962C8B-B14F-4D97-AF65-F5344CB8AC3E}">
        <p14:creationId xmlns:p14="http://schemas.microsoft.com/office/powerpoint/2010/main" val="27423586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36305F-AB00-ADFC-339A-E01DA91A0B43}"/>
              </a:ext>
            </a:extLst>
          </p:cNvPr>
          <p:cNvSpPr txBox="1"/>
          <p:nvPr/>
        </p:nvSpPr>
        <p:spPr>
          <a:xfrm>
            <a:off x="101911" y="959277"/>
            <a:ext cx="11988177" cy="1200329"/>
          </a:xfrm>
          <a:prstGeom prst="rect">
            <a:avLst/>
          </a:prstGeom>
          <a:noFill/>
        </p:spPr>
        <p:txBody>
          <a:bodyPr wrap="square" rtlCol="0">
            <a:spAutoFit/>
          </a:bodyPr>
          <a:lstStyle/>
          <a:p>
            <a:pPr algn="ctr"/>
            <a:r>
              <a:rPr lang="en-US" sz="3600" b="1" dirty="0"/>
              <a:t>There are “false teachers” today</a:t>
            </a:r>
          </a:p>
          <a:p>
            <a:pPr algn="ctr"/>
            <a:r>
              <a:rPr lang="en-US" sz="3600" b="1" dirty="0"/>
              <a:t>Could any be labeled “false teachers” among brethren?</a:t>
            </a:r>
          </a:p>
        </p:txBody>
      </p:sp>
      <p:sp>
        <p:nvSpPr>
          <p:cNvPr id="5" name="TextBox 4">
            <a:extLst>
              <a:ext uri="{FF2B5EF4-FFF2-40B4-BE49-F238E27FC236}">
                <a16:creationId xmlns:a16="http://schemas.microsoft.com/office/drawing/2014/main" id="{7E509078-24FE-EA98-5CB3-A43F0DA8CA63}"/>
              </a:ext>
            </a:extLst>
          </p:cNvPr>
          <p:cNvSpPr txBox="1"/>
          <p:nvPr/>
        </p:nvSpPr>
        <p:spPr>
          <a:xfrm>
            <a:off x="1009766" y="3820284"/>
            <a:ext cx="2872225" cy="584775"/>
          </a:xfrm>
          <a:prstGeom prst="rect">
            <a:avLst/>
          </a:prstGeom>
          <a:noFill/>
          <a:ln w="28575">
            <a:solidFill>
              <a:srgbClr val="0070C0"/>
            </a:solidFill>
          </a:ln>
        </p:spPr>
        <p:txBody>
          <a:bodyPr wrap="square" rtlCol="0">
            <a:spAutoFit/>
          </a:bodyPr>
          <a:lstStyle/>
          <a:p>
            <a:pPr algn="ctr"/>
            <a:r>
              <a:rPr lang="en-US" sz="3200" dirty="0"/>
              <a:t>Matt. 7:15-20</a:t>
            </a:r>
          </a:p>
        </p:txBody>
      </p:sp>
      <p:sp>
        <p:nvSpPr>
          <p:cNvPr id="6" name="Left Brace 5">
            <a:extLst>
              <a:ext uri="{FF2B5EF4-FFF2-40B4-BE49-F238E27FC236}">
                <a16:creationId xmlns:a16="http://schemas.microsoft.com/office/drawing/2014/main" id="{7906878B-0610-5950-95B8-A33603EC14B8}"/>
              </a:ext>
            </a:extLst>
          </p:cNvPr>
          <p:cNvSpPr/>
          <p:nvPr/>
        </p:nvSpPr>
        <p:spPr>
          <a:xfrm>
            <a:off x="4151263" y="2675883"/>
            <a:ext cx="661959" cy="3051740"/>
          </a:xfrm>
          <a:prstGeom prst="leftBrace">
            <a:avLst>
              <a:gd name="adj1" fmla="val 38841"/>
              <a:gd name="adj2" fmla="val 50000"/>
            </a:avLst>
          </a:prstGeom>
          <a:ln w="381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65B50D5E-4DE8-90D4-7D0D-78D2C0884D90}"/>
              </a:ext>
            </a:extLst>
          </p:cNvPr>
          <p:cNvSpPr txBox="1"/>
          <p:nvPr/>
        </p:nvSpPr>
        <p:spPr>
          <a:xfrm>
            <a:off x="4813222" y="2602955"/>
            <a:ext cx="7102027" cy="2909130"/>
          </a:xfrm>
          <a:prstGeom prst="rect">
            <a:avLst/>
          </a:prstGeom>
          <a:noFill/>
        </p:spPr>
        <p:txBody>
          <a:bodyPr wrap="square" rtlCol="0">
            <a:spAutoFit/>
          </a:bodyPr>
          <a:lstStyle/>
          <a:p>
            <a:pPr marL="285750" indent="-285750">
              <a:lnSpc>
                <a:spcPct val="200000"/>
              </a:lnSpc>
              <a:buFont typeface="Wingdings" panose="05000000000000000000" pitchFamily="2" charset="2"/>
              <a:buChar char="§"/>
            </a:pPr>
            <a:r>
              <a:rPr lang="en-US" sz="3200" dirty="0"/>
              <a:t>They do exist</a:t>
            </a:r>
          </a:p>
          <a:p>
            <a:pPr marL="285750" indent="-285750">
              <a:lnSpc>
                <a:spcPct val="200000"/>
              </a:lnSpc>
              <a:buFont typeface="Wingdings" panose="05000000000000000000" pitchFamily="2" charset="2"/>
              <a:buChar char="§"/>
            </a:pPr>
            <a:r>
              <a:rPr lang="en-US" sz="3200" dirty="0"/>
              <a:t>They do not appear as false teachers</a:t>
            </a:r>
          </a:p>
          <a:p>
            <a:pPr marL="285750" indent="-285750">
              <a:lnSpc>
                <a:spcPct val="200000"/>
              </a:lnSpc>
              <a:buFont typeface="Wingdings" panose="05000000000000000000" pitchFamily="2" charset="2"/>
              <a:buChar char="§"/>
            </a:pPr>
            <a:r>
              <a:rPr lang="en-US" sz="3200" dirty="0"/>
              <a:t>They are known by their fruit</a:t>
            </a:r>
          </a:p>
        </p:txBody>
      </p:sp>
    </p:spTree>
    <p:extLst>
      <p:ext uri="{BB962C8B-B14F-4D97-AF65-F5344CB8AC3E}">
        <p14:creationId xmlns:p14="http://schemas.microsoft.com/office/powerpoint/2010/main" val="31377183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EFF7D-CBE0-0BA2-AF96-5752048D656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BB77B89-EEB9-FE41-1966-E2453BDE5FCD}"/>
              </a:ext>
            </a:extLst>
          </p:cNvPr>
          <p:cNvSpPr txBox="1"/>
          <p:nvPr/>
        </p:nvSpPr>
        <p:spPr>
          <a:xfrm>
            <a:off x="101911" y="959277"/>
            <a:ext cx="11988177" cy="1200329"/>
          </a:xfrm>
          <a:prstGeom prst="rect">
            <a:avLst/>
          </a:prstGeom>
          <a:noFill/>
        </p:spPr>
        <p:txBody>
          <a:bodyPr wrap="square" rtlCol="0">
            <a:spAutoFit/>
          </a:bodyPr>
          <a:lstStyle/>
          <a:p>
            <a:pPr algn="ctr"/>
            <a:r>
              <a:rPr lang="en-US" sz="3600" b="1" dirty="0"/>
              <a:t>There are “false teachers” today</a:t>
            </a:r>
          </a:p>
          <a:p>
            <a:pPr algn="ctr"/>
            <a:r>
              <a:rPr lang="en-US" sz="3600" b="1" dirty="0"/>
              <a:t>Could any be labeled “false teachers” among brethren?</a:t>
            </a:r>
          </a:p>
        </p:txBody>
      </p:sp>
      <p:sp>
        <p:nvSpPr>
          <p:cNvPr id="5" name="TextBox 4">
            <a:extLst>
              <a:ext uri="{FF2B5EF4-FFF2-40B4-BE49-F238E27FC236}">
                <a16:creationId xmlns:a16="http://schemas.microsoft.com/office/drawing/2014/main" id="{1A2CBF82-3491-C290-8443-E53C25C2A41F}"/>
              </a:ext>
            </a:extLst>
          </p:cNvPr>
          <p:cNvSpPr txBox="1"/>
          <p:nvPr/>
        </p:nvSpPr>
        <p:spPr>
          <a:xfrm>
            <a:off x="1009766" y="3820284"/>
            <a:ext cx="2872225" cy="584775"/>
          </a:xfrm>
          <a:prstGeom prst="rect">
            <a:avLst/>
          </a:prstGeom>
          <a:noFill/>
          <a:ln w="28575">
            <a:solidFill>
              <a:srgbClr val="0070C0"/>
            </a:solidFill>
          </a:ln>
        </p:spPr>
        <p:txBody>
          <a:bodyPr wrap="square" rtlCol="0">
            <a:spAutoFit/>
          </a:bodyPr>
          <a:lstStyle/>
          <a:p>
            <a:pPr algn="ctr"/>
            <a:r>
              <a:rPr lang="en-US" sz="3200" dirty="0"/>
              <a:t>2 Peter 2:1-3</a:t>
            </a:r>
          </a:p>
        </p:txBody>
      </p:sp>
      <p:sp>
        <p:nvSpPr>
          <p:cNvPr id="6" name="Left Brace 5">
            <a:extLst>
              <a:ext uri="{FF2B5EF4-FFF2-40B4-BE49-F238E27FC236}">
                <a16:creationId xmlns:a16="http://schemas.microsoft.com/office/drawing/2014/main" id="{BE99E480-775F-3BE9-EF17-7AB08BF83266}"/>
              </a:ext>
            </a:extLst>
          </p:cNvPr>
          <p:cNvSpPr/>
          <p:nvPr/>
        </p:nvSpPr>
        <p:spPr>
          <a:xfrm>
            <a:off x="4151263" y="2675883"/>
            <a:ext cx="661959" cy="3051740"/>
          </a:xfrm>
          <a:prstGeom prst="leftBrace">
            <a:avLst>
              <a:gd name="adj1" fmla="val 38841"/>
              <a:gd name="adj2" fmla="val 50000"/>
            </a:avLst>
          </a:prstGeom>
          <a:ln w="381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8F74037F-CA22-55DC-AF04-E1A0719D972B}"/>
              </a:ext>
            </a:extLst>
          </p:cNvPr>
          <p:cNvSpPr txBox="1"/>
          <p:nvPr/>
        </p:nvSpPr>
        <p:spPr>
          <a:xfrm>
            <a:off x="4813222" y="2602955"/>
            <a:ext cx="7459643" cy="2909130"/>
          </a:xfrm>
          <a:prstGeom prst="rect">
            <a:avLst/>
          </a:prstGeom>
          <a:noFill/>
        </p:spPr>
        <p:txBody>
          <a:bodyPr wrap="square" rtlCol="0">
            <a:spAutoFit/>
          </a:bodyPr>
          <a:lstStyle/>
          <a:p>
            <a:pPr marL="285750" indent="-285750">
              <a:lnSpc>
                <a:spcPct val="200000"/>
              </a:lnSpc>
              <a:buFont typeface="Wingdings" panose="05000000000000000000" pitchFamily="2" charset="2"/>
              <a:buChar char="§"/>
            </a:pPr>
            <a:r>
              <a:rPr lang="en-US" sz="3200" dirty="0"/>
              <a:t>There were false prophets in OT</a:t>
            </a:r>
          </a:p>
          <a:p>
            <a:pPr marL="285750" indent="-285750">
              <a:lnSpc>
                <a:spcPct val="200000"/>
              </a:lnSpc>
              <a:buFont typeface="Wingdings" panose="05000000000000000000" pitchFamily="2" charset="2"/>
              <a:buChar char="§"/>
            </a:pPr>
            <a:r>
              <a:rPr lang="en-US" sz="3200" dirty="0"/>
              <a:t>Likewise, are false teachers today</a:t>
            </a:r>
          </a:p>
          <a:p>
            <a:pPr marL="285750" indent="-285750">
              <a:lnSpc>
                <a:spcPct val="200000"/>
              </a:lnSpc>
              <a:buFont typeface="Wingdings" panose="05000000000000000000" pitchFamily="2" charset="2"/>
              <a:buChar char="§"/>
            </a:pPr>
            <a:r>
              <a:rPr lang="en-US" sz="3200" dirty="0"/>
              <a:t>There are false teachers among brethren</a:t>
            </a:r>
          </a:p>
        </p:txBody>
      </p:sp>
    </p:spTree>
    <p:extLst>
      <p:ext uri="{BB962C8B-B14F-4D97-AF65-F5344CB8AC3E}">
        <p14:creationId xmlns:p14="http://schemas.microsoft.com/office/powerpoint/2010/main" val="35728251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0A677-DEA6-F3FA-6B49-20CCFB38936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A27EB44-B278-0AD8-674B-660EF5A831BA}"/>
              </a:ext>
            </a:extLst>
          </p:cNvPr>
          <p:cNvSpPr txBox="1"/>
          <p:nvPr/>
        </p:nvSpPr>
        <p:spPr>
          <a:xfrm>
            <a:off x="4303642" y="3339549"/>
            <a:ext cx="5655365" cy="1631216"/>
          </a:xfrm>
          <a:prstGeom prst="rect">
            <a:avLst/>
          </a:prstGeom>
          <a:noFill/>
        </p:spPr>
        <p:txBody>
          <a:bodyPr wrap="square" rtlCol="0">
            <a:spAutoFit/>
          </a:bodyPr>
          <a:lstStyle/>
          <a:p>
            <a:pPr algn="ctr"/>
            <a:r>
              <a:rPr lang="en-US" sz="5000" dirty="0">
                <a:latin typeface="Arial Rounded MT Bold" panose="020F0704030504030204" pitchFamily="34" charset="0"/>
              </a:rPr>
              <a:t>Who Is a</a:t>
            </a:r>
          </a:p>
          <a:p>
            <a:pPr algn="ctr"/>
            <a:r>
              <a:rPr lang="en-US" sz="5000" dirty="0">
                <a:latin typeface="Arial Rounded MT Bold" panose="020F0704030504030204" pitchFamily="34" charset="0"/>
              </a:rPr>
              <a:t>False Teacher?</a:t>
            </a:r>
          </a:p>
        </p:txBody>
      </p:sp>
      <p:sp>
        <p:nvSpPr>
          <p:cNvPr id="3" name="Rectangle: Rounded Corners 2">
            <a:extLst>
              <a:ext uri="{FF2B5EF4-FFF2-40B4-BE49-F238E27FC236}">
                <a16:creationId xmlns:a16="http://schemas.microsoft.com/office/drawing/2014/main" id="{B0C0AD99-1C56-7564-F4D6-B68444E5F2CD}"/>
              </a:ext>
            </a:extLst>
          </p:cNvPr>
          <p:cNvSpPr/>
          <p:nvPr/>
        </p:nvSpPr>
        <p:spPr>
          <a:xfrm>
            <a:off x="4045226" y="101048"/>
            <a:ext cx="7712764"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lvl="1" indent="-400050">
              <a:buFont typeface="+mj-lt"/>
              <a:buAutoNum type="romanUcPeriod"/>
            </a:pPr>
            <a:r>
              <a:rPr lang="en-US" sz="3200" dirty="0">
                <a:solidFill>
                  <a:schemeClr val="tx1"/>
                </a:solidFill>
              </a:rPr>
              <a:t>Abundant Warnings</a:t>
            </a:r>
          </a:p>
        </p:txBody>
      </p:sp>
    </p:spTree>
    <p:extLst>
      <p:ext uri="{BB962C8B-B14F-4D97-AF65-F5344CB8AC3E}">
        <p14:creationId xmlns:p14="http://schemas.microsoft.com/office/powerpoint/2010/main" val="9463404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9210B83-7731-8F3C-E5CF-C525329CDD4D}"/>
              </a:ext>
            </a:extLst>
          </p:cNvPr>
          <p:cNvSpPr/>
          <p:nvPr/>
        </p:nvSpPr>
        <p:spPr>
          <a:xfrm>
            <a:off x="0" y="0"/>
            <a:ext cx="6698120"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lvl="1" indent="-400050" algn="ctr">
              <a:buFont typeface="+mj-lt"/>
              <a:buAutoNum type="romanUcPeriod"/>
            </a:pPr>
            <a:r>
              <a:rPr lang="en-US" sz="3200" dirty="0">
                <a:solidFill>
                  <a:schemeClr val="tx1"/>
                </a:solidFill>
              </a:rPr>
              <a:t>Abundant Warnings</a:t>
            </a:r>
          </a:p>
        </p:txBody>
      </p:sp>
      <p:sp>
        <p:nvSpPr>
          <p:cNvPr id="3" name="TextBox 2">
            <a:extLst>
              <a:ext uri="{FF2B5EF4-FFF2-40B4-BE49-F238E27FC236}">
                <a16:creationId xmlns:a16="http://schemas.microsoft.com/office/drawing/2014/main" id="{C91E8960-E40F-1EE6-4C90-D7C77ABAF548}"/>
              </a:ext>
            </a:extLst>
          </p:cNvPr>
          <p:cNvSpPr txBox="1"/>
          <p:nvPr/>
        </p:nvSpPr>
        <p:spPr>
          <a:xfrm>
            <a:off x="609599" y="1399592"/>
            <a:ext cx="11140751" cy="1015663"/>
          </a:xfrm>
          <a:prstGeom prst="rect">
            <a:avLst/>
          </a:prstGeom>
          <a:noFill/>
        </p:spPr>
        <p:txBody>
          <a:bodyPr wrap="square" rtlCol="0">
            <a:spAutoFit/>
          </a:bodyPr>
          <a:lstStyle/>
          <a:p>
            <a:pPr marL="514350" indent="-514350">
              <a:buFont typeface="+mj-lt"/>
              <a:buAutoNum type="alphaUcPeriod"/>
            </a:pPr>
            <a:r>
              <a:rPr lang="en-US" sz="3200" b="1" dirty="0"/>
              <a:t>There have always been false teachers</a:t>
            </a:r>
          </a:p>
          <a:p>
            <a:pPr marL="971550" lvl="1" indent="-514350">
              <a:buFont typeface="+mj-lt"/>
              <a:buAutoNum type="arabicPeriod"/>
            </a:pPr>
            <a:r>
              <a:rPr lang="en-US" sz="2800" dirty="0"/>
              <a:t>In the Old Testament</a:t>
            </a:r>
          </a:p>
        </p:txBody>
      </p:sp>
    </p:spTree>
    <p:extLst>
      <p:ext uri="{BB962C8B-B14F-4D97-AF65-F5344CB8AC3E}">
        <p14:creationId xmlns:p14="http://schemas.microsoft.com/office/powerpoint/2010/main" val="39572923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A8E655F-8714-BE45-E561-DF18F03DFB81}"/>
              </a:ext>
            </a:extLst>
          </p:cNvPr>
          <p:cNvSpPr txBox="1"/>
          <p:nvPr/>
        </p:nvSpPr>
        <p:spPr>
          <a:xfrm>
            <a:off x="382555" y="659365"/>
            <a:ext cx="11426889" cy="5693866"/>
          </a:xfrm>
          <a:prstGeom prst="rect">
            <a:avLst/>
          </a:prstGeom>
          <a:solidFill>
            <a:srgbClr val="FFFFFF">
              <a:alpha val="50196"/>
            </a:srgbClr>
          </a:solidFill>
          <a:ln>
            <a:solidFill>
              <a:schemeClr val="tx1"/>
            </a:solidFill>
          </a:ln>
        </p:spPr>
        <p:txBody>
          <a:bodyPr wrap="square" rtlCol="0">
            <a:spAutoFit/>
          </a:bodyPr>
          <a:lstStyle/>
          <a:p>
            <a:pPr marL="457200" indent="-457200">
              <a:buFont typeface="Arial" panose="020B0604020202020204" pitchFamily="34" charset="0"/>
              <a:buChar char="•"/>
            </a:pPr>
            <a:r>
              <a:rPr lang="en-US" sz="2800" b="1" u="sng" dirty="0"/>
              <a:t>Psa. 119:128 </a:t>
            </a:r>
            <a:r>
              <a:rPr lang="en-US" sz="2800" dirty="0"/>
              <a:t>– false way is in contrast to the precepts – thus, teaching contrary to the precepts of God is false teaching.</a:t>
            </a:r>
          </a:p>
          <a:p>
            <a:pPr marL="457200" indent="-457200">
              <a:buFont typeface="Arial" panose="020B0604020202020204" pitchFamily="34" charset="0"/>
              <a:buChar char="•"/>
            </a:pPr>
            <a:r>
              <a:rPr lang="en-US" sz="2800" b="1" u="sng" dirty="0"/>
              <a:t>Jer. 6:13-14 </a:t>
            </a:r>
            <a:r>
              <a:rPr lang="en-US" sz="2800" dirty="0"/>
              <a:t>– there were prophets who dealt “falsely” saying peace where there is no peace.</a:t>
            </a:r>
          </a:p>
          <a:p>
            <a:pPr marL="457200" indent="-457200">
              <a:buFont typeface="Arial" panose="020B0604020202020204" pitchFamily="34" charset="0"/>
              <a:buChar char="•"/>
            </a:pPr>
            <a:r>
              <a:rPr lang="en-US" sz="2800" b="1" u="sng" dirty="0"/>
              <a:t>Jer. 8:8-11 </a:t>
            </a:r>
            <a:r>
              <a:rPr lang="en-US" sz="2800" dirty="0"/>
              <a:t>– the pen of the scribe works falsehood.</a:t>
            </a:r>
          </a:p>
          <a:p>
            <a:pPr marL="457200" indent="-457200">
              <a:buFont typeface="Arial" panose="020B0604020202020204" pitchFamily="34" charset="0"/>
              <a:buChar char="•"/>
            </a:pPr>
            <a:r>
              <a:rPr lang="en-US" sz="2800" b="1" u="sng" dirty="0"/>
              <a:t>Jer. 14:14 </a:t>
            </a:r>
            <a:r>
              <a:rPr lang="en-US" sz="2800" dirty="0"/>
              <a:t>– the prophets prophecy lies and false vision.</a:t>
            </a:r>
          </a:p>
          <a:p>
            <a:pPr marL="457200" indent="-457200">
              <a:buFont typeface="Arial" panose="020B0604020202020204" pitchFamily="34" charset="0"/>
              <a:buChar char="•"/>
            </a:pPr>
            <a:r>
              <a:rPr lang="en-US" sz="2800" b="1" u="sng" dirty="0"/>
              <a:t>Jer. 23:32 </a:t>
            </a:r>
            <a:r>
              <a:rPr lang="en-US" sz="2800" dirty="0"/>
              <a:t>– there are those who prophecy false dreams and “cause my people to err by their lies.”</a:t>
            </a:r>
          </a:p>
          <a:p>
            <a:pPr marL="457200" indent="-457200">
              <a:buFont typeface="Arial" panose="020B0604020202020204" pitchFamily="34" charset="0"/>
              <a:buChar char="•"/>
            </a:pPr>
            <a:r>
              <a:rPr lang="en-US" sz="2800" b="1" u="sng" dirty="0"/>
              <a:t>Jer. 29:9 </a:t>
            </a:r>
            <a:r>
              <a:rPr lang="en-US" sz="2800" dirty="0"/>
              <a:t>– prophecy falsely.</a:t>
            </a:r>
          </a:p>
          <a:p>
            <a:pPr marL="457200" indent="-457200">
              <a:buFont typeface="Arial" panose="020B0604020202020204" pitchFamily="34" charset="0"/>
              <a:buChar char="•"/>
            </a:pPr>
            <a:r>
              <a:rPr lang="en-US" sz="2800" b="1" u="sng" dirty="0"/>
              <a:t>Lam. 2:14 </a:t>
            </a:r>
            <a:r>
              <a:rPr lang="en-US" sz="2800" dirty="0"/>
              <a:t>– false and deceptive visions…false prophecies and delusions.</a:t>
            </a:r>
          </a:p>
          <a:p>
            <a:pPr marL="457200" indent="-457200">
              <a:buFont typeface="Arial" panose="020B0604020202020204" pitchFamily="34" charset="0"/>
              <a:buChar char="•"/>
            </a:pPr>
            <a:r>
              <a:rPr lang="en-US" sz="2800" b="1" u="sng" dirty="0"/>
              <a:t>Ezek. 22:28 </a:t>
            </a:r>
            <a:r>
              <a:rPr lang="en-US" sz="2800" dirty="0"/>
              <a:t>– prophets who plaster with untampered mortar… false visions and lies.</a:t>
            </a:r>
          </a:p>
        </p:txBody>
      </p:sp>
    </p:spTree>
    <p:extLst>
      <p:ext uri="{BB962C8B-B14F-4D97-AF65-F5344CB8AC3E}">
        <p14:creationId xmlns:p14="http://schemas.microsoft.com/office/powerpoint/2010/main" val="17193645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Effect transition="in" filter="fade">
                                      <p:cBhvr>
                                        <p:cTn id="35" dur="1000"/>
                                        <p:tgtEl>
                                          <p:spTgt spid="2">
                                            <p:txEl>
                                              <p:pRg st="5" end="5"/>
                                            </p:txEl>
                                          </p:spTgt>
                                        </p:tgtEl>
                                      </p:cBhvr>
                                    </p:animEffect>
                                    <p:anim calcmode="lin" valueType="num">
                                      <p:cBhvr>
                                        <p:cTn id="36"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6" end="6"/>
                                            </p:txEl>
                                          </p:spTgt>
                                        </p:tgtEl>
                                        <p:attrNameLst>
                                          <p:attrName>style.visibility</p:attrName>
                                        </p:attrNameLst>
                                      </p:cBhvr>
                                      <p:to>
                                        <p:strVal val="visible"/>
                                      </p:to>
                                    </p:set>
                                    <p:animEffect transition="in" filter="fade">
                                      <p:cBhvr>
                                        <p:cTn id="42" dur="1000"/>
                                        <p:tgtEl>
                                          <p:spTgt spid="2">
                                            <p:txEl>
                                              <p:pRg st="6" end="6"/>
                                            </p:txEl>
                                          </p:spTgt>
                                        </p:tgtEl>
                                      </p:cBhvr>
                                    </p:animEffect>
                                    <p:anim calcmode="lin" valueType="num">
                                      <p:cBhvr>
                                        <p:cTn id="43"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Effect transition="in" filter="fade">
                                      <p:cBhvr>
                                        <p:cTn id="49" dur="1000"/>
                                        <p:tgtEl>
                                          <p:spTgt spid="2">
                                            <p:txEl>
                                              <p:pRg st="7" end="7"/>
                                            </p:txEl>
                                          </p:spTgt>
                                        </p:tgtEl>
                                      </p:cBhvr>
                                    </p:animEffect>
                                    <p:anim calcmode="lin" valueType="num">
                                      <p:cBhvr>
                                        <p:cTn id="50"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1992E-6061-9950-CE64-A60F6BF6CDD3}"/>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9CB258D-D8C4-FD2D-E7A9-E11AE6BF6D0B}"/>
              </a:ext>
            </a:extLst>
          </p:cNvPr>
          <p:cNvSpPr/>
          <p:nvPr/>
        </p:nvSpPr>
        <p:spPr>
          <a:xfrm>
            <a:off x="0" y="0"/>
            <a:ext cx="6698120"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lvl="1" indent="-400050" algn="ctr">
              <a:buFont typeface="+mj-lt"/>
              <a:buAutoNum type="romanUcPeriod"/>
            </a:pPr>
            <a:r>
              <a:rPr lang="en-US" sz="3200" dirty="0">
                <a:solidFill>
                  <a:schemeClr val="tx1"/>
                </a:solidFill>
              </a:rPr>
              <a:t>Abundant Warnings</a:t>
            </a:r>
          </a:p>
        </p:txBody>
      </p:sp>
      <p:sp>
        <p:nvSpPr>
          <p:cNvPr id="3" name="TextBox 2">
            <a:extLst>
              <a:ext uri="{FF2B5EF4-FFF2-40B4-BE49-F238E27FC236}">
                <a16:creationId xmlns:a16="http://schemas.microsoft.com/office/drawing/2014/main" id="{8669E38E-DC8D-88F1-667E-915554B132D8}"/>
              </a:ext>
            </a:extLst>
          </p:cNvPr>
          <p:cNvSpPr txBox="1"/>
          <p:nvPr/>
        </p:nvSpPr>
        <p:spPr>
          <a:xfrm>
            <a:off x="609599" y="1399592"/>
            <a:ext cx="11140751" cy="1446550"/>
          </a:xfrm>
          <a:prstGeom prst="rect">
            <a:avLst/>
          </a:prstGeom>
          <a:noFill/>
        </p:spPr>
        <p:txBody>
          <a:bodyPr wrap="square" rtlCol="0">
            <a:spAutoFit/>
          </a:bodyPr>
          <a:lstStyle/>
          <a:p>
            <a:pPr marL="514350" indent="-514350">
              <a:buFont typeface="+mj-lt"/>
              <a:buAutoNum type="alphaUcPeriod"/>
            </a:pPr>
            <a:r>
              <a:rPr lang="en-US" sz="3200" b="1" dirty="0"/>
              <a:t>There have always been false teachers</a:t>
            </a:r>
          </a:p>
          <a:p>
            <a:pPr marL="971550" lvl="1" indent="-514350">
              <a:buFont typeface="+mj-lt"/>
              <a:buAutoNum type="arabicPeriod"/>
            </a:pPr>
            <a:r>
              <a:rPr lang="en-US" sz="2800" dirty="0"/>
              <a:t>In the Old Testament</a:t>
            </a:r>
          </a:p>
          <a:p>
            <a:pPr marL="971550" lvl="1" indent="-514350">
              <a:buFont typeface="+mj-lt"/>
              <a:buAutoNum type="arabicPeriod"/>
            </a:pPr>
            <a:r>
              <a:rPr lang="en-US" sz="2800" dirty="0"/>
              <a:t>In the New Testament</a:t>
            </a:r>
          </a:p>
        </p:txBody>
      </p:sp>
    </p:spTree>
    <p:extLst>
      <p:ext uri="{BB962C8B-B14F-4D97-AF65-F5344CB8AC3E}">
        <p14:creationId xmlns:p14="http://schemas.microsoft.com/office/powerpoint/2010/main" val="9973604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49D5AF-7FB1-CAC8-6F9A-728E6BB7887C}"/>
              </a:ext>
            </a:extLst>
          </p:cNvPr>
          <p:cNvSpPr txBox="1"/>
          <p:nvPr/>
        </p:nvSpPr>
        <p:spPr>
          <a:xfrm>
            <a:off x="702906" y="803730"/>
            <a:ext cx="10786188" cy="5262979"/>
          </a:xfrm>
          <a:prstGeom prst="rect">
            <a:avLst/>
          </a:prstGeom>
          <a:solidFill>
            <a:srgbClr val="FFFFFF">
              <a:alpha val="50196"/>
            </a:srgbClr>
          </a:solidFill>
          <a:ln>
            <a:solidFill>
              <a:schemeClr val="tx1"/>
            </a:solidFill>
          </a:ln>
        </p:spPr>
        <p:txBody>
          <a:bodyPr wrap="square" rtlCol="0">
            <a:spAutoFit/>
          </a:bodyPr>
          <a:lstStyle/>
          <a:p>
            <a:pPr marL="285750" indent="-285750">
              <a:buFont typeface="Arial" panose="020B0604020202020204" pitchFamily="34" charset="0"/>
              <a:buChar char="•"/>
            </a:pPr>
            <a:r>
              <a:rPr lang="en-US" sz="2800" b="1" u="sng" dirty="0"/>
              <a:t>Matt. 7:15-20 </a:t>
            </a:r>
            <a:r>
              <a:rPr lang="en-US" sz="2800" dirty="0"/>
              <a:t>– false prophets who come in sheep’s clothing.</a:t>
            </a:r>
          </a:p>
          <a:p>
            <a:pPr marL="285750" indent="-285750">
              <a:buFont typeface="Arial" panose="020B0604020202020204" pitchFamily="34" charset="0"/>
              <a:buChar char="•"/>
            </a:pPr>
            <a:r>
              <a:rPr lang="en-US" sz="2800" b="1" u="sng" dirty="0"/>
              <a:t>Matt. 24:11, 24 </a:t>
            </a:r>
            <a:r>
              <a:rPr lang="en-US" sz="2800" dirty="0"/>
              <a:t>– many false prophets will arise and deceive many.</a:t>
            </a:r>
          </a:p>
          <a:p>
            <a:pPr marL="285750" indent="-285750">
              <a:buFont typeface="Arial" panose="020B0604020202020204" pitchFamily="34" charset="0"/>
              <a:buChar char="•"/>
            </a:pPr>
            <a:r>
              <a:rPr lang="en-US" sz="2800" b="1" u="sng" dirty="0"/>
              <a:t>Acts 13:6 </a:t>
            </a:r>
            <a:r>
              <a:rPr lang="en-US" sz="2800" dirty="0"/>
              <a:t>– on first missionary journey encountered a false prophet, Bar-Jesus.</a:t>
            </a:r>
          </a:p>
          <a:p>
            <a:pPr marL="285750" indent="-285750">
              <a:buFont typeface="Arial" panose="020B0604020202020204" pitchFamily="34" charset="0"/>
              <a:buChar char="•"/>
            </a:pPr>
            <a:r>
              <a:rPr lang="en-US" sz="2800" b="1" u="sng" dirty="0"/>
              <a:t>Col. 2:8 </a:t>
            </a:r>
            <a:r>
              <a:rPr lang="en-US" sz="2800" dirty="0"/>
              <a:t>– advocates of the “Colossian heresy” could easily cheat the Colossians through philosophy and empty deceit.</a:t>
            </a:r>
          </a:p>
          <a:p>
            <a:pPr marL="285750" indent="-285750">
              <a:buFont typeface="Arial" panose="020B0604020202020204" pitchFamily="34" charset="0"/>
              <a:buChar char="•"/>
            </a:pPr>
            <a:r>
              <a:rPr lang="en-US" sz="2800" b="1" u="sng" dirty="0"/>
              <a:t>2 Pet. 2:1-3 </a:t>
            </a:r>
            <a:r>
              <a:rPr lang="en-US" sz="2800" dirty="0"/>
              <a:t>– are false teachers today just as in the Old Testament times.</a:t>
            </a:r>
          </a:p>
          <a:p>
            <a:pPr marL="285750" indent="-285750">
              <a:buFont typeface="Arial" panose="020B0604020202020204" pitchFamily="34" charset="0"/>
              <a:buChar char="•"/>
            </a:pPr>
            <a:r>
              <a:rPr lang="en-US" sz="2800" b="1" u="sng" dirty="0"/>
              <a:t>1 John 4:1-6 </a:t>
            </a:r>
            <a:r>
              <a:rPr lang="en-US" sz="2800" dirty="0"/>
              <a:t>– many false prophets in the world, thus test or try them.</a:t>
            </a:r>
          </a:p>
          <a:p>
            <a:pPr marL="285750" indent="-285750">
              <a:buFont typeface="Arial" panose="020B0604020202020204" pitchFamily="34" charset="0"/>
              <a:buChar char="•"/>
            </a:pPr>
            <a:r>
              <a:rPr lang="en-US" sz="2800" b="1" u="sng" dirty="0"/>
              <a:t>2 John 9-11 </a:t>
            </a:r>
            <a:r>
              <a:rPr lang="en-US" sz="2800" dirty="0"/>
              <a:t>– if one comes and doesn’t bring the doctrine (truth) do not receive him.</a:t>
            </a:r>
          </a:p>
        </p:txBody>
      </p:sp>
    </p:spTree>
    <p:extLst>
      <p:ext uri="{BB962C8B-B14F-4D97-AF65-F5344CB8AC3E}">
        <p14:creationId xmlns:p14="http://schemas.microsoft.com/office/powerpoint/2010/main" val="3557157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Effect transition="in" filter="fade">
                                      <p:cBhvr>
                                        <p:cTn id="35" dur="1000"/>
                                        <p:tgtEl>
                                          <p:spTgt spid="2">
                                            <p:txEl>
                                              <p:pRg st="5" end="5"/>
                                            </p:txEl>
                                          </p:spTgt>
                                        </p:tgtEl>
                                      </p:cBhvr>
                                    </p:animEffect>
                                    <p:anim calcmode="lin" valueType="num">
                                      <p:cBhvr>
                                        <p:cTn id="36"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6" end="6"/>
                                            </p:txEl>
                                          </p:spTgt>
                                        </p:tgtEl>
                                        <p:attrNameLst>
                                          <p:attrName>style.visibility</p:attrName>
                                        </p:attrNameLst>
                                      </p:cBhvr>
                                      <p:to>
                                        <p:strVal val="visible"/>
                                      </p:to>
                                    </p:set>
                                    <p:animEffect transition="in" filter="fade">
                                      <p:cBhvr>
                                        <p:cTn id="42" dur="1000"/>
                                        <p:tgtEl>
                                          <p:spTgt spid="2">
                                            <p:txEl>
                                              <p:pRg st="6" end="6"/>
                                            </p:txEl>
                                          </p:spTgt>
                                        </p:tgtEl>
                                      </p:cBhvr>
                                    </p:animEffect>
                                    <p:anim calcmode="lin" valueType="num">
                                      <p:cBhvr>
                                        <p:cTn id="43"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F9FFE-D9EE-86D9-1D31-FEF1D8ECD319}"/>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C22C4B0-E824-0F79-326E-33DDA68671B0}"/>
              </a:ext>
            </a:extLst>
          </p:cNvPr>
          <p:cNvSpPr/>
          <p:nvPr/>
        </p:nvSpPr>
        <p:spPr>
          <a:xfrm>
            <a:off x="0" y="0"/>
            <a:ext cx="6698120"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lvl="1" indent="-400050" algn="ctr">
              <a:buFont typeface="+mj-lt"/>
              <a:buAutoNum type="romanUcPeriod"/>
            </a:pPr>
            <a:r>
              <a:rPr lang="en-US" sz="3200" dirty="0">
                <a:solidFill>
                  <a:schemeClr val="tx1"/>
                </a:solidFill>
              </a:rPr>
              <a:t>Abundant Warnings</a:t>
            </a:r>
          </a:p>
        </p:txBody>
      </p:sp>
      <p:sp>
        <p:nvSpPr>
          <p:cNvPr id="3" name="TextBox 2">
            <a:extLst>
              <a:ext uri="{FF2B5EF4-FFF2-40B4-BE49-F238E27FC236}">
                <a16:creationId xmlns:a16="http://schemas.microsoft.com/office/drawing/2014/main" id="{5EC933F9-F4B1-F592-8B69-E870B30928A2}"/>
              </a:ext>
            </a:extLst>
          </p:cNvPr>
          <p:cNvSpPr txBox="1"/>
          <p:nvPr/>
        </p:nvSpPr>
        <p:spPr>
          <a:xfrm>
            <a:off x="609599" y="1399592"/>
            <a:ext cx="11140751" cy="4832092"/>
          </a:xfrm>
          <a:prstGeom prst="rect">
            <a:avLst/>
          </a:prstGeom>
          <a:noFill/>
        </p:spPr>
        <p:txBody>
          <a:bodyPr wrap="square" rtlCol="0">
            <a:spAutoFit/>
          </a:bodyPr>
          <a:lstStyle/>
          <a:p>
            <a:pPr marL="514350" indent="-514350">
              <a:buFont typeface="+mj-lt"/>
              <a:buAutoNum type="alphaUcPeriod"/>
            </a:pPr>
            <a:r>
              <a:rPr lang="en-US" sz="3200" b="1" dirty="0"/>
              <a:t>There have always been false teachers</a:t>
            </a:r>
          </a:p>
          <a:p>
            <a:pPr marL="514350" indent="-514350">
              <a:buFont typeface="+mj-lt"/>
              <a:buAutoNum type="alphaUcPeriod"/>
            </a:pPr>
            <a:r>
              <a:rPr lang="en-US" sz="3200" b="1" dirty="0"/>
              <a:t>There are even false teachers among brethren</a:t>
            </a:r>
          </a:p>
          <a:p>
            <a:pPr marL="971550" lvl="1" indent="-514350">
              <a:buFont typeface="+mj-lt"/>
              <a:buAutoNum type="arabicPeriod"/>
            </a:pPr>
            <a:r>
              <a:rPr lang="en-US" sz="2800" u="sng" dirty="0"/>
              <a:t>Acts 20:29-30 </a:t>
            </a:r>
            <a:r>
              <a:rPr lang="en-US" sz="2800" dirty="0"/>
              <a:t>– the elders at Ephesus were warned men would arise:</a:t>
            </a:r>
          </a:p>
          <a:p>
            <a:pPr marL="1428750" lvl="2" indent="-514350">
              <a:buFont typeface="+mj-lt"/>
              <a:buAutoNum type="alphaLcPeriod"/>
            </a:pPr>
            <a:r>
              <a:rPr lang="en-US" sz="2400" dirty="0"/>
              <a:t>“From among yourselves”</a:t>
            </a:r>
          </a:p>
          <a:p>
            <a:pPr marL="1428750" lvl="2" indent="-514350">
              <a:buFont typeface="+mj-lt"/>
              <a:buAutoNum type="alphaLcPeriod"/>
            </a:pPr>
            <a:r>
              <a:rPr lang="en-US" sz="2400" dirty="0"/>
              <a:t>“Speaking perverse things”</a:t>
            </a:r>
          </a:p>
          <a:p>
            <a:pPr marL="971550" lvl="1" indent="-514350">
              <a:buFont typeface="+mj-lt"/>
              <a:buAutoNum type="arabicPeriod"/>
            </a:pPr>
            <a:r>
              <a:rPr lang="en-US" sz="2800" u="sng" dirty="0"/>
              <a:t>2 John 9-11 </a:t>
            </a:r>
            <a:r>
              <a:rPr lang="en-US" sz="2800" dirty="0"/>
              <a:t>– surely it is possible for a brother to “go onward” and not abide in the doctrine of Christ. If not, why not?</a:t>
            </a:r>
          </a:p>
          <a:p>
            <a:pPr marL="971550" lvl="1" indent="-514350">
              <a:buFont typeface="+mj-lt"/>
              <a:buAutoNum type="arabicPeriod"/>
            </a:pPr>
            <a:r>
              <a:rPr lang="en-US" sz="2800" u="sng" dirty="0"/>
              <a:t>2 Peter 2:1-2 </a:t>
            </a:r>
            <a:r>
              <a:rPr lang="en-US" sz="2800" dirty="0"/>
              <a:t>– there will be “false teachers among you” who bring in “destructive heresies.”</a:t>
            </a:r>
          </a:p>
          <a:p>
            <a:pPr marL="971550" lvl="1" indent="-514350">
              <a:buFont typeface="+mj-lt"/>
              <a:buAutoNum type="arabicPeriod"/>
            </a:pPr>
            <a:r>
              <a:rPr lang="en-US" sz="2800" u="sng" dirty="0"/>
              <a:t>1 John 4:1-6 </a:t>
            </a:r>
            <a:r>
              <a:rPr lang="en-US" sz="2800" dirty="0"/>
              <a:t>– does “test the spirits whether they are of God” only apply to teachers among non-Christians?</a:t>
            </a:r>
          </a:p>
        </p:txBody>
      </p:sp>
    </p:spTree>
    <p:extLst>
      <p:ext uri="{BB962C8B-B14F-4D97-AF65-F5344CB8AC3E}">
        <p14:creationId xmlns:p14="http://schemas.microsoft.com/office/powerpoint/2010/main" val="21563555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D7570-3A1E-1242-D84B-0C1C7A09A49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3EF9282-8C33-BD3F-B70A-E481B19FE5DB}"/>
              </a:ext>
            </a:extLst>
          </p:cNvPr>
          <p:cNvSpPr/>
          <p:nvPr/>
        </p:nvSpPr>
        <p:spPr>
          <a:xfrm>
            <a:off x="0" y="0"/>
            <a:ext cx="6698120"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lvl="1" indent="-400050" algn="ctr">
              <a:buFont typeface="+mj-lt"/>
              <a:buAutoNum type="romanUcPeriod"/>
            </a:pPr>
            <a:r>
              <a:rPr lang="en-US" sz="3200" dirty="0">
                <a:solidFill>
                  <a:schemeClr val="tx1"/>
                </a:solidFill>
              </a:rPr>
              <a:t>Abundant Warnings</a:t>
            </a:r>
          </a:p>
        </p:txBody>
      </p:sp>
      <p:sp>
        <p:nvSpPr>
          <p:cNvPr id="3" name="TextBox 2">
            <a:extLst>
              <a:ext uri="{FF2B5EF4-FFF2-40B4-BE49-F238E27FC236}">
                <a16:creationId xmlns:a16="http://schemas.microsoft.com/office/drawing/2014/main" id="{CDC049F9-7073-933C-2AC8-07D4B17B1805}"/>
              </a:ext>
            </a:extLst>
          </p:cNvPr>
          <p:cNvSpPr txBox="1"/>
          <p:nvPr/>
        </p:nvSpPr>
        <p:spPr>
          <a:xfrm>
            <a:off x="609599" y="1399592"/>
            <a:ext cx="11140751" cy="4770537"/>
          </a:xfrm>
          <a:prstGeom prst="rect">
            <a:avLst/>
          </a:prstGeom>
          <a:noFill/>
        </p:spPr>
        <p:txBody>
          <a:bodyPr wrap="square" rtlCol="0">
            <a:spAutoFit/>
          </a:bodyPr>
          <a:lstStyle/>
          <a:p>
            <a:pPr marL="514350" indent="-514350">
              <a:buFont typeface="+mj-lt"/>
              <a:buAutoNum type="alphaUcPeriod"/>
            </a:pPr>
            <a:r>
              <a:rPr lang="en-US" sz="3200" b="1" dirty="0"/>
              <a:t>There have always been false teachers</a:t>
            </a:r>
          </a:p>
          <a:p>
            <a:pPr marL="514350" indent="-514350">
              <a:buFont typeface="+mj-lt"/>
              <a:buAutoNum type="alphaUcPeriod"/>
            </a:pPr>
            <a:r>
              <a:rPr lang="en-US" sz="3200" b="1" dirty="0"/>
              <a:t>There are even false teachers among brethren</a:t>
            </a:r>
          </a:p>
          <a:p>
            <a:pPr marL="514350" indent="-514350">
              <a:buFont typeface="+mj-lt"/>
              <a:buAutoNum type="alphaUcPeriod"/>
            </a:pPr>
            <a:r>
              <a:rPr lang="en-US" sz="3200" b="1" dirty="0"/>
              <a:t>The danger of false teaching</a:t>
            </a:r>
          </a:p>
          <a:p>
            <a:pPr marL="971550" lvl="1" indent="-514350">
              <a:buFont typeface="+mj-lt"/>
              <a:buAutoNum type="arabicPeriod"/>
            </a:pPr>
            <a:r>
              <a:rPr lang="en-US" sz="2800" dirty="0"/>
              <a:t>False teaching leads men to </a:t>
            </a:r>
            <a:r>
              <a:rPr lang="en-US" sz="2800" u="sng" dirty="0"/>
              <a:t>commit sin</a:t>
            </a:r>
            <a:r>
              <a:rPr lang="en-US" sz="2800" dirty="0"/>
              <a:t> (Matt. 15:1-15; 1 Cor. 15:33).</a:t>
            </a:r>
          </a:p>
          <a:p>
            <a:pPr marL="971550" lvl="1" indent="-514350">
              <a:buFont typeface="+mj-lt"/>
              <a:buAutoNum type="arabicPeriod"/>
            </a:pPr>
            <a:endParaRPr lang="en-US" sz="1000" dirty="0"/>
          </a:p>
          <a:p>
            <a:pPr marL="971550" lvl="1" indent="-514350">
              <a:buFont typeface="+mj-lt"/>
              <a:buAutoNum type="arabicPeriod"/>
            </a:pPr>
            <a:r>
              <a:rPr lang="en-US" sz="2800" dirty="0"/>
              <a:t>False teaching leads men to </a:t>
            </a:r>
            <a:r>
              <a:rPr lang="en-US" sz="2800" u="sng" dirty="0"/>
              <a:t>deny Bible doctrines</a:t>
            </a:r>
            <a:r>
              <a:rPr lang="en-US" sz="2800" dirty="0"/>
              <a:t> (Col. 2:4, 8, 18, 21-23; 2 Thess. 2:10-12; 1 Tim. 1:18-20; 2 Tim. 2:17-18).</a:t>
            </a:r>
          </a:p>
          <a:p>
            <a:pPr marL="971550" lvl="1" indent="-514350">
              <a:buFont typeface="+mj-lt"/>
              <a:buAutoNum type="arabicPeriod"/>
            </a:pPr>
            <a:endParaRPr lang="en-US" sz="1000" dirty="0"/>
          </a:p>
          <a:p>
            <a:pPr marL="971550" lvl="1" indent="-514350">
              <a:buFont typeface="+mj-lt"/>
              <a:buAutoNum type="arabicPeriod"/>
            </a:pPr>
            <a:r>
              <a:rPr lang="en-US" sz="2800" dirty="0"/>
              <a:t>False teaching </a:t>
            </a:r>
            <a:r>
              <a:rPr lang="en-US" sz="2800" u="sng" dirty="0"/>
              <a:t>spreads like a leaven</a:t>
            </a:r>
            <a:r>
              <a:rPr lang="en-US" sz="2800" dirty="0"/>
              <a:t> (Matt. 16:6-12; Gal. 5:9).</a:t>
            </a:r>
          </a:p>
          <a:p>
            <a:pPr marL="971550" lvl="1" indent="-514350">
              <a:buFont typeface="+mj-lt"/>
              <a:buAutoNum type="arabicPeriod"/>
            </a:pPr>
            <a:endParaRPr lang="en-US" sz="1000" dirty="0"/>
          </a:p>
          <a:p>
            <a:pPr marL="971550" lvl="1" indent="-514350">
              <a:buFont typeface="+mj-lt"/>
              <a:buAutoNum type="arabicPeriod"/>
            </a:pPr>
            <a:r>
              <a:rPr lang="en-US" sz="2800" dirty="0"/>
              <a:t>False teaching </a:t>
            </a:r>
            <a:r>
              <a:rPr lang="en-US" sz="2800" u="sng" dirty="0"/>
              <a:t>causes division</a:t>
            </a:r>
            <a:r>
              <a:rPr lang="en-US" sz="2800" dirty="0"/>
              <a:t> (Rom. 16:17-18).</a:t>
            </a:r>
          </a:p>
          <a:p>
            <a:pPr marL="971550" lvl="1" indent="-514350">
              <a:buFont typeface="+mj-lt"/>
              <a:buAutoNum type="arabicPeriod"/>
            </a:pPr>
            <a:endParaRPr lang="en-US" sz="1000" dirty="0"/>
          </a:p>
          <a:p>
            <a:pPr marL="971550" lvl="1" indent="-514350">
              <a:buFont typeface="+mj-lt"/>
              <a:buAutoNum type="arabicPeriod"/>
            </a:pPr>
            <a:r>
              <a:rPr lang="en-US" sz="2800" dirty="0"/>
              <a:t>False teaching </a:t>
            </a:r>
            <a:r>
              <a:rPr lang="en-US" sz="2800" u="sng" dirty="0"/>
              <a:t>troubles churches</a:t>
            </a:r>
            <a:r>
              <a:rPr lang="en-US" sz="2800" dirty="0"/>
              <a:t> (Gal. 1:6-7; 5:10-12; Acts 15:24).</a:t>
            </a:r>
          </a:p>
        </p:txBody>
      </p:sp>
    </p:spTree>
    <p:extLst>
      <p:ext uri="{BB962C8B-B14F-4D97-AF65-F5344CB8AC3E}">
        <p14:creationId xmlns:p14="http://schemas.microsoft.com/office/powerpoint/2010/main" val="37495642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1000"/>
                                        <p:tgtEl>
                                          <p:spTgt spid="3">
                                            <p:txEl>
                                              <p:pRg st="9" end="9"/>
                                            </p:txEl>
                                          </p:spTgt>
                                        </p:tgtEl>
                                      </p:cBhvr>
                                    </p:animEffect>
                                    <p:anim calcmode="lin" valueType="num">
                                      <p:cBhvr>
                                        <p:cTn id="2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animEffect transition="in" filter="fade">
                                      <p:cBhvr>
                                        <p:cTn id="35" dur="1000"/>
                                        <p:tgtEl>
                                          <p:spTgt spid="3">
                                            <p:txEl>
                                              <p:pRg st="11" end="11"/>
                                            </p:txEl>
                                          </p:spTgt>
                                        </p:tgtEl>
                                      </p:cBhvr>
                                    </p:animEffect>
                                    <p:anim calcmode="lin" valueType="num">
                                      <p:cBhvr>
                                        <p:cTn id="36"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29A8C-9C3D-5C48-4114-8CBA73B8C6A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CA92E33-4BDA-F96D-CF64-5297766BDCEC}"/>
              </a:ext>
            </a:extLst>
          </p:cNvPr>
          <p:cNvSpPr txBox="1"/>
          <p:nvPr/>
        </p:nvSpPr>
        <p:spPr>
          <a:xfrm>
            <a:off x="4303642" y="3339549"/>
            <a:ext cx="5655365" cy="1631216"/>
          </a:xfrm>
          <a:prstGeom prst="rect">
            <a:avLst/>
          </a:prstGeom>
          <a:noFill/>
        </p:spPr>
        <p:txBody>
          <a:bodyPr wrap="square" rtlCol="0">
            <a:spAutoFit/>
          </a:bodyPr>
          <a:lstStyle/>
          <a:p>
            <a:pPr algn="ctr"/>
            <a:r>
              <a:rPr lang="en-US" sz="5000" dirty="0">
                <a:latin typeface="Arial Rounded MT Bold" panose="020F0704030504030204" pitchFamily="34" charset="0"/>
              </a:rPr>
              <a:t>Who Is a</a:t>
            </a:r>
          </a:p>
          <a:p>
            <a:pPr algn="ctr"/>
            <a:r>
              <a:rPr lang="en-US" sz="5000" dirty="0">
                <a:latin typeface="Arial Rounded MT Bold" panose="020F0704030504030204" pitchFamily="34" charset="0"/>
              </a:rPr>
              <a:t>False Teacher?</a:t>
            </a:r>
          </a:p>
        </p:txBody>
      </p:sp>
      <p:sp>
        <p:nvSpPr>
          <p:cNvPr id="3" name="Rectangle: Rounded Corners 2">
            <a:extLst>
              <a:ext uri="{FF2B5EF4-FFF2-40B4-BE49-F238E27FC236}">
                <a16:creationId xmlns:a16="http://schemas.microsoft.com/office/drawing/2014/main" id="{A92E82A2-CF9A-5F76-8797-D786B7F9D964}"/>
              </a:ext>
            </a:extLst>
          </p:cNvPr>
          <p:cNvSpPr/>
          <p:nvPr/>
        </p:nvSpPr>
        <p:spPr>
          <a:xfrm>
            <a:off x="4045226" y="101048"/>
            <a:ext cx="7712764"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lvl="1" indent="-400050">
              <a:buFont typeface="+mj-lt"/>
              <a:buAutoNum type="romanUcPeriod"/>
            </a:pPr>
            <a:r>
              <a:rPr lang="en-US" sz="3200" dirty="0">
                <a:solidFill>
                  <a:schemeClr val="tx1"/>
                </a:solidFill>
              </a:rPr>
              <a:t>Abundant Warnings</a:t>
            </a:r>
          </a:p>
        </p:txBody>
      </p:sp>
      <p:sp>
        <p:nvSpPr>
          <p:cNvPr id="5" name="Rectangle: Rounded Corners 4">
            <a:extLst>
              <a:ext uri="{FF2B5EF4-FFF2-40B4-BE49-F238E27FC236}">
                <a16:creationId xmlns:a16="http://schemas.microsoft.com/office/drawing/2014/main" id="{5AB34EAF-4305-D7A2-BFE8-626F3DEEAF55}"/>
              </a:ext>
            </a:extLst>
          </p:cNvPr>
          <p:cNvSpPr/>
          <p:nvPr/>
        </p:nvSpPr>
        <p:spPr>
          <a:xfrm>
            <a:off x="4045226" y="847035"/>
            <a:ext cx="7712764"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28700" lvl="1" indent="-571500">
              <a:buFont typeface="+mj-lt"/>
              <a:buAutoNum type="romanUcPeriod" startAt="2"/>
            </a:pPr>
            <a:r>
              <a:rPr lang="en-US" sz="3200" dirty="0">
                <a:solidFill>
                  <a:schemeClr val="tx1"/>
                </a:solidFill>
              </a:rPr>
              <a:t>Defining “False Teacher”</a:t>
            </a:r>
          </a:p>
        </p:txBody>
      </p:sp>
    </p:spTree>
    <p:extLst>
      <p:ext uri="{BB962C8B-B14F-4D97-AF65-F5344CB8AC3E}">
        <p14:creationId xmlns:p14="http://schemas.microsoft.com/office/powerpoint/2010/main" val="33122464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1F649D2-AC69-D98B-AFC1-37875DE7B885}"/>
              </a:ext>
            </a:extLst>
          </p:cNvPr>
          <p:cNvSpPr/>
          <p:nvPr/>
        </p:nvSpPr>
        <p:spPr>
          <a:xfrm>
            <a:off x="1" y="0"/>
            <a:ext cx="7130076"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28700" lvl="1" indent="-571500" algn="ctr">
              <a:buFont typeface="+mj-lt"/>
              <a:buAutoNum type="romanUcPeriod" startAt="2"/>
            </a:pPr>
            <a:r>
              <a:rPr lang="en-US" sz="3200" dirty="0">
                <a:solidFill>
                  <a:schemeClr val="tx1"/>
                </a:solidFill>
              </a:rPr>
              <a:t>Defining “False Teacher”</a:t>
            </a:r>
          </a:p>
        </p:txBody>
      </p:sp>
      <p:sp>
        <p:nvSpPr>
          <p:cNvPr id="3" name="TextBox 2">
            <a:extLst>
              <a:ext uri="{FF2B5EF4-FFF2-40B4-BE49-F238E27FC236}">
                <a16:creationId xmlns:a16="http://schemas.microsoft.com/office/drawing/2014/main" id="{CB06FEAA-CB74-CB39-EE8D-EB62B380DD30}"/>
              </a:ext>
            </a:extLst>
          </p:cNvPr>
          <p:cNvSpPr txBox="1"/>
          <p:nvPr/>
        </p:nvSpPr>
        <p:spPr>
          <a:xfrm>
            <a:off x="609599" y="1399592"/>
            <a:ext cx="11140751" cy="3985706"/>
          </a:xfrm>
          <a:prstGeom prst="rect">
            <a:avLst/>
          </a:prstGeom>
          <a:noFill/>
        </p:spPr>
        <p:txBody>
          <a:bodyPr wrap="square" rtlCol="0">
            <a:spAutoFit/>
          </a:bodyPr>
          <a:lstStyle/>
          <a:p>
            <a:pPr marL="514350" indent="-514350">
              <a:buFont typeface="+mj-lt"/>
              <a:buAutoNum type="alphaUcPeriod"/>
            </a:pPr>
            <a:r>
              <a:rPr lang="en-US" sz="3200" b="1" dirty="0"/>
              <a:t>One who teaches what is false</a:t>
            </a:r>
          </a:p>
          <a:p>
            <a:pPr marL="971550" lvl="1" indent="-514350">
              <a:buFont typeface="+mj-lt"/>
              <a:buAutoNum type="arabicPeriod"/>
            </a:pPr>
            <a:r>
              <a:rPr lang="en-US" sz="2800" dirty="0"/>
              <a:t>Question is: Does his </a:t>
            </a:r>
            <a:r>
              <a:rPr lang="en-US" sz="2800" u="sng" dirty="0"/>
              <a:t>message</a:t>
            </a:r>
            <a:r>
              <a:rPr lang="en-US" sz="2800" dirty="0"/>
              <a:t> or his </a:t>
            </a:r>
            <a:r>
              <a:rPr lang="en-US" sz="2800" u="sng" dirty="0"/>
              <a:t>character</a:t>
            </a:r>
            <a:r>
              <a:rPr lang="en-US" sz="2800" dirty="0"/>
              <a:t> determine if he is a false teacher?</a:t>
            </a:r>
          </a:p>
          <a:p>
            <a:pPr marL="971550" lvl="1" indent="-514350">
              <a:buFont typeface="+mj-lt"/>
              <a:buAutoNum type="arabicPeriod"/>
            </a:pPr>
            <a:r>
              <a:rPr lang="en-US" sz="2800" dirty="0"/>
              <a:t>Surely, a man’s message (what he teaches) is the determining factor</a:t>
            </a:r>
          </a:p>
          <a:p>
            <a:pPr marL="1428750" lvl="2" indent="-514350">
              <a:buFont typeface="+mj-lt"/>
              <a:buAutoNum type="alphaLcPeriod"/>
            </a:pPr>
            <a:endParaRPr lang="en-US" sz="800" dirty="0"/>
          </a:p>
          <a:p>
            <a:pPr marL="1428750" lvl="2" indent="-514350">
              <a:buFont typeface="+mj-lt"/>
              <a:buAutoNum type="alphaLcPeriod"/>
            </a:pPr>
            <a:r>
              <a:rPr lang="en-US" sz="2400" dirty="0"/>
              <a:t>Were the advocates of Judaism, Gnosticism, and the Colossian heresy all men of despicable character? Is that why they were dangerous? Is that the reason for the warnings?</a:t>
            </a:r>
          </a:p>
          <a:p>
            <a:pPr marL="1428750" lvl="2" indent="-514350">
              <a:buFont typeface="+mj-lt"/>
              <a:buAutoNum type="alphaLcPeriod"/>
            </a:pPr>
            <a:endParaRPr lang="en-US" sz="900" dirty="0"/>
          </a:p>
          <a:p>
            <a:pPr marL="1428750" lvl="2" indent="-514350">
              <a:buFont typeface="+mj-lt"/>
              <a:buAutoNum type="alphaLcPeriod"/>
            </a:pPr>
            <a:r>
              <a:rPr lang="en-US" sz="2400" dirty="0"/>
              <a:t>What about a man who is sincere in what he teaches – is he a “true teacher” regardless of his teaching?</a:t>
            </a:r>
          </a:p>
        </p:txBody>
      </p:sp>
    </p:spTree>
    <p:extLst>
      <p:ext uri="{BB962C8B-B14F-4D97-AF65-F5344CB8AC3E}">
        <p14:creationId xmlns:p14="http://schemas.microsoft.com/office/powerpoint/2010/main" val="38778363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4DEF0-C257-9517-6865-200B640A5F97}"/>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3993890-C65C-3D7F-CC9C-E38CD7409D08}"/>
              </a:ext>
            </a:extLst>
          </p:cNvPr>
          <p:cNvSpPr/>
          <p:nvPr/>
        </p:nvSpPr>
        <p:spPr>
          <a:xfrm>
            <a:off x="1" y="0"/>
            <a:ext cx="7130076"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28700" lvl="1" indent="-571500" algn="ctr">
              <a:buFont typeface="+mj-lt"/>
              <a:buAutoNum type="romanUcPeriod" startAt="2"/>
            </a:pPr>
            <a:r>
              <a:rPr lang="en-US" sz="3200" dirty="0">
                <a:solidFill>
                  <a:schemeClr val="tx1"/>
                </a:solidFill>
              </a:rPr>
              <a:t>Defining “False Teacher”</a:t>
            </a:r>
          </a:p>
        </p:txBody>
      </p:sp>
      <p:sp>
        <p:nvSpPr>
          <p:cNvPr id="3" name="TextBox 2">
            <a:extLst>
              <a:ext uri="{FF2B5EF4-FFF2-40B4-BE49-F238E27FC236}">
                <a16:creationId xmlns:a16="http://schemas.microsoft.com/office/drawing/2014/main" id="{B74719BA-759F-C6FB-3028-0EC35446D781}"/>
              </a:ext>
            </a:extLst>
          </p:cNvPr>
          <p:cNvSpPr txBox="1"/>
          <p:nvPr/>
        </p:nvSpPr>
        <p:spPr>
          <a:xfrm>
            <a:off x="609599" y="1399592"/>
            <a:ext cx="11140751" cy="4647426"/>
          </a:xfrm>
          <a:prstGeom prst="rect">
            <a:avLst/>
          </a:prstGeom>
          <a:noFill/>
        </p:spPr>
        <p:txBody>
          <a:bodyPr wrap="square" rtlCol="0">
            <a:spAutoFit/>
          </a:bodyPr>
          <a:lstStyle/>
          <a:p>
            <a:pPr marL="514350" indent="-514350">
              <a:buFont typeface="+mj-lt"/>
              <a:buAutoNum type="alphaUcPeriod"/>
            </a:pPr>
            <a:r>
              <a:rPr lang="en-US" sz="3200" b="1" dirty="0"/>
              <a:t>One who teaches what is false</a:t>
            </a:r>
          </a:p>
          <a:p>
            <a:pPr marL="971550" lvl="1" indent="-514350">
              <a:buFont typeface="+mj-lt"/>
              <a:buAutoNum type="arabicPeriod"/>
            </a:pPr>
            <a:r>
              <a:rPr lang="en-US" sz="2800" dirty="0"/>
              <a:t>Question is: Does his </a:t>
            </a:r>
            <a:r>
              <a:rPr lang="en-US" sz="2800" u="sng" dirty="0"/>
              <a:t>message</a:t>
            </a:r>
            <a:r>
              <a:rPr lang="en-US" sz="2800" dirty="0"/>
              <a:t> or his </a:t>
            </a:r>
            <a:r>
              <a:rPr lang="en-US" sz="2800" u="sng" dirty="0"/>
              <a:t>character</a:t>
            </a:r>
            <a:r>
              <a:rPr lang="en-US" sz="2800" dirty="0"/>
              <a:t> determine if he is a false teacher?</a:t>
            </a:r>
          </a:p>
          <a:p>
            <a:pPr marL="971550" lvl="1" indent="-514350">
              <a:buFont typeface="+mj-lt"/>
              <a:buAutoNum type="arabicPeriod"/>
            </a:pPr>
            <a:r>
              <a:rPr lang="en-US" sz="2800" dirty="0"/>
              <a:t>Surely, a man’s message (what he teaches) is the determining factor</a:t>
            </a:r>
          </a:p>
          <a:p>
            <a:pPr marL="971550" lvl="1" indent="-514350">
              <a:buFont typeface="+mj-lt"/>
              <a:buAutoNum type="arabicPeriod"/>
            </a:pPr>
            <a:r>
              <a:rPr lang="en-US" sz="2800" dirty="0"/>
              <a:t>A “false teacher” is the opposite of a “true teacher”</a:t>
            </a:r>
          </a:p>
          <a:p>
            <a:pPr marL="971550" lvl="1" indent="-514350">
              <a:buFont typeface="+mj-lt"/>
              <a:buAutoNum type="arabicPeriod"/>
            </a:pPr>
            <a:endParaRPr lang="en-US" sz="800" dirty="0"/>
          </a:p>
          <a:p>
            <a:pPr marL="1428750" lvl="2" indent="-514350">
              <a:buFont typeface="+mj-lt"/>
              <a:buAutoNum type="alphaLcPeriod"/>
            </a:pPr>
            <a:r>
              <a:rPr lang="en-US" sz="2400" dirty="0"/>
              <a:t>If not, why not?</a:t>
            </a:r>
          </a:p>
          <a:p>
            <a:pPr marL="1428750" lvl="2" indent="-514350">
              <a:buFont typeface="+mj-lt"/>
              <a:buAutoNum type="alphaLcPeriod"/>
            </a:pPr>
            <a:r>
              <a:rPr lang="en-US" sz="2400" dirty="0"/>
              <a:t>What is a “true teacher”?</a:t>
            </a:r>
          </a:p>
          <a:p>
            <a:pPr marL="1885950" lvl="3" indent="-514350">
              <a:buFont typeface="Arial" panose="020B0604020202020204" pitchFamily="34" charset="0"/>
              <a:buChar char="•"/>
            </a:pPr>
            <a:r>
              <a:rPr lang="en-US" sz="2400" dirty="0"/>
              <a:t>Is the man who is honest and sincere a true teacher (regardless of his teaching)? If so, he could teach evolution or deny the deity of Christ and still be a true teacher!</a:t>
            </a:r>
          </a:p>
          <a:p>
            <a:pPr marL="1885950" lvl="3" indent="-514350">
              <a:buFont typeface="Arial" panose="020B0604020202020204" pitchFamily="34" charset="0"/>
              <a:buChar char="•"/>
            </a:pPr>
            <a:r>
              <a:rPr lang="en-US" sz="2400" dirty="0"/>
              <a:t>It is a man whose message is true. He preaches the word (2 Tim. 4:2).</a:t>
            </a:r>
          </a:p>
        </p:txBody>
      </p:sp>
    </p:spTree>
    <p:extLst>
      <p:ext uri="{BB962C8B-B14F-4D97-AF65-F5344CB8AC3E}">
        <p14:creationId xmlns:p14="http://schemas.microsoft.com/office/powerpoint/2010/main" val="31101495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B4AD8-AE97-922F-D26C-36980F4CFA55}"/>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854DE43-0CD6-78EF-017D-EB1E8B2EFF73}"/>
              </a:ext>
            </a:extLst>
          </p:cNvPr>
          <p:cNvSpPr/>
          <p:nvPr/>
        </p:nvSpPr>
        <p:spPr>
          <a:xfrm>
            <a:off x="1" y="0"/>
            <a:ext cx="7130076"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28700" lvl="1" indent="-571500" algn="ctr">
              <a:buFont typeface="+mj-lt"/>
              <a:buAutoNum type="romanUcPeriod" startAt="2"/>
            </a:pPr>
            <a:r>
              <a:rPr lang="en-US" sz="3200" dirty="0">
                <a:solidFill>
                  <a:schemeClr val="tx1"/>
                </a:solidFill>
              </a:rPr>
              <a:t>Defining “False Teacher”</a:t>
            </a:r>
          </a:p>
        </p:txBody>
      </p:sp>
      <p:sp>
        <p:nvSpPr>
          <p:cNvPr id="3" name="TextBox 2">
            <a:extLst>
              <a:ext uri="{FF2B5EF4-FFF2-40B4-BE49-F238E27FC236}">
                <a16:creationId xmlns:a16="http://schemas.microsoft.com/office/drawing/2014/main" id="{1D1D9675-41CE-99B9-E350-FEB0942232B4}"/>
              </a:ext>
            </a:extLst>
          </p:cNvPr>
          <p:cNvSpPr txBox="1"/>
          <p:nvPr/>
        </p:nvSpPr>
        <p:spPr>
          <a:xfrm>
            <a:off x="609599" y="1399592"/>
            <a:ext cx="11140751" cy="4339650"/>
          </a:xfrm>
          <a:prstGeom prst="rect">
            <a:avLst/>
          </a:prstGeom>
          <a:noFill/>
        </p:spPr>
        <p:txBody>
          <a:bodyPr wrap="square" rtlCol="0">
            <a:spAutoFit/>
          </a:bodyPr>
          <a:lstStyle/>
          <a:p>
            <a:pPr marL="514350" indent="-514350">
              <a:buFont typeface="+mj-lt"/>
              <a:buAutoNum type="alphaUcPeriod"/>
            </a:pPr>
            <a:r>
              <a:rPr lang="en-US" sz="3200" b="1" dirty="0"/>
              <a:t>One who teaches what is false</a:t>
            </a:r>
          </a:p>
          <a:p>
            <a:pPr marL="971550" lvl="1" indent="-514350">
              <a:buFont typeface="+mj-lt"/>
              <a:buAutoNum type="arabicPeriod"/>
            </a:pPr>
            <a:r>
              <a:rPr lang="en-US" sz="2800" dirty="0"/>
              <a:t>Question is: Does his </a:t>
            </a:r>
            <a:r>
              <a:rPr lang="en-US" sz="2800" u="sng" dirty="0"/>
              <a:t>message</a:t>
            </a:r>
            <a:r>
              <a:rPr lang="en-US" sz="2800" dirty="0"/>
              <a:t> or his </a:t>
            </a:r>
            <a:r>
              <a:rPr lang="en-US" sz="2800" u="sng" dirty="0"/>
              <a:t>character</a:t>
            </a:r>
            <a:r>
              <a:rPr lang="en-US" sz="2800" dirty="0"/>
              <a:t> determine if he is a false teacher?</a:t>
            </a:r>
          </a:p>
          <a:p>
            <a:pPr marL="971550" lvl="1" indent="-514350">
              <a:buFont typeface="+mj-lt"/>
              <a:buAutoNum type="arabicPeriod"/>
            </a:pPr>
            <a:r>
              <a:rPr lang="en-US" sz="2800" dirty="0"/>
              <a:t>Surely, a man’s message (what he teaches) is the determining factor</a:t>
            </a:r>
          </a:p>
          <a:p>
            <a:pPr marL="971550" lvl="1" indent="-514350">
              <a:buFont typeface="+mj-lt"/>
              <a:buAutoNum type="arabicPeriod"/>
            </a:pPr>
            <a:r>
              <a:rPr lang="en-US" sz="2800" dirty="0"/>
              <a:t>A “false teacher” is the opposite of a “true teacher”</a:t>
            </a:r>
          </a:p>
          <a:p>
            <a:pPr marL="971550" lvl="1" indent="-514350">
              <a:buFont typeface="+mj-lt"/>
              <a:buAutoNum type="arabicPeriod"/>
            </a:pPr>
            <a:r>
              <a:rPr lang="en-US" sz="2800" dirty="0"/>
              <a:t>What about the man who teaches truth, but is dishonest?</a:t>
            </a:r>
          </a:p>
          <a:p>
            <a:pPr marL="971550" lvl="1" indent="-514350">
              <a:buFont typeface="+mj-lt"/>
              <a:buAutoNum type="arabicPeriod"/>
            </a:pPr>
            <a:endParaRPr lang="en-US" sz="800" dirty="0"/>
          </a:p>
          <a:p>
            <a:pPr marL="1428750" lvl="2" indent="-514350">
              <a:buFont typeface="+mj-lt"/>
              <a:buAutoNum type="alphaLcPeriod"/>
            </a:pPr>
            <a:r>
              <a:rPr lang="en-US" sz="2400" dirty="0"/>
              <a:t>Some taught the truth with a sinful attitude – they were not sincere (Phil. 1:15-16)</a:t>
            </a:r>
          </a:p>
          <a:p>
            <a:pPr marL="1428750" lvl="2" indent="-514350">
              <a:buFont typeface="+mj-lt"/>
              <a:buAutoNum type="alphaLcPeriod"/>
            </a:pPr>
            <a:r>
              <a:rPr lang="en-US" sz="2400" dirty="0"/>
              <a:t>How were they viewed? They still preached Christ (Phil. 1:18). Not viewed as “false teachers” but teachers of truth with sinful attitude.</a:t>
            </a:r>
          </a:p>
        </p:txBody>
      </p:sp>
    </p:spTree>
    <p:extLst>
      <p:ext uri="{BB962C8B-B14F-4D97-AF65-F5344CB8AC3E}">
        <p14:creationId xmlns:p14="http://schemas.microsoft.com/office/powerpoint/2010/main" val="26585121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7" end="7"/>
                                            </p:txEl>
                                          </p:spTgt>
                                        </p:tgtEl>
                                        <p:attrNameLst>
                                          <p:attrName>style.visibility</p:attrName>
                                        </p:attrNameLst>
                                      </p:cBhvr>
                                      <p:to>
                                        <p:strVal val="visible"/>
                                      </p:to>
                                    </p:set>
                                    <p:animEffect transition="in" filter="fade">
                                      <p:cBhvr>
                                        <p:cTn id="14" dur="1000"/>
                                        <p:tgtEl>
                                          <p:spTgt spid="3">
                                            <p:txEl>
                                              <p:pRg st="7" end="7"/>
                                            </p:txEl>
                                          </p:spTgt>
                                        </p:tgtEl>
                                      </p:cBhvr>
                                    </p:animEffect>
                                    <p:anim calcmode="lin" valueType="num">
                                      <p:cBhvr>
                                        <p:cTn id="1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27F8F-3849-D8BF-8DC2-697C03995D87}"/>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70AB4D82-57B2-9292-C048-09A7DEF6FEAA}"/>
              </a:ext>
            </a:extLst>
          </p:cNvPr>
          <p:cNvSpPr/>
          <p:nvPr/>
        </p:nvSpPr>
        <p:spPr>
          <a:xfrm>
            <a:off x="1" y="0"/>
            <a:ext cx="7130076"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28700" lvl="1" indent="-571500" algn="ctr">
              <a:buFont typeface="+mj-lt"/>
              <a:buAutoNum type="romanUcPeriod" startAt="2"/>
            </a:pPr>
            <a:r>
              <a:rPr lang="en-US" sz="3200" dirty="0">
                <a:solidFill>
                  <a:schemeClr val="tx1"/>
                </a:solidFill>
              </a:rPr>
              <a:t>Defining “False Teacher”</a:t>
            </a:r>
          </a:p>
        </p:txBody>
      </p:sp>
      <p:sp>
        <p:nvSpPr>
          <p:cNvPr id="3" name="TextBox 2">
            <a:extLst>
              <a:ext uri="{FF2B5EF4-FFF2-40B4-BE49-F238E27FC236}">
                <a16:creationId xmlns:a16="http://schemas.microsoft.com/office/drawing/2014/main" id="{087BDF74-069D-9D7E-E407-751365960F24}"/>
              </a:ext>
            </a:extLst>
          </p:cNvPr>
          <p:cNvSpPr txBox="1"/>
          <p:nvPr/>
        </p:nvSpPr>
        <p:spPr>
          <a:xfrm>
            <a:off x="609599" y="1399592"/>
            <a:ext cx="11140751" cy="5386090"/>
          </a:xfrm>
          <a:prstGeom prst="rect">
            <a:avLst/>
          </a:prstGeom>
          <a:noFill/>
        </p:spPr>
        <p:txBody>
          <a:bodyPr wrap="square" rtlCol="0">
            <a:spAutoFit/>
          </a:bodyPr>
          <a:lstStyle/>
          <a:p>
            <a:pPr marL="514350" indent="-514350">
              <a:buFont typeface="+mj-lt"/>
              <a:buAutoNum type="alphaUcPeriod"/>
            </a:pPr>
            <a:r>
              <a:rPr lang="en-US" sz="3200" b="1" dirty="0"/>
              <a:t>One who teaches what is false</a:t>
            </a:r>
          </a:p>
          <a:p>
            <a:pPr marL="514350" indent="-514350">
              <a:buFont typeface="+mj-lt"/>
              <a:buAutoNum type="alphaUcPeriod"/>
            </a:pPr>
            <a:r>
              <a:rPr lang="en-US" sz="3200" b="1" dirty="0"/>
              <a:t>Redefining “false teacher”</a:t>
            </a:r>
          </a:p>
          <a:p>
            <a:pPr marL="971550" lvl="1" indent="-514350">
              <a:buFont typeface="+mj-lt"/>
              <a:buAutoNum type="arabicPeriod"/>
            </a:pPr>
            <a:r>
              <a:rPr lang="en-US" sz="2800" u="sng" dirty="0"/>
              <a:t>The redefinition</a:t>
            </a:r>
            <a:r>
              <a:rPr lang="en-US" sz="2800" dirty="0"/>
              <a:t>: A false teacher is not the one who teaches a doctrine that is false, but one whose character is “false.” He is dishonest.</a:t>
            </a:r>
          </a:p>
          <a:p>
            <a:pPr marL="971550" lvl="1" indent="-514350">
              <a:buFont typeface="+mj-lt"/>
              <a:buAutoNum type="arabicPeriod"/>
            </a:pPr>
            <a:r>
              <a:rPr lang="en-US" sz="2800" u="sng" dirty="0"/>
              <a:t>Why is this redefinition necessary</a:t>
            </a:r>
            <a:r>
              <a:rPr lang="en-US" sz="2800" dirty="0"/>
              <a:t>?</a:t>
            </a:r>
          </a:p>
          <a:p>
            <a:pPr marL="1428750" lvl="2" indent="-514350">
              <a:buFont typeface="+mj-lt"/>
              <a:buAutoNum type="alphaLcPeriod"/>
            </a:pPr>
            <a:r>
              <a:rPr lang="en-US" sz="2400" dirty="0"/>
              <a:t>This is all about whether we can continue to have fellowship with the man who some would call a “false teacher”.</a:t>
            </a:r>
          </a:p>
          <a:p>
            <a:pPr marL="1428750" lvl="2" indent="-514350">
              <a:buFont typeface="+mj-lt"/>
              <a:buAutoNum type="alphaLcPeriod"/>
            </a:pPr>
            <a:r>
              <a:rPr lang="en-US" sz="2400" dirty="0"/>
              <a:t>This came to light during the Homer Hailey controversy (25-35 years ago), though it was advocated long before that. (Still being advocated now!)</a:t>
            </a:r>
          </a:p>
          <a:p>
            <a:pPr marL="1428750" lvl="2" indent="-514350">
              <a:buFont typeface="+mj-lt"/>
              <a:buAutoNum type="alphaLcPeriod"/>
            </a:pPr>
            <a:r>
              <a:rPr lang="en-US" sz="2400" dirty="0"/>
              <a:t>If we labeled him a “false teacher,” we should not have fellowship with him.</a:t>
            </a:r>
          </a:p>
          <a:p>
            <a:pPr marL="1428750" lvl="2" indent="-514350">
              <a:buFont typeface="+mj-lt"/>
              <a:buAutoNum type="alphaLcPeriod"/>
            </a:pPr>
            <a:r>
              <a:rPr lang="en-US" sz="2400" dirty="0"/>
              <a:t>If we say he is not a “false teacher” (even though we disagree with him), we can continue to have fellowship with him. He, after all, is an honest man!</a:t>
            </a:r>
          </a:p>
        </p:txBody>
      </p:sp>
    </p:spTree>
    <p:extLst>
      <p:ext uri="{BB962C8B-B14F-4D97-AF65-F5344CB8AC3E}">
        <p14:creationId xmlns:p14="http://schemas.microsoft.com/office/powerpoint/2010/main" val="2532184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D81E84-6356-0067-E1CE-BD5B87E9CA0D}"/>
              </a:ext>
            </a:extLst>
          </p:cNvPr>
          <p:cNvSpPr txBox="1"/>
          <p:nvPr/>
        </p:nvSpPr>
        <p:spPr>
          <a:xfrm>
            <a:off x="1042737" y="1116531"/>
            <a:ext cx="10106525" cy="4401205"/>
          </a:xfrm>
          <a:prstGeom prst="rect">
            <a:avLst/>
          </a:prstGeom>
          <a:solidFill>
            <a:srgbClr val="FFFFFF"/>
          </a:solidFill>
          <a:ln>
            <a:solidFill>
              <a:schemeClr val="tx1"/>
            </a:solidFill>
          </a:ln>
        </p:spPr>
        <p:txBody>
          <a:bodyPr wrap="square" rtlCol="0">
            <a:spAutoFit/>
          </a:bodyPr>
          <a:lstStyle/>
          <a:p>
            <a:r>
              <a:rPr lang="en-US" sz="2800" u="sng" dirty="0">
                <a:latin typeface="Calibri" panose="020F0502020204030204" pitchFamily="34" charset="0"/>
                <a:ea typeface="Calibri" panose="020F0502020204030204" pitchFamily="34" charset="0"/>
                <a:cs typeface="Calibri" panose="020F0502020204030204" pitchFamily="34" charset="0"/>
              </a:rPr>
              <a:t>Leroy Garrett</a:t>
            </a:r>
            <a:r>
              <a:rPr lang="en-US" sz="2800" dirty="0">
                <a:latin typeface="Calibri" panose="020F0502020204030204" pitchFamily="34" charset="0"/>
                <a:ea typeface="Calibri" panose="020F0502020204030204" pitchFamily="34" charset="0"/>
                <a:cs typeface="Calibri" panose="020F0502020204030204" pitchFamily="34" charset="0"/>
              </a:rPr>
              <a:t>: “A false teacher is a liar, and he knows he’s a liar; or he is so corrupt of mind and heart that he no longer distinguishes between right and wrong…It is unthinkable that such a characterization as this should be laid upon any sincere, well-meaning, God-loving person, however misled he may be on some ideas. One may even be caught up in the clutches of an insidious system and still not be a </a:t>
            </a:r>
            <a:r>
              <a:rPr lang="en-US" sz="2800" i="1" dirty="0">
                <a:latin typeface="Calibri" panose="020F0502020204030204" pitchFamily="34" charset="0"/>
                <a:ea typeface="Calibri" panose="020F0502020204030204" pitchFamily="34" charset="0"/>
                <a:cs typeface="Calibri" panose="020F0502020204030204" pitchFamily="34" charset="0"/>
              </a:rPr>
              <a:t>pseudo-</a:t>
            </a:r>
            <a:r>
              <a:rPr lang="en-US" sz="2800" i="1" dirty="0" err="1">
                <a:latin typeface="Calibri" panose="020F0502020204030204" pitchFamily="34" charset="0"/>
                <a:ea typeface="Calibri" panose="020F0502020204030204" pitchFamily="34" charset="0"/>
                <a:cs typeface="Calibri" panose="020F0502020204030204" pitchFamily="34" charset="0"/>
              </a:rPr>
              <a:t>didaskalos</a:t>
            </a:r>
            <a:r>
              <a:rPr lang="en-US" sz="2800" dirty="0">
                <a:latin typeface="Calibri" panose="020F0502020204030204" pitchFamily="34" charset="0"/>
                <a:ea typeface="Calibri" panose="020F0502020204030204" pitchFamily="34" charset="0"/>
                <a:cs typeface="Calibri" panose="020F0502020204030204" pitchFamily="34" charset="0"/>
              </a:rPr>
              <a:t>. The nun that marches her girls in front of you as you wait at the light does not necessarily deserve the epithet of </a:t>
            </a:r>
            <a:r>
              <a:rPr lang="en-US" sz="2800" i="1" dirty="0">
                <a:latin typeface="Calibri" panose="020F0502020204030204" pitchFamily="34" charset="0"/>
                <a:ea typeface="Calibri" panose="020F0502020204030204" pitchFamily="34" charset="0"/>
                <a:cs typeface="Calibri" panose="020F0502020204030204" pitchFamily="34" charset="0"/>
              </a:rPr>
              <a:t>false</a:t>
            </a:r>
            <a:r>
              <a:rPr lang="en-US" sz="2800" dirty="0">
                <a:latin typeface="Calibri" panose="020F0502020204030204" pitchFamily="34" charset="0"/>
                <a:ea typeface="Calibri" panose="020F0502020204030204" pitchFamily="34" charset="0"/>
                <a:cs typeface="Calibri" panose="020F0502020204030204" pitchFamily="34" charset="0"/>
              </a:rPr>
              <a:t>, whatever judgment you make of Romanism” (</a:t>
            </a:r>
            <a:r>
              <a:rPr lang="en-US" sz="2800" i="1" dirty="0">
                <a:latin typeface="Calibri" panose="020F0502020204030204" pitchFamily="34" charset="0"/>
                <a:ea typeface="Calibri" panose="020F0502020204030204" pitchFamily="34" charset="0"/>
                <a:cs typeface="Calibri" panose="020F0502020204030204" pitchFamily="34" charset="0"/>
              </a:rPr>
              <a:t>Restoration Review</a:t>
            </a:r>
            <a:r>
              <a:rPr lang="en-US" sz="2800" dirty="0">
                <a:latin typeface="Calibri" panose="020F0502020204030204" pitchFamily="34" charset="0"/>
                <a:ea typeface="Calibri" panose="020F0502020204030204" pitchFamily="34" charset="0"/>
                <a:cs typeface="Calibri" panose="020F0502020204030204" pitchFamily="34" charset="0"/>
              </a:rPr>
              <a:t> [1976], p. 264).</a:t>
            </a:r>
          </a:p>
        </p:txBody>
      </p:sp>
    </p:spTree>
    <p:extLst>
      <p:ext uri="{BB962C8B-B14F-4D97-AF65-F5344CB8AC3E}">
        <p14:creationId xmlns:p14="http://schemas.microsoft.com/office/powerpoint/2010/main" val="29481469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FEFC75-A4BF-5429-8F58-57E7FD46821E}"/>
              </a:ext>
            </a:extLst>
          </p:cNvPr>
          <p:cNvSpPr txBox="1"/>
          <p:nvPr/>
        </p:nvSpPr>
        <p:spPr>
          <a:xfrm>
            <a:off x="1071612" y="1155032"/>
            <a:ext cx="10048775" cy="3970318"/>
          </a:xfrm>
          <a:prstGeom prst="rect">
            <a:avLst/>
          </a:prstGeom>
          <a:solidFill>
            <a:srgbClr val="FFFFFF"/>
          </a:solidFill>
          <a:ln>
            <a:solidFill>
              <a:schemeClr val="tx1"/>
            </a:solidFill>
          </a:ln>
        </p:spPr>
        <p:txBody>
          <a:bodyPr wrap="square" rtlCol="0">
            <a:spAutoFit/>
          </a:bodyPr>
          <a:lstStyle/>
          <a:p>
            <a:r>
              <a:rPr lang="en-US" sz="2800" u="sng" dirty="0">
                <a:latin typeface="Calibri" panose="020F0502020204030204" pitchFamily="34" charset="0"/>
                <a:ea typeface="Calibri" panose="020F0502020204030204" pitchFamily="34" charset="0"/>
                <a:cs typeface="Calibri" panose="020F0502020204030204" pitchFamily="34" charset="0"/>
              </a:rPr>
              <a:t>Ed Harrell</a:t>
            </a:r>
            <a:r>
              <a:rPr lang="en-US" sz="2800" dirty="0">
                <a:latin typeface="Calibri" panose="020F0502020204030204" pitchFamily="34" charset="0"/>
                <a:ea typeface="Calibri" panose="020F0502020204030204" pitchFamily="34" charset="0"/>
                <a:cs typeface="Calibri" panose="020F0502020204030204" pitchFamily="34" charset="0"/>
              </a:rPr>
              <a:t>: “Finally, I find it particularly offensive the easy use of the label ‘false teacher’ with reference to Homer Hailey. As I have already noted, the presumption that one becomes a ‘false teacher’ on the basis of holding one doctrine that I judge to be erroneous is loaded with consequences that none of us would accept. A false teacher is surely one whose dishonest motives and/or ignorance distinguish him from the sincere who has reached an erroneous conclusion” (Homer Hailey: False Teacher?, </a:t>
            </a:r>
            <a:r>
              <a:rPr lang="en-US" sz="2800" i="1" dirty="0">
                <a:latin typeface="Calibri" panose="020F0502020204030204" pitchFamily="34" charset="0"/>
                <a:ea typeface="Calibri" panose="020F0502020204030204" pitchFamily="34" charset="0"/>
                <a:cs typeface="Calibri" panose="020F0502020204030204" pitchFamily="34" charset="0"/>
              </a:rPr>
              <a:t>Christianity Magazine, November 1988</a:t>
            </a:r>
            <a:r>
              <a:rPr lang="en-US" sz="2800" dirty="0">
                <a:latin typeface="Calibri" panose="020F0502020204030204" pitchFamily="34" charset="0"/>
                <a:ea typeface="Calibri" panose="020F0502020204030204" pitchFamily="34" charset="0"/>
                <a:cs typeface="Calibri" panose="020F0502020204030204" pitchFamily="34" charset="0"/>
              </a:rPr>
              <a:t>, p. 8).</a:t>
            </a:r>
          </a:p>
        </p:txBody>
      </p:sp>
    </p:spTree>
    <p:extLst>
      <p:ext uri="{BB962C8B-B14F-4D97-AF65-F5344CB8AC3E}">
        <p14:creationId xmlns:p14="http://schemas.microsoft.com/office/powerpoint/2010/main" val="23777505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95F76E9-0776-BEB6-0411-FB4F9D4735AA}"/>
              </a:ext>
            </a:extLst>
          </p:cNvPr>
          <p:cNvSpPr txBox="1"/>
          <p:nvPr/>
        </p:nvSpPr>
        <p:spPr>
          <a:xfrm>
            <a:off x="1071612" y="1145407"/>
            <a:ext cx="10048775" cy="1384995"/>
          </a:xfrm>
          <a:prstGeom prst="rect">
            <a:avLst/>
          </a:prstGeom>
          <a:solidFill>
            <a:srgbClr val="FFFFFF"/>
          </a:solidFill>
          <a:ln>
            <a:solidFill>
              <a:schemeClr val="tx1"/>
            </a:solidFill>
          </a:ln>
        </p:spPr>
        <p:txBody>
          <a:bodyPr wrap="square" rtlCol="0">
            <a:spAutoFit/>
          </a:bodyPr>
          <a:lstStyle/>
          <a:p>
            <a:r>
              <a:rPr lang="en-US" sz="2800" u="sng" dirty="0">
                <a:latin typeface="Calibri" panose="020F0502020204030204" pitchFamily="34" charset="0"/>
                <a:ea typeface="Calibri" panose="020F0502020204030204" pitchFamily="34" charset="0"/>
                <a:cs typeface="Calibri" panose="020F0502020204030204" pitchFamily="34" charset="0"/>
              </a:rPr>
              <a:t>Wallace Little</a:t>
            </a:r>
            <a:r>
              <a:rPr lang="en-US" sz="2800" dirty="0">
                <a:latin typeface="Calibri" panose="020F0502020204030204" pitchFamily="34" charset="0"/>
                <a:ea typeface="Calibri" panose="020F0502020204030204" pitchFamily="34" charset="0"/>
                <a:cs typeface="Calibri" panose="020F0502020204030204" pitchFamily="34" charset="0"/>
              </a:rPr>
              <a:t>: “Basically, I understand false teachers to be identified NOT by their doctrine, but by their attitude, behavior, or both. I go to 2 Peter 2:1ff for this” (Mars-List, September 15, 1997).</a:t>
            </a:r>
          </a:p>
        </p:txBody>
      </p:sp>
    </p:spTree>
    <p:extLst>
      <p:ext uri="{BB962C8B-B14F-4D97-AF65-F5344CB8AC3E}">
        <p14:creationId xmlns:p14="http://schemas.microsoft.com/office/powerpoint/2010/main" val="34987485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1A33CB3-5655-B105-D7CC-FC5A0F36C0F7}"/>
              </a:ext>
            </a:extLst>
          </p:cNvPr>
          <p:cNvSpPr txBox="1"/>
          <p:nvPr/>
        </p:nvSpPr>
        <p:spPr>
          <a:xfrm>
            <a:off x="1081237" y="1155032"/>
            <a:ext cx="10029525" cy="2677656"/>
          </a:xfrm>
          <a:prstGeom prst="rect">
            <a:avLst/>
          </a:prstGeom>
          <a:solidFill>
            <a:srgbClr val="FFFFFF"/>
          </a:solidFill>
          <a:ln>
            <a:solidFill>
              <a:schemeClr val="tx1"/>
            </a:solidFill>
          </a:ln>
        </p:spPr>
        <p:txBody>
          <a:bodyPr wrap="square" rtlCol="0">
            <a:spAutoFit/>
          </a:bodyPr>
          <a:lstStyle/>
          <a:p>
            <a:r>
              <a:rPr lang="en-US" sz="2800" u="sng" dirty="0">
                <a:latin typeface="Calibri" panose="020F0502020204030204" pitchFamily="34" charset="0"/>
                <a:ea typeface="Calibri" panose="020F0502020204030204" pitchFamily="34" charset="0"/>
                <a:cs typeface="Calibri" panose="020F0502020204030204" pitchFamily="34" charset="0"/>
              </a:rPr>
              <a:t>Charles Pledge</a:t>
            </a:r>
            <a:r>
              <a:rPr lang="en-US" sz="2800" dirty="0">
                <a:latin typeface="Calibri" panose="020F0502020204030204" pitchFamily="34" charset="0"/>
                <a:ea typeface="Calibri" panose="020F0502020204030204" pitchFamily="34" charset="0"/>
                <a:cs typeface="Calibri" panose="020F0502020204030204" pitchFamily="34" charset="0"/>
              </a:rPr>
              <a:t>: “‘False’ teacher is a use of false in its primary meaning: a deceptive person who deliberately teaches what is known to be untrue. This is the way Scripture uses the concept from Matthew through Revelation….Every mention of the false teacher either directly states, or implies a character deficiency” (</a:t>
            </a:r>
            <a:r>
              <a:rPr lang="en-US" sz="2800" i="1" dirty="0">
                <a:latin typeface="Calibri" panose="020F0502020204030204" pitchFamily="34" charset="0"/>
                <a:ea typeface="Calibri" panose="020F0502020204030204" pitchFamily="34" charset="0"/>
                <a:cs typeface="Calibri" panose="020F0502020204030204" pitchFamily="34" charset="0"/>
              </a:rPr>
              <a:t>Hammer &amp; Tongs</a:t>
            </a:r>
            <a:r>
              <a:rPr lang="en-US" sz="2800" dirty="0">
                <a:latin typeface="Calibri" panose="020F0502020204030204" pitchFamily="34" charset="0"/>
                <a:ea typeface="Calibri" panose="020F0502020204030204" pitchFamily="34" charset="0"/>
                <a:cs typeface="Calibri" panose="020F0502020204030204" pitchFamily="34" charset="0"/>
              </a:rPr>
              <a:t>, March-April 1999, Vol. VIII, Number 2, p. 7).</a:t>
            </a:r>
          </a:p>
        </p:txBody>
      </p:sp>
    </p:spTree>
    <p:extLst>
      <p:ext uri="{BB962C8B-B14F-4D97-AF65-F5344CB8AC3E}">
        <p14:creationId xmlns:p14="http://schemas.microsoft.com/office/powerpoint/2010/main" val="33378338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5167FF8-1126-888D-A5B1-2D322A0D6169}"/>
              </a:ext>
            </a:extLst>
          </p:cNvPr>
          <p:cNvSpPr txBox="1"/>
          <p:nvPr/>
        </p:nvSpPr>
        <p:spPr>
          <a:xfrm>
            <a:off x="1068403" y="1145406"/>
            <a:ext cx="10068025" cy="3108543"/>
          </a:xfrm>
          <a:prstGeom prst="rect">
            <a:avLst/>
          </a:prstGeom>
          <a:solidFill>
            <a:srgbClr val="FFFFFF"/>
          </a:solidFill>
          <a:ln>
            <a:solidFill>
              <a:schemeClr val="tx1"/>
            </a:solidFill>
          </a:ln>
        </p:spPr>
        <p:txBody>
          <a:bodyPr wrap="square" rtlCol="0">
            <a:spAutoFit/>
          </a:bodyPr>
          <a:lstStyle/>
          <a:p>
            <a:r>
              <a:rPr lang="en-US" sz="2800" u="sng" dirty="0">
                <a:latin typeface="Calibri" panose="020F0502020204030204" pitchFamily="34" charset="0"/>
                <a:ea typeface="Calibri" panose="020F0502020204030204" pitchFamily="34" charset="0"/>
                <a:cs typeface="Calibri" panose="020F0502020204030204" pitchFamily="34" charset="0"/>
              </a:rPr>
              <a:t>Bob Owen</a:t>
            </a:r>
            <a:r>
              <a:rPr lang="en-US" sz="2800" dirty="0">
                <a:latin typeface="Calibri" panose="020F0502020204030204" pitchFamily="34" charset="0"/>
                <a:ea typeface="Calibri" panose="020F0502020204030204" pitchFamily="34" charset="0"/>
                <a:cs typeface="Calibri" panose="020F0502020204030204" pitchFamily="34" charset="0"/>
              </a:rPr>
              <a:t>: “The term ‘false teacher’ has sometimes been interpreted to mean, huh, if anybody teaches anything not right. And taken on the surface, that’s what those two words mean, isn’t it? But the term ‘false teacher’ is used in Scripture very sparingly and its not used in the context of just somebody who teaches something you don’t agree with, or that is wrong.” (Sermon on Fellowship, Temple Terrace, FL, September 2, 1993).</a:t>
            </a:r>
          </a:p>
        </p:txBody>
      </p:sp>
    </p:spTree>
    <p:extLst>
      <p:ext uri="{BB962C8B-B14F-4D97-AF65-F5344CB8AC3E}">
        <p14:creationId xmlns:p14="http://schemas.microsoft.com/office/powerpoint/2010/main" val="38790029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D947F5D-08EE-881A-C50A-91BC898B068A}"/>
              </a:ext>
            </a:extLst>
          </p:cNvPr>
          <p:cNvSpPr txBox="1"/>
          <p:nvPr/>
        </p:nvSpPr>
        <p:spPr>
          <a:xfrm>
            <a:off x="1076425" y="1174281"/>
            <a:ext cx="10039149" cy="3108543"/>
          </a:xfrm>
          <a:prstGeom prst="rect">
            <a:avLst/>
          </a:prstGeom>
          <a:solidFill>
            <a:srgbClr val="FFFFFF"/>
          </a:solidFill>
          <a:ln>
            <a:solidFill>
              <a:schemeClr val="tx1"/>
            </a:solidFill>
          </a:ln>
        </p:spPr>
        <p:txBody>
          <a:bodyPr wrap="square" rtlCol="0">
            <a:spAutoFit/>
          </a:bodyPr>
          <a:lstStyle/>
          <a:p>
            <a:r>
              <a:rPr lang="en-US" sz="2800" u="sng" dirty="0">
                <a:latin typeface="Calibri" panose="020F0502020204030204" pitchFamily="34" charset="0"/>
                <a:ea typeface="Calibri" panose="020F0502020204030204" pitchFamily="34" charset="0"/>
                <a:cs typeface="Calibri" panose="020F0502020204030204" pitchFamily="34" charset="0"/>
              </a:rPr>
              <a:t>Bob Owen</a:t>
            </a:r>
            <a:r>
              <a:rPr lang="en-US" sz="2800" dirty="0">
                <a:latin typeface="Calibri" panose="020F0502020204030204" pitchFamily="34" charset="0"/>
                <a:ea typeface="Calibri" panose="020F0502020204030204" pitchFamily="34" charset="0"/>
                <a:cs typeface="Calibri" panose="020F0502020204030204" pitchFamily="34" charset="0"/>
              </a:rPr>
              <a:t>: “In 2 Peter 2, there's a whole chapter directed to some that are called ‘false teacher.’  But listen carefully. Everybody that teaches something that I think is false does not meet the description of these people in 2 Peter 2.  Those false teachers in 2 Peter 2 were hypocrites, who would lie, who would deceive, they were people who took advantage of others for filthy lucre's sake”, (Sermon in Concord, NC., February 19, 1995).</a:t>
            </a:r>
          </a:p>
        </p:txBody>
      </p:sp>
    </p:spTree>
    <p:extLst>
      <p:ext uri="{BB962C8B-B14F-4D97-AF65-F5344CB8AC3E}">
        <p14:creationId xmlns:p14="http://schemas.microsoft.com/office/powerpoint/2010/main" val="38346672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E5046-3502-6068-7A4F-5215B38A9B2A}"/>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F11EFCA-5A0A-7EA4-E780-BD22C6DBE53D}"/>
              </a:ext>
            </a:extLst>
          </p:cNvPr>
          <p:cNvSpPr/>
          <p:nvPr/>
        </p:nvSpPr>
        <p:spPr>
          <a:xfrm>
            <a:off x="1" y="0"/>
            <a:ext cx="7130076"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28700" lvl="1" indent="-571500" algn="ctr">
              <a:buFont typeface="+mj-lt"/>
              <a:buAutoNum type="romanUcPeriod" startAt="2"/>
            </a:pPr>
            <a:r>
              <a:rPr lang="en-US" sz="3200" dirty="0">
                <a:solidFill>
                  <a:schemeClr val="tx1"/>
                </a:solidFill>
              </a:rPr>
              <a:t>Defining “False Teacher”</a:t>
            </a:r>
          </a:p>
        </p:txBody>
      </p:sp>
      <p:sp>
        <p:nvSpPr>
          <p:cNvPr id="3" name="TextBox 2">
            <a:extLst>
              <a:ext uri="{FF2B5EF4-FFF2-40B4-BE49-F238E27FC236}">
                <a16:creationId xmlns:a16="http://schemas.microsoft.com/office/drawing/2014/main" id="{E3284AAA-B613-F3AF-BBE2-859DFB71A2B0}"/>
              </a:ext>
            </a:extLst>
          </p:cNvPr>
          <p:cNvSpPr txBox="1"/>
          <p:nvPr/>
        </p:nvSpPr>
        <p:spPr>
          <a:xfrm>
            <a:off x="609599" y="1399592"/>
            <a:ext cx="11140751" cy="4708981"/>
          </a:xfrm>
          <a:prstGeom prst="rect">
            <a:avLst/>
          </a:prstGeom>
          <a:noFill/>
        </p:spPr>
        <p:txBody>
          <a:bodyPr wrap="square" rtlCol="0">
            <a:spAutoFit/>
          </a:bodyPr>
          <a:lstStyle/>
          <a:p>
            <a:pPr marL="514350" indent="-514350">
              <a:buFont typeface="+mj-lt"/>
              <a:buAutoNum type="alphaUcPeriod"/>
            </a:pPr>
            <a:r>
              <a:rPr lang="en-US" sz="3200" b="1" dirty="0"/>
              <a:t>One who teaches what is false</a:t>
            </a:r>
          </a:p>
          <a:p>
            <a:pPr marL="514350" indent="-514350">
              <a:buFont typeface="+mj-lt"/>
              <a:buAutoNum type="alphaUcPeriod"/>
            </a:pPr>
            <a:r>
              <a:rPr lang="en-US" sz="3200" b="1" dirty="0"/>
              <a:t>Redefining “false teacher”</a:t>
            </a:r>
          </a:p>
          <a:p>
            <a:pPr marL="514350" indent="-514350">
              <a:buFont typeface="+mj-lt"/>
              <a:buAutoNum type="alphaUcPeriod"/>
            </a:pPr>
            <a:r>
              <a:rPr lang="en-US" sz="3200" b="1" dirty="0"/>
              <a:t>Would other terms be more acceptable?</a:t>
            </a:r>
          </a:p>
          <a:p>
            <a:pPr marL="514350" indent="-514350">
              <a:buFont typeface="+mj-lt"/>
              <a:buAutoNum type="alphaUcPeriod"/>
            </a:pPr>
            <a:endParaRPr lang="en-US" sz="800" b="1" dirty="0"/>
          </a:p>
          <a:p>
            <a:pPr marL="971550" lvl="1" indent="-514350">
              <a:buFont typeface="+mj-lt"/>
              <a:buAutoNum type="arabicPeriod"/>
            </a:pPr>
            <a:r>
              <a:rPr lang="en-US" sz="2800" dirty="0"/>
              <a:t>Would “those who cause divisions and offenses” work better (Rom. 16:17-18)?</a:t>
            </a:r>
          </a:p>
          <a:p>
            <a:pPr marL="971550" lvl="1" indent="-514350">
              <a:buFont typeface="+mj-lt"/>
              <a:buAutoNum type="arabicPeriod"/>
            </a:pPr>
            <a:r>
              <a:rPr lang="en-US" sz="2800" dirty="0"/>
              <a:t>Would “those whose message is like a cancer” work better (2 Tim. 2:17)?</a:t>
            </a:r>
          </a:p>
          <a:p>
            <a:pPr marL="971550" lvl="1" indent="-514350">
              <a:buFont typeface="+mj-lt"/>
              <a:buAutoNum type="arabicPeriod"/>
            </a:pPr>
            <a:r>
              <a:rPr lang="en-US" sz="2800" dirty="0"/>
              <a:t>Would “teacher of error” work better (1 John 4:1, 6)?</a:t>
            </a:r>
          </a:p>
          <a:p>
            <a:pPr marL="971550" lvl="1" indent="-514350">
              <a:buFont typeface="+mj-lt"/>
              <a:buAutoNum type="arabicPeriod"/>
            </a:pPr>
            <a:r>
              <a:rPr lang="en-US" sz="2800" dirty="0"/>
              <a:t>Would “those who cheat through philosophy and empty deceit” work better (Col. 2:8)?</a:t>
            </a:r>
          </a:p>
        </p:txBody>
      </p:sp>
    </p:spTree>
    <p:extLst>
      <p:ext uri="{BB962C8B-B14F-4D97-AF65-F5344CB8AC3E}">
        <p14:creationId xmlns:p14="http://schemas.microsoft.com/office/powerpoint/2010/main" val="41295291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C6A2E-24F0-FC7C-982E-06D96A79BDC0}"/>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D4DD116-E8B5-D8F0-7AC1-EAF4E3ACD2CB}"/>
              </a:ext>
            </a:extLst>
          </p:cNvPr>
          <p:cNvSpPr/>
          <p:nvPr/>
        </p:nvSpPr>
        <p:spPr>
          <a:xfrm>
            <a:off x="1" y="0"/>
            <a:ext cx="7130076"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28700" lvl="1" indent="-571500" algn="ctr">
              <a:buFont typeface="+mj-lt"/>
              <a:buAutoNum type="romanUcPeriod" startAt="2"/>
            </a:pPr>
            <a:r>
              <a:rPr lang="en-US" sz="3200" dirty="0">
                <a:solidFill>
                  <a:schemeClr val="tx1"/>
                </a:solidFill>
              </a:rPr>
              <a:t>Defining “False Teacher”</a:t>
            </a:r>
          </a:p>
        </p:txBody>
      </p:sp>
      <p:sp>
        <p:nvSpPr>
          <p:cNvPr id="3" name="TextBox 2">
            <a:extLst>
              <a:ext uri="{FF2B5EF4-FFF2-40B4-BE49-F238E27FC236}">
                <a16:creationId xmlns:a16="http://schemas.microsoft.com/office/drawing/2014/main" id="{ACE1BFA4-8D06-3218-741A-8099A51F1E92}"/>
              </a:ext>
            </a:extLst>
          </p:cNvPr>
          <p:cNvSpPr txBox="1"/>
          <p:nvPr/>
        </p:nvSpPr>
        <p:spPr>
          <a:xfrm>
            <a:off x="609599" y="1399592"/>
            <a:ext cx="11140751" cy="5201424"/>
          </a:xfrm>
          <a:prstGeom prst="rect">
            <a:avLst/>
          </a:prstGeom>
          <a:noFill/>
        </p:spPr>
        <p:txBody>
          <a:bodyPr wrap="square" rtlCol="0">
            <a:spAutoFit/>
          </a:bodyPr>
          <a:lstStyle/>
          <a:p>
            <a:pPr marL="514350" indent="-514350">
              <a:buFont typeface="+mj-lt"/>
              <a:buAutoNum type="alphaUcPeriod"/>
            </a:pPr>
            <a:r>
              <a:rPr lang="en-US" sz="3200" b="1" dirty="0"/>
              <a:t>One who teaches what is false</a:t>
            </a:r>
          </a:p>
          <a:p>
            <a:pPr marL="514350" indent="-514350">
              <a:buFont typeface="+mj-lt"/>
              <a:buAutoNum type="alphaUcPeriod"/>
            </a:pPr>
            <a:r>
              <a:rPr lang="en-US" sz="3200" b="1" dirty="0"/>
              <a:t>Redefining “false teacher”</a:t>
            </a:r>
          </a:p>
          <a:p>
            <a:pPr marL="514350" indent="-514350">
              <a:buFont typeface="+mj-lt"/>
              <a:buAutoNum type="alphaUcPeriod"/>
            </a:pPr>
            <a:r>
              <a:rPr lang="en-US" sz="3200" b="1" dirty="0"/>
              <a:t>Would other terms be more acceptable?</a:t>
            </a:r>
          </a:p>
          <a:p>
            <a:pPr marL="514350" indent="-514350">
              <a:buFont typeface="+mj-lt"/>
              <a:buAutoNum type="alphaUcPeriod"/>
            </a:pPr>
            <a:r>
              <a:rPr lang="en-US" sz="3200" b="1" dirty="0"/>
              <a:t>What really matters</a:t>
            </a:r>
          </a:p>
          <a:p>
            <a:pPr marL="514350" indent="-514350">
              <a:buFont typeface="+mj-lt"/>
              <a:buAutoNum type="alphaUcPeriod"/>
            </a:pPr>
            <a:endParaRPr lang="en-US" sz="800" b="1" dirty="0"/>
          </a:p>
          <a:p>
            <a:pPr marL="971550" lvl="1" indent="-514350">
              <a:buFont typeface="+mj-lt"/>
              <a:buAutoNum type="arabicPeriod"/>
            </a:pPr>
            <a:r>
              <a:rPr lang="en-US" sz="2800" dirty="0"/>
              <a:t>I am willing to discuss who or what a false teacher is. However, I am not willing to argue all day about whether the terms “false teacher” is the proper terms to apply to brother _______.</a:t>
            </a:r>
          </a:p>
          <a:p>
            <a:pPr marL="971550" lvl="1" indent="-514350">
              <a:buFont typeface="+mj-lt"/>
              <a:buAutoNum type="arabicPeriod"/>
            </a:pPr>
            <a:r>
              <a:rPr lang="en-US" sz="2800" dirty="0"/>
              <a:t>I’m more interested in whether his doctrine is true or not!</a:t>
            </a:r>
          </a:p>
          <a:p>
            <a:pPr marL="971550" lvl="1" indent="-514350">
              <a:buFont typeface="+mj-lt"/>
              <a:buAutoNum type="arabicPeriod"/>
            </a:pPr>
            <a:r>
              <a:rPr lang="en-US" sz="2800" dirty="0"/>
              <a:t>I’m more interested in whether his doctrine leads people into sin…</a:t>
            </a:r>
          </a:p>
          <a:p>
            <a:pPr marL="971550" lvl="1" indent="-514350">
              <a:buFont typeface="+mj-lt"/>
              <a:buAutoNum type="arabicPeriod"/>
            </a:pPr>
            <a:r>
              <a:rPr lang="en-US" sz="2800" dirty="0"/>
              <a:t>Is it not still true that error causes people to be lost?</a:t>
            </a:r>
          </a:p>
          <a:p>
            <a:pPr marL="971550" lvl="1" indent="-514350">
              <a:buFont typeface="+mj-lt"/>
              <a:buAutoNum type="arabicPeriod"/>
            </a:pPr>
            <a:r>
              <a:rPr lang="en-US" sz="2800" dirty="0"/>
              <a:t>Does one have to intend to mislead to be dangerous?</a:t>
            </a:r>
          </a:p>
        </p:txBody>
      </p:sp>
    </p:spTree>
    <p:extLst>
      <p:ext uri="{BB962C8B-B14F-4D97-AF65-F5344CB8AC3E}">
        <p14:creationId xmlns:p14="http://schemas.microsoft.com/office/powerpoint/2010/main" val="27730932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1000"/>
                                        <p:tgtEl>
                                          <p:spTgt spid="3">
                                            <p:txEl>
                                              <p:pRg st="9" end="9"/>
                                            </p:txEl>
                                          </p:spTgt>
                                        </p:tgtEl>
                                      </p:cBhvr>
                                    </p:animEffect>
                                    <p:anim calcmode="lin" valueType="num">
                                      <p:cBhvr>
                                        <p:cTn id="3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4969A-51BF-B986-F840-574B9B0CEE1C}"/>
            </a:ext>
          </a:extLst>
        </p:cNvPr>
        <p:cNvGrpSpPr/>
        <p:nvPr/>
      </p:nvGrpSpPr>
      <p:grpSpPr>
        <a:xfrm>
          <a:off x="0" y="0"/>
          <a:ext cx="0" cy="0"/>
          <a:chOff x="0" y="0"/>
          <a:chExt cx="0" cy="0"/>
        </a:xfrm>
      </p:grpSpPr>
      <p:pic>
        <p:nvPicPr>
          <p:cNvPr id="15" name="Picture 14" descr="Businessman pointing to side">
            <a:extLst>
              <a:ext uri="{FF2B5EF4-FFF2-40B4-BE49-F238E27FC236}">
                <a16:creationId xmlns:a16="http://schemas.microsoft.com/office/drawing/2014/main" id="{CF518F38-FB6E-CF6B-93B6-321E15129E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3116" y="399232"/>
            <a:ext cx="1852367" cy="3316335"/>
          </a:xfrm>
          <a:prstGeom prst="rect">
            <a:avLst/>
          </a:prstGeom>
        </p:spPr>
      </p:pic>
      <p:pic>
        <p:nvPicPr>
          <p:cNvPr id="17" name="Picture 16" descr="Young businessman pointing with hand">
            <a:extLst>
              <a:ext uri="{FF2B5EF4-FFF2-40B4-BE49-F238E27FC236}">
                <a16:creationId xmlns:a16="http://schemas.microsoft.com/office/drawing/2014/main" id="{59B82A71-5CEC-DBEB-CB66-61F1F0574C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9336" y="351951"/>
            <a:ext cx="1934614" cy="3352800"/>
          </a:xfrm>
          <a:prstGeom prst="rect">
            <a:avLst/>
          </a:prstGeom>
        </p:spPr>
      </p:pic>
      <p:sp>
        <p:nvSpPr>
          <p:cNvPr id="4" name="Rectangle 4" descr="Parchment">
            <a:extLst>
              <a:ext uri="{FF2B5EF4-FFF2-40B4-BE49-F238E27FC236}">
                <a16:creationId xmlns:a16="http://schemas.microsoft.com/office/drawing/2014/main" id="{77DE6987-292C-D3CD-5B9C-1D7BF24BF410}"/>
              </a:ext>
            </a:extLst>
          </p:cNvPr>
          <p:cNvSpPr>
            <a:spLocks noChangeArrowheads="1"/>
          </p:cNvSpPr>
          <p:nvPr/>
        </p:nvSpPr>
        <p:spPr bwMode="auto">
          <a:xfrm>
            <a:off x="5105400" y="381000"/>
            <a:ext cx="2133600" cy="3352800"/>
          </a:xfrm>
          <a:prstGeom prst="rect">
            <a:avLst/>
          </a:prstGeom>
          <a:blipFill dpi="0" rotWithShape="0">
            <a:blip r:embed="rId4"/>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en-US" sz="2800" b="1" kern="0">
                <a:solidFill>
                  <a:sysClr val="windowText" lastClr="000000"/>
                </a:solidFill>
                <a:latin typeface="Calibri" panose="020F0502020204030204"/>
              </a:rPr>
              <a:t>Doctrine:</a:t>
            </a:r>
            <a:endParaRPr lang="en-US" altLang="en-US" sz="2800" kern="0">
              <a:solidFill>
                <a:sysClr val="windowText" lastClr="000000"/>
              </a:solidFill>
              <a:latin typeface="Calibri" panose="020F0502020204030204"/>
            </a:endParaRPr>
          </a:p>
          <a:p>
            <a:pPr algn="ctr">
              <a:defRPr/>
            </a:pPr>
            <a:endParaRPr lang="en-US" altLang="en-US" sz="2800" kern="0">
              <a:solidFill>
                <a:sysClr val="windowText" lastClr="000000"/>
              </a:solidFill>
              <a:latin typeface="Calibri" panose="020F0502020204030204"/>
            </a:endParaRPr>
          </a:p>
          <a:p>
            <a:pPr algn="ctr">
              <a:defRPr/>
            </a:pPr>
            <a:r>
              <a:rPr lang="en-US" altLang="en-US" sz="2800" kern="0">
                <a:solidFill>
                  <a:sysClr val="windowText" lastClr="000000"/>
                </a:solidFill>
                <a:latin typeface="Calibri" panose="020F0502020204030204"/>
              </a:rPr>
              <a:t>Guilty Party</a:t>
            </a:r>
          </a:p>
          <a:p>
            <a:pPr algn="ctr">
              <a:defRPr/>
            </a:pPr>
            <a:r>
              <a:rPr lang="en-US" altLang="en-US" sz="2800" kern="0">
                <a:solidFill>
                  <a:sysClr val="windowText" lastClr="000000"/>
                </a:solidFill>
                <a:latin typeface="Calibri" panose="020F0502020204030204"/>
              </a:rPr>
              <a:t>Can</a:t>
            </a:r>
          </a:p>
          <a:p>
            <a:pPr algn="ctr">
              <a:defRPr/>
            </a:pPr>
            <a:r>
              <a:rPr lang="en-US" altLang="en-US" sz="2800" kern="0">
                <a:solidFill>
                  <a:sysClr val="windowText" lastClr="000000"/>
                </a:solidFill>
                <a:latin typeface="Calibri" panose="020F0502020204030204"/>
              </a:rPr>
              <a:t>Remarry</a:t>
            </a:r>
          </a:p>
          <a:p>
            <a:pPr algn="ctr">
              <a:defRPr/>
            </a:pPr>
            <a:r>
              <a:rPr lang="en-US" altLang="en-US" sz="2800" kern="0">
                <a:solidFill>
                  <a:sysClr val="windowText" lastClr="000000"/>
                </a:solidFill>
                <a:latin typeface="Calibri" panose="020F0502020204030204"/>
              </a:rPr>
              <a:t>--------------</a:t>
            </a:r>
          </a:p>
          <a:p>
            <a:pPr algn="ctr">
              <a:defRPr/>
            </a:pPr>
            <a:r>
              <a:rPr lang="en-US" altLang="en-US" sz="2800" kern="0">
                <a:solidFill>
                  <a:sysClr val="windowText" lastClr="000000"/>
                </a:solidFill>
                <a:latin typeface="Calibri" panose="020F0502020204030204"/>
              </a:rPr>
              <a:t>Error / False</a:t>
            </a:r>
          </a:p>
        </p:txBody>
      </p:sp>
      <p:sp>
        <p:nvSpPr>
          <p:cNvPr id="5" name="AutoShape 8">
            <a:extLst>
              <a:ext uri="{FF2B5EF4-FFF2-40B4-BE49-F238E27FC236}">
                <a16:creationId xmlns:a16="http://schemas.microsoft.com/office/drawing/2014/main" id="{C31406A5-A350-E54E-5389-402925256182}"/>
              </a:ext>
            </a:extLst>
          </p:cNvPr>
          <p:cNvSpPr>
            <a:spLocks noChangeArrowheads="1"/>
          </p:cNvSpPr>
          <p:nvPr/>
        </p:nvSpPr>
        <p:spPr bwMode="auto">
          <a:xfrm>
            <a:off x="7467600" y="1676400"/>
            <a:ext cx="1446924" cy="838200"/>
          </a:xfrm>
          <a:prstGeom prst="leftArrow">
            <a:avLst>
              <a:gd name="adj1" fmla="val 50000"/>
              <a:gd name="adj2" fmla="val 38636"/>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en-US" sz="2400" b="1" kern="0" dirty="0">
                <a:solidFill>
                  <a:sysClr val="windowText" lastClr="000000"/>
                </a:solidFill>
                <a:latin typeface="Calibri" panose="020F0502020204030204"/>
              </a:rPr>
              <a:t>Teaches</a:t>
            </a:r>
          </a:p>
        </p:txBody>
      </p:sp>
      <p:sp>
        <p:nvSpPr>
          <p:cNvPr id="6" name="AutoShape 10">
            <a:extLst>
              <a:ext uri="{FF2B5EF4-FFF2-40B4-BE49-F238E27FC236}">
                <a16:creationId xmlns:a16="http://schemas.microsoft.com/office/drawing/2014/main" id="{F5036C9A-6CAB-404E-773D-05396B43A401}"/>
              </a:ext>
            </a:extLst>
          </p:cNvPr>
          <p:cNvSpPr>
            <a:spLocks noChangeArrowheads="1"/>
          </p:cNvSpPr>
          <p:nvPr/>
        </p:nvSpPr>
        <p:spPr bwMode="auto">
          <a:xfrm>
            <a:off x="3421626" y="1584224"/>
            <a:ext cx="1455174" cy="892277"/>
          </a:xfrm>
          <a:prstGeom prst="rightArrow">
            <a:avLst>
              <a:gd name="adj1" fmla="val 50000"/>
              <a:gd name="adj2" fmla="val 42500"/>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en-US" sz="2400" b="1" kern="0" dirty="0">
                <a:solidFill>
                  <a:sysClr val="windowText" lastClr="000000"/>
                </a:solidFill>
                <a:latin typeface="Calibri" panose="020F0502020204030204"/>
              </a:rPr>
              <a:t>Teaches</a:t>
            </a:r>
          </a:p>
        </p:txBody>
      </p:sp>
      <p:sp>
        <p:nvSpPr>
          <p:cNvPr id="7" name="Text Box 12">
            <a:extLst>
              <a:ext uri="{FF2B5EF4-FFF2-40B4-BE49-F238E27FC236}">
                <a16:creationId xmlns:a16="http://schemas.microsoft.com/office/drawing/2014/main" id="{9ACB65BC-7707-F194-3BBA-D349BC9A9D86}"/>
              </a:ext>
            </a:extLst>
          </p:cNvPr>
          <p:cNvSpPr txBox="1">
            <a:spLocks noChangeArrowheads="1"/>
          </p:cNvSpPr>
          <p:nvPr/>
        </p:nvSpPr>
        <p:spPr bwMode="auto">
          <a:xfrm>
            <a:off x="3167808" y="2832950"/>
            <a:ext cx="16668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en-US" sz="2800" b="1" kern="0" dirty="0">
                <a:solidFill>
                  <a:sysClr val="windowText" lastClr="000000"/>
                </a:solidFill>
                <a:latin typeface="Calibri" panose="020F0502020204030204"/>
              </a:rPr>
              <a:t>Dishonest</a:t>
            </a:r>
            <a:endParaRPr lang="en-US" altLang="en-US" kern="0" dirty="0">
              <a:solidFill>
                <a:sysClr val="windowText" lastClr="000000"/>
              </a:solidFill>
              <a:latin typeface="Calibri" panose="020F0502020204030204"/>
            </a:endParaRPr>
          </a:p>
        </p:txBody>
      </p:sp>
      <p:sp>
        <p:nvSpPr>
          <p:cNvPr id="8" name="Text Box 13">
            <a:extLst>
              <a:ext uri="{FF2B5EF4-FFF2-40B4-BE49-F238E27FC236}">
                <a16:creationId xmlns:a16="http://schemas.microsoft.com/office/drawing/2014/main" id="{51859E6F-4903-DBAE-6058-E585FEED4159}"/>
              </a:ext>
            </a:extLst>
          </p:cNvPr>
          <p:cNvSpPr txBox="1">
            <a:spLocks noChangeArrowheads="1"/>
          </p:cNvSpPr>
          <p:nvPr/>
        </p:nvSpPr>
        <p:spPr bwMode="auto">
          <a:xfrm>
            <a:off x="7795693" y="2778263"/>
            <a:ext cx="12509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en-US" sz="2800" b="1" kern="0" dirty="0">
                <a:solidFill>
                  <a:sysClr val="windowText" lastClr="000000"/>
                </a:solidFill>
                <a:latin typeface="Calibri" panose="020F0502020204030204"/>
              </a:rPr>
              <a:t>Honest</a:t>
            </a:r>
            <a:endParaRPr lang="en-US" altLang="en-US" sz="2800" kern="0" dirty="0">
              <a:solidFill>
                <a:sysClr val="windowText" lastClr="000000"/>
              </a:solidFill>
              <a:latin typeface="Calibri" panose="020F0502020204030204"/>
            </a:endParaRPr>
          </a:p>
        </p:txBody>
      </p:sp>
      <p:sp>
        <p:nvSpPr>
          <p:cNvPr id="11" name="AutoShape 22">
            <a:extLst>
              <a:ext uri="{FF2B5EF4-FFF2-40B4-BE49-F238E27FC236}">
                <a16:creationId xmlns:a16="http://schemas.microsoft.com/office/drawing/2014/main" id="{04AFFFCE-2A49-C634-1CBB-0902C9E671E8}"/>
              </a:ext>
            </a:extLst>
          </p:cNvPr>
          <p:cNvSpPr>
            <a:spLocks noChangeArrowheads="1"/>
          </p:cNvSpPr>
          <p:nvPr/>
        </p:nvSpPr>
        <p:spPr bwMode="auto">
          <a:xfrm rot="2047252">
            <a:off x="7543800" y="3733800"/>
            <a:ext cx="1219200" cy="914400"/>
          </a:xfrm>
          <a:prstGeom prst="rightArrow">
            <a:avLst>
              <a:gd name="adj1" fmla="val 50000"/>
              <a:gd name="adj2" fmla="val 33333"/>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en-US" sz="2400" b="1" kern="0">
                <a:solidFill>
                  <a:sysClr val="windowText" lastClr="000000"/>
                </a:solidFill>
                <a:latin typeface="Calibri" panose="020F0502020204030204"/>
              </a:rPr>
              <a:t>Marry</a:t>
            </a:r>
          </a:p>
        </p:txBody>
      </p:sp>
      <p:sp>
        <p:nvSpPr>
          <p:cNvPr id="12" name="AutoShape 24">
            <a:extLst>
              <a:ext uri="{FF2B5EF4-FFF2-40B4-BE49-F238E27FC236}">
                <a16:creationId xmlns:a16="http://schemas.microsoft.com/office/drawing/2014/main" id="{38C57775-F7D2-9C92-DE0E-250D78314B3B}"/>
              </a:ext>
            </a:extLst>
          </p:cNvPr>
          <p:cNvSpPr>
            <a:spLocks noChangeArrowheads="1"/>
          </p:cNvSpPr>
          <p:nvPr/>
        </p:nvSpPr>
        <p:spPr bwMode="auto">
          <a:xfrm rot="19172569">
            <a:off x="3657600" y="3886200"/>
            <a:ext cx="1371600" cy="762000"/>
          </a:xfrm>
          <a:prstGeom prst="leftArrow">
            <a:avLst>
              <a:gd name="adj1" fmla="val 50000"/>
              <a:gd name="adj2" fmla="val 45000"/>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en-US" sz="2400" b="1" kern="0">
                <a:solidFill>
                  <a:sysClr val="windowText" lastClr="000000"/>
                </a:solidFill>
                <a:latin typeface="Calibri" panose="020F0502020204030204"/>
              </a:rPr>
              <a:t>Marry</a:t>
            </a:r>
            <a:endParaRPr lang="en-US" altLang="en-US" sz="2400" kern="0">
              <a:solidFill>
                <a:sysClr val="windowText" lastClr="000000"/>
              </a:solidFill>
              <a:latin typeface="Calibri" panose="020F0502020204030204"/>
            </a:endParaRPr>
          </a:p>
        </p:txBody>
      </p:sp>
      <p:sp>
        <p:nvSpPr>
          <p:cNvPr id="13" name="AutoShape 26">
            <a:extLst>
              <a:ext uri="{FF2B5EF4-FFF2-40B4-BE49-F238E27FC236}">
                <a16:creationId xmlns:a16="http://schemas.microsoft.com/office/drawing/2014/main" id="{82982457-9902-C53A-AD6B-3B45E227736B}"/>
              </a:ext>
            </a:extLst>
          </p:cNvPr>
          <p:cNvSpPr>
            <a:spLocks noChangeArrowheads="1"/>
          </p:cNvSpPr>
          <p:nvPr/>
        </p:nvSpPr>
        <p:spPr bwMode="auto">
          <a:xfrm>
            <a:off x="4834683" y="4381500"/>
            <a:ext cx="2819400" cy="1676400"/>
          </a:xfrm>
          <a:prstGeom prst="leftRightArrow">
            <a:avLst>
              <a:gd name="adj1" fmla="val 50000"/>
              <a:gd name="adj2" fmla="val 33636"/>
            </a:avLst>
          </a:prstGeom>
          <a:solidFill>
            <a:srgbClr val="7734FC"/>
          </a:solidFill>
          <a:ln w="9525">
            <a:solidFill>
              <a:schemeClr val="tx1"/>
            </a:solidFill>
            <a:miter lim="800000"/>
            <a:headEnd/>
            <a:tailEnd/>
          </a:ln>
          <a:effectLst/>
        </p:spPr>
        <p:txBody>
          <a:bodyPr wrap="none" anchor="ctr"/>
          <a:lstStyle/>
          <a:p>
            <a:pPr algn="ctr">
              <a:defRPr/>
            </a:pPr>
            <a:r>
              <a:rPr lang="en-US" altLang="en-US" sz="2800" b="1" kern="0" dirty="0">
                <a:solidFill>
                  <a:srgbClr val="FFFF00"/>
                </a:solidFill>
                <a:effectLst>
                  <a:outerShdw blurRad="38100" dist="38100" dir="2700000" algn="tl">
                    <a:srgbClr val="000000">
                      <a:alpha val="43137"/>
                    </a:srgbClr>
                  </a:outerShdw>
                </a:effectLst>
                <a:latin typeface="Calibri" panose="020F0502020204030204"/>
              </a:rPr>
              <a:t>Which Couple</a:t>
            </a:r>
          </a:p>
          <a:p>
            <a:pPr algn="ctr">
              <a:defRPr/>
            </a:pPr>
            <a:r>
              <a:rPr lang="en-US" altLang="en-US" sz="2800" b="1" kern="0" dirty="0">
                <a:solidFill>
                  <a:srgbClr val="FFFF00"/>
                </a:solidFill>
                <a:effectLst>
                  <a:outerShdw blurRad="38100" dist="38100" dir="2700000" algn="tl">
                    <a:srgbClr val="000000">
                      <a:alpha val="43137"/>
                    </a:srgbClr>
                  </a:outerShdw>
                </a:effectLst>
                <a:latin typeface="Calibri" panose="020F0502020204030204"/>
              </a:rPr>
              <a:t>Is In Adultery?</a:t>
            </a:r>
            <a:endParaRPr lang="en-US" altLang="en-US" sz="2800" kern="0" dirty="0">
              <a:solidFill>
                <a:sysClr val="windowText" lastClr="000000"/>
              </a:solidFill>
              <a:effectLst>
                <a:outerShdw blurRad="38100" dist="38100" dir="2700000" algn="tl">
                  <a:srgbClr val="000000">
                    <a:alpha val="43137"/>
                  </a:srgbClr>
                </a:outerShdw>
              </a:effectLst>
              <a:latin typeface="Calibri" panose="020F0502020204030204"/>
            </a:endParaRPr>
          </a:p>
        </p:txBody>
      </p:sp>
      <p:pic>
        <p:nvPicPr>
          <p:cNvPr id="19" name="Picture 18" descr="Affectionate couple walking outdoors">
            <a:extLst>
              <a:ext uri="{FF2B5EF4-FFF2-40B4-BE49-F238E27FC236}">
                <a16:creationId xmlns:a16="http://schemas.microsoft.com/office/drawing/2014/main" id="{6E71B5F4-6AF5-04B4-4DD1-AB203823DA69}"/>
              </a:ext>
            </a:extLst>
          </p:cNvPr>
          <p:cNvPicPr>
            <a:picLocks noChangeAspect="1"/>
          </p:cNvPicPr>
          <p:nvPr/>
        </p:nvPicPr>
        <p:blipFill>
          <a:blip r:embed="rId5">
            <a:extLst>
              <a:ext uri="{28A0092B-C50C-407E-A947-70E740481C1C}">
                <a14:useLocalDpi xmlns:a14="http://schemas.microsoft.com/office/drawing/2010/main" val="0"/>
              </a:ext>
            </a:extLst>
          </a:blip>
          <a:srcRect l="16845" r="20802"/>
          <a:stretch>
            <a:fillRect/>
          </a:stretch>
        </p:blipFill>
        <p:spPr>
          <a:xfrm>
            <a:off x="8694783" y="4159813"/>
            <a:ext cx="2478265" cy="2649721"/>
          </a:xfrm>
          <a:prstGeom prst="rect">
            <a:avLst/>
          </a:prstGeom>
          <a:ln>
            <a:noFill/>
          </a:ln>
          <a:effectLst>
            <a:softEdge rad="112500"/>
          </a:effectLst>
        </p:spPr>
      </p:pic>
      <p:pic>
        <p:nvPicPr>
          <p:cNvPr id="21" name="Picture 20" descr="Young couple standing outside">
            <a:extLst>
              <a:ext uri="{FF2B5EF4-FFF2-40B4-BE49-F238E27FC236}">
                <a16:creationId xmlns:a16="http://schemas.microsoft.com/office/drawing/2014/main" id="{347F8B86-E585-480F-417A-4ACFDCB7504D}"/>
              </a:ext>
            </a:extLst>
          </p:cNvPr>
          <p:cNvPicPr>
            <a:picLocks noChangeAspect="1"/>
          </p:cNvPicPr>
          <p:nvPr/>
        </p:nvPicPr>
        <p:blipFill>
          <a:blip r:embed="rId6">
            <a:extLst>
              <a:ext uri="{28A0092B-C50C-407E-A947-70E740481C1C}">
                <a14:useLocalDpi xmlns:a14="http://schemas.microsoft.com/office/drawing/2010/main" val="0"/>
              </a:ext>
            </a:extLst>
          </a:blip>
          <a:srcRect l="14881" t="10246" r="26733"/>
          <a:stretch>
            <a:fillRect/>
          </a:stretch>
        </p:blipFill>
        <p:spPr>
          <a:xfrm>
            <a:off x="1032717" y="4072016"/>
            <a:ext cx="2585498" cy="2649721"/>
          </a:xfrm>
          <a:prstGeom prst="rect">
            <a:avLst/>
          </a:prstGeom>
          <a:ln>
            <a:noFill/>
          </a:ln>
          <a:effectLst>
            <a:softEdge rad="112500"/>
          </a:effectLst>
        </p:spPr>
      </p:pic>
    </p:spTree>
    <p:extLst>
      <p:ext uri="{BB962C8B-B14F-4D97-AF65-F5344CB8AC3E}">
        <p14:creationId xmlns:p14="http://schemas.microsoft.com/office/powerpoint/2010/main" val="19682605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2"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righ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1000"/>
                                        <p:tgtEl>
                                          <p:spTgt spid="21"/>
                                        </p:tgtEl>
                                      </p:cBhvr>
                                    </p:animEffect>
                                    <p:anim calcmode="lin" valueType="num">
                                      <p:cBhvr>
                                        <p:cTn id="46" dur="1000" fill="hold"/>
                                        <p:tgtEl>
                                          <p:spTgt spid="21"/>
                                        </p:tgtEl>
                                        <p:attrNameLst>
                                          <p:attrName>ppt_x</p:attrName>
                                        </p:attrNameLst>
                                      </p:cBhvr>
                                      <p:tavLst>
                                        <p:tav tm="0">
                                          <p:val>
                                            <p:strVal val="#ppt_x"/>
                                          </p:val>
                                        </p:tav>
                                        <p:tav tm="100000">
                                          <p:val>
                                            <p:strVal val="#ppt_x"/>
                                          </p:val>
                                        </p:tav>
                                      </p:tavLst>
                                    </p:anim>
                                    <p:anim calcmode="lin" valueType="num">
                                      <p:cBhvr>
                                        <p:cTn id="4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2"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right)">
                                      <p:cBhvr>
                                        <p:cTn id="52" dur="500"/>
                                        <p:tgtEl>
                                          <p:spTgt spid="12"/>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1000"/>
                                        <p:tgtEl>
                                          <p:spTgt spid="19"/>
                                        </p:tgtEl>
                                      </p:cBhvr>
                                    </p:animEffect>
                                    <p:anim calcmode="lin" valueType="num">
                                      <p:cBhvr>
                                        <p:cTn id="58" dur="1000" fill="hold"/>
                                        <p:tgtEl>
                                          <p:spTgt spid="19"/>
                                        </p:tgtEl>
                                        <p:attrNameLst>
                                          <p:attrName>ppt_x</p:attrName>
                                        </p:attrNameLst>
                                      </p:cBhvr>
                                      <p:tavLst>
                                        <p:tav tm="0">
                                          <p:val>
                                            <p:strVal val="#ppt_x"/>
                                          </p:val>
                                        </p:tav>
                                        <p:tav tm="100000">
                                          <p:val>
                                            <p:strVal val="#ppt_x"/>
                                          </p:val>
                                        </p:tav>
                                      </p:tavLst>
                                    </p:anim>
                                    <p:anim calcmode="lin" valueType="num">
                                      <p:cBhvr>
                                        <p:cTn id="5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wipe(left)">
                                      <p:cBhvr>
                                        <p:cTn id="64" dur="500"/>
                                        <p:tgtEl>
                                          <p:spTgt spid="11"/>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37" fill="hold" grpId="0" nodeType="click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barn(outVertical)">
                                      <p:cBhvr>
                                        <p:cTn id="6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11" grpId="0" animBg="1"/>
      <p:bldP spid="12" grpId="0" animBg="1"/>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99EF7-BFBA-6494-04CF-123E9DE41AE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90C064F-29C1-C27D-D3ED-686BA12F09DC}"/>
              </a:ext>
            </a:extLst>
          </p:cNvPr>
          <p:cNvSpPr txBox="1"/>
          <p:nvPr/>
        </p:nvSpPr>
        <p:spPr>
          <a:xfrm>
            <a:off x="4303642" y="3339549"/>
            <a:ext cx="5655365" cy="1631216"/>
          </a:xfrm>
          <a:prstGeom prst="rect">
            <a:avLst/>
          </a:prstGeom>
          <a:noFill/>
        </p:spPr>
        <p:txBody>
          <a:bodyPr wrap="square" rtlCol="0">
            <a:spAutoFit/>
          </a:bodyPr>
          <a:lstStyle/>
          <a:p>
            <a:pPr algn="ctr"/>
            <a:r>
              <a:rPr lang="en-US" sz="5000" dirty="0">
                <a:latin typeface="Arial Rounded MT Bold" panose="020F0704030504030204" pitchFamily="34" charset="0"/>
              </a:rPr>
              <a:t>Who Is a</a:t>
            </a:r>
          </a:p>
          <a:p>
            <a:pPr algn="ctr"/>
            <a:r>
              <a:rPr lang="en-US" sz="5000" dirty="0">
                <a:latin typeface="Arial Rounded MT Bold" panose="020F0704030504030204" pitchFamily="34" charset="0"/>
              </a:rPr>
              <a:t>False Teacher?</a:t>
            </a:r>
          </a:p>
        </p:txBody>
      </p:sp>
      <p:sp>
        <p:nvSpPr>
          <p:cNvPr id="3" name="Rectangle: Rounded Corners 2">
            <a:extLst>
              <a:ext uri="{FF2B5EF4-FFF2-40B4-BE49-F238E27FC236}">
                <a16:creationId xmlns:a16="http://schemas.microsoft.com/office/drawing/2014/main" id="{6DA639EF-0049-C9B7-4FAE-6A12FF397549}"/>
              </a:ext>
            </a:extLst>
          </p:cNvPr>
          <p:cNvSpPr/>
          <p:nvPr/>
        </p:nvSpPr>
        <p:spPr>
          <a:xfrm>
            <a:off x="4045226" y="101048"/>
            <a:ext cx="7712764"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lvl="1" indent="-400050">
              <a:buFont typeface="+mj-lt"/>
              <a:buAutoNum type="romanUcPeriod"/>
            </a:pPr>
            <a:r>
              <a:rPr lang="en-US" sz="3200" dirty="0">
                <a:solidFill>
                  <a:schemeClr val="tx1"/>
                </a:solidFill>
              </a:rPr>
              <a:t>Abundant Warnings</a:t>
            </a:r>
          </a:p>
        </p:txBody>
      </p:sp>
      <p:sp>
        <p:nvSpPr>
          <p:cNvPr id="5" name="Rectangle: Rounded Corners 4">
            <a:extLst>
              <a:ext uri="{FF2B5EF4-FFF2-40B4-BE49-F238E27FC236}">
                <a16:creationId xmlns:a16="http://schemas.microsoft.com/office/drawing/2014/main" id="{78509322-5375-4EDC-C01F-A53E8C13F9DD}"/>
              </a:ext>
            </a:extLst>
          </p:cNvPr>
          <p:cNvSpPr/>
          <p:nvPr/>
        </p:nvSpPr>
        <p:spPr>
          <a:xfrm>
            <a:off x="4045226" y="847035"/>
            <a:ext cx="7712764"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28700" lvl="1" indent="-571500">
              <a:buFont typeface="+mj-lt"/>
              <a:buAutoNum type="romanUcPeriod" startAt="2"/>
            </a:pPr>
            <a:r>
              <a:rPr lang="en-US" sz="3200" dirty="0">
                <a:solidFill>
                  <a:schemeClr val="tx1"/>
                </a:solidFill>
              </a:rPr>
              <a:t>Defining “False Teacher”</a:t>
            </a:r>
          </a:p>
        </p:txBody>
      </p:sp>
      <p:sp>
        <p:nvSpPr>
          <p:cNvPr id="6" name="Rectangle: Rounded Corners 5">
            <a:extLst>
              <a:ext uri="{FF2B5EF4-FFF2-40B4-BE49-F238E27FC236}">
                <a16:creationId xmlns:a16="http://schemas.microsoft.com/office/drawing/2014/main" id="{9A400D58-156B-9504-FACC-2023E5D0F663}"/>
              </a:ext>
            </a:extLst>
          </p:cNvPr>
          <p:cNvSpPr/>
          <p:nvPr/>
        </p:nvSpPr>
        <p:spPr>
          <a:xfrm>
            <a:off x="4045226" y="1593022"/>
            <a:ext cx="7712764"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28700" lvl="1" indent="-571500">
              <a:buFont typeface="+mj-lt"/>
              <a:buAutoNum type="romanUcPeriod" startAt="3"/>
            </a:pPr>
            <a:r>
              <a:rPr lang="en-US" sz="3200" dirty="0">
                <a:solidFill>
                  <a:schemeClr val="tx1"/>
                </a:solidFill>
              </a:rPr>
              <a:t>Misuse of 2 Peter 2</a:t>
            </a:r>
          </a:p>
        </p:txBody>
      </p:sp>
    </p:spTree>
    <p:extLst>
      <p:ext uri="{BB962C8B-B14F-4D97-AF65-F5344CB8AC3E}">
        <p14:creationId xmlns:p14="http://schemas.microsoft.com/office/powerpoint/2010/main" val="3743840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4AFFA33-D858-8329-85B8-52A14C219680}"/>
              </a:ext>
            </a:extLst>
          </p:cNvPr>
          <p:cNvSpPr/>
          <p:nvPr/>
        </p:nvSpPr>
        <p:spPr>
          <a:xfrm>
            <a:off x="0" y="0"/>
            <a:ext cx="6888854"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28700" lvl="1" indent="-571500" algn="ctr">
              <a:buFont typeface="+mj-lt"/>
              <a:buAutoNum type="romanUcPeriod" startAt="3"/>
            </a:pPr>
            <a:r>
              <a:rPr lang="en-US" sz="3200" dirty="0">
                <a:solidFill>
                  <a:schemeClr val="tx1"/>
                </a:solidFill>
              </a:rPr>
              <a:t>Misuse of 2 Peter 2</a:t>
            </a:r>
          </a:p>
        </p:txBody>
      </p:sp>
      <p:sp>
        <p:nvSpPr>
          <p:cNvPr id="3" name="TextBox 2">
            <a:extLst>
              <a:ext uri="{FF2B5EF4-FFF2-40B4-BE49-F238E27FC236}">
                <a16:creationId xmlns:a16="http://schemas.microsoft.com/office/drawing/2014/main" id="{AEC514F8-9B45-DCDE-1290-9437A4241CCA}"/>
              </a:ext>
            </a:extLst>
          </p:cNvPr>
          <p:cNvSpPr txBox="1"/>
          <p:nvPr/>
        </p:nvSpPr>
        <p:spPr>
          <a:xfrm>
            <a:off x="609599" y="1399592"/>
            <a:ext cx="11140751" cy="2308324"/>
          </a:xfrm>
          <a:prstGeom prst="rect">
            <a:avLst/>
          </a:prstGeom>
          <a:noFill/>
        </p:spPr>
        <p:txBody>
          <a:bodyPr wrap="square" rtlCol="0">
            <a:spAutoFit/>
          </a:bodyPr>
          <a:lstStyle/>
          <a:p>
            <a:pPr marL="514350" indent="-514350">
              <a:buFont typeface="+mj-lt"/>
              <a:buAutoNum type="alphaUcPeriod"/>
            </a:pPr>
            <a:r>
              <a:rPr lang="en-US" sz="3200" b="1" dirty="0"/>
              <a:t>How the text is misused to redefine “false teacher”</a:t>
            </a:r>
          </a:p>
          <a:p>
            <a:pPr marL="971550" lvl="1" indent="-514350">
              <a:buFont typeface="+mj-lt"/>
              <a:buAutoNum type="arabicPeriod"/>
            </a:pPr>
            <a:r>
              <a:rPr lang="en-US" sz="2800" dirty="0"/>
              <a:t>It is argued that </a:t>
            </a:r>
            <a:r>
              <a:rPr lang="en-US" sz="2800" i="1" dirty="0" err="1"/>
              <a:t>psuedodidaskalos</a:t>
            </a:r>
            <a:r>
              <a:rPr lang="en-US" sz="2800" i="1" dirty="0"/>
              <a:t> (word for “false teacher”) means a teacher with an impure motive</a:t>
            </a:r>
            <a:endParaRPr lang="en-US" sz="2800" dirty="0"/>
          </a:p>
          <a:p>
            <a:pPr marL="971550" lvl="1" indent="-514350">
              <a:buFont typeface="+mj-lt"/>
              <a:buAutoNum type="arabicPeriod"/>
            </a:pPr>
            <a:r>
              <a:rPr lang="en-US" sz="2800" dirty="0"/>
              <a:t>It is argued that the context shows the </a:t>
            </a:r>
            <a:r>
              <a:rPr lang="en-US" sz="2800" dirty="0" err="1"/>
              <a:t>charactertistics</a:t>
            </a:r>
            <a:r>
              <a:rPr lang="en-US" sz="2800" dirty="0"/>
              <a:t> of a “false teacher”</a:t>
            </a:r>
          </a:p>
        </p:txBody>
      </p:sp>
    </p:spTree>
    <p:extLst>
      <p:ext uri="{BB962C8B-B14F-4D97-AF65-F5344CB8AC3E}">
        <p14:creationId xmlns:p14="http://schemas.microsoft.com/office/powerpoint/2010/main" val="1204106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F1F4BD-C00A-8689-5650-21FE191FCBC9}"/>
              </a:ext>
            </a:extLst>
          </p:cNvPr>
          <p:cNvSpPr txBox="1"/>
          <p:nvPr/>
        </p:nvSpPr>
        <p:spPr>
          <a:xfrm>
            <a:off x="2433587" y="231011"/>
            <a:ext cx="7324825" cy="1200329"/>
          </a:xfrm>
          <a:prstGeom prst="rect">
            <a:avLst/>
          </a:prstGeom>
          <a:noFill/>
        </p:spPr>
        <p:txBody>
          <a:bodyPr wrap="square" rtlCol="0">
            <a:spAutoFit/>
          </a:bodyPr>
          <a:lstStyle/>
          <a:p>
            <a:pPr algn="ctr"/>
            <a:r>
              <a:rPr lang="en-US" sz="3600" b="1" dirty="0">
                <a:latin typeface="Calibri" panose="020F0502020204030204" pitchFamily="34" charset="0"/>
                <a:ea typeface="Calibri" panose="020F0502020204030204" pitchFamily="34" charset="0"/>
                <a:cs typeface="Calibri" panose="020F0502020204030204" pitchFamily="34" charset="0"/>
              </a:rPr>
              <a:t>“False teacher”</a:t>
            </a:r>
          </a:p>
          <a:p>
            <a:pPr algn="ctr"/>
            <a:r>
              <a:rPr lang="en-US" sz="3600" dirty="0">
                <a:latin typeface="Calibri" panose="020F0502020204030204" pitchFamily="34" charset="0"/>
                <a:ea typeface="Calibri" panose="020F0502020204030204" pitchFamily="34" charset="0"/>
                <a:cs typeface="Calibri" panose="020F0502020204030204" pitchFamily="34" charset="0"/>
              </a:rPr>
              <a:t>(</a:t>
            </a:r>
            <a:r>
              <a:rPr lang="en-US" sz="3600" i="1" dirty="0" err="1">
                <a:latin typeface="Calibri" panose="020F0502020204030204" pitchFamily="34" charset="0"/>
                <a:ea typeface="Calibri" panose="020F0502020204030204" pitchFamily="34" charset="0"/>
                <a:cs typeface="Calibri" panose="020F0502020204030204" pitchFamily="34" charset="0"/>
              </a:rPr>
              <a:t>psuedodidaskalos</a:t>
            </a:r>
            <a:r>
              <a:rPr lang="en-US" sz="3600" i="1" dirty="0">
                <a:latin typeface="Calibri" panose="020F0502020204030204" pitchFamily="34" charset="0"/>
                <a:ea typeface="Calibri" panose="020F0502020204030204" pitchFamily="34" charset="0"/>
                <a:cs typeface="Calibri" panose="020F0502020204030204" pitchFamily="34" charset="0"/>
              </a:rPr>
              <a:t>)</a:t>
            </a:r>
            <a:endParaRPr lang="en-US" sz="3600" dirty="0">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7BEE83CC-0ED1-E000-9F35-19F0489CC24C}"/>
              </a:ext>
            </a:extLst>
          </p:cNvPr>
          <p:cNvSpPr txBox="1"/>
          <p:nvPr/>
        </p:nvSpPr>
        <p:spPr>
          <a:xfrm>
            <a:off x="1514373" y="2088681"/>
            <a:ext cx="9163251" cy="3354765"/>
          </a:xfrm>
          <a:prstGeom prst="rect">
            <a:avLst/>
          </a:prstGeom>
          <a:solidFill>
            <a:srgbClr val="FFFFFF"/>
          </a:solidFill>
          <a:ln>
            <a:solidFill>
              <a:schemeClr val="tx1"/>
            </a:solidFill>
          </a:ln>
        </p:spPr>
        <p:txBody>
          <a:bodyPr wrap="square" rtlCol="0">
            <a:spAutoFit/>
          </a:bodyPr>
          <a:lstStyle/>
          <a:p>
            <a:r>
              <a:rPr lang="en-US" sz="2800" u="sng" dirty="0">
                <a:latin typeface="Calibri" panose="020F0502020204030204" pitchFamily="34" charset="0"/>
                <a:ea typeface="Calibri" panose="020F0502020204030204" pitchFamily="34" charset="0"/>
                <a:cs typeface="Calibri" panose="020F0502020204030204" pitchFamily="34" charset="0"/>
              </a:rPr>
              <a:t>BDAG</a:t>
            </a:r>
            <a:r>
              <a:rPr lang="en-US" sz="2800" dirty="0">
                <a:latin typeface="Calibri" panose="020F0502020204030204" pitchFamily="34" charset="0"/>
                <a:ea typeface="Calibri" panose="020F0502020204030204" pitchFamily="34" charset="0"/>
                <a:cs typeface="Calibri" panose="020F0502020204030204" pitchFamily="34" charset="0"/>
              </a:rPr>
              <a:t>: “</a:t>
            </a:r>
            <a:r>
              <a:rPr lang="en-US" sz="2800" b="1" i="1" dirty="0">
                <a:latin typeface="Calibri" panose="020F0502020204030204" pitchFamily="34" charset="0"/>
                <a:ea typeface="Calibri" panose="020F0502020204030204" pitchFamily="34" charset="0"/>
                <a:cs typeface="Calibri" panose="020F0502020204030204" pitchFamily="34" charset="0"/>
              </a:rPr>
              <a:t>false/bogus teacher, quack teacher,</a:t>
            </a:r>
            <a:r>
              <a:rPr lang="en-US" sz="2800" dirty="0">
                <a:latin typeface="Calibri" panose="020F0502020204030204" pitchFamily="34" charset="0"/>
                <a:ea typeface="Calibri" panose="020F0502020204030204" pitchFamily="34" charset="0"/>
                <a:cs typeface="Calibri" panose="020F0502020204030204" pitchFamily="34" charset="0"/>
              </a:rPr>
              <a:t> of someone in the Christian community who pretends to be a qualified instructor, but whose teaching is contrary to the generally accepted tradition.” </a:t>
            </a:r>
          </a:p>
          <a:p>
            <a:endParaRPr lang="en-US" sz="2800" dirty="0">
              <a:latin typeface="Calibri" panose="020F0502020204030204" pitchFamily="34" charset="0"/>
              <a:ea typeface="Calibri" panose="020F0502020204030204" pitchFamily="34" charset="0"/>
              <a:cs typeface="Calibri" panose="020F0502020204030204" pitchFamily="34" charset="0"/>
            </a:endParaRPr>
          </a:p>
          <a:p>
            <a:r>
              <a:rPr lang="en-US" sz="2400" dirty="0">
                <a:latin typeface="Calibri" panose="020F0502020204030204" pitchFamily="34" charset="0"/>
                <a:ea typeface="Calibri" panose="020F0502020204030204" pitchFamily="34" charset="0"/>
                <a:cs typeface="Calibri" panose="020F0502020204030204" pitchFamily="34" charset="0"/>
              </a:rPr>
              <a:t>William Arndt et al., </a:t>
            </a:r>
            <a:r>
              <a:rPr lang="en-US" sz="2400" i="1" u="sng" dirty="0">
                <a:latin typeface="Calibri" panose="020F0502020204030204" pitchFamily="34" charset="0"/>
                <a:ea typeface="Calibri" panose="020F0502020204030204" pitchFamily="34" charset="0"/>
                <a:cs typeface="Calibri" panose="020F0502020204030204" pitchFamily="34" charset="0"/>
                <a:hlinkClick r:id="rId2"/>
              </a:rPr>
              <a:t>A Greek-English Lexicon of the New Testament and Other Early Christian Literature</a:t>
            </a:r>
            <a:r>
              <a:rPr lang="en-US" sz="2400" dirty="0">
                <a:latin typeface="Calibri" panose="020F0502020204030204" pitchFamily="34" charset="0"/>
                <a:ea typeface="Calibri" panose="020F0502020204030204" pitchFamily="34" charset="0"/>
                <a:cs typeface="Calibri" panose="020F0502020204030204" pitchFamily="34" charset="0"/>
              </a:rPr>
              <a:t> (Chicago: University of Chicago Press, 2000), 1096.</a:t>
            </a:r>
            <a:endParaRPr lang="en-US" sz="36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883950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C96DA-8B6A-C2B1-6DBB-96F12708C26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4A5E881-2776-B788-7162-4EC0C843F95B}"/>
              </a:ext>
            </a:extLst>
          </p:cNvPr>
          <p:cNvSpPr txBox="1"/>
          <p:nvPr/>
        </p:nvSpPr>
        <p:spPr>
          <a:xfrm>
            <a:off x="2433587" y="231011"/>
            <a:ext cx="7324825" cy="1200329"/>
          </a:xfrm>
          <a:prstGeom prst="rect">
            <a:avLst/>
          </a:prstGeom>
          <a:noFill/>
        </p:spPr>
        <p:txBody>
          <a:bodyPr wrap="square" rtlCol="0">
            <a:spAutoFit/>
          </a:bodyPr>
          <a:lstStyle/>
          <a:p>
            <a:pPr algn="ctr"/>
            <a:r>
              <a:rPr lang="en-US" sz="3600" b="1" dirty="0">
                <a:latin typeface="Calibri" panose="020F0502020204030204" pitchFamily="34" charset="0"/>
                <a:ea typeface="Calibri" panose="020F0502020204030204" pitchFamily="34" charset="0"/>
                <a:cs typeface="Calibri" panose="020F0502020204030204" pitchFamily="34" charset="0"/>
              </a:rPr>
              <a:t>“False teacher”</a:t>
            </a:r>
          </a:p>
          <a:p>
            <a:pPr algn="ctr"/>
            <a:r>
              <a:rPr lang="en-US" sz="3600" dirty="0">
                <a:latin typeface="Calibri" panose="020F0502020204030204" pitchFamily="34" charset="0"/>
                <a:ea typeface="Calibri" panose="020F0502020204030204" pitchFamily="34" charset="0"/>
                <a:cs typeface="Calibri" panose="020F0502020204030204" pitchFamily="34" charset="0"/>
              </a:rPr>
              <a:t>(</a:t>
            </a:r>
            <a:r>
              <a:rPr lang="en-US" sz="3600" i="1" dirty="0" err="1">
                <a:latin typeface="Calibri" panose="020F0502020204030204" pitchFamily="34" charset="0"/>
                <a:ea typeface="Calibri" panose="020F0502020204030204" pitchFamily="34" charset="0"/>
                <a:cs typeface="Calibri" panose="020F0502020204030204" pitchFamily="34" charset="0"/>
              </a:rPr>
              <a:t>psuedodidaskalos</a:t>
            </a:r>
            <a:r>
              <a:rPr lang="en-US" sz="3600" i="1" dirty="0">
                <a:latin typeface="Calibri" panose="020F0502020204030204" pitchFamily="34" charset="0"/>
                <a:ea typeface="Calibri" panose="020F0502020204030204" pitchFamily="34" charset="0"/>
                <a:cs typeface="Calibri" panose="020F0502020204030204" pitchFamily="34" charset="0"/>
              </a:rPr>
              <a:t>)</a:t>
            </a:r>
            <a:endParaRPr lang="en-US" sz="3600" dirty="0">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5B6E811C-3F98-C627-DA6E-D533970BAA11}"/>
              </a:ext>
            </a:extLst>
          </p:cNvPr>
          <p:cNvSpPr txBox="1"/>
          <p:nvPr/>
        </p:nvSpPr>
        <p:spPr>
          <a:xfrm>
            <a:off x="1520792" y="2088681"/>
            <a:ext cx="9163250" cy="3939540"/>
          </a:xfrm>
          <a:prstGeom prst="rect">
            <a:avLst/>
          </a:prstGeom>
          <a:solidFill>
            <a:srgbClr val="FFFFFF"/>
          </a:solidFill>
          <a:ln>
            <a:solidFill>
              <a:schemeClr val="tx1"/>
            </a:solidFill>
          </a:ln>
        </p:spPr>
        <p:txBody>
          <a:bodyPr wrap="square" rtlCol="0">
            <a:spAutoFit/>
          </a:bodyPr>
          <a:lstStyle/>
          <a:p>
            <a:r>
              <a:rPr lang="en-US" sz="2800" u="sng" dirty="0">
                <a:latin typeface="Calibri" panose="020F0502020204030204" pitchFamily="34" charset="0"/>
                <a:ea typeface="Calibri" panose="020F0502020204030204" pitchFamily="34" charset="0"/>
                <a:cs typeface="Calibri" panose="020F0502020204030204" pitchFamily="34" charset="0"/>
              </a:rPr>
              <a:t>Louw-Nida</a:t>
            </a:r>
            <a:r>
              <a:rPr lang="en-US" sz="2800" dirty="0">
                <a:latin typeface="Calibri" panose="020F0502020204030204" pitchFamily="34" charset="0"/>
                <a:ea typeface="Calibri" panose="020F0502020204030204" pitchFamily="34" charset="0"/>
                <a:cs typeface="Calibri" panose="020F0502020204030204" pitchFamily="34" charset="0"/>
              </a:rPr>
              <a:t>: “one who teaches falsehoods—‘false teacher, teacher of what is a lie.’ …. In rendering </a:t>
            </a:r>
            <a:r>
              <a:rPr lang="el-GR" sz="2800" dirty="0">
                <a:latin typeface="Calibri" panose="020F0502020204030204" pitchFamily="34" charset="0"/>
                <a:ea typeface="Calibri" panose="020F0502020204030204" pitchFamily="34" charset="0"/>
                <a:cs typeface="Calibri" panose="020F0502020204030204" pitchFamily="34" charset="0"/>
              </a:rPr>
              <a:t>ψευδοδιδάσκαλος</a:t>
            </a:r>
            <a:r>
              <a:rPr lang="en-US" sz="2800" dirty="0">
                <a:latin typeface="Calibri" panose="020F0502020204030204" pitchFamily="34" charset="0"/>
                <a:ea typeface="Calibri" panose="020F0502020204030204" pitchFamily="34" charset="0"/>
                <a:cs typeface="Calibri" panose="020F0502020204030204" pitchFamily="34" charset="0"/>
              </a:rPr>
              <a:t>, it is important to avoid an expression which will simply mean that a person pretends to be a teacher and is not. What is important here is that the individual teaches what is not true.”</a:t>
            </a:r>
          </a:p>
          <a:p>
            <a:endParaRPr lang="en-US" sz="1000" dirty="0">
              <a:latin typeface="Calibri" panose="020F0502020204030204" pitchFamily="34" charset="0"/>
              <a:ea typeface="Calibri" panose="020F0502020204030204" pitchFamily="34" charset="0"/>
              <a:cs typeface="Calibri" panose="020F0502020204030204" pitchFamily="34" charset="0"/>
            </a:endParaRPr>
          </a:p>
          <a:p>
            <a:r>
              <a:rPr lang="en-US" sz="2400" dirty="0">
                <a:latin typeface="Calibri" panose="020F0502020204030204" pitchFamily="34" charset="0"/>
                <a:ea typeface="Calibri" panose="020F0502020204030204" pitchFamily="34" charset="0"/>
                <a:cs typeface="Calibri" panose="020F0502020204030204" pitchFamily="34" charset="0"/>
              </a:rPr>
              <a:t>Johannes P. Louw and Eugene Albert Nida, </a:t>
            </a:r>
            <a:r>
              <a:rPr lang="en-US" sz="2400" i="1" u="sng" dirty="0">
                <a:latin typeface="Calibri" panose="020F0502020204030204" pitchFamily="34" charset="0"/>
                <a:ea typeface="Calibri" panose="020F0502020204030204" pitchFamily="34" charset="0"/>
                <a:cs typeface="Calibri" panose="020F0502020204030204" pitchFamily="34" charset="0"/>
                <a:hlinkClick r:id="rId2"/>
              </a:rPr>
              <a:t>Greek-English Lexicon of the New Testament: Based on Semantic Domains</a:t>
            </a:r>
            <a:r>
              <a:rPr lang="en-US" sz="2400" dirty="0">
                <a:latin typeface="Calibri" panose="020F0502020204030204" pitchFamily="34" charset="0"/>
                <a:ea typeface="Calibri" panose="020F0502020204030204" pitchFamily="34" charset="0"/>
                <a:cs typeface="Calibri" panose="020F0502020204030204" pitchFamily="34" charset="0"/>
              </a:rPr>
              <a:t> (New York: United Bible Societies, 1996), 415.</a:t>
            </a:r>
          </a:p>
        </p:txBody>
      </p:sp>
    </p:spTree>
    <p:extLst>
      <p:ext uri="{BB962C8B-B14F-4D97-AF65-F5344CB8AC3E}">
        <p14:creationId xmlns:p14="http://schemas.microsoft.com/office/powerpoint/2010/main" val="17689257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BD4A8-8C8A-6B72-DB18-3098B93BD56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0ADC77C-DFE5-3975-4711-BBF748B213C2}"/>
              </a:ext>
            </a:extLst>
          </p:cNvPr>
          <p:cNvSpPr txBox="1"/>
          <p:nvPr/>
        </p:nvSpPr>
        <p:spPr>
          <a:xfrm>
            <a:off x="2433587" y="231011"/>
            <a:ext cx="7324825" cy="1200329"/>
          </a:xfrm>
          <a:prstGeom prst="rect">
            <a:avLst/>
          </a:prstGeom>
          <a:noFill/>
        </p:spPr>
        <p:txBody>
          <a:bodyPr wrap="square" rtlCol="0">
            <a:spAutoFit/>
          </a:bodyPr>
          <a:lstStyle/>
          <a:p>
            <a:pPr algn="ctr"/>
            <a:r>
              <a:rPr lang="en-US" sz="3600" b="1" dirty="0">
                <a:latin typeface="Calibri" panose="020F0502020204030204" pitchFamily="34" charset="0"/>
                <a:ea typeface="Calibri" panose="020F0502020204030204" pitchFamily="34" charset="0"/>
                <a:cs typeface="Calibri" panose="020F0502020204030204" pitchFamily="34" charset="0"/>
              </a:rPr>
              <a:t>“False teacher”</a:t>
            </a:r>
          </a:p>
          <a:p>
            <a:pPr algn="ctr"/>
            <a:r>
              <a:rPr lang="en-US" sz="3600" dirty="0">
                <a:latin typeface="Calibri" panose="020F0502020204030204" pitchFamily="34" charset="0"/>
                <a:ea typeface="Calibri" panose="020F0502020204030204" pitchFamily="34" charset="0"/>
                <a:cs typeface="Calibri" panose="020F0502020204030204" pitchFamily="34" charset="0"/>
              </a:rPr>
              <a:t>(</a:t>
            </a:r>
            <a:r>
              <a:rPr lang="en-US" sz="3600" i="1" dirty="0" err="1">
                <a:latin typeface="Calibri" panose="020F0502020204030204" pitchFamily="34" charset="0"/>
                <a:ea typeface="Calibri" panose="020F0502020204030204" pitchFamily="34" charset="0"/>
                <a:cs typeface="Calibri" panose="020F0502020204030204" pitchFamily="34" charset="0"/>
              </a:rPr>
              <a:t>psuedodidaskalos</a:t>
            </a:r>
            <a:r>
              <a:rPr lang="en-US" sz="3600" i="1" dirty="0">
                <a:latin typeface="Calibri" panose="020F0502020204030204" pitchFamily="34" charset="0"/>
                <a:ea typeface="Calibri" panose="020F0502020204030204" pitchFamily="34" charset="0"/>
                <a:cs typeface="Calibri" panose="020F0502020204030204" pitchFamily="34" charset="0"/>
              </a:rPr>
              <a:t>)</a:t>
            </a:r>
            <a:endParaRPr lang="en-US" sz="3600" dirty="0">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066DF41D-50DF-26F6-C4CB-0935A954A76A}"/>
              </a:ext>
            </a:extLst>
          </p:cNvPr>
          <p:cNvSpPr txBox="1"/>
          <p:nvPr/>
        </p:nvSpPr>
        <p:spPr>
          <a:xfrm>
            <a:off x="1514373" y="2088681"/>
            <a:ext cx="9163251" cy="1846659"/>
          </a:xfrm>
          <a:prstGeom prst="rect">
            <a:avLst/>
          </a:prstGeom>
          <a:solidFill>
            <a:srgbClr val="FFFFFF"/>
          </a:solidFill>
          <a:ln>
            <a:solidFill>
              <a:schemeClr val="tx1"/>
            </a:solidFill>
          </a:ln>
        </p:spPr>
        <p:txBody>
          <a:bodyPr wrap="square" rtlCol="0">
            <a:spAutoFit/>
          </a:bodyPr>
          <a:lstStyle/>
          <a:p>
            <a:r>
              <a:rPr lang="en-US" sz="2800" u="sng" dirty="0">
                <a:latin typeface="Calibri" panose="020F0502020204030204" pitchFamily="34" charset="0"/>
                <a:ea typeface="Calibri" panose="020F0502020204030204" pitchFamily="34" charset="0"/>
                <a:cs typeface="Calibri" panose="020F0502020204030204" pitchFamily="34" charset="0"/>
              </a:rPr>
              <a:t>Mounce:</a:t>
            </a:r>
            <a:r>
              <a:rPr lang="en-US" sz="2800" dirty="0">
                <a:latin typeface="Calibri" panose="020F0502020204030204" pitchFamily="34" charset="0"/>
                <a:ea typeface="Calibri" panose="020F0502020204030204" pitchFamily="34" charset="0"/>
                <a:cs typeface="Calibri" panose="020F0502020204030204" pitchFamily="34" charset="0"/>
              </a:rPr>
              <a:t> “</a:t>
            </a:r>
            <a:r>
              <a:rPr lang="en-US" sz="2800" i="1" dirty="0">
                <a:latin typeface="Calibri" panose="020F0502020204030204" pitchFamily="34" charset="0"/>
                <a:ea typeface="Calibri" panose="020F0502020204030204" pitchFamily="34" charset="0"/>
                <a:cs typeface="Calibri" panose="020F0502020204030204" pitchFamily="34" charset="0"/>
              </a:rPr>
              <a:t>a false teacher, one who teaches false doctrines</a:t>
            </a:r>
            <a:r>
              <a:rPr lang="en-US" sz="2800" dirty="0">
                <a:latin typeface="Calibri" panose="020F0502020204030204" pitchFamily="34" charset="0"/>
                <a:ea typeface="Calibri" panose="020F0502020204030204" pitchFamily="34" charset="0"/>
                <a:cs typeface="Calibri" panose="020F0502020204030204" pitchFamily="34" charset="0"/>
              </a:rPr>
              <a:t>, 2 Pet. 2:1.”</a:t>
            </a:r>
          </a:p>
          <a:p>
            <a:endParaRPr lang="en-US" sz="1000" dirty="0">
              <a:latin typeface="Calibri" panose="020F0502020204030204" pitchFamily="34" charset="0"/>
              <a:ea typeface="Calibri" panose="020F0502020204030204" pitchFamily="34" charset="0"/>
              <a:cs typeface="Calibri" panose="020F0502020204030204" pitchFamily="34" charset="0"/>
            </a:endParaRPr>
          </a:p>
          <a:p>
            <a:r>
              <a:rPr lang="en-US" sz="2400" dirty="0">
                <a:latin typeface="Calibri" panose="020F0502020204030204" pitchFamily="34" charset="0"/>
                <a:ea typeface="Calibri" panose="020F0502020204030204" pitchFamily="34" charset="0"/>
                <a:cs typeface="Calibri" panose="020F0502020204030204" pitchFamily="34" charset="0"/>
              </a:rPr>
              <a:t>William D. Mounce, </a:t>
            </a:r>
            <a:r>
              <a:rPr lang="en-US" sz="2400" i="1" u="sng" dirty="0">
                <a:latin typeface="Calibri" panose="020F0502020204030204" pitchFamily="34" charset="0"/>
                <a:ea typeface="Calibri" panose="020F0502020204030204" pitchFamily="34" charset="0"/>
                <a:cs typeface="Calibri" panose="020F0502020204030204" pitchFamily="34" charset="0"/>
                <a:hlinkClick r:id="rId2"/>
              </a:rPr>
              <a:t>Mounce’s Complete Expository Dictionary of Old &amp; New Testament Words</a:t>
            </a:r>
            <a:r>
              <a:rPr lang="en-US" sz="2400" dirty="0">
                <a:latin typeface="Calibri" panose="020F0502020204030204" pitchFamily="34" charset="0"/>
                <a:ea typeface="Calibri" panose="020F0502020204030204" pitchFamily="34" charset="0"/>
                <a:cs typeface="Calibri" panose="020F0502020204030204" pitchFamily="34" charset="0"/>
              </a:rPr>
              <a:t> (Grand Rapids, MI: Zondervan, 2006), 1314.</a:t>
            </a:r>
          </a:p>
        </p:txBody>
      </p:sp>
    </p:spTree>
    <p:extLst>
      <p:ext uri="{BB962C8B-B14F-4D97-AF65-F5344CB8AC3E}">
        <p14:creationId xmlns:p14="http://schemas.microsoft.com/office/powerpoint/2010/main" val="38873308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E4AF790-3671-F1A0-9796-0B334751865D}"/>
              </a:ext>
            </a:extLst>
          </p:cNvPr>
          <p:cNvSpPr/>
          <p:nvPr/>
        </p:nvSpPr>
        <p:spPr>
          <a:xfrm>
            <a:off x="1511167" y="1210377"/>
            <a:ext cx="3782728" cy="4437246"/>
          </a:xfrm>
          <a:prstGeom prst="roundRect">
            <a:avLst>
              <a:gd name="adj" fmla="val 8270"/>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latin typeface="Calibri" panose="020F0502020204030204" pitchFamily="34" charset="0"/>
                <a:ea typeface="Calibri" panose="020F0502020204030204" pitchFamily="34" charset="0"/>
                <a:cs typeface="Calibri" panose="020F0502020204030204" pitchFamily="34" charset="0"/>
              </a:rPr>
              <a:t>True</a:t>
            </a:r>
          </a:p>
          <a:p>
            <a:pPr algn="ctr"/>
            <a:r>
              <a:rPr lang="en-US" sz="4400" b="1" dirty="0">
                <a:solidFill>
                  <a:schemeClr val="tx1"/>
                </a:solidFill>
                <a:latin typeface="Calibri" panose="020F0502020204030204" pitchFamily="34" charset="0"/>
                <a:ea typeface="Calibri" panose="020F0502020204030204" pitchFamily="34" charset="0"/>
                <a:cs typeface="Calibri" panose="020F0502020204030204" pitchFamily="34" charset="0"/>
              </a:rPr>
              <a:t>Teacher</a:t>
            </a:r>
          </a:p>
          <a:p>
            <a:pPr algn="ctr"/>
            <a:endParaRPr lang="en-US"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endParaRPr lang="en-US"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2800" dirty="0">
                <a:solidFill>
                  <a:schemeClr val="tx1"/>
                </a:solidFill>
                <a:latin typeface="Calibri" panose="020F0502020204030204" pitchFamily="34" charset="0"/>
                <a:ea typeface="Calibri" panose="020F0502020204030204" pitchFamily="34" charset="0"/>
                <a:cs typeface="Calibri" panose="020F0502020204030204" pitchFamily="34" charset="0"/>
              </a:rPr>
              <a:t>Teaches what is</a:t>
            </a:r>
          </a:p>
          <a:p>
            <a:pPr algn="ctr"/>
            <a:r>
              <a:rPr lang="en-US" sz="2800" b="1" i="1" dirty="0">
                <a:solidFill>
                  <a:schemeClr val="tx1"/>
                </a:solidFill>
                <a:latin typeface="Calibri" panose="020F0502020204030204" pitchFamily="34" charset="0"/>
                <a:ea typeface="Calibri" panose="020F0502020204030204" pitchFamily="34" charset="0"/>
                <a:cs typeface="Calibri" panose="020F0502020204030204" pitchFamily="34" charset="0"/>
              </a:rPr>
              <a:t>True</a:t>
            </a:r>
          </a:p>
        </p:txBody>
      </p:sp>
      <p:sp>
        <p:nvSpPr>
          <p:cNvPr id="3" name="Rectangle: Rounded Corners 2">
            <a:extLst>
              <a:ext uri="{FF2B5EF4-FFF2-40B4-BE49-F238E27FC236}">
                <a16:creationId xmlns:a16="http://schemas.microsoft.com/office/drawing/2014/main" id="{40F2E9B0-EAE2-BE39-7BAC-6C4B6B2CF18A}"/>
              </a:ext>
            </a:extLst>
          </p:cNvPr>
          <p:cNvSpPr/>
          <p:nvPr/>
        </p:nvSpPr>
        <p:spPr>
          <a:xfrm>
            <a:off x="6898107" y="1210377"/>
            <a:ext cx="3782728" cy="4437246"/>
          </a:xfrm>
          <a:prstGeom prst="roundRect">
            <a:avLst>
              <a:gd name="adj" fmla="val 8270"/>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bg1"/>
                </a:solidFill>
                <a:latin typeface="Calibri" panose="020F0502020204030204" pitchFamily="34" charset="0"/>
                <a:ea typeface="Calibri" panose="020F0502020204030204" pitchFamily="34" charset="0"/>
                <a:cs typeface="Calibri" panose="020F0502020204030204" pitchFamily="34" charset="0"/>
              </a:rPr>
              <a:t>False</a:t>
            </a:r>
          </a:p>
          <a:p>
            <a:pPr algn="ctr"/>
            <a:r>
              <a:rPr lang="en-US" sz="4400" b="1" dirty="0">
                <a:solidFill>
                  <a:schemeClr val="bg1"/>
                </a:solidFill>
                <a:latin typeface="Calibri" panose="020F0502020204030204" pitchFamily="34" charset="0"/>
                <a:ea typeface="Calibri" panose="020F0502020204030204" pitchFamily="34" charset="0"/>
                <a:cs typeface="Calibri" panose="020F0502020204030204" pitchFamily="34" charset="0"/>
              </a:rPr>
              <a:t>Teacher</a:t>
            </a:r>
          </a:p>
          <a:p>
            <a:pPr algn="ctr"/>
            <a:endParaRPr lang="en-US"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endParaRPr lang="en-US"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Teaches what is</a:t>
            </a:r>
          </a:p>
          <a:p>
            <a:pPr algn="ctr"/>
            <a:r>
              <a:rPr lang="en-US" sz="2800" b="1" i="1" dirty="0">
                <a:solidFill>
                  <a:schemeClr val="bg1"/>
                </a:solidFill>
                <a:latin typeface="Calibri" panose="020F0502020204030204" pitchFamily="34" charset="0"/>
                <a:ea typeface="Calibri" panose="020F0502020204030204" pitchFamily="34" charset="0"/>
                <a:cs typeface="Calibri" panose="020F0502020204030204" pitchFamily="34" charset="0"/>
              </a:rPr>
              <a:t>False</a:t>
            </a:r>
          </a:p>
        </p:txBody>
      </p:sp>
      <p:sp>
        <p:nvSpPr>
          <p:cNvPr id="4" name="Arrow: Left-Right 3">
            <a:extLst>
              <a:ext uri="{FF2B5EF4-FFF2-40B4-BE49-F238E27FC236}">
                <a16:creationId xmlns:a16="http://schemas.microsoft.com/office/drawing/2014/main" id="{97D8D96F-FD05-94A8-C1A7-4D956905A45C}"/>
              </a:ext>
            </a:extLst>
          </p:cNvPr>
          <p:cNvSpPr/>
          <p:nvPr/>
        </p:nvSpPr>
        <p:spPr>
          <a:xfrm>
            <a:off x="4844717" y="2731168"/>
            <a:ext cx="2502569" cy="1395663"/>
          </a:xfrm>
          <a:prstGeom prst="lef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61958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7A8F8-A7E6-6EB1-FA0C-7D46017FD7B5}"/>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E28B0BA-7A2A-A566-53C1-1A7F425FE751}"/>
              </a:ext>
            </a:extLst>
          </p:cNvPr>
          <p:cNvSpPr/>
          <p:nvPr/>
        </p:nvSpPr>
        <p:spPr>
          <a:xfrm>
            <a:off x="0" y="0"/>
            <a:ext cx="6888854"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28700" lvl="1" indent="-571500" algn="ctr">
              <a:buFont typeface="+mj-lt"/>
              <a:buAutoNum type="romanUcPeriod" startAt="3"/>
            </a:pPr>
            <a:r>
              <a:rPr lang="en-US" sz="3200" dirty="0">
                <a:solidFill>
                  <a:schemeClr val="tx1"/>
                </a:solidFill>
              </a:rPr>
              <a:t>Misuse of 2 Peter 2</a:t>
            </a:r>
          </a:p>
        </p:txBody>
      </p:sp>
      <p:sp>
        <p:nvSpPr>
          <p:cNvPr id="3" name="TextBox 2">
            <a:extLst>
              <a:ext uri="{FF2B5EF4-FFF2-40B4-BE49-F238E27FC236}">
                <a16:creationId xmlns:a16="http://schemas.microsoft.com/office/drawing/2014/main" id="{6C48ADFF-6B1B-5312-224B-77465D106248}"/>
              </a:ext>
            </a:extLst>
          </p:cNvPr>
          <p:cNvSpPr txBox="1"/>
          <p:nvPr/>
        </p:nvSpPr>
        <p:spPr>
          <a:xfrm>
            <a:off x="609599" y="1399592"/>
            <a:ext cx="11140751" cy="1508105"/>
          </a:xfrm>
          <a:prstGeom prst="rect">
            <a:avLst/>
          </a:prstGeom>
          <a:noFill/>
        </p:spPr>
        <p:txBody>
          <a:bodyPr wrap="square" rtlCol="0">
            <a:spAutoFit/>
          </a:bodyPr>
          <a:lstStyle/>
          <a:p>
            <a:pPr marL="514350" indent="-514350">
              <a:buFont typeface="+mj-lt"/>
              <a:buAutoNum type="alphaUcPeriod"/>
            </a:pPr>
            <a:r>
              <a:rPr lang="en-US" sz="3200" b="1" dirty="0"/>
              <a:t>How the text is misused to redefine “false teacher”</a:t>
            </a:r>
          </a:p>
          <a:p>
            <a:pPr marL="514350" indent="-514350">
              <a:buFont typeface="+mj-lt"/>
              <a:buAutoNum type="alphaUcPeriod"/>
            </a:pPr>
            <a:r>
              <a:rPr lang="en-US" sz="3200" b="1" dirty="0"/>
              <a:t>The context</a:t>
            </a:r>
          </a:p>
          <a:p>
            <a:pPr marL="971550" lvl="1" indent="-514350">
              <a:buFont typeface="+mj-lt"/>
              <a:buAutoNum type="arabicPeriod"/>
            </a:pPr>
            <a:r>
              <a:rPr lang="en-US" sz="2800" dirty="0"/>
              <a:t>The chapter begins with “but” – contrast.</a:t>
            </a:r>
          </a:p>
        </p:txBody>
      </p:sp>
    </p:spTree>
    <p:extLst>
      <p:ext uri="{BB962C8B-B14F-4D97-AF65-F5344CB8AC3E}">
        <p14:creationId xmlns:p14="http://schemas.microsoft.com/office/powerpoint/2010/main" val="21094674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059A8C-BF2A-4649-C725-1AF3B81657EA}"/>
              </a:ext>
            </a:extLst>
          </p:cNvPr>
          <p:cNvSpPr txBox="1"/>
          <p:nvPr/>
        </p:nvSpPr>
        <p:spPr>
          <a:xfrm>
            <a:off x="4343400" y="3043804"/>
            <a:ext cx="7391400" cy="3693319"/>
          </a:xfrm>
          <a:prstGeom prst="rect">
            <a:avLst/>
          </a:prstGeom>
          <a:solidFill>
            <a:schemeClr val="bg1"/>
          </a:solidFill>
        </p:spPr>
        <p:txBody>
          <a:bodyPr wrap="square" rtlCol="0">
            <a:spAutoFit/>
          </a:bodyPr>
          <a:lstStyle/>
          <a:p>
            <a:pPr algn="ctr"/>
            <a:r>
              <a:rPr lang="en-US" sz="2400" b="1" dirty="0"/>
              <a:t>2 Peter 2</a:t>
            </a:r>
          </a:p>
          <a:p>
            <a:endParaRPr lang="en-US" sz="1000" dirty="0"/>
          </a:p>
          <a:p>
            <a:r>
              <a:rPr lang="en-US" sz="2000" dirty="0"/>
              <a:t>1 But there were also false prophets among the people, even as there will be false teachers among you, who will secretly bring in destructive heresies, even denying the Lord who bought them, and bring on themselves swift destruction. </a:t>
            </a:r>
          </a:p>
          <a:p>
            <a:endParaRPr lang="en-US" sz="1000" dirty="0"/>
          </a:p>
          <a:p>
            <a:r>
              <a:rPr lang="en-US" sz="2000" dirty="0"/>
              <a:t>2 And many will follow their destructive ways, because of whom the way of truth will be blasphemed. </a:t>
            </a:r>
          </a:p>
          <a:p>
            <a:endParaRPr lang="en-US" sz="1000" dirty="0"/>
          </a:p>
          <a:p>
            <a:r>
              <a:rPr lang="en-US" sz="2000" dirty="0"/>
              <a:t>3 By covetousness they will exploit you with deceptive words; for a long time their judgment has not been idle, and their destruction does not slumber. </a:t>
            </a:r>
          </a:p>
        </p:txBody>
      </p:sp>
      <p:sp>
        <p:nvSpPr>
          <p:cNvPr id="3" name="TextBox 2">
            <a:extLst>
              <a:ext uri="{FF2B5EF4-FFF2-40B4-BE49-F238E27FC236}">
                <a16:creationId xmlns:a16="http://schemas.microsoft.com/office/drawing/2014/main" id="{75F38F5C-AEAA-E760-C67E-CA4E7EA7F0C1}"/>
              </a:ext>
            </a:extLst>
          </p:cNvPr>
          <p:cNvSpPr txBox="1"/>
          <p:nvPr/>
        </p:nvSpPr>
        <p:spPr>
          <a:xfrm>
            <a:off x="4343400" y="462678"/>
            <a:ext cx="7391400" cy="2554545"/>
          </a:xfrm>
          <a:prstGeom prst="rect">
            <a:avLst/>
          </a:prstGeom>
          <a:solidFill>
            <a:schemeClr val="bg1"/>
          </a:solidFill>
        </p:spPr>
        <p:txBody>
          <a:bodyPr wrap="square" rtlCol="0">
            <a:spAutoFit/>
          </a:bodyPr>
          <a:lstStyle/>
          <a:p>
            <a:r>
              <a:rPr lang="en-US" sz="2000" dirty="0"/>
              <a:t>19 And so we have the prophetic word confirmed, which you do well to heed as a light that shines in a dark place, until the day dawns and the morning star rises in your hearts; </a:t>
            </a:r>
          </a:p>
          <a:p>
            <a:endParaRPr lang="en-US" sz="1000" dirty="0"/>
          </a:p>
          <a:p>
            <a:r>
              <a:rPr lang="en-US" sz="2000" dirty="0"/>
              <a:t>20 knowing this first, that no prophecy of Scripture is of any private interpretation, </a:t>
            </a:r>
          </a:p>
          <a:p>
            <a:endParaRPr lang="en-US" sz="1000" dirty="0"/>
          </a:p>
          <a:p>
            <a:r>
              <a:rPr lang="en-US" sz="2000" dirty="0"/>
              <a:t>21 for prophecy never came by the will of man, but holy men of God spoke as they were moved by the Holy Spirit. </a:t>
            </a:r>
          </a:p>
        </p:txBody>
      </p:sp>
      <p:sp>
        <p:nvSpPr>
          <p:cNvPr id="4" name="Oval 3">
            <a:extLst>
              <a:ext uri="{FF2B5EF4-FFF2-40B4-BE49-F238E27FC236}">
                <a16:creationId xmlns:a16="http://schemas.microsoft.com/office/drawing/2014/main" id="{1C7FDCBC-D822-F2DE-2BC2-B9D8C9181531}"/>
              </a:ext>
            </a:extLst>
          </p:cNvPr>
          <p:cNvSpPr/>
          <p:nvPr/>
        </p:nvSpPr>
        <p:spPr>
          <a:xfrm>
            <a:off x="4419600" y="3505200"/>
            <a:ext cx="7620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ircular Arrow 12">
            <a:extLst>
              <a:ext uri="{FF2B5EF4-FFF2-40B4-BE49-F238E27FC236}">
                <a16:creationId xmlns:a16="http://schemas.microsoft.com/office/drawing/2014/main" id="{D542443B-6B2D-D7C2-41CB-6724D794454E}"/>
              </a:ext>
            </a:extLst>
          </p:cNvPr>
          <p:cNvSpPr/>
          <p:nvPr/>
        </p:nvSpPr>
        <p:spPr>
          <a:xfrm rot="16200000">
            <a:off x="3745753" y="2661914"/>
            <a:ext cx="1295400" cy="1219200"/>
          </a:xfrm>
          <a:prstGeom prst="circularArrow">
            <a:avLst>
              <a:gd name="adj1" fmla="val 3706"/>
              <a:gd name="adj2" fmla="val 1142319"/>
              <a:gd name="adj3" fmla="val 20140410"/>
              <a:gd name="adj4" fmla="val 10800000"/>
              <a:gd name="adj5" fmla="val 1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a:extLst>
              <a:ext uri="{FF2B5EF4-FFF2-40B4-BE49-F238E27FC236}">
                <a16:creationId xmlns:a16="http://schemas.microsoft.com/office/drawing/2014/main" id="{2253D826-F73D-7C68-2CE3-7B8DBF987689}"/>
              </a:ext>
            </a:extLst>
          </p:cNvPr>
          <p:cNvSpPr txBox="1"/>
          <p:nvPr/>
        </p:nvSpPr>
        <p:spPr>
          <a:xfrm>
            <a:off x="533400" y="599342"/>
            <a:ext cx="3200400" cy="1077218"/>
          </a:xfrm>
          <a:prstGeom prst="rect">
            <a:avLst/>
          </a:prstGeom>
          <a:noFill/>
        </p:spPr>
        <p:txBody>
          <a:bodyPr wrap="square" rtlCol="0">
            <a:spAutoFit/>
          </a:bodyPr>
          <a:lstStyle/>
          <a:p>
            <a:pPr algn="ctr"/>
            <a:r>
              <a:rPr lang="en-US" sz="3200" b="1" dirty="0"/>
              <a:t>A Contrast to Previous Point</a:t>
            </a:r>
          </a:p>
        </p:txBody>
      </p:sp>
      <p:sp>
        <p:nvSpPr>
          <p:cNvPr id="7" name="TextBox 6">
            <a:extLst>
              <a:ext uri="{FF2B5EF4-FFF2-40B4-BE49-F238E27FC236}">
                <a16:creationId xmlns:a16="http://schemas.microsoft.com/office/drawing/2014/main" id="{457CA2DA-CC66-E71D-282E-BAB2CDA6CD4A}"/>
              </a:ext>
            </a:extLst>
          </p:cNvPr>
          <p:cNvSpPr txBox="1"/>
          <p:nvPr/>
        </p:nvSpPr>
        <p:spPr>
          <a:xfrm>
            <a:off x="571500" y="2179528"/>
            <a:ext cx="3124200" cy="3108543"/>
          </a:xfrm>
          <a:prstGeom prst="rect">
            <a:avLst/>
          </a:prstGeom>
          <a:noFill/>
        </p:spPr>
        <p:txBody>
          <a:bodyPr wrap="square" rtlCol="0">
            <a:spAutoFit/>
          </a:bodyPr>
          <a:lstStyle/>
          <a:p>
            <a:pPr marL="285750" indent="-285750">
              <a:buFont typeface="Arial" pitchFamily="34" charset="0"/>
              <a:buChar char="•"/>
            </a:pPr>
            <a:r>
              <a:rPr lang="en-US" sz="2800" i="1" dirty="0"/>
              <a:t>Men spoke by inspiration</a:t>
            </a:r>
          </a:p>
          <a:p>
            <a:pPr marL="285750" indent="-285750">
              <a:buFont typeface="Arial" pitchFamily="34" charset="0"/>
              <a:buChar char="•"/>
            </a:pPr>
            <a:endParaRPr lang="en-US" sz="2800" i="1" dirty="0"/>
          </a:p>
          <a:p>
            <a:pPr marL="285750" indent="-285750">
              <a:buFont typeface="Arial" pitchFamily="34" charset="0"/>
              <a:buChar char="•"/>
            </a:pPr>
            <a:r>
              <a:rPr lang="en-US" sz="2800" i="1" dirty="0"/>
              <a:t>Lest reader think all who claim to be prophets are inspired</a:t>
            </a:r>
          </a:p>
        </p:txBody>
      </p:sp>
    </p:spTree>
    <p:extLst>
      <p:ext uri="{BB962C8B-B14F-4D97-AF65-F5344CB8AC3E}">
        <p14:creationId xmlns:p14="http://schemas.microsoft.com/office/powerpoint/2010/main" val="35495018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Effect transition="in" filter="fade">
                                      <p:cBhvr>
                                        <p:cTn id="14" dur="1000"/>
                                        <p:tgtEl>
                                          <p:spTgt spid="7">
                                            <p:txEl>
                                              <p:pRg st="2" end="2"/>
                                            </p:txEl>
                                          </p:spTgt>
                                        </p:tgtEl>
                                      </p:cBhvr>
                                    </p:animEffect>
                                    <p:anim calcmode="lin" valueType="num">
                                      <p:cBhvr>
                                        <p:cTn id="1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18EB8-9C8F-AC8A-2A66-6E718E62F891}"/>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8FF7DEE-7035-DF57-7B18-BA630AFB5C23}"/>
              </a:ext>
            </a:extLst>
          </p:cNvPr>
          <p:cNvSpPr/>
          <p:nvPr/>
        </p:nvSpPr>
        <p:spPr>
          <a:xfrm>
            <a:off x="0" y="0"/>
            <a:ext cx="6888854"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28700" lvl="1" indent="-571500" algn="ctr">
              <a:buFont typeface="+mj-lt"/>
              <a:buAutoNum type="romanUcPeriod" startAt="3"/>
            </a:pPr>
            <a:r>
              <a:rPr lang="en-US" sz="3200" dirty="0">
                <a:solidFill>
                  <a:schemeClr val="tx1"/>
                </a:solidFill>
              </a:rPr>
              <a:t>Misuse of 2 Peter 2</a:t>
            </a:r>
          </a:p>
        </p:txBody>
      </p:sp>
      <p:sp>
        <p:nvSpPr>
          <p:cNvPr id="3" name="TextBox 2">
            <a:extLst>
              <a:ext uri="{FF2B5EF4-FFF2-40B4-BE49-F238E27FC236}">
                <a16:creationId xmlns:a16="http://schemas.microsoft.com/office/drawing/2014/main" id="{B8F8FD09-60DD-1DC8-3554-BC8D57987607}"/>
              </a:ext>
            </a:extLst>
          </p:cNvPr>
          <p:cNvSpPr txBox="1"/>
          <p:nvPr/>
        </p:nvSpPr>
        <p:spPr>
          <a:xfrm>
            <a:off x="609599" y="1399592"/>
            <a:ext cx="11140751" cy="3231654"/>
          </a:xfrm>
          <a:prstGeom prst="rect">
            <a:avLst/>
          </a:prstGeom>
          <a:noFill/>
        </p:spPr>
        <p:txBody>
          <a:bodyPr wrap="square" rtlCol="0">
            <a:spAutoFit/>
          </a:bodyPr>
          <a:lstStyle/>
          <a:p>
            <a:pPr marL="514350" indent="-514350">
              <a:buFont typeface="+mj-lt"/>
              <a:buAutoNum type="alphaUcPeriod"/>
            </a:pPr>
            <a:r>
              <a:rPr lang="en-US" sz="3200" b="1" dirty="0"/>
              <a:t>How the text is misused to redefine “false teacher”</a:t>
            </a:r>
          </a:p>
          <a:p>
            <a:pPr marL="514350" indent="-514350">
              <a:buFont typeface="+mj-lt"/>
              <a:buAutoNum type="alphaUcPeriod"/>
            </a:pPr>
            <a:r>
              <a:rPr lang="en-US" sz="3200" b="1" dirty="0"/>
              <a:t>The context</a:t>
            </a:r>
          </a:p>
          <a:p>
            <a:pPr marL="971550" lvl="1" indent="-514350">
              <a:buFont typeface="+mj-lt"/>
              <a:buAutoNum type="arabicPeriod"/>
            </a:pPr>
            <a:r>
              <a:rPr lang="en-US" sz="2800" dirty="0"/>
              <a:t>The chapter begins with “but” – contrast.</a:t>
            </a:r>
          </a:p>
          <a:p>
            <a:pPr marL="971550" lvl="1" indent="-514350">
              <a:buFont typeface="+mj-lt"/>
              <a:buAutoNum type="arabicPeriod"/>
            </a:pPr>
            <a:r>
              <a:rPr lang="en-US" sz="2800" dirty="0"/>
              <a:t>Immediately </a:t>
            </a:r>
            <a:r>
              <a:rPr lang="en-US" sz="2800" i="1" dirty="0"/>
              <a:t>before</a:t>
            </a:r>
            <a:r>
              <a:rPr lang="en-US" sz="2800" dirty="0"/>
              <a:t> our text there is emphasis on the need to heed the message of truth (2 Pet. 1:12-21).</a:t>
            </a:r>
          </a:p>
          <a:p>
            <a:pPr marL="971550" lvl="1" indent="-514350">
              <a:buFont typeface="+mj-lt"/>
              <a:buAutoNum type="arabicPeriod"/>
            </a:pPr>
            <a:r>
              <a:rPr lang="en-US" sz="2800" dirty="0"/>
              <a:t>Immediately </a:t>
            </a:r>
            <a:r>
              <a:rPr lang="en-US" sz="2800" i="1" dirty="0"/>
              <a:t>after</a:t>
            </a:r>
            <a:r>
              <a:rPr lang="en-US" sz="2800" dirty="0"/>
              <a:t> our text there is emphasis on the need to heed the message of truth (2 Pet. 3).</a:t>
            </a:r>
          </a:p>
        </p:txBody>
      </p:sp>
    </p:spTree>
    <p:extLst>
      <p:ext uri="{BB962C8B-B14F-4D97-AF65-F5344CB8AC3E}">
        <p14:creationId xmlns:p14="http://schemas.microsoft.com/office/powerpoint/2010/main" val="3465885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F7EA8-803A-78B7-9824-BC3DA011FAD9}"/>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2A4CF82-B8F1-905A-DEA5-239FDEC6139D}"/>
              </a:ext>
            </a:extLst>
          </p:cNvPr>
          <p:cNvSpPr/>
          <p:nvPr/>
        </p:nvSpPr>
        <p:spPr>
          <a:xfrm>
            <a:off x="0" y="0"/>
            <a:ext cx="6888854"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28700" lvl="1" indent="-571500" algn="ctr">
              <a:buFont typeface="+mj-lt"/>
              <a:buAutoNum type="romanUcPeriod" startAt="3"/>
            </a:pPr>
            <a:r>
              <a:rPr lang="en-US" sz="3200" dirty="0">
                <a:solidFill>
                  <a:schemeClr val="tx1"/>
                </a:solidFill>
              </a:rPr>
              <a:t>Misuse of 2 Peter 2</a:t>
            </a:r>
          </a:p>
        </p:txBody>
      </p:sp>
      <p:sp>
        <p:nvSpPr>
          <p:cNvPr id="3" name="TextBox 2">
            <a:extLst>
              <a:ext uri="{FF2B5EF4-FFF2-40B4-BE49-F238E27FC236}">
                <a16:creationId xmlns:a16="http://schemas.microsoft.com/office/drawing/2014/main" id="{B6D935AA-B708-993D-427F-D6A74EEFE498}"/>
              </a:ext>
            </a:extLst>
          </p:cNvPr>
          <p:cNvSpPr txBox="1"/>
          <p:nvPr/>
        </p:nvSpPr>
        <p:spPr>
          <a:xfrm>
            <a:off x="609599" y="1399592"/>
            <a:ext cx="11140751" cy="1569660"/>
          </a:xfrm>
          <a:prstGeom prst="rect">
            <a:avLst/>
          </a:prstGeom>
          <a:noFill/>
        </p:spPr>
        <p:txBody>
          <a:bodyPr wrap="square" rtlCol="0">
            <a:spAutoFit/>
          </a:bodyPr>
          <a:lstStyle/>
          <a:p>
            <a:pPr marL="514350" indent="-514350">
              <a:buFont typeface="+mj-lt"/>
              <a:buAutoNum type="alphaUcPeriod"/>
            </a:pPr>
            <a:r>
              <a:rPr lang="en-US" sz="3200" b="1" dirty="0"/>
              <a:t>How the text is misused to redefine “false teacher”</a:t>
            </a:r>
          </a:p>
          <a:p>
            <a:pPr marL="514350" indent="-514350">
              <a:buFont typeface="+mj-lt"/>
              <a:buAutoNum type="alphaUcPeriod"/>
            </a:pPr>
            <a:r>
              <a:rPr lang="en-US" sz="3200" b="1" dirty="0"/>
              <a:t>The context</a:t>
            </a:r>
          </a:p>
          <a:p>
            <a:pPr marL="514350" indent="-514350">
              <a:buFont typeface="+mj-lt"/>
              <a:buAutoNum type="alphaUcPeriod"/>
            </a:pPr>
            <a:r>
              <a:rPr lang="en-US" sz="3200" b="1" dirty="0"/>
              <a:t>Overview of the chapter</a:t>
            </a:r>
          </a:p>
        </p:txBody>
      </p:sp>
    </p:spTree>
    <p:extLst>
      <p:ext uri="{BB962C8B-B14F-4D97-AF65-F5344CB8AC3E}">
        <p14:creationId xmlns:p14="http://schemas.microsoft.com/office/powerpoint/2010/main" val="12422825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9B9129-F2B1-FF3B-6C00-3349DD406005}"/>
              </a:ext>
            </a:extLst>
          </p:cNvPr>
          <p:cNvSpPr txBox="1"/>
          <p:nvPr/>
        </p:nvSpPr>
        <p:spPr>
          <a:xfrm>
            <a:off x="3984859" y="250258"/>
            <a:ext cx="8027470" cy="6494085"/>
          </a:xfrm>
          <a:prstGeom prst="rect">
            <a:avLst/>
          </a:prstGeom>
          <a:noFill/>
        </p:spPr>
        <p:txBody>
          <a:bodyPr wrap="square" rtlCol="0">
            <a:spAutoFit/>
          </a:bodyPr>
          <a:lstStyle/>
          <a:p>
            <a:pPr marL="514350" indent="-514350">
              <a:buFont typeface="+mj-lt"/>
              <a:buAutoNum type="romanUcPeriod"/>
            </a:pPr>
            <a:r>
              <a:rPr lang="en-US" sz="2600" b="1" dirty="0">
                <a:latin typeface="Calibri" panose="020F0502020204030204" pitchFamily="34" charset="0"/>
                <a:ea typeface="Calibri" panose="020F0502020204030204" pitchFamily="34" charset="0"/>
                <a:cs typeface="Calibri" panose="020F0502020204030204" pitchFamily="34" charset="0"/>
              </a:rPr>
              <a:t>There will be false teachers </a:t>
            </a:r>
            <a:r>
              <a:rPr lang="en-US" sz="2600" dirty="0">
                <a:latin typeface="Calibri" panose="020F0502020204030204" pitchFamily="34" charset="0"/>
                <a:ea typeface="Calibri" panose="020F0502020204030204" pitchFamily="34" charset="0"/>
                <a:cs typeface="Calibri" panose="020F0502020204030204" pitchFamily="34" charset="0"/>
              </a:rPr>
              <a:t>(vv. 1-3)</a:t>
            </a:r>
          </a:p>
          <a:p>
            <a:pPr marL="514350" indent="-514350">
              <a:buFont typeface="+mj-lt"/>
              <a:buAutoNum type="romanUcPeriod"/>
            </a:pPr>
            <a:r>
              <a:rPr lang="en-US" sz="2600" b="1" dirty="0">
                <a:latin typeface="Calibri" panose="020F0502020204030204" pitchFamily="34" charset="0"/>
                <a:ea typeface="Calibri" panose="020F0502020204030204" pitchFamily="34" charset="0"/>
                <a:cs typeface="Calibri" panose="020F0502020204030204" pitchFamily="34" charset="0"/>
              </a:rPr>
              <a:t>False teachers will be destroyed </a:t>
            </a:r>
            <a:r>
              <a:rPr lang="en-US" sz="2600" dirty="0">
                <a:latin typeface="Calibri" panose="020F0502020204030204" pitchFamily="34" charset="0"/>
                <a:ea typeface="Calibri" panose="020F0502020204030204" pitchFamily="34" charset="0"/>
                <a:cs typeface="Calibri" panose="020F0502020204030204" pitchFamily="34" charset="0"/>
              </a:rPr>
              <a:t>(vv. 4-9)</a:t>
            </a:r>
          </a:p>
          <a:p>
            <a:pPr marL="514350" indent="-514350">
              <a:buFont typeface="+mj-lt"/>
              <a:buAutoNum type="romanUcPeriod"/>
            </a:pPr>
            <a:r>
              <a:rPr lang="en-US" sz="2600" b="1" dirty="0">
                <a:latin typeface="Calibri" panose="020F0502020204030204" pitchFamily="34" charset="0"/>
                <a:ea typeface="Calibri" panose="020F0502020204030204" pitchFamily="34" charset="0"/>
                <a:cs typeface="Calibri" panose="020F0502020204030204" pitchFamily="34" charset="0"/>
              </a:rPr>
              <a:t>Characteristics of these false teachers </a:t>
            </a:r>
            <a:r>
              <a:rPr lang="en-US" sz="2600" dirty="0">
                <a:latin typeface="Calibri" panose="020F0502020204030204" pitchFamily="34" charset="0"/>
                <a:ea typeface="Calibri" panose="020F0502020204030204" pitchFamily="34" charset="0"/>
                <a:cs typeface="Calibri" panose="020F0502020204030204" pitchFamily="34" charset="0"/>
              </a:rPr>
              <a:t>(10-19)</a:t>
            </a:r>
          </a:p>
          <a:p>
            <a:pPr marL="971550" lvl="1" indent="-514350">
              <a:buFont typeface="+mj-lt"/>
              <a:buAutoNum type="alphaUcPeriod"/>
            </a:pPr>
            <a:r>
              <a:rPr lang="en-US" sz="2600" i="1" dirty="0">
                <a:latin typeface="Calibri" panose="020F0502020204030204" pitchFamily="34" charset="0"/>
                <a:ea typeface="Calibri" panose="020F0502020204030204" pitchFamily="34" charset="0"/>
                <a:cs typeface="Calibri" panose="020F0502020204030204" pitchFamily="34" charset="0"/>
              </a:rPr>
              <a:t>The character of their heart </a:t>
            </a:r>
            <a:r>
              <a:rPr lang="en-US" sz="2600" dirty="0">
                <a:latin typeface="Calibri" panose="020F0502020204030204" pitchFamily="34" charset="0"/>
                <a:ea typeface="Calibri" panose="020F0502020204030204" pitchFamily="34" charset="0"/>
                <a:cs typeface="Calibri" panose="020F0502020204030204" pitchFamily="34" charset="0"/>
              </a:rPr>
              <a:t>(vv. 10-16)</a:t>
            </a:r>
          </a:p>
          <a:p>
            <a:pPr marL="1428750" lvl="2" indent="-514350">
              <a:buFont typeface="+mj-lt"/>
              <a:buAutoNum type="arabicPeriod"/>
            </a:pPr>
            <a:r>
              <a:rPr lang="en-US" sz="2600" dirty="0">
                <a:latin typeface="Calibri" panose="020F0502020204030204" pitchFamily="34" charset="0"/>
                <a:ea typeface="Calibri" panose="020F0502020204030204" pitchFamily="34" charset="0"/>
                <a:cs typeface="Calibri" panose="020F0502020204030204" pitchFamily="34" charset="0"/>
              </a:rPr>
              <a:t>Revile against authority (vv. 10-12)</a:t>
            </a:r>
          </a:p>
          <a:p>
            <a:pPr marL="1428750" lvl="2" indent="-514350">
              <a:buFont typeface="+mj-lt"/>
              <a:buAutoNum type="arabicPeriod"/>
            </a:pPr>
            <a:r>
              <a:rPr lang="en-US" sz="2600" dirty="0">
                <a:latin typeface="Calibri" panose="020F0502020204030204" pitchFamily="34" charset="0"/>
                <a:ea typeface="Calibri" panose="020F0502020204030204" pitchFamily="34" charset="0"/>
                <a:cs typeface="Calibri" panose="020F0502020204030204" pitchFamily="34" charset="0"/>
              </a:rPr>
              <a:t>Revel in pleasure (vv. 13-14)</a:t>
            </a:r>
          </a:p>
          <a:p>
            <a:pPr marL="1428750" lvl="2" indent="-514350">
              <a:buFont typeface="+mj-lt"/>
              <a:buAutoNum type="arabicPeriod"/>
            </a:pPr>
            <a:r>
              <a:rPr lang="en-US" sz="2600" dirty="0">
                <a:latin typeface="Calibri" panose="020F0502020204030204" pitchFamily="34" charset="0"/>
                <a:ea typeface="Calibri" panose="020F0502020204030204" pitchFamily="34" charset="0"/>
                <a:cs typeface="Calibri" panose="020F0502020204030204" pitchFamily="34" charset="0"/>
              </a:rPr>
              <a:t>Revolt against the right way (vv. 15-16)</a:t>
            </a:r>
          </a:p>
          <a:p>
            <a:pPr marL="971550" lvl="1" indent="-514350">
              <a:buFont typeface="+mj-lt"/>
              <a:buAutoNum type="alphaUcPeriod"/>
            </a:pPr>
            <a:r>
              <a:rPr lang="en-US" sz="2600" i="1" dirty="0">
                <a:latin typeface="Calibri" panose="020F0502020204030204" pitchFamily="34" charset="0"/>
                <a:ea typeface="Calibri" panose="020F0502020204030204" pitchFamily="34" charset="0"/>
                <a:cs typeface="Calibri" panose="020F0502020204030204" pitchFamily="34" charset="0"/>
              </a:rPr>
              <a:t>The content of their message </a:t>
            </a:r>
            <a:r>
              <a:rPr lang="en-US" sz="2600" dirty="0">
                <a:latin typeface="Calibri" panose="020F0502020204030204" pitchFamily="34" charset="0"/>
                <a:ea typeface="Calibri" panose="020F0502020204030204" pitchFamily="34" charset="0"/>
                <a:cs typeface="Calibri" panose="020F0502020204030204" pitchFamily="34" charset="0"/>
              </a:rPr>
              <a:t>(vv. 17-19)</a:t>
            </a:r>
          </a:p>
          <a:p>
            <a:pPr marL="1428750" lvl="2" indent="-514350">
              <a:buFont typeface="+mj-lt"/>
              <a:buAutoNum type="arabicPeriod"/>
            </a:pPr>
            <a:r>
              <a:rPr lang="en-US" sz="2600" dirty="0">
                <a:latin typeface="Calibri" panose="020F0502020204030204" pitchFamily="34" charset="0"/>
                <a:ea typeface="Calibri" panose="020F0502020204030204" pitchFamily="34" charset="0"/>
                <a:cs typeface="Calibri" panose="020F0502020204030204" pitchFamily="34" charset="0"/>
              </a:rPr>
              <a:t>Wells without water (v. 17)</a:t>
            </a:r>
          </a:p>
          <a:p>
            <a:pPr marL="1428750" lvl="2" indent="-514350">
              <a:buFont typeface="+mj-lt"/>
              <a:buAutoNum type="arabicPeriod"/>
            </a:pPr>
            <a:r>
              <a:rPr lang="en-US" sz="2600" dirty="0">
                <a:latin typeface="Calibri" panose="020F0502020204030204" pitchFamily="34" charset="0"/>
                <a:ea typeface="Calibri" panose="020F0502020204030204" pitchFamily="34" charset="0"/>
                <a:cs typeface="Calibri" panose="020F0502020204030204" pitchFamily="34" charset="0"/>
              </a:rPr>
              <a:t>Clouds carried by tempest (v. 17)</a:t>
            </a:r>
          </a:p>
          <a:p>
            <a:pPr marL="1428750" lvl="2" indent="-514350">
              <a:buFont typeface="+mj-lt"/>
              <a:buAutoNum type="arabicPeriod"/>
            </a:pPr>
            <a:r>
              <a:rPr lang="en-US" sz="2600" dirty="0">
                <a:latin typeface="Calibri" panose="020F0502020204030204" pitchFamily="34" charset="0"/>
                <a:ea typeface="Calibri" panose="020F0502020204030204" pitchFamily="34" charset="0"/>
                <a:cs typeface="Calibri" panose="020F0502020204030204" pitchFamily="34" charset="0"/>
              </a:rPr>
              <a:t>Great swelling words of emptiness (v. 18)</a:t>
            </a:r>
          </a:p>
          <a:p>
            <a:pPr marL="1428750" lvl="2" indent="-514350">
              <a:buFont typeface="+mj-lt"/>
              <a:buAutoNum type="arabicPeriod"/>
            </a:pPr>
            <a:r>
              <a:rPr lang="en-US" sz="2600" dirty="0">
                <a:latin typeface="Calibri" panose="020F0502020204030204" pitchFamily="34" charset="0"/>
                <a:ea typeface="Calibri" panose="020F0502020204030204" pitchFamily="34" charset="0"/>
                <a:cs typeface="Calibri" panose="020F0502020204030204" pitchFamily="34" charset="0"/>
              </a:rPr>
              <a:t>Promise liberty – yet are in bondage (v. 19)</a:t>
            </a:r>
          </a:p>
          <a:p>
            <a:pPr marL="514350" indent="-514350">
              <a:buFont typeface="+mj-lt"/>
              <a:buAutoNum type="romanUcPeriod"/>
            </a:pPr>
            <a:r>
              <a:rPr lang="en-US" sz="2600" b="1" dirty="0">
                <a:latin typeface="Calibri" panose="020F0502020204030204" pitchFamily="34" charset="0"/>
                <a:ea typeface="Calibri" panose="020F0502020204030204" pitchFamily="34" charset="0"/>
                <a:cs typeface="Calibri" panose="020F0502020204030204" pitchFamily="34" charset="0"/>
              </a:rPr>
              <a:t>Later end is worse </a:t>
            </a:r>
            <a:r>
              <a:rPr lang="en-US" sz="2600" dirty="0">
                <a:latin typeface="Calibri" panose="020F0502020204030204" pitchFamily="34" charset="0"/>
                <a:ea typeface="Calibri" panose="020F0502020204030204" pitchFamily="34" charset="0"/>
                <a:cs typeface="Calibri" panose="020F0502020204030204" pitchFamily="34" charset="0"/>
              </a:rPr>
              <a:t>(vv. 20-22)</a:t>
            </a:r>
          </a:p>
          <a:p>
            <a:pPr marL="971550" lvl="1" indent="-514350">
              <a:buFont typeface="+mj-lt"/>
              <a:buAutoNum type="alphaUcPeriod"/>
            </a:pPr>
            <a:r>
              <a:rPr lang="en-US" sz="2600" i="1" dirty="0">
                <a:latin typeface="Calibri" panose="020F0502020204030204" pitchFamily="34" charset="0"/>
                <a:ea typeface="Calibri" panose="020F0502020204030204" pitchFamily="34" charset="0"/>
                <a:cs typeface="Calibri" panose="020F0502020204030204" pitchFamily="34" charset="0"/>
              </a:rPr>
              <a:t>Had escaped </a:t>
            </a:r>
            <a:r>
              <a:rPr lang="en-US" sz="2600" dirty="0">
                <a:latin typeface="Calibri" panose="020F0502020204030204" pitchFamily="34" charset="0"/>
                <a:ea typeface="Calibri" panose="020F0502020204030204" pitchFamily="34" charset="0"/>
                <a:cs typeface="Calibri" panose="020F0502020204030204" pitchFamily="34" charset="0"/>
              </a:rPr>
              <a:t>(v. 20)</a:t>
            </a:r>
          </a:p>
          <a:p>
            <a:pPr marL="971550" lvl="1" indent="-514350">
              <a:buFont typeface="+mj-lt"/>
              <a:buAutoNum type="alphaUcPeriod"/>
            </a:pPr>
            <a:r>
              <a:rPr lang="en-US" sz="2600" i="1" dirty="0">
                <a:latin typeface="Calibri" panose="020F0502020204030204" pitchFamily="34" charset="0"/>
                <a:ea typeface="Calibri" panose="020F0502020204030204" pitchFamily="34" charset="0"/>
                <a:cs typeface="Calibri" panose="020F0502020204030204" pitchFamily="34" charset="0"/>
              </a:rPr>
              <a:t>Again entangled </a:t>
            </a:r>
            <a:r>
              <a:rPr lang="en-US" sz="2600" dirty="0">
                <a:latin typeface="Calibri" panose="020F0502020204030204" pitchFamily="34" charset="0"/>
                <a:ea typeface="Calibri" panose="020F0502020204030204" pitchFamily="34" charset="0"/>
                <a:cs typeface="Calibri" panose="020F0502020204030204" pitchFamily="34" charset="0"/>
              </a:rPr>
              <a:t>(vv. 20, 22)</a:t>
            </a:r>
          </a:p>
          <a:p>
            <a:pPr marL="971550" lvl="1" indent="-514350">
              <a:buFont typeface="+mj-lt"/>
              <a:buAutoNum type="alphaUcPeriod"/>
            </a:pPr>
            <a:r>
              <a:rPr lang="en-US" sz="2600" i="1" dirty="0">
                <a:latin typeface="Calibri" panose="020F0502020204030204" pitchFamily="34" charset="0"/>
                <a:ea typeface="Calibri" panose="020F0502020204030204" pitchFamily="34" charset="0"/>
                <a:cs typeface="Calibri" panose="020F0502020204030204" pitchFamily="34" charset="0"/>
              </a:rPr>
              <a:t>Later end is worse </a:t>
            </a:r>
            <a:r>
              <a:rPr lang="en-US" sz="2600" dirty="0">
                <a:latin typeface="Calibri" panose="020F0502020204030204" pitchFamily="34" charset="0"/>
                <a:ea typeface="Calibri" panose="020F0502020204030204" pitchFamily="34" charset="0"/>
                <a:cs typeface="Calibri" panose="020F0502020204030204" pitchFamily="34" charset="0"/>
              </a:rPr>
              <a:t>(vv. 20b-21)</a:t>
            </a:r>
          </a:p>
        </p:txBody>
      </p:sp>
      <p:sp>
        <p:nvSpPr>
          <p:cNvPr id="3" name="TextBox 2">
            <a:extLst>
              <a:ext uri="{FF2B5EF4-FFF2-40B4-BE49-F238E27FC236}">
                <a16:creationId xmlns:a16="http://schemas.microsoft.com/office/drawing/2014/main" id="{37AC5E72-1D78-74A9-1C94-F8635D83938A}"/>
              </a:ext>
            </a:extLst>
          </p:cNvPr>
          <p:cNvSpPr txBox="1"/>
          <p:nvPr/>
        </p:nvSpPr>
        <p:spPr>
          <a:xfrm>
            <a:off x="375385" y="2890391"/>
            <a:ext cx="3696102" cy="1077218"/>
          </a:xfrm>
          <a:prstGeom prst="rect">
            <a:avLst/>
          </a:prstGeom>
          <a:solidFill>
            <a:schemeClr val="bg1"/>
          </a:solidFill>
          <a:ln>
            <a:solidFill>
              <a:schemeClr val="tx1"/>
            </a:solidFill>
          </a:ln>
        </p:spPr>
        <p:txBody>
          <a:bodyPr wrap="square" rtlCol="0">
            <a:spAutoFit/>
          </a:bodyPr>
          <a:lstStyle/>
          <a:p>
            <a:pPr algn="ctr"/>
            <a:r>
              <a:rPr lang="en-US" sz="3200" b="1" dirty="0"/>
              <a:t>2 Peter 2</a:t>
            </a:r>
          </a:p>
          <a:p>
            <a:pPr algn="ctr"/>
            <a:r>
              <a:rPr lang="en-US" sz="3200" i="1" dirty="0"/>
              <a:t>“False Teachers”</a:t>
            </a:r>
          </a:p>
        </p:txBody>
      </p:sp>
    </p:spTree>
    <p:extLst>
      <p:ext uri="{BB962C8B-B14F-4D97-AF65-F5344CB8AC3E}">
        <p14:creationId xmlns:p14="http://schemas.microsoft.com/office/powerpoint/2010/main" val="25286542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083E6-9E51-1821-443A-951679273641}"/>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D128CE3-D53E-424C-7882-472D425D24D4}"/>
              </a:ext>
            </a:extLst>
          </p:cNvPr>
          <p:cNvSpPr/>
          <p:nvPr/>
        </p:nvSpPr>
        <p:spPr>
          <a:xfrm>
            <a:off x="0" y="0"/>
            <a:ext cx="6888854"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28700" lvl="1" indent="-571500" algn="ctr">
              <a:buFont typeface="+mj-lt"/>
              <a:buAutoNum type="romanUcPeriod" startAt="3"/>
            </a:pPr>
            <a:r>
              <a:rPr lang="en-US" sz="3200" dirty="0">
                <a:solidFill>
                  <a:schemeClr val="tx1"/>
                </a:solidFill>
              </a:rPr>
              <a:t>Misuse of 2 Peter 2</a:t>
            </a:r>
          </a:p>
        </p:txBody>
      </p:sp>
      <p:sp>
        <p:nvSpPr>
          <p:cNvPr id="3" name="TextBox 2">
            <a:extLst>
              <a:ext uri="{FF2B5EF4-FFF2-40B4-BE49-F238E27FC236}">
                <a16:creationId xmlns:a16="http://schemas.microsoft.com/office/drawing/2014/main" id="{3AF8D361-0C7B-E00D-3FBF-4CEF1C00156D}"/>
              </a:ext>
            </a:extLst>
          </p:cNvPr>
          <p:cNvSpPr txBox="1"/>
          <p:nvPr/>
        </p:nvSpPr>
        <p:spPr>
          <a:xfrm>
            <a:off x="609599" y="1399592"/>
            <a:ext cx="11140751" cy="2554545"/>
          </a:xfrm>
          <a:prstGeom prst="rect">
            <a:avLst/>
          </a:prstGeom>
          <a:noFill/>
        </p:spPr>
        <p:txBody>
          <a:bodyPr wrap="square" rtlCol="0">
            <a:spAutoFit/>
          </a:bodyPr>
          <a:lstStyle/>
          <a:p>
            <a:pPr marL="514350" indent="-514350">
              <a:buFont typeface="+mj-lt"/>
              <a:buAutoNum type="alphaUcPeriod"/>
            </a:pPr>
            <a:r>
              <a:rPr lang="en-US" sz="3200" b="1" dirty="0"/>
              <a:t>How the text is misused to redefine “false teacher”</a:t>
            </a:r>
          </a:p>
          <a:p>
            <a:pPr marL="514350" indent="-514350">
              <a:buFont typeface="+mj-lt"/>
              <a:buAutoNum type="alphaUcPeriod"/>
            </a:pPr>
            <a:r>
              <a:rPr lang="en-US" sz="3200" b="1" dirty="0"/>
              <a:t>The context</a:t>
            </a:r>
          </a:p>
          <a:p>
            <a:pPr marL="514350" indent="-514350">
              <a:buFont typeface="+mj-lt"/>
              <a:buAutoNum type="alphaUcPeriod"/>
            </a:pPr>
            <a:r>
              <a:rPr lang="en-US" sz="3200" b="1" dirty="0"/>
              <a:t>Overview of the chapter</a:t>
            </a:r>
          </a:p>
          <a:p>
            <a:pPr marL="514350" indent="-514350">
              <a:buFont typeface="+mj-lt"/>
              <a:buAutoNum type="alphaUcPeriod"/>
            </a:pPr>
            <a:r>
              <a:rPr lang="en-US" sz="3200" b="1" dirty="0"/>
              <a:t>Key is these false teachers bring “destructive heresies”</a:t>
            </a:r>
          </a:p>
          <a:p>
            <a:pPr marL="971550" lvl="1" indent="-514350">
              <a:buFont typeface="+mj-lt"/>
              <a:buAutoNum type="arabicPeriod"/>
            </a:pPr>
            <a:r>
              <a:rPr lang="en-US" sz="2800" dirty="0"/>
              <a:t>“Heresy”</a:t>
            </a:r>
          </a:p>
        </p:txBody>
      </p:sp>
    </p:spTree>
    <p:extLst>
      <p:ext uri="{BB962C8B-B14F-4D97-AF65-F5344CB8AC3E}">
        <p14:creationId xmlns:p14="http://schemas.microsoft.com/office/powerpoint/2010/main" val="29997600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C3B6388-0D0D-7809-DA8E-CE458D88FC0F}"/>
              </a:ext>
            </a:extLst>
          </p:cNvPr>
          <p:cNvSpPr/>
          <p:nvPr/>
        </p:nvSpPr>
        <p:spPr>
          <a:xfrm>
            <a:off x="3349592" y="336882"/>
            <a:ext cx="5486400" cy="1058779"/>
          </a:xfrm>
          <a:prstGeom prst="round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“Heresy”</a:t>
            </a:r>
          </a:p>
        </p:txBody>
      </p:sp>
      <p:sp>
        <p:nvSpPr>
          <p:cNvPr id="3" name="TextBox 2">
            <a:extLst>
              <a:ext uri="{FF2B5EF4-FFF2-40B4-BE49-F238E27FC236}">
                <a16:creationId xmlns:a16="http://schemas.microsoft.com/office/drawing/2014/main" id="{E11F731C-AC68-4B82-CFD1-51C1260AF199}"/>
              </a:ext>
            </a:extLst>
          </p:cNvPr>
          <p:cNvSpPr txBox="1"/>
          <p:nvPr/>
        </p:nvSpPr>
        <p:spPr>
          <a:xfrm>
            <a:off x="547398" y="1658248"/>
            <a:ext cx="11090787" cy="4862870"/>
          </a:xfrm>
          <a:prstGeom prst="rect">
            <a:avLst/>
          </a:prstGeom>
          <a:solidFill>
            <a:srgbClr val="FFFFFF">
              <a:alpha val="50196"/>
            </a:srgbClr>
          </a:solidFill>
          <a:ln>
            <a:solidFill>
              <a:schemeClr val="tx1"/>
            </a:solidFill>
          </a:ln>
        </p:spPr>
        <p:txBody>
          <a:bodyPr wrap="square" rtlCol="0">
            <a:spAutoFit/>
          </a:bodyPr>
          <a:lstStyle/>
          <a:p>
            <a:pPr marL="285750" indent="-285750">
              <a:buFont typeface="Wingdings" panose="05000000000000000000" pitchFamily="2" charset="2"/>
              <a:buChar char="§"/>
            </a:pPr>
            <a:r>
              <a:rPr lang="en-US" sz="2800" u="sng" dirty="0">
                <a:latin typeface="Calibri" panose="020F0502020204030204" pitchFamily="34" charset="0"/>
                <a:ea typeface="Calibri" panose="020F0502020204030204" pitchFamily="34" charset="0"/>
                <a:cs typeface="Calibri" panose="020F0502020204030204" pitchFamily="34" charset="0"/>
              </a:rPr>
              <a:t>W. E. Vine</a:t>
            </a:r>
            <a:r>
              <a:rPr lang="en-US" sz="2800" dirty="0">
                <a:latin typeface="Calibri" panose="020F0502020204030204" pitchFamily="34" charset="0"/>
                <a:ea typeface="Calibri" panose="020F0502020204030204" pitchFamily="34" charset="0"/>
                <a:cs typeface="Calibri" panose="020F0502020204030204" pitchFamily="34" charset="0"/>
              </a:rPr>
              <a:t>: “denotes (a) ‘a choosing, choice’ (from</a:t>
            </a:r>
            <a:r>
              <a:rPr lang="en-US" sz="2800" b="1" dirty="0">
                <a:latin typeface="Calibri" panose="020F0502020204030204" pitchFamily="34" charset="0"/>
                <a:ea typeface="Calibri" panose="020F0502020204030204" pitchFamily="34" charset="0"/>
                <a:cs typeface="Calibri" panose="020F0502020204030204" pitchFamily="34" charset="0"/>
              </a:rPr>
              <a:t> </a:t>
            </a:r>
            <a:r>
              <a:rPr lang="en-US" sz="2800" i="1" dirty="0" err="1">
                <a:latin typeface="Calibri" panose="020F0502020204030204" pitchFamily="34" charset="0"/>
                <a:ea typeface="Calibri" panose="020F0502020204030204" pitchFamily="34" charset="0"/>
                <a:cs typeface="Calibri" panose="020F0502020204030204" pitchFamily="34" charset="0"/>
              </a:rPr>
              <a:t>haireomai</a:t>
            </a:r>
            <a:r>
              <a:rPr lang="en-US" sz="2800" dirty="0">
                <a:latin typeface="Calibri" panose="020F0502020204030204" pitchFamily="34" charset="0"/>
                <a:ea typeface="Calibri" panose="020F0502020204030204" pitchFamily="34" charset="0"/>
                <a:cs typeface="Calibri" panose="020F0502020204030204" pitchFamily="34" charset="0"/>
              </a:rPr>
              <a:t>, ‘to choose’); then, ‘that which is chosen,’ and hence, ‘an opinion,’ especially a self-willed opinion, which is substituted for submission to the power of truth, and leads to division and the formation of sects…”</a:t>
            </a:r>
          </a:p>
          <a:p>
            <a:pPr marL="285750" indent="-285750">
              <a:buFont typeface="Wingdings" panose="05000000000000000000" pitchFamily="2" charset="2"/>
              <a:buChar char="§"/>
            </a:pPr>
            <a:endParaRPr lang="en-US" sz="1000" u="sng"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Wingdings" panose="05000000000000000000" pitchFamily="2" charset="2"/>
              <a:buChar char="§"/>
            </a:pPr>
            <a:r>
              <a:rPr lang="en-US" sz="2800" u="sng" dirty="0">
                <a:latin typeface="Calibri" panose="020F0502020204030204" pitchFamily="34" charset="0"/>
                <a:ea typeface="Calibri" panose="020F0502020204030204" pitchFamily="34" charset="0"/>
                <a:cs typeface="Calibri" panose="020F0502020204030204" pitchFamily="34" charset="0"/>
              </a:rPr>
              <a:t>Louw-Nida</a:t>
            </a:r>
            <a:r>
              <a:rPr lang="en-US" sz="2800" dirty="0">
                <a:latin typeface="Calibri" panose="020F0502020204030204" pitchFamily="34" charset="0"/>
                <a:ea typeface="Calibri" panose="020F0502020204030204" pitchFamily="34" charset="0"/>
                <a:cs typeface="Calibri" panose="020F0502020204030204" pitchFamily="34" charset="0"/>
              </a:rPr>
              <a:t>: “the content of teaching which is not true—‘false teaching, untrue doctrine, heresy.’”</a:t>
            </a:r>
          </a:p>
          <a:p>
            <a:pPr marL="285750" indent="-285750">
              <a:buFont typeface="Wingdings" panose="05000000000000000000" pitchFamily="2" charset="2"/>
              <a:buChar char="§"/>
            </a:pPr>
            <a:endParaRPr lang="en-US" sz="1000" u="sng"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Wingdings" panose="05000000000000000000" pitchFamily="2" charset="2"/>
              <a:buChar char="§"/>
            </a:pPr>
            <a:r>
              <a:rPr lang="en-US" sz="2800" u="sng" dirty="0">
                <a:latin typeface="Calibri" panose="020F0502020204030204" pitchFamily="34" charset="0"/>
                <a:ea typeface="Calibri" panose="020F0502020204030204" pitchFamily="34" charset="0"/>
                <a:cs typeface="Calibri" panose="020F0502020204030204" pitchFamily="34" charset="0"/>
              </a:rPr>
              <a:t>A.T. Robertson</a:t>
            </a:r>
            <a:r>
              <a:rPr lang="en-US" sz="2800" dirty="0">
                <a:latin typeface="Calibri" panose="020F0502020204030204" pitchFamily="34" charset="0"/>
                <a:ea typeface="Calibri" panose="020F0502020204030204" pitchFamily="34" charset="0"/>
                <a:cs typeface="Calibri" panose="020F0502020204030204" pitchFamily="34" charset="0"/>
              </a:rPr>
              <a:t>: “is simply a choosing, a school, a sect like that of the Sadducees (Acts 5:17), of the Pharisees (Acts 15:5), and of Christians as Paul admitted (Acts 24:5).”</a:t>
            </a:r>
          </a:p>
          <a:p>
            <a:pPr marL="285750" indent="-285750">
              <a:buFont typeface="Wingdings" panose="05000000000000000000" pitchFamily="2" charset="2"/>
              <a:buChar char="§"/>
            </a:pPr>
            <a:endParaRPr lang="en-US" sz="1000"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Wingdings" panose="05000000000000000000" pitchFamily="2" charset="2"/>
              <a:buChar char="§"/>
            </a:pPr>
            <a:r>
              <a:rPr lang="en-US" sz="2800" dirty="0">
                <a:latin typeface="Calibri" panose="020F0502020204030204" pitchFamily="34" charset="0"/>
                <a:ea typeface="Calibri" panose="020F0502020204030204" pitchFamily="34" charset="0"/>
                <a:cs typeface="Calibri" panose="020F0502020204030204" pitchFamily="34" charset="0"/>
              </a:rPr>
              <a:t>Thus, it refers to the choice of their own doctrine that creates sects.</a:t>
            </a:r>
          </a:p>
        </p:txBody>
      </p:sp>
    </p:spTree>
    <p:extLst>
      <p:ext uri="{BB962C8B-B14F-4D97-AF65-F5344CB8AC3E}">
        <p14:creationId xmlns:p14="http://schemas.microsoft.com/office/powerpoint/2010/main" val="42037113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2641BF6-A1A0-3B2F-63B2-C0C0EE5AA2C3}"/>
              </a:ext>
            </a:extLst>
          </p:cNvPr>
          <p:cNvSpPr txBox="1"/>
          <p:nvPr/>
        </p:nvSpPr>
        <p:spPr>
          <a:xfrm>
            <a:off x="1091381" y="393292"/>
            <a:ext cx="10009238" cy="646331"/>
          </a:xfrm>
          <a:prstGeom prst="rect">
            <a:avLst/>
          </a:prstGeom>
          <a:noFill/>
          <a:ln w="12700">
            <a:solidFill>
              <a:schemeClr val="bg1"/>
            </a:solidFill>
          </a:ln>
        </p:spPr>
        <p:txBody>
          <a:bodyPr wrap="square" rtlCol="0">
            <a:spAutoFit/>
          </a:bodyPr>
          <a:lstStyle/>
          <a:p>
            <a:pPr algn="ctr"/>
            <a:r>
              <a:rPr lang="en-US" sz="3600" b="1" dirty="0"/>
              <a:t>What was the “heresy” dealt with in 2 Peter?</a:t>
            </a:r>
          </a:p>
        </p:txBody>
      </p:sp>
      <p:sp>
        <p:nvSpPr>
          <p:cNvPr id="3" name="TextBox 2">
            <a:extLst>
              <a:ext uri="{FF2B5EF4-FFF2-40B4-BE49-F238E27FC236}">
                <a16:creationId xmlns:a16="http://schemas.microsoft.com/office/drawing/2014/main" id="{324DBA9F-F6C6-9466-D4E7-5F92C253CA50}"/>
              </a:ext>
            </a:extLst>
          </p:cNvPr>
          <p:cNvSpPr txBox="1"/>
          <p:nvPr/>
        </p:nvSpPr>
        <p:spPr>
          <a:xfrm>
            <a:off x="698090" y="1563329"/>
            <a:ext cx="11012129" cy="4832092"/>
          </a:xfrm>
          <a:prstGeom prst="rect">
            <a:avLst/>
          </a:prstGeom>
          <a:solidFill>
            <a:srgbClr val="FFFFFF">
              <a:alpha val="50196"/>
            </a:srgbClr>
          </a:solidFill>
          <a:ln>
            <a:solidFill>
              <a:schemeClr val="tx1"/>
            </a:solidFill>
          </a:ln>
        </p:spPr>
        <p:txBody>
          <a:bodyPr wrap="square" rtlCol="0">
            <a:spAutoFit/>
          </a:bodyPr>
          <a:lstStyle/>
          <a:p>
            <a:pPr marL="285750" indent="-285750">
              <a:buFont typeface="Wingdings" panose="05000000000000000000" pitchFamily="2" charset="2"/>
              <a:buChar char="§"/>
            </a:pPr>
            <a:r>
              <a:rPr lang="en-US" sz="2800" dirty="0">
                <a:latin typeface="Calibri" panose="020F0502020204030204" pitchFamily="34" charset="0"/>
                <a:ea typeface="Calibri" panose="020F0502020204030204" pitchFamily="34" charset="0"/>
                <a:cs typeface="Calibri" panose="020F0502020204030204" pitchFamily="34" charset="0"/>
              </a:rPr>
              <a:t>Included the denial of the deity of Christ (2:1)</a:t>
            </a:r>
          </a:p>
          <a:p>
            <a:pPr marL="285750" indent="-285750">
              <a:buFont typeface="Wingdings" panose="05000000000000000000" pitchFamily="2" charset="2"/>
              <a:buChar char="§"/>
            </a:pPr>
            <a:r>
              <a:rPr lang="en-US" sz="2800" dirty="0">
                <a:latin typeface="Calibri" panose="020F0502020204030204" pitchFamily="34" charset="0"/>
                <a:ea typeface="Calibri" panose="020F0502020204030204" pitchFamily="34" charset="0"/>
                <a:cs typeface="Calibri" panose="020F0502020204030204" pitchFamily="34" charset="0"/>
              </a:rPr>
              <a:t>Included disrespect for authority (2:10-12) </a:t>
            </a:r>
          </a:p>
          <a:p>
            <a:pPr marL="285750" indent="-285750">
              <a:buFont typeface="Wingdings" panose="05000000000000000000" pitchFamily="2" charset="2"/>
              <a:buChar char="§"/>
            </a:pPr>
            <a:r>
              <a:rPr lang="en-US" sz="2800" dirty="0">
                <a:latin typeface="Calibri" panose="020F0502020204030204" pitchFamily="34" charset="0"/>
                <a:ea typeface="Calibri" panose="020F0502020204030204" pitchFamily="34" charset="0"/>
                <a:cs typeface="Calibri" panose="020F0502020204030204" pitchFamily="34" charset="0"/>
              </a:rPr>
              <a:t>Included being given to sensuality (2:14)</a:t>
            </a:r>
          </a:p>
          <a:p>
            <a:pPr marL="285750" indent="-285750">
              <a:buFont typeface="Wingdings" panose="05000000000000000000" pitchFamily="2" charset="2"/>
              <a:buChar char="§"/>
            </a:pPr>
            <a:r>
              <a:rPr lang="en-US" sz="2800" dirty="0">
                <a:latin typeface="Calibri" panose="020F0502020204030204" pitchFamily="34" charset="0"/>
                <a:ea typeface="Calibri" panose="020F0502020204030204" pitchFamily="34" charset="0"/>
                <a:cs typeface="Calibri" panose="020F0502020204030204" pitchFamily="34" charset="0"/>
              </a:rPr>
              <a:t>Included a denial of second coming (3)</a:t>
            </a:r>
          </a:p>
          <a:p>
            <a:endParaRPr lang="en-US" sz="2800" dirty="0">
              <a:latin typeface="Calibri" panose="020F0502020204030204" pitchFamily="34" charset="0"/>
              <a:ea typeface="Calibri" panose="020F0502020204030204" pitchFamily="34" charset="0"/>
              <a:cs typeface="Calibri" panose="020F0502020204030204" pitchFamily="34" charset="0"/>
            </a:endParaRPr>
          </a:p>
          <a:p>
            <a:r>
              <a:rPr lang="en-US" sz="2800" b="1" u="sng" dirty="0">
                <a:latin typeface="Calibri" panose="020F0502020204030204" pitchFamily="34" charset="0"/>
                <a:ea typeface="Calibri" panose="020F0502020204030204" pitchFamily="34" charset="0"/>
                <a:cs typeface="Calibri" panose="020F0502020204030204" pitchFamily="34" charset="0"/>
              </a:rPr>
              <a:t>Clinton Hamilton</a:t>
            </a:r>
            <a:r>
              <a:rPr lang="en-US" sz="2800" dirty="0">
                <a:latin typeface="Calibri" panose="020F0502020204030204" pitchFamily="34" charset="0"/>
                <a:ea typeface="Calibri" panose="020F0502020204030204" pitchFamily="34" charset="0"/>
                <a:cs typeface="Calibri" panose="020F0502020204030204" pitchFamily="34" charset="0"/>
              </a:rPr>
              <a:t>: “Another aspect of the background of the book was the doctrines of the Gnostics and the antinomians, and the taunts of those who apparently believed that the delay of the coming of Christ put in question the reliability of this promise. Evidently, teachers after these persuasions had crept into the society of Christians and had begun to unsettle them. This letter was written to counteract these false doctrines.”</a:t>
            </a:r>
          </a:p>
        </p:txBody>
      </p:sp>
    </p:spTree>
    <p:extLst>
      <p:ext uri="{BB962C8B-B14F-4D97-AF65-F5344CB8AC3E}">
        <p14:creationId xmlns:p14="http://schemas.microsoft.com/office/powerpoint/2010/main" val="37891061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1000"/>
                                        <p:tgtEl>
                                          <p:spTgt spid="3">
                                            <p:txEl>
                                              <p:pRg st="5" end="5"/>
                                            </p:txEl>
                                          </p:spTgt>
                                        </p:tgtEl>
                                      </p:cBhvr>
                                    </p:animEffect>
                                    <p:anim calcmode="lin" valueType="num">
                                      <p:cBhvr>
                                        <p:cTn id="4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allAtOnce"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C1EC3-5B3D-1096-8544-858191235B05}"/>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6BA8CE7-F943-16CE-2A9F-40639459AAFF}"/>
              </a:ext>
            </a:extLst>
          </p:cNvPr>
          <p:cNvSpPr/>
          <p:nvPr/>
        </p:nvSpPr>
        <p:spPr>
          <a:xfrm>
            <a:off x="0" y="0"/>
            <a:ext cx="6888854"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28700" lvl="1" indent="-571500" algn="ctr">
              <a:buFont typeface="+mj-lt"/>
              <a:buAutoNum type="romanUcPeriod" startAt="3"/>
            </a:pPr>
            <a:r>
              <a:rPr lang="en-US" sz="3200" dirty="0">
                <a:solidFill>
                  <a:schemeClr val="tx1"/>
                </a:solidFill>
              </a:rPr>
              <a:t>Misuse of 2 Peter 2</a:t>
            </a:r>
          </a:p>
        </p:txBody>
      </p:sp>
      <p:sp>
        <p:nvSpPr>
          <p:cNvPr id="3" name="TextBox 2">
            <a:extLst>
              <a:ext uri="{FF2B5EF4-FFF2-40B4-BE49-F238E27FC236}">
                <a16:creationId xmlns:a16="http://schemas.microsoft.com/office/drawing/2014/main" id="{A33358B4-A3A9-62E4-7542-FFB42AB8CD84}"/>
              </a:ext>
            </a:extLst>
          </p:cNvPr>
          <p:cNvSpPr txBox="1"/>
          <p:nvPr/>
        </p:nvSpPr>
        <p:spPr>
          <a:xfrm>
            <a:off x="609599" y="1399592"/>
            <a:ext cx="11140751" cy="2923877"/>
          </a:xfrm>
          <a:prstGeom prst="rect">
            <a:avLst/>
          </a:prstGeom>
          <a:noFill/>
        </p:spPr>
        <p:txBody>
          <a:bodyPr wrap="square" rtlCol="0">
            <a:spAutoFit/>
          </a:bodyPr>
          <a:lstStyle/>
          <a:p>
            <a:pPr marL="514350" indent="-514350">
              <a:buFont typeface="+mj-lt"/>
              <a:buAutoNum type="alphaUcPeriod"/>
            </a:pPr>
            <a:r>
              <a:rPr lang="en-US" sz="3200" b="1" dirty="0"/>
              <a:t>How the text is misused to redefine “false teacher”</a:t>
            </a:r>
          </a:p>
          <a:p>
            <a:pPr marL="514350" indent="-514350">
              <a:buFont typeface="+mj-lt"/>
              <a:buAutoNum type="alphaUcPeriod"/>
            </a:pPr>
            <a:r>
              <a:rPr lang="en-US" sz="3200" b="1" dirty="0"/>
              <a:t>The context</a:t>
            </a:r>
          </a:p>
          <a:p>
            <a:pPr marL="514350" indent="-514350">
              <a:buFont typeface="+mj-lt"/>
              <a:buAutoNum type="alphaUcPeriod"/>
            </a:pPr>
            <a:r>
              <a:rPr lang="en-US" sz="3200" b="1" dirty="0"/>
              <a:t>Overview of the chapter</a:t>
            </a:r>
          </a:p>
          <a:p>
            <a:pPr marL="514350" indent="-514350">
              <a:buFont typeface="+mj-lt"/>
              <a:buAutoNum type="alphaUcPeriod"/>
            </a:pPr>
            <a:r>
              <a:rPr lang="en-US" sz="3200" b="1" dirty="0"/>
              <a:t>Key is these false teachers bring “destructive heresies”</a:t>
            </a:r>
          </a:p>
          <a:p>
            <a:pPr marL="971550" lvl="1" indent="-514350">
              <a:buFont typeface="+mj-lt"/>
              <a:buAutoNum type="arabicPeriod"/>
            </a:pPr>
            <a:r>
              <a:rPr lang="en-US" sz="2800" dirty="0"/>
              <a:t>“Heresy”</a:t>
            </a:r>
          </a:p>
          <a:p>
            <a:pPr marL="971550" lvl="1" indent="-514350">
              <a:buFont typeface="+mj-lt"/>
              <a:buAutoNum type="arabicPeriod"/>
            </a:pPr>
            <a:r>
              <a:rPr lang="en-US" sz="2800" dirty="0"/>
              <a:t>“Destructive”</a:t>
            </a:r>
          </a:p>
        </p:txBody>
      </p:sp>
    </p:spTree>
    <p:extLst>
      <p:ext uri="{BB962C8B-B14F-4D97-AF65-F5344CB8AC3E}">
        <p14:creationId xmlns:p14="http://schemas.microsoft.com/office/powerpoint/2010/main" val="13301531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1993AEA-6B34-F52E-F9B6-1A1D5F028B3B}"/>
              </a:ext>
            </a:extLst>
          </p:cNvPr>
          <p:cNvSpPr txBox="1"/>
          <p:nvPr/>
        </p:nvSpPr>
        <p:spPr>
          <a:xfrm>
            <a:off x="1068403" y="609600"/>
            <a:ext cx="10068025" cy="5509200"/>
          </a:xfrm>
          <a:prstGeom prst="rect">
            <a:avLst/>
          </a:prstGeom>
          <a:solidFill>
            <a:schemeClr val="bg1"/>
          </a:solidFill>
          <a:ln>
            <a:solidFill>
              <a:schemeClr val="tx1"/>
            </a:solidFill>
          </a:ln>
        </p:spPr>
        <p:txBody>
          <a:bodyPr wrap="square" rtlCol="0">
            <a:spAutoFit/>
          </a:bodyPr>
          <a:lstStyle/>
          <a:p>
            <a:pPr algn="ctr"/>
            <a:r>
              <a:rPr lang="en-US" sz="3200" b="1" dirty="0">
                <a:latin typeface="Calibri" panose="020F0502020204030204" pitchFamily="34" charset="0"/>
                <a:ea typeface="Calibri" panose="020F0502020204030204" pitchFamily="34" charset="0"/>
                <a:cs typeface="Calibri" panose="020F0502020204030204" pitchFamily="34" charset="0"/>
              </a:rPr>
              <a:t>2 Peter 2:1-3</a:t>
            </a:r>
          </a:p>
          <a:p>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800" dirty="0">
                <a:latin typeface="Calibri" panose="020F0502020204030204" pitchFamily="34" charset="0"/>
                <a:ea typeface="Calibri" panose="020F0502020204030204" pitchFamily="34" charset="0"/>
                <a:cs typeface="Calibri" panose="020F0502020204030204" pitchFamily="34" charset="0"/>
              </a:rPr>
              <a:t>1 But there were also false prophets among the people, even as there will be false teachers among you, who will secretly bring in </a:t>
            </a:r>
            <a:r>
              <a:rPr lang="en-US" sz="2800" b="1" u="sng" dirty="0">
                <a:solidFill>
                  <a:srgbClr val="AD0101"/>
                </a:solidFill>
                <a:latin typeface="Calibri" panose="020F0502020204030204" pitchFamily="34" charset="0"/>
                <a:ea typeface="Calibri" panose="020F0502020204030204" pitchFamily="34" charset="0"/>
                <a:cs typeface="Calibri" panose="020F0502020204030204" pitchFamily="34" charset="0"/>
              </a:rPr>
              <a:t>destructive</a:t>
            </a:r>
            <a:r>
              <a:rPr lang="en-US" sz="2800" dirty="0">
                <a:latin typeface="Calibri" panose="020F0502020204030204" pitchFamily="34" charset="0"/>
                <a:ea typeface="Calibri" panose="020F0502020204030204" pitchFamily="34" charset="0"/>
                <a:cs typeface="Calibri" panose="020F0502020204030204" pitchFamily="34" charset="0"/>
              </a:rPr>
              <a:t> heresies, even denying the Lord who bought them, and bring on themselves swift </a:t>
            </a:r>
            <a:r>
              <a:rPr lang="en-US" sz="2800" b="1" u="sng" dirty="0">
                <a:solidFill>
                  <a:srgbClr val="AD0101"/>
                </a:solidFill>
                <a:latin typeface="Calibri" panose="020F0502020204030204" pitchFamily="34" charset="0"/>
                <a:ea typeface="Calibri" panose="020F0502020204030204" pitchFamily="34" charset="0"/>
                <a:cs typeface="Calibri" panose="020F0502020204030204" pitchFamily="34" charset="0"/>
              </a:rPr>
              <a:t>destruction</a:t>
            </a:r>
            <a:r>
              <a:rPr lang="en-US" sz="2800" b="1" dirty="0">
                <a:solidFill>
                  <a:srgbClr val="AD0101"/>
                </a:solidFill>
                <a:latin typeface="Calibri" panose="020F0502020204030204" pitchFamily="34" charset="0"/>
                <a:ea typeface="Calibri" panose="020F0502020204030204" pitchFamily="34" charset="0"/>
                <a:cs typeface="Calibri" panose="020F0502020204030204" pitchFamily="34" charset="0"/>
              </a:rPr>
              <a:t>.</a:t>
            </a:r>
            <a:r>
              <a:rPr lang="en-US" sz="2800" dirty="0">
                <a:latin typeface="Calibri" panose="020F0502020204030204" pitchFamily="34" charset="0"/>
                <a:ea typeface="Calibri" panose="020F0502020204030204" pitchFamily="34" charset="0"/>
                <a:cs typeface="Calibri" panose="020F0502020204030204" pitchFamily="34" charset="0"/>
              </a:rPr>
              <a:t> </a:t>
            </a:r>
          </a:p>
          <a:p>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800" dirty="0">
                <a:latin typeface="Calibri" panose="020F0502020204030204" pitchFamily="34" charset="0"/>
                <a:ea typeface="Calibri" panose="020F0502020204030204" pitchFamily="34" charset="0"/>
                <a:cs typeface="Calibri" panose="020F0502020204030204" pitchFamily="34" charset="0"/>
              </a:rPr>
              <a:t>2 And many will follow their </a:t>
            </a:r>
            <a:r>
              <a:rPr lang="en-US" sz="2800" b="1" u="sng" dirty="0">
                <a:solidFill>
                  <a:srgbClr val="AD0101"/>
                </a:solidFill>
                <a:latin typeface="Calibri" panose="020F0502020204030204" pitchFamily="34" charset="0"/>
                <a:ea typeface="Calibri" panose="020F0502020204030204" pitchFamily="34" charset="0"/>
                <a:cs typeface="Calibri" panose="020F0502020204030204" pitchFamily="34" charset="0"/>
              </a:rPr>
              <a:t>destructive</a:t>
            </a:r>
            <a:r>
              <a:rPr lang="en-US" sz="2800" dirty="0">
                <a:latin typeface="Calibri" panose="020F0502020204030204" pitchFamily="34" charset="0"/>
                <a:ea typeface="Calibri" panose="020F0502020204030204" pitchFamily="34" charset="0"/>
                <a:cs typeface="Calibri" panose="020F0502020204030204" pitchFamily="34" charset="0"/>
              </a:rPr>
              <a:t> ways, because of whom the way of truth will be blasphemed. </a:t>
            </a:r>
          </a:p>
          <a:p>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800" dirty="0">
                <a:latin typeface="Calibri" panose="020F0502020204030204" pitchFamily="34" charset="0"/>
                <a:ea typeface="Calibri" panose="020F0502020204030204" pitchFamily="34" charset="0"/>
                <a:cs typeface="Calibri" panose="020F0502020204030204" pitchFamily="34" charset="0"/>
              </a:rPr>
              <a:t>3 By covetousness they will exploit you with deceptive words; for a long time their judgment has not been idle, and their </a:t>
            </a:r>
            <a:r>
              <a:rPr lang="en-US" sz="2800" b="1" u="sng" dirty="0">
                <a:solidFill>
                  <a:srgbClr val="AD0101"/>
                </a:solidFill>
                <a:latin typeface="Calibri" panose="020F0502020204030204" pitchFamily="34" charset="0"/>
                <a:ea typeface="Calibri" panose="020F0502020204030204" pitchFamily="34" charset="0"/>
                <a:cs typeface="Calibri" panose="020F0502020204030204" pitchFamily="34" charset="0"/>
              </a:rPr>
              <a:t>destruction</a:t>
            </a:r>
            <a:r>
              <a:rPr lang="en-US" sz="2800" dirty="0">
                <a:latin typeface="Calibri" panose="020F0502020204030204" pitchFamily="34" charset="0"/>
                <a:ea typeface="Calibri" panose="020F0502020204030204" pitchFamily="34" charset="0"/>
                <a:cs typeface="Calibri" panose="020F0502020204030204" pitchFamily="34" charset="0"/>
              </a:rPr>
              <a:t> does not slumber. </a:t>
            </a:r>
          </a:p>
        </p:txBody>
      </p:sp>
    </p:spTree>
    <p:extLst>
      <p:ext uri="{BB962C8B-B14F-4D97-AF65-F5344CB8AC3E}">
        <p14:creationId xmlns:p14="http://schemas.microsoft.com/office/powerpoint/2010/main" val="22067861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DBDC68-C54B-9EB6-2089-25F363262FD8}"/>
              </a:ext>
            </a:extLst>
          </p:cNvPr>
          <p:cNvSpPr txBox="1"/>
          <p:nvPr/>
        </p:nvSpPr>
        <p:spPr>
          <a:xfrm>
            <a:off x="5715000" y="685800"/>
            <a:ext cx="6248400" cy="1569660"/>
          </a:xfrm>
          <a:prstGeom prst="rect">
            <a:avLst/>
          </a:prstGeom>
          <a:noFill/>
        </p:spPr>
        <p:txBody>
          <a:bodyPr wrap="square" rtlCol="0">
            <a:spAutoFit/>
          </a:bodyPr>
          <a:lstStyle/>
          <a:p>
            <a:pPr algn="ctr"/>
            <a:r>
              <a:rPr lang="en-US" sz="3200" b="1" dirty="0"/>
              <a:t>Of the Four Uses of “Destruction”</a:t>
            </a:r>
          </a:p>
          <a:p>
            <a:pPr algn="ctr"/>
            <a:r>
              <a:rPr lang="en-US" sz="3200" i="1" dirty="0"/>
              <a:t>2 Point to Teacher</a:t>
            </a:r>
          </a:p>
          <a:p>
            <a:pPr algn="ctr"/>
            <a:r>
              <a:rPr lang="en-US" sz="3200" i="1" dirty="0"/>
              <a:t>2 Point to the Hearer</a:t>
            </a:r>
          </a:p>
        </p:txBody>
      </p:sp>
      <p:sp>
        <p:nvSpPr>
          <p:cNvPr id="4" name="Rectangle: Rounded Corners 3">
            <a:extLst>
              <a:ext uri="{FF2B5EF4-FFF2-40B4-BE49-F238E27FC236}">
                <a16:creationId xmlns:a16="http://schemas.microsoft.com/office/drawing/2014/main" id="{AB50E31E-FE28-FFFE-F7C0-C510CA8B32E1}"/>
              </a:ext>
            </a:extLst>
          </p:cNvPr>
          <p:cNvSpPr/>
          <p:nvPr/>
        </p:nvSpPr>
        <p:spPr>
          <a:xfrm>
            <a:off x="5715000" y="2752618"/>
            <a:ext cx="2743200" cy="33528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effectLst>
                  <a:outerShdw blurRad="38100" dist="38100" dir="2700000" algn="tl">
                    <a:srgbClr val="000000">
                      <a:alpha val="43137"/>
                    </a:srgbClr>
                  </a:outerShdw>
                </a:effectLst>
              </a:rPr>
              <a:t>Teacher Faces</a:t>
            </a:r>
          </a:p>
          <a:p>
            <a:pPr algn="ctr"/>
            <a:r>
              <a:rPr lang="en-US" sz="3200" b="1" dirty="0">
                <a:solidFill>
                  <a:schemeClr val="bg1"/>
                </a:solidFill>
                <a:effectLst>
                  <a:outerShdw blurRad="38100" dist="38100" dir="2700000" algn="tl">
                    <a:srgbClr val="000000">
                      <a:alpha val="43137"/>
                    </a:srgbClr>
                  </a:outerShdw>
                </a:effectLst>
              </a:rPr>
              <a:t>Destruction</a:t>
            </a:r>
          </a:p>
          <a:p>
            <a:pPr algn="ctr"/>
            <a:endParaRPr lang="en-US" sz="2400" dirty="0">
              <a:solidFill>
                <a:schemeClr val="bg1"/>
              </a:solidFill>
            </a:endParaRPr>
          </a:p>
          <a:p>
            <a:pPr algn="ctr"/>
            <a:r>
              <a:rPr lang="en-US" sz="2800" i="1" dirty="0">
                <a:solidFill>
                  <a:schemeClr val="bg1"/>
                </a:solidFill>
              </a:rPr>
              <a:t>Second - V. 1b</a:t>
            </a:r>
          </a:p>
          <a:p>
            <a:pPr algn="ctr"/>
            <a:r>
              <a:rPr lang="en-US" sz="2800" i="1" dirty="0">
                <a:solidFill>
                  <a:schemeClr val="bg1"/>
                </a:solidFill>
              </a:rPr>
              <a:t>Fourth - V. 3</a:t>
            </a:r>
          </a:p>
          <a:p>
            <a:pPr algn="ctr"/>
            <a:endParaRPr lang="en-US" sz="2800" i="1" dirty="0">
              <a:solidFill>
                <a:schemeClr val="bg1"/>
              </a:solidFill>
            </a:endParaRPr>
          </a:p>
        </p:txBody>
      </p:sp>
      <p:sp>
        <p:nvSpPr>
          <p:cNvPr id="5" name="Rectangle: Rounded Corners 4">
            <a:extLst>
              <a:ext uri="{FF2B5EF4-FFF2-40B4-BE49-F238E27FC236}">
                <a16:creationId xmlns:a16="http://schemas.microsoft.com/office/drawing/2014/main" id="{37440B72-0084-E2A8-1A43-025C354C4FBD}"/>
              </a:ext>
            </a:extLst>
          </p:cNvPr>
          <p:cNvSpPr/>
          <p:nvPr/>
        </p:nvSpPr>
        <p:spPr>
          <a:xfrm>
            <a:off x="8839200" y="2743200"/>
            <a:ext cx="2743200" cy="33528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effectLst>
                  <a:outerShdw blurRad="38100" dist="38100" dir="2700000" algn="tl">
                    <a:srgbClr val="000000">
                      <a:alpha val="43137"/>
                    </a:srgbClr>
                  </a:outerShdw>
                </a:effectLst>
              </a:rPr>
              <a:t>Hearer Faces</a:t>
            </a:r>
          </a:p>
          <a:p>
            <a:pPr algn="ctr"/>
            <a:r>
              <a:rPr lang="en-US" sz="3200" b="1" dirty="0">
                <a:solidFill>
                  <a:schemeClr val="bg1"/>
                </a:solidFill>
                <a:effectLst>
                  <a:outerShdw blurRad="38100" dist="38100" dir="2700000" algn="tl">
                    <a:srgbClr val="000000">
                      <a:alpha val="43137"/>
                    </a:srgbClr>
                  </a:outerShdw>
                </a:effectLst>
              </a:rPr>
              <a:t>Destruction</a:t>
            </a:r>
          </a:p>
          <a:p>
            <a:pPr algn="ctr"/>
            <a:endParaRPr lang="en-US" sz="2400" dirty="0">
              <a:solidFill>
                <a:schemeClr val="bg1"/>
              </a:solidFill>
            </a:endParaRPr>
          </a:p>
          <a:p>
            <a:pPr algn="ctr"/>
            <a:r>
              <a:rPr lang="en-US" sz="2800" i="1" dirty="0">
                <a:solidFill>
                  <a:schemeClr val="bg1"/>
                </a:solidFill>
              </a:rPr>
              <a:t>First - V. 1a</a:t>
            </a:r>
          </a:p>
          <a:p>
            <a:pPr algn="ctr"/>
            <a:r>
              <a:rPr lang="en-US" sz="2800" i="1" dirty="0">
                <a:solidFill>
                  <a:schemeClr val="bg1"/>
                </a:solidFill>
              </a:rPr>
              <a:t>Third - V. 2</a:t>
            </a:r>
          </a:p>
          <a:p>
            <a:pPr algn="ctr"/>
            <a:endParaRPr lang="en-US" sz="2800" i="1" dirty="0">
              <a:solidFill>
                <a:schemeClr val="bg1"/>
              </a:solidFill>
            </a:endParaRPr>
          </a:p>
        </p:txBody>
      </p:sp>
      <p:pic>
        <p:nvPicPr>
          <p:cNvPr id="8" name="Picture 7">
            <a:extLst>
              <a:ext uri="{FF2B5EF4-FFF2-40B4-BE49-F238E27FC236}">
                <a16:creationId xmlns:a16="http://schemas.microsoft.com/office/drawing/2014/main" id="{934CE795-6F8F-44A7-BA42-148452211427}"/>
              </a:ext>
            </a:extLst>
          </p:cNvPr>
          <p:cNvPicPr>
            <a:picLocks noChangeAspect="1"/>
          </p:cNvPicPr>
          <p:nvPr/>
        </p:nvPicPr>
        <p:blipFill>
          <a:blip r:embed="rId2"/>
          <a:stretch>
            <a:fillRect/>
          </a:stretch>
        </p:blipFill>
        <p:spPr>
          <a:xfrm rot="20256045">
            <a:off x="232757" y="752672"/>
            <a:ext cx="5498002" cy="3005575"/>
          </a:xfrm>
          <a:prstGeom prst="rect">
            <a:avLst/>
          </a:prstGeom>
        </p:spPr>
      </p:pic>
    </p:spTree>
    <p:extLst>
      <p:ext uri="{BB962C8B-B14F-4D97-AF65-F5344CB8AC3E}">
        <p14:creationId xmlns:p14="http://schemas.microsoft.com/office/powerpoint/2010/main" val="4708141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528D8-5A32-F07F-5716-C9A9EA41B3D5}"/>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998E5A-0FF8-9226-667F-5A7C15EEC61A}"/>
              </a:ext>
            </a:extLst>
          </p:cNvPr>
          <p:cNvSpPr/>
          <p:nvPr/>
        </p:nvSpPr>
        <p:spPr>
          <a:xfrm>
            <a:off x="3349592" y="336882"/>
            <a:ext cx="5486400" cy="1058779"/>
          </a:xfrm>
          <a:prstGeom prst="round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“Destructive”</a:t>
            </a:r>
          </a:p>
        </p:txBody>
      </p:sp>
      <p:sp>
        <p:nvSpPr>
          <p:cNvPr id="3" name="TextBox 2">
            <a:extLst>
              <a:ext uri="{FF2B5EF4-FFF2-40B4-BE49-F238E27FC236}">
                <a16:creationId xmlns:a16="http://schemas.microsoft.com/office/drawing/2014/main" id="{79984BDB-F1CD-C815-ED20-985E9894BFC5}"/>
              </a:ext>
            </a:extLst>
          </p:cNvPr>
          <p:cNvSpPr txBox="1"/>
          <p:nvPr/>
        </p:nvSpPr>
        <p:spPr>
          <a:xfrm>
            <a:off x="1229033" y="2828835"/>
            <a:ext cx="9370142" cy="1200329"/>
          </a:xfrm>
          <a:prstGeom prst="rect">
            <a:avLst/>
          </a:prstGeom>
          <a:solidFill>
            <a:srgbClr val="FFFFFF">
              <a:alpha val="50196"/>
            </a:srgbClr>
          </a:solidFill>
          <a:ln>
            <a:solidFill>
              <a:schemeClr val="tx1"/>
            </a:solidFill>
          </a:ln>
        </p:spPr>
        <p:txBody>
          <a:bodyPr wrap="square" rtlCol="0">
            <a:spAutoFit/>
          </a:bodyPr>
          <a:lstStyle/>
          <a:p>
            <a:pPr algn="ctr"/>
            <a:r>
              <a:rPr lang="en-US" sz="3600" dirty="0">
                <a:latin typeface="Calibri" panose="020F0502020204030204" pitchFamily="34" charset="0"/>
                <a:ea typeface="Calibri" panose="020F0502020204030204" pitchFamily="34" charset="0"/>
                <a:cs typeface="Calibri" panose="020F0502020204030204" pitchFamily="34" charset="0"/>
              </a:rPr>
              <a:t>The warning is not just about their character, but the teaching that endangers souls!</a:t>
            </a:r>
          </a:p>
        </p:txBody>
      </p:sp>
    </p:spTree>
    <p:extLst>
      <p:ext uri="{BB962C8B-B14F-4D97-AF65-F5344CB8AC3E}">
        <p14:creationId xmlns:p14="http://schemas.microsoft.com/office/powerpoint/2010/main" val="32891819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910468-0A6C-5BBE-E7F0-8B3F7DC7A913}"/>
              </a:ext>
            </a:extLst>
          </p:cNvPr>
          <p:cNvSpPr txBox="1"/>
          <p:nvPr/>
        </p:nvSpPr>
        <p:spPr>
          <a:xfrm>
            <a:off x="529391" y="991402"/>
            <a:ext cx="11271183" cy="5632311"/>
          </a:xfrm>
          <a:prstGeom prst="rect">
            <a:avLst/>
          </a:prstGeom>
          <a:solidFill>
            <a:srgbClr val="FFFFFF">
              <a:alpha val="50196"/>
            </a:srgbClr>
          </a:solidFill>
          <a:ln>
            <a:solidFill>
              <a:schemeClr val="tx1"/>
            </a:solidFill>
          </a:ln>
        </p:spPr>
        <p:txBody>
          <a:bodyPr wrap="square" rtlCol="0">
            <a:spAutoFit/>
          </a:bodyPr>
          <a:lstStyle/>
          <a:p>
            <a:r>
              <a:rPr lang="en-US" sz="2600" b="1" u="sng" dirty="0">
                <a:latin typeface="Calibri" panose="020F0502020204030204" pitchFamily="34" charset="0"/>
                <a:ea typeface="Calibri" panose="020F0502020204030204" pitchFamily="34" charset="0"/>
                <a:cs typeface="Calibri" panose="020F0502020204030204" pitchFamily="34" charset="0"/>
              </a:rPr>
              <a:t>J.W. McGarvey</a:t>
            </a:r>
            <a:r>
              <a:rPr lang="en-US" sz="2600" dirty="0">
                <a:latin typeface="Calibri" panose="020F0502020204030204" pitchFamily="34" charset="0"/>
                <a:ea typeface="Calibri" panose="020F0502020204030204" pitchFamily="34" charset="0"/>
                <a:cs typeface="Calibri" panose="020F0502020204030204" pitchFamily="34" charset="0"/>
              </a:rPr>
              <a:t>: “Shall we think, then, that every man who believes a lie in regard to God’s will shall perish? I think not. If a blind man is guided by another blind man along a smooth road, where there is no ditch, I don’t think either of them will fall into a ditch. It is only when there is a ditch in the way that they will fall into it. So, if this young prophet had been told to do almost anything else than what he was told to do, we have no reason to think it would have been fatal.  If, for example, the old prophet had said, An angel sent me to tell you to get from under this tree and run for your life, and not to stop until you get home, the young man would have been scared, and would have run himself out of breath; but the lion would not have killed him.  In like manner, I can imagine a man believing some lies in religion, which, though they may injure him some, and I suppose there are very few that would not, might yet fall far short of proving fatal to him.”</a:t>
            </a:r>
          </a:p>
          <a:p>
            <a:r>
              <a:rPr lang="en-US" sz="2400" dirty="0">
                <a:latin typeface="Calibri" panose="020F0502020204030204" pitchFamily="34" charset="0"/>
                <a:ea typeface="Calibri" panose="020F0502020204030204" pitchFamily="34" charset="0"/>
                <a:cs typeface="Calibri" panose="020F0502020204030204" pitchFamily="34" charset="0"/>
              </a:rPr>
              <a:t> </a:t>
            </a:r>
          </a:p>
          <a:p>
            <a:r>
              <a:rPr lang="en-US" sz="2400" dirty="0">
                <a:latin typeface="Calibri" panose="020F0502020204030204" pitchFamily="34" charset="0"/>
                <a:ea typeface="Calibri" panose="020F0502020204030204" pitchFamily="34" charset="0"/>
                <a:cs typeface="Calibri" panose="020F0502020204030204" pitchFamily="34" charset="0"/>
              </a:rPr>
              <a:t>J. W. McGarvey,</a:t>
            </a:r>
            <a:r>
              <a:rPr lang="en-US" sz="2400" b="1" i="1" dirty="0">
                <a:latin typeface="Calibri" panose="020F0502020204030204" pitchFamily="34" charset="0"/>
                <a:ea typeface="Calibri" panose="020F0502020204030204" pitchFamily="34" charset="0"/>
                <a:cs typeface="Calibri" panose="020F0502020204030204" pitchFamily="34" charset="0"/>
              </a:rPr>
              <a:t> </a:t>
            </a:r>
            <a:r>
              <a:rPr lang="en-US" sz="2400" i="1" dirty="0">
                <a:latin typeface="Calibri" panose="020F0502020204030204" pitchFamily="34" charset="0"/>
                <a:ea typeface="Calibri" panose="020F0502020204030204" pitchFamily="34" charset="0"/>
                <a:cs typeface="Calibri" panose="020F0502020204030204" pitchFamily="34" charset="0"/>
              </a:rPr>
              <a:t>McGarvey’s Sermons</a:t>
            </a:r>
            <a:r>
              <a:rPr lang="en-US" sz="2400" dirty="0">
                <a:latin typeface="Calibri" panose="020F0502020204030204" pitchFamily="34" charset="0"/>
                <a:ea typeface="Calibri" panose="020F0502020204030204" pitchFamily="34" charset="0"/>
                <a:cs typeface="Calibri" panose="020F0502020204030204" pitchFamily="34" charset="0"/>
              </a:rPr>
              <a:t>, 333-334.</a:t>
            </a:r>
          </a:p>
        </p:txBody>
      </p:sp>
      <p:sp>
        <p:nvSpPr>
          <p:cNvPr id="3" name="TextBox 2">
            <a:extLst>
              <a:ext uri="{FF2B5EF4-FFF2-40B4-BE49-F238E27FC236}">
                <a16:creationId xmlns:a16="http://schemas.microsoft.com/office/drawing/2014/main" id="{629BA040-6B5D-18A1-191C-0C9B61F21144}"/>
              </a:ext>
            </a:extLst>
          </p:cNvPr>
          <p:cNvSpPr txBox="1"/>
          <p:nvPr/>
        </p:nvSpPr>
        <p:spPr>
          <a:xfrm>
            <a:off x="1230429" y="234287"/>
            <a:ext cx="9731141" cy="584775"/>
          </a:xfrm>
          <a:prstGeom prst="rect">
            <a:avLst/>
          </a:prstGeom>
          <a:solidFill>
            <a:schemeClr val="accent1">
              <a:lumMod val="75000"/>
            </a:schemeClr>
          </a:solidFill>
        </p:spPr>
        <p:txBody>
          <a:bodyPr wrap="square" rtlCol="0">
            <a:spAutoFit/>
          </a:bodyPr>
          <a:lstStyle/>
          <a:p>
            <a:pPr algn="ctr"/>
            <a:r>
              <a:rPr lang="en-US" sz="3200"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Not All Incorrect Teaching is Destructive (Leads to Sin)</a:t>
            </a:r>
          </a:p>
        </p:txBody>
      </p:sp>
    </p:spTree>
    <p:extLst>
      <p:ext uri="{BB962C8B-B14F-4D97-AF65-F5344CB8AC3E}">
        <p14:creationId xmlns:p14="http://schemas.microsoft.com/office/powerpoint/2010/main" val="16793644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52E11-0F19-D81B-950E-FF0F76DB246C}"/>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B7F08C1-C66C-4F7C-DADE-A7CC8299C258}"/>
              </a:ext>
            </a:extLst>
          </p:cNvPr>
          <p:cNvSpPr/>
          <p:nvPr/>
        </p:nvSpPr>
        <p:spPr>
          <a:xfrm>
            <a:off x="0" y="0"/>
            <a:ext cx="6888854"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28700" lvl="1" indent="-571500" algn="ctr">
              <a:buFont typeface="+mj-lt"/>
              <a:buAutoNum type="romanUcPeriod" startAt="3"/>
            </a:pPr>
            <a:r>
              <a:rPr lang="en-US" sz="3200" dirty="0">
                <a:solidFill>
                  <a:schemeClr val="tx1"/>
                </a:solidFill>
              </a:rPr>
              <a:t>Misuse of 2 Peter 2</a:t>
            </a:r>
          </a:p>
        </p:txBody>
      </p:sp>
      <p:sp>
        <p:nvSpPr>
          <p:cNvPr id="3" name="TextBox 2">
            <a:extLst>
              <a:ext uri="{FF2B5EF4-FFF2-40B4-BE49-F238E27FC236}">
                <a16:creationId xmlns:a16="http://schemas.microsoft.com/office/drawing/2014/main" id="{70E7F0BE-7478-B08F-9E3D-63D15F7F9343}"/>
              </a:ext>
            </a:extLst>
          </p:cNvPr>
          <p:cNvSpPr txBox="1"/>
          <p:nvPr/>
        </p:nvSpPr>
        <p:spPr>
          <a:xfrm>
            <a:off x="609599" y="1399592"/>
            <a:ext cx="11140751" cy="3046988"/>
          </a:xfrm>
          <a:prstGeom prst="rect">
            <a:avLst/>
          </a:prstGeom>
          <a:noFill/>
        </p:spPr>
        <p:txBody>
          <a:bodyPr wrap="square" rtlCol="0">
            <a:spAutoFit/>
          </a:bodyPr>
          <a:lstStyle/>
          <a:p>
            <a:pPr marL="514350" indent="-514350">
              <a:buFont typeface="+mj-lt"/>
              <a:buAutoNum type="alphaUcPeriod"/>
            </a:pPr>
            <a:r>
              <a:rPr lang="en-US" sz="3200" b="1" dirty="0"/>
              <a:t>How the text is misused to redefine “false teacher”</a:t>
            </a:r>
          </a:p>
          <a:p>
            <a:pPr marL="514350" indent="-514350">
              <a:buFont typeface="+mj-lt"/>
              <a:buAutoNum type="alphaUcPeriod"/>
            </a:pPr>
            <a:r>
              <a:rPr lang="en-US" sz="3200" b="1" dirty="0"/>
              <a:t>The context</a:t>
            </a:r>
          </a:p>
          <a:p>
            <a:pPr marL="514350" indent="-514350">
              <a:buFont typeface="+mj-lt"/>
              <a:buAutoNum type="alphaUcPeriod"/>
            </a:pPr>
            <a:r>
              <a:rPr lang="en-US" sz="3200" b="1" dirty="0"/>
              <a:t>Overview of the chapter</a:t>
            </a:r>
          </a:p>
          <a:p>
            <a:pPr marL="514350" indent="-514350">
              <a:buFont typeface="+mj-lt"/>
              <a:buAutoNum type="alphaUcPeriod"/>
            </a:pPr>
            <a:r>
              <a:rPr lang="en-US" sz="3200" b="1" dirty="0"/>
              <a:t>Key is these false teachers bring “destructive heresies”</a:t>
            </a:r>
          </a:p>
          <a:p>
            <a:pPr marL="514350" indent="-514350">
              <a:buFont typeface="+mj-lt"/>
              <a:buAutoNum type="alphaUcPeriod"/>
            </a:pPr>
            <a:r>
              <a:rPr lang="en-US" sz="3200" b="1" dirty="0"/>
              <a:t>Must one have all the characteristics of the teachers of 2 Peter 2 to be a false teacher?</a:t>
            </a:r>
            <a:endParaRPr lang="en-US" sz="2800" dirty="0"/>
          </a:p>
        </p:txBody>
      </p:sp>
    </p:spTree>
    <p:extLst>
      <p:ext uri="{BB962C8B-B14F-4D97-AF65-F5344CB8AC3E}">
        <p14:creationId xmlns:p14="http://schemas.microsoft.com/office/powerpoint/2010/main" val="31409777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211C9D-6A55-922E-E95B-677F552F22E1}"/>
              </a:ext>
            </a:extLst>
          </p:cNvPr>
          <p:cNvSpPr txBox="1"/>
          <p:nvPr/>
        </p:nvSpPr>
        <p:spPr>
          <a:xfrm>
            <a:off x="471637" y="1135783"/>
            <a:ext cx="11444438" cy="5293757"/>
          </a:xfrm>
          <a:prstGeom prst="rect">
            <a:avLst/>
          </a:prstGeom>
          <a:solidFill>
            <a:srgbClr val="FFFFFF">
              <a:alpha val="50196"/>
            </a:srgbClr>
          </a:solidFill>
          <a:ln>
            <a:solidFill>
              <a:schemeClr val="tx1"/>
            </a:solidFill>
          </a:ln>
        </p:spPr>
        <p:txBody>
          <a:bodyPr wrap="square" rtlCol="0">
            <a:spAutoFit/>
          </a:bodyPr>
          <a:lstStyle/>
          <a:p>
            <a:pPr marL="457200" indent="-457200">
              <a:buFont typeface="+mj-lt"/>
              <a:buAutoNum type="arabicPeriod"/>
            </a:pPr>
            <a:r>
              <a:rPr lang="en-US" sz="2600" dirty="0">
                <a:latin typeface="Calibri" panose="020F0502020204030204" pitchFamily="34" charset="0"/>
                <a:ea typeface="Calibri" panose="020F0502020204030204" pitchFamily="34" charset="0"/>
                <a:cs typeface="Calibri" panose="020F0502020204030204" pitchFamily="34" charset="0"/>
              </a:rPr>
              <a:t>If so, one would be hard pressed to find any false teacher today.</a:t>
            </a:r>
          </a:p>
          <a:p>
            <a:pPr marL="457200" indent="-457200">
              <a:buFont typeface="+mj-lt"/>
              <a:buAutoNum type="arabicPeriod"/>
            </a:pPr>
            <a:r>
              <a:rPr lang="en-US" sz="2600" dirty="0">
                <a:latin typeface="Calibri" panose="020F0502020204030204" pitchFamily="34" charset="0"/>
                <a:ea typeface="Calibri" panose="020F0502020204030204" pitchFamily="34" charset="0"/>
                <a:cs typeface="Calibri" panose="020F0502020204030204" pitchFamily="34" charset="0"/>
              </a:rPr>
              <a:t>If one has some, but not all these characteristics, does that mean he is not a false teacher? Is his doctrine (that is not true) not a “destructive heresy”?</a:t>
            </a:r>
          </a:p>
          <a:p>
            <a:pPr marL="457200" indent="-457200">
              <a:buFont typeface="+mj-lt"/>
              <a:buAutoNum type="arabicPeriod"/>
            </a:pPr>
            <a:r>
              <a:rPr lang="en-US" sz="2600" dirty="0">
                <a:latin typeface="Calibri" panose="020F0502020204030204" pitchFamily="34" charset="0"/>
                <a:ea typeface="Calibri" panose="020F0502020204030204" pitchFamily="34" charset="0"/>
                <a:cs typeface="Calibri" panose="020F0502020204030204" pitchFamily="34" charset="0"/>
              </a:rPr>
              <a:t>If one has only one characteristic missing, could he still be called a “false teacher”? If so, why could he not be missing more?</a:t>
            </a:r>
          </a:p>
          <a:p>
            <a:pPr marL="457200" indent="-457200">
              <a:buFont typeface="+mj-lt"/>
              <a:buAutoNum type="arabicPeriod"/>
            </a:pPr>
            <a:r>
              <a:rPr lang="en-US" sz="2600" dirty="0">
                <a:latin typeface="Calibri" panose="020F0502020204030204" pitchFamily="34" charset="0"/>
                <a:ea typeface="Calibri" panose="020F0502020204030204" pitchFamily="34" charset="0"/>
                <a:cs typeface="Calibri" panose="020F0502020204030204" pitchFamily="34" charset="0"/>
              </a:rPr>
              <a:t>If one can be called a “false teacher” without all these characteristics, how many must he have?</a:t>
            </a:r>
          </a:p>
          <a:p>
            <a:pPr marL="457200" indent="-457200">
              <a:buFont typeface="+mj-lt"/>
              <a:buAutoNum type="arabicPeriod"/>
            </a:pPr>
            <a:r>
              <a:rPr lang="en-US" sz="2600" dirty="0">
                <a:latin typeface="Calibri" panose="020F0502020204030204" pitchFamily="34" charset="0"/>
                <a:ea typeface="Calibri" panose="020F0502020204030204" pitchFamily="34" charset="0"/>
                <a:cs typeface="Calibri" panose="020F0502020204030204" pitchFamily="34" charset="0"/>
              </a:rPr>
              <a:t>What if a man taught error (guilty party can remarry or imputed righteousness, etc.) but didn’t have this quality:</a:t>
            </a:r>
          </a:p>
          <a:p>
            <a:pPr marL="914400" lvl="1" indent="-457200">
              <a:buFont typeface="+mj-lt"/>
              <a:buAutoNum type="alphaLcPeriod"/>
            </a:pPr>
            <a:r>
              <a:rPr lang="en-US" sz="2400" i="1" dirty="0">
                <a:latin typeface="Calibri" panose="020F0502020204030204" pitchFamily="34" charset="0"/>
                <a:ea typeface="Calibri" panose="020F0502020204030204" pitchFamily="34" charset="0"/>
                <a:cs typeface="Calibri" panose="020F0502020204030204" pitchFamily="34" charset="0"/>
              </a:rPr>
              <a:t>Didn’t work secretly but openly (v. 1) – would be a false teacher?</a:t>
            </a:r>
          </a:p>
          <a:p>
            <a:pPr marL="914400" lvl="1" indent="-457200">
              <a:buFont typeface="+mj-lt"/>
              <a:buAutoNum type="alphaLcPeriod"/>
            </a:pPr>
            <a:r>
              <a:rPr lang="en-US" sz="2400" i="1" dirty="0">
                <a:latin typeface="Calibri" panose="020F0502020204030204" pitchFamily="34" charset="0"/>
                <a:ea typeface="Calibri" panose="020F0502020204030204" pitchFamily="34" charset="0"/>
                <a:cs typeface="Calibri" panose="020F0502020204030204" pitchFamily="34" charset="0"/>
              </a:rPr>
              <a:t>Didn’t have many to follow but only a few (v. 2) – would be a false teacher?</a:t>
            </a:r>
          </a:p>
          <a:p>
            <a:pPr marL="914400" lvl="1" indent="-457200">
              <a:buFont typeface="+mj-lt"/>
              <a:buAutoNum type="alphaLcPeriod"/>
            </a:pPr>
            <a:r>
              <a:rPr lang="en-US" sz="2400" i="1" dirty="0">
                <a:latin typeface="Calibri" panose="020F0502020204030204" pitchFamily="34" charset="0"/>
                <a:ea typeface="Calibri" panose="020F0502020204030204" pitchFamily="34" charset="0"/>
                <a:cs typeface="Calibri" panose="020F0502020204030204" pitchFamily="34" charset="0"/>
              </a:rPr>
              <a:t>Not forsaken the right way or gone astray because he never has been right (v. 15) – would be a false teacher?</a:t>
            </a:r>
          </a:p>
        </p:txBody>
      </p:sp>
      <p:sp>
        <p:nvSpPr>
          <p:cNvPr id="3" name="TextBox 2">
            <a:extLst>
              <a:ext uri="{FF2B5EF4-FFF2-40B4-BE49-F238E27FC236}">
                <a16:creationId xmlns:a16="http://schemas.microsoft.com/office/drawing/2014/main" id="{7FE47F30-F3CF-28F3-09A2-BD52DB906B0C}"/>
              </a:ext>
            </a:extLst>
          </p:cNvPr>
          <p:cNvSpPr txBox="1"/>
          <p:nvPr/>
        </p:nvSpPr>
        <p:spPr>
          <a:xfrm>
            <a:off x="1230429" y="234287"/>
            <a:ext cx="9731141" cy="584775"/>
          </a:xfrm>
          <a:prstGeom prst="rect">
            <a:avLst/>
          </a:prstGeom>
          <a:solidFill>
            <a:schemeClr val="bg1"/>
          </a:solidFill>
        </p:spPr>
        <p:txBody>
          <a:bodyPr wrap="square" rtlCol="0">
            <a:spAutoFit/>
          </a:bodyPr>
          <a:lstStyle/>
          <a:p>
            <a:pPr algn="ctr"/>
            <a:r>
              <a:rPr lang="en-US" sz="3200" dirty="0">
                <a:solidFill>
                  <a:schemeClr val="accent1">
                    <a:lumMod val="75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Must One Have All the Characteristics?</a:t>
            </a:r>
          </a:p>
        </p:txBody>
      </p:sp>
    </p:spTree>
    <p:extLst>
      <p:ext uri="{BB962C8B-B14F-4D97-AF65-F5344CB8AC3E}">
        <p14:creationId xmlns:p14="http://schemas.microsoft.com/office/powerpoint/2010/main" val="8305834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Effect transition="in" filter="fade">
                                      <p:cBhvr>
                                        <p:cTn id="35" dur="1000"/>
                                        <p:tgtEl>
                                          <p:spTgt spid="2">
                                            <p:txEl>
                                              <p:pRg st="5" end="5"/>
                                            </p:txEl>
                                          </p:spTgt>
                                        </p:tgtEl>
                                      </p:cBhvr>
                                    </p:animEffect>
                                    <p:anim calcmode="lin" valueType="num">
                                      <p:cBhvr>
                                        <p:cTn id="36"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6" end="6"/>
                                            </p:txEl>
                                          </p:spTgt>
                                        </p:tgtEl>
                                        <p:attrNameLst>
                                          <p:attrName>style.visibility</p:attrName>
                                        </p:attrNameLst>
                                      </p:cBhvr>
                                      <p:to>
                                        <p:strVal val="visible"/>
                                      </p:to>
                                    </p:set>
                                    <p:animEffect transition="in" filter="fade">
                                      <p:cBhvr>
                                        <p:cTn id="42" dur="1000"/>
                                        <p:tgtEl>
                                          <p:spTgt spid="2">
                                            <p:txEl>
                                              <p:pRg st="6" end="6"/>
                                            </p:txEl>
                                          </p:spTgt>
                                        </p:tgtEl>
                                      </p:cBhvr>
                                    </p:animEffect>
                                    <p:anim calcmode="lin" valueType="num">
                                      <p:cBhvr>
                                        <p:cTn id="43"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Effect transition="in" filter="fade">
                                      <p:cBhvr>
                                        <p:cTn id="49" dur="1000"/>
                                        <p:tgtEl>
                                          <p:spTgt spid="2">
                                            <p:txEl>
                                              <p:pRg st="7" end="7"/>
                                            </p:txEl>
                                          </p:spTgt>
                                        </p:tgtEl>
                                      </p:cBhvr>
                                    </p:animEffect>
                                    <p:anim calcmode="lin" valueType="num">
                                      <p:cBhvr>
                                        <p:cTn id="50"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559AF-0818-DC2A-1AAB-91C0D7C5D955}"/>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19F2AA9-3778-CD79-6DB3-7550F7D43814}"/>
              </a:ext>
            </a:extLst>
          </p:cNvPr>
          <p:cNvSpPr/>
          <p:nvPr/>
        </p:nvSpPr>
        <p:spPr>
          <a:xfrm>
            <a:off x="0" y="0"/>
            <a:ext cx="6888854"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28700" lvl="1" indent="-571500" algn="ctr">
              <a:buFont typeface="+mj-lt"/>
              <a:buAutoNum type="romanUcPeriod" startAt="3"/>
            </a:pPr>
            <a:r>
              <a:rPr lang="en-US" sz="3200" dirty="0">
                <a:solidFill>
                  <a:schemeClr val="tx1"/>
                </a:solidFill>
              </a:rPr>
              <a:t>Misuse of 2 Peter 2</a:t>
            </a:r>
          </a:p>
        </p:txBody>
      </p:sp>
      <p:sp>
        <p:nvSpPr>
          <p:cNvPr id="3" name="TextBox 2">
            <a:extLst>
              <a:ext uri="{FF2B5EF4-FFF2-40B4-BE49-F238E27FC236}">
                <a16:creationId xmlns:a16="http://schemas.microsoft.com/office/drawing/2014/main" id="{145BF007-4661-BAAF-81EF-75226ABBA8D4}"/>
              </a:ext>
            </a:extLst>
          </p:cNvPr>
          <p:cNvSpPr txBox="1"/>
          <p:nvPr/>
        </p:nvSpPr>
        <p:spPr>
          <a:xfrm>
            <a:off x="609599" y="1399592"/>
            <a:ext cx="11140751" cy="3539430"/>
          </a:xfrm>
          <a:prstGeom prst="rect">
            <a:avLst/>
          </a:prstGeom>
          <a:noFill/>
        </p:spPr>
        <p:txBody>
          <a:bodyPr wrap="square" rtlCol="0">
            <a:spAutoFit/>
          </a:bodyPr>
          <a:lstStyle/>
          <a:p>
            <a:pPr marL="514350" indent="-514350">
              <a:buFont typeface="+mj-lt"/>
              <a:buAutoNum type="alphaUcPeriod"/>
            </a:pPr>
            <a:r>
              <a:rPr lang="en-US" sz="3200" b="1" dirty="0"/>
              <a:t>How the text is misused to redefine “false teacher”</a:t>
            </a:r>
          </a:p>
          <a:p>
            <a:pPr marL="514350" indent="-514350">
              <a:buFont typeface="+mj-lt"/>
              <a:buAutoNum type="alphaUcPeriod"/>
            </a:pPr>
            <a:r>
              <a:rPr lang="en-US" sz="3200" b="1" dirty="0"/>
              <a:t>The context</a:t>
            </a:r>
          </a:p>
          <a:p>
            <a:pPr marL="514350" indent="-514350">
              <a:buFont typeface="+mj-lt"/>
              <a:buAutoNum type="alphaUcPeriod"/>
            </a:pPr>
            <a:r>
              <a:rPr lang="en-US" sz="3200" b="1" dirty="0"/>
              <a:t>Overview of the chapter</a:t>
            </a:r>
          </a:p>
          <a:p>
            <a:pPr marL="514350" indent="-514350">
              <a:buFont typeface="+mj-lt"/>
              <a:buAutoNum type="alphaUcPeriod"/>
            </a:pPr>
            <a:r>
              <a:rPr lang="en-US" sz="3200" b="1" dirty="0"/>
              <a:t>Key is these false teachers bring “destructive heresies”</a:t>
            </a:r>
          </a:p>
          <a:p>
            <a:pPr marL="514350" indent="-514350">
              <a:buFont typeface="+mj-lt"/>
              <a:buAutoNum type="alphaUcPeriod"/>
            </a:pPr>
            <a:r>
              <a:rPr lang="en-US" sz="3200" b="1" dirty="0"/>
              <a:t>Must one have all the characteristics of the teachers of 2 Peter 2 to be a false teacher?</a:t>
            </a:r>
          </a:p>
          <a:p>
            <a:pPr marL="514350" indent="-514350">
              <a:buFont typeface="+mj-lt"/>
              <a:buAutoNum type="alphaUcPeriod"/>
            </a:pPr>
            <a:r>
              <a:rPr lang="en-US" sz="3200" b="1" dirty="0"/>
              <a:t>“False teacher” is parallel to “false prophet” in our text (v. 1)</a:t>
            </a:r>
            <a:endParaRPr lang="en-US" sz="2800" dirty="0"/>
          </a:p>
        </p:txBody>
      </p:sp>
    </p:spTree>
    <p:extLst>
      <p:ext uri="{BB962C8B-B14F-4D97-AF65-F5344CB8AC3E}">
        <p14:creationId xmlns:p14="http://schemas.microsoft.com/office/powerpoint/2010/main" val="9884555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62C6F6F-CFF9-B91D-2932-7D183AFA92A0}"/>
              </a:ext>
            </a:extLst>
          </p:cNvPr>
          <p:cNvSpPr txBox="1"/>
          <p:nvPr/>
        </p:nvSpPr>
        <p:spPr>
          <a:xfrm>
            <a:off x="1230429" y="234287"/>
            <a:ext cx="9731141" cy="584775"/>
          </a:xfrm>
          <a:prstGeom prst="rect">
            <a:avLst/>
          </a:prstGeom>
          <a:solidFill>
            <a:schemeClr val="bg1"/>
          </a:solidFill>
        </p:spPr>
        <p:txBody>
          <a:bodyPr wrap="square" rtlCol="0">
            <a:spAutoFit/>
          </a:bodyPr>
          <a:lstStyle/>
          <a:p>
            <a:pPr algn="ctr"/>
            <a:r>
              <a:rPr lang="en-US" sz="3200" dirty="0">
                <a:solidFill>
                  <a:schemeClr val="accent1">
                    <a:lumMod val="75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“False teacher” Parallel to “False Prophet”</a:t>
            </a:r>
          </a:p>
        </p:txBody>
      </p:sp>
      <p:sp>
        <p:nvSpPr>
          <p:cNvPr id="3" name="TextBox 2">
            <a:extLst>
              <a:ext uri="{FF2B5EF4-FFF2-40B4-BE49-F238E27FC236}">
                <a16:creationId xmlns:a16="http://schemas.microsoft.com/office/drawing/2014/main" id="{8989EB71-8FAD-4848-7688-9F20FAC64DD1}"/>
              </a:ext>
            </a:extLst>
          </p:cNvPr>
          <p:cNvSpPr txBox="1"/>
          <p:nvPr/>
        </p:nvSpPr>
        <p:spPr>
          <a:xfrm>
            <a:off x="1068404" y="1568918"/>
            <a:ext cx="10084787" cy="4355038"/>
          </a:xfrm>
          <a:prstGeom prst="rect">
            <a:avLst/>
          </a:prstGeom>
          <a:solidFill>
            <a:srgbClr val="FFFFFF">
              <a:alpha val="50196"/>
            </a:srgbClr>
          </a:solidFill>
          <a:ln>
            <a:solidFill>
              <a:schemeClr val="tx1"/>
            </a:solidFill>
          </a:ln>
        </p:spPr>
        <p:txBody>
          <a:bodyPr wrap="square" rtlCol="0">
            <a:spAutoFit/>
          </a:bodyPr>
          <a:lstStyle/>
          <a:p>
            <a:pPr marL="514350" indent="-514350">
              <a:buFont typeface="+mj-lt"/>
              <a:buAutoNum type="arabicPeriod"/>
            </a:pPr>
            <a:r>
              <a:rPr lang="en-US" sz="3200" dirty="0">
                <a:latin typeface="Calibri" panose="020F0502020204030204" pitchFamily="34" charset="0"/>
                <a:ea typeface="Calibri" panose="020F0502020204030204" pitchFamily="34" charset="0"/>
                <a:cs typeface="Calibri" panose="020F0502020204030204" pitchFamily="34" charset="0"/>
              </a:rPr>
              <a:t>Were all false prophets (in OT) men of despicable character?</a:t>
            </a:r>
          </a:p>
          <a:p>
            <a:pPr marL="514350" indent="-514350">
              <a:buFont typeface="+mj-lt"/>
              <a:buAutoNum type="arabicPeriod"/>
            </a:pPr>
            <a:endParaRPr lang="en-US" sz="1050" dirty="0">
              <a:latin typeface="Calibri" panose="020F0502020204030204" pitchFamily="34" charset="0"/>
              <a:ea typeface="Calibri" panose="020F0502020204030204" pitchFamily="34" charset="0"/>
              <a:cs typeface="Calibri" panose="020F0502020204030204" pitchFamily="34" charset="0"/>
            </a:endParaRPr>
          </a:p>
          <a:p>
            <a:pPr marL="514350" indent="-514350">
              <a:buFont typeface="+mj-lt"/>
              <a:buAutoNum type="arabicPeriod"/>
            </a:pPr>
            <a:r>
              <a:rPr lang="en-US" sz="3200" dirty="0">
                <a:latin typeface="Calibri" panose="020F0502020204030204" pitchFamily="34" charset="0"/>
                <a:ea typeface="Calibri" panose="020F0502020204030204" pitchFamily="34" charset="0"/>
                <a:cs typeface="Calibri" panose="020F0502020204030204" pitchFamily="34" charset="0"/>
              </a:rPr>
              <a:t>Was the problem that they knew they were telling lies or was it the </a:t>
            </a:r>
            <a:r>
              <a:rPr lang="en-US" sz="3200" u="sng" dirty="0">
                <a:latin typeface="Calibri" panose="020F0502020204030204" pitchFamily="34" charset="0"/>
                <a:ea typeface="Calibri" panose="020F0502020204030204" pitchFamily="34" charset="0"/>
                <a:cs typeface="Calibri" panose="020F0502020204030204" pitchFamily="34" charset="0"/>
              </a:rPr>
              <a:t>lies</a:t>
            </a:r>
            <a:r>
              <a:rPr lang="en-US" sz="3200" dirty="0">
                <a:latin typeface="Calibri" panose="020F0502020204030204" pitchFamily="34" charset="0"/>
                <a:ea typeface="Calibri" panose="020F0502020204030204" pitchFamily="34" charset="0"/>
                <a:cs typeface="Calibri" panose="020F0502020204030204" pitchFamily="34" charset="0"/>
              </a:rPr>
              <a:t> that they told?</a:t>
            </a:r>
          </a:p>
          <a:p>
            <a:pPr marL="514350" indent="-514350">
              <a:buFont typeface="+mj-lt"/>
              <a:buAutoNum type="arabicPeriod"/>
            </a:pPr>
            <a:endParaRPr lang="en-US" sz="1050" dirty="0">
              <a:latin typeface="Calibri" panose="020F0502020204030204" pitchFamily="34" charset="0"/>
              <a:ea typeface="Calibri" panose="020F0502020204030204" pitchFamily="34" charset="0"/>
              <a:cs typeface="Calibri" panose="020F0502020204030204" pitchFamily="34" charset="0"/>
            </a:endParaRPr>
          </a:p>
          <a:p>
            <a:pPr marL="514350" indent="-514350">
              <a:buFont typeface="+mj-lt"/>
              <a:buAutoNum type="arabicPeriod"/>
            </a:pPr>
            <a:r>
              <a:rPr lang="en-US" sz="3200" dirty="0">
                <a:latin typeface="Calibri" panose="020F0502020204030204" pitchFamily="34" charset="0"/>
                <a:ea typeface="Calibri" panose="020F0502020204030204" pitchFamily="34" charset="0"/>
                <a:cs typeface="Calibri" panose="020F0502020204030204" pitchFamily="34" charset="0"/>
              </a:rPr>
              <a:t>Were the prophets of Baal (1 Kings 18) to be included among the false prophets mentioned in 2 Peter 2:1? It seems that they were sincere in their actions. Were they still among the “false prophets”?</a:t>
            </a:r>
          </a:p>
        </p:txBody>
      </p:sp>
    </p:spTree>
    <p:extLst>
      <p:ext uri="{BB962C8B-B14F-4D97-AF65-F5344CB8AC3E}">
        <p14:creationId xmlns:p14="http://schemas.microsoft.com/office/powerpoint/2010/main" val="10918749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allAtOnce"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F86CD-1179-748F-ADE4-2570565B8E1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0CD4DB9-9583-6DF1-24FF-3C2693CEB374}"/>
              </a:ext>
            </a:extLst>
          </p:cNvPr>
          <p:cNvSpPr txBox="1"/>
          <p:nvPr/>
        </p:nvSpPr>
        <p:spPr>
          <a:xfrm>
            <a:off x="4303642" y="3339549"/>
            <a:ext cx="5655365" cy="1631216"/>
          </a:xfrm>
          <a:prstGeom prst="rect">
            <a:avLst/>
          </a:prstGeom>
          <a:noFill/>
        </p:spPr>
        <p:txBody>
          <a:bodyPr wrap="square" rtlCol="0">
            <a:spAutoFit/>
          </a:bodyPr>
          <a:lstStyle/>
          <a:p>
            <a:pPr algn="ctr"/>
            <a:r>
              <a:rPr lang="en-US" sz="5000" dirty="0">
                <a:latin typeface="Arial Rounded MT Bold" panose="020F0704030504030204" pitchFamily="34" charset="0"/>
              </a:rPr>
              <a:t>Who Is a</a:t>
            </a:r>
          </a:p>
          <a:p>
            <a:pPr algn="ctr"/>
            <a:r>
              <a:rPr lang="en-US" sz="5000" dirty="0">
                <a:latin typeface="Arial Rounded MT Bold" panose="020F0704030504030204" pitchFamily="34" charset="0"/>
              </a:rPr>
              <a:t>False Teacher?</a:t>
            </a:r>
          </a:p>
        </p:txBody>
      </p:sp>
      <p:sp>
        <p:nvSpPr>
          <p:cNvPr id="3" name="Rectangle: Rounded Corners 2">
            <a:extLst>
              <a:ext uri="{FF2B5EF4-FFF2-40B4-BE49-F238E27FC236}">
                <a16:creationId xmlns:a16="http://schemas.microsoft.com/office/drawing/2014/main" id="{9E3594E1-F3E1-CF29-D74A-DECA79210281}"/>
              </a:ext>
            </a:extLst>
          </p:cNvPr>
          <p:cNvSpPr/>
          <p:nvPr/>
        </p:nvSpPr>
        <p:spPr>
          <a:xfrm>
            <a:off x="4045226" y="101048"/>
            <a:ext cx="7712764"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lvl="1" indent="-400050">
              <a:buFont typeface="+mj-lt"/>
              <a:buAutoNum type="romanUcPeriod"/>
            </a:pPr>
            <a:r>
              <a:rPr lang="en-US" sz="3200" dirty="0">
                <a:solidFill>
                  <a:schemeClr val="tx1"/>
                </a:solidFill>
              </a:rPr>
              <a:t>Abundant Warnings</a:t>
            </a:r>
          </a:p>
        </p:txBody>
      </p:sp>
      <p:sp>
        <p:nvSpPr>
          <p:cNvPr id="5" name="Rectangle: Rounded Corners 4">
            <a:extLst>
              <a:ext uri="{FF2B5EF4-FFF2-40B4-BE49-F238E27FC236}">
                <a16:creationId xmlns:a16="http://schemas.microsoft.com/office/drawing/2014/main" id="{382293A5-18D0-5237-970E-220E711C5CF6}"/>
              </a:ext>
            </a:extLst>
          </p:cNvPr>
          <p:cNvSpPr/>
          <p:nvPr/>
        </p:nvSpPr>
        <p:spPr>
          <a:xfrm>
            <a:off x="4045226" y="847035"/>
            <a:ext cx="7712764"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28700" lvl="1" indent="-571500">
              <a:buFont typeface="+mj-lt"/>
              <a:buAutoNum type="romanUcPeriod" startAt="2"/>
            </a:pPr>
            <a:r>
              <a:rPr lang="en-US" sz="3200" dirty="0">
                <a:solidFill>
                  <a:schemeClr val="tx1"/>
                </a:solidFill>
              </a:rPr>
              <a:t>Defining “False Teacher”</a:t>
            </a:r>
          </a:p>
        </p:txBody>
      </p:sp>
      <p:sp>
        <p:nvSpPr>
          <p:cNvPr id="6" name="Rectangle: Rounded Corners 5">
            <a:extLst>
              <a:ext uri="{FF2B5EF4-FFF2-40B4-BE49-F238E27FC236}">
                <a16:creationId xmlns:a16="http://schemas.microsoft.com/office/drawing/2014/main" id="{481A1433-A0C6-0B8F-AD5E-C65E0B09B1FA}"/>
              </a:ext>
            </a:extLst>
          </p:cNvPr>
          <p:cNvSpPr/>
          <p:nvPr/>
        </p:nvSpPr>
        <p:spPr>
          <a:xfrm>
            <a:off x="4045226" y="1593022"/>
            <a:ext cx="7712764"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28700" lvl="1" indent="-571500">
              <a:buFont typeface="+mj-lt"/>
              <a:buAutoNum type="romanUcPeriod" startAt="3"/>
            </a:pPr>
            <a:r>
              <a:rPr lang="en-US" sz="3200" dirty="0">
                <a:solidFill>
                  <a:schemeClr val="tx1"/>
                </a:solidFill>
              </a:rPr>
              <a:t>Misuse of 2 Peter 2</a:t>
            </a:r>
          </a:p>
        </p:txBody>
      </p:sp>
      <p:sp>
        <p:nvSpPr>
          <p:cNvPr id="7" name="Rectangle: Rounded Corners 6">
            <a:extLst>
              <a:ext uri="{FF2B5EF4-FFF2-40B4-BE49-F238E27FC236}">
                <a16:creationId xmlns:a16="http://schemas.microsoft.com/office/drawing/2014/main" id="{79F7ACAA-492F-48DA-9D2D-544B13185703}"/>
              </a:ext>
            </a:extLst>
          </p:cNvPr>
          <p:cNvSpPr/>
          <p:nvPr/>
        </p:nvSpPr>
        <p:spPr>
          <a:xfrm>
            <a:off x="4045225" y="2339009"/>
            <a:ext cx="7712765"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28700" lvl="1" indent="-571500">
              <a:buFont typeface="+mj-lt"/>
              <a:buAutoNum type="romanUcPeriod" startAt="4"/>
            </a:pPr>
            <a:r>
              <a:rPr lang="en-US" sz="3200" dirty="0">
                <a:solidFill>
                  <a:schemeClr val="tx1"/>
                </a:solidFill>
              </a:rPr>
              <a:t>Conclusions &amp; Caution</a:t>
            </a:r>
          </a:p>
        </p:txBody>
      </p:sp>
    </p:spTree>
    <p:extLst>
      <p:ext uri="{BB962C8B-B14F-4D97-AF65-F5344CB8AC3E}">
        <p14:creationId xmlns:p14="http://schemas.microsoft.com/office/powerpoint/2010/main" val="42406897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B76D80F-182E-E5C6-0FF4-44FF66ECF92B}"/>
              </a:ext>
            </a:extLst>
          </p:cNvPr>
          <p:cNvSpPr/>
          <p:nvPr/>
        </p:nvSpPr>
        <p:spPr>
          <a:xfrm>
            <a:off x="1" y="0"/>
            <a:ext cx="7180563"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28700" lvl="1" indent="-571500" algn="ctr">
              <a:buFont typeface="+mj-lt"/>
              <a:buAutoNum type="romanUcPeriod" startAt="4"/>
            </a:pPr>
            <a:r>
              <a:rPr lang="en-US" sz="3200" dirty="0">
                <a:solidFill>
                  <a:schemeClr val="tx1"/>
                </a:solidFill>
              </a:rPr>
              <a:t>Conclusions &amp; Caution</a:t>
            </a:r>
          </a:p>
        </p:txBody>
      </p:sp>
      <p:sp>
        <p:nvSpPr>
          <p:cNvPr id="3" name="TextBox 2">
            <a:extLst>
              <a:ext uri="{FF2B5EF4-FFF2-40B4-BE49-F238E27FC236}">
                <a16:creationId xmlns:a16="http://schemas.microsoft.com/office/drawing/2014/main" id="{45474B06-9D6A-37D2-FC6F-E22343E209F5}"/>
              </a:ext>
            </a:extLst>
          </p:cNvPr>
          <p:cNvSpPr txBox="1"/>
          <p:nvPr/>
        </p:nvSpPr>
        <p:spPr>
          <a:xfrm>
            <a:off x="609599" y="1399592"/>
            <a:ext cx="11140751" cy="3231654"/>
          </a:xfrm>
          <a:prstGeom prst="rect">
            <a:avLst/>
          </a:prstGeom>
          <a:noFill/>
        </p:spPr>
        <p:txBody>
          <a:bodyPr wrap="square" rtlCol="0">
            <a:spAutoFit/>
          </a:bodyPr>
          <a:lstStyle/>
          <a:p>
            <a:pPr marL="514350" indent="-514350">
              <a:buFont typeface="+mj-lt"/>
              <a:buAutoNum type="alphaUcPeriod"/>
            </a:pPr>
            <a:r>
              <a:rPr lang="en-US" sz="3200" b="1" dirty="0"/>
              <a:t>Conclusions</a:t>
            </a:r>
          </a:p>
          <a:p>
            <a:pPr marL="971550" lvl="1" indent="-514350">
              <a:buFont typeface="+mj-lt"/>
              <a:buAutoNum type="arabicPeriod"/>
            </a:pPr>
            <a:r>
              <a:rPr lang="en-US" sz="2800" dirty="0"/>
              <a:t>If the redefinition of “false teacher” is correct:</a:t>
            </a:r>
          </a:p>
          <a:p>
            <a:pPr marL="1428750" lvl="2" indent="-514350">
              <a:buFont typeface="+mj-lt"/>
              <a:buAutoNum type="alphaLcPeriod"/>
            </a:pPr>
            <a:r>
              <a:rPr lang="en-US" sz="2400" dirty="0"/>
              <a:t>Error is not dangerous if the motive is pure.</a:t>
            </a:r>
          </a:p>
          <a:p>
            <a:pPr marL="1428750" lvl="2" indent="-514350">
              <a:buFont typeface="+mj-lt"/>
              <a:buAutoNum type="alphaLcPeriod"/>
            </a:pPr>
            <a:r>
              <a:rPr lang="en-US" sz="2400" dirty="0"/>
              <a:t>It would be hard to detect a false teacher since we can’t read the heart or motives.</a:t>
            </a:r>
          </a:p>
          <a:p>
            <a:pPr marL="1428750" lvl="2" indent="-514350">
              <a:buFont typeface="+mj-lt"/>
              <a:buAutoNum type="alphaLcPeriod"/>
            </a:pPr>
            <a:r>
              <a:rPr lang="en-US" sz="2400" dirty="0"/>
              <a:t>We should not draw lines of fellowship over what is taught, but only if the teacher’s character is bad.</a:t>
            </a:r>
          </a:p>
          <a:p>
            <a:pPr marL="1428750" lvl="2" indent="-514350">
              <a:buFont typeface="+mj-lt"/>
              <a:buAutoNum type="alphaLcPeriod"/>
            </a:pPr>
            <a:r>
              <a:rPr lang="en-US" sz="2400" dirty="0"/>
              <a:t>There just may not be any false teachers among us today.</a:t>
            </a:r>
          </a:p>
        </p:txBody>
      </p:sp>
    </p:spTree>
    <p:extLst>
      <p:ext uri="{BB962C8B-B14F-4D97-AF65-F5344CB8AC3E}">
        <p14:creationId xmlns:p14="http://schemas.microsoft.com/office/powerpoint/2010/main" val="11387221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98E8C-1FC2-644A-9D8A-B9BE645126CE}"/>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C7A946B-5031-63D9-DF2B-595A53A7B65E}"/>
              </a:ext>
            </a:extLst>
          </p:cNvPr>
          <p:cNvSpPr/>
          <p:nvPr/>
        </p:nvSpPr>
        <p:spPr>
          <a:xfrm>
            <a:off x="1" y="0"/>
            <a:ext cx="7180563"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28700" lvl="1" indent="-571500" algn="ctr">
              <a:buFont typeface="+mj-lt"/>
              <a:buAutoNum type="romanUcPeriod" startAt="4"/>
            </a:pPr>
            <a:r>
              <a:rPr lang="en-US" sz="3200" dirty="0">
                <a:solidFill>
                  <a:schemeClr val="tx1"/>
                </a:solidFill>
              </a:rPr>
              <a:t>Conclusions &amp; Caution</a:t>
            </a:r>
          </a:p>
        </p:txBody>
      </p:sp>
      <p:sp>
        <p:nvSpPr>
          <p:cNvPr id="3" name="TextBox 2">
            <a:extLst>
              <a:ext uri="{FF2B5EF4-FFF2-40B4-BE49-F238E27FC236}">
                <a16:creationId xmlns:a16="http://schemas.microsoft.com/office/drawing/2014/main" id="{F18762BD-981A-1A92-DED2-D34460F731D8}"/>
              </a:ext>
            </a:extLst>
          </p:cNvPr>
          <p:cNvSpPr txBox="1"/>
          <p:nvPr/>
        </p:nvSpPr>
        <p:spPr>
          <a:xfrm>
            <a:off x="609599" y="1399592"/>
            <a:ext cx="11140751" cy="3662541"/>
          </a:xfrm>
          <a:prstGeom prst="rect">
            <a:avLst/>
          </a:prstGeom>
          <a:noFill/>
        </p:spPr>
        <p:txBody>
          <a:bodyPr wrap="square" rtlCol="0">
            <a:spAutoFit/>
          </a:bodyPr>
          <a:lstStyle/>
          <a:p>
            <a:pPr marL="514350" indent="-514350">
              <a:buFont typeface="+mj-lt"/>
              <a:buAutoNum type="alphaUcPeriod"/>
            </a:pPr>
            <a:r>
              <a:rPr lang="en-US" sz="3200" b="1" dirty="0"/>
              <a:t>Conclusions</a:t>
            </a:r>
          </a:p>
          <a:p>
            <a:pPr marL="971550" lvl="1" indent="-514350">
              <a:buFont typeface="+mj-lt"/>
              <a:buAutoNum type="arabicPeriod"/>
            </a:pPr>
            <a:r>
              <a:rPr lang="en-US" sz="2800" dirty="0"/>
              <a:t>If the redefinition of “false teacher” is correct:</a:t>
            </a:r>
          </a:p>
          <a:p>
            <a:pPr marL="971550" lvl="1" indent="-514350">
              <a:buFont typeface="+mj-lt"/>
              <a:buAutoNum type="arabicPeriod"/>
            </a:pPr>
            <a:r>
              <a:rPr lang="en-US" sz="2800" dirty="0"/>
              <a:t>If a “false teacher” refers to one who teaches a destructive heresy:</a:t>
            </a:r>
          </a:p>
          <a:p>
            <a:pPr marL="1428750" lvl="2" indent="-514350">
              <a:buFont typeface="+mj-lt"/>
              <a:buAutoNum type="alphaLcPeriod"/>
            </a:pPr>
            <a:r>
              <a:rPr lang="en-US" sz="2400" dirty="0"/>
              <a:t>A man should be labeled a “false teacher” if his doctrine leads to sin.</a:t>
            </a:r>
          </a:p>
          <a:p>
            <a:pPr marL="1428750" lvl="2" indent="-514350">
              <a:buFont typeface="+mj-lt"/>
              <a:buAutoNum type="alphaLcPeriod"/>
            </a:pPr>
            <a:r>
              <a:rPr lang="en-US" sz="2400" dirty="0"/>
              <a:t>Those who listen and follow the false teaching are led to destruction, whether the teacher is honest or not.</a:t>
            </a:r>
          </a:p>
          <a:p>
            <a:pPr marL="1885950" lvl="3" indent="-514350">
              <a:buFont typeface="Arial" panose="020B0604020202020204" pitchFamily="34" charset="0"/>
              <a:buChar char="•"/>
            </a:pPr>
            <a:r>
              <a:rPr lang="en-US" sz="2400" dirty="0"/>
              <a:t>Was the man of God slain because the old prophet was dishonest (1 Kings 13)?</a:t>
            </a:r>
          </a:p>
          <a:p>
            <a:pPr marL="1885950" lvl="3" indent="-514350">
              <a:buFont typeface="Arial" panose="020B0604020202020204" pitchFamily="34" charset="0"/>
              <a:buChar char="•"/>
            </a:pPr>
            <a:r>
              <a:rPr lang="en-US" sz="2400" dirty="0"/>
              <a:t>Was Saul any less a blasphemer because he was honest (Acts 23:1)?</a:t>
            </a:r>
          </a:p>
        </p:txBody>
      </p:sp>
    </p:spTree>
    <p:extLst>
      <p:ext uri="{BB962C8B-B14F-4D97-AF65-F5344CB8AC3E}">
        <p14:creationId xmlns:p14="http://schemas.microsoft.com/office/powerpoint/2010/main" val="35103044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7E9FB-9892-0C53-DD03-FD302C51AE61}"/>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9606FCE-B1C6-A554-4106-785F0CBBAB6F}"/>
              </a:ext>
            </a:extLst>
          </p:cNvPr>
          <p:cNvSpPr/>
          <p:nvPr/>
        </p:nvSpPr>
        <p:spPr>
          <a:xfrm>
            <a:off x="1" y="0"/>
            <a:ext cx="7180563"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28700" lvl="1" indent="-571500" algn="ctr">
              <a:buFont typeface="+mj-lt"/>
              <a:buAutoNum type="romanUcPeriod" startAt="4"/>
            </a:pPr>
            <a:r>
              <a:rPr lang="en-US" sz="3200" dirty="0">
                <a:solidFill>
                  <a:schemeClr val="tx1"/>
                </a:solidFill>
              </a:rPr>
              <a:t>Conclusions &amp; Caution</a:t>
            </a:r>
          </a:p>
        </p:txBody>
      </p:sp>
      <p:sp>
        <p:nvSpPr>
          <p:cNvPr id="3" name="TextBox 2">
            <a:extLst>
              <a:ext uri="{FF2B5EF4-FFF2-40B4-BE49-F238E27FC236}">
                <a16:creationId xmlns:a16="http://schemas.microsoft.com/office/drawing/2014/main" id="{FD6F1362-8B23-3B88-2002-404BA48A401B}"/>
              </a:ext>
            </a:extLst>
          </p:cNvPr>
          <p:cNvSpPr txBox="1"/>
          <p:nvPr/>
        </p:nvSpPr>
        <p:spPr>
          <a:xfrm>
            <a:off x="609599" y="1399592"/>
            <a:ext cx="11140751" cy="5078313"/>
          </a:xfrm>
          <a:prstGeom prst="rect">
            <a:avLst/>
          </a:prstGeom>
          <a:noFill/>
        </p:spPr>
        <p:txBody>
          <a:bodyPr wrap="square" rtlCol="0">
            <a:spAutoFit/>
          </a:bodyPr>
          <a:lstStyle/>
          <a:p>
            <a:pPr marL="514350" indent="-514350">
              <a:buFont typeface="+mj-lt"/>
              <a:buAutoNum type="alphaUcPeriod"/>
            </a:pPr>
            <a:r>
              <a:rPr lang="en-US" sz="3200" b="1" dirty="0"/>
              <a:t>Conclusions</a:t>
            </a:r>
          </a:p>
          <a:p>
            <a:pPr marL="514350" indent="-514350">
              <a:buFont typeface="+mj-lt"/>
              <a:buAutoNum type="alphaUcPeriod"/>
            </a:pPr>
            <a:r>
              <a:rPr lang="en-US" sz="3200" b="1" dirty="0"/>
              <a:t>Caution</a:t>
            </a:r>
          </a:p>
          <a:p>
            <a:pPr marL="971550" lvl="1" indent="-514350">
              <a:buFont typeface="+mj-lt"/>
              <a:buAutoNum type="arabicPeriod"/>
            </a:pPr>
            <a:r>
              <a:rPr lang="en-US" sz="2600" dirty="0"/>
              <a:t>Must not charge every brother who disagrees with me as a “false teacher.”</a:t>
            </a:r>
          </a:p>
          <a:p>
            <a:pPr marL="971550" lvl="1" indent="-514350">
              <a:buFont typeface="+mj-lt"/>
              <a:buAutoNum type="arabicPeriod"/>
            </a:pPr>
            <a:r>
              <a:rPr lang="en-US" sz="2600" dirty="0"/>
              <a:t>We must understand that we may draw lines at different points and different times.</a:t>
            </a:r>
          </a:p>
          <a:p>
            <a:pPr marL="971550" lvl="1" indent="-514350">
              <a:buFont typeface="+mj-lt"/>
              <a:buAutoNum type="arabicPeriod"/>
            </a:pPr>
            <a:r>
              <a:rPr lang="en-US" sz="2600" dirty="0"/>
              <a:t>To ask a brother “Would you call __________ a false teacher?” may be a catch-22 question.</a:t>
            </a:r>
          </a:p>
          <a:p>
            <a:pPr marL="971550" lvl="1" indent="-514350">
              <a:buFont typeface="+mj-lt"/>
              <a:buAutoNum type="arabicPeriod"/>
            </a:pPr>
            <a:r>
              <a:rPr lang="en-US" sz="2600" dirty="0"/>
              <a:t>I’m not ready to mark and label every brother that I may feel uncomfortable about (i.e. may not feel comfortable having him for a meeting).</a:t>
            </a:r>
          </a:p>
          <a:p>
            <a:pPr marL="971550" lvl="1" indent="-514350">
              <a:buFont typeface="+mj-lt"/>
              <a:buAutoNum type="arabicPeriod"/>
            </a:pPr>
            <a:r>
              <a:rPr lang="en-US" sz="2600" dirty="0"/>
              <a:t>But neither do I want to be so cautious in the use of “false teacher” that I fail to label one who is!</a:t>
            </a:r>
          </a:p>
        </p:txBody>
      </p:sp>
    </p:spTree>
    <p:extLst>
      <p:ext uri="{BB962C8B-B14F-4D97-AF65-F5344CB8AC3E}">
        <p14:creationId xmlns:p14="http://schemas.microsoft.com/office/powerpoint/2010/main" val="42938903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E5144-5E61-4CD6-4F27-ECE3018AE1A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430A91D-DCAA-421C-D547-F2A24C165D94}"/>
              </a:ext>
            </a:extLst>
          </p:cNvPr>
          <p:cNvSpPr txBox="1"/>
          <p:nvPr/>
        </p:nvSpPr>
        <p:spPr>
          <a:xfrm>
            <a:off x="4303642" y="3339549"/>
            <a:ext cx="5655365" cy="1631216"/>
          </a:xfrm>
          <a:prstGeom prst="rect">
            <a:avLst/>
          </a:prstGeom>
          <a:noFill/>
        </p:spPr>
        <p:txBody>
          <a:bodyPr wrap="square" rtlCol="0">
            <a:spAutoFit/>
          </a:bodyPr>
          <a:lstStyle/>
          <a:p>
            <a:pPr algn="ctr"/>
            <a:r>
              <a:rPr lang="en-US" sz="5000" dirty="0">
                <a:latin typeface="Arial Rounded MT Bold" panose="020F0704030504030204" pitchFamily="34" charset="0"/>
              </a:rPr>
              <a:t>Who Is a</a:t>
            </a:r>
          </a:p>
          <a:p>
            <a:pPr algn="ctr"/>
            <a:r>
              <a:rPr lang="en-US" sz="5000" dirty="0">
                <a:latin typeface="Arial Rounded MT Bold" panose="020F0704030504030204" pitchFamily="34" charset="0"/>
              </a:rPr>
              <a:t>False Teacher?</a:t>
            </a:r>
          </a:p>
        </p:txBody>
      </p:sp>
      <p:sp>
        <p:nvSpPr>
          <p:cNvPr id="3" name="Rectangle: Rounded Corners 2">
            <a:extLst>
              <a:ext uri="{FF2B5EF4-FFF2-40B4-BE49-F238E27FC236}">
                <a16:creationId xmlns:a16="http://schemas.microsoft.com/office/drawing/2014/main" id="{D9FD49DF-3E63-F536-8541-5603F79E71C6}"/>
              </a:ext>
            </a:extLst>
          </p:cNvPr>
          <p:cNvSpPr/>
          <p:nvPr/>
        </p:nvSpPr>
        <p:spPr>
          <a:xfrm>
            <a:off x="4045226" y="101048"/>
            <a:ext cx="7712764"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lvl="1" indent="-400050">
              <a:buFont typeface="+mj-lt"/>
              <a:buAutoNum type="romanUcPeriod"/>
            </a:pPr>
            <a:r>
              <a:rPr lang="en-US" sz="3200" dirty="0">
                <a:solidFill>
                  <a:schemeClr val="tx1"/>
                </a:solidFill>
              </a:rPr>
              <a:t>Abundant Warnings</a:t>
            </a:r>
          </a:p>
        </p:txBody>
      </p:sp>
      <p:sp>
        <p:nvSpPr>
          <p:cNvPr id="5" name="Rectangle: Rounded Corners 4">
            <a:extLst>
              <a:ext uri="{FF2B5EF4-FFF2-40B4-BE49-F238E27FC236}">
                <a16:creationId xmlns:a16="http://schemas.microsoft.com/office/drawing/2014/main" id="{A0FD1067-AC37-B56E-2080-CF09131AA70B}"/>
              </a:ext>
            </a:extLst>
          </p:cNvPr>
          <p:cNvSpPr/>
          <p:nvPr/>
        </p:nvSpPr>
        <p:spPr>
          <a:xfrm>
            <a:off x="4045226" y="847035"/>
            <a:ext cx="7712764"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28700" lvl="1" indent="-571500">
              <a:buFont typeface="+mj-lt"/>
              <a:buAutoNum type="romanUcPeriod" startAt="2"/>
            </a:pPr>
            <a:r>
              <a:rPr lang="en-US" sz="3200" dirty="0">
                <a:solidFill>
                  <a:schemeClr val="tx1"/>
                </a:solidFill>
              </a:rPr>
              <a:t>Defining “False Teacher”</a:t>
            </a:r>
          </a:p>
        </p:txBody>
      </p:sp>
      <p:sp>
        <p:nvSpPr>
          <p:cNvPr id="6" name="Rectangle: Rounded Corners 5">
            <a:extLst>
              <a:ext uri="{FF2B5EF4-FFF2-40B4-BE49-F238E27FC236}">
                <a16:creationId xmlns:a16="http://schemas.microsoft.com/office/drawing/2014/main" id="{47FC2967-DE44-F567-6359-43D39D091015}"/>
              </a:ext>
            </a:extLst>
          </p:cNvPr>
          <p:cNvSpPr/>
          <p:nvPr/>
        </p:nvSpPr>
        <p:spPr>
          <a:xfrm>
            <a:off x="4045226" y="1593022"/>
            <a:ext cx="7712764"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28700" lvl="1" indent="-571500">
              <a:buFont typeface="+mj-lt"/>
              <a:buAutoNum type="romanUcPeriod" startAt="3"/>
            </a:pPr>
            <a:r>
              <a:rPr lang="en-US" sz="3200" dirty="0">
                <a:solidFill>
                  <a:schemeClr val="tx1"/>
                </a:solidFill>
              </a:rPr>
              <a:t>Misuse of 2 Peter 2</a:t>
            </a:r>
          </a:p>
        </p:txBody>
      </p:sp>
      <p:sp>
        <p:nvSpPr>
          <p:cNvPr id="2" name="Rectangle: Rounded Corners 1">
            <a:extLst>
              <a:ext uri="{FF2B5EF4-FFF2-40B4-BE49-F238E27FC236}">
                <a16:creationId xmlns:a16="http://schemas.microsoft.com/office/drawing/2014/main" id="{47C18922-B141-3AB3-37C1-61484A84E345}"/>
              </a:ext>
            </a:extLst>
          </p:cNvPr>
          <p:cNvSpPr/>
          <p:nvPr/>
        </p:nvSpPr>
        <p:spPr>
          <a:xfrm>
            <a:off x="4045225" y="2339009"/>
            <a:ext cx="7712765" cy="755374"/>
          </a:xfrm>
          <a:prstGeom prst="roundRect">
            <a:avLst/>
          </a:prstGeom>
          <a:solidFill>
            <a:schemeClr val="bg1"/>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28700" lvl="1" indent="-571500">
              <a:buFont typeface="+mj-lt"/>
              <a:buAutoNum type="romanUcPeriod" startAt="4"/>
            </a:pPr>
            <a:r>
              <a:rPr lang="en-US" sz="3200" dirty="0">
                <a:solidFill>
                  <a:schemeClr val="tx1"/>
                </a:solidFill>
              </a:rPr>
              <a:t>Conclusions &amp; Caution</a:t>
            </a:r>
          </a:p>
        </p:txBody>
      </p:sp>
    </p:spTree>
    <p:extLst>
      <p:ext uri="{BB962C8B-B14F-4D97-AF65-F5344CB8AC3E}">
        <p14:creationId xmlns:p14="http://schemas.microsoft.com/office/powerpoint/2010/main" val="1226796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3F94194E-1813-430E-8D08-F4DBBA33A0E1}" vid="{4E08CB5C-CBA5-468A-A13F-9715C3A86094}"/>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4620</TotalTime>
  <Words>4122</Words>
  <Application>Microsoft Office PowerPoint</Application>
  <PresentationFormat>Widescreen</PresentationFormat>
  <Paragraphs>343</Paragraphs>
  <Slides>52</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52</vt:i4>
      </vt:variant>
    </vt:vector>
  </HeadingPairs>
  <TitlesOfParts>
    <vt:vector size="60" baseType="lpstr">
      <vt:lpstr>Aptos Display</vt:lpstr>
      <vt:lpstr>Wingdings</vt:lpstr>
      <vt:lpstr>Calibri</vt:lpstr>
      <vt:lpstr>Arial</vt:lpstr>
      <vt:lpstr>Aptos</vt:lpstr>
      <vt:lpstr>Arial Rounded MT Bold</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Daniel Taylor</dc:creator>
  <cp:lastModifiedBy>Donnie V. Rader</cp:lastModifiedBy>
  <cp:revision>7</cp:revision>
  <dcterms:created xsi:type="dcterms:W3CDTF">2025-06-06T21:44:55Z</dcterms:created>
  <dcterms:modified xsi:type="dcterms:W3CDTF">2025-10-26T13:02:34Z</dcterms:modified>
</cp:coreProperties>
</file>