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sldIdLst>
    <p:sldId id="258" r:id="rId4"/>
    <p:sldId id="256" r:id="rId5"/>
    <p:sldId id="430" r:id="rId6"/>
    <p:sldId id="260" r:id="rId7"/>
    <p:sldId id="266" r:id="rId8"/>
    <p:sldId id="431" r:id="rId9"/>
    <p:sldId id="432" r:id="rId10"/>
    <p:sldId id="433" r:id="rId11"/>
    <p:sldId id="434" r:id="rId12"/>
    <p:sldId id="427" r:id="rId13"/>
    <p:sldId id="429" r:id="rId14"/>
    <p:sldId id="435" r:id="rId15"/>
    <p:sldId id="436" r:id="rId16"/>
    <p:sldId id="437" r:id="rId17"/>
    <p:sldId id="428" r:id="rId18"/>
  </p:sldIdLst>
  <p:sldSz cx="12192000" cy="6858000"/>
  <p:notesSz cx="7004050" cy="9290050"/>
  <p:embeddedFontLst>
    <p:embeddedFont>
      <p:font typeface="Congenial SemiBold" panose="02000503040000020004" pitchFamily="2" charset="0"/>
      <p:bold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  <a:srgbClr val="FFFF00"/>
    <a:srgbClr val="E7FFE7"/>
    <a:srgbClr val="CCFFCC"/>
    <a:srgbClr val="008000"/>
    <a:srgbClr val="3D09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6F36CA-4B93-4917-935A-C8C94B24DCA1}" v="3499" dt="2025-10-12T21:26:22.5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53" autoAdjust="0"/>
  </p:normalViewPr>
  <p:slideViewPr>
    <p:cSldViewPr snapToGrid="0">
      <p:cViewPr varScale="1">
        <p:scale>
          <a:sx n="106" d="100"/>
          <a:sy n="106" d="100"/>
        </p:scale>
        <p:origin x="150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7EFD6-9208-1E73-8BCD-E587D7F1E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BB18C-2289-028D-63D0-4CC3B7CED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9D652-AAEA-03EF-5739-183CBC59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AE4BC-4582-FA54-7422-983AAE31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883AF-7FBD-65B6-0344-9AEF85EA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6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37FA-F95F-BE07-D341-EC2BDBE5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4887F-5EAD-812E-E8A1-B44740748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E9026-0B66-9187-DB71-65A179A1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DEE1B-47B9-8D06-8D38-53A41CFB6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99E6A-EEC2-328A-9439-5DF7A004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0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B3E2A-E0A6-3C4E-B97F-14283415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AFF2-7C2C-D448-8EA2-2D65EF9BF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00816-CECC-4B72-2085-C84DE3D5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3EC8-B7AF-B6FF-6770-28512F60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7082-894C-6EAC-9FE3-3EFCC8E4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4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0595-9E11-6CA2-0817-6100BDF6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AFD45-7398-D47B-8207-EE69B234F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C701-7924-A553-5869-6A629CA19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07FB4-8F67-E477-CD47-694EBB43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0671E-F850-64FC-D724-34F528E8C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ACEC0-B5F4-9D67-29F6-8EC8182D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6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ADE6-DA47-3A41-F331-67035BA32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C9109-6D1A-D849-8277-2FAC46D22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6E328-ACB7-398A-09D9-112D67CEF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B2F82-7F84-B2C6-F351-383D250D8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01EC71-FF16-3121-6A76-B2B1699AD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605096-3963-1499-7878-BB882EE8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00925-3178-0BEE-8688-AD6168EC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7F51D-228B-B0B0-8F19-EE146084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0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DBF6-668D-4EA6-F52B-AF8713213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5D53C-97BF-7273-BA8D-0D000E795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F6319-289D-CCFB-21FF-C832766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0C44B0-E0F7-3BC4-89EF-0D701DF4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2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DEFFE-79F3-1A6B-C7F2-7B09F1A32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0F0169-25CB-CD78-8517-ED44E7B3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49209-C6A2-4210-418B-047F5BB5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7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27B0B-693F-EB80-7906-D5C14DD6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57063-447E-AB07-CDC9-5CF498A9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1237C-861B-A8DE-99F3-31061CA3C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A8D5C-2C3C-AC5D-7C85-0711E4ECF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262AA-7BA0-5C0E-BD05-3B5BC7AB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A633A-A0A5-9CC7-9DF3-BEBE158D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3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4661F-17E3-C3AC-E719-87449E94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ACC437-7AA6-BC19-8A0D-5553D3122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73FAA-D187-07EB-EBE9-9AE3FE6AD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82631-00C4-900F-79F7-F9821DE0B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3E54E-BAC9-D83D-006E-F3F26782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911F0-1B5E-306E-7DF5-34A385229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7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E0B3B-51E2-CE2A-48C4-A8DDF40A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5E3D2-56BA-0AD8-C9BC-D357C29F8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CF857-4C96-CFD0-77C2-A7B36F719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AA6A6-7DFC-57DC-E55E-A5451491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F1AE-6EA5-5A1D-EE5D-649446D1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7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0A0BD-7844-C9FF-6F66-7B1B4AC6B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DB9D0-E9CC-21D9-EBCD-E9C9BF3BD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78495-F940-4729-A0CD-86649495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041C6-CA33-DA8A-53D2-93189168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201EE-6FBD-70FC-146F-363A1A629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4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7EFD6-9208-1E73-8BCD-E587D7F1E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BB18C-2289-028D-63D0-4CC3B7CED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9D652-AAEA-03EF-5739-183CBC59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AE4BC-4582-FA54-7422-983AAE31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883AF-7FBD-65B6-0344-9AEF85EA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7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37FA-F95F-BE07-D341-EC2BDBE5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4887F-5EAD-812E-E8A1-B44740748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E9026-0B66-9187-DB71-65A179A1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DEE1B-47B9-8D06-8D38-53A41CFB6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99E6A-EEC2-328A-9439-5DF7A004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9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B3E2A-E0A6-3C4E-B97F-14283415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AFF2-7C2C-D448-8EA2-2D65EF9BF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00816-CECC-4B72-2085-C84DE3D5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3EC8-B7AF-B6FF-6770-28512F60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7082-894C-6EAC-9FE3-3EFCC8E4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0595-9E11-6CA2-0817-6100BDF6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AFD45-7398-D47B-8207-EE69B234F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C701-7924-A553-5869-6A629CA19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07FB4-8F67-E477-CD47-694EBB43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0671E-F850-64FC-D724-34F528E8C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ACEC0-B5F4-9D67-29F6-8EC8182D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3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ADE6-DA47-3A41-F331-67035BA32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C9109-6D1A-D849-8277-2FAC46D22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6E328-ACB7-398A-09D9-112D67CEF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B2F82-7F84-B2C6-F351-383D250D8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01EC71-FF16-3121-6A76-B2B1699AD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605096-3963-1499-7878-BB882EE8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00925-3178-0BEE-8688-AD6168EC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7F51D-228B-B0B0-8F19-EE146084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9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DBF6-668D-4EA6-F52B-AF8713213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5D53C-97BF-7273-BA8D-0D000E795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F6319-289D-CCFB-21FF-C832766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0C44B0-E0F7-3BC4-89EF-0D701DF4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9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DEFFE-79F3-1A6B-C7F2-7B09F1A32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0F0169-25CB-CD78-8517-ED44E7B3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49209-C6A2-4210-418B-047F5BB5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5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27B0B-693F-EB80-7906-D5C14DD6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57063-447E-AB07-CDC9-5CF498A9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1237C-861B-A8DE-99F3-31061CA3C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A8D5C-2C3C-AC5D-7C85-0711E4ECF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262AA-7BA0-5C0E-BD05-3B5BC7AB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A633A-A0A5-9CC7-9DF3-BEBE158D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6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4661F-17E3-C3AC-E719-87449E94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ACC437-7AA6-BC19-8A0D-5553D3122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73FAA-D187-07EB-EBE9-9AE3FE6AD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82631-00C4-900F-79F7-F9821DE0B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3E54E-BAC9-D83D-006E-F3F26782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911F0-1B5E-306E-7DF5-34A385229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0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E0B3B-51E2-CE2A-48C4-A8DDF40A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5E3D2-56BA-0AD8-C9BC-D357C29F8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CF857-4C96-CFD0-77C2-A7B36F719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AA6A6-7DFC-57DC-E55E-A5451491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F1AE-6EA5-5A1D-EE5D-649446D1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0A0BD-7844-C9FF-6F66-7B1B4AC6B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DB9D0-E9CC-21D9-EBCD-E9C9BF3BD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78495-F940-4729-A0CD-86649495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041C6-CA33-DA8A-53D2-93189168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201EE-6FBD-70FC-146F-363A1A629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7EFD6-9208-1E73-8BCD-E587D7F1E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BB18C-2289-028D-63D0-4CC3B7CED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9D652-AAEA-03EF-5739-183CBC59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AE4BC-4582-FA54-7422-983AAE31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883AF-7FBD-65B6-0344-9AEF85EA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1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37FA-F95F-BE07-D341-EC2BDBE5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4887F-5EAD-812E-E8A1-B44740748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E9026-0B66-9187-DB71-65A179A1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DEE1B-47B9-8D06-8D38-53A41CFB6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99E6A-EEC2-328A-9439-5DF7A004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8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B3E2A-E0A6-3C4E-B97F-14283415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AFF2-7C2C-D448-8EA2-2D65EF9BF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00816-CECC-4B72-2085-C84DE3D5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3EC8-B7AF-B6FF-6770-28512F60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7082-894C-6EAC-9FE3-3EFCC8E4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6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0595-9E11-6CA2-0817-6100BDF6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AFD45-7398-D47B-8207-EE69B234F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C701-7924-A553-5869-6A629CA19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07FB4-8F67-E477-CD47-694EBB433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0671E-F850-64FC-D724-34F528E8C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ACEC0-B5F4-9D67-29F6-8EC8182D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0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ADE6-DA47-3A41-F331-67035BA32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C9109-6D1A-D849-8277-2FAC46D22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6E328-ACB7-398A-09D9-112D67CEF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B2F82-7F84-B2C6-F351-383D250D8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01EC71-FF16-3121-6A76-B2B1699AD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605096-3963-1499-7878-BB882EE8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00925-3178-0BEE-8688-AD6168EC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7F51D-228B-B0B0-8F19-EE146084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DBF6-668D-4EA6-F52B-AF8713213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5D53C-97BF-7273-BA8D-0D000E795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F6319-289D-CCFB-21FF-C832766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0C44B0-E0F7-3BC4-89EF-0D701DF4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3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DEFFE-79F3-1A6B-C7F2-7B09F1A32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0F0169-25CB-CD78-8517-ED44E7B3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49209-C6A2-4210-418B-047F5BB5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9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27B0B-693F-EB80-7906-D5C14DD6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57063-447E-AB07-CDC9-5CF498A9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1237C-861B-A8DE-99F3-31061CA3C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A8D5C-2C3C-AC5D-7C85-0711E4ECF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262AA-7BA0-5C0E-BD05-3B5BC7AB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A633A-A0A5-9CC7-9DF3-BEBE158D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1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4661F-17E3-C3AC-E719-87449E94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ACC437-7AA6-BC19-8A0D-5553D3122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73FAA-D187-07EB-EBE9-9AE3FE6AD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82631-00C4-900F-79F7-F9821DE0B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3E54E-BAC9-D83D-006E-F3F26782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911F0-1B5E-306E-7DF5-34A385229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0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E0B3B-51E2-CE2A-48C4-A8DDF40A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5E3D2-56BA-0AD8-C9BC-D357C29F8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CF857-4C96-CFD0-77C2-A7B36F719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AA6A6-7DFC-57DC-E55E-A5451491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F1AE-6EA5-5A1D-EE5D-649446D1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6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0A0BD-7844-C9FF-6F66-7B1B4AC6B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DB9D0-E9CC-21D9-EBCD-E9C9BF3BD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78495-F940-4729-A0CD-86649495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041C6-CA33-DA8A-53D2-93189168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201EE-6FBD-70FC-146F-363A1A629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5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7E7C0B-C289-E3B3-7199-37009E42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CA676-8C03-A682-4773-2C8163321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CB928-5538-60EC-2D14-2D0F6A029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FC0EB-C3B8-A47C-E258-B41FD823E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31974-307E-6A8B-110D-2FBB6EC60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&quot;Here's a chocolate coin for you good sir. Eat and be filled!&quot;">
            <a:extLst>
              <a:ext uri="{FF2B5EF4-FFF2-40B4-BE49-F238E27FC236}">
                <a16:creationId xmlns:a16="http://schemas.microsoft.com/office/drawing/2014/main" id="{657BA798-EB26-1AFC-B077-A9DE022BBB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52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7E7C0B-C289-E3B3-7199-37009E42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CA676-8C03-A682-4773-2C8163321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CB928-5538-60EC-2D14-2D0F6A029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FC0EB-C3B8-A47C-E258-B41FD823E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31974-307E-6A8B-110D-2FBB6EC60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&quot;Here's a chocolate coin for you good sir. Eat and be filled!&quot;">
            <a:extLst>
              <a:ext uri="{FF2B5EF4-FFF2-40B4-BE49-F238E27FC236}">
                <a16:creationId xmlns:a16="http://schemas.microsoft.com/office/drawing/2014/main" id="{657BA798-EB26-1AFC-B077-A9DE022BBB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37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FFCC">
            <a:alpha val="4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432F5D-9EC0-88EC-D98C-A2D12507C6FB}"/>
              </a:ext>
            </a:extLst>
          </p:cNvPr>
          <p:cNvSpPr/>
          <p:nvPr userDrawn="1"/>
        </p:nvSpPr>
        <p:spPr>
          <a:xfrm>
            <a:off x="374074" y="187607"/>
            <a:ext cx="2104103" cy="6482786"/>
          </a:xfrm>
          <a:prstGeom prst="roundRect">
            <a:avLst/>
          </a:prstGeom>
          <a:solidFill>
            <a:srgbClr val="008000"/>
          </a:solidFill>
          <a:ln>
            <a:solidFill>
              <a:srgbClr val="CCFFCC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7E7C0B-C289-E3B3-7199-37009E42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CA676-8C03-A682-4773-2C8163321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CB928-5538-60EC-2D14-2D0F6A029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B522B-E104-4E5B-9A68-D40302B29247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FC0EB-C3B8-A47C-E258-B41FD823E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31974-307E-6A8B-110D-2FBB6EC60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B86CF3-3E60-4493-A7E7-FEAC42FCAF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&quot;Here's a chocolate coin for you good sir. Eat and be filled!&quot;">
            <a:extLst>
              <a:ext uri="{FF2B5EF4-FFF2-40B4-BE49-F238E27FC236}">
                <a16:creationId xmlns:a16="http://schemas.microsoft.com/office/drawing/2014/main" id="{657BA798-EB26-1AFC-B077-A9DE022BBB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" t="2945" r="12726" b="21267"/>
          <a:stretch/>
        </p:blipFill>
        <p:spPr bwMode="auto">
          <a:xfrm>
            <a:off x="571705" y="365125"/>
            <a:ext cx="1708839" cy="1044336"/>
          </a:xfrm>
          <a:prstGeom prst="ellipse">
            <a:avLst/>
          </a:prstGeom>
          <a:ln w="63500" cap="rnd">
            <a:solidFill>
              <a:srgbClr val="CCFFC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187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F7F3E4D-FF66-873D-F1B9-F05099656D34}"/>
              </a:ext>
            </a:extLst>
          </p:cNvPr>
          <p:cNvSpPr/>
          <p:nvPr/>
        </p:nvSpPr>
        <p:spPr>
          <a:xfrm>
            <a:off x="396240" y="162560"/>
            <a:ext cx="11399520" cy="6532880"/>
          </a:xfrm>
          <a:custGeom>
            <a:avLst/>
            <a:gdLst>
              <a:gd name="connsiteX0" fmla="*/ 0 w 11399520"/>
              <a:gd name="connsiteY0" fmla="*/ 448744 h 6532880"/>
              <a:gd name="connsiteX1" fmla="*/ 448744 w 11399520"/>
              <a:gd name="connsiteY1" fmla="*/ 0 h 6532880"/>
              <a:gd name="connsiteX2" fmla="*/ 10950776 w 11399520"/>
              <a:gd name="connsiteY2" fmla="*/ 0 h 6532880"/>
              <a:gd name="connsiteX3" fmla="*/ 11399520 w 11399520"/>
              <a:gd name="connsiteY3" fmla="*/ 448744 h 6532880"/>
              <a:gd name="connsiteX4" fmla="*/ 11399520 w 11399520"/>
              <a:gd name="connsiteY4" fmla="*/ 6084136 h 6532880"/>
              <a:gd name="connsiteX5" fmla="*/ 10950776 w 11399520"/>
              <a:gd name="connsiteY5" fmla="*/ 6532880 h 6532880"/>
              <a:gd name="connsiteX6" fmla="*/ 448744 w 11399520"/>
              <a:gd name="connsiteY6" fmla="*/ 6532880 h 6532880"/>
              <a:gd name="connsiteX7" fmla="*/ 0 w 11399520"/>
              <a:gd name="connsiteY7" fmla="*/ 6084136 h 6532880"/>
              <a:gd name="connsiteX8" fmla="*/ 0 w 11399520"/>
              <a:gd name="connsiteY8" fmla="*/ 448744 h 65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9520" h="6532880" extrusionOk="0">
                <a:moveTo>
                  <a:pt x="0" y="448744"/>
                </a:moveTo>
                <a:cubicBezTo>
                  <a:pt x="-10896" y="220027"/>
                  <a:pt x="169542" y="-12953"/>
                  <a:pt x="448744" y="0"/>
                </a:cubicBezTo>
                <a:cubicBezTo>
                  <a:pt x="2870585" y="-60713"/>
                  <a:pt x="8486658" y="61072"/>
                  <a:pt x="10950776" y="0"/>
                </a:cubicBezTo>
                <a:cubicBezTo>
                  <a:pt x="11153179" y="15185"/>
                  <a:pt x="11394943" y="206322"/>
                  <a:pt x="11399520" y="448744"/>
                </a:cubicBezTo>
                <a:cubicBezTo>
                  <a:pt x="11423972" y="1990487"/>
                  <a:pt x="11467183" y="4456242"/>
                  <a:pt x="11399520" y="6084136"/>
                </a:cubicBezTo>
                <a:cubicBezTo>
                  <a:pt x="11421719" y="6310871"/>
                  <a:pt x="11228085" y="6534825"/>
                  <a:pt x="10950776" y="6532880"/>
                </a:cubicBezTo>
                <a:cubicBezTo>
                  <a:pt x="6542598" y="6459109"/>
                  <a:pt x="3956181" y="6376997"/>
                  <a:pt x="448744" y="6532880"/>
                </a:cubicBezTo>
                <a:cubicBezTo>
                  <a:pt x="233833" y="6537654"/>
                  <a:pt x="-29956" y="6318299"/>
                  <a:pt x="0" y="6084136"/>
                </a:cubicBezTo>
                <a:cubicBezTo>
                  <a:pt x="152408" y="3321323"/>
                  <a:pt x="73868" y="1497816"/>
                  <a:pt x="0" y="448744"/>
                </a:cubicBezTo>
                <a:close/>
              </a:path>
            </a:pathLst>
          </a:custGeom>
          <a:noFill/>
          <a:ln>
            <a:solidFill>
              <a:srgbClr val="008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>
                      <a:gd name="adj" fmla="val 6869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69D021-8120-B748-E4BB-52848869E3EF}"/>
              </a:ext>
            </a:extLst>
          </p:cNvPr>
          <p:cNvSpPr txBox="1"/>
          <p:nvPr/>
        </p:nvSpPr>
        <p:spPr>
          <a:xfrm>
            <a:off x="1868184" y="606175"/>
            <a:ext cx="8455632" cy="2739211"/>
          </a:xfrm>
          <a:prstGeom prst="rect">
            <a:avLst/>
          </a:prstGeom>
          <a:solidFill>
            <a:srgbClr val="FFFFFF">
              <a:alpha val="54902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Galatians 2:10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(NKJV)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desired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only that we should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the poor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very thing which I also was eager to do.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F3A90-EB17-82C4-3CE7-42CAE09CE598}"/>
              </a:ext>
            </a:extLst>
          </p:cNvPr>
          <p:cNvSpPr txBox="1"/>
          <p:nvPr/>
        </p:nvSpPr>
        <p:spPr>
          <a:xfrm>
            <a:off x="1705509" y="3893906"/>
            <a:ext cx="9883739" cy="196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Implies an obligation to those who are poor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Suggests that some “forget” (neglect) their responsibility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Paul was eager to meet that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256543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D00C-9656-D402-AE5C-5B5772EFFD33}"/>
              </a:ext>
            </a:extLst>
          </p:cNvPr>
          <p:cNvSpPr txBox="1"/>
          <p:nvPr/>
        </p:nvSpPr>
        <p:spPr>
          <a:xfrm>
            <a:off x="933236" y="1695237"/>
            <a:ext cx="10325528" cy="2492990"/>
          </a:xfrm>
          <a:prstGeom prst="rect">
            <a:avLst/>
          </a:prstGeom>
          <a:solidFill>
            <a:srgbClr val="FFFFFF">
              <a:alpha val="60000"/>
            </a:srgbClr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10325528"/>
                      <a:gd name="connsiteY0" fmla="*/ 0 h 2492990"/>
                      <a:gd name="connsiteX1" fmla="*/ 10325528 w 10325528"/>
                      <a:gd name="connsiteY1" fmla="*/ 0 h 2492990"/>
                      <a:gd name="connsiteX2" fmla="*/ 10325528 w 10325528"/>
                      <a:gd name="connsiteY2" fmla="*/ 2492990 h 2492990"/>
                      <a:gd name="connsiteX3" fmla="*/ 0 w 10325528"/>
                      <a:gd name="connsiteY3" fmla="*/ 2492990 h 2492990"/>
                      <a:gd name="connsiteX4" fmla="*/ 0 w 10325528"/>
                      <a:gd name="connsiteY4" fmla="*/ 0 h 24929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25528" h="2492990" fill="none" extrusionOk="0">
                        <a:moveTo>
                          <a:pt x="0" y="0"/>
                        </a:moveTo>
                        <a:cubicBezTo>
                          <a:pt x="1431311" y="-33775"/>
                          <a:pt x="6584471" y="138873"/>
                          <a:pt x="10325528" y="0"/>
                        </a:cubicBezTo>
                        <a:cubicBezTo>
                          <a:pt x="10251757" y="522764"/>
                          <a:pt x="10169645" y="1484779"/>
                          <a:pt x="10325528" y="2492990"/>
                        </a:cubicBezTo>
                        <a:cubicBezTo>
                          <a:pt x="8227414" y="2355660"/>
                          <a:pt x="2750357" y="2355134"/>
                          <a:pt x="0" y="2492990"/>
                        </a:cubicBezTo>
                        <a:cubicBezTo>
                          <a:pt x="152408" y="1914340"/>
                          <a:pt x="73868" y="1112770"/>
                          <a:pt x="0" y="0"/>
                        </a:cubicBezTo>
                        <a:close/>
                      </a:path>
                      <a:path w="10325528" h="2492990" stroke="0" extrusionOk="0">
                        <a:moveTo>
                          <a:pt x="0" y="0"/>
                        </a:moveTo>
                        <a:cubicBezTo>
                          <a:pt x="1789763" y="-101487"/>
                          <a:pt x="6453869" y="-162162"/>
                          <a:pt x="10325528" y="0"/>
                        </a:cubicBezTo>
                        <a:cubicBezTo>
                          <a:pt x="10386241" y="1122554"/>
                          <a:pt x="10264456" y="1832046"/>
                          <a:pt x="10325528" y="2492990"/>
                        </a:cubicBezTo>
                        <a:cubicBezTo>
                          <a:pt x="6905167" y="2543055"/>
                          <a:pt x="4011314" y="2334541"/>
                          <a:pt x="0" y="2492990"/>
                        </a:cubicBezTo>
                        <a:cubicBezTo>
                          <a:pt x="-24452" y="2071726"/>
                          <a:pt x="-67663" y="52077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sz="3600" b="1" u="sng" dirty="0"/>
              <a:t>Question</a:t>
            </a:r>
            <a:r>
              <a:rPr lang="en-US" sz="3600" dirty="0"/>
              <a:t>:</a:t>
            </a:r>
          </a:p>
          <a:p>
            <a:endParaRPr lang="en-US" sz="1200" dirty="0"/>
          </a:p>
          <a:p>
            <a:r>
              <a:rPr lang="en-US" sz="3600" dirty="0"/>
              <a:t>What is the Christian’s responsibility for helping the poor (and beggars)? What might that entail? What is our obligation to widows and orphans?</a:t>
            </a:r>
          </a:p>
        </p:txBody>
      </p:sp>
    </p:spTree>
    <p:extLst>
      <p:ext uri="{BB962C8B-B14F-4D97-AF65-F5344CB8AC3E}">
        <p14:creationId xmlns:p14="http://schemas.microsoft.com/office/powerpoint/2010/main" val="100584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2C4C27-2D17-B1E2-EB41-A72DE216D366}"/>
              </a:ext>
            </a:extLst>
          </p:cNvPr>
          <p:cNvSpPr/>
          <p:nvPr/>
        </p:nvSpPr>
        <p:spPr>
          <a:xfrm>
            <a:off x="396240" y="162560"/>
            <a:ext cx="11399520" cy="6532880"/>
          </a:xfrm>
          <a:custGeom>
            <a:avLst/>
            <a:gdLst>
              <a:gd name="connsiteX0" fmla="*/ 0 w 11399520"/>
              <a:gd name="connsiteY0" fmla="*/ 448744 h 6532880"/>
              <a:gd name="connsiteX1" fmla="*/ 448744 w 11399520"/>
              <a:gd name="connsiteY1" fmla="*/ 0 h 6532880"/>
              <a:gd name="connsiteX2" fmla="*/ 10950776 w 11399520"/>
              <a:gd name="connsiteY2" fmla="*/ 0 h 6532880"/>
              <a:gd name="connsiteX3" fmla="*/ 11399520 w 11399520"/>
              <a:gd name="connsiteY3" fmla="*/ 448744 h 6532880"/>
              <a:gd name="connsiteX4" fmla="*/ 11399520 w 11399520"/>
              <a:gd name="connsiteY4" fmla="*/ 6084136 h 6532880"/>
              <a:gd name="connsiteX5" fmla="*/ 10950776 w 11399520"/>
              <a:gd name="connsiteY5" fmla="*/ 6532880 h 6532880"/>
              <a:gd name="connsiteX6" fmla="*/ 448744 w 11399520"/>
              <a:gd name="connsiteY6" fmla="*/ 6532880 h 6532880"/>
              <a:gd name="connsiteX7" fmla="*/ 0 w 11399520"/>
              <a:gd name="connsiteY7" fmla="*/ 6084136 h 6532880"/>
              <a:gd name="connsiteX8" fmla="*/ 0 w 11399520"/>
              <a:gd name="connsiteY8" fmla="*/ 448744 h 65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9520" h="6532880" extrusionOk="0">
                <a:moveTo>
                  <a:pt x="0" y="448744"/>
                </a:moveTo>
                <a:cubicBezTo>
                  <a:pt x="-10896" y="220027"/>
                  <a:pt x="169542" y="-12953"/>
                  <a:pt x="448744" y="0"/>
                </a:cubicBezTo>
                <a:cubicBezTo>
                  <a:pt x="2870585" y="-60713"/>
                  <a:pt x="8486658" y="61072"/>
                  <a:pt x="10950776" y="0"/>
                </a:cubicBezTo>
                <a:cubicBezTo>
                  <a:pt x="11153179" y="15185"/>
                  <a:pt x="11394943" y="206322"/>
                  <a:pt x="11399520" y="448744"/>
                </a:cubicBezTo>
                <a:cubicBezTo>
                  <a:pt x="11423972" y="1990487"/>
                  <a:pt x="11467183" y="4456242"/>
                  <a:pt x="11399520" y="6084136"/>
                </a:cubicBezTo>
                <a:cubicBezTo>
                  <a:pt x="11421719" y="6310871"/>
                  <a:pt x="11228085" y="6534825"/>
                  <a:pt x="10950776" y="6532880"/>
                </a:cubicBezTo>
                <a:cubicBezTo>
                  <a:pt x="6542598" y="6459109"/>
                  <a:pt x="3956181" y="6376997"/>
                  <a:pt x="448744" y="6532880"/>
                </a:cubicBezTo>
                <a:cubicBezTo>
                  <a:pt x="233833" y="6537654"/>
                  <a:pt x="-29956" y="6318299"/>
                  <a:pt x="0" y="6084136"/>
                </a:cubicBezTo>
                <a:cubicBezTo>
                  <a:pt x="152408" y="3321323"/>
                  <a:pt x="73868" y="1497816"/>
                  <a:pt x="0" y="448744"/>
                </a:cubicBezTo>
                <a:close/>
              </a:path>
            </a:pathLst>
          </a:custGeom>
          <a:noFill/>
          <a:ln>
            <a:solidFill>
              <a:srgbClr val="008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>
                      <a:gd name="adj" fmla="val 6869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69F1A6-E9F2-AC5B-0C78-7A39002B9CEC}"/>
              </a:ext>
            </a:extLst>
          </p:cNvPr>
          <p:cNvSpPr txBox="1"/>
          <p:nvPr/>
        </p:nvSpPr>
        <p:spPr>
          <a:xfrm>
            <a:off x="2705527" y="270142"/>
            <a:ext cx="678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“The Poor”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8613E8-1F32-B29A-3758-A2541ECB4CF4}"/>
              </a:ext>
            </a:extLst>
          </p:cNvPr>
          <p:cNvSpPr txBox="1"/>
          <p:nvPr/>
        </p:nvSpPr>
        <p:spPr>
          <a:xfrm>
            <a:off x="1046251" y="1024054"/>
            <a:ext cx="10099496" cy="443198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“Poor” and “Rich” are relative terms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Can mean those who are in extreme poverty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Can mean one who has a lot less that the average person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Can mean one who will be in that positions for the foreseeable future (i.e. a widow)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Can mean one who will </a:t>
            </a:r>
            <a:r>
              <a:rPr lang="en-US" sz="2800" u="sng" dirty="0"/>
              <a:t>not</a:t>
            </a:r>
            <a:r>
              <a:rPr lang="en-US" sz="2800" dirty="0"/>
              <a:t> be in that position perpetually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Can mean one who is in this situation through no fault of their own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Can mean one who created the circumstance they are 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C66293-22C0-36A6-1EC1-E7AC5C3702A5}"/>
              </a:ext>
            </a:extLst>
          </p:cNvPr>
          <p:cNvSpPr txBox="1"/>
          <p:nvPr/>
        </p:nvSpPr>
        <p:spPr>
          <a:xfrm>
            <a:off x="1703960" y="5794311"/>
            <a:ext cx="8784077" cy="523220"/>
          </a:xfrm>
          <a:prstGeom prst="rect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This makes “blanket statements” difficult!</a:t>
            </a:r>
          </a:p>
        </p:txBody>
      </p:sp>
    </p:spTree>
    <p:extLst>
      <p:ext uri="{BB962C8B-B14F-4D97-AF65-F5344CB8AC3E}">
        <p14:creationId xmlns:p14="http://schemas.microsoft.com/office/powerpoint/2010/main" val="22988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7F13AA-2ADE-969E-1AC5-9F2B1A0FD731}"/>
              </a:ext>
            </a:extLst>
          </p:cNvPr>
          <p:cNvSpPr txBox="1"/>
          <p:nvPr/>
        </p:nvSpPr>
        <p:spPr>
          <a:xfrm>
            <a:off x="-73630" y="29112"/>
            <a:ext cx="1230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Congenial SemiBold" panose="02000503040000020004" pitchFamily="2" charset="0"/>
              </a:rPr>
              <a:t>Our Responsibility </a:t>
            </a:r>
          </a:p>
          <a:p>
            <a:pPr algn="ctr"/>
            <a:r>
              <a:rPr lang="en-US" sz="6600" dirty="0">
                <a:latin typeface="Congenial SemiBold" panose="02000503040000020004" pitchFamily="2" charset="0"/>
              </a:rPr>
              <a:t>to the Poor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889A2A-ABFD-5AF9-3FB4-8EFEADC6B345}"/>
              </a:ext>
            </a:extLst>
          </p:cNvPr>
          <p:cNvSpPr txBox="1"/>
          <p:nvPr/>
        </p:nvSpPr>
        <p:spPr>
          <a:xfrm>
            <a:off x="-113016" y="0"/>
            <a:ext cx="1230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CCFFCC"/>
                </a:solidFill>
                <a:latin typeface="Congenial SemiBold" panose="02000503040000020004" pitchFamily="2" charset="0"/>
              </a:rPr>
              <a:t>Our Responsibility </a:t>
            </a:r>
          </a:p>
          <a:p>
            <a:pPr algn="ctr"/>
            <a:r>
              <a:rPr lang="en-US" sz="6600" dirty="0">
                <a:solidFill>
                  <a:srgbClr val="CCFFCC"/>
                </a:solidFill>
                <a:latin typeface="Congenial SemiBold" panose="02000503040000020004" pitchFamily="2" charset="0"/>
              </a:rPr>
              <a:t>to the Poor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1598E0-E078-4BD8-47C2-910977CCDA91}"/>
              </a:ext>
            </a:extLst>
          </p:cNvPr>
          <p:cNvSpPr/>
          <p:nvPr/>
        </p:nvSpPr>
        <p:spPr>
          <a:xfrm>
            <a:off x="1635011" y="3017520"/>
            <a:ext cx="8939232" cy="822960"/>
          </a:xfrm>
          <a:prstGeom prst="roundRect">
            <a:avLst>
              <a:gd name="adj" fmla="val 25309"/>
            </a:avLst>
          </a:prstGeom>
          <a:solidFill>
            <a:srgbClr val="008000">
              <a:alpha val="80000"/>
            </a:srgbClr>
          </a:solidFill>
          <a:ln>
            <a:solidFill>
              <a:srgbClr val="CC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 Contribute to the Answer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1667AF-269A-D3D0-074C-B4E9D2AB3E09}"/>
              </a:ext>
            </a:extLst>
          </p:cNvPr>
          <p:cNvSpPr txBox="1"/>
          <p:nvPr/>
        </p:nvSpPr>
        <p:spPr>
          <a:xfrm>
            <a:off x="2529220" y="6118775"/>
            <a:ext cx="7150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“Remember the poor” (Gal. 2:10).</a:t>
            </a:r>
          </a:p>
        </p:txBody>
      </p:sp>
    </p:spTree>
    <p:extLst>
      <p:ext uri="{BB962C8B-B14F-4D97-AF65-F5344CB8AC3E}">
        <p14:creationId xmlns:p14="http://schemas.microsoft.com/office/powerpoint/2010/main" val="247811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341085-439F-5114-636E-3663DCEB897B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544A5A-E47E-6E41-8AEB-D987D4CC746A}"/>
              </a:ext>
            </a:extLst>
          </p:cNvPr>
          <p:cNvSpPr txBox="1"/>
          <p:nvPr/>
        </p:nvSpPr>
        <p:spPr>
          <a:xfrm>
            <a:off x="2907586" y="376231"/>
            <a:ext cx="88441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Will always be people who are poor (John 12:8; Matt. 26:11; Mark 14:7).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There will always be opportunities to help the poor (John 12:8, etc.)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Reasons people are poor (reasons are varied)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Laziness (Prov. 6:6-11; 10:4-5)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Disaster (Gen. 12:10; Acts 11:27-30; i.e. a flood)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Unfortunate circumstance (i.e. sickness, divorce or neglect – Mark 5:26; Acts 6:1-6)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Lacking skills with money (Wasteful, too much debt – Prov. 22:7; Luke 15:12-14)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Oppression of others (Psa. 12:5)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0F6197-76EC-A26B-5217-039E03DEC4EF}"/>
              </a:ext>
            </a:extLst>
          </p:cNvPr>
          <p:cNvSpPr txBox="1"/>
          <p:nvPr/>
        </p:nvSpPr>
        <p:spPr>
          <a:xfrm rot="16200000">
            <a:off x="-1140102" y="2811293"/>
            <a:ext cx="5264994" cy="176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Contribute to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7015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AB2F2-AB7F-A05A-8415-FE99CC608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A11F0A-EB8D-FE57-9C25-684ED339B817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152B2A-196A-6BD1-AACF-5CF8654B6937}"/>
              </a:ext>
            </a:extLst>
          </p:cNvPr>
          <p:cNvSpPr txBox="1"/>
          <p:nvPr/>
        </p:nvSpPr>
        <p:spPr>
          <a:xfrm>
            <a:off x="2907586" y="376231"/>
            <a:ext cx="88441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Will always be people who are poor (John 12:8; Matt. 26:11; Mark 14:7).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There will always be opportunities to help the poor (John 12:8, etc.)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Reasons people are poor (reasons are varied)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It is not God’s plan for there to be equality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so, the poor would not be with us always (John 12:8)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Jesus had power to erase poverty (just as he could heal all sickness) but didn’t do 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If there is to be total equality – then must give to any and all who have less than you (regardless of circumstances)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C7FFAA-6F18-9D5E-E7D6-8BD529DCE390}"/>
              </a:ext>
            </a:extLst>
          </p:cNvPr>
          <p:cNvSpPr txBox="1"/>
          <p:nvPr/>
        </p:nvSpPr>
        <p:spPr>
          <a:xfrm rot="16200000">
            <a:off x="-1140102" y="2811293"/>
            <a:ext cx="5264994" cy="176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Contribute to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8345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FD6F4-30CE-8AF9-FBD1-D4445347E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4A3D9C-B489-B3DB-EDCD-54735EBCF4C3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8FE54F-26BA-0DF1-DB1D-84245893B9B3}"/>
              </a:ext>
            </a:extLst>
          </p:cNvPr>
          <p:cNvSpPr txBox="1"/>
          <p:nvPr/>
        </p:nvSpPr>
        <p:spPr>
          <a:xfrm>
            <a:off x="2907586" y="376231"/>
            <a:ext cx="884415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Will always be people who are poor (John 12:8; Matt. 26:11; Mark 14:7).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There will always be opportunities to help the poor (John 12:8, etc.)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Reasons people are poor (reasons are varied)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It is not God’s plan for there to be equality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 Some are indeed “helpless” (Jas. 1:27)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Family has obligation first (1 Tim. 5:3-8, 16)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Difference in individual and church duty (1 Tim. 5:16)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God expects the poor to help themselves (2 Thess. 3:10; Lev. 19:9-10; 23:22)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E71730-DA03-0ADC-2BD3-90D5E17F5C78}"/>
              </a:ext>
            </a:extLst>
          </p:cNvPr>
          <p:cNvSpPr txBox="1"/>
          <p:nvPr/>
        </p:nvSpPr>
        <p:spPr>
          <a:xfrm rot="16200000">
            <a:off x="-1140102" y="2811293"/>
            <a:ext cx="5264994" cy="176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Contribute to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74309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A7163-DDF1-AB50-90B1-25FD5C8E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52BD58-D529-660E-3D44-E29A547CA7CE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472690-70B4-39D5-42DF-33772644EB02}"/>
              </a:ext>
            </a:extLst>
          </p:cNvPr>
          <p:cNvSpPr txBox="1"/>
          <p:nvPr/>
        </p:nvSpPr>
        <p:spPr>
          <a:xfrm>
            <a:off x="2907586" y="376231"/>
            <a:ext cx="884415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9"/>
            </a:pPr>
            <a:r>
              <a:rPr lang="en-US" sz="2800" dirty="0"/>
              <a:t>Some we should not help (lazy – 2 Thess. 3:10; one who has family to help – 1 Tim. 5)</a:t>
            </a:r>
          </a:p>
          <a:p>
            <a:pPr marL="514350" indent="-514350">
              <a:buFont typeface="+mj-lt"/>
              <a:buAutoNum type="alphaUcPeriod" startAt="9"/>
            </a:pPr>
            <a:endParaRPr lang="en-US" sz="800" dirty="0"/>
          </a:p>
          <a:p>
            <a:pPr marL="514350" indent="-514350">
              <a:buFont typeface="+mj-lt"/>
              <a:buAutoNum type="alphaUcPeriod" startAt="9"/>
            </a:pPr>
            <a:r>
              <a:rPr lang="en-US" sz="2800" dirty="0"/>
              <a:t>Helping some is not always “help” (Luke 15:16)</a:t>
            </a:r>
          </a:p>
          <a:p>
            <a:pPr marL="514350" indent="-514350">
              <a:buFont typeface="+mj-lt"/>
              <a:buAutoNum type="alphaUcPeriod" startAt="9"/>
            </a:pPr>
            <a:endParaRPr lang="en-US" sz="800" dirty="0"/>
          </a:p>
          <a:p>
            <a:pPr marL="514350" indent="-514350">
              <a:buFont typeface="+mj-lt"/>
              <a:buAutoNum type="alphaUcPeriod" startAt="9"/>
            </a:pPr>
            <a:r>
              <a:rPr lang="en-US" sz="2800" dirty="0"/>
              <a:t>Obligation is based upon opportunity (Gal. 6:10; Acts 3:6)</a:t>
            </a:r>
          </a:p>
          <a:p>
            <a:pPr marL="514350" indent="-514350">
              <a:buFont typeface="+mj-lt"/>
              <a:buAutoNum type="alphaUcPeriod" startAt="9"/>
            </a:pPr>
            <a:endParaRPr lang="en-US" sz="800" dirty="0"/>
          </a:p>
          <a:p>
            <a:pPr marL="514350" indent="-514350">
              <a:buFont typeface="+mj-lt"/>
              <a:buAutoNum type="alphaUcPeriod" startAt="9"/>
            </a:pPr>
            <a:r>
              <a:rPr lang="en-US" sz="2800" dirty="0"/>
              <a:t>Not expected to give to every beggar (Acts 3:6)</a:t>
            </a:r>
          </a:p>
          <a:p>
            <a:pPr marL="514350" indent="-514350">
              <a:buFont typeface="+mj-lt"/>
              <a:buAutoNum type="alphaUcPeriod" startAt="9"/>
            </a:pPr>
            <a:endParaRPr lang="en-US" sz="800" dirty="0"/>
          </a:p>
          <a:p>
            <a:pPr marL="514350" indent="-514350">
              <a:buFont typeface="+mj-lt"/>
              <a:buAutoNum type="alphaUcPeriod" startAt="9"/>
            </a:pPr>
            <a:r>
              <a:rPr lang="en-US" sz="2800" dirty="0"/>
              <a:t>Times it is wrong to not help (Luke 10:25-37)</a:t>
            </a:r>
          </a:p>
          <a:p>
            <a:pPr marL="514350" indent="-514350">
              <a:buFont typeface="+mj-lt"/>
              <a:buAutoNum type="alphaUcPeriod" startAt="9"/>
            </a:pPr>
            <a:endParaRPr lang="en-US" sz="800" dirty="0"/>
          </a:p>
          <a:p>
            <a:pPr marL="514350" indent="-514350">
              <a:buFont typeface="+mj-lt"/>
              <a:buAutoNum type="alphaUcPeriod" startAt="9"/>
            </a:pPr>
            <a:r>
              <a:rPr lang="en-US" sz="2800" dirty="0"/>
              <a:t>Times extreme sacrifice may be essential to help (Acts 2; 4; 2 Cor. 8)</a:t>
            </a:r>
          </a:p>
          <a:p>
            <a:pPr marL="514350" indent="-514350">
              <a:buFont typeface="+mj-lt"/>
              <a:buAutoNum type="alphaUcPeriod" startAt="9"/>
            </a:pPr>
            <a:endParaRPr lang="en-US" sz="800" dirty="0"/>
          </a:p>
          <a:p>
            <a:pPr marL="514350" indent="-514350">
              <a:buFont typeface="+mj-lt"/>
              <a:buAutoNum type="alphaUcPeriod" startAt="9"/>
            </a:pPr>
            <a:r>
              <a:rPr lang="en-US" sz="2800" dirty="0"/>
              <a:t>Having money – spending and enjoying is not wrong and should not make us feel guilty (1 Tim. 6:17)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65777A-B2A0-6F4A-8CA3-EFD19230F1F8}"/>
              </a:ext>
            </a:extLst>
          </p:cNvPr>
          <p:cNvSpPr txBox="1"/>
          <p:nvPr/>
        </p:nvSpPr>
        <p:spPr>
          <a:xfrm rot="16200000">
            <a:off x="-1140102" y="2811293"/>
            <a:ext cx="5264994" cy="176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Contribute to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62899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CACF7-F587-EEC2-B34E-95785DAE1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43FF13-DE0E-074B-8A3A-49316ABEDC23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52EF8E-0C3A-E1DC-6DCB-08830BB0D917}"/>
              </a:ext>
            </a:extLst>
          </p:cNvPr>
          <p:cNvSpPr txBox="1"/>
          <p:nvPr/>
        </p:nvSpPr>
        <p:spPr>
          <a:xfrm>
            <a:off x="2907586" y="376231"/>
            <a:ext cx="884415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 startAt="16"/>
            </a:pPr>
            <a:r>
              <a:rPr lang="en-US" sz="2800" dirty="0"/>
              <a:t>We are to help the poor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Matt. 25:35, 42 – judged by our benevolence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Eph. 4:25 – part of the reason we work is to give to those in need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1 Tim. 6:18 – willing to give, ready to share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80065-27BC-95BB-B898-67D7441B397E}"/>
              </a:ext>
            </a:extLst>
          </p:cNvPr>
          <p:cNvSpPr txBox="1"/>
          <p:nvPr/>
        </p:nvSpPr>
        <p:spPr>
          <a:xfrm rot="16200000">
            <a:off x="-1140102" y="2811293"/>
            <a:ext cx="5264994" cy="176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Contribute to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26519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069F4-B25B-45E5-8262-2D6906FDB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F36D6A-B3EA-36C1-18FF-B1107513B088}"/>
              </a:ext>
            </a:extLst>
          </p:cNvPr>
          <p:cNvSpPr txBox="1"/>
          <p:nvPr/>
        </p:nvSpPr>
        <p:spPr>
          <a:xfrm>
            <a:off x="-73630" y="29112"/>
            <a:ext cx="1230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Congenial SemiBold" panose="02000503040000020004" pitchFamily="2" charset="0"/>
              </a:rPr>
              <a:t>Our Responsibility </a:t>
            </a:r>
          </a:p>
          <a:p>
            <a:pPr algn="ctr"/>
            <a:r>
              <a:rPr lang="en-US" sz="6600" dirty="0">
                <a:latin typeface="Congenial SemiBold" panose="02000503040000020004" pitchFamily="2" charset="0"/>
              </a:rPr>
              <a:t>to the Poor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54D641-B8A6-300A-2290-46130A5500CE}"/>
              </a:ext>
            </a:extLst>
          </p:cNvPr>
          <p:cNvSpPr txBox="1"/>
          <p:nvPr/>
        </p:nvSpPr>
        <p:spPr>
          <a:xfrm>
            <a:off x="-113016" y="0"/>
            <a:ext cx="1230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CCFFCC"/>
                </a:solidFill>
                <a:latin typeface="Congenial SemiBold" panose="02000503040000020004" pitchFamily="2" charset="0"/>
              </a:rPr>
              <a:t>Our Responsibility </a:t>
            </a:r>
          </a:p>
          <a:p>
            <a:pPr algn="ctr"/>
            <a:r>
              <a:rPr lang="en-US" sz="6600" dirty="0">
                <a:solidFill>
                  <a:srgbClr val="CCFFCC"/>
                </a:solidFill>
                <a:latin typeface="Congenial SemiBold" panose="02000503040000020004" pitchFamily="2" charset="0"/>
              </a:rPr>
              <a:t>to the Poor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BE2F74-F499-FF6A-602C-96526FC138A1}"/>
              </a:ext>
            </a:extLst>
          </p:cNvPr>
          <p:cNvSpPr/>
          <p:nvPr/>
        </p:nvSpPr>
        <p:spPr>
          <a:xfrm>
            <a:off x="1635011" y="3017520"/>
            <a:ext cx="8939232" cy="822960"/>
          </a:xfrm>
          <a:prstGeom prst="roundRect">
            <a:avLst>
              <a:gd name="adj" fmla="val 25309"/>
            </a:avLst>
          </a:prstGeom>
          <a:solidFill>
            <a:srgbClr val="008000">
              <a:alpha val="80000"/>
            </a:srgbClr>
          </a:solidFill>
          <a:ln>
            <a:solidFill>
              <a:srgbClr val="CC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 Contribute to the Answer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12C63FB-998E-67C5-CF26-B5925A585187}"/>
              </a:ext>
            </a:extLst>
          </p:cNvPr>
          <p:cNvSpPr/>
          <p:nvPr/>
        </p:nvSpPr>
        <p:spPr>
          <a:xfrm>
            <a:off x="1636011" y="4223611"/>
            <a:ext cx="8939232" cy="822960"/>
          </a:xfrm>
          <a:prstGeom prst="roundRect">
            <a:avLst>
              <a:gd name="adj" fmla="val 25309"/>
            </a:avLst>
          </a:prstGeom>
          <a:solidFill>
            <a:srgbClr val="008000">
              <a:alpha val="80000"/>
            </a:srgbClr>
          </a:solidFill>
          <a:ln>
            <a:solidFill>
              <a:srgbClr val="CC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Applying the Principles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7B6182-3758-687C-7613-74463B35D540}"/>
              </a:ext>
            </a:extLst>
          </p:cNvPr>
          <p:cNvSpPr txBox="1"/>
          <p:nvPr/>
        </p:nvSpPr>
        <p:spPr>
          <a:xfrm>
            <a:off x="2529220" y="6118775"/>
            <a:ext cx="7150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“Remember the poor” (Gal. 2:10).</a:t>
            </a:r>
          </a:p>
        </p:txBody>
      </p:sp>
    </p:spTree>
    <p:extLst>
      <p:ext uri="{BB962C8B-B14F-4D97-AF65-F5344CB8AC3E}">
        <p14:creationId xmlns:p14="http://schemas.microsoft.com/office/powerpoint/2010/main" val="42635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E13E1-CD45-221B-F4A4-C94116214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D83A3F-FA3B-883E-7E05-768FD90BE2FB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FC47B-D871-0743-BE32-4E8BABA9E575}"/>
              </a:ext>
            </a:extLst>
          </p:cNvPr>
          <p:cNvSpPr txBox="1"/>
          <p:nvPr/>
        </p:nvSpPr>
        <p:spPr>
          <a:xfrm>
            <a:off x="2862944" y="478972"/>
            <a:ext cx="88990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Some judgment comes to play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There are no hard, fast rules (i.e. give this amount to each beggar)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Who? (since I can’t help all)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How much?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Some people can give more than others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You may give more to one than another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How often? (one time, repeat or perpetually?) 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657DE-7F11-5D9F-928D-817D74CFB0EC}"/>
              </a:ext>
            </a:extLst>
          </p:cNvPr>
          <p:cNvSpPr txBox="1"/>
          <p:nvPr/>
        </p:nvSpPr>
        <p:spPr>
          <a:xfrm rot="16200000">
            <a:off x="-1140102" y="3087010"/>
            <a:ext cx="5264994" cy="1211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Applying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</a:t>
            </a:r>
          </a:p>
        </p:txBody>
      </p:sp>
    </p:spTree>
    <p:extLst>
      <p:ext uri="{BB962C8B-B14F-4D97-AF65-F5344CB8AC3E}">
        <p14:creationId xmlns:p14="http://schemas.microsoft.com/office/powerpoint/2010/main" val="361448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A417E-75B7-B1CB-229E-62383694A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FAE5DA-08B3-EE12-B60B-D082100D7844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A640E2-0220-9FCA-4FB4-4EEEA851CF99}"/>
              </a:ext>
            </a:extLst>
          </p:cNvPr>
          <p:cNvSpPr txBox="1"/>
          <p:nvPr/>
        </p:nvSpPr>
        <p:spPr>
          <a:xfrm>
            <a:off x="2862944" y="478972"/>
            <a:ext cx="889907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Some judgment comes to play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 should be careful in helping others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Giving to a beggar (panhandler) may not help (i.e. many cities discourage it)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Giving to an organization may not help as much as helping directly (i.e. takes money to “oil the machinery”)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Sometimes giving money doesn’t really help (i.e. floods in 2024)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Since we can’t help all – may want to help someone you know: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 Christian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 family member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Know something about those you help – Thus, have a right to ask questions of those who ask for help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Might ask for references in some cases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54FEBF-7789-0AED-1161-B946F5479D67}"/>
              </a:ext>
            </a:extLst>
          </p:cNvPr>
          <p:cNvSpPr txBox="1"/>
          <p:nvPr/>
        </p:nvSpPr>
        <p:spPr>
          <a:xfrm rot="16200000">
            <a:off x="-1140102" y="3087010"/>
            <a:ext cx="5264994" cy="1211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Applying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</a:t>
            </a:r>
          </a:p>
        </p:txBody>
      </p:sp>
    </p:spTree>
    <p:extLst>
      <p:ext uri="{BB962C8B-B14F-4D97-AF65-F5344CB8AC3E}">
        <p14:creationId xmlns:p14="http://schemas.microsoft.com/office/powerpoint/2010/main" val="102952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EB47E-1D3C-F381-EEB2-58EDD0181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1BBF88-BF57-3A1C-83A2-B57FF0AD6CD4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779CC3-E075-4282-8D1F-3D810286F55D}"/>
              </a:ext>
            </a:extLst>
          </p:cNvPr>
          <p:cNvSpPr txBox="1"/>
          <p:nvPr/>
        </p:nvSpPr>
        <p:spPr>
          <a:xfrm>
            <a:off x="2862944" y="478972"/>
            <a:ext cx="889907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Some judgment comes to play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 should be careful in helping others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Ways to help without just giving money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saying it is wrong to hand some money to a beggar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Not saying it is wrong to give to a charitable organization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Could buy a meal / groceries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Could offer to pay for fuel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Could pay a bill directly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Could give them something to do (wash car, work in yard)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5DEE53-F687-FF57-1A9E-DDA5E75A7684}"/>
              </a:ext>
            </a:extLst>
          </p:cNvPr>
          <p:cNvSpPr txBox="1"/>
          <p:nvPr/>
        </p:nvSpPr>
        <p:spPr>
          <a:xfrm rot="16200000">
            <a:off x="-1140102" y="3087010"/>
            <a:ext cx="5264994" cy="1211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Applying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</a:t>
            </a:r>
          </a:p>
        </p:txBody>
      </p:sp>
    </p:spTree>
    <p:extLst>
      <p:ext uri="{BB962C8B-B14F-4D97-AF65-F5344CB8AC3E}">
        <p14:creationId xmlns:p14="http://schemas.microsoft.com/office/powerpoint/2010/main" val="298954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D879B-7483-6775-76BB-C9B393849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04E541-D6F5-58E8-02DA-5887D192EE6E}"/>
              </a:ext>
            </a:extLst>
          </p:cNvPr>
          <p:cNvSpPr txBox="1"/>
          <p:nvPr/>
        </p:nvSpPr>
        <p:spPr>
          <a:xfrm>
            <a:off x="902585" y="5894457"/>
            <a:ext cx="108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ngenial SemiBold" panose="02000503040000020004" pitchFamily="2" charset="0"/>
              </a:rPr>
              <a:t>II.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747C2-5F78-41BF-38B0-1A3B05DC0390}"/>
              </a:ext>
            </a:extLst>
          </p:cNvPr>
          <p:cNvSpPr txBox="1"/>
          <p:nvPr/>
        </p:nvSpPr>
        <p:spPr>
          <a:xfrm>
            <a:off x="2862944" y="478972"/>
            <a:ext cx="889907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Some judgment comes to play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We should be careful in helping others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Ways to help without just giving money</a:t>
            </a:r>
          </a:p>
          <a:p>
            <a:pPr marL="514350" indent="-514350">
              <a:buFont typeface="+mj-lt"/>
              <a:buAutoNum type="alphaUcPeriod"/>
            </a:pPr>
            <a:endParaRPr lang="en-US" sz="8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Who needs help – that I could help?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Sometimes members (locally) have a need (i.e. some medical expense, etc.)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Orphan – can give to a family that is adopting / or to funds that support Christians who are adopting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Family you know is struggling – go to them and tell them you want to help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Hear of a disaster (flood, earthquake, hurricane) – </a:t>
            </a:r>
            <a:r>
              <a:rPr lang="en-US" sz="2400" i="1"/>
              <a:t>usually ways to help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DD0CA8-76DE-B40C-E0C3-F1228BE53503}"/>
              </a:ext>
            </a:extLst>
          </p:cNvPr>
          <p:cNvSpPr txBox="1"/>
          <p:nvPr/>
        </p:nvSpPr>
        <p:spPr>
          <a:xfrm rot="16200000">
            <a:off x="-1140102" y="3087010"/>
            <a:ext cx="5264994" cy="1211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Applying the</a:t>
            </a:r>
          </a:p>
          <a:p>
            <a:pPr algn="ctr">
              <a:lnSpc>
                <a:spcPts val="4300"/>
              </a:lnSpc>
            </a:pPr>
            <a:r>
              <a:rPr lang="en-US" sz="4000" dirty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</a:t>
            </a:r>
          </a:p>
        </p:txBody>
      </p:sp>
    </p:spTree>
    <p:extLst>
      <p:ext uri="{BB962C8B-B14F-4D97-AF65-F5344CB8AC3E}">
        <p14:creationId xmlns:p14="http://schemas.microsoft.com/office/powerpoint/2010/main" val="219183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1DB0C-29EC-B85B-2350-D24169D15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BF0244-DD91-0368-9B82-BC7A1285D2B7}"/>
              </a:ext>
            </a:extLst>
          </p:cNvPr>
          <p:cNvSpPr txBox="1"/>
          <p:nvPr/>
        </p:nvSpPr>
        <p:spPr>
          <a:xfrm>
            <a:off x="-73630" y="29112"/>
            <a:ext cx="1230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Congenial SemiBold" panose="02000503040000020004" pitchFamily="2" charset="0"/>
              </a:rPr>
              <a:t>Our Responsibility </a:t>
            </a:r>
          </a:p>
          <a:p>
            <a:pPr algn="ctr"/>
            <a:r>
              <a:rPr lang="en-US" sz="6600" dirty="0">
                <a:latin typeface="Congenial SemiBold" panose="02000503040000020004" pitchFamily="2" charset="0"/>
              </a:rPr>
              <a:t>to the Poor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3C943-15AD-CF4A-EDBD-79582DE8BE26}"/>
              </a:ext>
            </a:extLst>
          </p:cNvPr>
          <p:cNvSpPr txBox="1"/>
          <p:nvPr/>
        </p:nvSpPr>
        <p:spPr>
          <a:xfrm>
            <a:off x="-113016" y="0"/>
            <a:ext cx="1230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CCFFCC"/>
                </a:solidFill>
                <a:latin typeface="Congenial SemiBold" panose="02000503040000020004" pitchFamily="2" charset="0"/>
              </a:rPr>
              <a:t>Our Responsibility </a:t>
            </a:r>
          </a:p>
          <a:p>
            <a:pPr algn="ctr"/>
            <a:r>
              <a:rPr lang="en-US" sz="6600" dirty="0">
                <a:solidFill>
                  <a:srgbClr val="CCFFCC"/>
                </a:solidFill>
                <a:latin typeface="Congenial SemiBold" panose="02000503040000020004" pitchFamily="2" charset="0"/>
              </a:rPr>
              <a:t>to the Poor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4AF148-ED9C-E37B-7B2B-DCEDC8CA1217}"/>
              </a:ext>
            </a:extLst>
          </p:cNvPr>
          <p:cNvSpPr/>
          <p:nvPr/>
        </p:nvSpPr>
        <p:spPr>
          <a:xfrm>
            <a:off x="1635011" y="3017520"/>
            <a:ext cx="8939232" cy="822960"/>
          </a:xfrm>
          <a:prstGeom prst="roundRect">
            <a:avLst>
              <a:gd name="adj" fmla="val 25309"/>
            </a:avLst>
          </a:prstGeom>
          <a:solidFill>
            <a:srgbClr val="008000">
              <a:alpha val="80000"/>
            </a:srgbClr>
          </a:solidFill>
          <a:ln>
            <a:solidFill>
              <a:srgbClr val="CC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Principles That Contribute to the Answer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122666-1027-4340-28D4-CE6587A23609}"/>
              </a:ext>
            </a:extLst>
          </p:cNvPr>
          <p:cNvSpPr/>
          <p:nvPr/>
        </p:nvSpPr>
        <p:spPr>
          <a:xfrm>
            <a:off x="1636011" y="4223611"/>
            <a:ext cx="8939232" cy="822960"/>
          </a:xfrm>
          <a:prstGeom prst="roundRect">
            <a:avLst>
              <a:gd name="adj" fmla="val 25309"/>
            </a:avLst>
          </a:prstGeom>
          <a:solidFill>
            <a:srgbClr val="008000">
              <a:alpha val="80000"/>
            </a:srgbClr>
          </a:solidFill>
          <a:ln>
            <a:solidFill>
              <a:srgbClr val="CC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Applying the Principles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95F2D1-DA2C-31F8-3063-68A72E205AF8}"/>
              </a:ext>
            </a:extLst>
          </p:cNvPr>
          <p:cNvSpPr txBox="1"/>
          <p:nvPr/>
        </p:nvSpPr>
        <p:spPr>
          <a:xfrm>
            <a:off x="2529220" y="6118775"/>
            <a:ext cx="7150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“Remember the poor” (Gal. 2:10).</a:t>
            </a:r>
          </a:p>
        </p:txBody>
      </p:sp>
    </p:spTree>
    <p:extLst>
      <p:ext uri="{BB962C8B-B14F-4D97-AF65-F5344CB8AC3E}">
        <p14:creationId xmlns:p14="http://schemas.microsoft.com/office/powerpoint/2010/main" val="179539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3641</TotalTime>
  <Words>1164</Words>
  <Application>Microsoft Office PowerPoint</Application>
  <PresentationFormat>Widescreen</PresentationFormat>
  <Paragraphs>162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 Display</vt:lpstr>
      <vt:lpstr>Aptos</vt:lpstr>
      <vt:lpstr>Congenial SemiBold</vt:lpstr>
      <vt:lpstr>Wingdings</vt:lpstr>
      <vt:lpstr>Times New Roman</vt:lpstr>
      <vt:lpstr>Arial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3</cp:revision>
  <cp:lastPrinted>2025-10-12T21:26:24Z</cp:lastPrinted>
  <dcterms:created xsi:type="dcterms:W3CDTF">2024-09-13T20:51:31Z</dcterms:created>
  <dcterms:modified xsi:type="dcterms:W3CDTF">2025-10-12T21:26:36Z</dcterms:modified>
</cp:coreProperties>
</file>