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6"/>
  </p:notesMasterIdLst>
  <p:sldIdLst>
    <p:sldId id="292" r:id="rId2"/>
    <p:sldId id="293" r:id="rId3"/>
    <p:sldId id="294" r:id="rId4"/>
    <p:sldId id="295" r:id="rId5"/>
    <p:sldId id="296" r:id="rId6"/>
    <p:sldId id="263" r:id="rId7"/>
    <p:sldId id="305" r:id="rId8"/>
    <p:sldId id="283" r:id="rId9"/>
    <p:sldId id="274" r:id="rId10"/>
    <p:sldId id="304" r:id="rId11"/>
    <p:sldId id="284" r:id="rId12"/>
    <p:sldId id="275" r:id="rId13"/>
    <p:sldId id="303" r:id="rId14"/>
    <p:sldId id="285" r:id="rId15"/>
    <p:sldId id="276" r:id="rId16"/>
    <p:sldId id="302" r:id="rId17"/>
    <p:sldId id="286" r:id="rId18"/>
    <p:sldId id="277" r:id="rId19"/>
    <p:sldId id="301" r:id="rId20"/>
    <p:sldId id="287" r:id="rId21"/>
    <p:sldId id="278" r:id="rId22"/>
    <p:sldId id="300" r:id="rId23"/>
    <p:sldId id="288" r:id="rId24"/>
    <p:sldId id="279" r:id="rId25"/>
    <p:sldId id="299" r:id="rId26"/>
    <p:sldId id="289" r:id="rId27"/>
    <p:sldId id="280" r:id="rId28"/>
    <p:sldId id="298" r:id="rId29"/>
    <p:sldId id="290" r:id="rId30"/>
    <p:sldId id="281" r:id="rId31"/>
    <p:sldId id="297" r:id="rId32"/>
    <p:sldId id="291" r:id="rId33"/>
    <p:sldId id="282" r:id="rId34"/>
    <p:sldId id="273" r:id="rId35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CC6600"/>
    <a:srgbClr val="969696"/>
    <a:srgbClr val="FFFF66"/>
    <a:srgbClr val="000000"/>
    <a:srgbClr val="99CCFF"/>
    <a:srgbClr val="FF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462" y="2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41187-E1E9-4365-BC0D-631B358F3610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2050"/>
            <a:ext cx="5575300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F78DD-0F68-4ED9-B53B-8FB51D47E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CB9B-C286-4731-B075-675227F94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874872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135C-68C5-4964-BF18-8F268AA199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910047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A6F2-7346-430A-AD48-5AD92322A04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559455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25C8-31B1-4FD0-A96D-F78AE6B683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154313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917F-F887-4182-97FA-F72BF8CFD24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897596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B8FF9-5AFD-43A2-B8D8-0D3C9B462F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598922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181E-8012-41D5-B202-4ABE154F8C7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977945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A7C2-F607-4928-AACA-722BF5149D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71046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86DCA-D3C8-4217-8281-05EB336EC9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852667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C7CC-73A7-42E1-BEFC-2D04476637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676238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CB8A9-4207-45F9-A68E-073F3241216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073778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100000">
              <a:srgbClr val="99CCFF"/>
            </a:gs>
          </a:gsLst>
          <a:path path="rect">
            <a:fillToRect l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9724F-4960-463D-BF7B-997FF4B1B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7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>
            <a:extLst>
              <a:ext uri="{FF2B5EF4-FFF2-40B4-BE49-F238E27FC236}">
                <a16:creationId xmlns:a16="http://schemas.microsoft.com/office/drawing/2014/main" id="{8938F891-B2DD-E506-5AD1-E909926EB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flowChartTerminator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i="0">
                <a:latin typeface="Tahoma" panose="020B0604030504040204" pitchFamily="34" charset="0"/>
              </a:rPr>
              <a:t>Short Version of O.T. History</a:t>
            </a:r>
          </a:p>
        </p:txBody>
      </p:sp>
      <p:grpSp>
        <p:nvGrpSpPr>
          <p:cNvPr id="41992" name="Group 8">
            <a:extLst>
              <a:ext uri="{FF2B5EF4-FFF2-40B4-BE49-F238E27FC236}">
                <a16:creationId xmlns:a16="http://schemas.microsoft.com/office/drawing/2014/main" id="{4699FD1E-06B0-68C2-2E92-5D59FDE4E883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676400"/>
            <a:ext cx="8382000" cy="2133600"/>
            <a:chOff x="336" y="1056"/>
            <a:chExt cx="5280" cy="1344"/>
          </a:xfrm>
        </p:grpSpPr>
        <p:sp>
          <p:nvSpPr>
            <p:cNvPr id="41987" name="Rectangle 3">
              <a:extLst>
                <a:ext uri="{FF2B5EF4-FFF2-40B4-BE49-F238E27FC236}">
                  <a16:creationId xmlns:a16="http://schemas.microsoft.com/office/drawing/2014/main" id="{CC869167-7C07-16CC-698F-7C26A0200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056"/>
              <a:ext cx="3408" cy="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800" b="1" i="0" dirty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Israel- North (722)</a:t>
              </a:r>
            </a:p>
          </p:txBody>
        </p:sp>
        <p:sp>
          <p:nvSpPr>
            <p:cNvPr id="41988" name="Rectangle 4">
              <a:extLst>
                <a:ext uri="{FF2B5EF4-FFF2-40B4-BE49-F238E27FC236}">
                  <a16:creationId xmlns:a16="http://schemas.microsoft.com/office/drawing/2014/main" id="{02702ADD-46D0-24A4-881F-64DEDF84C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776"/>
              <a:ext cx="3408" cy="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Judah - South (606)</a:t>
              </a:r>
            </a:p>
          </p:txBody>
        </p:sp>
        <p:sp>
          <p:nvSpPr>
            <p:cNvPr id="2055" name="Text Box 5">
              <a:extLst>
                <a:ext uri="{FF2B5EF4-FFF2-40B4-BE49-F238E27FC236}">
                  <a16:creationId xmlns:a16="http://schemas.microsoft.com/office/drawing/2014/main" id="{2DE9CC3B-896F-96AE-E418-F23DCDDAF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056"/>
              <a:ext cx="882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1700" b="1" i="0" dirty="0">
                  <a:latin typeface="Tahoma" panose="020B0604030504040204" pitchFamily="34" charset="0"/>
                </a:rPr>
                <a:t>&gt;</a:t>
              </a:r>
            </a:p>
          </p:txBody>
        </p:sp>
        <p:sp>
          <p:nvSpPr>
            <p:cNvPr id="2056" name="AutoShape 6">
              <a:extLst>
                <a:ext uri="{FF2B5EF4-FFF2-40B4-BE49-F238E27FC236}">
                  <a16:creationId xmlns:a16="http://schemas.microsoft.com/office/drawing/2014/main" id="{FAAD7A47-65BD-81F2-A3C6-95C0CCF7E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104"/>
              <a:ext cx="1392" cy="1248"/>
            </a:xfrm>
            <a:prstGeom prst="star32">
              <a:avLst>
                <a:gd name="adj" fmla="val 446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i="0">
                <a:solidFill>
                  <a:schemeClr val="bg1"/>
                </a:solidFill>
              </a:endParaRPr>
            </a:p>
          </p:txBody>
        </p:sp>
        <p:sp>
          <p:nvSpPr>
            <p:cNvPr id="2057" name="Text Box 7">
              <a:extLst>
                <a:ext uri="{FF2B5EF4-FFF2-40B4-BE49-F238E27FC236}">
                  <a16:creationId xmlns:a16="http://schemas.microsoft.com/office/drawing/2014/main" id="{30A4EC0F-9211-EA85-5243-6266EC44C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516"/>
              <a:ext cx="13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3600" b="1" i="0" dirty="0">
                  <a:solidFill>
                    <a:schemeClr val="bg1"/>
                  </a:solidFill>
                  <a:latin typeface="Arial" panose="020B0604020202020204" pitchFamily="34" charset="0"/>
                </a:rPr>
                <a:t>Captivity</a:t>
              </a:r>
            </a:p>
          </p:txBody>
        </p:sp>
      </p:grpSp>
      <p:sp>
        <p:nvSpPr>
          <p:cNvPr id="41993" name="Text Box 9">
            <a:extLst>
              <a:ext uri="{FF2B5EF4-FFF2-40B4-BE49-F238E27FC236}">
                <a16:creationId xmlns:a16="http://schemas.microsoft.com/office/drawing/2014/main" id="{A68A88E4-5D4F-42CC-4757-39C3C73A4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0180" y="4295454"/>
            <a:ext cx="9865971" cy="1478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en-US" sz="3200" b="1" dirty="0">
                <a:latin typeface="Arial" panose="020B0604020202020204" pitchFamily="34" charset="0"/>
              </a:rPr>
              <a:t>When Judah fell - Temple destroyed - City Burned</a:t>
            </a:r>
          </a:p>
          <a:p>
            <a:pPr algn="ctr">
              <a:lnSpc>
                <a:spcPct val="150000"/>
              </a:lnSpc>
            </a:pPr>
            <a:r>
              <a:rPr lang="en-US" altLang="en-US" sz="3200" b="1" dirty="0">
                <a:latin typeface="Arial" panose="020B0604020202020204" pitchFamily="34" charset="0"/>
              </a:rPr>
              <a:t>Jerusalem left in ruins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>
            <a:extLst>
              <a:ext uri="{FF2B5EF4-FFF2-40B4-BE49-F238E27FC236}">
                <a16:creationId xmlns:a16="http://schemas.microsoft.com/office/drawing/2014/main" id="{FDB33CC1-161F-BAED-5251-FF13CE86C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590800"/>
            <a:ext cx="1447800" cy="30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3076" name="Group 3">
            <a:extLst>
              <a:ext uri="{FF2B5EF4-FFF2-40B4-BE49-F238E27FC236}">
                <a16:creationId xmlns:a16="http://schemas.microsoft.com/office/drawing/2014/main" id="{468BBA98-C343-6938-72EB-0A5E5D46E493}"/>
              </a:ext>
            </a:extLst>
          </p:cNvPr>
          <p:cNvGrpSpPr>
            <a:grpSpLocks/>
          </p:cNvGrpSpPr>
          <p:nvPr/>
        </p:nvGrpSpPr>
        <p:grpSpPr bwMode="auto">
          <a:xfrm>
            <a:off x="-1371600" y="1676400"/>
            <a:ext cx="8305800" cy="2133600"/>
            <a:chOff x="336" y="1056"/>
            <a:chExt cx="5232" cy="1344"/>
          </a:xfrm>
        </p:grpSpPr>
        <p:sp>
          <p:nvSpPr>
            <p:cNvPr id="43012" name="Rectangle 4">
              <a:extLst>
                <a:ext uri="{FF2B5EF4-FFF2-40B4-BE49-F238E27FC236}">
                  <a16:creationId xmlns:a16="http://schemas.microsoft.com/office/drawing/2014/main" id="{6C373757-0819-C181-5514-B6EA7EEDD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056"/>
              <a:ext cx="3408" cy="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Israel- North (722)</a:t>
              </a:r>
            </a:p>
          </p:txBody>
        </p:sp>
        <p:sp>
          <p:nvSpPr>
            <p:cNvPr id="43013" name="Rectangle 5">
              <a:extLst>
                <a:ext uri="{FF2B5EF4-FFF2-40B4-BE49-F238E27FC236}">
                  <a16:creationId xmlns:a16="http://schemas.microsoft.com/office/drawing/2014/main" id="{06EE1A40-E74A-9123-D76A-8D14F4DDD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776"/>
              <a:ext cx="3408" cy="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800" b="1" i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Judah - South (606)</a:t>
              </a:r>
            </a:p>
          </p:txBody>
        </p:sp>
        <p:sp>
          <p:nvSpPr>
            <p:cNvPr id="3082" name="Text Box 6">
              <a:extLst>
                <a:ext uri="{FF2B5EF4-FFF2-40B4-BE49-F238E27FC236}">
                  <a16:creationId xmlns:a16="http://schemas.microsoft.com/office/drawing/2014/main" id="{CFC83A51-BC9C-B92A-ACBA-317660ECF6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056"/>
              <a:ext cx="882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1700" b="1" i="0" dirty="0">
                  <a:latin typeface="Tahoma" panose="020B0604030504040204" pitchFamily="34" charset="0"/>
                </a:rPr>
                <a:t>&gt;</a:t>
              </a:r>
            </a:p>
          </p:txBody>
        </p:sp>
        <p:sp>
          <p:nvSpPr>
            <p:cNvPr id="3083" name="AutoShape 7">
              <a:extLst>
                <a:ext uri="{FF2B5EF4-FFF2-40B4-BE49-F238E27FC236}">
                  <a16:creationId xmlns:a16="http://schemas.microsoft.com/office/drawing/2014/main" id="{39935F71-0A53-8691-9086-1F39DAAA9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104"/>
              <a:ext cx="1344" cy="1248"/>
            </a:xfrm>
            <a:prstGeom prst="star32">
              <a:avLst>
                <a:gd name="adj" fmla="val 44644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i="0">
                <a:solidFill>
                  <a:schemeClr val="bg1"/>
                </a:solidFill>
              </a:endParaRPr>
            </a:p>
          </p:txBody>
        </p:sp>
        <p:sp>
          <p:nvSpPr>
            <p:cNvPr id="3084" name="Text Box 8">
              <a:extLst>
                <a:ext uri="{FF2B5EF4-FFF2-40B4-BE49-F238E27FC236}">
                  <a16:creationId xmlns:a16="http://schemas.microsoft.com/office/drawing/2014/main" id="{58014210-7E2D-6BE3-740D-7F6A49599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516"/>
              <a:ext cx="13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3600" b="1" i="0">
                  <a:solidFill>
                    <a:schemeClr val="bg1"/>
                  </a:solidFill>
                  <a:latin typeface="Arial" panose="020B0604020202020204" pitchFamily="34" charset="0"/>
                </a:rPr>
                <a:t>Captivity</a:t>
              </a:r>
            </a:p>
          </p:txBody>
        </p:sp>
      </p:grpSp>
      <p:sp>
        <p:nvSpPr>
          <p:cNvPr id="3077" name="Rectangle 10">
            <a:extLst>
              <a:ext uri="{FF2B5EF4-FFF2-40B4-BE49-F238E27FC236}">
                <a16:creationId xmlns:a16="http://schemas.microsoft.com/office/drawing/2014/main" id="{5BDEB3A3-47C2-0111-7ECA-8BB6A2C66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981200"/>
            <a:ext cx="3352800" cy="16002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 i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Post Exile</a:t>
            </a:r>
          </a:p>
          <a:p>
            <a:pPr algn="ctr"/>
            <a:r>
              <a:rPr lang="en-US" altLang="en-US" sz="4000" b="1" i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Restoration</a:t>
            </a:r>
          </a:p>
        </p:txBody>
      </p:sp>
      <p:sp>
        <p:nvSpPr>
          <p:cNvPr id="43021" name="Text Box 13">
            <a:extLst>
              <a:ext uri="{FF2B5EF4-FFF2-40B4-BE49-F238E27FC236}">
                <a16:creationId xmlns:a16="http://schemas.microsoft.com/office/drawing/2014/main" id="{12F82FAA-C3C7-E593-25D7-FC49D80B5DA2}"/>
              </a:ext>
            </a:extLst>
          </p:cNvPr>
          <p:cNvSpPr txBox="1">
            <a:spLocks noChangeArrowheads="1"/>
          </p:cNvSpPr>
          <p:nvPr/>
        </p:nvSpPr>
        <p:spPr bwMode="auto">
          <a:xfrm rot="19792486">
            <a:off x="7415216" y="2514603"/>
            <a:ext cx="2262187" cy="588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>
                <a:latin typeface="Tahoma" panose="020B0604030504040204" pitchFamily="34" charset="0"/>
              </a:rPr>
              <a:t>Nehemiah</a:t>
            </a:r>
          </a:p>
        </p:txBody>
      </p:sp>
      <p:sp>
        <p:nvSpPr>
          <p:cNvPr id="43023" name="Text Box 15">
            <a:extLst>
              <a:ext uri="{FF2B5EF4-FFF2-40B4-BE49-F238E27FC236}">
                <a16:creationId xmlns:a16="http://schemas.microsoft.com/office/drawing/2014/main" id="{3C10D63B-A5A7-3452-CC1D-190F50102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87850"/>
            <a:ext cx="886653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</a:rPr>
              <a:t>Nehemiah opens with remnant in sea of ruins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</a:rPr>
              <a:t>Much to be done!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</a:rPr>
              <a:t>Focus: Rebuilding the wall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5272606-5341-6B11-F75F-F18AC7D3E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flowChartTerminator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i="0">
                <a:latin typeface="Tahoma" panose="020B0604030504040204" pitchFamily="34" charset="0"/>
              </a:rPr>
              <a:t>Short Version of O.T. History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1" grpId="0" animBg="1" autoUpdateAnimBg="0"/>
      <p:bldP spid="430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61469E1E-DE0E-601B-F6F8-790EC9686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"/>
            <a:ext cx="2057400" cy="6096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Taking</a:t>
            </a:r>
          </a:p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A</a:t>
            </a:r>
          </a:p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Look</a:t>
            </a:r>
          </a:p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At</a:t>
            </a:r>
          </a:p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The</a:t>
            </a:r>
          </a:p>
          <a:p>
            <a:pPr algn="ctr">
              <a:lnSpc>
                <a:spcPct val="140000"/>
              </a:lnSpc>
            </a:pPr>
            <a:r>
              <a:rPr lang="en-US" altLang="en-US" sz="3600">
                <a:solidFill>
                  <a:srgbClr val="FFFF66"/>
                </a:solidFill>
                <a:latin typeface="Tahoma" panose="020B0604030504040204" pitchFamily="34" charset="0"/>
              </a:rPr>
              <a:t>Situation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7F4D0FDB-CE15-3029-5C15-DE6F90E11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47203"/>
            <a:ext cx="7041479" cy="298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ahoma" panose="020B0604030504040204" pitchFamily="34" charset="0"/>
              </a:rPr>
              <a:t> City &amp; walls in ruins (1:3-ff)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ahoma" panose="020B0604030504040204" pitchFamily="34" charset="0"/>
              </a:rPr>
              <a:t> So much to do - Looks hopeless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ahoma" panose="020B0604030504040204" pitchFamily="34" charset="0"/>
              </a:rPr>
              <a:t> Overwhelming to look at whole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ahoma" panose="020B0604030504040204" pitchFamily="34" charset="0"/>
              </a:rPr>
              <a:t> Cause for weeping (1:4)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ahoma" panose="020B0604030504040204" pitchFamily="34" charset="0"/>
              </a:rPr>
              <a:t> No comfort - know brought on self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2A930759-D1BF-895A-FE31-98DAA0AB7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038600"/>
            <a:ext cx="7696200" cy="1930400"/>
          </a:xfrm>
          <a:prstGeom prst="rect">
            <a:avLst/>
          </a:prstGeom>
          <a:noFill/>
          <a:ln w="9525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Story of the book:</a:t>
            </a:r>
          </a:p>
          <a:p>
            <a:pPr algn="ctr"/>
            <a:r>
              <a:rPr lang="en-US" altLang="en-US" sz="4000" i="0" dirty="0">
                <a:latin typeface="Arial" panose="020B0604020202020204" pitchFamily="34" charset="0"/>
              </a:rPr>
              <a:t>Rebuilding the wall</a:t>
            </a:r>
          </a:p>
          <a:p>
            <a:pPr algn="ctr"/>
            <a:r>
              <a:rPr lang="en-US" altLang="en-US" sz="4000" i="0" dirty="0">
                <a:latin typeface="Arial" panose="020B0604020202020204" pitchFamily="34" charset="0"/>
              </a:rPr>
              <a:t>Overcoming the obstacles</a:t>
            </a:r>
            <a:endParaRPr lang="en-US" altLang="en-US" sz="40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 autoUpdateAnimBg="0"/>
      <p:bldP spid="4403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9BC582BA-98D8-D58A-5ED0-4B407A83DA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698500"/>
          <a:ext cx="8382000" cy="715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87322" imgH="1608430" progId="MS_ClipArt_Gallery.2">
                  <p:embed/>
                </p:oleObj>
              </mc:Choice>
              <mc:Fallback>
                <p:oleObj name="Clip" r:id="rId2" imgW="1887322" imgH="160843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698500"/>
                        <a:ext cx="8382000" cy="715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>
            <a:extLst>
              <a:ext uri="{FF2B5EF4-FFF2-40B4-BE49-F238E27FC236}">
                <a16:creationId xmlns:a16="http://schemas.microsoft.com/office/drawing/2014/main" id="{B5559502-5712-5418-A42F-F040049AA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3"/>
            <a:ext cx="9143999" cy="6508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i="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Your Wall May Need To Be Rebuilt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F2DDC20A-0940-78D8-8BD2-9ABFEE062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4" y="1143000"/>
            <a:ext cx="5451475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knowledge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spirituality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faith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hope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service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en-US" sz="4000" b="1" i="0" dirty="0">
                <a:latin typeface="Tahoma" panose="020B0604030504040204" pitchFamily="34" charset="0"/>
              </a:rPr>
              <a:t> Wall of </a:t>
            </a:r>
            <a:r>
              <a:rPr lang="en-US" altLang="en-US" sz="4000" b="1" i="0" dirty="0">
                <a:solidFill>
                  <a:srgbClr val="3333CC"/>
                </a:solidFill>
                <a:latin typeface="Tahoma" panose="020B0604030504040204" pitchFamily="34" charset="0"/>
              </a:rPr>
              <a:t>self control</a:t>
            </a:r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A2172473-4120-19C4-8399-C48ABF4C1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399" y="5857872"/>
            <a:ext cx="8839200" cy="6096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>
                <a:latin typeface="Arial" panose="020B0604020202020204" pitchFamily="34" charset="0"/>
              </a:rPr>
              <a:t>We All Have Walls To Build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 autoUpdateAnimBg="0"/>
      <p:bldP spid="45061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026">
            <a:extLst>
              <a:ext uri="{FF2B5EF4-FFF2-40B4-BE49-F238E27FC236}">
                <a16:creationId xmlns:a16="http://schemas.microsoft.com/office/drawing/2014/main" id="{CFEC8A2B-55E0-B2BF-69BC-BA2A00D89D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915895"/>
              </p:ext>
            </p:extLst>
          </p:nvPr>
        </p:nvGraphicFramePr>
        <p:xfrm>
          <a:off x="0" y="2209800"/>
          <a:ext cx="5410200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5410200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1028">
            <a:extLst>
              <a:ext uri="{FF2B5EF4-FFF2-40B4-BE49-F238E27FC236}">
                <a16:creationId xmlns:a16="http://schemas.microsoft.com/office/drawing/2014/main" id="{D60F166F-5D33-CB7A-F6EF-B15E0FB12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168543"/>
            <a:ext cx="6400800" cy="14414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Walls Are Built</a:t>
            </a:r>
          </a:p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One Stone At A Time</a:t>
            </a:r>
          </a:p>
        </p:txBody>
      </p:sp>
      <p:sp>
        <p:nvSpPr>
          <p:cNvPr id="6148" name="Oval 1029">
            <a:extLst>
              <a:ext uri="{FF2B5EF4-FFF2-40B4-BE49-F238E27FC236}">
                <a16:creationId xmlns:a16="http://schemas.microsoft.com/office/drawing/2014/main" id="{6A3F1721-D144-386C-5CE3-3DC060D0A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76200"/>
            <a:ext cx="3200400" cy="1441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/>
              <a:t>Fundamental</a:t>
            </a:r>
          </a:p>
          <a:p>
            <a:pPr algn="ctr"/>
            <a:r>
              <a:rPr lang="en-US" altLang="en-US" sz="3200" b="1"/>
              <a:t>Principles:</a:t>
            </a:r>
          </a:p>
        </p:txBody>
      </p:sp>
      <p:sp>
        <p:nvSpPr>
          <p:cNvPr id="46087" name="Text Box 1031">
            <a:extLst>
              <a:ext uri="{FF2B5EF4-FFF2-40B4-BE49-F238E27FC236}">
                <a16:creationId xmlns:a16="http://schemas.microsoft.com/office/drawing/2014/main" id="{E56D517E-CBBE-8504-2060-283837B82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200400"/>
            <a:ext cx="6400800" cy="14414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Walls Are Built</a:t>
            </a:r>
          </a:p>
          <a:p>
            <a:pPr algn="ctr"/>
            <a:r>
              <a:rPr lang="en-US" altLang="en-US" sz="4400" b="1">
                <a:latin typeface="Arial" panose="020B0604020202020204" pitchFamily="34" charset="0"/>
              </a:rPr>
              <a:t>Staying With The Task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 autoUpdateAnimBg="0"/>
      <p:bldP spid="4608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1027">
            <a:extLst>
              <a:ext uri="{FF2B5EF4-FFF2-40B4-BE49-F238E27FC236}">
                <a16:creationId xmlns:a16="http://schemas.microsoft.com/office/drawing/2014/main" id="{CCE3EFC6-8A49-23BC-BDD5-76282315A0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2667000"/>
          <a:ext cx="5410200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667000"/>
                        <a:ext cx="5410200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Text Box 1028">
            <a:extLst>
              <a:ext uri="{FF2B5EF4-FFF2-40B4-BE49-F238E27FC236}">
                <a16:creationId xmlns:a16="http://schemas.microsoft.com/office/drawing/2014/main" id="{54E92BD6-0990-B9AA-4EF3-FEBD45DA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269" name="Rectangle 1029">
            <a:extLst>
              <a:ext uri="{FF2B5EF4-FFF2-40B4-BE49-F238E27FC236}">
                <a16:creationId xmlns:a16="http://schemas.microsoft.com/office/drawing/2014/main" id="{403BB506-3C66-5E89-D42D-782550114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667000"/>
            <a:ext cx="7315200" cy="3276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8000" b="1"/>
              <a:t>Question:</a:t>
            </a:r>
          </a:p>
          <a:p>
            <a:pPr algn="ctr"/>
            <a:r>
              <a:rPr lang="en-US" altLang="en-US" sz="8000" b="1"/>
              <a:t>How?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17E36-3AFA-7E1A-D772-88F7E99B4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5D55A362-945B-18B9-CA47-F98F6B778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261802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Fear God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A28ECBAB-1E19-DA09-4B00-64280B7855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9E5B552F-31EA-2E6A-3355-64EC27C10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42168"/>
      </p:ext>
    </p:extLst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8AD0F7EE-8DF3-531B-0EC5-3559E717A2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782790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87322" imgH="1608430" progId="MS_ClipArt_Gallery.2">
                  <p:embed/>
                </p:oleObj>
              </mc:Choice>
              <mc:Fallback>
                <p:oleObj name="Clip" r:id="rId2" imgW="1887322" imgH="160843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AutoShape 3" descr="Parchment">
            <a:extLst>
              <a:ext uri="{FF2B5EF4-FFF2-40B4-BE49-F238E27FC236}">
                <a16:creationId xmlns:a16="http://schemas.microsoft.com/office/drawing/2014/main" id="{C78B070F-1C80-D1AC-E632-6F0B45208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Fear God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E648EB27-A90D-1FAF-EE70-924AFE667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36791"/>
            <a:ext cx="9601200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&amp; Israel Feared God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Desire to fear (1:11)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Stood in awe of God (1:5)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Basis for how treat others (5:9)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Fear God Almighty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Stand in awe of God (Luke 7:16)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Afraid of his wrath (Heb. 12:29)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1026">
            <a:extLst>
              <a:ext uri="{FF2B5EF4-FFF2-40B4-BE49-F238E27FC236}">
                <a16:creationId xmlns:a16="http://schemas.microsoft.com/office/drawing/2014/main" id="{DF3A16C9-9691-F7B1-C7B0-A6BAFB647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10243" name="Rectangle 1040">
            <a:extLst>
              <a:ext uri="{FF2B5EF4-FFF2-40B4-BE49-F238E27FC236}">
                <a16:creationId xmlns:a16="http://schemas.microsoft.com/office/drawing/2014/main" id="{FF34893F-D737-C583-E3FB-76BFEFD0D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09F0FA63-096F-5005-C26A-CCF67080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A8396-DE61-932C-C896-006C3939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846B2DAE-93A4-A207-7FB1-6D9A898BF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261802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Pray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FF4AB725-4440-0970-77D5-D7A6104115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4A74F1C4-429E-DB26-5657-39C990DEF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523033"/>
      </p:ext>
    </p:extLst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1027" descr="Parchment">
            <a:extLst>
              <a:ext uri="{FF2B5EF4-FFF2-40B4-BE49-F238E27FC236}">
                <a16:creationId xmlns:a16="http://schemas.microsoft.com/office/drawing/2014/main" id="{877256AE-4088-B62D-5580-2B1137D9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Pray</a:t>
            </a:r>
          </a:p>
        </p:txBody>
      </p:sp>
      <p:sp>
        <p:nvSpPr>
          <p:cNvPr id="33796" name="Text Box 1028">
            <a:extLst>
              <a:ext uri="{FF2B5EF4-FFF2-40B4-BE49-F238E27FC236}">
                <a16:creationId xmlns:a16="http://schemas.microsoft.com/office/drawing/2014/main" id="{F6CC5E8E-0B80-664A-15D2-DCE748A76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36791"/>
            <a:ext cx="9372599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&amp; Israel Prayed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Praise, confession &amp; plea for mercy (1:5-11)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Asked for strength (6:9)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Remember me (13:14, 22, 29, 31)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Fervently Pray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To overcome temptation (Matt. 6:9-13)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Grace to help (Heb. 4:16)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Strength (Col. 1:11)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62F3C410-97DD-3E9D-2AE7-C28855B742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026">
            <a:extLst>
              <a:ext uri="{FF2B5EF4-FFF2-40B4-BE49-F238E27FC236}">
                <a16:creationId xmlns:a16="http://schemas.microsoft.com/office/drawing/2014/main" id="{EDF592AF-A093-ABA4-F144-9A4588A4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3555" name="AutoShape 1027">
            <a:extLst>
              <a:ext uri="{FF2B5EF4-FFF2-40B4-BE49-F238E27FC236}">
                <a16:creationId xmlns:a16="http://schemas.microsoft.com/office/drawing/2014/main" id="{BB955306-2A67-3DC7-03AC-F7C45D21F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13316" name="Rectangle 1040">
            <a:extLst>
              <a:ext uri="{FF2B5EF4-FFF2-40B4-BE49-F238E27FC236}">
                <a16:creationId xmlns:a16="http://schemas.microsoft.com/office/drawing/2014/main" id="{8C1F3181-5BD9-C468-59C4-C5CEF09A8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8E953A1B-2F00-B283-B01B-D895D03B3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D9BD1-6DB9-BA1B-689B-06E8E838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A1D3E907-0BF2-5578-5648-929BADE54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3086101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Led by God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6BCDB0E3-9D94-DFFA-F8B3-8B7D062E5A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DBCD3EA4-0BD4-2A40-B244-A9E35EB41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237947"/>
      </p:ext>
    </p:extLst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1027" descr="Parchment">
            <a:extLst>
              <a:ext uri="{FF2B5EF4-FFF2-40B4-BE49-F238E27FC236}">
                <a16:creationId xmlns:a16="http://schemas.microsoft.com/office/drawing/2014/main" id="{EFB7840C-7CF9-20BF-7104-54623EAE1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Led by God</a:t>
            </a:r>
          </a:p>
        </p:txBody>
      </p:sp>
      <p:sp>
        <p:nvSpPr>
          <p:cNvPr id="34820" name="Text Box 1028">
            <a:extLst>
              <a:ext uri="{FF2B5EF4-FFF2-40B4-BE49-F238E27FC236}">
                <a16:creationId xmlns:a16="http://schemas.microsoft.com/office/drawing/2014/main" id="{747D4ECA-E6B1-8A36-C8AF-58D6F0080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36791"/>
            <a:ext cx="92964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&amp; Israel - Led by God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Did what God told him (2:12)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Behavior different - fear (5:15)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Let God Lead Our Way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Christ rule in our life (Matt. 6:33: Luke 6:46)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Follow the rule of Gospel (Phil. 1:27)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His way best (Isa. 55:6-7; Deut. 6:24)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They are in this mess because didn’t follow</a:t>
            </a: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48C83D6C-E37A-5C6C-84EB-746E1F8CBA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026">
            <a:extLst>
              <a:ext uri="{FF2B5EF4-FFF2-40B4-BE49-F238E27FC236}">
                <a16:creationId xmlns:a16="http://schemas.microsoft.com/office/drawing/2014/main" id="{380596B9-C600-DD47-867E-71F0C8407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4579" name="AutoShape 1027">
            <a:extLst>
              <a:ext uri="{FF2B5EF4-FFF2-40B4-BE49-F238E27FC236}">
                <a16:creationId xmlns:a16="http://schemas.microsoft.com/office/drawing/2014/main" id="{125F26D5-78C5-D893-4A9E-187AF3EC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4580" name="AutoShape 1028">
            <a:extLst>
              <a:ext uri="{FF2B5EF4-FFF2-40B4-BE49-F238E27FC236}">
                <a16:creationId xmlns:a16="http://schemas.microsoft.com/office/drawing/2014/main" id="{0A692BCC-326B-6DAA-E02E-365C34360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16389" name="Rectangle 1040">
            <a:extLst>
              <a:ext uri="{FF2B5EF4-FFF2-40B4-BE49-F238E27FC236}">
                <a16:creationId xmlns:a16="http://schemas.microsoft.com/office/drawing/2014/main" id="{4F8DC808-F353-B6AF-97C6-ED30B8FD2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81E333B0-C292-A190-EE67-8EDCB1B3A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6FEA-A753-6D9C-4152-A1A434C2B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C72BB8EF-FCD0-B492-3682-7E9EDA1BE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446692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Have A Plan / Goal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6EBEDE29-3CDA-429E-468E-B7120CA2F4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BA074AB9-8572-92FE-38E6-409598791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55964"/>
      </p:ext>
    </p:extLst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AutoShape 1027" descr="Parchment">
            <a:extLst>
              <a:ext uri="{FF2B5EF4-FFF2-40B4-BE49-F238E27FC236}">
                <a16:creationId xmlns:a16="http://schemas.microsoft.com/office/drawing/2014/main" id="{249B978A-39FE-D868-8964-CFF8E14F1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Have Plan/Goal</a:t>
            </a:r>
          </a:p>
        </p:txBody>
      </p:sp>
      <p:sp>
        <p:nvSpPr>
          <p:cNvPr id="35844" name="Text Box 1028">
            <a:extLst>
              <a:ext uri="{FF2B5EF4-FFF2-40B4-BE49-F238E27FC236}">
                <a16:creationId xmlns:a16="http://schemas.microsoft.com/office/drawing/2014/main" id="{8CCA1E78-D48A-5C3D-45BB-B6AD2C092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36791"/>
            <a:ext cx="94488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&amp; Israel Had Plans / Goals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Definite plan - how fix wall (2:17; 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Certain goals - correct problem (5:11)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Have Goals / Plans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Be like Christ (1 Cor. 11:1; 1 Pet. 2:21)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Like those who are faithful (Phil. 3:17)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Ideal Christian (2 Pet. 1:5-10)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Too often we have desire – no plan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FD6F2B8-23E7-7B59-45C2-7B01D3372F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026">
            <a:extLst>
              <a:ext uri="{FF2B5EF4-FFF2-40B4-BE49-F238E27FC236}">
                <a16:creationId xmlns:a16="http://schemas.microsoft.com/office/drawing/2014/main" id="{2640C828-D4C2-9F06-CD52-44276EFF2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3" name="AutoShape 1027">
            <a:extLst>
              <a:ext uri="{FF2B5EF4-FFF2-40B4-BE49-F238E27FC236}">
                <a16:creationId xmlns:a16="http://schemas.microsoft.com/office/drawing/2014/main" id="{E73DFF29-6C72-DB94-625E-87F0F3EF9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4" name="AutoShape 1028">
            <a:extLst>
              <a:ext uri="{FF2B5EF4-FFF2-40B4-BE49-F238E27FC236}">
                <a16:creationId xmlns:a16="http://schemas.microsoft.com/office/drawing/2014/main" id="{9E11A42E-5794-6440-425A-DFF8BE2A5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5" name="AutoShape 1029">
            <a:extLst>
              <a:ext uri="{FF2B5EF4-FFF2-40B4-BE49-F238E27FC236}">
                <a16:creationId xmlns:a16="http://schemas.microsoft.com/office/drawing/2014/main" id="{DDB97143-91BD-86B3-25C0-8FCFBAC61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Have Goals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6" name="AutoShape 1030">
            <a:extLst>
              <a:ext uri="{FF2B5EF4-FFF2-40B4-BE49-F238E27FC236}">
                <a16:creationId xmlns:a16="http://schemas.microsoft.com/office/drawing/2014/main" id="{7F509824-7C76-A89D-EF03-F294B0479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19463" name="Rectangle 1040">
            <a:extLst>
              <a:ext uri="{FF2B5EF4-FFF2-40B4-BE49-F238E27FC236}">
                <a16:creationId xmlns:a16="http://schemas.microsoft.com/office/drawing/2014/main" id="{B2DCDD19-2399-994A-C3E4-8BAD7972F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4E932532-F437-0E97-58B1-B3DD35738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93955D63-C09C-723A-A004-26FB71EF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D9034-AA96-2E99-5F27-63202DB5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A1EBAC0A-4CFD-01F9-7174-A02F25410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4708340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Positive / Confident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43D0B34A-9B51-FED2-C7A9-41E326E884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38F31A1A-F008-8497-A95E-A962F4C2D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920497"/>
      </p:ext>
    </p:extLst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1027" descr="Parchment">
            <a:extLst>
              <a:ext uri="{FF2B5EF4-FFF2-40B4-BE49-F238E27FC236}">
                <a16:creationId xmlns:a16="http://schemas.microsoft.com/office/drawing/2014/main" id="{58EED511-92BE-2B55-6C64-C654E869D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81000"/>
            <a:ext cx="5334000" cy="20574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Positive /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Confident</a:t>
            </a:r>
          </a:p>
        </p:txBody>
      </p:sp>
      <p:sp>
        <p:nvSpPr>
          <p:cNvPr id="36868" name="Text Box 1028">
            <a:extLst>
              <a:ext uri="{FF2B5EF4-FFF2-40B4-BE49-F238E27FC236}">
                <a16:creationId xmlns:a16="http://schemas.microsoft.com/office/drawing/2014/main" id="{75EA3459-245F-9055-4A80-B308EDF11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2590803"/>
            <a:ext cx="8247374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&amp; Israel Positive / Confident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Thought we can do it (2:18-20)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Mind to work (4:6)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Be Positive / Confident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Can do what God expects (Phil. 4:13)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God’s way works (Luke 7:35)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Will do what should (Heb. 6:3)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0B471BC1-F1EE-FAF4-1267-0C9FE2A5FF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6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6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026">
            <a:extLst>
              <a:ext uri="{FF2B5EF4-FFF2-40B4-BE49-F238E27FC236}">
                <a16:creationId xmlns:a16="http://schemas.microsoft.com/office/drawing/2014/main" id="{5528154C-08DC-A419-4557-4D227EE44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Fear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7" name="AutoShape 1027">
            <a:extLst>
              <a:ext uri="{FF2B5EF4-FFF2-40B4-BE49-F238E27FC236}">
                <a16:creationId xmlns:a16="http://schemas.microsoft.com/office/drawing/2014/main" id="{C18CB902-0A57-4DD9-D785-7134F1F1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Pray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8" name="AutoShape 1028">
            <a:extLst>
              <a:ext uri="{FF2B5EF4-FFF2-40B4-BE49-F238E27FC236}">
                <a16:creationId xmlns:a16="http://schemas.microsoft.com/office/drawing/2014/main" id="{5D77A847-E6FB-73DD-1CCD-7D6A419ED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Led by God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29" name="AutoShape 1029">
            <a:extLst>
              <a:ext uri="{FF2B5EF4-FFF2-40B4-BE49-F238E27FC236}">
                <a16:creationId xmlns:a16="http://schemas.microsoft.com/office/drawing/2014/main" id="{2703C420-572E-D5F4-245A-7AF2B0793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Have Goals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2534" name="AutoShape 1030">
            <a:extLst>
              <a:ext uri="{FF2B5EF4-FFF2-40B4-BE49-F238E27FC236}">
                <a16:creationId xmlns:a16="http://schemas.microsoft.com/office/drawing/2014/main" id="{D1718519-8699-3655-FAF2-AC4DCEA98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6631" name="AutoShape 1031">
            <a:extLst>
              <a:ext uri="{FF2B5EF4-FFF2-40B4-BE49-F238E27FC236}">
                <a16:creationId xmlns:a16="http://schemas.microsoft.com/office/drawing/2014/main" id="{511523E1-5D2C-2F9D-C2C0-62E8147EB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Positive/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Confident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2536" name="AutoShape 1032">
            <a:extLst>
              <a:ext uri="{FF2B5EF4-FFF2-40B4-BE49-F238E27FC236}">
                <a16:creationId xmlns:a16="http://schemas.microsoft.com/office/drawing/2014/main" id="{BAF79EE3-AD87-6AFD-485C-7D57F7690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2537" name="Rectangle 1040">
            <a:extLst>
              <a:ext uri="{FF2B5EF4-FFF2-40B4-BE49-F238E27FC236}">
                <a16:creationId xmlns:a16="http://schemas.microsoft.com/office/drawing/2014/main" id="{44EBEDF1-45E3-91AA-A7D4-EEFC295FE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D8AFBEA7-71E2-F75A-539B-90B42D0BF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02E0992E-2B9F-8C64-880D-49B73D0F4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EED0-FE32-2A27-4892-AE66335D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C27C8CF6-A2E3-3725-9CFF-710C4EFD8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545643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Positive / Confident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With the Help of Others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DB3FF2D6-97C4-F9A8-AF0D-79CE7A7F3A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1DE7C639-A98D-E79A-30C4-8DCB712C7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53874"/>
      </p:ext>
    </p:extLst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AutoShape 1027" descr="Parchment">
            <a:extLst>
              <a:ext uri="{FF2B5EF4-FFF2-40B4-BE49-F238E27FC236}">
                <a16:creationId xmlns:a16="http://schemas.microsoft.com/office/drawing/2014/main" id="{83BBFA45-4B63-7AC1-87A4-15F1627D9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04800"/>
            <a:ext cx="5334000" cy="2133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With Help of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Others</a:t>
            </a:r>
          </a:p>
        </p:txBody>
      </p:sp>
      <p:sp>
        <p:nvSpPr>
          <p:cNvPr id="37892" name="Text Box 1028">
            <a:extLst>
              <a:ext uri="{FF2B5EF4-FFF2-40B4-BE49-F238E27FC236}">
                <a16:creationId xmlns:a16="http://schemas.microsoft.com/office/drawing/2014/main" id="{F07B83AC-5044-00DB-A438-527AA6FD1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05993"/>
            <a:ext cx="9372599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No One Built Wall By Himself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Each family &amp; each member (3)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Some who refused (3:5)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Need Help &amp; Support of Others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Need other’s prayer (Luke 22:31-32)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Need other’s encouragement (Heb. 10:24)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Bear one another’s burden (Gal. 6:2) 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D8DFCDC8-7A8D-151B-D834-EDCE622F7A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041">
            <a:extLst>
              <a:ext uri="{FF2B5EF4-FFF2-40B4-BE49-F238E27FC236}">
                <a16:creationId xmlns:a16="http://schemas.microsoft.com/office/drawing/2014/main" id="{B4473644-D4C1-BACF-E2EE-B5C81ACCE52A}"/>
              </a:ext>
            </a:extLst>
          </p:cNvPr>
          <p:cNvGrpSpPr>
            <a:grpSpLocks/>
          </p:cNvGrpSpPr>
          <p:nvPr/>
        </p:nvGrpSpPr>
        <p:grpSpPr bwMode="auto">
          <a:xfrm>
            <a:off x="0" y="2819400"/>
            <a:ext cx="12039600" cy="2819400"/>
            <a:chOff x="-960" y="1776"/>
            <a:chExt cx="7584" cy="1776"/>
          </a:xfrm>
        </p:grpSpPr>
        <p:sp>
          <p:nvSpPr>
            <p:cNvPr id="27650" name="AutoShape 1026">
              <a:extLst>
                <a:ext uri="{FF2B5EF4-FFF2-40B4-BE49-F238E27FC236}">
                  <a16:creationId xmlns:a16="http://schemas.microsoft.com/office/drawing/2014/main" id="{65128F7C-363D-2301-7E5D-5525440C5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1" name="AutoShape 1027">
              <a:extLst>
                <a:ext uri="{FF2B5EF4-FFF2-40B4-BE49-F238E27FC236}">
                  <a16:creationId xmlns:a16="http://schemas.microsoft.com/office/drawing/2014/main" id="{97A527B2-1D5E-0F5A-058D-37B3EF8C0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2" name="AutoShape 1028">
              <a:extLst>
                <a:ext uri="{FF2B5EF4-FFF2-40B4-BE49-F238E27FC236}">
                  <a16:creationId xmlns:a16="http://schemas.microsoft.com/office/drawing/2014/main" id="{BDAB5076-A929-2C4A-30A0-CFAF8AA6A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3" name="AutoShape 1029">
              <a:extLst>
                <a:ext uri="{FF2B5EF4-FFF2-40B4-BE49-F238E27FC236}">
                  <a16:creationId xmlns:a16="http://schemas.microsoft.com/office/drawing/2014/main" id="{47A3D935-00CF-B0ED-1EEE-7145AF3A5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5609" name="AutoShape 1030">
              <a:extLst>
                <a:ext uri="{FF2B5EF4-FFF2-40B4-BE49-F238E27FC236}">
                  <a16:creationId xmlns:a16="http://schemas.microsoft.com/office/drawing/2014/main" id="{957CE659-4D1F-F810-D1D3-23D3841B7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7655" name="AutoShape 1031">
              <a:extLst>
                <a:ext uri="{FF2B5EF4-FFF2-40B4-BE49-F238E27FC236}">
                  <a16:creationId xmlns:a16="http://schemas.microsoft.com/office/drawing/2014/main" id="{69AC9545-F1B4-D234-3FF0-ED26A830D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5611" name="AutoShape 1032">
              <a:extLst>
                <a:ext uri="{FF2B5EF4-FFF2-40B4-BE49-F238E27FC236}">
                  <a16:creationId xmlns:a16="http://schemas.microsoft.com/office/drawing/2014/main" id="{695F8817-5EBC-930E-1B59-4CC8DB1D1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27657" name="AutoShape 1033">
            <a:extLst>
              <a:ext uri="{FF2B5EF4-FFF2-40B4-BE49-F238E27FC236}">
                <a16:creationId xmlns:a16="http://schemas.microsoft.com/office/drawing/2014/main" id="{342CEEBB-0689-3435-3AB5-725C3CD4B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5604" name="Rectangle 1040">
            <a:extLst>
              <a:ext uri="{FF2B5EF4-FFF2-40B4-BE49-F238E27FC236}">
                <a16:creationId xmlns:a16="http://schemas.microsoft.com/office/drawing/2014/main" id="{DD504F4E-3E56-CF37-957B-9DC79CCAD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AB42F70B-FAA2-0F0E-B421-A70A20AAF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04BF85E8-793F-7928-6361-547B5DDEF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4" name="AutoShape 15">
            <a:extLst>
              <a:ext uri="{FF2B5EF4-FFF2-40B4-BE49-F238E27FC236}">
                <a16:creationId xmlns:a16="http://schemas.microsoft.com/office/drawing/2014/main" id="{09B922BE-5EF3-DC3C-8B3D-348D4717F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5900" y="14097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6898F-2BA4-D1D5-189D-8E36EE19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0EB53920-7532-3ADF-0452-E92794178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5456430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Positive / Confident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With the Help of Others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 See the Dangers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ED47B932-D5D2-D738-AD44-F5172AFE66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FEC99DB5-F5C4-B40D-5177-35E9E3AA8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540509"/>
      </p:ext>
    </p:extLst>
  </p:cSld>
  <p:clrMapOvr>
    <a:masterClrMapping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1027" descr="Parchment">
            <a:extLst>
              <a:ext uri="{FF2B5EF4-FFF2-40B4-BE49-F238E27FC236}">
                <a16:creationId xmlns:a16="http://schemas.microsoft.com/office/drawing/2014/main" id="{B07F9117-1EF0-ABBE-735F-FBCD528D5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57200"/>
            <a:ext cx="5334000" cy="1371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See Dangers</a:t>
            </a:r>
          </a:p>
        </p:txBody>
      </p:sp>
      <p:sp>
        <p:nvSpPr>
          <p:cNvPr id="38916" name="Text Box 1028">
            <a:extLst>
              <a:ext uri="{FF2B5EF4-FFF2-40B4-BE49-F238E27FC236}">
                <a16:creationId xmlns:a16="http://schemas.microsoft.com/office/drawing/2014/main" id="{B62A26C6-6373-5C0D-26CA-891681311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133603"/>
            <a:ext cx="8014421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Saw the Dangers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Opposition from outside (4)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Problem from inside (5)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Set a watch - keep an eye (4:9)</a:t>
            </a:r>
          </a:p>
          <a:p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Must Ever Be Watchful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Know the wiles devil (2 Cor. 2:11)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Watch (Acts 20:31; 1 Cor. 16:13)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Beware that can fall (Heb. 3:12)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CF4A5B88-FDC9-22BF-2E9A-DFC0D76C7D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41">
            <a:extLst>
              <a:ext uri="{FF2B5EF4-FFF2-40B4-BE49-F238E27FC236}">
                <a16:creationId xmlns:a16="http://schemas.microsoft.com/office/drawing/2014/main" id="{4C939F5E-9552-86E3-31E2-B4047395B7BD}"/>
              </a:ext>
            </a:extLst>
          </p:cNvPr>
          <p:cNvGrpSpPr>
            <a:grpSpLocks/>
          </p:cNvGrpSpPr>
          <p:nvPr/>
        </p:nvGrpSpPr>
        <p:grpSpPr bwMode="auto">
          <a:xfrm>
            <a:off x="0" y="2819400"/>
            <a:ext cx="12039600" cy="2819400"/>
            <a:chOff x="-960" y="1776"/>
            <a:chExt cx="7584" cy="1776"/>
          </a:xfrm>
        </p:grpSpPr>
        <p:sp>
          <p:nvSpPr>
            <p:cNvPr id="2" name="AutoShape 1026">
              <a:extLst>
                <a:ext uri="{FF2B5EF4-FFF2-40B4-BE49-F238E27FC236}">
                  <a16:creationId xmlns:a16="http://schemas.microsoft.com/office/drawing/2014/main" id="{AE386807-6A01-8D27-6A36-D46A2BB4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5" name="AutoShape 1027">
              <a:extLst>
                <a:ext uri="{FF2B5EF4-FFF2-40B4-BE49-F238E27FC236}">
                  <a16:creationId xmlns:a16="http://schemas.microsoft.com/office/drawing/2014/main" id="{115033F2-A55C-7C20-0DD8-1F57AB378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6" name="AutoShape 1028">
              <a:extLst>
                <a:ext uri="{FF2B5EF4-FFF2-40B4-BE49-F238E27FC236}">
                  <a16:creationId xmlns:a16="http://schemas.microsoft.com/office/drawing/2014/main" id="{7D1258C3-12C4-35A5-612A-E0C675168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" name="AutoShape 1029">
              <a:extLst>
                <a:ext uri="{FF2B5EF4-FFF2-40B4-BE49-F238E27FC236}">
                  <a16:creationId xmlns:a16="http://schemas.microsoft.com/office/drawing/2014/main" id="{B438BFCE-463E-0DE7-2B8A-86B6A3131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4" name="AutoShape 1030">
              <a:extLst>
                <a:ext uri="{FF2B5EF4-FFF2-40B4-BE49-F238E27FC236}">
                  <a16:creationId xmlns:a16="http://schemas.microsoft.com/office/drawing/2014/main" id="{58D32B64-314F-9CC0-E9C0-FFBEAB691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79" name="AutoShape 1031">
              <a:extLst>
                <a:ext uri="{FF2B5EF4-FFF2-40B4-BE49-F238E27FC236}">
                  <a16:creationId xmlns:a16="http://schemas.microsoft.com/office/drawing/2014/main" id="{5028106C-B2FA-E746-1D12-1A80EEB7F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8684" name="AutoShape 1032">
              <a:extLst>
                <a:ext uri="{FF2B5EF4-FFF2-40B4-BE49-F238E27FC236}">
                  <a16:creationId xmlns:a16="http://schemas.microsoft.com/office/drawing/2014/main" id="{B02A4C80-6CE7-86CC-A63C-1F30FFBD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28681" name="AutoShape 1033">
            <a:extLst>
              <a:ext uri="{FF2B5EF4-FFF2-40B4-BE49-F238E27FC236}">
                <a16:creationId xmlns:a16="http://schemas.microsoft.com/office/drawing/2014/main" id="{F3C5DDAC-A793-1506-CA35-288A55483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8682" name="AutoShape 1034">
            <a:extLst>
              <a:ext uri="{FF2B5EF4-FFF2-40B4-BE49-F238E27FC236}">
                <a16:creationId xmlns:a16="http://schemas.microsoft.com/office/drawing/2014/main" id="{C4F6ABCB-0EFF-485D-18AF-459E6BBD7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See the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Dangers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8677" name="Rectangle 1040">
            <a:extLst>
              <a:ext uri="{FF2B5EF4-FFF2-40B4-BE49-F238E27FC236}">
                <a16:creationId xmlns:a16="http://schemas.microsoft.com/office/drawing/2014/main" id="{BD28740F-C39F-21A3-6500-4EBD1E6D5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" name="AutoShape 15">
            <a:extLst>
              <a:ext uri="{FF2B5EF4-FFF2-40B4-BE49-F238E27FC236}">
                <a16:creationId xmlns:a16="http://schemas.microsoft.com/office/drawing/2014/main" id="{5FF78EB0-3D5A-6529-2300-8C5DB963D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6" name="AutoShape 15">
            <a:extLst>
              <a:ext uri="{FF2B5EF4-FFF2-40B4-BE49-F238E27FC236}">
                <a16:creationId xmlns:a16="http://schemas.microsoft.com/office/drawing/2014/main" id="{B9B70219-3248-A0C0-1053-042ACAA60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7" name="AutoShape 15">
            <a:extLst>
              <a:ext uri="{FF2B5EF4-FFF2-40B4-BE49-F238E27FC236}">
                <a16:creationId xmlns:a16="http://schemas.microsoft.com/office/drawing/2014/main" id="{6A0868BB-68EF-D46C-C898-7C7175574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5900" y="14097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9C61-3F9F-8101-227F-67357B73D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DB70E89D-DD85-EC87-AF47-5663036C6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5612434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Positive / Confident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With the Help of Others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See the Dangers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 Develop Hatred for Sin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D39FFF46-9B0C-110C-628A-B31632FCEB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D8B430D6-3732-C177-C05D-6DD34DEA9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21898"/>
      </p:ext>
    </p:extLst>
  </p:cSld>
  <p:clrMapOvr>
    <a:masterClrMapping/>
  </p:clrMapOvr>
  <p:transition spd="slow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AutoShape 1027" descr="Parchment">
            <a:extLst>
              <a:ext uri="{FF2B5EF4-FFF2-40B4-BE49-F238E27FC236}">
                <a16:creationId xmlns:a16="http://schemas.microsoft.com/office/drawing/2014/main" id="{F7395D58-F7AE-CE37-BEFC-C3F75CC4E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"/>
            <a:ext cx="6096000" cy="21336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Develop Hatred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For Sin</a:t>
            </a:r>
          </a:p>
        </p:txBody>
      </p:sp>
      <p:sp>
        <p:nvSpPr>
          <p:cNvPr id="39940" name="Text Box 1028">
            <a:extLst>
              <a:ext uri="{FF2B5EF4-FFF2-40B4-BE49-F238E27FC236}">
                <a16:creationId xmlns:a16="http://schemas.microsoft.com/office/drawing/2014/main" id="{912AF7EC-D0AE-F751-A7E7-B4C9AC3D2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557617"/>
            <a:ext cx="8117131" cy="437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Was Outraged by Sin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Angry at mistreatment offered (5:6)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Grieved bitterly (13:8)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Strong rebuke for sin (13:25)</a:t>
            </a:r>
          </a:p>
          <a:p>
            <a:pPr>
              <a:lnSpc>
                <a:spcPct val="70000"/>
              </a:lnSpc>
            </a:pPr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We Should Be Disturbed by Sin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Hate it (Prov. 8:13)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Sick of it (2 Pet. 2:7-8)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Through with it (1 Pet. 4:1-3)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F10CCD0C-23C5-80C8-06EC-999DF9AB3C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1041">
            <a:extLst>
              <a:ext uri="{FF2B5EF4-FFF2-40B4-BE49-F238E27FC236}">
                <a16:creationId xmlns:a16="http://schemas.microsoft.com/office/drawing/2014/main" id="{0BF33009-A7CF-61B7-EA9E-C148C2A34BCC}"/>
              </a:ext>
            </a:extLst>
          </p:cNvPr>
          <p:cNvGrpSpPr>
            <a:grpSpLocks/>
          </p:cNvGrpSpPr>
          <p:nvPr/>
        </p:nvGrpSpPr>
        <p:grpSpPr bwMode="auto">
          <a:xfrm>
            <a:off x="0" y="2819400"/>
            <a:ext cx="10515600" cy="2819400"/>
            <a:chOff x="-960" y="1776"/>
            <a:chExt cx="6624" cy="1776"/>
          </a:xfrm>
        </p:grpSpPr>
        <p:sp>
          <p:nvSpPr>
            <p:cNvPr id="29698" name="AutoShape 1026">
              <a:extLst>
                <a:ext uri="{FF2B5EF4-FFF2-40B4-BE49-F238E27FC236}">
                  <a16:creationId xmlns:a16="http://schemas.microsoft.com/office/drawing/2014/main" id="{8794E154-8840-DC19-FD40-420469524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699" name="AutoShape 1027">
              <a:extLst>
                <a:ext uri="{FF2B5EF4-FFF2-40B4-BE49-F238E27FC236}">
                  <a16:creationId xmlns:a16="http://schemas.microsoft.com/office/drawing/2014/main" id="{407E45DD-B56D-7363-4C4D-B6449DEBE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0" name="AutoShape 1028">
              <a:extLst>
                <a:ext uri="{FF2B5EF4-FFF2-40B4-BE49-F238E27FC236}">
                  <a16:creationId xmlns:a16="http://schemas.microsoft.com/office/drawing/2014/main" id="{5B832F2B-AFF3-B323-BFEF-61C455C68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1" name="AutoShape 1029">
              <a:extLst>
                <a:ext uri="{FF2B5EF4-FFF2-40B4-BE49-F238E27FC236}">
                  <a16:creationId xmlns:a16="http://schemas.microsoft.com/office/drawing/2014/main" id="{C1AF25DB-0418-5A34-25AD-E37F0E6AC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1756" name="AutoShape 1030">
              <a:extLst>
                <a:ext uri="{FF2B5EF4-FFF2-40B4-BE49-F238E27FC236}">
                  <a16:creationId xmlns:a16="http://schemas.microsoft.com/office/drawing/2014/main" id="{4EBBFFE6-A65A-273C-5815-11E5AB159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29703" name="AutoShape 1031">
              <a:extLst>
                <a:ext uri="{FF2B5EF4-FFF2-40B4-BE49-F238E27FC236}">
                  <a16:creationId xmlns:a16="http://schemas.microsoft.com/office/drawing/2014/main" id="{EBC64176-3A4E-A695-6C47-904CB4F3F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31747" name="AutoShape 1032">
            <a:extLst>
              <a:ext uri="{FF2B5EF4-FFF2-40B4-BE49-F238E27FC236}">
                <a16:creationId xmlns:a16="http://schemas.microsoft.com/office/drawing/2014/main" id="{A39B905F-786C-2DE4-6081-A5BCAB176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28194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5" name="AutoShape 1033">
            <a:extLst>
              <a:ext uri="{FF2B5EF4-FFF2-40B4-BE49-F238E27FC236}">
                <a16:creationId xmlns:a16="http://schemas.microsoft.com/office/drawing/2014/main" id="{9B3E4393-78C5-22D2-0120-ED8CFC9A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Help from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Others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6" name="AutoShape 1034">
            <a:extLst>
              <a:ext uri="{FF2B5EF4-FFF2-40B4-BE49-F238E27FC236}">
                <a16:creationId xmlns:a16="http://schemas.microsoft.com/office/drawing/2014/main" id="{3500829F-A15C-EFBD-774F-0B2BE1BCD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See the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Dangers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29707" name="AutoShape 1035">
            <a:extLst>
              <a:ext uri="{FF2B5EF4-FFF2-40B4-BE49-F238E27FC236}">
                <a16:creationId xmlns:a16="http://schemas.microsoft.com/office/drawing/2014/main" id="{6A4EC5A9-CFE3-0CB7-C5E7-7EFE72AFA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3716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Hatred for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Sin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1751" name="Rectangle 1040">
            <a:extLst>
              <a:ext uri="{FF2B5EF4-FFF2-40B4-BE49-F238E27FC236}">
                <a16:creationId xmlns:a16="http://schemas.microsoft.com/office/drawing/2014/main" id="{BF96AC34-7BA0-9319-C290-F7B2C114A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461DF0B2-6814-376A-D109-B26C828B0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042F5BEF-DA90-93B7-4BBE-037F75D47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4" name="AutoShape 15">
            <a:extLst>
              <a:ext uri="{FF2B5EF4-FFF2-40B4-BE49-F238E27FC236}">
                <a16:creationId xmlns:a16="http://schemas.microsoft.com/office/drawing/2014/main" id="{D05900BA-A7CD-2E83-5E9B-C48D6825F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5900" y="14097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D5DBF-554A-DADD-8E3A-1533E11AD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763DAB67-A05D-081E-283E-F823989F7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5612434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Positive / Confident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With the Help of Others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See the Dangers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Develop Hatred for Sin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Do What You Know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12518EBD-578D-CD01-D3E3-91A1FEC8EF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35844" name="Object 4">
                        <a:extLst>
                          <a:ext uri="{FF2B5EF4-FFF2-40B4-BE49-F238E27FC236}">
                            <a16:creationId xmlns:a16="http://schemas.microsoft.com/office/drawing/2014/main" id="{2D8F3C8C-BA2D-7CE2-9591-7BDC10DCA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7D195170-4FAF-89EB-BCE8-260DD663D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52455"/>
      </p:ext>
    </p:extLst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AutoShape 1027" descr="Parchment">
            <a:extLst>
              <a:ext uri="{FF2B5EF4-FFF2-40B4-BE49-F238E27FC236}">
                <a16:creationId xmlns:a16="http://schemas.microsoft.com/office/drawing/2014/main" id="{83098FDC-BCD3-2866-1144-FCB0C7B87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04800"/>
            <a:ext cx="5334000" cy="2057400"/>
          </a:xfrm>
          <a:prstGeom prst="bevel">
            <a:avLst>
              <a:gd name="adj" fmla="val 125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Do What</a:t>
            </a:r>
          </a:p>
          <a:p>
            <a:pPr algn="ctr"/>
            <a:r>
              <a:rPr lang="en-US" altLang="en-US" sz="5400" b="1" i="0">
                <a:latin typeface="Comic Sans MS" panose="030F0702030302020204" pitchFamily="66" charset="0"/>
              </a:rPr>
              <a:t>You Know</a:t>
            </a:r>
          </a:p>
        </p:txBody>
      </p:sp>
      <p:sp>
        <p:nvSpPr>
          <p:cNvPr id="40964" name="Text Box 1028">
            <a:extLst>
              <a:ext uri="{FF2B5EF4-FFF2-40B4-BE49-F238E27FC236}">
                <a16:creationId xmlns:a16="http://schemas.microsoft.com/office/drawing/2014/main" id="{D4102D00-8159-1EDF-B91C-9C4E2CE66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695813"/>
            <a:ext cx="7903126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Nehemiah Did What He Knew He Ought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Built the wall (4:6)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 Finished in 52 days (6:15)</a:t>
            </a:r>
          </a:p>
          <a:p>
            <a:pPr>
              <a:lnSpc>
                <a:spcPct val="90000"/>
              </a:lnSpc>
            </a:pPr>
            <a:endParaRPr lang="en-US" altLang="en-US" sz="2000" b="1" i="0" dirty="0">
              <a:latin typeface="Arial" panose="020B0604020202020204" pitchFamily="34" charset="0"/>
            </a:endParaRPr>
          </a:p>
          <a:p>
            <a:r>
              <a:rPr lang="en-US" altLang="en-US" sz="3200" b="1" i="0" u="sng" dirty="0">
                <a:solidFill>
                  <a:srgbClr val="3333CC"/>
                </a:solidFill>
                <a:latin typeface="Arial" panose="020B0604020202020204" pitchFamily="34" charset="0"/>
              </a:rPr>
              <a:t>Our Problem Is Not Knowing, but Doing</a:t>
            </a:r>
            <a:endParaRPr lang="en-US" altLang="en-US" sz="3200" b="1" i="0" dirty="0">
              <a:solidFill>
                <a:srgbClr val="3333CC"/>
              </a:solidFill>
              <a:latin typeface="Arial" panose="020B06040202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3200" b="1" i="0" dirty="0">
                <a:latin typeface="Arial" panose="020B0604020202020204" pitchFamily="34" charset="0"/>
              </a:rPr>
              <a:t> </a:t>
            </a:r>
            <a:r>
              <a:rPr lang="en-US" altLang="en-US" sz="3200" i="0" dirty="0">
                <a:latin typeface="Arial" panose="020B0604020202020204" pitchFamily="34" charset="0"/>
              </a:rPr>
              <a:t>Doers of word (Jas. 1:22)</a:t>
            </a:r>
          </a:p>
          <a:p>
            <a:pPr lvl="1">
              <a:buFontTx/>
              <a:buChar char="•"/>
            </a:pPr>
            <a:r>
              <a:rPr lang="en-US" altLang="en-US" sz="3200" i="0" dirty="0">
                <a:latin typeface="Arial" panose="020B0604020202020204" pitchFamily="34" charset="0"/>
              </a:rPr>
              <a:t> Don’t - it is sin (Jas. 4:17)</a:t>
            </a:r>
            <a:endParaRPr lang="en-US" altLang="en-US" sz="3200" b="1" i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D7EB356C-509A-3976-21B3-A04ABA144D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702625"/>
              </p:ext>
            </p:extLst>
          </p:nvPr>
        </p:nvGraphicFramePr>
        <p:xfrm>
          <a:off x="304800" y="38100"/>
          <a:ext cx="2590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87322" imgH="1608430" progId="MS_ClipArt_Gallery.2">
                  <p:embed/>
                </p:oleObj>
              </mc:Choice>
              <mc:Fallback>
                <p:oleObj name="Clip" r:id="rId3" imgW="1887322" imgH="1608430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8AD0F7EE-8DF3-531B-0EC5-3559E717A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"/>
                        <a:ext cx="25908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17">
            <a:extLst>
              <a:ext uri="{FF2B5EF4-FFF2-40B4-BE49-F238E27FC236}">
                <a16:creationId xmlns:a16="http://schemas.microsoft.com/office/drawing/2014/main" id="{7D2E49C6-FF26-E657-8757-8296393A59F9}"/>
              </a:ext>
            </a:extLst>
          </p:cNvPr>
          <p:cNvGrpSpPr>
            <a:grpSpLocks/>
          </p:cNvGrpSpPr>
          <p:nvPr/>
        </p:nvGrpSpPr>
        <p:grpSpPr bwMode="auto">
          <a:xfrm>
            <a:off x="0" y="1371600"/>
            <a:ext cx="12039600" cy="4267200"/>
            <a:chOff x="-960" y="864"/>
            <a:chExt cx="7584" cy="2688"/>
          </a:xfrm>
        </p:grpSpPr>
        <p:sp>
          <p:nvSpPr>
            <p:cNvPr id="30722" name="AutoShape 2">
              <a:extLst>
                <a:ext uri="{FF2B5EF4-FFF2-40B4-BE49-F238E27FC236}">
                  <a16:creationId xmlns:a16="http://schemas.microsoft.com/office/drawing/2014/main" id="{604CD275-71C8-97AB-99A6-D81DB30FA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Fear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3" name="AutoShape 3">
              <a:extLst>
                <a:ext uri="{FF2B5EF4-FFF2-40B4-BE49-F238E27FC236}">
                  <a16:creationId xmlns:a16="http://schemas.microsoft.com/office/drawing/2014/main" id="{0E4D6AFA-CF3E-715D-AA4B-AC1E45B83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Pray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4" name="AutoShape 4">
              <a:extLst>
                <a:ext uri="{FF2B5EF4-FFF2-40B4-BE49-F238E27FC236}">
                  <a16:creationId xmlns:a16="http://schemas.microsoft.com/office/drawing/2014/main" id="{EFF2F356-3EE2-0B3D-8963-4A3470D0C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Led by God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5" name="AutoShape 5">
              <a:extLst>
                <a:ext uri="{FF2B5EF4-FFF2-40B4-BE49-F238E27FC236}">
                  <a16:creationId xmlns:a16="http://schemas.microsoft.com/office/drawing/2014/main" id="{C4E34239-23BA-B6A4-8D3F-C5892F6B4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Have Goals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4828" name="AutoShape 6">
              <a:extLst>
                <a:ext uri="{FF2B5EF4-FFF2-40B4-BE49-F238E27FC236}">
                  <a16:creationId xmlns:a16="http://schemas.microsoft.com/office/drawing/2014/main" id="{D5D9227E-3101-565A-6612-BB0DCF2DC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6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7" name="AutoShape 7">
              <a:extLst>
                <a:ext uri="{FF2B5EF4-FFF2-40B4-BE49-F238E27FC236}">
                  <a16:creationId xmlns:a16="http://schemas.microsoft.com/office/drawing/2014/main" id="{FF3CBD47-3820-262C-726A-05E3C671C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Positive/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Confident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4830" name="AutoShape 8">
              <a:extLst>
                <a:ext uri="{FF2B5EF4-FFF2-40B4-BE49-F238E27FC236}">
                  <a16:creationId xmlns:a16="http://schemas.microsoft.com/office/drawing/2014/main" id="{B0C50160-60BA-7689-2070-AE9E3863D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776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29" name="AutoShape 9">
              <a:extLst>
                <a:ext uri="{FF2B5EF4-FFF2-40B4-BE49-F238E27FC236}">
                  <a16:creationId xmlns:a16="http://schemas.microsoft.com/office/drawing/2014/main" id="{E6670566-78D8-E4E9-8FF9-207BA76D3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Help from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Others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30" name="AutoShape 10">
              <a:extLst>
                <a:ext uri="{FF2B5EF4-FFF2-40B4-BE49-F238E27FC236}">
                  <a16:creationId xmlns:a16="http://schemas.microsoft.com/office/drawing/2014/main" id="{00141331-EBE7-F85B-0553-FAF79771B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See the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Dangers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  <p:sp>
          <p:nvSpPr>
            <p:cNvPr id="30731" name="AutoShape 11">
              <a:extLst>
                <a:ext uri="{FF2B5EF4-FFF2-40B4-BE49-F238E27FC236}">
                  <a16:creationId xmlns:a16="http://schemas.microsoft.com/office/drawing/2014/main" id="{B08D0AAC-8F00-590F-5A86-3CBA07B22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864"/>
              <a:ext cx="1872" cy="864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Hatred for</a:t>
              </a:r>
            </a:p>
            <a:p>
              <a:pPr algn="ctr">
                <a:defRPr/>
              </a:pPr>
              <a:r>
                <a:rPr lang="en-US" altLang="en-US" sz="4000" b="1" i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Sin</a:t>
              </a:r>
              <a:endParaRPr lang="en-US" altLang="en-US" sz="4000" b="1" i="0">
                <a:latin typeface="Arial" panose="020B0604020202020204" pitchFamily="34" charset="0"/>
              </a:endParaRPr>
            </a:p>
          </p:txBody>
        </p:sp>
      </p:grpSp>
      <p:sp>
        <p:nvSpPr>
          <p:cNvPr id="30732" name="AutoShape 12">
            <a:extLst>
              <a:ext uri="{FF2B5EF4-FFF2-40B4-BE49-F238E27FC236}">
                <a16:creationId xmlns:a16="http://schemas.microsoft.com/office/drawing/2014/main" id="{B604F61C-4FAF-1F61-8E8C-BD3DDBA3D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Do what</a:t>
            </a:r>
          </a:p>
          <a:p>
            <a:pPr algn="ctr">
              <a:defRPr/>
            </a:pPr>
            <a:r>
              <a:rPr lang="en-US" altLang="en-US" sz="4000" b="1" i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Know</a:t>
            </a:r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4820" name="AutoShape 13">
            <a:extLst>
              <a:ext uri="{FF2B5EF4-FFF2-40B4-BE49-F238E27FC236}">
                <a16:creationId xmlns:a16="http://schemas.microsoft.com/office/drawing/2014/main" id="{7CC2A6F7-6118-166A-7216-851F8F45D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4821" name="AutoShape 14">
            <a:extLst>
              <a:ext uri="{FF2B5EF4-FFF2-40B4-BE49-F238E27FC236}">
                <a16:creationId xmlns:a16="http://schemas.microsoft.com/office/drawing/2014/main" id="{A43D0A1E-6AE3-45EF-63C2-DF80D4209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4822" name="AutoShape 15">
            <a:extLst>
              <a:ext uri="{FF2B5EF4-FFF2-40B4-BE49-F238E27FC236}">
                <a16:creationId xmlns:a16="http://schemas.microsoft.com/office/drawing/2014/main" id="{A5C5FBB0-5308-1278-446A-29A3BD49D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400" y="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4823" name="Rectangle 16">
            <a:extLst>
              <a:ext uri="{FF2B5EF4-FFF2-40B4-BE49-F238E27FC236}">
                <a16:creationId xmlns:a16="http://schemas.microsoft.com/office/drawing/2014/main" id="{406EB9A8-575E-FCEF-DF58-A52064130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EAAE027A-87D0-8307-DA7A-16177EA40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C7D6D38F-F8FF-6B8E-5F8B-83D91321F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1800" y="42672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4" name="AutoShape 15">
            <a:extLst>
              <a:ext uri="{FF2B5EF4-FFF2-40B4-BE49-F238E27FC236}">
                <a16:creationId xmlns:a16="http://schemas.microsoft.com/office/drawing/2014/main" id="{8B7BA7A7-9C4E-B9B0-A445-2D059FDB7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5900" y="1409700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5" name="AutoShape 15">
            <a:extLst>
              <a:ext uri="{FF2B5EF4-FFF2-40B4-BE49-F238E27FC236}">
                <a16:creationId xmlns:a16="http://schemas.microsoft.com/office/drawing/2014/main" id="{D69513AC-D542-F430-DB2D-9EB35CDC2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8679" y="1365913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  <p:sp>
        <p:nvSpPr>
          <p:cNvPr id="6" name="AutoShape 15">
            <a:extLst>
              <a:ext uri="{FF2B5EF4-FFF2-40B4-BE49-F238E27FC236}">
                <a16:creationId xmlns:a16="http://schemas.microsoft.com/office/drawing/2014/main" id="{8546DABB-3F5F-ED80-8918-6F486EEEF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0279" y="20472"/>
            <a:ext cx="2971800" cy="13716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000" b="1" i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>
            <a:extLst>
              <a:ext uri="{FF2B5EF4-FFF2-40B4-BE49-F238E27FC236}">
                <a16:creationId xmlns:a16="http://schemas.microsoft.com/office/drawing/2014/main" id="{CD315E58-A84A-572D-A6D6-3FBE2AF3B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057400"/>
            <a:ext cx="5612434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Fear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Pray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Led by God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Have A Plan / Goal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Positive / Confident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With the Help of Others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 See the Dangers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 Develop Hatred for Sin</a:t>
            </a:r>
          </a:p>
          <a:p>
            <a:pPr marL="571500" indent="-571500">
              <a:buFont typeface="+mj-lt"/>
              <a:buAutoNum type="romanUcPeriod"/>
            </a:pPr>
            <a:r>
              <a:rPr lang="en-US" altLang="en-US" sz="3300" b="1" i="0" dirty="0">
                <a:latin typeface="Arial" panose="020B0604020202020204" pitchFamily="34" charset="0"/>
              </a:rPr>
              <a:t>Do What You Know</a:t>
            </a:r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2D8F3C8C-BA2D-7CE2-9591-7BDC10DCAA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413569"/>
              </p:ext>
            </p:extLst>
          </p:nvPr>
        </p:nvGraphicFramePr>
        <p:xfrm>
          <a:off x="7315200" y="2175982"/>
          <a:ext cx="4251771" cy="250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816913" imgH="1070762" progId="MS_ClipArt_Gallery.2">
                  <p:embed/>
                </p:oleObj>
              </mc:Choice>
              <mc:Fallback>
                <p:oleObj name="Clip" r:id="rId2" imgW="1816913" imgH="1070762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175982"/>
                        <a:ext cx="4251771" cy="2506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28">
            <a:extLst>
              <a:ext uri="{FF2B5EF4-FFF2-40B4-BE49-F238E27FC236}">
                <a16:creationId xmlns:a16="http://schemas.microsoft.com/office/drawing/2014/main" id="{BDED32EF-1915-1A40-A4F9-5BB4DBF93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"/>
            <a:ext cx="9144000" cy="1646238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5400" b="1" i="0">
                <a:solidFill>
                  <a:srgbClr val="FFFF66"/>
                </a:solidFill>
                <a:latin typeface="Comic Sans MS" panose="030F0702030302020204" pitchFamily="66" charset="0"/>
              </a:rPr>
              <a:t>Hand Me Another Stone</a:t>
            </a:r>
            <a:endParaRPr lang="en-US" altLang="en-US" sz="5400" b="1" i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anose="030F0702030302020204" pitchFamily="66" charset="0"/>
            </a:endParaRPr>
          </a:p>
          <a:p>
            <a:pPr algn="ctr">
              <a:defRPr/>
            </a:pPr>
            <a:r>
              <a:rPr lang="en-US" altLang="en-US" sz="4800">
                <a:solidFill>
                  <a:schemeClr val="bg1"/>
                </a:solidFill>
                <a:latin typeface="Comic Sans MS" panose="030F0702030302020204" pitchFamily="66" charset="0"/>
              </a:rPr>
              <a:t>I’m Building A Wall</a:t>
            </a:r>
            <a:endParaRPr lang="en-US" altLang="en-US" sz="5400" b="1" i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3327</TotalTime>
  <Words>1145</Words>
  <Application>Microsoft Office PowerPoint</Application>
  <PresentationFormat>Widescreen</PresentationFormat>
  <Paragraphs>273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Comic Sans MS</vt:lpstr>
      <vt:lpstr>Tahoma</vt:lpstr>
      <vt:lpstr>Office 2013 - 2022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33</cp:revision>
  <cp:lastPrinted>2025-10-12T03:06:23Z</cp:lastPrinted>
  <dcterms:created xsi:type="dcterms:W3CDTF">2003-01-30T20:06:51Z</dcterms:created>
  <dcterms:modified xsi:type="dcterms:W3CDTF">2025-10-12T13:01:55Z</dcterms:modified>
</cp:coreProperties>
</file>