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257" r:id="rId2"/>
    <p:sldId id="266" r:id="rId3"/>
    <p:sldId id="315" r:id="rId4"/>
    <p:sldId id="288" r:id="rId5"/>
    <p:sldId id="289" r:id="rId6"/>
    <p:sldId id="276" r:id="rId7"/>
    <p:sldId id="287" r:id="rId8"/>
    <p:sldId id="314" r:id="rId9"/>
    <p:sldId id="277" r:id="rId10"/>
    <p:sldId id="291" r:id="rId11"/>
    <p:sldId id="292" r:id="rId12"/>
    <p:sldId id="293" r:id="rId13"/>
    <p:sldId id="313" r:id="rId14"/>
    <p:sldId id="278" r:id="rId15"/>
    <p:sldId id="294" r:id="rId16"/>
    <p:sldId id="312" r:id="rId17"/>
    <p:sldId id="279" r:id="rId18"/>
    <p:sldId id="311" r:id="rId19"/>
    <p:sldId id="280" r:id="rId20"/>
    <p:sldId id="310" r:id="rId21"/>
    <p:sldId id="281" r:id="rId22"/>
    <p:sldId id="297" r:id="rId23"/>
    <p:sldId id="295" r:id="rId24"/>
    <p:sldId id="296"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275" r:id="rId38"/>
    <p:sldId id="274" r:id="rId39"/>
  </p:sldIdLst>
  <p:sldSz cx="12192000" cy="6858000"/>
  <p:notesSz cx="7004050" cy="9290050"/>
  <p:embeddedFontLst>
    <p:embeddedFont>
      <p:font typeface="Arial Narrow" panose="020B0606020202030204" pitchFamily="34" charset="0"/>
      <p:regular r:id="rId41"/>
      <p:bold r:id="rId42"/>
      <p:italic r:id="rId43"/>
      <p:boldItalic r:id="rId44"/>
    </p:embeddedFont>
    <p:embeddedFont>
      <p:font typeface="Freestyle Script" panose="030804020302050B0404" pitchFamily="66" charset="0"/>
      <p:regular r:id="rId45"/>
    </p:embeddedFont>
    <p:embeddedFont>
      <p:font typeface="MaritaTextMediumHMK" panose="020B0604020202020204"/>
      <p:regular r:id="rId46"/>
    </p:embeddedFont>
  </p:embeddedFontLst>
  <p:defaultTextStyle>
    <a:defPPr>
      <a:defRPr lang="en-US"/>
    </a:defPPr>
    <a:lvl1pPr algn="l" rtl="0" fontAlgn="base">
      <a:spcBef>
        <a:spcPct val="0"/>
      </a:spcBef>
      <a:spcAft>
        <a:spcPct val="0"/>
      </a:spcAft>
      <a:defRPr sz="2400" kern="1200">
        <a:solidFill>
          <a:schemeClr val="tx1"/>
        </a:solidFill>
        <a:latin typeface="MaritaTextMediumHMK" pitchFamily="2" charset="0"/>
        <a:ea typeface="+mn-ea"/>
        <a:cs typeface="+mn-cs"/>
      </a:defRPr>
    </a:lvl1pPr>
    <a:lvl2pPr marL="457200" algn="l" rtl="0" fontAlgn="base">
      <a:spcBef>
        <a:spcPct val="0"/>
      </a:spcBef>
      <a:spcAft>
        <a:spcPct val="0"/>
      </a:spcAft>
      <a:defRPr sz="2400" kern="1200">
        <a:solidFill>
          <a:schemeClr val="tx1"/>
        </a:solidFill>
        <a:latin typeface="MaritaTextMediumHMK" pitchFamily="2" charset="0"/>
        <a:ea typeface="+mn-ea"/>
        <a:cs typeface="+mn-cs"/>
      </a:defRPr>
    </a:lvl2pPr>
    <a:lvl3pPr marL="914400" algn="l" rtl="0" fontAlgn="base">
      <a:spcBef>
        <a:spcPct val="0"/>
      </a:spcBef>
      <a:spcAft>
        <a:spcPct val="0"/>
      </a:spcAft>
      <a:defRPr sz="2400" kern="1200">
        <a:solidFill>
          <a:schemeClr val="tx1"/>
        </a:solidFill>
        <a:latin typeface="MaritaTextMediumHMK" pitchFamily="2" charset="0"/>
        <a:ea typeface="+mn-ea"/>
        <a:cs typeface="+mn-cs"/>
      </a:defRPr>
    </a:lvl3pPr>
    <a:lvl4pPr marL="1371600" algn="l" rtl="0" fontAlgn="base">
      <a:spcBef>
        <a:spcPct val="0"/>
      </a:spcBef>
      <a:spcAft>
        <a:spcPct val="0"/>
      </a:spcAft>
      <a:defRPr sz="2400" kern="1200">
        <a:solidFill>
          <a:schemeClr val="tx1"/>
        </a:solidFill>
        <a:latin typeface="MaritaTextMediumHMK" pitchFamily="2" charset="0"/>
        <a:ea typeface="+mn-ea"/>
        <a:cs typeface="+mn-cs"/>
      </a:defRPr>
    </a:lvl4pPr>
    <a:lvl5pPr marL="1828800" algn="l" rtl="0" fontAlgn="base">
      <a:spcBef>
        <a:spcPct val="0"/>
      </a:spcBef>
      <a:spcAft>
        <a:spcPct val="0"/>
      </a:spcAft>
      <a:defRPr sz="2400" kern="1200">
        <a:solidFill>
          <a:schemeClr val="tx1"/>
        </a:solidFill>
        <a:latin typeface="MaritaTextMediumHMK" pitchFamily="2" charset="0"/>
        <a:ea typeface="+mn-ea"/>
        <a:cs typeface="+mn-cs"/>
      </a:defRPr>
    </a:lvl5pPr>
    <a:lvl6pPr marL="2286000" algn="l" defTabSz="914400" rtl="0" eaLnBrk="1" latinLnBrk="0" hangingPunct="1">
      <a:defRPr sz="2400" kern="1200">
        <a:solidFill>
          <a:schemeClr val="tx1"/>
        </a:solidFill>
        <a:latin typeface="MaritaTextMediumHMK" pitchFamily="2" charset="0"/>
        <a:ea typeface="+mn-ea"/>
        <a:cs typeface="+mn-cs"/>
      </a:defRPr>
    </a:lvl6pPr>
    <a:lvl7pPr marL="2743200" algn="l" defTabSz="914400" rtl="0" eaLnBrk="1" latinLnBrk="0" hangingPunct="1">
      <a:defRPr sz="2400" kern="1200">
        <a:solidFill>
          <a:schemeClr val="tx1"/>
        </a:solidFill>
        <a:latin typeface="MaritaTextMediumHMK" pitchFamily="2" charset="0"/>
        <a:ea typeface="+mn-ea"/>
        <a:cs typeface="+mn-cs"/>
      </a:defRPr>
    </a:lvl7pPr>
    <a:lvl8pPr marL="3200400" algn="l" defTabSz="914400" rtl="0" eaLnBrk="1" latinLnBrk="0" hangingPunct="1">
      <a:defRPr sz="2400" kern="1200">
        <a:solidFill>
          <a:schemeClr val="tx1"/>
        </a:solidFill>
        <a:latin typeface="MaritaTextMediumHMK" pitchFamily="2" charset="0"/>
        <a:ea typeface="+mn-ea"/>
        <a:cs typeface="+mn-cs"/>
      </a:defRPr>
    </a:lvl8pPr>
    <a:lvl9pPr marL="3657600" algn="l" defTabSz="914400" rtl="0" eaLnBrk="1" latinLnBrk="0" hangingPunct="1">
      <a:defRPr sz="2400" kern="1200">
        <a:solidFill>
          <a:schemeClr val="tx1"/>
        </a:solidFill>
        <a:latin typeface="MaritaTextMediumHMK" pitchFamily="2"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99"/>
    <a:srgbClr val="F8F8F8"/>
    <a:srgbClr val="009900"/>
    <a:srgbClr val="333333"/>
    <a:srgbClr val="80808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2" autoAdjust="0"/>
    <p:restoredTop sz="94646" autoAdjust="0"/>
  </p:normalViewPr>
  <p:slideViewPr>
    <p:cSldViewPr>
      <p:cViewPr varScale="1">
        <p:scale>
          <a:sx n="76" d="100"/>
          <a:sy n="76" d="100"/>
        </p:scale>
        <p:origin x="66" y="31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35088" cy="464503"/>
          </a:xfrm>
          <a:prstGeom prst="rect">
            <a:avLst/>
          </a:prstGeom>
          <a:noFill/>
          <a:ln w="9525">
            <a:noFill/>
            <a:miter lim="800000"/>
            <a:headEnd/>
            <a:tailEnd/>
          </a:ln>
          <a:effectLst/>
        </p:spPr>
        <p:txBody>
          <a:bodyPr vert="horz" wrap="square" lIns="93104" tIns="46552" rIns="93104" bIns="46552" numCol="1" anchor="t" anchorCtr="0" compatLnSpc="1">
            <a:prstTxWarp prst="textNoShape">
              <a:avLst/>
            </a:prstTxWarp>
          </a:bodyPr>
          <a:lstStyle>
            <a:lvl1pPr>
              <a:defRPr sz="1200">
                <a:latin typeface="Arial" pitchFamily="34" charset="0"/>
              </a:defRPr>
            </a:lvl1pPr>
          </a:lstStyle>
          <a:p>
            <a:endParaRPr lang="en-US"/>
          </a:p>
        </p:txBody>
      </p:sp>
      <p:sp>
        <p:nvSpPr>
          <p:cNvPr id="28675" name="Rectangle 3"/>
          <p:cNvSpPr>
            <a:spLocks noGrp="1" noChangeArrowheads="1"/>
          </p:cNvSpPr>
          <p:nvPr>
            <p:ph type="dt" idx="1"/>
          </p:nvPr>
        </p:nvSpPr>
        <p:spPr bwMode="auto">
          <a:xfrm>
            <a:off x="3968962" y="0"/>
            <a:ext cx="3035088" cy="464503"/>
          </a:xfrm>
          <a:prstGeom prst="rect">
            <a:avLst/>
          </a:prstGeom>
          <a:noFill/>
          <a:ln w="9525">
            <a:noFill/>
            <a:miter lim="800000"/>
            <a:headEnd/>
            <a:tailEnd/>
          </a:ln>
          <a:effectLst/>
        </p:spPr>
        <p:txBody>
          <a:bodyPr vert="horz" wrap="square" lIns="93104" tIns="46552" rIns="93104" bIns="46552" numCol="1" anchor="t" anchorCtr="0" compatLnSpc="1">
            <a:prstTxWarp prst="textNoShape">
              <a:avLst/>
            </a:prstTxWarp>
          </a:bodyPr>
          <a:lstStyle>
            <a:lvl1pPr algn="r">
              <a:defRPr sz="1200">
                <a:latin typeface="Arial" pitchFamily="34" charset="0"/>
              </a:defRPr>
            </a:lvl1pPr>
          </a:lstStyle>
          <a:p>
            <a:endParaRPr lang="en-US"/>
          </a:p>
        </p:txBody>
      </p:sp>
      <p:sp>
        <p:nvSpPr>
          <p:cNvPr id="28676" name="Rectangle 4"/>
          <p:cNvSpPr>
            <a:spLocks noGrp="1" noRot="1" noChangeAspect="1" noChangeArrowheads="1" noTextEdit="1"/>
          </p:cNvSpPr>
          <p:nvPr>
            <p:ph type="sldImg" idx="2"/>
          </p:nvPr>
        </p:nvSpPr>
        <p:spPr bwMode="auto">
          <a:xfrm>
            <a:off x="406400" y="696913"/>
            <a:ext cx="6191250" cy="3482975"/>
          </a:xfrm>
          <a:prstGeom prst="rect">
            <a:avLst/>
          </a:prstGeom>
          <a:noFill/>
          <a:ln w="9525">
            <a:solidFill>
              <a:srgbClr val="000000"/>
            </a:solidFill>
            <a:miter lim="800000"/>
            <a:headEnd/>
            <a:tailEnd/>
          </a:ln>
          <a:effectLst/>
        </p:spPr>
      </p:sp>
      <p:sp>
        <p:nvSpPr>
          <p:cNvPr id="28677" name="Rectangle 5"/>
          <p:cNvSpPr>
            <a:spLocks noGrp="1" noChangeArrowheads="1"/>
          </p:cNvSpPr>
          <p:nvPr>
            <p:ph type="body" sz="quarter" idx="3"/>
          </p:nvPr>
        </p:nvSpPr>
        <p:spPr bwMode="auto">
          <a:xfrm>
            <a:off x="933874" y="4412774"/>
            <a:ext cx="5136303" cy="4180523"/>
          </a:xfrm>
          <a:prstGeom prst="rect">
            <a:avLst/>
          </a:prstGeom>
          <a:noFill/>
          <a:ln w="9525">
            <a:noFill/>
            <a:miter lim="800000"/>
            <a:headEnd/>
            <a:tailEnd/>
          </a:ln>
          <a:effectLst/>
        </p:spPr>
        <p:txBody>
          <a:bodyPr vert="horz" wrap="square" lIns="93104" tIns="46552" rIns="93104" bIns="4655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678" name="Rectangle 6"/>
          <p:cNvSpPr>
            <a:spLocks noGrp="1" noChangeArrowheads="1"/>
          </p:cNvSpPr>
          <p:nvPr>
            <p:ph type="ftr" sz="quarter" idx="4"/>
          </p:nvPr>
        </p:nvSpPr>
        <p:spPr bwMode="auto">
          <a:xfrm>
            <a:off x="0" y="8825547"/>
            <a:ext cx="3035088" cy="464503"/>
          </a:xfrm>
          <a:prstGeom prst="rect">
            <a:avLst/>
          </a:prstGeom>
          <a:noFill/>
          <a:ln w="9525">
            <a:noFill/>
            <a:miter lim="800000"/>
            <a:headEnd/>
            <a:tailEnd/>
          </a:ln>
          <a:effectLst/>
        </p:spPr>
        <p:txBody>
          <a:bodyPr vert="horz" wrap="square" lIns="93104" tIns="46552" rIns="93104" bIns="46552" numCol="1" anchor="b" anchorCtr="0" compatLnSpc="1">
            <a:prstTxWarp prst="textNoShape">
              <a:avLst/>
            </a:prstTxWarp>
          </a:bodyPr>
          <a:lstStyle>
            <a:lvl1pPr>
              <a:defRPr sz="1200">
                <a:latin typeface="Arial" pitchFamily="34" charset="0"/>
              </a:defRPr>
            </a:lvl1pPr>
          </a:lstStyle>
          <a:p>
            <a:endParaRPr lang="en-US"/>
          </a:p>
        </p:txBody>
      </p:sp>
      <p:sp>
        <p:nvSpPr>
          <p:cNvPr id="28679" name="Rectangle 7"/>
          <p:cNvSpPr>
            <a:spLocks noGrp="1" noChangeArrowheads="1"/>
          </p:cNvSpPr>
          <p:nvPr>
            <p:ph type="sldNum" sz="quarter" idx="5"/>
          </p:nvPr>
        </p:nvSpPr>
        <p:spPr bwMode="auto">
          <a:xfrm>
            <a:off x="3968962" y="8825547"/>
            <a:ext cx="3035088" cy="464503"/>
          </a:xfrm>
          <a:prstGeom prst="rect">
            <a:avLst/>
          </a:prstGeom>
          <a:noFill/>
          <a:ln w="9525">
            <a:noFill/>
            <a:miter lim="800000"/>
            <a:headEnd/>
            <a:tailEnd/>
          </a:ln>
          <a:effectLst/>
        </p:spPr>
        <p:txBody>
          <a:bodyPr vert="horz" wrap="square" lIns="93104" tIns="46552" rIns="93104" bIns="46552" numCol="1" anchor="b" anchorCtr="0" compatLnSpc="1">
            <a:prstTxWarp prst="textNoShape">
              <a:avLst/>
            </a:prstTxWarp>
          </a:bodyPr>
          <a:lstStyle>
            <a:lvl1pPr algn="r">
              <a:defRPr sz="1200">
                <a:latin typeface="Arial" pitchFamily="34" charset="0"/>
              </a:defRPr>
            </a:lvl1pPr>
          </a:lstStyle>
          <a:p>
            <a:fld id="{A840C58B-14F6-42CC-ADD9-6F99767A13B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166" name="Picture 94" descr="blackframe_titleframe"/>
          <p:cNvPicPr>
            <a:picLocks noChangeAspect="1" noChangeArrowheads="1"/>
          </p:cNvPicPr>
          <p:nvPr/>
        </p:nvPicPr>
        <p:blipFill>
          <a:blip r:embed="rId2" cstate="print"/>
          <a:srcRect/>
          <a:stretch>
            <a:fillRect/>
          </a:stretch>
        </p:blipFill>
        <p:spPr bwMode="auto">
          <a:xfrm>
            <a:off x="1600200" y="1371600"/>
            <a:ext cx="9169400" cy="2114550"/>
          </a:xfrm>
          <a:prstGeom prst="rect">
            <a:avLst/>
          </a:prstGeom>
          <a:noFill/>
        </p:spPr>
      </p:pic>
      <p:sp>
        <p:nvSpPr>
          <p:cNvPr id="3074" name="Rectangle 2"/>
          <p:cNvSpPr>
            <a:spLocks noGrp="1" noChangeArrowheads="1"/>
          </p:cNvSpPr>
          <p:nvPr>
            <p:ph type="ctrTitle"/>
          </p:nvPr>
        </p:nvSpPr>
        <p:spPr>
          <a:xfrm>
            <a:off x="2133600" y="1219200"/>
            <a:ext cx="8128000" cy="1879600"/>
          </a:xfrm>
        </p:spPr>
        <p:txBody>
          <a:bodyPr anchor="b"/>
          <a:lstStyle>
            <a:lvl1pPr>
              <a:lnSpc>
                <a:spcPct val="95000"/>
              </a:lnSpc>
              <a:defRPr sz="5400">
                <a:solidFill>
                  <a:schemeClr val="tx1"/>
                </a:solidFill>
              </a:defRPr>
            </a:lvl1pPr>
          </a:lstStyle>
          <a:p>
            <a:r>
              <a:rPr lang="en-US"/>
              <a:t>Click to edit Master title style</a:t>
            </a:r>
          </a:p>
        </p:txBody>
      </p:sp>
      <p:sp>
        <p:nvSpPr>
          <p:cNvPr id="3075" name="Rectangle 3"/>
          <p:cNvSpPr>
            <a:spLocks noGrp="1" noChangeArrowheads="1"/>
          </p:cNvSpPr>
          <p:nvPr>
            <p:ph type="subTitle" idx="1"/>
          </p:nvPr>
        </p:nvSpPr>
        <p:spPr>
          <a:xfrm>
            <a:off x="2243667" y="4076700"/>
            <a:ext cx="7814733" cy="1257300"/>
          </a:xfrm>
        </p:spPr>
        <p:txBody>
          <a:bodyPr/>
          <a:lstStyle>
            <a:lvl1pPr marL="0" indent="0" algn="ctr">
              <a:buFontTx/>
              <a:buNone/>
              <a:defRPr/>
            </a:lvl1pPr>
          </a:lstStyle>
          <a:p>
            <a:r>
              <a:rPr lang="en-US"/>
              <a:t>Click to edit Master subtitle style</a:t>
            </a:r>
          </a:p>
        </p:txBody>
      </p:sp>
      <p:sp>
        <p:nvSpPr>
          <p:cNvPr id="3076" name="Rectangle 4"/>
          <p:cNvSpPr>
            <a:spLocks noGrp="1" noChangeArrowheads="1"/>
          </p:cNvSpPr>
          <p:nvPr>
            <p:ph type="dt" sz="half" idx="2"/>
          </p:nvPr>
        </p:nvSpPr>
        <p:spPr/>
        <p:txBody>
          <a:bodyPr/>
          <a:lstStyle>
            <a:lvl1pPr>
              <a:defRPr/>
            </a:lvl1pPr>
          </a:lstStyle>
          <a:p>
            <a:fld id="{F57F2DDD-82B4-4A38-9718-2D67206C4832}" type="datetime1">
              <a:rPr lang="en-US"/>
              <a:pPr/>
              <a:t>1/5/2025</a:t>
            </a:fld>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D8D81E0A-665B-48A9-9BC5-AA970D05CE11}" type="slidenum">
              <a:rPr lang="en-US"/>
              <a:pPr/>
              <a:t>‹#›</a:t>
            </a:fld>
            <a:endParaRPr lang="en-US"/>
          </a:p>
        </p:txBody>
      </p:sp>
    </p:spTree>
  </p:cSld>
  <p:clrMapOvr>
    <a:masterClrMapping/>
  </p:clrMapOvr>
  <p:transition spd="med">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2ADFC95C-28B3-46C5-AD74-238C83004D1C}" type="datetime1">
              <a:rPr lang="en-US"/>
              <a:pPr/>
              <a:t>1/5/2025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E53BC39-015A-437D-A557-163498201257}" type="slidenum">
              <a:rPr lang="en-US"/>
              <a:pPr/>
              <a:t>‹#›</a:t>
            </a:fld>
            <a:endParaRPr lang="en-US"/>
          </a:p>
        </p:txBody>
      </p:sp>
    </p:spTree>
  </p:cSld>
  <p:clrMapOvr>
    <a:masterClrMapping/>
  </p:clrMapOvr>
  <p:transition spd="med">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BC486CCF-CDCD-49F0-8E01-93916BCEE540}" type="datetime1">
              <a:rPr lang="en-US"/>
              <a:pPr/>
              <a:t>1/5/2025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99D11F-AE17-4025-A090-A6C3B725A23B}" type="slidenum">
              <a:rPr lang="en-US"/>
              <a:pPr/>
              <a:t>‹#›</a:t>
            </a:fld>
            <a:endParaRPr lang="en-US"/>
          </a:p>
        </p:txBody>
      </p:sp>
    </p:spTree>
  </p:cSld>
  <p:clrMapOvr>
    <a:masterClrMapping/>
  </p:clrMapOvr>
  <p:transition spd="med">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514600"/>
            <a:ext cx="508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514600"/>
            <a:ext cx="508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BB9CC99A-CE6F-4224-9147-E012A6DDED79}" type="datetime1">
              <a:rPr lang="en-US"/>
              <a:pPr/>
              <a:t>1/5/2025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0C05EB1-02D6-446E-87B2-3F9426101BD9}" type="slidenum">
              <a:rPr lang="en-US"/>
              <a:pPr/>
              <a:t>‹#›</a:t>
            </a:fld>
            <a:endParaRPr lang="en-US"/>
          </a:p>
        </p:txBody>
      </p:sp>
    </p:spTree>
  </p:cSld>
  <p:clrMapOvr>
    <a:masterClrMapping/>
  </p:clrMapOvr>
  <p:transition spd="med">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B9001B27-6E24-4134-941A-B1BC7473B642}" type="datetime1">
              <a:rPr lang="en-US"/>
              <a:pPr/>
              <a:t>1/5/2025</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2E6DD2B-C573-402D-BE6D-539C242269D2}" type="slidenum">
              <a:rPr lang="en-US"/>
              <a:pPr/>
              <a:t>‹#›</a:t>
            </a:fld>
            <a:endParaRPr lang="en-US"/>
          </a:p>
        </p:txBody>
      </p:sp>
    </p:spTree>
  </p:cSld>
  <p:clrMapOvr>
    <a:masterClrMapping/>
  </p:clrMapOvr>
  <p:transition spd="med">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0CA83FC4-7996-455B-99A4-93216488E311}" type="datetime1">
              <a:rPr lang="en-US"/>
              <a:pPr/>
              <a:t>1/5/2025</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F7418E9-43E0-43FF-911E-4DC1B5F6EC90}" type="slidenum">
              <a:rPr lang="en-US"/>
              <a:pPr/>
              <a:t>‹#›</a:t>
            </a:fld>
            <a:endParaRPr lang="en-US"/>
          </a:p>
        </p:txBody>
      </p:sp>
    </p:spTree>
  </p:cSld>
  <p:clrMapOvr>
    <a:masterClrMapping/>
  </p:clrMapOvr>
  <p:transition spd="med">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255E0B9-8082-4460-8092-8D53ED632C57}" type="datetime1">
              <a:rPr lang="en-US"/>
              <a:pPr/>
              <a:t>1/5/2025</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112D0CA-0774-45CE-821A-8205C591F235}" type="slidenum">
              <a:rPr lang="en-US"/>
              <a:pPr/>
              <a:t>‹#›</a:t>
            </a:fld>
            <a:endParaRPr lang="en-US"/>
          </a:p>
        </p:txBody>
      </p:sp>
    </p:spTree>
  </p:cSld>
  <p:clrMapOvr>
    <a:masterClrMapping/>
  </p:clrMapOvr>
  <p:transition spd="med">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63FEBF1A-A662-4AB4-A164-155733D3D29B}" type="datetime1">
              <a:rPr lang="en-US"/>
              <a:pPr/>
              <a:t>1/5/2025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42ED837-E802-49BB-8729-4533E297A129}" type="slidenum">
              <a:rPr lang="en-US"/>
              <a:pPr/>
              <a:t>‹#›</a:t>
            </a:fld>
            <a:endParaRPr lang="en-US"/>
          </a:p>
        </p:txBody>
      </p:sp>
    </p:spTree>
  </p:cSld>
  <p:clrMapOvr>
    <a:masterClrMapping/>
  </p:clrMapOvr>
  <p:transition spd="med">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CBE3E617-E9F0-4922-8340-FA871ADB1C84}" type="datetime1">
              <a:rPr lang="en-US"/>
              <a:pPr/>
              <a:t>1/5/2025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0E6FB41-AE3C-41FE-9F4D-13E8EE92D1C1}" type="slidenum">
              <a:rPr lang="en-US"/>
              <a:pPr/>
              <a:t>‹#›</a:t>
            </a:fld>
            <a:endParaRPr lang="en-US"/>
          </a:p>
        </p:txBody>
      </p:sp>
    </p:spTree>
  </p:cSld>
  <p:clrMapOvr>
    <a:masterClrMapping/>
  </p:clrMapOvr>
  <p:transition spd="med">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DEA00B5-0769-4BF0-A032-C023AB35BC53}" type="datetime1">
              <a:rPr lang="en-US"/>
              <a:pPr/>
              <a:t>1/5/2025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FF61A3-A51F-4DD4-A90E-A2E17C645F5B}" type="slidenum">
              <a:rPr lang="en-US"/>
              <a:pPr/>
              <a:t>‹#›</a:t>
            </a:fld>
            <a:endParaRPr lang="en-US"/>
          </a:p>
        </p:txBody>
      </p:sp>
    </p:spTree>
  </p:cSld>
  <p:clrMapOvr>
    <a:masterClrMapping/>
  </p:clrMapOvr>
  <p:transition spd="med">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33400"/>
            <a:ext cx="2590800"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533400"/>
            <a:ext cx="7569200"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A19DFFD-D690-46FE-AB08-908211E22E73}" type="datetime1">
              <a:rPr lang="en-US"/>
              <a:pPr/>
              <a:t>1/5/2025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90ED3FC-2E75-429A-959F-23C86DDBBD0D}" type="slidenum">
              <a:rPr lang="en-US"/>
              <a:pPr/>
              <a:t>‹#›</a:t>
            </a:fld>
            <a:endParaRPr lang="en-US"/>
          </a:p>
        </p:txBody>
      </p:sp>
    </p:spTree>
  </p:cSld>
  <p:clrMapOvr>
    <a:masterClrMapping/>
  </p:clrMapOvr>
  <p:transition spd="med">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33400"/>
            <a:ext cx="103632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2514600"/>
            <a:ext cx="10363200" cy="3581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E9C794"/>
                </a:solidFill>
                <a:latin typeface="+mn-lt"/>
              </a:defRPr>
            </a:lvl1pPr>
          </a:lstStyle>
          <a:p>
            <a:fld id="{1704C29A-0550-415A-B77E-AE63FBFB04AA}" type="datetime1">
              <a:rPr lang="en-US"/>
              <a:pPr/>
              <a:t>1/5/2025</a:t>
            </a:fld>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E9C794"/>
                </a:solidFill>
                <a:latin typeface="+mn-lt"/>
              </a:defRPr>
            </a:lvl1pPr>
          </a:lstStyle>
          <a:p>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E9C794"/>
                </a:solidFill>
                <a:latin typeface="+mn-lt"/>
              </a:defRPr>
            </a:lvl1pPr>
          </a:lstStyle>
          <a:p>
            <a:fld id="{5A33490A-98E2-4EC8-A5C5-7388B044EA02}" type="slidenum">
              <a:rPr lang="en-US"/>
              <a:pPr/>
              <a:t>‹#›</a:t>
            </a:fld>
            <a:endParaRPr lang="en-US"/>
          </a:p>
        </p:txBody>
      </p:sp>
      <p:sp>
        <p:nvSpPr>
          <p:cNvPr id="1044" name="FormatShape" descr="SKIING" hidden="1"/>
          <p:cNvSpPr>
            <a:spLocks noChangeArrowheads="1"/>
          </p:cNvSpPr>
          <p:nvPr/>
        </p:nvSpPr>
        <p:spPr bwMode="auto">
          <a:xfrm>
            <a:off x="-1778000" y="1701800"/>
            <a:ext cx="1574800" cy="825500"/>
          </a:xfrm>
          <a:prstGeom prst="rect">
            <a:avLst/>
          </a:prstGeom>
          <a:noFill/>
          <a:ln w="101600" cmpd="thinThick">
            <a:solidFill>
              <a:schemeClr val="tx2"/>
            </a:solidFill>
            <a:miter lim="800000"/>
            <a:headEnd/>
            <a:tailEnd/>
          </a:ln>
          <a:effectLst/>
        </p:spPr>
        <p:txBody>
          <a:bodyPr wrap="none" anchor="ctr"/>
          <a:lstStyle/>
          <a:p>
            <a:pPr algn="ctr"/>
            <a:endParaRPr lang="en-US" sz="2400">
              <a:solidFill>
                <a:srgbClr val="E9C794"/>
              </a:solidFill>
              <a:latin typeface="Arial" pitchFamily="34" charset="0"/>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diamond/>
  </p:transition>
  <p:txStyles>
    <p:titleStyle>
      <a:lvl1pPr algn="ctr" rtl="0" fontAlgn="base">
        <a:spcBef>
          <a:spcPct val="0"/>
        </a:spcBef>
        <a:spcAft>
          <a:spcPct val="0"/>
        </a:spcAft>
        <a:defRPr sz="4400">
          <a:solidFill>
            <a:srgbClr val="E9C794"/>
          </a:solidFill>
          <a:latin typeface="+mj-lt"/>
          <a:ea typeface="+mj-ea"/>
          <a:cs typeface="+mj-cs"/>
        </a:defRPr>
      </a:lvl1pPr>
      <a:lvl2pPr algn="ctr" rtl="0" fontAlgn="base">
        <a:spcBef>
          <a:spcPct val="0"/>
        </a:spcBef>
        <a:spcAft>
          <a:spcPct val="0"/>
        </a:spcAft>
        <a:defRPr sz="4400">
          <a:solidFill>
            <a:srgbClr val="E9C794"/>
          </a:solidFill>
          <a:latin typeface="Arial" pitchFamily="34" charset="0"/>
        </a:defRPr>
      </a:lvl2pPr>
      <a:lvl3pPr algn="ctr" rtl="0" fontAlgn="base">
        <a:spcBef>
          <a:spcPct val="0"/>
        </a:spcBef>
        <a:spcAft>
          <a:spcPct val="0"/>
        </a:spcAft>
        <a:defRPr sz="4400">
          <a:solidFill>
            <a:srgbClr val="E9C794"/>
          </a:solidFill>
          <a:latin typeface="Arial" pitchFamily="34" charset="0"/>
        </a:defRPr>
      </a:lvl3pPr>
      <a:lvl4pPr algn="ctr" rtl="0" fontAlgn="base">
        <a:spcBef>
          <a:spcPct val="0"/>
        </a:spcBef>
        <a:spcAft>
          <a:spcPct val="0"/>
        </a:spcAft>
        <a:defRPr sz="4400">
          <a:solidFill>
            <a:srgbClr val="E9C794"/>
          </a:solidFill>
          <a:latin typeface="Arial" pitchFamily="34" charset="0"/>
        </a:defRPr>
      </a:lvl4pPr>
      <a:lvl5pPr algn="ctr" rtl="0" fontAlgn="base">
        <a:spcBef>
          <a:spcPct val="0"/>
        </a:spcBef>
        <a:spcAft>
          <a:spcPct val="0"/>
        </a:spcAft>
        <a:defRPr sz="4400">
          <a:solidFill>
            <a:srgbClr val="E9C794"/>
          </a:solidFill>
          <a:latin typeface="Arial" pitchFamily="34" charset="0"/>
        </a:defRPr>
      </a:lvl5pPr>
      <a:lvl6pPr marL="457200" algn="ctr" rtl="0" fontAlgn="base">
        <a:spcBef>
          <a:spcPct val="0"/>
        </a:spcBef>
        <a:spcAft>
          <a:spcPct val="0"/>
        </a:spcAft>
        <a:defRPr sz="4400">
          <a:solidFill>
            <a:srgbClr val="E9C794"/>
          </a:solidFill>
          <a:latin typeface="Arial" pitchFamily="34" charset="0"/>
        </a:defRPr>
      </a:lvl6pPr>
      <a:lvl7pPr marL="914400" algn="ctr" rtl="0" fontAlgn="base">
        <a:spcBef>
          <a:spcPct val="0"/>
        </a:spcBef>
        <a:spcAft>
          <a:spcPct val="0"/>
        </a:spcAft>
        <a:defRPr sz="4400">
          <a:solidFill>
            <a:srgbClr val="E9C794"/>
          </a:solidFill>
          <a:latin typeface="Arial" pitchFamily="34" charset="0"/>
        </a:defRPr>
      </a:lvl7pPr>
      <a:lvl8pPr marL="1371600" algn="ctr" rtl="0" fontAlgn="base">
        <a:spcBef>
          <a:spcPct val="0"/>
        </a:spcBef>
        <a:spcAft>
          <a:spcPct val="0"/>
        </a:spcAft>
        <a:defRPr sz="4400">
          <a:solidFill>
            <a:srgbClr val="E9C794"/>
          </a:solidFill>
          <a:latin typeface="Arial" pitchFamily="34" charset="0"/>
        </a:defRPr>
      </a:lvl8pPr>
      <a:lvl9pPr marL="1828800" algn="ctr" rtl="0" fontAlgn="base">
        <a:spcBef>
          <a:spcPct val="0"/>
        </a:spcBef>
        <a:spcAft>
          <a:spcPct val="0"/>
        </a:spcAft>
        <a:defRPr sz="4400">
          <a:solidFill>
            <a:srgbClr val="E9C794"/>
          </a:solidFill>
          <a:latin typeface="Arial" pitchFamily="34" charset="0"/>
        </a:defRPr>
      </a:lvl9pPr>
    </p:titleStyle>
    <p:bodyStyle>
      <a:lvl1pPr marL="342900" indent="-342900" algn="l" rtl="0" fontAlgn="base">
        <a:spcBef>
          <a:spcPct val="20000"/>
        </a:spcBef>
        <a:spcAft>
          <a:spcPct val="0"/>
        </a:spcAft>
        <a:buChar char="•"/>
        <a:defRPr sz="3200">
          <a:solidFill>
            <a:srgbClr val="E9C794"/>
          </a:solidFill>
          <a:latin typeface="+mn-lt"/>
          <a:ea typeface="+mn-ea"/>
          <a:cs typeface="+mn-cs"/>
        </a:defRPr>
      </a:lvl1pPr>
      <a:lvl2pPr marL="742950" indent="-285750" algn="l" rtl="0" fontAlgn="base">
        <a:spcBef>
          <a:spcPct val="20000"/>
        </a:spcBef>
        <a:spcAft>
          <a:spcPct val="0"/>
        </a:spcAft>
        <a:buChar char="–"/>
        <a:defRPr sz="2800">
          <a:solidFill>
            <a:srgbClr val="E9C794"/>
          </a:solidFill>
          <a:latin typeface="+mn-lt"/>
        </a:defRPr>
      </a:lvl2pPr>
      <a:lvl3pPr marL="1143000" indent="-228600" algn="l" rtl="0" fontAlgn="base">
        <a:spcBef>
          <a:spcPct val="20000"/>
        </a:spcBef>
        <a:spcAft>
          <a:spcPct val="0"/>
        </a:spcAft>
        <a:buChar char="•"/>
        <a:defRPr sz="2400">
          <a:solidFill>
            <a:srgbClr val="E9C794"/>
          </a:solidFill>
          <a:latin typeface="+mn-lt"/>
        </a:defRPr>
      </a:lvl3pPr>
      <a:lvl4pPr marL="1600200" indent="-228600" algn="l" rtl="0" fontAlgn="base">
        <a:spcBef>
          <a:spcPct val="20000"/>
        </a:spcBef>
        <a:spcAft>
          <a:spcPct val="0"/>
        </a:spcAft>
        <a:buChar char="–"/>
        <a:defRPr sz="2000">
          <a:solidFill>
            <a:srgbClr val="E9C794"/>
          </a:solidFill>
          <a:latin typeface="+mn-lt"/>
        </a:defRPr>
      </a:lvl4pPr>
      <a:lvl5pPr marL="2057400" indent="-228600" algn="l" rtl="0" fontAlgn="base">
        <a:spcBef>
          <a:spcPct val="20000"/>
        </a:spcBef>
        <a:spcAft>
          <a:spcPct val="0"/>
        </a:spcAft>
        <a:buChar char="»"/>
        <a:defRPr sz="2000">
          <a:solidFill>
            <a:srgbClr val="E9C794"/>
          </a:solidFill>
          <a:latin typeface="+mn-lt"/>
        </a:defRPr>
      </a:lvl5pPr>
      <a:lvl6pPr marL="2514600" indent="-228600" algn="l" rtl="0" fontAlgn="base">
        <a:spcBef>
          <a:spcPct val="20000"/>
        </a:spcBef>
        <a:spcAft>
          <a:spcPct val="0"/>
        </a:spcAft>
        <a:buChar char="»"/>
        <a:defRPr sz="2000">
          <a:solidFill>
            <a:srgbClr val="E9C794"/>
          </a:solidFill>
          <a:latin typeface="+mn-lt"/>
        </a:defRPr>
      </a:lvl6pPr>
      <a:lvl7pPr marL="2971800" indent="-228600" algn="l" rtl="0" fontAlgn="base">
        <a:spcBef>
          <a:spcPct val="20000"/>
        </a:spcBef>
        <a:spcAft>
          <a:spcPct val="0"/>
        </a:spcAft>
        <a:buChar char="»"/>
        <a:defRPr sz="2000">
          <a:solidFill>
            <a:srgbClr val="E9C794"/>
          </a:solidFill>
          <a:latin typeface="+mn-lt"/>
        </a:defRPr>
      </a:lvl7pPr>
      <a:lvl8pPr marL="3429000" indent="-228600" algn="l" rtl="0" fontAlgn="base">
        <a:spcBef>
          <a:spcPct val="20000"/>
        </a:spcBef>
        <a:spcAft>
          <a:spcPct val="0"/>
        </a:spcAft>
        <a:buChar char="»"/>
        <a:defRPr sz="2000">
          <a:solidFill>
            <a:srgbClr val="E9C794"/>
          </a:solidFill>
          <a:latin typeface="+mn-lt"/>
        </a:defRPr>
      </a:lvl8pPr>
      <a:lvl9pPr marL="3886200" indent="-228600" algn="l" rtl="0" fontAlgn="base">
        <a:spcBef>
          <a:spcPct val="20000"/>
        </a:spcBef>
        <a:spcAft>
          <a:spcPct val="0"/>
        </a:spcAft>
        <a:buChar char="»"/>
        <a:defRPr sz="2000">
          <a:solidFill>
            <a:srgbClr val="E9C794"/>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3"/>
          <p:cNvSpPr txBox="1">
            <a:spLocks noChangeArrowheads="1"/>
          </p:cNvSpPr>
          <p:nvPr/>
        </p:nvSpPr>
        <p:spPr bwMode="auto">
          <a:xfrm>
            <a:off x="1981200" y="1828801"/>
            <a:ext cx="8229600" cy="1870075"/>
          </a:xfrm>
          <a:prstGeom prst="rect">
            <a:avLst/>
          </a:prstGeom>
          <a:noFill/>
          <a:ln w="9525">
            <a:solidFill>
              <a:srgbClr val="F8F8F8"/>
            </a:solidFill>
            <a:miter lim="800000"/>
            <a:headEnd/>
            <a:tailEnd/>
          </a:ln>
          <a:effectLst/>
        </p:spPr>
        <p:txBody>
          <a:bodyPr wrap="square">
            <a:spAutoFit/>
          </a:bodyPr>
          <a:lstStyle/>
          <a:p>
            <a:pPr algn="ctr"/>
            <a:r>
              <a:rPr lang="en-US" sz="3200" b="1" u="sng">
                <a:effectLst>
                  <a:outerShdw blurRad="38100" dist="38100" dir="2700000" algn="tl">
                    <a:srgbClr val="000000"/>
                  </a:outerShdw>
                </a:effectLst>
                <a:latin typeface="Times New Roman" pitchFamily="18" charset="0"/>
              </a:rPr>
              <a:t>Matthew 16:13</a:t>
            </a:r>
          </a:p>
          <a:p>
            <a:r>
              <a:rPr lang="en-US" sz="2800">
                <a:latin typeface="Times New Roman" pitchFamily="18" charset="0"/>
              </a:rPr>
              <a:t>“When Jesus came into the region of Caesarea Philippi, He asked His disciples, saying, ‘Who do men say that I, the Son of Man, am?’”</a:t>
            </a:r>
          </a:p>
        </p:txBody>
      </p:sp>
      <p:sp>
        <p:nvSpPr>
          <p:cNvPr id="29701" name="Text Box 5"/>
          <p:cNvSpPr txBox="1">
            <a:spLocks noChangeArrowheads="1"/>
          </p:cNvSpPr>
          <p:nvPr/>
        </p:nvSpPr>
        <p:spPr bwMode="auto">
          <a:xfrm>
            <a:off x="609600" y="457201"/>
            <a:ext cx="10896600" cy="1015663"/>
          </a:xfrm>
          <a:prstGeom prst="rect">
            <a:avLst/>
          </a:prstGeom>
          <a:noFill/>
          <a:ln w="9525">
            <a:noFill/>
            <a:miter lim="800000"/>
            <a:headEnd/>
            <a:tailEnd/>
          </a:ln>
          <a:effectLst/>
        </p:spPr>
        <p:txBody>
          <a:bodyPr wrap="square">
            <a:spAutoFit/>
          </a:bodyPr>
          <a:lstStyle/>
          <a:p>
            <a:pPr algn="ctr">
              <a:spcBef>
                <a:spcPct val="50000"/>
              </a:spcBef>
            </a:pPr>
            <a:r>
              <a:rPr lang="en-US" sz="6000" u="sng" dirty="0">
                <a:solidFill>
                  <a:srgbClr val="FFFF99"/>
                </a:solidFill>
                <a:latin typeface="Freestyle Script" pitchFamily="66" charset="0"/>
              </a:rPr>
              <a:t>Jesus Raised The Question Of Who Men Say He Is</a:t>
            </a:r>
          </a:p>
        </p:txBody>
      </p:sp>
      <p:sp>
        <p:nvSpPr>
          <p:cNvPr id="29702" name="Text Box 6"/>
          <p:cNvSpPr txBox="1">
            <a:spLocks noChangeArrowheads="1"/>
          </p:cNvSpPr>
          <p:nvPr/>
        </p:nvSpPr>
        <p:spPr bwMode="auto">
          <a:xfrm>
            <a:off x="1981200" y="4027488"/>
            <a:ext cx="8229600" cy="2297112"/>
          </a:xfrm>
          <a:prstGeom prst="rect">
            <a:avLst/>
          </a:prstGeom>
          <a:noFill/>
          <a:ln w="9525">
            <a:solidFill>
              <a:srgbClr val="F8F8F8"/>
            </a:solidFill>
            <a:miter lim="800000"/>
            <a:headEnd/>
            <a:tailEnd/>
          </a:ln>
          <a:effectLst/>
        </p:spPr>
        <p:txBody>
          <a:bodyPr wrap="square">
            <a:spAutoFit/>
          </a:bodyPr>
          <a:lstStyle/>
          <a:p>
            <a:pPr algn="ctr"/>
            <a:r>
              <a:rPr lang="en-US" sz="3200" b="1" u="sng">
                <a:latin typeface="Times New Roman" pitchFamily="18" charset="0"/>
              </a:rPr>
              <a:t>Matt 22:41-42</a:t>
            </a:r>
          </a:p>
          <a:p>
            <a:r>
              <a:rPr lang="en-US" sz="2800">
                <a:latin typeface="Times New Roman" pitchFamily="18" charset="0"/>
              </a:rPr>
              <a:t>“While the Pharisees were gathered together, Jesus asked them, saying, ‘What do you think about the Christ? Whose Son is He?’ They said to Him, ‘The Son of David.’”</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 calcmode="lin" valueType="num">
                                      <p:cBhvr>
                                        <p:cTn id="7" dur="1000" fill="hold"/>
                                        <p:tgtEl>
                                          <p:spTgt spid="29699"/>
                                        </p:tgtEl>
                                        <p:attrNameLst>
                                          <p:attrName>ppt_w</p:attrName>
                                        </p:attrNameLst>
                                      </p:cBhvr>
                                      <p:tavLst>
                                        <p:tav tm="0">
                                          <p:val>
                                            <p:strVal val="#ppt_w*0.70"/>
                                          </p:val>
                                        </p:tav>
                                        <p:tav tm="100000">
                                          <p:val>
                                            <p:strVal val="#ppt_w"/>
                                          </p:val>
                                        </p:tav>
                                      </p:tavLst>
                                    </p:anim>
                                    <p:anim calcmode="lin" valueType="num">
                                      <p:cBhvr>
                                        <p:cTn id="8" dur="1000" fill="hold"/>
                                        <p:tgtEl>
                                          <p:spTgt spid="29699"/>
                                        </p:tgtEl>
                                        <p:attrNameLst>
                                          <p:attrName>ppt_h</p:attrName>
                                        </p:attrNameLst>
                                      </p:cBhvr>
                                      <p:tavLst>
                                        <p:tav tm="0">
                                          <p:val>
                                            <p:strVal val="#ppt_h"/>
                                          </p:val>
                                        </p:tav>
                                        <p:tav tm="100000">
                                          <p:val>
                                            <p:strVal val="#ppt_h"/>
                                          </p:val>
                                        </p:tav>
                                      </p:tavLst>
                                    </p:anim>
                                    <p:animEffect transition="in" filter="fade">
                                      <p:cBhvr>
                                        <p:cTn id="9" dur="1000"/>
                                        <p:tgtEl>
                                          <p:spTgt spid="2969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9702"/>
                                        </p:tgtEl>
                                        <p:attrNameLst>
                                          <p:attrName>style.visibility</p:attrName>
                                        </p:attrNameLst>
                                      </p:cBhvr>
                                      <p:to>
                                        <p:strVal val="visible"/>
                                      </p:to>
                                    </p:set>
                                    <p:anim calcmode="lin" valueType="num">
                                      <p:cBhvr>
                                        <p:cTn id="14" dur="1000" fill="hold"/>
                                        <p:tgtEl>
                                          <p:spTgt spid="29702"/>
                                        </p:tgtEl>
                                        <p:attrNameLst>
                                          <p:attrName>ppt_w</p:attrName>
                                        </p:attrNameLst>
                                      </p:cBhvr>
                                      <p:tavLst>
                                        <p:tav tm="0">
                                          <p:val>
                                            <p:strVal val="#ppt_w*0.70"/>
                                          </p:val>
                                        </p:tav>
                                        <p:tav tm="100000">
                                          <p:val>
                                            <p:strVal val="#ppt_w"/>
                                          </p:val>
                                        </p:tav>
                                      </p:tavLst>
                                    </p:anim>
                                    <p:anim calcmode="lin" valueType="num">
                                      <p:cBhvr>
                                        <p:cTn id="15" dur="1000" fill="hold"/>
                                        <p:tgtEl>
                                          <p:spTgt spid="29702"/>
                                        </p:tgtEl>
                                        <p:attrNameLst>
                                          <p:attrName>ppt_h</p:attrName>
                                        </p:attrNameLst>
                                      </p:cBhvr>
                                      <p:tavLst>
                                        <p:tav tm="0">
                                          <p:val>
                                            <p:strVal val="#ppt_h"/>
                                          </p:val>
                                        </p:tav>
                                        <p:tav tm="100000">
                                          <p:val>
                                            <p:strVal val="#ppt_h"/>
                                          </p:val>
                                        </p:tav>
                                      </p:tavLst>
                                    </p:anim>
                                    <p:animEffect transition="in" filter="fade">
                                      <p:cBhvr>
                                        <p:cTn id="16" dur="10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p:bldP spid="2970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1701800"/>
            <a:ext cx="7696200" cy="1879600"/>
          </a:xfrm>
        </p:spPr>
        <p:txBody>
          <a:bodyPr/>
          <a:lstStyle/>
          <a:p>
            <a:r>
              <a:rPr lang="en-US" sz="13800" dirty="0">
                <a:effectLst>
                  <a:outerShdw blurRad="38100" dist="38100" dir="2700000" algn="tl">
                    <a:srgbClr val="000000">
                      <a:alpha val="43137"/>
                    </a:srgbClr>
                  </a:outerShdw>
                </a:effectLst>
                <a:latin typeface="Freestyle Script" pitchFamily="66" charset="0"/>
              </a:rPr>
              <a:t>Who Is Jesus?</a:t>
            </a:r>
          </a:p>
        </p:txBody>
      </p:sp>
      <p:sp>
        <p:nvSpPr>
          <p:cNvPr id="3" name="Subtitle 2"/>
          <p:cNvSpPr>
            <a:spLocks noGrp="1"/>
          </p:cNvSpPr>
          <p:nvPr>
            <p:ph type="subTitle" idx="1"/>
          </p:nvPr>
        </p:nvSpPr>
        <p:spPr>
          <a:xfrm>
            <a:off x="2819400" y="3886200"/>
            <a:ext cx="6858000" cy="1257300"/>
          </a:xfrm>
        </p:spPr>
        <p:txBody>
          <a:bodyPr/>
          <a:lstStyle/>
          <a:p>
            <a:r>
              <a:rPr lang="en-US" sz="4000" i="1" dirty="0">
                <a:latin typeface="Arial Narrow" pitchFamily="34" charset="0"/>
              </a:rPr>
              <a:t>His  Role, His Office, His Function</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94720-5246-6EC1-6FEF-21390BE8140E}"/>
            </a:ext>
          </a:extLst>
        </p:cNvPr>
        <p:cNvGrpSpPr/>
        <p:nvPr/>
      </p:nvGrpSpPr>
      <p:grpSpPr>
        <a:xfrm>
          <a:off x="0" y="0"/>
          <a:ext cx="0" cy="0"/>
          <a:chOff x="0" y="0"/>
          <a:chExt cx="0" cy="0"/>
        </a:xfrm>
      </p:grpSpPr>
      <p:pic>
        <p:nvPicPr>
          <p:cNvPr id="5" name="Picture 94" descr="blackframe_titleframe">
            <a:extLst>
              <a:ext uri="{FF2B5EF4-FFF2-40B4-BE49-F238E27FC236}">
                <a16:creationId xmlns:a16="http://schemas.microsoft.com/office/drawing/2014/main" id="{3866C768-163F-ED4C-D222-F01FB4FC3F06}"/>
              </a:ext>
            </a:extLst>
          </p:cNvPr>
          <p:cNvPicPr>
            <a:picLocks noChangeAspect="1" noChangeArrowheads="1"/>
          </p:cNvPicPr>
          <p:nvPr/>
        </p:nvPicPr>
        <p:blipFill>
          <a:blip r:embed="rId2" cstate="print"/>
          <a:srcRect/>
          <a:stretch>
            <a:fillRect/>
          </a:stretch>
        </p:blipFill>
        <p:spPr bwMode="auto">
          <a:xfrm>
            <a:off x="1524000" y="457200"/>
            <a:ext cx="9144000" cy="1676400"/>
          </a:xfrm>
          <a:prstGeom prst="rect">
            <a:avLst/>
          </a:prstGeom>
          <a:noFill/>
        </p:spPr>
      </p:pic>
      <p:sp>
        <p:nvSpPr>
          <p:cNvPr id="4" name="Title 1">
            <a:extLst>
              <a:ext uri="{FF2B5EF4-FFF2-40B4-BE49-F238E27FC236}">
                <a16:creationId xmlns:a16="http://schemas.microsoft.com/office/drawing/2014/main" id="{B5091335-8AFA-155F-73E0-155F1A1ED6B1}"/>
              </a:ext>
            </a:extLst>
          </p:cNvPr>
          <p:cNvSpPr txBox="1">
            <a:spLocks/>
          </p:cNvSpPr>
          <p:nvPr/>
        </p:nvSpPr>
        <p:spPr>
          <a:xfrm>
            <a:off x="3124200" y="381000"/>
            <a:ext cx="6096000" cy="1879600"/>
          </a:xfrm>
          <a:prstGeom prst="rect">
            <a:avLst/>
          </a:prstGeom>
          <a:noFill/>
        </p:spPr>
        <p:txBody>
          <a:bodyPr/>
          <a:lstStyle/>
          <a:p>
            <a:pPr algn="ctr">
              <a:defRPr/>
            </a:pPr>
            <a:r>
              <a:rPr lang="en-US" sz="11500" kern="0" dirty="0">
                <a:solidFill>
                  <a:srgbClr val="E9C794"/>
                </a:solidFill>
                <a:effectLst>
                  <a:outerShdw blurRad="38100" dist="38100" dir="2700000" algn="tl">
                    <a:srgbClr val="000000">
                      <a:alpha val="43137"/>
                    </a:srgbClr>
                  </a:outerShdw>
                </a:effectLst>
                <a:latin typeface="Freestyle Script" pitchFamily="66" charset="0"/>
                <a:ea typeface="+mj-ea"/>
                <a:cs typeface="+mj-cs"/>
              </a:rPr>
              <a:t>Who Is Jesus?</a:t>
            </a:r>
          </a:p>
        </p:txBody>
      </p:sp>
      <p:sp>
        <p:nvSpPr>
          <p:cNvPr id="6" name="TextBox 5">
            <a:extLst>
              <a:ext uri="{FF2B5EF4-FFF2-40B4-BE49-F238E27FC236}">
                <a16:creationId xmlns:a16="http://schemas.microsoft.com/office/drawing/2014/main" id="{9633D528-1C44-7DE7-F41F-C6759039B92C}"/>
              </a:ext>
            </a:extLst>
          </p:cNvPr>
          <p:cNvSpPr txBox="1"/>
          <p:nvPr/>
        </p:nvSpPr>
        <p:spPr>
          <a:xfrm>
            <a:off x="2971800" y="2284186"/>
            <a:ext cx="7239000" cy="688650"/>
          </a:xfrm>
          <a:prstGeom prst="rect">
            <a:avLst/>
          </a:prstGeom>
          <a:noFill/>
        </p:spPr>
        <p:txBody>
          <a:bodyPr wrap="square" rtlCol="0">
            <a:spAutoFit/>
          </a:bodyPr>
          <a:lstStyle/>
          <a:p>
            <a:pPr marL="571500" indent="-571500">
              <a:lnSpc>
                <a:spcPts val="4600"/>
              </a:lnSpc>
              <a:buFont typeface="+mj-lt"/>
              <a:buAutoNum type="romanUcPeriod"/>
            </a:pPr>
            <a:r>
              <a:rPr lang="en-US" sz="4000" dirty="0">
                <a:solidFill>
                  <a:srgbClr val="F8F8F8"/>
                </a:solidFill>
              </a:rPr>
              <a:t>The Word</a:t>
            </a:r>
          </a:p>
        </p:txBody>
      </p:sp>
    </p:spTree>
    <p:extLst>
      <p:ext uri="{BB962C8B-B14F-4D97-AF65-F5344CB8AC3E}">
        <p14:creationId xmlns:p14="http://schemas.microsoft.com/office/powerpoint/2010/main" val="2525964619"/>
      </p:ext>
    </p:extLst>
  </p:cSld>
  <p:clrMapOvr>
    <a:masterClrMapping/>
  </p:clrMapOvr>
  <p:transition spd="med">
    <p:diamon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4038600" y="304800"/>
            <a:ext cx="3926075" cy="769441"/>
          </a:xfrm>
          <a:prstGeom prst="rect">
            <a:avLst/>
          </a:prstGeom>
          <a:noFill/>
          <a:ln w="9525">
            <a:noFill/>
            <a:miter lim="800000"/>
            <a:headEnd/>
            <a:tailEnd/>
          </a:ln>
          <a:effectLst/>
        </p:spPr>
        <p:txBody>
          <a:bodyPr wrap="none">
            <a:spAutoFit/>
          </a:bodyPr>
          <a:lstStyle/>
          <a:p>
            <a:r>
              <a:rPr lang="en-US" sz="4400" b="1" dirty="0"/>
              <a:t>“Word” = Logos</a:t>
            </a:r>
          </a:p>
        </p:txBody>
      </p:sp>
      <p:sp>
        <p:nvSpPr>
          <p:cNvPr id="33795" name="Text Box 3"/>
          <p:cNvSpPr txBox="1">
            <a:spLocks noChangeArrowheads="1"/>
          </p:cNvSpPr>
          <p:nvPr/>
        </p:nvSpPr>
        <p:spPr bwMode="auto">
          <a:xfrm>
            <a:off x="1066800" y="3389769"/>
            <a:ext cx="10058400" cy="1815882"/>
          </a:xfrm>
          <a:prstGeom prst="rect">
            <a:avLst/>
          </a:prstGeom>
          <a:noFill/>
          <a:ln w="9525">
            <a:noFill/>
            <a:miter lim="800000"/>
            <a:headEnd/>
            <a:tailEnd/>
          </a:ln>
          <a:effectLst/>
        </p:spPr>
        <p:txBody>
          <a:bodyPr wrap="square">
            <a:spAutoFit/>
          </a:bodyPr>
          <a:lstStyle/>
          <a:p>
            <a:pPr>
              <a:buFontTx/>
              <a:buChar char="•"/>
            </a:pPr>
            <a:r>
              <a:rPr lang="en-US" sz="2800" b="1" dirty="0">
                <a:latin typeface="Times New Roman" pitchFamily="18" charset="0"/>
              </a:rPr>
              <a:t> </a:t>
            </a:r>
            <a:r>
              <a:rPr lang="en-US" sz="2800" b="1" u="sng" dirty="0">
                <a:latin typeface="Times New Roman" pitchFamily="18" charset="0"/>
              </a:rPr>
              <a:t>Logos</a:t>
            </a:r>
            <a:r>
              <a:rPr lang="en-US" sz="2800" dirty="0">
                <a:latin typeface="Times New Roman" pitchFamily="18" charset="0"/>
              </a:rPr>
              <a:t> (NT:3056) is from </a:t>
            </a:r>
            <a:r>
              <a:rPr lang="en-US" sz="2800" dirty="0" err="1">
                <a:latin typeface="Times New Roman" pitchFamily="18" charset="0"/>
              </a:rPr>
              <a:t>legoo</a:t>
            </a:r>
            <a:r>
              <a:rPr lang="en-US" sz="2800" dirty="0">
                <a:latin typeface="Times New Roman" pitchFamily="18" charset="0"/>
              </a:rPr>
              <a:t> (NT:3004), an old word in Homer to lay by, to collect, to put words side by side, to speak, to express an opinion. [Logos] is common for reason as well as speech…. (A.T. Robertson)</a:t>
            </a:r>
          </a:p>
        </p:txBody>
      </p:sp>
      <p:sp>
        <p:nvSpPr>
          <p:cNvPr id="33796" name="Text Box 4"/>
          <p:cNvSpPr txBox="1">
            <a:spLocks noChangeArrowheads="1"/>
          </p:cNvSpPr>
          <p:nvPr/>
        </p:nvSpPr>
        <p:spPr bwMode="auto">
          <a:xfrm>
            <a:off x="1066800" y="1143000"/>
            <a:ext cx="10058400" cy="2246769"/>
          </a:xfrm>
          <a:prstGeom prst="rect">
            <a:avLst/>
          </a:prstGeom>
          <a:noFill/>
          <a:ln w="9525">
            <a:noFill/>
            <a:miter lim="800000"/>
            <a:headEnd/>
            <a:tailEnd/>
          </a:ln>
          <a:effectLst/>
        </p:spPr>
        <p:txBody>
          <a:bodyPr wrap="square">
            <a:spAutoFit/>
          </a:bodyPr>
          <a:lstStyle/>
          <a:p>
            <a:pPr>
              <a:buFontTx/>
              <a:buChar char="•"/>
            </a:pPr>
            <a:r>
              <a:rPr lang="en-US" sz="2800" b="1" dirty="0">
                <a:latin typeface="Times New Roman" pitchFamily="18" charset="0"/>
              </a:rPr>
              <a:t> </a:t>
            </a:r>
            <a:r>
              <a:rPr lang="en-US" sz="2800" b="1" u="sng" dirty="0">
                <a:latin typeface="Times New Roman" pitchFamily="18" charset="0"/>
              </a:rPr>
              <a:t>Logos</a:t>
            </a:r>
            <a:r>
              <a:rPr lang="en-US" sz="2800" dirty="0">
                <a:latin typeface="Times New Roman" pitchFamily="18" charset="0"/>
              </a:rPr>
              <a:t> (log'-</a:t>
            </a:r>
            <a:r>
              <a:rPr lang="en-US" sz="2800" dirty="0" err="1">
                <a:latin typeface="Times New Roman" pitchFamily="18" charset="0"/>
              </a:rPr>
              <a:t>os</a:t>
            </a:r>
            <a:r>
              <a:rPr lang="en-US" sz="2800" dirty="0">
                <a:latin typeface="Times New Roman" pitchFamily="18" charset="0"/>
              </a:rPr>
              <a:t>); from NT:3004; something said (including the thought); by implication a topic (subject of discourse), also reasoning (the mental faculty) or motive; by extension, a computation; specifically (with the article in John) the Divine Expression (i.e. Christ): (Strongs)</a:t>
            </a:r>
          </a:p>
        </p:txBody>
      </p:sp>
      <p:sp>
        <p:nvSpPr>
          <p:cNvPr id="33797" name="Text Box 5"/>
          <p:cNvSpPr txBox="1">
            <a:spLocks noChangeArrowheads="1"/>
          </p:cNvSpPr>
          <p:nvPr/>
        </p:nvSpPr>
        <p:spPr bwMode="auto">
          <a:xfrm>
            <a:off x="2362200" y="5229761"/>
            <a:ext cx="7467600" cy="1169551"/>
          </a:xfrm>
          <a:prstGeom prst="rect">
            <a:avLst/>
          </a:prstGeom>
          <a:solidFill>
            <a:srgbClr val="FFFF99"/>
          </a:solidFill>
          <a:ln w="9525">
            <a:solidFill>
              <a:schemeClr val="folHlink"/>
            </a:solidFill>
            <a:miter lim="800000"/>
            <a:headEnd/>
            <a:tailEnd/>
          </a:ln>
          <a:effectLst/>
        </p:spPr>
        <p:txBody>
          <a:bodyPr>
            <a:spAutoFit/>
          </a:bodyPr>
          <a:lstStyle/>
          <a:p>
            <a:pPr algn="ctr">
              <a:lnSpc>
                <a:spcPts val="3600"/>
              </a:lnSpc>
              <a:spcBef>
                <a:spcPts val="1200"/>
              </a:spcBef>
            </a:pPr>
            <a:r>
              <a:rPr lang="en-US" sz="3200" dirty="0">
                <a:solidFill>
                  <a:srgbClr val="000000"/>
                </a:solidFill>
                <a:latin typeface="Times New Roman" pitchFamily="18" charset="0"/>
              </a:rPr>
              <a:t>Means of Communication</a:t>
            </a:r>
          </a:p>
          <a:p>
            <a:pPr algn="ctr">
              <a:lnSpc>
                <a:spcPts val="3600"/>
              </a:lnSpc>
              <a:spcBef>
                <a:spcPts val="1200"/>
              </a:spcBef>
            </a:pPr>
            <a:r>
              <a:rPr lang="en-US" sz="3200" dirty="0">
                <a:solidFill>
                  <a:srgbClr val="000000"/>
                </a:solidFill>
                <a:latin typeface="Times New Roman" pitchFamily="18" charset="0"/>
              </a:rPr>
              <a:t>cf. John 1:18 – “…he hath declared him”</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3796"/>
                                        </p:tgtEl>
                                        <p:attrNameLst>
                                          <p:attrName>style.visibility</p:attrName>
                                        </p:attrNameLst>
                                      </p:cBhvr>
                                      <p:to>
                                        <p:strVal val="visible"/>
                                      </p:to>
                                    </p:set>
                                    <p:anim calcmode="lin" valueType="num">
                                      <p:cBhvr>
                                        <p:cTn id="7" dur="500" fill="hold"/>
                                        <p:tgtEl>
                                          <p:spTgt spid="33796"/>
                                        </p:tgtEl>
                                        <p:attrNameLst>
                                          <p:attrName>ppt_w</p:attrName>
                                        </p:attrNameLst>
                                      </p:cBhvr>
                                      <p:tavLst>
                                        <p:tav tm="0">
                                          <p:val>
                                            <p:fltVal val="0"/>
                                          </p:val>
                                        </p:tav>
                                        <p:tav tm="100000">
                                          <p:val>
                                            <p:strVal val="#ppt_w"/>
                                          </p:val>
                                        </p:tav>
                                      </p:tavLst>
                                    </p:anim>
                                    <p:anim calcmode="lin" valueType="num">
                                      <p:cBhvr>
                                        <p:cTn id="8" dur="500" fill="hold"/>
                                        <p:tgtEl>
                                          <p:spTgt spid="3379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3795"/>
                                        </p:tgtEl>
                                        <p:attrNameLst>
                                          <p:attrName>style.visibility</p:attrName>
                                        </p:attrNameLst>
                                      </p:cBhvr>
                                      <p:to>
                                        <p:strVal val="visible"/>
                                      </p:to>
                                    </p:set>
                                    <p:anim calcmode="lin" valueType="num">
                                      <p:cBhvr>
                                        <p:cTn id="13" dur="500" fill="hold"/>
                                        <p:tgtEl>
                                          <p:spTgt spid="33795"/>
                                        </p:tgtEl>
                                        <p:attrNameLst>
                                          <p:attrName>ppt_w</p:attrName>
                                        </p:attrNameLst>
                                      </p:cBhvr>
                                      <p:tavLst>
                                        <p:tav tm="0">
                                          <p:val>
                                            <p:fltVal val="0"/>
                                          </p:val>
                                        </p:tav>
                                        <p:tav tm="100000">
                                          <p:val>
                                            <p:strVal val="#ppt_w"/>
                                          </p:val>
                                        </p:tav>
                                      </p:tavLst>
                                    </p:anim>
                                    <p:anim calcmode="lin" valueType="num">
                                      <p:cBhvr>
                                        <p:cTn id="14" dur="500" fill="hold"/>
                                        <p:tgtEl>
                                          <p:spTgt spid="3379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3797"/>
                                        </p:tgtEl>
                                        <p:attrNameLst>
                                          <p:attrName>style.visibility</p:attrName>
                                        </p:attrNameLst>
                                      </p:cBhvr>
                                      <p:to>
                                        <p:strVal val="visible"/>
                                      </p:to>
                                    </p:set>
                                    <p:anim calcmode="lin" valueType="num">
                                      <p:cBhvr>
                                        <p:cTn id="19" dur="500" fill="hold"/>
                                        <p:tgtEl>
                                          <p:spTgt spid="33797"/>
                                        </p:tgtEl>
                                        <p:attrNameLst>
                                          <p:attrName>ppt_w</p:attrName>
                                        </p:attrNameLst>
                                      </p:cBhvr>
                                      <p:tavLst>
                                        <p:tav tm="0">
                                          <p:val>
                                            <p:fltVal val="0"/>
                                          </p:val>
                                        </p:tav>
                                        <p:tav tm="100000">
                                          <p:val>
                                            <p:strVal val="#ppt_w"/>
                                          </p:val>
                                        </p:tav>
                                      </p:tavLst>
                                    </p:anim>
                                    <p:anim calcmode="lin" valueType="num">
                                      <p:cBhvr>
                                        <p:cTn id="20" dur="500" fill="hold"/>
                                        <p:tgtEl>
                                          <p:spTgt spid="3379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P spid="33796" grpId="0"/>
      <p:bldP spid="3379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4038600" y="304800"/>
            <a:ext cx="3926075" cy="769441"/>
          </a:xfrm>
          <a:prstGeom prst="rect">
            <a:avLst/>
          </a:prstGeom>
          <a:noFill/>
          <a:ln w="9525">
            <a:noFill/>
            <a:miter lim="800000"/>
            <a:headEnd/>
            <a:tailEnd/>
          </a:ln>
          <a:effectLst/>
        </p:spPr>
        <p:txBody>
          <a:bodyPr wrap="none">
            <a:spAutoFit/>
          </a:bodyPr>
          <a:lstStyle/>
          <a:p>
            <a:r>
              <a:rPr lang="en-US" sz="4400" b="1" dirty="0"/>
              <a:t>“Word” = Logos</a:t>
            </a:r>
          </a:p>
        </p:txBody>
      </p:sp>
      <p:sp>
        <p:nvSpPr>
          <p:cNvPr id="31752" name="Text Box 8"/>
          <p:cNvSpPr txBox="1">
            <a:spLocks noChangeArrowheads="1"/>
          </p:cNvSpPr>
          <p:nvPr/>
        </p:nvSpPr>
        <p:spPr bwMode="auto">
          <a:xfrm>
            <a:off x="2667000" y="1981200"/>
            <a:ext cx="8077200" cy="2677656"/>
          </a:xfrm>
          <a:prstGeom prst="rect">
            <a:avLst/>
          </a:prstGeom>
          <a:solidFill>
            <a:srgbClr val="FFFFFF"/>
          </a:solid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a:spAutoFit/>
          </a:bodyPr>
          <a:lstStyle/>
          <a:p>
            <a:pPr algn="ctr"/>
            <a:r>
              <a:rPr lang="en-US" sz="3600" b="1" u="sng" dirty="0">
                <a:solidFill>
                  <a:srgbClr val="000000"/>
                </a:solidFill>
              </a:rPr>
              <a:t>Rev 19:13</a:t>
            </a:r>
          </a:p>
          <a:p>
            <a:pPr algn="ctr"/>
            <a:endParaRPr lang="en-US" sz="3600" b="1" u="sng" dirty="0">
              <a:solidFill>
                <a:srgbClr val="000000"/>
              </a:solidFill>
            </a:endParaRPr>
          </a:p>
          <a:p>
            <a:pPr algn="ctr"/>
            <a:r>
              <a:rPr lang="en-US" sz="3200" dirty="0">
                <a:solidFill>
                  <a:srgbClr val="000000"/>
                </a:solidFill>
              </a:rPr>
              <a:t>He was clothed with a robe dipped in blood, and His name is called The Word of God. </a:t>
            </a:r>
          </a:p>
          <a:p>
            <a:pPr algn="ctr"/>
            <a:endParaRPr lang="en-US" sz="3200" dirty="0">
              <a:solidFill>
                <a:srgbClr val="000000"/>
              </a:solidFill>
            </a:endParaRPr>
          </a:p>
        </p:txBody>
      </p:sp>
    </p:spTree>
  </p:cSld>
  <p:clrMapOvr>
    <a:masterClrMapping/>
  </p:clrMapOvr>
  <p:transition spd="med">
    <p:diamon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buFont typeface="+mj-lt"/>
              <a:buAutoNum type="romanUcPeriod"/>
            </a:pPr>
            <a:r>
              <a:rPr lang="en-US" sz="4000" dirty="0">
                <a:solidFill>
                  <a:srgbClr val="F8F8F8"/>
                </a:solidFill>
              </a:rPr>
              <a:t>The Word</a:t>
            </a:r>
          </a:p>
        </p:txBody>
      </p:sp>
      <p:sp>
        <p:nvSpPr>
          <p:cNvPr id="3" name="TextBox 2"/>
          <p:cNvSpPr txBox="1"/>
          <p:nvPr/>
        </p:nvSpPr>
        <p:spPr>
          <a:xfrm>
            <a:off x="1066800" y="1524001"/>
            <a:ext cx="10515600" cy="4401205"/>
          </a:xfrm>
          <a:prstGeom prst="rect">
            <a:avLst/>
          </a:prstGeom>
          <a:noFill/>
        </p:spPr>
        <p:txBody>
          <a:bodyPr wrap="square" rtlCol="0">
            <a:spAutoFit/>
          </a:bodyPr>
          <a:lstStyle/>
          <a:p>
            <a:pPr marL="457200" indent="-457200">
              <a:buFont typeface="+mj-lt"/>
              <a:buAutoNum type="alphaUcPeriod"/>
            </a:pPr>
            <a:r>
              <a:rPr lang="en-US" sz="2800" u="sng" dirty="0"/>
              <a:t>The Pre-incarnate Word</a:t>
            </a:r>
          </a:p>
          <a:p>
            <a:pPr marL="914400" lvl="1" indent="-457200">
              <a:buFont typeface="+mj-lt"/>
              <a:buAutoNum type="arabicPeriod"/>
            </a:pPr>
            <a:r>
              <a:rPr lang="en-US" sz="2800" dirty="0"/>
              <a:t>Jesus was there in the beginning</a:t>
            </a:r>
          </a:p>
          <a:p>
            <a:pPr marL="1371600" lvl="2" indent="-457200">
              <a:buFont typeface="+mj-lt"/>
              <a:buAutoNum type="alphaLcPeriod"/>
            </a:pPr>
            <a:r>
              <a:rPr lang="en-US" sz="2800" dirty="0">
                <a:solidFill>
                  <a:srgbClr val="FFFF99"/>
                </a:solidFill>
              </a:rPr>
              <a:t>John 1:1, 2, 14</a:t>
            </a:r>
          </a:p>
          <a:p>
            <a:pPr marL="1371600" lvl="2" indent="-457200">
              <a:buFont typeface="+mj-lt"/>
              <a:buAutoNum type="alphaLcPeriod"/>
            </a:pPr>
            <a:r>
              <a:rPr lang="en-US" sz="2800" dirty="0">
                <a:solidFill>
                  <a:srgbClr val="FFFF99"/>
                </a:solidFill>
              </a:rPr>
              <a:t>John 8:58</a:t>
            </a:r>
          </a:p>
          <a:p>
            <a:pPr marL="914400" lvl="1" indent="-457200">
              <a:buFont typeface="+mj-lt"/>
              <a:buAutoNum type="arabicPeriod"/>
            </a:pPr>
            <a:r>
              <a:rPr lang="en-US" sz="2800" dirty="0"/>
              <a:t>By His word - world was created</a:t>
            </a:r>
          </a:p>
          <a:p>
            <a:pPr marL="1371600" lvl="2" indent="-457200">
              <a:buFont typeface="+mj-lt"/>
              <a:buAutoNum type="alphaLcPeriod"/>
            </a:pPr>
            <a:r>
              <a:rPr lang="en-US" sz="2800" dirty="0">
                <a:solidFill>
                  <a:srgbClr val="FFFF99"/>
                </a:solidFill>
              </a:rPr>
              <a:t>Heb. 11:3</a:t>
            </a:r>
          </a:p>
          <a:p>
            <a:pPr marL="1371600" lvl="2" indent="-457200">
              <a:buFont typeface="+mj-lt"/>
              <a:buAutoNum type="alphaLcPeriod"/>
            </a:pPr>
            <a:r>
              <a:rPr lang="en-US" sz="2800" dirty="0">
                <a:solidFill>
                  <a:srgbClr val="FFFF99"/>
                </a:solidFill>
              </a:rPr>
              <a:t>Col. 1:16</a:t>
            </a:r>
          </a:p>
          <a:p>
            <a:pPr marL="1371600" lvl="2" indent="-457200">
              <a:buFont typeface="+mj-lt"/>
              <a:buAutoNum type="alphaLcPeriod"/>
            </a:pPr>
            <a:r>
              <a:rPr lang="en-US" sz="2800" dirty="0">
                <a:solidFill>
                  <a:srgbClr val="FFFF99"/>
                </a:solidFill>
              </a:rPr>
              <a:t>John 1:3</a:t>
            </a:r>
          </a:p>
          <a:p>
            <a:pPr marL="914400" lvl="1" indent="-457200">
              <a:buFont typeface="+mj-lt"/>
              <a:buAutoNum type="arabicPeriod"/>
            </a:pPr>
            <a:r>
              <a:rPr lang="en-US" sz="2800" dirty="0"/>
              <a:t>It was the pre-incarnate word that was in the promise (Gen.3:15; 12:3; Gal. 3:16)</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0"/>
                                        <p:tgtEl>
                                          <p:spTgt spid="3">
                                            <p:txEl>
                                              <p:pRg st="4" end="4"/>
                                            </p:txEl>
                                          </p:spTgt>
                                        </p:tgtEl>
                                      </p:cBhvr>
                                    </p:animEffect>
                                    <p:anim calcmode="lin" valueType="num">
                                      <p:cBhvr>
                                        <p:cTn id="4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2000"/>
                                        <p:tgtEl>
                                          <p:spTgt spid="3">
                                            <p:txEl>
                                              <p:pRg st="5" end="5"/>
                                            </p:txEl>
                                          </p:spTgt>
                                        </p:tgtEl>
                                      </p:cBhvr>
                                    </p:animEffect>
                                    <p:anim calcmode="lin" valueType="num">
                                      <p:cBhvr>
                                        <p:cTn id="4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2000"/>
                                        <p:tgtEl>
                                          <p:spTgt spid="3">
                                            <p:txEl>
                                              <p:pRg st="6" end="6"/>
                                            </p:txEl>
                                          </p:spTgt>
                                        </p:tgtEl>
                                      </p:cBhvr>
                                    </p:animEffect>
                                    <p:anim calcmode="lin" valueType="num">
                                      <p:cBhvr>
                                        <p:cTn id="5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2000"/>
                                        <p:tgtEl>
                                          <p:spTgt spid="3">
                                            <p:txEl>
                                              <p:pRg st="7" end="7"/>
                                            </p:txEl>
                                          </p:spTgt>
                                        </p:tgtEl>
                                      </p:cBhvr>
                                    </p:animEffect>
                                    <p:anim calcmode="lin" valueType="num">
                                      <p:cBhvr>
                                        <p:cTn id="6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Effect transition="in" filter="fade">
                                      <p:cBhvr>
                                        <p:cTn id="71" dur="2000"/>
                                        <p:tgtEl>
                                          <p:spTgt spid="3">
                                            <p:txEl>
                                              <p:pRg st="8" end="8"/>
                                            </p:txEl>
                                          </p:spTgt>
                                        </p:tgtEl>
                                      </p:cBhvr>
                                    </p:animEffect>
                                    <p:anim calcmode="lin" valueType="num">
                                      <p:cBhvr>
                                        <p:cTn id="7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buFont typeface="+mj-lt"/>
              <a:buAutoNum type="romanUcPeriod"/>
            </a:pPr>
            <a:r>
              <a:rPr lang="en-US" sz="4000" dirty="0">
                <a:solidFill>
                  <a:srgbClr val="F8F8F8"/>
                </a:solidFill>
              </a:rPr>
              <a:t>The Word</a:t>
            </a:r>
          </a:p>
        </p:txBody>
      </p:sp>
      <p:sp>
        <p:nvSpPr>
          <p:cNvPr id="3" name="TextBox 2"/>
          <p:cNvSpPr txBox="1"/>
          <p:nvPr/>
        </p:nvSpPr>
        <p:spPr>
          <a:xfrm>
            <a:off x="1066800" y="1524000"/>
            <a:ext cx="8991600" cy="4832092"/>
          </a:xfrm>
          <a:prstGeom prst="rect">
            <a:avLst/>
          </a:prstGeom>
          <a:noFill/>
        </p:spPr>
        <p:txBody>
          <a:bodyPr wrap="square" rtlCol="0">
            <a:spAutoFit/>
          </a:bodyPr>
          <a:lstStyle/>
          <a:p>
            <a:pPr marL="457200" indent="-457200">
              <a:buFont typeface="+mj-lt"/>
              <a:buAutoNum type="alphaUcPeriod"/>
            </a:pPr>
            <a:r>
              <a:rPr lang="en-US" sz="2800" u="sng" dirty="0"/>
              <a:t>The Pre-incarnate Word</a:t>
            </a:r>
          </a:p>
          <a:p>
            <a:pPr marL="457200" indent="-457200">
              <a:buFont typeface="+mj-lt"/>
              <a:buAutoNum type="alphaUcPeriod"/>
            </a:pPr>
            <a:r>
              <a:rPr lang="en-US" sz="2800" u="sng" dirty="0"/>
              <a:t>The Incarnate Word</a:t>
            </a:r>
          </a:p>
          <a:p>
            <a:pPr marL="914400" lvl="1" indent="-457200">
              <a:buFont typeface="+mj-lt"/>
              <a:buAutoNum type="arabicPeriod"/>
            </a:pPr>
            <a:r>
              <a:rPr lang="en-US" sz="2800" dirty="0"/>
              <a:t>The Word Became Flesh</a:t>
            </a:r>
          </a:p>
          <a:p>
            <a:pPr marL="1371600" lvl="2" indent="-457200">
              <a:buFont typeface="+mj-lt"/>
              <a:buAutoNum type="alphaLcPeriod"/>
            </a:pPr>
            <a:r>
              <a:rPr lang="en-US" sz="2800" dirty="0">
                <a:solidFill>
                  <a:srgbClr val="FFFF99"/>
                </a:solidFill>
              </a:rPr>
              <a:t>John 1:14</a:t>
            </a:r>
          </a:p>
          <a:p>
            <a:pPr marL="1371600" lvl="2" indent="-457200">
              <a:buFont typeface="+mj-lt"/>
              <a:buAutoNum type="alphaLcPeriod"/>
            </a:pPr>
            <a:r>
              <a:rPr lang="en-US" sz="2800" dirty="0">
                <a:solidFill>
                  <a:srgbClr val="FFFF99"/>
                </a:solidFill>
              </a:rPr>
              <a:t>1 Tim. 3:16</a:t>
            </a:r>
          </a:p>
          <a:p>
            <a:pPr marL="1371600" lvl="2" indent="-457200">
              <a:buFont typeface="+mj-lt"/>
              <a:buAutoNum type="alphaLcPeriod"/>
            </a:pPr>
            <a:r>
              <a:rPr lang="en-US" sz="2800" dirty="0">
                <a:solidFill>
                  <a:srgbClr val="FFFF99"/>
                </a:solidFill>
              </a:rPr>
              <a:t>Gal. 4:4</a:t>
            </a:r>
          </a:p>
          <a:p>
            <a:pPr marL="914400" lvl="1" indent="-457200">
              <a:buFont typeface="+mj-lt"/>
              <a:buAutoNum type="arabicPeriod"/>
            </a:pPr>
            <a:r>
              <a:rPr lang="en-US" sz="2800" dirty="0"/>
              <a:t>Gave up the Glories of Heaven - Phil. 2:5-11</a:t>
            </a:r>
          </a:p>
          <a:p>
            <a:pPr marL="914400" lvl="1" indent="-457200">
              <a:buFont typeface="+mj-lt"/>
              <a:buAutoNum type="arabicPeriod"/>
            </a:pPr>
            <a:r>
              <a:rPr lang="en-US" sz="2800" dirty="0"/>
              <a:t>Why He Became Flesh</a:t>
            </a:r>
          </a:p>
          <a:p>
            <a:pPr marL="1371600" lvl="2" indent="-457200">
              <a:buFont typeface="+mj-lt"/>
              <a:buAutoNum type="alphaLcPeriod"/>
            </a:pPr>
            <a:r>
              <a:rPr lang="en-US" sz="2800" dirty="0"/>
              <a:t>To save man (Heb. 2:9-11)</a:t>
            </a:r>
          </a:p>
          <a:p>
            <a:pPr marL="1371600" lvl="2" indent="-457200">
              <a:buFont typeface="+mj-lt"/>
              <a:buAutoNum type="alphaLcPeriod"/>
            </a:pPr>
            <a:r>
              <a:rPr lang="en-US" sz="2800" dirty="0"/>
              <a:t>Destroy death &amp; Satan (Heb. 2:14)</a:t>
            </a:r>
          </a:p>
          <a:p>
            <a:pPr marL="1371600" lvl="2" indent="-457200">
              <a:buFont typeface="+mj-lt"/>
              <a:buAutoNum type="alphaLcPeriod"/>
            </a:pPr>
            <a:r>
              <a:rPr lang="en-US" sz="2800" dirty="0"/>
              <a:t>To be a faithful High Priest (Heb. 2:17)</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anim calcmode="lin" valueType="num">
                                      <p:cBhvr>
                                        <p:cTn id="48"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2000"/>
                                        <p:tgtEl>
                                          <p:spTgt spid="3">
                                            <p:txEl>
                                              <p:pRg st="8" end="8"/>
                                            </p:txEl>
                                          </p:spTgt>
                                        </p:tgtEl>
                                      </p:cBhvr>
                                    </p:animEffect>
                                    <p:anim calcmode="lin" valueType="num">
                                      <p:cBhvr>
                                        <p:cTn id="56"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2000"/>
                                        <p:tgtEl>
                                          <p:spTgt spid="3">
                                            <p:txEl>
                                              <p:pRg st="9" end="9"/>
                                            </p:txEl>
                                          </p:spTgt>
                                        </p:tgtEl>
                                      </p:cBhvr>
                                    </p:animEffect>
                                    <p:anim calcmode="lin" valueType="num">
                                      <p:cBhvr>
                                        <p:cTn id="64"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Effect transition="in" filter="fade">
                                      <p:cBhvr>
                                        <p:cTn id="71" dur="2000"/>
                                        <p:tgtEl>
                                          <p:spTgt spid="3">
                                            <p:txEl>
                                              <p:pRg st="10" end="10"/>
                                            </p:txEl>
                                          </p:spTgt>
                                        </p:tgtEl>
                                      </p:cBhvr>
                                    </p:animEffect>
                                    <p:anim calcmode="lin" valueType="num">
                                      <p:cBhvr>
                                        <p:cTn id="72"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5A6E3-0436-63C3-60F5-C753F452EDD8}"/>
            </a:ext>
          </a:extLst>
        </p:cNvPr>
        <p:cNvGrpSpPr/>
        <p:nvPr/>
      </p:nvGrpSpPr>
      <p:grpSpPr>
        <a:xfrm>
          <a:off x="0" y="0"/>
          <a:ext cx="0" cy="0"/>
          <a:chOff x="0" y="0"/>
          <a:chExt cx="0" cy="0"/>
        </a:xfrm>
      </p:grpSpPr>
      <p:pic>
        <p:nvPicPr>
          <p:cNvPr id="5" name="Picture 94" descr="blackframe_titleframe">
            <a:extLst>
              <a:ext uri="{FF2B5EF4-FFF2-40B4-BE49-F238E27FC236}">
                <a16:creationId xmlns:a16="http://schemas.microsoft.com/office/drawing/2014/main" id="{36D60BCE-C62D-A981-0CEE-3EE1C82FD8FE}"/>
              </a:ext>
            </a:extLst>
          </p:cNvPr>
          <p:cNvPicPr>
            <a:picLocks noChangeAspect="1" noChangeArrowheads="1"/>
          </p:cNvPicPr>
          <p:nvPr/>
        </p:nvPicPr>
        <p:blipFill>
          <a:blip r:embed="rId2" cstate="print"/>
          <a:srcRect/>
          <a:stretch>
            <a:fillRect/>
          </a:stretch>
        </p:blipFill>
        <p:spPr bwMode="auto">
          <a:xfrm>
            <a:off x="1524000" y="457200"/>
            <a:ext cx="9144000" cy="1676400"/>
          </a:xfrm>
          <a:prstGeom prst="rect">
            <a:avLst/>
          </a:prstGeom>
          <a:noFill/>
        </p:spPr>
      </p:pic>
      <p:sp>
        <p:nvSpPr>
          <p:cNvPr id="4" name="Title 1">
            <a:extLst>
              <a:ext uri="{FF2B5EF4-FFF2-40B4-BE49-F238E27FC236}">
                <a16:creationId xmlns:a16="http://schemas.microsoft.com/office/drawing/2014/main" id="{6F7B5DB3-8D95-4F81-3512-23A3C8B44071}"/>
              </a:ext>
            </a:extLst>
          </p:cNvPr>
          <p:cNvSpPr txBox="1">
            <a:spLocks/>
          </p:cNvSpPr>
          <p:nvPr/>
        </p:nvSpPr>
        <p:spPr>
          <a:xfrm>
            <a:off x="3124200" y="381000"/>
            <a:ext cx="6096000" cy="1879600"/>
          </a:xfrm>
          <a:prstGeom prst="rect">
            <a:avLst/>
          </a:prstGeom>
          <a:noFill/>
        </p:spPr>
        <p:txBody>
          <a:bodyPr/>
          <a:lstStyle/>
          <a:p>
            <a:pPr algn="ctr">
              <a:defRPr/>
            </a:pPr>
            <a:r>
              <a:rPr lang="en-US" sz="11500" kern="0" dirty="0">
                <a:solidFill>
                  <a:srgbClr val="E9C794"/>
                </a:solidFill>
                <a:effectLst>
                  <a:outerShdw blurRad="38100" dist="38100" dir="2700000" algn="tl">
                    <a:srgbClr val="000000">
                      <a:alpha val="43137"/>
                    </a:srgbClr>
                  </a:outerShdw>
                </a:effectLst>
                <a:latin typeface="Freestyle Script" pitchFamily="66" charset="0"/>
                <a:ea typeface="+mj-ea"/>
                <a:cs typeface="+mj-cs"/>
              </a:rPr>
              <a:t>Who Is Jesus?</a:t>
            </a:r>
          </a:p>
        </p:txBody>
      </p:sp>
      <p:sp>
        <p:nvSpPr>
          <p:cNvPr id="6" name="TextBox 5">
            <a:extLst>
              <a:ext uri="{FF2B5EF4-FFF2-40B4-BE49-F238E27FC236}">
                <a16:creationId xmlns:a16="http://schemas.microsoft.com/office/drawing/2014/main" id="{C0C3EA07-A5EA-6E0F-1928-D1F7CC349477}"/>
              </a:ext>
            </a:extLst>
          </p:cNvPr>
          <p:cNvSpPr txBox="1"/>
          <p:nvPr/>
        </p:nvSpPr>
        <p:spPr>
          <a:xfrm>
            <a:off x="2971800" y="2284186"/>
            <a:ext cx="7239000" cy="1278555"/>
          </a:xfrm>
          <a:prstGeom prst="rect">
            <a:avLst/>
          </a:prstGeom>
          <a:noFill/>
        </p:spPr>
        <p:txBody>
          <a:bodyPr wrap="square" rtlCol="0">
            <a:spAutoFit/>
          </a:bodyPr>
          <a:lstStyle/>
          <a:p>
            <a:pPr marL="571500" indent="-571500">
              <a:lnSpc>
                <a:spcPts val="4600"/>
              </a:lnSpc>
              <a:buFont typeface="+mj-lt"/>
              <a:buAutoNum type="romanUcPeriod"/>
            </a:pPr>
            <a:r>
              <a:rPr lang="en-US" sz="4000" dirty="0">
                <a:solidFill>
                  <a:schemeClr val="tx1">
                    <a:lumMod val="50000"/>
                  </a:schemeClr>
                </a:solidFill>
              </a:rPr>
              <a:t>The Word</a:t>
            </a:r>
          </a:p>
          <a:p>
            <a:pPr marL="571500" indent="-571500">
              <a:lnSpc>
                <a:spcPts val="4600"/>
              </a:lnSpc>
              <a:buFont typeface="+mj-lt"/>
              <a:buAutoNum type="romanUcPeriod"/>
            </a:pPr>
            <a:r>
              <a:rPr lang="en-US" sz="4000" dirty="0">
                <a:solidFill>
                  <a:srgbClr val="F8F8F8"/>
                </a:solidFill>
              </a:rPr>
              <a:t>The Son of God</a:t>
            </a:r>
          </a:p>
        </p:txBody>
      </p:sp>
    </p:spTree>
    <p:extLst>
      <p:ext uri="{BB962C8B-B14F-4D97-AF65-F5344CB8AC3E}">
        <p14:creationId xmlns:p14="http://schemas.microsoft.com/office/powerpoint/2010/main" val="221484456"/>
      </p:ext>
    </p:extLst>
  </p:cSld>
  <p:clrMapOvr>
    <a:masterClrMapping/>
  </p:clrMapOvr>
  <p:transition spd="med">
    <p:diamon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dirty="0">
                <a:solidFill>
                  <a:srgbClr val="F8F8F8"/>
                </a:solidFill>
              </a:rPr>
              <a:t>The Son of God</a:t>
            </a:r>
          </a:p>
        </p:txBody>
      </p:sp>
      <p:sp>
        <p:nvSpPr>
          <p:cNvPr id="3" name="TextBox 2"/>
          <p:cNvSpPr txBox="1"/>
          <p:nvPr/>
        </p:nvSpPr>
        <p:spPr>
          <a:xfrm>
            <a:off x="1066800" y="1524000"/>
            <a:ext cx="9906000" cy="1384995"/>
          </a:xfrm>
          <a:prstGeom prst="rect">
            <a:avLst/>
          </a:prstGeom>
          <a:noFill/>
        </p:spPr>
        <p:txBody>
          <a:bodyPr wrap="square" rtlCol="0">
            <a:spAutoFit/>
          </a:bodyPr>
          <a:lstStyle/>
          <a:p>
            <a:pPr marL="457200" indent="-457200">
              <a:buFont typeface="+mj-lt"/>
              <a:buAutoNum type="alphaUcPeriod"/>
            </a:pPr>
            <a:r>
              <a:rPr lang="en-US" sz="2800" u="sng" dirty="0"/>
              <a:t>His Claim</a:t>
            </a:r>
            <a:endParaRPr lang="en-US" sz="2800" u="sng" dirty="0">
              <a:solidFill>
                <a:srgbClr val="FFFF99"/>
              </a:solidFill>
            </a:endParaRPr>
          </a:p>
          <a:p>
            <a:pPr marL="914400" lvl="1" indent="-457200">
              <a:buFont typeface="+mj-lt"/>
              <a:buAutoNum type="arabicPeriod"/>
            </a:pPr>
            <a:r>
              <a:rPr lang="en-US" sz="2800" dirty="0">
                <a:solidFill>
                  <a:srgbClr val="FFFF99"/>
                </a:solidFill>
              </a:rPr>
              <a:t>John 5:17</a:t>
            </a:r>
          </a:p>
          <a:p>
            <a:pPr marL="914400" lvl="1" indent="-457200">
              <a:buFont typeface="+mj-lt"/>
              <a:buAutoNum type="arabicPeriod"/>
            </a:pPr>
            <a:r>
              <a:rPr lang="en-US" sz="2800" dirty="0">
                <a:solidFill>
                  <a:srgbClr val="FFFF99"/>
                </a:solidFill>
              </a:rPr>
              <a:t>Matt. 26:63-64</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dirty="0">
                <a:solidFill>
                  <a:srgbClr val="F8F8F8"/>
                </a:solidFill>
              </a:rPr>
              <a:t>The Son of God</a:t>
            </a:r>
          </a:p>
        </p:txBody>
      </p:sp>
      <p:sp>
        <p:nvSpPr>
          <p:cNvPr id="3" name="TextBox 2"/>
          <p:cNvSpPr txBox="1"/>
          <p:nvPr/>
        </p:nvSpPr>
        <p:spPr>
          <a:xfrm>
            <a:off x="1066800" y="1524001"/>
            <a:ext cx="8991600" cy="2246769"/>
          </a:xfrm>
          <a:prstGeom prst="rect">
            <a:avLst/>
          </a:prstGeom>
          <a:noFill/>
        </p:spPr>
        <p:txBody>
          <a:bodyPr wrap="square" rtlCol="0">
            <a:spAutoFit/>
          </a:bodyPr>
          <a:lstStyle/>
          <a:p>
            <a:pPr marL="457200" indent="-457200">
              <a:buFont typeface="+mj-lt"/>
              <a:buAutoNum type="alphaUcPeriod"/>
            </a:pPr>
            <a:r>
              <a:rPr lang="en-US" sz="2800" u="sng" dirty="0"/>
              <a:t>His Claim</a:t>
            </a:r>
          </a:p>
          <a:p>
            <a:pPr marL="457200" indent="-457200">
              <a:buFont typeface="+mj-lt"/>
              <a:buAutoNum type="alphaUcPeriod"/>
            </a:pPr>
            <a:r>
              <a:rPr lang="en-US" sz="2800" u="sng" dirty="0"/>
              <a:t>Its Meaning</a:t>
            </a:r>
            <a:endParaRPr lang="en-US" sz="2800" u="sng" dirty="0">
              <a:solidFill>
                <a:srgbClr val="FFFF99"/>
              </a:solidFill>
            </a:endParaRPr>
          </a:p>
          <a:p>
            <a:pPr marL="914400" lvl="1" indent="-457200">
              <a:buFont typeface="+mj-lt"/>
              <a:buAutoNum type="arabicPeriod"/>
            </a:pPr>
            <a:r>
              <a:rPr lang="en-US" sz="2800" dirty="0">
                <a:solidFill>
                  <a:srgbClr val="FFFF99"/>
                </a:solidFill>
              </a:rPr>
              <a:t>John 5:17-18 </a:t>
            </a:r>
          </a:p>
          <a:p>
            <a:pPr marL="914400" lvl="1" indent="-457200">
              <a:buFont typeface="+mj-lt"/>
              <a:buAutoNum type="arabicPeriod"/>
            </a:pPr>
            <a:r>
              <a:rPr lang="en-US" sz="2800" dirty="0">
                <a:solidFill>
                  <a:srgbClr val="FFFF99"/>
                </a:solidFill>
              </a:rPr>
              <a:t>Son of God = Equal with God (cf. Phil. 2:6)</a:t>
            </a:r>
          </a:p>
          <a:p>
            <a:pPr marL="914400" lvl="1" indent="-457200">
              <a:buFont typeface="+mj-lt"/>
              <a:buAutoNum type="arabicPeriod"/>
            </a:pPr>
            <a:r>
              <a:rPr lang="en-US" sz="2800" dirty="0">
                <a:solidFill>
                  <a:srgbClr val="FFFF99"/>
                </a:solidFill>
              </a:rPr>
              <a:t>Deity</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dirty="0">
                <a:solidFill>
                  <a:srgbClr val="F8F8F8"/>
                </a:solidFill>
              </a:rPr>
              <a:t>The Son of God</a:t>
            </a:r>
          </a:p>
        </p:txBody>
      </p:sp>
      <p:sp>
        <p:nvSpPr>
          <p:cNvPr id="3" name="TextBox 2"/>
          <p:cNvSpPr txBox="1"/>
          <p:nvPr/>
        </p:nvSpPr>
        <p:spPr>
          <a:xfrm>
            <a:off x="1066800" y="1524000"/>
            <a:ext cx="9753600" cy="2246769"/>
          </a:xfrm>
          <a:prstGeom prst="rect">
            <a:avLst/>
          </a:prstGeom>
          <a:noFill/>
        </p:spPr>
        <p:txBody>
          <a:bodyPr wrap="square" rtlCol="0">
            <a:spAutoFit/>
          </a:bodyPr>
          <a:lstStyle/>
          <a:p>
            <a:pPr marL="457200" indent="-457200">
              <a:buFont typeface="+mj-lt"/>
              <a:buAutoNum type="alphaUcPeriod"/>
            </a:pPr>
            <a:r>
              <a:rPr lang="en-US" sz="2800" u="sng" dirty="0"/>
              <a:t>His Claim</a:t>
            </a:r>
          </a:p>
          <a:p>
            <a:pPr marL="457200" indent="-457200">
              <a:buFont typeface="+mj-lt"/>
              <a:buAutoNum type="alphaUcPeriod"/>
            </a:pPr>
            <a:r>
              <a:rPr lang="en-US" sz="2800" u="sng" dirty="0"/>
              <a:t>Its Meaning</a:t>
            </a:r>
          </a:p>
          <a:p>
            <a:pPr marL="457200" indent="-457200">
              <a:buFont typeface="+mj-lt"/>
              <a:buAutoNum type="alphaUcPeriod"/>
            </a:pPr>
            <a:r>
              <a:rPr lang="en-US" sz="2800" u="sng" dirty="0"/>
              <a:t>God’s Testimony</a:t>
            </a:r>
            <a:endParaRPr lang="en-US" sz="2800" u="sng" dirty="0">
              <a:solidFill>
                <a:srgbClr val="FFFF99"/>
              </a:solidFill>
            </a:endParaRPr>
          </a:p>
          <a:p>
            <a:pPr marL="914400" lvl="1" indent="-457200">
              <a:buFont typeface="+mj-lt"/>
              <a:buAutoNum type="arabicPeriod"/>
            </a:pPr>
            <a:r>
              <a:rPr lang="en-US" sz="2800" dirty="0">
                <a:solidFill>
                  <a:srgbClr val="FFFF99"/>
                </a:solidFill>
              </a:rPr>
              <a:t>Matt 3:16-17 – “This is my beloved Son”</a:t>
            </a:r>
          </a:p>
          <a:p>
            <a:pPr marL="914400" lvl="1" indent="-457200">
              <a:buFont typeface="+mj-lt"/>
              <a:buAutoNum type="arabicPeriod"/>
            </a:pPr>
            <a:r>
              <a:rPr lang="en-US" sz="2800" dirty="0">
                <a:solidFill>
                  <a:srgbClr val="FFFF99"/>
                </a:solidFill>
              </a:rPr>
              <a:t>Matt. 17:5 – “This is my beloved Son”</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dirty="0">
                <a:solidFill>
                  <a:srgbClr val="F8F8F8"/>
                </a:solidFill>
              </a:rPr>
              <a:t>The Son of God</a:t>
            </a:r>
          </a:p>
        </p:txBody>
      </p:sp>
      <p:sp>
        <p:nvSpPr>
          <p:cNvPr id="3" name="TextBox 2"/>
          <p:cNvSpPr txBox="1"/>
          <p:nvPr/>
        </p:nvSpPr>
        <p:spPr>
          <a:xfrm>
            <a:off x="1066800" y="1524001"/>
            <a:ext cx="9601200" cy="2677656"/>
          </a:xfrm>
          <a:prstGeom prst="rect">
            <a:avLst/>
          </a:prstGeom>
          <a:noFill/>
        </p:spPr>
        <p:txBody>
          <a:bodyPr wrap="square" rtlCol="0">
            <a:spAutoFit/>
          </a:bodyPr>
          <a:lstStyle/>
          <a:p>
            <a:pPr marL="457200" indent="-457200">
              <a:buFont typeface="+mj-lt"/>
              <a:buAutoNum type="alphaUcPeriod"/>
            </a:pPr>
            <a:r>
              <a:rPr lang="en-US" sz="2800" u="sng" dirty="0"/>
              <a:t>His Claim</a:t>
            </a:r>
          </a:p>
          <a:p>
            <a:pPr marL="457200" indent="-457200">
              <a:buFont typeface="+mj-lt"/>
              <a:buAutoNum type="alphaUcPeriod"/>
            </a:pPr>
            <a:r>
              <a:rPr lang="en-US" sz="2800" u="sng" dirty="0"/>
              <a:t>Its Meaning</a:t>
            </a:r>
          </a:p>
          <a:p>
            <a:pPr marL="457200" indent="-457200">
              <a:buFont typeface="+mj-lt"/>
              <a:buAutoNum type="alphaUcPeriod"/>
            </a:pPr>
            <a:r>
              <a:rPr lang="en-US" sz="2800" u="sng" dirty="0"/>
              <a:t>God’s Testimony</a:t>
            </a:r>
          </a:p>
          <a:p>
            <a:pPr marL="457200" indent="-457200">
              <a:buFont typeface="+mj-lt"/>
              <a:buAutoNum type="alphaUcPeriod"/>
            </a:pPr>
            <a:r>
              <a:rPr lang="en-US" sz="2800" u="sng" dirty="0"/>
              <a:t>The Evidence</a:t>
            </a:r>
          </a:p>
          <a:p>
            <a:pPr marL="914400" lvl="1" indent="-457200">
              <a:buFont typeface="+mj-lt"/>
              <a:buAutoNum type="arabicPeriod"/>
            </a:pPr>
            <a:r>
              <a:rPr lang="en-US" sz="2800" dirty="0"/>
              <a:t>Miracles </a:t>
            </a:r>
            <a:r>
              <a:rPr lang="en-US" sz="2800" dirty="0">
                <a:solidFill>
                  <a:srgbClr val="FFFF99"/>
                </a:solidFill>
              </a:rPr>
              <a:t>(John 20:30-31)</a:t>
            </a:r>
          </a:p>
          <a:p>
            <a:pPr marL="914400" lvl="1" indent="-457200">
              <a:buFont typeface="+mj-lt"/>
              <a:buAutoNum type="arabicPeriod"/>
            </a:pPr>
            <a:r>
              <a:rPr lang="en-US" sz="2800" dirty="0"/>
              <a:t>Resurrection </a:t>
            </a:r>
            <a:r>
              <a:rPr lang="en-US" sz="2800" dirty="0">
                <a:solidFill>
                  <a:srgbClr val="FFFF99"/>
                </a:solidFill>
              </a:rPr>
              <a:t>(Rom. 1:4)</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13DA-CE17-32B9-EE5F-4EAD2FE60B4B}"/>
            </a:ext>
          </a:extLst>
        </p:cNvPr>
        <p:cNvGrpSpPr/>
        <p:nvPr/>
      </p:nvGrpSpPr>
      <p:grpSpPr>
        <a:xfrm>
          <a:off x="0" y="0"/>
          <a:ext cx="0" cy="0"/>
          <a:chOff x="0" y="0"/>
          <a:chExt cx="0" cy="0"/>
        </a:xfrm>
      </p:grpSpPr>
      <p:pic>
        <p:nvPicPr>
          <p:cNvPr id="5" name="Picture 94" descr="blackframe_titleframe">
            <a:extLst>
              <a:ext uri="{FF2B5EF4-FFF2-40B4-BE49-F238E27FC236}">
                <a16:creationId xmlns:a16="http://schemas.microsoft.com/office/drawing/2014/main" id="{B98AEC2A-A7C0-F030-3876-5D60E4B011FC}"/>
              </a:ext>
            </a:extLst>
          </p:cNvPr>
          <p:cNvPicPr>
            <a:picLocks noChangeAspect="1" noChangeArrowheads="1"/>
          </p:cNvPicPr>
          <p:nvPr/>
        </p:nvPicPr>
        <p:blipFill>
          <a:blip r:embed="rId2" cstate="print"/>
          <a:srcRect/>
          <a:stretch>
            <a:fillRect/>
          </a:stretch>
        </p:blipFill>
        <p:spPr bwMode="auto">
          <a:xfrm>
            <a:off x="1524000" y="457200"/>
            <a:ext cx="9144000" cy="1676400"/>
          </a:xfrm>
          <a:prstGeom prst="rect">
            <a:avLst/>
          </a:prstGeom>
          <a:noFill/>
        </p:spPr>
      </p:pic>
      <p:sp>
        <p:nvSpPr>
          <p:cNvPr id="4" name="Title 1">
            <a:extLst>
              <a:ext uri="{FF2B5EF4-FFF2-40B4-BE49-F238E27FC236}">
                <a16:creationId xmlns:a16="http://schemas.microsoft.com/office/drawing/2014/main" id="{128D5384-93C4-823B-6ECE-4ED3862F812A}"/>
              </a:ext>
            </a:extLst>
          </p:cNvPr>
          <p:cNvSpPr txBox="1">
            <a:spLocks/>
          </p:cNvSpPr>
          <p:nvPr/>
        </p:nvSpPr>
        <p:spPr>
          <a:xfrm>
            <a:off x="3124200" y="381000"/>
            <a:ext cx="6096000" cy="1879600"/>
          </a:xfrm>
          <a:prstGeom prst="rect">
            <a:avLst/>
          </a:prstGeom>
          <a:noFill/>
        </p:spPr>
        <p:txBody>
          <a:bodyPr/>
          <a:lstStyle/>
          <a:p>
            <a:pPr algn="ctr">
              <a:defRPr/>
            </a:pPr>
            <a:r>
              <a:rPr lang="en-US" sz="11500" kern="0" dirty="0">
                <a:solidFill>
                  <a:srgbClr val="E9C794"/>
                </a:solidFill>
                <a:effectLst>
                  <a:outerShdw blurRad="38100" dist="38100" dir="2700000" algn="tl">
                    <a:srgbClr val="000000">
                      <a:alpha val="43137"/>
                    </a:srgbClr>
                  </a:outerShdw>
                </a:effectLst>
                <a:latin typeface="Freestyle Script" pitchFamily="66" charset="0"/>
                <a:ea typeface="+mj-ea"/>
                <a:cs typeface="+mj-cs"/>
              </a:rPr>
              <a:t>Who Is Jesus?</a:t>
            </a:r>
          </a:p>
        </p:txBody>
      </p:sp>
      <p:sp>
        <p:nvSpPr>
          <p:cNvPr id="6" name="TextBox 5">
            <a:extLst>
              <a:ext uri="{FF2B5EF4-FFF2-40B4-BE49-F238E27FC236}">
                <a16:creationId xmlns:a16="http://schemas.microsoft.com/office/drawing/2014/main" id="{19F13CEE-C0AD-4D17-5476-3752456BE362}"/>
              </a:ext>
            </a:extLst>
          </p:cNvPr>
          <p:cNvSpPr txBox="1"/>
          <p:nvPr/>
        </p:nvSpPr>
        <p:spPr>
          <a:xfrm>
            <a:off x="2971800" y="2284186"/>
            <a:ext cx="7239000" cy="1868460"/>
          </a:xfrm>
          <a:prstGeom prst="rect">
            <a:avLst/>
          </a:prstGeom>
          <a:noFill/>
        </p:spPr>
        <p:txBody>
          <a:bodyPr wrap="square" rtlCol="0">
            <a:spAutoFit/>
          </a:bodyPr>
          <a:lstStyle/>
          <a:p>
            <a:pPr marL="571500" indent="-571500">
              <a:lnSpc>
                <a:spcPts val="4600"/>
              </a:lnSpc>
              <a:buFont typeface="+mj-lt"/>
              <a:buAutoNum type="romanUcPeriod"/>
            </a:pPr>
            <a:r>
              <a:rPr lang="en-US" sz="4000" dirty="0">
                <a:solidFill>
                  <a:schemeClr val="tx1">
                    <a:lumMod val="50000"/>
                  </a:schemeClr>
                </a:solidFill>
              </a:rPr>
              <a:t>The Word</a:t>
            </a:r>
          </a:p>
          <a:p>
            <a:pPr marL="571500" indent="-571500">
              <a:lnSpc>
                <a:spcPts val="4600"/>
              </a:lnSpc>
              <a:buFont typeface="+mj-lt"/>
              <a:buAutoNum type="romanUcPeriod"/>
            </a:pPr>
            <a:r>
              <a:rPr lang="en-US" sz="4000" dirty="0">
                <a:solidFill>
                  <a:schemeClr val="tx1">
                    <a:lumMod val="50000"/>
                  </a:schemeClr>
                </a:solidFill>
              </a:rPr>
              <a:t>The Son of God</a:t>
            </a:r>
          </a:p>
          <a:p>
            <a:pPr marL="571500" indent="-571500">
              <a:lnSpc>
                <a:spcPts val="4600"/>
              </a:lnSpc>
              <a:buFont typeface="+mj-lt"/>
              <a:buAutoNum type="romanUcPeriod"/>
            </a:pPr>
            <a:r>
              <a:rPr lang="en-US" sz="4000" dirty="0">
                <a:solidFill>
                  <a:srgbClr val="F8F8F8"/>
                </a:solidFill>
              </a:rPr>
              <a:t> Lord / King</a:t>
            </a:r>
          </a:p>
        </p:txBody>
      </p:sp>
    </p:spTree>
    <p:extLst>
      <p:ext uri="{BB962C8B-B14F-4D97-AF65-F5344CB8AC3E}">
        <p14:creationId xmlns:p14="http://schemas.microsoft.com/office/powerpoint/2010/main" val="734566487"/>
      </p:ext>
    </p:extLst>
  </p:cSld>
  <p:clrMapOvr>
    <a:masterClrMapping/>
  </p:clrMapOvr>
  <p:transition spd="med">
    <p:diamon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dirty="0">
                <a:solidFill>
                  <a:srgbClr val="F8F8F8"/>
                </a:solidFill>
              </a:rPr>
              <a:t>Lord / King</a:t>
            </a:r>
          </a:p>
        </p:txBody>
      </p:sp>
      <p:sp>
        <p:nvSpPr>
          <p:cNvPr id="3" name="TextBox 2"/>
          <p:cNvSpPr txBox="1"/>
          <p:nvPr/>
        </p:nvSpPr>
        <p:spPr>
          <a:xfrm>
            <a:off x="1066800" y="1524001"/>
            <a:ext cx="10439400" cy="3477875"/>
          </a:xfrm>
          <a:prstGeom prst="rect">
            <a:avLst/>
          </a:prstGeom>
          <a:noFill/>
        </p:spPr>
        <p:txBody>
          <a:bodyPr wrap="square" rtlCol="0">
            <a:spAutoFit/>
          </a:bodyPr>
          <a:lstStyle/>
          <a:p>
            <a:pPr marL="457200" indent="-457200">
              <a:buFont typeface="+mj-lt"/>
              <a:buAutoNum type="alphaUcPeriod"/>
            </a:pPr>
            <a:r>
              <a:rPr lang="en-US" sz="2800" u="sng" dirty="0"/>
              <a:t>Lord</a:t>
            </a:r>
          </a:p>
          <a:p>
            <a:pPr marL="914400" lvl="1" indent="-457200">
              <a:buFont typeface="+mj-lt"/>
              <a:buAutoNum type="arabicPeriod"/>
            </a:pPr>
            <a:r>
              <a:rPr lang="en-US" sz="2800" dirty="0"/>
              <a:t>Means:</a:t>
            </a:r>
          </a:p>
          <a:p>
            <a:pPr marL="1371600" lvl="2" indent="-457200">
              <a:buFont typeface="+mj-lt"/>
              <a:buAutoNum type="alphaLcPeriod"/>
            </a:pPr>
            <a:r>
              <a:rPr lang="en-US" sz="2800" dirty="0"/>
              <a:t>“Ruler”</a:t>
            </a:r>
          </a:p>
          <a:p>
            <a:pPr marL="1371600" lvl="2" indent="-457200">
              <a:buFont typeface="+mj-lt"/>
              <a:buAutoNum type="alphaLcPeriod"/>
            </a:pPr>
            <a:r>
              <a:rPr lang="en-US" sz="2800" dirty="0"/>
              <a:t>“he to whom a person or thing belongs, about which he has the power of deciding; master, lord” (Thayer) </a:t>
            </a:r>
          </a:p>
          <a:p>
            <a:pPr marL="914400" lvl="1" indent="-457200">
              <a:buFont typeface="+mj-lt"/>
              <a:buAutoNum type="arabicPeriod"/>
            </a:pPr>
            <a:r>
              <a:rPr lang="en-US" sz="2800" dirty="0"/>
              <a:t>Jesus is Lord </a:t>
            </a:r>
            <a:r>
              <a:rPr lang="en-US" sz="2800" dirty="0">
                <a:solidFill>
                  <a:srgbClr val="FFFF99"/>
                </a:solidFill>
              </a:rPr>
              <a:t>(Acts 2:36; Acts 17:24)</a:t>
            </a:r>
          </a:p>
          <a:p>
            <a:pPr marL="914400" lvl="1" indent="-457200">
              <a:buFont typeface="+mj-lt"/>
              <a:buAutoNum type="arabicPeriod"/>
            </a:pPr>
            <a:r>
              <a:rPr lang="en-US" sz="2800" dirty="0"/>
              <a:t>Why call him lord and disobey </a:t>
            </a:r>
            <a:r>
              <a:rPr lang="en-US" sz="2800" dirty="0">
                <a:solidFill>
                  <a:srgbClr val="FFFF99"/>
                </a:solidFill>
              </a:rPr>
              <a:t>(Luke 6:46)</a:t>
            </a:r>
            <a:r>
              <a:rPr lang="en-US" sz="2800" dirty="0"/>
              <a:t>?</a:t>
            </a:r>
          </a:p>
          <a:p>
            <a:pPr marL="914400" lvl="1" indent="-457200">
              <a:buFont typeface="+mj-lt"/>
              <a:buAutoNum type="arabicPeriod"/>
            </a:pPr>
            <a:endParaRPr lang="en-US" dirty="0"/>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dirty="0">
                <a:solidFill>
                  <a:srgbClr val="F8F8F8"/>
                </a:solidFill>
              </a:rPr>
              <a:t>Lord / King</a:t>
            </a:r>
          </a:p>
        </p:txBody>
      </p:sp>
      <p:sp>
        <p:nvSpPr>
          <p:cNvPr id="3" name="TextBox 2"/>
          <p:cNvSpPr txBox="1"/>
          <p:nvPr/>
        </p:nvSpPr>
        <p:spPr>
          <a:xfrm>
            <a:off x="1066800" y="1524001"/>
            <a:ext cx="9829800" cy="3539430"/>
          </a:xfrm>
          <a:prstGeom prst="rect">
            <a:avLst/>
          </a:prstGeom>
          <a:noFill/>
        </p:spPr>
        <p:txBody>
          <a:bodyPr wrap="square" rtlCol="0">
            <a:spAutoFit/>
          </a:bodyPr>
          <a:lstStyle/>
          <a:p>
            <a:pPr marL="457200" indent="-457200">
              <a:buFont typeface="+mj-lt"/>
              <a:buAutoNum type="alphaUcPeriod"/>
            </a:pPr>
            <a:r>
              <a:rPr lang="en-US" sz="2800" u="sng" dirty="0"/>
              <a:t>Lord</a:t>
            </a:r>
          </a:p>
          <a:p>
            <a:pPr marL="457200" indent="-457200">
              <a:buFont typeface="+mj-lt"/>
              <a:buAutoNum type="alphaUcPeriod"/>
            </a:pPr>
            <a:r>
              <a:rPr lang="en-US" sz="2800" u="sng" dirty="0"/>
              <a:t>King</a:t>
            </a:r>
          </a:p>
          <a:p>
            <a:pPr marL="914400" lvl="1" indent="-457200">
              <a:buFont typeface="+mj-lt"/>
              <a:buAutoNum type="arabicPeriod"/>
            </a:pPr>
            <a:r>
              <a:rPr lang="en-US" sz="2800" dirty="0"/>
              <a:t>Raised to Sit at Right Hand of God </a:t>
            </a:r>
            <a:r>
              <a:rPr lang="en-US" sz="2800" dirty="0">
                <a:solidFill>
                  <a:srgbClr val="FFFF99"/>
                </a:solidFill>
              </a:rPr>
              <a:t>(Acts 2:27-ff)</a:t>
            </a:r>
          </a:p>
          <a:p>
            <a:pPr marL="914400" lvl="1" indent="-457200">
              <a:buFont typeface="+mj-lt"/>
              <a:buAutoNum type="arabicPeriod"/>
            </a:pPr>
            <a:r>
              <a:rPr lang="en-US" sz="2800" dirty="0"/>
              <a:t>Received Power When Ascended </a:t>
            </a:r>
            <a:r>
              <a:rPr lang="en-US" sz="2800" dirty="0">
                <a:solidFill>
                  <a:srgbClr val="FFFF99"/>
                </a:solidFill>
              </a:rPr>
              <a:t>(Eph. 1:19-23)</a:t>
            </a:r>
          </a:p>
          <a:p>
            <a:pPr marL="914400" lvl="1" indent="-457200">
              <a:buFont typeface="+mj-lt"/>
              <a:buAutoNum type="arabicPeriod"/>
            </a:pPr>
            <a:r>
              <a:rPr lang="en-US" sz="2800" dirty="0"/>
              <a:t>Now Has All Authority </a:t>
            </a:r>
            <a:r>
              <a:rPr lang="en-US" sz="2800" dirty="0">
                <a:solidFill>
                  <a:srgbClr val="FFFF99"/>
                </a:solidFill>
              </a:rPr>
              <a:t>(Matt. 28:18-20)</a:t>
            </a:r>
            <a:endParaRPr lang="en-US" sz="2800" dirty="0"/>
          </a:p>
          <a:p>
            <a:pPr marL="914400" lvl="1" indent="-457200">
              <a:buFont typeface="+mj-lt"/>
              <a:buAutoNum type="arabicPeriod"/>
            </a:pPr>
            <a:r>
              <a:rPr lang="en-US" sz="2800" dirty="0"/>
              <a:t>Rules in his kingdom </a:t>
            </a:r>
            <a:r>
              <a:rPr lang="en-US" sz="2800" dirty="0">
                <a:solidFill>
                  <a:srgbClr val="FFFF99"/>
                </a:solidFill>
              </a:rPr>
              <a:t>(Dan. 7:13-14)</a:t>
            </a:r>
            <a:endParaRPr lang="en-US" sz="2800" dirty="0"/>
          </a:p>
          <a:p>
            <a:pPr marL="914400" lvl="1" indent="-457200">
              <a:buFont typeface="+mj-lt"/>
              <a:buAutoNum type="arabicPeriod"/>
            </a:pPr>
            <a:r>
              <a:rPr lang="en-US" sz="2800" dirty="0"/>
              <a:t>Kingdom = church </a:t>
            </a:r>
            <a:r>
              <a:rPr lang="en-US" sz="2800" dirty="0">
                <a:solidFill>
                  <a:srgbClr val="FFFF99"/>
                </a:solidFill>
              </a:rPr>
              <a:t>(Matt. 16:18-19)</a:t>
            </a:r>
          </a:p>
          <a:p>
            <a:pPr marL="914400" lvl="1" indent="-457200">
              <a:buFont typeface="+mj-lt"/>
              <a:buAutoNum type="arabicPeriod"/>
            </a:pPr>
            <a:r>
              <a:rPr lang="en-US" sz="2800" dirty="0"/>
              <a:t>Territory – in the hearts </a:t>
            </a:r>
            <a:r>
              <a:rPr lang="en-US" sz="2800" dirty="0">
                <a:solidFill>
                  <a:srgbClr val="FFFF99"/>
                </a:solidFill>
              </a:rPr>
              <a:t>(Luke 17:21)</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anim calcmode="lin" valueType="num">
                                      <p:cBhvr>
                                        <p:cTn id="48"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3E673-D24A-A627-4911-E763EDEECAF5}"/>
            </a:ext>
          </a:extLst>
        </p:cNvPr>
        <p:cNvGrpSpPr/>
        <p:nvPr/>
      </p:nvGrpSpPr>
      <p:grpSpPr>
        <a:xfrm>
          <a:off x="0" y="0"/>
          <a:ext cx="0" cy="0"/>
          <a:chOff x="0" y="0"/>
          <a:chExt cx="0" cy="0"/>
        </a:xfrm>
      </p:grpSpPr>
      <p:pic>
        <p:nvPicPr>
          <p:cNvPr id="5" name="Picture 94" descr="blackframe_titleframe">
            <a:extLst>
              <a:ext uri="{FF2B5EF4-FFF2-40B4-BE49-F238E27FC236}">
                <a16:creationId xmlns:a16="http://schemas.microsoft.com/office/drawing/2014/main" id="{D1E93168-5BBE-2E9E-3859-76B7E8979B26}"/>
              </a:ext>
            </a:extLst>
          </p:cNvPr>
          <p:cNvPicPr>
            <a:picLocks noChangeAspect="1" noChangeArrowheads="1"/>
          </p:cNvPicPr>
          <p:nvPr/>
        </p:nvPicPr>
        <p:blipFill>
          <a:blip r:embed="rId2" cstate="print"/>
          <a:srcRect/>
          <a:stretch>
            <a:fillRect/>
          </a:stretch>
        </p:blipFill>
        <p:spPr bwMode="auto">
          <a:xfrm>
            <a:off x="1524000" y="457200"/>
            <a:ext cx="9144000" cy="1676400"/>
          </a:xfrm>
          <a:prstGeom prst="rect">
            <a:avLst/>
          </a:prstGeom>
          <a:noFill/>
        </p:spPr>
      </p:pic>
      <p:sp>
        <p:nvSpPr>
          <p:cNvPr id="4" name="Title 1">
            <a:extLst>
              <a:ext uri="{FF2B5EF4-FFF2-40B4-BE49-F238E27FC236}">
                <a16:creationId xmlns:a16="http://schemas.microsoft.com/office/drawing/2014/main" id="{53B85C40-CEF8-2DBC-35A4-B48DF5EEA414}"/>
              </a:ext>
            </a:extLst>
          </p:cNvPr>
          <p:cNvSpPr txBox="1">
            <a:spLocks/>
          </p:cNvSpPr>
          <p:nvPr/>
        </p:nvSpPr>
        <p:spPr>
          <a:xfrm>
            <a:off x="3124200" y="381000"/>
            <a:ext cx="6096000" cy="1879600"/>
          </a:xfrm>
          <a:prstGeom prst="rect">
            <a:avLst/>
          </a:prstGeom>
          <a:noFill/>
        </p:spPr>
        <p:txBody>
          <a:bodyPr/>
          <a:lstStyle/>
          <a:p>
            <a:pPr algn="ctr">
              <a:defRPr/>
            </a:pPr>
            <a:r>
              <a:rPr lang="en-US" sz="11500" kern="0" dirty="0">
                <a:solidFill>
                  <a:srgbClr val="E9C794"/>
                </a:solidFill>
                <a:effectLst>
                  <a:outerShdw blurRad="38100" dist="38100" dir="2700000" algn="tl">
                    <a:srgbClr val="000000">
                      <a:alpha val="43137"/>
                    </a:srgbClr>
                  </a:outerShdw>
                </a:effectLst>
                <a:latin typeface="Freestyle Script" pitchFamily="66" charset="0"/>
                <a:ea typeface="+mj-ea"/>
                <a:cs typeface="+mj-cs"/>
              </a:rPr>
              <a:t>Who Is Jesus?</a:t>
            </a:r>
          </a:p>
        </p:txBody>
      </p:sp>
      <p:sp>
        <p:nvSpPr>
          <p:cNvPr id="6" name="TextBox 5">
            <a:extLst>
              <a:ext uri="{FF2B5EF4-FFF2-40B4-BE49-F238E27FC236}">
                <a16:creationId xmlns:a16="http://schemas.microsoft.com/office/drawing/2014/main" id="{8E948388-48AE-E2A5-9753-3896B4163587}"/>
              </a:ext>
            </a:extLst>
          </p:cNvPr>
          <p:cNvSpPr txBox="1"/>
          <p:nvPr/>
        </p:nvSpPr>
        <p:spPr>
          <a:xfrm>
            <a:off x="2971800" y="2284186"/>
            <a:ext cx="7239000" cy="2458365"/>
          </a:xfrm>
          <a:prstGeom prst="rect">
            <a:avLst/>
          </a:prstGeom>
          <a:noFill/>
        </p:spPr>
        <p:txBody>
          <a:bodyPr wrap="square" rtlCol="0">
            <a:spAutoFit/>
          </a:bodyPr>
          <a:lstStyle/>
          <a:p>
            <a:pPr marL="571500" indent="-571500">
              <a:lnSpc>
                <a:spcPts val="4600"/>
              </a:lnSpc>
              <a:buFont typeface="+mj-lt"/>
              <a:buAutoNum type="romanUcPeriod"/>
            </a:pPr>
            <a:r>
              <a:rPr lang="en-US" sz="4000" dirty="0">
                <a:solidFill>
                  <a:schemeClr val="tx1">
                    <a:lumMod val="50000"/>
                  </a:schemeClr>
                </a:solidFill>
              </a:rPr>
              <a:t>The Word</a:t>
            </a:r>
          </a:p>
          <a:p>
            <a:pPr marL="571500" indent="-571500">
              <a:lnSpc>
                <a:spcPts val="4600"/>
              </a:lnSpc>
              <a:buFont typeface="+mj-lt"/>
              <a:buAutoNum type="romanUcPeriod"/>
            </a:pPr>
            <a:r>
              <a:rPr lang="en-US" sz="4000" dirty="0">
                <a:solidFill>
                  <a:schemeClr val="tx1">
                    <a:lumMod val="50000"/>
                  </a:schemeClr>
                </a:solidFill>
              </a:rPr>
              <a:t>The Son of God</a:t>
            </a:r>
          </a:p>
          <a:p>
            <a:pPr marL="571500" indent="-571500">
              <a:lnSpc>
                <a:spcPts val="4600"/>
              </a:lnSpc>
              <a:buFont typeface="+mj-lt"/>
              <a:buAutoNum type="romanUcPeriod"/>
            </a:pPr>
            <a:r>
              <a:rPr lang="en-US" sz="4000" dirty="0">
                <a:solidFill>
                  <a:schemeClr val="tx1">
                    <a:lumMod val="50000"/>
                  </a:schemeClr>
                </a:solidFill>
              </a:rPr>
              <a:t> Lord / King</a:t>
            </a:r>
          </a:p>
          <a:p>
            <a:pPr marL="571500" indent="-571500">
              <a:lnSpc>
                <a:spcPts val="4600"/>
              </a:lnSpc>
              <a:buFont typeface="+mj-lt"/>
              <a:buAutoNum type="romanUcPeriod"/>
            </a:pPr>
            <a:r>
              <a:rPr lang="en-US" sz="4000" dirty="0">
                <a:solidFill>
                  <a:srgbClr val="F8F8F8"/>
                </a:solidFill>
              </a:rPr>
              <a:t> Prophet</a:t>
            </a:r>
          </a:p>
        </p:txBody>
      </p:sp>
    </p:spTree>
    <p:extLst>
      <p:ext uri="{BB962C8B-B14F-4D97-AF65-F5344CB8AC3E}">
        <p14:creationId xmlns:p14="http://schemas.microsoft.com/office/powerpoint/2010/main" val="3449395147"/>
      </p:ext>
    </p:extLst>
  </p:cSld>
  <p:clrMapOvr>
    <a:masterClrMapping/>
  </p:clrMapOvr>
  <p:transition spd="med">
    <p:diamon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20470"/>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000" dirty="0">
                <a:solidFill>
                  <a:srgbClr val="F8F8F8"/>
                </a:solidFill>
              </a:rPr>
              <a:t>Prophet</a:t>
            </a:r>
          </a:p>
        </p:txBody>
      </p:sp>
      <p:sp>
        <p:nvSpPr>
          <p:cNvPr id="3" name="TextBox 2"/>
          <p:cNvSpPr txBox="1"/>
          <p:nvPr/>
        </p:nvSpPr>
        <p:spPr>
          <a:xfrm>
            <a:off x="1066800" y="1524001"/>
            <a:ext cx="9677400" cy="2831544"/>
          </a:xfrm>
          <a:prstGeom prst="rect">
            <a:avLst/>
          </a:prstGeom>
          <a:noFill/>
        </p:spPr>
        <p:txBody>
          <a:bodyPr wrap="square" rtlCol="0">
            <a:spAutoFit/>
          </a:bodyPr>
          <a:lstStyle/>
          <a:p>
            <a:pPr marL="457200" indent="-457200">
              <a:buFont typeface="+mj-lt"/>
              <a:buAutoNum type="alphaUcPeriod"/>
            </a:pPr>
            <a:r>
              <a:rPr lang="en-US" sz="2800" u="sng" dirty="0"/>
              <a:t>Prophet Like Moses</a:t>
            </a:r>
          </a:p>
          <a:p>
            <a:pPr marL="914400" lvl="1" indent="-457200">
              <a:buFont typeface="+mj-lt"/>
              <a:buAutoNum type="arabicPeriod"/>
            </a:pPr>
            <a:r>
              <a:rPr lang="en-US" sz="2800" dirty="0"/>
              <a:t>Moses foretold of a prophet like him </a:t>
            </a:r>
            <a:r>
              <a:rPr lang="en-US" sz="2800" dirty="0">
                <a:solidFill>
                  <a:srgbClr val="FFFF99"/>
                </a:solidFill>
              </a:rPr>
              <a:t>(Deut. 18:18-20)</a:t>
            </a:r>
          </a:p>
          <a:p>
            <a:pPr marL="914400" lvl="1" indent="-457200">
              <a:buFont typeface="+mj-lt"/>
              <a:buAutoNum type="arabicPeriod"/>
            </a:pPr>
            <a:r>
              <a:rPr lang="en-US" sz="2800" dirty="0"/>
              <a:t>Fulfilled in Christ </a:t>
            </a:r>
            <a:r>
              <a:rPr lang="en-US" sz="2800" dirty="0">
                <a:solidFill>
                  <a:srgbClr val="FFFF99"/>
                </a:solidFill>
              </a:rPr>
              <a:t>(Acts 3:22-23)</a:t>
            </a:r>
          </a:p>
          <a:p>
            <a:pPr marL="914400" lvl="1" indent="-457200">
              <a:buFont typeface="+mj-lt"/>
              <a:buAutoNum type="arabicPeriod"/>
            </a:pPr>
            <a:endParaRPr lang="en-US" sz="1000" dirty="0">
              <a:solidFill>
                <a:srgbClr val="FFFF99"/>
              </a:solidFill>
            </a:endParaRPr>
          </a:p>
          <a:p>
            <a:pPr marL="457200" indent="-457200">
              <a:buFont typeface="+mj-lt"/>
              <a:buAutoNum type="alphaUcPeriod"/>
            </a:pPr>
            <a:r>
              <a:rPr lang="en-US" sz="2800" u="sng" dirty="0"/>
              <a:t>God Speaks by His Son </a:t>
            </a:r>
            <a:r>
              <a:rPr lang="en-US" sz="2800" dirty="0">
                <a:solidFill>
                  <a:srgbClr val="FFFF99"/>
                </a:solidFill>
              </a:rPr>
              <a:t>(Heb. 1:1)</a:t>
            </a:r>
            <a:endParaRPr lang="en-US" sz="2800" dirty="0"/>
          </a:p>
          <a:p>
            <a:pPr marL="914400" lvl="1" indent="-457200">
              <a:buFont typeface="+mj-lt"/>
              <a:buAutoNum type="arabicPeriod"/>
            </a:pPr>
            <a:r>
              <a:rPr lang="en-US" sz="2800" dirty="0"/>
              <a:t>Speaks for God </a:t>
            </a:r>
            <a:r>
              <a:rPr lang="en-US" sz="2800" dirty="0">
                <a:solidFill>
                  <a:srgbClr val="FFFF99"/>
                </a:solidFill>
              </a:rPr>
              <a:t>(Matt. 17:5)</a:t>
            </a:r>
          </a:p>
          <a:p>
            <a:pPr marL="914400" lvl="1" indent="-457200">
              <a:buFont typeface="+mj-lt"/>
              <a:buAutoNum type="arabicPeriod"/>
            </a:pPr>
            <a:r>
              <a:rPr lang="en-US" sz="2800" dirty="0"/>
              <a:t>Foretells the future </a:t>
            </a:r>
            <a:r>
              <a:rPr lang="en-US" sz="2800" dirty="0">
                <a:solidFill>
                  <a:srgbClr val="FFFF99"/>
                </a:solidFill>
              </a:rPr>
              <a:t>(i.e. Matt. 24)</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F7033-568F-A695-4372-A85ECE00CDD2}"/>
            </a:ext>
          </a:extLst>
        </p:cNvPr>
        <p:cNvGrpSpPr/>
        <p:nvPr/>
      </p:nvGrpSpPr>
      <p:grpSpPr>
        <a:xfrm>
          <a:off x="0" y="0"/>
          <a:ext cx="0" cy="0"/>
          <a:chOff x="0" y="0"/>
          <a:chExt cx="0" cy="0"/>
        </a:xfrm>
      </p:grpSpPr>
      <p:pic>
        <p:nvPicPr>
          <p:cNvPr id="5" name="Picture 94" descr="blackframe_titleframe">
            <a:extLst>
              <a:ext uri="{FF2B5EF4-FFF2-40B4-BE49-F238E27FC236}">
                <a16:creationId xmlns:a16="http://schemas.microsoft.com/office/drawing/2014/main" id="{4AA41739-F6FD-F79B-A561-724389EA8A47}"/>
              </a:ext>
            </a:extLst>
          </p:cNvPr>
          <p:cNvPicPr>
            <a:picLocks noChangeAspect="1" noChangeArrowheads="1"/>
          </p:cNvPicPr>
          <p:nvPr/>
        </p:nvPicPr>
        <p:blipFill>
          <a:blip r:embed="rId2" cstate="print"/>
          <a:srcRect/>
          <a:stretch>
            <a:fillRect/>
          </a:stretch>
        </p:blipFill>
        <p:spPr bwMode="auto">
          <a:xfrm>
            <a:off x="1524000" y="457200"/>
            <a:ext cx="9144000" cy="1676400"/>
          </a:xfrm>
          <a:prstGeom prst="rect">
            <a:avLst/>
          </a:prstGeom>
          <a:noFill/>
        </p:spPr>
      </p:pic>
      <p:sp>
        <p:nvSpPr>
          <p:cNvPr id="4" name="Title 1">
            <a:extLst>
              <a:ext uri="{FF2B5EF4-FFF2-40B4-BE49-F238E27FC236}">
                <a16:creationId xmlns:a16="http://schemas.microsoft.com/office/drawing/2014/main" id="{CF1DD0BB-1F88-9998-3FE6-448E24864ACB}"/>
              </a:ext>
            </a:extLst>
          </p:cNvPr>
          <p:cNvSpPr txBox="1">
            <a:spLocks/>
          </p:cNvSpPr>
          <p:nvPr/>
        </p:nvSpPr>
        <p:spPr>
          <a:xfrm>
            <a:off x="3124200" y="381000"/>
            <a:ext cx="6096000" cy="1879600"/>
          </a:xfrm>
          <a:prstGeom prst="rect">
            <a:avLst/>
          </a:prstGeom>
          <a:noFill/>
        </p:spPr>
        <p:txBody>
          <a:bodyPr/>
          <a:lstStyle/>
          <a:p>
            <a:pPr algn="ctr">
              <a:defRPr/>
            </a:pPr>
            <a:r>
              <a:rPr lang="en-US" sz="11500" kern="0" dirty="0">
                <a:solidFill>
                  <a:srgbClr val="E9C794"/>
                </a:solidFill>
                <a:effectLst>
                  <a:outerShdw blurRad="38100" dist="38100" dir="2700000" algn="tl">
                    <a:srgbClr val="000000">
                      <a:alpha val="43137"/>
                    </a:srgbClr>
                  </a:outerShdw>
                </a:effectLst>
                <a:latin typeface="Freestyle Script" pitchFamily="66" charset="0"/>
                <a:ea typeface="+mj-ea"/>
                <a:cs typeface="+mj-cs"/>
              </a:rPr>
              <a:t>Who Is Jesus?</a:t>
            </a:r>
          </a:p>
        </p:txBody>
      </p:sp>
      <p:sp>
        <p:nvSpPr>
          <p:cNvPr id="6" name="TextBox 5">
            <a:extLst>
              <a:ext uri="{FF2B5EF4-FFF2-40B4-BE49-F238E27FC236}">
                <a16:creationId xmlns:a16="http://schemas.microsoft.com/office/drawing/2014/main" id="{BDDD885C-28CB-10C8-434E-CEFB730B5714}"/>
              </a:ext>
            </a:extLst>
          </p:cNvPr>
          <p:cNvSpPr txBox="1"/>
          <p:nvPr/>
        </p:nvSpPr>
        <p:spPr>
          <a:xfrm>
            <a:off x="2971800" y="2284186"/>
            <a:ext cx="7239000" cy="3048270"/>
          </a:xfrm>
          <a:prstGeom prst="rect">
            <a:avLst/>
          </a:prstGeom>
          <a:noFill/>
        </p:spPr>
        <p:txBody>
          <a:bodyPr wrap="square" rtlCol="0">
            <a:spAutoFit/>
          </a:bodyPr>
          <a:lstStyle/>
          <a:p>
            <a:pPr marL="571500" indent="-571500">
              <a:lnSpc>
                <a:spcPts val="4600"/>
              </a:lnSpc>
              <a:buFont typeface="+mj-lt"/>
              <a:buAutoNum type="romanUcPeriod"/>
            </a:pPr>
            <a:r>
              <a:rPr lang="en-US" sz="4000" dirty="0">
                <a:solidFill>
                  <a:schemeClr val="tx1">
                    <a:lumMod val="50000"/>
                  </a:schemeClr>
                </a:solidFill>
              </a:rPr>
              <a:t>The Word</a:t>
            </a:r>
          </a:p>
          <a:p>
            <a:pPr marL="571500" indent="-571500">
              <a:lnSpc>
                <a:spcPts val="4600"/>
              </a:lnSpc>
              <a:buFont typeface="+mj-lt"/>
              <a:buAutoNum type="romanUcPeriod"/>
            </a:pPr>
            <a:r>
              <a:rPr lang="en-US" sz="4000" dirty="0">
                <a:solidFill>
                  <a:schemeClr val="tx1">
                    <a:lumMod val="50000"/>
                  </a:schemeClr>
                </a:solidFill>
              </a:rPr>
              <a:t>The Son of God</a:t>
            </a:r>
          </a:p>
          <a:p>
            <a:pPr marL="571500" indent="-571500">
              <a:lnSpc>
                <a:spcPts val="4600"/>
              </a:lnSpc>
              <a:buFont typeface="+mj-lt"/>
              <a:buAutoNum type="romanUcPeriod"/>
            </a:pPr>
            <a:r>
              <a:rPr lang="en-US" sz="4000" dirty="0">
                <a:solidFill>
                  <a:schemeClr val="tx1">
                    <a:lumMod val="50000"/>
                  </a:schemeClr>
                </a:solidFill>
              </a:rPr>
              <a:t> Lord / King</a:t>
            </a:r>
          </a:p>
          <a:p>
            <a:pPr marL="571500" indent="-571500">
              <a:lnSpc>
                <a:spcPts val="4600"/>
              </a:lnSpc>
              <a:buFont typeface="+mj-lt"/>
              <a:buAutoNum type="romanUcPeriod"/>
            </a:pPr>
            <a:r>
              <a:rPr lang="en-US" sz="4000" dirty="0">
                <a:solidFill>
                  <a:schemeClr val="tx1">
                    <a:lumMod val="50000"/>
                  </a:schemeClr>
                </a:solidFill>
              </a:rPr>
              <a:t> Prophet</a:t>
            </a:r>
          </a:p>
          <a:p>
            <a:pPr marL="571500" indent="-571500">
              <a:lnSpc>
                <a:spcPts val="4600"/>
              </a:lnSpc>
              <a:buFont typeface="+mj-lt"/>
              <a:buAutoNum type="romanUcPeriod"/>
            </a:pPr>
            <a:r>
              <a:rPr lang="en-US" sz="4000" dirty="0">
                <a:solidFill>
                  <a:srgbClr val="F8F8F8"/>
                </a:solidFill>
              </a:rPr>
              <a:t>Priest</a:t>
            </a:r>
          </a:p>
        </p:txBody>
      </p:sp>
    </p:spTree>
    <p:extLst>
      <p:ext uri="{BB962C8B-B14F-4D97-AF65-F5344CB8AC3E}">
        <p14:creationId xmlns:p14="http://schemas.microsoft.com/office/powerpoint/2010/main" val="938643843"/>
      </p:ext>
    </p:extLst>
  </p:cSld>
  <p:clrMapOvr>
    <a:masterClrMapping/>
  </p:clrMapOvr>
  <p:transition spd="med">
    <p:diamon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5"/>
            </a:pPr>
            <a:r>
              <a:rPr lang="en-US" sz="4000" dirty="0">
                <a:solidFill>
                  <a:srgbClr val="F8F8F8"/>
                </a:solidFill>
              </a:rPr>
              <a:t>Priest</a:t>
            </a:r>
          </a:p>
        </p:txBody>
      </p:sp>
      <p:sp>
        <p:nvSpPr>
          <p:cNvPr id="3" name="TextBox 2"/>
          <p:cNvSpPr txBox="1"/>
          <p:nvPr/>
        </p:nvSpPr>
        <p:spPr>
          <a:xfrm>
            <a:off x="1066800" y="1447801"/>
            <a:ext cx="9906000" cy="4893647"/>
          </a:xfrm>
          <a:prstGeom prst="rect">
            <a:avLst/>
          </a:prstGeom>
          <a:noFill/>
        </p:spPr>
        <p:txBody>
          <a:bodyPr wrap="square" rtlCol="0">
            <a:spAutoFit/>
          </a:bodyPr>
          <a:lstStyle/>
          <a:p>
            <a:pPr marL="457200" indent="-457200">
              <a:buFont typeface="+mj-lt"/>
              <a:buAutoNum type="alphaUcPeriod"/>
            </a:pPr>
            <a:r>
              <a:rPr lang="en-US" sz="2800" u="sng" dirty="0"/>
              <a:t>Jesus is High Priest</a:t>
            </a:r>
            <a:endParaRPr lang="en-US" u="sng" dirty="0"/>
          </a:p>
          <a:p>
            <a:pPr marL="914400" lvl="1" indent="-457200">
              <a:buFont typeface="+mj-lt"/>
              <a:buAutoNum type="arabicPeriod"/>
            </a:pPr>
            <a:r>
              <a:rPr lang="en-US" sz="2800" dirty="0"/>
              <a:t>Passed into the heavens </a:t>
            </a:r>
            <a:r>
              <a:rPr lang="en-US" sz="2800" dirty="0">
                <a:solidFill>
                  <a:srgbClr val="FFFF99"/>
                </a:solidFill>
              </a:rPr>
              <a:t>(Heb. 4:14-16)</a:t>
            </a:r>
          </a:p>
          <a:p>
            <a:pPr marL="914400" lvl="1" indent="-457200">
              <a:buFont typeface="+mj-lt"/>
              <a:buAutoNum type="arabicPeriod"/>
            </a:pPr>
            <a:r>
              <a:rPr lang="en-US" sz="2800" dirty="0"/>
              <a:t>After Melchizedek </a:t>
            </a:r>
            <a:r>
              <a:rPr lang="en-US" sz="2800" dirty="0">
                <a:solidFill>
                  <a:srgbClr val="FFFF99"/>
                </a:solidFill>
              </a:rPr>
              <a:t>(Heb. 5:5-6; 7:1-10)</a:t>
            </a:r>
          </a:p>
          <a:p>
            <a:pPr marL="1428750" lvl="2" indent="-514350">
              <a:buFont typeface="+mj-lt"/>
              <a:buAutoNum type="alphaLcPeriod"/>
            </a:pPr>
            <a:r>
              <a:rPr lang="en-US" dirty="0"/>
              <a:t>King and Priest</a:t>
            </a:r>
          </a:p>
          <a:p>
            <a:pPr marL="1428750" lvl="2" indent="-514350">
              <a:buFont typeface="+mj-lt"/>
              <a:buAutoNum type="alphaLcPeriod"/>
            </a:pPr>
            <a:r>
              <a:rPr lang="en-US" dirty="0"/>
              <a:t>Without father and mother </a:t>
            </a:r>
            <a:r>
              <a:rPr lang="en-US" dirty="0">
                <a:solidFill>
                  <a:srgbClr val="FFFF99"/>
                </a:solidFill>
              </a:rPr>
              <a:t>(7:3)</a:t>
            </a:r>
            <a:endParaRPr lang="en-US" dirty="0"/>
          </a:p>
          <a:p>
            <a:pPr marL="1428750" lvl="2" indent="-514350">
              <a:buFont typeface="+mj-lt"/>
              <a:buAutoNum type="alphaLcPeriod"/>
            </a:pPr>
            <a:r>
              <a:rPr lang="en-US" dirty="0"/>
              <a:t>Superior to Aaron</a:t>
            </a:r>
          </a:p>
          <a:p>
            <a:pPr marL="1428750" lvl="2" indent="-514350">
              <a:buFont typeface="+mj-lt"/>
              <a:buAutoNum type="alphaLcPeriod"/>
            </a:pPr>
            <a:r>
              <a:rPr lang="en-US" dirty="0"/>
              <a:t>One High Priest priesthood</a:t>
            </a:r>
          </a:p>
          <a:p>
            <a:pPr marL="914400" lvl="1" indent="-457200">
              <a:buFont typeface="+mj-lt"/>
              <a:buAutoNum type="arabicPeriod"/>
            </a:pPr>
            <a:endParaRPr lang="en-US" sz="1000" dirty="0">
              <a:solidFill>
                <a:srgbClr val="FFFF99"/>
              </a:solidFill>
            </a:endParaRPr>
          </a:p>
          <a:p>
            <a:pPr marL="457200" indent="-457200">
              <a:buFont typeface="+mj-lt"/>
              <a:buAutoNum type="alphaUcPeriod"/>
            </a:pPr>
            <a:r>
              <a:rPr lang="en-US" sz="2800" u="sng" dirty="0"/>
              <a:t>Function of High Priest</a:t>
            </a:r>
            <a:endParaRPr lang="en-US" sz="2800" dirty="0"/>
          </a:p>
          <a:p>
            <a:pPr marL="914400" lvl="1" indent="-457200">
              <a:buFont typeface="+mj-lt"/>
              <a:buAutoNum type="arabicPeriod"/>
            </a:pPr>
            <a:r>
              <a:rPr lang="en-US" sz="2800" dirty="0"/>
              <a:t>Offer sacrifices </a:t>
            </a:r>
            <a:r>
              <a:rPr lang="en-US" sz="2800" dirty="0">
                <a:solidFill>
                  <a:srgbClr val="FFFF99"/>
                </a:solidFill>
              </a:rPr>
              <a:t>(Heb. 5:1-3; 9:24-28)</a:t>
            </a:r>
          </a:p>
          <a:p>
            <a:pPr marL="914400" lvl="1" indent="-457200">
              <a:buFont typeface="+mj-lt"/>
              <a:buAutoNum type="arabicPeriod"/>
            </a:pPr>
            <a:r>
              <a:rPr lang="en-US" sz="2800" dirty="0"/>
              <a:t>Helps with our struggles </a:t>
            </a:r>
            <a:r>
              <a:rPr lang="en-US" sz="2800" dirty="0">
                <a:solidFill>
                  <a:srgbClr val="FFFF99"/>
                </a:solidFill>
              </a:rPr>
              <a:t>(Heb. 4:14-16)</a:t>
            </a:r>
          </a:p>
          <a:p>
            <a:pPr marL="914400" lvl="1" indent="-457200">
              <a:buFont typeface="+mj-lt"/>
              <a:buAutoNum type="arabicPeriod"/>
            </a:pPr>
            <a:endParaRPr lang="en-US" sz="1000" dirty="0"/>
          </a:p>
          <a:p>
            <a:pPr marL="457200" indent="-457200">
              <a:buFont typeface="+mj-lt"/>
              <a:buAutoNum type="alphaUcPeriod"/>
            </a:pPr>
            <a:r>
              <a:rPr lang="en-US" sz="2800" u="sng" dirty="0"/>
              <a:t>Priest on His Throne</a:t>
            </a:r>
            <a:r>
              <a:rPr lang="en-US" sz="2800" dirty="0"/>
              <a:t> </a:t>
            </a:r>
            <a:r>
              <a:rPr lang="en-US" sz="2800" dirty="0">
                <a:solidFill>
                  <a:srgbClr val="FFFF99"/>
                </a:solidFill>
              </a:rPr>
              <a:t>(Zech. 6:12-13)</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anim calcmode="lin" valueType="num">
                                      <p:cBhvr>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2000"/>
                                        <p:tgtEl>
                                          <p:spTgt spid="3">
                                            <p:txEl>
                                              <p:pRg st="8" end="8"/>
                                            </p:txEl>
                                          </p:spTgt>
                                        </p:tgtEl>
                                      </p:cBhvr>
                                    </p:animEffect>
                                    <p:anim calcmode="lin" valueType="num">
                                      <p:cBhvr>
                                        <p:cTn id="56"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2000"/>
                                        <p:tgtEl>
                                          <p:spTgt spid="3">
                                            <p:txEl>
                                              <p:pRg st="9" end="9"/>
                                            </p:txEl>
                                          </p:spTgt>
                                        </p:tgtEl>
                                      </p:cBhvr>
                                    </p:animEffect>
                                    <p:anim calcmode="lin" valueType="num">
                                      <p:cBhvr>
                                        <p:cTn id="64"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Effect transition="in" filter="fade">
                                      <p:cBhvr>
                                        <p:cTn id="71" dur="2000"/>
                                        <p:tgtEl>
                                          <p:spTgt spid="3">
                                            <p:txEl>
                                              <p:pRg st="10" end="10"/>
                                            </p:txEl>
                                          </p:spTgt>
                                        </p:tgtEl>
                                      </p:cBhvr>
                                    </p:animEffect>
                                    <p:anim calcmode="lin" valueType="num">
                                      <p:cBhvr>
                                        <p:cTn id="72"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Effect transition="in" filter="fade">
                                      <p:cBhvr>
                                        <p:cTn id="79" dur="2000"/>
                                        <p:tgtEl>
                                          <p:spTgt spid="3">
                                            <p:txEl>
                                              <p:pRg st="12" end="12"/>
                                            </p:txEl>
                                          </p:spTgt>
                                        </p:tgtEl>
                                      </p:cBhvr>
                                    </p:animEffect>
                                    <p:anim calcmode="lin" valueType="num">
                                      <p:cBhvr>
                                        <p:cTn id="80" dur="2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1" dur="1800" decel="100000" fill="hold"/>
                                        <p:tgtEl>
                                          <p:spTgt spid="3">
                                            <p:txEl>
                                              <p:pRg st="12" end="12"/>
                                            </p:txEl>
                                          </p:spTgt>
                                        </p:tgtEl>
                                        <p:attrNameLst>
                                          <p:attrName>ppt_y</p:attrName>
                                        </p:attrNameLst>
                                      </p:cBhvr>
                                      <p:tavLst>
                                        <p:tav tm="0">
                                          <p:val>
                                            <p:strVal val="#ppt_y+1"/>
                                          </p:val>
                                        </p:tav>
                                        <p:tav tm="100000">
                                          <p:val>
                                            <p:strVal val="#ppt_y-.03"/>
                                          </p:val>
                                        </p:tav>
                                      </p:tavLst>
                                    </p:anim>
                                    <p:anim calcmode="lin" valueType="num">
                                      <p:cBhvr>
                                        <p:cTn id="82" dur="200" accel="100000" fill="hold">
                                          <p:stCondLst>
                                            <p:cond delay="1800"/>
                                          </p:stCondLst>
                                        </p:cTn>
                                        <p:tgtEl>
                                          <p:spTgt spid="3">
                                            <p:txEl>
                                              <p:pRg st="12" end="1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47ADB-8968-731A-5883-516052A1A15B}"/>
            </a:ext>
          </a:extLst>
        </p:cNvPr>
        <p:cNvGrpSpPr/>
        <p:nvPr/>
      </p:nvGrpSpPr>
      <p:grpSpPr>
        <a:xfrm>
          <a:off x="0" y="0"/>
          <a:ext cx="0" cy="0"/>
          <a:chOff x="0" y="0"/>
          <a:chExt cx="0" cy="0"/>
        </a:xfrm>
      </p:grpSpPr>
      <p:pic>
        <p:nvPicPr>
          <p:cNvPr id="5" name="Picture 94" descr="blackframe_titleframe">
            <a:extLst>
              <a:ext uri="{FF2B5EF4-FFF2-40B4-BE49-F238E27FC236}">
                <a16:creationId xmlns:a16="http://schemas.microsoft.com/office/drawing/2014/main" id="{CD294FAE-D50E-F52D-63EE-4029CF257F14}"/>
              </a:ext>
            </a:extLst>
          </p:cNvPr>
          <p:cNvPicPr>
            <a:picLocks noChangeAspect="1" noChangeArrowheads="1"/>
          </p:cNvPicPr>
          <p:nvPr/>
        </p:nvPicPr>
        <p:blipFill>
          <a:blip r:embed="rId2" cstate="print"/>
          <a:srcRect/>
          <a:stretch>
            <a:fillRect/>
          </a:stretch>
        </p:blipFill>
        <p:spPr bwMode="auto">
          <a:xfrm>
            <a:off x="1524000" y="457200"/>
            <a:ext cx="9144000" cy="1676400"/>
          </a:xfrm>
          <a:prstGeom prst="rect">
            <a:avLst/>
          </a:prstGeom>
          <a:noFill/>
        </p:spPr>
      </p:pic>
      <p:sp>
        <p:nvSpPr>
          <p:cNvPr id="4" name="Title 1">
            <a:extLst>
              <a:ext uri="{FF2B5EF4-FFF2-40B4-BE49-F238E27FC236}">
                <a16:creationId xmlns:a16="http://schemas.microsoft.com/office/drawing/2014/main" id="{8C1B5589-47A6-7803-1E24-DEF7C9B05532}"/>
              </a:ext>
            </a:extLst>
          </p:cNvPr>
          <p:cNvSpPr txBox="1">
            <a:spLocks/>
          </p:cNvSpPr>
          <p:nvPr/>
        </p:nvSpPr>
        <p:spPr>
          <a:xfrm>
            <a:off x="3124200" y="381000"/>
            <a:ext cx="6096000" cy="1879600"/>
          </a:xfrm>
          <a:prstGeom prst="rect">
            <a:avLst/>
          </a:prstGeom>
          <a:noFill/>
        </p:spPr>
        <p:txBody>
          <a:bodyPr/>
          <a:lstStyle/>
          <a:p>
            <a:pPr algn="ctr">
              <a:defRPr/>
            </a:pPr>
            <a:r>
              <a:rPr lang="en-US" sz="11500" kern="0" dirty="0">
                <a:solidFill>
                  <a:srgbClr val="E9C794"/>
                </a:solidFill>
                <a:effectLst>
                  <a:outerShdw blurRad="38100" dist="38100" dir="2700000" algn="tl">
                    <a:srgbClr val="000000">
                      <a:alpha val="43137"/>
                    </a:srgbClr>
                  </a:outerShdw>
                </a:effectLst>
                <a:latin typeface="Freestyle Script" pitchFamily="66" charset="0"/>
                <a:ea typeface="+mj-ea"/>
                <a:cs typeface="+mj-cs"/>
              </a:rPr>
              <a:t>Who Is Jesus?</a:t>
            </a:r>
          </a:p>
        </p:txBody>
      </p:sp>
      <p:sp>
        <p:nvSpPr>
          <p:cNvPr id="6" name="TextBox 5">
            <a:extLst>
              <a:ext uri="{FF2B5EF4-FFF2-40B4-BE49-F238E27FC236}">
                <a16:creationId xmlns:a16="http://schemas.microsoft.com/office/drawing/2014/main" id="{22F30E15-1394-372B-EA87-9453631C818E}"/>
              </a:ext>
            </a:extLst>
          </p:cNvPr>
          <p:cNvSpPr txBox="1"/>
          <p:nvPr/>
        </p:nvSpPr>
        <p:spPr>
          <a:xfrm>
            <a:off x="2971800" y="2284186"/>
            <a:ext cx="7239000" cy="3638175"/>
          </a:xfrm>
          <a:prstGeom prst="rect">
            <a:avLst/>
          </a:prstGeom>
          <a:noFill/>
        </p:spPr>
        <p:txBody>
          <a:bodyPr wrap="square" rtlCol="0">
            <a:spAutoFit/>
          </a:bodyPr>
          <a:lstStyle/>
          <a:p>
            <a:pPr marL="571500" indent="-571500">
              <a:lnSpc>
                <a:spcPts val="4600"/>
              </a:lnSpc>
              <a:buFont typeface="+mj-lt"/>
              <a:buAutoNum type="romanUcPeriod"/>
            </a:pPr>
            <a:r>
              <a:rPr lang="en-US" sz="4000" dirty="0">
                <a:solidFill>
                  <a:schemeClr val="tx1">
                    <a:lumMod val="50000"/>
                  </a:schemeClr>
                </a:solidFill>
              </a:rPr>
              <a:t>The Word</a:t>
            </a:r>
          </a:p>
          <a:p>
            <a:pPr marL="571500" indent="-571500">
              <a:lnSpc>
                <a:spcPts val="4600"/>
              </a:lnSpc>
              <a:buFont typeface="+mj-lt"/>
              <a:buAutoNum type="romanUcPeriod"/>
            </a:pPr>
            <a:r>
              <a:rPr lang="en-US" sz="4000" dirty="0">
                <a:solidFill>
                  <a:schemeClr val="tx1">
                    <a:lumMod val="50000"/>
                  </a:schemeClr>
                </a:solidFill>
              </a:rPr>
              <a:t>The Son of God</a:t>
            </a:r>
          </a:p>
          <a:p>
            <a:pPr marL="571500" indent="-571500">
              <a:lnSpc>
                <a:spcPts val="4600"/>
              </a:lnSpc>
              <a:buFont typeface="+mj-lt"/>
              <a:buAutoNum type="romanUcPeriod"/>
            </a:pPr>
            <a:r>
              <a:rPr lang="en-US" sz="4000" dirty="0">
                <a:solidFill>
                  <a:schemeClr val="tx1">
                    <a:lumMod val="50000"/>
                  </a:schemeClr>
                </a:solidFill>
              </a:rPr>
              <a:t> Lord / King</a:t>
            </a:r>
          </a:p>
          <a:p>
            <a:pPr marL="571500" indent="-571500">
              <a:lnSpc>
                <a:spcPts val="4600"/>
              </a:lnSpc>
              <a:buFont typeface="+mj-lt"/>
              <a:buAutoNum type="romanUcPeriod"/>
            </a:pPr>
            <a:r>
              <a:rPr lang="en-US" sz="4000" dirty="0">
                <a:solidFill>
                  <a:schemeClr val="tx1">
                    <a:lumMod val="50000"/>
                  </a:schemeClr>
                </a:solidFill>
              </a:rPr>
              <a:t> Prophet</a:t>
            </a:r>
          </a:p>
          <a:p>
            <a:pPr marL="571500" indent="-571500">
              <a:lnSpc>
                <a:spcPts val="4600"/>
              </a:lnSpc>
              <a:buFont typeface="+mj-lt"/>
              <a:buAutoNum type="romanUcPeriod"/>
            </a:pPr>
            <a:r>
              <a:rPr lang="en-US" sz="4000" dirty="0">
                <a:solidFill>
                  <a:schemeClr val="tx1">
                    <a:lumMod val="50000"/>
                  </a:schemeClr>
                </a:solidFill>
              </a:rPr>
              <a:t>Priest</a:t>
            </a:r>
          </a:p>
          <a:p>
            <a:pPr marL="571500" indent="-571500">
              <a:lnSpc>
                <a:spcPts val="4600"/>
              </a:lnSpc>
              <a:buFont typeface="+mj-lt"/>
              <a:buAutoNum type="romanUcPeriod"/>
            </a:pPr>
            <a:r>
              <a:rPr lang="en-US" sz="4000" dirty="0">
                <a:solidFill>
                  <a:srgbClr val="F8F8F8"/>
                </a:solidFill>
              </a:rPr>
              <a:t> Mediator / Intercessor</a:t>
            </a:r>
          </a:p>
        </p:txBody>
      </p:sp>
    </p:spTree>
    <p:extLst>
      <p:ext uri="{BB962C8B-B14F-4D97-AF65-F5344CB8AC3E}">
        <p14:creationId xmlns:p14="http://schemas.microsoft.com/office/powerpoint/2010/main" val="2635268187"/>
      </p:ext>
    </p:extLst>
  </p:cSld>
  <p:clrMapOvr>
    <a:masterClrMapping/>
  </p:clrMapOvr>
  <p:transition spd="med">
    <p:diamon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4000" dirty="0">
                <a:solidFill>
                  <a:srgbClr val="F8F8F8"/>
                </a:solidFill>
              </a:rPr>
              <a:t>Mediator / Intercessor</a:t>
            </a:r>
          </a:p>
        </p:txBody>
      </p:sp>
      <p:sp>
        <p:nvSpPr>
          <p:cNvPr id="3" name="TextBox 2"/>
          <p:cNvSpPr txBox="1"/>
          <p:nvPr/>
        </p:nvSpPr>
        <p:spPr>
          <a:xfrm>
            <a:off x="1066800" y="1447800"/>
            <a:ext cx="8915400" cy="2677656"/>
          </a:xfrm>
          <a:prstGeom prst="rect">
            <a:avLst/>
          </a:prstGeom>
          <a:noFill/>
        </p:spPr>
        <p:txBody>
          <a:bodyPr wrap="square" rtlCol="0">
            <a:spAutoFit/>
          </a:bodyPr>
          <a:lstStyle/>
          <a:p>
            <a:pPr marL="457200" indent="-457200">
              <a:buFont typeface="+mj-lt"/>
              <a:buAutoNum type="alphaUcPeriod"/>
            </a:pPr>
            <a:r>
              <a:rPr lang="en-US" sz="2800" u="sng" dirty="0"/>
              <a:t>Mediator</a:t>
            </a:r>
            <a:endParaRPr lang="en-US" u="sng" dirty="0"/>
          </a:p>
          <a:p>
            <a:pPr marL="914400" lvl="1" indent="-457200">
              <a:buFont typeface="+mj-lt"/>
              <a:buAutoNum type="arabicPeriod"/>
            </a:pPr>
            <a:r>
              <a:rPr lang="en-US" sz="2800" dirty="0"/>
              <a:t>Jesus is mediator of the New Covenant</a:t>
            </a:r>
          </a:p>
          <a:p>
            <a:pPr marL="1428750" lvl="2" indent="-514350">
              <a:buFont typeface="+mj-lt"/>
              <a:buAutoNum type="alphaLcPeriod"/>
            </a:pPr>
            <a:r>
              <a:rPr lang="en-US" sz="2800" dirty="0">
                <a:solidFill>
                  <a:srgbClr val="FFFF99"/>
                </a:solidFill>
              </a:rPr>
              <a:t>Heb. 8:6</a:t>
            </a:r>
          </a:p>
          <a:p>
            <a:pPr marL="1428750" lvl="2" indent="-514350">
              <a:buFont typeface="+mj-lt"/>
              <a:buAutoNum type="alphaLcPeriod"/>
            </a:pPr>
            <a:r>
              <a:rPr lang="en-US" sz="2800" dirty="0">
                <a:solidFill>
                  <a:srgbClr val="FFFF99"/>
                </a:solidFill>
              </a:rPr>
              <a:t>Heb. 9:15</a:t>
            </a:r>
          </a:p>
          <a:p>
            <a:pPr marL="1428750" lvl="2" indent="-514350">
              <a:buFont typeface="+mj-lt"/>
              <a:buAutoNum type="alphaLcPeriod"/>
            </a:pPr>
            <a:r>
              <a:rPr lang="en-US" sz="2800" dirty="0">
                <a:solidFill>
                  <a:srgbClr val="FFFF99"/>
                </a:solidFill>
              </a:rPr>
              <a:t>Heb. 12:24</a:t>
            </a:r>
          </a:p>
          <a:p>
            <a:pPr marL="1428750" lvl="2" indent="-514350">
              <a:buFont typeface="+mj-lt"/>
              <a:buAutoNum type="alphaLcPeriod"/>
            </a:pPr>
            <a:r>
              <a:rPr lang="en-US" sz="2800" dirty="0">
                <a:solidFill>
                  <a:srgbClr val="FFFF99"/>
                </a:solidFill>
              </a:rPr>
              <a:t>1 Tim. 2:5</a:t>
            </a:r>
            <a:endParaRPr lang="en-US" dirty="0">
              <a:solidFill>
                <a:srgbClr val="FFFF99"/>
              </a:solidFill>
            </a:endParaRP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4000" dirty="0">
                <a:solidFill>
                  <a:srgbClr val="F8F8F8"/>
                </a:solidFill>
              </a:rPr>
              <a:t>Mediator / Intercessor</a:t>
            </a:r>
          </a:p>
        </p:txBody>
      </p:sp>
      <p:sp>
        <p:nvSpPr>
          <p:cNvPr id="3" name="TextBox 2"/>
          <p:cNvSpPr txBox="1"/>
          <p:nvPr/>
        </p:nvSpPr>
        <p:spPr>
          <a:xfrm>
            <a:off x="1066800" y="1447800"/>
            <a:ext cx="8915400" cy="1384995"/>
          </a:xfrm>
          <a:prstGeom prst="rect">
            <a:avLst/>
          </a:prstGeom>
          <a:noFill/>
        </p:spPr>
        <p:txBody>
          <a:bodyPr wrap="square" rtlCol="0">
            <a:spAutoFit/>
          </a:bodyPr>
          <a:lstStyle/>
          <a:p>
            <a:pPr marL="457200" indent="-457200">
              <a:buFont typeface="+mj-lt"/>
              <a:buAutoNum type="alphaUcPeriod"/>
            </a:pPr>
            <a:r>
              <a:rPr lang="en-US" sz="2800" u="sng" dirty="0"/>
              <a:t>Mediator</a:t>
            </a:r>
            <a:endParaRPr lang="en-US" u="sng" dirty="0"/>
          </a:p>
          <a:p>
            <a:pPr marL="914400" lvl="1" indent="-457200">
              <a:buFont typeface="+mj-lt"/>
              <a:buAutoNum type="arabicPeriod"/>
            </a:pPr>
            <a:r>
              <a:rPr lang="en-US" sz="2800" dirty="0"/>
              <a:t>Jesus is mediator of the New Covenant</a:t>
            </a:r>
          </a:p>
          <a:p>
            <a:pPr marL="914400" lvl="1" indent="-457200">
              <a:buFont typeface="+mj-lt"/>
              <a:buAutoNum type="arabicPeriod"/>
            </a:pPr>
            <a:r>
              <a:rPr lang="en-US" sz="2800" dirty="0"/>
              <a:t>Mediator defined</a:t>
            </a:r>
            <a:endParaRPr lang="en-US" sz="2800" dirty="0">
              <a:solidFill>
                <a:srgbClr val="FFFF99"/>
              </a:solidFill>
            </a:endParaRPr>
          </a:p>
        </p:txBody>
      </p:sp>
    </p:spTree>
  </p:cSld>
  <p:clrMapOvr>
    <a:masterClrMapping/>
  </p:clrMapOvr>
  <p:transition spd="med">
    <p:diamon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219200"/>
            <a:ext cx="10058400" cy="4832092"/>
          </a:xfrm>
          <a:prstGeom prst="rect">
            <a:avLst/>
          </a:prstGeom>
          <a:noFill/>
        </p:spPr>
        <p:txBody>
          <a:bodyPr wrap="square" rtlCol="0">
            <a:spAutoFit/>
          </a:bodyPr>
          <a:lstStyle/>
          <a:p>
            <a:r>
              <a:rPr lang="en-US" sz="2800" dirty="0">
                <a:solidFill>
                  <a:srgbClr val="F8F8F8"/>
                </a:solidFill>
                <a:latin typeface="Times New Roman" pitchFamily="18" charset="0"/>
                <a:cs typeface="Times New Roman" pitchFamily="18" charset="0"/>
              </a:rPr>
              <a:t>one who intervenes between two persons who are at variance, with a view to reconcile them. This word is not found in the Old Testament; but the idea it expresses is found in Job 9:33, in the word "</a:t>
            </a:r>
            <a:r>
              <a:rPr lang="en-US" sz="2800" dirty="0" err="1">
                <a:solidFill>
                  <a:srgbClr val="F8F8F8"/>
                </a:solidFill>
                <a:latin typeface="Times New Roman" pitchFamily="18" charset="0"/>
                <a:cs typeface="Times New Roman" pitchFamily="18" charset="0"/>
              </a:rPr>
              <a:t>daysman</a:t>
            </a:r>
            <a:r>
              <a:rPr lang="en-US" sz="2800" dirty="0">
                <a:solidFill>
                  <a:srgbClr val="F8F8F8"/>
                </a:solidFill>
                <a:latin typeface="Times New Roman" pitchFamily="18" charset="0"/>
                <a:cs typeface="Times New Roman" pitchFamily="18" charset="0"/>
              </a:rPr>
              <a:t>" (q.v.), marg., "umpire." </a:t>
            </a:r>
          </a:p>
          <a:p>
            <a:r>
              <a:rPr lang="en-US" sz="2800" dirty="0">
                <a:solidFill>
                  <a:srgbClr val="F8F8F8"/>
                </a:solidFill>
                <a:latin typeface="Times New Roman" pitchFamily="18" charset="0"/>
                <a:cs typeface="Times New Roman" pitchFamily="18" charset="0"/>
              </a:rPr>
              <a:t> </a:t>
            </a:r>
          </a:p>
          <a:p>
            <a:r>
              <a:rPr lang="en-US" sz="2800" dirty="0">
                <a:solidFill>
                  <a:srgbClr val="F8F8F8"/>
                </a:solidFill>
                <a:latin typeface="Times New Roman" pitchFamily="18" charset="0"/>
                <a:cs typeface="Times New Roman" pitchFamily="18" charset="0"/>
              </a:rPr>
              <a:t>This word is used in the New Testament to denote simply an </a:t>
            </a:r>
            <a:r>
              <a:rPr lang="en-US" sz="2800" dirty="0" err="1">
                <a:solidFill>
                  <a:srgbClr val="F8F8F8"/>
                </a:solidFill>
                <a:latin typeface="Times New Roman" pitchFamily="18" charset="0"/>
                <a:cs typeface="Times New Roman" pitchFamily="18" charset="0"/>
              </a:rPr>
              <a:t>internuncius</a:t>
            </a:r>
            <a:r>
              <a:rPr lang="en-US" sz="2800" dirty="0">
                <a:solidFill>
                  <a:srgbClr val="F8F8F8"/>
                </a:solidFill>
                <a:latin typeface="Times New Roman" pitchFamily="18" charset="0"/>
                <a:cs typeface="Times New Roman" pitchFamily="18" charset="0"/>
              </a:rPr>
              <a:t>, an ambassador, one who acts as a medium of communication between two contracting parties. In this sense Moses is called a mediator in </a:t>
            </a:r>
            <a:r>
              <a:rPr lang="en-US" sz="2800" dirty="0" err="1">
                <a:solidFill>
                  <a:srgbClr val="F8F8F8"/>
                </a:solidFill>
                <a:latin typeface="Times New Roman" pitchFamily="18" charset="0"/>
                <a:cs typeface="Times New Roman" pitchFamily="18" charset="0"/>
              </a:rPr>
              <a:t>Ga</a:t>
            </a:r>
            <a:r>
              <a:rPr lang="en-US" sz="2800" dirty="0">
                <a:solidFill>
                  <a:srgbClr val="F8F8F8"/>
                </a:solidFill>
                <a:latin typeface="Times New Roman" pitchFamily="18" charset="0"/>
                <a:cs typeface="Times New Roman" pitchFamily="18" charset="0"/>
              </a:rPr>
              <a:t> 3:19. </a:t>
            </a:r>
          </a:p>
          <a:p>
            <a:r>
              <a:rPr lang="en-US" sz="2800" dirty="0">
                <a:solidFill>
                  <a:srgbClr val="F8F8F8"/>
                </a:solidFill>
                <a:latin typeface="Times New Roman" pitchFamily="18" charset="0"/>
                <a:cs typeface="Times New Roman" pitchFamily="18" charset="0"/>
              </a:rPr>
              <a:t> </a:t>
            </a:r>
          </a:p>
          <a:p>
            <a:pPr algn="r"/>
            <a:r>
              <a:rPr lang="en-US" sz="2800" i="1" dirty="0">
                <a:solidFill>
                  <a:srgbClr val="F8F8F8"/>
                </a:solidFill>
                <a:latin typeface="Times New Roman" pitchFamily="18" charset="0"/>
                <a:cs typeface="Times New Roman" pitchFamily="18" charset="0"/>
              </a:rPr>
              <a:t>Easton’s Bible Dictionary</a:t>
            </a:r>
          </a:p>
        </p:txBody>
      </p:sp>
      <p:sp>
        <p:nvSpPr>
          <p:cNvPr id="3" name="TextBox 2"/>
          <p:cNvSpPr txBox="1"/>
          <p:nvPr/>
        </p:nvSpPr>
        <p:spPr>
          <a:xfrm>
            <a:off x="5105401" y="381001"/>
            <a:ext cx="2239716" cy="707886"/>
          </a:xfrm>
          <a:prstGeom prst="rect">
            <a:avLst/>
          </a:prstGeom>
          <a:noFill/>
        </p:spPr>
        <p:txBody>
          <a:bodyPr wrap="none" rtlCol="0">
            <a:spAutoFit/>
          </a:bodyPr>
          <a:lstStyle/>
          <a:p>
            <a:r>
              <a:rPr lang="en-US" sz="4000" dirty="0"/>
              <a:t>Mediator</a:t>
            </a:r>
          </a:p>
        </p:txBody>
      </p:sp>
    </p:spTree>
  </p:cSld>
  <p:clrMapOvr>
    <a:masterClrMapping/>
  </p:clrMapOvr>
  <p:transition spd="med">
    <p:diamon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219201"/>
            <a:ext cx="10058400" cy="5262979"/>
          </a:xfrm>
          <a:prstGeom prst="rect">
            <a:avLst/>
          </a:prstGeom>
          <a:noFill/>
        </p:spPr>
        <p:txBody>
          <a:bodyPr wrap="square" rtlCol="0">
            <a:spAutoFit/>
          </a:bodyPr>
          <a:lstStyle/>
          <a:p>
            <a:r>
              <a:rPr lang="en-US" sz="2800" dirty="0">
                <a:latin typeface="Times New Roman" pitchFamily="18" charset="0"/>
                <a:cs typeface="Times New Roman" pitchFamily="18" charset="0"/>
              </a:rPr>
              <a:t>The term "mediator" (= middleman, agent of mediation) is nowhere found in Old Testament or Apocrypha (English Versions of the Bible), but the corresponding Greek word </a:t>
            </a:r>
            <a:r>
              <a:rPr lang="en-US" sz="2800" dirty="0" err="1">
                <a:latin typeface="Times New Roman" pitchFamily="18" charset="0"/>
                <a:cs typeface="Times New Roman" pitchFamily="18" charset="0"/>
              </a:rPr>
              <a:t>mesites</a:t>
            </a:r>
            <a:r>
              <a:rPr lang="en-US" sz="2800" dirty="0">
                <a:latin typeface="Times New Roman" pitchFamily="18" charset="0"/>
                <a:cs typeface="Times New Roman" pitchFamily="18" charset="0"/>
              </a:rPr>
              <a:t>, occurs once in Septuagint (Job 9:33 the King James Version, "Neither is there any </a:t>
            </a:r>
            <a:r>
              <a:rPr lang="en-US" sz="2800" dirty="0" err="1">
                <a:latin typeface="Times New Roman" pitchFamily="18" charset="0"/>
                <a:cs typeface="Times New Roman" pitchFamily="18" charset="0"/>
              </a:rPr>
              <a:t>daysman</a:t>
            </a:r>
            <a:r>
              <a:rPr lang="en-US" sz="2800" dirty="0">
                <a:latin typeface="Times New Roman" pitchFamily="18" charset="0"/>
                <a:cs typeface="Times New Roman" pitchFamily="18" charset="0"/>
              </a:rPr>
              <a:t> betwixt us," where "</a:t>
            </a:r>
            <a:r>
              <a:rPr lang="en-US" sz="2800" dirty="0" err="1">
                <a:latin typeface="Times New Roman" pitchFamily="18" charset="0"/>
                <a:cs typeface="Times New Roman" pitchFamily="18" charset="0"/>
              </a:rPr>
              <a:t>daysman</a:t>
            </a:r>
            <a:r>
              <a:rPr lang="en-US" sz="2800" dirty="0">
                <a:latin typeface="Times New Roman" pitchFamily="18" charset="0"/>
                <a:cs typeface="Times New Roman" pitchFamily="18" charset="0"/>
              </a:rPr>
              <a:t>" stands for Hebrew </a:t>
            </a:r>
            <a:r>
              <a:rPr lang="en-US" sz="2800" dirty="0" err="1">
                <a:latin typeface="Times New Roman" pitchFamily="18" charset="0"/>
                <a:cs typeface="Times New Roman" pitchFamily="18" charset="0"/>
              </a:rPr>
              <a:t>mokhiach</a:t>
            </a:r>
            <a:r>
              <a:rPr lang="en-US" sz="2800" dirty="0">
                <a:latin typeface="Times New Roman" pitchFamily="18" charset="0"/>
                <a:cs typeface="Times New Roman" pitchFamily="18" charset="0"/>
              </a:rPr>
              <a:t>, "arbitrator," the American Standard Revised Version, the English Revised Version margin "umpire" (see DAYSMAN); Septuagint has ho </a:t>
            </a:r>
            <a:r>
              <a:rPr lang="en-US" sz="2800" dirty="0" err="1">
                <a:latin typeface="Times New Roman" pitchFamily="18" charset="0"/>
                <a:cs typeface="Times New Roman" pitchFamily="18" charset="0"/>
              </a:rPr>
              <a:t>mesites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hemon</a:t>
            </a:r>
            <a:r>
              <a:rPr lang="en-US" sz="2800" dirty="0">
                <a:latin typeface="Times New Roman" pitchFamily="18" charset="0"/>
                <a:cs typeface="Times New Roman" pitchFamily="18" charset="0"/>
              </a:rPr>
              <a:t>, "our mediator," as a paraphrase for Hebrew </a:t>
            </a:r>
            <a:r>
              <a:rPr lang="en-US" sz="2800" dirty="0" err="1">
                <a:latin typeface="Times New Roman" pitchFamily="18" charset="0"/>
                <a:cs typeface="Times New Roman" pitchFamily="18" charset="0"/>
              </a:rPr>
              <a:t>benenu</a:t>
            </a:r>
            <a:r>
              <a:rPr lang="en-US" sz="2800" dirty="0">
                <a:latin typeface="Times New Roman" pitchFamily="18" charset="0"/>
                <a:cs typeface="Times New Roman" pitchFamily="18" charset="0"/>
              </a:rPr>
              <a:t>, "betwixt us"). Even in the New Testament, </a:t>
            </a:r>
            <a:r>
              <a:rPr lang="en-US" sz="2800" dirty="0" err="1">
                <a:latin typeface="Times New Roman" pitchFamily="18" charset="0"/>
                <a:cs typeface="Times New Roman" pitchFamily="18" charset="0"/>
              </a:rPr>
              <a:t>mesites</a:t>
            </a:r>
            <a:r>
              <a:rPr lang="en-US" sz="2800" dirty="0">
                <a:latin typeface="Times New Roman" pitchFamily="18" charset="0"/>
                <a:cs typeface="Times New Roman" pitchFamily="18" charset="0"/>
              </a:rPr>
              <a:t>, "mediator," occurs only 6 times, namely, Ga 3:19-20 (of Moses), and 1Ti 2:5; Heb 8:6; 9:15; 12:24 (of Christ). </a:t>
            </a:r>
          </a:p>
          <a:p>
            <a:pPr algn="r"/>
            <a:r>
              <a:rPr lang="en-US" sz="2800" i="1" dirty="0">
                <a:latin typeface="Times New Roman" pitchFamily="18" charset="0"/>
                <a:cs typeface="Times New Roman" pitchFamily="18" charset="0"/>
              </a:rPr>
              <a:t>ISBE</a:t>
            </a:r>
          </a:p>
        </p:txBody>
      </p:sp>
      <p:sp>
        <p:nvSpPr>
          <p:cNvPr id="3" name="TextBox 2"/>
          <p:cNvSpPr txBox="1"/>
          <p:nvPr/>
        </p:nvSpPr>
        <p:spPr>
          <a:xfrm>
            <a:off x="5105401" y="381001"/>
            <a:ext cx="2239716" cy="707886"/>
          </a:xfrm>
          <a:prstGeom prst="rect">
            <a:avLst/>
          </a:prstGeom>
          <a:noFill/>
        </p:spPr>
        <p:txBody>
          <a:bodyPr wrap="none" rtlCol="0">
            <a:spAutoFit/>
          </a:bodyPr>
          <a:lstStyle/>
          <a:p>
            <a:r>
              <a:rPr lang="en-US" sz="4000" dirty="0"/>
              <a:t>Mediator</a:t>
            </a:r>
          </a:p>
        </p:txBody>
      </p:sp>
    </p:spTree>
  </p:cSld>
  <p:clrMapOvr>
    <a:masterClrMapping/>
  </p:clrMapOvr>
  <p:transition spd="med">
    <p:diamon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4000" dirty="0">
                <a:solidFill>
                  <a:srgbClr val="F8F8F8"/>
                </a:solidFill>
              </a:rPr>
              <a:t>Mediator / Intercessor</a:t>
            </a:r>
          </a:p>
        </p:txBody>
      </p:sp>
      <p:sp>
        <p:nvSpPr>
          <p:cNvPr id="3" name="TextBox 2"/>
          <p:cNvSpPr txBox="1"/>
          <p:nvPr/>
        </p:nvSpPr>
        <p:spPr>
          <a:xfrm>
            <a:off x="1066800" y="1447801"/>
            <a:ext cx="9601200" cy="3970318"/>
          </a:xfrm>
          <a:prstGeom prst="rect">
            <a:avLst/>
          </a:prstGeom>
          <a:noFill/>
        </p:spPr>
        <p:txBody>
          <a:bodyPr wrap="square" rtlCol="0">
            <a:spAutoFit/>
          </a:bodyPr>
          <a:lstStyle/>
          <a:p>
            <a:pPr marL="457200" indent="-457200">
              <a:buFont typeface="+mj-lt"/>
              <a:buAutoNum type="alphaUcPeriod"/>
            </a:pPr>
            <a:r>
              <a:rPr lang="en-US" sz="2800" u="sng" dirty="0"/>
              <a:t>Mediator</a:t>
            </a:r>
            <a:endParaRPr lang="en-US" u="sng" dirty="0"/>
          </a:p>
          <a:p>
            <a:pPr marL="914400" lvl="1" indent="-457200">
              <a:buFont typeface="+mj-lt"/>
              <a:buAutoNum type="arabicPeriod"/>
            </a:pPr>
            <a:r>
              <a:rPr lang="en-US" sz="2800" dirty="0"/>
              <a:t>Jesus is mediator of the New Covenant</a:t>
            </a:r>
          </a:p>
          <a:p>
            <a:pPr marL="914400" lvl="1" indent="-457200">
              <a:buFont typeface="+mj-lt"/>
              <a:buAutoNum type="arabicPeriod"/>
            </a:pPr>
            <a:r>
              <a:rPr lang="en-US" sz="2800" dirty="0"/>
              <a:t>Mediator defined</a:t>
            </a:r>
          </a:p>
          <a:p>
            <a:pPr marL="914400" lvl="1" indent="-457200">
              <a:buFont typeface="+mj-lt"/>
              <a:buAutoNum type="arabicPeriod"/>
            </a:pPr>
            <a:r>
              <a:rPr lang="en-US" sz="2800" dirty="0"/>
              <a:t>Function as our mediator</a:t>
            </a:r>
          </a:p>
          <a:p>
            <a:pPr marL="1371600" lvl="2" indent="-457200">
              <a:buFont typeface="+mj-lt"/>
              <a:buAutoNum type="alphaLcPeriod"/>
            </a:pPr>
            <a:r>
              <a:rPr lang="en-US" sz="2800" dirty="0"/>
              <a:t>Brings reconciliation </a:t>
            </a:r>
            <a:r>
              <a:rPr lang="en-US" sz="2800" dirty="0">
                <a:solidFill>
                  <a:srgbClr val="FFFF99"/>
                </a:solidFill>
              </a:rPr>
              <a:t>(Heb. 8:6-12)</a:t>
            </a:r>
          </a:p>
          <a:p>
            <a:pPr marL="1371600" lvl="2" indent="-457200">
              <a:buFont typeface="+mj-lt"/>
              <a:buAutoNum type="alphaLcPeriod"/>
            </a:pPr>
            <a:r>
              <a:rPr lang="en-US" sz="2800" dirty="0"/>
              <a:t>Puts New Testament in force </a:t>
            </a:r>
            <a:r>
              <a:rPr lang="en-US" sz="2800" dirty="0">
                <a:solidFill>
                  <a:srgbClr val="FFFF99"/>
                </a:solidFill>
              </a:rPr>
              <a:t>(Heb. 9:15-ff)</a:t>
            </a:r>
          </a:p>
          <a:p>
            <a:pPr marL="1371600" lvl="2" indent="-457200">
              <a:buFont typeface="+mj-lt"/>
              <a:buAutoNum type="alphaLcPeriod"/>
            </a:pPr>
            <a:r>
              <a:rPr lang="en-US" sz="2800" dirty="0"/>
              <a:t>Demand us to do God’s will </a:t>
            </a:r>
            <a:r>
              <a:rPr lang="en-US" sz="2800" dirty="0">
                <a:solidFill>
                  <a:srgbClr val="FFFF99"/>
                </a:solidFill>
              </a:rPr>
              <a:t>(Heb. 1:1-2)</a:t>
            </a:r>
          </a:p>
          <a:p>
            <a:pPr marL="1371600" lvl="2" indent="-457200">
              <a:buFont typeface="+mj-lt"/>
              <a:buAutoNum type="alphaLcPeriod"/>
            </a:pPr>
            <a:r>
              <a:rPr lang="en-US" sz="2800" dirty="0"/>
              <a:t>Encourages us to keep on </a:t>
            </a:r>
            <a:r>
              <a:rPr lang="en-US" sz="2800" dirty="0">
                <a:solidFill>
                  <a:srgbClr val="FFFF99"/>
                </a:solidFill>
              </a:rPr>
              <a:t>(Heb. 12:24)</a:t>
            </a:r>
          </a:p>
          <a:p>
            <a:pPr marL="1371600" lvl="2" indent="-457200">
              <a:buFont typeface="+mj-lt"/>
              <a:buAutoNum type="alphaLcPeriod"/>
            </a:pPr>
            <a:r>
              <a:rPr lang="en-US" sz="2800" dirty="0"/>
              <a:t>Pleads our cause before God </a:t>
            </a:r>
            <a:r>
              <a:rPr lang="en-US" sz="2800" dirty="0">
                <a:solidFill>
                  <a:srgbClr val="FFFF99"/>
                </a:solidFill>
              </a:rPr>
              <a:t>(Heb. 7:25)</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2000"/>
                                        <p:tgtEl>
                                          <p:spTgt spid="3">
                                            <p:txEl>
                                              <p:pRg st="7" end="7"/>
                                            </p:txEl>
                                          </p:spTgt>
                                        </p:tgtEl>
                                      </p:cBhvr>
                                    </p:animEffect>
                                    <p:anim calcmode="lin" valueType="num">
                                      <p:cBhvr>
                                        <p:cTn id="3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000"/>
                                        <p:tgtEl>
                                          <p:spTgt spid="3">
                                            <p:txEl>
                                              <p:pRg st="8" end="8"/>
                                            </p:txEl>
                                          </p:spTgt>
                                        </p:tgtEl>
                                      </p:cBhvr>
                                    </p:animEffect>
                                    <p:anim calcmode="lin" valueType="num">
                                      <p:cBhvr>
                                        <p:cTn id="40"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4000" dirty="0">
                <a:solidFill>
                  <a:srgbClr val="F8F8F8"/>
                </a:solidFill>
              </a:rPr>
              <a:t>Mediator / Intercessor</a:t>
            </a:r>
          </a:p>
        </p:txBody>
      </p:sp>
      <p:sp>
        <p:nvSpPr>
          <p:cNvPr id="3" name="TextBox 2"/>
          <p:cNvSpPr txBox="1"/>
          <p:nvPr/>
        </p:nvSpPr>
        <p:spPr>
          <a:xfrm>
            <a:off x="1066800" y="1447801"/>
            <a:ext cx="9829800" cy="2246769"/>
          </a:xfrm>
          <a:prstGeom prst="rect">
            <a:avLst/>
          </a:prstGeom>
          <a:noFill/>
        </p:spPr>
        <p:txBody>
          <a:bodyPr wrap="square" rtlCol="0">
            <a:spAutoFit/>
          </a:bodyPr>
          <a:lstStyle/>
          <a:p>
            <a:pPr marL="457200" indent="-457200">
              <a:buFont typeface="+mj-lt"/>
              <a:buAutoNum type="alphaUcPeriod"/>
            </a:pPr>
            <a:r>
              <a:rPr lang="en-US" sz="2800" u="sng" dirty="0"/>
              <a:t>Mediator</a:t>
            </a:r>
          </a:p>
          <a:p>
            <a:pPr marL="457200" indent="-457200">
              <a:buFont typeface="+mj-lt"/>
              <a:buAutoNum type="alphaUcPeriod"/>
            </a:pPr>
            <a:r>
              <a:rPr lang="en-US" sz="2800" u="sng" dirty="0"/>
              <a:t>Intercessor</a:t>
            </a:r>
            <a:endParaRPr lang="en-US" u="sng" dirty="0"/>
          </a:p>
          <a:p>
            <a:pPr marL="914400" lvl="1" indent="-457200">
              <a:buFont typeface="+mj-lt"/>
              <a:buAutoNum type="arabicPeriod"/>
            </a:pPr>
            <a:r>
              <a:rPr lang="en-US" sz="2800" dirty="0"/>
              <a:t>Jesus intercedes for us</a:t>
            </a:r>
            <a:endParaRPr lang="en-US" sz="2800" dirty="0">
              <a:solidFill>
                <a:srgbClr val="FFFF99"/>
              </a:solidFill>
            </a:endParaRPr>
          </a:p>
          <a:p>
            <a:pPr marL="1371600" lvl="2" indent="-457200">
              <a:buFont typeface="+mj-lt"/>
              <a:buAutoNum type="alphaLcPeriod"/>
            </a:pPr>
            <a:r>
              <a:rPr lang="en-US" sz="2800" dirty="0">
                <a:solidFill>
                  <a:srgbClr val="FFFF99"/>
                </a:solidFill>
              </a:rPr>
              <a:t>Heb. 7:25</a:t>
            </a:r>
          </a:p>
          <a:p>
            <a:pPr marL="1371600" lvl="2" indent="-457200">
              <a:buFont typeface="+mj-lt"/>
              <a:buAutoNum type="alphaLcPeriod"/>
            </a:pPr>
            <a:r>
              <a:rPr lang="en-US" sz="2800" dirty="0">
                <a:solidFill>
                  <a:srgbClr val="FFFF99"/>
                </a:solidFill>
              </a:rPr>
              <a:t>Rom. 8:27</a:t>
            </a:r>
            <a:endParaRPr lang="en-US" dirty="0">
              <a:solidFill>
                <a:srgbClr val="FFFF99"/>
              </a:solidFill>
            </a:endParaRP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4000" dirty="0">
                <a:solidFill>
                  <a:srgbClr val="F8F8F8"/>
                </a:solidFill>
              </a:rPr>
              <a:t>Mediator / Intercessor</a:t>
            </a:r>
          </a:p>
        </p:txBody>
      </p:sp>
      <p:sp>
        <p:nvSpPr>
          <p:cNvPr id="3" name="TextBox 2"/>
          <p:cNvSpPr txBox="1"/>
          <p:nvPr/>
        </p:nvSpPr>
        <p:spPr>
          <a:xfrm>
            <a:off x="1066800" y="1447801"/>
            <a:ext cx="8915400" cy="1815882"/>
          </a:xfrm>
          <a:prstGeom prst="rect">
            <a:avLst/>
          </a:prstGeom>
          <a:noFill/>
        </p:spPr>
        <p:txBody>
          <a:bodyPr wrap="square" rtlCol="0">
            <a:spAutoFit/>
          </a:bodyPr>
          <a:lstStyle/>
          <a:p>
            <a:pPr marL="457200" indent="-457200">
              <a:buFont typeface="+mj-lt"/>
              <a:buAutoNum type="alphaUcPeriod"/>
            </a:pPr>
            <a:r>
              <a:rPr lang="en-US" sz="2800" u="sng" dirty="0"/>
              <a:t>Mediator</a:t>
            </a:r>
          </a:p>
          <a:p>
            <a:pPr marL="457200" indent="-457200">
              <a:buFont typeface="+mj-lt"/>
              <a:buAutoNum type="alphaUcPeriod"/>
            </a:pPr>
            <a:r>
              <a:rPr lang="en-US" sz="2800" u="sng" dirty="0"/>
              <a:t>Intercessor</a:t>
            </a:r>
            <a:endParaRPr lang="en-US" u="sng" dirty="0"/>
          </a:p>
          <a:p>
            <a:pPr marL="914400" lvl="1" indent="-457200">
              <a:buFont typeface="+mj-lt"/>
              <a:buAutoNum type="arabicPeriod"/>
            </a:pPr>
            <a:r>
              <a:rPr lang="en-US" sz="2800" dirty="0"/>
              <a:t>Jesus intercedes for us</a:t>
            </a:r>
          </a:p>
          <a:p>
            <a:pPr marL="914400" lvl="1" indent="-457200">
              <a:buFont typeface="+mj-lt"/>
              <a:buAutoNum type="arabicPeriod"/>
            </a:pPr>
            <a:r>
              <a:rPr lang="en-US" sz="2800" dirty="0"/>
              <a:t>Intercessor defined</a:t>
            </a:r>
          </a:p>
        </p:txBody>
      </p:sp>
    </p:spTree>
  </p:cSld>
  <p:clrMapOvr>
    <a:masterClrMapping/>
  </p:clrMapOvr>
  <p:transition spd="med">
    <p:diamon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219201"/>
            <a:ext cx="10058400" cy="4832092"/>
          </a:xfrm>
          <a:prstGeom prst="rect">
            <a:avLst/>
          </a:prstGeom>
          <a:noFill/>
        </p:spPr>
        <p:txBody>
          <a:bodyPr wrap="square" rtlCol="0">
            <a:spAutoFit/>
          </a:bodyPr>
          <a:lstStyle/>
          <a:p>
            <a:r>
              <a:rPr lang="en-US" sz="2800" dirty="0">
                <a:latin typeface="Times New Roman" pitchFamily="18" charset="0"/>
                <a:cs typeface="Times New Roman" pitchFamily="18" charset="0"/>
              </a:rPr>
              <a:t>1. </a:t>
            </a:r>
            <a:r>
              <a:rPr lang="en-US" sz="2800" dirty="0" err="1">
                <a:latin typeface="Times New Roman" pitchFamily="18" charset="0"/>
                <a:cs typeface="Times New Roman" pitchFamily="18" charset="0"/>
              </a:rPr>
              <a:t>entunchano</a:t>
            </a:r>
            <a:r>
              <a:rPr lang="en-US" sz="2800" dirty="0">
                <a:latin typeface="Times New Roman" pitchFamily="18" charset="0"/>
                <a:cs typeface="Times New Roman" pitchFamily="18" charset="0"/>
              </a:rPr>
              <a:t> NT:1793, primarily "to fall in with, meet with in order to converse"; then, "to make petition," especially "to make intercession, plead with a person," either for or against others; (a) against, Acts 25:24, "made suit to (me)," RV [KJV, "have dealt with (me)"], </a:t>
            </a:r>
            <a:r>
              <a:rPr lang="en-US" sz="2800" dirty="0" err="1">
                <a:latin typeface="Times New Roman" pitchFamily="18" charset="0"/>
                <a:cs typeface="Times New Roman" pitchFamily="18" charset="0"/>
              </a:rPr>
              <a:t>i</a:t>
            </a:r>
            <a:r>
              <a:rPr lang="en-US" sz="2800" dirty="0">
                <a:latin typeface="Times New Roman" pitchFamily="18" charset="0"/>
                <a:cs typeface="Times New Roman" pitchFamily="18" charset="0"/>
              </a:rPr>
              <a:t>. e., against Paul; in Rom 11:2, of Elijah in "pleading" with God, RV (KJV, "</a:t>
            </a:r>
            <a:r>
              <a:rPr lang="en-US" sz="2800" dirty="0" err="1">
                <a:latin typeface="Times New Roman" pitchFamily="18" charset="0"/>
                <a:cs typeface="Times New Roman" pitchFamily="18" charset="0"/>
              </a:rPr>
              <a:t>maketh</a:t>
            </a:r>
            <a:r>
              <a:rPr lang="en-US" sz="2800" dirty="0">
                <a:latin typeface="Times New Roman" pitchFamily="18" charset="0"/>
                <a:cs typeface="Times New Roman" pitchFamily="18" charset="0"/>
              </a:rPr>
              <a:t> intercession to"), against Israel; (b) for, in Rom 8:27, of the intercessory work of the Holy Spirit for the saints; v. 34, of the similar intercessory work of Christ; so Heb 7:25. See DEAL WITH, PLEAD, SUIT.</a:t>
            </a:r>
          </a:p>
          <a:p>
            <a:pPr algn="r"/>
            <a:r>
              <a:rPr lang="en-US" sz="2800" i="1" dirty="0">
                <a:latin typeface="Times New Roman" pitchFamily="18" charset="0"/>
                <a:cs typeface="Times New Roman" pitchFamily="18" charset="0"/>
              </a:rPr>
              <a:t>(W. E. Vine)</a:t>
            </a:r>
          </a:p>
          <a:p>
            <a:endParaRPr lang="en-US" sz="2800" dirty="0">
              <a:latin typeface="Times New Roman" pitchFamily="18" charset="0"/>
              <a:cs typeface="Times New Roman" pitchFamily="18" charset="0"/>
            </a:endParaRPr>
          </a:p>
        </p:txBody>
      </p:sp>
      <p:sp>
        <p:nvSpPr>
          <p:cNvPr id="4" name="TextBox 3"/>
          <p:cNvSpPr txBox="1"/>
          <p:nvPr/>
        </p:nvSpPr>
        <p:spPr>
          <a:xfrm>
            <a:off x="4876801" y="381001"/>
            <a:ext cx="2969083" cy="707886"/>
          </a:xfrm>
          <a:prstGeom prst="rect">
            <a:avLst/>
          </a:prstGeom>
          <a:noFill/>
        </p:spPr>
        <p:txBody>
          <a:bodyPr wrap="none" rtlCol="0">
            <a:spAutoFit/>
          </a:bodyPr>
          <a:lstStyle/>
          <a:p>
            <a:r>
              <a:rPr lang="en-US" sz="4000" dirty="0"/>
              <a:t>Intercession</a:t>
            </a:r>
          </a:p>
        </p:txBody>
      </p:sp>
    </p:spTree>
  </p:cSld>
  <p:clrMapOvr>
    <a:masterClrMapping/>
  </p:clrMapOvr>
  <p:transition spd="med">
    <p:diamon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6801" y="381001"/>
            <a:ext cx="2969083" cy="707886"/>
          </a:xfrm>
          <a:prstGeom prst="rect">
            <a:avLst/>
          </a:prstGeom>
          <a:noFill/>
        </p:spPr>
        <p:txBody>
          <a:bodyPr wrap="none" rtlCol="0">
            <a:spAutoFit/>
          </a:bodyPr>
          <a:lstStyle/>
          <a:p>
            <a:r>
              <a:rPr lang="en-US" sz="4000" dirty="0"/>
              <a:t>Intercession</a:t>
            </a:r>
          </a:p>
        </p:txBody>
      </p:sp>
      <p:sp>
        <p:nvSpPr>
          <p:cNvPr id="3" name="TextBox 2"/>
          <p:cNvSpPr txBox="1"/>
          <p:nvPr/>
        </p:nvSpPr>
        <p:spPr>
          <a:xfrm>
            <a:off x="1066800" y="1295400"/>
            <a:ext cx="10058400" cy="4401205"/>
          </a:xfrm>
          <a:prstGeom prst="rect">
            <a:avLst/>
          </a:prstGeom>
          <a:noFill/>
        </p:spPr>
        <p:txBody>
          <a:bodyPr wrap="square" rtlCol="0">
            <a:spAutoFit/>
          </a:bodyPr>
          <a:lstStyle/>
          <a:p>
            <a:r>
              <a:rPr lang="en-US" sz="2800" dirty="0">
                <a:latin typeface="Times New Roman" pitchFamily="18" charset="0"/>
                <a:cs typeface="Times New Roman" pitchFamily="18" charset="0"/>
              </a:rPr>
              <a:t>NT:1793</a:t>
            </a:r>
          </a:p>
          <a:p>
            <a:r>
              <a:rPr lang="en-US" sz="2800" dirty="0" err="1">
                <a:latin typeface="Times New Roman" pitchFamily="18" charset="0"/>
                <a:cs typeface="Times New Roman" pitchFamily="18" charset="0"/>
              </a:rPr>
              <a:t>entungchanoo</a:t>
            </a:r>
            <a:r>
              <a:rPr lang="en-US" sz="2800" dirty="0">
                <a:latin typeface="Times New Roman" pitchFamily="18" charset="0"/>
                <a:cs typeface="Times New Roman" pitchFamily="18" charset="0"/>
              </a:rPr>
              <a:t>;</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1. to light upon a person or a thing, to fall in with, to hit upon, a person or a thing</a:t>
            </a:r>
          </a:p>
          <a:p>
            <a:r>
              <a:rPr lang="en-US" sz="2800" dirty="0">
                <a:latin typeface="Times New Roman" pitchFamily="18" charset="0"/>
                <a:cs typeface="Times New Roman" pitchFamily="18" charset="0"/>
              </a:rPr>
              <a:t>2. to go to or meet a person, especially for the purpose of conversation, consultation, or supplication</a:t>
            </a:r>
          </a:p>
          <a:p>
            <a:endParaRPr lang="en-US" sz="2800" dirty="0">
              <a:latin typeface="Times New Roman" pitchFamily="18" charset="0"/>
              <a:cs typeface="Times New Roman" pitchFamily="18" charset="0"/>
            </a:endParaRPr>
          </a:p>
          <a:p>
            <a:pPr algn="r"/>
            <a:r>
              <a:rPr lang="en-US" sz="2800" i="1" dirty="0">
                <a:latin typeface="Times New Roman" pitchFamily="18" charset="0"/>
                <a:cs typeface="Times New Roman" pitchFamily="18" charset="0"/>
              </a:rPr>
              <a:t>(Thayer's Greek Lexicon)</a:t>
            </a:r>
          </a:p>
          <a:p>
            <a:endParaRPr lang="en-US" sz="2800" dirty="0">
              <a:latin typeface="Times New Roman" pitchFamily="18" charset="0"/>
              <a:cs typeface="Times New Roman" pitchFamily="18" charset="0"/>
            </a:endParaRPr>
          </a:p>
        </p:txBody>
      </p:sp>
    </p:spTree>
  </p:cSld>
  <p:clrMapOvr>
    <a:masterClrMapping/>
  </p:clrMapOvr>
  <p:transition spd="med">
    <p:diamon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214020"/>
            <a:ext cx="10744200" cy="5262979"/>
          </a:xfrm>
          <a:prstGeom prst="rect">
            <a:avLst/>
          </a:prstGeom>
          <a:noFill/>
        </p:spPr>
        <p:txBody>
          <a:bodyPr wrap="square" rtlCol="0">
            <a:spAutoFit/>
          </a:bodyPr>
          <a:lstStyle/>
          <a:p>
            <a:r>
              <a:rPr lang="en-US" sz="2800" dirty="0">
                <a:latin typeface="Times New Roman" pitchFamily="18" charset="0"/>
                <a:cs typeface="Times New Roman" pitchFamily="18" charset="0"/>
              </a:rPr>
              <a:t>in-</a:t>
            </a:r>
            <a:r>
              <a:rPr lang="en-US" sz="2800" dirty="0" err="1">
                <a:latin typeface="Times New Roman" pitchFamily="18" charset="0"/>
                <a:cs typeface="Times New Roman" pitchFamily="18" charset="0"/>
              </a:rPr>
              <a:t>ter</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sesh</a:t>
            </a:r>
            <a:r>
              <a:rPr lang="en-US" sz="2800" dirty="0">
                <a:latin typeface="Times New Roman" pitchFamily="18" charset="0"/>
                <a:cs typeface="Times New Roman" pitchFamily="18" charset="0"/>
              </a:rPr>
              <a:t>'-un (</a:t>
            </a:r>
            <a:r>
              <a:rPr lang="en-US" sz="2800" dirty="0" err="1">
                <a:latin typeface="Times New Roman" pitchFamily="18" charset="0"/>
                <a:cs typeface="Times New Roman" pitchFamily="18" charset="0"/>
              </a:rPr>
              <a:t>pagha</a:t>
            </a:r>
            <a:r>
              <a:rPr lang="en-US" sz="2800" dirty="0">
                <a:latin typeface="Times New Roman" pitchFamily="18" charset="0"/>
                <a:cs typeface="Times New Roman" pitchFamily="18" charset="0"/>
              </a:rPr>
              <a:t>`, "to make intercession"; originally "to strike upon," or "against"; then in a good sense, "to assail anyone with petitions," "to urge," and when on behalf of another, "to intercede" (</a:t>
            </a:r>
            <a:r>
              <a:rPr lang="en-US" sz="2800" dirty="0" err="1">
                <a:latin typeface="Times New Roman" pitchFamily="18" charset="0"/>
                <a:cs typeface="Times New Roman" pitchFamily="18" charset="0"/>
              </a:rPr>
              <a:t>Ru</a:t>
            </a:r>
            <a:r>
              <a:rPr lang="en-US" sz="2800" dirty="0">
                <a:latin typeface="Times New Roman" pitchFamily="18" charset="0"/>
                <a:cs typeface="Times New Roman" pitchFamily="18" charset="0"/>
              </a:rPr>
              <a:t> 1:16; </a:t>
            </a:r>
            <a:r>
              <a:rPr lang="en-US" sz="2800" dirty="0" err="1">
                <a:latin typeface="Times New Roman" pitchFamily="18" charset="0"/>
                <a:cs typeface="Times New Roman" pitchFamily="18" charset="0"/>
              </a:rPr>
              <a:t>Jer</a:t>
            </a:r>
            <a:r>
              <a:rPr lang="en-US" sz="2800" dirty="0">
                <a:latin typeface="Times New Roman" pitchFamily="18" charset="0"/>
                <a:cs typeface="Times New Roman" pitchFamily="18" charset="0"/>
              </a:rPr>
              <a:t> 7:16; 27:18; Job 21:15; </a:t>
            </a:r>
            <a:r>
              <a:rPr lang="en-US" sz="2800" dirty="0" err="1">
                <a:latin typeface="Times New Roman" pitchFamily="18" charset="0"/>
                <a:cs typeface="Times New Roman" pitchFamily="18" charset="0"/>
              </a:rPr>
              <a:t>Ge</a:t>
            </a:r>
            <a:r>
              <a:rPr lang="en-US" sz="2800" dirty="0">
                <a:latin typeface="Times New Roman" pitchFamily="18" charset="0"/>
                <a:cs typeface="Times New Roman" pitchFamily="18" charset="0"/>
              </a:rPr>
              <a:t> 23:8; Isa 53:12; </a:t>
            </a:r>
            <a:r>
              <a:rPr lang="en-US" sz="2800" dirty="0" err="1">
                <a:latin typeface="Times New Roman" pitchFamily="18" charset="0"/>
                <a:cs typeface="Times New Roman" pitchFamily="18" charset="0"/>
              </a:rPr>
              <a:t>Jer</a:t>
            </a:r>
            <a:r>
              <a:rPr lang="en-US" sz="2800" dirty="0">
                <a:latin typeface="Times New Roman" pitchFamily="18" charset="0"/>
                <a:cs typeface="Times New Roman" pitchFamily="18" charset="0"/>
              </a:rPr>
              <a:t> 36:25). A similar idea is found in </a:t>
            </a:r>
            <a:r>
              <a:rPr lang="en-US" sz="2800" dirty="0" err="1">
                <a:latin typeface="Times New Roman" pitchFamily="18" charset="0"/>
                <a:cs typeface="Times New Roman" pitchFamily="18" charset="0"/>
              </a:rPr>
              <a:t>enteuxis</a:t>
            </a:r>
            <a:r>
              <a:rPr lang="en-US" sz="2800" dirty="0">
                <a:latin typeface="Times New Roman" pitchFamily="18" charset="0"/>
                <a:cs typeface="Times New Roman" pitchFamily="18" charset="0"/>
              </a:rPr>
              <a:t>, used as "petition," and in the New Testament "intercession." The English word is derived from Latin </a:t>
            </a:r>
            <a:r>
              <a:rPr lang="en-US" sz="2800" dirty="0" err="1">
                <a:latin typeface="Times New Roman" pitchFamily="18" charset="0"/>
                <a:cs typeface="Times New Roman" pitchFamily="18" charset="0"/>
              </a:rPr>
              <a:t>intercedo</a:t>
            </a:r>
            <a:r>
              <a:rPr lang="en-US" sz="2800" dirty="0">
                <a:latin typeface="Times New Roman" pitchFamily="18" charset="0"/>
                <a:cs typeface="Times New Roman" pitchFamily="18" charset="0"/>
              </a:rPr>
              <a:t>, "to come between," which strangely has the somewhat opposed meanings of "obstruct" and "to interpose on behalf of" a person, and finally "to intercede." The growth of meaning in this word in the various languages is highly suggestive. In the Greek New Testament we find the word in 1Ti 2:1; 4:5; </a:t>
            </a:r>
            <a:r>
              <a:rPr lang="en-US" sz="2800" dirty="0" err="1">
                <a:latin typeface="Times New Roman" pitchFamily="18" charset="0"/>
                <a:cs typeface="Times New Roman" pitchFamily="18" charset="0"/>
              </a:rPr>
              <a:t>entugchano</a:t>
            </a:r>
            <a:r>
              <a:rPr lang="en-US" sz="2800" dirty="0">
                <a:latin typeface="Times New Roman" pitchFamily="18" charset="0"/>
                <a:cs typeface="Times New Roman" pitchFamily="18" charset="0"/>
              </a:rPr>
              <a:t>, is also found in Ro 8:26-34):</a:t>
            </a:r>
          </a:p>
          <a:p>
            <a:pPr algn="r"/>
            <a:r>
              <a:rPr lang="en-US" sz="2800" dirty="0">
                <a:latin typeface="Times New Roman" pitchFamily="18" charset="0"/>
                <a:cs typeface="Times New Roman" pitchFamily="18" charset="0"/>
              </a:rPr>
              <a:t>ISBE</a:t>
            </a:r>
          </a:p>
        </p:txBody>
      </p:sp>
      <p:sp>
        <p:nvSpPr>
          <p:cNvPr id="3" name="TextBox 2"/>
          <p:cNvSpPr txBox="1"/>
          <p:nvPr/>
        </p:nvSpPr>
        <p:spPr>
          <a:xfrm>
            <a:off x="4876801" y="381001"/>
            <a:ext cx="2969083" cy="707886"/>
          </a:xfrm>
          <a:prstGeom prst="rect">
            <a:avLst/>
          </a:prstGeom>
          <a:noFill/>
        </p:spPr>
        <p:txBody>
          <a:bodyPr wrap="none" rtlCol="0">
            <a:spAutoFit/>
          </a:bodyPr>
          <a:lstStyle/>
          <a:p>
            <a:r>
              <a:rPr lang="en-US" sz="4000" dirty="0"/>
              <a:t>Intercession</a:t>
            </a:r>
          </a:p>
        </p:txBody>
      </p:sp>
    </p:spTree>
  </p:cSld>
  <p:clrMapOvr>
    <a:masterClrMapping/>
  </p:clrMapOvr>
  <p:transition spd="med">
    <p:diamon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295401"/>
            <a:ext cx="10058400" cy="5262979"/>
          </a:xfrm>
          <a:prstGeom prst="rect">
            <a:avLst/>
          </a:prstGeom>
          <a:noFill/>
        </p:spPr>
        <p:txBody>
          <a:bodyPr wrap="square" rtlCol="0">
            <a:spAutoFit/>
          </a:bodyPr>
          <a:lstStyle/>
          <a:p>
            <a:r>
              <a:rPr lang="en-US" sz="2800" dirty="0">
                <a:latin typeface="Times New Roman" pitchFamily="18" charset="0"/>
                <a:cs typeface="Times New Roman" pitchFamily="18" charset="0"/>
              </a:rPr>
              <a:t>It must not be forgotten, however, that this right of entrance into the most Holy Place is one that depends entirely upon our vital union with Christ, He appears in heaven for us and we with Him, and in this sense He fulfills the second duty of His high-priestly office as intercessor, with the added conception drawn from the legal advocacy of the Roman court. The term translated "Advocate" in 1Jo 2:2 is </a:t>
            </a:r>
            <a:r>
              <a:rPr lang="en-US" sz="2800" dirty="0" err="1">
                <a:latin typeface="Times New Roman" pitchFamily="18" charset="0"/>
                <a:cs typeface="Times New Roman" pitchFamily="18" charset="0"/>
              </a:rPr>
              <a:t>parakletos</a:t>
            </a:r>
            <a:r>
              <a:rPr lang="en-US" sz="2800" dirty="0">
                <a:latin typeface="Times New Roman" pitchFamily="18" charset="0"/>
                <a:cs typeface="Times New Roman" pitchFamily="18" charset="0"/>
              </a:rPr>
              <a:t>, which in </a:t>
            </a:r>
            <a:r>
              <a:rPr lang="en-US" sz="2800" dirty="0" err="1">
                <a:latin typeface="Times New Roman" pitchFamily="18" charset="0"/>
                <a:cs typeface="Times New Roman" pitchFamily="18" charset="0"/>
              </a:rPr>
              <a:t>Joh</a:t>
            </a:r>
            <a:r>
              <a:rPr lang="en-US" sz="2800" dirty="0">
                <a:latin typeface="Times New Roman" pitchFamily="18" charset="0"/>
                <a:cs typeface="Times New Roman" pitchFamily="18" charset="0"/>
              </a:rPr>
              <a:t> 14:16 is translated "Comforter." The word is of familiar use in Greek for the legal advocate or </a:t>
            </a:r>
            <a:r>
              <a:rPr lang="en-US" sz="2800" dirty="0" err="1">
                <a:latin typeface="Times New Roman" pitchFamily="18" charset="0"/>
                <a:cs typeface="Times New Roman" pitchFamily="18" charset="0"/>
              </a:rPr>
              <a:t>patronus</a:t>
            </a:r>
            <a:r>
              <a:rPr lang="en-US" sz="2800" dirty="0">
                <a:latin typeface="Times New Roman" pitchFamily="18" charset="0"/>
                <a:cs typeface="Times New Roman" pitchFamily="18" charset="0"/>
              </a:rPr>
              <a:t> who appeared on behalf of his client. Thus, in the double sense of priestly and legal representative, our Lord is our intercessor in Heaven.</a:t>
            </a:r>
          </a:p>
          <a:p>
            <a:pPr algn="r"/>
            <a:r>
              <a:rPr lang="en-US" sz="2800" i="1" dirty="0">
                <a:latin typeface="Times New Roman" pitchFamily="18" charset="0"/>
                <a:cs typeface="Times New Roman" pitchFamily="18" charset="0"/>
              </a:rPr>
              <a:t>ISBE </a:t>
            </a:r>
          </a:p>
        </p:txBody>
      </p:sp>
      <p:sp>
        <p:nvSpPr>
          <p:cNvPr id="3" name="TextBox 2"/>
          <p:cNvSpPr txBox="1"/>
          <p:nvPr/>
        </p:nvSpPr>
        <p:spPr>
          <a:xfrm>
            <a:off x="4876801" y="381001"/>
            <a:ext cx="2969083" cy="707886"/>
          </a:xfrm>
          <a:prstGeom prst="rect">
            <a:avLst/>
          </a:prstGeom>
          <a:noFill/>
        </p:spPr>
        <p:txBody>
          <a:bodyPr wrap="none" rtlCol="0">
            <a:spAutoFit/>
          </a:bodyPr>
          <a:lstStyle/>
          <a:p>
            <a:r>
              <a:rPr lang="en-US" sz="4000" dirty="0"/>
              <a:t>Intercession</a:t>
            </a:r>
          </a:p>
        </p:txBody>
      </p:sp>
    </p:spTree>
  </p:cSld>
  <p:clrMapOvr>
    <a:masterClrMapping/>
  </p:clrMapOvr>
  <p:transition spd="med">
    <p:diamon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4000" dirty="0">
                <a:solidFill>
                  <a:srgbClr val="F8F8F8"/>
                </a:solidFill>
              </a:rPr>
              <a:t>Mediator / Intercessor</a:t>
            </a:r>
          </a:p>
        </p:txBody>
      </p:sp>
      <p:sp>
        <p:nvSpPr>
          <p:cNvPr id="3" name="TextBox 2"/>
          <p:cNvSpPr txBox="1"/>
          <p:nvPr/>
        </p:nvSpPr>
        <p:spPr>
          <a:xfrm>
            <a:off x="1066800" y="1447801"/>
            <a:ext cx="10134600" cy="3108543"/>
          </a:xfrm>
          <a:prstGeom prst="rect">
            <a:avLst/>
          </a:prstGeom>
          <a:noFill/>
        </p:spPr>
        <p:txBody>
          <a:bodyPr wrap="square" rtlCol="0">
            <a:spAutoFit/>
          </a:bodyPr>
          <a:lstStyle/>
          <a:p>
            <a:pPr marL="457200" indent="-457200">
              <a:buFont typeface="+mj-lt"/>
              <a:buAutoNum type="alphaUcPeriod"/>
            </a:pPr>
            <a:r>
              <a:rPr lang="en-US" sz="2800" u="sng" dirty="0"/>
              <a:t>Mediator</a:t>
            </a:r>
          </a:p>
          <a:p>
            <a:pPr marL="457200" indent="-457200">
              <a:buFont typeface="+mj-lt"/>
              <a:buAutoNum type="alphaUcPeriod"/>
            </a:pPr>
            <a:r>
              <a:rPr lang="en-US" sz="2800" u="sng" dirty="0"/>
              <a:t>Intercessor</a:t>
            </a:r>
            <a:endParaRPr lang="en-US" u="sng" dirty="0"/>
          </a:p>
          <a:p>
            <a:pPr marL="914400" lvl="1" indent="-457200">
              <a:buFont typeface="+mj-lt"/>
              <a:buAutoNum type="arabicPeriod"/>
            </a:pPr>
            <a:r>
              <a:rPr lang="en-US" sz="2800" dirty="0"/>
              <a:t>Jesus intercedes for us</a:t>
            </a:r>
          </a:p>
          <a:p>
            <a:pPr marL="914400" lvl="1" indent="-457200">
              <a:buFont typeface="+mj-lt"/>
              <a:buAutoNum type="arabicPeriod"/>
            </a:pPr>
            <a:r>
              <a:rPr lang="en-US" sz="2800" dirty="0"/>
              <a:t>Intercessor defined</a:t>
            </a:r>
          </a:p>
          <a:p>
            <a:pPr marL="914400" lvl="1" indent="-457200">
              <a:buFont typeface="+mj-lt"/>
              <a:buAutoNum type="arabicPeriod"/>
            </a:pPr>
            <a:r>
              <a:rPr lang="en-US" sz="2800" dirty="0"/>
              <a:t>What mean to us?</a:t>
            </a:r>
          </a:p>
          <a:p>
            <a:pPr marL="1371600" lvl="2" indent="-457200">
              <a:buFont typeface="+mj-lt"/>
              <a:buAutoNum type="alphaLcPeriod"/>
            </a:pPr>
            <a:r>
              <a:rPr lang="en-US" sz="2800" dirty="0"/>
              <a:t>Pleads to God on our behalf </a:t>
            </a:r>
            <a:r>
              <a:rPr lang="en-US" sz="2800" dirty="0">
                <a:solidFill>
                  <a:srgbClr val="FFFF99"/>
                </a:solidFill>
              </a:rPr>
              <a:t>(Heb. 7:25)</a:t>
            </a:r>
          </a:p>
          <a:p>
            <a:pPr marL="1371600" lvl="2" indent="-457200">
              <a:buFont typeface="+mj-lt"/>
              <a:buAutoNum type="alphaLcPeriod"/>
            </a:pPr>
            <a:r>
              <a:rPr lang="en-US" sz="2800" dirty="0"/>
              <a:t>Helps / encouragement in suffering </a:t>
            </a:r>
            <a:r>
              <a:rPr lang="en-US" sz="2800" dirty="0">
                <a:solidFill>
                  <a:srgbClr val="FFFF99"/>
                </a:solidFill>
              </a:rPr>
              <a:t>(Rom. 8:26-34)</a:t>
            </a:r>
            <a:endParaRPr lang="en-US" dirty="0">
              <a:solidFill>
                <a:srgbClr val="FFFF99"/>
              </a:solidFill>
            </a:endParaRP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anim calcmode="lin" valueType="num">
                                      <p:cBhvr>
                                        <p:cTn id="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4000" dirty="0">
                <a:solidFill>
                  <a:srgbClr val="F8F8F8"/>
                </a:solidFill>
              </a:rPr>
              <a:t>Mediator / Intercessor</a:t>
            </a:r>
          </a:p>
        </p:txBody>
      </p:sp>
      <p:sp>
        <p:nvSpPr>
          <p:cNvPr id="3" name="TextBox 2"/>
          <p:cNvSpPr txBox="1"/>
          <p:nvPr/>
        </p:nvSpPr>
        <p:spPr>
          <a:xfrm>
            <a:off x="1066800" y="1447801"/>
            <a:ext cx="10134600" cy="1384995"/>
          </a:xfrm>
          <a:prstGeom prst="rect">
            <a:avLst/>
          </a:prstGeom>
          <a:noFill/>
        </p:spPr>
        <p:txBody>
          <a:bodyPr wrap="square" rtlCol="0">
            <a:spAutoFit/>
          </a:bodyPr>
          <a:lstStyle/>
          <a:p>
            <a:pPr marL="457200" indent="-457200">
              <a:buFont typeface="+mj-lt"/>
              <a:buAutoNum type="alphaUcPeriod"/>
            </a:pPr>
            <a:r>
              <a:rPr lang="en-US" sz="2800" u="sng" dirty="0"/>
              <a:t>Mediator</a:t>
            </a:r>
          </a:p>
          <a:p>
            <a:pPr marL="457200" indent="-457200">
              <a:buFont typeface="+mj-lt"/>
              <a:buAutoNum type="alphaUcPeriod"/>
            </a:pPr>
            <a:r>
              <a:rPr lang="en-US" sz="2800" u="sng" dirty="0"/>
              <a:t>Intercessor</a:t>
            </a:r>
          </a:p>
          <a:p>
            <a:pPr marL="457200" indent="-457200">
              <a:buFont typeface="+mj-lt"/>
              <a:buAutoNum type="alphaUcPeriod"/>
            </a:pPr>
            <a:r>
              <a:rPr lang="en-US" sz="2800" u="sng" dirty="0"/>
              <a:t>The Difference In Two</a:t>
            </a:r>
            <a:endParaRPr lang="en-US" dirty="0">
              <a:solidFill>
                <a:srgbClr val="FFFF99"/>
              </a:solidFill>
            </a:endParaRPr>
          </a:p>
        </p:txBody>
      </p:sp>
    </p:spTree>
  </p:cSld>
  <p:clrMapOvr>
    <a:masterClrMapping/>
  </p:clrMapOvr>
  <p:transition spd="med">
    <p:diamon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rot="16200000" flipH="1">
            <a:off x="3009900" y="3390900"/>
            <a:ext cx="6248400" cy="76200"/>
          </a:xfrm>
          <a:prstGeom prst="line">
            <a:avLst/>
          </a:prstGeom>
          <a:ln>
            <a:solidFill>
              <a:srgbClr val="FFFF99"/>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828800" y="609601"/>
            <a:ext cx="3429000" cy="646331"/>
          </a:xfrm>
          <a:prstGeom prst="rect">
            <a:avLst/>
          </a:prstGeom>
          <a:solidFill>
            <a:srgbClr val="FFFF99"/>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600" dirty="0">
                <a:effectLst>
                  <a:outerShdw blurRad="38100" dist="38100" dir="2700000" algn="tl">
                    <a:srgbClr val="000000">
                      <a:alpha val="43137"/>
                    </a:srgbClr>
                  </a:outerShdw>
                </a:effectLst>
              </a:rPr>
              <a:t>Mediator</a:t>
            </a:r>
          </a:p>
        </p:txBody>
      </p:sp>
      <p:sp>
        <p:nvSpPr>
          <p:cNvPr id="5" name="TextBox 4"/>
          <p:cNvSpPr txBox="1"/>
          <p:nvPr/>
        </p:nvSpPr>
        <p:spPr>
          <a:xfrm>
            <a:off x="7010400" y="609601"/>
            <a:ext cx="3429000" cy="646331"/>
          </a:xfrm>
          <a:prstGeom prst="rect">
            <a:avLst/>
          </a:prstGeom>
          <a:solidFill>
            <a:srgbClr val="FFFF99"/>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600" dirty="0">
                <a:effectLst>
                  <a:outerShdw blurRad="38100" dist="38100" dir="2700000" algn="tl">
                    <a:srgbClr val="000000">
                      <a:alpha val="43137"/>
                    </a:srgbClr>
                  </a:outerShdw>
                </a:effectLst>
              </a:rPr>
              <a:t>Intercessor</a:t>
            </a:r>
          </a:p>
        </p:txBody>
      </p:sp>
      <p:sp>
        <p:nvSpPr>
          <p:cNvPr id="6" name="TextBox 5"/>
          <p:cNvSpPr txBox="1"/>
          <p:nvPr/>
        </p:nvSpPr>
        <p:spPr>
          <a:xfrm>
            <a:off x="1981200" y="1934290"/>
            <a:ext cx="2971800" cy="892552"/>
          </a:xfrm>
          <a:prstGeom prst="rect">
            <a:avLst/>
          </a:prstGeom>
          <a:noFill/>
        </p:spPr>
        <p:txBody>
          <a:bodyPr wrap="square" rtlCol="0">
            <a:spAutoFit/>
          </a:bodyPr>
          <a:lstStyle/>
          <a:p>
            <a:pPr algn="ctr"/>
            <a:r>
              <a:rPr lang="en-US" sz="2800" dirty="0"/>
              <a:t>Only One</a:t>
            </a:r>
          </a:p>
          <a:p>
            <a:pPr algn="ctr"/>
            <a:r>
              <a:rPr lang="en-US" dirty="0">
                <a:solidFill>
                  <a:srgbClr val="FFFF99"/>
                </a:solidFill>
              </a:rPr>
              <a:t>(1 Tim. 2:5)</a:t>
            </a:r>
          </a:p>
        </p:txBody>
      </p:sp>
      <p:sp>
        <p:nvSpPr>
          <p:cNvPr id="7" name="TextBox 6"/>
          <p:cNvSpPr txBox="1"/>
          <p:nvPr/>
        </p:nvSpPr>
        <p:spPr>
          <a:xfrm>
            <a:off x="6705600" y="1607284"/>
            <a:ext cx="4038600" cy="1631216"/>
          </a:xfrm>
          <a:prstGeom prst="rect">
            <a:avLst/>
          </a:prstGeom>
          <a:noFill/>
        </p:spPr>
        <p:txBody>
          <a:bodyPr wrap="square" rtlCol="0">
            <a:spAutoFit/>
          </a:bodyPr>
          <a:lstStyle/>
          <a:p>
            <a:pPr algn="ctr"/>
            <a:r>
              <a:rPr lang="en-US" sz="2800" dirty="0"/>
              <a:t>Many</a:t>
            </a:r>
          </a:p>
          <a:p>
            <a:pPr algn="ctr"/>
            <a:r>
              <a:rPr lang="en-US" dirty="0">
                <a:solidFill>
                  <a:srgbClr val="FFFF99"/>
                </a:solidFill>
              </a:rPr>
              <a:t>Holy Spirit (Rom. 8:26)</a:t>
            </a:r>
          </a:p>
          <a:p>
            <a:pPr algn="ctr"/>
            <a:r>
              <a:rPr lang="en-US" dirty="0">
                <a:solidFill>
                  <a:srgbClr val="FFFF99"/>
                </a:solidFill>
              </a:rPr>
              <a:t>Man (1 Tim. 2:1)</a:t>
            </a:r>
          </a:p>
          <a:p>
            <a:pPr algn="ctr"/>
            <a:r>
              <a:rPr lang="en-US" dirty="0">
                <a:solidFill>
                  <a:srgbClr val="FFFF99"/>
                </a:solidFill>
              </a:rPr>
              <a:t>Elijah (Rom. 11:2)</a:t>
            </a:r>
            <a:endParaRPr lang="en-US" sz="2800" dirty="0">
              <a:solidFill>
                <a:srgbClr val="FFFF99"/>
              </a:solidFill>
            </a:endParaRPr>
          </a:p>
        </p:txBody>
      </p:sp>
      <p:cxnSp>
        <p:nvCxnSpPr>
          <p:cNvPr id="9" name="Straight Connector 8"/>
          <p:cNvCxnSpPr>
            <a:cxnSpLocks/>
          </p:cNvCxnSpPr>
          <p:nvPr/>
        </p:nvCxnSpPr>
        <p:spPr>
          <a:xfrm>
            <a:off x="609600" y="3505200"/>
            <a:ext cx="10972800" cy="0"/>
          </a:xfrm>
          <a:prstGeom prst="line">
            <a:avLst/>
          </a:prstGeom>
          <a:ln>
            <a:solidFill>
              <a:srgbClr val="FFFF99"/>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057400" y="3962400"/>
            <a:ext cx="2971800" cy="954107"/>
          </a:xfrm>
          <a:prstGeom prst="rect">
            <a:avLst/>
          </a:prstGeom>
          <a:noFill/>
        </p:spPr>
        <p:txBody>
          <a:bodyPr wrap="square" rtlCol="0">
            <a:spAutoFit/>
          </a:bodyPr>
          <a:lstStyle/>
          <a:p>
            <a:pPr algn="ctr"/>
            <a:r>
              <a:rPr lang="en-US" sz="2800" dirty="0"/>
              <a:t>Includes work as</a:t>
            </a:r>
          </a:p>
          <a:p>
            <a:pPr algn="ctr"/>
            <a:r>
              <a:rPr lang="en-US" sz="2800" dirty="0"/>
              <a:t>Intercessor</a:t>
            </a:r>
            <a:endParaRPr lang="en-US" dirty="0"/>
          </a:p>
        </p:txBody>
      </p:sp>
      <p:sp>
        <p:nvSpPr>
          <p:cNvPr id="13" name="TextBox 12"/>
          <p:cNvSpPr txBox="1"/>
          <p:nvPr/>
        </p:nvSpPr>
        <p:spPr>
          <a:xfrm>
            <a:off x="6591300" y="3980196"/>
            <a:ext cx="4267200" cy="954107"/>
          </a:xfrm>
          <a:prstGeom prst="rect">
            <a:avLst/>
          </a:prstGeom>
          <a:noFill/>
        </p:spPr>
        <p:txBody>
          <a:bodyPr wrap="square" rtlCol="0">
            <a:spAutoFit/>
          </a:bodyPr>
          <a:lstStyle/>
          <a:p>
            <a:pPr algn="ctr"/>
            <a:r>
              <a:rPr lang="en-US" sz="2800" dirty="0"/>
              <a:t>Does not always involve being a Mediator</a:t>
            </a:r>
            <a:endParaRPr lang="en-US" dirty="0"/>
          </a:p>
        </p:txBody>
      </p:sp>
      <p:sp>
        <p:nvSpPr>
          <p:cNvPr id="14" name="TextBox 13"/>
          <p:cNvSpPr txBox="1"/>
          <p:nvPr/>
        </p:nvSpPr>
        <p:spPr>
          <a:xfrm>
            <a:off x="1409700" y="5387526"/>
            <a:ext cx="4114800" cy="954107"/>
          </a:xfrm>
          <a:prstGeom prst="rect">
            <a:avLst/>
          </a:prstGeom>
          <a:noFill/>
        </p:spPr>
        <p:txBody>
          <a:bodyPr wrap="square" rtlCol="0">
            <a:spAutoFit/>
          </a:bodyPr>
          <a:lstStyle/>
          <a:p>
            <a:pPr algn="ctr"/>
            <a:r>
              <a:rPr lang="en-US" sz="2800" dirty="0"/>
              <a:t>Illustration:</a:t>
            </a:r>
          </a:p>
          <a:p>
            <a:pPr algn="ctr"/>
            <a:r>
              <a:rPr lang="en-US" sz="2800" dirty="0"/>
              <a:t>All Elders are teachers</a:t>
            </a:r>
            <a:endParaRPr lang="en-US" dirty="0"/>
          </a:p>
        </p:txBody>
      </p:sp>
      <p:sp>
        <p:nvSpPr>
          <p:cNvPr id="15" name="TextBox 14"/>
          <p:cNvSpPr txBox="1"/>
          <p:nvPr/>
        </p:nvSpPr>
        <p:spPr>
          <a:xfrm>
            <a:off x="6858000" y="5322874"/>
            <a:ext cx="4343400" cy="954107"/>
          </a:xfrm>
          <a:prstGeom prst="rect">
            <a:avLst/>
          </a:prstGeom>
          <a:noFill/>
        </p:spPr>
        <p:txBody>
          <a:bodyPr wrap="square" rtlCol="0">
            <a:spAutoFit/>
          </a:bodyPr>
          <a:lstStyle/>
          <a:p>
            <a:pPr algn="ctr"/>
            <a:r>
              <a:rPr lang="en-US" sz="2800" dirty="0"/>
              <a:t>Illustration:</a:t>
            </a:r>
          </a:p>
          <a:p>
            <a:pPr algn="ctr"/>
            <a:r>
              <a:rPr lang="en-US" sz="2800" dirty="0"/>
              <a:t>Not all teachers are elders</a:t>
            </a:r>
            <a:endParaRPr lang="en-US" dirty="0"/>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rot="16200000" flipH="1">
            <a:off x="3009900" y="3390900"/>
            <a:ext cx="6248400" cy="76200"/>
          </a:xfrm>
          <a:prstGeom prst="line">
            <a:avLst/>
          </a:prstGeom>
          <a:ln>
            <a:solidFill>
              <a:srgbClr val="FFFF99"/>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828800" y="609601"/>
            <a:ext cx="3429000" cy="646331"/>
          </a:xfrm>
          <a:prstGeom prst="rect">
            <a:avLst/>
          </a:prstGeom>
          <a:solidFill>
            <a:srgbClr val="FFFF99"/>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600" dirty="0">
                <a:effectLst>
                  <a:outerShdw blurRad="38100" dist="38100" dir="2700000" algn="tl">
                    <a:srgbClr val="000000">
                      <a:alpha val="43137"/>
                    </a:srgbClr>
                  </a:outerShdw>
                </a:effectLst>
              </a:rPr>
              <a:t>Mediator</a:t>
            </a:r>
          </a:p>
        </p:txBody>
      </p:sp>
      <p:sp>
        <p:nvSpPr>
          <p:cNvPr id="5" name="TextBox 4"/>
          <p:cNvSpPr txBox="1"/>
          <p:nvPr/>
        </p:nvSpPr>
        <p:spPr>
          <a:xfrm>
            <a:off x="7010400" y="609601"/>
            <a:ext cx="3429000" cy="646331"/>
          </a:xfrm>
          <a:prstGeom prst="rect">
            <a:avLst/>
          </a:prstGeom>
          <a:solidFill>
            <a:srgbClr val="FFFF99"/>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600" dirty="0">
                <a:effectLst>
                  <a:outerShdw blurRad="38100" dist="38100" dir="2700000" algn="tl">
                    <a:srgbClr val="000000">
                      <a:alpha val="43137"/>
                    </a:srgbClr>
                  </a:outerShdw>
                </a:effectLst>
              </a:rPr>
              <a:t>Intercessor</a:t>
            </a:r>
          </a:p>
        </p:txBody>
      </p:sp>
      <p:sp>
        <p:nvSpPr>
          <p:cNvPr id="6" name="TextBox 5"/>
          <p:cNvSpPr txBox="1"/>
          <p:nvPr/>
        </p:nvSpPr>
        <p:spPr>
          <a:xfrm>
            <a:off x="2057400" y="1676400"/>
            <a:ext cx="2971800" cy="892552"/>
          </a:xfrm>
          <a:prstGeom prst="rect">
            <a:avLst/>
          </a:prstGeom>
          <a:noFill/>
        </p:spPr>
        <p:txBody>
          <a:bodyPr wrap="square" rtlCol="0">
            <a:spAutoFit/>
          </a:bodyPr>
          <a:lstStyle/>
          <a:p>
            <a:pPr algn="ctr"/>
            <a:r>
              <a:rPr lang="en-US" sz="2800" dirty="0"/>
              <a:t>Only One</a:t>
            </a:r>
          </a:p>
          <a:p>
            <a:pPr algn="ctr"/>
            <a:r>
              <a:rPr lang="en-US" dirty="0">
                <a:solidFill>
                  <a:srgbClr val="FFFF99"/>
                </a:solidFill>
              </a:rPr>
              <a:t>(1 Tim. 2:5)</a:t>
            </a:r>
          </a:p>
        </p:txBody>
      </p:sp>
      <p:sp>
        <p:nvSpPr>
          <p:cNvPr id="7" name="TextBox 6"/>
          <p:cNvSpPr txBox="1"/>
          <p:nvPr/>
        </p:nvSpPr>
        <p:spPr>
          <a:xfrm>
            <a:off x="6629400" y="1371600"/>
            <a:ext cx="4038600" cy="1631216"/>
          </a:xfrm>
          <a:prstGeom prst="rect">
            <a:avLst/>
          </a:prstGeom>
          <a:noFill/>
        </p:spPr>
        <p:txBody>
          <a:bodyPr wrap="square" rtlCol="0">
            <a:spAutoFit/>
          </a:bodyPr>
          <a:lstStyle/>
          <a:p>
            <a:pPr algn="ctr"/>
            <a:r>
              <a:rPr lang="en-US" sz="2800" dirty="0"/>
              <a:t>Many</a:t>
            </a:r>
          </a:p>
          <a:p>
            <a:pPr algn="ctr"/>
            <a:r>
              <a:rPr lang="en-US" dirty="0">
                <a:solidFill>
                  <a:srgbClr val="FFFF99"/>
                </a:solidFill>
              </a:rPr>
              <a:t>Holy Spirit (Rom. 8:26)</a:t>
            </a:r>
          </a:p>
          <a:p>
            <a:pPr algn="ctr"/>
            <a:r>
              <a:rPr lang="en-US" dirty="0">
                <a:solidFill>
                  <a:srgbClr val="FFFF99"/>
                </a:solidFill>
              </a:rPr>
              <a:t>Man (1 Tim. 2:1)</a:t>
            </a:r>
          </a:p>
          <a:p>
            <a:pPr algn="ctr"/>
            <a:r>
              <a:rPr lang="en-US" dirty="0">
                <a:solidFill>
                  <a:srgbClr val="FFFF99"/>
                </a:solidFill>
              </a:rPr>
              <a:t>Elijah (Rom. 11:2)</a:t>
            </a:r>
            <a:endParaRPr lang="en-US" sz="2800" dirty="0">
              <a:solidFill>
                <a:srgbClr val="FFFF99"/>
              </a:solidFill>
            </a:endParaRPr>
          </a:p>
        </p:txBody>
      </p:sp>
      <p:cxnSp>
        <p:nvCxnSpPr>
          <p:cNvPr id="9" name="Straight Connector 8"/>
          <p:cNvCxnSpPr>
            <a:cxnSpLocks/>
          </p:cNvCxnSpPr>
          <p:nvPr/>
        </p:nvCxnSpPr>
        <p:spPr>
          <a:xfrm>
            <a:off x="609600" y="3276600"/>
            <a:ext cx="10820400" cy="0"/>
          </a:xfrm>
          <a:prstGeom prst="line">
            <a:avLst/>
          </a:prstGeom>
          <a:ln>
            <a:solidFill>
              <a:srgbClr val="FFFF99"/>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057400" y="3733801"/>
            <a:ext cx="2971800" cy="954107"/>
          </a:xfrm>
          <a:prstGeom prst="rect">
            <a:avLst/>
          </a:prstGeom>
          <a:noFill/>
        </p:spPr>
        <p:txBody>
          <a:bodyPr wrap="square" rtlCol="0">
            <a:spAutoFit/>
          </a:bodyPr>
          <a:lstStyle/>
          <a:p>
            <a:pPr algn="ctr"/>
            <a:r>
              <a:rPr lang="en-US" sz="2800" dirty="0"/>
              <a:t>Includes work as</a:t>
            </a:r>
          </a:p>
          <a:p>
            <a:pPr algn="ctr"/>
            <a:r>
              <a:rPr lang="en-US" sz="2800" dirty="0"/>
              <a:t>Intercessor</a:t>
            </a:r>
            <a:endParaRPr lang="en-US" dirty="0"/>
          </a:p>
        </p:txBody>
      </p:sp>
      <p:sp>
        <p:nvSpPr>
          <p:cNvPr id="13" name="TextBox 12"/>
          <p:cNvSpPr txBox="1"/>
          <p:nvPr/>
        </p:nvSpPr>
        <p:spPr>
          <a:xfrm>
            <a:off x="6553200" y="3733801"/>
            <a:ext cx="4267200" cy="954107"/>
          </a:xfrm>
          <a:prstGeom prst="rect">
            <a:avLst/>
          </a:prstGeom>
          <a:noFill/>
        </p:spPr>
        <p:txBody>
          <a:bodyPr wrap="square" rtlCol="0">
            <a:spAutoFit/>
          </a:bodyPr>
          <a:lstStyle/>
          <a:p>
            <a:pPr algn="ctr"/>
            <a:r>
              <a:rPr lang="en-US" sz="2800" dirty="0"/>
              <a:t>Does not always involve being a Mediator</a:t>
            </a:r>
            <a:endParaRPr lang="en-US" dirty="0"/>
          </a:p>
        </p:txBody>
      </p:sp>
      <p:cxnSp>
        <p:nvCxnSpPr>
          <p:cNvPr id="16" name="Straight Connector 15"/>
          <p:cNvCxnSpPr>
            <a:cxnSpLocks/>
          </p:cNvCxnSpPr>
          <p:nvPr/>
        </p:nvCxnSpPr>
        <p:spPr>
          <a:xfrm>
            <a:off x="685800" y="4953000"/>
            <a:ext cx="10820400" cy="0"/>
          </a:xfrm>
          <a:prstGeom prst="line">
            <a:avLst/>
          </a:prstGeom>
          <a:ln>
            <a:solidFill>
              <a:srgbClr val="FFFF99"/>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981200" y="5410201"/>
            <a:ext cx="3276600" cy="523220"/>
          </a:xfrm>
          <a:prstGeom prst="rect">
            <a:avLst/>
          </a:prstGeom>
          <a:noFill/>
        </p:spPr>
        <p:txBody>
          <a:bodyPr wrap="square" rtlCol="0">
            <a:spAutoFit/>
          </a:bodyPr>
          <a:lstStyle/>
          <a:p>
            <a:pPr algn="ctr"/>
            <a:r>
              <a:rPr lang="en-US" sz="2800" dirty="0"/>
              <a:t>Sacrifice / Death</a:t>
            </a:r>
          </a:p>
        </p:txBody>
      </p:sp>
      <p:sp>
        <p:nvSpPr>
          <p:cNvPr id="18" name="TextBox 17"/>
          <p:cNvSpPr txBox="1"/>
          <p:nvPr/>
        </p:nvSpPr>
        <p:spPr>
          <a:xfrm>
            <a:off x="6934200" y="5410201"/>
            <a:ext cx="3276600" cy="523220"/>
          </a:xfrm>
          <a:prstGeom prst="rect">
            <a:avLst/>
          </a:prstGeom>
          <a:noFill/>
        </p:spPr>
        <p:txBody>
          <a:bodyPr wrap="square" rtlCol="0">
            <a:spAutoFit/>
          </a:bodyPr>
          <a:lstStyle/>
          <a:p>
            <a:pPr algn="ctr"/>
            <a:r>
              <a:rPr lang="en-US" sz="2800" dirty="0"/>
              <a:t>Pleas to God</a:t>
            </a:r>
          </a:p>
        </p:txBody>
      </p:sp>
    </p:spTree>
  </p:cSld>
  <p:clrMapOvr>
    <a:masterClrMapping/>
  </p:clrMapOvr>
  <p:transition spd="med">
    <p:diamon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FA011-9795-469D-E947-123B215D03C3}"/>
            </a:ext>
          </a:extLst>
        </p:cNvPr>
        <p:cNvGrpSpPr/>
        <p:nvPr/>
      </p:nvGrpSpPr>
      <p:grpSpPr>
        <a:xfrm>
          <a:off x="0" y="0"/>
          <a:ext cx="0" cy="0"/>
          <a:chOff x="0" y="0"/>
          <a:chExt cx="0" cy="0"/>
        </a:xfrm>
      </p:grpSpPr>
      <p:pic>
        <p:nvPicPr>
          <p:cNvPr id="5" name="Picture 94" descr="blackframe_titleframe">
            <a:extLst>
              <a:ext uri="{FF2B5EF4-FFF2-40B4-BE49-F238E27FC236}">
                <a16:creationId xmlns:a16="http://schemas.microsoft.com/office/drawing/2014/main" id="{5552261A-F6CD-97AA-1E7C-B0B9267F9B3F}"/>
              </a:ext>
            </a:extLst>
          </p:cNvPr>
          <p:cNvPicPr>
            <a:picLocks noChangeAspect="1" noChangeArrowheads="1"/>
          </p:cNvPicPr>
          <p:nvPr/>
        </p:nvPicPr>
        <p:blipFill>
          <a:blip r:embed="rId2" cstate="print"/>
          <a:srcRect/>
          <a:stretch>
            <a:fillRect/>
          </a:stretch>
        </p:blipFill>
        <p:spPr bwMode="auto">
          <a:xfrm>
            <a:off x="1524000" y="457200"/>
            <a:ext cx="9144000" cy="1676400"/>
          </a:xfrm>
          <a:prstGeom prst="rect">
            <a:avLst/>
          </a:prstGeom>
          <a:noFill/>
        </p:spPr>
      </p:pic>
      <p:sp>
        <p:nvSpPr>
          <p:cNvPr id="4" name="Title 1">
            <a:extLst>
              <a:ext uri="{FF2B5EF4-FFF2-40B4-BE49-F238E27FC236}">
                <a16:creationId xmlns:a16="http://schemas.microsoft.com/office/drawing/2014/main" id="{936315F8-8006-83AF-888A-7E4405CFCE54}"/>
              </a:ext>
            </a:extLst>
          </p:cNvPr>
          <p:cNvSpPr txBox="1">
            <a:spLocks/>
          </p:cNvSpPr>
          <p:nvPr/>
        </p:nvSpPr>
        <p:spPr>
          <a:xfrm>
            <a:off x="3124200" y="381000"/>
            <a:ext cx="6096000" cy="1879600"/>
          </a:xfrm>
          <a:prstGeom prst="rect">
            <a:avLst/>
          </a:prstGeom>
          <a:noFill/>
        </p:spPr>
        <p:txBody>
          <a:bodyPr/>
          <a:lstStyle/>
          <a:p>
            <a:pPr algn="ctr">
              <a:defRPr/>
            </a:pPr>
            <a:r>
              <a:rPr lang="en-US" sz="11500" kern="0" dirty="0">
                <a:solidFill>
                  <a:srgbClr val="E9C794"/>
                </a:solidFill>
                <a:effectLst>
                  <a:outerShdw blurRad="38100" dist="38100" dir="2700000" algn="tl">
                    <a:srgbClr val="000000">
                      <a:alpha val="43137"/>
                    </a:srgbClr>
                  </a:outerShdw>
                </a:effectLst>
                <a:latin typeface="Freestyle Script" pitchFamily="66" charset="0"/>
                <a:ea typeface="+mj-ea"/>
                <a:cs typeface="+mj-cs"/>
              </a:rPr>
              <a:t>Who Is Jesus?</a:t>
            </a:r>
          </a:p>
        </p:txBody>
      </p:sp>
      <p:sp>
        <p:nvSpPr>
          <p:cNvPr id="6" name="TextBox 5">
            <a:extLst>
              <a:ext uri="{FF2B5EF4-FFF2-40B4-BE49-F238E27FC236}">
                <a16:creationId xmlns:a16="http://schemas.microsoft.com/office/drawing/2014/main" id="{212F5271-08A7-562E-6AA7-CB72E4ED0A23}"/>
              </a:ext>
            </a:extLst>
          </p:cNvPr>
          <p:cNvSpPr txBox="1"/>
          <p:nvPr/>
        </p:nvSpPr>
        <p:spPr>
          <a:xfrm>
            <a:off x="2971800" y="2284186"/>
            <a:ext cx="7239000" cy="4228081"/>
          </a:xfrm>
          <a:prstGeom prst="rect">
            <a:avLst/>
          </a:prstGeom>
          <a:noFill/>
        </p:spPr>
        <p:txBody>
          <a:bodyPr wrap="square" rtlCol="0">
            <a:spAutoFit/>
          </a:bodyPr>
          <a:lstStyle/>
          <a:p>
            <a:pPr marL="571500" indent="-571500">
              <a:lnSpc>
                <a:spcPts val="4600"/>
              </a:lnSpc>
              <a:buFont typeface="+mj-lt"/>
              <a:buAutoNum type="romanUcPeriod"/>
            </a:pPr>
            <a:r>
              <a:rPr lang="en-US" sz="4000" dirty="0">
                <a:solidFill>
                  <a:schemeClr val="tx1">
                    <a:lumMod val="50000"/>
                  </a:schemeClr>
                </a:solidFill>
              </a:rPr>
              <a:t>The Word</a:t>
            </a:r>
          </a:p>
          <a:p>
            <a:pPr marL="571500" indent="-571500">
              <a:lnSpc>
                <a:spcPts val="4600"/>
              </a:lnSpc>
              <a:buFont typeface="+mj-lt"/>
              <a:buAutoNum type="romanUcPeriod"/>
            </a:pPr>
            <a:r>
              <a:rPr lang="en-US" sz="4000" dirty="0">
                <a:solidFill>
                  <a:schemeClr val="tx1">
                    <a:lumMod val="50000"/>
                  </a:schemeClr>
                </a:solidFill>
              </a:rPr>
              <a:t>The Son of God</a:t>
            </a:r>
          </a:p>
          <a:p>
            <a:pPr marL="571500" indent="-571500">
              <a:lnSpc>
                <a:spcPts val="4600"/>
              </a:lnSpc>
              <a:buFont typeface="+mj-lt"/>
              <a:buAutoNum type="romanUcPeriod"/>
            </a:pPr>
            <a:r>
              <a:rPr lang="en-US" sz="4000" dirty="0">
                <a:solidFill>
                  <a:schemeClr val="tx1">
                    <a:lumMod val="50000"/>
                  </a:schemeClr>
                </a:solidFill>
              </a:rPr>
              <a:t> Lord / King</a:t>
            </a:r>
          </a:p>
          <a:p>
            <a:pPr marL="571500" indent="-571500">
              <a:lnSpc>
                <a:spcPts val="4600"/>
              </a:lnSpc>
              <a:buFont typeface="+mj-lt"/>
              <a:buAutoNum type="romanUcPeriod"/>
            </a:pPr>
            <a:r>
              <a:rPr lang="en-US" sz="4000" dirty="0">
                <a:solidFill>
                  <a:schemeClr val="tx1">
                    <a:lumMod val="50000"/>
                  </a:schemeClr>
                </a:solidFill>
              </a:rPr>
              <a:t> Prophet</a:t>
            </a:r>
          </a:p>
          <a:p>
            <a:pPr marL="571500" indent="-571500">
              <a:lnSpc>
                <a:spcPts val="4600"/>
              </a:lnSpc>
              <a:buFont typeface="+mj-lt"/>
              <a:buAutoNum type="romanUcPeriod"/>
            </a:pPr>
            <a:r>
              <a:rPr lang="en-US" sz="4000" dirty="0">
                <a:solidFill>
                  <a:schemeClr val="tx1">
                    <a:lumMod val="50000"/>
                  </a:schemeClr>
                </a:solidFill>
              </a:rPr>
              <a:t>Priest</a:t>
            </a:r>
          </a:p>
          <a:p>
            <a:pPr marL="571500" indent="-571500">
              <a:lnSpc>
                <a:spcPts val="4600"/>
              </a:lnSpc>
              <a:buFont typeface="+mj-lt"/>
              <a:buAutoNum type="romanUcPeriod"/>
            </a:pPr>
            <a:r>
              <a:rPr lang="en-US" sz="4000" dirty="0">
                <a:solidFill>
                  <a:schemeClr val="tx1">
                    <a:lumMod val="50000"/>
                  </a:schemeClr>
                </a:solidFill>
              </a:rPr>
              <a:t> Mediator / Intercessor</a:t>
            </a:r>
          </a:p>
          <a:p>
            <a:pPr marL="571500" indent="-571500">
              <a:lnSpc>
                <a:spcPts val="4600"/>
              </a:lnSpc>
              <a:buFont typeface="+mj-lt"/>
              <a:buAutoNum type="romanUcPeriod"/>
            </a:pPr>
            <a:r>
              <a:rPr lang="en-US" sz="4000" dirty="0">
                <a:solidFill>
                  <a:srgbClr val="F8F8F8"/>
                </a:solidFill>
              </a:rPr>
              <a:t> Judge</a:t>
            </a:r>
          </a:p>
        </p:txBody>
      </p:sp>
    </p:spTree>
    <p:extLst>
      <p:ext uri="{BB962C8B-B14F-4D97-AF65-F5344CB8AC3E}">
        <p14:creationId xmlns:p14="http://schemas.microsoft.com/office/powerpoint/2010/main" val="3658277179"/>
      </p:ext>
    </p:extLst>
  </p:cSld>
  <p:clrMapOvr>
    <a:masterClrMapping/>
  </p:clrMapOvr>
  <p:transition spd="med">
    <p:diamon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457201"/>
            <a:ext cx="655320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7"/>
            </a:pPr>
            <a:r>
              <a:rPr lang="en-US" sz="4000" dirty="0">
                <a:solidFill>
                  <a:srgbClr val="F8F8F8"/>
                </a:solidFill>
              </a:rPr>
              <a:t>Judge</a:t>
            </a:r>
          </a:p>
        </p:txBody>
      </p:sp>
      <p:sp>
        <p:nvSpPr>
          <p:cNvPr id="3" name="Text Box 3"/>
          <p:cNvSpPr txBox="1">
            <a:spLocks noChangeArrowheads="1"/>
          </p:cNvSpPr>
          <p:nvPr/>
        </p:nvSpPr>
        <p:spPr bwMode="auto">
          <a:xfrm>
            <a:off x="1066800" y="1447800"/>
            <a:ext cx="10210800" cy="4001095"/>
          </a:xfrm>
          <a:prstGeom prst="rect">
            <a:avLst/>
          </a:prstGeom>
          <a:noFill/>
          <a:ln w="9525">
            <a:noFill/>
            <a:miter lim="800000"/>
            <a:headEnd/>
            <a:tailEnd/>
          </a:ln>
          <a:effectLst/>
        </p:spPr>
        <p:txBody>
          <a:bodyPr wrap="square">
            <a:spAutoFit/>
          </a:bodyPr>
          <a:lstStyle/>
          <a:p>
            <a:pPr marL="514350" indent="-514350">
              <a:buFont typeface="+mj-lt"/>
              <a:buAutoNum type="alphaUcPeriod"/>
            </a:pPr>
            <a:r>
              <a:rPr lang="en-US" sz="2800" dirty="0"/>
              <a:t> </a:t>
            </a:r>
            <a:r>
              <a:rPr lang="en-US" sz="2800" u="sng" dirty="0"/>
              <a:t>Judgment Day Coming </a:t>
            </a:r>
            <a:r>
              <a:rPr lang="en-US" sz="2800" dirty="0"/>
              <a:t>- </a:t>
            </a:r>
            <a:r>
              <a:rPr lang="en-US" sz="2800" dirty="0">
                <a:solidFill>
                  <a:srgbClr val="FFFF99"/>
                </a:solidFill>
              </a:rPr>
              <a:t>Heb. 9:27</a:t>
            </a:r>
          </a:p>
          <a:p>
            <a:pPr marL="514350" indent="-514350">
              <a:buFont typeface="+mj-lt"/>
              <a:buAutoNum type="alphaUcPeriod"/>
            </a:pPr>
            <a:endParaRPr lang="en-US" sz="1000" dirty="0">
              <a:solidFill>
                <a:srgbClr val="FFFF99"/>
              </a:solidFill>
            </a:endParaRPr>
          </a:p>
          <a:p>
            <a:pPr marL="514350" indent="-514350">
              <a:buFont typeface="+mj-lt"/>
              <a:buAutoNum type="alphaUcPeriod"/>
            </a:pPr>
            <a:r>
              <a:rPr lang="en-US" sz="2800" u="sng" dirty="0"/>
              <a:t>Jesus Christ Will Be The Judge</a:t>
            </a:r>
            <a:endParaRPr lang="en-US" u="sng" dirty="0"/>
          </a:p>
          <a:p>
            <a:pPr marL="971550" lvl="1" indent="-514350">
              <a:buFont typeface="+mj-lt"/>
              <a:buAutoNum type="arabicPeriod"/>
            </a:pPr>
            <a:r>
              <a:rPr lang="en-US" sz="2800" dirty="0">
                <a:solidFill>
                  <a:srgbClr val="FFFF99"/>
                </a:solidFill>
              </a:rPr>
              <a:t>John 5:22</a:t>
            </a:r>
          </a:p>
          <a:p>
            <a:pPr marL="971550" lvl="1" indent="-514350">
              <a:buFont typeface="+mj-lt"/>
              <a:buAutoNum type="arabicPeriod"/>
            </a:pPr>
            <a:r>
              <a:rPr lang="en-US" sz="2800" dirty="0">
                <a:solidFill>
                  <a:srgbClr val="FFFF99"/>
                </a:solidFill>
              </a:rPr>
              <a:t>2 Cor. 5:10</a:t>
            </a:r>
          </a:p>
          <a:p>
            <a:pPr marL="971550" lvl="1" indent="-514350">
              <a:buFont typeface="+mj-lt"/>
              <a:buAutoNum type="arabicPeriod"/>
            </a:pPr>
            <a:r>
              <a:rPr lang="en-US" sz="2800" dirty="0">
                <a:solidFill>
                  <a:srgbClr val="FFFF99"/>
                </a:solidFill>
              </a:rPr>
              <a:t>Acts 17:30-31</a:t>
            </a:r>
          </a:p>
          <a:p>
            <a:pPr marL="971550" lvl="1" indent="-514350">
              <a:buFont typeface="+mj-lt"/>
              <a:buAutoNum type="arabicPeriod"/>
            </a:pPr>
            <a:r>
              <a:rPr lang="en-US" sz="2800" dirty="0">
                <a:solidFill>
                  <a:srgbClr val="FFFF99"/>
                </a:solidFill>
              </a:rPr>
              <a:t>Rom. 2:16</a:t>
            </a:r>
          </a:p>
          <a:p>
            <a:pPr marL="971550" lvl="1" indent="-514350">
              <a:buFont typeface="+mj-lt"/>
              <a:buAutoNum type="arabicPeriod"/>
            </a:pPr>
            <a:endParaRPr lang="en-US" sz="1000" dirty="0">
              <a:solidFill>
                <a:srgbClr val="FFFF99"/>
              </a:solidFill>
            </a:endParaRPr>
          </a:p>
          <a:p>
            <a:pPr marL="514350" indent="-514350">
              <a:buFont typeface="+mj-lt"/>
              <a:buAutoNum type="alphaUcPeriod"/>
            </a:pPr>
            <a:r>
              <a:rPr lang="en-US" sz="2800" u="sng" dirty="0"/>
              <a:t>Fair &amp; Righteous Judge </a:t>
            </a:r>
            <a:r>
              <a:rPr lang="en-US" sz="2800" dirty="0"/>
              <a:t> </a:t>
            </a:r>
            <a:r>
              <a:rPr lang="en-US" sz="2800" dirty="0">
                <a:solidFill>
                  <a:srgbClr val="FFFF99"/>
                </a:solidFill>
              </a:rPr>
              <a:t>(cf. Heb. 4:16)</a:t>
            </a:r>
          </a:p>
          <a:p>
            <a:pPr marL="514350" indent="-514350">
              <a:buFont typeface="+mj-lt"/>
              <a:buAutoNum type="alphaUcPeriod"/>
            </a:pPr>
            <a:endParaRPr lang="en-US" sz="1000" dirty="0">
              <a:solidFill>
                <a:srgbClr val="FFFF99"/>
              </a:solidFill>
            </a:endParaRPr>
          </a:p>
          <a:p>
            <a:pPr marL="514350" indent="-514350">
              <a:buFont typeface="+mj-lt"/>
              <a:buAutoNum type="alphaUcPeriod"/>
            </a:pPr>
            <a:r>
              <a:rPr lang="en-US" sz="2800" u="sng" dirty="0"/>
              <a:t>His Word Will Be The Standard</a:t>
            </a:r>
            <a:r>
              <a:rPr lang="en-US" sz="2800" dirty="0"/>
              <a:t> - </a:t>
            </a:r>
            <a:r>
              <a:rPr lang="en-US" sz="2800" dirty="0">
                <a:solidFill>
                  <a:srgbClr val="FFFF99"/>
                </a:solidFill>
              </a:rPr>
              <a:t>Jn. 12:48</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anim calcmode="lin" valueType="num">
                                      <p:cBhvr>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2000"/>
                                        <p:tgtEl>
                                          <p:spTgt spid="3">
                                            <p:txEl>
                                              <p:pRg st="8" end="8"/>
                                            </p:txEl>
                                          </p:spTgt>
                                        </p:tgtEl>
                                      </p:cBhvr>
                                    </p:animEffect>
                                    <p:anim calcmode="lin" valueType="num">
                                      <p:cBhvr>
                                        <p:cTn id="56"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2000"/>
                                        <p:tgtEl>
                                          <p:spTgt spid="3">
                                            <p:txEl>
                                              <p:pRg st="10" end="10"/>
                                            </p:txEl>
                                          </p:spTgt>
                                        </p:tgtEl>
                                      </p:cBhvr>
                                    </p:animEffect>
                                    <p:anim calcmode="lin" valueType="num">
                                      <p:cBhvr>
                                        <p:cTn id="64"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4" descr="blackframe_titleframe"/>
          <p:cNvPicPr>
            <a:picLocks noChangeAspect="1" noChangeArrowheads="1"/>
          </p:cNvPicPr>
          <p:nvPr/>
        </p:nvPicPr>
        <p:blipFill>
          <a:blip r:embed="rId2" cstate="print"/>
          <a:srcRect/>
          <a:stretch>
            <a:fillRect/>
          </a:stretch>
        </p:blipFill>
        <p:spPr bwMode="auto">
          <a:xfrm>
            <a:off x="1524000" y="457200"/>
            <a:ext cx="9144000" cy="1676400"/>
          </a:xfrm>
          <a:prstGeom prst="rect">
            <a:avLst/>
          </a:prstGeom>
          <a:noFill/>
        </p:spPr>
      </p:pic>
      <p:sp>
        <p:nvSpPr>
          <p:cNvPr id="4" name="Title 1"/>
          <p:cNvSpPr txBox="1">
            <a:spLocks/>
          </p:cNvSpPr>
          <p:nvPr/>
        </p:nvSpPr>
        <p:spPr>
          <a:xfrm>
            <a:off x="3124200" y="381000"/>
            <a:ext cx="6096000" cy="1879600"/>
          </a:xfrm>
          <a:prstGeom prst="rect">
            <a:avLst/>
          </a:prstGeom>
          <a:noFill/>
        </p:spPr>
        <p:txBody>
          <a:bodyPr/>
          <a:lstStyle/>
          <a:p>
            <a:pPr algn="ctr">
              <a:defRPr/>
            </a:pPr>
            <a:r>
              <a:rPr lang="en-US" sz="11500" kern="0" dirty="0">
                <a:solidFill>
                  <a:srgbClr val="E9C794"/>
                </a:solidFill>
                <a:effectLst>
                  <a:outerShdw blurRad="38100" dist="38100" dir="2700000" algn="tl">
                    <a:srgbClr val="000000">
                      <a:alpha val="43137"/>
                    </a:srgbClr>
                  </a:outerShdw>
                </a:effectLst>
                <a:latin typeface="Freestyle Script" pitchFamily="66" charset="0"/>
                <a:ea typeface="+mj-ea"/>
                <a:cs typeface="+mj-cs"/>
              </a:rPr>
              <a:t>Who Is Jesus?</a:t>
            </a:r>
          </a:p>
        </p:txBody>
      </p:sp>
      <p:sp>
        <p:nvSpPr>
          <p:cNvPr id="6" name="TextBox 5"/>
          <p:cNvSpPr txBox="1"/>
          <p:nvPr/>
        </p:nvSpPr>
        <p:spPr>
          <a:xfrm>
            <a:off x="2971800" y="2284186"/>
            <a:ext cx="7239000" cy="4228081"/>
          </a:xfrm>
          <a:prstGeom prst="rect">
            <a:avLst/>
          </a:prstGeom>
          <a:noFill/>
        </p:spPr>
        <p:txBody>
          <a:bodyPr wrap="square" rtlCol="0">
            <a:spAutoFit/>
          </a:bodyPr>
          <a:lstStyle/>
          <a:p>
            <a:pPr marL="571500" indent="-571500">
              <a:lnSpc>
                <a:spcPts val="4600"/>
              </a:lnSpc>
              <a:buFont typeface="+mj-lt"/>
              <a:buAutoNum type="romanUcPeriod"/>
            </a:pPr>
            <a:r>
              <a:rPr lang="en-US" sz="4000" dirty="0">
                <a:solidFill>
                  <a:srgbClr val="F8F8F8"/>
                </a:solidFill>
              </a:rPr>
              <a:t>The Word</a:t>
            </a:r>
          </a:p>
          <a:p>
            <a:pPr marL="571500" indent="-571500">
              <a:lnSpc>
                <a:spcPts val="4600"/>
              </a:lnSpc>
              <a:buFont typeface="+mj-lt"/>
              <a:buAutoNum type="romanUcPeriod"/>
            </a:pPr>
            <a:r>
              <a:rPr lang="en-US" sz="4000" dirty="0">
                <a:solidFill>
                  <a:srgbClr val="F8F8F8"/>
                </a:solidFill>
              </a:rPr>
              <a:t>The Son of God</a:t>
            </a:r>
          </a:p>
          <a:p>
            <a:pPr marL="571500" indent="-571500">
              <a:lnSpc>
                <a:spcPts val="4600"/>
              </a:lnSpc>
              <a:buFont typeface="+mj-lt"/>
              <a:buAutoNum type="romanUcPeriod"/>
            </a:pPr>
            <a:r>
              <a:rPr lang="en-US" sz="4000" dirty="0">
                <a:solidFill>
                  <a:srgbClr val="F8F8F8"/>
                </a:solidFill>
              </a:rPr>
              <a:t> Lord / King</a:t>
            </a:r>
          </a:p>
          <a:p>
            <a:pPr marL="571500" indent="-571500">
              <a:lnSpc>
                <a:spcPts val="4600"/>
              </a:lnSpc>
              <a:buFont typeface="+mj-lt"/>
              <a:buAutoNum type="romanUcPeriod"/>
            </a:pPr>
            <a:r>
              <a:rPr lang="en-US" sz="4000" dirty="0">
                <a:solidFill>
                  <a:srgbClr val="F8F8F8"/>
                </a:solidFill>
              </a:rPr>
              <a:t> Prophet</a:t>
            </a:r>
          </a:p>
          <a:p>
            <a:pPr marL="571500" indent="-571500">
              <a:lnSpc>
                <a:spcPts val="4600"/>
              </a:lnSpc>
              <a:buFont typeface="+mj-lt"/>
              <a:buAutoNum type="romanUcPeriod"/>
            </a:pPr>
            <a:r>
              <a:rPr lang="en-US" sz="4000" dirty="0">
                <a:solidFill>
                  <a:srgbClr val="F8F8F8"/>
                </a:solidFill>
              </a:rPr>
              <a:t>Priest</a:t>
            </a:r>
          </a:p>
          <a:p>
            <a:pPr marL="571500" indent="-571500">
              <a:lnSpc>
                <a:spcPts val="4600"/>
              </a:lnSpc>
              <a:buFont typeface="+mj-lt"/>
              <a:buAutoNum type="romanUcPeriod"/>
            </a:pPr>
            <a:r>
              <a:rPr lang="en-US" sz="4000" dirty="0">
                <a:solidFill>
                  <a:srgbClr val="F8F8F8"/>
                </a:solidFill>
              </a:rPr>
              <a:t> Mediator / Intercessor</a:t>
            </a:r>
          </a:p>
          <a:p>
            <a:pPr marL="571500" indent="-571500">
              <a:lnSpc>
                <a:spcPts val="4600"/>
              </a:lnSpc>
              <a:buFont typeface="+mj-lt"/>
              <a:buAutoNum type="romanUcPeriod"/>
            </a:pPr>
            <a:r>
              <a:rPr lang="en-US" sz="4000" dirty="0">
                <a:solidFill>
                  <a:srgbClr val="F8F8F8"/>
                </a:solidFill>
              </a:rPr>
              <a:t> Judge</a:t>
            </a:r>
          </a:p>
        </p:txBody>
      </p:sp>
      <p:sp>
        <p:nvSpPr>
          <p:cNvPr id="7" name="Wave 6"/>
          <p:cNvSpPr/>
          <p:nvPr/>
        </p:nvSpPr>
        <p:spPr>
          <a:xfrm>
            <a:off x="1513114" y="2743200"/>
            <a:ext cx="6781800" cy="2590800"/>
          </a:xfrm>
          <a:prstGeom prst="wave">
            <a:avLst>
              <a:gd name="adj1" fmla="val 17802"/>
              <a:gd name="adj2" fmla="val -85"/>
            </a:avLst>
          </a:prstGeom>
          <a:solidFill>
            <a:srgbClr val="FFFF9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0000"/>
                </a:solidFill>
                <a:latin typeface="MaritaTextMediumHMK" pitchFamily="2" charset="0"/>
              </a:rPr>
              <a:t>What Does Jesus Mean to You?</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 calcmode="lin" valueType="num">
                                      <p:cBhvr additive="base">
                                        <p:cTn id="12"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 calcmode="lin" valueType="num">
                                      <p:cBhvr additive="base">
                                        <p:cTn id="22"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 calcmode="lin" valueType="num">
                                      <p:cBhvr additive="base">
                                        <p:cTn id="27"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 calcmode="lin" valueType="num">
                                      <p:cBhvr additive="base">
                                        <p:cTn id="32" dur="500" fill="hold"/>
                                        <p:tgtEl>
                                          <p:spTgt spid="6">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P spid="7" grpId="0" animBg="1"/>
    </p:bldLst>
  </p:timing>
</p:sld>
</file>

<file path=ppt/theme/theme1.xml><?xml version="1.0" encoding="utf-8"?>
<a:theme xmlns:a="http://schemas.openxmlformats.org/drawingml/2006/main" name="Default Design">
  <a:themeElements>
    <a:clrScheme name="Default Design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Default Design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Default Design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Default Design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4397</TotalTime>
  <Words>1951</Words>
  <Application>Microsoft Office PowerPoint</Application>
  <PresentationFormat>Widescreen</PresentationFormat>
  <Paragraphs>253</Paragraphs>
  <Slides>38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Freestyle Script</vt:lpstr>
      <vt:lpstr>MaritaTextMediumHMK</vt:lpstr>
      <vt:lpstr>Arial Narrow</vt:lpstr>
      <vt:lpstr>Times New Roman</vt:lpstr>
      <vt:lpstr>Default Design</vt:lpstr>
      <vt:lpstr>PowerPoint Presentation</vt:lpstr>
      <vt:lpstr>Who Is Jesus?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Sonia Coleman</dc:creator>
  <cp:lastModifiedBy>Donnie V. Rader</cp:lastModifiedBy>
  <cp:revision>89</cp:revision>
  <cp:lastPrinted>2025-01-05T01:57:35Z</cp:lastPrinted>
  <dcterms:created xsi:type="dcterms:W3CDTF">2000-06-05T20:12:38Z</dcterms:created>
  <dcterms:modified xsi:type="dcterms:W3CDTF">2025-01-05T13:48:11Z</dcterms:modified>
</cp:coreProperties>
</file>