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7"/>
  </p:notesMasterIdLst>
  <p:sldIdLst>
    <p:sldId id="258" r:id="rId4"/>
    <p:sldId id="256" r:id="rId5"/>
    <p:sldId id="257" r:id="rId6"/>
    <p:sldId id="266" r:id="rId7"/>
    <p:sldId id="267" r:id="rId8"/>
    <p:sldId id="259" r:id="rId9"/>
    <p:sldId id="263" r:id="rId10"/>
    <p:sldId id="268" r:id="rId11"/>
    <p:sldId id="269" r:id="rId12"/>
    <p:sldId id="260" r:id="rId13"/>
    <p:sldId id="264" r:id="rId14"/>
    <p:sldId id="270" r:id="rId15"/>
    <p:sldId id="271" r:id="rId16"/>
    <p:sldId id="272" r:id="rId17"/>
    <p:sldId id="273" r:id="rId18"/>
    <p:sldId id="274" r:id="rId19"/>
    <p:sldId id="261" r:id="rId20"/>
    <p:sldId id="265" r:id="rId21"/>
    <p:sldId id="275" r:id="rId22"/>
    <p:sldId id="276" r:id="rId23"/>
    <p:sldId id="277" r:id="rId24"/>
    <p:sldId id="278" r:id="rId25"/>
    <p:sldId id="262" r:id="rId26"/>
  </p:sldIdLst>
  <p:sldSz cx="12192000" cy="6858000"/>
  <p:notesSz cx="7004050" cy="9290050"/>
  <p:embeddedFontLst>
    <p:embeddedFont>
      <p:font typeface="Congenial SemiBold" panose="02000503040000020004" pitchFamily="2" charset="0"/>
      <p:bold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CC"/>
    <a:srgbClr val="6600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04AA128-6298-4A92-9B9A-0CDB94670A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B49F7A8C-DC1A-4CB7-BF84-AEE1E2975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8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7A8C-DC1A-4CB7-BF84-AEE1E2975C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6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3FF60-E6CA-7520-2847-BDEDFA24C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B35EB-417F-DEFD-E398-4EBAB6E21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17EF29-D3A4-12CD-F90C-22E5C7C53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89DD8-1BAC-640D-FAE6-37CE037835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7A8C-DC1A-4CB7-BF84-AEE1E2975C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7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F3A94-6E05-05F7-8D39-994B6611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8B44E-B10D-1558-3E27-94DAB7AAF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35E5A-642C-D3EB-E2E5-61B02F128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0F3D9-7F42-3A6B-4B55-D7ACCF2C2B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7A8C-DC1A-4CB7-BF84-AEE1E2975C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80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7A8C-DC1A-4CB7-BF84-AEE1E2975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DE6A7-4A1D-CE54-46A3-F7897AB9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9C719-1414-4428-CFF6-F5112D80CEB3}"/>
              </a:ext>
            </a:extLst>
          </p:cNvPr>
          <p:cNvSpPr/>
          <p:nvPr userDrawn="1"/>
        </p:nvSpPr>
        <p:spPr>
          <a:xfrm>
            <a:off x="5427233" y="166743"/>
            <a:ext cx="6599816" cy="6524513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35B8-F7A1-4C59-9185-62116394E499}"/>
              </a:ext>
            </a:extLst>
          </p:cNvPr>
          <p:cNvSpPr/>
          <p:nvPr userDrawn="1"/>
        </p:nvSpPr>
        <p:spPr>
          <a:xfrm>
            <a:off x="5572461" y="306593"/>
            <a:ext cx="6314739" cy="6232319"/>
          </a:xfrm>
          <a:prstGeom prst="rect">
            <a:avLst/>
          </a:prstGeom>
          <a:solidFill>
            <a:srgbClr val="FFFFCC">
              <a:alpha val="7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6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0A6D-7580-4868-54C7-7AD1FF56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038B5-6C3A-51FA-08BF-2C3BF8F5C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BB69D-4BB7-3250-EE73-8B666086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8BFC2-AE58-3D69-6AB4-2A8908A3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E1885-604C-5360-0BD3-DBE4945C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93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3F56-6A40-7A59-02E8-0BB22FF7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ABABD-CC36-3216-782F-6B96FFDD3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7916-B2C0-C0C3-2873-9D8E99FA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4A98-E690-ABD8-7E33-442FE2D4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28EB8-8F6B-1496-6BA8-53B95666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66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948A-058E-6CEC-282D-872507C0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11E7C-8924-F086-36B5-2EE6EF868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AA16F0-6100-8769-D154-35B324C2A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47119-6EC5-B6E9-E44A-C6A3B234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1B494-0BD6-D332-BB47-22809B4D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081F4-C942-C6FF-258F-A72B3D04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43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EB9B-B3C6-882C-D7A2-451C2265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ECF9A-C4F7-B017-6F17-32E7E43F1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372A6-AE90-1E74-63E5-0FA96B672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0CD80-CCF2-424C-4957-F451F0779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3820D-D559-F934-2E0D-88371723B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795E8D-32C6-9975-285A-FF373BE3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E189F-4F39-E433-7BC5-726E9A9E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93AEE-4D1A-77F2-6521-AE3C2CE2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15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2618-94EB-A989-43B6-81FDE77B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01040-67BE-8B41-20A8-D6036AF1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056AC-87A1-C1C9-1524-9FF0836B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12792-231D-EDB6-9A19-AFD17909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17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CD2D2-D45C-477D-C08D-469A8E2A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FD5DF-48E8-A8F1-9FED-C091C351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E1176-9B49-66B5-AA71-536CD0D6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7383-3A87-1147-0805-9E2A18E97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D6CCB-10BA-4B61-FE0D-83986C77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EC8BB-1595-D0E5-9CA0-ECD6EBF41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E769D-CCAC-87B0-685B-1F71ADC84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899A7-4C29-34D6-3363-EEE0D8A6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94C7D-6ED3-8BB5-9A46-28B28464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E741-969F-C43A-70F4-48AC8528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FACB9-7A2C-8D12-E211-78E1B47CD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80F5D-114C-3A5C-FEB6-B376AB94A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0F601-DC01-A394-8C60-43B7A5D7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483E4-BF3B-3123-B19D-9958329B4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B6F2-7658-35C3-F6A8-219356E9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9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4C37-04E8-F89E-EE50-AF7D2F79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10B186-DF72-0CF4-73E1-BFAAB7F51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57160-10B1-16DA-607C-CABDD39D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33630-CEB7-1A9E-3B01-35000EB0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5BC34-6C8F-BB78-5242-FB58A727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55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95E-B6C4-6580-CEA8-AE04E069A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0A9A3-89C6-41D9-0E1D-24CCAFF7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AEA89-9688-FA69-F20B-AEEC52D4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BA862-C5CA-C8B3-CA46-A57E4CBF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8987C-046D-A311-79DB-D341F74C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14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DE6A7-4A1D-CE54-46A3-F7897AB9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9C719-1414-4428-CFF6-F5112D80CEB3}"/>
              </a:ext>
            </a:extLst>
          </p:cNvPr>
          <p:cNvSpPr/>
          <p:nvPr userDrawn="1"/>
        </p:nvSpPr>
        <p:spPr>
          <a:xfrm>
            <a:off x="5427233" y="166743"/>
            <a:ext cx="6599816" cy="6524513"/>
          </a:xfrm>
          <a:prstGeom prst="rect">
            <a:avLst/>
          </a:prstGeom>
          <a:noFill/>
          <a:ln>
            <a:solidFill>
              <a:srgbClr val="66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35B8-F7A1-4C59-9185-62116394E499}"/>
              </a:ext>
            </a:extLst>
          </p:cNvPr>
          <p:cNvSpPr/>
          <p:nvPr userDrawn="1"/>
        </p:nvSpPr>
        <p:spPr>
          <a:xfrm>
            <a:off x="5572461" y="306593"/>
            <a:ext cx="6314739" cy="6232319"/>
          </a:xfrm>
          <a:prstGeom prst="rect">
            <a:avLst/>
          </a:prstGeom>
          <a:solidFill>
            <a:srgbClr val="FFFFCC">
              <a:alpha val="7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19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0A6D-7580-4868-54C7-7AD1FF56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038B5-6C3A-51FA-08BF-2C3BF8F5C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BB69D-4BB7-3250-EE73-8B666086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8BFC2-AE58-3D69-6AB4-2A8908A3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E1885-604C-5360-0BD3-DBE4945C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41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3F56-6A40-7A59-02E8-0BB22FF7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ABABD-CC36-3216-782F-6B96FFDD3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7916-B2C0-C0C3-2873-9D8E99FA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4A98-E690-ABD8-7E33-442FE2D4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28EB8-8F6B-1496-6BA8-53B95666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68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948A-058E-6CEC-282D-872507C0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11E7C-8924-F086-36B5-2EE6EF868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AA16F0-6100-8769-D154-35B324C2A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47119-6EC5-B6E9-E44A-C6A3B234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1B494-0BD6-D332-BB47-22809B4D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081F4-C942-C6FF-258F-A72B3D04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32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EB9B-B3C6-882C-D7A2-451C2265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ECF9A-C4F7-B017-6F17-32E7E43F1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372A6-AE90-1E74-63E5-0FA96B672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0CD80-CCF2-424C-4957-F451F0779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3820D-D559-F934-2E0D-88371723B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795E8D-32C6-9975-285A-FF373BE3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E189F-4F39-E433-7BC5-726E9A9E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93AEE-4D1A-77F2-6521-AE3C2CE2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34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2618-94EB-A989-43B6-81FDE77B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01040-67BE-8B41-20A8-D6036AF1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056AC-87A1-C1C9-1524-9FF0836B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12792-231D-EDB6-9A19-AFD17909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84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CD2D2-D45C-477D-C08D-469A8E2A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FD5DF-48E8-A8F1-9FED-C091C351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E1176-9B49-66B5-AA71-536CD0D6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27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7383-3A87-1147-0805-9E2A18E97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D6CCB-10BA-4B61-FE0D-83986C77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EC8BB-1595-D0E5-9CA0-ECD6EBF41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E769D-CCAC-87B0-685B-1F71ADC84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899A7-4C29-34D6-3363-EEE0D8A6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94C7D-6ED3-8BB5-9A46-28B28464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9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E741-969F-C43A-70F4-48AC8528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FACB9-7A2C-8D12-E211-78E1B47CD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80F5D-114C-3A5C-FEB6-B376AB94A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0F601-DC01-A394-8C60-43B7A5D7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483E4-BF3B-3123-B19D-9958329B4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B6F2-7658-35C3-F6A8-219356E9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94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4C37-04E8-F89E-EE50-AF7D2F79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10B186-DF72-0CF4-73E1-BFAAB7F51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57160-10B1-16DA-607C-CABDD39D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33630-CEB7-1A9E-3B01-35000EB0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5BC34-6C8F-BB78-5242-FB58A727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37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95E-B6C4-6580-CEA8-AE04E069A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0A9A3-89C6-41D9-0E1D-24CCAFF7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AEA89-9688-FA69-F20B-AEEC52D4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BA862-C5CA-C8B3-CA46-A57E4CBF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8987C-046D-A311-79DB-D341F74C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6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DE6A7-4A1D-CE54-46A3-F7897AB9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9C719-1414-4428-CFF6-F5112D80CEB3}"/>
              </a:ext>
            </a:extLst>
          </p:cNvPr>
          <p:cNvSpPr/>
          <p:nvPr userDrawn="1"/>
        </p:nvSpPr>
        <p:spPr>
          <a:xfrm>
            <a:off x="5427233" y="166743"/>
            <a:ext cx="6599816" cy="6524513"/>
          </a:xfrm>
          <a:prstGeom prst="rect">
            <a:avLst/>
          </a:prstGeom>
          <a:noFill/>
          <a:ln>
            <a:solidFill>
              <a:srgbClr val="66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35B8-F7A1-4C59-9185-62116394E499}"/>
              </a:ext>
            </a:extLst>
          </p:cNvPr>
          <p:cNvSpPr/>
          <p:nvPr userDrawn="1"/>
        </p:nvSpPr>
        <p:spPr>
          <a:xfrm>
            <a:off x="5572461" y="306593"/>
            <a:ext cx="6314739" cy="6232319"/>
          </a:xfrm>
          <a:prstGeom prst="rect">
            <a:avLst/>
          </a:prstGeom>
          <a:solidFill>
            <a:srgbClr val="FFFFCC">
              <a:alpha val="7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30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0A6D-7580-4868-54C7-7AD1FF56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038B5-6C3A-51FA-08BF-2C3BF8F5C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BB69D-4BB7-3250-EE73-8B666086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8BFC2-AE58-3D69-6AB4-2A8908A3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E1885-604C-5360-0BD3-DBE4945C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5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3F56-6A40-7A59-02E8-0BB22FF7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ABABD-CC36-3216-782F-6B96FFDD3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7916-B2C0-C0C3-2873-9D8E99FA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4A98-E690-ABD8-7E33-442FE2D4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28EB8-8F6B-1496-6BA8-53B95666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33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948A-058E-6CEC-282D-872507C0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11E7C-8924-F086-36B5-2EE6EF868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AA16F0-6100-8769-D154-35B324C2A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47119-6EC5-B6E9-E44A-C6A3B234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1B494-0BD6-D332-BB47-22809B4D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081F4-C942-C6FF-258F-A72B3D04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4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EB9B-B3C6-882C-D7A2-451C2265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ECF9A-C4F7-B017-6F17-32E7E43F1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372A6-AE90-1E74-63E5-0FA96B672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0CD80-CCF2-424C-4957-F451F0779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3820D-D559-F934-2E0D-88371723B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795E8D-32C6-9975-285A-FF373BE3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E189F-4F39-E433-7BC5-726E9A9E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93AEE-4D1A-77F2-6521-AE3C2CE2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1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2618-94EB-A989-43B6-81FDE77B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01040-67BE-8B41-20A8-D6036AF1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056AC-87A1-C1C9-1524-9FF0836B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12792-231D-EDB6-9A19-AFD17909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23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CD2D2-D45C-477D-C08D-469A8E2A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FD5DF-48E8-A8F1-9FED-C091C351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E1176-9B49-66B5-AA71-536CD0D61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68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7383-3A87-1147-0805-9E2A18E97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D6CCB-10BA-4B61-FE0D-83986C77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EC8BB-1595-D0E5-9CA0-ECD6EBF41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E769D-CCAC-87B0-685B-1F71ADC84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899A7-4C29-34D6-3363-EEE0D8A6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94C7D-6ED3-8BB5-9A46-28B28464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87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E741-969F-C43A-70F4-48AC8528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FACB9-7A2C-8D12-E211-78E1B47CD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80F5D-114C-3A5C-FEB6-B376AB94A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0F601-DC01-A394-8C60-43B7A5D7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483E4-BF3B-3123-B19D-9958329B4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B6F2-7658-35C3-F6A8-219356E9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20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4C37-04E8-F89E-EE50-AF7D2F79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10B186-DF72-0CF4-73E1-BFAAB7F51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57160-10B1-16DA-607C-CABDD39D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33630-CEB7-1A9E-3B01-35000EB0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5BC34-6C8F-BB78-5242-FB58A727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20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95E-B6C4-6580-CEA8-AE04E069A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C0A9A3-89C6-41D9-0E1D-24CCAFF7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AEA89-9688-FA69-F20B-AEEC52D4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BA862-C5CA-C8B3-CA46-A57E4CBF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8987C-046D-A311-79DB-D341F74C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32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19A05-E0B1-052F-1923-4221C72F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7D14E-FD08-DB71-A5BF-5AF1F20B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38B70-D71F-1A5C-2023-ECA16AA85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93FAC-4EEB-67F7-8A7E-BC894D4E2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521A-6463-99F2-5BF0-D90E90AE3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op view of wood desk with the plant, white keyboard, coffee in a white mug, notebook, and pen">
            <a:extLst>
              <a:ext uri="{FF2B5EF4-FFF2-40B4-BE49-F238E27FC236}">
                <a16:creationId xmlns:a16="http://schemas.microsoft.com/office/drawing/2014/main" id="{D0D5F1C2-BB9A-443F-A649-B036D6D6C92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4130" r="24395" b="-1"/>
          <a:stretch/>
        </p:blipFill>
        <p:spPr>
          <a:xfrm>
            <a:off x="20" y="10"/>
            <a:ext cx="5210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6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4B16F9-CC9F-E370-DB28-58E32B64EE28}"/>
              </a:ext>
            </a:extLst>
          </p:cNvPr>
          <p:cNvSpPr/>
          <p:nvPr userDrawn="1"/>
        </p:nvSpPr>
        <p:spPr>
          <a:xfrm>
            <a:off x="477371" y="365126"/>
            <a:ext cx="11344366" cy="6127750"/>
          </a:xfrm>
          <a:prstGeom prst="rect">
            <a:avLst/>
          </a:prstGeom>
          <a:noFill/>
          <a:ln w="28575">
            <a:solidFill>
              <a:srgbClr val="66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19A05-E0B1-052F-1923-4221C72F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solidFill>
              <a:srgbClr val="3333CC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7D14E-FD08-DB71-A5BF-5AF1F20B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38B70-D71F-1A5C-2023-ECA16AA85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93FAC-4EEB-67F7-8A7E-BC894D4E2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521A-6463-99F2-5BF0-D90E90AE3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op view of wood desk with the plant, white keyboard, coffee in a white mug, notebook, and pen">
            <a:extLst>
              <a:ext uri="{FF2B5EF4-FFF2-40B4-BE49-F238E27FC236}">
                <a16:creationId xmlns:a16="http://schemas.microsoft.com/office/drawing/2014/main" id="{D0D5F1C2-BB9A-443F-A649-B036D6D6C92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4130" r="24395" b="-1"/>
          <a:stretch/>
        </p:blipFill>
        <p:spPr>
          <a:xfrm rot="20755449">
            <a:off x="298559" y="266620"/>
            <a:ext cx="1308550" cy="1722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A7278E-B465-81D3-3B60-ACDFC712CFB0}"/>
              </a:ext>
            </a:extLst>
          </p:cNvPr>
          <p:cNvSpPr/>
          <p:nvPr userDrawn="1"/>
        </p:nvSpPr>
        <p:spPr>
          <a:xfrm>
            <a:off x="2252382" y="1690688"/>
            <a:ext cx="9101418" cy="134937"/>
          </a:xfrm>
          <a:prstGeom prst="rect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3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4B16F9-CC9F-E370-DB28-58E32B64EE28}"/>
              </a:ext>
            </a:extLst>
          </p:cNvPr>
          <p:cNvSpPr/>
          <p:nvPr userDrawn="1"/>
        </p:nvSpPr>
        <p:spPr>
          <a:xfrm>
            <a:off x="477371" y="365126"/>
            <a:ext cx="11344366" cy="6127750"/>
          </a:xfrm>
          <a:prstGeom prst="rect">
            <a:avLst/>
          </a:prstGeom>
          <a:noFill/>
          <a:ln w="28575">
            <a:solidFill>
              <a:srgbClr val="66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19A05-E0B1-052F-1923-4221C72F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solidFill>
              <a:srgbClr val="3333CC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7D14E-FD08-DB71-A5BF-5AF1F20B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38B70-D71F-1A5C-2023-ECA16AA85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8F2E88-4C00-4037-9298-5DCF8C3D6E72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93FAC-4EEB-67F7-8A7E-BC894D4E2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521A-6463-99F2-5BF0-D90E90AE3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198D9-13CF-4D7A-BE93-D7D473F7B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5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F7DAF2-BF14-6082-6A76-0D9D43AEE998}"/>
              </a:ext>
            </a:extLst>
          </p:cNvPr>
          <p:cNvSpPr txBox="1"/>
          <p:nvPr/>
        </p:nvSpPr>
        <p:spPr>
          <a:xfrm>
            <a:off x="1196788" y="426738"/>
            <a:ext cx="9798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333CC"/>
                </a:solidFill>
                <a:latin typeface="Congenial SemiBold" panose="02000503040000020004" pitchFamily="2" charset="0"/>
              </a:rPr>
              <a:t>Religious Error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8A0A02-1359-F1F2-A023-FB00721156D6}"/>
              </a:ext>
            </a:extLst>
          </p:cNvPr>
          <p:cNvSpPr txBox="1"/>
          <p:nvPr/>
        </p:nvSpPr>
        <p:spPr>
          <a:xfrm>
            <a:off x="838963" y="1219660"/>
            <a:ext cx="1066736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Religious error is as old as the Garden of Eden (Gen. 3:1-6)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Origin of error is Satan (John 8:44)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 Were false prophet in the Old Testament (Jer. 6:14; 8:11)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 Were false teachers in the New Testament (1 Jno. 4:1, 6; 2 Pet. 2:1)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/>
              <a:t> Much of the New Testament is about answering religious error: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Romans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Galatians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Colossians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2 Thessalonians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Hebrews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2 Peter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1 John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12187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54632C-31A2-FAD1-1875-83D9F14C4AA2}"/>
              </a:ext>
            </a:extLst>
          </p:cNvPr>
          <p:cNvSpPr txBox="1"/>
          <p:nvPr/>
        </p:nvSpPr>
        <p:spPr>
          <a:xfrm>
            <a:off x="369792" y="2763371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B65F6-ED0D-E83C-261C-F0A8FFC5C1C4}"/>
              </a:ext>
            </a:extLst>
          </p:cNvPr>
          <p:cNvSpPr txBox="1"/>
          <p:nvPr/>
        </p:nvSpPr>
        <p:spPr>
          <a:xfrm>
            <a:off x="336170" y="2714143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2587F-C4CA-D23F-FF8B-3AF38DCF9860}"/>
              </a:ext>
            </a:extLst>
          </p:cNvPr>
          <p:cNvSpPr txBox="1"/>
          <p:nvPr/>
        </p:nvSpPr>
        <p:spPr>
          <a:xfrm>
            <a:off x="5641040" y="969191"/>
            <a:ext cx="6369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Contending for the Truth is Proper and Essential</a:t>
            </a:r>
          </a:p>
        </p:txBody>
      </p:sp>
    </p:spTree>
    <p:extLst>
      <p:ext uri="{BB962C8B-B14F-4D97-AF65-F5344CB8AC3E}">
        <p14:creationId xmlns:p14="http://schemas.microsoft.com/office/powerpoint/2010/main" val="3155538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8FF0C2-26F3-0A07-4817-980A8383CD42}"/>
              </a:ext>
            </a:extLst>
          </p:cNvPr>
          <p:cNvSpPr txBox="1"/>
          <p:nvPr/>
        </p:nvSpPr>
        <p:spPr>
          <a:xfrm>
            <a:off x="1936377" y="404410"/>
            <a:ext cx="9623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Contending for the Truth </a:t>
            </a:r>
          </a:p>
          <a:p>
            <a:pPr algn="ctr"/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is Proper and Essential</a:t>
            </a:r>
          </a:p>
        </p:txBody>
      </p:sp>
      <p:pic>
        <p:nvPicPr>
          <p:cNvPr id="8" name="Graphic 7" descr="Open book outline">
            <a:extLst>
              <a:ext uri="{FF2B5EF4-FFF2-40B4-BE49-F238E27FC236}">
                <a16:creationId xmlns:a16="http://schemas.microsoft.com/office/drawing/2014/main" id="{812E97A6-1140-43D5-AEEA-FD7ADCBD2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E09100-00D3-A02D-8D35-2F41C787CC6C}"/>
              </a:ext>
            </a:extLst>
          </p:cNvPr>
          <p:cNvSpPr txBox="1"/>
          <p:nvPr/>
        </p:nvSpPr>
        <p:spPr>
          <a:xfrm>
            <a:off x="1083129" y="2138062"/>
            <a:ext cx="1047685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to contend for the faith (Jude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Gospel must be defended (Phil. 1:7, 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Debating is not ugly or discouraged (Prov. 25:9)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Apostles argued against error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Stephen disputed with those opposed his message (Acts 6:9-10)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argued with the Hellenist (Acts 9:29)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and Barnabas debated with Judaizing teachers (Acts 15:1-2)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contended daily in marketplace (Acts 17:2, 17)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responded to error on resurrection (1 Cor. 15)</a:t>
            </a:r>
          </a:p>
        </p:txBody>
      </p:sp>
    </p:spTree>
    <p:extLst>
      <p:ext uri="{BB962C8B-B14F-4D97-AF65-F5344CB8AC3E}">
        <p14:creationId xmlns:p14="http://schemas.microsoft.com/office/powerpoint/2010/main" val="3900681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FEFF9-7620-893B-6CA9-3B3718920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BA6C7E-5E4A-E64E-89F8-34D1768FDC41}"/>
              </a:ext>
            </a:extLst>
          </p:cNvPr>
          <p:cNvSpPr txBox="1"/>
          <p:nvPr/>
        </p:nvSpPr>
        <p:spPr>
          <a:xfrm>
            <a:off x="1936377" y="404410"/>
            <a:ext cx="9623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Contending for the Truth </a:t>
            </a:r>
          </a:p>
          <a:p>
            <a:pPr algn="ctr"/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is Proper and Essential</a:t>
            </a:r>
          </a:p>
        </p:txBody>
      </p:sp>
      <p:pic>
        <p:nvPicPr>
          <p:cNvPr id="8" name="Graphic 7" descr="Open book outline">
            <a:extLst>
              <a:ext uri="{FF2B5EF4-FFF2-40B4-BE49-F238E27FC236}">
                <a16:creationId xmlns:a16="http://schemas.microsoft.com/office/drawing/2014/main" id="{40343302-49D6-9DC1-69D8-E6C45C136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55B20A-DDB4-1D09-ABB9-666FBC4CE610}"/>
              </a:ext>
            </a:extLst>
          </p:cNvPr>
          <p:cNvSpPr txBox="1"/>
          <p:nvPr/>
        </p:nvSpPr>
        <p:spPr>
          <a:xfrm>
            <a:off x="1083129" y="2138062"/>
            <a:ext cx="1047685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to contend for the faith (Jude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Gospel must be defended (Phil. 1:7, 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Debating is not ugly or discouraged (Prov. 25:9)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Apostles argued against error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Paul’s writing – argumentative style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Lays his thoughts out in logical sequence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Gives evidence from Scripture (i.e. Rom. 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Methodically refutes the error (Galatians)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Deals with consequences and absurdities (i.e. Gal. 2; 1 Cor. 15)</a:t>
            </a:r>
          </a:p>
        </p:txBody>
      </p:sp>
    </p:spTree>
    <p:extLst>
      <p:ext uri="{BB962C8B-B14F-4D97-AF65-F5344CB8AC3E}">
        <p14:creationId xmlns:p14="http://schemas.microsoft.com/office/powerpoint/2010/main" val="1755930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68BD3-3D24-6D01-057D-482B8D86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426E0F-5117-76E0-20EB-66354D2A58CA}"/>
              </a:ext>
            </a:extLst>
          </p:cNvPr>
          <p:cNvSpPr txBox="1"/>
          <p:nvPr/>
        </p:nvSpPr>
        <p:spPr>
          <a:xfrm>
            <a:off x="1936377" y="404410"/>
            <a:ext cx="9623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+mj-lt"/>
              <a:buAutoNum type="romanUcPeriod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Contending for the Truth </a:t>
            </a:r>
          </a:p>
          <a:p>
            <a:pPr algn="ctr"/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is Proper and Essential</a:t>
            </a:r>
          </a:p>
        </p:txBody>
      </p:sp>
      <p:pic>
        <p:nvPicPr>
          <p:cNvPr id="8" name="Graphic 7" descr="Open book outline">
            <a:extLst>
              <a:ext uri="{FF2B5EF4-FFF2-40B4-BE49-F238E27FC236}">
                <a16:creationId xmlns:a16="http://schemas.microsoft.com/office/drawing/2014/main" id="{E4A34BD2-5726-B510-60E0-B7CA6DE7F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67031B-DFDB-9EBA-FA1A-5FEB9C489036}"/>
              </a:ext>
            </a:extLst>
          </p:cNvPr>
          <p:cNvSpPr txBox="1"/>
          <p:nvPr/>
        </p:nvSpPr>
        <p:spPr>
          <a:xfrm>
            <a:off x="1083129" y="2138062"/>
            <a:ext cx="104768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to contend for the faith (Jude 3)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Gospel must be defended (Phil. 1:7, 17)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Debating is not ugly or discouraged (Prov. 25:9)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Apostles argued against error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Paul’s writing – argumentative style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face erroneous ideas – may have to answer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you try to talk to a friend, co-worker or family member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you offset what others have taught to your children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you take a stand with an issue arises within the church</a:t>
            </a:r>
          </a:p>
        </p:txBody>
      </p:sp>
    </p:spTree>
    <p:extLst>
      <p:ext uri="{BB962C8B-B14F-4D97-AF65-F5344CB8AC3E}">
        <p14:creationId xmlns:p14="http://schemas.microsoft.com/office/powerpoint/2010/main" val="863305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85417-951D-DCD5-2BE0-40C00A784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18222C-47CB-82C5-216D-DCC04C4D961B}"/>
              </a:ext>
            </a:extLst>
          </p:cNvPr>
          <p:cNvSpPr txBox="1"/>
          <p:nvPr/>
        </p:nvSpPr>
        <p:spPr>
          <a:xfrm>
            <a:off x="369792" y="2763371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F9B10-B18E-19FA-0807-BD6BF331E319}"/>
              </a:ext>
            </a:extLst>
          </p:cNvPr>
          <p:cNvSpPr txBox="1"/>
          <p:nvPr/>
        </p:nvSpPr>
        <p:spPr>
          <a:xfrm>
            <a:off x="336170" y="2714143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7E8BF-2AF0-1EED-16ED-7E39EE193E08}"/>
              </a:ext>
            </a:extLst>
          </p:cNvPr>
          <p:cNvSpPr txBox="1"/>
          <p:nvPr/>
        </p:nvSpPr>
        <p:spPr>
          <a:xfrm>
            <a:off x="5641040" y="969191"/>
            <a:ext cx="6369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Contending for the Truth is Proper and Essential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How Do I Prepare?</a:t>
            </a:r>
          </a:p>
        </p:txBody>
      </p:sp>
    </p:spTree>
    <p:extLst>
      <p:ext uri="{BB962C8B-B14F-4D97-AF65-F5344CB8AC3E}">
        <p14:creationId xmlns:p14="http://schemas.microsoft.com/office/powerpoint/2010/main" val="1120642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236AA-FDCC-3BAF-5237-19BF03D98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9A53B8-A92A-B623-9CC5-0D92EC5DA2C2}"/>
              </a:ext>
            </a:extLst>
          </p:cNvPr>
          <p:cNvSpPr txBox="1"/>
          <p:nvPr/>
        </p:nvSpPr>
        <p:spPr>
          <a:xfrm>
            <a:off x="3550022" y="713697"/>
            <a:ext cx="6369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How Do I Prepare?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13E8822F-B7AC-70CA-0A7D-5571211E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81C4-59CE-2DC3-29C3-6B417E4961D5}"/>
              </a:ext>
            </a:extLst>
          </p:cNvPr>
          <p:cNvSpPr txBox="1"/>
          <p:nvPr/>
        </p:nvSpPr>
        <p:spPr>
          <a:xfrm>
            <a:off x="1083129" y="2138062"/>
            <a:ext cx="1047685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it takes work and preparation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think there is nothing to it – anyone can answer error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preachers have been unprepared to debate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know the subject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to know the opposing view (how they think and argue)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ready to give reason implies work and preparation (1 Pet. 3:15)</a:t>
            </a:r>
          </a:p>
        </p:txBody>
      </p:sp>
    </p:spTree>
    <p:extLst>
      <p:ext uri="{BB962C8B-B14F-4D97-AF65-F5344CB8AC3E}">
        <p14:creationId xmlns:p14="http://schemas.microsoft.com/office/powerpoint/2010/main" val="1703619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9C03C-9B1F-DC67-C64E-D9308A00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5B933B-519D-6577-B2EB-3ADBFD7C9A99}"/>
              </a:ext>
            </a:extLst>
          </p:cNvPr>
          <p:cNvSpPr txBox="1"/>
          <p:nvPr/>
        </p:nvSpPr>
        <p:spPr>
          <a:xfrm>
            <a:off x="3550022" y="713697"/>
            <a:ext cx="6369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How Do I Prepare?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CB7DB456-A25A-00FF-EC2F-9EA5D08AB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1525CD-5E08-B4E6-6C5E-A004DC142382}"/>
              </a:ext>
            </a:extLst>
          </p:cNvPr>
          <p:cNvSpPr txBox="1"/>
          <p:nvPr/>
        </p:nvSpPr>
        <p:spPr>
          <a:xfrm>
            <a:off x="1083129" y="2138062"/>
            <a:ext cx="104768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it takes work and preparation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what the text says on the subject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 the Scriptures (Acts 17:11)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 the text in context (2 Pet. 1:16-18)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 doctrine to what is revealed (1 John 4:1, 6)</a:t>
            </a:r>
          </a:p>
        </p:txBody>
      </p:sp>
    </p:spTree>
    <p:extLst>
      <p:ext uri="{BB962C8B-B14F-4D97-AF65-F5344CB8AC3E}">
        <p14:creationId xmlns:p14="http://schemas.microsoft.com/office/powerpoint/2010/main" val="1425747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20357-E330-6AC7-1CB1-A0F8BD838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00C2E1-E8E0-02FB-FC07-77D0B14C7520}"/>
              </a:ext>
            </a:extLst>
          </p:cNvPr>
          <p:cNvSpPr txBox="1"/>
          <p:nvPr/>
        </p:nvSpPr>
        <p:spPr>
          <a:xfrm>
            <a:off x="3550022" y="713697"/>
            <a:ext cx="6369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2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How Do I Prepare?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627AC7B8-3C72-D5D8-A2F3-54FB7A971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F1DE6A-DAA0-313C-EA38-2F001F644743}"/>
              </a:ext>
            </a:extLst>
          </p:cNvPr>
          <p:cNvSpPr txBox="1"/>
          <p:nvPr/>
        </p:nvSpPr>
        <p:spPr>
          <a:xfrm>
            <a:off x="1083129" y="2138062"/>
            <a:ext cx="1047685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it takes work and preparation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what the text says on the subject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Prepare two type of arguments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Affirmative (points that prove what you believe – i.e. baptism is essential)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Negative (points that answers their arguments – i.e. passage that mention “faith” but not baptism; thief on cross)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B367B6-E7FE-007D-A7EA-982209E7C779}"/>
              </a:ext>
            </a:extLst>
          </p:cNvPr>
          <p:cNvSpPr txBox="1"/>
          <p:nvPr/>
        </p:nvSpPr>
        <p:spPr>
          <a:xfrm>
            <a:off x="1793875" y="4965700"/>
            <a:ext cx="860425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and study how others have met these errors</a:t>
            </a:r>
          </a:p>
        </p:txBody>
      </p:sp>
    </p:spTree>
    <p:extLst>
      <p:ext uri="{BB962C8B-B14F-4D97-AF65-F5344CB8AC3E}">
        <p14:creationId xmlns:p14="http://schemas.microsoft.com/office/powerpoint/2010/main" val="1700687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9FC77-BC06-120C-C657-4374D4A57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7BF1BB-40D7-ECAD-C507-9164DD32EF24}"/>
              </a:ext>
            </a:extLst>
          </p:cNvPr>
          <p:cNvSpPr txBox="1"/>
          <p:nvPr/>
        </p:nvSpPr>
        <p:spPr>
          <a:xfrm>
            <a:off x="369792" y="2763371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A192C-4ACA-FDED-3C0B-709186670C3F}"/>
              </a:ext>
            </a:extLst>
          </p:cNvPr>
          <p:cNvSpPr txBox="1"/>
          <p:nvPr/>
        </p:nvSpPr>
        <p:spPr>
          <a:xfrm>
            <a:off x="336170" y="2714143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C0126B-5EFF-72C5-78CB-EED2EB774721}"/>
              </a:ext>
            </a:extLst>
          </p:cNvPr>
          <p:cNvSpPr txBox="1"/>
          <p:nvPr/>
        </p:nvSpPr>
        <p:spPr>
          <a:xfrm>
            <a:off x="5641040" y="969191"/>
            <a:ext cx="6369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Contending for the Truth is Proper and Essential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How Do I Prepare?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</p:spTree>
    <p:extLst>
      <p:ext uri="{BB962C8B-B14F-4D97-AF65-F5344CB8AC3E}">
        <p14:creationId xmlns:p14="http://schemas.microsoft.com/office/powerpoint/2010/main" val="319371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8F80C-49A3-93AC-3AAA-6476BC23D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04AC4A-32A7-4C63-CD5A-3E544DDB3C29}"/>
              </a:ext>
            </a:extLst>
          </p:cNvPr>
          <p:cNvSpPr txBox="1"/>
          <p:nvPr/>
        </p:nvSpPr>
        <p:spPr>
          <a:xfrm>
            <a:off x="1896035" y="727144"/>
            <a:ext cx="979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902D99ED-6AA5-6A6B-ED32-0C7ADCBFE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D14D6A-832D-3C87-D74A-CE1500BFBCD7}"/>
              </a:ext>
            </a:extLst>
          </p:cNvPr>
          <p:cNvSpPr txBox="1"/>
          <p:nvPr/>
        </p:nvSpPr>
        <p:spPr>
          <a:xfrm>
            <a:off x="1083129" y="2138062"/>
            <a:ext cx="1047685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(what is being assumed?)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 arguments are based upon assumption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Asked for / demand proof of points being made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Evolutionist – talk about “we know…” (i.e. age of earth, dinosaurs and man didn’t exist together)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Sprinkling – assume small children (infants) in Lydia’s household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Apostasy – any passage on assurance – assume unconditional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Baptism – passage mentions faith – assume it means faith alone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Divorce and remarriage – assume marriage and bond are same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of church – assume what the individual can do – church can do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grant any assumptions to the advocate of error</a:t>
            </a:r>
          </a:p>
        </p:txBody>
      </p:sp>
    </p:spTree>
    <p:extLst>
      <p:ext uri="{BB962C8B-B14F-4D97-AF65-F5344CB8AC3E}">
        <p14:creationId xmlns:p14="http://schemas.microsoft.com/office/powerpoint/2010/main" val="4044140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F0ACE-CBD8-6608-50B5-A6F57CD2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1969E0-30A3-0DE4-C022-87779AD32A55}"/>
              </a:ext>
            </a:extLst>
          </p:cNvPr>
          <p:cNvSpPr txBox="1"/>
          <p:nvPr/>
        </p:nvSpPr>
        <p:spPr>
          <a:xfrm>
            <a:off x="1896035" y="727144"/>
            <a:ext cx="979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3231E4EA-06EA-0BF8-1478-7D48602E4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49A707-3B9F-17EF-875B-669B38D45118}"/>
              </a:ext>
            </a:extLst>
          </p:cNvPr>
          <p:cNvSpPr txBox="1"/>
          <p:nvPr/>
        </p:nvSpPr>
        <p:spPr>
          <a:xfrm>
            <a:off x="1083129" y="2138062"/>
            <a:ext cx="1047685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(what is being assumed?)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(look for misuse of text in the context)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a text us misused – the context usually makes that clear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Herein is the value of knowing the text in context (cf. 2 Pet. 3:16-18)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Pentecostals – argue that “perfect” refers to Christ (1 Cor. 13:8-10)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Institutional – argue that Jas. 1:27; Gal. 6:10 refer to church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Institutional – argue that 2 Cor. 9:13 – general benevolence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Calvinist – argue works (Rom. 3:28) is any works of obedience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Premillennialist – argue 1000 yrs is a literal reign of Christ (Rev. 20:4)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Those deny baptism essential – abuse 1 Cor. 1:14-17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C4158-2D33-3F5D-8C3F-5D6F0D8D569A}"/>
              </a:ext>
            </a:extLst>
          </p:cNvPr>
          <p:cNvSpPr txBox="1"/>
          <p:nvPr/>
        </p:nvSpPr>
        <p:spPr>
          <a:xfrm>
            <a:off x="1793875" y="6226636"/>
            <a:ext cx="8604250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Usually just a few verses before or after</a:t>
            </a:r>
          </a:p>
        </p:txBody>
      </p:sp>
    </p:spTree>
    <p:extLst>
      <p:ext uri="{BB962C8B-B14F-4D97-AF65-F5344CB8AC3E}">
        <p14:creationId xmlns:p14="http://schemas.microsoft.com/office/powerpoint/2010/main" val="3567475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AA5F9-DAFB-8A6B-D869-2777E054B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C386F4-110E-D645-D072-984FDD1FE6C5}"/>
              </a:ext>
            </a:extLst>
          </p:cNvPr>
          <p:cNvSpPr txBox="1"/>
          <p:nvPr/>
        </p:nvSpPr>
        <p:spPr>
          <a:xfrm>
            <a:off x="1896035" y="727144"/>
            <a:ext cx="979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5354A562-F2C0-79C9-BF0F-634369B15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7D0BA2-0001-A2E8-BCEA-8E9337FC470A}"/>
              </a:ext>
            </a:extLst>
          </p:cNvPr>
          <p:cNvSpPr txBox="1"/>
          <p:nvPr/>
        </p:nvSpPr>
        <p:spPr>
          <a:xfrm>
            <a:off x="1083129" y="2138062"/>
            <a:ext cx="1061132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(what is being assumed?)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(look for misuse of text in the context)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Inconsistency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(will the argument / reasoning “backfire”)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“That which proves too much, proves nothing”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 is what we are tying to do: (not trying to “win an argument”)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the fallacy of the argument or reasoning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move them </a:t>
            </a:r>
            <a:r>
              <a:rPr lang="en-US" sz="22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their argument (show them &amp; any others it doesn’t work!)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 their reasoning proves too much </a:t>
            </a:r>
            <a:r>
              <a:rPr lang="en-US" sz="22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them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(i.e. 1 Cor. 15)</a:t>
            </a:r>
            <a:endParaRPr lang="en-US" sz="22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Rom. 5:1 mentions faith (not baptism) – same point on repentance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Instruments mere aids us – so does jelly on LS bread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Bible doesn’t say not to… (that will include more than they want)</a:t>
            </a:r>
          </a:p>
        </p:txBody>
      </p:sp>
    </p:spTree>
    <p:extLst>
      <p:ext uri="{BB962C8B-B14F-4D97-AF65-F5344CB8AC3E}">
        <p14:creationId xmlns:p14="http://schemas.microsoft.com/office/powerpoint/2010/main" val="773625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D5A624-712B-78B6-062C-A55DADF8209B}"/>
              </a:ext>
            </a:extLst>
          </p:cNvPr>
          <p:cNvSpPr txBox="1"/>
          <p:nvPr/>
        </p:nvSpPr>
        <p:spPr>
          <a:xfrm>
            <a:off x="1305560" y="2308910"/>
            <a:ext cx="97637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“Mark 16:16 – when two things are joined by “and” – the first is essential and the second is not”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17E16-76DB-13DA-DF4B-3FA4B2E28C9D}"/>
              </a:ext>
            </a:extLst>
          </p:cNvPr>
          <p:cNvSpPr txBox="1"/>
          <p:nvPr/>
        </p:nvSpPr>
        <p:spPr>
          <a:xfrm>
            <a:off x="1305560" y="4607560"/>
            <a:ext cx="976376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“In Noah’s day, all those in the water were lost”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38C00-0EB2-A46B-720E-361BA44BAE02}"/>
              </a:ext>
            </a:extLst>
          </p:cNvPr>
          <p:cNvSpPr txBox="1"/>
          <p:nvPr/>
        </p:nvSpPr>
        <p:spPr>
          <a:xfrm>
            <a:off x="1391920" y="3344751"/>
            <a:ext cx="1004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How does that work on John 5:24? – “He that heareth and believeth…”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1E8F1-62C4-B9FD-40BF-9C9A3A92C6FD}"/>
              </a:ext>
            </a:extLst>
          </p:cNvPr>
          <p:cNvSpPr txBox="1"/>
          <p:nvPr/>
        </p:nvSpPr>
        <p:spPr>
          <a:xfrm>
            <a:off x="614680" y="527831"/>
            <a:ext cx="1096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Many bank on “Quibbles” </a:t>
            </a:r>
          </a:p>
          <a:p>
            <a:pPr algn="ctr"/>
            <a:r>
              <a:rPr lang="en-US" sz="3200" i="1" dirty="0"/>
              <a:t>(That are not developed arguments)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C1226C-CA0F-A2DD-BCAC-E4FE12A3BDE0}"/>
              </a:ext>
            </a:extLst>
          </p:cNvPr>
          <p:cNvSpPr txBox="1"/>
          <p:nvPr/>
        </p:nvSpPr>
        <p:spPr>
          <a:xfrm>
            <a:off x="1391920" y="5274069"/>
            <a:ext cx="1004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Doesn’t one have to enter the water to join your church?</a:t>
            </a:r>
          </a:p>
        </p:txBody>
      </p:sp>
    </p:spTree>
    <p:extLst>
      <p:ext uri="{BB962C8B-B14F-4D97-AF65-F5344CB8AC3E}">
        <p14:creationId xmlns:p14="http://schemas.microsoft.com/office/powerpoint/2010/main" val="1753440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F4BF-3C35-9700-9023-B6C497F85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BC80D3-C6A5-05B0-A084-31A730442C48}"/>
              </a:ext>
            </a:extLst>
          </p:cNvPr>
          <p:cNvSpPr txBox="1"/>
          <p:nvPr/>
        </p:nvSpPr>
        <p:spPr>
          <a:xfrm>
            <a:off x="1896035" y="727144"/>
            <a:ext cx="979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9946A07E-5342-717A-48FA-A8E17EC57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0C0FCA-3E52-BA18-A357-AC572B44335C}"/>
              </a:ext>
            </a:extLst>
          </p:cNvPr>
          <p:cNvSpPr txBox="1"/>
          <p:nvPr/>
        </p:nvSpPr>
        <p:spPr>
          <a:xfrm>
            <a:off x="1083129" y="2138062"/>
            <a:ext cx="106113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(what is being assumed?)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(look for misuse of text in the context)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Inconsistency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(will the argument / reasoning “backfire”)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Consequences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(using their reasoning)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 belief has consequences that must be accepted if hold to that doctrine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saved always saved – Christian could murder, rape, and commit adultery 1000’s of times and it would not endanger his soul!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 operation of Spirit – Gospel is powerless, belief is God’s responsibility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Imputed righteousness – Eliminates obedience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Unconditional election – God is a respecter of persons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Gen. 1-12 is not real history – then can’t trust Jesus (Matt. 19:1-5)</a:t>
            </a:r>
          </a:p>
        </p:txBody>
      </p:sp>
    </p:spTree>
    <p:extLst>
      <p:ext uri="{BB962C8B-B14F-4D97-AF65-F5344CB8AC3E}">
        <p14:creationId xmlns:p14="http://schemas.microsoft.com/office/powerpoint/2010/main" val="1737120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5C35F-ACDF-EAB2-E9C7-6E148AD3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355196-789D-BCF3-41BF-8D0E244C1CB6}"/>
              </a:ext>
            </a:extLst>
          </p:cNvPr>
          <p:cNvSpPr txBox="1"/>
          <p:nvPr/>
        </p:nvSpPr>
        <p:spPr>
          <a:xfrm>
            <a:off x="1896035" y="727144"/>
            <a:ext cx="979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3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891BD039-B0D0-2E76-7C6D-275BEEB0A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5D93B5-8BB5-5DD9-3411-EDA1D192D364}"/>
              </a:ext>
            </a:extLst>
          </p:cNvPr>
          <p:cNvSpPr txBox="1"/>
          <p:nvPr/>
        </p:nvSpPr>
        <p:spPr>
          <a:xfrm>
            <a:off x="1083129" y="2138062"/>
            <a:ext cx="106113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(what is being assumed?)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(look for misuse of text in the context)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Inconsistency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(will the argument / reasoning “backfire”)</a:t>
            </a:r>
          </a:p>
          <a:p>
            <a:pPr marL="514350" indent="-514350">
              <a:buFont typeface="+mj-lt"/>
              <a:buAutoNum type="alphaU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Consequences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(using their reasoning)</a:t>
            </a:r>
            <a:endParaRPr lang="en-US" sz="3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087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33F29-2C0A-55CB-5161-599B25457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C3CE2B-B69A-6019-89F1-9ADEA610D862}"/>
              </a:ext>
            </a:extLst>
          </p:cNvPr>
          <p:cNvSpPr txBox="1"/>
          <p:nvPr/>
        </p:nvSpPr>
        <p:spPr>
          <a:xfrm>
            <a:off x="369792" y="2763371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1891B1-4AA9-0925-487F-41A7FD9168FF}"/>
              </a:ext>
            </a:extLst>
          </p:cNvPr>
          <p:cNvSpPr txBox="1"/>
          <p:nvPr/>
        </p:nvSpPr>
        <p:spPr>
          <a:xfrm>
            <a:off x="336170" y="2714143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9C95EE-B87B-5841-EAB6-A16D6B2B75FA}"/>
              </a:ext>
            </a:extLst>
          </p:cNvPr>
          <p:cNvSpPr txBox="1"/>
          <p:nvPr/>
        </p:nvSpPr>
        <p:spPr>
          <a:xfrm>
            <a:off x="5641040" y="969191"/>
            <a:ext cx="6369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Contending for the Truth is Proper and Essential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How Do I Prepare?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Congenial SemiBold" panose="02000503040000020004" pitchFamily="2" charset="0"/>
              </a:rPr>
              <a:t>Basic Rules for Finding the Answer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3433616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EACD-B533-B032-4ED4-517907D6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C96D39-3198-903D-E37A-4FD930122FF3}"/>
              </a:ext>
            </a:extLst>
          </p:cNvPr>
          <p:cNvSpPr txBox="1"/>
          <p:nvPr/>
        </p:nvSpPr>
        <p:spPr>
          <a:xfrm>
            <a:off x="2124635" y="774209"/>
            <a:ext cx="906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1E913E50-255E-6CF3-8D40-060F1C034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475F6A-C7AE-1481-4EA1-C1FBFFB57B01}"/>
              </a:ext>
            </a:extLst>
          </p:cNvPr>
          <p:cNvSpPr txBox="1"/>
          <p:nvPr/>
        </p:nvSpPr>
        <p:spPr>
          <a:xfrm>
            <a:off x="1083129" y="2138062"/>
            <a:ext cx="1047685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simple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person is taking issue with your teaching – likely don’t have the Bible knowledge you have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 is easier to follow and grasp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 is not as easy to argue against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on baptism use Mark 16:16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on difference in individual and church use 1 Tim. 5:16</a:t>
            </a:r>
          </a:p>
        </p:txBody>
      </p:sp>
    </p:spTree>
    <p:extLst>
      <p:ext uri="{BB962C8B-B14F-4D97-AF65-F5344CB8AC3E}">
        <p14:creationId xmlns:p14="http://schemas.microsoft.com/office/powerpoint/2010/main" val="69884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B1F00-F4E1-A347-20EB-BA2C4B6F9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D8319-F43C-A34D-F490-A4BF02261522}"/>
              </a:ext>
            </a:extLst>
          </p:cNvPr>
          <p:cNvSpPr txBox="1"/>
          <p:nvPr/>
        </p:nvSpPr>
        <p:spPr>
          <a:xfrm>
            <a:off x="2124635" y="774209"/>
            <a:ext cx="906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3E85C4F0-A416-4EE4-00B4-2BE9B07D5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AA98E4-B9BB-2C85-AEB8-D124B81AC704}"/>
              </a:ext>
            </a:extLst>
          </p:cNvPr>
          <p:cNvSpPr txBox="1"/>
          <p:nvPr/>
        </p:nvSpPr>
        <p:spPr>
          <a:xfrm>
            <a:off x="1083129" y="2138062"/>
            <a:ext cx="104768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simple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your points and arguments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Saying, “I don’t believe that” or “That isn’t true” doesn’t answer the error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more than give them a passage (as if one passage pits against another)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 to assume that they will not get the point unless you spell it out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your point – give the sense (Neh. 8:8)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They argue that “for the remission of sins” (Acts 2:38) means because already been forgiven. Show the parallel expression (Matt. 26:28)</a:t>
            </a:r>
          </a:p>
        </p:txBody>
      </p:sp>
    </p:spTree>
    <p:extLst>
      <p:ext uri="{BB962C8B-B14F-4D97-AF65-F5344CB8AC3E}">
        <p14:creationId xmlns:p14="http://schemas.microsoft.com/office/powerpoint/2010/main" val="1060820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9A5B1-C88D-0C9E-D965-B7115F57A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D9E8CE-29E9-E249-C44C-0A57005E8CE8}"/>
              </a:ext>
            </a:extLst>
          </p:cNvPr>
          <p:cNvSpPr txBox="1"/>
          <p:nvPr/>
        </p:nvSpPr>
        <p:spPr>
          <a:xfrm>
            <a:off x="2124635" y="774209"/>
            <a:ext cx="906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2A7FEF60-581A-20CE-5DDD-BD8936275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2CFF64-A703-48CB-87EB-44D5BA676A71}"/>
              </a:ext>
            </a:extLst>
          </p:cNvPr>
          <p:cNvSpPr txBox="1"/>
          <p:nvPr/>
        </p:nvSpPr>
        <p:spPr>
          <a:xfrm>
            <a:off x="1083129" y="2138062"/>
            <a:ext cx="10476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simple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your points and arguments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Repeat points and passages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avoid a passage or point because you already made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Repeating a passage and point helps drive the truth home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Avoiding a passage you have already used – may leave the impression you are giving up on that passage and point</a:t>
            </a:r>
          </a:p>
        </p:txBody>
      </p:sp>
    </p:spTree>
    <p:extLst>
      <p:ext uri="{BB962C8B-B14F-4D97-AF65-F5344CB8AC3E}">
        <p14:creationId xmlns:p14="http://schemas.microsoft.com/office/powerpoint/2010/main" val="48446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720F7-C346-30FB-157F-D1DF65568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18207-F1C9-E636-160F-F763858E8F93}"/>
              </a:ext>
            </a:extLst>
          </p:cNvPr>
          <p:cNvSpPr txBox="1"/>
          <p:nvPr/>
        </p:nvSpPr>
        <p:spPr>
          <a:xfrm>
            <a:off x="2124635" y="774209"/>
            <a:ext cx="906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99CF1CCB-22B8-C394-B27A-44B6BF409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FB2876-C623-211B-8B00-25EF849E3E61}"/>
              </a:ext>
            </a:extLst>
          </p:cNvPr>
          <p:cNvSpPr txBox="1"/>
          <p:nvPr/>
        </p:nvSpPr>
        <p:spPr>
          <a:xfrm>
            <a:off x="1083129" y="2138062"/>
            <a:ext cx="1047685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simple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your points and arguments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Repeat points and passages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chase “rabbits”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Often when pressed on one subject, the advocate will run to another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take that bait!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Agree to discuss other subjects and points later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coming back to the subject, points and passage at hand</a:t>
            </a:r>
          </a:p>
        </p:txBody>
      </p:sp>
    </p:spTree>
    <p:extLst>
      <p:ext uri="{BB962C8B-B14F-4D97-AF65-F5344CB8AC3E}">
        <p14:creationId xmlns:p14="http://schemas.microsoft.com/office/powerpoint/2010/main" val="3311617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DA49F-20B1-DFDA-8E0B-E542A5DB4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769230-AF15-DADF-E30A-6445ABB9126E}"/>
              </a:ext>
            </a:extLst>
          </p:cNvPr>
          <p:cNvSpPr txBox="1"/>
          <p:nvPr/>
        </p:nvSpPr>
        <p:spPr>
          <a:xfrm>
            <a:off x="2124635" y="774209"/>
            <a:ext cx="906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+mj-lt"/>
              <a:buAutoNum type="romanUcPeriod" startAt="4"/>
            </a:pPr>
            <a:r>
              <a:rPr lang="en-US" sz="40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736C7BFD-601C-06A9-D10E-591D97BB8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19" y="813449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35AA73-D558-689D-6E41-FF7A00E28ABF}"/>
              </a:ext>
            </a:extLst>
          </p:cNvPr>
          <p:cNvSpPr txBox="1"/>
          <p:nvPr/>
        </p:nvSpPr>
        <p:spPr>
          <a:xfrm>
            <a:off x="1083129" y="2138062"/>
            <a:ext cx="1047685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simple</a:t>
            </a:r>
          </a:p>
          <a:p>
            <a:pPr marL="514350" indent="-514350">
              <a:buFont typeface="+mj-lt"/>
              <a:buAutoNum type="alphaUcPeriod"/>
            </a:pPr>
            <a:endParaRPr lang="en-US" sz="16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your points and arguments</a:t>
            </a:r>
          </a:p>
          <a:p>
            <a:pPr marL="514350" indent="-514350">
              <a:buFont typeface="+mj-lt"/>
              <a:buAutoNum type="alphaUcPeriod"/>
            </a:pPr>
            <a:endParaRPr lang="en-US" sz="12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Repeat points and passages</a:t>
            </a:r>
          </a:p>
          <a:p>
            <a:pPr marL="514350" indent="-514350">
              <a:buFont typeface="+mj-lt"/>
              <a:buAutoNum type="alphaUcPeriod"/>
            </a:pPr>
            <a:endParaRPr lang="en-US" sz="16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chase “rabbits”</a:t>
            </a:r>
            <a:endParaRPr lang="en-US" sz="2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105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24F7C-24BB-9CA4-82B9-5AE1EE2F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EEB968-7799-14BE-B127-193DD9A34CCC}"/>
              </a:ext>
            </a:extLst>
          </p:cNvPr>
          <p:cNvSpPr txBox="1"/>
          <p:nvPr/>
        </p:nvSpPr>
        <p:spPr>
          <a:xfrm>
            <a:off x="369792" y="2763371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139EE-9EE7-591C-D677-176F1E134348}"/>
              </a:ext>
            </a:extLst>
          </p:cNvPr>
          <p:cNvSpPr txBox="1"/>
          <p:nvPr/>
        </p:nvSpPr>
        <p:spPr>
          <a:xfrm>
            <a:off x="336170" y="2714143"/>
            <a:ext cx="39534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Answering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Religious</a:t>
            </a:r>
          </a:p>
          <a:p>
            <a:r>
              <a:rPr lang="en-US" sz="5400" b="1" dirty="0">
                <a:solidFill>
                  <a:srgbClr val="FFFFCC"/>
                </a:solidFill>
                <a:latin typeface="Congenial SemiBold" panose="02000503040000020004" pitchFamily="2" charset="0"/>
              </a:rPr>
              <a:t>Error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9D000-1AC3-2DA9-4E15-5DB2E811AA20}"/>
              </a:ext>
            </a:extLst>
          </p:cNvPr>
          <p:cNvSpPr txBox="1"/>
          <p:nvPr/>
        </p:nvSpPr>
        <p:spPr>
          <a:xfrm>
            <a:off x="5641040" y="969191"/>
            <a:ext cx="6369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Contending for the Truth is Proper and Essential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How Do I Prepare?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Basic Rules for Finding the Answer</a:t>
            </a:r>
          </a:p>
          <a:p>
            <a:pPr marL="571500" indent="-571500">
              <a:buFont typeface="+mj-lt"/>
              <a:buAutoNum type="romanUcPeriod"/>
            </a:pPr>
            <a:endParaRPr lang="en-US" dirty="0">
              <a:solidFill>
                <a:srgbClr val="3333CC"/>
              </a:solidFill>
              <a:latin typeface="Congenial SemiBold" panose="02000503040000020004" pitchFamily="2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600" dirty="0">
                <a:solidFill>
                  <a:srgbClr val="3333CC"/>
                </a:solidFill>
                <a:latin typeface="Congenial SemiBold" panose="02000503040000020004" pitchFamily="2" charset="0"/>
              </a:rPr>
              <a:t>Simple Rules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2733804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1633</Words>
  <Application>Microsoft Office PowerPoint</Application>
  <PresentationFormat>Widescreen</PresentationFormat>
  <Paragraphs>226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Aptos</vt:lpstr>
      <vt:lpstr>Congenial SemiBold</vt:lpstr>
      <vt:lpstr>Wingdings</vt:lpstr>
      <vt:lpstr>Aptos Display</vt:lpstr>
      <vt:lpstr>Calibri</vt:lpstr>
      <vt:lpstr>Arial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2</cp:revision>
  <cp:lastPrinted>2025-01-05T21:24:57Z</cp:lastPrinted>
  <dcterms:created xsi:type="dcterms:W3CDTF">2025-01-04T04:21:25Z</dcterms:created>
  <dcterms:modified xsi:type="dcterms:W3CDTF">2025-01-05T22:35:56Z</dcterms:modified>
</cp:coreProperties>
</file>