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 id="2147483684" r:id="rId4"/>
    <p:sldMasterId id="2147483696" r:id="rId5"/>
    <p:sldMasterId id="2147483708" r:id="rId6"/>
    <p:sldMasterId id="2147483775" r:id="rId7"/>
  </p:sldMasterIdLst>
  <p:notesMasterIdLst>
    <p:notesMasterId r:id="rId74"/>
  </p:notesMasterIdLst>
  <p:handoutMasterIdLst>
    <p:handoutMasterId r:id="rId75"/>
  </p:handoutMasterIdLst>
  <p:sldIdLst>
    <p:sldId id="264" r:id="rId8"/>
    <p:sldId id="279" r:id="rId9"/>
    <p:sldId id="280" r:id="rId10"/>
    <p:sldId id="281" r:id="rId11"/>
    <p:sldId id="282" r:id="rId12"/>
    <p:sldId id="349" r:id="rId13"/>
    <p:sldId id="278" r:id="rId14"/>
    <p:sldId id="289" r:id="rId15"/>
    <p:sldId id="286" r:id="rId16"/>
    <p:sldId id="287" r:id="rId17"/>
    <p:sldId id="290" r:id="rId18"/>
    <p:sldId id="291" r:id="rId19"/>
    <p:sldId id="292" r:id="rId20"/>
    <p:sldId id="288" r:id="rId21"/>
    <p:sldId id="294" r:id="rId22"/>
    <p:sldId id="293" r:id="rId23"/>
    <p:sldId id="348" r:id="rId24"/>
    <p:sldId id="273" r:id="rId25"/>
    <p:sldId id="295" r:id="rId26"/>
    <p:sldId id="296" r:id="rId27"/>
    <p:sldId id="297" r:id="rId28"/>
    <p:sldId id="298" r:id="rId29"/>
    <p:sldId id="299" r:id="rId30"/>
    <p:sldId id="300" r:id="rId31"/>
    <p:sldId id="301" r:id="rId32"/>
    <p:sldId id="302" r:id="rId33"/>
    <p:sldId id="303" r:id="rId34"/>
    <p:sldId id="304" r:id="rId35"/>
    <p:sldId id="305" r:id="rId36"/>
    <p:sldId id="307" r:id="rId37"/>
    <p:sldId id="308" r:id="rId38"/>
    <p:sldId id="309" r:id="rId39"/>
    <p:sldId id="310" r:id="rId40"/>
    <p:sldId id="311" r:id="rId41"/>
    <p:sldId id="312" r:id="rId42"/>
    <p:sldId id="313" r:id="rId43"/>
    <p:sldId id="314" r:id="rId44"/>
    <p:sldId id="315" r:id="rId45"/>
    <p:sldId id="316" r:id="rId46"/>
    <p:sldId id="317" r:id="rId47"/>
    <p:sldId id="341" r:id="rId48"/>
    <p:sldId id="347" r:id="rId49"/>
    <p:sldId id="275" r:id="rId50"/>
    <p:sldId id="318" r:id="rId51"/>
    <p:sldId id="319" r:id="rId52"/>
    <p:sldId id="320" r:id="rId53"/>
    <p:sldId id="321" r:id="rId54"/>
    <p:sldId id="322" r:id="rId55"/>
    <p:sldId id="323" r:id="rId56"/>
    <p:sldId id="324" r:id="rId57"/>
    <p:sldId id="346" r:id="rId58"/>
    <p:sldId id="276" r:id="rId59"/>
    <p:sldId id="325" r:id="rId60"/>
    <p:sldId id="326" r:id="rId61"/>
    <p:sldId id="327" r:id="rId62"/>
    <p:sldId id="328" r:id="rId63"/>
    <p:sldId id="329" r:id="rId64"/>
    <p:sldId id="330" r:id="rId65"/>
    <p:sldId id="331" r:id="rId66"/>
    <p:sldId id="332" r:id="rId67"/>
    <p:sldId id="342" r:id="rId68"/>
    <p:sldId id="343" r:id="rId69"/>
    <p:sldId id="344" r:id="rId70"/>
    <p:sldId id="333" r:id="rId71"/>
    <p:sldId id="334" r:id="rId72"/>
    <p:sldId id="271" r:id="rId73"/>
  </p:sldIdLst>
  <p:sldSz cx="12192000" cy="6858000"/>
  <p:notesSz cx="7004050" cy="9290050"/>
  <p:embeddedFontLst>
    <p:embeddedFont>
      <p:font typeface="Arial Narrow" panose="020B0606020202030204" pitchFamily="34" charset="0"/>
      <p:regular r:id="rId76"/>
      <p:bold r:id="rId77"/>
      <p:italic r:id="rId78"/>
      <p:boldItalic r:id="rId7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FFFF"/>
    <a:srgbClr val="6325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AAC74B-A23A-4399-BE6A-43EF7E561B51}" v="183" dt="2025-01-19T21:06:57.2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874" y="4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microsoft.com/office/2015/10/relationships/revisionInfo" Target="revisionInfo.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notesMaster" Target="notesMasters/notesMaster1.xml"/><Relationship Id="rId79" Type="http://schemas.openxmlformats.org/officeDocument/2006/relationships/font" Target="fonts/font4.fntdata"/><Relationship Id="rId5" Type="http://schemas.openxmlformats.org/officeDocument/2006/relationships/slideMaster" Target="slideMasters/slideMaster5.xml"/><Relationship Id="rId61" Type="http://schemas.openxmlformats.org/officeDocument/2006/relationships/slide" Target="slides/slide54.xml"/><Relationship Id="rId82" Type="http://schemas.openxmlformats.org/officeDocument/2006/relationships/theme" Target="theme/theme1.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font" Target="fonts/font2.fntdata"/><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handoutMaster" Target="handoutMasters/handoutMaster1.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font" Target="fonts/font3.fntdata"/><Relationship Id="rId8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font" Target="fonts/font1.fntdata"/><Relationship Id="rId7" Type="http://schemas.openxmlformats.org/officeDocument/2006/relationships/slideMaster" Target="slideMasters/slideMaster7.xml"/><Relationship Id="rId71" Type="http://schemas.openxmlformats.org/officeDocument/2006/relationships/slide" Target="slides/slide64.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5723" cy="466406"/>
          </a:xfrm>
          <a:prstGeom prst="rect">
            <a:avLst/>
          </a:prstGeom>
        </p:spPr>
        <p:txBody>
          <a:bodyPr vert="horz" lIns="91367" tIns="45683" rIns="91367" bIns="45683" rtlCol="0"/>
          <a:lstStyle>
            <a:lvl1pPr algn="l">
              <a:defRPr sz="1200"/>
            </a:lvl1pPr>
          </a:lstStyle>
          <a:p>
            <a:endParaRPr lang="en-US"/>
          </a:p>
        </p:txBody>
      </p:sp>
      <p:sp>
        <p:nvSpPr>
          <p:cNvPr id="3" name="Date Placeholder 2"/>
          <p:cNvSpPr>
            <a:spLocks noGrp="1"/>
          </p:cNvSpPr>
          <p:nvPr>
            <p:ph type="dt" sz="quarter" idx="1"/>
          </p:nvPr>
        </p:nvSpPr>
        <p:spPr>
          <a:xfrm>
            <a:off x="3966742" y="1"/>
            <a:ext cx="3035723" cy="466406"/>
          </a:xfrm>
          <a:prstGeom prst="rect">
            <a:avLst/>
          </a:prstGeom>
        </p:spPr>
        <p:txBody>
          <a:bodyPr vert="horz" lIns="91367" tIns="45683" rIns="91367" bIns="45683" rtlCol="0"/>
          <a:lstStyle>
            <a:lvl1pPr algn="r">
              <a:defRPr sz="1200"/>
            </a:lvl1pPr>
          </a:lstStyle>
          <a:p>
            <a:fld id="{61BC4E0C-54B4-4B00-9301-3A634E77B11F}" type="datetimeFigureOut">
              <a:rPr lang="en-US" smtClean="0"/>
              <a:t>1/19/2025</a:t>
            </a:fld>
            <a:endParaRPr lang="en-US"/>
          </a:p>
        </p:txBody>
      </p:sp>
      <p:sp>
        <p:nvSpPr>
          <p:cNvPr id="4" name="Footer Placeholder 3"/>
          <p:cNvSpPr>
            <a:spLocks noGrp="1"/>
          </p:cNvSpPr>
          <p:nvPr>
            <p:ph type="ftr" sz="quarter" idx="2"/>
          </p:nvPr>
        </p:nvSpPr>
        <p:spPr>
          <a:xfrm>
            <a:off x="0" y="8823644"/>
            <a:ext cx="3035723" cy="466406"/>
          </a:xfrm>
          <a:prstGeom prst="rect">
            <a:avLst/>
          </a:prstGeom>
        </p:spPr>
        <p:txBody>
          <a:bodyPr vert="horz" lIns="91367" tIns="45683" rIns="91367" bIns="45683" rtlCol="0" anchor="b"/>
          <a:lstStyle>
            <a:lvl1pPr algn="l">
              <a:defRPr sz="1200"/>
            </a:lvl1pPr>
          </a:lstStyle>
          <a:p>
            <a:endParaRPr lang="en-US"/>
          </a:p>
        </p:txBody>
      </p:sp>
      <p:sp>
        <p:nvSpPr>
          <p:cNvPr id="5" name="Slide Number Placeholder 4"/>
          <p:cNvSpPr>
            <a:spLocks noGrp="1"/>
          </p:cNvSpPr>
          <p:nvPr>
            <p:ph type="sldNum" sz="quarter" idx="3"/>
          </p:nvPr>
        </p:nvSpPr>
        <p:spPr>
          <a:xfrm>
            <a:off x="3966742" y="8823644"/>
            <a:ext cx="3035723" cy="466406"/>
          </a:xfrm>
          <a:prstGeom prst="rect">
            <a:avLst/>
          </a:prstGeom>
        </p:spPr>
        <p:txBody>
          <a:bodyPr vert="horz" lIns="91367" tIns="45683" rIns="91367" bIns="45683" rtlCol="0" anchor="b"/>
          <a:lstStyle>
            <a:lvl1pPr algn="r">
              <a:defRPr sz="1200"/>
            </a:lvl1pPr>
          </a:lstStyle>
          <a:p>
            <a:fld id="{AA13BF30-A888-4ABE-B450-27437615C864}" type="slidenum">
              <a:rPr lang="en-US" smtClean="0"/>
              <a:t>‹#›</a:t>
            </a:fld>
            <a:endParaRPr lang="en-US"/>
          </a:p>
        </p:txBody>
      </p:sp>
    </p:spTree>
    <p:extLst>
      <p:ext uri="{BB962C8B-B14F-4D97-AF65-F5344CB8AC3E}">
        <p14:creationId xmlns:p14="http://schemas.microsoft.com/office/powerpoint/2010/main" val="6071865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4503"/>
          </a:xfrm>
          <a:prstGeom prst="rect">
            <a:avLst/>
          </a:prstGeom>
        </p:spPr>
        <p:txBody>
          <a:bodyPr vert="horz" lIns="93102" tIns="46552" rIns="93102" bIns="46552" rtlCol="0"/>
          <a:lstStyle>
            <a:lvl1pPr algn="l">
              <a:defRPr sz="1200"/>
            </a:lvl1pPr>
          </a:lstStyle>
          <a:p>
            <a:endParaRPr lang="en-US"/>
          </a:p>
        </p:txBody>
      </p:sp>
      <p:sp>
        <p:nvSpPr>
          <p:cNvPr id="3" name="Date Placeholder 2"/>
          <p:cNvSpPr>
            <a:spLocks noGrp="1"/>
          </p:cNvSpPr>
          <p:nvPr>
            <p:ph type="dt" idx="1"/>
          </p:nvPr>
        </p:nvSpPr>
        <p:spPr>
          <a:xfrm>
            <a:off x="3967341" y="0"/>
            <a:ext cx="3035088" cy="464503"/>
          </a:xfrm>
          <a:prstGeom prst="rect">
            <a:avLst/>
          </a:prstGeom>
        </p:spPr>
        <p:txBody>
          <a:bodyPr vert="horz" lIns="93102" tIns="46552" rIns="93102" bIns="46552" rtlCol="0"/>
          <a:lstStyle>
            <a:lvl1pPr algn="r">
              <a:defRPr sz="1200"/>
            </a:lvl1pPr>
          </a:lstStyle>
          <a:p>
            <a:fld id="{98F8B631-9B24-42EC-9A74-08D0BCB621DF}" type="datetimeFigureOut">
              <a:rPr lang="en-US" smtClean="0"/>
              <a:pPr/>
              <a:t>1/19/2025</a:t>
            </a:fld>
            <a:endParaRPr lang="en-US"/>
          </a:p>
        </p:txBody>
      </p:sp>
      <p:sp>
        <p:nvSpPr>
          <p:cNvPr id="4" name="Slide Image Placeholder 3"/>
          <p:cNvSpPr>
            <a:spLocks noGrp="1" noRot="1" noChangeAspect="1"/>
          </p:cNvSpPr>
          <p:nvPr>
            <p:ph type="sldImg" idx="2"/>
          </p:nvPr>
        </p:nvSpPr>
        <p:spPr>
          <a:xfrm>
            <a:off x="406400" y="696913"/>
            <a:ext cx="6191250" cy="3482975"/>
          </a:xfrm>
          <a:prstGeom prst="rect">
            <a:avLst/>
          </a:prstGeom>
          <a:noFill/>
          <a:ln w="12700">
            <a:solidFill>
              <a:prstClr val="black"/>
            </a:solidFill>
          </a:ln>
        </p:spPr>
        <p:txBody>
          <a:bodyPr vert="horz" lIns="93102" tIns="46552" rIns="93102" bIns="46552" rtlCol="0" anchor="ctr"/>
          <a:lstStyle/>
          <a:p>
            <a:endParaRPr lang="en-US"/>
          </a:p>
        </p:txBody>
      </p:sp>
      <p:sp>
        <p:nvSpPr>
          <p:cNvPr id="5" name="Notes Placeholder 4"/>
          <p:cNvSpPr>
            <a:spLocks noGrp="1"/>
          </p:cNvSpPr>
          <p:nvPr>
            <p:ph type="body" sz="quarter" idx="3"/>
          </p:nvPr>
        </p:nvSpPr>
        <p:spPr>
          <a:xfrm>
            <a:off x="700405" y="4412774"/>
            <a:ext cx="5603240" cy="4180523"/>
          </a:xfrm>
          <a:prstGeom prst="rect">
            <a:avLst/>
          </a:prstGeom>
        </p:spPr>
        <p:txBody>
          <a:bodyPr vert="horz" lIns="93102" tIns="46552" rIns="93102" bIns="4655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3935"/>
            <a:ext cx="3035088" cy="464503"/>
          </a:xfrm>
          <a:prstGeom prst="rect">
            <a:avLst/>
          </a:prstGeom>
        </p:spPr>
        <p:txBody>
          <a:bodyPr vert="horz" lIns="93102" tIns="46552" rIns="93102" bIns="46552" rtlCol="0" anchor="b"/>
          <a:lstStyle>
            <a:lvl1pPr algn="l">
              <a:defRPr sz="1200"/>
            </a:lvl1pPr>
          </a:lstStyle>
          <a:p>
            <a:endParaRPr lang="en-US"/>
          </a:p>
        </p:txBody>
      </p:sp>
      <p:sp>
        <p:nvSpPr>
          <p:cNvPr id="7" name="Slide Number Placeholder 6"/>
          <p:cNvSpPr>
            <a:spLocks noGrp="1"/>
          </p:cNvSpPr>
          <p:nvPr>
            <p:ph type="sldNum" sz="quarter" idx="5"/>
          </p:nvPr>
        </p:nvSpPr>
        <p:spPr>
          <a:xfrm>
            <a:off x="3967341" y="8823935"/>
            <a:ext cx="3035088" cy="464503"/>
          </a:xfrm>
          <a:prstGeom prst="rect">
            <a:avLst/>
          </a:prstGeom>
        </p:spPr>
        <p:txBody>
          <a:bodyPr vert="horz" lIns="93102" tIns="46552" rIns="93102" bIns="46552" rtlCol="0" anchor="b"/>
          <a:lstStyle>
            <a:lvl1pPr algn="r">
              <a:defRPr sz="1200"/>
            </a:lvl1pPr>
          </a:lstStyle>
          <a:p>
            <a:fld id="{11C8CFBB-CD35-4D3C-BA04-21E4E6DFF0F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1C8CFBB-CD35-4D3C-BA04-21E4E6DFF0F9}" type="slidenum">
              <a:rPr lang="en-US" smtClean="0"/>
              <a:pPr/>
              <a:t>28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normAutofit/>
          </a:bodyPr>
          <a:lstStyle/>
          <a:p>
            <a:r>
              <a:rPr lang="en-US" dirty="0"/>
              <a:t>http://www.ocregister.com/newsimages/news/2007/06/04bluewhale_gp.gif</a:t>
            </a:r>
          </a:p>
        </p:txBody>
      </p:sp>
      <p:sp>
        <p:nvSpPr>
          <p:cNvPr id="4" name="Slide Number Placeholder 3"/>
          <p:cNvSpPr>
            <a:spLocks noGrp="1"/>
          </p:cNvSpPr>
          <p:nvPr>
            <p:ph type="sldNum" sz="quarter" idx="10"/>
          </p:nvPr>
        </p:nvSpPr>
        <p:spPr/>
        <p:txBody>
          <a:bodyPr/>
          <a:lstStyle/>
          <a:p>
            <a:fld id="{11C8CFBB-CD35-4D3C-BA04-21E4E6DFF0F9}" type="slidenum">
              <a:rPr lang="en-US" smtClean="0"/>
              <a:pPr/>
              <a:t>44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lstStyle/>
          <a:p>
            <a:r>
              <a:rPr lang="en-US" dirty="0"/>
              <a:t>http://www.icr.org/article/new-study-finds-dinosaur-models-are</a:t>
            </a:r>
          </a:p>
        </p:txBody>
      </p:sp>
      <p:sp>
        <p:nvSpPr>
          <p:cNvPr id="4" name="Slide Number Placeholder 3"/>
          <p:cNvSpPr>
            <a:spLocks noGrp="1"/>
          </p:cNvSpPr>
          <p:nvPr>
            <p:ph type="sldNum" sz="quarter" idx="10"/>
          </p:nvPr>
        </p:nvSpPr>
        <p:spPr/>
        <p:txBody>
          <a:bodyPr/>
          <a:lstStyle/>
          <a:p>
            <a:pPr defTabSz="913668">
              <a:defRPr/>
            </a:pPr>
            <a:fld id="{FCCB2E99-6815-4E3E-8BD8-788906D97131}" type="slidenum">
              <a:rPr lang="en-US" sz="1800" kern="0">
                <a:solidFill>
                  <a:sysClr val="windowText" lastClr="000000"/>
                </a:solidFill>
              </a:rPr>
              <a:pPr defTabSz="913668">
                <a:defRPr/>
              </a:pPr>
              <a:t>61</a:t>
            </a:fld>
            <a:endParaRPr lang="en-US" sz="1800" kern="0">
              <a:solidFill>
                <a:sysClr val="windowText" lastClr="000000"/>
              </a:solidFill>
            </a:endParaRPr>
          </a:p>
        </p:txBody>
      </p:sp>
    </p:spTree>
    <p:extLst>
      <p:ext uri="{BB962C8B-B14F-4D97-AF65-F5344CB8AC3E}">
        <p14:creationId xmlns:p14="http://schemas.microsoft.com/office/powerpoint/2010/main" val="3990677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lstStyle/>
          <a:p>
            <a:r>
              <a:rPr lang="en-US" dirty="0"/>
              <a:t>http://www.icr.org/article/new-study-finds-dinosaur-models-are</a:t>
            </a:r>
          </a:p>
        </p:txBody>
      </p:sp>
      <p:sp>
        <p:nvSpPr>
          <p:cNvPr id="4" name="Slide Number Placeholder 3"/>
          <p:cNvSpPr>
            <a:spLocks noGrp="1"/>
          </p:cNvSpPr>
          <p:nvPr>
            <p:ph type="sldNum" sz="quarter" idx="10"/>
          </p:nvPr>
        </p:nvSpPr>
        <p:spPr/>
        <p:txBody>
          <a:bodyPr/>
          <a:lstStyle/>
          <a:p>
            <a:pPr defTabSz="913668">
              <a:defRPr/>
            </a:pPr>
            <a:fld id="{FCCB2E99-6815-4E3E-8BD8-788906D97131}" type="slidenum">
              <a:rPr lang="en-US" sz="1800" kern="0">
                <a:solidFill>
                  <a:sysClr val="windowText" lastClr="000000"/>
                </a:solidFill>
              </a:rPr>
              <a:pPr defTabSz="913668">
                <a:defRPr/>
              </a:pPr>
              <a:t>62</a:t>
            </a:fld>
            <a:endParaRPr lang="en-US" sz="1800" kern="0">
              <a:solidFill>
                <a:sysClr val="windowText" lastClr="000000"/>
              </a:solidFill>
            </a:endParaRPr>
          </a:p>
        </p:txBody>
      </p:sp>
    </p:spTree>
    <p:extLst>
      <p:ext uri="{BB962C8B-B14F-4D97-AF65-F5344CB8AC3E}">
        <p14:creationId xmlns:p14="http://schemas.microsoft.com/office/powerpoint/2010/main" val="1573267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lstStyle/>
          <a:p>
            <a:r>
              <a:rPr lang="en-US" dirty="0"/>
              <a:t>http://www.icr.org/article/new-study-finds-dinosaur-models-are</a:t>
            </a:r>
          </a:p>
        </p:txBody>
      </p:sp>
      <p:sp>
        <p:nvSpPr>
          <p:cNvPr id="4" name="Slide Number Placeholder 3"/>
          <p:cNvSpPr>
            <a:spLocks noGrp="1"/>
          </p:cNvSpPr>
          <p:nvPr>
            <p:ph type="sldNum" sz="quarter" idx="10"/>
          </p:nvPr>
        </p:nvSpPr>
        <p:spPr/>
        <p:txBody>
          <a:bodyPr/>
          <a:lstStyle/>
          <a:p>
            <a:pPr defTabSz="913668">
              <a:defRPr/>
            </a:pPr>
            <a:fld id="{FCCB2E99-6815-4E3E-8BD8-788906D97131}" type="slidenum">
              <a:rPr lang="en-US" sz="1800" kern="0">
                <a:solidFill>
                  <a:sysClr val="windowText" lastClr="000000"/>
                </a:solidFill>
              </a:rPr>
              <a:pPr defTabSz="913668">
                <a:defRPr/>
              </a:pPr>
              <a:t>63</a:t>
            </a:fld>
            <a:endParaRPr lang="en-US" sz="1800" kern="0">
              <a:solidFill>
                <a:sysClr val="windowText" lastClr="000000"/>
              </a:solidFill>
            </a:endParaRPr>
          </a:p>
        </p:txBody>
      </p:sp>
    </p:spTree>
    <p:extLst>
      <p:ext uri="{BB962C8B-B14F-4D97-AF65-F5344CB8AC3E}">
        <p14:creationId xmlns:p14="http://schemas.microsoft.com/office/powerpoint/2010/main" val="4003342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85C57E-B9D4-40D9-8FC4-36CA57035AF6}" type="slidenum">
              <a:rPr lang="en-US" smtClean="0"/>
              <a:pPr/>
              <a:t>‹#›</a:t>
            </a:fld>
            <a:endParaRPr lang="en-US" dirty="0"/>
          </a:p>
        </p:txBody>
      </p:sp>
    </p:spTree>
  </p:cSld>
  <p:clrMapOvr>
    <a:masterClrMapping/>
  </p:clrMapOvr>
  <p:transition spd="slow">
    <p:split orient="vert"/>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0573071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18540499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E914C9-4353-4C01-B4FC-FA857D9AB6FB}" type="datetimeFigureOut">
              <a:rPr lang="en-US" smtClean="0"/>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42501471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E914C9-4353-4C01-B4FC-FA857D9AB6FB}" type="datetimeFigureOut">
              <a:rPr lang="en-US" smtClean="0"/>
              <a:t>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6102118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E914C9-4353-4C01-B4FC-FA857D9AB6FB}" type="datetimeFigureOut">
              <a:rPr lang="en-US" smtClean="0"/>
              <a:t>1/19/2025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062870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E914C9-4353-4C01-B4FC-FA857D9AB6FB}" type="datetimeFigureOut">
              <a:rPr lang="en-US" smtClean="0"/>
              <a:t>1/19/2025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40624917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E914C9-4353-4C01-B4FC-FA857D9AB6FB}" type="datetimeFigureOut">
              <a:rPr lang="en-US" smtClean="0"/>
              <a:t>1/19/2025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4039562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2381412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17155868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9589556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7144074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gi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gi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3.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85C57E-B9D4-40D9-8FC4-36CA57035AF6}" type="slidenum">
              <a:rPr lang="en-US" smtClean="0"/>
              <a:pPr/>
              <a:t>‹#›</a:t>
            </a:fld>
            <a:endParaRPr lang="en-US" dirty="0"/>
          </a:p>
        </p:txBody>
      </p:sp>
      <p:pic>
        <p:nvPicPr>
          <p:cNvPr id="8" name="Picture 7" descr="Dinosaurs.gif">
            <a:extLst>
              <a:ext uri="{FF2B5EF4-FFF2-40B4-BE49-F238E27FC236}">
                <a16:creationId xmlns:a16="http://schemas.microsoft.com/office/drawing/2014/main" id="{1568C279-A36A-63DA-597F-8EC9C876DD08}"/>
              </a:ext>
            </a:extLst>
          </p:cNvPr>
          <p:cNvPicPr>
            <a:picLocks noChangeAspect="1"/>
          </p:cNvPicPr>
          <p:nvPr userDrawn="1"/>
        </p:nvPicPr>
        <p:blipFill>
          <a:blip r:embed="rId13" cstate="print"/>
          <a:stretch>
            <a:fillRect/>
          </a:stretch>
        </p:blipFill>
        <p:spPr>
          <a:xfrm>
            <a:off x="0" y="1371600"/>
            <a:ext cx="12192000" cy="547661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split orient="ver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85C57E-B9D4-40D9-8FC4-36CA57035AF6}" type="slidenum">
              <a:rPr lang="en-US" smtClean="0"/>
              <a:pPr/>
              <a:t>‹#›</a:t>
            </a:fld>
            <a:endParaRPr lang="en-US" dirty="0"/>
          </a:p>
        </p:txBody>
      </p:sp>
      <p:pic>
        <p:nvPicPr>
          <p:cNvPr id="7" name="Picture 6" descr="Dinosaurs.gif"/>
          <p:cNvPicPr>
            <a:picLocks noChangeAspect="1"/>
          </p:cNvPicPr>
          <p:nvPr userDrawn="1"/>
        </p:nvPicPr>
        <p:blipFill>
          <a:blip r:embed="rId13" cstate="print">
            <a:lum bright="70000" contrast="-70000"/>
          </a:blip>
          <a:stretch>
            <a:fillRect/>
          </a:stretch>
        </p:blipFill>
        <p:spPr>
          <a:xfrm>
            <a:off x="0" y="1371600"/>
            <a:ext cx="12192000" cy="5476613"/>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split orient="ver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85C57E-B9D4-40D9-8FC4-36CA57035AF6}" type="slidenum">
              <a:rPr lang="en-US" smtClean="0"/>
              <a:pPr/>
              <a:t>‹#›</a:t>
            </a:fld>
            <a:endParaRPr lang="en-US" dirty="0"/>
          </a:p>
        </p:txBody>
      </p:sp>
      <p:pic>
        <p:nvPicPr>
          <p:cNvPr id="8" name="Picture 7" descr="dinosaurs1.bmp"/>
          <p:cNvPicPr>
            <a:picLocks noChangeAspect="1"/>
          </p:cNvPicPr>
          <p:nvPr userDrawn="1"/>
        </p:nvPicPr>
        <p:blipFill>
          <a:blip r:embed="rId13" cstate="print"/>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split orient="ver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85C57E-B9D4-40D9-8FC4-36CA57035AF6}" type="slidenum">
              <a:rPr lang="en-US" smtClean="0"/>
              <a:pPr/>
              <a:t>‹#›</a:t>
            </a:fld>
            <a:endParaRPr lang="en-US" dirty="0"/>
          </a:p>
        </p:txBody>
      </p:sp>
      <p:pic>
        <p:nvPicPr>
          <p:cNvPr id="8" name="Picture 7" descr="dinosaurs1.bmp"/>
          <p:cNvPicPr>
            <a:picLocks noChangeAspect="1"/>
          </p:cNvPicPr>
          <p:nvPr userDrawn="1"/>
        </p:nvPicPr>
        <p:blipFill>
          <a:blip r:embed="rId13" cstate="print">
            <a:lum bright="70000" contrast="-70000"/>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split orient="ver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dinosaurs1.bmp"/>
          <p:cNvPicPr>
            <a:picLocks noChangeAspect="1"/>
          </p:cNvPicPr>
          <p:nvPr userDrawn="1"/>
        </p:nvPicPr>
        <p:blipFill>
          <a:blip r:embed="rId13" cstate="print">
            <a:lum bright="70000" contrast="-70000"/>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slow">
    <p:split orient="ver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1EE0BA-5A3A-4493-AA4B-4D1D7A027700}" type="datetimeFigureOut">
              <a:rPr lang="en-US" smtClean="0">
                <a:solidFill>
                  <a:prstClr val="black">
                    <a:tint val="75000"/>
                  </a:prstClr>
                </a:solidFill>
              </a:rPr>
              <a:pPr/>
              <a:t>1/19/2025</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85C57E-B9D4-40D9-8FC4-36CA57035AF6}"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descr="Dinosaurs.gif"/>
          <p:cNvPicPr>
            <a:picLocks noChangeAspect="1"/>
          </p:cNvPicPr>
          <p:nvPr userDrawn="1"/>
        </p:nvPicPr>
        <p:blipFill>
          <a:blip r:embed="rId13" cstate="print">
            <a:lum bright="70000" contrast="-70000"/>
          </a:blip>
          <a:stretch>
            <a:fillRect/>
          </a:stretch>
        </p:blipFill>
        <p:spPr>
          <a:xfrm>
            <a:off x="0" y="1588823"/>
            <a:ext cx="12192000" cy="5269177"/>
          </a:xfrm>
          <a:prstGeom prst="rect">
            <a:avLst/>
          </a:prstGeom>
        </p:spPr>
      </p:pic>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spd="slow">
    <p:split orient="ver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1EE0BA-5A3A-4493-AA4B-4D1D7A027700}" type="datetimeFigureOut">
              <a:rPr lang="en-US" smtClean="0"/>
              <a:pPr/>
              <a:t>1/19/2025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85C57E-B9D4-40D9-8FC4-36CA57035AF6}" type="slidenum">
              <a:rPr lang="en-US" smtClean="0"/>
              <a:pPr/>
              <a:t>‹#›</a:t>
            </a:fld>
            <a:endParaRPr lang="en-US" dirty="0"/>
          </a:p>
        </p:txBody>
      </p:sp>
      <p:pic>
        <p:nvPicPr>
          <p:cNvPr id="7" name="Picture 2" descr="http://img.docstoccdn.com/thumb/orig/414808.png">
            <a:extLst>
              <a:ext uri="{FF2B5EF4-FFF2-40B4-BE49-F238E27FC236}">
                <a16:creationId xmlns:a16="http://schemas.microsoft.com/office/drawing/2014/main" id="{BE9200BA-26A3-EB6D-CAD1-C64F14D08F5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297694"/>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projectstory.co.uk/hannah/images/iggytooth.jpg" TargetMode="External"/><Relationship Id="rId2" Type="http://schemas.openxmlformats.org/officeDocument/2006/relationships/image" Target="../media/image5.jpeg"/><Relationship Id="rId1" Type="http://schemas.openxmlformats.org/officeDocument/2006/relationships/slideLayout" Target="../slideLayouts/slideLayout18.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www.bpnews.net/images/IMG20062271274HI.jpg" TargetMode="Externa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50.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6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0.xml"/></Relationships>
</file>

<file path=ppt/slides/_rels/slide5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endsofearth.files.wordpress.com/2008/08/noahs_ark.jpg" TargetMode="External"/><Relationship Id="rId1" Type="http://schemas.openxmlformats.org/officeDocument/2006/relationships/slideLayout" Target="../slideLayouts/slideLayout40.xml"/><Relationship Id="rId4" Type="http://schemas.openxmlformats.org/officeDocument/2006/relationships/image" Target="../media/image27.jpeg"/></Relationships>
</file>

<file path=ppt/slides/_rels/slide5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endsofearth.files.wordpress.com/2008/08/noahs_ark.jpg" TargetMode="External"/><Relationship Id="rId1" Type="http://schemas.openxmlformats.org/officeDocument/2006/relationships/slideLayout" Target="../slideLayouts/slideLayout4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73.xml"/><Relationship Id="rId4" Type="http://schemas.openxmlformats.org/officeDocument/2006/relationships/image" Target="../media/image29.jpeg"/></Relationships>
</file>

<file path=ppt/slides/_rels/slide6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73.xml"/><Relationship Id="rId4" Type="http://schemas.openxmlformats.org/officeDocument/2006/relationships/image" Target="../media/image29.jpeg"/></Relationships>
</file>

<file path=ppt/slides/_rels/slide6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73.xml"/><Relationship Id="rId4" Type="http://schemas.openxmlformats.org/officeDocument/2006/relationships/image" Target="../media/image29.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400" y="533400"/>
            <a:ext cx="8814272" cy="2800767"/>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800" b="1" dirty="0">
                <a:ln/>
                <a:solidFill>
                  <a:schemeClr val="accent2">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What About</a:t>
            </a:r>
          </a:p>
          <a:p>
            <a:pPr algn="ctr"/>
            <a:r>
              <a:rPr lang="en-US" sz="8800" b="1" dirty="0">
                <a:ln/>
                <a:solidFill>
                  <a:schemeClr val="accent2">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Dinosaurs &amp; Man?</a:t>
            </a:r>
          </a:p>
        </p:txBody>
      </p:sp>
    </p:spTree>
  </p:cSld>
  <p:clrMapOvr>
    <a:masterClrMapping/>
  </p:clrMapOvr>
  <p:transition spd="slow">
    <p:split orient="vert"/>
  </p:transition>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descr="060905-dinosaurs_big.jpg"/>
          <p:cNvPicPr>
            <a:picLocks noChangeAspect="1"/>
          </p:cNvPicPr>
          <p:nvPr/>
        </p:nvPicPr>
        <p:blipFill>
          <a:blip r:embed="rId2" cstate="print"/>
          <a:stretch>
            <a:fillRect/>
          </a:stretch>
        </p:blipFill>
        <p:spPr>
          <a:xfrm>
            <a:off x="1524000" y="0"/>
            <a:ext cx="9144001" cy="6869490"/>
          </a:xfrm>
          <a:prstGeom prst="rect">
            <a:avLst/>
          </a:prstGeom>
        </p:spPr>
      </p:pic>
      <p:sp>
        <p:nvSpPr>
          <p:cNvPr id="3" name="Rectangle 2"/>
          <p:cNvSpPr/>
          <p:nvPr/>
        </p:nvSpPr>
        <p:spPr>
          <a:xfrm>
            <a:off x="1457954" y="76201"/>
            <a:ext cx="9227334" cy="1846659"/>
          </a:xfrm>
          <a:prstGeom prst="rect">
            <a:avLst/>
          </a:prstGeom>
          <a:noFill/>
        </p:spPr>
        <p:txBody>
          <a:bodyPr wrap="none" lIns="91440" tIns="45720" rIns="91440" bIns="45720">
            <a:spAutoFit/>
          </a:bodyPr>
          <a:lstStyle/>
          <a:p>
            <a:pPr algn="ctr"/>
            <a:r>
              <a:rPr lang="en-US" sz="6000" dirty="0">
                <a:ln w="18415" cmpd="sng">
                  <a:solidFill>
                    <a:srgbClr val="FFFFFF"/>
                  </a:solidFill>
                  <a:prstDash val="solid"/>
                </a:ln>
                <a:solidFill>
                  <a:srgbClr val="FFFFFF"/>
                </a:solidFill>
                <a:effectLst>
                  <a:outerShdw blurRad="63500" dir="3600000" algn="tl" rotWithShape="0">
                    <a:srgbClr val="000000">
                      <a:alpha val="70000"/>
                    </a:srgbClr>
                  </a:outerShdw>
                </a:effectLst>
              </a:rPr>
              <a:t>The Dinosaur</a:t>
            </a:r>
          </a:p>
          <a:p>
            <a:pPr algn="ctr"/>
            <a:r>
              <a:rPr lang="en-US" sz="5400" i="1" dirty="0">
                <a:ln w="18415" cmpd="sng">
                  <a:solidFill>
                    <a:srgbClr val="FFFFFF"/>
                  </a:solidFill>
                  <a:prstDash val="solid"/>
                </a:ln>
                <a:solidFill>
                  <a:srgbClr val="FFFFFF"/>
                </a:solidFill>
                <a:effectLst>
                  <a:outerShdw blurRad="63500" dir="3600000" algn="tl" rotWithShape="0">
                    <a:srgbClr val="000000">
                      <a:alpha val="70000"/>
                    </a:srgbClr>
                  </a:outerShdw>
                </a:effectLst>
              </a:rPr>
              <a:t>Is the “Poster Child” of Evolution</a:t>
            </a:r>
          </a:p>
        </p:txBody>
      </p:sp>
      <p:sp>
        <p:nvSpPr>
          <p:cNvPr id="4" name="TextBox 3"/>
          <p:cNvSpPr txBox="1"/>
          <p:nvPr/>
        </p:nvSpPr>
        <p:spPr>
          <a:xfrm>
            <a:off x="914400" y="2565261"/>
            <a:ext cx="10591800" cy="2369880"/>
          </a:xfrm>
          <a:prstGeom prst="rect">
            <a:avLst/>
          </a:prstGeom>
          <a:solidFill>
            <a:srgbClr val="FFFFFF">
              <a:alpha val="83137"/>
            </a:srgbClr>
          </a:solidFill>
        </p:spPr>
        <p:txBody>
          <a:bodyPr wrap="square" rtlCol="0">
            <a:spAutoFit/>
          </a:bodyPr>
          <a:lstStyle/>
          <a:p>
            <a:pPr algn="ctr"/>
            <a:r>
              <a:rPr lang="en-US" sz="3600" b="1" u="sng" dirty="0"/>
              <a:t>We have been inundated with information</a:t>
            </a:r>
            <a:r>
              <a:rPr lang="en-US" sz="3200" dirty="0"/>
              <a:t>:</a:t>
            </a:r>
          </a:p>
          <a:p>
            <a:pPr algn="ctr"/>
            <a:endParaRPr lang="en-US" sz="1600" dirty="0"/>
          </a:p>
          <a:p>
            <a:pPr>
              <a:buFont typeface="Arial" pitchFamily="34" charset="0"/>
              <a:buChar char="•"/>
            </a:pPr>
            <a:r>
              <a:rPr lang="en-US" sz="3200" i="1" dirty="0"/>
              <a:t> TV, books, classroom, museums, movies, &amp; magazines</a:t>
            </a:r>
          </a:p>
          <a:p>
            <a:pPr>
              <a:buFont typeface="Arial" pitchFamily="34" charset="0"/>
              <a:buChar char="•"/>
            </a:pPr>
            <a:r>
              <a:rPr lang="en-US" sz="3200" i="1" dirty="0"/>
              <a:t> Says dinosaurs lived millions and millions of years ago</a:t>
            </a:r>
          </a:p>
          <a:p>
            <a:pPr>
              <a:buFont typeface="Arial" pitchFamily="34" charset="0"/>
              <a:buChar char="•"/>
            </a:pPr>
            <a:r>
              <a:rPr lang="en-US" sz="3200" i="1" dirty="0"/>
              <a:t> Dinosaurs and man separated by 60+ million years</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0083" y="115430"/>
            <a:ext cx="5051832" cy="1692771"/>
          </a:xfrm>
          <a:prstGeom prst="rect">
            <a:avLst/>
          </a:prstGeom>
          <a:noFill/>
        </p:spPr>
        <p:txBody>
          <a:bodyPr wrap="none" lIns="91440" tIns="45720" rIns="91440" bIns="45720">
            <a:spAutoFit/>
          </a:bodyPr>
          <a:lstStyle/>
          <a:p>
            <a:pPr algn="ctr"/>
            <a:r>
              <a:rPr lang="en-US" sz="6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r>
              <a:rPr lang="en-US" sz="60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Dinosaur</a:t>
            </a:r>
            <a:r>
              <a:rPr lang="en-US" sz="6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p>
          <a:p>
            <a:pPr algn="ctr"/>
            <a:r>
              <a:rPr lang="en-US" sz="44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Not An Ancient Term</a:t>
            </a:r>
          </a:p>
        </p:txBody>
      </p:sp>
      <p:sp>
        <p:nvSpPr>
          <p:cNvPr id="3" name="TextBox 2"/>
          <p:cNvSpPr txBox="1"/>
          <p:nvPr/>
        </p:nvSpPr>
        <p:spPr>
          <a:xfrm>
            <a:off x="852486" y="2025908"/>
            <a:ext cx="11034714" cy="4401205"/>
          </a:xfrm>
          <a:prstGeom prst="rect">
            <a:avLst/>
          </a:prstGeom>
          <a:solidFill>
            <a:srgbClr val="FFFFFF">
              <a:alpha val="85098"/>
            </a:srgbClr>
          </a:solidFill>
          <a:ln>
            <a:noFill/>
          </a:ln>
          <a:effectLst/>
        </p:spPr>
        <p:txBody>
          <a:bodyPr wrap="square" rtlCol="0">
            <a:spAutoFit/>
          </a:bodyPr>
          <a:lstStyle/>
          <a:p>
            <a:pPr marL="457200" indent="-457200">
              <a:buFont typeface="Arial" panose="020B0604020202020204" pitchFamily="34" charset="0"/>
              <a:buChar char="•"/>
            </a:pPr>
            <a:r>
              <a:rPr lang="en-US" sz="2800" dirty="0">
                <a:latin typeface="Arial Narrow" pitchFamily="34" charset="0"/>
              </a:rPr>
              <a:t>1822 Dr. Gideon Mantell, an English doctor, lived near Oxford, England.</a:t>
            </a:r>
          </a:p>
          <a:p>
            <a:pPr marL="457200" indent="-457200">
              <a:buFont typeface="Arial" panose="020B0604020202020204" pitchFamily="34" charset="0"/>
              <a:buChar char="•"/>
            </a:pPr>
            <a:r>
              <a:rPr lang="en-US" sz="2800" dirty="0">
                <a:latin typeface="Arial Narrow" pitchFamily="34" charset="0"/>
              </a:rPr>
              <a:t>Wife, Mary, who collected fossils, tagged along on a visit one day.</a:t>
            </a:r>
          </a:p>
          <a:p>
            <a:pPr marL="457200" indent="-457200">
              <a:buFont typeface="Arial" panose="020B0604020202020204" pitchFamily="34" charset="0"/>
              <a:buChar char="•"/>
            </a:pPr>
            <a:r>
              <a:rPr lang="en-US" sz="2800" dirty="0">
                <a:latin typeface="Arial Narrow" pitchFamily="34" charset="0"/>
              </a:rPr>
              <a:t>On a walk, she found huge fossilized tooth. (Had to be cut out of rock)</a:t>
            </a:r>
          </a:p>
          <a:p>
            <a:pPr marL="457200" indent="-457200">
              <a:buFont typeface="Arial" panose="020B0604020202020204" pitchFamily="34" charset="0"/>
              <a:buChar char="•"/>
            </a:pPr>
            <a:r>
              <a:rPr lang="en-US" sz="2800" dirty="0">
                <a:latin typeface="Arial Narrow" pitchFamily="34" charset="0"/>
              </a:rPr>
              <a:t>Husband looked and found more teeth and bones as well.</a:t>
            </a:r>
          </a:p>
          <a:p>
            <a:pPr marL="457200" indent="-457200">
              <a:buFont typeface="Arial" panose="020B0604020202020204" pitchFamily="34" charset="0"/>
              <a:buChar char="•"/>
            </a:pPr>
            <a:r>
              <a:rPr lang="en-US" sz="2800" dirty="0">
                <a:latin typeface="Arial Narrow" pitchFamily="34" charset="0"/>
              </a:rPr>
              <a:t>Dr. Mantell sent them to Baron Georges Cuvier (French fossil expert) who mistakenly identified them from ancient rhinoceros or hippopotamus.</a:t>
            </a:r>
          </a:p>
          <a:p>
            <a:pPr marL="457200" indent="-457200">
              <a:buFont typeface="Arial" panose="020B0604020202020204" pitchFamily="34" charset="0"/>
              <a:buChar char="•"/>
            </a:pPr>
            <a:r>
              <a:rPr lang="en-US" sz="2800" dirty="0">
                <a:latin typeface="Arial Narrow" pitchFamily="34" charset="0"/>
              </a:rPr>
              <a:t>Dr. Mantell showed the tooth to one familiar with the iguana (though this tooth was much larger) – realized found a “new” kind of animal.</a:t>
            </a:r>
          </a:p>
          <a:p>
            <a:pPr marL="457200" indent="-457200">
              <a:buFont typeface="Arial" panose="020B0604020202020204" pitchFamily="34" charset="0"/>
              <a:buChar char="•"/>
            </a:pPr>
            <a:r>
              <a:rPr lang="en-US" sz="2800" dirty="0">
                <a:latin typeface="Arial Narrow" pitchFamily="34" charset="0"/>
              </a:rPr>
              <a:t>Gave it the name: “Iguanodon” (iguana tooth)</a:t>
            </a:r>
          </a:p>
          <a:p>
            <a:pPr marL="457200" indent="-457200">
              <a:buFont typeface="Arial" panose="020B0604020202020204" pitchFamily="34" charset="0"/>
              <a:buChar char="•"/>
            </a:pPr>
            <a:r>
              <a:rPr lang="en-US" sz="2800" dirty="0">
                <a:latin typeface="Arial Narrow" pitchFamily="34" charset="0"/>
              </a:rPr>
              <a:t>About same time fossil bones found – given name </a:t>
            </a:r>
            <a:r>
              <a:rPr lang="en-US" sz="2800" i="1" dirty="0">
                <a:latin typeface="Arial Narrow" pitchFamily="34" charset="0"/>
              </a:rPr>
              <a:t>Megalosaurus </a:t>
            </a:r>
            <a:r>
              <a:rPr lang="en-US" sz="2800" dirty="0">
                <a:latin typeface="Arial Narrow" pitchFamily="34" charset="0"/>
              </a:rPr>
              <a:t> (“giant lizard”)</a:t>
            </a:r>
          </a:p>
        </p:txBody>
      </p:sp>
      <p:pic>
        <p:nvPicPr>
          <p:cNvPr id="1026" name="Picture 2" descr="http://academic.brooklyn.cuny.edu/geology/chamber/Mantell.jpg"/>
          <p:cNvPicPr>
            <a:picLocks noChangeAspect="1" noChangeArrowheads="1"/>
          </p:cNvPicPr>
          <p:nvPr/>
        </p:nvPicPr>
        <p:blipFill>
          <a:blip r:embed="rId2" cstate="print"/>
          <a:srcRect/>
          <a:stretch>
            <a:fillRect/>
          </a:stretch>
        </p:blipFill>
        <p:spPr bwMode="auto">
          <a:xfrm>
            <a:off x="638175" y="260745"/>
            <a:ext cx="2381250" cy="1552576"/>
          </a:xfrm>
          <a:prstGeom prst="rect">
            <a:avLst/>
          </a:prstGeom>
          <a:ln>
            <a:noFill/>
          </a:ln>
          <a:effectLst>
            <a:outerShdw blurRad="292100" dist="139700" dir="2700000" algn="tl" rotWithShape="0">
              <a:srgbClr val="333333">
                <a:alpha val="65000"/>
              </a:srgbClr>
            </a:outerShdw>
          </a:effectLst>
        </p:spPr>
      </p:pic>
      <p:pic>
        <p:nvPicPr>
          <p:cNvPr id="15362" name="Picture 2" descr="See full size image">
            <a:hlinkClick r:id="rId3"/>
          </p:cNvPr>
          <p:cNvPicPr>
            <a:picLocks noChangeAspect="1" noChangeArrowheads="1"/>
          </p:cNvPicPr>
          <p:nvPr/>
        </p:nvPicPr>
        <p:blipFill>
          <a:blip r:embed="rId4" cstate="print"/>
          <a:srcRect/>
          <a:stretch>
            <a:fillRect/>
          </a:stretch>
        </p:blipFill>
        <p:spPr bwMode="auto">
          <a:xfrm>
            <a:off x="10820400" y="208068"/>
            <a:ext cx="1066800" cy="10668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ppt_x</p:attrName>
                                        </p:attrNameLst>
                                      </p:cBhvr>
                                      <p:tavLst>
                                        <p:tav tm="0">
                                          <p:val>
                                            <p:strVal val="#ppt_x"/>
                                          </p:val>
                                        </p:tav>
                                        <p:tav tm="100000">
                                          <p:val>
                                            <p:strVal val="#ppt_x"/>
                                          </p:val>
                                        </p:tav>
                                      </p:tavLst>
                                    </p:anim>
                                    <p:anim calcmode="lin" valueType="num">
                                      <p:cBhvr>
                                        <p:cTn id="9" dur="1800" decel="100000" fill="hold"/>
                                        <p:tgtEl>
                                          <p:spTgt spid="3">
                                            <p:bg/>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bg/>
                                          </p:spTgt>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6"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2000"/>
                                        <p:tgtEl>
                                          <p:spTgt spid="3">
                                            <p:txEl>
                                              <p:pRg st="1" end="1"/>
                                            </p:txEl>
                                          </p:spTgt>
                                        </p:tgtEl>
                                      </p:cBhvr>
                                    </p:animEffect>
                                    <p:anim calcmode="lin" valueType="num">
                                      <p:cBhvr>
                                        <p:cTn id="22"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4"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2000"/>
                                        <p:tgtEl>
                                          <p:spTgt spid="3">
                                            <p:txEl>
                                              <p:pRg st="2" end="2"/>
                                            </p:txEl>
                                          </p:spTgt>
                                        </p:tgtEl>
                                      </p:cBhvr>
                                    </p:animEffect>
                                    <p:anim calcmode="lin" valueType="num">
                                      <p:cBhvr>
                                        <p:cTn id="30"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1"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32"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7" presetClass="entr" presetSubtype="0"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2000"/>
                                        <p:tgtEl>
                                          <p:spTgt spid="3">
                                            <p:txEl>
                                              <p:pRg st="3" end="3"/>
                                            </p:txEl>
                                          </p:spTgt>
                                        </p:tgtEl>
                                      </p:cBhvr>
                                    </p:animEffect>
                                    <p:anim calcmode="lin" valueType="num">
                                      <p:cBhvr>
                                        <p:cTn id="38"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9"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40"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7" presetClass="entr" presetSubtype="0" fill="hold" grpId="0"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Effect transition="in" filter="fade">
                                      <p:cBhvr>
                                        <p:cTn id="45" dur="2000"/>
                                        <p:tgtEl>
                                          <p:spTgt spid="3">
                                            <p:txEl>
                                              <p:pRg st="4" end="4"/>
                                            </p:txEl>
                                          </p:spTgt>
                                        </p:tgtEl>
                                      </p:cBhvr>
                                    </p:animEffect>
                                    <p:anim calcmode="lin" valueType="num">
                                      <p:cBhvr>
                                        <p:cTn id="4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7"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8"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7" presetClass="entr" presetSubtype="0" fill="hold" grpId="0" nodeType="clickEffect">
                                  <p:stCondLst>
                                    <p:cond delay="0"/>
                                  </p:stCondLst>
                                  <p:childTnLst>
                                    <p:set>
                                      <p:cBhvr>
                                        <p:cTn id="52" dur="1" fill="hold">
                                          <p:stCondLst>
                                            <p:cond delay="0"/>
                                          </p:stCondLst>
                                        </p:cTn>
                                        <p:tgtEl>
                                          <p:spTgt spid="3">
                                            <p:txEl>
                                              <p:pRg st="5" end="5"/>
                                            </p:txEl>
                                          </p:spTgt>
                                        </p:tgtEl>
                                        <p:attrNameLst>
                                          <p:attrName>style.visibility</p:attrName>
                                        </p:attrNameLst>
                                      </p:cBhvr>
                                      <p:to>
                                        <p:strVal val="visible"/>
                                      </p:to>
                                    </p:set>
                                    <p:animEffect transition="in" filter="fade">
                                      <p:cBhvr>
                                        <p:cTn id="53" dur="2000"/>
                                        <p:tgtEl>
                                          <p:spTgt spid="3">
                                            <p:txEl>
                                              <p:pRg st="5" end="5"/>
                                            </p:txEl>
                                          </p:spTgt>
                                        </p:tgtEl>
                                      </p:cBhvr>
                                    </p:animEffect>
                                    <p:anim calcmode="lin" valueType="num">
                                      <p:cBhvr>
                                        <p:cTn id="54"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5"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56"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7" presetClass="entr" presetSubtype="0" fill="hold" grpId="0" nodeType="click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animEffect transition="in" filter="fade">
                                      <p:cBhvr>
                                        <p:cTn id="61" dur="2000"/>
                                        <p:tgtEl>
                                          <p:spTgt spid="3">
                                            <p:txEl>
                                              <p:pRg st="6" end="6"/>
                                            </p:txEl>
                                          </p:spTgt>
                                        </p:tgtEl>
                                      </p:cBhvr>
                                    </p:animEffect>
                                    <p:anim calcmode="lin" valueType="num">
                                      <p:cBhvr>
                                        <p:cTn id="62"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63"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64"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37" presetClass="entr" presetSubtype="0" fill="hold" grpId="0" nodeType="clickEffect">
                                  <p:stCondLst>
                                    <p:cond delay="0"/>
                                  </p:stCondLst>
                                  <p:childTnLst>
                                    <p:set>
                                      <p:cBhvr>
                                        <p:cTn id="68" dur="1" fill="hold">
                                          <p:stCondLst>
                                            <p:cond delay="0"/>
                                          </p:stCondLst>
                                        </p:cTn>
                                        <p:tgtEl>
                                          <p:spTgt spid="3">
                                            <p:txEl>
                                              <p:pRg st="7" end="7"/>
                                            </p:txEl>
                                          </p:spTgt>
                                        </p:tgtEl>
                                        <p:attrNameLst>
                                          <p:attrName>style.visibility</p:attrName>
                                        </p:attrNameLst>
                                      </p:cBhvr>
                                      <p:to>
                                        <p:strVal val="visible"/>
                                      </p:to>
                                    </p:set>
                                    <p:animEffect transition="in" filter="fade">
                                      <p:cBhvr>
                                        <p:cTn id="69" dur="2000"/>
                                        <p:tgtEl>
                                          <p:spTgt spid="3">
                                            <p:txEl>
                                              <p:pRg st="7" end="7"/>
                                            </p:txEl>
                                          </p:spTgt>
                                        </p:tgtEl>
                                      </p:cBhvr>
                                    </p:animEffect>
                                    <p:anim calcmode="lin" valueType="num">
                                      <p:cBhvr>
                                        <p:cTn id="70"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71"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72"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38200" y="2743200"/>
            <a:ext cx="10668000" cy="2677656"/>
          </a:xfrm>
          <a:prstGeom prst="rect">
            <a:avLst/>
          </a:prstGeom>
          <a:solidFill>
            <a:srgbClr val="FFFFFF">
              <a:alpha val="85098"/>
            </a:srgbClr>
          </a:solidFill>
          <a:ln>
            <a:noFill/>
          </a:ln>
          <a:effectLst/>
        </p:spPr>
        <p:txBody>
          <a:bodyPr wrap="square" rtlCol="0">
            <a:spAutoFit/>
          </a:bodyPr>
          <a:lstStyle/>
          <a:p>
            <a:pPr marL="457200" indent="-457200" defTabSz="176213">
              <a:buFont typeface="Arial" panose="020B0604020202020204" pitchFamily="34" charset="0"/>
              <a:buChar char="•"/>
            </a:pPr>
            <a:r>
              <a:rPr lang="en-US" sz="2800" dirty="0">
                <a:latin typeface="Arial Narrow" pitchFamily="34" charset="0"/>
              </a:rPr>
              <a:t>1840 – Sir Richard Owen (one of England’s greatest anatomical 	researchers) studied the bones of </a:t>
            </a:r>
            <a:r>
              <a:rPr lang="en-US" sz="2800" i="1" dirty="0">
                <a:latin typeface="Arial Narrow" pitchFamily="34" charset="0"/>
              </a:rPr>
              <a:t>Megalosaurus</a:t>
            </a:r>
            <a:r>
              <a:rPr lang="en-US" sz="2800" dirty="0">
                <a:latin typeface="Arial Narrow" pitchFamily="34" charset="0"/>
              </a:rPr>
              <a:t> and </a:t>
            </a:r>
            <a:r>
              <a:rPr lang="en-US" sz="2800" i="1" dirty="0">
                <a:latin typeface="Arial Narrow" pitchFamily="34" charset="0"/>
              </a:rPr>
              <a:t>iguanodon</a:t>
            </a:r>
            <a:endParaRPr lang="en-US" sz="2800" dirty="0">
              <a:latin typeface="Arial Narrow" pitchFamily="34" charset="0"/>
            </a:endParaRPr>
          </a:p>
          <a:p>
            <a:pPr marL="457200" indent="-457200" defTabSz="176213">
              <a:buFont typeface="Arial" panose="020B0604020202020204" pitchFamily="34" charset="0"/>
              <a:buChar char="•"/>
            </a:pPr>
            <a:r>
              <a:rPr lang="en-US" sz="2800" dirty="0">
                <a:latin typeface="Arial Narrow" pitchFamily="34" charset="0"/>
              </a:rPr>
              <a:t>Concluded these are not the bones of any animal living then</a:t>
            </a:r>
          </a:p>
          <a:p>
            <a:pPr marL="457200" indent="-457200" defTabSz="176213">
              <a:buFont typeface="Arial" panose="020B0604020202020204" pitchFamily="34" charset="0"/>
              <a:buChar char="•"/>
            </a:pPr>
            <a:r>
              <a:rPr lang="en-US" sz="2800" dirty="0">
                <a:latin typeface="Arial Narrow" pitchFamily="34" charset="0"/>
              </a:rPr>
              <a:t>Gave the “new order” of animal the name “Dinosaur” (terrible lizard)</a:t>
            </a:r>
          </a:p>
          <a:p>
            <a:pPr marL="457200" indent="-457200" defTabSz="176213">
              <a:buFont typeface="Arial" panose="020B0604020202020204" pitchFamily="34" charset="0"/>
              <a:buChar char="•"/>
            </a:pPr>
            <a:r>
              <a:rPr lang="en-US" sz="2800" dirty="0">
                <a:latin typeface="Arial Narrow" pitchFamily="34" charset="0"/>
              </a:rPr>
              <a:t>From Greek words: </a:t>
            </a:r>
            <a:r>
              <a:rPr lang="en-US" sz="2800" i="1" dirty="0" err="1">
                <a:latin typeface="Arial Narrow" pitchFamily="34" charset="0"/>
              </a:rPr>
              <a:t>Deino</a:t>
            </a:r>
            <a:r>
              <a:rPr lang="en-US" sz="2800" i="1" dirty="0">
                <a:latin typeface="Arial Narrow" pitchFamily="34" charset="0"/>
              </a:rPr>
              <a:t> = </a:t>
            </a:r>
            <a:r>
              <a:rPr lang="en-US" sz="2800" dirty="0">
                <a:latin typeface="Arial Narrow" pitchFamily="34" charset="0"/>
              </a:rPr>
              <a:t>Terrible </a:t>
            </a:r>
            <a:r>
              <a:rPr lang="en-US" sz="2800" i="1" dirty="0">
                <a:latin typeface="Arial Narrow" pitchFamily="34" charset="0"/>
              </a:rPr>
              <a:t>/ </a:t>
            </a:r>
            <a:r>
              <a:rPr lang="en-US" sz="2800" i="1" dirty="0" err="1">
                <a:latin typeface="Arial Narrow" pitchFamily="34" charset="0"/>
              </a:rPr>
              <a:t>Sauros</a:t>
            </a:r>
            <a:r>
              <a:rPr lang="en-US" sz="2800" i="1" dirty="0">
                <a:latin typeface="Arial Narrow" pitchFamily="34" charset="0"/>
              </a:rPr>
              <a:t> = </a:t>
            </a:r>
            <a:r>
              <a:rPr lang="en-US" sz="2800" dirty="0">
                <a:latin typeface="Arial Narrow" pitchFamily="34" charset="0"/>
              </a:rPr>
              <a:t>Lizard</a:t>
            </a:r>
          </a:p>
          <a:p>
            <a:pPr marL="457200" indent="-457200" defTabSz="176213">
              <a:buFont typeface="Arial" panose="020B0604020202020204" pitchFamily="34" charset="0"/>
              <a:buChar char="•"/>
            </a:pPr>
            <a:r>
              <a:rPr lang="en-US" sz="2800" dirty="0">
                <a:latin typeface="Arial Narrow" pitchFamily="34" charset="0"/>
              </a:rPr>
              <a:t>Translated by Owen “Fearfully Great Lizards”</a:t>
            </a:r>
          </a:p>
        </p:txBody>
      </p:sp>
      <p:pic>
        <p:nvPicPr>
          <p:cNvPr id="67586" name="Picture 2" descr="Sir Richard Owen"/>
          <p:cNvPicPr>
            <a:picLocks noChangeAspect="1" noChangeArrowheads="1"/>
          </p:cNvPicPr>
          <p:nvPr/>
        </p:nvPicPr>
        <p:blipFill>
          <a:blip r:embed="rId2" cstate="print"/>
          <a:srcRect/>
          <a:stretch>
            <a:fillRect/>
          </a:stretch>
        </p:blipFill>
        <p:spPr bwMode="auto">
          <a:xfrm>
            <a:off x="228600" y="61318"/>
            <a:ext cx="1905000" cy="2524126"/>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E3A8F966-79AA-F8DA-C6BA-0E7526BF30F4}"/>
              </a:ext>
            </a:extLst>
          </p:cNvPr>
          <p:cNvSpPr/>
          <p:nvPr/>
        </p:nvSpPr>
        <p:spPr>
          <a:xfrm>
            <a:off x="3570083" y="115430"/>
            <a:ext cx="5051832" cy="1692771"/>
          </a:xfrm>
          <a:prstGeom prst="rect">
            <a:avLst/>
          </a:prstGeom>
          <a:noFill/>
        </p:spPr>
        <p:txBody>
          <a:bodyPr wrap="none" lIns="91440" tIns="45720" rIns="91440" bIns="45720">
            <a:spAutoFit/>
          </a:bodyPr>
          <a:lstStyle/>
          <a:p>
            <a:pPr algn="ctr"/>
            <a:r>
              <a:rPr lang="en-US" sz="6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r>
              <a:rPr lang="en-US" sz="60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Dinosaur</a:t>
            </a:r>
            <a:r>
              <a:rPr lang="en-US" sz="6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p>
          <a:p>
            <a:pPr algn="ctr"/>
            <a:r>
              <a:rPr lang="en-US" sz="44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Not An Ancient Term</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799" y="2133600"/>
            <a:ext cx="8534400" cy="3311484"/>
          </a:xfrm>
          <a:prstGeom prst="rect">
            <a:avLst/>
          </a:prstGeom>
          <a:solidFill>
            <a:srgbClr val="FFFFFF">
              <a:alpha val="85098"/>
            </a:srgbClr>
          </a:solidFill>
          <a:ln>
            <a:noFill/>
          </a:ln>
          <a:effectLst/>
        </p:spPr>
        <p:txBody>
          <a:bodyPr wrap="square" rtlCol="0">
            <a:spAutoFit/>
          </a:bodyPr>
          <a:lstStyle/>
          <a:p>
            <a:pPr defTabSz="176213">
              <a:lnSpc>
                <a:spcPct val="150000"/>
              </a:lnSpc>
              <a:buFont typeface="Arial" pitchFamily="34" charset="0"/>
              <a:buChar char="•"/>
            </a:pPr>
            <a:r>
              <a:rPr lang="en-US" sz="3600" dirty="0">
                <a:latin typeface="Arial Narrow" pitchFamily="34" charset="0"/>
              </a:rPr>
              <a:t> Were they real? Did they exist?</a:t>
            </a:r>
          </a:p>
          <a:p>
            <a:pPr defTabSz="176213">
              <a:lnSpc>
                <a:spcPct val="150000"/>
              </a:lnSpc>
              <a:buFont typeface="Arial" pitchFamily="34" charset="0"/>
              <a:buChar char="•"/>
            </a:pPr>
            <a:r>
              <a:rPr lang="en-US" sz="3600" dirty="0">
                <a:latin typeface="Arial Narrow" pitchFamily="34" charset="0"/>
              </a:rPr>
              <a:t> When did they exist?</a:t>
            </a:r>
          </a:p>
          <a:p>
            <a:pPr defTabSz="176213">
              <a:lnSpc>
                <a:spcPct val="150000"/>
              </a:lnSpc>
              <a:buFont typeface="Arial" pitchFamily="34" charset="0"/>
              <a:buChar char="•"/>
            </a:pPr>
            <a:r>
              <a:rPr lang="en-US" sz="3600" dirty="0">
                <a:latin typeface="Arial Narrow" pitchFamily="34" charset="0"/>
              </a:rPr>
              <a:t> Did man and dinosaurs live at the same time?</a:t>
            </a:r>
          </a:p>
          <a:p>
            <a:pPr defTabSz="176213">
              <a:lnSpc>
                <a:spcPct val="150000"/>
              </a:lnSpc>
              <a:buFont typeface="Arial" pitchFamily="34" charset="0"/>
              <a:buChar char="•"/>
            </a:pPr>
            <a:r>
              <a:rPr lang="en-US" sz="3600" dirty="0">
                <a:latin typeface="Arial Narrow" pitchFamily="34" charset="0"/>
              </a:rPr>
              <a:t> What happened to them?</a:t>
            </a:r>
          </a:p>
        </p:txBody>
      </p:sp>
      <p:sp>
        <p:nvSpPr>
          <p:cNvPr id="3" name="Rectangle 2"/>
          <p:cNvSpPr/>
          <p:nvPr/>
        </p:nvSpPr>
        <p:spPr>
          <a:xfrm>
            <a:off x="1214182" y="76200"/>
            <a:ext cx="9763635" cy="110799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6600" b="1" dirty="0">
                <a:ln/>
                <a:solidFill>
                  <a:srgbClr val="C0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Questions About Dinosaurs</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1800" decel="100000" fill="hold"/>
                                        <p:tgtEl>
                                          <p:spTgt spid="2"/>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BE746-32B6-65AF-77CB-72F45C98DEF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A25D841-8835-4758-9919-0795B83B5CE3}"/>
              </a:ext>
            </a:extLst>
          </p:cNvPr>
          <p:cNvSpPr/>
          <p:nvPr/>
        </p:nvSpPr>
        <p:spPr>
          <a:xfrm>
            <a:off x="2474688" y="-22324"/>
            <a:ext cx="7242624" cy="2308324"/>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7200" b="1" dirty="0">
                <a:ln/>
                <a:solidFill>
                  <a:schemeClr val="accent2">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What About</a:t>
            </a:r>
          </a:p>
          <a:p>
            <a:pPr algn="ctr"/>
            <a:r>
              <a:rPr lang="en-US" sz="7200" b="1" dirty="0">
                <a:ln/>
                <a:solidFill>
                  <a:schemeClr val="accent2">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Dinosaurs &amp; Man?</a:t>
            </a:r>
          </a:p>
        </p:txBody>
      </p:sp>
      <p:sp>
        <p:nvSpPr>
          <p:cNvPr id="6" name="Rectangle 5">
            <a:extLst>
              <a:ext uri="{FF2B5EF4-FFF2-40B4-BE49-F238E27FC236}">
                <a16:creationId xmlns:a16="http://schemas.microsoft.com/office/drawing/2014/main" id="{B08D4143-0170-9434-26B6-E9ABFDD75A14}"/>
              </a:ext>
            </a:extLst>
          </p:cNvPr>
          <p:cNvSpPr/>
          <p:nvPr/>
        </p:nvSpPr>
        <p:spPr>
          <a:xfrm>
            <a:off x="1981200" y="2514600"/>
            <a:ext cx="8458200" cy="685800"/>
          </a:xfrm>
          <a:prstGeom prst="rect">
            <a:avLst/>
          </a:prstGeom>
          <a:solidFill>
            <a:srgbClr val="632523">
              <a:alpha val="8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4000" dirty="0">
                <a:solidFill>
                  <a:srgbClr val="FFFF99"/>
                </a:solidFill>
                <a:effectLst>
                  <a:outerShdw blurRad="38100" dist="38100" dir="2700000" algn="tl">
                    <a:srgbClr val="000000">
                      <a:alpha val="43137"/>
                    </a:srgbClr>
                  </a:outerShdw>
                </a:effectLst>
              </a:rPr>
              <a:t>What is at Issue?</a:t>
            </a:r>
          </a:p>
        </p:txBody>
      </p:sp>
    </p:spTree>
    <p:extLst>
      <p:ext uri="{BB962C8B-B14F-4D97-AF65-F5344CB8AC3E}">
        <p14:creationId xmlns:p14="http://schemas.microsoft.com/office/powerpoint/2010/main" val="978240024"/>
      </p:ext>
    </p:extLst>
  </p:cSld>
  <p:clrMapOvr>
    <a:masterClrMapping/>
  </p:clrMapOvr>
  <p:transition spd="slow">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00200" y="304800"/>
            <a:ext cx="89916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4400" dirty="0">
                <a:solidFill>
                  <a:srgbClr val="FFFF99"/>
                </a:solidFill>
                <a:effectLst>
                  <a:outerShdw blurRad="38100" dist="38100" dir="2700000" algn="tl">
                    <a:srgbClr val="000000">
                      <a:alpha val="43137"/>
                    </a:srgbClr>
                  </a:outerShdw>
                </a:effectLst>
              </a:rPr>
              <a:t>What is at Issue?</a:t>
            </a:r>
          </a:p>
        </p:txBody>
      </p:sp>
      <p:sp>
        <p:nvSpPr>
          <p:cNvPr id="5" name="TextBox 4"/>
          <p:cNvSpPr txBox="1"/>
          <p:nvPr/>
        </p:nvSpPr>
        <p:spPr>
          <a:xfrm>
            <a:off x="1066800" y="1295401"/>
            <a:ext cx="10515600" cy="523220"/>
          </a:xfrm>
          <a:prstGeom prst="rect">
            <a:avLst/>
          </a:prstGeom>
          <a:noFill/>
        </p:spPr>
        <p:txBody>
          <a:bodyPr wrap="square" rtlCol="0">
            <a:spAutoFit/>
          </a:bodyPr>
          <a:lstStyle/>
          <a:p>
            <a:pPr marL="457200" indent="-457200">
              <a:buFont typeface="+mj-lt"/>
              <a:buAutoNum type="alphaUcPeriod"/>
            </a:pPr>
            <a:r>
              <a:rPr lang="en-US" sz="2800" b="1" dirty="0">
                <a:solidFill>
                  <a:srgbClr val="002060"/>
                </a:solidFill>
              </a:rPr>
              <a:t>Average Child’s View – Dinosaurs lived millions of years ago</a:t>
            </a:r>
          </a:p>
        </p:txBody>
      </p:sp>
      <p:sp>
        <p:nvSpPr>
          <p:cNvPr id="6" name="TextBox 5"/>
          <p:cNvSpPr txBox="1"/>
          <p:nvPr/>
        </p:nvSpPr>
        <p:spPr>
          <a:xfrm>
            <a:off x="609600" y="2362201"/>
            <a:ext cx="10972800" cy="4401205"/>
          </a:xfrm>
          <a:prstGeom prst="rect">
            <a:avLst/>
          </a:prstGeom>
          <a:solidFill>
            <a:srgbClr val="FFFF99"/>
          </a:solidFill>
          <a:ln>
            <a:solidFill>
              <a:srgbClr val="002060"/>
            </a:solidFill>
          </a:ln>
          <a:effectLst>
            <a:outerShdw blurRad="76200" dir="13500000" sy="23000" kx="1200000" algn="br" rotWithShape="0">
              <a:prstClr val="black">
                <a:alpha val="20000"/>
              </a:prstClr>
            </a:outerShdw>
          </a:effectLst>
        </p:spPr>
        <p:txBody>
          <a:bodyPr wrap="square" rtlCol="0">
            <a:spAutoFit/>
          </a:bodyPr>
          <a:lstStyle/>
          <a:p>
            <a:r>
              <a:rPr lang="en-US" sz="2800" dirty="0"/>
              <a:t>“Some time ago at a camp for Christian young people, a short, three-question quiz was given to the teenagers in attendance—most of whom were from homes with Christian parents (and many of whom already had made the decision to become a Christian themselves). The first question asked simply, ‘How long ago did the dinosaurs live?,’ and provided four possible answers. Over 70% of those present answered that dinosaurs had walked this Earth millions of years ago.”</a:t>
            </a:r>
          </a:p>
          <a:p>
            <a:endParaRPr lang="en-US" sz="2800" dirty="0"/>
          </a:p>
          <a:p>
            <a:r>
              <a:rPr lang="en-US" sz="2400" dirty="0"/>
              <a:t>Brad </a:t>
            </a:r>
            <a:r>
              <a:rPr lang="en-US" sz="2400" dirty="0" err="1"/>
              <a:t>Harrub</a:t>
            </a:r>
            <a:r>
              <a:rPr lang="en-US" sz="2400" dirty="0"/>
              <a:t>, Ph. D &amp; Bert Thompson, </a:t>
            </a:r>
            <a:r>
              <a:rPr lang="en-US" sz="2400" dirty="0" err="1"/>
              <a:t>Ph.d</a:t>
            </a:r>
            <a:r>
              <a:rPr lang="en-US" sz="2400" dirty="0"/>
              <a:t>, </a:t>
            </a:r>
            <a:r>
              <a:rPr lang="en-US" sz="2400" i="1" dirty="0"/>
              <a:t>Walking Amidst the Dinosaurs, Reason and Revelation</a:t>
            </a:r>
            <a:endParaRPr lang="en-US" sz="2400" dirty="0"/>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66800" y="1295400"/>
            <a:ext cx="10515600" cy="4832092"/>
          </a:xfrm>
          <a:prstGeom prst="rect">
            <a:avLst/>
          </a:prstGeom>
          <a:noFill/>
        </p:spPr>
        <p:txBody>
          <a:bodyPr wrap="square" rtlCol="0">
            <a:spAutoFit/>
          </a:bodyPr>
          <a:lstStyle/>
          <a:p>
            <a:pPr marL="457200" indent="-457200">
              <a:buFont typeface="+mj-lt"/>
              <a:buAutoNum type="alphaUcPeriod"/>
            </a:pPr>
            <a:r>
              <a:rPr lang="en-US" sz="2800" b="1" dirty="0">
                <a:solidFill>
                  <a:srgbClr val="002060"/>
                </a:solidFill>
              </a:rPr>
              <a:t>Average Child’s View – Dinosaurs lived millions of years ago</a:t>
            </a:r>
          </a:p>
          <a:p>
            <a:pPr marL="457200" indent="-457200">
              <a:buFont typeface="+mj-lt"/>
              <a:buAutoNum type="alphaUcPeriod"/>
            </a:pPr>
            <a:r>
              <a:rPr lang="en-US" sz="2800" b="1" dirty="0">
                <a:solidFill>
                  <a:srgbClr val="002060"/>
                </a:solidFill>
              </a:rPr>
              <a:t>Dinosaur is a “Tool” for Teaching Evolution</a:t>
            </a:r>
            <a:endParaRPr lang="en-US" sz="2800" b="1" dirty="0"/>
          </a:p>
          <a:p>
            <a:pPr marL="914400" lvl="1" indent="-457200">
              <a:buFont typeface="+mj-lt"/>
              <a:buAutoNum type="arabicPeriod"/>
            </a:pPr>
            <a:r>
              <a:rPr lang="en-US" sz="2800" dirty="0"/>
              <a:t>Kindergarten through Graduate School – used to indoctrinate students that evolution is a “fact”</a:t>
            </a:r>
          </a:p>
          <a:p>
            <a:pPr marL="914400" lvl="1" indent="-457200">
              <a:buFont typeface="+mj-lt"/>
              <a:buAutoNum type="arabicPeriod"/>
            </a:pPr>
            <a:r>
              <a:rPr lang="en-US" sz="2800" dirty="0"/>
              <a:t>Discussed in the context of evolution (origin, development and extinction)</a:t>
            </a:r>
          </a:p>
          <a:p>
            <a:pPr marL="914400" lvl="1" indent="-457200">
              <a:buFont typeface="+mj-lt"/>
              <a:buAutoNum type="arabicPeriod"/>
            </a:pPr>
            <a:r>
              <a:rPr lang="en-US" sz="2800" dirty="0"/>
              <a:t>“Given” (assumed) that they existed millions of years ago</a:t>
            </a:r>
          </a:p>
          <a:p>
            <a:pPr marL="914400" lvl="1" indent="-457200">
              <a:buFont typeface="+mj-lt"/>
              <a:buAutoNum type="arabicPeriod"/>
            </a:pPr>
            <a:r>
              <a:rPr lang="en-US" sz="2800" dirty="0"/>
              <a:t>Told from an ancient reptile – evolved into dinosaurs – then evolved into birds</a:t>
            </a:r>
          </a:p>
          <a:p>
            <a:pPr marL="914400" lvl="1" indent="-457200">
              <a:buFont typeface="+mj-lt"/>
              <a:buAutoNum type="arabicPeriod"/>
            </a:pPr>
            <a:r>
              <a:rPr lang="en-US" sz="2800" dirty="0"/>
              <a:t>Starts with fascination with dinosaurs – then march off to school where learn evolution</a:t>
            </a:r>
          </a:p>
        </p:txBody>
      </p:sp>
      <p:sp>
        <p:nvSpPr>
          <p:cNvPr id="3" name="Rectangle 2">
            <a:extLst>
              <a:ext uri="{FF2B5EF4-FFF2-40B4-BE49-F238E27FC236}">
                <a16:creationId xmlns:a16="http://schemas.microsoft.com/office/drawing/2014/main" id="{8BD4B926-6CC2-7C23-3898-DED29A0321F2}"/>
              </a:ext>
            </a:extLst>
          </p:cNvPr>
          <p:cNvSpPr/>
          <p:nvPr/>
        </p:nvSpPr>
        <p:spPr>
          <a:xfrm>
            <a:off x="1600200" y="304800"/>
            <a:ext cx="89916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4400" dirty="0">
                <a:solidFill>
                  <a:srgbClr val="FFFF99"/>
                </a:solidFill>
                <a:effectLst>
                  <a:outerShdw blurRad="38100" dist="38100" dir="2700000" algn="tl">
                    <a:srgbClr val="000000">
                      <a:alpha val="43137"/>
                    </a:srgbClr>
                  </a:outerShdw>
                </a:effectLst>
              </a:rPr>
              <a:t>What is at Issue?</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2000"/>
                                        <p:tgtEl>
                                          <p:spTgt spid="5">
                                            <p:txEl>
                                              <p:pRg st="2" end="2"/>
                                            </p:txEl>
                                          </p:spTgt>
                                        </p:tgtEl>
                                      </p:cBhvr>
                                    </p:animEffect>
                                    <p:anim calcmode="lin" valueType="num">
                                      <p:cBhvr>
                                        <p:cTn id="8" dur="2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5">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5">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fade">
                                      <p:cBhvr>
                                        <p:cTn id="15" dur="2000"/>
                                        <p:tgtEl>
                                          <p:spTgt spid="5">
                                            <p:txEl>
                                              <p:pRg st="3" end="3"/>
                                            </p:txEl>
                                          </p:spTgt>
                                        </p:tgtEl>
                                      </p:cBhvr>
                                    </p:animEffect>
                                    <p:anim calcmode="lin" valueType="num">
                                      <p:cBhvr>
                                        <p:cTn id="16" dur="2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5">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5">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2000"/>
                                        <p:tgtEl>
                                          <p:spTgt spid="5">
                                            <p:txEl>
                                              <p:pRg st="4" end="4"/>
                                            </p:txEl>
                                          </p:spTgt>
                                        </p:tgtEl>
                                      </p:cBhvr>
                                    </p:animEffect>
                                    <p:anim calcmode="lin" valueType="num">
                                      <p:cBhvr>
                                        <p:cTn id="24" dur="2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5">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5">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Effect transition="in" filter="fade">
                                      <p:cBhvr>
                                        <p:cTn id="31" dur="2000"/>
                                        <p:tgtEl>
                                          <p:spTgt spid="5">
                                            <p:txEl>
                                              <p:pRg st="5" end="5"/>
                                            </p:txEl>
                                          </p:spTgt>
                                        </p:tgtEl>
                                      </p:cBhvr>
                                    </p:animEffect>
                                    <p:anim calcmode="lin" valueType="num">
                                      <p:cBhvr>
                                        <p:cTn id="32" dur="2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5">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5">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5">
                                            <p:txEl>
                                              <p:pRg st="6" end="6"/>
                                            </p:txEl>
                                          </p:spTgt>
                                        </p:tgtEl>
                                        <p:attrNameLst>
                                          <p:attrName>style.visibility</p:attrName>
                                        </p:attrNameLst>
                                      </p:cBhvr>
                                      <p:to>
                                        <p:strVal val="visible"/>
                                      </p:to>
                                    </p:set>
                                    <p:animEffect transition="in" filter="fade">
                                      <p:cBhvr>
                                        <p:cTn id="39" dur="2000"/>
                                        <p:tgtEl>
                                          <p:spTgt spid="5">
                                            <p:txEl>
                                              <p:pRg st="6" end="6"/>
                                            </p:txEl>
                                          </p:spTgt>
                                        </p:tgtEl>
                                      </p:cBhvr>
                                    </p:animEffect>
                                    <p:anim calcmode="lin" valueType="num">
                                      <p:cBhvr>
                                        <p:cTn id="40" dur="2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5">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5">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33600" y="2847533"/>
            <a:ext cx="9525000" cy="1569660"/>
          </a:xfrm>
          <a:prstGeom prst="rect">
            <a:avLst/>
          </a:prstGeom>
          <a:noFill/>
        </p:spPr>
        <p:txBody>
          <a:bodyPr wrap="square" rtlCol="0">
            <a:spAutoFit/>
          </a:bodyPr>
          <a:lstStyle/>
          <a:p>
            <a:pPr>
              <a:buFont typeface="Wingdings" pitchFamily="2" charset="2"/>
              <a:buChar char="ü"/>
            </a:pPr>
            <a:r>
              <a:rPr lang="en-US" sz="3200" dirty="0"/>
              <a:t> Because dinosaurs are fascinating to children</a:t>
            </a:r>
          </a:p>
          <a:p>
            <a:pPr>
              <a:buFont typeface="Wingdings" pitchFamily="2" charset="2"/>
              <a:buChar char="ü"/>
            </a:pPr>
            <a:r>
              <a:rPr lang="en-US" sz="3200" dirty="0"/>
              <a:t> Because they are such an effective teaching aid</a:t>
            </a:r>
          </a:p>
          <a:p>
            <a:pPr>
              <a:buFont typeface="Wingdings" pitchFamily="2" charset="2"/>
              <a:buChar char="ü"/>
            </a:pPr>
            <a:r>
              <a:rPr lang="en-US" sz="3200" dirty="0"/>
              <a:t> Because they generally are used to teach evolution</a:t>
            </a:r>
          </a:p>
        </p:txBody>
      </p:sp>
      <p:sp>
        <p:nvSpPr>
          <p:cNvPr id="4" name="Rectangle 3"/>
          <p:cNvSpPr/>
          <p:nvPr/>
        </p:nvSpPr>
        <p:spPr>
          <a:xfrm>
            <a:off x="5943600" y="289178"/>
            <a:ext cx="3949094" cy="2123658"/>
          </a:xfrm>
          <a:prstGeom prst="rect">
            <a:avLst/>
          </a:prstGeom>
          <a:noFill/>
        </p:spPr>
        <p:txBody>
          <a:bodyPr wrap="none" lIns="91440" tIns="45720" rIns="91440" bIns="45720">
            <a:spAutoFit/>
          </a:bodyPr>
          <a:lstStyle/>
          <a:p>
            <a:pPr algn="ctr"/>
            <a:r>
              <a:rPr lang="en-US" sz="66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 Teaching</a:t>
            </a:r>
          </a:p>
          <a:p>
            <a:pPr algn="ctr"/>
            <a:r>
              <a:rPr lang="en-US" sz="66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“Tool”</a:t>
            </a:r>
          </a:p>
        </p:txBody>
      </p:sp>
      <p:pic>
        <p:nvPicPr>
          <p:cNvPr id="73730" name="Picture 2" descr="http://www.thedailygreen.com/cm/thedailygreen/images/hD/xtreme-dinosaur-2-lg.jpg"/>
          <p:cNvPicPr>
            <a:picLocks noChangeAspect="1" noChangeArrowheads="1"/>
          </p:cNvPicPr>
          <p:nvPr/>
        </p:nvPicPr>
        <p:blipFill>
          <a:blip r:embed="rId2" cstate="print"/>
          <a:srcRect/>
          <a:stretch>
            <a:fillRect/>
          </a:stretch>
        </p:blipFill>
        <p:spPr bwMode="auto">
          <a:xfrm rot="21039100">
            <a:off x="201606" y="314320"/>
            <a:ext cx="3219870" cy="2519898"/>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1333500" y="4725743"/>
            <a:ext cx="9525000" cy="1815882"/>
          </a:xfrm>
          <a:prstGeom prst="rect">
            <a:avLst/>
          </a:prstGeom>
          <a:solidFill>
            <a:srgbClr val="FFFF99"/>
          </a:solidFill>
          <a:ln>
            <a:solidFill>
              <a:srgbClr val="002060"/>
            </a:solidFill>
          </a:ln>
          <a:effectLst>
            <a:outerShdw blurRad="50800" dist="38100" dir="2700000" algn="tl" rotWithShape="0">
              <a:prstClr val="black">
                <a:alpha val="40000"/>
              </a:prstClr>
            </a:outerShdw>
          </a:effectLst>
        </p:spPr>
        <p:txBody>
          <a:bodyPr wrap="square" rtlCol="0">
            <a:spAutoFit/>
          </a:bodyPr>
          <a:lstStyle/>
          <a:p>
            <a:pPr algn="ctr"/>
            <a:r>
              <a:rPr lang="en-US" sz="2800" b="1" u="sng" dirty="0">
                <a:solidFill>
                  <a:srgbClr val="002060"/>
                </a:solidFill>
              </a:rPr>
              <a:t>Therefore:</a:t>
            </a:r>
          </a:p>
          <a:p>
            <a:pPr marL="457200" indent="-457200" defTabSz="398463">
              <a:buFont typeface="Wingdings" panose="05000000000000000000" pitchFamily="2" charset="2"/>
              <a:buChar char="q"/>
            </a:pPr>
            <a:r>
              <a:rPr lang="en-US" sz="2800" dirty="0"/>
              <a:t> Becomes formidable tool to be used in robbing students of all ages of their faith in God and His Word</a:t>
            </a:r>
          </a:p>
          <a:p>
            <a:pPr marL="457200" indent="-457200">
              <a:buFont typeface="Wingdings" panose="05000000000000000000" pitchFamily="2" charset="2"/>
              <a:buChar char="q"/>
            </a:pPr>
            <a:r>
              <a:rPr lang="en-US" sz="2800" dirty="0"/>
              <a:t> This makes the controversy over dinosaurs most important</a:t>
            </a:r>
          </a:p>
        </p:txBody>
      </p:sp>
      <p:sp>
        <p:nvSpPr>
          <p:cNvPr id="7" name="Rectangle 6"/>
          <p:cNvSpPr/>
          <p:nvPr/>
        </p:nvSpPr>
        <p:spPr>
          <a:xfrm rot="20980365">
            <a:off x="225264" y="385172"/>
            <a:ext cx="1222066" cy="92333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spc="150" dirty="0">
                <a:ln w="11430"/>
                <a:solidFill>
                  <a:srgbClr val="00B0F0"/>
                </a:solidFill>
                <a:effectLst>
                  <a:outerShdw blurRad="25400" algn="tl" rotWithShape="0">
                    <a:srgbClr val="000000">
                      <a:alpha val="43000"/>
                    </a:srgbClr>
                  </a:outerShdw>
                </a:effectLst>
              </a:rPr>
              <a:t>Toy</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1800" decel="100000" fill="hold"/>
                                        <p:tgtEl>
                                          <p:spTgt spid="6"/>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990601"/>
            <a:ext cx="11201400" cy="5693866"/>
          </a:xfrm>
          <a:prstGeom prst="rect">
            <a:avLst/>
          </a:prstGeom>
          <a:noFill/>
        </p:spPr>
        <p:txBody>
          <a:bodyPr wrap="square" rtlCol="0">
            <a:spAutoFit/>
          </a:bodyPr>
          <a:lstStyle/>
          <a:p>
            <a:pPr>
              <a:buFont typeface="Wingdings" pitchFamily="2" charset="2"/>
              <a:buChar char="§"/>
            </a:pPr>
            <a:r>
              <a:rPr lang="en-US" sz="2800" dirty="0"/>
              <a:t> Evolutionists like the late paleontologist Stephen Jay Gould of Harvard, the famed dinosaur hunter, Robert Bakker, and others are on record as stating that it was the study of dinosaurs, at a very young age, which set them on their lifelong path as evolutionists.</a:t>
            </a:r>
          </a:p>
          <a:p>
            <a:pPr>
              <a:buFont typeface="Wingdings" pitchFamily="2" charset="2"/>
              <a:buChar char="§"/>
            </a:pPr>
            <a:endParaRPr lang="en-US" sz="1400" dirty="0"/>
          </a:p>
          <a:p>
            <a:pPr>
              <a:buFont typeface="Wingdings" pitchFamily="2" charset="2"/>
              <a:buChar char="§"/>
            </a:pPr>
            <a:r>
              <a:rPr lang="en-US" sz="2800" dirty="0"/>
              <a:t> Edward O. Wilson, the father of the discipline known as sociobiology, once commented that when he was fifteen years old, he had “great fervor and interest in the fundamentalist religion; I left at seventeen when I got to the University of Alabama and heard about evolutionary theory” (1982, p. 40). </a:t>
            </a:r>
          </a:p>
          <a:p>
            <a:pPr>
              <a:buFont typeface="Wingdings" pitchFamily="2" charset="2"/>
              <a:buChar char="§"/>
            </a:pPr>
            <a:endParaRPr lang="en-US" sz="1400" dirty="0"/>
          </a:p>
          <a:p>
            <a:pPr>
              <a:buFont typeface="Wingdings" pitchFamily="2" charset="2"/>
              <a:buChar char="§"/>
            </a:pPr>
            <a:r>
              <a:rPr lang="en-US" sz="2800" dirty="0"/>
              <a:t>Henry M. Morris, former professor and department head at Virginia Polytechnic Institute, observed that he “spent over twenty-eight years teaching in secular universities and saw this sad tale repeated in many lives” (1984, p. 113). </a:t>
            </a:r>
          </a:p>
        </p:txBody>
      </p:sp>
      <p:sp>
        <p:nvSpPr>
          <p:cNvPr id="3" name="Rectangle 2"/>
          <p:cNvSpPr/>
          <p:nvPr/>
        </p:nvSpPr>
        <p:spPr>
          <a:xfrm>
            <a:off x="3503229" y="0"/>
            <a:ext cx="5127237" cy="1015663"/>
          </a:xfrm>
          <a:prstGeom prst="rect">
            <a:avLst/>
          </a:prstGeom>
          <a:noFill/>
        </p:spPr>
        <p:txBody>
          <a:bodyPr wrap="none" lIns="91440" tIns="45720" rIns="91440" bIns="45720">
            <a:spAutoFit/>
          </a:bodyPr>
          <a:lstStyle/>
          <a:p>
            <a:pPr algn="ctr"/>
            <a:r>
              <a:rPr lang="en-US" sz="60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Effective “Tool”</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10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2">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10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2">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66800" y="1295401"/>
            <a:ext cx="9829800" cy="1384995"/>
          </a:xfrm>
          <a:prstGeom prst="rect">
            <a:avLst/>
          </a:prstGeom>
          <a:noFill/>
        </p:spPr>
        <p:txBody>
          <a:bodyPr wrap="square" rtlCol="0">
            <a:spAutoFit/>
          </a:bodyPr>
          <a:lstStyle/>
          <a:p>
            <a:pPr marL="457200" indent="-457200">
              <a:buFont typeface="+mj-lt"/>
              <a:buAutoNum type="alphaUcPeriod"/>
            </a:pPr>
            <a:r>
              <a:rPr lang="en-US" sz="2800" b="1" dirty="0">
                <a:solidFill>
                  <a:srgbClr val="002060"/>
                </a:solidFill>
              </a:rPr>
              <a:t>Average Child’s View – Dinosaurs lived millions of years ago</a:t>
            </a:r>
          </a:p>
          <a:p>
            <a:pPr marL="457200" indent="-457200">
              <a:buFont typeface="+mj-lt"/>
              <a:buAutoNum type="alphaUcPeriod"/>
            </a:pPr>
            <a:r>
              <a:rPr lang="en-US" sz="2800" b="1" dirty="0">
                <a:solidFill>
                  <a:srgbClr val="002060"/>
                </a:solidFill>
              </a:rPr>
              <a:t>Dinosaur is a “Tool” for Teaching Evolution</a:t>
            </a:r>
          </a:p>
          <a:p>
            <a:pPr marL="457200" indent="-457200">
              <a:buFont typeface="+mj-lt"/>
              <a:buAutoNum type="alphaUcPeriod"/>
            </a:pPr>
            <a:r>
              <a:rPr lang="en-US" sz="2800" b="1" dirty="0">
                <a:solidFill>
                  <a:srgbClr val="002060"/>
                </a:solidFill>
              </a:rPr>
              <a:t>Question of </a:t>
            </a:r>
            <a:r>
              <a:rPr lang="en-US" sz="2800" b="1" i="1" dirty="0">
                <a:solidFill>
                  <a:srgbClr val="002060"/>
                </a:solidFill>
              </a:rPr>
              <a:t>when</a:t>
            </a:r>
            <a:r>
              <a:rPr lang="en-US" sz="2800" b="1" dirty="0">
                <a:solidFill>
                  <a:srgbClr val="002060"/>
                </a:solidFill>
              </a:rPr>
              <a:t> they existed</a:t>
            </a:r>
            <a:endParaRPr lang="en-US" sz="2800" b="1" dirty="0"/>
          </a:p>
        </p:txBody>
      </p:sp>
      <p:sp>
        <p:nvSpPr>
          <p:cNvPr id="3" name="Rectangle 2">
            <a:extLst>
              <a:ext uri="{FF2B5EF4-FFF2-40B4-BE49-F238E27FC236}">
                <a16:creationId xmlns:a16="http://schemas.microsoft.com/office/drawing/2014/main" id="{F660C1BB-93EC-3693-39EE-365A53F9974F}"/>
              </a:ext>
            </a:extLst>
          </p:cNvPr>
          <p:cNvSpPr/>
          <p:nvPr/>
        </p:nvSpPr>
        <p:spPr>
          <a:xfrm>
            <a:off x="1600200" y="304800"/>
            <a:ext cx="89916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4400" dirty="0">
                <a:solidFill>
                  <a:srgbClr val="FFFF99"/>
                </a:solidFill>
                <a:effectLst>
                  <a:outerShdw blurRad="38100" dist="38100" dir="2700000" algn="tl">
                    <a:srgbClr val="000000">
                      <a:alpha val="43137"/>
                    </a:srgbClr>
                  </a:outerShdw>
                </a:effectLst>
              </a:rPr>
              <a:t>What is at Issue?</a:t>
            </a:r>
          </a:p>
        </p:txBody>
      </p:sp>
    </p:spTree>
  </p:cSld>
  <p:clrMapOvr>
    <a:masterClrMapping/>
  </p:clrMapOvr>
  <p:transition spd="slow">
    <p:split orient="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24150" y="1447800"/>
            <a:ext cx="7105650" cy="3539430"/>
          </a:xfrm>
          <a:prstGeom prst="rect">
            <a:avLst/>
          </a:prstGeom>
          <a:solidFill>
            <a:srgbClr val="FFFF99"/>
          </a:solidFill>
          <a:ln>
            <a:solidFill>
              <a:srgbClr val="002060"/>
            </a:solidFill>
          </a:ln>
        </p:spPr>
        <p:txBody>
          <a:bodyPr wrap="square" rtlCol="0">
            <a:spAutoFit/>
          </a:bodyPr>
          <a:lstStyle/>
          <a:p>
            <a:pPr algn="ctr"/>
            <a:r>
              <a:rPr lang="en-US" sz="4400" b="1" u="sng" dirty="0">
                <a:solidFill>
                  <a:srgbClr val="002060"/>
                </a:solidFill>
              </a:rPr>
              <a:t>Evolutionist:</a:t>
            </a:r>
          </a:p>
          <a:p>
            <a:endParaRPr lang="en-US" sz="3600" dirty="0"/>
          </a:p>
          <a:p>
            <a:pPr defTabSz="176213">
              <a:buFont typeface="Arial" pitchFamily="34" charset="0"/>
              <a:buChar char="•"/>
            </a:pPr>
            <a:r>
              <a:rPr lang="en-US" sz="3600" dirty="0"/>
              <a:t> Evolved 200 million years ago</a:t>
            </a:r>
          </a:p>
          <a:p>
            <a:pPr defTabSz="176213">
              <a:buFont typeface="Arial" pitchFamily="34" charset="0"/>
              <a:buChar char="•"/>
            </a:pPr>
            <a:r>
              <a:rPr lang="en-US" sz="3600" dirty="0"/>
              <a:t> Extinct 65-70 million years	ago</a:t>
            </a:r>
          </a:p>
          <a:p>
            <a:pPr defTabSz="176213">
              <a:buFont typeface="Arial" pitchFamily="34" charset="0"/>
              <a:buChar char="•"/>
            </a:pPr>
            <a:r>
              <a:rPr lang="en-US" sz="3600" dirty="0"/>
              <a:t> Man evolved 2-3 million 	years ago</a:t>
            </a:r>
          </a:p>
          <a:p>
            <a:pPr defTabSz="176213">
              <a:buFont typeface="Arial" pitchFamily="34" charset="0"/>
              <a:buChar char="•"/>
            </a:pPr>
            <a:endParaRPr lang="en-US" sz="3600" dirty="0"/>
          </a:p>
        </p:txBody>
      </p:sp>
    </p:spTree>
  </p:cSld>
  <p:clrMapOvr>
    <a:masterClrMapping/>
  </p:clrMapOvr>
  <p:transition spd="slow">
    <p:split orient="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1371601"/>
            <a:ext cx="9982200" cy="5262979"/>
          </a:xfrm>
          <a:prstGeom prst="rect">
            <a:avLst/>
          </a:prstGeom>
          <a:solidFill>
            <a:srgbClr val="FFFF99"/>
          </a:solidFill>
          <a:ln>
            <a:solidFill>
              <a:srgbClr val="002060"/>
            </a:solidFill>
          </a:ln>
          <a:effectLst>
            <a:outerShdw blurRad="76200" dir="13500000" sy="23000" kx="1200000" algn="br" rotWithShape="0">
              <a:prstClr val="black">
                <a:alpha val="20000"/>
              </a:prstClr>
            </a:outerShdw>
          </a:effectLst>
        </p:spPr>
        <p:txBody>
          <a:bodyPr wrap="square">
            <a:spAutoFit/>
          </a:bodyPr>
          <a:lstStyle/>
          <a:p>
            <a:r>
              <a:rPr lang="en-US" sz="2800" dirty="0">
                <a:effectLst>
                  <a:outerShdw blurRad="38100" dist="38100" dir="2700000" algn="tl">
                    <a:srgbClr val="000000">
                      <a:alpha val="43137"/>
                    </a:srgbClr>
                  </a:outerShdw>
                </a:effectLst>
              </a:rPr>
              <a:t>In </a:t>
            </a:r>
            <a:r>
              <a:rPr lang="en-US" sz="2800" i="1" dirty="0">
                <a:effectLst>
                  <a:outerShdw blurRad="38100" dist="38100" dir="2700000" algn="tl">
                    <a:srgbClr val="000000">
                      <a:alpha val="43137"/>
                    </a:srgbClr>
                  </a:outerShdw>
                </a:effectLst>
              </a:rPr>
              <a:t>The Scientific American Book of Dinosaurs</a:t>
            </a:r>
            <a:r>
              <a:rPr lang="en-US" sz="2800" dirty="0">
                <a:effectLst>
                  <a:outerShdw blurRad="38100" dist="38100" dir="2700000" algn="tl">
                    <a:srgbClr val="000000">
                      <a:alpha val="43137"/>
                    </a:srgbClr>
                  </a:outerShdw>
                </a:effectLst>
              </a:rPr>
              <a:t>, Walter Alvarez and Frank </a:t>
            </a:r>
            <a:r>
              <a:rPr lang="en-US" sz="2800" dirty="0" err="1">
                <a:effectLst>
                  <a:outerShdw blurRad="38100" dist="38100" dir="2700000" algn="tl">
                    <a:srgbClr val="000000">
                      <a:alpha val="43137"/>
                    </a:srgbClr>
                  </a:outerShdw>
                </a:effectLst>
              </a:rPr>
              <a:t>Asaro</a:t>
            </a:r>
            <a:r>
              <a:rPr lang="en-US" sz="2800" dirty="0">
                <a:effectLst>
                  <a:outerShdw blurRad="38100" dist="38100" dir="2700000" algn="tl">
                    <a:srgbClr val="000000">
                      <a:alpha val="43137"/>
                    </a:srgbClr>
                  </a:outerShdw>
                </a:effectLst>
              </a:rPr>
              <a:t> wrote</a:t>
            </a:r>
            <a:r>
              <a:rPr lang="en-US" sz="2800" dirty="0">
                <a:solidFill>
                  <a:srgbClr val="0070C0"/>
                </a:solidFill>
                <a:effectLst>
                  <a:outerShdw blurRad="38100" dist="38100" dir="2700000" algn="tl">
                    <a:srgbClr val="000000">
                      <a:alpha val="43137"/>
                    </a:srgbClr>
                  </a:outerShdw>
                </a:effectLst>
              </a:rPr>
              <a:t>: “About 65 million years ago, something killed half of all the life on the Earth. This sensational crime wiped out the dinosaurs”</a:t>
            </a:r>
            <a:r>
              <a:rPr lang="en-US" sz="2800" dirty="0">
                <a:effectLst>
                  <a:outerShdw blurRad="38100" dist="38100" dir="2700000" algn="tl">
                    <a:srgbClr val="000000">
                      <a:alpha val="43137"/>
                    </a:srgbClr>
                  </a:outerShdw>
                </a:effectLst>
              </a:rPr>
              <a:t> (2000, p. 346)</a:t>
            </a:r>
          </a:p>
          <a:p>
            <a:endParaRPr lang="en-US" sz="2800" dirty="0">
              <a:effectLst>
                <a:outerShdw blurRad="38100" dist="38100" dir="2700000" algn="tl">
                  <a:srgbClr val="000000">
                    <a:alpha val="43137"/>
                  </a:srgbClr>
                </a:outerShdw>
              </a:effectLst>
            </a:endParaRPr>
          </a:p>
          <a:p>
            <a:r>
              <a:rPr lang="en-US" sz="2800" dirty="0">
                <a:effectLst>
                  <a:outerShdw blurRad="38100" dist="38100" dir="2700000" algn="tl">
                    <a:srgbClr val="000000">
                      <a:alpha val="43137"/>
                    </a:srgbClr>
                  </a:outerShdw>
                </a:effectLst>
              </a:rPr>
              <a:t>Dewey McLean suggested: </a:t>
            </a:r>
            <a:r>
              <a:rPr lang="en-US" sz="2800" dirty="0">
                <a:solidFill>
                  <a:srgbClr val="0070C0"/>
                </a:solidFill>
                <a:effectLst>
                  <a:outerShdw blurRad="38100" dist="38100" dir="2700000" algn="tl">
                    <a:srgbClr val="000000">
                      <a:alpha val="43137"/>
                    </a:srgbClr>
                  </a:outerShdw>
                </a:effectLst>
              </a:rPr>
              <a:t>“Sixty-five million years ago, some phenomenon triggered </a:t>
            </a:r>
            <a:r>
              <a:rPr lang="en-US" sz="2800" b="1" dirty="0">
                <a:solidFill>
                  <a:srgbClr val="0070C0"/>
                </a:solidFill>
                <a:effectLst>
                  <a:outerShdw blurRad="38100" dist="38100" dir="2700000" algn="tl">
                    <a:srgbClr val="000000">
                      <a:alpha val="43137"/>
                    </a:srgbClr>
                  </a:outerShdw>
                </a:effectLst>
              </a:rPr>
              <a:t>mass extinctions</a:t>
            </a:r>
            <a:r>
              <a:rPr lang="en-US" sz="2800" dirty="0">
                <a:solidFill>
                  <a:srgbClr val="0070C0"/>
                </a:solidFill>
                <a:effectLst>
                  <a:outerShdw blurRad="38100" dist="38100" dir="2700000" algn="tl">
                    <a:srgbClr val="000000">
                      <a:alpha val="43137"/>
                    </a:srgbClr>
                  </a:outerShdw>
                </a:effectLst>
              </a:rPr>
              <a:t> on the lands and in the oceans so profound that they define the geological boundary between the older Mesozoic Era, often called the ‘Age of Reptiles,’ and the modern Cenozoic Era, the ‘Age of Mammals’.... This mass extinction is usually referred to as the K-T extinctions” </a:t>
            </a:r>
            <a:r>
              <a:rPr lang="en-US" sz="2800" dirty="0">
                <a:effectLst>
                  <a:outerShdw blurRad="38100" dist="38100" dir="2700000" algn="tl">
                    <a:srgbClr val="000000">
                      <a:alpha val="43137"/>
                    </a:srgbClr>
                  </a:outerShdw>
                </a:effectLst>
              </a:rPr>
              <a:t>(1995, emp. added). </a:t>
            </a:r>
          </a:p>
        </p:txBody>
      </p:sp>
      <p:sp>
        <p:nvSpPr>
          <p:cNvPr id="3" name="TextBox 2"/>
          <p:cNvSpPr txBox="1"/>
          <p:nvPr/>
        </p:nvSpPr>
        <p:spPr>
          <a:xfrm>
            <a:off x="2258808" y="304801"/>
            <a:ext cx="7705764" cy="70788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none" rtlCol="0">
            <a:spAutoFit/>
          </a:bodyPr>
          <a:lstStyle/>
          <a:p>
            <a:pPr algn="ctr"/>
            <a:r>
              <a:rPr lang="en-US" sz="4000" dirty="0"/>
              <a:t>Dinosaurs: 65 – 70 Million Years Ago</a:t>
            </a:r>
          </a:p>
        </p:txBody>
      </p:sp>
    </p:spTree>
  </p:cSld>
  <p:clrMapOvr>
    <a:masterClrMapping/>
  </p:clrMapOvr>
  <p:transition spd="slow">
    <p:split orient="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0" y="1828800"/>
            <a:ext cx="6248400" cy="2800767"/>
          </a:xfrm>
          <a:prstGeom prst="rect">
            <a:avLst/>
          </a:prstGeom>
        </p:spPr>
        <p:txBody>
          <a:bodyPr wrap="square">
            <a:spAutoFit/>
          </a:bodyPr>
          <a:lstStyle/>
          <a:p>
            <a:pPr algn="ctr"/>
            <a:r>
              <a:rPr lang="en-US" sz="4000" dirty="0"/>
              <a:t>“No human being has ever seen a live dinosaur” </a:t>
            </a:r>
          </a:p>
          <a:p>
            <a:pPr algn="ctr"/>
            <a:endParaRPr lang="en-US" sz="4000" dirty="0"/>
          </a:p>
          <a:p>
            <a:pPr algn="ctr"/>
            <a:r>
              <a:rPr lang="en-US" sz="2800" dirty="0"/>
              <a:t>(“Age of the Dinosaurs,” 1993, 183[1]:142)</a:t>
            </a:r>
          </a:p>
        </p:txBody>
      </p:sp>
      <p:pic>
        <p:nvPicPr>
          <p:cNvPr id="77830" name="Picture 6" descr="http://i5.ebayimg.ebay.in/04/i/000/f7/62/8bb5_1.JPG"/>
          <p:cNvPicPr>
            <a:picLocks noChangeAspect="1" noChangeArrowheads="1"/>
          </p:cNvPicPr>
          <p:nvPr/>
        </p:nvPicPr>
        <p:blipFill>
          <a:blip r:embed="rId2" cstate="print"/>
          <a:srcRect/>
          <a:stretch>
            <a:fillRect/>
          </a:stretch>
        </p:blipFill>
        <p:spPr bwMode="auto">
          <a:xfrm>
            <a:off x="1066800" y="692899"/>
            <a:ext cx="3962400" cy="5721877"/>
          </a:xfrm>
          <a:prstGeom prst="rect">
            <a:avLst/>
          </a:prstGeom>
          <a:noFill/>
        </p:spPr>
      </p:pic>
    </p:spTree>
  </p:cSld>
  <p:clrMapOvr>
    <a:masterClrMapping/>
  </p:clrMapOvr>
  <p:transition spd="slow">
    <p:split orient="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762000"/>
            <a:ext cx="4648200" cy="5632311"/>
          </a:xfrm>
          <a:prstGeom prst="rect">
            <a:avLst/>
          </a:prstGeom>
          <a:solidFill>
            <a:srgbClr val="FFFF99"/>
          </a:solidFill>
          <a:ln>
            <a:solidFill>
              <a:srgbClr val="002060"/>
            </a:solidFill>
          </a:ln>
        </p:spPr>
        <p:txBody>
          <a:bodyPr wrap="square" rtlCol="0">
            <a:spAutoFit/>
          </a:bodyPr>
          <a:lstStyle/>
          <a:p>
            <a:pPr algn="ctr"/>
            <a:r>
              <a:rPr lang="en-US" sz="4000" b="1" u="sng" dirty="0">
                <a:solidFill>
                  <a:srgbClr val="002060"/>
                </a:solidFill>
              </a:rPr>
              <a:t>Evolutionist:</a:t>
            </a:r>
          </a:p>
          <a:p>
            <a:endParaRPr lang="en-US" sz="3200" dirty="0"/>
          </a:p>
          <a:p>
            <a:pPr marL="457200" indent="-457200" defTabSz="176213">
              <a:buFont typeface="Arial" panose="020B0604020202020204" pitchFamily="34" charset="0"/>
              <a:buChar char="•"/>
            </a:pPr>
            <a:r>
              <a:rPr lang="en-US" sz="3200" dirty="0"/>
              <a:t> Evolved 200 million years ago</a:t>
            </a:r>
          </a:p>
          <a:p>
            <a:pPr marL="457200" indent="-457200" defTabSz="176213">
              <a:buFont typeface="Arial" panose="020B0604020202020204" pitchFamily="34" charset="0"/>
              <a:buChar char="•"/>
            </a:pPr>
            <a:r>
              <a:rPr lang="en-US" sz="3200" dirty="0"/>
              <a:t> Extinct 65-70 million years ago</a:t>
            </a:r>
          </a:p>
          <a:p>
            <a:pPr marL="457200" indent="-457200" defTabSz="176213">
              <a:buFont typeface="Arial" panose="020B0604020202020204" pitchFamily="34" charset="0"/>
              <a:buChar char="•"/>
            </a:pPr>
            <a:r>
              <a:rPr lang="en-US" sz="3200" dirty="0"/>
              <a:t> Man evolved 2-3 million years ago</a:t>
            </a:r>
          </a:p>
          <a:p>
            <a:pPr defTabSz="176213">
              <a:buFont typeface="Arial" pitchFamily="34" charset="0"/>
              <a:buChar char="•"/>
            </a:pPr>
            <a:endParaRPr lang="en-US" sz="3200" dirty="0"/>
          </a:p>
          <a:p>
            <a:pPr defTabSz="176213">
              <a:buFont typeface="Arial" pitchFamily="34" charset="0"/>
              <a:buChar char="•"/>
            </a:pPr>
            <a:endParaRPr lang="en-US" sz="3200" dirty="0"/>
          </a:p>
          <a:p>
            <a:pPr defTabSz="176213">
              <a:buFont typeface="Arial" pitchFamily="34" charset="0"/>
              <a:buChar char="•"/>
            </a:pPr>
            <a:endParaRPr lang="en-US" sz="3200" dirty="0"/>
          </a:p>
        </p:txBody>
      </p:sp>
      <p:sp>
        <p:nvSpPr>
          <p:cNvPr id="3" name="TextBox 2"/>
          <p:cNvSpPr txBox="1"/>
          <p:nvPr/>
        </p:nvSpPr>
        <p:spPr>
          <a:xfrm>
            <a:off x="6400800" y="762000"/>
            <a:ext cx="4724400" cy="5632311"/>
          </a:xfrm>
          <a:prstGeom prst="rect">
            <a:avLst/>
          </a:prstGeom>
          <a:solidFill>
            <a:srgbClr val="FFFF99"/>
          </a:solidFill>
          <a:ln>
            <a:solidFill>
              <a:srgbClr val="002060"/>
            </a:solidFill>
          </a:ln>
        </p:spPr>
        <p:txBody>
          <a:bodyPr wrap="square" rtlCol="0">
            <a:spAutoFit/>
          </a:bodyPr>
          <a:lstStyle/>
          <a:p>
            <a:pPr algn="ctr"/>
            <a:r>
              <a:rPr lang="en-US" sz="4000" b="1" u="sng" dirty="0">
                <a:solidFill>
                  <a:srgbClr val="002060"/>
                </a:solidFill>
              </a:rPr>
              <a:t>Creationist:</a:t>
            </a:r>
          </a:p>
          <a:p>
            <a:endParaRPr lang="en-US" sz="3200" dirty="0"/>
          </a:p>
          <a:p>
            <a:pPr marL="457200" indent="-457200">
              <a:buFont typeface="Arial" panose="020B0604020202020204" pitchFamily="34" charset="0"/>
              <a:buChar char="•"/>
            </a:pPr>
            <a:r>
              <a:rPr lang="en-US" sz="3200" dirty="0"/>
              <a:t> Genesis account is literal</a:t>
            </a:r>
          </a:p>
          <a:p>
            <a:pPr marL="457200" indent="-457200" defTabSz="176213">
              <a:buFont typeface="Arial" panose="020B0604020202020204" pitchFamily="34" charset="0"/>
              <a:buChar char="•"/>
            </a:pPr>
            <a:r>
              <a:rPr lang="en-US" sz="3200" dirty="0"/>
              <a:t> Dinosaurs were created 	within the six literal days</a:t>
            </a:r>
          </a:p>
          <a:p>
            <a:pPr marL="457200" indent="-457200" defTabSz="176213">
              <a:buFont typeface="Arial" panose="020B0604020202020204" pitchFamily="34" charset="0"/>
              <a:buChar char="•"/>
            </a:pPr>
            <a:r>
              <a:rPr lang="en-US" sz="3200" dirty="0"/>
              <a:t> Man was created on 6</a:t>
            </a:r>
            <a:r>
              <a:rPr lang="en-US" sz="3200" baseline="30000" dirty="0"/>
              <a:t>th</a:t>
            </a:r>
            <a:r>
              <a:rPr lang="en-US" sz="3200" dirty="0"/>
              <a:t> 	day</a:t>
            </a:r>
          </a:p>
          <a:p>
            <a:pPr marL="457200" indent="-457200" defTabSz="176213">
              <a:buFont typeface="Arial" panose="020B0604020202020204" pitchFamily="34" charset="0"/>
              <a:buChar char="•"/>
            </a:pPr>
            <a:r>
              <a:rPr lang="en-US" sz="3200" dirty="0"/>
              <a:t> Man and dinosaurs lived 	together</a:t>
            </a:r>
          </a:p>
        </p:txBody>
      </p:sp>
    </p:spTree>
  </p:cSld>
  <p:clrMapOvr>
    <a:masterClrMapping/>
  </p:clrMapOvr>
  <p:transition spd="slow">
    <p:split orient="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66800" y="1295400"/>
            <a:ext cx="10591800" cy="3108543"/>
          </a:xfrm>
          <a:prstGeom prst="rect">
            <a:avLst/>
          </a:prstGeom>
          <a:noFill/>
        </p:spPr>
        <p:txBody>
          <a:bodyPr wrap="square" rtlCol="0">
            <a:spAutoFit/>
          </a:bodyPr>
          <a:lstStyle/>
          <a:p>
            <a:pPr marL="457200" indent="-457200">
              <a:buFont typeface="+mj-lt"/>
              <a:buAutoNum type="alphaUcPeriod"/>
            </a:pPr>
            <a:r>
              <a:rPr lang="en-US" sz="2800" b="1" dirty="0">
                <a:solidFill>
                  <a:srgbClr val="002060"/>
                </a:solidFill>
              </a:rPr>
              <a:t>Average Child’s View – Dinosaurs lived millions of years ago</a:t>
            </a:r>
          </a:p>
          <a:p>
            <a:pPr marL="457200" indent="-457200">
              <a:buFont typeface="+mj-lt"/>
              <a:buAutoNum type="alphaUcPeriod"/>
            </a:pPr>
            <a:r>
              <a:rPr lang="en-US" sz="2800" b="1" dirty="0">
                <a:solidFill>
                  <a:srgbClr val="002060"/>
                </a:solidFill>
              </a:rPr>
              <a:t>Dinosaur is a “Tool” for Teaching Evolution</a:t>
            </a:r>
          </a:p>
          <a:p>
            <a:pPr marL="457200" indent="-457200">
              <a:buFont typeface="+mj-lt"/>
              <a:buAutoNum type="alphaUcPeriod"/>
            </a:pPr>
            <a:r>
              <a:rPr lang="en-US" sz="2800" b="1" dirty="0">
                <a:solidFill>
                  <a:srgbClr val="002060"/>
                </a:solidFill>
              </a:rPr>
              <a:t>Question of </a:t>
            </a:r>
            <a:r>
              <a:rPr lang="en-US" sz="2800" b="1" i="1" dirty="0">
                <a:solidFill>
                  <a:srgbClr val="002060"/>
                </a:solidFill>
              </a:rPr>
              <a:t>when</a:t>
            </a:r>
            <a:r>
              <a:rPr lang="en-US" sz="2800" b="1" dirty="0">
                <a:solidFill>
                  <a:srgbClr val="002060"/>
                </a:solidFill>
              </a:rPr>
              <a:t> they existed</a:t>
            </a:r>
          </a:p>
          <a:p>
            <a:pPr marL="457200" indent="-457200">
              <a:buFont typeface="+mj-lt"/>
              <a:buAutoNum type="alphaUcPeriod"/>
            </a:pPr>
            <a:r>
              <a:rPr lang="en-US" sz="2800" b="1" dirty="0">
                <a:solidFill>
                  <a:srgbClr val="002060"/>
                </a:solidFill>
              </a:rPr>
              <a:t>How Do Dinosaurs “Prove” Evolution?</a:t>
            </a:r>
          </a:p>
          <a:p>
            <a:pPr marL="914400" lvl="1" indent="-457200">
              <a:buFont typeface="+mj-lt"/>
              <a:buAutoNum type="arabicPeriod"/>
            </a:pPr>
            <a:r>
              <a:rPr lang="en-US" sz="2800" dirty="0"/>
              <a:t>Common thought: Dinosaurs were enormous killing machines</a:t>
            </a:r>
          </a:p>
          <a:p>
            <a:pPr marL="914400" lvl="1" indent="-457200">
              <a:buFont typeface="+mj-lt"/>
              <a:buAutoNum type="arabicPeriod"/>
            </a:pPr>
            <a:r>
              <a:rPr lang="en-US" sz="2800" dirty="0"/>
              <a:t>Man and dinosaurs could not have lived together</a:t>
            </a:r>
          </a:p>
          <a:p>
            <a:pPr marL="914400" lvl="1" indent="-457200">
              <a:buFont typeface="+mj-lt"/>
              <a:buAutoNum type="arabicPeriod"/>
            </a:pPr>
            <a:r>
              <a:rPr lang="en-US" sz="2800" dirty="0"/>
              <a:t>Thus: they were separated by millions of years</a:t>
            </a:r>
          </a:p>
        </p:txBody>
      </p:sp>
      <p:sp>
        <p:nvSpPr>
          <p:cNvPr id="3" name="Rectangle 2">
            <a:extLst>
              <a:ext uri="{FF2B5EF4-FFF2-40B4-BE49-F238E27FC236}">
                <a16:creationId xmlns:a16="http://schemas.microsoft.com/office/drawing/2014/main" id="{1A2DB072-F2AE-8692-D032-E9C60D019923}"/>
              </a:ext>
            </a:extLst>
          </p:cNvPr>
          <p:cNvSpPr/>
          <p:nvPr/>
        </p:nvSpPr>
        <p:spPr>
          <a:xfrm>
            <a:off x="1600200" y="304800"/>
            <a:ext cx="89916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4400" dirty="0">
                <a:solidFill>
                  <a:srgbClr val="FFFF99"/>
                </a:solidFill>
                <a:effectLst>
                  <a:outerShdw blurRad="38100" dist="38100" dir="2700000" algn="tl">
                    <a:srgbClr val="000000">
                      <a:alpha val="43137"/>
                    </a:srgbClr>
                  </a:outerShdw>
                </a:effectLst>
              </a:rPr>
              <a:t>What is at Issue?</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2000"/>
                                        <p:tgtEl>
                                          <p:spTgt spid="5">
                                            <p:txEl>
                                              <p:pRg st="4" end="4"/>
                                            </p:txEl>
                                          </p:spTgt>
                                        </p:tgtEl>
                                      </p:cBhvr>
                                    </p:animEffect>
                                    <p:anim calcmode="lin" valueType="num">
                                      <p:cBhvr>
                                        <p:cTn id="8" dur="2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5">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5">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animEffect transition="in" filter="fade">
                                      <p:cBhvr>
                                        <p:cTn id="15" dur="2000"/>
                                        <p:tgtEl>
                                          <p:spTgt spid="5">
                                            <p:txEl>
                                              <p:pRg st="5" end="5"/>
                                            </p:txEl>
                                          </p:spTgt>
                                        </p:tgtEl>
                                      </p:cBhvr>
                                    </p:animEffect>
                                    <p:anim calcmode="lin" valueType="num">
                                      <p:cBhvr>
                                        <p:cTn id="16" dur="2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5">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5">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Effect transition="in" filter="fade">
                                      <p:cBhvr>
                                        <p:cTn id="23" dur="2000"/>
                                        <p:tgtEl>
                                          <p:spTgt spid="5">
                                            <p:txEl>
                                              <p:pRg st="6" end="6"/>
                                            </p:txEl>
                                          </p:spTgt>
                                        </p:tgtEl>
                                      </p:cBhvr>
                                    </p:animEffect>
                                    <p:anim calcmode="lin" valueType="num">
                                      <p:cBhvr>
                                        <p:cTn id="24" dur="2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5">
                                            <p:txEl>
                                              <p:pRg st="6" end="6"/>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5">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E0DE1-05F6-E601-8C85-8E894698ACA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08445F3-A8DE-D8A7-2912-F3F24CC13DC8}"/>
              </a:ext>
            </a:extLst>
          </p:cNvPr>
          <p:cNvSpPr/>
          <p:nvPr/>
        </p:nvSpPr>
        <p:spPr>
          <a:xfrm>
            <a:off x="2474688" y="-22324"/>
            <a:ext cx="7242624" cy="2308324"/>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7200" b="1" dirty="0">
                <a:ln/>
                <a:solidFill>
                  <a:schemeClr val="accent2">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What About</a:t>
            </a:r>
          </a:p>
          <a:p>
            <a:pPr algn="ctr"/>
            <a:r>
              <a:rPr lang="en-US" sz="7200" b="1" dirty="0">
                <a:ln/>
                <a:solidFill>
                  <a:schemeClr val="accent2">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Dinosaurs &amp; Man?</a:t>
            </a:r>
          </a:p>
        </p:txBody>
      </p:sp>
      <p:sp>
        <p:nvSpPr>
          <p:cNvPr id="6" name="Rectangle 5">
            <a:extLst>
              <a:ext uri="{FF2B5EF4-FFF2-40B4-BE49-F238E27FC236}">
                <a16:creationId xmlns:a16="http://schemas.microsoft.com/office/drawing/2014/main" id="{D04B9C40-9966-FDCE-DE49-3FDD96F07A48}"/>
              </a:ext>
            </a:extLst>
          </p:cNvPr>
          <p:cNvSpPr/>
          <p:nvPr/>
        </p:nvSpPr>
        <p:spPr>
          <a:xfrm>
            <a:off x="1981200" y="2514600"/>
            <a:ext cx="8458200" cy="685800"/>
          </a:xfrm>
          <a:prstGeom prst="rect">
            <a:avLst/>
          </a:prstGeom>
          <a:solidFill>
            <a:srgbClr val="632523">
              <a:alpha val="8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4000" dirty="0">
                <a:solidFill>
                  <a:srgbClr val="FFFF99"/>
                </a:solidFill>
                <a:effectLst>
                  <a:outerShdw blurRad="38100" dist="38100" dir="2700000" algn="tl">
                    <a:srgbClr val="000000">
                      <a:alpha val="43137"/>
                    </a:srgbClr>
                  </a:outerShdw>
                </a:effectLst>
              </a:rPr>
              <a:t>What is at Issue?</a:t>
            </a:r>
          </a:p>
        </p:txBody>
      </p:sp>
      <p:sp>
        <p:nvSpPr>
          <p:cNvPr id="7" name="Rectangle 6">
            <a:extLst>
              <a:ext uri="{FF2B5EF4-FFF2-40B4-BE49-F238E27FC236}">
                <a16:creationId xmlns:a16="http://schemas.microsoft.com/office/drawing/2014/main" id="{45F06D3B-81CA-ABD2-E55D-CEF49F79BB70}"/>
              </a:ext>
            </a:extLst>
          </p:cNvPr>
          <p:cNvSpPr/>
          <p:nvPr/>
        </p:nvSpPr>
        <p:spPr>
          <a:xfrm>
            <a:off x="1981200" y="3454400"/>
            <a:ext cx="8458200" cy="685800"/>
          </a:xfrm>
          <a:prstGeom prst="rect">
            <a:avLst/>
          </a:prstGeom>
          <a:solidFill>
            <a:srgbClr val="632523">
              <a:alpha val="8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4000" dirty="0">
                <a:solidFill>
                  <a:srgbClr val="FFFF99"/>
                </a:solidFill>
                <a:effectLst>
                  <a:outerShdw blurRad="38100" dist="38100" dir="2700000" algn="tl">
                    <a:srgbClr val="000000">
                      <a:alpha val="43137"/>
                    </a:srgbClr>
                  </a:outerShdw>
                </a:effectLst>
              </a:rPr>
              <a:t>Where They Real – Did They Exist?</a:t>
            </a:r>
          </a:p>
        </p:txBody>
      </p:sp>
    </p:spTree>
    <p:extLst>
      <p:ext uri="{BB962C8B-B14F-4D97-AF65-F5344CB8AC3E}">
        <p14:creationId xmlns:p14="http://schemas.microsoft.com/office/powerpoint/2010/main" val="3095347774"/>
      </p:ext>
    </p:extLst>
  </p:cSld>
  <p:clrMapOvr>
    <a:masterClrMapping/>
  </p:clrMapOvr>
  <p:transition spd="slow">
    <p:split orient="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304800"/>
            <a:ext cx="100584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4400" dirty="0">
                <a:solidFill>
                  <a:srgbClr val="FFFF99"/>
                </a:solidFill>
                <a:effectLst>
                  <a:outerShdw blurRad="38100" dist="38100" dir="2700000" algn="tl">
                    <a:srgbClr val="000000">
                      <a:alpha val="43137"/>
                    </a:srgbClr>
                  </a:outerShdw>
                </a:effectLst>
              </a:rPr>
              <a:t>Where They Real – Did They Exist?</a:t>
            </a:r>
          </a:p>
        </p:txBody>
      </p:sp>
      <p:sp>
        <p:nvSpPr>
          <p:cNvPr id="4" name="TextBox 3"/>
          <p:cNvSpPr txBox="1"/>
          <p:nvPr/>
        </p:nvSpPr>
        <p:spPr>
          <a:xfrm>
            <a:off x="1600200" y="1828800"/>
            <a:ext cx="9067800" cy="2923877"/>
          </a:xfrm>
          <a:prstGeom prst="rect">
            <a:avLst/>
          </a:prstGeom>
          <a:noFill/>
        </p:spPr>
        <p:txBody>
          <a:bodyPr wrap="square" rtlCol="0">
            <a:spAutoFit/>
          </a:bodyPr>
          <a:lstStyle/>
          <a:p>
            <a:pPr algn="ctr"/>
            <a:r>
              <a:rPr lang="en-US" sz="4800" b="1" u="sng" dirty="0">
                <a:solidFill>
                  <a:srgbClr val="C00000"/>
                </a:solidFill>
                <a:effectLst>
                  <a:outerShdw blurRad="38100" dist="38100" dir="2700000" algn="tl">
                    <a:srgbClr val="000000">
                      <a:alpha val="43137"/>
                    </a:srgbClr>
                  </a:outerShdw>
                </a:effectLst>
              </a:rPr>
              <a:t>Mistake!</a:t>
            </a:r>
          </a:p>
          <a:p>
            <a:pPr algn="ctr"/>
            <a:endParaRPr lang="en-US" sz="4800" b="1" u="sng" dirty="0">
              <a:solidFill>
                <a:srgbClr val="C00000"/>
              </a:solidFill>
              <a:effectLst>
                <a:outerShdw blurRad="38100" dist="38100" dir="2700000" algn="tl">
                  <a:srgbClr val="000000">
                    <a:alpha val="43137"/>
                  </a:srgbClr>
                </a:outerShdw>
              </a:effectLst>
            </a:endParaRPr>
          </a:p>
          <a:p>
            <a:pPr algn="ctr"/>
            <a:r>
              <a:rPr lang="en-US" sz="4400" b="1" dirty="0">
                <a:solidFill>
                  <a:srgbClr val="C00000"/>
                </a:solidFill>
                <a:effectLst>
                  <a:outerShdw blurRad="38100" dist="38100" dir="2700000" algn="tl">
                    <a:srgbClr val="000000">
                      <a:alpha val="43137"/>
                    </a:srgbClr>
                  </a:outerShdw>
                </a:effectLst>
              </a:rPr>
              <a:t>Tell child – dinosaurs were not real – didn’t exist</a:t>
            </a:r>
          </a:p>
        </p:txBody>
      </p:sp>
    </p:spTree>
  </p:cSld>
  <p:clrMapOvr>
    <a:masterClrMapping/>
  </p:clrMapOvr>
  <p:transition spd="slow">
    <p:split orient="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524001"/>
            <a:ext cx="9448800" cy="954107"/>
          </a:xfrm>
          <a:prstGeom prst="rect">
            <a:avLst/>
          </a:prstGeom>
          <a:noFill/>
        </p:spPr>
        <p:txBody>
          <a:bodyPr wrap="square" rtlCol="0">
            <a:spAutoFit/>
          </a:bodyPr>
          <a:lstStyle/>
          <a:p>
            <a:pPr marL="457200" indent="-457200">
              <a:buFont typeface="+mj-lt"/>
              <a:buAutoNum type="alphaUcPeriod"/>
            </a:pPr>
            <a:r>
              <a:rPr lang="en-US" sz="2800" b="1" dirty="0">
                <a:solidFill>
                  <a:srgbClr val="002060"/>
                </a:solidFill>
              </a:rPr>
              <a:t>Physical Evidence</a:t>
            </a:r>
          </a:p>
          <a:p>
            <a:pPr marL="914400" lvl="1" indent="-457200">
              <a:buFont typeface="+mj-lt"/>
              <a:buAutoNum type="arabicPeriod"/>
            </a:pPr>
            <a:r>
              <a:rPr lang="en-US" sz="2800" dirty="0"/>
              <a:t>What has been discovered &amp; where</a:t>
            </a:r>
          </a:p>
        </p:txBody>
      </p:sp>
      <p:sp>
        <p:nvSpPr>
          <p:cNvPr id="4" name="Rectangle 3">
            <a:extLst>
              <a:ext uri="{FF2B5EF4-FFF2-40B4-BE49-F238E27FC236}">
                <a16:creationId xmlns:a16="http://schemas.microsoft.com/office/drawing/2014/main" id="{839E5AEC-AC63-92D2-48BC-4EA23C966C26}"/>
              </a:ext>
            </a:extLst>
          </p:cNvPr>
          <p:cNvSpPr/>
          <p:nvPr/>
        </p:nvSpPr>
        <p:spPr>
          <a:xfrm>
            <a:off x="1066800" y="304800"/>
            <a:ext cx="100584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4400" dirty="0">
                <a:solidFill>
                  <a:srgbClr val="FFFF99"/>
                </a:solidFill>
                <a:effectLst>
                  <a:outerShdw blurRad="38100" dist="38100" dir="2700000" algn="tl">
                    <a:srgbClr val="000000">
                      <a:alpha val="43137"/>
                    </a:srgbClr>
                  </a:outerShdw>
                </a:effectLst>
              </a:rPr>
              <a:t>Where They Real – Did They Exist?</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828800"/>
            <a:ext cx="10972800" cy="4401205"/>
          </a:xfrm>
          <a:prstGeom prst="rect">
            <a:avLst/>
          </a:prstGeom>
          <a:solidFill>
            <a:srgbClr val="FFFF99"/>
          </a:solidFill>
          <a:ln>
            <a:solidFill>
              <a:srgbClr val="002060"/>
            </a:solidFill>
          </a:ln>
        </p:spPr>
        <p:txBody>
          <a:bodyPr wrap="square" rtlCol="0">
            <a:spAutoFit/>
          </a:bodyPr>
          <a:lstStyle/>
          <a:p>
            <a:r>
              <a:rPr lang="en-US" sz="2800" dirty="0"/>
              <a:t>“We have discovered their fossilized remains on all seven continents—from North America to the Antarctic. As a matter of fact, great dinosaur graveyards have been discovered in places like Tanzania, Africa, and at the Dinosaur National Monument on the Colorado/Utah border in the United States. Literally tons of fossilized dinosaur bones have been recovered from all over the globe. In 1993, Mike Hammer even unearthed a fossilized dinosaur (from the Hell Creek formation in northwestern South Dakota) that was said to still possess the ancient creature’s heart. Plus, of course, paleontologists have unearthed numerous caches of fossilized dinosaur eggs.”</a:t>
            </a:r>
          </a:p>
        </p:txBody>
      </p:sp>
      <p:sp>
        <p:nvSpPr>
          <p:cNvPr id="3" name="TextBox 2"/>
          <p:cNvSpPr txBox="1"/>
          <p:nvPr/>
        </p:nvSpPr>
        <p:spPr>
          <a:xfrm>
            <a:off x="1905000" y="0"/>
            <a:ext cx="8305800" cy="1446550"/>
          </a:xfrm>
          <a:prstGeom prst="rect">
            <a:avLst/>
          </a:prstGeom>
          <a:noFill/>
        </p:spPr>
        <p:txBody>
          <a:bodyPr wrap="square" rtlCol="0">
            <a:spAutoFit/>
          </a:bodyPr>
          <a:lstStyle/>
          <a:p>
            <a:pPr algn="ctr"/>
            <a:r>
              <a:rPr lang="en-US" sz="3200" b="1" dirty="0"/>
              <a:t>Walking Amidst the Dinosaurs</a:t>
            </a:r>
            <a:br>
              <a:rPr lang="en-US" sz="3200" dirty="0"/>
            </a:br>
            <a:r>
              <a:rPr lang="en-US" sz="3200" dirty="0"/>
              <a:t>Brad </a:t>
            </a:r>
            <a:r>
              <a:rPr lang="en-US" sz="3200" dirty="0" err="1"/>
              <a:t>Harrub</a:t>
            </a:r>
            <a:r>
              <a:rPr lang="en-US" sz="3200" dirty="0"/>
              <a:t>, Ph.D. and Bert Thompson, Ph.D.</a:t>
            </a:r>
          </a:p>
          <a:p>
            <a:pPr algn="ctr"/>
            <a:r>
              <a:rPr lang="en-US" sz="2400" dirty="0"/>
              <a:t>Apologetics Press, Reason and Revelation</a:t>
            </a:r>
          </a:p>
        </p:txBody>
      </p:sp>
    </p:spTree>
  </p:cSld>
  <p:clrMapOvr>
    <a:masterClrMapping/>
  </p:clrMapOvr>
  <p:transition spd="slow">
    <p:split orient="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icr.org/store/images/products/dinos-design.jpg"/>
          <p:cNvPicPr>
            <a:picLocks noChangeAspect="1" noChangeArrowheads="1"/>
          </p:cNvPicPr>
          <p:nvPr/>
        </p:nvPicPr>
        <p:blipFill>
          <a:blip r:embed="rId2" cstate="print"/>
          <a:srcRect/>
          <a:stretch>
            <a:fillRect/>
          </a:stretch>
        </p:blipFill>
        <p:spPr bwMode="auto">
          <a:xfrm rot="21135847">
            <a:off x="545908" y="404582"/>
            <a:ext cx="2870095" cy="37764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p:cNvSpPr txBox="1"/>
          <p:nvPr/>
        </p:nvSpPr>
        <p:spPr>
          <a:xfrm>
            <a:off x="5257800" y="457200"/>
            <a:ext cx="4572000" cy="584775"/>
          </a:xfrm>
          <a:prstGeom prst="rect">
            <a:avLst/>
          </a:prstGeom>
          <a:noFill/>
        </p:spPr>
        <p:txBody>
          <a:bodyPr wrap="square" rtlCol="0">
            <a:spAutoFit/>
          </a:bodyPr>
          <a:lstStyle/>
          <a:p>
            <a:pPr algn="ctr"/>
            <a:r>
              <a:rPr lang="en-US" sz="3200" b="1" dirty="0"/>
              <a:t>Duane T. Gish, </a:t>
            </a:r>
            <a:r>
              <a:rPr lang="en-US" sz="3200" b="1" dirty="0" err="1"/>
              <a:t>Ph.D</a:t>
            </a:r>
            <a:endParaRPr lang="en-US" sz="3200" b="1" dirty="0"/>
          </a:p>
        </p:txBody>
      </p:sp>
      <p:sp>
        <p:nvSpPr>
          <p:cNvPr id="4" name="TextBox 3"/>
          <p:cNvSpPr txBox="1"/>
          <p:nvPr/>
        </p:nvSpPr>
        <p:spPr>
          <a:xfrm>
            <a:off x="4724400" y="1447800"/>
            <a:ext cx="6553200" cy="4401205"/>
          </a:xfrm>
          <a:prstGeom prst="rect">
            <a:avLst/>
          </a:prstGeom>
          <a:solidFill>
            <a:srgbClr val="FFFF99"/>
          </a:solidFill>
          <a:ln>
            <a:solidFill>
              <a:srgbClr val="002060"/>
            </a:solidFill>
          </a:ln>
        </p:spPr>
        <p:txBody>
          <a:bodyPr wrap="square" rtlCol="0">
            <a:spAutoFit/>
          </a:bodyPr>
          <a:lstStyle/>
          <a:p>
            <a:r>
              <a:rPr lang="en-US" sz="2800" dirty="0"/>
              <a:t>“Fossils of dinosaurs have been discovered in just about every place in the world, from Alaska and Siberia to Antarctica. Many have been found in Canada, the U.S. (especially in some of the western states such as Colorado, Utah, Montana, and Wyoming), China, Mongolia, Europe, Africa, Mexico, South America, and Australia.”</a:t>
            </a:r>
          </a:p>
          <a:p>
            <a:endParaRPr lang="en-US" sz="2800" dirty="0"/>
          </a:p>
          <a:p>
            <a:pPr algn="r"/>
            <a:r>
              <a:rPr lang="en-US" sz="2800" dirty="0"/>
              <a:t>p. 9</a:t>
            </a:r>
          </a:p>
        </p:txBody>
      </p:sp>
    </p:spTree>
  </p:cSld>
  <p:clrMapOvr>
    <a:masterClrMapping/>
  </p:clrMapOvr>
  <p:transition spd="slow">
    <p:split orient="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524001"/>
            <a:ext cx="9448800" cy="1384995"/>
          </a:xfrm>
          <a:prstGeom prst="rect">
            <a:avLst/>
          </a:prstGeom>
          <a:noFill/>
        </p:spPr>
        <p:txBody>
          <a:bodyPr wrap="square" rtlCol="0">
            <a:spAutoFit/>
          </a:bodyPr>
          <a:lstStyle/>
          <a:p>
            <a:pPr marL="457200" indent="-457200">
              <a:buFont typeface="+mj-lt"/>
              <a:buAutoNum type="alphaUcPeriod"/>
            </a:pPr>
            <a:r>
              <a:rPr lang="en-US" sz="2800" b="1" dirty="0">
                <a:solidFill>
                  <a:srgbClr val="002060"/>
                </a:solidFill>
              </a:rPr>
              <a:t>Physical Evidence</a:t>
            </a:r>
          </a:p>
          <a:p>
            <a:pPr marL="914400" lvl="1" indent="-457200">
              <a:buFont typeface="+mj-lt"/>
              <a:buAutoNum type="arabicPeriod"/>
            </a:pPr>
            <a:r>
              <a:rPr lang="en-US" sz="2800" dirty="0"/>
              <a:t>What has been discovered &amp; where</a:t>
            </a:r>
          </a:p>
          <a:p>
            <a:pPr marL="914400" lvl="1" indent="-457200">
              <a:buFont typeface="+mj-lt"/>
              <a:buAutoNum type="arabicPeriod"/>
            </a:pPr>
            <a:r>
              <a:rPr lang="en-US" sz="2800" dirty="0"/>
              <a:t>Samples of the findings</a:t>
            </a:r>
          </a:p>
        </p:txBody>
      </p:sp>
      <p:sp>
        <p:nvSpPr>
          <p:cNvPr id="4" name="Rectangle 3">
            <a:extLst>
              <a:ext uri="{FF2B5EF4-FFF2-40B4-BE49-F238E27FC236}">
                <a16:creationId xmlns:a16="http://schemas.microsoft.com/office/drawing/2014/main" id="{BE6BF52A-008A-BFCB-EF19-8E1827004749}"/>
              </a:ext>
            </a:extLst>
          </p:cNvPr>
          <p:cNvSpPr/>
          <p:nvPr/>
        </p:nvSpPr>
        <p:spPr>
          <a:xfrm>
            <a:off x="1066800" y="304800"/>
            <a:ext cx="100584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4400" dirty="0">
                <a:solidFill>
                  <a:srgbClr val="FFFF99"/>
                </a:solidFill>
                <a:effectLst>
                  <a:outerShdw blurRad="38100" dist="38100" dir="2700000" algn="tl">
                    <a:srgbClr val="000000">
                      <a:alpha val="43137"/>
                    </a:srgbClr>
                  </a:outerShdw>
                </a:effectLst>
              </a:rPr>
              <a:t>Where They Real – Did They Exist?</a:t>
            </a:r>
          </a:p>
        </p:txBody>
      </p:sp>
    </p:spTree>
  </p:cSld>
  <p:clrMapOvr>
    <a:masterClrMapping/>
  </p:clrMapOvr>
  <p:transition spd="slow">
    <p:split orient="vert"/>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22" name="Picture 2" descr="Oviraptor Dinosaur "/>
          <p:cNvPicPr>
            <a:picLocks noChangeAspect="1" noChangeArrowheads="1"/>
          </p:cNvPicPr>
          <p:nvPr/>
        </p:nvPicPr>
        <p:blipFill>
          <a:blip r:embed="rId2" cstate="print"/>
          <a:srcRect/>
          <a:stretch>
            <a:fillRect/>
          </a:stretch>
        </p:blipFill>
        <p:spPr bwMode="auto">
          <a:xfrm>
            <a:off x="656123" y="381001"/>
            <a:ext cx="3716954" cy="24021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p:cNvSpPr txBox="1"/>
          <p:nvPr/>
        </p:nvSpPr>
        <p:spPr>
          <a:xfrm>
            <a:off x="5791200" y="381001"/>
            <a:ext cx="3886200" cy="1077218"/>
          </a:xfrm>
          <a:prstGeom prst="rect">
            <a:avLst/>
          </a:prstGeom>
          <a:noFill/>
        </p:spPr>
        <p:txBody>
          <a:bodyPr wrap="square" rtlCol="0">
            <a:spAutoFit/>
          </a:bodyPr>
          <a:lstStyle/>
          <a:p>
            <a:pPr algn="ctr"/>
            <a:r>
              <a:rPr lang="en-US" sz="3600" dirty="0" err="1"/>
              <a:t>Oviraptor</a:t>
            </a:r>
            <a:endParaRPr lang="en-US" sz="3600" dirty="0"/>
          </a:p>
          <a:p>
            <a:pPr algn="ctr"/>
            <a:r>
              <a:rPr lang="en-US" sz="2800" i="1" dirty="0"/>
              <a:t>(OHV-</a:t>
            </a:r>
            <a:r>
              <a:rPr lang="en-US" sz="2800" i="1" dirty="0" err="1"/>
              <a:t>ih</a:t>
            </a:r>
            <a:r>
              <a:rPr lang="en-US" sz="2800" i="1" dirty="0"/>
              <a:t>-RAP-tor)</a:t>
            </a:r>
          </a:p>
        </p:txBody>
      </p:sp>
      <p:sp>
        <p:nvSpPr>
          <p:cNvPr id="4" name="TextBox 3"/>
          <p:cNvSpPr txBox="1"/>
          <p:nvPr/>
        </p:nvSpPr>
        <p:spPr>
          <a:xfrm>
            <a:off x="1752600" y="3286123"/>
            <a:ext cx="9601200" cy="1815882"/>
          </a:xfrm>
          <a:prstGeom prst="rect">
            <a:avLst/>
          </a:prstGeom>
          <a:noFill/>
        </p:spPr>
        <p:txBody>
          <a:bodyPr wrap="square" rtlCol="0">
            <a:spAutoFit/>
          </a:bodyPr>
          <a:lstStyle/>
          <a:p>
            <a:pPr marL="457200" indent="-457200">
              <a:buFont typeface="Arial" panose="020B0604020202020204" pitchFamily="34" charset="0"/>
              <a:buChar char="•"/>
            </a:pPr>
            <a:r>
              <a:rPr lang="en-US" sz="2800" dirty="0"/>
              <a:t> Name means “egg thief”</a:t>
            </a:r>
          </a:p>
          <a:p>
            <a:pPr marL="457200" indent="-457200">
              <a:buFont typeface="Arial" panose="020B0604020202020204" pitchFamily="34" charset="0"/>
              <a:buChar char="•"/>
            </a:pPr>
            <a:r>
              <a:rPr lang="en-US" sz="2800" dirty="0"/>
              <a:t> First found in Gobi Desert of Mongolia (1922)</a:t>
            </a:r>
          </a:p>
          <a:p>
            <a:pPr marL="457200" indent="-457200">
              <a:buFont typeface="Arial" panose="020B0604020202020204" pitchFamily="34" charset="0"/>
              <a:buChar char="•"/>
            </a:pPr>
            <a:r>
              <a:rPr lang="en-US" sz="2800" dirty="0"/>
              <a:t> Bones were found in a nest of large eggs</a:t>
            </a:r>
          </a:p>
          <a:p>
            <a:pPr marL="457200" indent="-457200">
              <a:buFont typeface="Arial" panose="020B0604020202020204" pitchFamily="34" charset="0"/>
              <a:buChar char="•"/>
            </a:pPr>
            <a:r>
              <a:rPr lang="en-US" sz="2800" dirty="0"/>
              <a:t> Crushed skull may suggest a mother caught him stealing eggs</a:t>
            </a:r>
          </a:p>
        </p:txBody>
      </p:sp>
      <p:sp>
        <p:nvSpPr>
          <p:cNvPr id="5" name="TextBox 4"/>
          <p:cNvSpPr txBox="1"/>
          <p:nvPr/>
        </p:nvSpPr>
        <p:spPr>
          <a:xfrm>
            <a:off x="7010400" y="6096000"/>
            <a:ext cx="3048000" cy="400110"/>
          </a:xfrm>
          <a:prstGeom prst="rect">
            <a:avLst/>
          </a:prstGeom>
          <a:noFill/>
        </p:spPr>
        <p:txBody>
          <a:bodyPr wrap="square" rtlCol="0">
            <a:spAutoFit/>
          </a:bodyPr>
          <a:lstStyle/>
          <a:p>
            <a:pPr algn="r"/>
            <a:r>
              <a:rPr lang="en-US" sz="2000" dirty="0"/>
              <a:t>Gish, 27</a:t>
            </a:r>
          </a:p>
        </p:txBody>
      </p:sp>
    </p:spTree>
  </p:cSld>
  <p:clrMapOvr>
    <a:masterClrMapping/>
  </p:clrMapOvr>
  <p:transition spd="slow">
    <p:split orient="vert"/>
  </p:transition>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5791200" y="381001"/>
            <a:ext cx="3886200" cy="1077218"/>
          </a:xfrm>
          <a:prstGeom prst="rect">
            <a:avLst/>
          </a:prstGeom>
          <a:noFill/>
        </p:spPr>
        <p:txBody>
          <a:bodyPr wrap="square" rtlCol="0">
            <a:spAutoFit/>
          </a:bodyPr>
          <a:lstStyle/>
          <a:p>
            <a:pPr algn="ctr"/>
            <a:r>
              <a:rPr lang="en-US" sz="3600" dirty="0" err="1"/>
              <a:t>Troodon</a:t>
            </a:r>
            <a:endParaRPr lang="en-US" sz="3600" dirty="0"/>
          </a:p>
          <a:p>
            <a:pPr algn="ctr"/>
            <a:r>
              <a:rPr lang="en-US" sz="2800" i="1" dirty="0"/>
              <a:t>(TROH-oh-don)</a:t>
            </a:r>
          </a:p>
        </p:txBody>
      </p:sp>
      <p:sp>
        <p:nvSpPr>
          <p:cNvPr id="4" name="TextBox 3"/>
          <p:cNvSpPr txBox="1"/>
          <p:nvPr/>
        </p:nvSpPr>
        <p:spPr>
          <a:xfrm>
            <a:off x="1219200" y="3581400"/>
            <a:ext cx="10287000" cy="954107"/>
          </a:xfrm>
          <a:prstGeom prst="rect">
            <a:avLst/>
          </a:prstGeom>
          <a:noFill/>
        </p:spPr>
        <p:txBody>
          <a:bodyPr wrap="square" rtlCol="0">
            <a:spAutoFit/>
          </a:bodyPr>
          <a:lstStyle/>
          <a:p>
            <a:pPr marL="457200" indent="-457200">
              <a:buFont typeface="Arial" panose="020B0604020202020204" pitchFamily="34" charset="0"/>
              <a:buChar char="•"/>
            </a:pPr>
            <a:r>
              <a:rPr lang="en-US" sz="2800" dirty="0"/>
              <a:t> Name means “wounding tooth”</a:t>
            </a:r>
          </a:p>
          <a:p>
            <a:pPr marL="457200" indent="-457200">
              <a:buFont typeface="Arial" panose="020B0604020202020204" pitchFamily="34" charset="0"/>
              <a:buChar char="•"/>
            </a:pPr>
            <a:r>
              <a:rPr lang="en-US" sz="2800" dirty="0"/>
              <a:t> In 1980 teeth, nest, eggs, young and full size </a:t>
            </a:r>
            <a:r>
              <a:rPr lang="en-US" sz="2800" dirty="0" err="1"/>
              <a:t>skeltons</a:t>
            </a:r>
            <a:r>
              <a:rPr lang="en-US" sz="2800" dirty="0"/>
              <a:t> (Montana)</a:t>
            </a:r>
          </a:p>
        </p:txBody>
      </p:sp>
      <p:sp>
        <p:nvSpPr>
          <p:cNvPr id="5" name="TextBox 4"/>
          <p:cNvSpPr txBox="1"/>
          <p:nvPr/>
        </p:nvSpPr>
        <p:spPr>
          <a:xfrm>
            <a:off x="7010400" y="6096000"/>
            <a:ext cx="3048000" cy="400110"/>
          </a:xfrm>
          <a:prstGeom prst="rect">
            <a:avLst/>
          </a:prstGeom>
          <a:noFill/>
        </p:spPr>
        <p:txBody>
          <a:bodyPr wrap="square" rtlCol="0">
            <a:spAutoFit/>
          </a:bodyPr>
          <a:lstStyle/>
          <a:p>
            <a:pPr algn="r"/>
            <a:r>
              <a:rPr lang="en-US" sz="2000" dirty="0"/>
              <a:t>Gish, 27</a:t>
            </a:r>
          </a:p>
        </p:txBody>
      </p:sp>
      <p:sp>
        <p:nvSpPr>
          <p:cNvPr id="87042" name="AutoShape 2" descr="http://www.globalgeopark.org/Portals/1/Geopark%20Tourism/0167-tourism-Hateg%20Country%20Dinosaurs%20Geopark%E2%80%93Romania-Troodon.jpg"/>
          <p:cNvSpPr>
            <a:spLocks noChangeAspect="1" noChangeArrowheads="1"/>
          </p:cNvSpPr>
          <p:nvPr/>
        </p:nvSpPr>
        <p:spPr bwMode="auto">
          <a:xfrm>
            <a:off x="1587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87044" name="Picture 4" descr="http://www.globalgeopark.org/Portals/1/Geopark%20Tourism/0167-tourism-Hateg%20Country%20Dinosaurs%20Geopark%E2%80%93Romania-Troodon.jpg"/>
          <p:cNvPicPr>
            <a:picLocks noChangeAspect="1" noChangeArrowheads="1"/>
          </p:cNvPicPr>
          <p:nvPr/>
        </p:nvPicPr>
        <p:blipFill>
          <a:blip r:embed="rId2" cstate="print"/>
          <a:srcRect/>
          <a:stretch>
            <a:fillRect/>
          </a:stretch>
        </p:blipFill>
        <p:spPr bwMode="auto">
          <a:xfrm>
            <a:off x="609600" y="259454"/>
            <a:ext cx="3048000" cy="279615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split orient="vert"/>
  </p:transition>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5791200" y="381001"/>
            <a:ext cx="3886200" cy="1077218"/>
          </a:xfrm>
          <a:prstGeom prst="rect">
            <a:avLst/>
          </a:prstGeom>
          <a:noFill/>
        </p:spPr>
        <p:txBody>
          <a:bodyPr wrap="square" rtlCol="0">
            <a:spAutoFit/>
          </a:bodyPr>
          <a:lstStyle/>
          <a:p>
            <a:pPr algn="ctr"/>
            <a:r>
              <a:rPr lang="en-US" sz="3600" dirty="0"/>
              <a:t>Triceratops</a:t>
            </a:r>
          </a:p>
          <a:p>
            <a:pPr algn="ctr"/>
            <a:r>
              <a:rPr lang="en-US" sz="2800" i="1" dirty="0"/>
              <a:t>(tri-SAIR-ah-tops)</a:t>
            </a:r>
          </a:p>
        </p:txBody>
      </p:sp>
      <p:sp>
        <p:nvSpPr>
          <p:cNvPr id="4" name="TextBox 3"/>
          <p:cNvSpPr txBox="1"/>
          <p:nvPr/>
        </p:nvSpPr>
        <p:spPr>
          <a:xfrm>
            <a:off x="2286000" y="3225819"/>
            <a:ext cx="7924800" cy="1384995"/>
          </a:xfrm>
          <a:prstGeom prst="rect">
            <a:avLst/>
          </a:prstGeom>
          <a:noFill/>
        </p:spPr>
        <p:txBody>
          <a:bodyPr wrap="square" rtlCol="0">
            <a:spAutoFit/>
          </a:bodyPr>
          <a:lstStyle/>
          <a:p>
            <a:pPr marL="457200" indent="-457200">
              <a:buFont typeface="Arial" panose="020B0604020202020204" pitchFamily="34" charset="0"/>
              <a:buChar char="•"/>
            </a:pPr>
            <a:r>
              <a:rPr lang="en-US" sz="2800" dirty="0"/>
              <a:t> Three horned face</a:t>
            </a:r>
          </a:p>
          <a:p>
            <a:pPr marL="457200" indent="-457200">
              <a:buFont typeface="Arial" panose="020B0604020202020204" pitchFamily="34" charset="0"/>
              <a:buChar char="•"/>
            </a:pPr>
            <a:r>
              <a:rPr lang="en-US" sz="2800" dirty="0"/>
              <a:t> Full complete skull found in 1888 in Wyoming</a:t>
            </a:r>
          </a:p>
          <a:p>
            <a:pPr marL="457200" indent="-457200">
              <a:buFont typeface="Arial" panose="020B0604020202020204" pitchFamily="34" charset="0"/>
              <a:buChar char="•"/>
            </a:pPr>
            <a:r>
              <a:rPr lang="en-US" sz="2800" dirty="0"/>
              <a:t> Skull was 7’ long</a:t>
            </a:r>
          </a:p>
        </p:txBody>
      </p:sp>
      <p:sp>
        <p:nvSpPr>
          <p:cNvPr id="5" name="TextBox 4"/>
          <p:cNvSpPr txBox="1"/>
          <p:nvPr/>
        </p:nvSpPr>
        <p:spPr>
          <a:xfrm>
            <a:off x="7010400" y="6096000"/>
            <a:ext cx="3048000" cy="400110"/>
          </a:xfrm>
          <a:prstGeom prst="rect">
            <a:avLst/>
          </a:prstGeom>
          <a:noFill/>
        </p:spPr>
        <p:txBody>
          <a:bodyPr wrap="square" rtlCol="0">
            <a:spAutoFit/>
          </a:bodyPr>
          <a:lstStyle/>
          <a:p>
            <a:pPr algn="r"/>
            <a:r>
              <a:rPr lang="en-US" sz="2000" dirty="0"/>
              <a:t>Gish, 28</a:t>
            </a:r>
          </a:p>
        </p:txBody>
      </p:sp>
      <p:pic>
        <p:nvPicPr>
          <p:cNvPr id="88066" name="Picture 2" descr="http://static.nhmshop.co.uk/images/180x180/a08173-56.jpg"/>
          <p:cNvPicPr>
            <a:picLocks noChangeAspect="1" noChangeArrowheads="1"/>
          </p:cNvPicPr>
          <p:nvPr/>
        </p:nvPicPr>
        <p:blipFill>
          <a:blip r:embed="rId2" cstate="print"/>
          <a:srcRect/>
          <a:stretch>
            <a:fillRect/>
          </a:stretch>
        </p:blipFill>
        <p:spPr bwMode="auto">
          <a:xfrm>
            <a:off x="457200" y="61732"/>
            <a:ext cx="2913043" cy="29130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split orient="vert"/>
  </p:transition>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5791200" y="381001"/>
            <a:ext cx="3886200" cy="1077218"/>
          </a:xfrm>
          <a:prstGeom prst="rect">
            <a:avLst/>
          </a:prstGeom>
          <a:noFill/>
        </p:spPr>
        <p:txBody>
          <a:bodyPr wrap="square" rtlCol="0">
            <a:spAutoFit/>
          </a:bodyPr>
          <a:lstStyle/>
          <a:p>
            <a:pPr algn="ctr"/>
            <a:r>
              <a:rPr lang="en-US" sz="3600" dirty="0" err="1"/>
              <a:t>Eucentrosaurus</a:t>
            </a:r>
            <a:endParaRPr lang="en-US" sz="3600" dirty="0"/>
          </a:p>
          <a:p>
            <a:pPr algn="ctr"/>
            <a:r>
              <a:rPr lang="en-US" sz="2800" i="1" dirty="0"/>
              <a:t>(yew-SEN-</a:t>
            </a:r>
            <a:r>
              <a:rPr lang="en-US" sz="2800" i="1" dirty="0" err="1"/>
              <a:t>tro</a:t>
            </a:r>
            <a:r>
              <a:rPr lang="en-US" sz="2800" i="1" dirty="0"/>
              <a:t>-SORE-us)</a:t>
            </a:r>
          </a:p>
        </p:txBody>
      </p:sp>
      <p:sp>
        <p:nvSpPr>
          <p:cNvPr id="4" name="TextBox 3"/>
          <p:cNvSpPr txBox="1"/>
          <p:nvPr/>
        </p:nvSpPr>
        <p:spPr>
          <a:xfrm>
            <a:off x="2705100" y="3581400"/>
            <a:ext cx="6934200" cy="1384995"/>
          </a:xfrm>
          <a:prstGeom prst="rect">
            <a:avLst/>
          </a:prstGeom>
          <a:noFill/>
        </p:spPr>
        <p:txBody>
          <a:bodyPr wrap="square" rtlCol="0">
            <a:spAutoFit/>
          </a:bodyPr>
          <a:lstStyle/>
          <a:p>
            <a:pPr marL="342900" indent="-342900">
              <a:buFont typeface="Arial" panose="020B0604020202020204" pitchFamily="34" charset="0"/>
              <a:buChar char="•"/>
            </a:pPr>
            <a:r>
              <a:rPr lang="en-US" sz="2800" dirty="0"/>
              <a:t> Name means “well horned lizard”</a:t>
            </a:r>
          </a:p>
          <a:p>
            <a:pPr marL="342900" indent="-342900">
              <a:buFont typeface="Arial" panose="020B0604020202020204" pitchFamily="34" charset="0"/>
              <a:buChar char="•"/>
            </a:pPr>
            <a:r>
              <a:rPr lang="en-US" sz="2800" dirty="0"/>
              <a:t> Was called </a:t>
            </a:r>
            <a:r>
              <a:rPr lang="en-US" sz="2800" dirty="0" err="1"/>
              <a:t>Centrosaurus</a:t>
            </a:r>
            <a:r>
              <a:rPr lang="en-US" sz="2800" dirty="0"/>
              <a:t> until 1989</a:t>
            </a:r>
          </a:p>
          <a:p>
            <a:pPr marL="342900" indent="-342900">
              <a:buFont typeface="Arial" panose="020B0604020202020204" pitchFamily="34" charset="0"/>
              <a:buChar char="•"/>
            </a:pPr>
            <a:r>
              <a:rPr lang="en-US" sz="2800" dirty="0"/>
              <a:t> Large herd found buried in Canada</a:t>
            </a:r>
          </a:p>
        </p:txBody>
      </p:sp>
      <p:sp>
        <p:nvSpPr>
          <p:cNvPr id="5" name="TextBox 4"/>
          <p:cNvSpPr txBox="1"/>
          <p:nvPr/>
        </p:nvSpPr>
        <p:spPr>
          <a:xfrm>
            <a:off x="7010400" y="6096000"/>
            <a:ext cx="3048000" cy="400110"/>
          </a:xfrm>
          <a:prstGeom prst="rect">
            <a:avLst/>
          </a:prstGeom>
          <a:noFill/>
        </p:spPr>
        <p:txBody>
          <a:bodyPr wrap="square" rtlCol="0">
            <a:spAutoFit/>
          </a:bodyPr>
          <a:lstStyle/>
          <a:p>
            <a:pPr algn="r"/>
            <a:r>
              <a:rPr lang="en-US" sz="2000" dirty="0"/>
              <a:t>Gish, 29</a:t>
            </a:r>
          </a:p>
        </p:txBody>
      </p:sp>
      <p:pic>
        <p:nvPicPr>
          <p:cNvPr id="89090" name="Picture 2" descr="http://www.pobladores.com/data/pobladores.com/se/ba/sebasaurio/channels/dinosaurios_sebas/images/5316691sd.jpg"/>
          <p:cNvPicPr>
            <a:picLocks noChangeAspect="1" noChangeArrowheads="1"/>
          </p:cNvPicPr>
          <p:nvPr/>
        </p:nvPicPr>
        <p:blipFill>
          <a:blip r:embed="rId2" cstate="print"/>
          <a:srcRect/>
          <a:stretch>
            <a:fillRect/>
          </a:stretch>
        </p:blipFill>
        <p:spPr bwMode="auto">
          <a:xfrm>
            <a:off x="457200" y="381001"/>
            <a:ext cx="3048000" cy="25971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split orient="vert"/>
  </p:transition>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5791200" y="381001"/>
            <a:ext cx="3886200" cy="1077218"/>
          </a:xfrm>
          <a:prstGeom prst="rect">
            <a:avLst/>
          </a:prstGeom>
          <a:noFill/>
        </p:spPr>
        <p:txBody>
          <a:bodyPr wrap="square" rtlCol="0">
            <a:spAutoFit/>
          </a:bodyPr>
          <a:lstStyle/>
          <a:p>
            <a:pPr algn="ctr"/>
            <a:r>
              <a:rPr lang="en-US" sz="3600" dirty="0" err="1"/>
              <a:t>Allosaurus</a:t>
            </a:r>
            <a:endParaRPr lang="en-US" sz="3600" dirty="0"/>
          </a:p>
          <a:p>
            <a:pPr algn="ctr"/>
            <a:r>
              <a:rPr lang="en-US" sz="2800" i="1" dirty="0"/>
              <a:t>(AL-oh-SORE-us)</a:t>
            </a:r>
          </a:p>
        </p:txBody>
      </p:sp>
      <p:sp>
        <p:nvSpPr>
          <p:cNvPr id="4" name="TextBox 3"/>
          <p:cNvSpPr txBox="1"/>
          <p:nvPr/>
        </p:nvSpPr>
        <p:spPr>
          <a:xfrm>
            <a:off x="1219200" y="3810000"/>
            <a:ext cx="10134600" cy="954107"/>
          </a:xfrm>
          <a:prstGeom prst="rect">
            <a:avLst/>
          </a:prstGeom>
          <a:noFill/>
        </p:spPr>
        <p:txBody>
          <a:bodyPr wrap="square" rtlCol="0">
            <a:spAutoFit/>
          </a:bodyPr>
          <a:lstStyle/>
          <a:p>
            <a:pPr marL="342900" indent="-342900">
              <a:buFont typeface="Arial" panose="020B0604020202020204" pitchFamily="34" charset="0"/>
              <a:buChar char="•"/>
            </a:pPr>
            <a:r>
              <a:rPr lang="en-US" sz="2800" dirty="0"/>
              <a:t> 1940 excavations in Utah found bones of 40-60 </a:t>
            </a:r>
            <a:r>
              <a:rPr lang="en-US" sz="2800" dirty="0" err="1"/>
              <a:t>allosaurs</a:t>
            </a:r>
            <a:r>
              <a:rPr lang="en-US" sz="2800" dirty="0"/>
              <a:t> buried together</a:t>
            </a:r>
          </a:p>
        </p:txBody>
      </p:sp>
      <p:sp>
        <p:nvSpPr>
          <p:cNvPr id="5" name="TextBox 4"/>
          <p:cNvSpPr txBox="1"/>
          <p:nvPr/>
        </p:nvSpPr>
        <p:spPr>
          <a:xfrm>
            <a:off x="7010400" y="6096000"/>
            <a:ext cx="3048000" cy="400110"/>
          </a:xfrm>
          <a:prstGeom prst="rect">
            <a:avLst/>
          </a:prstGeom>
          <a:noFill/>
        </p:spPr>
        <p:txBody>
          <a:bodyPr wrap="square" rtlCol="0">
            <a:spAutoFit/>
          </a:bodyPr>
          <a:lstStyle/>
          <a:p>
            <a:pPr algn="r"/>
            <a:r>
              <a:rPr lang="en-US" sz="2000" dirty="0"/>
              <a:t>Gish, 48</a:t>
            </a:r>
          </a:p>
        </p:txBody>
      </p:sp>
      <p:pic>
        <p:nvPicPr>
          <p:cNvPr id="90114" name="Picture 2" descr="http://www.d124.org/dino/images/allosauruspic.jpg"/>
          <p:cNvPicPr>
            <a:picLocks noChangeAspect="1" noChangeArrowheads="1"/>
          </p:cNvPicPr>
          <p:nvPr/>
        </p:nvPicPr>
        <p:blipFill>
          <a:blip r:embed="rId2" cstate="print"/>
          <a:srcRect/>
          <a:stretch>
            <a:fillRect/>
          </a:stretch>
        </p:blipFill>
        <p:spPr bwMode="auto">
          <a:xfrm>
            <a:off x="762000" y="515861"/>
            <a:ext cx="3657600" cy="21779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split orient="vert"/>
  </p:transition>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a:off x="5791200" y="381001"/>
            <a:ext cx="3886200" cy="954107"/>
          </a:xfrm>
          <a:prstGeom prst="rect">
            <a:avLst/>
          </a:prstGeom>
          <a:noFill/>
        </p:spPr>
        <p:txBody>
          <a:bodyPr wrap="square" rtlCol="0">
            <a:spAutoFit/>
          </a:bodyPr>
          <a:lstStyle/>
          <a:p>
            <a:pPr algn="ctr"/>
            <a:r>
              <a:rPr lang="en-US" sz="3200" dirty="0"/>
              <a:t>Apatosaurus</a:t>
            </a:r>
          </a:p>
          <a:p>
            <a:pPr algn="ctr"/>
            <a:r>
              <a:rPr lang="en-US" sz="2400" i="1" dirty="0"/>
              <a:t>(uh-PAT-oh-SORE-us)</a:t>
            </a:r>
          </a:p>
        </p:txBody>
      </p:sp>
      <p:sp>
        <p:nvSpPr>
          <p:cNvPr id="5" name="TextBox 4"/>
          <p:cNvSpPr txBox="1"/>
          <p:nvPr/>
        </p:nvSpPr>
        <p:spPr>
          <a:xfrm>
            <a:off x="7010400" y="6096000"/>
            <a:ext cx="3048000" cy="400110"/>
          </a:xfrm>
          <a:prstGeom prst="rect">
            <a:avLst/>
          </a:prstGeom>
          <a:noFill/>
        </p:spPr>
        <p:txBody>
          <a:bodyPr wrap="square" rtlCol="0">
            <a:spAutoFit/>
          </a:bodyPr>
          <a:lstStyle/>
          <a:p>
            <a:pPr algn="r"/>
            <a:r>
              <a:rPr lang="en-US" sz="2000" dirty="0"/>
              <a:t>Gish, 54</a:t>
            </a:r>
          </a:p>
        </p:txBody>
      </p:sp>
      <p:pic>
        <p:nvPicPr>
          <p:cNvPr id="91138" name="Picture 2" descr="http://www.vita-learn.org/pps/dinosaur/images/jurassic/apatosaurus.gif"/>
          <p:cNvPicPr>
            <a:picLocks noChangeAspect="1" noChangeArrowheads="1"/>
          </p:cNvPicPr>
          <p:nvPr/>
        </p:nvPicPr>
        <p:blipFill>
          <a:blip r:embed="rId3" cstate="print"/>
          <a:srcRect/>
          <a:stretch>
            <a:fillRect/>
          </a:stretch>
        </p:blipFill>
        <p:spPr bwMode="auto">
          <a:xfrm>
            <a:off x="304800" y="152400"/>
            <a:ext cx="3381376" cy="30211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extBox 1"/>
          <p:cNvSpPr txBox="1"/>
          <p:nvPr/>
        </p:nvSpPr>
        <p:spPr>
          <a:xfrm>
            <a:off x="1676400" y="2529830"/>
            <a:ext cx="9906000" cy="3539430"/>
          </a:xfrm>
          <a:prstGeom prst="rect">
            <a:avLst/>
          </a:prstGeom>
          <a:noFill/>
        </p:spPr>
        <p:txBody>
          <a:bodyPr wrap="square" rtlCol="0">
            <a:spAutoFit/>
          </a:bodyPr>
          <a:lstStyle/>
          <a:p>
            <a:pPr marL="457200" indent="-457200" defTabSz="176213">
              <a:buFont typeface="Arial" panose="020B0604020202020204" pitchFamily="34" charset="0"/>
              <a:buChar char="•"/>
            </a:pPr>
            <a:r>
              <a:rPr lang="en-US" sz="2800" dirty="0"/>
              <a:t> 1877 Othniel Marsh found hip and back fossils near Morrison 	Colorado (Gave it the name “Apatosaurus”)</a:t>
            </a:r>
          </a:p>
          <a:p>
            <a:pPr marL="457200" indent="-457200" defTabSz="176213">
              <a:buFont typeface="Arial" panose="020B0604020202020204" pitchFamily="34" charset="0"/>
              <a:buChar char="•"/>
            </a:pPr>
            <a:r>
              <a:rPr lang="en-US" sz="2800" dirty="0"/>
              <a:t> 1879 March found almost complete </a:t>
            </a:r>
            <a:r>
              <a:rPr lang="en-US" sz="2800" dirty="0" err="1"/>
              <a:t>skelton</a:t>
            </a:r>
            <a:r>
              <a:rPr lang="en-US" sz="2800" dirty="0"/>
              <a:t> at Como Bluff, 	Wyoming (Gave name Brontosaurus)</a:t>
            </a:r>
          </a:p>
          <a:p>
            <a:pPr marL="457200" indent="-457200" defTabSz="236538">
              <a:buFont typeface="Arial" panose="020B0604020202020204" pitchFamily="34" charset="0"/>
              <a:buChar char="•"/>
            </a:pPr>
            <a:r>
              <a:rPr lang="en-US" sz="2800" dirty="0"/>
              <a:t> 1975 Dr. Jack McIntosh and Dr. David Berman convinced 	science community same animal</a:t>
            </a:r>
          </a:p>
          <a:p>
            <a:pPr marL="457200" indent="-457200" defTabSz="236538">
              <a:buFont typeface="Arial" panose="020B0604020202020204" pitchFamily="34" charset="0"/>
              <a:buChar char="•"/>
            </a:pPr>
            <a:r>
              <a:rPr lang="en-US" sz="2800" dirty="0"/>
              <a:t> Texas: 23 sets of footprints – believe to be from Apatosaurus 	(each one 39 inches long)</a:t>
            </a:r>
          </a:p>
        </p:txBody>
      </p:sp>
    </p:spTree>
  </p:cSld>
  <p:clrMapOvr>
    <a:masterClrMapping/>
  </p:clrMapOvr>
  <p:transition spd="slow">
    <p:split orient="ver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524000"/>
            <a:ext cx="10668000" cy="3539430"/>
          </a:xfrm>
          <a:prstGeom prst="rect">
            <a:avLst/>
          </a:prstGeom>
          <a:noFill/>
        </p:spPr>
        <p:txBody>
          <a:bodyPr wrap="square" rtlCol="0">
            <a:spAutoFit/>
          </a:bodyPr>
          <a:lstStyle/>
          <a:p>
            <a:pPr marL="457200" indent="-457200">
              <a:buFont typeface="+mj-lt"/>
              <a:buAutoNum type="alphaUcPeriod"/>
            </a:pPr>
            <a:r>
              <a:rPr lang="en-US" sz="2800" b="1" dirty="0">
                <a:solidFill>
                  <a:srgbClr val="002060"/>
                </a:solidFill>
              </a:rPr>
              <a:t>Physical Evidence</a:t>
            </a:r>
          </a:p>
          <a:p>
            <a:pPr marL="457200" indent="-457200">
              <a:buFont typeface="+mj-lt"/>
              <a:buAutoNum type="alphaUcPeriod"/>
            </a:pPr>
            <a:r>
              <a:rPr lang="en-US" sz="2800" b="1" dirty="0">
                <a:solidFill>
                  <a:srgbClr val="002060"/>
                </a:solidFill>
              </a:rPr>
              <a:t>Biblical Evidence</a:t>
            </a:r>
          </a:p>
          <a:p>
            <a:pPr marL="914400" lvl="1" indent="-457200">
              <a:buFont typeface="+mj-lt"/>
              <a:buAutoNum type="arabicPeriod"/>
            </a:pPr>
            <a:r>
              <a:rPr lang="en-US" sz="2800" dirty="0"/>
              <a:t>God created all animals</a:t>
            </a:r>
          </a:p>
          <a:p>
            <a:pPr marL="1371600" lvl="2" indent="-457200">
              <a:buFont typeface="+mj-lt"/>
              <a:buAutoNum type="alphaLcPeriod"/>
            </a:pPr>
            <a:r>
              <a:rPr lang="en-US" sz="2800" dirty="0"/>
              <a:t>Gen. 1:21 – God created every living thing</a:t>
            </a:r>
          </a:p>
          <a:p>
            <a:pPr marL="1371600" lvl="2" indent="-457200">
              <a:buFont typeface="+mj-lt"/>
              <a:buAutoNum type="alphaLcPeriod"/>
            </a:pPr>
            <a:r>
              <a:rPr lang="en-US" sz="2800" dirty="0"/>
              <a:t>Gen. 1:31 – God saw everything was good (complete)</a:t>
            </a:r>
          </a:p>
          <a:p>
            <a:pPr marL="1371600" lvl="2" indent="-457200">
              <a:buFont typeface="+mj-lt"/>
              <a:buAutoNum type="alphaLcPeriod"/>
            </a:pPr>
            <a:r>
              <a:rPr lang="en-US" sz="2800" dirty="0"/>
              <a:t>Gen. 2:1 – Heaven, earth and all host of them finished</a:t>
            </a:r>
          </a:p>
          <a:p>
            <a:pPr marL="1371600" lvl="2" indent="-457200">
              <a:buFont typeface="+mj-lt"/>
              <a:buAutoNum type="alphaLcPeriod"/>
            </a:pPr>
            <a:r>
              <a:rPr lang="en-US" sz="2800" dirty="0" err="1"/>
              <a:t>Exo</a:t>
            </a:r>
            <a:r>
              <a:rPr lang="en-US" sz="2800" dirty="0"/>
              <a:t>. 20:11 – In 6 days created all in heavens, earth &amp; sea </a:t>
            </a:r>
          </a:p>
          <a:p>
            <a:pPr marL="1371600" lvl="2" indent="-457200">
              <a:buFont typeface="+mj-lt"/>
              <a:buAutoNum type="alphaLcPeriod"/>
            </a:pPr>
            <a:r>
              <a:rPr lang="en-US" sz="2800" dirty="0"/>
              <a:t>John 1:3 – All things were made through him</a:t>
            </a:r>
          </a:p>
        </p:txBody>
      </p:sp>
      <p:sp>
        <p:nvSpPr>
          <p:cNvPr id="4" name="Rectangle 3">
            <a:extLst>
              <a:ext uri="{FF2B5EF4-FFF2-40B4-BE49-F238E27FC236}">
                <a16:creationId xmlns:a16="http://schemas.microsoft.com/office/drawing/2014/main" id="{3C970D5E-2CCE-5EC1-E4C7-B9F41FC59EB0}"/>
              </a:ext>
            </a:extLst>
          </p:cNvPr>
          <p:cNvSpPr/>
          <p:nvPr/>
        </p:nvSpPr>
        <p:spPr>
          <a:xfrm>
            <a:off x="1066800" y="304800"/>
            <a:ext cx="100584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4400" dirty="0">
                <a:solidFill>
                  <a:srgbClr val="FFFF99"/>
                </a:solidFill>
                <a:effectLst>
                  <a:outerShdw blurRad="38100" dist="38100" dir="2700000" algn="tl">
                    <a:srgbClr val="000000">
                      <a:alpha val="43137"/>
                    </a:srgbClr>
                  </a:outerShdw>
                </a:effectLst>
              </a:rPr>
              <a:t>Where They Real – Did They Exist?</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2000"/>
                                        <p:tgtEl>
                                          <p:spTgt spid="3">
                                            <p:txEl>
                                              <p:pRg st="5" end="5"/>
                                            </p:txEl>
                                          </p:spTgt>
                                        </p:tgtEl>
                                      </p:cBhvr>
                                    </p:animEffect>
                                    <p:anim calcmode="lin" valueType="num">
                                      <p:cBhvr>
                                        <p:cTn id="32"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2000"/>
                                        <p:tgtEl>
                                          <p:spTgt spid="3">
                                            <p:txEl>
                                              <p:pRg st="6" end="6"/>
                                            </p:txEl>
                                          </p:spTgt>
                                        </p:tgtEl>
                                      </p:cBhvr>
                                    </p:animEffect>
                                    <p:anim calcmode="lin" valueType="num">
                                      <p:cBhvr>
                                        <p:cTn id="4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anim calcmode="lin" valueType="num">
                                      <p:cBhvr>
                                        <p:cTn id="48"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524000"/>
            <a:ext cx="10439400" cy="3108543"/>
          </a:xfrm>
          <a:prstGeom prst="rect">
            <a:avLst/>
          </a:prstGeom>
          <a:noFill/>
        </p:spPr>
        <p:txBody>
          <a:bodyPr wrap="square" rtlCol="0">
            <a:spAutoFit/>
          </a:bodyPr>
          <a:lstStyle/>
          <a:p>
            <a:pPr marL="457200" indent="-457200">
              <a:buFont typeface="+mj-lt"/>
              <a:buAutoNum type="alphaUcPeriod"/>
            </a:pPr>
            <a:r>
              <a:rPr lang="en-US" sz="2800" b="1" dirty="0">
                <a:solidFill>
                  <a:srgbClr val="002060"/>
                </a:solidFill>
              </a:rPr>
              <a:t>Physical Evidence</a:t>
            </a:r>
          </a:p>
          <a:p>
            <a:pPr marL="457200" indent="-457200">
              <a:buFont typeface="+mj-lt"/>
              <a:buAutoNum type="alphaUcPeriod"/>
            </a:pPr>
            <a:r>
              <a:rPr lang="en-US" sz="2800" b="1" dirty="0">
                <a:solidFill>
                  <a:srgbClr val="002060"/>
                </a:solidFill>
              </a:rPr>
              <a:t>Biblical Evidence</a:t>
            </a:r>
          </a:p>
          <a:p>
            <a:pPr marL="914400" lvl="1" indent="-457200">
              <a:buFont typeface="+mj-lt"/>
              <a:buAutoNum type="arabicPeriod"/>
            </a:pPr>
            <a:r>
              <a:rPr lang="en-US" sz="2800" dirty="0"/>
              <a:t>God created all animals</a:t>
            </a:r>
          </a:p>
          <a:p>
            <a:pPr marL="914400" lvl="1" indent="-457200">
              <a:buFont typeface="+mj-lt"/>
              <a:buAutoNum type="arabicPeriod"/>
            </a:pPr>
            <a:r>
              <a:rPr lang="en-US" sz="2800" dirty="0"/>
              <a:t>“Dinosaurs” not mentioned in Bible (assume didn’t exist)</a:t>
            </a:r>
          </a:p>
          <a:p>
            <a:pPr marL="1371600" lvl="2" indent="-457200">
              <a:buFont typeface="+mj-lt"/>
              <a:buAutoNum type="alphaLcPeriod"/>
            </a:pPr>
            <a:r>
              <a:rPr lang="en-US" sz="2800" dirty="0"/>
              <a:t>Word not used until 1840</a:t>
            </a:r>
          </a:p>
          <a:p>
            <a:pPr marL="1371600" lvl="2" indent="-457200">
              <a:buFont typeface="+mj-lt"/>
              <a:buAutoNum type="alphaLcPeriod"/>
            </a:pPr>
            <a:r>
              <a:rPr lang="en-US" sz="2800" dirty="0"/>
              <a:t>Bible does not mention: cats, kangaroos, penguins, elephants, or bacteria</a:t>
            </a:r>
          </a:p>
        </p:txBody>
      </p:sp>
      <p:sp>
        <p:nvSpPr>
          <p:cNvPr id="4" name="Rectangle 3">
            <a:extLst>
              <a:ext uri="{FF2B5EF4-FFF2-40B4-BE49-F238E27FC236}">
                <a16:creationId xmlns:a16="http://schemas.microsoft.com/office/drawing/2014/main" id="{9810C2AF-D3FD-D133-7AD0-E6BDF6C4908E}"/>
              </a:ext>
            </a:extLst>
          </p:cNvPr>
          <p:cNvSpPr/>
          <p:nvPr/>
        </p:nvSpPr>
        <p:spPr>
          <a:xfrm>
            <a:off x="1066800" y="304800"/>
            <a:ext cx="100584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4400" dirty="0">
                <a:solidFill>
                  <a:srgbClr val="FFFF99"/>
                </a:solidFill>
                <a:effectLst>
                  <a:outerShdw blurRad="38100" dist="38100" dir="2700000" algn="tl">
                    <a:srgbClr val="000000">
                      <a:alpha val="43137"/>
                    </a:srgbClr>
                  </a:outerShdw>
                </a:effectLst>
              </a:rPr>
              <a:t>Where They Real – Did They Exist?</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2000"/>
                                        <p:tgtEl>
                                          <p:spTgt spid="3">
                                            <p:txEl>
                                              <p:pRg st="5" end="5"/>
                                            </p:txEl>
                                          </p:spTgt>
                                        </p:tgtEl>
                                      </p:cBhvr>
                                    </p:animEffect>
                                    <p:anim calcmode="lin" valueType="num">
                                      <p:cBhvr>
                                        <p:cTn id="16"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524000"/>
            <a:ext cx="9448800" cy="2246769"/>
          </a:xfrm>
          <a:prstGeom prst="rect">
            <a:avLst/>
          </a:prstGeom>
          <a:noFill/>
        </p:spPr>
        <p:txBody>
          <a:bodyPr wrap="square" rtlCol="0">
            <a:spAutoFit/>
          </a:bodyPr>
          <a:lstStyle/>
          <a:p>
            <a:pPr marL="457200" indent="-457200">
              <a:buFont typeface="+mj-lt"/>
              <a:buAutoNum type="alphaUcPeriod"/>
            </a:pPr>
            <a:r>
              <a:rPr lang="en-US" sz="2800" b="1" dirty="0">
                <a:solidFill>
                  <a:srgbClr val="002060"/>
                </a:solidFill>
              </a:rPr>
              <a:t>Physical Evidence</a:t>
            </a:r>
          </a:p>
          <a:p>
            <a:pPr marL="457200" indent="-457200">
              <a:buFont typeface="+mj-lt"/>
              <a:buAutoNum type="alphaUcPeriod"/>
            </a:pPr>
            <a:r>
              <a:rPr lang="en-US" sz="2800" b="1" dirty="0">
                <a:solidFill>
                  <a:srgbClr val="002060"/>
                </a:solidFill>
              </a:rPr>
              <a:t>Biblical Evidence</a:t>
            </a:r>
          </a:p>
          <a:p>
            <a:pPr marL="914400" lvl="1" indent="-457200">
              <a:buFont typeface="+mj-lt"/>
              <a:buAutoNum type="arabicPeriod"/>
            </a:pPr>
            <a:r>
              <a:rPr lang="en-US" sz="2800" dirty="0"/>
              <a:t>God created all animals</a:t>
            </a:r>
          </a:p>
          <a:p>
            <a:pPr marL="914400" lvl="1" indent="-457200">
              <a:buFont typeface="+mj-lt"/>
              <a:buAutoNum type="arabicPeriod"/>
            </a:pPr>
            <a:r>
              <a:rPr lang="en-US" sz="2800" dirty="0"/>
              <a:t>“Dinosaurs” not mentioned in Bible (assume didn’t exist)</a:t>
            </a:r>
          </a:p>
          <a:p>
            <a:pPr marL="914400" lvl="1" indent="-457200">
              <a:buFont typeface="+mj-lt"/>
              <a:buAutoNum type="arabicPeriod"/>
            </a:pPr>
            <a:r>
              <a:rPr lang="en-US" sz="2800" dirty="0"/>
              <a:t>Large “dinosaur like” creatures are mentioned</a:t>
            </a:r>
          </a:p>
        </p:txBody>
      </p:sp>
      <p:sp>
        <p:nvSpPr>
          <p:cNvPr id="4" name="Rectangle 3">
            <a:extLst>
              <a:ext uri="{FF2B5EF4-FFF2-40B4-BE49-F238E27FC236}">
                <a16:creationId xmlns:a16="http://schemas.microsoft.com/office/drawing/2014/main" id="{6279F2D0-E4E1-9E59-47C2-A274E1FCEA29}"/>
              </a:ext>
            </a:extLst>
          </p:cNvPr>
          <p:cNvSpPr/>
          <p:nvPr/>
        </p:nvSpPr>
        <p:spPr>
          <a:xfrm>
            <a:off x="1066800" y="304800"/>
            <a:ext cx="100584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4400" dirty="0">
                <a:solidFill>
                  <a:srgbClr val="FFFF99"/>
                </a:solidFill>
                <a:effectLst>
                  <a:outerShdw blurRad="38100" dist="38100" dir="2700000" algn="tl">
                    <a:srgbClr val="000000">
                      <a:alpha val="43137"/>
                    </a:srgbClr>
                  </a:outerShdw>
                </a:effectLst>
              </a:rPr>
              <a:t>Where They Real – Did They Exist?</a:t>
            </a:r>
          </a:p>
        </p:txBody>
      </p:sp>
    </p:spTree>
  </p:cSld>
  <p:clrMapOvr>
    <a:masterClrMapping/>
  </p:clrMapOvr>
  <p:transition spd="slow">
    <p:split orient="ver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9100" y="819120"/>
            <a:ext cx="11353800" cy="5124480"/>
          </a:xfrm>
          <a:prstGeom prst="rect">
            <a:avLst/>
          </a:prstGeom>
          <a:solidFill>
            <a:srgbClr val="FFFF99"/>
          </a:solidFill>
          <a:ln>
            <a:solidFill>
              <a:srgbClr val="002060"/>
            </a:solidFill>
          </a:ln>
        </p:spPr>
        <p:txBody>
          <a:bodyPr wrap="square" rtlCol="0">
            <a:spAutoFit/>
          </a:bodyPr>
          <a:lstStyle/>
          <a:p>
            <a:pPr algn="ctr"/>
            <a:r>
              <a:rPr lang="en-US" sz="2800" b="1" u="sng" dirty="0"/>
              <a:t>Job 40:15-24</a:t>
            </a:r>
          </a:p>
          <a:p>
            <a:endParaRPr lang="en-US" sz="2400" dirty="0"/>
          </a:p>
          <a:p>
            <a:r>
              <a:rPr lang="en-US" sz="2500" dirty="0"/>
              <a:t>15 "Look now at the </a:t>
            </a:r>
            <a:r>
              <a:rPr lang="en-US" sz="2500" b="1" u="sng" dirty="0"/>
              <a:t>behemoth</a:t>
            </a:r>
            <a:r>
              <a:rPr lang="en-US" sz="2500" dirty="0"/>
              <a:t>, which I made along with you; He eats grass like an ox. </a:t>
            </a:r>
          </a:p>
          <a:p>
            <a:r>
              <a:rPr lang="en-US" sz="2500" dirty="0"/>
              <a:t>16 See now, his strength is in his hips, And his power is in his stomach muscles. </a:t>
            </a:r>
          </a:p>
          <a:p>
            <a:r>
              <a:rPr lang="en-US" sz="2500" dirty="0"/>
              <a:t>17 He moves his tail like a cedar; The sinews of his thighs are tightly knit. </a:t>
            </a:r>
          </a:p>
          <a:p>
            <a:r>
              <a:rPr lang="en-US" sz="2500" dirty="0"/>
              <a:t>18 His bones are like beams of bronze, His ribs like bars of iron. </a:t>
            </a:r>
          </a:p>
          <a:p>
            <a:r>
              <a:rPr lang="en-US" sz="2500" dirty="0"/>
              <a:t>19 He is the first of the ways of God; Only He who made him can bring near His sword. </a:t>
            </a:r>
          </a:p>
          <a:p>
            <a:r>
              <a:rPr lang="en-US" sz="2500" dirty="0"/>
              <a:t>20 Surely the mountains yield food for him, And all the beasts of the field play there. </a:t>
            </a:r>
          </a:p>
          <a:p>
            <a:r>
              <a:rPr lang="en-US" sz="2500" dirty="0"/>
              <a:t>21 He lies under the lotus trees, In a covert of reeds and marsh. </a:t>
            </a:r>
          </a:p>
          <a:p>
            <a:r>
              <a:rPr lang="en-US" sz="2500" dirty="0"/>
              <a:t>22 The lotus trees cover him with their shade; The willows by the brook surround him. </a:t>
            </a:r>
          </a:p>
          <a:p>
            <a:r>
              <a:rPr lang="en-US" sz="2500" dirty="0"/>
              <a:t>23 Indeed the river may rage, Yet he is not disturbed; He is confident, though the Jordan gushes into his mouth, </a:t>
            </a:r>
          </a:p>
          <a:p>
            <a:r>
              <a:rPr lang="en-US" sz="2500" dirty="0"/>
              <a:t>24 Though he takes it in his eyes, Or one pierces his nose with a snare. </a:t>
            </a:r>
          </a:p>
        </p:txBody>
      </p:sp>
    </p:spTree>
  </p:cSld>
  <p:clrMapOvr>
    <a:masterClrMapping/>
  </p:clrMapOvr>
  <p:transition spd="slow">
    <p:split orient="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39693"/>
            <a:ext cx="11582400" cy="6178614"/>
          </a:xfrm>
          <a:prstGeom prst="rect">
            <a:avLst/>
          </a:prstGeom>
          <a:solidFill>
            <a:srgbClr val="FFFF99"/>
          </a:solidFill>
          <a:ln>
            <a:solidFill>
              <a:srgbClr val="002060"/>
            </a:solidFill>
          </a:ln>
        </p:spPr>
        <p:txBody>
          <a:bodyPr wrap="square" rtlCol="0">
            <a:spAutoFit/>
          </a:bodyPr>
          <a:lstStyle/>
          <a:p>
            <a:pPr algn="ctr"/>
            <a:r>
              <a:rPr lang="en-US" sz="2800" b="1" u="sng" dirty="0"/>
              <a:t>Job 41</a:t>
            </a:r>
          </a:p>
          <a:p>
            <a:r>
              <a:rPr lang="en-US" sz="2450" dirty="0"/>
              <a:t>1  "Can you draw out </a:t>
            </a:r>
            <a:r>
              <a:rPr lang="en-US" sz="2450" b="1" u="sng" dirty="0"/>
              <a:t>Leviathan</a:t>
            </a:r>
            <a:r>
              <a:rPr lang="en-US" sz="2450" dirty="0"/>
              <a:t> with a hook, Or snare his tongue with a line which you lower? </a:t>
            </a:r>
          </a:p>
          <a:p>
            <a:r>
              <a:rPr lang="en-US" sz="2450" dirty="0"/>
              <a:t>2 Can you put a reed through his nose, Or pierce his jaw with a hook? </a:t>
            </a:r>
          </a:p>
          <a:p>
            <a:r>
              <a:rPr lang="en-US" sz="2450" dirty="0"/>
              <a:t>3 Will he make many supplications to you? Will he speak softly to you? </a:t>
            </a:r>
          </a:p>
          <a:p>
            <a:r>
              <a:rPr lang="en-US" sz="2450" dirty="0"/>
              <a:t>4 Will he make a covenant with you? Will you take him as a servant forever? </a:t>
            </a:r>
          </a:p>
          <a:p>
            <a:r>
              <a:rPr lang="en-US" sz="2450" dirty="0"/>
              <a:t>5 Will you play with him as with a bird, Or will you leash him for your maidens? </a:t>
            </a:r>
          </a:p>
          <a:p>
            <a:r>
              <a:rPr lang="en-US" sz="2450" dirty="0"/>
              <a:t>6 Will your companions make a banquet of him? Will they apportion him among the merchants? </a:t>
            </a:r>
          </a:p>
          <a:p>
            <a:r>
              <a:rPr lang="en-US" sz="2450" dirty="0"/>
              <a:t>7 Can you fill his skin with harpoons, Or his head with fishing spears? </a:t>
            </a:r>
          </a:p>
          <a:p>
            <a:r>
              <a:rPr lang="en-US" sz="2450" dirty="0"/>
              <a:t>8 Lay your hand on him; Remember the battle-- Never do it again! </a:t>
            </a:r>
          </a:p>
          <a:p>
            <a:r>
              <a:rPr lang="en-US" sz="2450" dirty="0"/>
              <a:t>9 Indeed, any hope of overcoming him is false; Shall one not be overwhelmed at the sight of him? </a:t>
            </a:r>
          </a:p>
          <a:p>
            <a:r>
              <a:rPr lang="en-US" sz="2450" dirty="0"/>
              <a:t>10 No one is so fierce that he would dare stir him up. Who then is able to stand against Me? </a:t>
            </a:r>
          </a:p>
          <a:p>
            <a:r>
              <a:rPr lang="en-US" sz="2450" dirty="0"/>
              <a:t>11 Who has preceded Me, that I should pay him? Everything under heaven is Mine. </a:t>
            </a:r>
          </a:p>
        </p:txBody>
      </p:sp>
    </p:spTree>
  </p:cSld>
  <p:clrMapOvr>
    <a:masterClrMapping/>
  </p:clrMapOvr>
  <p:transition spd="slow">
    <p:split orient="ver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85801"/>
            <a:ext cx="10972800" cy="5586145"/>
          </a:xfrm>
          <a:prstGeom prst="rect">
            <a:avLst/>
          </a:prstGeom>
          <a:solidFill>
            <a:srgbClr val="FFFF99"/>
          </a:solidFill>
          <a:ln>
            <a:solidFill>
              <a:srgbClr val="002060"/>
            </a:solidFill>
          </a:ln>
        </p:spPr>
        <p:txBody>
          <a:bodyPr wrap="square" rtlCol="0">
            <a:spAutoFit/>
          </a:bodyPr>
          <a:lstStyle/>
          <a:p>
            <a:r>
              <a:rPr lang="en-US" sz="2550" dirty="0"/>
              <a:t>12 "I will not conceal his limbs, His mighty power, or his graceful proportions. </a:t>
            </a:r>
          </a:p>
          <a:p>
            <a:r>
              <a:rPr lang="en-US" sz="2550" dirty="0"/>
              <a:t>13 Who can remove his outer coat? Who can approach him with a double bridle? </a:t>
            </a:r>
          </a:p>
          <a:p>
            <a:r>
              <a:rPr lang="en-US" sz="2550" dirty="0"/>
              <a:t>14 Who can open the doors of his face, With his terrible teeth all around? </a:t>
            </a:r>
          </a:p>
          <a:p>
            <a:r>
              <a:rPr lang="en-US" sz="2550" dirty="0"/>
              <a:t>15 His rows of scales are his pride, Shut up tightly as with a seal; </a:t>
            </a:r>
          </a:p>
          <a:p>
            <a:r>
              <a:rPr lang="en-US" sz="2550" dirty="0"/>
              <a:t>16 One is so near another That no air can come between them; </a:t>
            </a:r>
          </a:p>
          <a:p>
            <a:r>
              <a:rPr lang="en-US" sz="2550" dirty="0"/>
              <a:t>17 They are joined one to another, They stick together and cannot be parted. </a:t>
            </a:r>
          </a:p>
          <a:p>
            <a:r>
              <a:rPr lang="en-US" sz="2550" dirty="0"/>
              <a:t>18 His </a:t>
            </a:r>
            <a:r>
              <a:rPr lang="en-US" sz="2550" dirty="0" err="1"/>
              <a:t>sneezings</a:t>
            </a:r>
            <a:r>
              <a:rPr lang="en-US" sz="2550" dirty="0"/>
              <a:t> flash forth light, And his eyes are like the eyelids of the morning. </a:t>
            </a:r>
          </a:p>
          <a:p>
            <a:r>
              <a:rPr lang="en-US" sz="2550" dirty="0"/>
              <a:t>19 Out of his mouth go burning lights; Sparks of fire shoot out. </a:t>
            </a:r>
          </a:p>
          <a:p>
            <a:r>
              <a:rPr lang="en-US" sz="2550" dirty="0"/>
              <a:t>20 Smoke goes out of his nostrils, As from a boiling pot and burning rushes. </a:t>
            </a:r>
          </a:p>
          <a:p>
            <a:r>
              <a:rPr lang="en-US" sz="2550" dirty="0"/>
              <a:t>21 His breath kindles coals, And a flame goes out of his mouth. </a:t>
            </a:r>
          </a:p>
          <a:p>
            <a:r>
              <a:rPr lang="en-US" sz="2550" dirty="0"/>
              <a:t>22 Strength dwells in his neck, And sorrow dances before him. </a:t>
            </a:r>
          </a:p>
          <a:p>
            <a:r>
              <a:rPr lang="en-US" sz="2550" dirty="0"/>
              <a:t>23 The folds of his flesh are joined together; They are firm on him and cannot be moved. </a:t>
            </a:r>
          </a:p>
          <a:p>
            <a:r>
              <a:rPr lang="en-US" sz="2550" dirty="0"/>
              <a:t>24 His heart is as hard as stone, Even as hard as the lower millstone.." </a:t>
            </a:r>
          </a:p>
        </p:txBody>
      </p:sp>
    </p:spTree>
  </p:cSld>
  <p:clrMapOvr>
    <a:masterClrMapping/>
  </p:clrMapOvr>
  <p:transition spd="slow">
    <p:split orient="ver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85801"/>
            <a:ext cx="10972800" cy="4239622"/>
          </a:xfrm>
          <a:prstGeom prst="rect">
            <a:avLst/>
          </a:prstGeom>
          <a:solidFill>
            <a:srgbClr val="FFFF99"/>
          </a:solidFill>
          <a:ln>
            <a:solidFill>
              <a:srgbClr val="002060"/>
            </a:solidFill>
          </a:ln>
        </p:spPr>
        <p:txBody>
          <a:bodyPr wrap="square" rtlCol="0">
            <a:spAutoFit/>
          </a:bodyPr>
          <a:lstStyle/>
          <a:p>
            <a:r>
              <a:rPr lang="en-US" sz="2450" dirty="0"/>
              <a:t>25 When he raises himself up, the mighty are afraid; Because of his </a:t>
            </a:r>
            <a:r>
              <a:rPr lang="en-US" sz="2450" dirty="0" err="1"/>
              <a:t>crashings</a:t>
            </a:r>
            <a:r>
              <a:rPr lang="en-US" sz="2450" dirty="0"/>
              <a:t> they are beside themselves. </a:t>
            </a:r>
          </a:p>
          <a:p>
            <a:r>
              <a:rPr lang="en-US" sz="2450" dirty="0"/>
              <a:t>26 Though the sword reaches him, it cannot avail; Nor does spear, dart, or javelin. </a:t>
            </a:r>
          </a:p>
          <a:p>
            <a:r>
              <a:rPr lang="en-US" sz="2450" dirty="0"/>
              <a:t>27 He regards iron as straw, And bronze as rotten wood. </a:t>
            </a:r>
          </a:p>
          <a:p>
            <a:r>
              <a:rPr lang="en-US" sz="2450" dirty="0"/>
              <a:t>28 The arrow cannot make him flee; </a:t>
            </a:r>
            <a:r>
              <a:rPr lang="en-US" sz="2450" dirty="0" err="1"/>
              <a:t>Slingstones</a:t>
            </a:r>
            <a:r>
              <a:rPr lang="en-US" sz="2450" dirty="0"/>
              <a:t> become like stubble to him. </a:t>
            </a:r>
          </a:p>
          <a:p>
            <a:r>
              <a:rPr lang="en-US" sz="2450" dirty="0"/>
              <a:t>29 Darts are regarded as straw; He laughs at the threat of javelins. </a:t>
            </a:r>
          </a:p>
          <a:p>
            <a:r>
              <a:rPr lang="en-US" sz="2450" dirty="0"/>
              <a:t>30 His undersides are like sharp potsherds; He spreads pointed marks in the mire. </a:t>
            </a:r>
          </a:p>
          <a:p>
            <a:r>
              <a:rPr lang="en-US" sz="2450" dirty="0"/>
              <a:t>31 He makes the deep boil like a pot; He makes the sea like a pot of ointment. </a:t>
            </a:r>
          </a:p>
          <a:p>
            <a:r>
              <a:rPr lang="en-US" sz="2450" dirty="0"/>
              <a:t>32 He leaves a shining wake behind him; One would think the deep had white hair. </a:t>
            </a:r>
          </a:p>
          <a:p>
            <a:r>
              <a:rPr lang="en-US" sz="2450" dirty="0"/>
              <a:t>33 On earth there is nothing like him, Which is made without fear. </a:t>
            </a:r>
          </a:p>
          <a:p>
            <a:r>
              <a:rPr lang="en-US" sz="2450" dirty="0"/>
              <a:t>34 He beholds every high thing; He is king over all the children of pride." </a:t>
            </a:r>
          </a:p>
        </p:txBody>
      </p:sp>
    </p:spTree>
  </p:cSld>
  <p:clrMapOvr>
    <a:masterClrMapping/>
  </p:clrMapOvr>
  <p:transition spd="slow">
    <p:split orient="ver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43000" y="381001"/>
            <a:ext cx="9982200" cy="1261884"/>
          </a:xfrm>
          <a:prstGeom prst="rect">
            <a:avLst/>
          </a:prstGeom>
          <a:solidFill>
            <a:srgbClr val="FFFF99"/>
          </a:solidFill>
          <a:ln>
            <a:solidFill>
              <a:schemeClr val="tx1"/>
            </a:solidFill>
          </a:ln>
        </p:spPr>
        <p:txBody>
          <a:bodyPr wrap="square" rtlCol="0">
            <a:spAutoFit/>
          </a:bodyPr>
          <a:lstStyle/>
          <a:p>
            <a:pPr algn="ctr"/>
            <a:r>
              <a:rPr lang="en-US" sz="2800" b="1" u="sng" dirty="0"/>
              <a:t>Job 7:12</a:t>
            </a:r>
          </a:p>
          <a:p>
            <a:endParaRPr lang="en-US" sz="2000" dirty="0"/>
          </a:p>
          <a:p>
            <a:r>
              <a:rPr lang="en-US" sz="2800" dirty="0"/>
              <a:t>12 Am I a sea, or a </a:t>
            </a:r>
            <a:r>
              <a:rPr lang="en-US" sz="2800" b="1" u="sng" dirty="0"/>
              <a:t>sea serpent</a:t>
            </a:r>
            <a:r>
              <a:rPr lang="en-US" sz="2800" dirty="0"/>
              <a:t>, That You set a guard over me? </a:t>
            </a:r>
          </a:p>
        </p:txBody>
      </p:sp>
      <p:sp>
        <p:nvSpPr>
          <p:cNvPr id="4" name="TextBox 3"/>
          <p:cNvSpPr txBox="1"/>
          <p:nvPr/>
        </p:nvSpPr>
        <p:spPr>
          <a:xfrm>
            <a:off x="762000" y="2237125"/>
            <a:ext cx="5791200" cy="3477875"/>
          </a:xfrm>
          <a:prstGeom prst="rect">
            <a:avLst/>
          </a:prstGeom>
          <a:solidFill>
            <a:schemeClr val="bg1"/>
          </a:solidFill>
          <a:ln>
            <a:solidFill>
              <a:schemeClr val="tx1"/>
            </a:solidFill>
          </a:ln>
        </p:spPr>
        <p:txBody>
          <a:bodyPr wrap="square" rtlCol="0">
            <a:spAutoFit/>
          </a:bodyPr>
          <a:lstStyle/>
          <a:p>
            <a:pPr algn="ctr"/>
            <a:r>
              <a:rPr lang="en-US" sz="2800" b="1" dirty="0" err="1"/>
              <a:t>tanniyn</a:t>
            </a:r>
            <a:r>
              <a:rPr lang="en-US" sz="2800" b="1" dirty="0"/>
              <a:t> or </a:t>
            </a:r>
            <a:r>
              <a:rPr lang="en-US" sz="2800" b="1" dirty="0" err="1"/>
              <a:t>tanniym</a:t>
            </a:r>
            <a:r>
              <a:rPr lang="en-US" sz="2800" b="1" dirty="0"/>
              <a:t> (Ezek 29:3)</a:t>
            </a:r>
          </a:p>
          <a:p>
            <a:endParaRPr lang="en-US" sz="2400" dirty="0"/>
          </a:p>
          <a:p>
            <a:r>
              <a:rPr lang="en-US" sz="2400" dirty="0"/>
              <a:t>a dragon, a serpent, a sea monster </a:t>
            </a:r>
          </a:p>
          <a:p>
            <a:r>
              <a:rPr lang="en-US" sz="2400" dirty="0"/>
              <a:t>a)	a dragon or a dinosaur </a:t>
            </a:r>
          </a:p>
          <a:p>
            <a:r>
              <a:rPr lang="en-US" sz="2400" dirty="0"/>
              <a:t>b)	a sea or a river monster </a:t>
            </a:r>
          </a:p>
          <a:p>
            <a:r>
              <a:rPr lang="en-US" sz="2400" dirty="0"/>
              <a:t>c)	a serpent, a venomous snake </a:t>
            </a:r>
          </a:p>
          <a:p>
            <a:endParaRPr lang="en-US" sz="2400" dirty="0"/>
          </a:p>
          <a:p>
            <a:r>
              <a:rPr lang="en-US" sz="2400" dirty="0"/>
              <a:t>(Brown Driver &amp; Briggs Hebrew Lexicon, Copyright (c)1993)</a:t>
            </a:r>
          </a:p>
        </p:txBody>
      </p:sp>
      <p:sp>
        <p:nvSpPr>
          <p:cNvPr id="5" name="TextBox 4"/>
          <p:cNvSpPr txBox="1"/>
          <p:nvPr/>
        </p:nvSpPr>
        <p:spPr>
          <a:xfrm>
            <a:off x="6858000" y="2237125"/>
            <a:ext cx="4191000" cy="2677656"/>
          </a:xfrm>
          <a:prstGeom prst="rect">
            <a:avLst/>
          </a:prstGeom>
          <a:solidFill>
            <a:schemeClr val="bg1"/>
          </a:solidFill>
          <a:ln>
            <a:solidFill>
              <a:schemeClr val="tx1"/>
            </a:solidFill>
          </a:ln>
        </p:spPr>
        <p:txBody>
          <a:bodyPr wrap="square" rtlCol="0">
            <a:spAutoFit/>
          </a:bodyPr>
          <a:lstStyle/>
          <a:p>
            <a:pPr algn="ctr"/>
            <a:r>
              <a:rPr lang="en-US" sz="2800" b="1" u="sng" dirty="0"/>
              <a:t>Translated:</a:t>
            </a:r>
          </a:p>
          <a:p>
            <a:pPr algn="ctr"/>
            <a:endParaRPr lang="en-US" sz="2800" b="1" u="sng" dirty="0"/>
          </a:p>
          <a:p>
            <a:r>
              <a:rPr lang="en-US" sz="2800" dirty="0"/>
              <a:t>“Whales” (Gen. 1:21)</a:t>
            </a:r>
          </a:p>
          <a:p>
            <a:r>
              <a:rPr lang="en-US" sz="2800" dirty="0"/>
              <a:t>“Dragons” (Isa. 27:1, et.al)</a:t>
            </a:r>
          </a:p>
          <a:p>
            <a:r>
              <a:rPr lang="en-US" sz="2800" dirty="0"/>
              <a:t>“Sea monster” (Lam. 4:3)</a:t>
            </a:r>
          </a:p>
          <a:p>
            <a:r>
              <a:rPr lang="en-US" sz="2800" dirty="0"/>
              <a:t>“Serpent” (</a:t>
            </a:r>
            <a:r>
              <a:rPr lang="en-US" sz="2800" dirty="0" err="1"/>
              <a:t>Exo</a:t>
            </a:r>
            <a:r>
              <a:rPr lang="en-US" sz="2800" dirty="0"/>
              <a:t>. 7:10, 12)</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524001"/>
            <a:ext cx="9448800" cy="5416868"/>
          </a:xfrm>
          <a:prstGeom prst="rect">
            <a:avLst/>
          </a:prstGeom>
          <a:noFill/>
        </p:spPr>
        <p:txBody>
          <a:bodyPr wrap="square" rtlCol="0">
            <a:spAutoFit/>
          </a:bodyPr>
          <a:lstStyle/>
          <a:p>
            <a:pPr marL="457200" indent="-457200">
              <a:buFont typeface="+mj-lt"/>
              <a:buAutoNum type="alphaUcPeriod"/>
            </a:pPr>
            <a:r>
              <a:rPr lang="en-US" sz="2800" b="1" dirty="0">
                <a:solidFill>
                  <a:srgbClr val="002060"/>
                </a:solidFill>
              </a:rPr>
              <a:t>Physical Evidence</a:t>
            </a:r>
          </a:p>
          <a:p>
            <a:pPr marL="457200" indent="-457200">
              <a:buFont typeface="+mj-lt"/>
              <a:buAutoNum type="alphaUcPeriod"/>
            </a:pPr>
            <a:r>
              <a:rPr lang="en-US" sz="2800" b="1" dirty="0">
                <a:solidFill>
                  <a:srgbClr val="002060"/>
                </a:solidFill>
              </a:rPr>
              <a:t>Biblical Evidence</a:t>
            </a:r>
          </a:p>
          <a:p>
            <a:pPr marL="457200" indent="-457200">
              <a:buFont typeface="+mj-lt"/>
              <a:buAutoNum type="alphaUcPeriod"/>
            </a:pPr>
            <a:r>
              <a:rPr lang="en-US" sz="2800" b="1" dirty="0">
                <a:solidFill>
                  <a:srgbClr val="002060"/>
                </a:solidFill>
              </a:rPr>
              <a:t>Dragons</a:t>
            </a:r>
          </a:p>
          <a:p>
            <a:pPr marL="914400" lvl="1" indent="-457200">
              <a:buFont typeface="+mj-lt"/>
              <a:buAutoNum type="arabicPeriod"/>
            </a:pPr>
            <a:r>
              <a:rPr lang="en-US" sz="2800" dirty="0">
                <a:solidFill>
                  <a:prstClr val="black"/>
                </a:solidFill>
              </a:rPr>
              <a:t>Bible mentions “Dragons” (KJV)</a:t>
            </a:r>
          </a:p>
          <a:p>
            <a:pPr marL="1371600" lvl="2" indent="-457200">
              <a:buFont typeface="+mj-lt"/>
              <a:buAutoNum type="alphaLcPeriod"/>
            </a:pPr>
            <a:r>
              <a:rPr lang="en-US" sz="2600" dirty="0">
                <a:solidFill>
                  <a:prstClr val="black"/>
                </a:solidFill>
              </a:rPr>
              <a:t>Deut 32:33</a:t>
            </a:r>
          </a:p>
          <a:p>
            <a:pPr marL="1371600" lvl="2" indent="-457200">
              <a:buFont typeface="+mj-lt"/>
              <a:buAutoNum type="alphaLcPeriod"/>
            </a:pPr>
            <a:r>
              <a:rPr lang="en-US" sz="2600" dirty="0">
                <a:solidFill>
                  <a:prstClr val="black"/>
                </a:solidFill>
              </a:rPr>
              <a:t>Psa. 91:13</a:t>
            </a:r>
          </a:p>
          <a:p>
            <a:pPr marL="1371600" lvl="2" indent="-457200">
              <a:buFont typeface="+mj-lt"/>
              <a:buAutoNum type="alphaLcPeriod"/>
            </a:pPr>
            <a:r>
              <a:rPr lang="en-US" sz="2600" dirty="0">
                <a:solidFill>
                  <a:prstClr val="black"/>
                </a:solidFill>
              </a:rPr>
              <a:t>Psa. 148:7 </a:t>
            </a:r>
          </a:p>
          <a:p>
            <a:pPr marL="1371600" lvl="2" indent="-457200">
              <a:buFont typeface="+mj-lt"/>
              <a:buAutoNum type="alphaLcPeriod"/>
            </a:pPr>
            <a:r>
              <a:rPr lang="en-US" sz="2600" dirty="0">
                <a:solidFill>
                  <a:prstClr val="black"/>
                </a:solidFill>
              </a:rPr>
              <a:t>Isa. 27:1</a:t>
            </a:r>
          </a:p>
          <a:p>
            <a:pPr marL="1371600" lvl="2" indent="-457200">
              <a:buFont typeface="+mj-lt"/>
              <a:buAutoNum type="alphaLcPeriod"/>
            </a:pPr>
            <a:r>
              <a:rPr lang="en-US" sz="2600" dirty="0">
                <a:solidFill>
                  <a:prstClr val="black"/>
                </a:solidFill>
              </a:rPr>
              <a:t>Isa. 51:9</a:t>
            </a:r>
          </a:p>
          <a:p>
            <a:pPr marL="1371600" lvl="2" indent="-457200">
              <a:buFont typeface="+mj-lt"/>
              <a:buAutoNum type="alphaLcPeriod"/>
            </a:pPr>
            <a:r>
              <a:rPr lang="en-US" sz="2600" dirty="0">
                <a:solidFill>
                  <a:prstClr val="black"/>
                </a:solidFill>
              </a:rPr>
              <a:t>Jer. 9:11</a:t>
            </a:r>
          </a:p>
          <a:p>
            <a:pPr marL="1371600" lvl="2" indent="-457200">
              <a:buFont typeface="+mj-lt"/>
              <a:buAutoNum type="alphaLcPeriod"/>
            </a:pPr>
            <a:r>
              <a:rPr lang="en-US" sz="2600" dirty="0">
                <a:solidFill>
                  <a:prstClr val="black"/>
                </a:solidFill>
              </a:rPr>
              <a:t>Jer. 14:6</a:t>
            </a:r>
          </a:p>
          <a:p>
            <a:pPr marL="1371600" lvl="2" indent="-457200">
              <a:buFont typeface="+mj-lt"/>
              <a:buAutoNum type="alphaLcPeriod"/>
            </a:pPr>
            <a:r>
              <a:rPr lang="en-US" sz="2600" dirty="0">
                <a:solidFill>
                  <a:prstClr val="black"/>
                </a:solidFill>
              </a:rPr>
              <a:t>Micah 1:8</a:t>
            </a:r>
          </a:p>
          <a:p>
            <a:pPr marL="1371600" lvl="2" indent="-457200">
              <a:buFont typeface="+mj-lt"/>
              <a:buAutoNum type="alphaLcPeriod"/>
            </a:pPr>
            <a:r>
              <a:rPr lang="en-US" sz="2600" dirty="0">
                <a:solidFill>
                  <a:prstClr val="black"/>
                </a:solidFill>
              </a:rPr>
              <a:t>Mal. 1:3</a:t>
            </a:r>
          </a:p>
        </p:txBody>
      </p:sp>
      <p:sp>
        <p:nvSpPr>
          <p:cNvPr id="4" name="Rectangle 3">
            <a:extLst>
              <a:ext uri="{FF2B5EF4-FFF2-40B4-BE49-F238E27FC236}">
                <a16:creationId xmlns:a16="http://schemas.microsoft.com/office/drawing/2014/main" id="{741A8DEA-D6E9-E908-F40A-AFB37A34FF76}"/>
              </a:ext>
            </a:extLst>
          </p:cNvPr>
          <p:cNvSpPr/>
          <p:nvPr/>
        </p:nvSpPr>
        <p:spPr>
          <a:xfrm>
            <a:off x="1066800" y="304800"/>
            <a:ext cx="100584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4400" dirty="0">
                <a:solidFill>
                  <a:srgbClr val="FFFF99"/>
                </a:solidFill>
                <a:effectLst>
                  <a:outerShdw blurRad="38100" dist="38100" dir="2700000" algn="tl">
                    <a:srgbClr val="000000">
                      <a:alpha val="43137"/>
                    </a:srgbClr>
                  </a:outerShdw>
                </a:effectLst>
              </a:rPr>
              <a:t>Where They Real – Did They Exist?</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anim calcmode="lin" valueType="num">
                                      <p:cBhvr>
                                        <p:cTn id="8"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2000"/>
                                        <p:tgtEl>
                                          <p:spTgt spid="3">
                                            <p:txEl>
                                              <p:pRg st="4" end="4"/>
                                            </p:txEl>
                                          </p:spTgt>
                                        </p:tgtEl>
                                      </p:cBhvr>
                                    </p:animEffect>
                                    <p:anim calcmode="lin" valueType="num">
                                      <p:cBhvr>
                                        <p:cTn id="1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par>
                                <p:cTn id="19" presetID="37"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2000"/>
                                        <p:tgtEl>
                                          <p:spTgt spid="3">
                                            <p:txEl>
                                              <p:pRg st="5" end="5"/>
                                            </p:txEl>
                                          </p:spTgt>
                                        </p:tgtEl>
                                      </p:cBhvr>
                                    </p:animEffect>
                                    <p:anim calcmode="lin" valueType="num">
                                      <p:cBhvr>
                                        <p:cTn id="22"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24"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2000"/>
                                        <p:tgtEl>
                                          <p:spTgt spid="3">
                                            <p:txEl>
                                              <p:pRg st="6" end="6"/>
                                            </p:txEl>
                                          </p:spTgt>
                                        </p:tgtEl>
                                      </p:cBhvr>
                                    </p:animEffect>
                                    <p:anim calcmode="lin" valueType="num">
                                      <p:cBhvr>
                                        <p:cTn id="28"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9"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30"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par>
                                <p:cTn id="31" presetID="37" presetClass="entr" presetSubtype="0"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2000"/>
                                        <p:tgtEl>
                                          <p:spTgt spid="3">
                                            <p:txEl>
                                              <p:pRg st="7" end="7"/>
                                            </p:txEl>
                                          </p:spTgt>
                                        </p:tgtEl>
                                      </p:cBhvr>
                                    </p:animEffect>
                                    <p:anim calcmode="lin" valueType="num">
                                      <p:cBhvr>
                                        <p:cTn id="34"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5"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36"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par>
                                <p:cTn id="37" presetID="37" presetClass="entr" presetSubtype="0" fill="hold" grpId="0"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2000"/>
                                        <p:tgtEl>
                                          <p:spTgt spid="3">
                                            <p:txEl>
                                              <p:pRg st="8" end="8"/>
                                            </p:txEl>
                                          </p:spTgt>
                                        </p:tgtEl>
                                      </p:cBhvr>
                                    </p:animEffect>
                                    <p:anim calcmode="lin" valueType="num">
                                      <p:cBhvr>
                                        <p:cTn id="40"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par>
                                <p:cTn id="43" presetID="37" presetClass="entr" presetSubtype="0" fill="hold" grpId="0"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fade">
                                      <p:cBhvr>
                                        <p:cTn id="45" dur="2000"/>
                                        <p:tgtEl>
                                          <p:spTgt spid="3">
                                            <p:txEl>
                                              <p:pRg st="9" end="9"/>
                                            </p:txEl>
                                          </p:spTgt>
                                        </p:tgtEl>
                                      </p:cBhvr>
                                    </p:animEffect>
                                    <p:anim calcmode="lin" valueType="num">
                                      <p:cBhvr>
                                        <p:cTn id="46"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7" dur="1800"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48" dur="200" accel="100000" fill="hold">
                                          <p:stCondLst>
                                            <p:cond delay="1800"/>
                                          </p:stCondLst>
                                        </p:cTn>
                                        <p:tgtEl>
                                          <p:spTgt spid="3">
                                            <p:txEl>
                                              <p:pRg st="9" end="9"/>
                                            </p:txEl>
                                          </p:spTgt>
                                        </p:tgtEl>
                                        <p:attrNameLst>
                                          <p:attrName>ppt_y</p:attrName>
                                        </p:attrNameLst>
                                      </p:cBhvr>
                                      <p:tavLst>
                                        <p:tav tm="0">
                                          <p:val>
                                            <p:strVal val="#ppt_y-.03"/>
                                          </p:val>
                                        </p:tav>
                                        <p:tav tm="100000">
                                          <p:val>
                                            <p:strVal val="#ppt_y"/>
                                          </p:val>
                                        </p:tav>
                                      </p:tavLst>
                                    </p:anim>
                                  </p:childTnLst>
                                </p:cTn>
                              </p:par>
                              <p:par>
                                <p:cTn id="49" presetID="37" presetClass="entr" presetSubtype="0" fill="hold" grpId="0"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fade">
                                      <p:cBhvr>
                                        <p:cTn id="51" dur="2000"/>
                                        <p:tgtEl>
                                          <p:spTgt spid="3">
                                            <p:txEl>
                                              <p:pRg st="10" end="10"/>
                                            </p:txEl>
                                          </p:spTgt>
                                        </p:tgtEl>
                                      </p:cBhvr>
                                    </p:animEffect>
                                    <p:anim calcmode="lin" valueType="num">
                                      <p:cBhvr>
                                        <p:cTn id="52"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3" dur="1800" decel="100000" fill="hold"/>
                                        <p:tgtEl>
                                          <p:spTgt spid="3">
                                            <p:txEl>
                                              <p:pRg st="10" end="10"/>
                                            </p:txEl>
                                          </p:spTgt>
                                        </p:tgtEl>
                                        <p:attrNameLst>
                                          <p:attrName>ppt_y</p:attrName>
                                        </p:attrNameLst>
                                      </p:cBhvr>
                                      <p:tavLst>
                                        <p:tav tm="0">
                                          <p:val>
                                            <p:strVal val="#ppt_y+1"/>
                                          </p:val>
                                        </p:tav>
                                        <p:tav tm="100000">
                                          <p:val>
                                            <p:strVal val="#ppt_y-.03"/>
                                          </p:val>
                                        </p:tav>
                                      </p:tavLst>
                                    </p:anim>
                                    <p:anim calcmode="lin" valueType="num">
                                      <p:cBhvr>
                                        <p:cTn id="54" dur="200" accel="100000" fill="hold">
                                          <p:stCondLst>
                                            <p:cond delay="1800"/>
                                          </p:stCondLst>
                                        </p:cTn>
                                        <p:tgtEl>
                                          <p:spTgt spid="3">
                                            <p:txEl>
                                              <p:pRg st="10" end="10"/>
                                            </p:txEl>
                                          </p:spTgt>
                                        </p:tgtEl>
                                        <p:attrNameLst>
                                          <p:attrName>ppt_y</p:attrName>
                                        </p:attrNameLst>
                                      </p:cBhvr>
                                      <p:tavLst>
                                        <p:tav tm="0">
                                          <p:val>
                                            <p:strVal val="#ppt_y-.03"/>
                                          </p:val>
                                        </p:tav>
                                        <p:tav tm="100000">
                                          <p:val>
                                            <p:strVal val="#ppt_y"/>
                                          </p:val>
                                        </p:tav>
                                      </p:tavLst>
                                    </p:anim>
                                  </p:childTnLst>
                                </p:cTn>
                              </p:par>
                              <p:par>
                                <p:cTn id="55" presetID="37" presetClass="entr" presetSubtype="0" fill="hold" grpId="0" nodeType="with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fade">
                                      <p:cBhvr>
                                        <p:cTn id="57" dur="2000"/>
                                        <p:tgtEl>
                                          <p:spTgt spid="3">
                                            <p:txEl>
                                              <p:pRg st="11" end="11"/>
                                            </p:txEl>
                                          </p:spTgt>
                                        </p:tgtEl>
                                      </p:cBhvr>
                                    </p:animEffect>
                                    <p:anim calcmode="lin" valueType="num">
                                      <p:cBhvr>
                                        <p:cTn id="58" dur="2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9" dur="1800" decel="100000" fill="hold"/>
                                        <p:tgtEl>
                                          <p:spTgt spid="3">
                                            <p:txEl>
                                              <p:pRg st="11" end="11"/>
                                            </p:txEl>
                                          </p:spTgt>
                                        </p:tgtEl>
                                        <p:attrNameLst>
                                          <p:attrName>ppt_y</p:attrName>
                                        </p:attrNameLst>
                                      </p:cBhvr>
                                      <p:tavLst>
                                        <p:tav tm="0">
                                          <p:val>
                                            <p:strVal val="#ppt_y+1"/>
                                          </p:val>
                                        </p:tav>
                                        <p:tav tm="100000">
                                          <p:val>
                                            <p:strVal val="#ppt_y-.03"/>
                                          </p:val>
                                        </p:tav>
                                      </p:tavLst>
                                    </p:anim>
                                    <p:anim calcmode="lin" valueType="num">
                                      <p:cBhvr>
                                        <p:cTn id="60" dur="200" accel="100000" fill="hold">
                                          <p:stCondLst>
                                            <p:cond delay="1800"/>
                                          </p:stCondLst>
                                        </p:cTn>
                                        <p:tgtEl>
                                          <p:spTgt spid="3">
                                            <p:txEl>
                                              <p:pRg st="11" end="11"/>
                                            </p:txEl>
                                          </p:spTgt>
                                        </p:tgtEl>
                                        <p:attrNameLst>
                                          <p:attrName>ppt_y</p:attrName>
                                        </p:attrNameLst>
                                      </p:cBhvr>
                                      <p:tavLst>
                                        <p:tav tm="0">
                                          <p:val>
                                            <p:strVal val="#ppt_y-.03"/>
                                          </p:val>
                                        </p:tav>
                                        <p:tav tm="100000">
                                          <p:val>
                                            <p:strVal val="#ppt_y"/>
                                          </p:val>
                                        </p:tav>
                                      </p:tavLst>
                                    </p:anim>
                                  </p:childTnLst>
                                </p:cTn>
                              </p:par>
                              <p:par>
                                <p:cTn id="61" presetID="37" presetClass="entr" presetSubtype="0" fill="hold" grpId="0" nodeType="withEffect">
                                  <p:stCondLst>
                                    <p:cond delay="0"/>
                                  </p:stCondLst>
                                  <p:childTnLst>
                                    <p:set>
                                      <p:cBhvr>
                                        <p:cTn id="62" dur="1" fill="hold">
                                          <p:stCondLst>
                                            <p:cond delay="0"/>
                                          </p:stCondLst>
                                        </p:cTn>
                                        <p:tgtEl>
                                          <p:spTgt spid="3">
                                            <p:txEl>
                                              <p:pRg st="12" end="12"/>
                                            </p:txEl>
                                          </p:spTgt>
                                        </p:tgtEl>
                                        <p:attrNameLst>
                                          <p:attrName>style.visibility</p:attrName>
                                        </p:attrNameLst>
                                      </p:cBhvr>
                                      <p:to>
                                        <p:strVal val="visible"/>
                                      </p:to>
                                    </p:set>
                                    <p:animEffect transition="in" filter="fade">
                                      <p:cBhvr>
                                        <p:cTn id="63" dur="2000"/>
                                        <p:tgtEl>
                                          <p:spTgt spid="3">
                                            <p:txEl>
                                              <p:pRg st="12" end="12"/>
                                            </p:txEl>
                                          </p:spTgt>
                                        </p:tgtEl>
                                      </p:cBhvr>
                                    </p:animEffect>
                                    <p:anim calcmode="lin" valueType="num">
                                      <p:cBhvr>
                                        <p:cTn id="64" dur="2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65" dur="1800" decel="100000" fill="hold"/>
                                        <p:tgtEl>
                                          <p:spTgt spid="3">
                                            <p:txEl>
                                              <p:pRg st="12" end="12"/>
                                            </p:txEl>
                                          </p:spTgt>
                                        </p:tgtEl>
                                        <p:attrNameLst>
                                          <p:attrName>ppt_y</p:attrName>
                                        </p:attrNameLst>
                                      </p:cBhvr>
                                      <p:tavLst>
                                        <p:tav tm="0">
                                          <p:val>
                                            <p:strVal val="#ppt_y+1"/>
                                          </p:val>
                                        </p:tav>
                                        <p:tav tm="100000">
                                          <p:val>
                                            <p:strVal val="#ppt_y-.03"/>
                                          </p:val>
                                        </p:tav>
                                      </p:tavLst>
                                    </p:anim>
                                    <p:anim calcmode="lin" valueType="num">
                                      <p:cBhvr>
                                        <p:cTn id="66" dur="200" accel="100000" fill="hold">
                                          <p:stCondLst>
                                            <p:cond delay="1800"/>
                                          </p:stCondLst>
                                        </p:cTn>
                                        <p:tgtEl>
                                          <p:spTgt spid="3">
                                            <p:txEl>
                                              <p:pRg st="12" end="1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524000"/>
            <a:ext cx="9448800" cy="2246769"/>
          </a:xfrm>
          <a:prstGeom prst="rect">
            <a:avLst/>
          </a:prstGeom>
          <a:noFill/>
        </p:spPr>
        <p:txBody>
          <a:bodyPr wrap="square" rtlCol="0">
            <a:spAutoFit/>
          </a:bodyPr>
          <a:lstStyle/>
          <a:p>
            <a:pPr marL="457200" indent="-457200">
              <a:buFont typeface="+mj-lt"/>
              <a:buAutoNum type="alphaUcPeriod"/>
            </a:pPr>
            <a:r>
              <a:rPr lang="en-US" sz="2800" b="1" dirty="0">
                <a:solidFill>
                  <a:srgbClr val="002060"/>
                </a:solidFill>
              </a:rPr>
              <a:t>Physical Evidence</a:t>
            </a:r>
          </a:p>
          <a:p>
            <a:pPr marL="457200" indent="-457200">
              <a:buFont typeface="+mj-lt"/>
              <a:buAutoNum type="alphaUcPeriod"/>
            </a:pPr>
            <a:r>
              <a:rPr lang="en-US" sz="2800" b="1" dirty="0">
                <a:solidFill>
                  <a:srgbClr val="002060"/>
                </a:solidFill>
              </a:rPr>
              <a:t>Biblical Evidence</a:t>
            </a:r>
          </a:p>
          <a:p>
            <a:pPr marL="457200" indent="-457200">
              <a:buFont typeface="+mj-lt"/>
              <a:buAutoNum type="alphaUcPeriod"/>
            </a:pPr>
            <a:r>
              <a:rPr lang="en-US" sz="2800" b="1" dirty="0">
                <a:solidFill>
                  <a:srgbClr val="002060"/>
                </a:solidFill>
              </a:rPr>
              <a:t>Dragons</a:t>
            </a:r>
          </a:p>
          <a:p>
            <a:pPr marL="914400" lvl="1" indent="-457200">
              <a:buFont typeface="+mj-lt"/>
              <a:buAutoNum type="arabicPeriod"/>
            </a:pPr>
            <a:r>
              <a:rPr lang="en-US" sz="2800" dirty="0">
                <a:solidFill>
                  <a:prstClr val="black"/>
                </a:solidFill>
              </a:rPr>
              <a:t>Bible mentions “Dragons” (KJV)</a:t>
            </a:r>
          </a:p>
          <a:p>
            <a:pPr marL="914400" lvl="1" indent="-457200">
              <a:buFont typeface="+mj-lt"/>
              <a:buAutoNum type="arabicPeriod"/>
            </a:pPr>
            <a:r>
              <a:rPr lang="en-US" sz="2800" dirty="0">
                <a:solidFill>
                  <a:prstClr val="black"/>
                </a:solidFill>
              </a:rPr>
              <a:t>Dragon legends / traditions around the world</a:t>
            </a:r>
          </a:p>
        </p:txBody>
      </p:sp>
      <p:sp>
        <p:nvSpPr>
          <p:cNvPr id="4" name="Rectangle 3">
            <a:extLst>
              <a:ext uri="{FF2B5EF4-FFF2-40B4-BE49-F238E27FC236}">
                <a16:creationId xmlns:a16="http://schemas.microsoft.com/office/drawing/2014/main" id="{D28A0441-EB9F-8178-ED70-9DBD6554AEBA}"/>
              </a:ext>
            </a:extLst>
          </p:cNvPr>
          <p:cNvSpPr/>
          <p:nvPr/>
        </p:nvSpPr>
        <p:spPr>
          <a:xfrm>
            <a:off x="1066800" y="304800"/>
            <a:ext cx="100584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4400" dirty="0">
                <a:solidFill>
                  <a:srgbClr val="FFFF99"/>
                </a:solidFill>
                <a:effectLst>
                  <a:outerShdw blurRad="38100" dist="38100" dir="2700000" algn="tl">
                    <a:srgbClr val="000000">
                      <a:alpha val="43137"/>
                    </a:srgbClr>
                  </a:outerShdw>
                </a:effectLst>
              </a:rPr>
              <a:t>Where They Real – Did They Exist?</a:t>
            </a:r>
          </a:p>
        </p:txBody>
      </p:sp>
    </p:spTree>
  </p:cSld>
  <p:clrMapOvr>
    <a:masterClrMapping/>
  </p:clrMapOvr>
  <p:transition spd="slow">
    <p:split orient="vert"/>
  </p:transition>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4538146" y="609600"/>
            <a:ext cx="3059235" cy="1107996"/>
          </a:xfrm>
          <a:prstGeom prst="rect">
            <a:avLst/>
          </a:prstGeom>
          <a:noFill/>
        </p:spPr>
        <p:txBody>
          <a:bodyPr wrap="none" lIns="91440" tIns="45720" rIns="91440" bIns="45720">
            <a:spAutoFit/>
          </a:bodyPr>
          <a:lstStyle/>
          <a:p>
            <a:pPr algn="ctr"/>
            <a:r>
              <a:rPr lang="en-US" sz="66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Dragons</a:t>
            </a:r>
          </a:p>
        </p:txBody>
      </p:sp>
      <p:sp>
        <p:nvSpPr>
          <p:cNvPr id="3" name="TextBox 2"/>
          <p:cNvSpPr txBox="1"/>
          <p:nvPr/>
        </p:nvSpPr>
        <p:spPr>
          <a:xfrm>
            <a:off x="1066800" y="2971800"/>
            <a:ext cx="10058400" cy="3539430"/>
          </a:xfrm>
          <a:prstGeom prst="rect">
            <a:avLst/>
          </a:prstGeom>
          <a:solidFill>
            <a:srgbClr val="FFFF99"/>
          </a:solidFill>
          <a:ln>
            <a:solidFill>
              <a:schemeClr val="tx1"/>
            </a:solidFill>
          </a:ln>
        </p:spPr>
        <p:txBody>
          <a:bodyPr wrap="square" rtlCol="0">
            <a:spAutoFit/>
          </a:bodyPr>
          <a:lstStyle/>
          <a:p>
            <a:r>
              <a:rPr lang="en-US" sz="2800" dirty="0"/>
              <a:t>“The frequent reference to dragons in the Bible, as well as in the early records and traditions of most of the nations of antiquity, certainly cannot be shrugged off as merely fairy tales. Most probably they represent memories of dinosaurs handed down by tribal ancestors who encountered them before they became extinct.”</a:t>
            </a:r>
          </a:p>
          <a:p>
            <a:endParaRPr lang="en-US" sz="2800" dirty="0"/>
          </a:p>
          <a:p>
            <a:pPr algn="r"/>
            <a:r>
              <a:rPr lang="en-US" sz="2800" dirty="0"/>
              <a:t>Henry Morris, </a:t>
            </a:r>
            <a:r>
              <a:rPr lang="en-US" sz="2800" i="1" dirty="0"/>
              <a:t>The Genesis Flood</a:t>
            </a:r>
            <a:endParaRPr lang="en-US" sz="2800" dirty="0"/>
          </a:p>
        </p:txBody>
      </p:sp>
      <p:pic>
        <p:nvPicPr>
          <p:cNvPr id="96258" name="Picture 2" descr="http://www.bpnews.net/images/IMG20062271274HI.jpg">
            <a:hlinkClick r:id="rId2"/>
          </p:cNvPr>
          <p:cNvPicPr>
            <a:picLocks noChangeAspect="1" noChangeArrowheads="1"/>
          </p:cNvPicPr>
          <p:nvPr/>
        </p:nvPicPr>
        <p:blipFill>
          <a:blip r:embed="rId3" cstate="print"/>
          <a:srcRect/>
          <a:stretch>
            <a:fillRect/>
          </a:stretch>
        </p:blipFill>
        <p:spPr bwMode="auto">
          <a:xfrm>
            <a:off x="8763000" y="346770"/>
            <a:ext cx="1752600" cy="2445351"/>
          </a:xfrm>
          <a:prstGeom prst="rect">
            <a:avLst/>
          </a:prstGeom>
          <a:ln>
            <a:noFill/>
          </a:ln>
          <a:effectLst>
            <a:outerShdw blurRad="190500" algn="tl" rotWithShape="0">
              <a:srgbClr val="000000">
                <a:alpha val="70000"/>
              </a:srgbClr>
            </a:outerShdw>
          </a:effectLst>
        </p:spPr>
      </p:pic>
      <p:pic>
        <p:nvPicPr>
          <p:cNvPr id="96260" name="Picture 4" descr="http://www.creationresource.org/Shopping_cart/books/Pictures/Genesis_Flood.jpg"/>
          <p:cNvPicPr>
            <a:picLocks noChangeAspect="1" noChangeArrowheads="1"/>
          </p:cNvPicPr>
          <p:nvPr/>
        </p:nvPicPr>
        <p:blipFill>
          <a:blip r:embed="rId4" cstate="print"/>
          <a:srcRect/>
          <a:stretch>
            <a:fillRect/>
          </a:stretch>
        </p:blipFill>
        <p:spPr bwMode="auto">
          <a:xfrm>
            <a:off x="1600200" y="228600"/>
            <a:ext cx="1735674" cy="262178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split orient="vert"/>
  </p:transition>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8786" name="Picture 2" descr="the gate"/>
          <p:cNvPicPr>
            <a:picLocks noChangeAspect="1" noChangeArrowheads="1"/>
          </p:cNvPicPr>
          <p:nvPr/>
        </p:nvPicPr>
        <p:blipFill>
          <a:blip r:embed="rId2" cstate="print"/>
          <a:srcRect/>
          <a:stretch>
            <a:fillRect/>
          </a:stretch>
        </p:blipFill>
        <p:spPr bwMode="auto">
          <a:xfrm>
            <a:off x="1143000" y="1045121"/>
            <a:ext cx="5309400" cy="5812879"/>
          </a:xfrm>
          <a:prstGeom prst="rect">
            <a:avLst/>
          </a:prstGeom>
          <a:noFill/>
        </p:spPr>
      </p:pic>
      <p:sp>
        <p:nvSpPr>
          <p:cNvPr id="3" name="TextBox 2"/>
          <p:cNvSpPr txBox="1"/>
          <p:nvPr/>
        </p:nvSpPr>
        <p:spPr>
          <a:xfrm>
            <a:off x="1562100" y="184194"/>
            <a:ext cx="9067799" cy="707886"/>
          </a:xfrm>
          <a:prstGeom prst="rect">
            <a:avLst/>
          </a:prstGeom>
          <a:noFill/>
        </p:spPr>
        <p:txBody>
          <a:bodyPr wrap="square" rtlCol="0">
            <a:spAutoFit/>
          </a:bodyPr>
          <a:lstStyle/>
          <a:p>
            <a:pPr algn="ctr"/>
            <a:r>
              <a:rPr lang="en-US" sz="4000" dirty="0" err="1"/>
              <a:t>Nebuchadnezzer’s</a:t>
            </a:r>
            <a:r>
              <a:rPr lang="en-US" sz="4000" dirty="0"/>
              <a:t> Ishtar Gate in Babylon</a:t>
            </a:r>
          </a:p>
        </p:txBody>
      </p:sp>
      <p:sp>
        <p:nvSpPr>
          <p:cNvPr id="4" name="TextBox 3"/>
          <p:cNvSpPr txBox="1"/>
          <p:nvPr/>
        </p:nvSpPr>
        <p:spPr>
          <a:xfrm>
            <a:off x="6934200" y="1905000"/>
            <a:ext cx="4800600" cy="2031325"/>
          </a:xfrm>
          <a:prstGeom prst="rect">
            <a:avLst/>
          </a:prstGeom>
          <a:noFill/>
        </p:spPr>
        <p:txBody>
          <a:bodyPr wrap="square" rtlCol="0">
            <a:spAutoFit/>
          </a:bodyPr>
          <a:lstStyle/>
          <a:p>
            <a:pPr marL="571500" indent="-571500">
              <a:buFont typeface="Arial" panose="020B0604020202020204" pitchFamily="34" charset="0"/>
              <a:buChar char="•"/>
            </a:pPr>
            <a:r>
              <a:rPr lang="en-US" sz="3600" dirty="0"/>
              <a:t>Had a dragon carved into it</a:t>
            </a:r>
          </a:p>
          <a:p>
            <a:pPr marL="571500" indent="-571500">
              <a:buFont typeface="Arial" panose="020B0604020202020204" pitchFamily="34" charset="0"/>
              <a:buChar char="•"/>
            </a:pPr>
            <a:endParaRPr lang="en-US" dirty="0"/>
          </a:p>
          <a:p>
            <a:pPr marL="571500" indent="-571500">
              <a:buFont typeface="Arial" panose="020B0604020202020204" pitchFamily="34" charset="0"/>
              <a:buChar char="•"/>
            </a:pPr>
            <a:r>
              <a:rPr lang="en-US" sz="3600" dirty="0"/>
              <a:t>Dragon called </a:t>
            </a:r>
            <a:r>
              <a:rPr lang="en-US" sz="3600" dirty="0" err="1"/>
              <a:t>Sirrush</a:t>
            </a:r>
            <a:endParaRPr lang="en-US" sz="3600" dirty="0"/>
          </a:p>
        </p:txBody>
      </p:sp>
      <p:pic>
        <p:nvPicPr>
          <p:cNvPr id="1026" name="Picture 2" descr="http://www.creationcadets.com/museum/artifacts/ishtar_gate_m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41243" y="4443309"/>
            <a:ext cx="3352799" cy="22631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split orient="vert"/>
  </p:transition>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050" name="Picture 2" descr="https://c1.staticflickr.com/5/4117/4880811808_59a934dae3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599" y="6752"/>
            <a:ext cx="10271855" cy="685124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38B2569-D2AB-5774-3939-FBDF20D85B87}"/>
              </a:ext>
            </a:extLst>
          </p:cNvPr>
          <p:cNvSpPr txBox="1"/>
          <p:nvPr/>
        </p:nvSpPr>
        <p:spPr>
          <a:xfrm>
            <a:off x="9372600" y="4648200"/>
            <a:ext cx="2057401" cy="646331"/>
          </a:xfrm>
          <a:prstGeom prst="rect">
            <a:avLst/>
          </a:prstGeom>
          <a:noFill/>
        </p:spPr>
        <p:txBody>
          <a:bodyPr wrap="square" rtlCol="0">
            <a:spAutoFit/>
          </a:bodyPr>
          <a:lstStyle/>
          <a:p>
            <a:pPr algn="ctr"/>
            <a:r>
              <a:rPr lang="en-US" sz="3600" dirty="0">
                <a:solidFill>
                  <a:schemeClr val="bg1"/>
                </a:solidFill>
              </a:rPr>
              <a:t>Berlin</a:t>
            </a:r>
          </a:p>
        </p:txBody>
      </p:sp>
    </p:spTree>
    <p:extLst>
      <p:ext uri="{BB962C8B-B14F-4D97-AF65-F5344CB8AC3E}">
        <p14:creationId xmlns:p14="http://schemas.microsoft.com/office/powerpoint/2010/main" val="1209398841"/>
      </p:ext>
    </p:extLst>
  </p:cSld>
  <p:clrMapOvr>
    <a:masterClrMapping/>
  </p:clrMapOvr>
  <p:transition spd="slow">
    <p:split orient="ver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BF377-3D8B-D345-DE75-672548E77DC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29F632B-0F96-A138-301B-FE36238D3EA2}"/>
              </a:ext>
            </a:extLst>
          </p:cNvPr>
          <p:cNvSpPr/>
          <p:nvPr/>
        </p:nvSpPr>
        <p:spPr>
          <a:xfrm>
            <a:off x="2474688" y="-22324"/>
            <a:ext cx="7242624" cy="2308324"/>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7200" b="1" dirty="0">
                <a:ln/>
                <a:solidFill>
                  <a:schemeClr val="accent2">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What About</a:t>
            </a:r>
          </a:p>
          <a:p>
            <a:pPr algn="ctr"/>
            <a:r>
              <a:rPr lang="en-US" sz="7200" b="1" dirty="0">
                <a:ln/>
                <a:solidFill>
                  <a:schemeClr val="accent2">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Dinosaurs &amp; Man?</a:t>
            </a:r>
          </a:p>
        </p:txBody>
      </p:sp>
      <p:sp>
        <p:nvSpPr>
          <p:cNvPr id="6" name="Rectangle 5">
            <a:extLst>
              <a:ext uri="{FF2B5EF4-FFF2-40B4-BE49-F238E27FC236}">
                <a16:creationId xmlns:a16="http://schemas.microsoft.com/office/drawing/2014/main" id="{8D5B7F86-BDF1-3687-4F33-C7B8DC1F2FE8}"/>
              </a:ext>
            </a:extLst>
          </p:cNvPr>
          <p:cNvSpPr/>
          <p:nvPr/>
        </p:nvSpPr>
        <p:spPr>
          <a:xfrm>
            <a:off x="1981200" y="2514600"/>
            <a:ext cx="8458200" cy="685800"/>
          </a:xfrm>
          <a:prstGeom prst="rect">
            <a:avLst/>
          </a:prstGeom>
          <a:solidFill>
            <a:srgbClr val="632523">
              <a:alpha val="8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4000" dirty="0">
                <a:solidFill>
                  <a:srgbClr val="FFFF99"/>
                </a:solidFill>
                <a:effectLst>
                  <a:outerShdw blurRad="38100" dist="38100" dir="2700000" algn="tl">
                    <a:srgbClr val="000000">
                      <a:alpha val="43137"/>
                    </a:srgbClr>
                  </a:outerShdw>
                </a:effectLst>
              </a:rPr>
              <a:t>What is at Issue?</a:t>
            </a:r>
          </a:p>
        </p:txBody>
      </p:sp>
      <p:sp>
        <p:nvSpPr>
          <p:cNvPr id="7" name="Rectangle 6">
            <a:extLst>
              <a:ext uri="{FF2B5EF4-FFF2-40B4-BE49-F238E27FC236}">
                <a16:creationId xmlns:a16="http://schemas.microsoft.com/office/drawing/2014/main" id="{26FB6596-BE48-950E-E6E0-860886C41A21}"/>
              </a:ext>
            </a:extLst>
          </p:cNvPr>
          <p:cNvSpPr/>
          <p:nvPr/>
        </p:nvSpPr>
        <p:spPr>
          <a:xfrm>
            <a:off x="1981200" y="3454400"/>
            <a:ext cx="8458200" cy="685800"/>
          </a:xfrm>
          <a:prstGeom prst="rect">
            <a:avLst/>
          </a:prstGeom>
          <a:solidFill>
            <a:srgbClr val="632523">
              <a:alpha val="8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4000" dirty="0">
                <a:solidFill>
                  <a:srgbClr val="FFFF99"/>
                </a:solidFill>
                <a:effectLst>
                  <a:outerShdw blurRad="38100" dist="38100" dir="2700000" algn="tl">
                    <a:srgbClr val="000000">
                      <a:alpha val="43137"/>
                    </a:srgbClr>
                  </a:outerShdw>
                </a:effectLst>
              </a:rPr>
              <a:t>Where They Real – Did They Exist?</a:t>
            </a:r>
          </a:p>
        </p:txBody>
      </p:sp>
      <p:sp>
        <p:nvSpPr>
          <p:cNvPr id="8" name="Rectangle 7">
            <a:extLst>
              <a:ext uri="{FF2B5EF4-FFF2-40B4-BE49-F238E27FC236}">
                <a16:creationId xmlns:a16="http://schemas.microsoft.com/office/drawing/2014/main" id="{8A1E8835-0F68-716F-7EE1-42B5C9C3C40E}"/>
              </a:ext>
            </a:extLst>
          </p:cNvPr>
          <p:cNvSpPr/>
          <p:nvPr/>
        </p:nvSpPr>
        <p:spPr>
          <a:xfrm>
            <a:off x="1981200" y="4394200"/>
            <a:ext cx="8458200" cy="685800"/>
          </a:xfrm>
          <a:prstGeom prst="rect">
            <a:avLst/>
          </a:prstGeom>
          <a:solidFill>
            <a:srgbClr val="632523">
              <a:alpha val="8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4000" dirty="0">
                <a:solidFill>
                  <a:srgbClr val="FFFF99"/>
                </a:solidFill>
                <a:effectLst>
                  <a:outerShdw blurRad="38100" dist="38100" dir="2700000" algn="tl">
                    <a:srgbClr val="000000">
                      <a:alpha val="43137"/>
                    </a:srgbClr>
                  </a:outerShdw>
                </a:effectLst>
              </a:rPr>
              <a:t>Did Dinosaurs &amp; Man Co-Exist?</a:t>
            </a:r>
          </a:p>
        </p:txBody>
      </p:sp>
    </p:spTree>
    <p:extLst>
      <p:ext uri="{BB962C8B-B14F-4D97-AF65-F5344CB8AC3E}">
        <p14:creationId xmlns:p14="http://schemas.microsoft.com/office/powerpoint/2010/main" val="3616481223"/>
      </p:ext>
    </p:extLst>
  </p:cSld>
  <p:clrMapOvr>
    <a:masterClrMapping/>
  </p:clrMapOvr>
  <p:transition spd="slow">
    <p:split orient="ver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304800"/>
            <a:ext cx="91440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4400" dirty="0">
                <a:solidFill>
                  <a:srgbClr val="FFFF99"/>
                </a:solidFill>
                <a:effectLst>
                  <a:outerShdw blurRad="38100" dist="38100" dir="2700000" algn="tl">
                    <a:srgbClr val="000000">
                      <a:alpha val="43137"/>
                    </a:srgbClr>
                  </a:outerShdw>
                </a:effectLst>
              </a:rPr>
              <a:t>Did Dinosaurs &amp; Man Co-Exist?</a:t>
            </a:r>
          </a:p>
        </p:txBody>
      </p:sp>
      <p:sp>
        <p:nvSpPr>
          <p:cNvPr id="3" name="TextBox 2"/>
          <p:cNvSpPr txBox="1"/>
          <p:nvPr/>
        </p:nvSpPr>
        <p:spPr>
          <a:xfrm>
            <a:off x="1066800" y="1524000"/>
            <a:ext cx="10668000" cy="3108543"/>
          </a:xfrm>
          <a:prstGeom prst="rect">
            <a:avLst/>
          </a:prstGeom>
          <a:noFill/>
        </p:spPr>
        <p:txBody>
          <a:bodyPr wrap="square" rtlCol="0">
            <a:spAutoFit/>
          </a:bodyPr>
          <a:lstStyle/>
          <a:p>
            <a:pPr marL="457200" indent="-457200">
              <a:buFont typeface="+mj-lt"/>
              <a:buAutoNum type="alphaUcPeriod"/>
            </a:pPr>
            <a:r>
              <a:rPr lang="en-US" sz="2800" b="1" dirty="0">
                <a:solidFill>
                  <a:srgbClr val="002060"/>
                </a:solidFill>
              </a:rPr>
              <a:t>Man &amp; Enormously Large Creatures Co-Exist</a:t>
            </a:r>
          </a:p>
          <a:p>
            <a:pPr marL="914400" lvl="1" indent="-457200">
              <a:buFont typeface="+mj-lt"/>
              <a:buAutoNum type="arabicPeriod"/>
            </a:pPr>
            <a:r>
              <a:rPr lang="en-US" sz="2800" dirty="0"/>
              <a:t>Komodo Dragon (Largest lizard, 10’ long, 275 lbs, 15mph)</a:t>
            </a:r>
          </a:p>
          <a:p>
            <a:pPr marL="914400" lvl="1" indent="-457200">
              <a:buFont typeface="+mj-lt"/>
              <a:buAutoNum type="arabicPeriod"/>
            </a:pPr>
            <a:r>
              <a:rPr lang="en-US" sz="2800" dirty="0"/>
              <a:t>Elephant (11 tons, yet controlled by man, i.e. circus)</a:t>
            </a:r>
          </a:p>
          <a:p>
            <a:pPr marL="914400" lvl="1" indent="-457200">
              <a:buFont typeface="+mj-lt"/>
              <a:buAutoNum type="arabicPeriod"/>
            </a:pPr>
            <a:r>
              <a:rPr lang="en-US" sz="2800" dirty="0"/>
              <a:t>Whales (Blue Whale)</a:t>
            </a:r>
          </a:p>
          <a:p>
            <a:pPr marL="1371600" lvl="2" indent="-457200">
              <a:buFont typeface="Arial" pitchFamily="34" charset="0"/>
              <a:buChar char="•"/>
            </a:pPr>
            <a:r>
              <a:rPr lang="en-US" sz="2800" dirty="0"/>
              <a:t>Some as large as 200 tons (400,000 lbs)</a:t>
            </a:r>
          </a:p>
          <a:p>
            <a:pPr marL="1371600" lvl="2" indent="-457200">
              <a:buFont typeface="Arial" pitchFamily="34" charset="0"/>
              <a:buChar char="•"/>
            </a:pPr>
            <a:r>
              <a:rPr lang="en-US" sz="2800" dirty="0"/>
              <a:t>Heart size of a </a:t>
            </a:r>
            <a:r>
              <a:rPr lang="en-US" sz="2800" dirty="0" err="1"/>
              <a:t>Volkswagon</a:t>
            </a:r>
            <a:r>
              <a:rPr lang="en-US" sz="2800" dirty="0"/>
              <a:t> Beetle</a:t>
            </a:r>
          </a:p>
          <a:p>
            <a:pPr marL="1371600" lvl="2" indent="-457200">
              <a:buFont typeface="Arial" pitchFamily="34" charset="0"/>
              <a:buChar char="•"/>
            </a:pPr>
            <a:r>
              <a:rPr lang="en-US" sz="2800" dirty="0"/>
              <a:t>Tongue large enough to hold 50 people</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2000"/>
                                        <p:tgtEl>
                                          <p:spTgt spid="3">
                                            <p:txEl>
                                              <p:pRg st="3" end="3"/>
                                            </p:txEl>
                                          </p:spTgt>
                                        </p:tgtEl>
                                      </p:cBhvr>
                                    </p:animEffect>
                                    <p:anim calcmode="lin" valueType="num">
                                      <p:cBhvr>
                                        <p:cTn id="24"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anim calcmode="lin" valueType="num">
                                      <p:cBhvr>
                                        <p:cTn id="3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anim calcmode="lin" valueType="num">
                                      <p:cBhvr>
                                        <p:cTn id="40"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2000"/>
                                        <p:tgtEl>
                                          <p:spTgt spid="3">
                                            <p:txEl>
                                              <p:pRg st="6" end="6"/>
                                            </p:txEl>
                                          </p:spTgt>
                                        </p:tgtEl>
                                      </p:cBhvr>
                                    </p:animEffect>
                                    <p:anim calcmode="lin" valueType="num">
                                      <p:cBhvr>
                                        <p:cTn id="48"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9810" name="Picture 2" descr="http://www.ocregister.com/newsimages/news/2007/06/04bluewhale_gp.gif"/>
          <p:cNvPicPr>
            <a:picLocks noChangeAspect="1" noChangeArrowheads="1"/>
          </p:cNvPicPr>
          <p:nvPr/>
        </p:nvPicPr>
        <p:blipFill>
          <a:blip r:embed="rId3" cstate="print"/>
          <a:srcRect/>
          <a:stretch>
            <a:fillRect/>
          </a:stretch>
        </p:blipFill>
        <p:spPr bwMode="auto">
          <a:xfrm>
            <a:off x="59871" y="457200"/>
            <a:ext cx="12055929" cy="5401056"/>
          </a:xfrm>
          <a:prstGeom prst="rect">
            <a:avLst/>
          </a:prstGeom>
          <a:noFill/>
        </p:spPr>
      </p:pic>
    </p:spTree>
  </p:cSld>
  <p:clrMapOvr>
    <a:masterClrMapping/>
  </p:clrMapOvr>
  <p:transition spd="slow">
    <p:split orient="ver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524001"/>
            <a:ext cx="9601200" cy="954107"/>
          </a:xfrm>
          <a:prstGeom prst="rect">
            <a:avLst/>
          </a:prstGeom>
          <a:noFill/>
        </p:spPr>
        <p:txBody>
          <a:bodyPr wrap="square" rtlCol="0">
            <a:spAutoFit/>
          </a:bodyPr>
          <a:lstStyle/>
          <a:p>
            <a:pPr marL="457200" indent="-457200">
              <a:buFont typeface="+mj-lt"/>
              <a:buAutoNum type="alphaUcPeriod"/>
            </a:pPr>
            <a:r>
              <a:rPr lang="en-US" sz="2800" b="1" dirty="0">
                <a:solidFill>
                  <a:srgbClr val="002060"/>
                </a:solidFill>
              </a:rPr>
              <a:t>Man &amp; Enormously Large Creatures Co-Exist</a:t>
            </a:r>
          </a:p>
          <a:p>
            <a:pPr marL="457200" indent="-457200">
              <a:buFont typeface="+mj-lt"/>
              <a:buAutoNum type="alphaUcPeriod"/>
            </a:pPr>
            <a:r>
              <a:rPr lang="en-US" sz="2800" b="1" dirty="0">
                <a:solidFill>
                  <a:srgbClr val="002060"/>
                </a:solidFill>
              </a:rPr>
              <a:t>Evidence of Co-Existence</a:t>
            </a:r>
          </a:p>
        </p:txBody>
      </p:sp>
      <p:sp>
        <p:nvSpPr>
          <p:cNvPr id="4" name="Rectangle 3">
            <a:extLst>
              <a:ext uri="{FF2B5EF4-FFF2-40B4-BE49-F238E27FC236}">
                <a16:creationId xmlns:a16="http://schemas.microsoft.com/office/drawing/2014/main" id="{6BFEDB7F-CFFE-D308-C55A-DD155151730E}"/>
              </a:ext>
            </a:extLst>
          </p:cNvPr>
          <p:cNvSpPr/>
          <p:nvPr/>
        </p:nvSpPr>
        <p:spPr>
          <a:xfrm>
            <a:off x="1524000" y="304800"/>
            <a:ext cx="91440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4400" dirty="0">
                <a:solidFill>
                  <a:srgbClr val="FFFF99"/>
                </a:solidFill>
                <a:effectLst>
                  <a:outerShdw blurRad="38100" dist="38100" dir="2700000" algn="tl">
                    <a:srgbClr val="000000">
                      <a:alpha val="43137"/>
                    </a:srgbClr>
                  </a:outerShdw>
                </a:effectLst>
              </a:rPr>
              <a:t>Did Dinosaurs &amp; Man Co-Exist?</a:t>
            </a:r>
          </a:p>
        </p:txBody>
      </p:sp>
    </p:spTree>
  </p:cSld>
  <p:clrMapOvr>
    <a:masterClrMapping/>
  </p:clrMapOvr>
  <p:transition spd="slow">
    <p:split orient="vert"/>
  </p:transition>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Images courtesy of Paul S. Taylor and www.bible.ca"/>
          <p:cNvPicPr>
            <a:picLocks noChangeAspect="1" noChangeArrowheads="1"/>
          </p:cNvPicPr>
          <p:nvPr/>
        </p:nvPicPr>
        <p:blipFill>
          <a:blip r:embed="rId2" cstate="print"/>
          <a:srcRect/>
          <a:stretch>
            <a:fillRect/>
          </a:stretch>
        </p:blipFill>
        <p:spPr bwMode="auto">
          <a:xfrm>
            <a:off x="914400" y="342901"/>
            <a:ext cx="3779520" cy="2362200"/>
          </a:xfrm>
          <a:prstGeom prst="rect">
            <a:avLst/>
          </a:prstGeom>
          <a:ln>
            <a:noFill/>
          </a:ln>
          <a:effectLst>
            <a:outerShdw blurRad="190500" algn="tl" rotWithShape="0">
              <a:srgbClr val="000000">
                <a:alpha val="70000"/>
              </a:srgbClr>
            </a:outerShdw>
          </a:effectLst>
        </p:spPr>
      </p:pic>
      <p:sp>
        <p:nvSpPr>
          <p:cNvPr id="4" name="TextBox 3"/>
          <p:cNvSpPr txBox="1"/>
          <p:nvPr/>
        </p:nvSpPr>
        <p:spPr>
          <a:xfrm>
            <a:off x="533400" y="2742686"/>
            <a:ext cx="4876800" cy="2062103"/>
          </a:xfrm>
          <a:prstGeom prst="rect">
            <a:avLst/>
          </a:prstGeom>
          <a:noFill/>
        </p:spPr>
        <p:txBody>
          <a:bodyPr wrap="square" rtlCol="0">
            <a:spAutoFit/>
          </a:bodyPr>
          <a:lstStyle/>
          <a:p>
            <a:r>
              <a:rPr lang="en-US" sz="2400" b="1" dirty="0">
                <a:solidFill>
                  <a:prstClr val="black"/>
                </a:solidFill>
              </a:rPr>
              <a:t>Left:</a:t>
            </a:r>
            <a:r>
              <a:rPr lang="en-US" sz="2400" dirty="0">
                <a:solidFill>
                  <a:prstClr val="black"/>
                </a:solidFill>
              </a:rPr>
              <a:t> </a:t>
            </a:r>
            <a:r>
              <a:rPr lang="en-US" sz="2400" i="1" dirty="0" err="1">
                <a:solidFill>
                  <a:prstClr val="black"/>
                </a:solidFill>
              </a:rPr>
              <a:t>Edmontosaurus</a:t>
            </a:r>
            <a:r>
              <a:rPr lang="en-US" sz="2400" dirty="0">
                <a:solidFill>
                  <a:prstClr val="black"/>
                </a:solidFill>
              </a:rPr>
              <a:t> (courtesy of Paul S. Taylor, Eden Communications).</a:t>
            </a:r>
          </a:p>
          <a:p>
            <a:endParaRPr lang="en-US" sz="800" b="1" dirty="0">
              <a:solidFill>
                <a:prstClr val="black"/>
              </a:solidFill>
            </a:endParaRPr>
          </a:p>
          <a:p>
            <a:r>
              <a:rPr lang="en-US" sz="2400" b="1" dirty="0">
                <a:solidFill>
                  <a:prstClr val="black"/>
                </a:solidFill>
              </a:rPr>
              <a:t>Right:</a:t>
            </a:r>
            <a:r>
              <a:rPr lang="en-US" sz="2400" dirty="0">
                <a:solidFill>
                  <a:prstClr val="black"/>
                </a:solidFill>
              </a:rPr>
              <a:t> Petroglyph discovered by Dr. Samuel Hubbard in Havasupai Canyon (courtesy of www.bible.ca)</a:t>
            </a:r>
          </a:p>
        </p:txBody>
      </p:sp>
      <p:sp>
        <p:nvSpPr>
          <p:cNvPr id="5" name="TextBox 4"/>
          <p:cNvSpPr txBox="1"/>
          <p:nvPr/>
        </p:nvSpPr>
        <p:spPr>
          <a:xfrm>
            <a:off x="5562600" y="342901"/>
            <a:ext cx="6477000" cy="3785652"/>
          </a:xfrm>
          <a:prstGeom prst="rect">
            <a:avLst/>
          </a:prstGeom>
          <a:noFill/>
        </p:spPr>
        <p:txBody>
          <a:bodyPr wrap="square" rtlCol="0">
            <a:spAutoFit/>
          </a:bodyPr>
          <a:lstStyle/>
          <a:p>
            <a:pPr>
              <a:buFont typeface="Arial" pitchFamily="34" charset="0"/>
              <a:buChar char="•"/>
            </a:pPr>
            <a:r>
              <a:rPr lang="en-US" sz="2400" dirty="0"/>
              <a:t>In the late 1800s, Samuel Hubbard, honorary curator of archaeology at the Oakland, California, Museum of Natural History, was excavating ancient Indian dwellings in the Havasupai Canyon in Arizona.</a:t>
            </a:r>
          </a:p>
          <a:p>
            <a:pPr>
              <a:buFont typeface="Arial" pitchFamily="34" charset="0"/>
              <a:buChar char="•"/>
            </a:pPr>
            <a:endParaRPr lang="en-US" sz="2400" dirty="0"/>
          </a:p>
          <a:p>
            <a:pPr>
              <a:buFont typeface="Arial" pitchFamily="34" charset="0"/>
              <a:buChar char="•"/>
            </a:pPr>
            <a:r>
              <a:rPr lang="en-US" sz="2400" dirty="0"/>
              <a:t>On the walls of the canyon where the Indians’ ancestors once lived, Dr. Hubbard found elegant drawings of an elephant, an ibex, a dinosaur, and other animals. </a:t>
            </a:r>
          </a:p>
        </p:txBody>
      </p:sp>
      <p:sp>
        <p:nvSpPr>
          <p:cNvPr id="6" name="TextBox 5"/>
          <p:cNvSpPr txBox="1"/>
          <p:nvPr/>
        </p:nvSpPr>
        <p:spPr>
          <a:xfrm>
            <a:off x="609600" y="4876800"/>
            <a:ext cx="10972800" cy="1569660"/>
          </a:xfrm>
          <a:prstGeom prst="rect">
            <a:avLst/>
          </a:prstGeom>
          <a:solidFill>
            <a:srgbClr val="FFFF99"/>
          </a:solidFill>
          <a:ln>
            <a:solidFill>
              <a:schemeClr val="tx1"/>
            </a:solidFill>
          </a:ln>
        </p:spPr>
        <p:txBody>
          <a:bodyPr wrap="square" rtlCol="0">
            <a:spAutoFit/>
          </a:bodyPr>
          <a:lstStyle/>
          <a:p>
            <a:r>
              <a:rPr lang="en-US" sz="2400" dirty="0"/>
              <a:t>“The </a:t>
            </a:r>
            <a:r>
              <a:rPr lang="en-US" sz="2400" b="1" dirty="0"/>
              <a:t>fact</a:t>
            </a:r>
            <a:r>
              <a:rPr lang="en-US" sz="2400" dirty="0"/>
              <a:t> that some prehistoric man made a pictograph of a </a:t>
            </a:r>
            <a:r>
              <a:rPr lang="en-US" sz="2400" b="1" dirty="0"/>
              <a:t>dinosaur</a:t>
            </a:r>
            <a:r>
              <a:rPr lang="en-US" sz="2400" dirty="0"/>
              <a:t> on the walls of this canyon upsets completely all of our theories regarding the antiquity of man.... The fact that the animal is upright and balanced on its tail would seem to indicate that the prehistoric artist must have seen it alive “(1925, pp. 5,7, emp. in orig.). </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slide(fromRight)">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slide(fromRight)">
                                      <p:cBhvr>
                                        <p:cTn id="12" dur="10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P spid="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524000"/>
            <a:ext cx="10058400" cy="3108543"/>
          </a:xfrm>
          <a:prstGeom prst="rect">
            <a:avLst/>
          </a:prstGeom>
          <a:noFill/>
        </p:spPr>
        <p:txBody>
          <a:bodyPr wrap="square" rtlCol="0">
            <a:spAutoFit/>
          </a:bodyPr>
          <a:lstStyle/>
          <a:p>
            <a:pPr marL="457200" indent="-457200">
              <a:buFont typeface="+mj-lt"/>
              <a:buAutoNum type="alphaUcPeriod"/>
            </a:pPr>
            <a:r>
              <a:rPr lang="en-US" sz="2800" b="1" dirty="0">
                <a:solidFill>
                  <a:srgbClr val="002060"/>
                </a:solidFill>
              </a:rPr>
              <a:t>Man &amp; Enormously Large Creatures Co-Exist</a:t>
            </a:r>
          </a:p>
          <a:p>
            <a:pPr marL="457200" indent="-457200">
              <a:buFont typeface="+mj-lt"/>
              <a:buAutoNum type="alphaUcPeriod"/>
            </a:pPr>
            <a:r>
              <a:rPr lang="en-US" sz="2800" b="1" dirty="0">
                <a:solidFill>
                  <a:srgbClr val="002060"/>
                </a:solidFill>
              </a:rPr>
              <a:t>Evidence of Co-Existence</a:t>
            </a:r>
          </a:p>
          <a:p>
            <a:pPr marL="457200" indent="-457200">
              <a:buFont typeface="+mj-lt"/>
              <a:buAutoNum type="alphaUcPeriod"/>
            </a:pPr>
            <a:r>
              <a:rPr lang="en-US" sz="2800" b="1" dirty="0">
                <a:solidFill>
                  <a:srgbClr val="002060"/>
                </a:solidFill>
              </a:rPr>
              <a:t>Man Been Around Since Beginning</a:t>
            </a:r>
          </a:p>
          <a:p>
            <a:pPr marL="914400" lvl="1" indent="-457200">
              <a:buFont typeface="+mj-lt"/>
              <a:buAutoNum type="arabicPeriod"/>
            </a:pPr>
            <a:r>
              <a:rPr lang="en-US" sz="2800" dirty="0">
                <a:solidFill>
                  <a:srgbClr val="002060"/>
                </a:solidFill>
              </a:rPr>
              <a:t>Matt. 19:4</a:t>
            </a:r>
          </a:p>
          <a:p>
            <a:pPr marL="914400" lvl="1" indent="-457200">
              <a:buFont typeface="+mj-lt"/>
              <a:buAutoNum type="arabicPeriod"/>
            </a:pPr>
            <a:r>
              <a:rPr lang="en-US" sz="2800" dirty="0">
                <a:solidFill>
                  <a:srgbClr val="002060"/>
                </a:solidFill>
              </a:rPr>
              <a:t>Mark 10:6</a:t>
            </a:r>
          </a:p>
          <a:p>
            <a:pPr marL="914400" lvl="1" indent="-457200">
              <a:buFont typeface="+mj-lt"/>
              <a:buAutoNum type="arabicPeriod"/>
            </a:pPr>
            <a:r>
              <a:rPr lang="en-US" sz="2800" dirty="0">
                <a:solidFill>
                  <a:srgbClr val="002060"/>
                </a:solidFill>
              </a:rPr>
              <a:t>Rom. 1:20</a:t>
            </a:r>
          </a:p>
          <a:p>
            <a:pPr marL="914400" lvl="1" indent="-457200">
              <a:buFont typeface="+mj-lt"/>
              <a:buAutoNum type="arabicPeriod"/>
            </a:pPr>
            <a:r>
              <a:rPr lang="en-US" sz="2800" dirty="0">
                <a:solidFill>
                  <a:srgbClr val="002060"/>
                </a:solidFill>
              </a:rPr>
              <a:t>Created on 6</a:t>
            </a:r>
            <a:r>
              <a:rPr lang="en-US" sz="2800" baseline="30000" dirty="0">
                <a:solidFill>
                  <a:srgbClr val="002060"/>
                </a:solidFill>
              </a:rPr>
              <a:t>th</a:t>
            </a:r>
            <a:r>
              <a:rPr lang="en-US" sz="2800" dirty="0">
                <a:solidFill>
                  <a:srgbClr val="002060"/>
                </a:solidFill>
              </a:rPr>
              <a:t> day (Gen. 1:24-31)</a:t>
            </a:r>
          </a:p>
        </p:txBody>
      </p:sp>
      <p:sp>
        <p:nvSpPr>
          <p:cNvPr id="4" name="Rectangle 3">
            <a:extLst>
              <a:ext uri="{FF2B5EF4-FFF2-40B4-BE49-F238E27FC236}">
                <a16:creationId xmlns:a16="http://schemas.microsoft.com/office/drawing/2014/main" id="{5FBACF43-E3DA-D103-CEC3-F459B4F6AE40}"/>
              </a:ext>
            </a:extLst>
          </p:cNvPr>
          <p:cNvSpPr/>
          <p:nvPr/>
        </p:nvSpPr>
        <p:spPr>
          <a:xfrm>
            <a:off x="1524000" y="304800"/>
            <a:ext cx="91440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4400" dirty="0">
                <a:solidFill>
                  <a:srgbClr val="FFFF99"/>
                </a:solidFill>
                <a:effectLst>
                  <a:outerShdw blurRad="38100" dist="38100" dir="2700000" algn="tl">
                    <a:srgbClr val="000000">
                      <a:alpha val="43137"/>
                    </a:srgbClr>
                  </a:outerShdw>
                </a:effectLst>
              </a:rPr>
              <a:t>Did Dinosaurs &amp; Man Co-Exist?</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anim calcmode="lin" valueType="num">
                                      <p:cBhvr>
                                        <p:cTn id="8"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2000"/>
                                        <p:tgtEl>
                                          <p:spTgt spid="3">
                                            <p:txEl>
                                              <p:pRg st="4" end="4"/>
                                            </p:txEl>
                                          </p:spTgt>
                                        </p:tgtEl>
                                      </p:cBhvr>
                                    </p:animEffect>
                                    <p:anim calcmode="lin" valueType="num">
                                      <p:cBhvr>
                                        <p:cTn id="1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2000"/>
                                        <p:tgtEl>
                                          <p:spTgt spid="3">
                                            <p:txEl>
                                              <p:pRg st="5" end="5"/>
                                            </p:txEl>
                                          </p:spTgt>
                                        </p:tgtEl>
                                      </p:cBhvr>
                                    </p:animEffect>
                                    <p:anim calcmode="lin" valueType="num">
                                      <p:cBhvr>
                                        <p:cTn id="24"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2000"/>
                                        <p:tgtEl>
                                          <p:spTgt spid="3">
                                            <p:txEl>
                                              <p:pRg st="6" end="6"/>
                                            </p:txEl>
                                          </p:spTgt>
                                        </p:tgtEl>
                                      </p:cBhvr>
                                    </p:animEffect>
                                    <p:anim calcmode="lin" valueType="num">
                                      <p:cBhvr>
                                        <p:cTn id="32"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524000"/>
            <a:ext cx="10439400" cy="4401205"/>
          </a:xfrm>
          <a:prstGeom prst="rect">
            <a:avLst/>
          </a:prstGeom>
          <a:noFill/>
        </p:spPr>
        <p:txBody>
          <a:bodyPr wrap="square" rtlCol="0">
            <a:spAutoFit/>
          </a:bodyPr>
          <a:lstStyle/>
          <a:p>
            <a:pPr marL="457200" indent="-457200">
              <a:buFont typeface="+mj-lt"/>
              <a:buAutoNum type="alphaUcPeriod"/>
            </a:pPr>
            <a:r>
              <a:rPr lang="en-US" sz="2800" b="1" dirty="0">
                <a:solidFill>
                  <a:srgbClr val="002060"/>
                </a:solidFill>
              </a:rPr>
              <a:t>Man &amp; Enormously Large Creatures Co-Exist</a:t>
            </a:r>
          </a:p>
          <a:p>
            <a:pPr marL="457200" indent="-457200">
              <a:buFont typeface="+mj-lt"/>
              <a:buAutoNum type="alphaUcPeriod"/>
            </a:pPr>
            <a:r>
              <a:rPr lang="en-US" sz="2800" b="1" dirty="0">
                <a:solidFill>
                  <a:srgbClr val="002060"/>
                </a:solidFill>
              </a:rPr>
              <a:t>Evidence of Co-Existence</a:t>
            </a:r>
          </a:p>
          <a:p>
            <a:pPr marL="457200" indent="-457200">
              <a:buFont typeface="+mj-lt"/>
              <a:buAutoNum type="alphaUcPeriod"/>
            </a:pPr>
            <a:r>
              <a:rPr lang="en-US" sz="2800" b="1" dirty="0">
                <a:solidFill>
                  <a:srgbClr val="002060"/>
                </a:solidFill>
              </a:rPr>
              <a:t>Man Been Around Since Beginning</a:t>
            </a:r>
          </a:p>
          <a:p>
            <a:pPr marL="457200" indent="-457200">
              <a:buFont typeface="+mj-lt"/>
              <a:buAutoNum type="alphaUcPeriod"/>
            </a:pPr>
            <a:r>
              <a:rPr lang="en-US" sz="2800" b="1" dirty="0">
                <a:solidFill>
                  <a:srgbClr val="002060"/>
                </a:solidFill>
              </a:rPr>
              <a:t>How?</a:t>
            </a:r>
          </a:p>
          <a:p>
            <a:pPr marL="914400" lvl="1" indent="-457200">
              <a:buFont typeface="+mj-lt"/>
              <a:buAutoNum type="arabicPeriod"/>
            </a:pPr>
            <a:r>
              <a:rPr lang="en-US" sz="2800" dirty="0">
                <a:solidFill>
                  <a:srgbClr val="002060"/>
                </a:solidFill>
              </a:rPr>
              <a:t>God made man in his own image – basis for man having authority over the earth (Gen. 1:16-28)</a:t>
            </a:r>
          </a:p>
          <a:p>
            <a:pPr marL="914400" lvl="1" indent="-457200">
              <a:buFont typeface="+mj-lt"/>
              <a:buAutoNum type="arabicPeriod"/>
            </a:pPr>
            <a:r>
              <a:rPr lang="en-US" sz="2800" dirty="0">
                <a:solidFill>
                  <a:srgbClr val="002060"/>
                </a:solidFill>
              </a:rPr>
              <a:t>Man has dominion over creation:</a:t>
            </a:r>
          </a:p>
          <a:p>
            <a:pPr marL="1371600" lvl="2" indent="-457200">
              <a:buFont typeface="+mj-lt"/>
              <a:buAutoNum type="alphaLcPeriod"/>
            </a:pPr>
            <a:r>
              <a:rPr lang="en-US" sz="2800" dirty="0">
                <a:solidFill>
                  <a:srgbClr val="002060"/>
                </a:solidFill>
              </a:rPr>
              <a:t>Gen. 1:26-28</a:t>
            </a:r>
          </a:p>
          <a:p>
            <a:pPr marL="1371600" lvl="2" indent="-457200">
              <a:buFont typeface="+mj-lt"/>
              <a:buAutoNum type="alphaLcPeriod"/>
            </a:pPr>
            <a:r>
              <a:rPr lang="en-US" sz="2800" dirty="0">
                <a:solidFill>
                  <a:srgbClr val="002060"/>
                </a:solidFill>
              </a:rPr>
              <a:t>Psa. 8:4-9</a:t>
            </a:r>
          </a:p>
          <a:p>
            <a:pPr marL="1371600" lvl="2" indent="-457200">
              <a:buFont typeface="+mj-lt"/>
              <a:buAutoNum type="alphaLcPeriod"/>
            </a:pPr>
            <a:r>
              <a:rPr lang="en-US" sz="2800" dirty="0">
                <a:solidFill>
                  <a:srgbClr val="002060"/>
                </a:solidFill>
              </a:rPr>
              <a:t>Jas. 3:7</a:t>
            </a:r>
          </a:p>
        </p:txBody>
      </p:sp>
      <p:sp>
        <p:nvSpPr>
          <p:cNvPr id="4" name="Rectangle 3">
            <a:extLst>
              <a:ext uri="{FF2B5EF4-FFF2-40B4-BE49-F238E27FC236}">
                <a16:creationId xmlns:a16="http://schemas.microsoft.com/office/drawing/2014/main" id="{D3043DA7-8BAB-3CA5-F7A2-890E27E6EEBF}"/>
              </a:ext>
            </a:extLst>
          </p:cNvPr>
          <p:cNvSpPr/>
          <p:nvPr/>
        </p:nvSpPr>
        <p:spPr>
          <a:xfrm>
            <a:off x="1524000" y="304800"/>
            <a:ext cx="91440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4400" dirty="0">
                <a:solidFill>
                  <a:srgbClr val="FFFF99"/>
                </a:solidFill>
                <a:effectLst>
                  <a:outerShdw blurRad="38100" dist="38100" dir="2700000" algn="tl">
                    <a:srgbClr val="000000">
                      <a:alpha val="43137"/>
                    </a:srgbClr>
                  </a:outerShdw>
                </a:effectLst>
              </a:rPr>
              <a:t>Did Dinosaurs &amp; Man Co-Exist?</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2000"/>
                                        <p:tgtEl>
                                          <p:spTgt spid="3">
                                            <p:txEl>
                                              <p:pRg st="5" end="5"/>
                                            </p:txEl>
                                          </p:spTgt>
                                        </p:tgtEl>
                                      </p:cBhvr>
                                    </p:animEffect>
                                    <p:anim calcmode="lin" valueType="num">
                                      <p:cBhvr>
                                        <p:cTn id="16"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2000"/>
                                        <p:tgtEl>
                                          <p:spTgt spid="3">
                                            <p:txEl>
                                              <p:pRg st="6" end="6"/>
                                            </p:txEl>
                                          </p:spTgt>
                                        </p:tgtEl>
                                      </p:cBhvr>
                                    </p:animEffect>
                                    <p:anim calcmode="lin" valueType="num">
                                      <p:cBhvr>
                                        <p:cTn id="24"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2000"/>
                                        <p:tgtEl>
                                          <p:spTgt spid="3">
                                            <p:txEl>
                                              <p:pRg st="7" end="7"/>
                                            </p:txEl>
                                          </p:spTgt>
                                        </p:tgtEl>
                                      </p:cBhvr>
                                    </p:animEffect>
                                    <p:anim calcmode="lin" valueType="num">
                                      <p:cBhvr>
                                        <p:cTn id="32"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2000"/>
                                        <p:tgtEl>
                                          <p:spTgt spid="3">
                                            <p:txEl>
                                              <p:pRg st="8" end="8"/>
                                            </p:txEl>
                                          </p:spTgt>
                                        </p:tgtEl>
                                      </p:cBhvr>
                                    </p:animEffect>
                                    <p:anim calcmode="lin" valueType="num">
                                      <p:cBhvr>
                                        <p:cTn id="40"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524000"/>
            <a:ext cx="10210800" cy="2246769"/>
          </a:xfrm>
          <a:prstGeom prst="rect">
            <a:avLst/>
          </a:prstGeom>
          <a:noFill/>
        </p:spPr>
        <p:txBody>
          <a:bodyPr wrap="square" rtlCol="0">
            <a:spAutoFit/>
          </a:bodyPr>
          <a:lstStyle/>
          <a:p>
            <a:pPr marL="457200" indent="-457200">
              <a:buFont typeface="+mj-lt"/>
              <a:buAutoNum type="alphaUcPeriod"/>
            </a:pPr>
            <a:r>
              <a:rPr lang="en-US" sz="2800" b="1" dirty="0">
                <a:solidFill>
                  <a:srgbClr val="002060"/>
                </a:solidFill>
              </a:rPr>
              <a:t>Man &amp; Enormously Large Creatures Co-Exist</a:t>
            </a:r>
          </a:p>
          <a:p>
            <a:pPr marL="457200" indent="-457200">
              <a:buFont typeface="+mj-lt"/>
              <a:buAutoNum type="alphaUcPeriod"/>
            </a:pPr>
            <a:r>
              <a:rPr lang="en-US" sz="2800" b="1" dirty="0">
                <a:solidFill>
                  <a:srgbClr val="002060"/>
                </a:solidFill>
              </a:rPr>
              <a:t>Evidence of Co-Existence</a:t>
            </a:r>
          </a:p>
          <a:p>
            <a:pPr marL="457200" indent="-457200">
              <a:buFont typeface="+mj-lt"/>
              <a:buAutoNum type="alphaUcPeriod"/>
            </a:pPr>
            <a:r>
              <a:rPr lang="en-US" sz="2800" b="1" dirty="0">
                <a:solidFill>
                  <a:srgbClr val="002060"/>
                </a:solidFill>
              </a:rPr>
              <a:t>Man Been Around Since Beginning</a:t>
            </a:r>
          </a:p>
          <a:p>
            <a:pPr marL="457200" indent="-457200">
              <a:buFont typeface="+mj-lt"/>
              <a:buAutoNum type="alphaUcPeriod"/>
            </a:pPr>
            <a:r>
              <a:rPr lang="en-US" sz="2800" b="1" dirty="0">
                <a:solidFill>
                  <a:srgbClr val="002060"/>
                </a:solidFill>
              </a:rPr>
              <a:t>How?</a:t>
            </a:r>
          </a:p>
          <a:p>
            <a:pPr marL="457200" indent="-457200">
              <a:buFont typeface="+mj-lt"/>
              <a:buAutoNum type="alphaUcPeriod"/>
            </a:pPr>
            <a:r>
              <a:rPr lang="en-US" sz="2800" b="1" dirty="0">
                <a:solidFill>
                  <a:srgbClr val="002060"/>
                </a:solidFill>
              </a:rPr>
              <a:t>Ancient Dragon Stories</a:t>
            </a:r>
            <a:endParaRPr lang="en-US" sz="2800" dirty="0">
              <a:solidFill>
                <a:srgbClr val="002060"/>
              </a:solidFill>
            </a:endParaRPr>
          </a:p>
        </p:txBody>
      </p:sp>
      <p:sp>
        <p:nvSpPr>
          <p:cNvPr id="4" name="Rectangle 3">
            <a:extLst>
              <a:ext uri="{FF2B5EF4-FFF2-40B4-BE49-F238E27FC236}">
                <a16:creationId xmlns:a16="http://schemas.microsoft.com/office/drawing/2014/main" id="{533516D0-04B5-F36A-06C2-F5F1EA7C0992}"/>
              </a:ext>
            </a:extLst>
          </p:cNvPr>
          <p:cNvSpPr/>
          <p:nvPr/>
        </p:nvSpPr>
        <p:spPr>
          <a:xfrm>
            <a:off x="1524000" y="304800"/>
            <a:ext cx="91440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4400" dirty="0">
                <a:solidFill>
                  <a:srgbClr val="FFFF99"/>
                </a:solidFill>
                <a:effectLst>
                  <a:outerShdw blurRad="38100" dist="38100" dir="2700000" algn="tl">
                    <a:srgbClr val="000000">
                      <a:alpha val="43137"/>
                    </a:srgbClr>
                  </a:outerShdw>
                </a:effectLst>
              </a:rPr>
              <a:t>Did Dinosaurs &amp; Man Co-Exist?</a:t>
            </a:r>
          </a:p>
        </p:txBody>
      </p:sp>
    </p:spTree>
  </p:cSld>
  <p:clrMapOvr>
    <a:masterClrMapping/>
  </p:clrMapOvr>
  <p:transition spd="slow">
    <p:split orient="ver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mhtml:file://G:\Word%20Files\Dinosaurs\Printable%20version%20-%20Dinosaurs%20and%20Humans—Together.mht!http://www.apologeticspress.org/themes/AP2/images/pixel.gif"/>
          <p:cNvPicPr>
            <a:picLocks noChangeAspect="1" noChangeArrowheads="1"/>
          </p:cNvPicPr>
          <p:nvPr/>
        </p:nvPicPr>
        <p:blipFill>
          <a:blip r:embed="rId2"/>
          <a:srcRect/>
          <a:stretch>
            <a:fillRect/>
          </a:stretch>
        </p:blipFill>
        <p:spPr bwMode="auto">
          <a:xfrm>
            <a:off x="1679575" y="-274638"/>
            <a:ext cx="114300" cy="19050"/>
          </a:xfrm>
          <a:prstGeom prst="rect">
            <a:avLst/>
          </a:prstGeom>
          <a:noFill/>
        </p:spPr>
      </p:pic>
      <p:sp>
        <p:nvSpPr>
          <p:cNvPr id="4" name="TextBox 3"/>
          <p:cNvSpPr txBox="1"/>
          <p:nvPr/>
        </p:nvSpPr>
        <p:spPr>
          <a:xfrm>
            <a:off x="2286000" y="228600"/>
            <a:ext cx="7620000" cy="1384995"/>
          </a:xfrm>
          <a:prstGeom prst="rect">
            <a:avLst/>
          </a:prstGeom>
          <a:noFill/>
        </p:spPr>
        <p:txBody>
          <a:bodyPr wrap="square" rtlCol="0">
            <a:spAutoFit/>
          </a:bodyPr>
          <a:lstStyle/>
          <a:p>
            <a:pPr algn="ctr"/>
            <a:r>
              <a:rPr lang="en-US" sz="3200" b="1" dirty="0"/>
              <a:t>Dinosaurs and Humans—Together?</a:t>
            </a:r>
          </a:p>
          <a:p>
            <a:pPr algn="ctr"/>
            <a:r>
              <a:rPr lang="en-US" sz="2800" i="1" dirty="0"/>
              <a:t>Apologetics Press: Reason &amp; Revelation</a:t>
            </a:r>
            <a:br>
              <a:rPr lang="en-US" sz="2800" dirty="0"/>
            </a:br>
            <a:r>
              <a:rPr lang="en-US" sz="2400" dirty="0"/>
              <a:t>Eric Lyons, </a:t>
            </a:r>
            <a:r>
              <a:rPr lang="en-US" sz="2400" dirty="0" err="1"/>
              <a:t>M.Min</a:t>
            </a:r>
            <a:r>
              <a:rPr lang="en-US" sz="2400" dirty="0"/>
              <a:t>. and Bert Thompson, Ph.D.</a:t>
            </a:r>
          </a:p>
        </p:txBody>
      </p:sp>
      <p:sp>
        <p:nvSpPr>
          <p:cNvPr id="5" name="TextBox 4"/>
          <p:cNvSpPr txBox="1"/>
          <p:nvPr/>
        </p:nvSpPr>
        <p:spPr>
          <a:xfrm>
            <a:off x="1066800" y="1800286"/>
            <a:ext cx="9906000" cy="4493538"/>
          </a:xfrm>
          <a:prstGeom prst="rect">
            <a:avLst/>
          </a:prstGeom>
          <a:solidFill>
            <a:srgbClr val="FFFF99"/>
          </a:solidFill>
          <a:ln>
            <a:solidFill>
              <a:schemeClr val="tx1"/>
            </a:solidFill>
          </a:ln>
        </p:spPr>
        <p:txBody>
          <a:bodyPr wrap="square" rtlCol="0">
            <a:spAutoFit/>
          </a:bodyPr>
          <a:lstStyle/>
          <a:p>
            <a:r>
              <a:rPr lang="en-US" sz="2600" dirty="0"/>
              <a:t>“In far-eastern countries such as China, dragons often are described in ancient writings. Some of them are said to have been domesticated, and even were used to pull the chariots of Chinese rulers. Also, many of the ancient Chinese people are said to have used “dragon bones” for special medicines and potions. While visiting the continent of Asia in the 1200s, Italian explorer Marco Polo said that he saw long reptiles called </a:t>
            </a:r>
            <a:r>
              <a:rPr lang="en-US" sz="2600" dirty="0" err="1"/>
              <a:t>Lindworms</a:t>
            </a:r>
            <a:r>
              <a:rPr lang="en-US" sz="2600" dirty="0"/>
              <a:t> that easily ran as fast as a horse! In the British Isles, hundreds of dragon stories have come down to the present day. One account told of an animal with a crested head, teeth like a saw, and a long tail. Also, in 1449 in England, it was reported that two huge reptiles were seen fighting on the banks of the river </a:t>
            </a:r>
            <a:r>
              <a:rPr lang="en-US" sz="2600" dirty="0" err="1"/>
              <a:t>Stour</a:t>
            </a:r>
            <a:r>
              <a:rPr lang="en-US" sz="2600" dirty="0"/>
              <a:t>.”</a:t>
            </a:r>
          </a:p>
        </p:txBody>
      </p:sp>
    </p:spTree>
  </p:cSld>
  <p:clrMapOvr>
    <a:masterClrMapping/>
  </p:clrMapOvr>
  <p:transition spd="slow">
    <p:split orient="ver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65723-A3AF-87EB-814D-90CBC71B84D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435411F-FB5E-F287-E872-E4D49C8D1A48}"/>
              </a:ext>
            </a:extLst>
          </p:cNvPr>
          <p:cNvSpPr/>
          <p:nvPr/>
        </p:nvSpPr>
        <p:spPr>
          <a:xfrm>
            <a:off x="2474688" y="-22324"/>
            <a:ext cx="7242624" cy="2308324"/>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7200" b="1" dirty="0">
                <a:ln/>
                <a:solidFill>
                  <a:schemeClr val="accent2">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What About</a:t>
            </a:r>
          </a:p>
          <a:p>
            <a:pPr algn="ctr"/>
            <a:r>
              <a:rPr lang="en-US" sz="7200" b="1" dirty="0">
                <a:ln/>
                <a:solidFill>
                  <a:schemeClr val="accent2">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Dinosaurs &amp; Man?</a:t>
            </a:r>
          </a:p>
        </p:txBody>
      </p:sp>
      <p:sp>
        <p:nvSpPr>
          <p:cNvPr id="6" name="Rectangle 5">
            <a:extLst>
              <a:ext uri="{FF2B5EF4-FFF2-40B4-BE49-F238E27FC236}">
                <a16:creationId xmlns:a16="http://schemas.microsoft.com/office/drawing/2014/main" id="{42C6DA2D-CB57-5F87-1F03-2BC4CC1DDD50}"/>
              </a:ext>
            </a:extLst>
          </p:cNvPr>
          <p:cNvSpPr/>
          <p:nvPr/>
        </p:nvSpPr>
        <p:spPr>
          <a:xfrm>
            <a:off x="1981200" y="2514600"/>
            <a:ext cx="8458200" cy="685800"/>
          </a:xfrm>
          <a:prstGeom prst="rect">
            <a:avLst/>
          </a:prstGeom>
          <a:solidFill>
            <a:srgbClr val="632523">
              <a:alpha val="8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4000" dirty="0">
                <a:solidFill>
                  <a:srgbClr val="FFFF99"/>
                </a:solidFill>
                <a:effectLst>
                  <a:outerShdw blurRad="38100" dist="38100" dir="2700000" algn="tl">
                    <a:srgbClr val="000000">
                      <a:alpha val="43137"/>
                    </a:srgbClr>
                  </a:outerShdw>
                </a:effectLst>
              </a:rPr>
              <a:t>What is at Issue?</a:t>
            </a:r>
          </a:p>
        </p:txBody>
      </p:sp>
      <p:sp>
        <p:nvSpPr>
          <p:cNvPr id="7" name="Rectangle 6">
            <a:extLst>
              <a:ext uri="{FF2B5EF4-FFF2-40B4-BE49-F238E27FC236}">
                <a16:creationId xmlns:a16="http://schemas.microsoft.com/office/drawing/2014/main" id="{E8075C33-DCEC-77CD-4D83-A1F0CDABDB96}"/>
              </a:ext>
            </a:extLst>
          </p:cNvPr>
          <p:cNvSpPr/>
          <p:nvPr/>
        </p:nvSpPr>
        <p:spPr>
          <a:xfrm>
            <a:off x="1981200" y="3454400"/>
            <a:ext cx="8458200" cy="685800"/>
          </a:xfrm>
          <a:prstGeom prst="rect">
            <a:avLst/>
          </a:prstGeom>
          <a:solidFill>
            <a:srgbClr val="632523">
              <a:alpha val="8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4000" dirty="0">
                <a:solidFill>
                  <a:srgbClr val="FFFF99"/>
                </a:solidFill>
                <a:effectLst>
                  <a:outerShdw blurRad="38100" dist="38100" dir="2700000" algn="tl">
                    <a:srgbClr val="000000">
                      <a:alpha val="43137"/>
                    </a:srgbClr>
                  </a:outerShdw>
                </a:effectLst>
              </a:rPr>
              <a:t>Where They Real – Did They Exist?</a:t>
            </a:r>
          </a:p>
        </p:txBody>
      </p:sp>
      <p:sp>
        <p:nvSpPr>
          <p:cNvPr id="8" name="Rectangle 7">
            <a:extLst>
              <a:ext uri="{FF2B5EF4-FFF2-40B4-BE49-F238E27FC236}">
                <a16:creationId xmlns:a16="http://schemas.microsoft.com/office/drawing/2014/main" id="{3C0CA3C2-A534-0D48-FD57-8FB9FF0A9023}"/>
              </a:ext>
            </a:extLst>
          </p:cNvPr>
          <p:cNvSpPr/>
          <p:nvPr/>
        </p:nvSpPr>
        <p:spPr>
          <a:xfrm>
            <a:off x="1981200" y="4394200"/>
            <a:ext cx="8458200" cy="685800"/>
          </a:xfrm>
          <a:prstGeom prst="rect">
            <a:avLst/>
          </a:prstGeom>
          <a:solidFill>
            <a:srgbClr val="632523">
              <a:alpha val="8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4000" dirty="0">
                <a:solidFill>
                  <a:srgbClr val="FFFF99"/>
                </a:solidFill>
                <a:effectLst>
                  <a:outerShdw blurRad="38100" dist="38100" dir="2700000" algn="tl">
                    <a:srgbClr val="000000">
                      <a:alpha val="43137"/>
                    </a:srgbClr>
                  </a:outerShdw>
                </a:effectLst>
              </a:rPr>
              <a:t>Did Dinosaurs &amp; Man Co-Exist?</a:t>
            </a:r>
          </a:p>
        </p:txBody>
      </p:sp>
      <p:sp>
        <p:nvSpPr>
          <p:cNvPr id="9" name="Rectangle 8">
            <a:extLst>
              <a:ext uri="{FF2B5EF4-FFF2-40B4-BE49-F238E27FC236}">
                <a16:creationId xmlns:a16="http://schemas.microsoft.com/office/drawing/2014/main" id="{9816DDD8-5667-0896-E3A6-D49F7E348FE9}"/>
              </a:ext>
            </a:extLst>
          </p:cNvPr>
          <p:cNvSpPr/>
          <p:nvPr/>
        </p:nvSpPr>
        <p:spPr>
          <a:xfrm>
            <a:off x="1981200" y="5334000"/>
            <a:ext cx="8458200" cy="685800"/>
          </a:xfrm>
          <a:prstGeom prst="rect">
            <a:avLst/>
          </a:prstGeom>
          <a:solidFill>
            <a:srgbClr val="632523">
              <a:alpha val="8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4000" dirty="0">
                <a:solidFill>
                  <a:srgbClr val="FFFF99"/>
                </a:solidFill>
                <a:effectLst>
                  <a:outerShdw blurRad="38100" dist="38100" dir="2700000" algn="tl">
                    <a:srgbClr val="000000">
                      <a:alpha val="43137"/>
                    </a:srgbClr>
                  </a:outerShdw>
                </a:effectLst>
              </a:rPr>
              <a:t>What Happened To Them?</a:t>
            </a:r>
          </a:p>
        </p:txBody>
      </p:sp>
    </p:spTree>
    <p:extLst>
      <p:ext uri="{BB962C8B-B14F-4D97-AF65-F5344CB8AC3E}">
        <p14:creationId xmlns:p14="http://schemas.microsoft.com/office/powerpoint/2010/main" val="1968706423"/>
      </p:ext>
    </p:extLst>
  </p:cSld>
  <p:clrMapOvr>
    <a:masterClrMapping/>
  </p:clrMapOvr>
  <p:transition spd="slow">
    <p:split orient="ver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00200" y="304800"/>
            <a:ext cx="90678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4400" dirty="0">
                <a:solidFill>
                  <a:srgbClr val="FFFF99"/>
                </a:solidFill>
                <a:effectLst>
                  <a:outerShdw blurRad="38100" dist="38100" dir="2700000" algn="tl">
                    <a:srgbClr val="000000">
                      <a:alpha val="43137"/>
                    </a:srgbClr>
                  </a:outerShdw>
                </a:effectLst>
              </a:rPr>
              <a:t>What Happened To Them?</a:t>
            </a:r>
          </a:p>
        </p:txBody>
      </p:sp>
      <p:sp>
        <p:nvSpPr>
          <p:cNvPr id="3" name="TextBox 2"/>
          <p:cNvSpPr txBox="1"/>
          <p:nvPr/>
        </p:nvSpPr>
        <p:spPr>
          <a:xfrm>
            <a:off x="1066800" y="1371600"/>
            <a:ext cx="10515600" cy="3108543"/>
          </a:xfrm>
          <a:prstGeom prst="rect">
            <a:avLst/>
          </a:prstGeom>
          <a:noFill/>
        </p:spPr>
        <p:txBody>
          <a:bodyPr wrap="square" rtlCol="0">
            <a:spAutoFit/>
          </a:bodyPr>
          <a:lstStyle/>
          <a:p>
            <a:pPr marL="457200" indent="-457200">
              <a:buFont typeface="+mj-lt"/>
              <a:buAutoNum type="alphaUcPeriod"/>
            </a:pPr>
            <a:r>
              <a:rPr lang="en-US" sz="2800" b="1" dirty="0">
                <a:solidFill>
                  <a:srgbClr val="002060"/>
                </a:solidFill>
              </a:rPr>
              <a:t>Evolutionist Explanations</a:t>
            </a:r>
          </a:p>
          <a:p>
            <a:pPr marL="914400" lvl="1" indent="-457200">
              <a:buFont typeface="+mj-lt"/>
              <a:buAutoNum type="arabicPeriod"/>
            </a:pPr>
            <a:r>
              <a:rPr lang="en-US" sz="2800" dirty="0"/>
              <a:t>Sudden climate change – couldn’t survive</a:t>
            </a:r>
          </a:p>
          <a:p>
            <a:pPr marL="914400" lvl="1" indent="-457200">
              <a:buFont typeface="+mj-lt"/>
              <a:buAutoNum type="arabicPeriod"/>
            </a:pPr>
            <a:r>
              <a:rPr lang="en-US" sz="2800" dirty="0"/>
              <a:t>Asteroid (6 mi wide) impacted the earth (caused dust &amp; soot to block sun rays causing plants to die (in turn the herbivores and then the carnivores) (Thompson, </a:t>
            </a:r>
            <a:r>
              <a:rPr lang="en-US" sz="2800" i="1" dirty="0"/>
              <a:t>Dinosaur Controversy</a:t>
            </a:r>
            <a:r>
              <a:rPr lang="en-US" sz="2800" dirty="0"/>
              <a:t>)</a:t>
            </a:r>
          </a:p>
          <a:p>
            <a:pPr marL="914400" lvl="1" indent="-457200">
              <a:buFont typeface="+mj-lt"/>
              <a:buAutoNum type="arabicPeriod"/>
            </a:pPr>
            <a:r>
              <a:rPr lang="en-US" sz="2800" dirty="0"/>
              <a:t>Massive disease</a:t>
            </a:r>
          </a:p>
          <a:p>
            <a:pPr marL="914400" lvl="1" indent="-457200">
              <a:buFont typeface="+mj-lt"/>
              <a:buAutoNum type="arabicPeriod"/>
            </a:pPr>
            <a:r>
              <a:rPr lang="en-US" sz="2800" dirty="0"/>
              <a:t>Volcanic Greenhouse</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2000"/>
                                        <p:tgtEl>
                                          <p:spTgt spid="3">
                                            <p:txEl>
                                              <p:pRg st="3" end="3"/>
                                            </p:txEl>
                                          </p:spTgt>
                                        </p:tgtEl>
                                      </p:cBhvr>
                                    </p:animEffect>
                                    <p:anim calcmode="lin" valueType="num">
                                      <p:cBhvr>
                                        <p:cTn id="32"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2000"/>
                                        <p:tgtEl>
                                          <p:spTgt spid="3">
                                            <p:txEl>
                                              <p:pRg st="4" end="4"/>
                                            </p:txEl>
                                          </p:spTgt>
                                        </p:tgtEl>
                                      </p:cBhvr>
                                    </p:animEffect>
                                    <p:anim calcmode="lin" valueType="num">
                                      <p:cBhvr>
                                        <p:cTn id="40"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304800"/>
            <a:ext cx="5562600" cy="769441"/>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4400" dirty="0"/>
              <a:t>Response:</a:t>
            </a:r>
          </a:p>
        </p:txBody>
      </p:sp>
      <p:sp>
        <p:nvSpPr>
          <p:cNvPr id="3" name="TextBox 2"/>
          <p:cNvSpPr txBox="1"/>
          <p:nvPr/>
        </p:nvSpPr>
        <p:spPr>
          <a:xfrm>
            <a:off x="1066800" y="1905001"/>
            <a:ext cx="10515600" cy="3385542"/>
          </a:xfrm>
          <a:prstGeom prst="rect">
            <a:avLst/>
          </a:prstGeom>
          <a:noFill/>
        </p:spPr>
        <p:txBody>
          <a:bodyPr wrap="square" rtlCol="0">
            <a:spAutoFit/>
          </a:bodyPr>
          <a:lstStyle/>
          <a:p>
            <a:pPr marL="457200" indent="-457200">
              <a:buFont typeface="+mj-lt"/>
              <a:buAutoNum type="arabicPeriod"/>
            </a:pPr>
            <a:r>
              <a:rPr lang="en-US" sz="3200" dirty="0"/>
              <a:t>Why did the asteroid kill every dinosaur but left many other forms of life unharmed?</a:t>
            </a:r>
          </a:p>
          <a:p>
            <a:pPr marL="457200" indent="-457200">
              <a:buFont typeface="+mj-lt"/>
              <a:buAutoNum type="arabicPeriod"/>
            </a:pPr>
            <a:endParaRPr lang="en-US" sz="1100" dirty="0"/>
          </a:p>
          <a:p>
            <a:pPr marL="457200" indent="-457200">
              <a:buFont typeface="+mj-lt"/>
              <a:buAutoNum type="arabicPeriod"/>
            </a:pPr>
            <a:r>
              <a:rPr lang="en-US" sz="3200" dirty="0"/>
              <a:t>Why did the asteroid not kill other reptiles such as turtles and alligators?</a:t>
            </a:r>
          </a:p>
          <a:p>
            <a:pPr marL="457200" indent="-457200">
              <a:buFont typeface="+mj-lt"/>
              <a:buAutoNum type="arabicPeriod"/>
            </a:pPr>
            <a:endParaRPr lang="en-US" sz="1100" dirty="0"/>
          </a:p>
          <a:p>
            <a:pPr marL="457200" indent="-457200">
              <a:buFont typeface="+mj-lt"/>
              <a:buAutoNum type="arabicPeriod"/>
            </a:pPr>
            <a:r>
              <a:rPr lang="en-US" sz="3200" dirty="0"/>
              <a:t>Nothing in the fossil record supports the idea that all the dinosaurs died at once.</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93329" y="304800"/>
            <a:ext cx="3363549" cy="110799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All Agree</a:t>
            </a:r>
          </a:p>
        </p:txBody>
      </p:sp>
      <p:sp>
        <p:nvSpPr>
          <p:cNvPr id="3" name="TextBox 2"/>
          <p:cNvSpPr txBox="1"/>
          <p:nvPr/>
        </p:nvSpPr>
        <p:spPr>
          <a:xfrm>
            <a:off x="2171700" y="2133600"/>
            <a:ext cx="7848600" cy="2123658"/>
          </a:xfrm>
          <a:prstGeom prst="rect">
            <a:avLst/>
          </a:prstGeom>
          <a:noFill/>
        </p:spPr>
        <p:txBody>
          <a:bodyPr wrap="square" rtlCol="0">
            <a:spAutoFit/>
          </a:bodyPr>
          <a:lstStyle/>
          <a:p>
            <a:pPr algn="ctr"/>
            <a:r>
              <a:rPr lang="en-US" sz="4400" dirty="0"/>
              <a:t>Something Catastrophic</a:t>
            </a:r>
          </a:p>
          <a:p>
            <a:pPr algn="ctr"/>
            <a:r>
              <a:rPr lang="en-US" sz="4400" dirty="0"/>
              <a:t>Sudden</a:t>
            </a:r>
          </a:p>
          <a:p>
            <a:pPr algn="ctr"/>
            <a:r>
              <a:rPr lang="en-US" sz="4400" dirty="0"/>
              <a:t>(Account for fossil record) </a:t>
            </a:r>
          </a:p>
        </p:txBody>
      </p:sp>
    </p:spTree>
  </p:cSld>
  <p:clrMapOvr>
    <a:masterClrMapping/>
  </p:clrMapOvr>
  <p:transition spd="slow">
    <p:split orient="ver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371600"/>
            <a:ext cx="9906000" cy="3108543"/>
          </a:xfrm>
          <a:prstGeom prst="rect">
            <a:avLst/>
          </a:prstGeom>
          <a:noFill/>
        </p:spPr>
        <p:txBody>
          <a:bodyPr wrap="square" rtlCol="0">
            <a:spAutoFit/>
          </a:bodyPr>
          <a:lstStyle/>
          <a:p>
            <a:pPr marL="457200" indent="-457200">
              <a:buFont typeface="+mj-lt"/>
              <a:buAutoNum type="alphaUcPeriod"/>
            </a:pPr>
            <a:r>
              <a:rPr lang="en-US" sz="2800" b="1" dirty="0">
                <a:solidFill>
                  <a:srgbClr val="002060"/>
                </a:solidFill>
              </a:rPr>
              <a:t>Evolutionist Explanations</a:t>
            </a:r>
          </a:p>
          <a:p>
            <a:pPr marL="457200" indent="-457200">
              <a:buFont typeface="+mj-lt"/>
              <a:buAutoNum type="alphaUcPeriod"/>
            </a:pPr>
            <a:r>
              <a:rPr lang="en-US" sz="2800" b="1" dirty="0">
                <a:solidFill>
                  <a:srgbClr val="002060"/>
                </a:solidFill>
              </a:rPr>
              <a:t>Creationist Explanation</a:t>
            </a:r>
          </a:p>
          <a:p>
            <a:pPr marL="914400" lvl="1" indent="-457200">
              <a:buFont typeface="+mj-lt"/>
              <a:buAutoNum type="arabicPeriod"/>
            </a:pPr>
            <a:r>
              <a:rPr lang="en-US" sz="2800" dirty="0"/>
              <a:t>Flood (Gen. 6-8)</a:t>
            </a:r>
          </a:p>
          <a:p>
            <a:pPr marL="1371600" lvl="2" indent="-457200">
              <a:buFont typeface="+mj-lt"/>
              <a:buAutoNum type="alphaLcPeriod"/>
            </a:pPr>
            <a:r>
              <a:rPr lang="en-US" sz="2800" dirty="0"/>
              <a:t>Global (7:19)</a:t>
            </a:r>
          </a:p>
          <a:p>
            <a:pPr marL="1371600" lvl="2" indent="-457200">
              <a:buFont typeface="+mj-lt"/>
              <a:buAutoNum type="alphaLcPeriod"/>
            </a:pPr>
            <a:r>
              <a:rPr lang="en-US" sz="2800" dirty="0"/>
              <a:t>Explains the sudden death, massive fossil graveyard</a:t>
            </a:r>
          </a:p>
          <a:p>
            <a:pPr marL="1371600" lvl="2" indent="-457200">
              <a:buFont typeface="+mj-lt"/>
              <a:buAutoNum type="alphaLcPeriod"/>
            </a:pPr>
            <a:r>
              <a:rPr lang="en-US" sz="2800" dirty="0"/>
              <a:t>Evolutionist explain it as seasonal or flash flooding</a:t>
            </a:r>
          </a:p>
          <a:p>
            <a:pPr marL="1371600" lvl="2" indent="-457200">
              <a:buFont typeface="+mj-lt"/>
              <a:buAutoNum type="alphaLcPeriod"/>
            </a:pPr>
            <a:r>
              <a:rPr lang="en-US" sz="2800" dirty="0"/>
              <a:t>Historical evidence: Over 200 flood legends</a:t>
            </a:r>
          </a:p>
        </p:txBody>
      </p:sp>
      <p:pic>
        <p:nvPicPr>
          <p:cNvPr id="1032" name="Picture 8" descr="http://static.icr.org/i/wide/earth_curve_wide.jpg"/>
          <p:cNvPicPr>
            <a:picLocks noChangeAspect="1" noChangeArrowheads="1"/>
          </p:cNvPicPr>
          <p:nvPr/>
        </p:nvPicPr>
        <p:blipFill>
          <a:blip r:embed="rId2" cstate="print"/>
          <a:srcRect/>
          <a:stretch>
            <a:fillRect/>
          </a:stretch>
        </p:blipFill>
        <p:spPr bwMode="auto">
          <a:xfrm>
            <a:off x="0" y="4572000"/>
            <a:ext cx="12192000" cy="2286000"/>
          </a:xfrm>
          <a:prstGeom prst="rect">
            <a:avLst/>
          </a:prstGeom>
          <a:noFill/>
        </p:spPr>
      </p:pic>
      <p:sp>
        <p:nvSpPr>
          <p:cNvPr id="5" name="Rectangle 4">
            <a:extLst>
              <a:ext uri="{FF2B5EF4-FFF2-40B4-BE49-F238E27FC236}">
                <a16:creationId xmlns:a16="http://schemas.microsoft.com/office/drawing/2014/main" id="{E4820386-8396-ACBF-AA69-31E13AE2D83E}"/>
              </a:ext>
            </a:extLst>
          </p:cNvPr>
          <p:cNvSpPr/>
          <p:nvPr/>
        </p:nvSpPr>
        <p:spPr>
          <a:xfrm>
            <a:off x="1600200" y="304800"/>
            <a:ext cx="90678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4400" dirty="0">
                <a:solidFill>
                  <a:srgbClr val="FFFF99"/>
                </a:solidFill>
                <a:effectLst>
                  <a:outerShdw blurRad="38100" dist="38100" dir="2700000" algn="tl">
                    <a:srgbClr val="000000">
                      <a:alpha val="43137"/>
                    </a:srgbClr>
                  </a:outerShdw>
                </a:effectLst>
              </a:rPr>
              <a:t>What Happened To Them?</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2000"/>
                                        <p:tgtEl>
                                          <p:spTgt spid="3">
                                            <p:txEl>
                                              <p:pRg st="5" end="5"/>
                                            </p:txEl>
                                          </p:spTgt>
                                        </p:tgtEl>
                                      </p:cBhvr>
                                    </p:animEffect>
                                    <p:anim calcmode="lin" valueType="num">
                                      <p:cBhvr>
                                        <p:cTn id="32"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2000"/>
                                        <p:tgtEl>
                                          <p:spTgt spid="3">
                                            <p:txEl>
                                              <p:pRg st="6" end="6"/>
                                            </p:txEl>
                                          </p:spTgt>
                                        </p:tgtEl>
                                      </p:cBhvr>
                                    </p:animEffect>
                                    <p:anim calcmode="lin" valueType="num">
                                      <p:cBhvr>
                                        <p:cTn id="4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http://static.icr.org/i/wide/earth_curve_wide.jpg"/>
          <p:cNvPicPr>
            <a:picLocks noChangeAspect="1" noChangeArrowheads="1"/>
          </p:cNvPicPr>
          <p:nvPr/>
        </p:nvPicPr>
        <p:blipFill>
          <a:blip r:embed="rId2" cstate="print"/>
          <a:srcRect/>
          <a:stretch>
            <a:fillRect/>
          </a:stretch>
        </p:blipFill>
        <p:spPr bwMode="auto">
          <a:xfrm>
            <a:off x="-1981200" y="0"/>
            <a:ext cx="16136471" cy="6858000"/>
          </a:xfrm>
          <a:prstGeom prst="rect">
            <a:avLst/>
          </a:prstGeom>
          <a:noFill/>
        </p:spPr>
      </p:pic>
      <p:sp>
        <p:nvSpPr>
          <p:cNvPr id="3" name="TextBox 2"/>
          <p:cNvSpPr txBox="1"/>
          <p:nvPr/>
        </p:nvSpPr>
        <p:spPr>
          <a:xfrm>
            <a:off x="609600" y="1371601"/>
            <a:ext cx="10972800" cy="5693866"/>
          </a:xfrm>
          <a:prstGeom prst="rect">
            <a:avLst/>
          </a:prstGeom>
          <a:noFill/>
        </p:spPr>
        <p:txBody>
          <a:bodyPr wrap="square" rtlCol="0">
            <a:spAutoFit/>
          </a:bodyPr>
          <a:lstStyle/>
          <a:p>
            <a:pPr>
              <a:buFont typeface="Arial" pitchFamily="34" charset="0"/>
              <a:buChar char="•"/>
            </a:pPr>
            <a:r>
              <a:rPr lang="en-US" sz="2800" dirty="0">
                <a:solidFill>
                  <a:schemeClr val="bg1"/>
                </a:solidFill>
                <a:effectLst>
                  <a:outerShdw blurRad="38100" dist="38100" dir="2700000" algn="tl">
                    <a:srgbClr val="000000">
                      <a:alpha val="43137"/>
                    </a:srgbClr>
                  </a:outerShdw>
                </a:effectLst>
              </a:rPr>
              <a:t> Legends have been reported from nations such as China, Babylon, Mexico, Egypt, Sudan, Syria, Persia, India, Norway, Wales, Ireland, Indonesia, Romania, etc</a:t>
            </a:r>
          </a:p>
          <a:p>
            <a:pPr>
              <a:buFont typeface="Arial" pitchFamily="34" charset="0"/>
              <a:buChar char="•"/>
            </a:pPr>
            <a:endParaRPr lang="en-US" sz="2800" dirty="0">
              <a:solidFill>
                <a:schemeClr val="bg1"/>
              </a:solidFill>
              <a:effectLst>
                <a:outerShdw blurRad="38100" dist="38100" dir="2700000" algn="tl">
                  <a:srgbClr val="000000">
                    <a:alpha val="43137"/>
                  </a:srgbClr>
                </a:outerShdw>
              </a:effectLst>
            </a:endParaRPr>
          </a:p>
          <a:p>
            <a:pPr>
              <a:buFont typeface="Arial" pitchFamily="34" charset="0"/>
              <a:buChar char="•"/>
            </a:pPr>
            <a:r>
              <a:rPr lang="en-US" sz="2800" dirty="0">
                <a:solidFill>
                  <a:schemeClr val="bg1"/>
                </a:solidFill>
                <a:effectLst>
                  <a:outerShdw blurRad="38100" dist="38100" dir="2700000" algn="tl">
                    <a:srgbClr val="000000">
                      <a:alpha val="43137"/>
                    </a:srgbClr>
                  </a:outerShdw>
                </a:effectLst>
              </a:rPr>
              <a:t> “In 95 percent of the more than two hundred flood legends, the flood was worldwide; in 88 percent, a certain family was favored; in 70 percent, survival was by means of a boat; in 67 percent, animals were also saved; in 66 percent, the flood was due to the wickedness of man; in 66 percent, the survivors had been forewarned; in 57 percent, they ended up on a mountain; in 35 percent, birds were sent out from the boat; and in 9 percent, exactly eight people were spared.” (James </a:t>
            </a:r>
            <a:r>
              <a:rPr lang="en-US" sz="2800" dirty="0" err="1">
                <a:solidFill>
                  <a:schemeClr val="bg1"/>
                </a:solidFill>
                <a:effectLst>
                  <a:outerShdw blurRad="38100" dist="38100" dir="2700000" algn="tl">
                    <a:srgbClr val="000000">
                      <a:alpha val="43137"/>
                    </a:srgbClr>
                  </a:outerShdw>
                </a:effectLst>
              </a:rPr>
              <a:t>Perioff</a:t>
            </a:r>
            <a:r>
              <a:rPr lang="en-US" sz="2800" dirty="0">
                <a:solidFill>
                  <a:schemeClr val="bg1"/>
                </a:solidFill>
                <a:effectLst>
                  <a:outerShdw blurRad="38100" dist="38100" dir="2700000" algn="tl">
                    <a:srgbClr val="000000">
                      <a:alpha val="43137"/>
                    </a:srgbClr>
                  </a:outerShdw>
                </a:effectLst>
              </a:rPr>
              <a:t>, Tornado in a Junkyard: The Relentless Myth of Darwinism, 168) </a:t>
            </a:r>
          </a:p>
          <a:p>
            <a:pPr>
              <a:buFont typeface="Arial" pitchFamily="34" charset="0"/>
              <a:buChar char="•"/>
            </a:pPr>
            <a:endParaRPr lang="en-US" sz="2800" dirty="0">
              <a:solidFill>
                <a:schemeClr val="bg1"/>
              </a:solidFill>
              <a:effectLst>
                <a:outerShdw blurRad="38100" dist="38100" dir="2700000" algn="tl">
                  <a:srgbClr val="000000">
                    <a:alpha val="43137"/>
                  </a:srgbClr>
                </a:outerShdw>
              </a:effectLst>
            </a:endParaRPr>
          </a:p>
        </p:txBody>
      </p:sp>
      <p:sp>
        <p:nvSpPr>
          <p:cNvPr id="4" name="Rectangle 3"/>
          <p:cNvSpPr/>
          <p:nvPr/>
        </p:nvSpPr>
        <p:spPr>
          <a:xfrm>
            <a:off x="3793449" y="304800"/>
            <a:ext cx="4660251" cy="1015663"/>
          </a:xfrm>
          <a:prstGeom prst="rect">
            <a:avLst/>
          </a:prstGeom>
          <a:noFill/>
        </p:spPr>
        <p:txBody>
          <a:bodyPr wrap="none" lIns="91440" tIns="45720" rIns="91440" bIns="45720">
            <a:spAutoFit/>
          </a:bodyPr>
          <a:lstStyle/>
          <a:p>
            <a:pPr algn="ctr"/>
            <a:r>
              <a:rPr lang="en-US" sz="6000" dirty="0">
                <a:ln w="18415" cmpd="sng">
                  <a:solidFill>
                    <a:srgbClr val="FFFFFF"/>
                  </a:solidFill>
                  <a:prstDash val="solid"/>
                </a:ln>
                <a:solidFill>
                  <a:srgbClr val="FFFFFF"/>
                </a:solidFill>
                <a:effectLst>
                  <a:outerShdw blurRad="63500" dir="3600000" algn="tl" rotWithShape="0">
                    <a:srgbClr val="000000">
                      <a:alpha val="70000"/>
                    </a:srgbClr>
                  </a:outerShdw>
                </a:effectLst>
              </a:rPr>
              <a:t>Flood Legends</a:t>
            </a:r>
          </a:p>
        </p:txBody>
      </p:sp>
    </p:spTree>
  </p:cSld>
  <p:clrMapOvr>
    <a:masterClrMapping/>
  </p:clrMapOvr>
  <p:transition spd="slow">
    <p:split orient="vert"/>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371600"/>
            <a:ext cx="10439400" cy="3108543"/>
          </a:xfrm>
          <a:prstGeom prst="rect">
            <a:avLst/>
          </a:prstGeom>
          <a:noFill/>
        </p:spPr>
        <p:txBody>
          <a:bodyPr wrap="square" rtlCol="0">
            <a:spAutoFit/>
          </a:bodyPr>
          <a:lstStyle/>
          <a:p>
            <a:pPr marL="457200" indent="-457200">
              <a:buFont typeface="+mj-lt"/>
              <a:buAutoNum type="alphaUcPeriod"/>
            </a:pPr>
            <a:r>
              <a:rPr lang="en-US" sz="2800" b="1" dirty="0">
                <a:solidFill>
                  <a:srgbClr val="002060"/>
                </a:solidFill>
              </a:rPr>
              <a:t>Evolutionist Explanation</a:t>
            </a:r>
          </a:p>
          <a:p>
            <a:pPr marL="457200" indent="-457200">
              <a:buFont typeface="+mj-lt"/>
              <a:buAutoNum type="alphaUcPeriod"/>
            </a:pPr>
            <a:r>
              <a:rPr lang="en-US" sz="2800" b="1" dirty="0">
                <a:solidFill>
                  <a:srgbClr val="002060"/>
                </a:solidFill>
              </a:rPr>
              <a:t>Creationist Explanation</a:t>
            </a:r>
          </a:p>
          <a:p>
            <a:pPr marL="914400" lvl="1" indent="-457200">
              <a:buFont typeface="+mj-lt"/>
              <a:buAutoNum type="arabicPeriod"/>
            </a:pPr>
            <a:r>
              <a:rPr lang="en-US" sz="2800" dirty="0"/>
              <a:t>Flood (Gen. 6-8)</a:t>
            </a:r>
          </a:p>
          <a:p>
            <a:pPr marL="914400" lvl="1" indent="-457200">
              <a:buFont typeface="+mj-lt"/>
              <a:buAutoNum type="arabicPeriod"/>
            </a:pPr>
            <a:r>
              <a:rPr lang="en-US" sz="2800" dirty="0"/>
              <a:t>In the Ark</a:t>
            </a:r>
          </a:p>
          <a:p>
            <a:pPr marL="1371600" lvl="2" indent="-457200">
              <a:buFont typeface="+mj-lt"/>
              <a:buAutoNum type="alphaLcPeriod"/>
            </a:pPr>
            <a:r>
              <a:rPr lang="en-US" sz="2800" dirty="0"/>
              <a:t>Some must have survived in the ark</a:t>
            </a:r>
          </a:p>
          <a:p>
            <a:pPr marL="1371600" lvl="2" indent="-457200">
              <a:buFont typeface="+mj-lt"/>
              <a:buAutoNum type="alphaLcPeriod"/>
            </a:pPr>
            <a:r>
              <a:rPr lang="en-US" sz="2800" dirty="0"/>
              <a:t>He took two of every kind, not species (Gen. 6:19-20)</a:t>
            </a:r>
          </a:p>
          <a:p>
            <a:pPr marL="1371600" lvl="2" indent="-457200">
              <a:buFont typeface="+mj-lt"/>
              <a:buAutoNum type="alphaLcPeriod"/>
            </a:pPr>
            <a:r>
              <a:rPr lang="en-US" sz="2800" dirty="0"/>
              <a:t>How in the ark?</a:t>
            </a:r>
          </a:p>
        </p:txBody>
      </p:sp>
      <p:sp>
        <p:nvSpPr>
          <p:cNvPr id="6" name="Rectangle 5">
            <a:extLst>
              <a:ext uri="{FF2B5EF4-FFF2-40B4-BE49-F238E27FC236}">
                <a16:creationId xmlns:a16="http://schemas.microsoft.com/office/drawing/2014/main" id="{02D8C4DD-B468-B654-28C5-14A0FEF3AA9C}"/>
              </a:ext>
            </a:extLst>
          </p:cNvPr>
          <p:cNvSpPr/>
          <p:nvPr/>
        </p:nvSpPr>
        <p:spPr>
          <a:xfrm>
            <a:off x="1600200" y="304800"/>
            <a:ext cx="90678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4400" dirty="0">
                <a:solidFill>
                  <a:srgbClr val="FFFF99"/>
                </a:solidFill>
                <a:effectLst>
                  <a:outerShdw blurRad="38100" dist="38100" dir="2700000" algn="tl">
                    <a:srgbClr val="000000">
                      <a:alpha val="43137"/>
                    </a:srgbClr>
                  </a:outerShdw>
                </a:effectLst>
              </a:rPr>
              <a:t>What Happened To Them?</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2000"/>
                                        <p:tgtEl>
                                          <p:spTgt spid="3">
                                            <p:txEl>
                                              <p:pRg st="5" end="5"/>
                                            </p:txEl>
                                          </p:spTgt>
                                        </p:tgtEl>
                                      </p:cBhvr>
                                    </p:animEffect>
                                    <p:anim calcmode="lin" valueType="num">
                                      <p:cBhvr>
                                        <p:cTn id="16"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2000"/>
                                        <p:tgtEl>
                                          <p:spTgt spid="3">
                                            <p:txEl>
                                              <p:pRg st="6" end="6"/>
                                            </p:txEl>
                                          </p:spTgt>
                                        </p:tgtEl>
                                      </p:cBhvr>
                                    </p:animEffect>
                                    <p:anim calcmode="lin" valueType="num">
                                      <p:cBhvr>
                                        <p:cTn id="24"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38243" name="Picture 3" descr="http://endsofearth.files.wordpress.com/2008/08/noahs_ark.jpg?w=300&amp;h=203">
            <a:hlinkClick r:id="rId2"/>
          </p:cNvPr>
          <p:cNvPicPr>
            <a:picLocks noChangeAspect="1" noChangeArrowheads="1"/>
          </p:cNvPicPr>
          <p:nvPr/>
        </p:nvPicPr>
        <p:blipFill>
          <a:blip r:embed="rId3" cstate="print"/>
          <a:srcRect/>
          <a:stretch>
            <a:fillRect/>
          </a:stretch>
        </p:blipFill>
        <p:spPr bwMode="auto">
          <a:xfrm>
            <a:off x="1106347" y="171957"/>
            <a:ext cx="3124200" cy="2114043"/>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5181600" y="533400"/>
            <a:ext cx="5486400" cy="1569660"/>
          </a:xfrm>
          <a:prstGeom prst="rect">
            <a:avLst/>
          </a:prstGeom>
          <a:noFill/>
        </p:spPr>
        <p:txBody>
          <a:bodyPr wrap="square" lIns="91440" tIns="45720" rIns="91440" bIns="45720">
            <a:spAutoFit/>
          </a:bodyPr>
          <a:lstStyle/>
          <a:p>
            <a:pPr algn="ctr"/>
            <a:r>
              <a:rPr lang="en-US" sz="48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How Was It</a:t>
            </a:r>
          </a:p>
          <a:p>
            <a:pPr algn="ctr"/>
            <a:r>
              <a:rPr lang="en-US" sz="48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Possible In The Ark?</a:t>
            </a:r>
          </a:p>
        </p:txBody>
      </p:sp>
      <p:sp>
        <p:nvSpPr>
          <p:cNvPr id="5" name="TextBox 4"/>
          <p:cNvSpPr txBox="1"/>
          <p:nvPr/>
        </p:nvSpPr>
        <p:spPr>
          <a:xfrm>
            <a:off x="1143000" y="2603718"/>
            <a:ext cx="9906000" cy="1815882"/>
          </a:xfrm>
          <a:prstGeom prst="rect">
            <a:avLst/>
          </a:prstGeom>
          <a:noFill/>
        </p:spPr>
        <p:txBody>
          <a:bodyPr wrap="square" rtlCol="0">
            <a:spAutoFit/>
          </a:bodyPr>
          <a:lstStyle/>
          <a:p>
            <a:pPr marL="342900" indent="-342900">
              <a:buFont typeface="+mj-lt"/>
              <a:buAutoNum type="arabicPeriod"/>
            </a:pPr>
            <a:r>
              <a:rPr lang="en-US" sz="2800" b="1" dirty="0"/>
              <a:t>Ark was huge:</a:t>
            </a:r>
          </a:p>
          <a:p>
            <a:pPr marL="800100" lvl="1" indent="-342900">
              <a:buFont typeface="Arial" pitchFamily="34" charset="0"/>
              <a:buChar char="•"/>
            </a:pPr>
            <a:r>
              <a:rPr lang="en-US" sz="2800" dirty="0"/>
              <a:t>450 ft long, 75 ft wide, 45 ft high</a:t>
            </a:r>
          </a:p>
          <a:p>
            <a:pPr marL="800100" lvl="1" indent="-342900">
              <a:buFont typeface="Arial" pitchFamily="34" charset="0"/>
              <a:buChar char="•"/>
            </a:pPr>
            <a:r>
              <a:rPr lang="en-US" sz="2800" dirty="0"/>
              <a:t>100,000 sq. ft</a:t>
            </a:r>
          </a:p>
          <a:p>
            <a:pPr marL="800100" lvl="1" indent="-342900">
              <a:buFont typeface="Arial" pitchFamily="34" charset="0"/>
              <a:buChar char="•"/>
            </a:pPr>
            <a:r>
              <a:rPr lang="en-US" sz="2800" dirty="0"/>
              <a:t>Hold 520 modern railroad boxcars! </a:t>
            </a:r>
          </a:p>
        </p:txBody>
      </p:sp>
      <p:pic>
        <p:nvPicPr>
          <p:cNvPr id="138247" name="Picture 7" descr="http://www.rcnrhs.com/box11.jpg"/>
          <p:cNvPicPr>
            <a:picLocks noChangeAspect="1" noChangeArrowheads="1"/>
          </p:cNvPicPr>
          <p:nvPr/>
        </p:nvPicPr>
        <p:blipFill>
          <a:blip r:embed="rId4" cstate="print"/>
          <a:srcRect/>
          <a:stretch>
            <a:fillRect/>
          </a:stretch>
        </p:blipFill>
        <p:spPr bwMode="auto">
          <a:xfrm>
            <a:off x="7772400" y="4034413"/>
            <a:ext cx="4191000" cy="2791757"/>
          </a:xfrm>
          <a:prstGeom prst="rect">
            <a:avLst/>
          </a:prstGeom>
          <a:ln>
            <a:noFill/>
          </a:ln>
          <a:effectLst>
            <a:softEdge rad="112500"/>
          </a:effectLst>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ppt_x</p:attrName>
                                        </p:attrNameLst>
                                      </p:cBhvr>
                                      <p:tavLst>
                                        <p:tav tm="0">
                                          <p:val>
                                            <p:strVal val="#ppt_x"/>
                                          </p:val>
                                        </p:tav>
                                        <p:tav tm="100000">
                                          <p:val>
                                            <p:strVal val="#ppt_x"/>
                                          </p:val>
                                        </p:tav>
                                      </p:tavLst>
                                    </p:anim>
                                    <p:anim calcmode="lin" valueType="num">
                                      <p:cBhvr>
                                        <p:cTn id="9" dur="1800" decel="100000" fill="hold"/>
                                        <p:tgtEl>
                                          <p:spTgt spid="5"/>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138247"/>
                                        </p:tgtEl>
                                        <p:attrNameLst>
                                          <p:attrName>style.visibility</p:attrName>
                                        </p:attrNameLst>
                                      </p:cBhvr>
                                      <p:to>
                                        <p:strVal val="visible"/>
                                      </p:to>
                                    </p:set>
                                    <p:animEffect transition="in" filter="wipe(right)">
                                      <p:cBhvr>
                                        <p:cTn id="15" dur="2000"/>
                                        <p:tgtEl>
                                          <p:spTgt spid="138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1106347" y="2627293"/>
            <a:ext cx="8571053" cy="1169551"/>
          </a:xfrm>
          <a:prstGeom prst="rect">
            <a:avLst/>
          </a:prstGeom>
          <a:noFill/>
        </p:spPr>
        <p:txBody>
          <a:bodyPr wrap="square" rtlCol="0">
            <a:spAutoFit/>
          </a:bodyPr>
          <a:lstStyle/>
          <a:p>
            <a:pPr marL="342900" indent="-342900">
              <a:buFont typeface="+mj-lt"/>
              <a:buAutoNum type="arabicPeriod"/>
            </a:pPr>
            <a:r>
              <a:rPr lang="en-US" sz="2800" b="1" dirty="0"/>
              <a:t>Ark was huge:</a:t>
            </a:r>
          </a:p>
          <a:p>
            <a:pPr marL="342900" indent="-342900">
              <a:buFont typeface="+mj-lt"/>
              <a:buAutoNum type="arabicPeriod"/>
            </a:pPr>
            <a:endParaRPr lang="en-US" sz="1400" b="1" dirty="0"/>
          </a:p>
          <a:p>
            <a:pPr marL="342900" indent="-342900">
              <a:buFont typeface="+mj-lt"/>
              <a:buAutoNum type="arabicPeriod"/>
            </a:pPr>
            <a:r>
              <a:rPr lang="en-US" sz="2800" b="1" dirty="0"/>
              <a:t>Not all dinosaurs were massive</a:t>
            </a:r>
            <a:endParaRPr lang="en-US" sz="2800" dirty="0"/>
          </a:p>
        </p:txBody>
      </p:sp>
      <p:pic>
        <p:nvPicPr>
          <p:cNvPr id="2" name="Picture 3" descr="http://endsofearth.files.wordpress.com/2008/08/noahs_ark.jpg?w=300&amp;h=203">
            <a:hlinkClick r:id="rId2"/>
            <a:extLst>
              <a:ext uri="{FF2B5EF4-FFF2-40B4-BE49-F238E27FC236}">
                <a16:creationId xmlns:a16="http://schemas.microsoft.com/office/drawing/2014/main" id="{3D29714C-36B0-2135-FA96-6C9439E9EDD8}"/>
              </a:ext>
            </a:extLst>
          </p:cNvPr>
          <p:cNvPicPr>
            <a:picLocks noChangeAspect="1" noChangeArrowheads="1"/>
          </p:cNvPicPr>
          <p:nvPr/>
        </p:nvPicPr>
        <p:blipFill>
          <a:blip r:embed="rId3" cstate="print"/>
          <a:srcRect/>
          <a:stretch>
            <a:fillRect/>
          </a:stretch>
        </p:blipFill>
        <p:spPr bwMode="auto">
          <a:xfrm>
            <a:off x="1106347" y="171957"/>
            <a:ext cx="3124200" cy="2114043"/>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BF869856-CFF2-4887-0566-882CAC465D0D}"/>
              </a:ext>
            </a:extLst>
          </p:cNvPr>
          <p:cNvSpPr/>
          <p:nvPr/>
        </p:nvSpPr>
        <p:spPr>
          <a:xfrm>
            <a:off x="5181600" y="533400"/>
            <a:ext cx="5486400" cy="1569660"/>
          </a:xfrm>
          <a:prstGeom prst="rect">
            <a:avLst/>
          </a:prstGeom>
          <a:noFill/>
        </p:spPr>
        <p:txBody>
          <a:bodyPr wrap="square" lIns="91440" tIns="45720" rIns="91440" bIns="45720">
            <a:spAutoFit/>
          </a:bodyPr>
          <a:lstStyle/>
          <a:p>
            <a:pPr algn="ctr"/>
            <a:r>
              <a:rPr lang="en-US" sz="48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How Was It</a:t>
            </a:r>
          </a:p>
          <a:p>
            <a:pPr algn="ctr"/>
            <a:r>
              <a:rPr lang="en-US" sz="48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Possible In The Ark?</a:t>
            </a:r>
          </a:p>
        </p:txBody>
      </p:sp>
    </p:spTree>
  </p:cSld>
  <p:clrMapOvr>
    <a:masterClrMapping/>
  </p:clrMapOvr>
  <p:transition spd="slow">
    <p:split orient="vert"/>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6104"/>
            <a:ext cx="10896600" cy="6755696"/>
          </a:xfrm>
          <a:prstGeom prst="rect">
            <a:avLst/>
          </a:prstGeom>
          <a:solidFill>
            <a:srgbClr val="FFFF99"/>
          </a:solidFill>
          <a:ln>
            <a:solidFill>
              <a:schemeClr val="tx1"/>
            </a:solidFill>
          </a:ln>
        </p:spPr>
        <p:txBody>
          <a:bodyPr wrap="square" rtlCol="0">
            <a:spAutoFit/>
          </a:bodyPr>
          <a:lstStyle/>
          <a:p>
            <a:r>
              <a:rPr lang="en-US" sz="2800" dirty="0">
                <a:latin typeface="Arial Narrow" pitchFamily="34" charset="0"/>
              </a:rPr>
              <a:t>“</a:t>
            </a:r>
            <a:r>
              <a:rPr lang="en-US" sz="2700" dirty="0">
                <a:latin typeface="Arial Narrow" pitchFamily="34" charset="0"/>
              </a:rPr>
              <a:t>To some, the idea of dinosaurs on the ark seems absurd. However, it is not so hard to accept the idea of dinosaurs on the ark after considering the subject carefully. </a:t>
            </a:r>
            <a:r>
              <a:rPr lang="en-US" sz="2700" u="sng" dirty="0">
                <a:latin typeface="Arial Narrow" pitchFamily="34" charset="0"/>
              </a:rPr>
              <a:t>First</a:t>
            </a:r>
            <a:r>
              <a:rPr lang="en-US" sz="2700" dirty="0">
                <a:latin typeface="Arial Narrow" pitchFamily="34" charset="0"/>
              </a:rPr>
              <a:t>, remember that God was the Creator of all animals, and He knew exactly how big the ark needed to be in order to house all different kinds of land-living animals. </a:t>
            </a:r>
            <a:r>
              <a:rPr lang="en-US" sz="2700" u="sng" dirty="0">
                <a:latin typeface="Arial Narrow" pitchFamily="34" charset="0"/>
              </a:rPr>
              <a:t>Second</a:t>
            </a:r>
            <a:r>
              <a:rPr lang="en-US" sz="2700" dirty="0">
                <a:latin typeface="Arial Narrow" pitchFamily="34" charset="0"/>
              </a:rPr>
              <a:t>, contrary to popular belief, not all dinosaurs were massive. According to the famous evolutionary dinosaur fossil-hunter John Horner, the average dinosaur was only about the size of a large cow (see Horner and </a:t>
            </a:r>
            <a:r>
              <a:rPr lang="en-US" sz="2700" dirty="0" err="1">
                <a:latin typeface="Arial Narrow" pitchFamily="34" charset="0"/>
              </a:rPr>
              <a:t>Lessem</a:t>
            </a:r>
            <a:r>
              <a:rPr lang="en-US" sz="2700" dirty="0">
                <a:latin typeface="Arial Narrow" pitchFamily="34" charset="0"/>
              </a:rPr>
              <a:t>, 1993, p. 124). Many dinosaurs were only a few feet tall—even as full-grown adults. Some were as small as chickens. </a:t>
            </a:r>
            <a:r>
              <a:rPr lang="en-US" sz="2700" u="sng" dirty="0">
                <a:latin typeface="Arial Narrow" pitchFamily="34" charset="0"/>
              </a:rPr>
              <a:t>Third</a:t>
            </a:r>
            <a:r>
              <a:rPr lang="en-US" sz="2700" dirty="0">
                <a:latin typeface="Arial Narrow" pitchFamily="34" charset="0"/>
              </a:rPr>
              <a:t>, God may have allowed Noah to take baby dinosaurs into the ark, instead of those that were full grown. That allowance certainly would have saved space and reduced the amount of necessary food. The largest fossil dinosaur eggs indicate that a 40-foot-long dinosaur laid eggs that were less than a foot in diameter (see “Dinosaur Reproduction,” 2007). As hatchlings, even the largest dinosaurs were no bigger than an average house pet. Young dinosaurs on the ark would have needed no more space than the average dog.”</a:t>
            </a:r>
          </a:p>
          <a:p>
            <a:pPr algn="r"/>
            <a:r>
              <a:rPr lang="en-US" sz="2700" dirty="0">
                <a:latin typeface="Arial Narrow" pitchFamily="34" charset="0"/>
              </a:rPr>
              <a:t>- Kyle Butts and Eric Lyons, </a:t>
            </a:r>
            <a:r>
              <a:rPr lang="en-US" sz="2700" i="1" dirty="0">
                <a:latin typeface="Arial Narrow" pitchFamily="34" charset="0"/>
              </a:rPr>
              <a:t>What Happened to Dinosaurs?</a:t>
            </a:r>
          </a:p>
        </p:txBody>
      </p:sp>
    </p:spTree>
  </p:cSld>
  <p:clrMapOvr>
    <a:masterClrMapping/>
  </p:clrMapOvr>
  <p:transition spd="slow">
    <p:split orient="vert"/>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2665694"/>
            <a:ext cx="11049000" cy="4093428"/>
          </a:xfrm>
          <a:prstGeom prst="rect">
            <a:avLst/>
          </a:prstGeom>
          <a:noFill/>
        </p:spPr>
        <p:txBody>
          <a:bodyPr wrap="square" rtlCol="0">
            <a:spAutoFit/>
          </a:bodyPr>
          <a:lstStyle/>
          <a:p>
            <a:pPr>
              <a:defRPr/>
            </a:pPr>
            <a:r>
              <a:rPr lang="en-US" sz="2600" kern="0" dirty="0">
                <a:solidFill>
                  <a:sysClr val="windowText" lastClr="000000"/>
                </a:solidFill>
                <a:latin typeface="Arial Narrow" panose="020B0606020202030204" pitchFamily="34" charset="0"/>
              </a:rPr>
              <a:t>Dinosaur reconstructions in museums worldwide may all be too large, according to new research published in the </a:t>
            </a:r>
            <a:r>
              <a:rPr lang="en-US" sz="2600" i="1" kern="0" dirty="0">
                <a:solidFill>
                  <a:sysClr val="windowText" lastClr="000000"/>
                </a:solidFill>
                <a:latin typeface="Arial Narrow" panose="020B0606020202030204" pitchFamily="34" charset="0"/>
              </a:rPr>
              <a:t>Journal of Zoology.</a:t>
            </a:r>
            <a:r>
              <a:rPr lang="en-US" sz="2600" kern="0" dirty="0">
                <a:solidFill>
                  <a:sysClr val="windowText" lastClr="000000"/>
                </a:solidFill>
                <a:latin typeface="Arial Narrow" panose="020B0606020202030204" pitchFamily="34" charset="0"/>
              </a:rPr>
              <a:t> Researchers revisited the 25-year-old statistical formula used to estimate dinosaur mass, based on fossilized skeletal information. The old formula is “seriously flawed,” according to study author Gary Packard.</a:t>
            </a:r>
            <a:r>
              <a:rPr lang="en-US" sz="2600" kern="0" baseline="30000" dirty="0">
                <a:solidFill>
                  <a:sysClr val="windowText" lastClr="000000"/>
                </a:solidFill>
                <a:latin typeface="Arial Narrow" panose="020B0606020202030204" pitchFamily="34" charset="0"/>
              </a:rPr>
              <a:t>1</a:t>
            </a:r>
            <a:endParaRPr lang="en-US" sz="2600" kern="0" dirty="0">
              <a:solidFill>
                <a:sysClr val="windowText" lastClr="000000"/>
              </a:solidFill>
              <a:latin typeface="Arial Narrow" panose="020B0606020202030204" pitchFamily="34" charset="0"/>
            </a:endParaRPr>
          </a:p>
          <a:p>
            <a:pPr>
              <a:defRPr/>
            </a:pPr>
            <a:r>
              <a:rPr lang="en-US" sz="2600" kern="0" dirty="0">
                <a:solidFill>
                  <a:sysClr val="windowText" lastClr="000000"/>
                </a:solidFill>
                <a:latin typeface="Arial Narrow" panose="020B0606020202030204" pitchFamily="34" charset="0"/>
              </a:rPr>
              <a:t>If the new formula holds up, it strengthens the feasibility of the Noah’s Ark account in Genesis, which has already been thoroughly established.</a:t>
            </a:r>
            <a:r>
              <a:rPr lang="en-US" sz="2600" kern="0" baseline="30000" dirty="0">
                <a:solidFill>
                  <a:sysClr val="windowText" lastClr="000000"/>
                </a:solidFill>
                <a:latin typeface="Arial Narrow" panose="020B0606020202030204" pitchFamily="34" charset="0"/>
              </a:rPr>
              <a:t>2</a:t>
            </a:r>
            <a:r>
              <a:rPr lang="en-US" sz="2600" kern="0" dirty="0">
                <a:solidFill>
                  <a:sysClr val="windowText" lastClr="000000"/>
                </a:solidFill>
                <a:latin typeface="Arial Narrow" panose="020B0606020202030204" pitchFamily="34" charset="0"/>
              </a:rPr>
              <a:t> Not only would Noah have taken on two skinnier-than-previously-thought juvenile representatives of each of the larger dinosaur kinds, but his family would have been less burdened with feeding requirements during the year-long event</a:t>
            </a:r>
          </a:p>
        </p:txBody>
      </p:sp>
      <p:pic>
        <p:nvPicPr>
          <p:cNvPr id="2" name="Picture 2" descr="ICR Home">
            <a:extLst>
              <a:ext uri="{FF2B5EF4-FFF2-40B4-BE49-F238E27FC236}">
                <a16:creationId xmlns:a16="http://schemas.microsoft.com/office/drawing/2014/main" id="{552AA680-C2A0-8A19-7545-AB87E4B2C4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8328"/>
            <a:ext cx="5525485" cy="170014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ttp://www.icr.org/i/wide/thick_dino_wide.jpg">
            <a:extLst>
              <a:ext uri="{FF2B5EF4-FFF2-40B4-BE49-F238E27FC236}">
                <a16:creationId xmlns:a16="http://schemas.microsoft.com/office/drawing/2014/main" id="{98D79A2C-531F-5AFC-871E-27317BB358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0757" y="20256"/>
            <a:ext cx="5701243" cy="201986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7246DA1-8C14-3D86-D163-0D5684BA4E0E}"/>
              </a:ext>
            </a:extLst>
          </p:cNvPr>
          <p:cNvSpPr txBox="1"/>
          <p:nvPr/>
        </p:nvSpPr>
        <p:spPr>
          <a:xfrm>
            <a:off x="-1" y="1696704"/>
            <a:ext cx="12192001" cy="954107"/>
          </a:xfrm>
          <a:prstGeom prst="rect">
            <a:avLst/>
          </a:prstGeom>
          <a:solidFill>
            <a:srgbClr val="002060"/>
          </a:solidFill>
        </p:spPr>
        <p:txBody>
          <a:bodyPr wrap="square" rtlCol="0">
            <a:spAutoFit/>
          </a:bodyPr>
          <a:lstStyle/>
          <a:p>
            <a:pPr algn="ctr">
              <a:defRPr/>
            </a:pPr>
            <a:r>
              <a:rPr lang="en-US" sz="3200" kern="0" dirty="0">
                <a:solidFill>
                  <a:srgbClr val="FFFF00"/>
                </a:solidFill>
              </a:rPr>
              <a:t>New Study Finds Dinosaur Models Are Too Thick</a:t>
            </a:r>
          </a:p>
          <a:p>
            <a:pPr algn="ctr">
              <a:defRPr/>
            </a:pPr>
            <a:r>
              <a:rPr lang="en-US" sz="2400" kern="0" dirty="0">
                <a:solidFill>
                  <a:srgbClr val="FFFF00"/>
                </a:solidFill>
              </a:rPr>
              <a:t>by Brian Thomas, M.S. </a:t>
            </a:r>
          </a:p>
        </p:txBody>
      </p:sp>
    </p:spTree>
    <p:extLst>
      <p:ext uri="{BB962C8B-B14F-4D97-AF65-F5344CB8AC3E}">
        <p14:creationId xmlns:p14="http://schemas.microsoft.com/office/powerpoint/2010/main" val="7307913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2819400"/>
            <a:ext cx="11277600" cy="3693319"/>
          </a:xfrm>
          <a:prstGeom prst="rect">
            <a:avLst/>
          </a:prstGeom>
          <a:noFill/>
        </p:spPr>
        <p:txBody>
          <a:bodyPr wrap="square" rtlCol="0">
            <a:spAutoFit/>
          </a:bodyPr>
          <a:lstStyle/>
          <a:p>
            <a:pPr>
              <a:defRPr/>
            </a:pPr>
            <a:r>
              <a:rPr lang="en-US" sz="2600" kern="0" dirty="0">
                <a:solidFill>
                  <a:sysClr val="windowText" lastClr="000000"/>
                </a:solidFill>
                <a:latin typeface="Arial Narrow" panose="020B0606020202030204" pitchFamily="34" charset="0"/>
              </a:rPr>
              <a:t>The new predictions of dinosaur size may also alleviate a longstanding conundrum over herbivorous dinosaurs. How could the large dinosaurs, such as </a:t>
            </a:r>
            <a:r>
              <a:rPr lang="en-US" sz="2600" i="1" kern="0" dirty="0">
                <a:solidFill>
                  <a:sysClr val="windowText" lastClr="000000"/>
                </a:solidFill>
                <a:latin typeface="Arial Narrow" panose="020B0606020202030204" pitchFamily="34" charset="0"/>
              </a:rPr>
              <a:t>Stegosaurus</a:t>
            </a:r>
            <a:r>
              <a:rPr lang="en-US" sz="2600" kern="0" dirty="0">
                <a:solidFill>
                  <a:sysClr val="windowText" lastClr="000000"/>
                </a:solidFill>
                <a:latin typeface="Arial Narrow" panose="020B0606020202030204" pitchFamily="34" charset="0"/>
              </a:rPr>
              <a:t> and </a:t>
            </a:r>
            <a:r>
              <a:rPr lang="en-US" sz="2600" i="1" kern="0" dirty="0">
                <a:solidFill>
                  <a:sysClr val="windowText" lastClr="000000"/>
                </a:solidFill>
                <a:latin typeface="Arial Narrow" panose="020B0606020202030204" pitchFamily="34" charset="0"/>
              </a:rPr>
              <a:t>Apatosaurus</a:t>
            </a:r>
            <a:r>
              <a:rPr lang="en-US" sz="2600" kern="0" dirty="0">
                <a:solidFill>
                  <a:sysClr val="windowText" lastClr="000000"/>
                </a:solidFill>
                <a:latin typeface="Arial Narrow" panose="020B0606020202030204" pitchFamily="34" charset="0"/>
              </a:rPr>
              <a:t>, have eaten enough food to support their massive bodies when they had such small mouths on their tiny (by comparison) heads? Perhaps they didn’t have to eat quite so much after all, if their bodies were actually substantially less bulky.</a:t>
            </a:r>
          </a:p>
          <a:p>
            <a:pPr>
              <a:defRPr/>
            </a:pPr>
            <a:r>
              <a:rPr lang="en-US" sz="2600" kern="0" dirty="0">
                <a:solidFill>
                  <a:srgbClr val="0070C0"/>
                </a:solidFill>
                <a:latin typeface="Arial Narrow" panose="020B0606020202030204" pitchFamily="34" charset="0"/>
              </a:rPr>
              <a:t>How off was the old mass-estimation equation?</a:t>
            </a:r>
            <a:r>
              <a:rPr lang="en-US" sz="2600" kern="0" dirty="0">
                <a:solidFill>
                  <a:sysClr val="windowText" lastClr="000000"/>
                </a:solidFill>
                <a:latin typeface="Arial Narrow" panose="020B0606020202030204" pitchFamily="34" charset="0"/>
              </a:rPr>
              <a:t> </a:t>
            </a:r>
            <a:r>
              <a:rPr lang="en-US" sz="2600" u="sng" kern="0" dirty="0">
                <a:solidFill>
                  <a:sysClr val="windowText" lastClr="000000"/>
                </a:solidFill>
                <a:latin typeface="Arial Narrow" panose="020B0606020202030204" pitchFamily="34" charset="0"/>
              </a:rPr>
              <a:t>According to this research, today’s dinosaur models depict dinosaurs being twice as massive as the new estimates say they should be. </a:t>
            </a:r>
            <a:r>
              <a:rPr lang="en-US" sz="2600" kern="0" dirty="0">
                <a:solidFill>
                  <a:sysClr val="windowText" lastClr="000000"/>
                </a:solidFill>
                <a:latin typeface="Arial Narrow" panose="020B0606020202030204" pitchFamily="34" charset="0"/>
              </a:rPr>
              <a:t>The fact that such a remarkable difference in mass estimation has gone unchallenged for so long illustrates how tenuous paleontological reconstructions tend to be.</a:t>
            </a:r>
          </a:p>
        </p:txBody>
      </p:sp>
      <p:pic>
        <p:nvPicPr>
          <p:cNvPr id="2" name="Picture 2" descr="ICR Home">
            <a:extLst>
              <a:ext uri="{FF2B5EF4-FFF2-40B4-BE49-F238E27FC236}">
                <a16:creationId xmlns:a16="http://schemas.microsoft.com/office/drawing/2014/main" id="{E7D428E8-9EBE-2DBB-4713-C4284214CF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8328"/>
            <a:ext cx="5525485" cy="170014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ttp://www.icr.org/i/wide/thick_dino_wide.jpg">
            <a:extLst>
              <a:ext uri="{FF2B5EF4-FFF2-40B4-BE49-F238E27FC236}">
                <a16:creationId xmlns:a16="http://schemas.microsoft.com/office/drawing/2014/main" id="{441E26E1-FAA1-694B-1371-42ED3B8708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0757" y="20256"/>
            <a:ext cx="5701243" cy="201986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C6116A9-661C-6E53-041F-30243960D7C9}"/>
              </a:ext>
            </a:extLst>
          </p:cNvPr>
          <p:cNvSpPr txBox="1"/>
          <p:nvPr/>
        </p:nvSpPr>
        <p:spPr>
          <a:xfrm>
            <a:off x="-1" y="1696704"/>
            <a:ext cx="12192001" cy="954107"/>
          </a:xfrm>
          <a:prstGeom prst="rect">
            <a:avLst/>
          </a:prstGeom>
          <a:solidFill>
            <a:srgbClr val="002060"/>
          </a:solidFill>
        </p:spPr>
        <p:txBody>
          <a:bodyPr wrap="square" rtlCol="0">
            <a:spAutoFit/>
          </a:bodyPr>
          <a:lstStyle/>
          <a:p>
            <a:pPr algn="ctr">
              <a:defRPr/>
            </a:pPr>
            <a:r>
              <a:rPr lang="en-US" sz="3200" kern="0" dirty="0">
                <a:solidFill>
                  <a:srgbClr val="FFFF00"/>
                </a:solidFill>
              </a:rPr>
              <a:t>New Study Finds Dinosaur Models Are Too Thick</a:t>
            </a:r>
          </a:p>
          <a:p>
            <a:pPr algn="ctr">
              <a:defRPr/>
            </a:pPr>
            <a:r>
              <a:rPr lang="en-US" sz="2400" kern="0" dirty="0">
                <a:solidFill>
                  <a:srgbClr val="FFFF00"/>
                </a:solidFill>
              </a:rPr>
              <a:t>by Brian Thomas, M.S. </a:t>
            </a:r>
          </a:p>
        </p:txBody>
      </p:sp>
    </p:spTree>
    <p:extLst>
      <p:ext uri="{BB962C8B-B14F-4D97-AF65-F5344CB8AC3E}">
        <p14:creationId xmlns:p14="http://schemas.microsoft.com/office/powerpoint/2010/main" val="12249456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ICR H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8328"/>
            <a:ext cx="5525485" cy="1700149"/>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http://www.icr.org/i/wide/thick_dino_wid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0757" y="20256"/>
            <a:ext cx="5701243" cy="20198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 y="1696704"/>
            <a:ext cx="12192001" cy="954107"/>
          </a:xfrm>
          <a:prstGeom prst="rect">
            <a:avLst/>
          </a:prstGeom>
          <a:solidFill>
            <a:srgbClr val="002060"/>
          </a:solidFill>
        </p:spPr>
        <p:txBody>
          <a:bodyPr wrap="square" rtlCol="0">
            <a:spAutoFit/>
          </a:bodyPr>
          <a:lstStyle/>
          <a:p>
            <a:pPr algn="ctr">
              <a:defRPr/>
            </a:pPr>
            <a:r>
              <a:rPr lang="en-US" sz="3200" kern="0" dirty="0">
                <a:solidFill>
                  <a:srgbClr val="FFFF00"/>
                </a:solidFill>
              </a:rPr>
              <a:t>New Study Finds Dinosaur Models Are Too Thick</a:t>
            </a:r>
          </a:p>
          <a:p>
            <a:pPr algn="ctr">
              <a:defRPr/>
            </a:pPr>
            <a:r>
              <a:rPr lang="en-US" sz="2400" kern="0" dirty="0">
                <a:solidFill>
                  <a:srgbClr val="FFFF00"/>
                </a:solidFill>
              </a:rPr>
              <a:t>by Brian Thomas, M.S. </a:t>
            </a:r>
          </a:p>
        </p:txBody>
      </p:sp>
      <p:sp>
        <p:nvSpPr>
          <p:cNvPr id="4" name="TextBox 3"/>
          <p:cNvSpPr txBox="1"/>
          <p:nvPr/>
        </p:nvSpPr>
        <p:spPr>
          <a:xfrm>
            <a:off x="609599" y="3080764"/>
            <a:ext cx="10972800" cy="2492990"/>
          </a:xfrm>
          <a:prstGeom prst="rect">
            <a:avLst/>
          </a:prstGeom>
          <a:noFill/>
        </p:spPr>
        <p:txBody>
          <a:bodyPr wrap="square" rtlCol="0">
            <a:spAutoFit/>
          </a:bodyPr>
          <a:lstStyle/>
          <a:p>
            <a:pPr>
              <a:defRPr/>
            </a:pPr>
            <a:r>
              <a:rPr lang="en-US" sz="2600" kern="0" dirty="0">
                <a:solidFill>
                  <a:sysClr val="windowText" lastClr="000000"/>
                </a:solidFill>
                <a:latin typeface="Arial Narrow" panose="020B0606020202030204" pitchFamily="34" charset="0"/>
              </a:rPr>
              <a:t>The old formula has had a widespread impact, having dictated perception of dinosaur sizes for the entire Western culture. If something so basic can so easily be misconstrued from the physical evidence, what other misinformation is being spread? Without being able to base depictions of early earth history on the trustworthy information from the biblical record, reconstructions of dinosaurs’ lives and times will forever inhabit a near-fictional realm.</a:t>
            </a:r>
          </a:p>
        </p:txBody>
      </p:sp>
    </p:spTree>
    <p:extLst>
      <p:ext uri="{BB962C8B-B14F-4D97-AF65-F5344CB8AC3E}">
        <p14:creationId xmlns:p14="http://schemas.microsoft.com/office/powerpoint/2010/main" val="8773225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371600"/>
            <a:ext cx="10439400" cy="4401205"/>
          </a:xfrm>
          <a:prstGeom prst="rect">
            <a:avLst/>
          </a:prstGeom>
          <a:noFill/>
        </p:spPr>
        <p:txBody>
          <a:bodyPr wrap="square" rtlCol="0">
            <a:spAutoFit/>
          </a:bodyPr>
          <a:lstStyle/>
          <a:p>
            <a:pPr marL="457200" indent="-457200">
              <a:buFont typeface="+mj-lt"/>
              <a:buAutoNum type="alphaUcPeriod"/>
            </a:pPr>
            <a:r>
              <a:rPr lang="en-US" sz="2800" b="1" dirty="0">
                <a:solidFill>
                  <a:srgbClr val="002060"/>
                </a:solidFill>
              </a:rPr>
              <a:t>Evolutionist Explanation</a:t>
            </a:r>
          </a:p>
          <a:p>
            <a:pPr marL="457200" indent="-457200">
              <a:buFont typeface="+mj-lt"/>
              <a:buAutoNum type="alphaUcPeriod"/>
            </a:pPr>
            <a:r>
              <a:rPr lang="en-US" sz="2800" b="1" dirty="0">
                <a:solidFill>
                  <a:srgbClr val="002060"/>
                </a:solidFill>
              </a:rPr>
              <a:t>Creationist Explanation</a:t>
            </a:r>
          </a:p>
          <a:p>
            <a:pPr marL="914400" lvl="1" indent="-457200">
              <a:buFont typeface="+mj-lt"/>
              <a:buAutoNum type="arabicPeriod"/>
            </a:pPr>
            <a:r>
              <a:rPr lang="en-US" sz="2800" dirty="0"/>
              <a:t>Flood (Gen. 6-8)</a:t>
            </a:r>
          </a:p>
          <a:p>
            <a:pPr marL="914400" lvl="1" indent="-457200">
              <a:buFont typeface="+mj-lt"/>
              <a:buAutoNum type="arabicPeriod"/>
            </a:pPr>
            <a:r>
              <a:rPr lang="en-US" sz="2800" dirty="0"/>
              <a:t>In the Ark</a:t>
            </a:r>
          </a:p>
          <a:p>
            <a:pPr marL="914400" lvl="1" indent="-457200">
              <a:buFont typeface="+mj-lt"/>
              <a:buAutoNum type="arabicPeriod"/>
            </a:pPr>
            <a:r>
              <a:rPr lang="en-US" sz="2800" dirty="0"/>
              <a:t>Driven to extinction</a:t>
            </a:r>
          </a:p>
          <a:p>
            <a:pPr marL="1371600" lvl="2" indent="-457200">
              <a:buFont typeface="+mj-lt"/>
              <a:buAutoNum type="alphaLcPeriod"/>
            </a:pPr>
            <a:r>
              <a:rPr lang="en-US" sz="2800" dirty="0"/>
              <a:t>Climate change after the flood (even people died at younger ages after the flood)</a:t>
            </a:r>
          </a:p>
          <a:p>
            <a:pPr marL="1371600" lvl="2" indent="-457200">
              <a:buFont typeface="+mj-lt"/>
              <a:buAutoNum type="alphaLcPeriod"/>
            </a:pPr>
            <a:r>
              <a:rPr lang="en-US" sz="2800" dirty="0"/>
              <a:t>Earth filled with humans (perhaps hunted  &amp; killed as happens with other animals)</a:t>
            </a:r>
          </a:p>
          <a:p>
            <a:pPr marL="1371600" lvl="2" indent="-457200">
              <a:buFont typeface="+mj-lt"/>
              <a:buAutoNum type="alphaLcPeriod"/>
            </a:pPr>
            <a:r>
              <a:rPr lang="en-US" sz="2800" dirty="0"/>
              <a:t>Eaten by mammals</a:t>
            </a:r>
          </a:p>
        </p:txBody>
      </p:sp>
      <p:sp>
        <p:nvSpPr>
          <p:cNvPr id="4" name="Rectangle 3">
            <a:extLst>
              <a:ext uri="{FF2B5EF4-FFF2-40B4-BE49-F238E27FC236}">
                <a16:creationId xmlns:a16="http://schemas.microsoft.com/office/drawing/2014/main" id="{EDDDF07C-6E71-A6A5-ACCB-ECB1FEEE5E2A}"/>
              </a:ext>
            </a:extLst>
          </p:cNvPr>
          <p:cNvSpPr/>
          <p:nvPr/>
        </p:nvSpPr>
        <p:spPr>
          <a:xfrm>
            <a:off x="1600200" y="304800"/>
            <a:ext cx="9067800" cy="685800"/>
          </a:xfrm>
          <a:prstGeom prst="rect">
            <a:avLst/>
          </a:prstGeom>
          <a:solidFill>
            <a:schemeClr val="tx1">
              <a:alpha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4400" dirty="0">
                <a:solidFill>
                  <a:srgbClr val="FFFF99"/>
                </a:solidFill>
                <a:effectLst>
                  <a:outerShdw blurRad="38100" dist="38100" dir="2700000" algn="tl">
                    <a:srgbClr val="000000">
                      <a:alpha val="43137"/>
                    </a:srgbClr>
                  </a:outerShdw>
                </a:effectLst>
              </a:rPr>
              <a:t>What Happened To Them?</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2000"/>
                                        <p:tgtEl>
                                          <p:spTgt spid="3">
                                            <p:txEl>
                                              <p:pRg st="5" end="5"/>
                                            </p:txEl>
                                          </p:spTgt>
                                        </p:tgtEl>
                                      </p:cBhvr>
                                    </p:animEffect>
                                    <p:anim calcmode="lin" valueType="num">
                                      <p:cBhvr>
                                        <p:cTn id="8"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2000"/>
                                        <p:tgtEl>
                                          <p:spTgt spid="3">
                                            <p:txEl>
                                              <p:pRg st="6" end="6"/>
                                            </p:txEl>
                                          </p:spTgt>
                                        </p:tgtEl>
                                      </p:cBhvr>
                                    </p:animEffect>
                                    <p:anim calcmode="lin" valueType="num">
                                      <p:cBhvr>
                                        <p:cTn id="16"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2000"/>
                                        <p:tgtEl>
                                          <p:spTgt spid="3">
                                            <p:txEl>
                                              <p:pRg st="7" end="7"/>
                                            </p:txEl>
                                          </p:spTgt>
                                        </p:tgtEl>
                                      </p:cBhvr>
                                    </p:animEffect>
                                    <p:anim calcmode="lin" valueType="num">
                                      <p:cBhvr>
                                        <p:cTn id="24"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981200"/>
            <a:ext cx="9215502" cy="3539430"/>
          </a:xfrm>
          <a:prstGeom prst="rect">
            <a:avLst/>
          </a:prstGeom>
          <a:solidFill>
            <a:srgbClr val="FFFF99"/>
          </a:solidFill>
          <a:ln>
            <a:solidFill>
              <a:schemeClr val="tx1"/>
            </a:solidFill>
          </a:ln>
        </p:spPr>
        <p:txBody>
          <a:bodyPr wrap="square" rtlCol="0">
            <a:spAutoFit/>
          </a:bodyPr>
          <a:lstStyle/>
          <a:p>
            <a:r>
              <a:rPr lang="en-US" sz="3200" dirty="0"/>
              <a:t>“Villagers digging in China’s rich fossil beds have uncovered the preserved remains of a tiny dinosaur in the belly of a mammal, a startling discovery for scientists who have long believed early mammals couldn’t possibly attack and eat a dinosaur” (</a:t>
            </a:r>
            <a:r>
              <a:rPr lang="en-US" sz="3200" dirty="0" err="1"/>
              <a:t>Verrengia</a:t>
            </a:r>
            <a:r>
              <a:rPr lang="en-US" sz="3200" dirty="0"/>
              <a:t>, 2005).</a:t>
            </a:r>
          </a:p>
          <a:p>
            <a:pPr algn="r"/>
            <a:r>
              <a:rPr lang="en-US" sz="3200" dirty="0"/>
              <a:t>(AP Report, </a:t>
            </a:r>
            <a:r>
              <a:rPr lang="en-US" sz="3200" i="1" dirty="0"/>
              <a:t>Nature,</a:t>
            </a:r>
            <a:r>
              <a:rPr lang="en-US" sz="3200" dirty="0"/>
              <a:t> Jan. 13, 2005)</a:t>
            </a:r>
          </a:p>
        </p:txBody>
      </p:sp>
      <p:sp>
        <p:nvSpPr>
          <p:cNvPr id="3" name="Rectangle 2"/>
          <p:cNvSpPr/>
          <p:nvPr/>
        </p:nvSpPr>
        <p:spPr>
          <a:xfrm>
            <a:off x="1395726" y="312004"/>
            <a:ext cx="9343776"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dirty="0">
                <a:ln/>
                <a:solidFill>
                  <a:schemeClr val="accent1">
                    <a:lumMod val="75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Dinosaur Found Inside Mammal</a:t>
            </a:r>
          </a:p>
        </p:txBody>
      </p:sp>
    </p:spTree>
  </p:cSld>
  <p:clrMapOvr>
    <a:masterClrMapping/>
  </p:clrMapOvr>
  <p:transition spd="slow">
    <p:split orient="vert"/>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74688" y="-22324"/>
            <a:ext cx="7242624" cy="2308324"/>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7200" b="1" dirty="0">
                <a:ln/>
                <a:solidFill>
                  <a:schemeClr val="accent2">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What About</a:t>
            </a:r>
          </a:p>
          <a:p>
            <a:pPr algn="ctr"/>
            <a:r>
              <a:rPr lang="en-US" sz="7200" b="1" dirty="0">
                <a:ln/>
                <a:solidFill>
                  <a:schemeClr val="accent2">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Dinosaurs &amp; Man?</a:t>
            </a:r>
          </a:p>
        </p:txBody>
      </p:sp>
      <p:sp>
        <p:nvSpPr>
          <p:cNvPr id="6" name="Rectangle 5"/>
          <p:cNvSpPr/>
          <p:nvPr/>
        </p:nvSpPr>
        <p:spPr>
          <a:xfrm>
            <a:off x="1981200" y="2514600"/>
            <a:ext cx="8458200" cy="685800"/>
          </a:xfrm>
          <a:prstGeom prst="rect">
            <a:avLst/>
          </a:prstGeom>
          <a:solidFill>
            <a:srgbClr val="632523">
              <a:alpha val="8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4000" dirty="0">
                <a:solidFill>
                  <a:srgbClr val="FFFF99"/>
                </a:solidFill>
                <a:effectLst>
                  <a:outerShdw blurRad="38100" dist="38100" dir="2700000" algn="tl">
                    <a:srgbClr val="000000">
                      <a:alpha val="43137"/>
                    </a:srgbClr>
                  </a:outerShdw>
                </a:effectLst>
              </a:rPr>
              <a:t>What is at Issue?</a:t>
            </a:r>
          </a:p>
        </p:txBody>
      </p:sp>
      <p:sp>
        <p:nvSpPr>
          <p:cNvPr id="7" name="Rectangle 6"/>
          <p:cNvSpPr/>
          <p:nvPr/>
        </p:nvSpPr>
        <p:spPr>
          <a:xfrm>
            <a:off x="1981200" y="3454400"/>
            <a:ext cx="8458200" cy="685800"/>
          </a:xfrm>
          <a:prstGeom prst="rect">
            <a:avLst/>
          </a:prstGeom>
          <a:solidFill>
            <a:srgbClr val="632523">
              <a:alpha val="8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4000" dirty="0">
                <a:solidFill>
                  <a:srgbClr val="FFFF99"/>
                </a:solidFill>
                <a:effectLst>
                  <a:outerShdw blurRad="38100" dist="38100" dir="2700000" algn="tl">
                    <a:srgbClr val="000000">
                      <a:alpha val="43137"/>
                    </a:srgbClr>
                  </a:outerShdw>
                </a:effectLst>
              </a:rPr>
              <a:t>Where They Real – Did They Exist?</a:t>
            </a:r>
          </a:p>
        </p:txBody>
      </p:sp>
      <p:sp>
        <p:nvSpPr>
          <p:cNvPr id="8" name="Rectangle 7"/>
          <p:cNvSpPr/>
          <p:nvPr/>
        </p:nvSpPr>
        <p:spPr>
          <a:xfrm>
            <a:off x="1981200" y="4394200"/>
            <a:ext cx="8458200" cy="685800"/>
          </a:xfrm>
          <a:prstGeom prst="rect">
            <a:avLst/>
          </a:prstGeom>
          <a:solidFill>
            <a:srgbClr val="632523">
              <a:alpha val="8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4000" dirty="0">
                <a:solidFill>
                  <a:srgbClr val="FFFF99"/>
                </a:solidFill>
                <a:effectLst>
                  <a:outerShdw blurRad="38100" dist="38100" dir="2700000" algn="tl">
                    <a:srgbClr val="000000">
                      <a:alpha val="43137"/>
                    </a:srgbClr>
                  </a:outerShdw>
                </a:effectLst>
              </a:rPr>
              <a:t>Did Dinosaurs &amp; Man Co-Exist?</a:t>
            </a:r>
          </a:p>
        </p:txBody>
      </p:sp>
      <p:sp>
        <p:nvSpPr>
          <p:cNvPr id="9" name="Rectangle 8"/>
          <p:cNvSpPr/>
          <p:nvPr/>
        </p:nvSpPr>
        <p:spPr>
          <a:xfrm>
            <a:off x="1981200" y="5334000"/>
            <a:ext cx="8458200" cy="685800"/>
          </a:xfrm>
          <a:prstGeom prst="rect">
            <a:avLst/>
          </a:prstGeom>
          <a:solidFill>
            <a:srgbClr val="632523">
              <a:alpha val="8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4000" dirty="0">
                <a:solidFill>
                  <a:srgbClr val="FFFF99"/>
                </a:solidFill>
                <a:effectLst>
                  <a:outerShdw blurRad="38100" dist="38100" dir="2700000" algn="tl">
                    <a:srgbClr val="000000">
                      <a:alpha val="43137"/>
                    </a:srgbClr>
                  </a:outerShdw>
                </a:effectLst>
              </a:rPr>
              <a:t>What Happened To Them?</a:t>
            </a:r>
          </a:p>
        </p:txBody>
      </p:sp>
    </p:spTree>
  </p:cSld>
  <p:clrMapOvr>
    <a:masterClrMapping/>
  </p:clrMapOvr>
  <p:transition spd="slow">
    <p:split orient="vert"/>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3060</TotalTime>
  <Words>4693</Words>
  <Application>Microsoft Office PowerPoint</Application>
  <PresentationFormat>Widescreen</PresentationFormat>
  <Paragraphs>413</Paragraphs>
  <Slides>66</Slides>
  <Notes>5</Notes>
  <HiddenSlides>0</HiddenSlides>
  <MMClips>0</MMClips>
  <ScaleCrop>false</ScaleCrop>
  <HeadingPairs>
    <vt:vector size="6" baseType="variant">
      <vt:variant>
        <vt:lpstr>Fonts Used</vt:lpstr>
      </vt:variant>
      <vt:variant>
        <vt:i4>5</vt:i4>
      </vt:variant>
      <vt:variant>
        <vt:lpstr>Theme</vt:lpstr>
      </vt:variant>
      <vt:variant>
        <vt:i4>7</vt:i4>
      </vt:variant>
      <vt:variant>
        <vt:lpstr>Slide Titles</vt:lpstr>
      </vt:variant>
      <vt:variant>
        <vt:i4>66</vt:i4>
      </vt:variant>
    </vt:vector>
  </HeadingPairs>
  <TitlesOfParts>
    <vt:vector size="78" baseType="lpstr">
      <vt:lpstr>Arial Narrow</vt:lpstr>
      <vt:lpstr>Wingdings</vt:lpstr>
      <vt:lpstr>Calibri Light</vt:lpstr>
      <vt:lpstr>Arial</vt:lpstr>
      <vt:lpstr>Calibri</vt:lpstr>
      <vt:lpstr>Office Theme</vt:lpstr>
      <vt:lpstr>1_Office Theme</vt:lpstr>
      <vt:lpstr>2_Office Theme</vt:lpstr>
      <vt:lpstr>3_Office Theme</vt:lpstr>
      <vt:lpstr>4_Office Theme</vt:lpstr>
      <vt:lpstr>5_Office Theme</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Donnie V. Rader</cp:lastModifiedBy>
  <cp:revision>117</cp:revision>
  <cp:lastPrinted>2025-01-19T21:07:01Z</cp:lastPrinted>
  <dcterms:created xsi:type="dcterms:W3CDTF">2009-04-17T12:04:48Z</dcterms:created>
  <dcterms:modified xsi:type="dcterms:W3CDTF">2025-01-19T21:07:26Z</dcterms:modified>
</cp:coreProperties>
</file>