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72" r:id="rId4"/>
  </p:sldMasterIdLst>
  <p:notesMasterIdLst>
    <p:notesMasterId r:id="rId29"/>
  </p:notesMasterIdLst>
  <p:sldIdLst>
    <p:sldId id="258" r:id="rId5"/>
    <p:sldId id="266" r:id="rId6"/>
    <p:sldId id="267" r:id="rId7"/>
    <p:sldId id="268" r:id="rId8"/>
    <p:sldId id="269" r:id="rId9"/>
    <p:sldId id="270" r:id="rId10"/>
    <p:sldId id="260" r:id="rId11"/>
    <p:sldId id="265" r:id="rId12"/>
    <p:sldId id="273" r:id="rId13"/>
    <p:sldId id="261" r:id="rId14"/>
    <p:sldId id="272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71" r:id="rId25"/>
    <p:sldId id="285" r:id="rId26"/>
    <p:sldId id="284" r:id="rId27"/>
    <p:sldId id="283" r:id="rId28"/>
  </p:sldIdLst>
  <p:sldSz cx="12192000" cy="6858000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FFFF"/>
    <a:srgbClr val="002060"/>
    <a:srgbClr val="156082"/>
    <a:srgbClr val="DDC0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9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3E550613-CA55-436E-AD66-97A9AD41ED7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C7CDC321-0A42-4DE3-953D-81EA12CDA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18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CDC321-0A42-4DE3-953D-81EA12CDAA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5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6D439-44EA-6E45-E1BC-B1D7927C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2D406-4CD8-EB14-316B-093D56EC87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30813-32C7-393C-FB14-101F75E01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6CE94-B7B8-4ACA-8404-6FA0B1995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25E52-4398-4BC6-6651-AA089CEE5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852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D0F5C-24CB-34DE-6F69-54AD372B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31FF1-20EC-1164-ED2E-E4B3EA0D6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1288D-202B-E158-5E01-D1AD2A227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8F354-CEA6-78CD-AA66-CFDE8BE81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A5F98-BADD-1343-B712-9C1021DCA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0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7C72E-0985-3E38-5A25-34490F68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FA5F0-5AD8-19E3-1B0E-98B95CA6B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890DA-60EF-672F-DEB7-791EAD284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12B97-6ECE-DF76-3C9E-0541855F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BFD2E-A99A-8095-F980-CC1D210A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53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1FADD-0096-BA20-43B9-46C70AC89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D4B71-FCBD-70B8-9095-5ED59407DD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C8B93-D044-1537-48C2-98CD080CF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ECEA75-80FC-F1EA-A29B-9AFEA3091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C6FB85-16E2-8A84-2717-B3BA83274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9CAA5-1C80-D2CD-5E4B-46FC15604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04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F19F4-8899-AF95-2671-C197E967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886E0-4ADF-2534-2BF5-6B8F51FCC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30E1C-B549-FB4C-304E-B311BA2E9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A337A-695C-06E1-54ED-DF573E76E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316BF9-4FA6-E336-4022-8B82C8B1B6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5F3294-26F6-318A-9310-9C55F18A8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A61E3D-EDE1-233C-6C6C-BAE20CF4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B7F0FD-8C21-A605-DE20-17473A6E2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91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90840-177E-9C35-35E4-7AC67F222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E1BC6F-5978-F13B-7F1B-8FF8BCFFF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379DE-B1FD-62CC-4F54-F634A699D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C74152-88D7-0773-657B-D094E50F4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16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28B42C-6B17-A18C-0B5A-EBDB717F6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87242D-0035-493E-13B9-6148E564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66A45-D8A4-5DD1-246F-3828B163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28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5FA41-A57F-B815-1836-2C7447154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E060D-C70D-54DD-71A8-29A42830E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38EE3-6D84-F59D-F05A-40806AD6A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557B1B-9654-7BA4-3B70-A18A8B8D4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35073-6741-6794-9E39-EF713583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A4B420-CFB3-7507-6B6C-66E65954A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43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DE85-DC63-0D0E-ABB3-AB9634672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B623B-B4E3-6DE8-A2B6-103DFAECF9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C7A7B-FCA4-32DF-7A03-B95AE4CF8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EC459-F1A5-983B-5315-47DE1648C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BDAC3-8999-12CD-96E0-D253CCF29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ACA9A6-E0F4-0CE9-2822-8A82448E6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78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3C31-FC64-BE96-9531-1B64AB556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97AAC-37EC-86CC-EC3C-2C3DAD2796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1C267-3746-F096-3651-C61BC268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99E2C-63EA-66B2-8FBB-94E28CF63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B921D-D778-6006-EC2D-D8837461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65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88986B-7D6C-C494-9B20-32A30C5268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4DCDAA-F99E-2C3D-EE22-A1E0328DA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55EB9-ACF8-9853-53AE-386F3A5C5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656BA-6AAF-FB49-6ED5-D9CCB610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1B05B-72EF-7791-2218-6E45A788A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93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6D439-44EA-6E45-E1BC-B1D7927C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2D406-4CD8-EB14-316B-093D56EC87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30813-32C7-393C-FB14-101F75E01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6CE94-B7B8-4ACA-8404-6FA0B1995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25E52-4398-4BC6-6651-AA089CEE5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08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D0F5C-24CB-34DE-6F69-54AD372B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31FF1-20EC-1164-ED2E-E4B3EA0D6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1288D-202B-E158-5E01-D1AD2A227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8F354-CEA6-78CD-AA66-CFDE8BE81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A5F98-BADD-1343-B712-9C1021DCA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35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7C72E-0985-3E38-5A25-34490F68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FA5F0-5AD8-19E3-1B0E-98B95CA6B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890DA-60EF-672F-DEB7-791EAD284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12B97-6ECE-DF76-3C9E-0541855F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BFD2E-A99A-8095-F980-CC1D210A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94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1FADD-0096-BA20-43B9-46C70AC89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D4B71-FCBD-70B8-9095-5ED59407DD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C8B93-D044-1537-48C2-98CD080CF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ECEA75-80FC-F1EA-A29B-9AFEA3091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C6FB85-16E2-8A84-2717-B3BA83274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9CAA5-1C80-D2CD-5E4B-46FC15604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087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F19F4-8899-AF95-2671-C197E967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886E0-4ADF-2534-2BF5-6B8F51FCC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30E1C-B549-FB4C-304E-B311BA2E9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A337A-695C-06E1-54ED-DF573E76E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316BF9-4FA6-E336-4022-8B82C8B1B6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5F3294-26F6-318A-9310-9C55F18A8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A61E3D-EDE1-233C-6C6C-BAE20CF4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B7F0FD-8C21-A605-DE20-17473A6E2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11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90840-177E-9C35-35E4-7AC67F222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E1BC6F-5978-F13B-7F1B-8FF8BCFFF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379DE-B1FD-62CC-4F54-F634A699D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C74152-88D7-0773-657B-D094E50F4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687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28B42C-6B17-A18C-0B5A-EBDB717F6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87242D-0035-493E-13B9-6148E564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66A45-D8A4-5DD1-246F-3828B163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57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5FA41-A57F-B815-1836-2C7447154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E060D-C70D-54DD-71A8-29A42830E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38EE3-6D84-F59D-F05A-40806AD6A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557B1B-9654-7BA4-3B70-A18A8B8D4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35073-6741-6794-9E39-EF713583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A4B420-CFB3-7507-6B6C-66E65954A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2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DE85-DC63-0D0E-ABB3-AB9634672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B623B-B4E3-6DE8-A2B6-103DFAECF9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C7A7B-FCA4-32DF-7A03-B95AE4CF8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EC459-F1A5-983B-5315-47DE1648C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BDAC3-8999-12CD-96E0-D253CCF29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ACA9A6-E0F4-0CE9-2822-8A82448E6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90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3C31-FC64-BE96-9531-1B64AB556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97AAC-37EC-86CC-EC3C-2C3DAD2796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1C267-3746-F096-3651-C61BC268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99E2C-63EA-66B2-8FBB-94E28CF63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B921D-D778-6006-EC2D-D8837461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90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88986B-7D6C-C494-9B20-32A30C5268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4DCDAA-F99E-2C3D-EE22-A1E0328DA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55EB9-ACF8-9853-53AE-386F3A5C5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656BA-6AAF-FB49-6ED5-D9CCB610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1B05B-72EF-7791-2218-6E45A788A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78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FCB76-FF56-E34B-608F-B177DCC8F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432934-2EAE-8C28-887B-9DB90D2BDE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50882-B66A-02C9-5327-FB9E757CA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DAE72-121B-3A41-23BC-B7282ABA1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E51B5-E15F-198B-670D-578BC7085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636C9-097B-7880-B7D7-9DFA0A54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9F9CD-4EBC-F2AB-F738-A454203B5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E56AD-02C1-136A-5C57-2EAB5367F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D336A-90F3-E332-8808-697453DF0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FE99E-2772-FD2E-16C0-C3490D406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95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21223-54E0-E941-CD0F-0DA56CE12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2FCE9-E349-D8C8-8B3C-08B515B8C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D30AB-FEBE-05C7-06DD-6BAC5577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23115-1CF0-8A38-03BE-9F950FC3A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61360-6161-3135-9293-BF309C042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181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3BE7-0394-89C3-DFDE-2CFE23EF1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8B4FC-B66F-3DAB-CCC9-049E74E605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E0CBA4-D866-6B84-C2F8-42AA85AB2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A8A7F5-4FEB-DF13-D24E-D42A4D31E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89001-5607-DF5B-EE30-D0344BA47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143744-A4F7-8FEC-9288-D71C40914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8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2ABB1-F6AA-1205-351C-71C815690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6A67C-3A10-8250-7C93-A8C8A9FDE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7B1243-AC4B-A57E-E72F-1AE947264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E5E20F-F145-D94A-4920-61044FB6F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858BC6-72F6-92FF-A081-0BC04ED59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9A3F53-9B3C-F353-6596-76A95C9F6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5DCB70-EEAD-C03C-7FCB-AAB35896B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199553-3D5D-D3EE-08B1-890C245EB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79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C80E4-8C6F-B402-CABC-2E46902D4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3A6653-10AA-E867-6EBC-62B755A41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66120E-AAE7-90A6-4032-13B8BCD59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88A0DD-0232-7B53-9171-72E315894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96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F0EF0-2B59-9C73-7AEC-2710ED72B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0CE025-1CA6-3AF4-9068-9ADE330A7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F8ACA-898B-BAD3-ACFA-41F0AAE79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67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B66D0-0A6F-2F0C-5A21-E9AC1FEEA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1FAC8-B193-9B8C-1B8E-0F4436FC6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5AB32-B59E-2372-CD49-D7F151FE5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D4C85-2F2B-0008-36AA-4FCF4E3FF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5EA91-86D5-9B6A-4838-A33FA064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F643D1-B541-3BAA-6705-B7E3B9C9E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49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2D53-69FD-042E-627F-3674579B3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C0344D-67DD-D8B1-AB70-53BB525B28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CA58E-D546-32FD-F0A1-7F13D7199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A526E2-2558-A73B-2FED-D70A1ED0D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5A9034-448B-7B6C-5EA3-384618863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A2621-28B3-6126-D212-107E1BD76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98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A4B6D-781D-EFD1-CFB0-6151EF9E0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D1B86-FA6F-F024-E704-D40C02E99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244A1-BCC7-B767-4DF2-E8D594E33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21484-4495-5AF2-BA8D-7FCAD93E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86117-9441-2295-735B-92B0F1E7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87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96CAFF-788A-E694-F549-6B8DBC4DD5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CE14F3-FAC1-6CFE-1927-A6F588C4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048D2-28F8-0F74-86BD-CCECC9EBA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A43C3-43BB-FC67-1CDC-2A606E2D7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B9255-B153-35CE-E945-1F07C905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020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6D439-44EA-6E45-E1BC-B1D7927C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2D406-4CD8-EB14-316B-093D56EC87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30813-32C7-393C-FB14-101F75E01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6CE94-B7B8-4ACA-8404-6FA0B1995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25E52-4398-4BC6-6651-AA089CEE5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15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D0F5C-24CB-34DE-6F69-54AD372B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31FF1-20EC-1164-ED2E-E4B3EA0D6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1288D-202B-E158-5E01-D1AD2A227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8F354-CEA6-78CD-AA66-CFDE8BE81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A5F98-BADD-1343-B712-9C1021DCA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82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7C72E-0985-3E38-5A25-34490F68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FA5F0-5AD8-19E3-1B0E-98B95CA6B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890DA-60EF-672F-DEB7-791EAD284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12B97-6ECE-DF76-3C9E-0541855F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BFD2E-A99A-8095-F980-CC1D210A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15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1FADD-0096-BA20-43B9-46C70AC89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D4B71-FCBD-70B8-9095-5ED59407DD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C8B93-D044-1537-48C2-98CD080CF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ECEA75-80FC-F1EA-A29B-9AFEA3091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C6FB85-16E2-8A84-2717-B3BA83274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9CAA5-1C80-D2CD-5E4B-46FC15604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9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F19F4-8899-AF95-2671-C197E967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886E0-4ADF-2534-2BF5-6B8F51FCC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30E1C-B549-FB4C-304E-B311BA2E9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A337A-695C-06E1-54ED-DF573E76E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316BF9-4FA6-E336-4022-8B82C8B1B6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5F3294-26F6-318A-9310-9C55F18A8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A61E3D-EDE1-233C-6C6C-BAE20CF4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B7F0FD-8C21-A605-DE20-17473A6E2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29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90840-177E-9C35-35E4-7AC67F222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E1BC6F-5978-F13B-7F1B-8FF8BCFFF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379DE-B1FD-62CC-4F54-F634A699D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C74152-88D7-0773-657B-D094E50F4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174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28B42C-6B17-A18C-0B5A-EBDB717F6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87242D-0035-493E-13B9-6148E564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66A45-D8A4-5DD1-246F-3828B163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2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5FA41-A57F-B815-1836-2C7447154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E060D-C70D-54DD-71A8-29A42830E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38EE3-6D84-F59D-F05A-40806AD6A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557B1B-9654-7BA4-3B70-A18A8B8D4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35073-6741-6794-9E39-EF713583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A4B420-CFB3-7507-6B6C-66E65954A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69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DE85-DC63-0D0E-ABB3-AB9634672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B623B-B4E3-6DE8-A2B6-103DFAECF9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C7A7B-FCA4-32DF-7A03-B95AE4CF8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EC459-F1A5-983B-5315-47DE1648C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BDAC3-8999-12CD-96E0-D253CCF29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ACA9A6-E0F4-0CE9-2822-8A82448E6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579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3C31-FC64-BE96-9531-1B64AB556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97AAC-37EC-86CC-EC3C-2C3DAD2796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1C267-3746-F096-3651-C61BC268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99E2C-63EA-66B2-8FBB-94E28CF63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B921D-D778-6006-EC2D-D8837461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101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88986B-7D6C-C494-9B20-32A30C5268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4DCDAA-F99E-2C3D-EE22-A1E0328DA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55EB9-ACF8-9853-53AE-386F3A5C5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656BA-6AAF-FB49-6ED5-D9CCB610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1B05B-72EF-7791-2218-6E45A788A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72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1C42AD-9E2F-783A-EA43-C4671830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82EEB-63C6-94E9-A0DC-6C1B7A563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E9374-5E99-0933-0218-CBEF90D5F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F748A-22F3-D157-4FF0-B19FA7C91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02164-7E74-BB98-42E8-F54A62F3A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Rearview of rows of people watching a movie in a theater">
            <a:extLst>
              <a:ext uri="{FF2B5EF4-FFF2-40B4-BE49-F238E27FC236}">
                <a16:creationId xmlns:a16="http://schemas.microsoft.com/office/drawing/2014/main" id="{43BF550A-C06A-86A7-D5F2-40150FC8F57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t="6257" b="94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10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1C42AD-9E2F-783A-EA43-C4671830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82EEB-63C6-94E9-A0DC-6C1B7A563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E9374-5E99-0933-0218-CBEF90D5F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F748A-22F3-D157-4FF0-B19FA7C91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02164-7E74-BB98-42E8-F54A62F3A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Rearview of rows of people watching a movie in a theater">
            <a:extLst>
              <a:ext uri="{FF2B5EF4-FFF2-40B4-BE49-F238E27FC236}">
                <a16:creationId xmlns:a16="http://schemas.microsoft.com/office/drawing/2014/main" id="{43BF550A-C06A-86A7-D5F2-40150FC8F57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</a:blip>
          <a:srcRect t="6257" b="94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8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9687A3-8E8B-93F7-AC23-9C8219B08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93961-E566-7CF1-1BC6-1C15A786F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90AAA-73C2-E3D3-1F53-2256525AC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9EF96A-75AB-4E71-AF43-3C36EC116B1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FD9B3-0214-2716-249E-FC6DD5D5F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48529-1065-C2B1-166B-ED12796FE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0CECD4-7FE3-4C02-ACD0-59B581F7549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6F68C8-9B14-CD8C-4AAB-6521335681F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280490" cy="687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1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1C42AD-9E2F-783A-EA43-C4671830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82EEB-63C6-94E9-A0DC-6C1B7A563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E9374-5E99-0933-0218-CBEF90D5F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AAD7E5-8E80-4D53-A775-1B84DEB01E3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F748A-22F3-D157-4FF0-B19FA7C91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02164-7E74-BB98-42E8-F54A62F3A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1A0FB7-E491-473A-A0BC-54D4DEC0014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39A570-608E-ED61-C23D-156DFF6D89F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8262"/>
            <a:ext cx="12192000" cy="6802951"/>
          </a:xfrm>
          <a:prstGeom prst="rect">
            <a:avLst/>
          </a:prstGeom>
        </p:spPr>
      </p:pic>
      <p:pic>
        <p:nvPicPr>
          <p:cNvPr id="9" name="Picture 8" descr="Rearview of rows of people watching a movie in a theater">
            <a:extLst>
              <a:ext uri="{FF2B5EF4-FFF2-40B4-BE49-F238E27FC236}">
                <a16:creationId xmlns:a16="http://schemas.microsoft.com/office/drawing/2014/main" id="{F72E4FEB-C944-FAB3-5DE2-9D7BD9006E0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t="12547" b="12547"/>
          <a:stretch/>
        </p:blipFill>
        <p:spPr>
          <a:xfrm>
            <a:off x="20" y="0"/>
            <a:ext cx="12191980" cy="6033052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513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209800" y="15240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5400" dirty="0">
                <a:solidFill>
                  <a:srgbClr val="002060"/>
                </a:solidFill>
                <a:latin typeface="Congenial SemiBold" panose="02000503040000020004" pitchFamily="2" charset="0"/>
                <a:ea typeface="Tahoma" pitchFamily="34" charset="0"/>
                <a:cs typeface="Tahoma" pitchFamily="34" charset="0"/>
              </a:rPr>
              <a:t>Matt. 28:19-20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5400" dirty="0">
                <a:solidFill>
                  <a:srgbClr val="002060"/>
                </a:solidFill>
                <a:latin typeface="Congenial SemiBold" panose="02000503040000020004" pitchFamily="2" charset="0"/>
                <a:ea typeface="Tahoma" pitchFamily="34" charset="0"/>
                <a:cs typeface="Tahoma" pitchFamily="34" charset="0"/>
              </a:rPr>
              <a:t>Mark 16:15-20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5400" dirty="0">
                <a:solidFill>
                  <a:srgbClr val="002060"/>
                </a:solidFill>
                <a:latin typeface="Congenial SemiBold" panose="02000503040000020004" pitchFamily="2" charset="0"/>
                <a:ea typeface="Tahoma" pitchFamily="34" charset="0"/>
                <a:cs typeface="Tahoma" pitchFamily="34" charset="0"/>
              </a:rPr>
              <a:t>Luke 24:47-48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5400" dirty="0">
                <a:solidFill>
                  <a:srgbClr val="002060"/>
                </a:solidFill>
                <a:latin typeface="Congenial SemiBold" panose="02000503040000020004" pitchFamily="2" charset="0"/>
                <a:ea typeface="Tahoma" pitchFamily="34" charset="0"/>
                <a:cs typeface="Tahoma" pitchFamily="34" charset="0"/>
              </a:rPr>
              <a:t>John 20:21-23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52400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Congenial SemiBold" panose="02000503040000020004" pitchFamily="2" charset="0"/>
                <a:ea typeface="Tahoma" pitchFamily="34" charset="0"/>
                <a:cs typeface="Tahoma" pitchFamily="34" charset="0"/>
              </a:rPr>
              <a:t>Records of the Great Commission</a:t>
            </a:r>
          </a:p>
        </p:txBody>
      </p:sp>
    </p:spTree>
    <p:extLst>
      <p:ext uri="{BB962C8B-B14F-4D97-AF65-F5344CB8AC3E}">
        <p14:creationId xmlns:p14="http://schemas.microsoft.com/office/powerpoint/2010/main" val="2712871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35BCB-AA9A-2E8E-4E33-689B42B0C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6B3CF9-A8E7-0060-1235-FE3D35DC0AE0}"/>
              </a:ext>
            </a:extLst>
          </p:cNvPr>
          <p:cNvSpPr txBox="1"/>
          <p:nvPr/>
        </p:nvSpPr>
        <p:spPr>
          <a:xfrm>
            <a:off x="0" y="152400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Congenial SemiBold" panose="02000503040000020004" pitchFamily="2" charset="0"/>
                <a:ea typeface="Tahoma" pitchFamily="34" charset="0"/>
                <a:cs typeface="Tahoma" pitchFamily="34" charset="0"/>
              </a:rPr>
              <a:t>Records of the Great Commission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2334152-DB30-102D-0B26-251A1ABFB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965883"/>
              </p:ext>
            </p:extLst>
          </p:nvPr>
        </p:nvGraphicFramePr>
        <p:xfrm>
          <a:off x="219916" y="1899791"/>
          <a:ext cx="11759875" cy="2633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840">
                  <a:extLst>
                    <a:ext uri="{9D8B030D-6E8A-4147-A177-3AD203B41FA5}">
                      <a16:colId xmlns:a16="http://schemas.microsoft.com/office/drawing/2014/main" val="1678274762"/>
                    </a:ext>
                  </a:extLst>
                </a:gridCol>
                <a:gridCol w="1761208">
                  <a:extLst>
                    <a:ext uri="{9D8B030D-6E8A-4147-A177-3AD203B41FA5}">
                      <a16:colId xmlns:a16="http://schemas.microsoft.com/office/drawing/2014/main" val="3337628358"/>
                    </a:ext>
                  </a:extLst>
                </a:gridCol>
                <a:gridCol w="1747777">
                  <a:extLst>
                    <a:ext uri="{9D8B030D-6E8A-4147-A177-3AD203B41FA5}">
                      <a16:colId xmlns:a16="http://schemas.microsoft.com/office/drawing/2014/main" val="4280402466"/>
                    </a:ext>
                  </a:extLst>
                </a:gridCol>
                <a:gridCol w="2367436">
                  <a:extLst>
                    <a:ext uri="{9D8B030D-6E8A-4147-A177-3AD203B41FA5}">
                      <a16:colId xmlns:a16="http://schemas.microsoft.com/office/drawing/2014/main" val="4107185627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2852807664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3709874426"/>
                    </a:ext>
                  </a:extLst>
                </a:gridCol>
              </a:tblGrid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Matthew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Teach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Baptized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Into 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176977"/>
                  </a:ext>
                </a:extLst>
              </a:tr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Mark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Preach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Believe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Baptized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Saved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716835"/>
                  </a:ext>
                </a:extLst>
              </a:tr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Luke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Preached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Repentance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Remission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of Sins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6384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C66BD69-1E17-A26B-6F67-08991F5AC1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119382"/>
              </p:ext>
            </p:extLst>
          </p:nvPr>
        </p:nvGraphicFramePr>
        <p:xfrm>
          <a:off x="212200" y="4748514"/>
          <a:ext cx="11759875" cy="844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840">
                  <a:extLst>
                    <a:ext uri="{9D8B030D-6E8A-4147-A177-3AD203B41FA5}">
                      <a16:colId xmlns:a16="http://schemas.microsoft.com/office/drawing/2014/main" val="1678274762"/>
                    </a:ext>
                  </a:extLst>
                </a:gridCol>
                <a:gridCol w="1761208">
                  <a:extLst>
                    <a:ext uri="{9D8B030D-6E8A-4147-A177-3AD203B41FA5}">
                      <a16:colId xmlns:a16="http://schemas.microsoft.com/office/drawing/2014/main" val="3337628358"/>
                    </a:ext>
                  </a:extLst>
                </a:gridCol>
                <a:gridCol w="1747777">
                  <a:extLst>
                    <a:ext uri="{9D8B030D-6E8A-4147-A177-3AD203B41FA5}">
                      <a16:colId xmlns:a16="http://schemas.microsoft.com/office/drawing/2014/main" val="4280402466"/>
                    </a:ext>
                  </a:extLst>
                </a:gridCol>
                <a:gridCol w="2367436">
                  <a:extLst>
                    <a:ext uri="{9D8B030D-6E8A-4147-A177-3AD203B41FA5}">
                      <a16:colId xmlns:a16="http://schemas.microsoft.com/office/drawing/2014/main" val="4107185627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2852807664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3709874426"/>
                    </a:ext>
                  </a:extLst>
                </a:gridCol>
              </a:tblGrid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Summary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Teach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Believe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Repent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Baptized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Saved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176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1770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834D39E5-2D39-5E5F-1171-57A8CA668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8049"/>
            <a:ext cx="12192000" cy="1548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ts val="1800"/>
              </a:spcBef>
              <a:buFontTx/>
              <a:buNone/>
            </a:pPr>
            <a:r>
              <a:rPr lang="en-US" sz="5400" b="1" u="sng" dirty="0">
                <a:latin typeface="Congenial SemiBold" panose="02000503040000020004" pitchFamily="2" charset="0"/>
                <a:ea typeface="Tahoma" pitchFamily="34" charset="0"/>
                <a:cs typeface="Tahoma" pitchFamily="34" charset="0"/>
              </a:rPr>
              <a:t>The Book of Acts is</a:t>
            </a:r>
          </a:p>
          <a:p>
            <a:pPr algn="ctr">
              <a:lnSpc>
                <a:spcPct val="70000"/>
              </a:lnSpc>
              <a:spcBef>
                <a:spcPts val="1800"/>
              </a:spcBef>
              <a:buFontTx/>
              <a:buNone/>
            </a:pPr>
            <a:r>
              <a:rPr lang="en-US" sz="5400" b="1" u="sng" dirty="0">
                <a:latin typeface="Congenial SemiBold" panose="02000503040000020004" pitchFamily="2" charset="0"/>
                <a:ea typeface="Tahoma" pitchFamily="34" charset="0"/>
                <a:cs typeface="Tahoma" pitchFamily="34" charset="0"/>
              </a:rPr>
              <a:t>a Book of Conversions</a:t>
            </a:r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46217412-CA28-D1A9-8509-99A5F0FA6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827" y="2031600"/>
            <a:ext cx="10439400" cy="4702826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solidFill>
              <a:srgbClr val="3333CC"/>
            </a:solidFill>
          </a:ln>
          <a:effectLst/>
        </p:spPr>
        <p:txBody>
          <a:bodyPr wrap="square">
            <a:spAutoFit/>
          </a:bodyPr>
          <a:lstStyle>
            <a:lvl1pPr defTabSz="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defTabSz="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defTabSz="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defTabSz="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defTabSz="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 inspired commentary on the commission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Fulfillment of prophecy (i.e. Isaiah 2)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More teaching on conversion in this book that any other book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It tells us: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8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Actual cases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8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Type of people (common, high rank)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8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Numbers (single conversion or thousands)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8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What they were taught &amp; what they did</a:t>
            </a:r>
            <a:endParaRPr lang="en-US" sz="28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880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>
            <a:extLst>
              <a:ext uri="{FF2B5EF4-FFF2-40B4-BE49-F238E27FC236}">
                <a16:creationId xmlns:a16="http://schemas.microsoft.com/office/drawing/2014/main" id="{32AC2E69-87A0-D0D5-E94C-86A71165B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97948"/>
            <a:ext cx="10515600" cy="2062103"/>
          </a:xfrm>
          <a:prstGeom prst="rect">
            <a:avLst/>
          </a:prstGeom>
          <a:solidFill>
            <a:srgbClr val="FFFFFF">
              <a:alpha val="81961"/>
            </a:srgbClr>
          </a:solidFill>
          <a:ln>
            <a:solidFill>
              <a:srgbClr val="3333CC"/>
            </a:solidFill>
          </a:ln>
          <a:effectLst/>
        </p:spPr>
        <p:txBody>
          <a:bodyPr wrap="square">
            <a:spAutoFit/>
          </a:bodyPr>
          <a:lstStyle>
            <a:lvl1pPr>
              <a:spcBef>
                <a:spcPct val="0"/>
              </a:spcBef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Up till now – preached only in promise – now it is fact!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Called “The beginning” (Acts 11:15)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Called the “hub of the Bible”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6A2C99-BC2A-5D48-3A7A-16E01BA189EB}"/>
              </a:ext>
            </a:extLst>
          </p:cNvPr>
          <p:cNvSpPr txBox="1"/>
          <p:nvPr/>
        </p:nvSpPr>
        <p:spPr>
          <a:xfrm>
            <a:off x="609600" y="46297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ongenial SemiBold" panose="02000503040000020004" pitchFamily="2" charset="0"/>
              </a:rPr>
              <a:t>Conversion of 3,000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8DA45D-9E45-8872-8253-D91A076C682D}"/>
              </a:ext>
            </a:extLst>
          </p:cNvPr>
          <p:cNvSpPr txBox="1"/>
          <p:nvPr/>
        </p:nvSpPr>
        <p:spPr>
          <a:xfrm>
            <a:off x="4722472" y="1223476"/>
            <a:ext cx="2627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2</a:t>
            </a:r>
          </a:p>
        </p:txBody>
      </p:sp>
    </p:spTree>
    <p:extLst>
      <p:ext uri="{BB962C8B-B14F-4D97-AF65-F5344CB8AC3E}">
        <p14:creationId xmlns:p14="http://schemas.microsoft.com/office/powerpoint/2010/main" val="2151096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DE7F63-C446-92A9-4D65-531B6CAF6A85}"/>
              </a:ext>
            </a:extLst>
          </p:cNvPr>
          <p:cNvSpPr/>
          <p:nvPr/>
        </p:nvSpPr>
        <p:spPr>
          <a:xfrm>
            <a:off x="2324100" y="408782"/>
            <a:ext cx="7620000" cy="1295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Pentecost</a:t>
            </a: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F17CDC04-86D7-5720-8068-3B2E7F77D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37773"/>
            <a:ext cx="10058400" cy="378565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rgbClr val="3333CC"/>
            </a:solidFill>
          </a:ln>
          <a:effectLst/>
        </p:spPr>
        <p:txBody>
          <a:bodyPr wrap="square">
            <a:spAutoFit/>
          </a:bodyPr>
          <a:lstStyle>
            <a:lvl1pPr>
              <a:spcBef>
                <a:spcPct val="0"/>
              </a:spcBef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32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One of three annual Jewish festivals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32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Observed on the 50</a:t>
            </a:r>
            <a:r>
              <a:rPr lang="en-US" sz="3200" baseline="30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sz="32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day (7 weeks) from Paschal Feast [</a:t>
            </a:r>
            <a:r>
              <a:rPr lang="en-US" sz="32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 Sabbaths + 1 day = 1</a:t>
            </a:r>
            <a:r>
              <a:rPr lang="en-US" sz="3200" i="1" baseline="30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</a:t>
            </a:r>
            <a:r>
              <a:rPr lang="en-US" sz="32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day</a:t>
            </a:r>
            <a:r>
              <a:rPr lang="en-US" sz="32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]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32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Called “Feast of Harvest” (</a:t>
            </a:r>
            <a:r>
              <a:rPr lang="en-US" sz="32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Exo</a:t>
            </a:r>
            <a:r>
              <a:rPr lang="en-US" sz="32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23:16), “Feast of Weeks” (Num. 28:16; Lev. 23:17)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32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Fell in 3</a:t>
            </a:r>
            <a:r>
              <a:rPr lang="en-US" sz="3200" baseline="30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rd</a:t>
            </a:r>
            <a:r>
              <a:rPr lang="en-US" sz="32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month (Sivan) = our late May</a:t>
            </a:r>
          </a:p>
        </p:txBody>
      </p:sp>
    </p:spTree>
    <p:extLst>
      <p:ext uri="{BB962C8B-B14F-4D97-AF65-F5344CB8AC3E}">
        <p14:creationId xmlns:p14="http://schemas.microsoft.com/office/powerpoint/2010/main" val="2625667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alendar">
            <a:extLst>
              <a:ext uri="{FF2B5EF4-FFF2-40B4-BE49-F238E27FC236}">
                <a16:creationId xmlns:a16="http://schemas.microsoft.com/office/drawing/2014/main" id="{AC90F4DF-32CC-C251-04E8-D8B27A44C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10591800" cy="687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339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667CE7D-299F-97C0-8747-147671FAFAD1}"/>
              </a:ext>
            </a:extLst>
          </p:cNvPr>
          <p:cNvSpPr/>
          <p:nvPr/>
        </p:nvSpPr>
        <p:spPr>
          <a:xfrm>
            <a:off x="1169043" y="2638319"/>
            <a:ext cx="5139160" cy="1033041"/>
          </a:xfrm>
          <a:custGeom>
            <a:avLst/>
            <a:gdLst>
              <a:gd name="connsiteX0" fmla="*/ 0 w 5139160"/>
              <a:gd name="connsiteY0" fmla="*/ 264779 h 1033041"/>
              <a:gd name="connsiteX1" fmla="*/ 264779 w 5139160"/>
              <a:gd name="connsiteY1" fmla="*/ 0 h 1033041"/>
              <a:gd name="connsiteX2" fmla="*/ 4874381 w 5139160"/>
              <a:gd name="connsiteY2" fmla="*/ 0 h 1033041"/>
              <a:gd name="connsiteX3" fmla="*/ 5139160 w 5139160"/>
              <a:gd name="connsiteY3" fmla="*/ 264779 h 1033041"/>
              <a:gd name="connsiteX4" fmla="*/ 5139160 w 5139160"/>
              <a:gd name="connsiteY4" fmla="*/ 768262 h 1033041"/>
              <a:gd name="connsiteX5" fmla="*/ 4874381 w 5139160"/>
              <a:gd name="connsiteY5" fmla="*/ 1033041 h 1033041"/>
              <a:gd name="connsiteX6" fmla="*/ 264779 w 5139160"/>
              <a:gd name="connsiteY6" fmla="*/ 1033041 h 1033041"/>
              <a:gd name="connsiteX7" fmla="*/ 0 w 5139160"/>
              <a:gd name="connsiteY7" fmla="*/ 768262 h 1033041"/>
              <a:gd name="connsiteX8" fmla="*/ 0 w 5139160"/>
              <a:gd name="connsiteY8" fmla="*/ 264779 h 103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9160" h="1033041" fill="none" extrusionOk="0">
                <a:moveTo>
                  <a:pt x="0" y="264779"/>
                </a:moveTo>
                <a:cubicBezTo>
                  <a:pt x="395" y="129246"/>
                  <a:pt x="127081" y="14324"/>
                  <a:pt x="264779" y="0"/>
                </a:cubicBezTo>
                <a:cubicBezTo>
                  <a:pt x="1458513" y="72427"/>
                  <a:pt x="4084639" y="61419"/>
                  <a:pt x="4874381" y="0"/>
                </a:cubicBezTo>
                <a:cubicBezTo>
                  <a:pt x="5017846" y="-19052"/>
                  <a:pt x="5136820" y="117838"/>
                  <a:pt x="5139160" y="264779"/>
                </a:cubicBezTo>
                <a:cubicBezTo>
                  <a:pt x="5132558" y="499699"/>
                  <a:pt x="5099851" y="648212"/>
                  <a:pt x="5139160" y="768262"/>
                </a:cubicBezTo>
                <a:cubicBezTo>
                  <a:pt x="5141678" y="901713"/>
                  <a:pt x="5018448" y="1030613"/>
                  <a:pt x="4874381" y="1033041"/>
                </a:cubicBezTo>
                <a:cubicBezTo>
                  <a:pt x="3294837" y="1062868"/>
                  <a:pt x="1999497" y="953735"/>
                  <a:pt x="264779" y="1033041"/>
                </a:cubicBezTo>
                <a:cubicBezTo>
                  <a:pt x="144028" y="1030160"/>
                  <a:pt x="-12360" y="916939"/>
                  <a:pt x="0" y="768262"/>
                </a:cubicBezTo>
                <a:cubicBezTo>
                  <a:pt x="-25513" y="688872"/>
                  <a:pt x="-18852" y="357180"/>
                  <a:pt x="0" y="264779"/>
                </a:cubicBezTo>
                <a:close/>
              </a:path>
              <a:path w="5139160" h="1033041" stroke="0" extrusionOk="0">
                <a:moveTo>
                  <a:pt x="0" y="264779"/>
                </a:moveTo>
                <a:cubicBezTo>
                  <a:pt x="27632" y="126078"/>
                  <a:pt x="131151" y="26263"/>
                  <a:pt x="264779" y="0"/>
                </a:cubicBezTo>
                <a:cubicBezTo>
                  <a:pt x="1424460" y="123000"/>
                  <a:pt x="2771539" y="-96860"/>
                  <a:pt x="4874381" y="0"/>
                </a:cubicBezTo>
                <a:cubicBezTo>
                  <a:pt x="5014707" y="-4502"/>
                  <a:pt x="5147756" y="101215"/>
                  <a:pt x="5139160" y="264779"/>
                </a:cubicBezTo>
                <a:cubicBezTo>
                  <a:pt x="5166304" y="477117"/>
                  <a:pt x="5110406" y="671038"/>
                  <a:pt x="5139160" y="768262"/>
                </a:cubicBezTo>
                <a:cubicBezTo>
                  <a:pt x="5114037" y="923597"/>
                  <a:pt x="4996130" y="1029034"/>
                  <a:pt x="4874381" y="1033041"/>
                </a:cubicBezTo>
                <a:cubicBezTo>
                  <a:pt x="4318610" y="872334"/>
                  <a:pt x="1475208" y="1072708"/>
                  <a:pt x="264779" y="1033041"/>
                </a:cubicBezTo>
                <a:cubicBezTo>
                  <a:pt x="109416" y="1031197"/>
                  <a:pt x="-22289" y="904398"/>
                  <a:pt x="0" y="768262"/>
                </a:cubicBezTo>
                <a:cubicBezTo>
                  <a:pt x="3127" y="641634"/>
                  <a:pt x="12824" y="333288"/>
                  <a:pt x="0" y="264779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DDC096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2563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rgbClr val="1560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Account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21C62A-A152-4034-82D4-1D96987FE89F}"/>
              </a:ext>
            </a:extLst>
          </p:cNvPr>
          <p:cNvSpPr txBox="1"/>
          <p:nvPr/>
        </p:nvSpPr>
        <p:spPr>
          <a:xfrm>
            <a:off x="609600" y="46297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ongenial SemiBold" panose="02000503040000020004" pitchFamily="2" charset="0"/>
              </a:rPr>
              <a:t>Conversion of 3,000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D63333-5946-E38E-BA6D-DED7F01D59F2}"/>
              </a:ext>
            </a:extLst>
          </p:cNvPr>
          <p:cNvSpPr txBox="1"/>
          <p:nvPr/>
        </p:nvSpPr>
        <p:spPr>
          <a:xfrm>
            <a:off x="4722472" y="1223476"/>
            <a:ext cx="2627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2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D77F1B6-A75E-A645-E7FB-140C4C9DC1B4}"/>
              </a:ext>
            </a:extLst>
          </p:cNvPr>
          <p:cNvSpPr/>
          <p:nvPr/>
        </p:nvSpPr>
        <p:spPr>
          <a:xfrm>
            <a:off x="1169043" y="2638320"/>
            <a:ext cx="5139160" cy="1033041"/>
          </a:xfrm>
          <a:custGeom>
            <a:avLst/>
            <a:gdLst>
              <a:gd name="connsiteX0" fmla="*/ 0 w 5139160"/>
              <a:gd name="connsiteY0" fmla="*/ 264779 h 1033041"/>
              <a:gd name="connsiteX1" fmla="*/ 264779 w 5139160"/>
              <a:gd name="connsiteY1" fmla="*/ 0 h 1033041"/>
              <a:gd name="connsiteX2" fmla="*/ 4874381 w 5139160"/>
              <a:gd name="connsiteY2" fmla="*/ 0 h 1033041"/>
              <a:gd name="connsiteX3" fmla="*/ 5139160 w 5139160"/>
              <a:gd name="connsiteY3" fmla="*/ 264779 h 1033041"/>
              <a:gd name="connsiteX4" fmla="*/ 5139160 w 5139160"/>
              <a:gd name="connsiteY4" fmla="*/ 768262 h 1033041"/>
              <a:gd name="connsiteX5" fmla="*/ 4874381 w 5139160"/>
              <a:gd name="connsiteY5" fmla="*/ 1033041 h 1033041"/>
              <a:gd name="connsiteX6" fmla="*/ 264779 w 5139160"/>
              <a:gd name="connsiteY6" fmla="*/ 1033041 h 1033041"/>
              <a:gd name="connsiteX7" fmla="*/ 0 w 5139160"/>
              <a:gd name="connsiteY7" fmla="*/ 768262 h 1033041"/>
              <a:gd name="connsiteX8" fmla="*/ 0 w 5139160"/>
              <a:gd name="connsiteY8" fmla="*/ 264779 h 103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9160" h="1033041" fill="none" extrusionOk="0">
                <a:moveTo>
                  <a:pt x="0" y="264779"/>
                </a:moveTo>
                <a:cubicBezTo>
                  <a:pt x="395" y="129246"/>
                  <a:pt x="127081" y="14324"/>
                  <a:pt x="264779" y="0"/>
                </a:cubicBezTo>
                <a:cubicBezTo>
                  <a:pt x="1458513" y="72427"/>
                  <a:pt x="4084639" y="61419"/>
                  <a:pt x="4874381" y="0"/>
                </a:cubicBezTo>
                <a:cubicBezTo>
                  <a:pt x="5017846" y="-19052"/>
                  <a:pt x="5136820" y="117838"/>
                  <a:pt x="5139160" y="264779"/>
                </a:cubicBezTo>
                <a:cubicBezTo>
                  <a:pt x="5132558" y="499699"/>
                  <a:pt x="5099851" y="648212"/>
                  <a:pt x="5139160" y="768262"/>
                </a:cubicBezTo>
                <a:cubicBezTo>
                  <a:pt x="5141678" y="901713"/>
                  <a:pt x="5018448" y="1030613"/>
                  <a:pt x="4874381" y="1033041"/>
                </a:cubicBezTo>
                <a:cubicBezTo>
                  <a:pt x="3294837" y="1062868"/>
                  <a:pt x="1999497" y="953735"/>
                  <a:pt x="264779" y="1033041"/>
                </a:cubicBezTo>
                <a:cubicBezTo>
                  <a:pt x="144028" y="1030160"/>
                  <a:pt x="-12360" y="916939"/>
                  <a:pt x="0" y="768262"/>
                </a:cubicBezTo>
                <a:cubicBezTo>
                  <a:pt x="-25513" y="688872"/>
                  <a:pt x="-18852" y="357180"/>
                  <a:pt x="0" y="264779"/>
                </a:cubicBezTo>
                <a:close/>
              </a:path>
              <a:path w="5139160" h="1033041" stroke="0" extrusionOk="0">
                <a:moveTo>
                  <a:pt x="0" y="264779"/>
                </a:moveTo>
                <a:cubicBezTo>
                  <a:pt x="27632" y="126078"/>
                  <a:pt x="131151" y="26263"/>
                  <a:pt x="264779" y="0"/>
                </a:cubicBezTo>
                <a:cubicBezTo>
                  <a:pt x="1424460" y="123000"/>
                  <a:pt x="2771539" y="-96860"/>
                  <a:pt x="4874381" y="0"/>
                </a:cubicBezTo>
                <a:cubicBezTo>
                  <a:pt x="5014707" y="-4502"/>
                  <a:pt x="5147756" y="101215"/>
                  <a:pt x="5139160" y="264779"/>
                </a:cubicBezTo>
                <a:cubicBezTo>
                  <a:pt x="5166304" y="477117"/>
                  <a:pt x="5110406" y="671038"/>
                  <a:pt x="5139160" y="768262"/>
                </a:cubicBezTo>
                <a:cubicBezTo>
                  <a:pt x="5114037" y="923597"/>
                  <a:pt x="4996130" y="1029034"/>
                  <a:pt x="4874381" y="1033041"/>
                </a:cubicBezTo>
                <a:cubicBezTo>
                  <a:pt x="4318610" y="872334"/>
                  <a:pt x="1475208" y="1072708"/>
                  <a:pt x="264779" y="1033041"/>
                </a:cubicBezTo>
                <a:cubicBezTo>
                  <a:pt x="109416" y="1031197"/>
                  <a:pt x="-22289" y="904398"/>
                  <a:pt x="0" y="768262"/>
                </a:cubicBezTo>
                <a:cubicBezTo>
                  <a:pt x="3127" y="641634"/>
                  <a:pt x="12824" y="333288"/>
                  <a:pt x="0" y="264779"/>
                </a:cubicBezTo>
                <a:close/>
              </a:path>
            </a:pathLst>
          </a:custGeom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2563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Account</a:t>
            </a:r>
          </a:p>
        </p:txBody>
      </p:sp>
    </p:spTree>
    <p:extLst>
      <p:ext uri="{BB962C8B-B14F-4D97-AF65-F5344CB8AC3E}">
        <p14:creationId xmlns:p14="http://schemas.microsoft.com/office/powerpoint/2010/main" val="3219270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DA7A2-9EDF-4F37-E8C6-347F1DDCE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4853ED-A23C-7660-C989-BDA04E5173D3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2: “The Beginning”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2A8A2-E85B-7978-C457-8C777D04AAC7}"/>
              </a:ext>
            </a:extLst>
          </p:cNvPr>
          <p:cNvSpPr txBox="1"/>
          <p:nvPr/>
        </p:nvSpPr>
        <p:spPr>
          <a:xfrm>
            <a:off x="933691" y="1828801"/>
            <a:ext cx="10629418" cy="4558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Reception of the Holy Spirit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1-13)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14-36)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Response of the Multitude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37-41)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Disciples Continued in the Apostles’ Doctrine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42-47)</a:t>
            </a:r>
          </a:p>
          <a:p>
            <a:endParaRPr lang="en-US" sz="40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807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C77A8-9795-8BD7-CE7B-CF63615DD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A6BD3C-A643-269E-2B3B-1912FC8F52A6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2: “The Beginning”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09EFE5-766F-94B5-80E4-917BE06E5FEE}"/>
              </a:ext>
            </a:extLst>
          </p:cNvPr>
          <p:cNvSpPr txBox="1"/>
          <p:nvPr/>
        </p:nvSpPr>
        <p:spPr>
          <a:xfrm>
            <a:off x="933691" y="1828801"/>
            <a:ext cx="10629418" cy="4558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Reception of the Holy Spirit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1-13)</a:t>
            </a:r>
            <a:endParaRPr lang="en-US" sz="40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14-36)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Response of the Multitude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37-41)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Disciples Continued in the Apostles’ Doctrine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42-47)</a:t>
            </a:r>
          </a:p>
          <a:p>
            <a:endParaRPr lang="en-US" sz="40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44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AF5B20-68C3-0686-1496-CF1C7787FDB9}"/>
              </a:ext>
            </a:extLst>
          </p:cNvPr>
          <p:cNvSpPr txBox="1"/>
          <p:nvPr/>
        </p:nvSpPr>
        <p:spPr>
          <a:xfrm>
            <a:off x="781291" y="358817"/>
            <a:ext cx="10629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Reception of the Holy Spirit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1-13)</a:t>
            </a:r>
            <a:endParaRPr lang="en-US" sz="4000" dirty="0">
              <a:latin typeface="Amasis MT Pro Medium" panose="02040604050005020304" pitchFamily="18" charset="0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1E1BB8F5-67E3-F68F-3CD3-815B778DC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575" y="1868798"/>
            <a:ext cx="7455061" cy="1729704"/>
          </a:xfrm>
          <a:prstGeom prst="rect">
            <a:avLst/>
          </a:prstGeom>
          <a:solidFill>
            <a:srgbClr val="FFFFFF">
              <a:alpha val="74118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0"/>
              </a:spcBef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800100" lvl="1" indent="-342900">
              <a:spcBef>
                <a:spcPct val="20000"/>
              </a:spcBef>
              <a:buFont typeface="+mj-lt"/>
              <a:buAutoNum type="alphaUcPeriod"/>
            </a:pPr>
            <a:r>
              <a:rPr lang="en-US" sz="2800" i="1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apostles receive the Spirit and speak in tongues</a:t>
            </a: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1-4)</a:t>
            </a:r>
          </a:p>
          <a:p>
            <a:pPr marL="800100" lvl="1" indent="-342900">
              <a:spcBef>
                <a:spcPct val="20000"/>
              </a:spcBef>
              <a:buFont typeface="+mj-lt"/>
              <a:buAutoNum type="alphaUcPeriod"/>
            </a:pPr>
            <a:endParaRPr lang="en-US" sz="1400" dirty="0"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800100" lvl="1" indent="-342900">
              <a:spcBef>
                <a:spcPct val="20000"/>
              </a:spcBef>
              <a:buFont typeface="+mj-lt"/>
              <a:buAutoNum type="alphaUcPeriod"/>
            </a:pPr>
            <a:r>
              <a:rPr lang="en-US" sz="2800" i="1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multitude is amazed</a:t>
            </a: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5-13)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9EFF447-DC40-19A8-3232-4CF9A3492780}"/>
              </a:ext>
            </a:extLst>
          </p:cNvPr>
          <p:cNvSpPr/>
          <p:nvPr/>
        </p:nvSpPr>
        <p:spPr>
          <a:xfrm>
            <a:off x="8692587" y="1446835"/>
            <a:ext cx="3206187" cy="5139160"/>
          </a:xfrm>
          <a:prstGeom prst="roundRect">
            <a:avLst>
              <a:gd name="adj" fmla="val 10465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>
                <a:solidFill>
                  <a:srgbClr val="FFFF00"/>
                </a:solidFill>
              </a:rPr>
              <a:t>The Audience: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In Sin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Think they are OK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Have some knowledge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530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0151A-C5EC-5ED2-1769-D8BB0A608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39043E-BA26-D057-B60E-D1CB89E2ED96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2: “The Beginning”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F194AB-A057-67C4-7675-FD22814D2A68}"/>
              </a:ext>
            </a:extLst>
          </p:cNvPr>
          <p:cNvSpPr txBox="1"/>
          <p:nvPr/>
        </p:nvSpPr>
        <p:spPr>
          <a:xfrm>
            <a:off x="933691" y="1828801"/>
            <a:ext cx="10629418" cy="4558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Reception of the Holy Spirit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1-13)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14-36)</a:t>
            </a:r>
            <a:endParaRPr lang="en-US" sz="40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Response of the Multitude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37-41)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Disciples Continued in the Apostles’ Doctrine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42-47)</a:t>
            </a:r>
          </a:p>
          <a:p>
            <a:endParaRPr lang="en-US" sz="40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731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A3A280-D838-E909-E7C0-AAED58745398}"/>
              </a:ext>
            </a:extLst>
          </p:cNvPr>
          <p:cNvSpPr txBox="1"/>
          <p:nvPr/>
        </p:nvSpPr>
        <p:spPr>
          <a:xfrm>
            <a:off x="968415" y="335666"/>
            <a:ext cx="10629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90000"/>
              </a:lnSpc>
              <a:spcBef>
                <a:spcPct val="20000"/>
              </a:spcBef>
              <a:buFont typeface="+mj-lt"/>
              <a:buAutoNum type="romanUcPeriod" startAt="2"/>
            </a:pP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14-36)</a:t>
            </a:r>
            <a:endParaRPr lang="en-US" sz="4000" dirty="0">
              <a:latin typeface="Amasis MT Pro Medium" panose="02040604050005020304" pitchFamily="18" charset="0"/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887FA47A-F153-7164-0868-9B789DC0A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033" y="1874134"/>
            <a:ext cx="7176304" cy="480131"/>
          </a:xfrm>
          <a:prstGeom prst="rect">
            <a:avLst/>
          </a:prstGeom>
          <a:solidFill>
            <a:srgbClr val="FFFFFF">
              <a:alpha val="74118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A. </a:t>
            </a:r>
            <a:r>
              <a:rPr lang="en-US" sz="2800" i="1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Explanation of the events</a:t>
            </a: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14-21)</a:t>
            </a:r>
          </a:p>
        </p:txBody>
      </p:sp>
    </p:spTree>
    <p:extLst>
      <p:ext uri="{BB962C8B-B14F-4D97-AF65-F5344CB8AC3E}">
        <p14:creationId xmlns:p14="http://schemas.microsoft.com/office/powerpoint/2010/main" val="3479453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EDCC469F-DB1A-2D17-3816-8267D0816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52401"/>
            <a:ext cx="5334000" cy="66048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17'And it shall come to pass in the last days, says God,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 I will pour out of My Spirit on all flesh;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Your sons and your daughters shall prophesy,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Your young men shall see visions,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Your old men shall dream dreams.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 And on My menservants and on My maidservants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 will pour out My Spirit in those days;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 they shall prophesy.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 I will show wonders in heaven above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 signs in the earth beneath: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Blood and fire and vapor of smoke.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 The sun shall be turned into darkness,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 the moon into blood,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Before the coming of the great and awesome day of the LORD.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21 And it shall come to pass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 whoever calls on the name of the LORD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Shall be saved.'  </a:t>
            </a:r>
          </a:p>
        </p:txBody>
      </p:sp>
      <p:sp>
        <p:nvSpPr>
          <p:cNvPr id="3" name="AutoShape 5">
            <a:extLst>
              <a:ext uri="{FF2B5EF4-FFF2-40B4-BE49-F238E27FC236}">
                <a16:creationId xmlns:a16="http://schemas.microsoft.com/office/drawing/2014/main" id="{1115A250-9E51-A55E-A404-ACDE8FA46CDC}"/>
              </a:ext>
            </a:extLst>
          </p:cNvPr>
          <p:cNvSpPr>
            <a:spLocks/>
          </p:cNvSpPr>
          <p:nvPr/>
        </p:nvSpPr>
        <p:spPr bwMode="auto">
          <a:xfrm>
            <a:off x="7239000" y="457200"/>
            <a:ext cx="609600" cy="2667000"/>
          </a:xfrm>
          <a:prstGeom prst="rightBrace">
            <a:avLst>
              <a:gd name="adj1" fmla="val 36458"/>
              <a:gd name="adj2" fmla="val 50000"/>
            </a:avLst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/>
            <a:endParaRPr lang="en-US"/>
          </a:p>
        </p:txBody>
      </p:sp>
      <p:sp>
        <p:nvSpPr>
          <p:cNvPr id="4" name="AutoShape 7">
            <a:extLst>
              <a:ext uri="{FF2B5EF4-FFF2-40B4-BE49-F238E27FC236}">
                <a16:creationId xmlns:a16="http://schemas.microsoft.com/office/drawing/2014/main" id="{68A94C73-DB5E-A4EF-0C25-A8C47166AA6E}"/>
              </a:ext>
            </a:extLst>
          </p:cNvPr>
          <p:cNvSpPr>
            <a:spLocks/>
          </p:cNvSpPr>
          <p:nvPr/>
        </p:nvSpPr>
        <p:spPr bwMode="auto">
          <a:xfrm>
            <a:off x="7239000" y="3124200"/>
            <a:ext cx="609600" cy="2057400"/>
          </a:xfrm>
          <a:prstGeom prst="rightBrace">
            <a:avLst>
              <a:gd name="adj1" fmla="val 28125"/>
              <a:gd name="adj2" fmla="val 50000"/>
            </a:avLst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/>
            <a:endParaRPr lang="en-US"/>
          </a:p>
        </p:txBody>
      </p:sp>
      <p:sp>
        <p:nvSpPr>
          <p:cNvPr id="5" name="AutoShape 8">
            <a:extLst>
              <a:ext uri="{FF2B5EF4-FFF2-40B4-BE49-F238E27FC236}">
                <a16:creationId xmlns:a16="http://schemas.microsoft.com/office/drawing/2014/main" id="{36FA0070-1180-0617-9458-D5C8547E9123}"/>
              </a:ext>
            </a:extLst>
          </p:cNvPr>
          <p:cNvSpPr>
            <a:spLocks/>
          </p:cNvSpPr>
          <p:nvPr/>
        </p:nvSpPr>
        <p:spPr bwMode="auto">
          <a:xfrm>
            <a:off x="7239000" y="5181600"/>
            <a:ext cx="609600" cy="1143000"/>
          </a:xfrm>
          <a:prstGeom prst="rightBrace">
            <a:avLst>
              <a:gd name="adj1" fmla="val 15625"/>
              <a:gd name="adj2" fmla="val 50000"/>
            </a:avLst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/>
            <a:endParaRPr lang="en-US"/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B25D625F-E331-1518-8C65-F15048FE1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925" y="1436688"/>
            <a:ext cx="17692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800" b="1" dirty="0"/>
              <a:t>Revelation</a:t>
            </a:r>
          </a:p>
        </p:txBody>
      </p:sp>
      <p:sp>
        <p:nvSpPr>
          <p:cNvPr id="7" name="Text Box 10">
            <a:extLst>
              <a:ext uri="{FF2B5EF4-FFF2-40B4-BE49-F238E27FC236}">
                <a16:creationId xmlns:a16="http://schemas.microsoft.com/office/drawing/2014/main" id="{F63D4A48-AAFA-5774-A0D6-DC2BC13A4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1" y="3900488"/>
            <a:ext cx="21527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800" b="1" dirty="0"/>
              <a:t>Confirmation</a:t>
            </a:r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36081CF1-8D57-7AA5-4F8B-A3BB8B1EC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5486400"/>
            <a:ext cx="15578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800" b="1" dirty="0"/>
              <a:t>Salvation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17CE95E-D473-312F-4FEC-E489CCE1744D}"/>
              </a:ext>
            </a:extLst>
          </p:cNvPr>
          <p:cNvCxnSpPr/>
          <p:nvPr/>
        </p:nvCxnSpPr>
        <p:spPr>
          <a:xfrm>
            <a:off x="1981200" y="1905000"/>
            <a:ext cx="10668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44E7B7-34B4-A740-5420-AC0880D09196}"/>
              </a:ext>
            </a:extLst>
          </p:cNvPr>
          <p:cNvCxnSpPr>
            <a:cxnSpLocks/>
          </p:cNvCxnSpPr>
          <p:nvPr/>
        </p:nvCxnSpPr>
        <p:spPr>
          <a:xfrm>
            <a:off x="5105400" y="2133600"/>
            <a:ext cx="8382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EBE263A-17A1-937E-CD5D-346D96DC5002}"/>
              </a:ext>
            </a:extLst>
          </p:cNvPr>
          <p:cNvCxnSpPr>
            <a:cxnSpLocks/>
          </p:cNvCxnSpPr>
          <p:nvPr/>
        </p:nvCxnSpPr>
        <p:spPr>
          <a:xfrm>
            <a:off x="5105400" y="2438400"/>
            <a:ext cx="8382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AB4E71-0BC6-9C9A-064E-E3A41C5463B4}"/>
              </a:ext>
            </a:extLst>
          </p:cNvPr>
          <p:cNvCxnSpPr>
            <a:cxnSpLocks/>
          </p:cNvCxnSpPr>
          <p:nvPr/>
        </p:nvCxnSpPr>
        <p:spPr>
          <a:xfrm>
            <a:off x="3733800" y="3581400"/>
            <a:ext cx="11430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3EA30865-0FF5-497E-F7BE-745F3D2ECBC9}"/>
              </a:ext>
            </a:extLst>
          </p:cNvPr>
          <p:cNvSpPr/>
          <p:nvPr/>
        </p:nvSpPr>
        <p:spPr>
          <a:xfrm>
            <a:off x="3581400" y="3566102"/>
            <a:ext cx="1219200" cy="352098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52C91E0-D086-DE97-EBFF-15ED9042120F}"/>
              </a:ext>
            </a:extLst>
          </p:cNvPr>
          <p:cNvSpPr/>
          <p:nvPr/>
        </p:nvSpPr>
        <p:spPr>
          <a:xfrm>
            <a:off x="2362200" y="3810001"/>
            <a:ext cx="1066800" cy="35209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CB8FC1-E30D-C8CE-A465-FAA09808BD87}"/>
              </a:ext>
            </a:extLst>
          </p:cNvPr>
          <p:cNvSpPr/>
          <p:nvPr/>
        </p:nvSpPr>
        <p:spPr>
          <a:xfrm>
            <a:off x="2971800" y="6324601"/>
            <a:ext cx="762000" cy="35209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2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99547-DB60-CBA9-F2D2-FFD682A3D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00981E-F416-9511-3C94-0F4220D59C16}"/>
              </a:ext>
            </a:extLst>
          </p:cNvPr>
          <p:cNvSpPr txBox="1"/>
          <p:nvPr/>
        </p:nvSpPr>
        <p:spPr>
          <a:xfrm>
            <a:off x="968415" y="335666"/>
            <a:ext cx="10629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90000"/>
              </a:lnSpc>
              <a:spcBef>
                <a:spcPct val="20000"/>
              </a:spcBef>
              <a:buFont typeface="+mj-lt"/>
              <a:buAutoNum type="romanUcPeriod" startAt="2"/>
            </a:pP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14-36)</a:t>
            </a:r>
            <a:endParaRPr lang="en-US" sz="4000" dirty="0">
              <a:latin typeface="Amasis MT Pro Medium" panose="02040604050005020304" pitchFamily="18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D63C9172-7920-B623-91CB-3C26059B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733" y="1758387"/>
            <a:ext cx="8113853" cy="3280898"/>
          </a:xfrm>
          <a:prstGeom prst="rect">
            <a:avLst/>
          </a:prstGeom>
          <a:solidFill>
            <a:srgbClr val="FFFFFF">
              <a:alpha val="74118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Explanation of the events</a:t>
            </a: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14-21)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J</a:t>
            </a:r>
            <a:r>
              <a:rPr lang="en-US" sz="2800" i="1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esus is raised from the dead</a:t>
            </a: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22-36)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one you crucified is raised (vv. 22-24)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David prophesied of this (vv. 25-31)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He is now exalted as both Lord &amp; Christ (vv. 32-36)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FE04EB-62B4-84D3-F6F6-9DB1A8090CA8}"/>
              </a:ext>
            </a:extLst>
          </p:cNvPr>
          <p:cNvSpPr/>
          <p:nvPr/>
        </p:nvSpPr>
        <p:spPr>
          <a:xfrm>
            <a:off x="8692587" y="1446835"/>
            <a:ext cx="3206187" cy="5139160"/>
          </a:xfrm>
          <a:prstGeom prst="roundRect">
            <a:avLst>
              <a:gd name="adj" fmla="val 10465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>
                <a:solidFill>
                  <a:srgbClr val="FFFF00"/>
                </a:solidFill>
              </a:rPr>
              <a:t>What They</a:t>
            </a:r>
          </a:p>
          <a:p>
            <a:pPr algn="ctr"/>
            <a:r>
              <a:rPr lang="en-US" sz="3200" b="1" u="sng" dirty="0">
                <a:solidFill>
                  <a:srgbClr val="FFFF00"/>
                </a:solidFill>
              </a:rPr>
              <a:t>Heard: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Conviction of sin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Evidence of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Resurrection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of Christ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24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441C9A5-CF15-CBDD-900F-291E30445CA7}"/>
              </a:ext>
            </a:extLst>
          </p:cNvPr>
          <p:cNvSpPr/>
          <p:nvPr/>
        </p:nvSpPr>
        <p:spPr>
          <a:xfrm>
            <a:off x="1981200" y="381000"/>
            <a:ext cx="8229600" cy="13716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 Evidences of 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Resurrection of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5F092F-70E8-709C-D9D2-22797989A45B}"/>
              </a:ext>
            </a:extLst>
          </p:cNvPr>
          <p:cNvSpPr txBox="1"/>
          <p:nvPr/>
        </p:nvSpPr>
        <p:spPr>
          <a:xfrm>
            <a:off x="1981200" y="2438401"/>
            <a:ext cx="8229600" cy="2862322"/>
          </a:xfrm>
          <a:prstGeom prst="rect">
            <a:avLst/>
          </a:prstGeom>
          <a:solidFill>
            <a:srgbClr val="FFFFFF">
              <a:alpha val="74118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400" b="1" dirty="0"/>
              <a:t> Prophecy (vv. 25-29; Psa. 16)</a:t>
            </a:r>
          </a:p>
          <a:p>
            <a:pPr marL="342900" indent="-342900">
              <a:buFont typeface="+mj-lt"/>
              <a:buAutoNum type="arabicPeriod"/>
            </a:pPr>
            <a:endParaRPr lang="en-US" sz="2400" b="1" dirty="0"/>
          </a:p>
          <a:p>
            <a:pPr marL="342900" indent="-342900">
              <a:buFont typeface="+mj-lt"/>
              <a:buAutoNum type="arabicPeriod"/>
            </a:pPr>
            <a:r>
              <a:rPr lang="en-US" sz="4400" b="1" dirty="0"/>
              <a:t> Empty tomb (v. 29)</a:t>
            </a:r>
          </a:p>
          <a:p>
            <a:pPr marL="342900" indent="-342900">
              <a:buFont typeface="+mj-lt"/>
              <a:buAutoNum type="arabicPeriod"/>
            </a:pPr>
            <a:endParaRPr lang="en-US" sz="2400" b="1" dirty="0"/>
          </a:p>
          <a:p>
            <a:pPr marL="342900" indent="-342900">
              <a:buFont typeface="+mj-lt"/>
              <a:buAutoNum type="arabicPeriod"/>
            </a:pPr>
            <a:r>
              <a:rPr lang="en-US" sz="4400" b="1" dirty="0"/>
              <a:t> Witnesses (v. 32)</a:t>
            </a:r>
          </a:p>
        </p:txBody>
      </p:sp>
    </p:spTree>
    <p:extLst>
      <p:ext uri="{BB962C8B-B14F-4D97-AF65-F5344CB8AC3E}">
        <p14:creationId xmlns:p14="http://schemas.microsoft.com/office/powerpoint/2010/main" val="4090598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DED1F-E1D2-BAE4-27B4-6344D0E1A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31967B-C953-348B-044E-FC14DA04EB97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2: “The Beginning”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B0081C-13EF-D1B4-A4CC-8D15F1FA2279}"/>
              </a:ext>
            </a:extLst>
          </p:cNvPr>
          <p:cNvSpPr txBox="1"/>
          <p:nvPr/>
        </p:nvSpPr>
        <p:spPr>
          <a:xfrm>
            <a:off x="933691" y="1828801"/>
            <a:ext cx="10629418" cy="4558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Reception of the Holy Spirit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1-13)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14-36)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Response of the Multitude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37-41)</a:t>
            </a:r>
            <a:endParaRPr lang="en-US" sz="40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Disciples Continued in the Apostles’ Doctrine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42-47)</a:t>
            </a:r>
          </a:p>
          <a:p>
            <a:endParaRPr lang="en-US" sz="40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646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A378B4-58A2-DED4-BCC6-821231E7C11E}"/>
              </a:ext>
            </a:extLst>
          </p:cNvPr>
          <p:cNvSpPr txBox="1"/>
          <p:nvPr/>
        </p:nvSpPr>
        <p:spPr>
          <a:xfrm>
            <a:off x="781291" y="416690"/>
            <a:ext cx="10629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90000"/>
              </a:lnSpc>
              <a:spcBef>
                <a:spcPct val="20000"/>
              </a:spcBef>
              <a:buFont typeface="+mj-lt"/>
              <a:buAutoNum type="romanUcPeriod" startAt="3"/>
            </a:pP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Response of the Multitude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37-41)</a:t>
            </a:r>
            <a:endParaRPr lang="en-US" sz="4000" dirty="0">
              <a:latin typeface="Amasis MT Pro Medium" panose="02040604050005020304" pitchFamily="18" charset="0"/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9AA1AF8F-DA6F-B924-89D0-375574297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734" y="1635888"/>
            <a:ext cx="7720314" cy="358251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They asked what to do</a:t>
            </a: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37-40)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question (v. 37)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answer (vv. 38-40)</a:t>
            </a:r>
          </a:p>
          <a:p>
            <a:pPr marL="1428750" lvl="2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Repent &amp; be baptized for remission of sins (vv. 38-39)</a:t>
            </a:r>
          </a:p>
          <a:p>
            <a:pPr marL="1428750" lvl="2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Save yourself (v. 40)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i="1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They gladly received word &amp; obeyed </a:t>
            </a: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(v. 41)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94FECE0-8236-36C5-4CED-B1E3D1641895}"/>
              </a:ext>
            </a:extLst>
          </p:cNvPr>
          <p:cNvSpPr/>
          <p:nvPr/>
        </p:nvSpPr>
        <p:spPr>
          <a:xfrm>
            <a:off x="8692587" y="1446835"/>
            <a:ext cx="3206187" cy="5139160"/>
          </a:xfrm>
          <a:prstGeom prst="roundRect">
            <a:avLst>
              <a:gd name="adj" fmla="val 10465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>
                <a:solidFill>
                  <a:srgbClr val="FFFF00"/>
                </a:solidFill>
              </a:rPr>
              <a:t>What They</a:t>
            </a:r>
          </a:p>
          <a:p>
            <a:pPr algn="ctr"/>
            <a:r>
              <a:rPr lang="en-US" sz="3200" b="1" u="sng" dirty="0">
                <a:solidFill>
                  <a:srgbClr val="FFFF00"/>
                </a:solidFill>
              </a:rPr>
              <a:t>Were Told: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Repent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Be Baptized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035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D0BB1-8BDB-38C7-0B1C-29A502249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FEFE50-5F05-463F-30FF-91A787F7F682}"/>
              </a:ext>
            </a:extLst>
          </p:cNvPr>
          <p:cNvSpPr txBox="1"/>
          <p:nvPr/>
        </p:nvSpPr>
        <p:spPr>
          <a:xfrm>
            <a:off x="0" y="152400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Congenial SemiBold" panose="02000503040000020004" pitchFamily="2" charset="0"/>
                <a:ea typeface="Tahoma" pitchFamily="34" charset="0"/>
                <a:cs typeface="Tahoma" pitchFamily="34" charset="0"/>
              </a:rPr>
              <a:t>Records of the Great Commission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B15B04-5E79-7848-2938-1C2043A752A1}"/>
              </a:ext>
            </a:extLst>
          </p:cNvPr>
          <p:cNvGraphicFramePr>
            <a:graphicFrameLocks noGrp="1"/>
          </p:cNvGraphicFramePr>
          <p:nvPr/>
        </p:nvGraphicFramePr>
        <p:xfrm>
          <a:off x="219916" y="1899791"/>
          <a:ext cx="11759875" cy="2633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840">
                  <a:extLst>
                    <a:ext uri="{9D8B030D-6E8A-4147-A177-3AD203B41FA5}">
                      <a16:colId xmlns:a16="http://schemas.microsoft.com/office/drawing/2014/main" val="1678274762"/>
                    </a:ext>
                  </a:extLst>
                </a:gridCol>
                <a:gridCol w="1761208">
                  <a:extLst>
                    <a:ext uri="{9D8B030D-6E8A-4147-A177-3AD203B41FA5}">
                      <a16:colId xmlns:a16="http://schemas.microsoft.com/office/drawing/2014/main" val="3337628358"/>
                    </a:ext>
                  </a:extLst>
                </a:gridCol>
                <a:gridCol w="1747777">
                  <a:extLst>
                    <a:ext uri="{9D8B030D-6E8A-4147-A177-3AD203B41FA5}">
                      <a16:colId xmlns:a16="http://schemas.microsoft.com/office/drawing/2014/main" val="4280402466"/>
                    </a:ext>
                  </a:extLst>
                </a:gridCol>
                <a:gridCol w="2367436">
                  <a:extLst>
                    <a:ext uri="{9D8B030D-6E8A-4147-A177-3AD203B41FA5}">
                      <a16:colId xmlns:a16="http://schemas.microsoft.com/office/drawing/2014/main" val="4107185627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2852807664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3709874426"/>
                    </a:ext>
                  </a:extLst>
                </a:gridCol>
              </a:tblGrid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Matthew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Teach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Baptized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Into 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176977"/>
                  </a:ext>
                </a:extLst>
              </a:tr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Mark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Preach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Believe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Baptized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Saved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716835"/>
                  </a:ext>
                </a:extLst>
              </a:tr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Luke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Preached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Repentance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Remission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of Sins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6384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D88252F-85FE-BC71-41F4-F1DCBC871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493887"/>
              </p:ext>
            </p:extLst>
          </p:nvPr>
        </p:nvGraphicFramePr>
        <p:xfrm>
          <a:off x="212200" y="4748514"/>
          <a:ext cx="11759875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840">
                  <a:extLst>
                    <a:ext uri="{9D8B030D-6E8A-4147-A177-3AD203B41FA5}">
                      <a16:colId xmlns:a16="http://schemas.microsoft.com/office/drawing/2014/main" val="1678274762"/>
                    </a:ext>
                  </a:extLst>
                </a:gridCol>
                <a:gridCol w="1761208">
                  <a:extLst>
                    <a:ext uri="{9D8B030D-6E8A-4147-A177-3AD203B41FA5}">
                      <a16:colId xmlns:a16="http://schemas.microsoft.com/office/drawing/2014/main" val="3337628358"/>
                    </a:ext>
                  </a:extLst>
                </a:gridCol>
                <a:gridCol w="1747777">
                  <a:extLst>
                    <a:ext uri="{9D8B030D-6E8A-4147-A177-3AD203B41FA5}">
                      <a16:colId xmlns:a16="http://schemas.microsoft.com/office/drawing/2014/main" val="4280402466"/>
                    </a:ext>
                  </a:extLst>
                </a:gridCol>
                <a:gridCol w="2367436">
                  <a:extLst>
                    <a:ext uri="{9D8B030D-6E8A-4147-A177-3AD203B41FA5}">
                      <a16:colId xmlns:a16="http://schemas.microsoft.com/office/drawing/2014/main" val="4107185627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2852807664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3709874426"/>
                    </a:ext>
                  </a:extLst>
                </a:gridCol>
              </a:tblGrid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Acts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Hear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(v. 22)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Know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(v. 36)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Repent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(v. 38)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Baptized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(v. 38)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Remission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of Sins 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(v. 38)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176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2283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4E0FE-99AE-338A-1307-49F56F3CD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0809AF-8140-1CB8-06F5-8218E1CC247A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2: “The Beginning”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A431F6-52FC-402C-7077-383069E572C7}"/>
              </a:ext>
            </a:extLst>
          </p:cNvPr>
          <p:cNvSpPr txBox="1"/>
          <p:nvPr/>
        </p:nvSpPr>
        <p:spPr>
          <a:xfrm>
            <a:off x="933691" y="1828801"/>
            <a:ext cx="10629418" cy="4558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Reception of the Holy Spirit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1-13)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Peter’s Sermon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14-36)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Response of the Multitude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37-41)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endParaRPr lang="en-US" sz="1400" dirty="0">
              <a:latin typeface="Amasis MT Pro Medium" panose="02040604050005020304" pitchFamily="18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+mj-lt"/>
              <a:buAutoNum type="romanUcPeriod"/>
            </a:pP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Disciples Continued in the Apostles’ Doctrine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42-47)</a:t>
            </a:r>
          </a:p>
          <a:p>
            <a:endParaRPr lang="en-US" sz="40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526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AD3591-7737-347B-31EA-17169A314352}"/>
              </a:ext>
            </a:extLst>
          </p:cNvPr>
          <p:cNvSpPr txBox="1"/>
          <p:nvPr/>
        </p:nvSpPr>
        <p:spPr>
          <a:xfrm>
            <a:off x="0" y="109184"/>
            <a:ext cx="12248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90000"/>
              </a:lnSpc>
              <a:spcBef>
                <a:spcPct val="20000"/>
              </a:spcBef>
              <a:buFont typeface="+mj-lt"/>
              <a:buAutoNum type="romanUcPeriod" startAt="4"/>
            </a:pPr>
            <a:r>
              <a:rPr lang="en-US" sz="4000" u="sng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The Disciples Continued in the Apostles’ Doctrine</a:t>
            </a:r>
            <a:r>
              <a:rPr lang="en-US" sz="40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 (vv. 42-47)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0A016A9C-DC97-1078-B657-187E92B22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149" y="1973239"/>
            <a:ext cx="7745105" cy="4099584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Followed apostles’ authority (v. 42)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Were steadfast (v. 42)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Worshiped (v. 42)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Feared (v. 43)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Took care of needy (vv. 44-45)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Served daily (v. 46)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sz="2800" dirty="0">
                <a:latin typeface="Amasis MT Pro Medium" panose="02040604050005020304" pitchFamily="18" charset="0"/>
                <a:ea typeface="Tahoma" pitchFamily="34" charset="0"/>
                <a:cs typeface="Tahoma" pitchFamily="34" charset="0"/>
              </a:rPr>
              <a:t>Grew (v. 47)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2E44CFF-BB3C-0F0C-C11B-467B412BDC6F}"/>
              </a:ext>
            </a:extLst>
          </p:cNvPr>
          <p:cNvSpPr/>
          <p:nvPr/>
        </p:nvSpPr>
        <p:spPr>
          <a:xfrm>
            <a:off x="8692587" y="1446835"/>
            <a:ext cx="3206187" cy="5139160"/>
          </a:xfrm>
          <a:prstGeom prst="roundRect">
            <a:avLst>
              <a:gd name="adj" fmla="val 10465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>
                <a:solidFill>
                  <a:srgbClr val="FFFF00"/>
                </a:solidFill>
              </a:rPr>
              <a:t>What Did They Become?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Active Christians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Worshiped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Dedicated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Active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767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CF261-0906-B3E4-C055-B278BBF2B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9AB776-DE55-97BF-F455-B0ACD80BF75D}"/>
              </a:ext>
            </a:extLst>
          </p:cNvPr>
          <p:cNvSpPr txBox="1"/>
          <p:nvPr/>
        </p:nvSpPr>
        <p:spPr>
          <a:xfrm>
            <a:off x="609600" y="46297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ongenial SemiBold" panose="02000503040000020004" pitchFamily="2" charset="0"/>
              </a:rPr>
              <a:t>Conversion of 3,000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718380-28E3-EB8D-61FE-A6F13CE9561C}"/>
              </a:ext>
            </a:extLst>
          </p:cNvPr>
          <p:cNvSpPr txBox="1"/>
          <p:nvPr/>
        </p:nvSpPr>
        <p:spPr>
          <a:xfrm>
            <a:off x="4722472" y="1223476"/>
            <a:ext cx="2627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2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CD0085F-7584-2EA6-41B2-D59B3D2BED41}"/>
              </a:ext>
            </a:extLst>
          </p:cNvPr>
          <p:cNvSpPr/>
          <p:nvPr/>
        </p:nvSpPr>
        <p:spPr>
          <a:xfrm>
            <a:off x="1169043" y="2638320"/>
            <a:ext cx="5139160" cy="1033041"/>
          </a:xfrm>
          <a:custGeom>
            <a:avLst/>
            <a:gdLst>
              <a:gd name="connsiteX0" fmla="*/ 0 w 5139160"/>
              <a:gd name="connsiteY0" fmla="*/ 264779 h 1033041"/>
              <a:gd name="connsiteX1" fmla="*/ 264779 w 5139160"/>
              <a:gd name="connsiteY1" fmla="*/ 0 h 1033041"/>
              <a:gd name="connsiteX2" fmla="*/ 4874381 w 5139160"/>
              <a:gd name="connsiteY2" fmla="*/ 0 h 1033041"/>
              <a:gd name="connsiteX3" fmla="*/ 5139160 w 5139160"/>
              <a:gd name="connsiteY3" fmla="*/ 264779 h 1033041"/>
              <a:gd name="connsiteX4" fmla="*/ 5139160 w 5139160"/>
              <a:gd name="connsiteY4" fmla="*/ 768262 h 1033041"/>
              <a:gd name="connsiteX5" fmla="*/ 4874381 w 5139160"/>
              <a:gd name="connsiteY5" fmla="*/ 1033041 h 1033041"/>
              <a:gd name="connsiteX6" fmla="*/ 264779 w 5139160"/>
              <a:gd name="connsiteY6" fmla="*/ 1033041 h 1033041"/>
              <a:gd name="connsiteX7" fmla="*/ 0 w 5139160"/>
              <a:gd name="connsiteY7" fmla="*/ 768262 h 1033041"/>
              <a:gd name="connsiteX8" fmla="*/ 0 w 5139160"/>
              <a:gd name="connsiteY8" fmla="*/ 264779 h 103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9160" h="1033041" fill="none" extrusionOk="0">
                <a:moveTo>
                  <a:pt x="0" y="264779"/>
                </a:moveTo>
                <a:cubicBezTo>
                  <a:pt x="395" y="129246"/>
                  <a:pt x="127081" y="14324"/>
                  <a:pt x="264779" y="0"/>
                </a:cubicBezTo>
                <a:cubicBezTo>
                  <a:pt x="1458513" y="72427"/>
                  <a:pt x="4084639" y="61419"/>
                  <a:pt x="4874381" y="0"/>
                </a:cubicBezTo>
                <a:cubicBezTo>
                  <a:pt x="5017846" y="-19052"/>
                  <a:pt x="5136820" y="117838"/>
                  <a:pt x="5139160" y="264779"/>
                </a:cubicBezTo>
                <a:cubicBezTo>
                  <a:pt x="5132558" y="499699"/>
                  <a:pt x="5099851" y="648212"/>
                  <a:pt x="5139160" y="768262"/>
                </a:cubicBezTo>
                <a:cubicBezTo>
                  <a:pt x="5141678" y="901713"/>
                  <a:pt x="5018448" y="1030613"/>
                  <a:pt x="4874381" y="1033041"/>
                </a:cubicBezTo>
                <a:cubicBezTo>
                  <a:pt x="3294837" y="1062868"/>
                  <a:pt x="1999497" y="953735"/>
                  <a:pt x="264779" y="1033041"/>
                </a:cubicBezTo>
                <a:cubicBezTo>
                  <a:pt x="144028" y="1030160"/>
                  <a:pt x="-12360" y="916939"/>
                  <a:pt x="0" y="768262"/>
                </a:cubicBezTo>
                <a:cubicBezTo>
                  <a:pt x="-25513" y="688872"/>
                  <a:pt x="-18852" y="357180"/>
                  <a:pt x="0" y="264779"/>
                </a:cubicBezTo>
                <a:close/>
              </a:path>
              <a:path w="5139160" h="1033041" stroke="0" extrusionOk="0">
                <a:moveTo>
                  <a:pt x="0" y="264779"/>
                </a:moveTo>
                <a:cubicBezTo>
                  <a:pt x="27632" y="126078"/>
                  <a:pt x="131151" y="26263"/>
                  <a:pt x="264779" y="0"/>
                </a:cubicBezTo>
                <a:cubicBezTo>
                  <a:pt x="1424460" y="123000"/>
                  <a:pt x="2771539" y="-96860"/>
                  <a:pt x="4874381" y="0"/>
                </a:cubicBezTo>
                <a:cubicBezTo>
                  <a:pt x="5014707" y="-4502"/>
                  <a:pt x="5147756" y="101215"/>
                  <a:pt x="5139160" y="264779"/>
                </a:cubicBezTo>
                <a:cubicBezTo>
                  <a:pt x="5166304" y="477117"/>
                  <a:pt x="5110406" y="671038"/>
                  <a:pt x="5139160" y="768262"/>
                </a:cubicBezTo>
                <a:cubicBezTo>
                  <a:pt x="5114037" y="923597"/>
                  <a:pt x="4996130" y="1029034"/>
                  <a:pt x="4874381" y="1033041"/>
                </a:cubicBezTo>
                <a:cubicBezTo>
                  <a:pt x="4318610" y="872334"/>
                  <a:pt x="1475208" y="1072708"/>
                  <a:pt x="264779" y="1033041"/>
                </a:cubicBezTo>
                <a:cubicBezTo>
                  <a:pt x="109416" y="1031197"/>
                  <a:pt x="-22289" y="904398"/>
                  <a:pt x="0" y="768262"/>
                </a:cubicBezTo>
                <a:cubicBezTo>
                  <a:pt x="3127" y="641634"/>
                  <a:pt x="12824" y="333288"/>
                  <a:pt x="0" y="264779"/>
                </a:cubicBezTo>
                <a:close/>
              </a:path>
            </a:pathLst>
          </a:custGeom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2563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Account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056BD48-7EAE-79A1-FB91-B1AC896737E1}"/>
              </a:ext>
            </a:extLst>
          </p:cNvPr>
          <p:cNvSpPr/>
          <p:nvPr/>
        </p:nvSpPr>
        <p:spPr>
          <a:xfrm>
            <a:off x="5279985" y="4191257"/>
            <a:ext cx="5139160" cy="1033041"/>
          </a:xfrm>
          <a:custGeom>
            <a:avLst/>
            <a:gdLst>
              <a:gd name="connsiteX0" fmla="*/ 0 w 5139160"/>
              <a:gd name="connsiteY0" fmla="*/ 264779 h 1033041"/>
              <a:gd name="connsiteX1" fmla="*/ 264779 w 5139160"/>
              <a:gd name="connsiteY1" fmla="*/ 0 h 1033041"/>
              <a:gd name="connsiteX2" fmla="*/ 4874381 w 5139160"/>
              <a:gd name="connsiteY2" fmla="*/ 0 h 1033041"/>
              <a:gd name="connsiteX3" fmla="*/ 5139160 w 5139160"/>
              <a:gd name="connsiteY3" fmla="*/ 264779 h 1033041"/>
              <a:gd name="connsiteX4" fmla="*/ 5139160 w 5139160"/>
              <a:gd name="connsiteY4" fmla="*/ 768262 h 1033041"/>
              <a:gd name="connsiteX5" fmla="*/ 4874381 w 5139160"/>
              <a:gd name="connsiteY5" fmla="*/ 1033041 h 1033041"/>
              <a:gd name="connsiteX6" fmla="*/ 264779 w 5139160"/>
              <a:gd name="connsiteY6" fmla="*/ 1033041 h 1033041"/>
              <a:gd name="connsiteX7" fmla="*/ 0 w 5139160"/>
              <a:gd name="connsiteY7" fmla="*/ 768262 h 1033041"/>
              <a:gd name="connsiteX8" fmla="*/ 0 w 5139160"/>
              <a:gd name="connsiteY8" fmla="*/ 264779 h 103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9160" h="1033041" fill="none" extrusionOk="0">
                <a:moveTo>
                  <a:pt x="0" y="264779"/>
                </a:moveTo>
                <a:cubicBezTo>
                  <a:pt x="395" y="129246"/>
                  <a:pt x="127081" y="14324"/>
                  <a:pt x="264779" y="0"/>
                </a:cubicBezTo>
                <a:cubicBezTo>
                  <a:pt x="1458513" y="72427"/>
                  <a:pt x="4084639" y="61419"/>
                  <a:pt x="4874381" y="0"/>
                </a:cubicBezTo>
                <a:cubicBezTo>
                  <a:pt x="5017846" y="-19052"/>
                  <a:pt x="5136820" y="117838"/>
                  <a:pt x="5139160" y="264779"/>
                </a:cubicBezTo>
                <a:cubicBezTo>
                  <a:pt x="5132558" y="499699"/>
                  <a:pt x="5099851" y="648212"/>
                  <a:pt x="5139160" y="768262"/>
                </a:cubicBezTo>
                <a:cubicBezTo>
                  <a:pt x="5141678" y="901713"/>
                  <a:pt x="5018448" y="1030613"/>
                  <a:pt x="4874381" y="1033041"/>
                </a:cubicBezTo>
                <a:cubicBezTo>
                  <a:pt x="3294837" y="1062868"/>
                  <a:pt x="1999497" y="953735"/>
                  <a:pt x="264779" y="1033041"/>
                </a:cubicBezTo>
                <a:cubicBezTo>
                  <a:pt x="144028" y="1030160"/>
                  <a:pt x="-12360" y="916939"/>
                  <a:pt x="0" y="768262"/>
                </a:cubicBezTo>
                <a:cubicBezTo>
                  <a:pt x="-25513" y="688872"/>
                  <a:pt x="-18852" y="357180"/>
                  <a:pt x="0" y="264779"/>
                </a:cubicBezTo>
                <a:close/>
              </a:path>
              <a:path w="5139160" h="1033041" stroke="0" extrusionOk="0">
                <a:moveTo>
                  <a:pt x="0" y="264779"/>
                </a:moveTo>
                <a:cubicBezTo>
                  <a:pt x="27632" y="126078"/>
                  <a:pt x="131151" y="26263"/>
                  <a:pt x="264779" y="0"/>
                </a:cubicBezTo>
                <a:cubicBezTo>
                  <a:pt x="1424460" y="123000"/>
                  <a:pt x="2771539" y="-96860"/>
                  <a:pt x="4874381" y="0"/>
                </a:cubicBezTo>
                <a:cubicBezTo>
                  <a:pt x="5014707" y="-4502"/>
                  <a:pt x="5147756" y="101215"/>
                  <a:pt x="5139160" y="264779"/>
                </a:cubicBezTo>
                <a:cubicBezTo>
                  <a:pt x="5166304" y="477117"/>
                  <a:pt x="5110406" y="671038"/>
                  <a:pt x="5139160" y="768262"/>
                </a:cubicBezTo>
                <a:cubicBezTo>
                  <a:pt x="5114037" y="923597"/>
                  <a:pt x="4996130" y="1029034"/>
                  <a:pt x="4874381" y="1033041"/>
                </a:cubicBezTo>
                <a:cubicBezTo>
                  <a:pt x="4318610" y="872334"/>
                  <a:pt x="1475208" y="1072708"/>
                  <a:pt x="264779" y="1033041"/>
                </a:cubicBezTo>
                <a:cubicBezTo>
                  <a:pt x="109416" y="1031197"/>
                  <a:pt x="-22289" y="904398"/>
                  <a:pt x="0" y="768262"/>
                </a:cubicBezTo>
                <a:cubicBezTo>
                  <a:pt x="3127" y="641634"/>
                  <a:pt x="12824" y="333288"/>
                  <a:pt x="0" y="264779"/>
                </a:cubicBezTo>
                <a:close/>
              </a:path>
            </a:pathLst>
          </a:custGeom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2563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Summary</a:t>
            </a:r>
          </a:p>
        </p:txBody>
      </p:sp>
    </p:spTree>
    <p:extLst>
      <p:ext uri="{BB962C8B-B14F-4D97-AF65-F5344CB8AC3E}">
        <p14:creationId xmlns:p14="http://schemas.microsoft.com/office/powerpoint/2010/main" val="721950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42CA37-FC15-5452-7D21-36D9DDDC5601}"/>
              </a:ext>
            </a:extLst>
          </p:cNvPr>
          <p:cNvSpPr txBox="1"/>
          <p:nvPr/>
        </p:nvSpPr>
        <p:spPr>
          <a:xfrm>
            <a:off x="1785365" y="6030840"/>
            <a:ext cx="1097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Congenial SemiBold" panose="02000503040000020004" pitchFamily="2" charset="0"/>
              </a:rPr>
              <a:t>Summary of their Conversion</a:t>
            </a:r>
          </a:p>
        </p:txBody>
      </p:sp>
      <p:sp>
        <p:nvSpPr>
          <p:cNvPr id="3" name="AutoShape 6">
            <a:extLst>
              <a:ext uri="{FF2B5EF4-FFF2-40B4-BE49-F238E27FC236}">
                <a16:creationId xmlns:a16="http://schemas.microsoft.com/office/drawing/2014/main" id="{BB22EC0C-40E1-06C7-DA2E-C83F62156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091" y="1171432"/>
            <a:ext cx="3581400" cy="1219200"/>
          </a:xfrm>
          <a:prstGeom prst="homePlate">
            <a:avLst>
              <a:gd name="adj" fmla="val 73438"/>
            </a:avLst>
          </a:prstGeom>
          <a:solidFill>
            <a:srgbClr val="0000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8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What Were</a:t>
            </a:r>
          </a:p>
          <a:p>
            <a:pPr algn="ctr">
              <a:buFontTx/>
              <a:buNone/>
            </a:pPr>
            <a:r>
              <a:rPr lang="en-US" sz="28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Told?</a:t>
            </a:r>
          </a:p>
        </p:txBody>
      </p:sp>
      <p:sp>
        <p:nvSpPr>
          <p:cNvPr id="5" name="AutoShape 8">
            <a:extLst>
              <a:ext uri="{FF2B5EF4-FFF2-40B4-BE49-F238E27FC236}">
                <a16:creationId xmlns:a16="http://schemas.microsoft.com/office/drawing/2014/main" id="{FC6AFE2C-E270-65D5-3262-531FFED9E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091" y="2831753"/>
            <a:ext cx="3581400" cy="1219200"/>
          </a:xfrm>
          <a:prstGeom prst="homePlate">
            <a:avLst>
              <a:gd name="adj" fmla="val 73438"/>
            </a:avLst>
          </a:prstGeom>
          <a:solidFill>
            <a:srgbClr val="0000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8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What Did They</a:t>
            </a:r>
          </a:p>
          <a:p>
            <a:pPr algn="ctr">
              <a:buFontTx/>
              <a:buNone/>
            </a:pPr>
            <a:r>
              <a:rPr lang="en-US" sz="28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Understand?</a:t>
            </a:r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067C6322-FD81-8F42-1AC9-CD489A9A0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091" y="4492075"/>
            <a:ext cx="3581400" cy="1219200"/>
          </a:xfrm>
          <a:prstGeom prst="homePlate">
            <a:avLst>
              <a:gd name="adj" fmla="val 73438"/>
            </a:avLst>
          </a:prstGeom>
          <a:solidFill>
            <a:srgbClr val="0000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8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How Did They</a:t>
            </a:r>
          </a:p>
          <a:p>
            <a:pPr algn="ctr">
              <a:buFontTx/>
              <a:buNone/>
            </a:pPr>
            <a:r>
              <a:rPr lang="en-US" sz="28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Respond?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6D9E813-74B9-6806-3214-A235F9493CB2}"/>
              </a:ext>
            </a:extLst>
          </p:cNvPr>
          <p:cNvSpPr/>
          <p:nvPr/>
        </p:nvSpPr>
        <p:spPr>
          <a:xfrm>
            <a:off x="5108812" y="1127427"/>
            <a:ext cx="5384041" cy="1353787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</a:rPr>
              <a:t>They were in sin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Jesus was raised from dead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Must repent &amp; be baptized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58F55A-8E95-3E64-D30D-1314D469BA9B}"/>
              </a:ext>
            </a:extLst>
          </p:cNvPr>
          <p:cNvSpPr/>
          <p:nvPr/>
        </p:nvSpPr>
        <p:spPr>
          <a:xfrm>
            <a:off x="5108812" y="2814427"/>
            <a:ext cx="5384041" cy="1353787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</a:rPr>
              <a:t>That they needed to be saved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That Jesus is the Son of God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Must repent &amp; be baptized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E9A8D64-6B81-C7A6-2663-C508E0802CF5}"/>
              </a:ext>
            </a:extLst>
          </p:cNvPr>
          <p:cNvSpPr/>
          <p:nvPr/>
        </p:nvSpPr>
        <p:spPr>
          <a:xfrm>
            <a:off x="5108812" y="4452077"/>
            <a:ext cx="5384041" cy="1353787"/>
          </a:xfrm>
          <a:prstGeom prst="roundRect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</a:rPr>
              <a:t>Glady &amp; willingly obeyed</a:t>
            </a:r>
          </a:p>
        </p:txBody>
      </p:sp>
    </p:spTree>
    <p:extLst>
      <p:ext uri="{BB962C8B-B14F-4D97-AF65-F5344CB8AC3E}">
        <p14:creationId xmlns:p14="http://schemas.microsoft.com/office/powerpoint/2010/main" val="319128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14B13-331C-FBED-64E6-7CE505E92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270D60-C665-A2C6-14C6-6EBEC8560848}"/>
              </a:ext>
            </a:extLst>
          </p:cNvPr>
          <p:cNvSpPr txBox="1"/>
          <p:nvPr/>
        </p:nvSpPr>
        <p:spPr>
          <a:xfrm>
            <a:off x="0" y="152400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Congenial SemiBold" panose="02000503040000020004" pitchFamily="2" charset="0"/>
                <a:ea typeface="Tahoma" pitchFamily="34" charset="0"/>
                <a:cs typeface="Tahoma" pitchFamily="34" charset="0"/>
              </a:rPr>
              <a:t>Records of the Great Commission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ED31A37-6619-8BFA-25B5-03B1C19B3C3B}"/>
              </a:ext>
            </a:extLst>
          </p:cNvPr>
          <p:cNvGraphicFramePr>
            <a:graphicFrameLocks noGrp="1"/>
          </p:cNvGraphicFramePr>
          <p:nvPr/>
        </p:nvGraphicFramePr>
        <p:xfrm>
          <a:off x="219916" y="1899791"/>
          <a:ext cx="11759875" cy="2633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840">
                  <a:extLst>
                    <a:ext uri="{9D8B030D-6E8A-4147-A177-3AD203B41FA5}">
                      <a16:colId xmlns:a16="http://schemas.microsoft.com/office/drawing/2014/main" val="1678274762"/>
                    </a:ext>
                  </a:extLst>
                </a:gridCol>
                <a:gridCol w="1761208">
                  <a:extLst>
                    <a:ext uri="{9D8B030D-6E8A-4147-A177-3AD203B41FA5}">
                      <a16:colId xmlns:a16="http://schemas.microsoft.com/office/drawing/2014/main" val="3337628358"/>
                    </a:ext>
                  </a:extLst>
                </a:gridCol>
                <a:gridCol w="1747777">
                  <a:extLst>
                    <a:ext uri="{9D8B030D-6E8A-4147-A177-3AD203B41FA5}">
                      <a16:colId xmlns:a16="http://schemas.microsoft.com/office/drawing/2014/main" val="4280402466"/>
                    </a:ext>
                  </a:extLst>
                </a:gridCol>
                <a:gridCol w="2367436">
                  <a:extLst>
                    <a:ext uri="{9D8B030D-6E8A-4147-A177-3AD203B41FA5}">
                      <a16:colId xmlns:a16="http://schemas.microsoft.com/office/drawing/2014/main" val="4107185627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2852807664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3709874426"/>
                    </a:ext>
                  </a:extLst>
                </a:gridCol>
              </a:tblGrid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Matthew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Teach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Baptized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Into 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176977"/>
                  </a:ext>
                </a:extLst>
              </a:tr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Mark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Preach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Believe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Baptized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Saved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716835"/>
                  </a:ext>
                </a:extLst>
              </a:tr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Luke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Preached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Repentance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Remission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of Sins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6384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AD5A215-5C1B-0B7D-0EE2-8F09B7ACE434}"/>
              </a:ext>
            </a:extLst>
          </p:cNvPr>
          <p:cNvGraphicFramePr>
            <a:graphicFrameLocks noGrp="1"/>
          </p:cNvGraphicFramePr>
          <p:nvPr/>
        </p:nvGraphicFramePr>
        <p:xfrm>
          <a:off x="212200" y="4748514"/>
          <a:ext cx="11759875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840">
                  <a:extLst>
                    <a:ext uri="{9D8B030D-6E8A-4147-A177-3AD203B41FA5}">
                      <a16:colId xmlns:a16="http://schemas.microsoft.com/office/drawing/2014/main" val="1678274762"/>
                    </a:ext>
                  </a:extLst>
                </a:gridCol>
                <a:gridCol w="1761208">
                  <a:extLst>
                    <a:ext uri="{9D8B030D-6E8A-4147-A177-3AD203B41FA5}">
                      <a16:colId xmlns:a16="http://schemas.microsoft.com/office/drawing/2014/main" val="3337628358"/>
                    </a:ext>
                  </a:extLst>
                </a:gridCol>
                <a:gridCol w="1747777">
                  <a:extLst>
                    <a:ext uri="{9D8B030D-6E8A-4147-A177-3AD203B41FA5}">
                      <a16:colId xmlns:a16="http://schemas.microsoft.com/office/drawing/2014/main" val="4280402466"/>
                    </a:ext>
                  </a:extLst>
                </a:gridCol>
                <a:gridCol w="2367436">
                  <a:extLst>
                    <a:ext uri="{9D8B030D-6E8A-4147-A177-3AD203B41FA5}">
                      <a16:colId xmlns:a16="http://schemas.microsoft.com/office/drawing/2014/main" val="4107185627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2852807664"/>
                    </a:ext>
                  </a:extLst>
                </a:gridCol>
                <a:gridCol w="1958807">
                  <a:extLst>
                    <a:ext uri="{9D8B030D-6E8A-4147-A177-3AD203B41FA5}">
                      <a16:colId xmlns:a16="http://schemas.microsoft.com/office/drawing/2014/main" val="3709874426"/>
                    </a:ext>
                  </a:extLst>
                </a:gridCol>
              </a:tblGrid>
              <a:tr h="844437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Acts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Hear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(v. 22)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Know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(v. 36)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Repent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(v. 38)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Baptized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(v. 38)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Remission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of Sins 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(v. 38)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17697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E4860AB-8A5B-F73A-0F75-6EA3297D2B2D}"/>
              </a:ext>
            </a:extLst>
          </p:cNvPr>
          <p:cNvSpPr txBox="1"/>
          <p:nvPr/>
        </p:nvSpPr>
        <p:spPr>
          <a:xfrm>
            <a:off x="219916" y="6201507"/>
            <a:ext cx="11759874" cy="584775"/>
          </a:xfrm>
          <a:prstGeom prst="rect">
            <a:avLst/>
          </a:prstGeom>
          <a:solidFill>
            <a:srgbClr val="3333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“Calling on the name of the Lord” (vv. 21, 47)</a:t>
            </a:r>
          </a:p>
        </p:txBody>
      </p:sp>
    </p:spTree>
    <p:extLst>
      <p:ext uri="{BB962C8B-B14F-4D97-AF65-F5344CB8AC3E}">
        <p14:creationId xmlns:p14="http://schemas.microsoft.com/office/powerpoint/2010/main" val="1514534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AEF16-1D79-ED01-32F7-AC76D7007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35F2E1-2D43-23F1-F5FB-40010F3B728A}"/>
              </a:ext>
            </a:extLst>
          </p:cNvPr>
          <p:cNvSpPr txBox="1"/>
          <p:nvPr/>
        </p:nvSpPr>
        <p:spPr>
          <a:xfrm>
            <a:off x="609600" y="46297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ongenial SemiBold" panose="02000503040000020004" pitchFamily="2" charset="0"/>
              </a:rPr>
              <a:t>Conversion of 3,000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AB915-07D1-5A2D-47CF-4547243A8D56}"/>
              </a:ext>
            </a:extLst>
          </p:cNvPr>
          <p:cNvSpPr txBox="1"/>
          <p:nvPr/>
        </p:nvSpPr>
        <p:spPr>
          <a:xfrm>
            <a:off x="4722472" y="1223476"/>
            <a:ext cx="2627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Acts 2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CBA2504-6AF8-410A-86E0-FBE16088D21C}"/>
              </a:ext>
            </a:extLst>
          </p:cNvPr>
          <p:cNvSpPr/>
          <p:nvPr/>
        </p:nvSpPr>
        <p:spPr>
          <a:xfrm>
            <a:off x="1169043" y="2638320"/>
            <a:ext cx="5139160" cy="1033041"/>
          </a:xfrm>
          <a:custGeom>
            <a:avLst/>
            <a:gdLst>
              <a:gd name="connsiteX0" fmla="*/ 0 w 5139160"/>
              <a:gd name="connsiteY0" fmla="*/ 264779 h 1033041"/>
              <a:gd name="connsiteX1" fmla="*/ 264779 w 5139160"/>
              <a:gd name="connsiteY1" fmla="*/ 0 h 1033041"/>
              <a:gd name="connsiteX2" fmla="*/ 4874381 w 5139160"/>
              <a:gd name="connsiteY2" fmla="*/ 0 h 1033041"/>
              <a:gd name="connsiteX3" fmla="*/ 5139160 w 5139160"/>
              <a:gd name="connsiteY3" fmla="*/ 264779 h 1033041"/>
              <a:gd name="connsiteX4" fmla="*/ 5139160 w 5139160"/>
              <a:gd name="connsiteY4" fmla="*/ 768262 h 1033041"/>
              <a:gd name="connsiteX5" fmla="*/ 4874381 w 5139160"/>
              <a:gd name="connsiteY5" fmla="*/ 1033041 h 1033041"/>
              <a:gd name="connsiteX6" fmla="*/ 264779 w 5139160"/>
              <a:gd name="connsiteY6" fmla="*/ 1033041 h 1033041"/>
              <a:gd name="connsiteX7" fmla="*/ 0 w 5139160"/>
              <a:gd name="connsiteY7" fmla="*/ 768262 h 1033041"/>
              <a:gd name="connsiteX8" fmla="*/ 0 w 5139160"/>
              <a:gd name="connsiteY8" fmla="*/ 264779 h 103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9160" h="1033041" fill="none" extrusionOk="0">
                <a:moveTo>
                  <a:pt x="0" y="264779"/>
                </a:moveTo>
                <a:cubicBezTo>
                  <a:pt x="395" y="129246"/>
                  <a:pt x="127081" y="14324"/>
                  <a:pt x="264779" y="0"/>
                </a:cubicBezTo>
                <a:cubicBezTo>
                  <a:pt x="1458513" y="72427"/>
                  <a:pt x="4084639" y="61419"/>
                  <a:pt x="4874381" y="0"/>
                </a:cubicBezTo>
                <a:cubicBezTo>
                  <a:pt x="5017846" y="-19052"/>
                  <a:pt x="5136820" y="117838"/>
                  <a:pt x="5139160" y="264779"/>
                </a:cubicBezTo>
                <a:cubicBezTo>
                  <a:pt x="5132558" y="499699"/>
                  <a:pt x="5099851" y="648212"/>
                  <a:pt x="5139160" y="768262"/>
                </a:cubicBezTo>
                <a:cubicBezTo>
                  <a:pt x="5141678" y="901713"/>
                  <a:pt x="5018448" y="1030613"/>
                  <a:pt x="4874381" y="1033041"/>
                </a:cubicBezTo>
                <a:cubicBezTo>
                  <a:pt x="3294837" y="1062868"/>
                  <a:pt x="1999497" y="953735"/>
                  <a:pt x="264779" y="1033041"/>
                </a:cubicBezTo>
                <a:cubicBezTo>
                  <a:pt x="144028" y="1030160"/>
                  <a:pt x="-12360" y="916939"/>
                  <a:pt x="0" y="768262"/>
                </a:cubicBezTo>
                <a:cubicBezTo>
                  <a:pt x="-25513" y="688872"/>
                  <a:pt x="-18852" y="357180"/>
                  <a:pt x="0" y="264779"/>
                </a:cubicBezTo>
                <a:close/>
              </a:path>
              <a:path w="5139160" h="1033041" stroke="0" extrusionOk="0">
                <a:moveTo>
                  <a:pt x="0" y="264779"/>
                </a:moveTo>
                <a:cubicBezTo>
                  <a:pt x="27632" y="126078"/>
                  <a:pt x="131151" y="26263"/>
                  <a:pt x="264779" y="0"/>
                </a:cubicBezTo>
                <a:cubicBezTo>
                  <a:pt x="1424460" y="123000"/>
                  <a:pt x="2771539" y="-96860"/>
                  <a:pt x="4874381" y="0"/>
                </a:cubicBezTo>
                <a:cubicBezTo>
                  <a:pt x="5014707" y="-4502"/>
                  <a:pt x="5147756" y="101215"/>
                  <a:pt x="5139160" y="264779"/>
                </a:cubicBezTo>
                <a:cubicBezTo>
                  <a:pt x="5166304" y="477117"/>
                  <a:pt x="5110406" y="671038"/>
                  <a:pt x="5139160" y="768262"/>
                </a:cubicBezTo>
                <a:cubicBezTo>
                  <a:pt x="5114037" y="923597"/>
                  <a:pt x="4996130" y="1029034"/>
                  <a:pt x="4874381" y="1033041"/>
                </a:cubicBezTo>
                <a:cubicBezTo>
                  <a:pt x="4318610" y="872334"/>
                  <a:pt x="1475208" y="1072708"/>
                  <a:pt x="264779" y="1033041"/>
                </a:cubicBezTo>
                <a:cubicBezTo>
                  <a:pt x="109416" y="1031197"/>
                  <a:pt x="-22289" y="904398"/>
                  <a:pt x="0" y="768262"/>
                </a:cubicBezTo>
                <a:cubicBezTo>
                  <a:pt x="3127" y="641634"/>
                  <a:pt x="12824" y="333288"/>
                  <a:pt x="0" y="264779"/>
                </a:cubicBezTo>
                <a:close/>
              </a:path>
            </a:pathLst>
          </a:custGeom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2563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Account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5BF4187-BDB2-1DC4-51FC-759B9627054E}"/>
              </a:ext>
            </a:extLst>
          </p:cNvPr>
          <p:cNvSpPr/>
          <p:nvPr/>
        </p:nvSpPr>
        <p:spPr>
          <a:xfrm>
            <a:off x="5279985" y="4191257"/>
            <a:ext cx="5139160" cy="1033041"/>
          </a:xfrm>
          <a:custGeom>
            <a:avLst/>
            <a:gdLst>
              <a:gd name="connsiteX0" fmla="*/ 0 w 5139160"/>
              <a:gd name="connsiteY0" fmla="*/ 264779 h 1033041"/>
              <a:gd name="connsiteX1" fmla="*/ 264779 w 5139160"/>
              <a:gd name="connsiteY1" fmla="*/ 0 h 1033041"/>
              <a:gd name="connsiteX2" fmla="*/ 4874381 w 5139160"/>
              <a:gd name="connsiteY2" fmla="*/ 0 h 1033041"/>
              <a:gd name="connsiteX3" fmla="*/ 5139160 w 5139160"/>
              <a:gd name="connsiteY3" fmla="*/ 264779 h 1033041"/>
              <a:gd name="connsiteX4" fmla="*/ 5139160 w 5139160"/>
              <a:gd name="connsiteY4" fmla="*/ 768262 h 1033041"/>
              <a:gd name="connsiteX5" fmla="*/ 4874381 w 5139160"/>
              <a:gd name="connsiteY5" fmla="*/ 1033041 h 1033041"/>
              <a:gd name="connsiteX6" fmla="*/ 264779 w 5139160"/>
              <a:gd name="connsiteY6" fmla="*/ 1033041 h 1033041"/>
              <a:gd name="connsiteX7" fmla="*/ 0 w 5139160"/>
              <a:gd name="connsiteY7" fmla="*/ 768262 h 1033041"/>
              <a:gd name="connsiteX8" fmla="*/ 0 w 5139160"/>
              <a:gd name="connsiteY8" fmla="*/ 264779 h 103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9160" h="1033041" fill="none" extrusionOk="0">
                <a:moveTo>
                  <a:pt x="0" y="264779"/>
                </a:moveTo>
                <a:cubicBezTo>
                  <a:pt x="395" y="129246"/>
                  <a:pt x="127081" y="14324"/>
                  <a:pt x="264779" y="0"/>
                </a:cubicBezTo>
                <a:cubicBezTo>
                  <a:pt x="1458513" y="72427"/>
                  <a:pt x="4084639" y="61419"/>
                  <a:pt x="4874381" y="0"/>
                </a:cubicBezTo>
                <a:cubicBezTo>
                  <a:pt x="5017846" y="-19052"/>
                  <a:pt x="5136820" y="117838"/>
                  <a:pt x="5139160" y="264779"/>
                </a:cubicBezTo>
                <a:cubicBezTo>
                  <a:pt x="5132558" y="499699"/>
                  <a:pt x="5099851" y="648212"/>
                  <a:pt x="5139160" y="768262"/>
                </a:cubicBezTo>
                <a:cubicBezTo>
                  <a:pt x="5141678" y="901713"/>
                  <a:pt x="5018448" y="1030613"/>
                  <a:pt x="4874381" y="1033041"/>
                </a:cubicBezTo>
                <a:cubicBezTo>
                  <a:pt x="3294837" y="1062868"/>
                  <a:pt x="1999497" y="953735"/>
                  <a:pt x="264779" y="1033041"/>
                </a:cubicBezTo>
                <a:cubicBezTo>
                  <a:pt x="144028" y="1030160"/>
                  <a:pt x="-12360" y="916939"/>
                  <a:pt x="0" y="768262"/>
                </a:cubicBezTo>
                <a:cubicBezTo>
                  <a:pt x="-25513" y="688872"/>
                  <a:pt x="-18852" y="357180"/>
                  <a:pt x="0" y="264779"/>
                </a:cubicBezTo>
                <a:close/>
              </a:path>
              <a:path w="5139160" h="1033041" stroke="0" extrusionOk="0">
                <a:moveTo>
                  <a:pt x="0" y="264779"/>
                </a:moveTo>
                <a:cubicBezTo>
                  <a:pt x="27632" y="126078"/>
                  <a:pt x="131151" y="26263"/>
                  <a:pt x="264779" y="0"/>
                </a:cubicBezTo>
                <a:cubicBezTo>
                  <a:pt x="1424460" y="123000"/>
                  <a:pt x="2771539" y="-96860"/>
                  <a:pt x="4874381" y="0"/>
                </a:cubicBezTo>
                <a:cubicBezTo>
                  <a:pt x="5014707" y="-4502"/>
                  <a:pt x="5147756" y="101215"/>
                  <a:pt x="5139160" y="264779"/>
                </a:cubicBezTo>
                <a:cubicBezTo>
                  <a:pt x="5166304" y="477117"/>
                  <a:pt x="5110406" y="671038"/>
                  <a:pt x="5139160" y="768262"/>
                </a:cubicBezTo>
                <a:cubicBezTo>
                  <a:pt x="5114037" y="923597"/>
                  <a:pt x="4996130" y="1029034"/>
                  <a:pt x="4874381" y="1033041"/>
                </a:cubicBezTo>
                <a:cubicBezTo>
                  <a:pt x="4318610" y="872334"/>
                  <a:pt x="1475208" y="1072708"/>
                  <a:pt x="264779" y="1033041"/>
                </a:cubicBezTo>
                <a:cubicBezTo>
                  <a:pt x="109416" y="1031197"/>
                  <a:pt x="-22289" y="904398"/>
                  <a:pt x="0" y="768262"/>
                </a:cubicBezTo>
                <a:cubicBezTo>
                  <a:pt x="3127" y="641634"/>
                  <a:pt x="12824" y="333288"/>
                  <a:pt x="0" y="264779"/>
                </a:cubicBezTo>
                <a:close/>
              </a:path>
            </a:pathLst>
          </a:custGeom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2563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Summary</a:t>
            </a:r>
          </a:p>
        </p:txBody>
      </p:sp>
    </p:spTree>
    <p:extLst>
      <p:ext uri="{BB962C8B-B14F-4D97-AF65-F5344CB8AC3E}">
        <p14:creationId xmlns:p14="http://schemas.microsoft.com/office/powerpoint/2010/main" val="1876780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2131</TotalTime>
  <Words>1136</Words>
  <Application>Microsoft Office PowerPoint</Application>
  <PresentationFormat>Widescreen</PresentationFormat>
  <Paragraphs>263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Amasis MT Pro Medium</vt:lpstr>
      <vt:lpstr>Aptos</vt:lpstr>
      <vt:lpstr>Aptos Display</vt:lpstr>
      <vt:lpstr>Arial</vt:lpstr>
      <vt:lpstr>Congenial SemiBold</vt:lpstr>
      <vt:lpstr>Tahoma</vt:lpstr>
      <vt:lpstr>Times New Roman</vt:lpstr>
      <vt:lpstr>Wingdings</vt:lpstr>
      <vt:lpstr>Office Theme</vt:lpstr>
      <vt:lpstr>1_Office Theme</vt:lpstr>
      <vt:lpstr>Custom Design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5</cp:revision>
  <cp:lastPrinted>2025-01-19T04:46:20Z</cp:lastPrinted>
  <dcterms:created xsi:type="dcterms:W3CDTF">2025-01-16T19:59:02Z</dcterms:created>
  <dcterms:modified xsi:type="dcterms:W3CDTF">2025-01-19T13:52:37Z</dcterms:modified>
</cp:coreProperties>
</file>