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708" r:id="rId3"/>
    <p:sldMasterId id="2147483763" r:id="rId4"/>
    <p:sldMasterId id="2147483775" r:id="rId5"/>
    <p:sldMasterId id="2147483787" r:id="rId6"/>
  </p:sldMasterIdLst>
  <p:notesMasterIdLst>
    <p:notesMasterId r:id="rId60"/>
  </p:notesMasterIdLst>
  <p:handoutMasterIdLst>
    <p:handoutMasterId r:id="rId61"/>
  </p:handoutMasterIdLst>
  <p:sldIdLst>
    <p:sldId id="339" r:id="rId7"/>
    <p:sldId id="592" r:id="rId8"/>
    <p:sldId id="669" r:id="rId9"/>
    <p:sldId id="668" r:id="rId10"/>
    <p:sldId id="596" r:id="rId11"/>
    <p:sldId id="493" r:id="rId12"/>
    <p:sldId id="598" r:id="rId13"/>
    <p:sldId id="599" r:id="rId14"/>
    <p:sldId id="601" r:id="rId15"/>
    <p:sldId id="602" r:id="rId16"/>
    <p:sldId id="604" r:id="rId17"/>
    <p:sldId id="613" r:id="rId18"/>
    <p:sldId id="608" r:id="rId19"/>
    <p:sldId id="612" r:id="rId20"/>
    <p:sldId id="595" r:id="rId21"/>
    <p:sldId id="615" r:id="rId22"/>
    <p:sldId id="616" r:id="rId23"/>
    <p:sldId id="618" r:id="rId24"/>
    <p:sldId id="628" r:id="rId25"/>
    <p:sldId id="620" r:id="rId26"/>
    <p:sldId id="629" r:id="rId27"/>
    <p:sldId id="622" r:id="rId28"/>
    <p:sldId id="623" r:id="rId29"/>
    <p:sldId id="624" r:id="rId30"/>
    <p:sldId id="625" r:id="rId31"/>
    <p:sldId id="626" r:id="rId32"/>
    <p:sldId id="627" r:id="rId33"/>
    <p:sldId id="667" r:id="rId34"/>
    <p:sldId id="587" r:id="rId35"/>
    <p:sldId id="644" r:id="rId36"/>
    <p:sldId id="632" r:id="rId37"/>
    <p:sldId id="645" r:id="rId38"/>
    <p:sldId id="634" r:id="rId39"/>
    <p:sldId id="635" r:id="rId40"/>
    <p:sldId id="646" r:id="rId41"/>
    <p:sldId id="638" r:id="rId42"/>
    <p:sldId id="639" r:id="rId43"/>
    <p:sldId id="647" r:id="rId44"/>
    <p:sldId id="641" r:id="rId45"/>
    <p:sldId id="642" r:id="rId46"/>
    <p:sldId id="666" r:id="rId47"/>
    <p:sldId id="654" r:id="rId48"/>
    <p:sldId id="659" r:id="rId49"/>
    <p:sldId id="655" r:id="rId50"/>
    <p:sldId id="660" r:id="rId51"/>
    <p:sldId id="670" r:id="rId52"/>
    <p:sldId id="663" r:id="rId53"/>
    <p:sldId id="664" r:id="rId54"/>
    <p:sldId id="661" r:id="rId55"/>
    <p:sldId id="656" r:id="rId56"/>
    <p:sldId id="662" r:id="rId57"/>
    <p:sldId id="665" r:id="rId58"/>
    <p:sldId id="586" r:id="rId59"/>
  </p:sldIdLst>
  <p:sldSz cx="12192000" cy="6858000"/>
  <p:notesSz cx="7004050" cy="9290050"/>
  <p:embeddedFontLst>
    <p:embeddedFont>
      <p:font typeface="Arial Narrow" panose="020B0606020202030204" pitchFamily="34" charset="0"/>
      <p:regular r:id="rId62"/>
      <p:bold r:id="rId63"/>
      <p:italic r:id="rId64"/>
      <p:boldItalic r:id="rId65"/>
    </p:embeddedFont>
    <p:embeddedFont>
      <p:font typeface="Baskerville Old Face" panose="02020602080505020303" pitchFamily="18" charset="0"/>
      <p:regular r:id="rId66"/>
    </p:embeddedFont>
    <p:embeddedFont>
      <p:font typeface="Comic Sans MS" panose="030F0702030302020204" pitchFamily="66" charset="0"/>
      <p:regular r:id="rId67"/>
      <p:bold r:id="rId68"/>
      <p:italic r:id="rId69"/>
      <p:boldItalic r:id="rId70"/>
    </p:embeddedFont>
    <p:embeddedFont>
      <p:font typeface="Microsoft Sans Serif" panose="020B0604020202020204" pitchFamily="34" charset="0"/>
      <p:regular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00FF"/>
    <a:srgbClr val="FFFFFF"/>
    <a:srgbClr val="FF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D69059-41A9-4A3C-981B-FC701BF4D728}" v="648" dt="2025-01-12T21:34:51.6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72" d="100"/>
          <a:sy n="72" d="100"/>
        </p:scale>
        <p:origin x="125"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font" Target="fonts/font6.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microsoft.com/office/2015/10/relationships/revisionInfo" Target="revisionInfo.xml"/><Relationship Id="rId7" Type="http://schemas.openxmlformats.org/officeDocument/2006/relationships/slide" Target="slides/slide1.xml"/><Relationship Id="rId71"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5723" cy="466406"/>
          </a:xfrm>
          <a:prstGeom prst="rect">
            <a:avLst/>
          </a:prstGeom>
        </p:spPr>
        <p:txBody>
          <a:bodyPr vert="horz" lIns="91367" tIns="45683" rIns="91367" bIns="45683" rtlCol="0"/>
          <a:lstStyle>
            <a:lvl1pPr algn="l">
              <a:defRPr sz="1200"/>
            </a:lvl1pPr>
          </a:lstStyle>
          <a:p>
            <a:endParaRPr lang="en-US" dirty="0"/>
          </a:p>
        </p:txBody>
      </p:sp>
      <p:sp>
        <p:nvSpPr>
          <p:cNvPr id="3" name="Date Placeholder 2"/>
          <p:cNvSpPr>
            <a:spLocks noGrp="1"/>
          </p:cNvSpPr>
          <p:nvPr>
            <p:ph type="dt" sz="quarter" idx="1"/>
          </p:nvPr>
        </p:nvSpPr>
        <p:spPr>
          <a:xfrm>
            <a:off x="3966742" y="1"/>
            <a:ext cx="3035723" cy="466406"/>
          </a:xfrm>
          <a:prstGeom prst="rect">
            <a:avLst/>
          </a:prstGeom>
        </p:spPr>
        <p:txBody>
          <a:bodyPr vert="horz" lIns="91367" tIns="45683" rIns="91367" bIns="45683" rtlCol="0"/>
          <a:lstStyle>
            <a:lvl1pPr algn="r">
              <a:defRPr sz="1200"/>
            </a:lvl1pPr>
          </a:lstStyle>
          <a:p>
            <a:fld id="{8F83CEB3-008C-4789-B446-44CEBEDEF5F4}" type="datetimeFigureOut">
              <a:rPr lang="en-US" smtClean="0"/>
              <a:t>1/12/2025</a:t>
            </a:fld>
            <a:endParaRPr lang="en-US" dirty="0"/>
          </a:p>
        </p:txBody>
      </p:sp>
      <p:sp>
        <p:nvSpPr>
          <p:cNvPr id="4" name="Footer Placeholder 3"/>
          <p:cNvSpPr>
            <a:spLocks noGrp="1"/>
          </p:cNvSpPr>
          <p:nvPr>
            <p:ph type="ftr" sz="quarter" idx="2"/>
          </p:nvPr>
        </p:nvSpPr>
        <p:spPr>
          <a:xfrm>
            <a:off x="0" y="8823644"/>
            <a:ext cx="3035723" cy="466406"/>
          </a:xfrm>
          <a:prstGeom prst="rect">
            <a:avLst/>
          </a:prstGeom>
        </p:spPr>
        <p:txBody>
          <a:bodyPr vert="horz" lIns="91367" tIns="45683" rIns="91367" bIns="4568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6742" y="8823644"/>
            <a:ext cx="3035723" cy="466406"/>
          </a:xfrm>
          <a:prstGeom prst="rect">
            <a:avLst/>
          </a:prstGeom>
        </p:spPr>
        <p:txBody>
          <a:bodyPr vert="horz" lIns="91367" tIns="45683" rIns="91367" bIns="45683" rtlCol="0" anchor="b"/>
          <a:lstStyle>
            <a:lvl1pPr algn="r">
              <a:defRPr sz="1200"/>
            </a:lvl1pPr>
          </a:lstStyle>
          <a:p>
            <a:fld id="{2946377C-B6AF-4488-8A2B-E244952F9003}" type="slidenum">
              <a:rPr lang="en-US" smtClean="0"/>
              <a:t>‹#›</a:t>
            </a:fld>
            <a:endParaRPr lang="en-US" dirty="0"/>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5723" cy="466406"/>
          </a:xfrm>
          <a:prstGeom prst="rect">
            <a:avLst/>
          </a:prstGeom>
        </p:spPr>
        <p:txBody>
          <a:bodyPr vert="horz" lIns="91367" tIns="45683" rIns="91367" bIns="45683" rtlCol="0"/>
          <a:lstStyle>
            <a:lvl1pPr algn="l">
              <a:defRPr sz="1200"/>
            </a:lvl1pPr>
          </a:lstStyle>
          <a:p>
            <a:endParaRPr lang="en-US" dirty="0"/>
          </a:p>
        </p:txBody>
      </p:sp>
      <p:sp>
        <p:nvSpPr>
          <p:cNvPr id="3" name="Date Placeholder 2"/>
          <p:cNvSpPr>
            <a:spLocks noGrp="1"/>
          </p:cNvSpPr>
          <p:nvPr>
            <p:ph type="dt" idx="1"/>
          </p:nvPr>
        </p:nvSpPr>
        <p:spPr>
          <a:xfrm>
            <a:off x="3966742" y="1"/>
            <a:ext cx="3035723" cy="466406"/>
          </a:xfrm>
          <a:prstGeom prst="rect">
            <a:avLst/>
          </a:prstGeom>
        </p:spPr>
        <p:txBody>
          <a:bodyPr vert="horz" lIns="91367" tIns="45683" rIns="91367" bIns="45683" rtlCol="0"/>
          <a:lstStyle>
            <a:lvl1pPr algn="r">
              <a:defRPr sz="1200"/>
            </a:lvl1pPr>
          </a:lstStyle>
          <a:p>
            <a:fld id="{64296011-8C14-46E7-BED3-E866FDEA90AC}" type="datetimeFigureOut">
              <a:rPr lang="en-US" smtClean="0"/>
              <a:t>1/12/2025</a:t>
            </a:fld>
            <a:endParaRPr lang="en-US" dirty="0"/>
          </a:p>
        </p:txBody>
      </p:sp>
      <p:sp>
        <p:nvSpPr>
          <p:cNvPr id="4" name="Slide Image Placeholder 3"/>
          <p:cNvSpPr>
            <a:spLocks noGrp="1" noRot="1" noChangeAspect="1"/>
          </p:cNvSpPr>
          <p:nvPr>
            <p:ph type="sldImg" idx="2"/>
          </p:nvPr>
        </p:nvSpPr>
        <p:spPr>
          <a:xfrm>
            <a:off x="715963" y="1160463"/>
            <a:ext cx="5572125" cy="3135312"/>
          </a:xfrm>
          <a:prstGeom prst="rect">
            <a:avLst/>
          </a:prstGeom>
          <a:noFill/>
          <a:ln w="12700">
            <a:solidFill>
              <a:prstClr val="black"/>
            </a:solidFill>
          </a:ln>
        </p:spPr>
        <p:txBody>
          <a:bodyPr vert="horz" lIns="91367" tIns="45683" rIns="91367" bIns="45683" rtlCol="0" anchor="ctr"/>
          <a:lstStyle/>
          <a:p>
            <a:endParaRPr lang="en-US" dirty="0"/>
          </a:p>
        </p:txBody>
      </p:sp>
      <p:sp>
        <p:nvSpPr>
          <p:cNvPr id="5" name="Notes Placeholder 4"/>
          <p:cNvSpPr>
            <a:spLocks noGrp="1"/>
          </p:cNvSpPr>
          <p:nvPr>
            <p:ph type="body" sz="quarter" idx="3"/>
          </p:nvPr>
        </p:nvSpPr>
        <p:spPr>
          <a:xfrm>
            <a:off x="701040" y="4470520"/>
            <a:ext cx="5601971" cy="3658274"/>
          </a:xfrm>
          <a:prstGeom prst="rect">
            <a:avLst/>
          </a:prstGeom>
        </p:spPr>
        <p:txBody>
          <a:bodyPr vert="horz" lIns="91367" tIns="45683" rIns="91367" bIns="456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644"/>
            <a:ext cx="3035723" cy="466406"/>
          </a:xfrm>
          <a:prstGeom prst="rect">
            <a:avLst/>
          </a:prstGeom>
        </p:spPr>
        <p:txBody>
          <a:bodyPr vert="horz" lIns="91367" tIns="45683" rIns="91367" bIns="456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6742" y="8823644"/>
            <a:ext cx="3035723" cy="466406"/>
          </a:xfrm>
          <a:prstGeom prst="rect">
            <a:avLst/>
          </a:prstGeom>
        </p:spPr>
        <p:txBody>
          <a:bodyPr vert="horz" lIns="91367" tIns="45683" rIns="91367" bIns="45683" rtlCol="0" anchor="b"/>
          <a:lstStyle>
            <a:lvl1pPr algn="r">
              <a:defRPr sz="1200"/>
            </a:lvl1pPr>
          </a:lstStyle>
          <a:p>
            <a:fld id="{FCCB2E99-6815-4E3E-8BD8-788906D97131}" type="slidenum">
              <a:rPr lang="en-US" smtClean="0"/>
              <a:t>‹#›</a:t>
            </a:fld>
            <a:endParaRPr lang="en-US" dirty="0"/>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ophismata.wordpress.com/wp-content/uploads/2009/02/tyresiege_unitedstatesmilitaryacademy.gi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0463"/>
            <a:ext cx="5572125" cy="31353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7E29B6-0330-483A-9DB9-2590CCB8FD7F}" type="slidenum">
              <a:rPr lang="en-US" smtClean="0"/>
              <a:pPr/>
              <a:t>45</a:t>
            </a:fld>
            <a:endParaRPr lang="en-US" dirty="0"/>
          </a:p>
        </p:txBody>
      </p:sp>
    </p:spTree>
    <p:extLst>
      <p:ext uri="{BB962C8B-B14F-4D97-AF65-F5344CB8AC3E}">
        <p14:creationId xmlns:p14="http://schemas.microsoft.com/office/powerpoint/2010/main" val="2798100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tyresiege_unitedstatesmilitaryacademy.gif (738×563)</a:t>
            </a:r>
            <a:endParaRPr lang="en-US" dirty="0"/>
          </a:p>
        </p:txBody>
      </p:sp>
      <p:sp>
        <p:nvSpPr>
          <p:cNvPr id="4" name="Slide Number Placeholder 3"/>
          <p:cNvSpPr>
            <a:spLocks noGrp="1"/>
          </p:cNvSpPr>
          <p:nvPr>
            <p:ph type="sldNum" sz="quarter" idx="5"/>
          </p:nvPr>
        </p:nvSpPr>
        <p:spPr/>
        <p:txBody>
          <a:bodyPr/>
          <a:lstStyle/>
          <a:p>
            <a:fld id="{FCCB2E99-6815-4E3E-8BD8-788906D97131}" type="slidenum">
              <a:rPr lang="en-US" smtClean="0"/>
              <a:t>46</a:t>
            </a:fld>
            <a:endParaRPr lang="en-US" dirty="0"/>
          </a:p>
        </p:txBody>
      </p:sp>
    </p:spTree>
    <p:extLst>
      <p:ext uri="{BB962C8B-B14F-4D97-AF65-F5344CB8AC3E}">
        <p14:creationId xmlns:p14="http://schemas.microsoft.com/office/powerpoint/2010/main" val="4204021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0463"/>
            <a:ext cx="5572125" cy="31353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7E29B6-0330-483A-9DB9-2590CCB8FD7F}" type="slidenum">
              <a:rPr lang="en-US" smtClean="0"/>
              <a:pPr/>
              <a:t>48</a:t>
            </a:fld>
            <a:endParaRPr lang="en-US" dirty="0"/>
          </a:p>
        </p:txBody>
      </p:sp>
    </p:spTree>
    <p:extLst>
      <p:ext uri="{BB962C8B-B14F-4D97-AF65-F5344CB8AC3E}">
        <p14:creationId xmlns:p14="http://schemas.microsoft.com/office/powerpoint/2010/main" val="3757690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0463"/>
            <a:ext cx="5572125" cy="3135312"/>
          </a:xfrm>
        </p:spPr>
      </p:sp>
      <p:sp>
        <p:nvSpPr>
          <p:cNvPr id="3" name="Notes Placeholder 2"/>
          <p:cNvSpPr>
            <a:spLocks noGrp="1"/>
          </p:cNvSpPr>
          <p:nvPr>
            <p:ph type="body" idx="1"/>
          </p:nvPr>
        </p:nvSpPr>
        <p:spPr/>
        <p:txBody>
          <a:bodyPr>
            <a:normAutofit/>
          </a:bodyPr>
          <a:lstStyle/>
          <a:p>
            <a:r>
              <a:rPr lang="en-US" dirty="0"/>
              <a:t>http://www.apologeticspress.org/apcontent.aspx?category=13&amp;article=524</a:t>
            </a:r>
          </a:p>
          <a:p>
            <a:r>
              <a:rPr lang="en-US" dirty="0"/>
              <a:t>https://ferrelljenkins.wordpress.com/2012/02/24/the-big-three-nabonidus-belshazzar-and-daniel/</a:t>
            </a:r>
          </a:p>
        </p:txBody>
      </p:sp>
      <p:sp>
        <p:nvSpPr>
          <p:cNvPr id="4" name="Slide Number Placeholder 3"/>
          <p:cNvSpPr>
            <a:spLocks noGrp="1"/>
          </p:cNvSpPr>
          <p:nvPr>
            <p:ph type="sldNum" sz="quarter" idx="10"/>
          </p:nvPr>
        </p:nvSpPr>
        <p:spPr/>
        <p:txBody>
          <a:bodyPr/>
          <a:lstStyle/>
          <a:p>
            <a:fld id="{687E29B6-0330-483A-9DB9-2590CCB8FD7F}" type="slidenum">
              <a:rPr lang="en-US" smtClean="0"/>
              <a:pPr/>
              <a:t>51</a:t>
            </a:fld>
            <a:endParaRPr lang="en-US" dirty="0"/>
          </a:p>
        </p:txBody>
      </p:sp>
    </p:spTree>
    <p:extLst>
      <p:ext uri="{BB962C8B-B14F-4D97-AF65-F5344CB8AC3E}">
        <p14:creationId xmlns:p14="http://schemas.microsoft.com/office/powerpoint/2010/main" val="152479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0463"/>
            <a:ext cx="5572125" cy="3135312"/>
          </a:xfrm>
        </p:spPr>
      </p:sp>
      <p:sp>
        <p:nvSpPr>
          <p:cNvPr id="3" name="Notes Placeholder 2"/>
          <p:cNvSpPr>
            <a:spLocks noGrp="1"/>
          </p:cNvSpPr>
          <p:nvPr>
            <p:ph type="body" idx="1"/>
          </p:nvPr>
        </p:nvSpPr>
        <p:spPr/>
        <p:txBody>
          <a:bodyPr/>
          <a:lstStyle/>
          <a:p>
            <a:r>
              <a:rPr lang="en-US" dirty="0"/>
              <a:t>http://www.apologeticspress.org/apcontent.aspx?category=13&amp;article=524</a:t>
            </a:r>
          </a:p>
        </p:txBody>
      </p:sp>
      <p:sp>
        <p:nvSpPr>
          <p:cNvPr id="4" name="Slide Number Placeholder 3"/>
          <p:cNvSpPr>
            <a:spLocks noGrp="1"/>
          </p:cNvSpPr>
          <p:nvPr>
            <p:ph type="sldNum" sz="quarter" idx="10"/>
          </p:nvPr>
        </p:nvSpPr>
        <p:spPr/>
        <p:txBody>
          <a:bodyPr/>
          <a:lstStyle/>
          <a:p>
            <a:fld id="{FCCB2E99-6815-4E3E-8BD8-788906D97131}" type="slidenum">
              <a:rPr lang="en-US" smtClean="0"/>
              <a:t>52</a:t>
            </a:fld>
            <a:endParaRPr lang="en-US" dirty="0"/>
          </a:p>
        </p:txBody>
      </p:sp>
    </p:spTree>
    <p:extLst>
      <p:ext uri="{BB962C8B-B14F-4D97-AF65-F5344CB8AC3E}">
        <p14:creationId xmlns:p14="http://schemas.microsoft.com/office/powerpoint/2010/main" val="23939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8" name="Footer Placeholder 7"/>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9" name="Slide Number Placeholder 8"/>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3" name="Footer Placeholder 2"/>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F350ACC7-3908-4E49-80D3-73D7F0FDBFDE}" type="datetimeFigureOut">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1/12/2025</a:t>
            </a:fld>
            <a:endParaRPr lang="en-US" dirty="0">
              <a:solidFill>
                <a:prstClr val="black">
                  <a:tint val="75000"/>
                </a:prstClr>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en-US" dirty="0">
              <a:solidFill>
                <a:prstClr val="black">
                  <a:tint val="75000"/>
                </a:prstClr>
              </a:soli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282FA3C6-7C60-430F-B028-42B5104B86BE}" type="slidenum">
              <a:rPr lang="en-US" smtClean="0">
                <a:solidFill>
                  <a:prstClr val="black">
                    <a:tint val="75000"/>
                  </a:prstClr>
                </a:solidFill>
                <a:latin typeface="Times New Roman" panose="02020603050405020304" pitchFamily="18" charset="0"/>
              </a:rPr>
              <a:pPr eaLnBrk="0" fontAlgn="base" hangingPunct="0">
                <a:spcBef>
                  <a:spcPct val="0"/>
                </a:spcBef>
                <a:spcAft>
                  <a:spcPct val="0"/>
                </a:spcAft>
                <a:defRPr/>
              </a:pPr>
              <a:t>‹#›</a:t>
            </a:fld>
            <a:endParaRPr lang="en-US" dirty="0">
              <a:solidFill>
                <a:prstClr val="black">
                  <a:tint val="75000"/>
                </a:prstClr>
              </a:solidFill>
              <a:latin typeface="Times New Roman" panose="02020603050405020304" pitchFamily="18" charset="0"/>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722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7500" y="219076"/>
            <a:ext cx="11633200" cy="7159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625600" y="1447800"/>
            <a:ext cx="9753600" cy="4267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4704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94064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7500" y="219076"/>
            <a:ext cx="11633200" cy="7159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625600" y="1447800"/>
            <a:ext cx="4775200" cy="4267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4000" y="1447800"/>
            <a:ext cx="4775200" cy="4267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6849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5825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17500" y="219076"/>
            <a:ext cx="11633200" cy="7159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32542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1365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94509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88526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17500" y="219076"/>
            <a:ext cx="11633200" cy="7159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625600" y="1447800"/>
            <a:ext cx="9753600" cy="4267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2723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1" y="219076"/>
            <a:ext cx="2908300" cy="54959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17501" y="219076"/>
            <a:ext cx="8521700" cy="54959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792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096453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063918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87511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387144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800747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967865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837229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4229440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304842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559390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088062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gi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microsoft.com/office/2007/relationships/hdphoto" Target="../media/hdphoto1.wdp"/></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930400" y="304800"/>
            <a:ext cx="83312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350ACC7-3908-4E49-80D3-73D7F0FDBFDE}" type="datetimeFigureOut">
              <a:rPr lang="en-US" smtClean="0">
                <a:solidFill>
                  <a:prstClr val="black">
                    <a:tint val="75000"/>
                  </a:prstClr>
                </a:solidFill>
              </a:rPr>
              <a:pPr>
                <a:defRPr/>
              </a:pPr>
              <a:t>1/12/2025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82FA3C6-7C60-430F-B028-42B5104B86BE}" type="slidenum">
              <a:rPr lang="en-US" smtClean="0">
                <a:solidFill>
                  <a:prstClr val="black">
                    <a:tint val="75000"/>
                  </a:prstClr>
                </a:solidFill>
              </a:rPr>
              <a:pPr>
                <a:def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221" y="0"/>
            <a:ext cx="122182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42" name="Picture 2"/>
          <p:cNvPicPr>
            <a:picLocks noChangeAspect="1" noChangeArrowheads="1"/>
          </p:cNvPicPr>
          <p:nvPr userDrawn="1"/>
        </p:nvPicPr>
        <p:blipFill>
          <a:blip r:embed="rId13">
            <a:extLst>
              <a:ext uri="{BEBA8EAE-BF5A-486C-A8C5-ECC9F3942E4B}">
                <a14:imgProps xmlns:a14="http://schemas.microsoft.com/office/drawing/2010/main">
                  <a14:imgLayer r:embed="rId14">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1" y="0"/>
            <a:ext cx="2727383" cy="6858000"/>
          </a:xfrm>
          <a:prstGeom prst="rect">
            <a:avLst/>
          </a:prstGeom>
          <a:noFill/>
          <a:ln>
            <a:noFill/>
          </a:ln>
          <a:effectLst/>
          <a:extLst>
            <a:ext uri="{909E8E84-426E-40DD-AFC4-6F175D3DCCD1}">
              <a14:hiddenFill xmlns:a14="http://schemas.microsoft.com/office/drawing/2010/main">
                <a:gradFill rotWithShape="1">
                  <a:gsLst>
                    <a:gs pos="0">
                      <a:schemeClr val="bg2">
                        <a:gamma/>
                        <a:tint val="26667"/>
                        <a:invGamma/>
                      </a:schemeClr>
                    </a:gs>
                    <a:gs pos="100000">
                      <a:schemeClr val="bg2">
                        <a:alpha val="14999"/>
                      </a:schemeClr>
                    </a:gs>
                  </a:gsLst>
                  <a:lin ang="5400000" scaled="1"/>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userDrawn="1"/>
        </p:nvCxnSpPr>
        <p:spPr bwMode="auto">
          <a:xfrm>
            <a:off x="2727384" y="0"/>
            <a:ext cx="1" cy="6858000"/>
          </a:xfrm>
          <a:prstGeom prst="line">
            <a:avLst/>
          </a:prstGeom>
          <a:gradFill rotWithShape="1">
            <a:gsLst>
              <a:gs pos="0">
                <a:schemeClr val="bg2">
                  <a:gamma/>
                  <a:tint val="26667"/>
                  <a:invGamma/>
                </a:schemeClr>
              </a:gs>
              <a:gs pos="100000">
                <a:schemeClr val="bg2">
                  <a:alpha val="14999"/>
                </a:schemeClr>
              </a:gs>
            </a:gsLst>
            <a:lin ang="5400000" scaled="1"/>
          </a:gradFill>
          <a:ln w="3810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2587391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1/12/2025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dirty="0"/>
          </a:p>
        </p:txBody>
      </p:sp>
      <p:pic>
        <p:nvPicPr>
          <p:cNvPr id="7" name="Picture 2" descr="http://img.docstoccdn.com/thumb/orig/414808.png">
            <a:extLst>
              <a:ext uri="{FF2B5EF4-FFF2-40B4-BE49-F238E27FC236}">
                <a16:creationId xmlns:a16="http://schemas.microsoft.com/office/drawing/2014/main" id="{D6C8B9BC-113E-6550-3F4C-8F041B06E14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172036"/>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8" Type="http://schemas.openxmlformats.org/officeDocument/2006/relationships/hyperlink" Target="http://www.biblegateway.com/passage/?search=Hosea%2011:1;&amp;version=31;" TargetMode="External"/><Relationship Id="rId13" Type="http://schemas.openxmlformats.org/officeDocument/2006/relationships/hyperlink" Target="http://www.biblegateway.com/passage/?search=Malachi%203:1;&amp;version=31;" TargetMode="External"/><Relationship Id="rId3" Type="http://schemas.openxmlformats.org/officeDocument/2006/relationships/hyperlink" Target="http://www.biblegateway.com/passage/?search=Genesis%2012:1-3;&amp;version=31;" TargetMode="External"/><Relationship Id="rId7" Type="http://schemas.openxmlformats.org/officeDocument/2006/relationships/hyperlink" Target="http://www.biblegateway.com/passage/?search=Micah%205:2;&amp;version=31;" TargetMode="External"/><Relationship Id="rId12" Type="http://schemas.openxmlformats.org/officeDocument/2006/relationships/hyperlink" Target="http://www.biblegateway.com/passage/?search=Isaiah%209:1;&amp;version=31;" TargetMode="External"/><Relationship Id="rId2" Type="http://schemas.openxmlformats.org/officeDocument/2006/relationships/hyperlink" Target="http://www.biblegateway.com/passage/?search=Isaiah+7:14" TargetMode="External"/><Relationship Id="rId16" Type="http://schemas.openxmlformats.org/officeDocument/2006/relationships/hyperlink" Target="http://www.biblegateway.com/passage/?search=Zechariah%2011:12;&amp;version=31;" TargetMode="External"/><Relationship Id="rId1" Type="http://schemas.openxmlformats.org/officeDocument/2006/relationships/slideLayout" Target="../slideLayouts/slideLayout62.xml"/><Relationship Id="rId6" Type="http://schemas.openxmlformats.org/officeDocument/2006/relationships/hyperlink" Target="http://www.biblegateway.com/passage/?search=2%20Samuel%207:12-16;&amp;version=31;" TargetMode="External"/><Relationship Id="rId11" Type="http://schemas.openxmlformats.org/officeDocument/2006/relationships/hyperlink" Target="http://www.biblegateway.com/passage/?search=Isaiah%2061:1;&amp;version=31;" TargetMode="External"/><Relationship Id="rId5" Type="http://schemas.openxmlformats.org/officeDocument/2006/relationships/hyperlink" Target="http://www.biblegateway.com/passage/?search=Genesis%2049:10;&amp;version=31;" TargetMode="External"/><Relationship Id="rId15" Type="http://schemas.openxmlformats.org/officeDocument/2006/relationships/hyperlink" Target="http://www.biblegateway.com/passage/?search=Psalm%20118:22;&amp;version=31;" TargetMode="External"/><Relationship Id="rId10" Type="http://schemas.openxmlformats.org/officeDocument/2006/relationships/hyperlink" Target="http://www.biblegateway.com/passage/?search=Isaiah%2035:5-6;&amp;version=31;" TargetMode="External"/><Relationship Id="rId4" Type="http://schemas.openxmlformats.org/officeDocument/2006/relationships/hyperlink" Target="http://www.biblegateway.com/passage/?search=Genesis%2022:18;&amp;version=31;" TargetMode="External"/><Relationship Id="rId9" Type="http://schemas.openxmlformats.org/officeDocument/2006/relationships/hyperlink" Target="http://www.biblegateway.com/passage/?search=Isaiah%2040:3-5;&amp;version=31;" TargetMode="External"/><Relationship Id="rId14" Type="http://schemas.openxmlformats.org/officeDocument/2006/relationships/hyperlink" Target="http://www.biblegateway.com/passage/?search=Zechariah%209:9;&amp;version=31;"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98" y="390580"/>
            <a:ext cx="4703819" cy="63185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 Box 11"/>
          <p:cNvSpPr txBox="1">
            <a:spLocks noChangeArrowheads="1"/>
          </p:cNvSpPr>
          <p:nvPr/>
        </p:nvSpPr>
        <p:spPr bwMode="auto">
          <a:xfrm>
            <a:off x="5643758" y="1128929"/>
            <a:ext cx="5661163"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80000"/>
              </a:lnSpc>
              <a:spcBef>
                <a:spcPct val="50000"/>
              </a:spcBef>
            </a:pPr>
            <a:r>
              <a:rPr lang="en-US" altLang="en-US" sz="4000" b="1" dirty="0">
                <a:latin typeface="Arial Narrow" panose="020B0606020202030204" pitchFamily="34" charset="0"/>
              </a:rPr>
              <a:t>Believing</a:t>
            </a:r>
          </a:p>
          <a:p>
            <a:pPr algn="ctr">
              <a:lnSpc>
                <a:spcPct val="80000"/>
              </a:lnSpc>
              <a:spcBef>
                <a:spcPct val="50000"/>
              </a:spcBef>
            </a:pPr>
            <a:r>
              <a:rPr lang="en-US" altLang="en-US" sz="4000" b="1" dirty="0">
                <a:latin typeface="Arial Narrow" panose="020B0606020202030204" pitchFamily="34" charset="0"/>
              </a:rPr>
              <a:t>That The Bible Is</a:t>
            </a:r>
          </a:p>
          <a:p>
            <a:pPr algn="ctr">
              <a:lnSpc>
                <a:spcPct val="80000"/>
              </a:lnSpc>
              <a:spcBef>
                <a:spcPct val="50000"/>
              </a:spcBef>
            </a:pPr>
            <a:r>
              <a:rPr lang="en-US" altLang="en-US" sz="4000" b="1" dirty="0">
                <a:latin typeface="Arial Narrow" panose="020B0606020202030204" pitchFamily="34" charset="0"/>
              </a:rPr>
              <a:t>The Infallible Word of God</a:t>
            </a:r>
          </a:p>
        </p:txBody>
      </p:sp>
      <p:sp>
        <p:nvSpPr>
          <p:cNvPr id="14" name="Text Box 10"/>
          <p:cNvSpPr txBox="1">
            <a:spLocks noChangeArrowheads="1"/>
          </p:cNvSpPr>
          <p:nvPr/>
        </p:nvSpPr>
        <p:spPr bwMode="auto">
          <a:xfrm>
            <a:off x="5556423" y="4007461"/>
            <a:ext cx="6784432" cy="137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0000"/>
              </a:lnSpc>
              <a:spcBef>
                <a:spcPct val="50000"/>
              </a:spcBef>
              <a:buFontTx/>
              <a:buChar char="•"/>
            </a:pPr>
            <a:r>
              <a:rPr lang="en-US" altLang="en-US" sz="3200" b="1" i="1" dirty="0">
                <a:solidFill>
                  <a:srgbClr val="6600FF"/>
                </a:solidFill>
                <a:latin typeface="Arial Narrow" panose="020B0606020202030204" pitchFamily="34" charset="0"/>
              </a:rPr>
              <a:t> Fundamental to all Bible Study</a:t>
            </a:r>
          </a:p>
          <a:p>
            <a:pPr>
              <a:lnSpc>
                <a:spcPct val="110000"/>
              </a:lnSpc>
              <a:spcBef>
                <a:spcPct val="50000"/>
              </a:spcBef>
              <a:buFontTx/>
              <a:buChar char="•"/>
            </a:pPr>
            <a:r>
              <a:rPr lang="en-US" altLang="en-US" sz="3200" b="1" i="1" dirty="0">
                <a:solidFill>
                  <a:srgbClr val="6600FF"/>
                </a:solidFill>
                <a:latin typeface="Arial Narrow" panose="020B0606020202030204" pitchFamily="34" charset="0"/>
              </a:rPr>
              <a:t> Foundation of all Bible Preaching</a:t>
            </a:r>
          </a:p>
        </p:txBody>
      </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52764" y="313657"/>
            <a:ext cx="7615237" cy="1325563"/>
          </a:xfrm>
        </p:spPr>
        <p:txBody>
          <a:bodyPr>
            <a:normAutofit/>
          </a:bodyPr>
          <a:lstStyle/>
          <a:p>
            <a:pPr algn="ctr"/>
            <a:r>
              <a:rPr lang="en-US" altLang="en-US" sz="6000" b="1" dirty="0"/>
              <a:t>First Question To Ask</a:t>
            </a:r>
          </a:p>
        </p:txBody>
      </p:sp>
      <p:sp>
        <p:nvSpPr>
          <p:cNvPr id="24579" name="Rectangle 3"/>
          <p:cNvSpPr>
            <a:spLocks noGrp="1" noChangeArrowheads="1"/>
          </p:cNvSpPr>
          <p:nvPr>
            <p:ph idx="1"/>
          </p:nvPr>
        </p:nvSpPr>
        <p:spPr>
          <a:xfrm>
            <a:off x="2731360" y="1689990"/>
            <a:ext cx="8417503" cy="4351338"/>
          </a:xfrm>
        </p:spPr>
        <p:txBody>
          <a:bodyPr>
            <a:noAutofit/>
          </a:bodyPr>
          <a:lstStyle/>
          <a:p>
            <a:pPr defTabSz="457200"/>
            <a:r>
              <a:rPr lang="en-US" altLang="en-US" sz="3600" dirty="0"/>
              <a:t> </a:t>
            </a:r>
            <a:r>
              <a:rPr lang="en-US" altLang="en-US" sz="3600" u="sng" dirty="0">
                <a:solidFill>
                  <a:srgbClr val="C00000"/>
                </a:solidFill>
              </a:rPr>
              <a:t>What does the Bible claim for itself</a:t>
            </a:r>
            <a:r>
              <a:rPr lang="en-US" altLang="en-US" sz="3600" dirty="0">
                <a:solidFill>
                  <a:srgbClr val="C00000"/>
                </a:solidFill>
              </a:rPr>
              <a:t>?</a:t>
            </a:r>
          </a:p>
          <a:p>
            <a:pPr lvl="1" defTabSz="457200"/>
            <a:r>
              <a:rPr lang="en-US" altLang="en-US" sz="3200" dirty="0"/>
              <a:t>Does it claim to be from God?</a:t>
            </a:r>
          </a:p>
          <a:p>
            <a:pPr lvl="1" defTabSz="457200"/>
            <a:r>
              <a:rPr lang="en-US" altLang="en-US" sz="3200" dirty="0"/>
              <a:t>Does it claim that </a:t>
            </a:r>
            <a:r>
              <a:rPr lang="en-US" altLang="en-US" sz="3200" i="1" dirty="0"/>
              <a:t>all</a:t>
            </a:r>
            <a:r>
              <a:rPr lang="en-US" altLang="en-US" sz="3200" dirty="0"/>
              <a:t> of it is inspired?</a:t>
            </a:r>
          </a:p>
          <a:p>
            <a:pPr lvl="1" defTabSz="457200"/>
            <a:r>
              <a:rPr lang="en-US" altLang="en-US" sz="3200" dirty="0"/>
              <a:t>Does it claim to be complete?</a:t>
            </a:r>
          </a:p>
          <a:p>
            <a:pPr lvl="1" defTabSz="457200"/>
            <a:r>
              <a:rPr lang="en-US" altLang="en-US" sz="3200" dirty="0"/>
              <a:t>Does it claim to be infallible?</a:t>
            </a:r>
          </a:p>
          <a:p>
            <a:pPr lvl="1" defTabSz="457200"/>
            <a:r>
              <a:rPr lang="en-US" altLang="en-US" sz="3200" dirty="0"/>
              <a:t>Does it claim that </a:t>
            </a:r>
            <a:r>
              <a:rPr lang="en-US" altLang="en-US" sz="3200" i="1" dirty="0"/>
              <a:t>every word</a:t>
            </a:r>
            <a:r>
              <a:rPr lang="en-US" altLang="en-US" sz="3200" dirty="0"/>
              <a:t> is divine?</a:t>
            </a:r>
          </a:p>
          <a:p>
            <a:pPr defTabSz="457200"/>
            <a:r>
              <a:rPr lang="en-US" altLang="en-US" sz="3600" dirty="0"/>
              <a:t> </a:t>
            </a:r>
            <a:r>
              <a:rPr lang="en-US" altLang="en-US" sz="3600" u="sng" dirty="0">
                <a:solidFill>
                  <a:srgbClr val="C00000"/>
                </a:solidFill>
              </a:rPr>
              <a:t>Then we ask what evidence would sustain such a claim?</a:t>
            </a:r>
            <a:endParaRPr lang="en-US" altLang="en-US" sz="3600" dirty="0">
              <a:solidFill>
                <a:srgbClr val="C00000"/>
              </a:solidFill>
            </a:endParaRPr>
          </a:p>
        </p:txBody>
      </p:sp>
      <p:sp>
        <p:nvSpPr>
          <p:cNvPr id="24581" name="Text Box 5"/>
          <p:cNvSpPr txBox="1">
            <a:spLocks noChangeArrowheads="1"/>
          </p:cNvSpPr>
          <p:nvPr/>
        </p:nvSpPr>
        <p:spPr bwMode="auto">
          <a:xfrm>
            <a:off x="598516" y="1"/>
            <a:ext cx="1207382" cy="2739211"/>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7200" b="1" dirty="0">
                <a:solidFill>
                  <a:srgbClr val="C00000"/>
                </a:solidFill>
              </a:rPr>
              <a:t>?</a:t>
            </a:r>
          </a:p>
        </p:txBody>
      </p:sp>
      <p:sp>
        <p:nvSpPr>
          <p:cNvPr id="24582" name="Text Box 6"/>
          <p:cNvSpPr txBox="1">
            <a:spLocks noChangeArrowheads="1"/>
          </p:cNvSpPr>
          <p:nvPr/>
        </p:nvSpPr>
        <p:spPr bwMode="auto">
          <a:xfrm>
            <a:off x="598516" y="2209801"/>
            <a:ext cx="1207382" cy="2739211"/>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7200" b="1" dirty="0">
                <a:solidFill>
                  <a:srgbClr val="C00000"/>
                </a:solidFill>
              </a:rPr>
              <a:t>?</a:t>
            </a:r>
          </a:p>
        </p:txBody>
      </p:sp>
      <p:sp>
        <p:nvSpPr>
          <p:cNvPr id="24583" name="Text Box 7"/>
          <p:cNvSpPr txBox="1">
            <a:spLocks noChangeArrowheads="1"/>
          </p:cNvSpPr>
          <p:nvPr/>
        </p:nvSpPr>
        <p:spPr bwMode="auto">
          <a:xfrm>
            <a:off x="598516" y="4343401"/>
            <a:ext cx="1207382" cy="2739211"/>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7200" b="1" dirty="0">
                <a:solidFill>
                  <a:srgbClr val="C00000"/>
                </a:solidFill>
              </a:rPr>
              <a:t>?</a:t>
            </a:r>
          </a:p>
        </p:txBody>
      </p:sp>
      <p:sp>
        <p:nvSpPr>
          <p:cNvPr id="24584" name="Line 8"/>
          <p:cNvSpPr>
            <a:spLocks noChangeShapeType="1"/>
          </p:cNvSpPr>
          <p:nvPr/>
        </p:nvSpPr>
        <p:spPr bwMode="auto">
          <a:xfrm>
            <a:off x="1991605" y="0"/>
            <a:ext cx="0" cy="6858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33781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p:cTn id="7" dur="500" fill="hold"/>
                                        <p:tgtEl>
                                          <p:spTgt spid="2457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457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457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anim calcmode="lin" valueType="num">
                                      <p:cBhvr>
                                        <p:cTn id="15" dur="500" fill="hold"/>
                                        <p:tgtEl>
                                          <p:spTgt spid="24579">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24579">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24579">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24579">
                                            <p:txEl>
                                              <p:pRg st="2" end="2"/>
                                            </p:txEl>
                                          </p:spTgt>
                                        </p:tgtEl>
                                        <p:attrNameLst>
                                          <p:attrName>style.visibility</p:attrName>
                                        </p:attrNameLst>
                                      </p:cBhvr>
                                      <p:to>
                                        <p:strVal val="visible"/>
                                      </p:to>
                                    </p:set>
                                    <p:anim calcmode="lin" valueType="num">
                                      <p:cBhvr>
                                        <p:cTn id="23" dur="500" fill="hold"/>
                                        <p:tgtEl>
                                          <p:spTgt spid="24579">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24579">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24579">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24579">
                                            <p:txEl>
                                              <p:pRg st="3" end="3"/>
                                            </p:txEl>
                                          </p:spTgt>
                                        </p:tgtEl>
                                        <p:attrNameLst>
                                          <p:attrName>style.visibility</p:attrName>
                                        </p:attrNameLst>
                                      </p:cBhvr>
                                      <p:to>
                                        <p:strVal val="visible"/>
                                      </p:to>
                                    </p:set>
                                    <p:anim calcmode="lin" valueType="num">
                                      <p:cBhvr>
                                        <p:cTn id="31" dur="500" fill="hold"/>
                                        <p:tgtEl>
                                          <p:spTgt spid="24579">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24579">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24579">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24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24579">
                                            <p:txEl>
                                              <p:pRg st="4" end="4"/>
                                            </p:txEl>
                                          </p:spTgt>
                                        </p:tgtEl>
                                        <p:attrNameLst>
                                          <p:attrName>style.visibility</p:attrName>
                                        </p:attrNameLst>
                                      </p:cBhvr>
                                      <p:to>
                                        <p:strVal val="visible"/>
                                      </p:to>
                                    </p:set>
                                    <p:anim calcmode="lin" valueType="num">
                                      <p:cBhvr>
                                        <p:cTn id="39" dur="500" fill="hold"/>
                                        <p:tgtEl>
                                          <p:spTgt spid="24579">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4579">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4579">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4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24579">
                                            <p:txEl>
                                              <p:pRg st="5" end="5"/>
                                            </p:txEl>
                                          </p:spTgt>
                                        </p:tgtEl>
                                        <p:attrNameLst>
                                          <p:attrName>style.visibility</p:attrName>
                                        </p:attrNameLst>
                                      </p:cBhvr>
                                      <p:to>
                                        <p:strVal val="visible"/>
                                      </p:to>
                                    </p:set>
                                    <p:anim calcmode="lin" valueType="num">
                                      <p:cBhvr>
                                        <p:cTn id="47" dur="500" fill="hold"/>
                                        <p:tgtEl>
                                          <p:spTgt spid="24579">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24579">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24579">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245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24579">
                                            <p:txEl>
                                              <p:pRg st="6" end="6"/>
                                            </p:txEl>
                                          </p:spTgt>
                                        </p:tgtEl>
                                        <p:attrNameLst>
                                          <p:attrName>style.visibility</p:attrName>
                                        </p:attrNameLst>
                                      </p:cBhvr>
                                      <p:to>
                                        <p:strVal val="visible"/>
                                      </p:to>
                                    </p:set>
                                    <p:anim calcmode="lin" valueType="num">
                                      <p:cBhvr>
                                        <p:cTn id="55" dur="500" fill="hold"/>
                                        <p:tgtEl>
                                          <p:spTgt spid="24579">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24579">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24579">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2457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F1435-E149-6378-89A1-2A0C4BB4C3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C3EC14-659E-DDE3-3E9E-219230D7F91F}"/>
              </a:ext>
            </a:extLst>
          </p:cNvPr>
          <p:cNvSpPr/>
          <p:nvPr/>
        </p:nvSpPr>
        <p:spPr>
          <a:xfrm>
            <a:off x="5818081" y="1291374"/>
            <a:ext cx="5816849" cy="4418310"/>
          </a:xfrm>
          <a:custGeom>
            <a:avLst/>
            <a:gdLst>
              <a:gd name="connsiteX0" fmla="*/ 0 w 5816849"/>
              <a:gd name="connsiteY0" fmla="*/ 0 h 4418310"/>
              <a:gd name="connsiteX1" fmla="*/ 529980 w 5816849"/>
              <a:gd name="connsiteY1" fmla="*/ 0 h 4418310"/>
              <a:gd name="connsiteX2" fmla="*/ 1176296 w 5816849"/>
              <a:gd name="connsiteY2" fmla="*/ 0 h 4418310"/>
              <a:gd name="connsiteX3" fmla="*/ 1822613 w 5816849"/>
              <a:gd name="connsiteY3" fmla="*/ 0 h 4418310"/>
              <a:gd name="connsiteX4" fmla="*/ 2410761 w 5816849"/>
              <a:gd name="connsiteY4" fmla="*/ 0 h 4418310"/>
              <a:gd name="connsiteX5" fmla="*/ 3057077 w 5816849"/>
              <a:gd name="connsiteY5" fmla="*/ 0 h 4418310"/>
              <a:gd name="connsiteX6" fmla="*/ 3645225 w 5816849"/>
              <a:gd name="connsiteY6" fmla="*/ 0 h 4418310"/>
              <a:gd name="connsiteX7" fmla="*/ 4175205 w 5816849"/>
              <a:gd name="connsiteY7" fmla="*/ 0 h 4418310"/>
              <a:gd name="connsiteX8" fmla="*/ 4647016 w 5816849"/>
              <a:gd name="connsiteY8" fmla="*/ 0 h 4418310"/>
              <a:gd name="connsiteX9" fmla="*/ 5816849 w 5816849"/>
              <a:gd name="connsiteY9" fmla="*/ 0 h 4418310"/>
              <a:gd name="connsiteX10" fmla="*/ 5816849 w 5816849"/>
              <a:gd name="connsiteY10" fmla="*/ 719553 h 4418310"/>
              <a:gd name="connsiteX11" fmla="*/ 5816849 w 5816849"/>
              <a:gd name="connsiteY11" fmla="*/ 1394924 h 4418310"/>
              <a:gd name="connsiteX12" fmla="*/ 5816849 w 5816849"/>
              <a:gd name="connsiteY12" fmla="*/ 2026111 h 4418310"/>
              <a:gd name="connsiteX13" fmla="*/ 5816849 w 5816849"/>
              <a:gd name="connsiteY13" fmla="*/ 2524749 h 4418310"/>
              <a:gd name="connsiteX14" fmla="*/ 5816849 w 5816849"/>
              <a:gd name="connsiteY14" fmla="*/ 3067570 h 4418310"/>
              <a:gd name="connsiteX15" fmla="*/ 5816849 w 5816849"/>
              <a:gd name="connsiteY15" fmla="*/ 3566207 h 4418310"/>
              <a:gd name="connsiteX16" fmla="*/ 5816849 w 5816849"/>
              <a:gd name="connsiteY16" fmla="*/ 4418310 h 4418310"/>
              <a:gd name="connsiteX17" fmla="*/ 5228701 w 5816849"/>
              <a:gd name="connsiteY17" fmla="*/ 4418310 h 4418310"/>
              <a:gd name="connsiteX18" fmla="*/ 4640553 w 5816849"/>
              <a:gd name="connsiteY18" fmla="*/ 4418310 h 4418310"/>
              <a:gd name="connsiteX19" fmla="*/ 3994236 w 5816849"/>
              <a:gd name="connsiteY19" fmla="*/ 4418310 h 4418310"/>
              <a:gd name="connsiteX20" fmla="*/ 3289751 w 5816849"/>
              <a:gd name="connsiteY20" fmla="*/ 4418310 h 4418310"/>
              <a:gd name="connsiteX21" fmla="*/ 2759772 w 5816849"/>
              <a:gd name="connsiteY21" fmla="*/ 4418310 h 4418310"/>
              <a:gd name="connsiteX22" fmla="*/ 2287961 w 5816849"/>
              <a:gd name="connsiteY22" fmla="*/ 4418310 h 4418310"/>
              <a:gd name="connsiteX23" fmla="*/ 1525307 w 5816849"/>
              <a:gd name="connsiteY23" fmla="*/ 4418310 h 4418310"/>
              <a:gd name="connsiteX24" fmla="*/ 820822 w 5816849"/>
              <a:gd name="connsiteY24" fmla="*/ 4418310 h 4418310"/>
              <a:gd name="connsiteX25" fmla="*/ 0 w 5816849"/>
              <a:gd name="connsiteY25" fmla="*/ 4418310 h 4418310"/>
              <a:gd name="connsiteX26" fmla="*/ 0 w 5816849"/>
              <a:gd name="connsiteY26" fmla="*/ 3698757 h 4418310"/>
              <a:gd name="connsiteX27" fmla="*/ 0 w 5816849"/>
              <a:gd name="connsiteY27" fmla="*/ 3111753 h 4418310"/>
              <a:gd name="connsiteX28" fmla="*/ 0 w 5816849"/>
              <a:gd name="connsiteY28" fmla="*/ 2524749 h 4418310"/>
              <a:gd name="connsiteX29" fmla="*/ 0 w 5816849"/>
              <a:gd name="connsiteY29" fmla="*/ 1805195 h 4418310"/>
              <a:gd name="connsiteX30" fmla="*/ 0 w 5816849"/>
              <a:gd name="connsiteY30" fmla="*/ 1174008 h 4418310"/>
              <a:gd name="connsiteX31" fmla="*/ 0 w 5816849"/>
              <a:gd name="connsiteY31" fmla="*/ 631187 h 4418310"/>
              <a:gd name="connsiteX32" fmla="*/ 0 w 5816849"/>
              <a:gd name="connsiteY32" fmla="*/ 0 h 441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16849" h="4418310" fill="none" extrusionOk="0">
                <a:moveTo>
                  <a:pt x="0" y="0"/>
                </a:moveTo>
                <a:cubicBezTo>
                  <a:pt x="214746" y="-11965"/>
                  <a:pt x="317498" y="-6445"/>
                  <a:pt x="529980" y="0"/>
                </a:cubicBezTo>
                <a:cubicBezTo>
                  <a:pt x="742462" y="6445"/>
                  <a:pt x="1026121" y="12710"/>
                  <a:pt x="1176296" y="0"/>
                </a:cubicBezTo>
                <a:cubicBezTo>
                  <a:pt x="1326471" y="-12710"/>
                  <a:pt x="1620639" y="-24247"/>
                  <a:pt x="1822613" y="0"/>
                </a:cubicBezTo>
                <a:cubicBezTo>
                  <a:pt x="2024587" y="24247"/>
                  <a:pt x="2135934" y="-15977"/>
                  <a:pt x="2410761" y="0"/>
                </a:cubicBezTo>
                <a:cubicBezTo>
                  <a:pt x="2685588" y="15977"/>
                  <a:pt x="2807468" y="-27144"/>
                  <a:pt x="3057077" y="0"/>
                </a:cubicBezTo>
                <a:cubicBezTo>
                  <a:pt x="3306686" y="27144"/>
                  <a:pt x="3425916" y="2180"/>
                  <a:pt x="3645225" y="0"/>
                </a:cubicBezTo>
                <a:cubicBezTo>
                  <a:pt x="3864534" y="-2180"/>
                  <a:pt x="4067494" y="-4843"/>
                  <a:pt x="4175205" y="0"/>
                </a:cubicBezTo>
                <a:cubicBezTo>
                  <a:pt x="4282916" y="4843"/>
                  <a:pt x="4444751" y="4879"/>
                  <a:pt x="4647016" y="0"/>
                </a:cubicBezTo>
                <a:cubicBezTo>
                  <a:pt x="4849281" y="-4879"/>
                  <a:pt x="5487865" y="33697"/>
                  <a:pt x="5816849" y="0"/>
                </a:cubicBezTo>
                <a:cubicBezTo>
                  <a:pt x="5845647" y="181496"/>
                  <a:pt x="5787288" y="479492"/>
                  <a:pt x="5816849" y="719553"/>
                </a:cubicBezTo>
                <a:cubicBezTo>
                  <a:pt x="5846410" y="959614"/>
                  <a:pt x="5820849" y="1106190"/>
                  <a:pt x="5816849" y="1394924"/>
                </a:cubicBezTo>
                <a:cubicBezTo>
                  <a:pt x="5812849" y="1683658"/>
                  <a:pt x="5808860" y="1717669"/>
                  <a:pt x="5816849" y="2026111"/>
                </a:cubicBezTo>
                <a:cubicBezTo>
                  <a:pt x="5824838" y="2334553"/>
                  <a:pt x="5813697" y="2328784"/>
                  <a:pt x="5816849" y="2524749"/>
                </a:cubicBezTo>
                <a:cubicBezTo>
                  <a:pt x="5820001" y="2720714"/>
                  <a:pt x="5794695" y="2927192"/>
                  <a:pt x="5816849" y="3067570"/>
                </a:cubicBezTo>
                <a:cubicBezTo>
                  <a:pt x="5839003" y="3207948"/>
                  <a:pt x="5831979" y="3456982"/>
                  <a:pt x="5816849" y="3566207"/>
                </a:cubicBezTo>
                <a:cubicBezTo>
                  <a:pt x="5801719" y="3675432"/>
                  <a:pt x="5802593" y="4077234"/>
                  <a:pt x="5816849" y="4418310"/>
                </a:cubicBezTo>
                <a:cubicBezTo>
                  <a:pt x="5613159" y="4416036"/>
                  <a:pt x="5383575" y="4419663"/>
                  <a:pt x="5228701" y="4418310"/>
                </a:cubicBezTo>
                <a:cubicBezTo>
                  <a:pt x="5073827" y="4416957"/>
                  <a:pt x="4777759" y="4440001"/>
                  <a:pt x="4640553" y="4418310"/>
                </a:cubicBezTo>
                <a:cubicBezTo>
                  <a:pt x="4503347" y="4396619"/>
                  <a:pt x="4243419" y="4406086"/>
                  <a:pt x="3994236" y="4418310"/>
                </a:cubicBezTo>
                <a:cubicBezTo>
                  <a:pt x="3745053" y="4430534"/>
                  <a:pt x="3618428" y="4423773"/>
                  <a:pt x="3289751" y="4418310"/>
                </a:cubicBezTo>
                <a:cubicBezTo>
                  <a:pt x="2961075" y="4412847"/>
                  <a:pt x="2981946" y="4392056"/>
                  <a:pt x="2759772" y="4418310"/>
                </a:cubicBezTo>
                <a:cubicBezTo>
                  <a:pt x="2537598" y="4444564"/>
                  <a:pt x="2404020" y="4427545"/>
                  <a:pt x="2287961" y="4418310"/>
                </a:cubicBezTo>
                <a:cubicBezTo>
                  <a:pt x="2171902" y="4409075"/>
                  <a:pt x="1889679" y="4448801"/>
                  <a:pt x="1525307" y="4418310"/>
                </a:cubicBezTo>
                <a:cubicBezTo>
                  <a:pt x="1160935" y="4387819"/>
                  <a:pt x="1063797" y="4389944"/>
                  <a:pt x="820822" y="4418310"/>
                </a:cubicBezTo>
                <a:cubicBezTo>
                  <a:pt x="577847" y="4446676"/>
                  <a:pt x="281770" y="4420224"/>
                  <a:pt x="0" y="4418310"/>
                </a:cubicBezTo>
                <a:cubicBezTo>
                  <a:pt x="28205" y="4064553"/>
                  <a:pt x="19849" y="3916638"/>
                  <a:pt x="0" y="3698757"/>
                </a:cubicBezTo>
                <a:cubicBezTo>
                  <a:pt x="-19849" y="3480876"/>
                  <a:pt x="29117" y="3254991"/>
                  <a:pt x="0" y="3111753"/>
                </a:cubicBezTo>
                <a:cubicBezTo>
                  <a:pt x="-29117" y="2968515"/>
                  <a:pt x="-15969" y="2788858"/>
                  <a:pt x="0" y="2524749"/>
                </a:cubicBezTo>
                <a:cubicBezTo>
                  <a:pt x="15969" y="2260640"/>
                  <a:pt x="-33747" y="2125751"/>
                  <a:pt x="0" y="1805195"/>
                </a:cubicBezTo>
                <a:cubicBezTo>
                  <a:pt x="33747" y="1484639"/>
                  <a:pt x="21776" y="1367481"/>
                  <a:pt x="0" y="1174008"/>
                </a:cubicBezTo>
                <a:cubicBezTo>
                  <a:pt x="-21776" y="980535"/>
                  <a:pt x="-12056" y="747574"/>
                  <a:pt x="0" y="631187"/>
                </a:cubicBezTo>
                <a:cubicBezTo>
                  <a:pt x="12056" y="514800"/>
                  <a:pt x="17857" y="192124"/>
                  <a:pt x="0" y="0"/>
                </a:cubicBezTo>
                <a:close/>
              </a:path>
              <a:path w="5816849" h="4418310" stroke="0" extrusionOk="0">
                <a:moveTo>
                  <a:pt x="0" y="0"/>
                </a:moveTo>
                <a:cubicBezTo>
                  <a:pt x="142233" y="7580"/>
                  <a:pt x="517025" y="23630"/>
                  <a:pt x="704485" y="0"/>
                </a:cubicBezTo>
                <a:cubicBezTo>
                  <a:pt x="891946" y="-23630"/>
                  <a:pt x="1124461" y="-22646"/>
                  <a:pt x="1350802" y="0"/>
                </a:cubicBezTo>
                <a:cubicBezTo>
                  <a:pt x="1577143" y="22646"/>
                  <a:pt x="1785209" y="26480"/>
                  <a:pt x="1938950" y="0"/>
                </a:cubicBezTo>
                <a:cubicBezTo>
                  <a:pt x="2092691" y="-26480"/>
                  <a:pt x="2272880" y="12937"/>
                  <a:pt x="2585266" y="0"/>
                </a:cubicBezTo>
                <a:cubicBezTo>
                  <a:pt x="2897652" y="-12937"/>
                  <a:pt x="2976316" y="11881"/>
                  <a:pt x="3173414" y="0"/>
                </a:cubicBezTo>
                <a:cubicBezTo>
                  <a:pt x="3370512" y="-11881"/>
                  <a:pt x="3564408" y="-16270"/>
                  <a:pt x="3703394" y="0"/>
                </a:cubicBezTo>
                <a:cubicBezTo>
                  <a:pt x="3842380" y="16270"/>
                  <a:pt x="4091041" y="14015"/>
                  <a:pt x="4407879" y="0"/>
                </a:cubicBezTo>
                <a:cubicBezTo>
                  <a:pt x="4724717" y="-14015"/>
                  <a:pt x="4727498" y="-18613"/>
                  <a:pt x="4879690" y="0"/>
                </a:cubicBezTo>
                <a:cubicBezTo>
                  <a:pt x="5031882" y="18613"/>
                  <a:pt x="5569315" y="-9326"/>
                  <a:pt x="5816849" y="0"/>
                </a:cubicBezTo>
                <a:cubicBezTo>
                  <a:pt x="5818212" y="301346"/>
                  <a:pt x="5781910" y="380399"/>
                  <a:pt x="5816849" y="719553"/>
                </a:cubicBezTo>
                <a:cubicBezTo>
                  <a:pt x="5851788" y="1058707"/>
                  <a:pt x="5843724" y="1059962"/>
                  <a:pt x="5816849" y="1394924"/>
                </a:cubicBezTo>
                <a:cubicBezTo>
                  <a:pt x="5789974" y="1729886"/>
                  <a:pt x="5821906" y="1761290"/>
                  <a:pt x="5816849" y="1893561"/>
                </a:cubicBezTo>
                <a:cubicBezTo>
                  <a:pt x="5811792" y="2025832"/>
                  <a:pt x="5829224" y="2302914"/>
                  <a:pt x="5816849" y="2613115"/>
                </a:cubicBezTo>
                <a:cubicBezTo>
                  <a:pt x="5804474" y="2923316"/>
                  <a:pt x="5842546" y="3038161"/>
                  <a:pt x="5816849" y="3332668"/>
                </a:cubicBezTo>
                <a:cubicBezTo>
                  <a:pt x="5791152" y="3627175"/>
                  <a:pt x="5853919" y="3982707"/>
                  <a:pt x="5816849" y="4418310"/>
                </a:cubicBezTo>
                <a:cubicBezTo>
                  <a:pt x="5530576" y="4443936"/>
                  <a:pt x="5316364" y="4410120"/>
                  <a:pt x="5112364" y="4418310"/>
                </a:cubicBezTo>
                <a:cubicBezTo>
                  <a:pt x="4908364" y="4426500"/>
                  <a:pt x="4661173" y="4444474"/>
                  <a:pt x="4524216" y="4418310"/>
                </a:cubicBezTo>
                <a:cubicBezTo>
                  <a:pt x="4387259" y="4392146"/>
                  <a:pt x="3990287" y="4423456"/>
                  <a:pt x="3819731" y="4418310"/>
                </a:cubicBezTo>
                <a:cubicBezTo>
                  <a:pt x="3649175" y="4413164"/>
                  <a:pt x="3551617" y="4418263"/>
                  <a:pt x="3289751" y="4418310"/>
                </a:cubicBezTo>
                <a:cubicBezTo>
                  <a:pt x="3027885" y="4418357"/>
                  <a:pt x="2943436" y="4443049"/>
                  <a:pt x="2759772" y="4418310"/>
                </a:cubicBezTo>
                <a:cubicBezTo>
                  <a:pt x="2576108" y="4393571"/>
                  <a:pt x="2498509" y="4421677"/>
                  <a:pt x="2287961" y="4418310"/>
                </a:cubicBezTo>
                <a:cubicBezTo>
                  <a:pt x="2077413" y="4414943"/>
                  <a:pt x="1887475" y="4433049"/>
                  <a:pt x="1757981" y="4418310"/>
                </a:cubicBezTo>
                <a:cubicBezTo>
                  <a:pt x="1628487" y="4403571"/>
                  <a:pt x="1398898" y="4389079"/>
                  <a:pt x="1111664" y="4418310"/>
                </a:cubicBezTo>
                <a:cubicBezTo>
                  <a:pt x="824430" y="4447541"/>
                  <a:pt x="772294" y="4434161"/>
                  <a:pt x="639853" y="4418310"/>
                </a:cubicBezTo>
                <a:cubicBezTo>
                  <a:pt x="507412" y="4402459"/>
                  <a:pt x="168343" y="4422796"/>
                  <a:pt x="0" y="4418310"/>
                </a:cubicBezTo>
                <a:cubicBezTo>
                  <a:pt x="-5499" y="4260692"/>
                  <a:pt x="20258" y="4168305"/>
                  <a:pt x="0" y="3919672"/>
                </a:cubicBezTo>
                <a:cubicBezTo>
                  <a:pt x="-20258" y="3671039"/>
                  <a:pt x="26665" y="3464531"/>
                  <a:pt x="0" y="3288485"/>
                </a:cubicBezTo>
                <a:cubicBezTo>
                  <a:pt x="-26665" y="3112439"/>
                  <a:pt x="14738" y="2954340"/>
                  <a:pt x="0" y="2745664"/>
                </a:cubicBezTo>
                <a:cubicBezTo>
                  <a:pt x="-14738" y="2536988"/>
                  <a:pt x="28932" y="2334314"/>
                  <a:pt x="0" y="2070294"/>
                </a:cubicBezTo>
                <a:cubicBezTo>
                  <a:pt x="-28932" y="1806274"/>
                  <a:pt x="-12493" y="1675928"/>
                  <a:pt x="0" y="1483290"/>
                </a:cubicBezTo>
                <a:cubicBezTo>
                  <a:pt x="12493" y="1290652"/>
                  <a:pt x="-19961" y="1132506"/>
                  <a:pt x="0" y="940469"/>
                </a:cubicBezTo>
                <a:cubicBezTo>
                  <a:pt x="19961" y="748432"/>
                  <a:pt x="4213" y="422870"/>
                  <a:pt x="0" y="0"/>
                </a:cubicBezTo>
                <a:close/>
              </a:path>
            </a:pathLst>
          </a:custGeom>
          <a:solidFill>
            <a:srgbClr val="FFFFFF">
              <a:alpha val="14118"/>
            </a:srgbClr>
          </a:solidFill>
          <a:ln>
            <a:solidFill>
              <a:schemeClr val="bg1"/>
            </a:solidFill>
            <a:extLst>
              <a:ext uri="{C807C97D-BFC1-408E-A445-0C87EB9F89A2}">
                <ask:lineSketchStyleProps xmlns:ask="http://schemas.microsoft.com/office/drawing/2018/sketchyshapes" sd="3320172791">
                  <a:prstGeom prst="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4652991-EE26-6D06-989B-BF57D82F81F6}"/>
              </a:ext>
            </a:extLst>
          </p:cNvPr>
          <p:cNvSpPr/>
          <p:nvPr/>
        </p:nvSpPr>
        <p:spPr>
          <a:xfrm>
            <a:off x="5796815" y="1287704"/>
            <a:ext cx="5906087" cy="4524315"/>
          </a:xfrm>
          <a:prstGeom prst="rect">
            <a:avLst/>
          </a:prstGeom>
          <a:noFill/>
        </p:spPr>
        <p:txBody>
          <a:bodyPr wrap="square" lIns="91440" tIns="45720" rIns="91440" bIns="45720">
            <a:spAutoFit/>
          </a:bodyPr>
          <a:lstStyle/>
          <a:p>
            <a:pPr algn="ctr"/>
            <a:r>
              <a:rPr lang="en-US" sz="96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Inspiration</a:t>
            </a:r>
          </a:p>
          <a:p>
            <a:pPr algn="ctr"/>
            <a:r>
              <a:rPr lang="en-US" sz="96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of the</a:t>
            </a:r>
          </a:p>
          <a:p>
            <a:pPr algn="ctr"/>
            <a:r>
              <a:rPr lang="en-US" sz="96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Bible</a:t>
            </a:r>
          </a:p>
        </p:txBody>
      </p:sp>
      <p:pic>
        <p:nvPicPr>
          <p:cNvPr id="4" name="Picture 3" descr="bible">
            <a:extLst>
              <a:ext uri="{FF2B5EF4-FFF2-40B4-BE49-F238E27FC236}">
                <a16:creationId xmlns:a16="http://schemas.microsoft.com/office/drawing/2014/main" id="{A5668D57-1E0D-BCAF-BCA8-FF35CC3D4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98" y="390580"/>
            <a:ext cx="4703819" cy="63185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356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C666B-6532-EB5B-5D1E-D0955A76431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3081F6-1BF6-1EA7-B609-4D877C817597}"/>
              </a:ext>
            </a:extLst>
          </p:cNvPr>
          <p:cNvSpPr/>
          <p:nvPr/>
        </p:nvSpPr>
        <p:spPr>
          <a:xfrm>
            <a:off x="1003069" y="488269"/>
            <a:ext cx="10512829" cy="1479076"/>
          </a:xfrm>
          <a:custGeom>
            <a:avLst/>
            <a:gdLst>
              <a:gd name="connsiteX0" fmla="*/ 0 w 10512829"/>
              <a:gd name="connsiteY0" fmla="*/ 0 h 1479076"/>
              <a:gd name="connsiteX1" fmla="*/ 341667 w 10512829"/>
              <a:gd name="connsiteY1" fmla="*/ 0 h 1479076"/>
              <a:gd name="connsiteX2" fmla="*/ 1208975 w 10512829"/>
              <a:gd name="connsiteY2" fmla="*/ 0 h 1479076"/>
              <a:gd name="connsiteX3" fmla="*/ 2076284 w 10512829"/>
              <a:gd name="connsiteY3" fmla="*/ 0 h 1479076"/>
              <a:gd name="connsiteX4" fmla="*/ 2628207 w 10512829"/>
              <a:gd name="connsiteY4" fmla="*/ 0 h 1479076"/>
              <a:gd name="connsiteX5" fmla="*/ 3075002 w 10512829"/>
              <a:gd name="connsiteY5" fmla="*/ 0 h 1479076"/>
              <a:gd name="connsiteX6" fmla="*/ 3837183 w 10512829"/>
              <a:gd name="connsiteY6" fmla="*/ 0 h 1479076"/>
              <a:gd name="connsiteX7" fmla="*/ 4283978 w 10512829"/>
              <a:gd name="connsiteY7" fmla="*/ 0 h 1479076"/>
              <a:gd name="connsiteX8" fmla="*/ 5046158 w 10512829"/>
              <a:gd name="connsiteY8" fmla="*/ 0 h 1479076"/>
              <a:gd name="connsiteX9" fmla="*/ 5492953 w 10512829"/>
              <a:gd name="connsiteY9" fmla="*/ 0 h 1479076"/>
              <a:gd name="connsiteX10" fmla="*/ 5939748 w 10512829"/>
              <a:gd name="connsiteY10" fmla="*/ 0 h 1479076"/>
              <a:gd name="connsiteX11" fmla="*/ 6807057 w 10512829"/>
              <a:gd name="connsiteY11" fmla="*/ 0 h 1479076"/>
              <a:gd name="connsiteX12" fmla="*/ 7674365 w 10512829"/>
              <a:gd name="connsiteY12" fmla="*/ 0 h 1479076"/>
              <a:gd name="connsiteX13" fmla="*/ 8226289 w 10512829"/>
              <a:gd name="connsiteY13" fmla="*/ 0 h 1479076"/>
              <a:gd name="connsiteX14" fmla="*/ 9093597 w 10512829"/>
              <a:gd name="connsiteY14" fmla="*/ 0 h 1479076"/>
              <a:gd name="connsiteX15" fmla="*/ 9750649 w 10512829"/>
              <a:gd name="connsiteY15" fmla="*/ 0 h 1479076"/>
              <a:gd name="connsiteX16" fmla="*/ 10512829 w 10512829"/>
              <a:gd name="connsiteY16" fmla="*/ 0 h 1479076"/>
              <a:gd name="connsiteX17" fmla="*/ 10512829 w 10512829"/>
              <a:gd name="connsiteY17" fmla="*/ 507816 h 1479076"/>
              <a:gd name="connsiteX18" fmla="*/ 10512829 w 10512829"/>
              <a:gd name="connsiteY18" fmla="*/ 1015632 h 1479076"/>
              <a:gd name="connsiteX19" fmla="*/ 10512829 w 10512829"/>
              <a:gd name="connsiteY19" fmla="*/ 1479076 h 1479076"/>
              <a:gd name="connsiteX20" fmla="*/ 9645521 w 10512829"/>
              <a:gd name="connsiteY20" fmla="*/ 1479076 h 1479076"/>
              <a:gd name="connsiteX21" fmla="*/ 8883341 w 10512829"/>
              <a:gd name="connsiteY21" fmla="*/ 1479076 h 1479076"/>
              <a:gd name="connsiteX22" fmla="*/ 8331417 w 10512829"/>
              <a:gd name="connsiteY22" fmla="*/ 1479076 h 1479076"/>
              <a:gd name="connsiteX23" fmla="*/ 7464109 w 10512829"/>
              <a:gd name="connsiteY23" fmla="*/ 1479076 h 1479076"/>
              <a:gd name="connsiteX24" fmla="*/ 7122442 w 10512829"/>
              <a:gd name="connsiteY24" fmla="*/ 1479076 h 1479076"/>
              <a:gd name="connsiteX25" fmla="*/ 6255133 w 10512829"/>
              <a:gd name="connsiteY25" fmla="*/ 1479076 h 1479076"/>
              <a:gd name="connsiteX26" fmla="*/ 5808338 w 10512829"/>
              <a:gd name="connsiteY26" fmla="*/ 1479076 h 1479076"/>
              <a:gd name="connsiteX27" fmla="*/ 5151286 w 10512829"/>
              <a:gd name="connsiteY27" fmla="*/ 1479076 h 1479076"/>
              <a:gd name="connsiteX28" fmla="*/ 4389106 w 10512829"/>
              <a:gd name="connsiteY28" fmla="*/ 1479076 h 1479076"/>
              <a:gd name="connsiteX29" fmla="*/ 3521798 w 10512829"/>
              <a:gd name="connsiteY29" fmla="*/ 1479076 h 1479076"/>
              <a:gd name="connsiteX30" fmla="*/ 3075002 w 10512829"/>
              <a:gd name="connsiteY30" fmla="*/ 1479076 h 1479076"/>
              <a:gd name="connsiteX31" fmla="*/ 2523079 w 10512829"/>
              <a:gd name="connsiteY31" fmla="*/ 1479076 h 1479076"/>
              <a:gd name="connsiteX32" fmla="*/ 1760899 w 10512829"/>
              <a:gd name="connsiteY32" fmla="*/ 1479076 h 1479076"/>
              <a:gd name="connsiteX33" fmla="*/ 1208975 w 10512829"/>
              <a:gd name="connsiteY33" fmla="*/ 1479076 h 1479076"/>
              <a:gd name="connsiteX34" fmla="*/ 0 w 10512829"/>
              <a:gd name="connsiteY34" fmla="*/ 1479076 h 1479076"/>
              <a:gd name="connsiteX35" fmla="*/ 0 w 10512829"/>
              <a:gd name="connsiteY35" fmla="*/ 956469 h 1479076"/>
              <a:gd name="connsiteX36" fmla="*/ 0 w 10512829"/>
              <a:gd name="connsiteY36" fmla="*/ 433862 h 1479076"/>
              <a:gd name="connsiteX37" fmla="*/ 0 w 10512829"/>
              <a:gd name="connsiteY37" fmla="*/ 0 h 14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2829" h="1479076" fill="none" extrusionOk="0">
                <a:moveTo>
                  <a:pt x="0" y="0"/>
                </a:moveTo>
                <a:cubicBezTo>
                  <a:pt x="164828" y="-11634"/>
                  <a:pt x="240491" y="-11867"/>
                  <a:pt x="341667" y="0"/>
                </a:cubicBezTo>
                <a:cubicBezTo>
                  <a:pt x="442843" y="11867"/>
                  <a:pt x="935962" y="-2330"/>
                  <a:pt x="1208975" y="0"/>
                </a:cubicBezTo>
                <a:cubicBezTo>
                  <a:pt x="1481988" y="2330"/>
                  <a:pt x="1696126" y="368"/>
                  <a:pt x="2076284" y="0"/>
                </a:cubicBezTo>
                <a:cubicBezTo>
                  <a:pt x="2456442" y="-368"/>
                  <a:pt x="2387362" y="17240"/>
                  <a:pt x="2628207" y="0"/>
                </a:cubicBezTo>
                <a:cubicBezTo>
                  <a:pt x="2869052" y="-17240"/>
                  <a:pt x="2944430" y="15308"/>
                  <a:pt x="3075002" y="0"/>
                </a:cubicBezTo>
                <a:cubicBezTo>
                  <a:pt x="3205575" y="-15308"/>
                  <a:pt x="3634800" y="-14978"/>
                  <a:pt x="3837183" y="0"/>
                </a:cubicBezTo>
                <a:cubicBezTo>
                  <a:pt x="4039566" y="14978"/>
                  <a:pt x="4178084" y="-19939"/>
                  <a:pt x="4283978" y="0"/>
                </a:cubicBezTo>
                <a:cubicBezTo>
                  <a:pt x="4389873" y="19939"/>
                  <a:pt x="4884170" y="-37473"/>
                  <a:pt x="5046158" y="0"/>
                </a:cubicBezTo>
                <a:cubicBezTo>
                  <a:pt x="5208146" y="37473"/>
                  <a:pt x="5332424" y="-8458"/>
                  <a:pt x="5492953" y="0"/>
                </a:cubicBezTo>
                <a:cubicBezTo>
                  <a:pt x="5653482" y="8458"/>
                  <a:pt x="5772155" y="11635"/>
                  <a:pt x="5939748" y="0"/>
                </a:cubicBezTo>
                <a:cubicBezTo>
                  <a:pt x="6107341" y="-11635"/>
                  <a:pt x="6594199" y="-15427"/>
                  <a:pt x="6807057" y="0"/>
                </a:cubicBezTo>
                <a:cubicBezTo>
                  <a:pt x="7019915" y="15427"/>
                  <a:pt x="7392276" y="-14377"/>
                  <a:pt x="7674365" y="0"/>
                </a:cubicBezTo>
                <a:cubicBezTo>
                  <a:pt x="7956454" y="14377"/>
                  <a:pt x="8112602" y="7495"/>
                  <a:pt x="8226289" y="0"/>
                </a:cubicBezTo>
                <a:cubicBezTo>
                  <a:pt x="8339976" y="-7495"/>
                  <a:pt x="8704259" y="-39312"/>
                  <a:pt x="9093597" y="0"/>
                </a:cubicBezTo>
                <a:cubicBezTo>
                  <a:pt x="9482935" y="39312"/>
                  <a:pt x="9567135" y="-20567"/>
                  <a:pt x="9750649" y="0"/>
                </a:cubicBezTo>
                <a:cubicBezTo>
                  <a:pt x="9934163" y="20567"/>
                  <a:pt x="10168629" y="-12255"/>
                  <a:pt x="10512829" y="0"/>
                </a:cubicBezTo>
                <a:cubicBezTo>
                  <a:pt x="10521121" y="235388"/>
                  <a:pt x="10493660" y="304919"/>
                  <a:pt x="10512829" y="507816"/>
                </a:cubicBezTo>
                <a:cubicBezTo>
                  <a:pt x="10531998" y="710713"/>
                  <a:pt x="10524490" y="854033"/>
                  <a:pt x="10512829" y="1015632"/>
                </a:cubicBezTo>
                <a:cubicBezTo>
                  <a:pt x="10501168" y="1177231"/>
                  <a:pt x="10508523" y="1273994"/>
                  <a:pt x="10512829" y="1479076"/>
                </a:cubicBezTo>
                <a:cubicBezTo>
                  <a:pt x="10285560" y="1455372"/>
                  <a:pt x="9860507" y="1493865"/>
                  <a:pt x="9645521" y="1479076"/>
                </a:cubicBezTo>
                <a:cubicBezTo>
                  <a:pt x="9430535" y="1464287"/>
                  <a:pt x="9231417" y="1475555"/>
                  <a:pt x="8883341" y="1479076"/>
                </a:cubicBezTo>
                <a:cubicBezTo>
                  <a:pt x="8535265" y="1482597"/>
                  <a:pt x="8481063" y="1493519"/>
                  <a:pt x="8331417" y="1479076"/>
                </a:cubicBezTo>
                <a:cubicBezTo>
                  <a:pt x="8181771" y="1464633"/>
                  <a:pt x="7749464" y="1468161"/>
                  <a:pt x="7464109" y="1479076"/>
                </a:cubicBezTo>
                <a:cubicBezTo>
                  <a:pt x="7178754" y="1489991"/>
                  <a:pt x="7210697" y="1474661"/>
                  <a:pt x="7122442" y="1479076"/>
                </a:cubicBezTo>
                <a:cubicBezTo>
                  <a:pt x="7034187" y="1483491"/>
                  <a:pt x="6561654" y="1463123"/>
                  <a:pt x="6255133" y="1479076"/>
                </a:cubicBezTo>
                <a:cubicBezTo>
                  <a:pt x="5948612" y="1495029"/>
                  <a:pt x="5931197" y="1488594"/>
                  <a:pt x="5808338" y="1479076"/>
                </a:cubicBezTo>
                <a:cubicBezTo>
                  <a:pt x="5685480" y="1469558"/>
                  <a:pt x="5455303" y="1446508"/>
                  <a:pt x="5151286" y="1479076"/>
                </a:cubicBezTo>
                <a:cubicBezTo>
                  <a:pt x="4847269" y="1511644"/>
                  <a:pt x="4675408" y="1473015"/>
                  <a:pt x="4389106" y="1479076"/>
                </a:cubicBezTo>
                <a:cubicBezTo>
                  <a:pt x="4102804" y="1485137"/>
                  <a:pt x="3788737" y="1519263"/>
                  <a:pt x="3521798" y="1479076"/>
                </a:cubicBezTo>
                <a:cubicBezTo>
                  <a:pt x="3254859" y="1438889"/>
                  <a:pt x="3188548" y="1480093"/>
                  <a:pt x="3075002" y="1479076"/>
                </a:cubicBezTo>
                <a:cubicBezTo>
                  <a:pt x="2961456" y="1478059"/>
                  <a:pt x="2717473" y="1460918"/>
                  <a:pt x="2523079" y="1479076"/>
                </a:cubicBezTo>
                <a:cubicBezTo>
                  <a:pt x="2328685" y="1497234"/>
                  <a:pt x="2044856" y="1471914"/>
                  <a:pt x="1760899" y="1479076"/>
                </a:cubicBezTo>
                <a:cubicBezTo>
                  <a:pt x="1476942" y="1486238"/>
                  <a:pt x="1349874" y="1503869"/>
                  <a:pt x="1208975" y="1479076"/>
                </a:cubicBezTo>
                <a:cubicBezTo>
                  <a:pt x="1068076" y="1454283"/>
                  <a:pt x="294522" y="1497066"/>
                  <a:pt x="0" y="1479076"/>
                </a:cubicBezTo>
                <a:cubicBezTo>
                  <a:pt x="4694" y="1248350"/>
                  <a:pt x="18575" y="1183049"/>
                  <a:pt x="0" y="956469"/>
                </a:cubicBezTo>
                <a:cubicBezTo>
                  <a:pt x="-18575" y="729889"/>
                  <a:pt x="-18317" y="542495"/>
                  <a:pt x="0" y="433862"/>
                </a:cubicBezTo>
                <a:cubicBezTo>
                  <a:pt x="18317" y="325229"/>
                  <a:pt x="2546" y="142002"/>
                  <a:pt x="0" y="0"/>
                </a:cubicBezTo>
                <a:close/>
              </a:path>
              <a:path w="10512829" h="1479076" stroke="0" extrusionOk="0">
                <a:moveTo>
                  <a:pt x="0" y="0"/>
                </a:moveTo>
                <a:cubicBezTo>
                  <a:pt x="159244" y="-28970"/>
                  <a:pt x="528920" y="18221"/>
                  <a:pt x="762180" y="0"/>
                </a:cubicBezTo>
                <a:cubicBezTo>
                  <a:pt x="995440" y="-18221"/>
                  <a:pt x="1163141" y="19127"/>
                  <a:pt x="1419232" y="0"/>
                </a:cubicBezTo>
                <a:cubicBezTo>
                  <a:pt x="1675323" y="-19127"/>
                  <a:pt x="1822828" y="745"/>
                  <a:pt x="1971155" y="0"/>
                </a:cubicBezTo>
                <a:cubicBezTo>
                  <a:pt x="2119482" y="-745"/>
                  <a:pt x="2379484" y="1030"/>
                  <a:pt x="2628207" y="0"/>
                </a:cubicBezTo>
                <a:cubicBezTo>
                  <a:pt x="2876930" y="-1030"/>
                  <a:pt x="2937725" y="21173"/>
                  <a:pt x="3180131" y="0"/>
                </a:cubicBezTo>
                <a:cubicBezTo>
                  <a:pt x="3422537" y="-21173"/>
                  <a:pt x="3483026" y="21357"/>
                  <a:pt x="3626926" y="0"/>
                </a:cubicBezTo>
                <a:cubicBezTo>
                  <a:pt x="3770826" y="-21357"/>
                  <a:pt x="4189741" y="19400"/>
                  <a:pt x="4389106" y="0"/>
                </a:cubicBezTo>
                <a:cubicBezTo>
                  <a:pt x="4588471" y="-19400"/>
                  <a:pt x="4597664" y="6748"/>
                  <a:pt x="4730773" y="0"/>
                </a:cubicBezTo>
                <a:cubicBezTo>
                  <a:pt x="4863882" y="-6748"/>
                  <a:pt x="5220948" y="-3341"/>
                  <a:pt x="5598081" y="0"/>
                </a:cubicBezTo>
                <a:cubicBezTo>
                  <a:pt x="5975214" y="3341"/>
                  <a:pt x="6093946" y="-41405"/>
                  <a:pt x="6465390" y="0"/>
                </a:cubicBezTo>
                <a:cubicBezTo>
                  <a:pt x="6836834" y="41405"/>
                  <a:pt x="6795505" y="-21205"/>
                  <a:pt x="7017313" y="0"/>
                </a:cubicBezTo>
                <a:cubicBezTo>
                  <a:pt x="7239121" y="21205"/>
                  <a:pt x="7659776" y="-12996"/>
                  <a:pt x="7884622" y="0"/>
                </a:cubicBezTo>
                <a:cubicBezTo>
                  <a:pt x="8109468" y="12996"/>
                  <a:pt x="8253130" y="-8457"/>
                  <a:pt x="8541674" y="0"/>
                </a:cubicBezTo>
                <a:cubicBezTo>
                  <a:pt x="8830218" y="8457"/>
                  <a:pt x="8935323" y="-31089"/>
                  <a:pt x="9198725" y="0"/>
                </a:cubicBezTo>
                <a:cubicBezTo>
                  <a:pt x="9462127" y="31089"/>
                  <a:pt x="9500051" y="-14496"/>
                  <a:pt x="9750649" y="0"/>
                </a:cubicBezTo>
                <a:cubicBezTo>
                  <a:pt x="10001247" y="14496"/>
                  <a:pt x="10178934" y="331"/>
                  <a:pt x="10512829" y="0"/>
                </a:cubicBezTo>
                <a:cubicBezTo>
                  <a:pt x="10498708" y="91341"/>
                  <a:pt x="10524562" y="328137"/>
                  <a:pt x="10512829" y="448653"/>
                </a:cubicBezTo>
                <a:cubicBezTo>
                  <a:pt x="10501096" y="569169"/>
                  <a:pt x="10493809" y="708841"/>
                  <a:pt x="10512829" y="912097"/>
                </a:cubicBezTo>
                <a:cubicBezTo>
                  <a:pt x="10531849" y="1115353"/>
                  <a:pt x="10514299" y="1259278"/>
                  <a:pt x="10512829" y="1479076"/>
                </a:cubicBezTo>
                <a:cubicBezTo>
                  <a:pt x="10357898" y="1485096"/>
                  <a:pt x="9956462" y="1490457"/>
                  <a:pt x="9750649" y="1479076"/>
                </a:cubicBezTo>
                <a:cubicBezTo>
                  <a:pt x="9544836" y="1467695"/>
                  <a:pt x="9534895" y="1482248"/>
                  <a:pt x="9408982" y="1479076"/>
                </a:cubicBezTo>
                <a:cubicBezTo>
                  <a:pt x="9283069" y="1475904"/>
                  <a:pt x="9149401" y="1490158"/>
                  <a:pt x="8962187" y="1479076"/>
                </a:cubicBezTo>
                <a:cubicBezTo>
                  <a:pt x="8774974" y="1467994"/>
                  <a:pt x="8467743" y="1481642"/>
                  <a:pt x="8305135" y="1479076"/>
                </a:cubicBezTo>
                <a:cubicBezTo>
                  <a:pt x="8142527" y="1476510"/>
                  <a:pt x="8069865" y="1473978"/>
                  <a:pt x="7963468" y="1479076"/>
                </a:cubicBezTo>
                <a:cubicBezTo>
                  <a:pt x="7857071" y="1484174"/>
                  <a:pt x="7692840" y="1473355"/>
                  <a:pt x="7621801" y="1479076"/>
                </a:cubicBezTo>
                <a:cubicBezTo>
                  <a:pt x="7550762" y="1484797"/>
                  <a:pt x="7361039" y="1482693"/>
                  <a:pt x="7280134" y="1479076"/>
                </a:cubicBezTo>
                <a:cubicBezTo>
                  <a:pt x="7199229" y="1475459"/>
                  <a:pt x="6656468" y="1515916"/>
                  <a:pt x="6412826" y="1479076"/>
                </a:cubicBezTo>
                <a:cubicBezTo>
                  <a:pt x="6169184" y="1442236"/>
                  <a:pt x="5910324" y="1478043"/>
                  <a:pt x="5545517" y="1479076"/>
                </a:cubicBezTo>
                <a:cubicBezTo>
                  <a:pt x="5180710" y="1480109"/>
                  <a:pt x="5333812" y="1473575"/>
                  <a:pt x="5203850" y="1479076"/>
                </a:cubicBezTo>
                <a:cubicBezTo>
                  <a:pt x="5073888" y="1484577"/>
                  <a:pt x="4564572" y="1465678"/>
                  <a:pt x="4336542" y="1479076"/>
                </a:cubicBezTo>
                <a:cubicBezTo>
                  <a:pt x="4108512" y="1492474"/>
                  <a:pt x="4133829" y="1472025"/>
                  <a:pt x="3994875" y="1479076"/>
                </a:cubicBezTo>
                <a:cubicBezTo>
                  <a:pt x="3855921" y="1486127"/>
                  <a:pt x="3370758" y="1507256"/>
                  <a:pt x="3127567" y="1479076"/>
                </a:cubicBezTo>
                <a:cubicBezTo>
                  <a:pt x="2884376" y="1450896"/>
                  <a:pt x="2760493" y="1494852"/>
                  <a:pt x="2470515" y="1479076"/>
                </a:cubicBezTo>
                <a:cubicBezTo>
                  <a:pt x="2180537" y="1463300"/>
                  <a:pt x="1935792" y="1522381"/>
                  <a:pt x="1603206" y="1479076"/>
                </a:cubicBezTo>
                <a:cubicBezTo>
                  <a:pt x="1270620" y="1435771"/>
                  <a:pt x="1169220" y="1468791"/>
                  <a:pt x="1051283" y="1479076"/>
                </a:cubicBezTo>
                <a:cubicBezTo>
                  <a:pt x="933346" y="1489361"/>
                  <a:pt x="399274" y="1508817"/>
                  <a:pt x="0" y="1479076"/>
                </a:cubicBezTo>
                <a:cubicBezTo>
                  <a:pt x="18281" y="1350218"/>
                  <a:pt x="21878" y="1166468"/>
                  <a:pt x="0" y="1030423"/>
                </a:cubicBezTo>
                <a:cubicBezTo>
                  <a:pt x="-21878" y="894378"/>
                  <a:pt x="654" y="760423"/>
                  <a:pt x="0" y="537398"/>
                </a:cubicBezTo>
                <a:cubicBezTo>
                  <a:pt x="-654" y="314374"/>
                  <a:pt x="4857" y="149094"/>
                  <a:pt x="0" y="0"/>
                </a:cubicBezTo>
                <a:close/>
              </a:path>
            </a:pathLst>
          </a:custGeom>
          <a:solidFill>
            <a:srgbClr val="FFFFFF">
              <a:alpha val="14118"/>
            </a:srgbClr>
          </a:solidFill>
          <a:ln>
            <a:solidFill>
              <a:schemeClr val="bg1"/>
            </a:solidFill>
            <a:extLst>
              <a:ext uri="{C807C97D-BFC1-408E-A445-0C87EB9F89A2}">
                <ask:lineSketchStyleProps xmlns:ask="http://schemas.microsoft.com/office/drawing/2018/sketchyshapes" sd="3320172791">
                  <a:prstGeom prst="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2A963B8-057E-1F73-6B2F-D31C23F7C700}"/>
              </a:ext>
            </a:extLst>
          </p:cNvPr>
          <p:cNvSpPr/>
          <p:nvPr/>
        </p:nvSpPr>
        <p:spPr>
          <a:xfrm>
            <a:off x="1082193" y="488269"/>
            <a:ext cx="10108276" cy="1323439"/>
          </a:xfrm>
          <a:prstGeom prst="rect">
            <a:avLst/>
          </a:prstGeom>
          <a:noFill/>
        </p:spPr>
        <p:txBody>
          <a:bodyPr wrap="square" lIns="91440" tIns="45720" rIns="91440" bIns="45720">
            <a:spAutoFit/>
          </a:bodyPr>
          <a:lstStyle/>
          <a:p>
            <a:pPr algn="ctr"/>
            <a:r>
              <a:rPr lang="en-US" sz="8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Inspiration of the Bible</a:t>
            </a:r>
          </a:p>
        </p:txBody>
      </p:sp>
      <p:sp>
        <p:nvSpPr>
          <p:cNvPr id="2" name="TextBox 1">
            <a:extLst>
              <a:ext uri="{FF2B5EF4-FFF2-40B4-BE49-F238E27FC236}">
                <a16:creationId xmlns:a16="http://schemas.microsoft.com/office/drawing/2014/main" id="{D0046032-E669-FE88-9265-3343E2A7928E}"/>
              </a:ext>
            </a:extLst>
          </p:cNvPr>
          <p:cNvSpPr txBox="1"/>
          <p:nvPr/>
        </p:nvSpPr>
        <p:spPr>
          <a:xfrm>
            <a:off x="4704295" y="2545149"/>
            <a:ext cx="5735106" cy="1015663"/>
          </a:xfrm>
          <a:prstGeom prst="rect">
            <a:avLst/>
          </a:prstGeom>
          <a:noFill/>
          <a:ln>
            <a:noFill/>
          </a:ln>
        </p:spPr>
        <p:txBody>
          <a:bodyPr wrap="square" rtlCol="0">
            <a:spAutoFit/>
          </a:bodyPr>
          <a:lstStyle/>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Claim</a:t>
            </a:r>
          </a:p>
        </p:txBody>
      </p:sp>
      <p:pic>
        <p:nvPicPr>
          <p:cNvPr id="6" name="Picture 3" descr="bible">
            <a:extLst>
              <a:ext uri="{FF2B5EF4-FFF2-40B4-BE49-F238E27FC236}">
                <a16:creationId xmlns:a16="http://schemas.microsoft.com/office/drawing/2014/main" id="{C115C44F-C5B7-1E72-420D-47FA8A9AC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36" y="2102654"/>
            <a:ext cx="3220359" cy="43258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069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9" name="Oval 9"/>
          <p:cNvSpPr>
            <a:spLocks noChangeArrowheads="1"/>
          </p:cNvSpPr>
          <p:nvPr/>
        </p:nvSpPr>
        <p:spPr bwMode="auto">
          <a:xfrm>
            <a:off x="7100326" y="4532243"/>
            <a:ext cx="4052325" cy="1524000"/>
          </a:xfrm>
          <a:prstGeom prst="ellipse">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200" b="1" dirty="0">
                <a:solidFill>
                  <a:schemeClr val="bg1"/>
                </a:solidFill>
                <a:latin typeface="Times New Roman" panose="02020603050405020304" pitchFamily="18" charset="0"/>
              </a:rPr>
              <a:t>“Lord said”</a:t>
            </a:r>
          </a:p>
          <a:p>
            <a:pPr algn="ctr"/>
            <a:r>
              <a:rPr lang="en-US" altLang="en-US" sz="3200" b="1" dirty="0">
                <a:solidFill>
                  <a:schemeClr val="bg1"/>
                </a:solidFill>
                <a:latin typeface="Times New Roman" panose="02020603050405020304" pitchFamily="18" charset="0"/>
              </a:rPr>
              <a:t>221</a:t>
            </a:r>
          </a:p>
        </p:txBody>
      </p:sp>
      <p:sp>
        <p:nvSpPr>
          <p:cNvPr id="25604" name="Rectangle 4"/>
          <p:cNvSpPr>
            <a:spLocks noChangeArrowheads="1"/>
          </p:cNvSpPr>
          <p:nvPr/>
        </p:nvSpPr>
        <p:spPr bwMode="auto">
          <a:xfrm>
            <a:off x="1476671" y="240631"/>
            <a:ext cx="9191329" cy="1219200"/>
          </a:xfrm>
          <a:prstGeom prst="rect">
            <a:avLst/>
          </a:prstGeom>
          <a:noFill/>
          <a:ln w="9525">
            <a:noFill/>
            <a:miter lim="800000"/>
            <a:headEnd/>
            <a:tailEnd/>
          </a:ln>
          <a:effectLst>
            <a:outerShdw dist="107763" dir="2700000" algn="ctr" rotWithShape="0">
              <a:schemeClr val="bg2">
                <a:alpha val="50000"/>
              </a:schemeClr>
            </a:outerShdw>
          </a:effectLst>
        </p:spPr>
        <p:txBody>
          <a:bodyPr wrap="none" anchor="ctr"/>
          <a:lstStyle/>
          <a:p>
            <a:pPr algn="ctr"/>
            <a:r>
              <a:rPr lang="en-US" altLang="en-US" sz="7200" dirty="0">
                <a:solidFill>
                  <a:srgbClr val="002060"/>
                </a:solidFill>
                <a:effectLst>
                  <a:outerShdw blurRad="38100" dist="38100" dir="2700000" algn="tl">
                    <a:srgbClr val="000000">
                      <a:alpha val="43137"/>
                    </a:srgbClr>
                  </a:outerShdw>
                </a:effectLst>
                <a:latin typeface="Times New Roman" panose="02020603050405020304" pitchFamily="18" charset="0"/>
              </a:rPr>
              <a:t>“Thus Saith the Lord”</a:t>
            </a:r>
          </a:p>
        </p:txBody>
      </p:sp>
      <p:sp>
        <p:nvSpPr>
          <p:cNvPr id="25605" name="Text Box 5"/>
          <p:cNvSpPr txBox="1">
            <a:spLocks noChangeArrowheads="1"/>
          </p:cNvSpPr>
          <p:nvPr/>
        </p:nvSpPr>
        <p:spPr bwMode="auto">
          <a:xfrm>
            <a:off x="1524001" y="1620837"/>
            <a:ext cx="9144000" cy="3006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60000"/>
              </a:lnSpc>
              <a:spcBef>
                <a:spcPct val="50000"/>
              </a:spcBef>
            </a:pPr>
            <a:r>
              <a:rPr lang="en-US" altLang="en-US" sz="4800" dirty="0">
                <a:latin typeface="Times New Roman" panose="02020603050405020304" pitchFamily="18" charset="0"/>
              </a:rPr>
              <a:t>This expression</a:t>
            </a:r>
          </a:p>
          <a:p>
            <a:pPr algn="ctr">
              <a:lnSpc>
                <a:spcPct val="60000"/>
              </a:lnSpc>
              <a:spcBef>
                <a:spcPct val="50000"/>
              </a:spcBef>
            </a:pPr>
            <a:r>
              <a:rPr lang="en-US" altLang="en-US" sz="4800" dirty="0">
                <a:latin typeface="Times New Roman" panose="02020603050405020304" pitchFamily="18" charset="0"/>
              </a:rPr>
              <a:t>or its equivalent</a:t>
            </a:r>
          </a:p>
          <a:p>
            <a:pPr algn="ctr">
              <a:lnSpc>
                <a:spcPct val="60000"/>
              </a:lnSpc>
              <a:spcBef>
                <a:spcPct val="50000"/>
              </a:spcBef>
            </a:pPr>
            <a:r>
              <a:rPr lang="en-US" altLang="en-US" sz="4800" dirty="0">
                <a:latin typeface="Times New Roman" panose="02020603050405020304" pitchFamily="18" charset="0"/>
              </a:rPr>
              <a:t>is found</a:t>
            </a:r>
          </a:p>
          <a:p>
            <a:pPr algn="ctr">
              <a:lnSpc>
                <a:spcPct val="60000"/>
              </a:lnSpc>
              <a:spcBef>
                <a:spcPct val="50000"/>
              </a:spcBef>
            </a:pPr>
            <a:r>
              <a:rPr lang="en-US" altLang="en-US" sz="4800" dirty="0">
                <a:latin typeface="Times New Roman" panose="02020603050405020304" pitchFamily="18" charset="0"/>
              </a:rPr>
              <a:t>2000 times (plus)</a:t>
            </a:r>
          </a:p>
        </p:txBody>
      </p:sp>
      <p:sp>
        <p:nvSpPr>
          <p:cNvPr id="25608" name="Oval 8"/>
          <p:cNvSpPr>
            <a:spLocks noChangeArrowheads="1"/>
          </p:cNvSpPr>
          <p:nvPr/>
        </p:nvSpPr>
        <p:spPr bwMode="auto">
          <a:xfrm>
            <a:off x="1039350" y="4532243"/>
            <a:ext cx="4052326" cy="1524000"/>
          </a:xfrm>
          <a:prstGeom prst="ellipse">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200" b="1" dirty="0">
                <a:solidFill>
                  <a:schemeClr val="bg1"/>
                </a:solidFill>
                <a:latin typeface="Times New Roman" panose="02020603050405020304" pitchFamily="18" charset="0"/>
              </a:rPr>
              <a:t>“God said”</a:t>
            </a:r>
          </a:p>
          <a:p>
            <a:pPr algn="ctr"/>
            <a:r>
              <a:rPr lang="en-US" altLang="en-US" sz="3200" b="1" dirty="0">
                <a:solidFill>
                  <a:schemeClr val="bg1"/>
                </a:solidFill>
                <a:latin typeface="Times New Roman" panose="02020603050405020304" pitchFamily="18" charset="0"/>
              </a:rPr>
              <a:t>46</a:t>
            </a:r>
          </a:p>
        </p:txBody>
      </p:sp>
      <p:sp>
        <p:nvSpPr>
          <p:cNvPr id="25606" name="Oval 6"/>
          <p:cNvSpPr>
            <a:spLocks noChangeArrowheads="1"/>
          </p:cNvSpPr>
          <p:nvPr/>
        </p:nvSpPr>
        <p:spPr bwMode="auto">
          <a:xfrm>
            <a:off x="3827985" y="5334000"/>
            <a:ext cx="4293704" cy="1524000"/>
          </a:xfrm>
          <a:prstGeom prst="ellipse">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200" b="1">
                <a:solidFill>
                  <a:schemeClr val="bg1"/>
                </a:solidFill>
                <a:latin typeface="Times New Roman" panose="02020603050405020304" pitchFamily="18" charset="0"/>
              </a:rPr>
              <a:t>“Thus saith the Lord”</a:t>
            </a:r>
          </a:p>
          <a:p>
            <a:pPr algn="ctr"/>
            <a:r>
              <a:rPr lang="en-US" altLang="en-US" sz="3200" b="1">
                <a:solidFill>
                  <a:schemeClr val="bg1"/>
                </a:solidFill>
                <a:latin typeface="Times New Roman" panose="02020603050405020304" pitchFamily="18" charset="0"/>
              </a:rPr>
              <a:t>414</a:t>
            </a:r>
          </a:p>
        </p:txBody>
      </p:sp>
    </p:spTree>
    <p:extLst>
      <p:ext uri="{BB962C8B-B14F-4D97-AF65-F5344CB8AC3E}">
        <p14:creationId xmlns:p14="http://schemas.microsoft.com/office/powerpoint/2010/main" val="3836262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blinds(horizontal)">
                                      <p:cBhvr>
                                        <p:cTn id="7" dur="500"/>
                                        <p:tgtEl>
                                          <p:spTgt spid="256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8"/>
                                        </p:tgtEl>
                                        <p:attrNameLst>
                                          <p:attrName>style.visibility</p:attrName>
                                        </p:attrNameLst>
                                      </p:cBhvr>
                                      <p:to>
                                        <p:strVal val="visible"/>
                                      </p:to>
                                    </p:set>
                                    <p:animEffect transition="in" filter="blinds(horizontal)">
                                      <p:cBhvr>
                                        <p:cTn id="12" dur="500"/>
                                        <p:tgtEl>
                                          <p:spTgt spid="256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09"/>
                                        </p:tgtEl>
                                        <p:attrNameLst>
                                          <p:attrName>style.visibility</p:attrName>
                                        </p:attrNameLst>
                                      </p:cBhvr>
                                      <p:to>
                                        <p:strVal val="visible"/>
                                      </p:to>
                                    </p:set>
                                    <p:animEffect transition="in" filter="blinds(horizontal)">
                                      <p:cBhvr>
                                        <p:cTn id="17" dur="500"/>
                                        <p:tgtEl>
                                          <p:spTgt spid="25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animBg="1"/>
      <p:bldP spid="25608" grpId="0" animBg="1"/>
      <p:bldP spid="2560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1824" y="359909"/>
            <a:ext cx="10007284"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defRPr/>
            </a:pPr>
            <a:r>
              <a:rPr lang="en-US" sz="4800" b="1" dirty="0">
                <a:solidFill>
                  <a:prstClr val="black"/>
                </a:solidFill>
                <a:latin typeface="Baskerville Old Face" panose="02020602080505020303" pitchFamily="18" charset="0"/>
              </a:rPr>
              <a:t>The Claim</a:t>
            </a:r>
          </a:p>
        </p:txBody>
      </p:sp>
      <p:sp>
        <p:nvSpPr>
          <p:cNvPr id="3" name="TextBox 2"/>
          <p:cNvSpPr txBox="1"/>
          <p:nvPr/>
        </p:nvSpPr>
        <p:spPr>
          <a:xfrm>
            <a:off x="1101824" y="1446028"/>
            <a:ext cx="9015529" cy="1015663"/>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The Old Testament Claim</a:t>
            </a:r>
          </a:p>
          <a:p>
            <a:pPr marL="971550" lvl="1" indent="-514350">
              <a:buFont typeface="+mj-lt"/>
              <a:buAutoNum type="arabicPeriod"/>
            </a:pPr>
            <a:r>
              <a:rPr lang="en-US" sz="2800" dirty="0">
                <a:latin typeface="Arial Narrow" panose="020B0606020202030204" pitchFamily="34" charset="0"/>
              </a:rPr>
              <a:t>Men of God claimed to speak as God directed them</a:t>
            </a:r>
          </a:p>
        </p:txBody>
      </p:sp>
      <p:pic>
        <p:nvPicPr>
          <p:cNvPr id="6" name="Picture 2" descr="bible1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8548" y="3016617"/>
            <a:ext cx="3426448" cy="3338747"/>
          </a:xfrm>
          <a:prstGeom prst="rect">
            <a:avLst/>
          </a:prstGeom>
          <a:solidFill>
            <a:schemeClr val="bg2"/>
          </a:solidFill>
          <a:ln w="9525">
            <a:solidFill>
              <a:schemeClr val="tx1"/>
            </a:solidFill>
            <a:miter lim="800000"/>
            <a:headEnd/>
            <a:tailEnd/>
          </a:ln>
        </p:spPr>
      </p:pic>
    </p:spTree>
    <p:extLst>
      <p:ext uri="{BB962C8B-B14F-4D97-AF65-F5344CB8AC3E}">
        <p14:creationId xmlns:p14="http://schemas.microsoft.com/office/powerpoint/2010/main" val="1785533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Oval 4"/>
          <p:cNvSpPr>
            <a:spLocks noChangeArrowheads="1"/>
          </p:cNvSpPr>
          <p:nvPr/>
        </p:nvSpPr>
        <p:spPr bwMode="auto">
          <a:xfrm>
            <a:off x="669171"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dirty="0">
                <a:solidFill>
                  <a:srgbClr val="FFFF00"/>
                </a:solidFill>
                <a:latin typeface="Comic Sans MS" panose="030F0702030302020204" pitchFamily="66" charset="0"/>
              </a:rPr>
              <a:t>David</a:t>
            </a:r>
          </a:p>
        </p:txBody>
      </p:sp>
      <p:sp>
        <p:nvSpPr>
          <p:cNvPr id="43013" name="Text Box 5"/>
          <p:cNvSpPr txBox="1">
            <a:spLocks noChangeArrowheads="1"/>
          </p:cNvSpPr>
          <p:nvPr/>
        </p:nvSpPr>
        <p:spPr bwMode="auto">
          <a:xfrm>
            <a:off x="1086196" y="1219201"/>
            <a:ext cx="1003069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dirty="0"/>
              <a:t>2 Sam 23:1-2</a:t>
            </a:r>
          </a:p>
          <a:p>
            <a:endParaRPr lang="en-US" altLang="en-US" sz="2800" dirty="0"/>
          </a:p>
          <a:p>
            <a:r>
              <a:rPr lang="en-US" altLang="en-US" sz="2800" dirty="0"/>
              <a:t>Now these are the last words of </a:t>
            </a:r>
            <a:r>
              <a:rPr lang="en-US" altLang="en-US" sz="2800" dirty="0" err="1"/>
              <a:t>David.Thus</a:t>
            </a:r>
            <a:r>
              <a:rPr lang="en-US" altLang="en-US" sz="2800" dirty="0"/>
              <a:t> says David the son of Jesse; Thus says the man raised up on </a:t>
            </a:r>
            <a:r>
              <a:rPr lang="en-US" altLang="en-US" sz="2800" dirty="0" err="1"/>
              <a:t>high,The</a:t>
            </a:r>
            <a:r>
              <a:rPr lang="en-US" altLang="en-US" sz="2800" dirty="0"/>
              <a:t> anointed of the God of Jacob, And the sweet psalmist of Israel: </a:t>
            </a:r>
            <a:r>
              <a:rPr lang="en-US" altLang="en-US" sz="2800" u="sng" dirty="0"/>
              <a:t>The Spirit of the LORD spoke by me, And His word was on my tongue</a:t>
            </a:r>
            <a:r>
              <a:rPr lang="en-US" altLang="en-US" sz="2800" dirty="0"/>
              <a:t>. </a:t>
            </a:r>
          </a:p>
        </p:txBody>
      </p:sp>
      <p:sp>
        <p:nvSpPr>
          <p:cNvPr id="43015" name="Text Box 7"/>
          <p:cNvSpPr txBox="1">
            <a:spLocks noChangeArrowheads="1"/>
          </p:cNvSpPr>
          <p:nvPr/>
        </p:nvSpPr>
        <p:spPr bwMode="auto">
          <a:xfrm>
            <a:off x="1047403" y="4191000"/>
            <a:ext cx="10069483" cy="2308324"/>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dirty="0"/>
              <a:t>Matt 22:43-44</a:t>
            </a:r>
          </a:p>
          <a:p>
            <a:endParaRPr lang="en-US" altLang="en-US" sz="2800" dirty="0"/>
          </a:p>
          <a:p>
            <a:r>
              <a:rPr lang="en-US" altLang="en-US" sz="2800" dirty="0"/>
              <a:t>He said to them, "How then does David </a:t>
            </a:r>
            <a:r>
              <a:rPr lang="en-US" altLang="en-US" sz="2800" u="sng" dirty="0"/>
              <a:t>in the Spirit</a:t>
            </a:r>
            <a:r>
              <a:rPr lang="en-US" altLang="en-US" sz="2800" dirty="0"/>
              <a:t> call Him 'Lord,' saying: The LORD said to my Lord, "Sit at My right hand, Till I make Your enemies Your footstool" '?  </a:t>
            </a:r>
          </a:p>
        </p:txBody>
      </p:sp>
    </p:spTree>
    <p:extLst>
      <p:ext uri="{BB962C8B-B14F-4D97-AF65-F5344CB8AC3E}">
        <p14:creationId xmlns:p14="http://schemas.microsoft.com/office/powerpoint/2010/main" val="4186965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5"/>
                                        </p:tgtEl>
                                        <p:attrNameLst>
                                          <p:attrName>style.visibility</p:attrName>
                                        </p:attrNameLst>
                                      </p:cBhvr>
                                      <p:to>
                                        <p:strVal val="visible"/>
                                      </p:to>
                                    </p:set>
                                    <p:animEffect transition="in" filter="fade">
                                      <p:cBhvr>
                                        <p:cTn id="7" dur="2000"/>
                                        <p:tgtEl>
                                          <p:spTgt spid="43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647008"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a:solidFill>
                  <a:srgbClr val="FFFF00"/>
                </a:solidFill>
                <a:latin typeface="Comic Sans MS" panose="030F0702030302020204" pitchFamily="66" charset="0"/>
              </a:rPr>
              <a:t>Isaiah</a:t>
            </a:r>
          </a:p>
        </p:txBody>
      </p:sp>
      <p:sp>
        <p:nvSpPr>
          <p:cNvPr id="44037" name="Text Box 5"/>
          <p:cNvSpPr txBox="1">
            <a:spLocks noChangeArrowheads="1"/>
          </p:cNvSpPr>
          <p:nvPr/>
        </p:nvSpPr>
        <p:spPr bwMode="auto">
          <a:xfrm>
            <a:off x="1080655" y="1524001"/>
            <a:ext cx="100584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dirty="0"/>
              <a:t>Isa. 1:1-2</a:t>
            </a:r>
          </a:p>
          <a:p>
            <a:endParaRPr lang="en-US" altLang="en-US" sz="2800" dirty="0"/>
          </a:p>
          <a:p>
            <a:r>
              <a:rPr lang="en-US" altLang="en-US" sz="2800" dirty="0"/>
              <a:t>The vision of Isaiah the son of </a:t>
            </a:r>
            <a:r>
              <a:rPr lang="en-US" altLang="en-US" sz="2800" dirty="0" err="1"/>
              <a:t>Amoz</a:t>
            </a:r>
            <a:r>
              <a:rPr lang="en-US" altLang="en-US" sz="2800" dirty="0"/>
              <a:t>, which he saw concerning Judah and Jerusalem in the days of </a:t>
            </a:r>
            <a:r>
              <a:rPr lang="en-US" altLang="en-US" sz="2800" dirty="0" err="1"/>
              <a:t>Uzziah</a:t>
            </a:r>
            <a:r>
              <a:rPr lang="en-US" altLang="en-US" sz="2800" dirty="0"/>
              <a:t>, </a:t>
            </a:r>
            <a:r>
              <a:rPr lang="en-US" altLang="en-US" sz="2800" dirty="0" err="1"/>
              <a:t>Jotham</a:t>
            </a:r>
            <a:r>
              <a:rPr lang="en-US" altLang="en-US" sz="2800" dirty="0"/>
              <a:t>, Ahaz, and Hezekiah, kings of Judah. Hear, O heavens, and give ear, O earth! </a:t>
            </a:r>
            <a:r>
              <a:rPr lang="en-US" altLang="en-US" sz="2800" u="sng" dirty="0"/>
              <a:t>For the LORD has spoken</a:t>
            </a:r>
            <a:r>
              <a:rPr lang="en-US" altLang="en-US" sz="2800" dirty="0"/>
              <a:t>: "I have nourished and brought up children, And they have rebelled against Me; </a:t>
            </a:r>
          </a:p>
        </p:txBody>
      </p:sp>
    </p:spTree>
    <p:extLst>
      <p:ext uri="{BB962C8B-B14F-4D97-AF65-F5344CB8AC3E}">
        <p14:creationId xmlns:p14="http://schemas.microsoft.com/office/powerpoint/2010/main" val="293959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1080655" y="558343"/>
            <a:ext cx="10047316"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dirty="0"/>
              <a:t>Jer. 1:4-9</a:t>
            </a:r>
          </a:p>
          <a:p>
            <a:endParaRPr lang="en-US" altLang="en-US" sz="2800" dirty="0"/>
          </a:p>
          <a:p>
            <a:r>
              <a:rPr lang="en-US" altLang="en-US" sz="2800" dirty="0"/>
              <a:t>4 Then the </a:t>
            </a:r>
            <a:r>
              <a:rPr lang="en-US" altLang="en-US" sz="2800" u="sng" dirty="0"/>
              <a:t>word of the LORD came to me</a:t>
            </a:r>
            <a:r>
              <a:rPr lang="en-US" altLang="en-US" sz="2800" dirty="0"/>
              <a:t>, saying: </a:t>
            </a:r>
          </a:p>
          <a:p>
            <a:r>
              <a:rPr lang="en-US" altLang="en-US" sz="2800" dirty="0"/>
              <a:t>5 "Before I formed you in the womb I knew you; Before you were born I sanctified you; I ordained you a prophet to the nations." </a:t>
            </a:r>
          </a:p>
          <a:p>
            <a:r>
              <a:rPr lang="en-US" altLang="en-US" sz="2800" dirty="0"/>
              <a:t>6 Then said I: "Ah, Lord GOD! Behold, I cannot speak, for I am a youth." </a:t>
            </a:r>
          </a:p>
          <a:p>
            <a:r>
              <a:rPr lang="en-US" altLang="en-US" sz="2800" dirty="0"/>
              <a:t>7 But the LORD said to me: "Do not say, 'I am a youth,' For you shall go to all to whom I send you, </a:t>
            </a:r>
            <a:r>
              <a:rPr lang="en-US" altLang="en-US" sz="2800" u="sng" dirty="0"/>
              <a:t>And whatever I command you, you shall speak. </a:t>
            </a:r>
          </a:p>
          <a:p>
            <a:r>
              <a:rPr lang="en-US" altLang="en-US" sz="2800" dirty="0"/>
              <a:t>8 Do not be afraid of their faces, For I am with you to deliver you," says the LORD. </a:t>
            </a:r>
          </a:p>
          <a:p>
            <a:r>
              <a:rPr lang="en-US" altLang="en-US" sz="2800" dirty="0"/>
              <a:t>9 Then the LORD put forth His hand and touched my mouth, and the LORD said to me: "Behold, </a:t>
            </a:r>
            <a:r>
              <a:rPr lang="en-US" altLang="en-US" sz="2800" u="sng" dirty="0"/>
              <a:t>I have put My words in your mouth. </a:t>
            </a:r>
          </a:p>
        </p:txBody>
      </p:sp>
      <p:sp>
        <p:nvSpPr>
          <p:cNvPr id="48133" name="Oval 5"/>
          <p:cNvSpPr>
            <a:spLocks noChangeArrowheads="1"/>
          </p:cNvSpPr>
          <p:nvPr/>
        </p:nvSpPr>
        <p:spPr bwMode="auto">
          <a:xfrm>
            <a:off x="619296"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a:solidFill>
                  <a:srgbClr val="FFFF00"/>
                </a:solidFill>
                <a:latin typeface="Comic Sans MS" panose="030F0702030302020204" pitchFamily="66" charset="0"/>
              </a:rPr>
              <a:t>Jeremiah</a:t>
            </a:r>
          </a:p>
        </p:txBody>
      </p:sp>
    </p:spTree>
    <p:extLst>
      <p:ext uri="{BB962C8B-B14F-4D97-AF65-F5344CB8AC3E}">
        <p14:creationId xmlns:p14="http://schemas.microsoft.com/office/powerpoint/2010/main" val="2096187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Oval 2"/>
          <p:cNvSpPr>
            <a:spLocks noChangeArrowheads="1"/>
          </p:cNvSpPr>
          <p:nvPr/>
        </p:nvSpPr>
        <p:spPr bwMode="auto">
          <a:xfrm>
            <a:off x="630382"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dirty="0">
                <a:solidFill>
                  <a:srgbClr val="FFFF00"/>
                </a:solidFill>
                <a:latin typeface="Comic Sans MS" panose="030F0702030302020204" pitchFamily="66" charset="0"/>
              </a:rPr>
              <a:t>Ezekiel</a:t>
            </a:r>
          </a:p>
        </p:txBody>
      </p:sp>
      <p:sp>
        <p:nvSpPr>
          <p:cNvPr id="46083" name="Text Box 3"/>
          <p:cNvSpPr txBox="1">
            <a:spLocks noChangeArrowheads="1"/>
          </p:cNvSpPr>
          <p:nvPr/>
        </p:nvSpPr>
        <p:spPr bwMode="auto">
          <a:xfrm>
            <a:off x="1080655" y="1676401"/>
            <a:ext cx="10025149"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dirty="0" err="1"/>
              <a:t>Ezek</a:t>
            </a:r>
            <a:r>
              <a:rPr lang="en-US" altLang="en-US" sz="2800" b="1" dirty="0"/>
              <a:t> 1:2-3</a:t>
            </a:r>
          </a:p>
          <a:p>
            <a:pPr algn="ctr"/>
            <a:endParaRPr lang="en-US" altLang="en-US" sz="2800" dirty="0"/>
          </a:p>
          <a:p>
            <a:r>
              <a:rPr lang="en-US" altLang="en-US" sz="2800" dirty="0"/>
              <a:t>On the fifth day of the month, </a:t>
            </a:r>
            <a:r>
              <a:rPr lang="en-US" altLang="en-US" sz="3200" dirty="0"/>
              <a:t>which</a:t>
            </a:r>
            <a:r>
              <a:rPr lang="en-US" altLang="en-US" sz="2800" dirty="0"/>
              <a:t> was in the fifth year of King </a:t>
            </a:r>
            <a:r>
              <a:rPr lang="en-US" altLang="en-US" sz="2800" dirty="0" err="1"/>
              <a:t>Jehoiachin's</a:t>
            </a:r>
            <a:r>
              <a:rPr lang="en-US" altLang="en-US" sz="2800" dirty="0"/>
              <a:t> captivity, </a:t>
            </a:r>
            <a:r>
              <a:rPr lang="en-US" altLang="en-US" sz="2800" u="sng" dirty="0"/>
              <a:t>the word of the LORD came expressly</a:t>
            </a:r>
            <a:r>
              <a:rPr lang="en-US" altLang="en-US" sz="2800" dirty="0"/>
              <a:t> to Ezekiel the priest, the son of </a:t>
            </a:r>
            <a:r>
              <a:rPr lang="en-US" altLang="en-US" sz="2800" dirty="0" err="1"/>
              <a:t>Buzi</a:t>
            </a:r>
            <a:r>
              <a:rPr lang="en-US" altLang="en-US" sz="2800" dirty="0"/>
              <a:t>, in the land of the Chaldeans by the River </a:t>
            </a:r>
            <a:r>
              <a:rPr lang="en-US" altLang="en-US" sz="2800" dirty="0" err="1"/>
              <a:t>Chebar</a:t>
            </a:r>
            <a:r>
              <a:rPr lang="en-US" altLang="en-US" sz="2800" dirty="0"/>
              <a:t>; and the hand of the LORD was upon him there. </a:t>
            </a:r>
          </a:p>
        </p:txBody>
      </p:sp>
    </p:spTree>
    <p:extLst>
      <p:ext uri="{BB962C8B-B14F-4D97-AF65-F5344CB8AC3E}">
        <p14:creationId xmlns:p14="http://schemas.microsoft.com/office/powerpoint/2010/main" val="2543070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val 2"/>
          <p:cNvSpPr>
            <a:spLocks noChangeArrowheads="1"/>
          </p:cNvSpPr>
          <p:nvPr/>
        </p:nvSpPr>
        <p:spPr bwMode="auto">
          <a:xfrm>
            <a:off x="619298"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a:solidFill>
                  <a:srgbClr val="FFFF00"/>
                </a:solidFill>
                <a:latin typeface="Comic Sans MS" panose="030F0702030302020204" pitchFamily="66" charset="0"/>
              </a:rPr>
              <a:t>Zechariah</a:t>
            </a:r>
          </a:p>
        </p:txBody>
      </p:sp>
      <p:sp>
        <p:nvSpPr>
          <p:cNvPr id="47107" name="Text Box 3"/>
          <p:cNvSpPr txBox="1">
            <a:spLocks noChangeArrowheads="1"/>
          </p:cNvSpPr>
          <p:nvPr/>
        </p:nvSpPr>
        <p:spPr bwMode="auto">
          <a:xfrm>
            <a:off x="1080655" y="1676400"/>
            <a:ext cx="999744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dirty="0" err="1"/>
              <a:t>Zech</a:t>
            </a:r>
            <a:r>
              <a:rPr lang="en-US" altLang="en-US" sz="3200" b="1" dirty="0"/>
              <a:t> 7:12</a:t>
            </a:r>
          </a:p>
          <a:p>
            <a:pPr algn="ctr"/>
            <a:endParaRPr lang="en-US" altLang="en-US" sz="3200" dirty="0"/>
          </a:p>
          <a:p>
            <a:r>
              <a:rPr lang="en-US" altLang="en-US" sz="3200" dirty="0"/>
              <a:t>Yes, they made their hearts like flint, refusing to hear the law and the words </a:t>
            </a:r>
            <a:r>
              <a:rPr lang="en-US" altLang="en-US" sz="3200" u="sng" dirty="0"/>
              <a:t>which the LORD of hosts had sent by His Spirit through the former prophets</a:t>
            </a:r>
            <a:r>
              <a:rPr lang="en-US" altLang="en-US" sz="3200" dirty="0"/>
              <a:t>. Thus great wrath came from the LORD of hosts. </a:t>
            </a:r>
          </a:p>
        </p:txBody>
      </p:sp>
    </p:spTree>
    <p:extLst>
      <p:ext uri="{BB962C8B-B14F-4D97-AF65-F5344CB8AC3E}">
        <p14:creationId xmlns:p14="http://schemas.microsoft.com/office/powerpoint/2010/main" val="427183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30778" y="1446028"/>
            <a:ext cx="10268989" cy="1446550"/>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The Old Testament Claim</a:t>
            </a:r>
          </a:p>
          <a:p>
            <a:pPr marL="971550" lvl="1" indent="-514350">
              <a:buFont typeface="+mj-lt"/>
              <a:buAutoNum type="arabicPeriod"/>
            </a:pPr>
            <a:r>
              <a:rPr lang="en-US" sz="2800" dirty="0">
                <a:latin typeface="Arial Narrow" panose="020B0606020202030204" pitchFamily="34" charset="0"/>
              </a:rPr>
              <a:t>Men of God claimed to speak as God directed them</a:t>
            </a:r>
          </a:p>
          <a:p>
            <a:pPr marL="971550" lvl="1" indent="-514350">
              <a:buFont typeface="+mj-lt"/>
              <a:buAutoNum type="arabicPeriod"/>
            </a:pPr>
            <a:r>
              <a:rPr lang="en-US" sz="2800" dirty="0">
                <a:latin typeface="Arial Narrow" panose="020B0606020202030204" pitchFamily="34" charset="0"/>
              </a:rPr>
              <a:t>The NT says the OT was inspired</a:t>
            </a:r>
          </a:p>
        </p:txBody>
      </p:sp>
      <p:sp>
        <p:nvSpPr>
          <p:cNvPr id="4" name="TextBox 3">
            <a:extLst>
              <a:ext uri="{FF2B5EF4-FFF2-40B4-BE49-F238E27FC236}">
                <a16:creationId xmlns:a16="http://schemas.microsoft.com/office/drawing/2014/main" id="{0D8E00E4-251B-6803-608C-C240BCE67A63}"/>
              </a:ext>
            </a:extLst>
          </p:cNvPr>
          <p:cNvSpPr txBox="1"/>
          <p:nvPr/>
        </p:nvSpPr>
        <p:spPr>
          <a:xfrm>
            <a:off x="1101824" y="359909"/>
            <a:ext cx="10007284"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defRPr/>
            </a:pPr>
            <a:r>
              <a:rPr lang="en-US" sz="4800" b="1" dirty="0">
                <a:solidFill>
                  <a:prstClr val="black"/>
                </a:solidFill>
                <a:latin typeface="Baskerville Old Face" panose="02020602080505020303" pitchFamily="18" charset="0"/>
              </a:rPr>
              <a:t>The Claim</a:t>
            </a:r>
          </a:p>
        </p:txBody>
      </p:sp>
      <p:pic>
        <p:nvPicPr>
          <p:cNvPr id="5" name="Picture 2" descr="bible103">
            <a:extLst>
              <a:ext uri="{FF2B5EF4-FFF2-40B4-BE49-F238E27FC236}">
                <a16:creationId xmlns:a16="http://schemas.microsoft.com/office/drawing/2014/main" id="{A20F3994-5F07-28F3-3525-895FC597F9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8548" y="3016617"/>
            <a:ext cx="3426448" cy="3338747"/>
          </a:xfrm>
          <a:prstGeom prst="rect">
            <a:avLst/>
          </a:prstGeom>
          <a:solidFill>
            <a:schemeClr val="bg2"/>
          </a:solidFill>
          <a:ln w="9525">
            <a:solidFill>
              <a:schemeClr val="tx1"/>
            </a:solidFill>
            <a:miter lim="800000"/>
            <a:headEnd/>
            <a:tailEnd/>
          </a:ln>
        </p:spPr>
      </p:pic>
    </p:spTree>
    <p:extLst>
      <p:ext uri="{BB962C8B-B14F-4D97-AF65-F5344CB8AC3E}">
        <p14:creationId xmlns:p14="http://schemas.microsoft.com/office/powerpoint/2010/main" val="763444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2133600" y="304800"/>
            <a:ext cx="2895600" cy="1752600"/>
          </a:xfrm>
          <a:prstGeom prst="rect">
            <a:avLst/>
          </a:prstGeom>
          <a:solidFill>
            <a:srgbClr val="000066"/>
          </a:solidFill>
          <a:ln w="76200" cmpd="tri">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chemeClr val="bg1"/>
                </a:solidFill>
              </a:rPr>
              <a:t>Old</a:t>
            </a:r>
          </a:p>
          <a:p>
            <a:pPr algn="ctr"/>
            <a:r>
              <a:rPr lang="en-US" altLang="en-US" sz="4000" b="1">
                <a:solidFill>
                  <a:schemeClr val="bg1"/>
                </a:solidFill>
              </a:rPr>
              <a:t>Testament</a:t>
            </a:r>
          </a:p>
        </p:txBody>
      </p:sp>
      <p:sp>
        <p:nvSpPr>
          <p:cNvPr id="59398" name="Rectangle 6"/>
          <p:cNvSpPr>
            <a:spLocks noChangeArrowheads="1"/>
          </p:cNvSpPr>
          <p:nvPr/>
        </p:nvSpPr>
        <p:spPr bwMode="auto">
          <a:xfrm>
            <a:off x="7086600" y="228600"/>
            <a:ext cx="2895600" cy="1752600"/>
          </a:xfrm>
          <a:prstGeom prst="rect">
            <a:avLst/>
          </a:prstGeom>
          <a:solidFill>
            <a:srgbClr val="000066"/>
          </a:solidFill>
          <a:ln w="76200" cmpd="tri">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chemeClr val="bg1"/>
                </a:solidFill>
              </a:rPr>
              <a:t>New</a:t>
            </a:r>
          </a:p>
          <a:p>
            <a:pPr algn="ctr"/>
            <a:r>
              <a:rPr lang="en-US" altLang="en-US" sz="4000" b="1">
                <a:solidFill>
                  <a:schemeClr val="bg1"/>
                </a:solidFill>
              </a:rPr>
              <a:t>Testament</a:t>
            </a:r>
          </a:p>
        </p:txBody>
      </p:sp>
      <p:sp>
        <p:nvSpPr>
          <p:cNvPr id="59399" name="AutoShape 7"/>
          <p:cNvSpPr>
            <a:spLocks noChangeArrowheads="1"/>
          </p:cNvSpPr>
          <p:nvPr/>
        </p:nvSpPr>
        <p:spPr bwMode="auto">
          <a:xfrm flipH="1">
            <a:off x="2819400" y="2209800"/>
            <a:ext cx="6096000" cy="1219200"/>
          </a:xfrm>
          <a:prstGeom prst="curvedUpArrow">
            <a:avLst>
              <a:gd name="adj1" fmla="val 147361"/>
              <a:gd name="adj2" fmla="val 229954"/>
              <a:gd name="adj3" fmla="val 33333"/>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endParaRPr lang="en-US"/>
          </a:p>
        </p:txBody>
      </p:sp>
      <p:sp>
        <p:nvSpPr>
          <p:cNvPr id="59403" name="AutoShape 11"/>
          <p:cNvSpPr>
            <a:spLocks noChangeArrowheads="1"/>
          </p:cNvSpPr>
          <p:nvPr/>
        </p:nvSpPr>
        <p:spPr bwMode="auto">
          <a:xfrm rot="-2113055">
            <a:off x="1295400" y="457200"/>
            <a:ext cx="2895600" cy="762000"/>
          </a:xfrm>
          <a:prstGeom prst="wave">
            <a:avLst>
              <a:gd name="adj1" fmla="val 13005"/>
              <a:gd name="adj2" fmla="val 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t>Inspired of God</a:t>
            </a:r>
          </a:p>
        </p:txBody>
      </p:sp>
      <p:sp>
        <p:nvSpPr>
          <p:cNvPr id="59404" name="Text Box 12"/>
          <p:cNvSpPr txBox="1">
            <a:spLocks noChangeArrowheads="1"/>
          </p:cNvSpPr>
          <p:nvPr/>
        </p:nvSpPr>
        <p:spPr bwMode="auto">
          <a:xfrm>
            <a:off x="1107281" y="3463925"/>
            <a:ext cx="10044113" cy="2675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90000"/>
              </a:lnSpc>
            </a:pPr>
            <a:r>
              <a:rPr lang="en-US" altLang="en-US" sz="3200" b="1" dirty="0"/>
              <a:t>2 Peter 1:20-21</a:t>
            </a:r>
          </a:p>
          <a:p>
            <a:pPr>
              <a:lnSpc>
                <a:spcPct val="90000"/>
              </a:lnSpc>
            </a:pPr>
            <a:endParaRPr lang="en-US" altLang="en-US" sz="1600" dirty="0"/>
          </a:p>
          <a:p>
            <a:pPr>
              <a:lnSpc>
                <a:spcPct val="90000"/>
              </a:lnSpc>
            </a:pPr>
            <a:r>
              <a:rPr lang="en-US" altLang="en-US" sz="3200" dirty="0"/>
              <a:t>20 knowing this first, that no prophecy of Scripture is of any private interpretation, </a:t>
            </a:r>
          </a:p>
          <a:p>
            <a:pPr>
              <a:lnSpc>
                <a:spcPct val="90000"/>
              </a:lnSpc>
            </a:pPr>
            <a:endParaRPr lang="en-US" altLang="en-US" sz="1050" dirty="0"/>
          </a:p>
          <a:p>
            <a:pPr>
              <a:lnSpc>
                <a:spcPct val="90000"/>
              </a:lnSpc>
            </a:pPr>
            <a:r>
              <a:rPr lang="en-US" altLang="en-US" sz="3200" dirty="0"/>
              <a:t>21 for prophecy </a:t>
            </a:r>
            <a:r>
              <a:rPr lang="en-US" altLang="en-US" sz="3200" u="sng" dirty="0"/>
              <a:t>never came by the will of man</a:t>
            </a:r>
            <a:r>
              <a:rPr lang="en-US" altLang="en-US" sz="3200" dirty="0"/>
              <a:t>, but holy men of God </a:t>
            </a:r>
            <a:r>
              <a:rPr lang="en-US" altLang="en-US" sz="3200" u="sng" dirty="0"/>
              <a:t>spoke as they were moved by the Holy Spirit. </a:t>
            </a:r>
          </a:p>
        </p:txBody>
      </p:sp>
    </p:spTree>
    <p:extLst>
      <p:ext uri="{BB962C8B-B14F-4D97-AF65-F5344CB8AC3E}">
        <p14:creationId xmlns:p14="http://schemas.microsoft.com/office/powerpoint/2010/main" val="4110343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404"/>
                                        </p:tgtEl>
                                        <p:attrNameLst>
                                          <p:attrName>style.visibility</p:attrName>
                                        </p:attrNameLst>
                                      </p:cBhvr>
                                      <p:to>
                                        <p:strVal val="visible"/>
                                      </p:to>
                                    </p:set>
                                    <p:animEffect transition="in" filter="wipe(left)">
                                      <p:cBhvr>
                                        <p:cTn id="7" dur="2000"/>
                                        <p:tgtEl>
                                          <p:spTgt spid="59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718" name="Group 62"/>
          <p:cNvGraphicFramePr>
            <a:graphicFrameLocks noGrp="1"/>
          </p:cNvGraphicFramePr>
          <p:nvPr>
            <p:extLst>
              <p:ext uri="{D42A27DB-BD31-4B8C-83A1-F6EECF244321}">
                <p14:modId xmlns:p14="http://schemas.microsoft.com/office/powerpoint/2010/main" val="946531752"/>
              </p:ext>
            </p:extLst>
          </p:nvPr>
        </p:nvGraphicFramePr>
        <p:xfrm>
          <a:off x="1807367" y="948532"/>
          <a:ext cx="8786814" cy="5788021"/>
        </p:xfrm>
        <a:graphic>
          <a:graphicData uri="http://schemas.openxmlformats.org/drawingml/2006/table">
            <a:tbl>
              <a:tblPr/>
              <a:tblGrid>
                <a:gridCol w="4393407">
                  <a:extLst>
                    <a:ext uri="{9D8B030D-6E8A-4147-A177-3AD203B41FA5}">
                      <a16:colId xmlns:a16="http://schemas.microsoft.com/office/drawing/2014/main" val="1408730689"/>
                    </a:ext>
                  </a:extLst>
                </a:gridCol>
                <a:gridCol w="4393407">
                  <a:extLst>
                    <a:ext uri="{9D8B030D-6E8A-4147-A177-3AD203B41FA5}">
                      <a16:colId xmlns:a16="http://schemas.microsoft.com/office/drawing/2014/main" val="3781736957"/>
                    </a:ext>
                  </a:extLst>
                </a:gridCol>
              </a:tblGrid>
              <a:tr h="59398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panose="020B0604020202020204" pitchFamily="34" charset="0"/>
                        </a:rPr>
                        <a:t>Scripture Said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panose="020B0604020202020204" pitchFamily="34" charset="0"/>
                        </a:rPr>
                        <a:t>God Said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3412685742"/>
                  </a:ext>
                </a:extLst>
              </a:tr>
              <a:tr h="732471">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Gen. 2:24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Matt. 19:4-5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93453884"/>
                  </a:ext>
                </a:extLst>
              </a:tr>
              <a:tr h="62735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Psa. 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Acts 4:24-25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3958727"/>
                  </a:ext>
                </a:extLst>
              </a:tr>
              <a:tr h="62902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Isa. 55:3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Acts 13:34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6559380"/>
                  </a:ext>
                </a:extLst>
              </a:tr>
              <a:tr h="62902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Psa. 16:10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Acts 13:35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27786793"/>
                  </a:ext>
                </a:extLst>
              </a:tr>
              <a:tr h="62902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Deut 32:43 (LXX)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Heb. 1:5-6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8933538"/>
                  </a:ext>
                </a:extLst>
              </a:tr>
              <a:tr h="64904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Psa. 104:4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Heb. 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3206594"/>
                  </a:ext>
                </a:extLst>
              </a:tr>
              <a:tr h="64904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Psa. 95:7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Heb. 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63055333"/>
                  </a:ext>
                </a:extLst>
              </a:tr>
              <a:tr h="64904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rPr>
                        <a:t>Psa. 102:25-27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rPr>
                        <a:t>Heb. 1:10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66069934"/>
                  </a:ext>
                </a:extLst>
              </a:tr>
            </a:tbl>
          </a:graphicData>
        </a:graphic>
      </p:graphicFrame>
      <p:sp>
        <p:nvSpPr>
          <p:cNvPr id="70672" name="Rectangle 16"/>
          <p:cNvSpPr>
            <a:spLocks noChangeArrowheads="1"/>
          </p:cNvSpPr>
          <p:nvPr/>
        </p:nvSpPr>
        <p:spPr bwMode="auto">
          <a:xfrm>
            <a:off x="1524000" y="0"/>
            <a:ext cx="9144000" cy="609600"/>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a:solidFill>
                  <a:schemeClr val="bg1"/>
                </a:solidFill>
              </a:rPr>
              <a:t>Scripture = Word of God</a:t>
            </a:r>
          </a:p>
        </p:txBody>
      </p:sp>
    </p:spTree>
    <p:extLst>
      <p:ext uri="{BB962C8B-B14F-4D97-AF65-F5344CB8AC3E}">
        <p14:creationId xmlns:p14="http://schemas.microsoft.com/office/powerpoint/2010/main" val="418456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01824" y="1446029"/>
            <a:ext cx="9015529" cy="1508105"/>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The Old Testament Claim</a:t>
            </a:r>
          </a:p>
          <a:p>
            <a:pPr marL="457200" indent="-457200">
              <a:buFont typeface="+mj-lt"/>
              <a:buAutoNum type="alphaUcPeriod"/>
            </a:pPr>
            <a:r>
              <a:rPr lang="en-US" sz="3200" b="1" dirty="0">
                <a:latin typeface="Arial Narrow" panose="020B0606020202030204" pitchFamily="34" charset="0"/>
              </a:rPr>
              <a:t>The New Testament Claim</a:t>
            </a:r>
          </a:p>
          <a:p>
            <a:pPr marL="971550" lvl="1" indent="-514350">
              <a:buFont typeface="+mj-lt"/>
              <a:buAutoNum type="arabicPeriod"/>
            </a:pPr>
            <a:r>
              <a:rPr lang="en-US" sz="2800" dirty="0">
                <a:latin typeface="Arial Narrow" panose="020B0606020202030204" pitchFamily="34" charset="0"/>
              </a:rPr>
              <a:t>Jesus spoke of the authority of the Scriptures</a:t>
            </a:r>
          </a:p>
        </p:txBody>
      </p:sp>
      <p:sp>
        <p:nvSpPr>
          <p:cNvPr id="4" name="TextBox 3">
            <a:extLst>
              <a:ext uri="{FF2B5EF4-FFF2-40B4-BE49-F238E27FC236}">
                <a16:creationId xmlns:a16="http://schemas.microsoft.com/office/drawing/2014/main" id="{7B5E8B89-7235-D3D1-9501-237762DF98BB}"/>
              </a:ext>
            </a:extLst>
          </p:cNvPr>
          <p:cNvSpPr txBox="1"/>
          <p:nvPr/>
        </p:nvSpPr>
        <p:spPr>
          <a:xfrm>
            <a:off x="1101824" y="359909"/>
            <a:ext cx="10007284"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defRPr/>
            </a:pPr>
            <a:r>
              <a:rPr lang="en-US" sz="4800" b="1" dirty="0">
                <a:solidFill>
                  <a:prstClr val="black"/>
                </a:solidFill>
                <a:latin typeface="Baskerville Old Face" panose="02020602080505020303" pitchFamily="18" charset="0"/>
              </a:rPr>
              <a:t>The Claim</a:t>
            </a:r>
          </a:p>
        </p:txBody>
      </p:sp>
    </p:spTree>
    <p:extLst>
      <p:ext uri="{BB962C8B-B14F-4D97-AF65-F5344CB8AC3E}">
        <p14:creationId xmlns:p14="http://schemas.microsoft.com/office/powerpoint/2010/main" val="2433955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Oval 2"/>
          <p:cNvSpPr>
            <a:spLocks noChangeArrowheads="1"/>
          </p:cNvSpPr>
          <p:nvPr/>
        </p:nvSpPr>
        <p:spPr bwMode="auto">
          <a:xfrm>
            <a:off x="676266"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dirty="0">
                <a:solidFill>
                  <a:srgbClr val="FFFF00"/>
                </a:solidFill>
                <a:latin typeface="Comic Sans MS" panose="030F0702030302020204" pitchFamily="66" charset="0"/>
              </a:rPr>
              <a:t>John 10:35</a:t>
            </a:r>
          </a:p>
        </p:txBody>
      </p:sp>
      <p:sp>
        <p:nvSpPr>
          <p:cNvPr id="72707" name="Text Box 3"/>
          <p:cNvSpPr txBox="1">
            <a:spLocks noChangeArrowheads="1"/>
          </p:cNvSpPr>
          <p:nvPr/>
        </p:nvSpPr>
        <p:spPr bwMode="auto">
          <a:xfrm>
            <a:off x="2209800" y="1447800"/>
            <a:ext cx="9384506" cy="954107"/>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“If He called them gods, to whom the word of God came (and the Scripture cannot be broken).”</a:t>
            </a:r>
          </a:p>
        </p:txBody>
      </p:sp>
      <p:sp>
        <p:nvSpPr>
          <p:cNvPr id="72708" name="Text Box 4"/>
          <p:cNvSpPr txBox="1">
            <a:spLocks noChangeArrowheads="1"/>
          </p:cNvSpPr>
          <p:nvPr/>
        </p:nvSpPr>
        <p:spPr bwMode="auto">
          <a:xfrm>
            <a:off x="2035968" y="2758610"/>
            <a:ext cx="9558337" cy="3394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88925" algn="l"/>
              </a:tabLst>
              <a:defRPr>
                <a:solidFill>
                  <a:schemeClr val="tx1"/>
                </a:solidFill>
                <a:latin typeface="Arial" panose="020B0604020202020204" pitchFamily="34" charset="0"/>
              </a:defRPr>
            </a:lvl1pPr>
            <a:lvl2pPr>
              <a:tabLst>
                <a:tab pos="288925" algn="l"/>
              </a:tabLst>
              <a:defRPr>
                <a:solidFill>
                  <a:schemeClr val="tx1"/>
                </a:solidFill>
                <a:latin typeface="Arial" panose="020B0604020202020204" pitchFamily="34" charset="0"/>
              </a:defRPr>
            </a:lvl2pPr>
            <a:lvl3pPr>
              <a:tabLst>
                <a:tab pos="288925" algn="l"/>
              </a:tabLst>
              <a:defRPr>
                <a:solidFill>
                  <a:schemeClr val="tx1"/>
                </a:solidFill>
                <a:latin typeface="Arial" panose="020B0604020202020204" pitchFamily="34" charset="0"/>
              </a:defRPr>
            </a:lvl3pPr>
            <a:lvl4pPr>
              <a:tabLst>
                <a:tab pos="288925" algn="l"/>
              </a:tabLst>
              <a:defRPr>
                <a:solidFill>
                  <a:schemeClr val="tx1"/>
                </a:solidFill>
                <a:latin typeface="Arial" panose="020B0604020202020204" pitchFamily="34" charset="0"/>
              </a:defRPr>
            </a:lvl4pPr>
            <a:lvl5pPr>
              <a:tabLst>
                <a:tab pos="288925" algn="l"/>
              </a:tabLst>
              <a:defRPr>
                <a:solidFill>
                  <a:schemeClr val="tx1"/>
                </a:solidFill>
                <a:latin typeface="Arial" panose="020B0604020202020204" pitchFamily="34" charset="0"/>
              </a:defRPr>
            </a:lvl5pPr>
            <a:lvl6pPr fontAlgn="base">
              <a:spcBef>
                <a:spcPct val="0"/>
              </a:spcBef>
              <a:spcAft>
                <a:spcPct val="0"/>
              </a:spcAft>
              <a:tabLst>
                <a:tab pos="288925" algn="l"/>
              </a:tabLst>
              <a:defRPr>
                <a:solidFill>
                  <a:schemeClr val="tx1"/>
                </a:solidFill>
                <a:latin typeface="Arial" panose="020B0604020202020204" pitchFamily="34" charset="0"/>
              </a:defRPr>
            </a:lvl6pPr>
            <a:lvl7pPr fontAlgn="base">
              <a:spcBef>
                <a:spcPct val="0"/>
              </a:spcBef>
              <a:spcAft>
                <a:spcPct val="0"/>
              </a:spcAft>
              <a:tabLst>
                <a:tab pos="288925" algn="l"/>
              </a:tabLst>
              <a:defRPr>
                <a:solidFill>
                  <a:schemeClr val="tx1"/>
                </a:solidFill>
                <a:latin typeface="Arial" panose="020B0604020202020204" pitchFamily="34" charset="0"/>
              </a:defRPr>
            </a:lvl7pPr>
            <a:lvl8pPr fontAlgn="base">
              <a:spcBef>
                <a:spcPct val="0"/>
              </a:spcBef>
              <a:spcAft>
                <a:spcPct val="0"/>
              </a:spcAft>
              <a:tabLst>
                <a:tab pos="288925" algn="l"/>
              </a:tabLst>
              <a:defRPr>
                <a:solidFill>
                  <a:schemeClr val="tx1"/>
                </a:solidFill>
                <a:latin typeface="Arial" panose="020B0604020202020204" pitchFamily="34" charset="0"/>
              </a:defRPr>
            </a:lvl8pPr>
            <a:lvl9pPr fontAlgn="base">
              <a:spcBef>
                <a:spcPct val="0"/>
              </a:spcBef>
              <a:spcAft>
                <a:spcPct val="0"/>
              </a:spcAft>
              <a:tabLst>
                <a:tab pos="288925" algn="l"/>
              </a:tabLst>
              <a:defRPr>
                <a:solidFill>
                  <a:schemeClr val="tx1"/>
                </a:solidFill>
                <a:latin typeface="Arial" panose="020B0604020202020204" pitchFamily="34" charset="0"/>
              </a:defRPr>
            </a:lvl9pPr>
          </a:lstStyle>
          <a:p>
            <a:pPr marL="457200" indent="-457200">
              <a:lnSpc>
                <a:spcPct val="130000"/>
              </a:lnSpc>
              <a:buFont typeface="Arial" panose="020B0604020202020204" pitchFamily="34" charset="0"/>
              <a:buChar char="•"/>
            </a:pPr>
            <a:r>
              <a:rPr lang="en-US" altLang="en-US" sz="2800" dirty="0"/>
              <a:t> Jesus quotes from Psa. 82:6</a:t>
            </a:r>
          </a:p>
          <a:p>
            <a:pPr marL="457200" indent="-457200">
              <a:lnSpc>
                <a:spcPct val="130000"/>
              </a:lnSpc>
              <a:buFont typeface="Arial" panose="020B0604020202020204" pitchFamily="34" charset="0"/>
              <a:buChar char="•"/>
            </a:pPr>
            <a:r>
              <a:rPr lang="en-US" altLang="en-US" sz="2800" dirty="0"/>
              <a:t> Called it “law” (v. 34) and “Scripture” (v. 35)</a:t>
            </a:r>
          </a:p>
          <a:p>
            <a:pPr marL="457200" indent="-457200">
              <a:lnSpc>
                <a:spcPct val="130000"/>
              </a:lnSpc>
              <a:buFont typeface="Arial" panose="020B0604020202020204" pitchFamily="34" charset="0"/>
              <a:buChar char="•"/>
            </a:pPr>
            <a:r>
              <a:rPr lang="en-US" altLang="en-US" sz="2800" dirty="0"/>
              <a:t> “Cannot be broken” = cannot be loosed, undone</a:t>
            </a:r>
          </a:p>
          <a:p>
            <a:pPr marL="457200" indent="-457200">
              <a:lnSpc>
                <a:spcPct val="130000"/>
              </a:lnSpc>
              <a:buFont typeface="Arial" panose="020B0604020202020204" pitchFamily="34" charset="0"/>
              <a:buChar char="•"/>
            </a:pPr>
            <a:r>
              <a:rPr lang="en-US" altLang="en-US" sz="2800" dirty="0"/>
              <a:t> Affirmation of the authority of Scripture</a:t>
            </a:r>
          </a:p>
          <a:p>
            <a:pPr marL="457200" indent="-457200">
              <a:lnSpc>
                <a:spcPct val="130000"/>
              </a:lnSpc>
              <a:buFont typeface="Arial" panose="020B0604020202020204" pitchFamily="34" charset="0"/>
              <a:buChar char="•"/>
            </a:pPr>
            <a:r>
              <a:rPr lang="en-US" altLang="en-US" sz="2800" dirty="0"/>
              <a:t> If this most “casual” statement in the OT is authoritative, so is all the rest! (Warfield)</a:t>
            </a:r>
          </a:p>
        </p:txBody>
      </p:sp>
    </p:spTree>
    <p:extLst>
      <p:ext uri="{BB962C8B-B14F-4D97-AF65-F5344CB8AC3E}">
        <p14:creationId xmlns:p14="http://schemas.microsoft.com/office/powerpoint/2010/main" val="742113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2708">
                                            <p:txEl>
                                              <p:pRg st="0" end="0"/>
                                            </p:txEl>
                                          </p:spTgt>
                                        </p:tgtEl>
                                        <p:attrNameLst>
                                          <p:attrName>style.visibility</p:attrName>
                                        </p:attrNameLst>
                                      </p:cBhvr>
                                      <p:to>
                                        <p:strVal val="visible"/>
                                      </p:to>
                                    </p:set>
                                    <p:animEffect transition="in" filter="barn(inVertical)">
                                      <p:cBhvr>
                                        <p:cTn id="7" dur="500"/>
                                        <p:tgtEl>
                                          <p:spTgt spid="727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2708">
                                            <p:txEl>
                                              <p:pRg st="1" end="1"/>
                                            </p:txEl>
                                          </p:spTgt>
                                        </p:tgtEl>
                                        <p:attrNameLst>
                                          <p:attrName>style.visibility</p:attrName>
                                        </p:attrNameLst>
                                      </p:cBhvr>
                                      <p:to>
                                        <p:strVal val="visible"/>
                                      </p:to>
                                    </p:set>
                                    <p:animEffect transition="in" filter="barn(inVertical)">
                                      <p:cBhvr>
                                        <p:cTn id="12" dur="500"/>
                                        <p:tgtEl>
                                          <p:spTgt spid="7270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2708">
                                            <p:txEl>
                                              <p:pRg st="2" end="2"/>
                                            </p:txEl>
                                          </p:spTgt>
                                        </p:tgtEl>
                                        <p:attrNameLst>
                                          <p:attrName>style.visibility</p:attrName>
                                        </p:attrNameLst>
                                      </p:cBhvr>
                                      <p:to>
                                        <p:strVal val="visible"/>
                                      </p:to>
                                    </p:set>
                                    <p:animEffect transition="in" filter="barn(inVertical)">
                                      <p:cBhvr>
                                        <p:cTn id="17" dur="500"/>
                                        <p:tgtEl>
                                          <p:spTgt spid="7270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2708">
                                            <p:txEl>
                                              <p:pRg st="3" end="3"/>
                                            </p:txEl>
                                          </p:spTgt>
                                        </p:tgtEl>
                                        <p:attrNameLst>
                                          <p:attrName>style.visibility</p:attrName>
                                        </p:attrNameLst>
                                      </p:cBhvr>
                                      <p:to>
                                        <p:strVal val="visible"/>
                                      </p:to>
                                    </p:set>
                                    <p:animEffect transition="in" filter="barn(inVertical)">
                                      <p:cBhvr>
                                        <p:cTn id="22" dur="500"/>
                                        <p:tgtEl>
                                          <p:spTgt spid="7270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2708">
                                            <p:txEl>
                                              <p:pRg st="4" end="4"/>
                                            </p:txEl>
                                          </p:spTgt>
                                        </p:tgtEl>
                                        <p:attrNameLst>
                                          <p:attrName>style.visibility</p:attrName>
                                        </p:attrNameLst>
                                      </p:cBhvr>
                                      <p:to>
                                        <p:strVal val="visible"/>
                                      </p:to>
                                    </p:set>
                                    <p:animEffect transition="in" filter="barn(inVertical)">
                                      <p:cBhvr>
                                        <p:cTn id="27" dur="500"/>
                                        <p:tgtEl>
                                          <p:spTgt spid="727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Oval 2"/>
          <p:cNvSpPr>
            <a:spLocks noChangeArrowheads="1"/>
          </p:cNvSpPr>
          <p:nvPr/>
        </p:nvSpPr>
        <p:spPr bwMode="auto">
          <a:xfrm>
            <a:off x="654832"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4000" i="1">
                <a:solidFill>
                  <a:srgbClr val="FFFF00"/>
                </a:solidFill>
                <a:latin typeface="Comic Sans MS" panose="030F0702030302020204" pitchFamily="66" charset="0"/>
              </a:rPr>
              <a:t>Matt. 5:18</a:t>
            </a:r>
          </a:p>
        </p:txBody>
      </p:sp>
      <p:sp>
        <p:nvSpPr>
          <p:cNvPr id="73731" name="Text Box 3"/>
          <p:cNvSpPr txBox="1">
            <a:spLocks noChangeArrowheads="1"/>
          </p:cNvSpPr>
          <p:nvPr/>
        </p:nvSpPr>
        <p:spPr bwMode="auto">
          <a:xfrm>
            <a:off x="1743075" y="1892493"/>
            <a:ext cx="9144000" cy="138499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For assuredly, I say to you, till heaven and earth pass away, </a:t>
            </a:r>
            <a:r>
              <a:rPr lang="en-US" altLang="en-US" sz="2800" u="sng"/>
              <a:t>one jot or one tittle</a:t>
            </a:r>
            <a:r>
              <a:rPr lang="en-US" altLang="en-US" sz="2800"/>
              <a:t> will by no means pass from the law till all is fulfilled. </a:t>
            </a:r>
          </a:p>
        </p:txBody>
      </p:sp>
      <p:sp>
        <p:nvSpPr>
          <p:cNvPr id="73732" name="Text Box 4"/>
          <p:cNvSpPr txBox="1">
            <a:spLocks noChangeArrowheads="1"/>
          </p:cNvSpPr>
          <p:nvPr/>
        </p:nvSpPr>
        <p:spPr bwMode="auto">
          <a:xfrm>
            <a:off x="1957387" y="3580513"/>
            <a:ext cx="9544051" cy="283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88925" algn="l"/>
              </a:tabLst>
              <a:defRPr>
                <a:solidFill>
                  <a:schemeClr val="tx1"/>
                </a:solidFill>
                <a:latin typeface="Arial" panose="020B0604020202020204" pitchFamily="34" charset="0"/>
              </a:defRPr>
            </a:lvl1pPr>
            <a:lvl2pPr>
              <a:tabLst>
                <a:tab pos="288925" algn="l"/>
              </a:tabLst>
              <a:defRPr>
                <a:solidFill>
                  <a:schemeClr val="tx1"/>
                </a:solidFill>
                <a:latin typeface="Arial" panose="020B0604020202020204" pitchFamily="34" charset="0"/>
              </a:defRPr>
            </a:lvl2pPr>
            <a:lvl3pPr>
              <a:tabLst>
                <a:tab pos="288925" algn="l"/>
              </a:tabLst>
              <a:defRPr>
                <a:solidFill>
                  <a:schemeClr val="tx1"/>
                </a:solidFill>
                <a:latin typeface="Arial" panose="020B0604020202020204" pitchFamily="34" charset="0"/>
              </a:defRPr>
            </a:lvl3pPr>
            <a:lvl4pPr>
              <a:tabLst>
                <a:tab pos="288925" algn="l"/>
              </a:tabLst>
              <a:defRPr>
                <a:solidFill>
                  <a:schemeClr val="tx1"/>
                </a:solidFill>
                <a:latin typeface="Arial" panose="020B0604020202020204" pitchFamily="34" charset="0"/>
              </a:defRPr>
            </a:lvl4pPr>
            <a:lvl5pPr>
              <a:tabLst>
                <a:tab pos="288925" algn="l"/>
              </a:tabLst>
              <a:defRPr>
                <a:solidFill>
                  <a:schemeClr val="tx1"/>
                </a:solidFill>
                <a:latin typeface="Arial" panose="020B0604020202020204" pitchFamily="34" charset="0"/>
              </a:defRPr>
            </a:lvl5pPr>
            <a:lvl6pPr fontAlgn="base">
              <a:spcBef>
                <a:spcPct val="0"/>
              </a:spcBef>
              <a:spcAft>
                <a:spcPct val="0"/>
              </a:spcAft>
              <a:tabLst>
                <a:tab pos="288925" algn="l"/>
              </a:tabLst>
              <a:defRPr>
                <a:solidFill>
                  <a:schemeClr val="tx1"/>
                </a:solidFill>
                <a:latin typeface="Arial" panose="020B0604020202020204" pitchFamily="34" charset="0"/>
              </a:defRPr>
            </a:lvl6pPr>
            <a:lvl7pPr fontAlgn="base">
              <a:spcBef>
                <a:spcPct val="0"/>
              </a:spcBef>
              <a:spcAft>
                <a:spcPct val="0"/>
              </a:spcAft>
              <a:tabLst>
                <a:tab pos="288925" algn="l"/>
              </a:tabLst>
              <a:defRPr>
                <a:solidFill>
                  <a:schemeClr val="tx1"/>
                </a:solidFill>
                <a:latin typeface="Arial" panose="020B0604020202020204" pitchFamily="34" charset="0"/>
              </a:defRPr>
            </a:lvl7pPr>
            <a:lvl8pPr fontAlgn="base">
              <a:spcBef>
                <a:spcPct val="0"/>
              </a:spcBef>
              <a:spcAft>
                <a:spcPct val="0"/>
              </a:spcAft>
              <a:tabLst>
                <a:tab pos="288925" algn="l"/>
              </a:tabLst>
              <a:defRPr>
                <a:solidFill>
                  <a:schemeClr val="tx1"/>
                </a:solidFill>
                <a:latin typeface="Arial" panose="020B0604020202020204" pitchFamily="34" charset="0"/>
              </a:defRPr>
            </a:lvl8pPr>
            <a:lvl9pPr fontAlgn="base">
              <a:spcBef>
                <a:spcPct val="0"/>
              </a:spcBef>
              <a:spcAft>
                <a:spcPct val="0"/>
              </a:spcAft>
              <a:tabLst>
                <a:tab pos="288925" algn="l"/>
              </a:tabLst>
              <a:defRPr>
                <a:solidFill>
                  <a:schemeClr val="tx1"/>
                </a:solidFill>
                <a:latin typeface="Arial" panose="020B0604020202020204" pitchFamily="34" charset="0"/>
              </a:defRPr>
            </a:lvl9pPr>
          </a:lstStyle>
          <a:p>
            <a:pPr marL="457200" indent="-457200">
              <a:lnSpc>
                <a:spcPct val="130000"/>
              </a:lnSpc>
              <a:buFont typeface="Arial" panose="020B0604020202020204" pitchFamily="34" charset="0"/>
              <a:buChar char="•"/>
            </a:pPr>
            <a:r>
              <a:rPr lang="en-US" altLang="en-US" sz="2800" dirty="0"/>
              <a:t>“Jot” – smallest letter of Hebrew alphabet</a:t>
            </a:r>
          </a:p>
          <a:p>
            <a:pPr marL="457200" indent="-457200">
              <a:lnSpc>
                <a:spcPct val="130000"/>
              </a:lnSpc>
              <a:buFont typeface="Arial" panose="020B0604020202020204" pitchFamily="34" charset="0"/>
              <a:buChar char="•"/>
            </a:pPr>
            <a:r>
              <a:rPr lang="en-US" altLang="en-US" sz="2800" dirty="0"/>
              <a:t>“Tittle” – a projection from a letter to distinguish it </a:t>
            </a:r>
          </a:p>
          <a:p>
            <a:pPr marL="457200" indent="-457200">
              <a:lnSpc>
                <a:spcPct val="130000"/>
              </a:lnSpc>
              <a:buFont typeface="Arial" panose="020B0604020202020204" pitchFamily="34" charset="0"/>
              <a:buChar char="•"/>
            </a:pPr>
            <a:r>
              <a:rPr lang="en-US" altLang="en-US" sz="2800" dirty="0"/>
              <a:t>Like our dot of the “</a:t>
            </a:r>
            <a:r>
              <a:rPr lang="en-US" altLang="en-US" sz="2800" dirty="0" err="1"/>
              <a:t>i</a:t>
            </a:r>
            <a:r>
              <a:rPr lang="en-US" altLang="en-US" sz="2800" dirty="0"/>
              <a:t>” and cross of a “t” </a:t>
            </a:r>
          </a:p>
          <a:p>
            <a:pPr marL="457200" indent="-457200">
              <a:lnSpc>
                <a:spcPct val="130000"/>
              </a:lnSpc>
              <a:buFont typeface="Arial" panose="020B0604020202020204" pitchFamily="34" charset="0"/>
              <a:buChar char="•"/>
            </a:pPr>
            <a:r>
              <a:rPr lang="en-US" altLang="en-US" sz="2800" dirty="0"/>
              <a:t>Point: Scriptures are true / reliable down to the smallest detail!</a:t>
            </a:r>
          </a:p>
        </p:txBody>
      </p:sp>
      <p:pic>
        <p:nvPicPr>
          <p:cNvPr id="73733" name="Picture 5" descr="No%20Jot%20or%20Tittle%20Logo%20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3422" y="-1"/>
            <a:ext cx="3880229" cy="1746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887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Effect transition="in" filter="barn(inVertical)">
                                      <p:cBhvr>
                                        <p:cTn id="7" dur="500"/>
                                        <p:tgtEl>
                                          <p:spTgt spid="737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3732">
                                            <p:txEl>
                                              <p:pRg st="1" end="1"/>
                                            </p:txEl>
                                          </p:spTgt>
                                        </p:tgtEl>
                                        <p:attrNameLst>
                                          <p:attrName>style.visibility</p:attrName>
                                        </p:attrNameLst>
                                      </p:cBhvr>
                                      <p:to>
                                        <p:strVal val="visible"/>
                                      </p:to>
                                    </p:set>
                                    <p:animEffect transition="in" filter="barn(inVertical)">
                                      <p:cBhvr>
                                        <p:cTn id="12" dur="500"/>
                                        <p:tgtEl>
                                          <p:spTgt spid="737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3732">
                                            <p:txEl>
                                              <p:pRg st="2" end="2"/>
                                            </p:txEl>
                                          </p:spTgt>
                                        </p:tgtEl>
                                        <p:attrNameLst>
                                          <p:attrName>style.visibility</p:attrName>
                                        </p:attrNameLst>
                                      </p:cBhvr>
                                      <p:to>
                                        <p:strVal val="visible"/>
                                      </p:to>
                                    </p:set>
                                    <p:animEffect transition="in" filter="barn(inVertical)">
                                      <p:cBhvr>
                                        <p:cTn id="17" dur="500"/>
                                        <p:tgtEl>
                                          <p:spTgt spid="7373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3732">
                                            <p:txEl>
                                              <p:pRg st="3" end="3"/>
                                            </p:txEl>
                                          </p:spTgt>
                                        </p:tgtEl>
                                        <p:attrNameLst>
                                          <p:attrName>style.visibility</p:attrName>
                                        </p:attrNameLst>
                                      </p:cBhvr>
                                      <p:to>
                                        <p:strVal val="visible"/>
                                      </p:to>
                                    </p:set>
                                    <p:animEffect transition="in" filter="barn(inVertical)">
                                      <p:cBhvr>
                                        <p:cTn id="22" dur="500"/>
                                        <p:tgtEl>
                                          <p:spTgt spid="737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2"/>
          <p:cNvSpPr>
            <a:spLocks noChangeArrowheads="1"/>
          </p:cNvSpPr>
          <p:nvPr/>
        </p:nvSpPr>
        <p:spPr bwMode="auto">
          <a:xfrm>
            <a:off x="697700"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200" i="1">
                <a:solidFill>
                  <a:srgbClr val="FFFF00"/>
                </a:solidFill>
                <a:latin typeface="Comic Sans MS" panose="030F0702030302020204" pitchFamily="66" charset="0"/>
              </a:rPr>
              <a:t>Endorsed</a:t>
            </a:r>
          </a:p>
          <a:p>
            <a:pPr algn="ctr"/>
            <a:r>
              <a:rPr lang="en-US" altLang="en-US" sz="3200" i="1">
                <a:solidFill>
                  <a:srgbClr val="FFFF00"/>
                </a:solidFill>
                <a:latin typeface="Comic Sans MS" panose="030F0702030302020204" pitchFamily="66" charset="0"/>
              </a:rPr>
              <a:t>OT Stories</a:t>
            </a:r>
          </a:p>
        </p:txBody>
      </p:sp>
      <p:sp>
        <p:nvSpPr>
          <p:cNvPr id="75779" name="Text Box 3"/>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75780" name="Text Box 4"/>
          <p:cNvSpPr txBox="1">
            <a:spLocks noChangeArrowheads="1"/>
          </p:cNvSpPr>
          <p:nvPr/>
        </p:nvSpPr>
        <p:spPr bwMode="auto">
          <a:xfrm>
            <a:off x="6096000" y="457201"/>
            <a:ext cx="4267200" cy="138499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t>Jesus believed what was recorded in the OT to be FACT and not FICTION</a:t>
            </a:r>
          </a:p>
        </p:txBody>
      </p:sp>
      <p:sp>
        <p:nvSpPr>
          <p:cNvPr id="75781" name="Text Box 5"/>
          <p:cNvSpPr txBox="1">
            <a:spLocks noChangeArrowheads="1"/>
          </p:cNvSpPr>
          <p:nvPr/>
        </p:nvSpPr>
        <p:spPr bwMode="auto">
          <a:xfrm>
            <a:off x="2286000" y="2209800"/>
            <a:ext cx="7848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50838">
              <a:defRPr>
                <a:solidFill>
                  <a:schemeClr val="tx1"/>
                </a:solidFill>
                <a:latin typeface="Arial" panose="020B0604020202020204" pitchFamily="34" charset="0"/>
              </a:defRPr>
            </a:lvl1pPr>
            <a:lvl2pPr defTabSz="350838">
              <a:defRPr>
                <a:solidFill>
                  <a:schemeClr val="tx1"/>
                </a:solidFill>
                <a:latin typeface="Arial" panose="020B0604020202020204" pitchFamily="34" charset="0"/>
              </a:defRPr>
            </a:lvl2pPr>
            <a:lvl3pPr defTabSz="350838">
              <a:defRPr>
                <a:solidFill>
                  <a:schemeClr val="tx1"/>
                </a:solidFill>
                <a:latin typeface="Arial" panose="020B0604020202020204" pitchFamily="34" charset="0"/>
              </a:defRPr>
            </a:lvl3pPr>
            <a:lvl4pPr defTabSz="350838">
              <a:defRPr>
                <a:solidFill>
                  <a:schemeClr val="tx1"/>
                </a:solidFill>
                <a:latin typeface="Arial" panose="020B0604020202020204" pitchFamily="34" charset="0"/>
              </a:defRPr>
            </a:lvl4pPr>
            <a:lvl5pPr defTabSz="350838">
              <a:defRPr>
                <a:solidFill>
                  <a:schemeClr val="tx1"/>
                </a:solidFill>
                <a:latin typeface="Arial" panose="020B0604020202020204" pitchFamily="34" charset="0"/>
              </a:defRPr>
            </a:lvl5pPr>
            <a:lvl6pPr defTabSz="350838" fontAlgn="base">
              <a:spcBef>
                <a:spcPct val="0"/>
              </a:spcBef>
              <a:spcAft>
                <a:spcPct val="0"/>
              </a:spcAft>
              <a:defRPr>
                <a:solidFill>
                  <a:schemeClr val="tx1"/>
                </a:solidFill>
                <a:latin typeface="Arial" panose="020B0604020202020204" pitchFamily="34" charset="0"/>
              </a:defRPr>
            </a:lvl6pPr>
            <a:lvl7pPr defTabSz="350838" fontAlgn="base">
              <a:spcBef>
                <a:spcPct val="0"/>
              </a:spcBef>
              <a:spcAft>
                <a:spcPct val="0"/>
              </a:spcAft>
              <a:defRPr>
                <a:solidFill>
                  <a:schemeClr val="tx1"/>
                </a:solidFill>
                <a:latin typeface="Arial" panose="020B0604020202020204" pitchFamily="34" charset="0"/>
              </a:defRPr>
            </a:lvl7pPr>
            <a:lvl8pPr defTabSz="350838" fontAlgn="base">
              <a:spcBef>
                <a:spcPct val="0"/>
              </a:spcBef>
              <a:spcAft>
                <a:spcPct val="0"/>
              </a:spcAft>
              <a:defRPr>
                <a:solidFill>
                  <a:schemeClr val="tx1"/>
                </a:solidFill>
                <a:latin typeface="Arial" panose="020B0604020202020204" pitchFamily="34" charset="0"/>
              </a:defRPr>
            </a:lvl8pPr>
            <a:lvl9pPr defTabSz="350838" fontAlgn="base">
              <a:spcBef>
                <a:spcPct val="0"/>
              </a:spcBef>
              <a:spcAft>
                <a:spcPct val="0"/>
              </a:spcAft>
              <a:defRPr>
                <a:solidFill>
                  <a:schemeClr val="tx1"/>
                </a:solidFill>
                <a:latin typeface="Arial" panose="020B0604020202020204" pitchFamily="34" charset="0"/>
              </a:defRPr>
            </a:lvl9pPr>
          </a:lstStyle>
          <a:p>
            <a:pPr>
              <a:lnSpc>
                <a:spcPct val="140000"/>
              </a:lnSpc>
              <a:buFont typeface="Wingdings" panose="05000000000000000000" pitchFamily="2" charset="2"/>
              <a:buChar char="q"/>
            </a:pPr>
            <a:r>
              <a:rPr lang="en-US" altLang="en-US" sz="3200" b="1"/>
              <a:t> </a:t>
            </a:r>
            <a:r>
              <a:rPr lang="en-US" altLang="en-US" sz="3200" b="1">
                <a:solidFill>
                  <a:srgbClr val="000066"/>
                </a:solidFill>
              </a:rPr>
              <a:t>Creation</a:t>
            </a:r>
            <a:r>
              <a:rPr lang="en-US" altLang="en-US" sz="3200" b="1"/>
              <a:t> (Matt. 19:4)</a:t>
            </a:r>
          </a:p>
          <a:p>
            <a:pPr>
              <a:lnSpc>
                <a:spcPct val="140000"/>
              </a:lnSpc>
              <a:buFont typeface="Wingdings" panose="05000000000000000000" pitchFamily="2" charset="2"/>
              <a:buChar char="q"/>
            </a:pPr>
            <a:r>
              <a:rPr lang="en-US" altLang="en-US" sz="3200" b="1"/>
              <a:t> </a:t>
            </a:r>
            <a:r>
              <a:rPr lang="en-US" altLang="en-US" sz="3200" b="1">
                <a:solidFill>
                  <a:srgbClr val="000066"/>
                </a:solidFill>
              </a:rPr>
              <a:t>Noah &amp; Flood</a:t>
            </a:r>
            <a:r>
              <a:rPr lang="en-US" altLang="en-US" sz="3200" b="1"/>
              <a:t> (Matt. 24:37-38)</a:t>
            </a:r>
          </a:p>
          <a:p>
            <a:pPr>
              <a:lnSpc>
                <a:spcPct val="140000"/>
              </a:lnSpc>
              <a:buFont typeface="Wingdings" panose="05000000000000000000" pitchFamily="2" charset="2"/>
              <a:buChar char="q"/>
            </a:pPr>
            <a:r>
              <a:rPr lang="en-US" altLang="en-US" sz="3200" b="1"/>
              <a:t> </a:t>
            </a:r>
            <a:r>
              <a:rPr lang="en-US" altLang="en-US" sz="3200" b="1">
                <a:solidFill>
                  <a:srgbClr val="000066"/>
                </a:solidFill>
              </a:rPr>
              <a:t>Sodom’s Judgment</a:t>
            </a:r>
            <a:r>
              <a:rPr lang="en-US" altLang="en-US" sz="3200" b="1"/>
              <a:t> (Matt. 11:24)</a:t>
            </a:r>
          </a:p>
          <a:p>
            <a:pPr>
              <a:lnSpc>
                <a:spcPct val="140000"/>
              </a:lnSpc>
              <a:buFont typeface="Wingdings" panose="05000000000000000000" pitchFamily="2" charset="2"/>
              <a:buChar char="q"/>
            </a:pPr>
            <a:r>
              <a:rPr lang="en-US" altLang="en-US" sz="3200" b="1"/>
              <a:t> </a:t>
            </a:r>
            <a:r>
              <a:rPr lang="en-US" altLang="en-US" sz="3200" b="1">
                <a:solidFill>
                  <a:srgbClr val="000066"/>
                </a:solidFill>
              </a:rPr>
              <a:t>Lot’s Wife</a:t>
            </a:r>
            <a:r>
              <a:rPr lang="en-US" altLang="en-US" sz="3200" b="1"/>
              <a:t> (Luke 17:32)</a:t>
            </a:r>
          </a:p>
          <a:p>
            <a:pPr>
              <a:lnSpc>
                <a:spcPct val="140000"/>
              </a:lnSpc>
              <a:buFont typeface="Wingdings" panose="05000000000000000000" pitchFamily="2" charset="2"/>
              <a:buChar char="q"/>
            </a:pPr>
            <a:r>
              <a:rPr lang="en-US" altLang="en-US" sz="3200" b="1"/>
              <a:t> </a:t>
            </a:r>
            <a:r>
              <a:rPr lang="en-US" altLang="en-US" sz="3200" b="1">
                <a:solidFill>
                  <a:srgbClr val="000066"/>
                </a:solidFill>
              </a:rPr>
              <a:t>Jonah &amp; the Whale</a:t>
            </a:r>
            <a:r>
              <a:rPr lang="en-US" altLang="en-US" sz="3200" b="1"/>
              <a:t> (Matt. 12:40)</a:t>
            </a:r>
          </a:p>
        </p:txBody>
      </p:sp>
    </p:spTree>
    <p:extLst>
      <p:ext uri="{BB962C8B-B14F-4D97-AF65-F5344CB8AC3E}">
        <p14:creationId xmlns:p14="http://schemas.microsoft.com/office/powerpoint/2010/main" val="3959039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5781">
                                            <p:txEl>
                                              <p:pRg st="0" end="0"/>
                                            </p:txEl>
                                          </p:spTgt>
                                        </p:tgtEl>
                                        <p:attrNameLst>
                                          <p:attrName>style.visibility</p:attrName>
                                        </p:attrNameLst>
                                      </p:cBhvr>
                                      <p:to>
                                        <p:strVal val="visible"/>
                                      </p:to>
                                    </p:set>
                                    <p:animEffect transition="in" filter="barn(outVertical)">
                                      <p:cBhvr>
                                        <p:cTn id="7" dur="500"/>
                                        <p:tgtEl>
                                          <p:spTgt spid="7578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75781">
                                            <p:txEl>
                                              <p:pRg st="1" end="1"/>
                                            </p:txEl>
                                          </p:spTgt>
                                        </p:tgtEl>
                                        <p:attrNameLst>
                                          <p:attrName>style.visibility</p:attrName>
                                        </p:attrNameLst>
                                      </p:cBhvr>
                                      <p:to>
                                        <p:strVal val="visible"/>
                                      </p:to>
                                    </p:set>
                                    <p:animEffect transition="in" filter="barn(outVertical)">
                                      <p:cBhvr>
                                        <p:cTn id="12" dur="500"/>
                                        <p:tgtEl>
                                          <p:spTgt spid="7578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75781">
                                            <p:txEl>
                                              <p:pRg st="2" end="2"/>
                                            </p:txEl>
                                          </p:spTgt>
                                        </p:tgtEl>
                                        <p:attrNameLst>
                                          <p:attrName>style.visibility</p:attrName>
                                        </p:attrNameLst>
                                      </p:cBhvr>
                                      <p:to>
                                        <p:strVal val="visible"/>
                                      </p:to>
                                    </p:set>
                                    <p:animEffect transition="in" filter="barn(outVertical)">
                                      <p:cBhvr>
                                        <p:cTn id="17" dur="500"/>
                                        <p:tgtEl>
                                          <p:spTgt spid="7578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75781">
                                            <p:txEl>
                                              <p:pRg st="3" end="3"/>
                                            </p:txEl>
                                          </p:spTgt>
                                        </p:tgtEl>
                                        <p:attrNameLst>
                                          <p:attrName>style.visibility</p:attrName>
                                        </p:attrNameLst>
                                      </p:cBhvr>
                                      <p:to>
                                        <p:strVal val="visible"/>
                                      </p:to>
                                    </p:set>
                                    <p:animEffect transition="in" filter="barn(outVertical)">
                                      <p:cBhvr>
                                        <p:cTn id="22" dur="500"/>
                                        <p:tgtEl>
                                          <p:spTgt spid="7578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75781">
                                            <p:txEl>
                                              <p:pRg st="4" end="4"/>
                                            </p:txEl>
                                          </p:spTgt>
                                        </p:tgtEl>
                                        <p:attrNameLst>
                                          <p:attrName>style.visibility</p:attrName>
                                        </p:attrNameLst>
                                      </p:cBhvr>
                                      <p:to>
                                        <p:strVal val="visible"/>
                                      </p:to>
                                    </p:set>
                                    <p:animEffect transition="in" filter="barn(outVertical)">
                                      <p:cBhvr>
                                        <p:cTn id="27" dur="500"/>
                                        <p:tgtEl>
                                          <p:spTgt spid="757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1862" y="1446029"/>
            <a:ext cx="10357658" cy="1938992"/>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The Old Testament Claim</a:t>
            </a:r>
          </a:p>
          <a:p>
            <a:pPr marL="457200" indent="-457200">
              <a:buFont typeface="+mj-lt"/>
              <a:buAutoNum type="alphaUcPeriod"/>
            </a:pPr>
            <a:r>
              <a:rPr lang="en-US" sz="3200" b="1" dirty="0">
                <a:latin typeface="Arial Narrow" panose="020B0606020202030204" pitchFamily="34" charset="0"/>
              </a:rPr>
              <a:t>The New Testament Claim</a:t>
            </a:r>
          </a:p>
          <a:p>
            <a:pPr marL="971550" lvl="1" indent="-514350">
              <a:buFont typeface="+mj-lt"/>
              <a:buAutoNum type="arabicPeriod"/>
            </a:pPr>
            <a:r>
              <a:rPr lang="en-US" sz="2800" dirty="0">
                <a:latin typeface="Arial Narrow" panose="020B0606020202030204" pitchFamily="34" charset="0"/>
              </a:rPr>
              <a:t>Jesus spoke of the authority of the Scriptures</a:t>
            </a:r>
          </a:p>
          <a:p>
            <a:pPr marL="971550" lvl="1" indent="-514350">
              <a:buFont typeface="+mj-lt"/>
              <a:buAutoNum type="arabicPeriod"/>
            </a:pPr>
            <a:r>
              <a:rPr lang="en-US" sz="2800" dirty="0">
                <a:latin typeface="Arial Narrow" panose="020B0606020202030204" pitchFamily="34" charset="0"/>
              </a:rPr>
              <a:t>Apostles and NT writers claimed to speak from God</a:t>
            </a:r>
          </a:p>
        </p:txBody>
      </p:sp>
      <p:sp>
        <p:nvSpPr>
          <p:cNvPr id="4" name="TextBox 3">
            <a:extLst>
              <a:ext uri="{FF2B5EF4-FFF2-40B4-BE49-F238E27FC236}">
                <a16:creationId xmlns:a16="http://schemas.microsoft.com/office/drawing/2014/main" id="{507BF044-07BE-EA26-243D-E80C65EFB5BB}"/>
              </a:ext>
            </a:extLst>
          </p:cNvPr>
          <p:cNvSpPr txBox="1"/>
          <p:nvPr/>
        </p:nvSpPr>
        <p:spPr>
          <a:xfrm>
            <a:off x="1101824" y="359909"/>
            <a:ext cx="10007284"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defRPr/>
            </a:pPr>
            <a:r>
              <a:rPr lang="en-US" sz="4800" b="1" dirty="0">
                <a:solidFill>
                  <a:prstClr val="black"/>
                </a:solidFill>
                <a:latin typeface="Baskerville Old Face" panose="02020602080505020303" pitchFamily="18" charset="0"/>
              </a:rPr>
              <a:t>The Claim</a:t>
            </a:r>
          </a:p>
        </p:txBody>
      </p:sp>
    </p:spTree>
    <p:extLst>
      <p:ext uri="{BB962C8B-B14F-4D97-AF65-F5344CB8AC3E}">
        <p14:creationId xmlns:p14="http://schemas.microsoft.com/office/powerpoint/2010/main" val="2272885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77827" name="Text Box 3"/>
          <p:cNvSpPr txBox="1">
            <a:spLocks noChangeArrowheads="1"/>
          </p:cNvSpPr>
          <p:nvPr/>
        </p:nvSpPr>
        <p:spPr bwMode="auto">
          <a:xfrm>
            <a:off x="2116974" y="1882038"/>
            <a:ext cx="8212541" cy="483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50838">
              <a:defRPr>
                <a:solidFill>
                  <a:schemeClr val="tx1"/>
                </a:solidFill>
                <a:latin typeface="Arial" panose="020B0604020202020204" pitchFamily="34" charset="0"/>
              </a:defRPr>
            </a:lvl1pPr>
            <a:lvl2pPr defTabSz="350838">
              <a:defRPr>
                <a:solidFill>
                  <a:schemeClr val="tx1"/>
                </a:solidFill>
                <a:latin typeface="Arial" panose="020B0604020202020204" pitchFamily="34" charset="0"/>
              </a:defRPr>
            </a:lvl2pPr>
            <a:lvl3pPr defTabSz="350838">
              <a:defRPr>
                <a:solidFill>
                  <a:schemeClr val="tx1"/>
                </a:solidFill>
                <a:latin typeface="Arial" panose="020B0604020202020204" pitchFamily="34" charset="0"/>
              </a:defRPr>
            </a:lvl3pPr>
            <a:lvl4pPr defTabSz="350838">
              <a:defRPr>
                <a:solidFill>
                  <a:schemeClr val="tx1"/>
                </a:solidFill>
                <a:latin typeface="Arial" panose="020B0604020202020204" pitchFamily="34" charset="0"/>
              </a:defRPr>
            </a:lvl4pPr>
            <a:lvl5pPr defTabSz="350838">
              <a:defRPr>
                <a:solidFill>
                  <a:schemeClr val="tx1"/>
                </a:solidFill>
                <a:latin typeface="Arial" panose="020B0604020202020204" pitchFamily="34" charset="0"/>
              </a:defRPr>
            </a:lvl5pPr>
            <a:lvl6pPr defTabSz="350838" fontAlgn="base">
              <a:spcBef>
                <a:spcPct val="0"/>
              </a:spcBef>
              <a:spcAft>
                <a:spcPct val="0"/>
              </a:spcAft>
              <a:defRPr>
                <a:solidFill>
                  <a:schemeClr val="tx1"/>
                </a:solidFill>
                <a:latin typeface="Arial" panose="020B0604020202020204" pitchFamily="34" charset="0"/>
              </a:defRPr>
            </a:lvl6pPr>
            <a:lvl7pPr defTabSz="350838" fontAlgn="base">
              <a:spcBef>
                <a:spcPct val="0"/>
              </a:spcBef>
              <a:spcAft>
                <a:spcPct val="0"/>
              </a:spcAft>
              <a:defRPr>
                <a:solidFill>
                  <a:schemeClr val="tx1"/>
                </a:solidFill>
                <a:latin typeface="Arial" panose="020B0604020202020204" pitchFamily="34" charset="0"/>
              </a:defRPr>
            </a:lvl7pPr>
            <a:lvl8pPr defTabSz="350838" fontAlgn="base">
              <a:spcBef>
                <a:spcPct val="0"/>
              </a:spcBef>
              <a:spcAft>
                <a:spcPct val="0"/>
              </a:spcAft>
              <a:defRPr>
                <a:solidFill>
                  <a:schemeClr val="tx1"/>
                </a:solidFill>
                <a:latin typeface="Arial" panose="020B0604020202020204" pitchFamily="34" charset="0"/>
              </a:defRPr>
            </a:lvl8pPr>
            <a:lvl9pPr defTabSz="350838" fontAlgn="base">
              <a:spcBef>
                <a:spcPct val="0"/>
              </a:spcBef>
              <a:spcAft>
                <a:spcPct val="0"/>
              </a:spcAft>
              <a:defRPr>
                <a:solidFill>
                  <a:schemeClr val="tx1"/>
                </a:solidFill>
                <a:latin typeface="Arial" panose="020B0604020202020204" pitchFamily="34" charset="0"/>
              </a:defRPr>
            </a:lvl9pPr>
          </a:lstStyle>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1 Tim. 4:1</a:t>
            </a:r>
            <a:r>
              <a:rPr lang="en-US" altLang="en-US" sz="3200" dirty="0">
                <a:latin typeface="Arial Narrow" panose="020B0606020202030204" pitchFamily="34" charset="0"/>
              </a:rPr>
              <a:t> – “Now the Spirit expressly says…”</a:t>
            </a:r>
          </a:p>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2 Pet. 3:15-16</a:t>
            </a:r>
            <a:r>
              <a:rPr lang="en-US" altLang="en-US" sz="3200" dirty="0">
                <a:latin typeface="Arial Narrow" panose="020B0606020202030204" pitchFamily="34" charset="0"/>
              </a:rPr>
              <a:t>  - Paul’s writings called “Scripture”</a:t>
            </a:r>
          </a:p>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Eph. 3:3-5</a:t>
            </a:r>
            <a:r>
              <a:rPr lang="en-US" altLang="en-US" sz="3200" dirty="0">
                <a:latin typeface="Arial Narrow" panose="020B0606020202030204" pitchFamily="34" charset="0"/>
              </a:rPr>
              <a:t> – Apostles &amp; prophets guided by Spirit</a:t>
            </a:r>
          </a:p>
          <a:p>
            <a:pPr marL="177800" indent="-177800">
              <a:lnSpc>
                <a:spcPct val="140000"/>
              </a:lnSpc>
              <a:buFont typeface="Arial" panose="020B0604020202020204" pitchFamily="34" charset="0"/>
              <a:buChar char="•"/>
            </a:pPr>
            <a:r>
              <a:rPr lang="en-US" altLang="en-US" sz="3200" u="sng" dirty="0">
                <a:latin typeface="Arial Narrow" panose="020B0606020202030204" pitchFamily="34" charset="0"/>
              </a:rPr>
              <a:t>1 Thess. 2:13</a:t>
            </a:r>
            <a:r>
              <a:rPr lang="en-US" altLang="en-US" sz="3200" dirty="0">
                <a:latin typeface="Arial Narrow" panose="020B0606020202030204" pitchFamily="34" charset="0"/>
              </a:rPr>
              <a:t> – not word of men, but God</a:t>
            </a:r>
          </a:p>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John 16:13</a:t>
            </a:r>
            <a:r>
              <a:rPr lang="en-US" altLang="en-US" sz="3200" dirty="0">
                <a:latin typeface="Arial Narrow" panose="020B0606020202030204" pitchFamily="34" charset="0"/>
              </a:rPr>
              <a:t> – Spirit would guide apostles into all truth</a:t>
            </a:r>
          </a:p>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Gal. 1:11-12</a:t>
            </a:r>
            <a:r>
              <a:rPr lang="en-US" altLang="en-US" sz="3200" dirty="0">
                <a:latin typeface="Arial Narrow" panose="020B0606020202030204" pitchFamily="34" charset="0"/>
              </a:rPr>
              <a:t> – Not receive gospel from man, but God</a:t>
            </a:r>
          </a:p>
          <a:p>
            <a:pPr>
              <a:lnSpc>
                <a:spcPct val="140000"/>
              </a:lnSpc>
              <a:buFontTx/>
              <a:buChar char="•"/>
            </a:pPr>
            <a:r>
              <a:rPr lang="en-US" altLang="en-US" sz="3200" dirty="0">
                <a:latin typeface="Arial Narrow" panose="020B0606020202030204" pitchFamily="34" charset="0"/>
              </a:rPr>
              <a:t> </a:t>
            </a:r>
            <a:r>
              <a:rPr lang="en-US" altLang="en-US" sz="3200" u="sng" dirty="0">
                <a:latin typeface="Arial Narrow" panose="020B0606020202030204" pitchFamily="34" charset="0"/>
              </a:rPr>
              <a:t>1 Cor. 14:37</a:t>
            </a:r>
            <a:r>
              <a:rPr lang="en-US" altLang="en-US" sz="3200" dirty="0">
                <a:latin typeface="Arial Narrow" panose="020B0606020202030204" pitchFamily="34" charset="0"/>
              </a:rPr>
              <a:t> – I write the commandments of Lord</a:t>
            </a:r>
          </a:p>
        </p:txBody>
      </p:sp>
      <p:sp>
        <p:nvSpPr>
          <p:cNvPr id="77828" name="AutoShape 4"/>
          <p:cNvSpPr>
            <a:spLocks noChangeArrowheads="1"/>
          </p:cNvSpPr>
          <p:nvPr/>
        </p:nvSpPr>
        <p:spPr bwMode="auto">
          <a:xfrm>
            <a:off x="1396537" y="304800"/>
            <a:ext cx="9171709" cy="1352204"/>
          </a:xfrm>
          <a:prstGeom prst="bevel">
            <a:avLst>
              <a:gd name="adj" fmla="val 12500"/>
            </a:avLst>
          </a:prstGeom>
          <a:solidFill>
            <a:srgbClr val="002060"/>
          </a:solidFill>
          <a:ln w="9525">
            <a:solidFill>
              <a:schemeClr val="hlink"/>
            </a:solidFill>
            <a:miter lim="800000"/>
            <a:headEnd/>
            <a:tailEnd/>
          </a:ln>
          <a:effectLst/>
        </p:spPr>
        <p:txBody>
          <a:bodyPr wrap="none" anchor="ctr"/>
          <a:lstStyle/>
          <a:p>
            <a:pPr algn="ctr"/>
            <a:r>
              <a:rPr lang="en-US" altLang="en-US" sz="3200" b="1">
                <a:solidFill>
                  <a:srgbClr val="FFFF00"/>
                </a:solidFill>
              </a:rPr>
              <a:t>Apostles &amp; NT Writers Claimed To Speak</a:t>
            </a:r>
          </a:p>
          <a:p>
            <a:pPr algn="ctr"/>
            <a:r>
              <a:rPr lang="en-US" altLang="en-US" sz="3200" b="1">
                <a:solidFill>
                  <a:srgbClr val="FFFF00"/>
                </a:solidFill>
              </a:rPr>
              <a:t>By the Inspiration of God</a:t>
            </a:r>
          </a:p>
        </p:txBody>
      </p:sp>
    </p:spTree>
    <p:extLst>
      <p:ext uri="{BB962C8B-B14F-4D97-AF65-F5344CB8AC3E}">
        <p14:creationId xmlns:p14="http://schemas.microsoft.com/office/powerpoint/2010/main" val="2153314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arn(outVertical)">
                                      <p:cBhvr>
                                        <p:cTn id="7" dur="500"/>
                                        <p:tgtEl>
                                          <p:spTgt spid="77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arn(outVertical)">
                                      <p:cBhvr>
                                        <p:cTn id="12" dur="500"/>
                                        <p:tgtEl>
                                          <p:spTgt spid="778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barn(outVertical)">
                                      <p:cBhvr>
                                        <p:cTn id="17" dur="500"/>
                                        <p:tgtEl>
                                          <p:spTgt spid="778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77827">
                                            <p:txEl>
                                              <p:pRg st="3" end="3"/>
                                            </p:txEl>
                                          </p:spTgt>
                                        </p:tgtEl>
                                        <p:attrNameLst>
                                          <p:attrName>style.visibility</p:attrName>
                                        </p:attrNameLst>
                                      </p:cBhvr>
                                      <p:to>
                                        <p:strVal val="visible"/>
                                      </p:to>
                                    </p:set>
                                    <p:animEffect transition="in" filter="barn(outVertical)">
                                      <p:cBhvr>
                                        <p:cTn id="22" dur="500"/>
                                        <p:tgtEl>
                                          <p:spTgt spid="778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77827">
                                            <p:txEl>
                                              <p:pRg st="4" end="4"/>
                                            </p:txEl>
                                          </p:spTgt>
                                        </p:tgtEl>
                                        <p:attrNameLst>
                                          <p:attrName>style.visibility</p:attrName>
                                        </p:attrNameLst>
                                      </p:cBhvr>
                                      <p:to>
                                        <p:strVal val="visible"/>
                                      </p:to>
                                    </p:set>
                                    <p:animEffect transition="in" filter="barn(outVertical)">
                                      <p:cBhvr>
                                        <p:cTn id="27" dur="500"/>
                                        <p:tgtEl>
                                          <p:spTgt spid="778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77827">
                                            <p:txEl>
                                              <p:pRg st="5" end="5"/>
                                            </p:txEl>
                                          </p:spTgt>
                                        </p:tgtEl>
                                        <p:attrNameLst>
                                          <p:attrName>style.visibility</p:attrName>
                                        </p:attrNameLst>
                                      </p:cBhvr>
                                      <p:to>
                                        <p:strVal val="visible"/>
                                      </p:to>
                                    </p:set>
                                    <p:animEffect transition="in" filter="barn(outVertical)">
                                      <p:cBhvr>
                                        <p:cTn id="32" dur="500"/>
                                        <p:tgtEl>
                                          <p:spTgt spid="7782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77827">
                                            <p:txEl>
                                              <p:pRg st="6" end="6"/>
                                            </p:txEl>
                                          </p:spTgt>
                                        </p:tgtEl>
                                        <p:attrNameLst>
                                          <p:attrName>style.visibility</p:attrName>
                                        </p:attrNameLst>
                                      </p:cBhvr>
                                      <p:to>
                                        <p:strVal val="visible"/>
                                      </p:to>
                                    </p:set>
                                    <p:animEffect transition="in" filter="barn(outVertical)">
                                      <p:cBhvr>
                                        <p:cTn id="37" dur="500"/>
                                        <p:tgtEl>
                                          <p:spTgt spid="77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7404" y="1446029"/>
            <a:ext cx="10252363" cy="2369880"/>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The Old Testament Claim</a:t>
            </a:r>
          </a:p>
          <a:p>
            <a:pPr marL="457200" indent="-457200">
              <a:buFont typeface="+mj-lt"/>
              <a:buAutoNum type="alphaUcPeriod"/>
            </a:pPr>
            <a:r>
              <a:rPr lang="en-US" sz="3200" b="1" dirty="0">
                <a:latin typeface="Arial Narrow" panose="020B0606020202030204" pitchFamily="34" charset="0"/>
              </a:rPr>
              <a:t>The New Testament Claim</a:t>
            </a:r>
          </a:p>
          <a:p>
            <a:pPr marL="971550" lvl="1" indent="-514350">
              <a:buFont typeface="+mj-lt"/>
              <a:buAutoNum type="arabicPeriod"/>
            </a:pPr>
            <a:r>
              <a:rPr lang="en-US" sz="2800" dirty="0">
                <a:latin typeface="Arial Narrow" panose="020B0606020202030204" pitchFamily="34" charset="0"/>
              </a:rPr>
              <a:t>Jesus spoke of the authority of the Scriptures</a:t>
            </a:r>
          </a:p>
          <a:p>
            <a:pPr marL="971550" lvl="1" indent="-514350">
              <a:buFont typeface="+mj-lt"/>
              <a:buAutoNum type="arabicPeriod"/>
            </a:pPr>
            <a:r>
              <a:rPr lang="en-US" sz="2800" dirty="0">
                <a:latin typeface="Arial Narrow" panose="020B0606020202030204" pitchFamily="34" charset="0"/>
              </a:rPr>
              <a:t>Apostles and NT writers claimed to speak from God</a:t>
            </a:r>
          </a:p>
          <a:p>
            <a:pPr marL="971550" lvl="1" indent="-514350">
              <a:buFont typeface="+mj-lt"/>
              <a:buAutoNum type="arabicPeriod"/>
            </a:pPr>
            <a:r>
              <a:rPr lang="en-US" sz="2800" dirty="0">
                <a:latin typeface="Arial Narrow" panose="020B0606020202030204" pitchFamily="34" charset="0"/>
              </a:rPr>
              <a:t>Some main passages</a:t>
            </a:r>
          </a:p>
        </p:txBody>
      </p:sp>
      <p:sp>
        <p:nvSpPr>
          <p:cNvPr id="4" name="TextBox 3">
            <a:extLst>
              <a:ext uri="{FF2B5EF4-FFF2-40B4-BE49-F238E27FC236}">
                <a16:creationId xmlns:a16="http://schemas.microsoft.com/office/drawing/2014/main" id="{C969F4B7-2047-0F2A-C232-A041AC52CA76}"/>
              </a:ext>
            </a:extLst>
          </p:cNvPr>
          <p:cNvSpPr txBox="1"/>
          <p:nvPr/>
        </p:nvSpPr>
        <p:spPr>
          <a:xfrm>
            <a:off x="1101824" y="359909"/>
            <a:ext cx="10007284"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defRPr/>
            </a:pPr>
            <a:r>
              <a:rPr lang="en-US" sz="4800" b="1" dirty="0">
                <a:solidFill>
                  <a:prstClr val="black"/>
                </a:solidFill>
                <a:latin typeface="Baskerville Old Face" panose="02020602080505020303" pitchFamily="18" charset="0"/>
              </a:rPr>
              <a:t>The Claim</a:t>
            </a:r>
          </a:p>
        </p:txBody>
      </p:sp>
    </p:spTree>
    <p:extLst>
      <p:ext uri="{BB962C8B-B14F-4D97-AF65-F5344CB8AC3E}">
        <p14:creationId xmlns:p14="http://schemas.microsoft.com/office/powerpoint/2010/main" val="901483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Oval 2"/>
          <p:cNvSpPr>
            <a:spLocks noChangeArrowheads="1"/>
          </p:cNvSpPr>
          <p:nvPr/>
        </p:nvSpPr>
        <p:spPr bwMode="auto">
          <a:xfrm>
            <a:off x="543099" y="228600"/>
            <a:ext cx="3614651"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600" i="1">
                <a:solidFill>
                  <a:srgbClr val="FFFF00"/>
                </a:solidFill>
                <a:latin typeface="Comic Sans MS" panose="030F0702030302020204" pitchFamily="66" charset="0"/>
              </a:rPr>
              <a:t>2 Tim. 3:16-17</a:t>
            </a:r>
          </a:p>
        </p:txBody>
      </p:sp>
      <p:sp>
        <p:nvSpPr>
          <p:cNvPr id="79875" name="Text Box 3"/>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79876" name="Text Box 4"/>
          <p:cNvSpPr txBox="1">
            <a:spLocks noChangeArrowheads="1"/>
          </p:cNvSpPr>
          <p:nvPr/>
        </p:nvSpPr>
        <p:spPr bwMode="auto">
          <a:xfrm>
            <a:off x="1080655" y="1905001"/>
            <a:ext cx="10130443" cy="2723823"/>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dirty="0">
                <a:latin typeface="Times New Roman" panose="02020603050405020304" pitchFamily="18" charset="0"/>
                <a:cs typeface="Times New Roman" panose="02020603050405020304" pitchFamily="18" charset="0"/>
              </a:rPr>
              <a:t>16 All Scripture is given by inspiration of God, and is profitable for doctrine, for reproof, for correction, for instruction in righteousness, </a:t>
            </a:r>
          </a:p>
          <a:p>
            <a:endParaRPr lang="en-US" altLang="en-US" sz="1100" dirty="0">
              <a:latin typeface="Times New Roman" panose="02020603050405020304" pitchFamily="18" charset="0"/>
              <a:cs typeface="Times New Roman" panose="02020603050405020304" pitchFamily="18" charset="0"/>
            </a:endParaRPr>
          </a:p>
          <a:p>
            <a:r>
              <a:rPr lang="en-US" altLang="en-US" sz="3200" dirty="0">
                <a:latin typeface="Times New Roman" panose="02020603050405020304" pitchFamily="18" charset="0"/>
                <a:cs typeface="Times New Roman" panose="02020603050405020304" pitchFamily="18" charset="0"/>
              </a:rPr>
              <a:t>17 that the man of God may be complete, thoroughly equipped for every good work. </a:t>
            </a:r>
          </a:p>
        </p:txBody>
      </p:sp>
    </p:spTree>
    <p:extLst>
      <p:ext uri="{BB962C8B-B14F-4D97-AF65-F5344CB8AC3E}">
        <p14:creationId xmlns:p14="http://schemas.microsoft.com/office/powerpoint/2010/main" val="3116336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876"/>
                                        </p:tgtEl>
                                        <p:attrNameLst>
                                          <p:attrName>style.visibility</p:attrName>
                                        </p:attrNameLst>
                                      </p:cBhvr>
                                      <p:to>
                                        <p:strVal val="visible"/>
                                      </p:to>
                                    </p:set>
                                    <p:animEffect transition="in" filter="fade">
                                      <p:cBhvr>
                                        <p:cTn id="7" dur="20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0900" name="Text Box 4"/>
          <p:cNvSpPr txBox="1">
            <a:spLocks noChangeArrowheads="1"/>
          </p:cNvSpPr>
          <p:nvPr/>
        </p:nvSpPr>
        <p:spPr bwMode="auto">
          <a:xfrm>
            <a:off x="1091738" y="1600200"/>
            <a:ext cx="9770226" cy="1606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80000"/>
              </a:lnSpc>
              <a:spcBef>
                <a:spcPct val="50000"/>
              </a:spcBef>
              <a:buFontTx/>
              <a:buChar char="•"/>
            </a:pPr>
            <a:r>
              <a:rPr lang="en-US" altLang="en-US" sz="3200" b="1" u="sng" dirty="0">
                <a:solidFill>
                  <a:srgbClr val="C00000"/>
                </a:solidFill>
              </a:rPr>
              <a:t>Scripture:</a:t>
            </a:r>
          </a:p>
          <a:p>
            <a:pPr lvl="1">
              <a:lnSpc>
                <a:spcPct val="80000"/>
              </a:lnSpc>
              <a:spcBef>
                <a:spcPct val="50000"/>
              </a:spcBef>
              <a:buFont typeface="Wingdings" panose="05000000000000000000" pitchFamily="2" charset="2"/>
              <a:buChar char="Ø"/>
            </a:pPr>
            <a:r>
              <a:rPr lang="en-US" altLang="en-US" sz="2800" dirty="0"/>
              <a:t> From </a:t>
            </a:r>
            <a:r>
              <a:rPr lang="en-US" altLang="en-US" sz="2800" i="1" dirty="0" err="1"/>
              <a:t>graphe</a:t>
            </a:r>
            <a:r>
              <a:rPr lang="en-US" altLang="en-US" sz="2800" i="1" dirty="0"/>
              <a:t> – </a:t>
            </a:r>
            <a:r>
              <a:rPr lang="en-US" altLang="en-US" sz="2800" dirty="0"/>
              <a:t>writings or oracles</a:t>
            </a:r>
          </a:p>
          <a:p>
            <a:pPr lvl="1">
              <a:lnSpc>
                <a:spcPct val="80000"/>
              </a:lnSpc>
              <a:spcBef>
                <a:spcPct val="50000"/>
              </a:spcBef>
              <a:buFont typeface="Wingdings" panose="05000000000000000000" pitchFamily="2" charset="2"/>
              <a:buChar char="Ø"/>
            </a:pPr>
            <a:r>
              <a:rPr lang="en-US" altLang="en-US" sz="2800" i="1" dirty="0"/>
              <a:t> </a:t>
            </a:r>
            <a:r>
              <a:rPr lang="en-US" altLang="en-US" sz="2800" dirty="0"/>
              <a:t>Includes OT &amp; NT  (1 Tim. 5:18)</a:t>
            </a:r>
          </a:p>
        </p:txBody>
      </p:sp>
      <p:sp>
        <p:nvSpPr>
          <p:cNvPr id="2" name="Oval 2">
            <a:extLst>
              <a:ext uri="{FF2B5EF4-FFF2-40B4-BE49-F238E27FC236}">
                <a16:creationId xmlns:a16="http://schemas.microsoft.com/office/drawing/2014/main" id="{75759B5B-6BE5-6899-2CC5-A3DCEE4ABA12}"/>
              </a:ext>
            </a:extLst>
          </p:cNvPr>
          <p:cNvSpPr>
            <a:spLocks noChangeArrowheads="1"/>
          </p:cNvSpPr>
          <p:nvPr/>
        </p:nvSpPr>
        <p:spPr bwMode="auto">
          <a:xfrm>
            <a:off x="543099" y="228600"/>
            <a:ext cx="3614651"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600" i="1">
                <a:solidFill>
                  <a:srgbClr val="FFFF00"/>
                </a:solidFill>
                <a:latin typeface="Comic Sans MS" panose="030F0702030302020204" pitchFamily="66" charset="0"/>
              </a:rPr>
              <a:t>2 Tim. 3:16-17</a:t>
            </a:r>
          </a:p>
        </p:txBody>
      </p:sp>
    </p:spTree>
    <p:extLst>
      <p:ext uri="{BB962C8B-B14F-4D97-AF65-F5344CB8AC3E}">
        <p14:creationId xmlns:p14="http://schemas.microsoft.com/office/powerpoint/2010/main" val="2198268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0900">
                                            <p:txEl>
                                              <p:pRg st="1" end="1"/>
                                            </p:txEl>
                                          </p:spTgt>
                                        </p:tgtEl>
                                        <p:attrNameLst>
                                          <p:attrName>style.visibility</p:attrName>
                                        </p:attrNameLst>
                                      </p:cBhvr>
                                      <p:to>
                                        <p:strVal val="visible"/>
                                      </p:to>
                                    </p:set>
                                    <p:anim calcmode="lin" valueType="num">
                                      <p:cBhvr additive="base">
                                        <p:cTn id="7" dur="500" fill="hold"/>
                                        <p:tgtEl>
                                          <p:spTgt spid="80900">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090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0900">
                                            <p:txEl>
                                              <p:pRg st="2" end="2"/>
                                            </p:txEl>
                                          </p:spTgt>
                                        </p:tgtEl>
                                        <p:attrNameLst>
                                          <p:attrName>style.visibility</p:attrName>
                                        </p:attrNameLst>
                                      </p:cBhvr>
                                      <p:to>
                                        <p:strVal val="visible"/>
                                      </p:to>
                                    </p:set>
                                    <p:anim calcmode="lin" valueType="num">
                                      <p:cBhvr additive="base">
                                        <p:cTn id="13" dur="500" fill="hold"/>
                                        <p:tgtEl>
                                          <p:spTgt spid="80900">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090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2743200" y="1371601"/>
            <a:ext cx="7162800" cy="1382713"/>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effectLst>
                  <a:outerShdw blurRad="38100" dist="38100" dir="2700000" algn="tl">
                    <a:srgbClr val="000000">
                      <a:alpha val="43137"/>
                    </a:srgbClr>
                  </a:outerShdw>
                </a:effectLst>
              </a:rPr>
              <a:t>For the </a:t>
            </a:r>
            <a:r>
              <a:rPr lang="en-US" altLang="en-US" sz="2800" b="1" u="sng">
                <a:effectLst>
                  <a:outerShdw blurRad="38100" dist="38100" dir="2700000" algn="tl">
                    <a:srgbClr val="000000">
                      <a:alpha val="43137"/>
                    </a:srgbClr>
                  </a:outerShdw>
                </a:effectLst>
              </a:rPr>
              <a:t>Scripture</a:t>
            </a:r>
            <a:r>
              <a:rPr lang="en-US" altLang="en-US" sz="2800">
                <a:effectLst>
                  <a:outerShdw blurRad="38100" dist="38100" dir="2700000" algn="tl">
                    <a:srgbClr val="000000">
                      <a:alpha val="43137"/>
                    </a:srgbClr>
                  </a:outerShdw>
                </a:effectLst>
              </a:rPr>
              <a:t> says, </a:t>
            </a:r>
            <a:r>
              <a:rPr lang="en-US" altLang="en-US" sz="2800">
                <a:solidFill>
                  <a:srgbClr val="CC0000"/>
                </a:solidFill>
                <a:effectLst>
                  <a:outerShdw blurRad="38100" dist="38100" dir="2700000" algn="tl">
                    <a:srgbClr val="000000">
                      <a:alpha val="43137"/>
                    </a:srgbClr>
                  </a:outerShdw>
                </a:effectLst>
              </a:rPr>
              <a:t>"You shall not muzzle an ox while it treads out the grain,"</a:t>
            </a:r>
            <a:r>
              <a:rPr lang="en-US" altLang="en-US" sz="2800">
                <a:effectLst>
                  <a:outerShdw blurRad="38100" dist="38100" dir="2700000" algn="tl">
                    <a:srgbClr val="000000">
                      <a:alpha val="43137"/>
                    </a:srgbClr>
                  </a:outerShdw>
                </a:effectLst>
              </a:rPr>
              <a:t> and, </a:t>
            </a:r>
            <a:r>
              <a:rPr lang="en-US" altLang="en-US" sz="2800">
                <a:solidFill>
                  <a:schemeClr val="accent2"/>
                </a:solidFill>
                <a:effectLst>
                  <a:outerShdw blurRad="38100" dist="38100" dir="2700000" algn="tl">
                    <a:srgbClr val="000000">
                      <a:alpha val="43137"/>
                    </a:srgbClr>
                  </a:outerShdw>
                </a:effectLst>
              </a:rPr>
              <a:t>"The laborer is worthy of his wages." </a:t>
            </a:r>
          </a:p>
        </p:txBody>
      </p:sp>
      <p:sp>
        <p:nvSpPr>
          <p:cNvPr id="81923" name="Text Box 3"/>
          <p:cNvSpPr txBox="1">
            <a:spLocks noChangeArrowheads="1"/>
          </p:cNvSpPr>
          <p:nvPr/>
        </p:nvSpPr>
        <p:spPr bwMode="auto">
          <a:xfrm>
            <a:off x="4804612" y="569120"/>
            <a:ext cx="29909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dirty="0"/>
              <a:t>1 Timothy 5:18</a:t>
            </a:r>
          </a:p>
        </p:txBody>
      </p:sp>
      <p:grpSp>
        <p:nvGrpSpPr>
          <p:cNvPr id="81924" name="Group 4"/>
          <p:cNvGrpSpPr>
            <a:grpSpLocks/>
          </p:cNvGrpSpPr>
          <p:nvPr/>
        </p:nvGrpSpPr>
        <p:grpSpPr bwMode="auto">
          <a:xfrm>
            <a:off x="1752600" y="1905000"/>
            <a:ext cx="3810000" cy="3886200"/>
            <a:chOff x="144" y="1200"/>
            <a:chExt cx="2400" cy="2448"/>
          </a:xfrm>
        </p:grpSpPr>
        <p:sp>
          <p:nvSpPr>
            <p:cNvPr id="81925" name="AutoShape 5"/>
            <p:cNvSpPr>
              <a:spLocks noChangeArrowheads="1"/>
            </p:cNvSpPr>
            <p:nvPr/>
          </p:nvSpPr>
          <p:spPr bwMode="auto">
            <a:xfrm>
              <a:off x="432" y="2016"/>
              <a:ext cx="2112" cy="1632"/>
            </a:xfrm>
            <a:prstGeom prst="verticalScroll">
              <a:avLst>
                <a:gd name="adj" fmla="val 23213"/>
              </a:avLst>
            </a:prstGeom>
            <a:solidFill>
              <a:schemeClr val="tx1">
                <a:lumMod val="65000"/>
                <a:lumOff val="35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solidFill>
                  <a:effectLst>
                    <a:outerShdw blurRad="38100" dist="38100" dir="2700000" algn="tl">
                      <a:srgbClr val="000000"/>
                    </a:outerShdw>
                  </a:effectLst>
                </a:rPr>
                <a:t>Deut. 25:4</a:t>
              </a:r>
            </a:p>
          </p:txBody>
        </p:sp>
        <p:sp>
          <p:nvSpPr>
            <p:cNvPr id="81926" name="AutoShape 6"/>
            <p:cNvSpPr>
              <a:spLocks noChangeArrowheads="1"/>
            </p:cNvSpPr>
            <p:nvPr/>
          </p:nvSpPr>
          <p:spPr bwMode="auto">
            <a:xfrm>
              <a:off x="144" y="1200"/>
              <a:ext cx="672" cy="1488"/>
            </a:xfrm>
            <a:prstGeom prst="curvedRightArrow">
              <a:avLst>
                <a:gd name="adj1" fmla="val 44286"/>
                <a:gd name="adj2" fmla="val 88571"/>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1927" name="Group 7"/>
          <p:cNvGrpSpPr>
            <a:grpSpLocks/>
          </p:cNvGrpSpPr>
          <p:nvPr/>
        </p:nvGrpSpPr>
        <p:grpSpPr bwMode="auto">
          <a:xfrm>
            <a:off x="6553200" y="2286000"/>
            <a:ext cx="3886200" cy="3352800"/>
            <a:chOff x="3168" y="1440"/>
            <a:chExt cx="2448" cy="2112"/>
          </a:xfrm>
        </p:grpSpPr>
        <p:sp>
          <p:nvSpPr>
            <p:cNvPr id="81928" name="AutoShape 8"/>
            <p:cNvSpPr>
              <a:spLocks noChangeArrowheads="1"/>
            </p:cNvSpPr>
            <p:nvPr/>
          </p:nvSpPr>
          <p:spPr bwMode="auto">
            <a:xfrm>
              <a:off x="3168" y="1920"/>
              <a:ext cx="2112" cy="1632"/>
            </a:xfrm>
            <a:prstGeom prst="verticalScroll">
              <a:avLst>
                <a:gd name="adj" fmla="val 23213"/>
              </a:avLst>
            </a:prstGeom>
            <a:solidFill>
              <a:schemeClr val="tx1">
                <a:lumMod val="65000"/>
                <a:lumOff val="35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solidFill>
                  <a:effectLst>
                    <a:outerShdw blurRad="38100" dist="38100" dir="2700000" algn="tl">
                      <a:srgbClr val="000000"/>
                    </a:outerShdw>
                  </a:effectLst>
                </a:rPr>
                <a:t>Luke 10:7</a:t>
              </a:r>
            </a:p>
          </p:txBody>
        </p:sp>
        <p:sp>
          <p:nvSpPr>
            <p:cNvPr id="81929" name="AutoShape 9"/>
            <p:cNvSpPr>
              <a:spLocks noChangeArrowheads="1"/>
            </p:cNvSpPr>
            <p:nvPr/>
          </p:nvSpPr>
          <p:spPr bwMode="auto">
            <a:xfrm flipH="1">
              <a:off x="4944" y="1440"/>
              <a:ext cx="672" cy="1488"/>
            </a:xfrm>
            <a:prstGeom prst="curvedRightArrow">
              <a:avLst>
                <a:gd name="adj1" fmla="val 44286"/>
                <a:gd name="adj2" fmla="val 88571"/>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192909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fade">
                                      <p:cBhvr>
                                        <p:cTn id="7" dur="2000"/>
                                        <p:tgtEl>
                                          <p:spTgt spid="81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927"/>
                                        </p:tgtEl>
                                        <p:attrNameLst>
                                          <p:attrName>style.visibility</p:attrName>
                                        </p:attrNameLst>
                                      </p:cBhvr>
                                      <p:to>
                                        <p:strVal val="visible"/>
                                      </p:to>
                                    </p:set>
                                    <p:animEffect transition="in" filter="fade">
                                      <p:cBhvr>
                                        <p:cTn id="12" dur="2000"/>
                                        <p:tgtEl>
                                          <p:spTgt spid="81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4"/>
          <p:cNvSpPr txBox="1">
            <a:spLocks noChangeArrowheads="1"/>
          </p:cNvSpPr>
          <p:nvPr/>
        </p:nvSpPr>
        <p:spPr bwMode="auto">
          <a:xfrm>
            <a:off x="1086195" y="1600200"/>
            <a:ext cx="10673414"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80000"/>
              </a:lnSpc>
              <a:spcBef>
                <a:spcPct val="50000"/>
              </a:spcBef>
              <a:buFontTx/>
              <a:buChar char="•"/>
            </a:pPr>
            <a:r>
              <a:rPr lang="en-US" altLang="en-US" sz="3200" b="1" u="sng" dirty="0">
                <a:solidFill>
                  <a:srgbClr val="C00000"/>
                </a:solidFill>
              </a:rPr>
              <a:t>Scripture:</a:t>
            </a:r>
          </a:p>
          <a:p>
            <a:pPr lvl="1">
              <a:lnSpc>
                <a:spcPct val="80000"/>
              </a:lnSpc>
              <a:spcBef>
                <a:spcPts val="600"/>
              </a:spcBef>
              <a:buFont typeface="Wingdings" panose="05000000000000000000" pitchFamily="2" charset="2"/>
              <a:buChar char="Ø"/>
            </a:pPr>
            <a:r>
              <a:rPr lang="en-US" altLang="en-US" sz="2800" dirty="0"/>
              <a:t> From </a:t>
            </a:r>
            <a:r>
              <a:rPr lang="en-US" altLang="en-US" sz="2800" i="1" dirty="0" err="1"/>
              <a:t>graphe</a:t>
            </a:r>
            <a:r>
              <a:rPr lang="en-US" altLang="en-US" sz="2800" i="1" dirty="0"/>
              <a:t> – </a:t>
            </a:r>
            <a:r>
              <a:rPr lang="en-US" altLang="en-US" sz="2800" dirty="0"/>
              <a:t>writings or oracles</a:t>
            </a:r>
          </a:p>
          <a:p>
            <a:pPr lvl="1">
              <a:lnSpc>
                <a:spcPct val="80000"/>
              </a:lnSpc>
              <a:spcBef>
                <a:spcPts val="600"/>
              </a:spcBef>
              <a:buFont typeface="Wingdings" panose="05000000000000000000" pitchFamily="2" charset="2"/>
              <a:buChar char="Ø"/>
            </a:pPr>
            <a:r>
              <a:rPr lang="en-US" altLang="en-US" sz="2800" i="1" dirty="0"/>
              <a:t> </a:t>
            </a:r>
            <a:r>
              <a:rPr lang="en-US" altLang="en-US" sz="2800" dirty="0"/>
              <a:t>Includes OT &amp; NT  (1 Tim. 5:18).</a:t>
            </a:r>
          </a:p>
          <a:p>
            <a:pPr>
              <a:lnSpc>
                <a:spcPct val="80000"/>
              </a:lnSpc>
              <a:spcBef>
                <a:spcPct val="50000"/>
              </a:spcBef>
              <a:buFontTx/>
              <a:buChar char="•"/>
            </a:pPr>
            <a:r>
              <a:rPr lang="en-US" altLang="en-US" sz="2800" dirty="0"/>
              <a:t> </a:t>
            </a:r>
            <a:r>
              <a:rPr lang="en-US" altLang="en-US" sz="3200" b="1" u="sng" dirty="0">
                <a:solidFill>
                  <a:srgbClr val="C00000"/>
                </a:solidFill>
              </a:rPr>
              <a:t>All:</a:t>
            </a:r>
            <a:r>
              <a:rPr lang="en-US" altLang="en-US" sz="2800" dirty="0"/>
              <a:t> </a:t>
            </a:r>
          </a:p>
          <a:p>
            <a:pPr lvl="1">
              <a:lnSpc>
                <a:spcPct val="80000"/>
              </a:lnSpc>
              <a:spcBef>
                <a:spcPts val="600"/>
              </a:spcBef>
              <a:buFont typeface="Wingdings" panose="05000000000000000000" pitchFamily="2" charset="2"/>
              <a:buChar char="Ø"/>
            </a:pPr>
            <a:r>
              <a:rPr lang="en-US" altLang="en-US" sz="2800" dirty="0"/>
              <a:t> Includes all – leaves none out</a:t>
            </a:r>
          </a:p>
          <a:p>
            <a:pPr lvl="1">
              <a:lnSpc>
                <a:spcPct val="80000"/>
              </a:lnSpc>
              <a:spcBef>
                <a:spcPts val="600"/>
              </a:spcBef>
              <a:buFont typeface="Wingdings" panose="05000000000000000000" pitchFamily="2" charset="2"/>
              <a:buChar char="Ø"/>
            </a:pPr>
            <a:r>
              <a:rPr lang="en-US" altLang="en-US" sz="2800" dirty="0"/>
              <a:t> Both OT &amp; NT</a:t>
            </a:r>
          </a:p>
          <a:p>
            <a:pPr>
              <a:lnSpc>
                <a:spcPct val="80000"/>
              </a:lnSpc>
              <a:spcBef>
                <a:spcPct val="50000"/>
              </a:spcBef>
              <a:buFontTx/>
              <a:buChar char="•"/>
            </a:pPr>
            <a:r>
              <a:rPr lang="en-US" altLang="en-US" sz="3200" b="1" u="sng" dirty="0">
                <a:solidFill>
                  <a:srgbClr val="C00000"/>
                </a:solidFill>
              </a:rPr>
              <a:t>Inspired of God:</a:t>
            </a:r>
          </a:p>
          <a:p>
            <a:pPr lvl="1">
              <a:lnSpc>
                <a:spcPct val="80000"/>
              </a:lnSpc>
              <a:spcBef>
                <a:spcPts val="600"/>
              </a:spcBef>
              <a:buFont typeface="Wingdings" panose="05000000000000000000" pitchFamily="2" charset="2"/>
              <a:buChar char="Ø"/>
            </a:pPr>
            <a:r>
              <a:rPr lang="en-US" altLang="en-US" sz="2800" dirty="0"/>
              <a:t> “God breathed” (A.T. Robertson)</a:t>
            </a:r>
          </a:p>
          <a:p>
            <a:pPr lvl="1">
              <a:lnSpc>
                <a:spcPct val="80000"/>
              </a:lnSpc>
              <a:spcBef>
                <a:spcPts val="600"/>
              </a:spcBef>
              <a:buFont typeface="Wingdings" panose="05000000000000000000" pitchFamily="2" charset="2"/>
              <a:buChar char="Ø"/>
            </a:pPr>
            <a:r>
              <a:rPr lang="en-US" altLang="en-US" sz="2800" dirty="0"/>
              <a:t> Not “breathed into” – taking man’s words and breathing into</a:t>
            </a:r>
          </a:p>
          <a:p>
            <a:pPr lvl="1">
              <a:lnSpc>
                <a:spcPct val="80000"/>
              </a:lnSpc>
              <a:spcBef>
                <a:spcPts val="600"/>
              </a:spcBef>
              <a:buFont typeface="Wingdings" panose="05000000000000000000" pitchFamily="2" charset="2"/>
              <a:buChar char="Ø"/>
            </a:pPr>
            <a:r>
              <a:rPr lang="en-US" altLang="en-US" sz="2800" dirty="0"/>
              <a:t> But “breathed out” – Words came from God’s breath</a:t>
            </a:r>
          </a:p>
          <a:p>
            <a:pPr lvl="1">
              <a:lnSpc>
                <a:spcPct val="80000"/>
              </a:lnSpc>
              <a:spcBef>
                <a:spcPts val="600"/>
              </a:spcBef>
              <a:buFont typeface="Wingdings" panose="05000000000000000000" pitchFamily="2" charset="2"/>
              <a:buChar char="Ø"/>
            </a:pPr>
            <a:r>
              <a:rPr lang="en-US" altLang="en-US" sz="2800" dirty="0"/>
              <a:t> Not the effect it has on one who reads it. </a:t>
            </a:r>
          </a:p>
        </p:txBody>
      </p:sp>
      <p:sp>
        <p:nvSpPr>
          <p:cNvPr id="2" name="Oval 2">
            <a:extLst>
              <a:ext uri="{FF2B5EF4-FFF2-40B4-BE49-F238E27FC236}">
                <a16:creationId xmlns:a16="http://schemas.microsoft.com/office/drawing/2014/main" id="{1DA3DB79-0D5D-8238-5A1C-9F6895457D6B}"/>
              </a:ext>
            </a:extLst>
          </p:cNvPr>
          <p:cNvSpPr>
            <a:spLocks noChangeArrowheads="1"/>
          </p:cNvSpPr>
          <p:nvPr/>
        </p:nvSpPr>
        <p:spPr bwMode="auto">
          <a:xfrm>
            <a:off x="543099" y="228600"/>
            <a:ext cx="3614651"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600" i="1">
                <a:solidFill>
                  <a:srgbClr val="FFFF00"/>
                </a:solidFill>
                <a:latin typeface="Comic Sans MS" panose="030F0702030302020204" pitchFamily="66" charset="0"/>
              </a:rPr>
              <a:t>2 Tim. 3:16-17</a:t>
            </a:r>
          </a:p>
        </p:txBody>
      </p:sp>
    </p:spTree>
    <p:extLst>
      <p:ext uri="{BB962C8B-B14F-4D97-AF65-F5344CB8AC3E}">
        <p14:creationId xmlns:p14="http://schemas.microsoft.com/office/powerpoint/2010/main" val="2857156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2948">
                                            <p:txEl>
                                              <p:pRg st="4" end="4"/>
                                            </p:txEl>
                                          </p:spTgt>
                                        </p:tgtEl>
                                        <p:attrNameLst>
                                          <p:attrName>style.visibility</p:attrName>
                                        </p:attrNameLst>
                                      </p:cBhvr>
                                      <p:to>
                                        <p:strVal val="visible"/>
                                      </p:to>
                                    </p:set>
                                    <p:anim calcmode="lin" valueType="num">
                                      <p:cBhvr additive="base">
                                        <p:cTn id="7" dur="500" fill="hold"/>
                                        <p:tgtEl>
                                          <p:spTgt spid="82948">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294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2948">
                                            <p:txEl>
                                              <p:pRg st="5" end="5"/>
                                            </p:txEl>
                                          </p:spTgt>
                                        </p:tgtEl>
                                        <p:attrNameLst>
                                          <p:attrName>style.visibility</p:attrName>
                                        </p:attrNameLst>
                                      </p:cBhvr>
                                      <p:to>
                                        <p:strVal val="visible"/>
                                      </p:to>
                                    </p:set>
                                    <p:anim calcmode="lin" valueType="num">
                                      <p:cBhvr additive="base">
                                        <p:cTn id="13" dur="500" fill="hold"/>
                                        <p:tgtEl>
                                          <p:spTgt spid="82948">
                                            <p:txEl>
                                              <p:pRg st="5" end="5"/>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294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2948">
                                            <p:txEl>
                                              <p:pRg st="6" end="6"/>
                                            </p:txEl>
                                          </p:spTgt>
                                        </p:tgtEl>
                                        <p:attrNameLst>
                                          <p:attrName>style.visibility</p:attrName>
                                        </p:attrNameLst>
                                      </p:cBhvr>
                                      <p:to>
                                        <p:strVal val="visible"/>
                                      </p:to>
                                    </p:set>
                                    <p:anim calcmode="lin" valueType="num">
                                      <p:cBhvr additive="base">
                                        <p:cTn id="19" dur="500" fill="hold"/>
                                        <p:tgtEl>
                                          <p:spTgt spid="82948">
                                            <p:txEl>
                                              <p:pRg st="6" end="6"/>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294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2948">
                                            <p:txEl>
                                              <p:pRg st="7" end="7"/>
                                            </p:txEl>
                                          </p:spTgt>
                                        </p:tgtEl>
                                        <p:attrNameLst>
                                          <p:attrName>style.visibility</p:attrName>
                                        </p:attrNameLst>
                                      </p:cBhvr>
                                      <p:to>
                                        <p:strVal val="visible"/>
                                      </p:to>
                                    </p:set>
                                    <p:anim calcmode="lin" valueType="num">
                                      <p:cBhvr additive="base">
                                        <p:cTn id="25" dur="500" fill="hold"/>
                                        <p:tgtEl>
                                          <p:spTgt spid="82948">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294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2948">
                                            <p:txEl>
                                              <p:pRg st="8" end="8"/>
                                            </p:txEl>
                                          </p:spTgt>
                                        </p:tgtEl>
                                        <p:attrNameLst>
                                          <p:attrName>style.visibility</p:attrName>
                                        </p:attrNameLst>
                                      </p:cBhvr>
                                      <p:to>
                                        <p:strVal val="visible"/>
                                      </p:to>
                                    </p:set>
                                    <p:anim calcmode="lin" valueType="num">
                                      <p:cBhvr additive="base">
                                        <p:cTn id="31" dur="500" fill="hold"/>
                                        <p:tgtEl>
                                          <p:spTgt spid="82948">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2948">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82948">
                                            <p:txEl>
                                              <p:pRg st="9" end="9"/>
                                            </p:txEl>
                                          </p:spTgt>
                                        </p:tgtEl>
                                        <p:attrNameLst>
                                          <p:attrName>style.visibility</p:attrName>
                                        </p:attrNameLst>
                                      </p:cBhvr>
                                      <p:to>
                                        <p:strVal val="visible"/>
                                      </p:to>
                                    </p:set>
                                    <p:anim calcmode="lin" valueType="num">
                                      <p:cBhvr additive="base">
                                        <p:cTn id="37" dur="500" fill="hold"/>
                                        <p:tgtEl>
                                          <p:spTgt spid="82948">
                                            <p:txEl>
                                              <p:pRg st="9" end="9"/>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2948">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2948">
                                            <p:txEl>
                                              <p:pRg st="10" end="10"/>
                                            </p:txEl>
                                          </p:spTgt>
                                        </p:tgtEl>
                                        <p:attrNameLst>
                                          <p:attrName>style.visibility</p:attrName>
                                        </p:attrNameLst>
                                      </p:cBhvr>
                                      <p:to>
                                        <p:strVal val="visible"/>
                                      </p:to>
                                    </p:set>
                                    <p:anim calcmode="lin" valueType="num">
                                      <p:cBhvr additive="base">
                                        <p:cTn id="43" dur="500" fill="hold"/>
                                        <p:tgtEl>
                                          <p:spTgt spid="82948">
                                            <p:txEl>
                                              <p:pRg st="10" end="1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2948">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Oval 2"/>
          <p:cNvSpPr>
            <a:spLocks noChangeArrowheads="1"/>
          </p:cNvSpPr>
          <p:nvPr/>
        </p:nvSpPr>
        <p:spPr bwMode="auto">
          <a:xfrm>
            <a:off x="597132" y="228600"/>
            <a:ext cx="3505200"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600" i="1">
                <a:solidFill>
                  <a:srgbClr val="FFFF00"/>
                </a:solidFill>
                <a:latin typeface="Comic Sans MS" panose="030F0702030302020204" pitchFamily="66" charset="0"/>
              </a:rPr>
              <a:t>1 Cor. 2:9-14</a:t>
            </a:r>
          </a:p>
        </p:txBody>
      </p:sp>
      <p:sp>
        <p:nvSpPr>
          <p:cNvPr id="83971" name="Text Box 3"/>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3972" name="Text Box 4"/>
          <p:cNvSpPr txBox="1">
            <a:spLocks noChangeArrowheads="1"/>
          </p:cNvSpPr>
          <p:nvPr/>
        </p:nvSpPr>
        <p:spPr bwMode="auto">
          <a:xfrm>
            <a:off x="1064029" y="1752600"/>
            <a:ext cx="1090075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54075">
              <a:defRPr>
                <a:solidFill>
                  <a:schemeClr val="tx1"/>
                </a:solidFill>
                <a:latin typeface="Arial" panose="020B0604020202020204" pitchFamily="34" charset="0"/>
              </a:defRPr>
            </a:lvl1pPr>
            <a:lvl2pPr defTabSz="854075">
              <a:defRPr>
                <a:solidFill>
                  <a:schemeClr val="tx1"/>
                </a:solidFill>
                <a:latin typeface="Arial" panose="020B0604020202020204" pitchFamily="34" charset="0"/>
              </a:defRPr>
            </a:lvl2pPr>
            <a:lvl3pPr defTabSz="854075">
              <a:defRPr>
                <a:solidFill>
                  <a:schemeClr val="tx1"/>
                </a:solidFill>
                <a:latin typeface="Arial" panose="020B0604020202020204" pitchFamily="34" charset="0"/>
              </a:defRPr>
            </a:lvl3pPr>
            <a:lvl4pPr defTabSz="854075">
              <a:defRPr>
                <a:solidFill>
                  <a:schemeClr val="tx1"/>
                </a:solidFill>
                <a:latin typeface="Arial" panose="020B0604020202020204" pitchFamily="34" charset="0"/>
              </a:defRPr>
            </a:lvl4pPr>
            <a:lvl5pPr defTabSz="854075">
              <a:defRPr>
                <a:solidFill>
                  <a:schemeClr val="tx1"/>
                </a:solidFill>
                <a:latin typeface="Arial" panose="020B0604020202020204" pitchFamily="34" charset="0"/>
              </a:defRPr>
            </a:lvl5pPr>
            <a:lvl6pPr defTabSz="854075" fontAlgn="base">
              <a:spcBef>
                <a:spcPct val="0"/>
              </a:spcBef>
              <a:spcAft>
                <a:spcPct val="0"/>
              </a:spcAft>
              <a:defRPr>
                <a:solidFill>
                  <a:schemeClr val="tx1"/>
                </a:solidFill>
                <a:latin typeface="Arial" panose="020B0604020202020204" pitchFamily="34" charset="0"/>
              </a:defRPr>
            </a:lvl6pPr>
            <a:lvl7pPr defTabSz="854075" fontAlgn="base">
              <a:spcBef>
                <a:spcPct val="0"/>
              </a:spcBef>
              <a:spcAft>
                <a:spcPct val="0"/>
              </a:spcAft>
              <a:defRPr>
                <a:solidFill>
                  <a:schemeClr val="tx1"/>
                </a:solidFill>
                <a:latin typeface="Arial" panose="020B0604020202020204" pitchFamily="34" charset="0"/>
              </a:defRPr>
            </a:lvl7pPr>
            <a:lvl8pPr defTabSz="854075" fontAlgn="base">
              <a:spcBef>
                <a:spcPct val="0"/>
              </a:spcBef>
              <a:spcAft>
                <a:spcPct val="0"/>
              </a:spcAft>
              <a:defRPr>
                <a:solidFill>
                  <a:schemeClr val="tx1"/>
                </a:solidFill>
                <a:latin typeface="Arial" panose="020B0604020202020204" pitchFamily="34" charset="0"/>
              </a:defRPr>
            </a:lvl8pPr>
            <a:lvl9pPr defTabSz="854075"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dirty="0" err="1">
                <a:solidFill>
                  <a:srgbClr val="6600FF"/>
                </a:solidFill>
              </a:rPr>
              <a:t>v.</a:t>
            </a:r>
            <a:r>
              <a:rPr lang="en-US" altLang="en-US" sz="2800" dirty="0">
                <a:solidFill>
                  <a:srgbClr val="6600FF"/>
                </a:solidFill>
              </a:rPr>
              <a:t> 9 </a:t>
            </a:r>
            <a:r>
              <a:rPr lang="en-US" altLang="en-US" sz="2800" dirty="0"/>
              <a:t>– Man did not know the mind of God until it was revealed</a:t>
            </a:r>
          </a:p>
          <a:p>
            <a:pPr>
              <a:spcBef>
                <a:spcPct val="50000"/>
              </a:spcBef>
            </a:pPr>
            <a:r>
              <a:rPr lang="en-US" altLang="en-US" sz="2800" dirty="0" err="1">
                <a:solidFill>
                  <a:srgbClr val="6600FF"/>
                </a:solidFill>
              </a:rPr>
              <a:t>v.</a:t>
            </a:r>
            <a:r>
              <a:rPr lang="en-US" altLang="en-US" sz="2800" dirty="0">
                <a:solidFill>
                  <a:srgbClr val="6600FF"/>
                </a:solidFill>
              </a:rPr>
              <a:t> 10 </a:t>
            </a:r>
            <a:r>
              <a:rPr lang="en-US" altLang="en-US" sz="2800" dirty="0"/>
              <a:t>– God has revealed them by the Spirit</a:t>
            </a:r>
          </a:p>
          <a:p>
            <a:pPr>
              <a:spcBef>
                <a:spcPct val="50000"/>
              </a:spcBef>
            </a:pPr>
            <a:r>
              <a:rPr lang="en-US" altLang="en-US" sz="2800" dirty="0" err="1">
                <a:solidFill>
                  <a:srgbClr val="6600FF"/>
                </a:solidFill>
              </a:rPr>
              <a:t>v.</a:t>
            </a:r>
            <a:r>
              <a:rPr lang="en-US" altLang="en-US" sz="2800" dirty="0">
                <a:solidFill>
                  <a:srgbClr val="6600FF"/>
                </a:solidFill>
              </a:rPr>
              <a:t> 11 </a:t>
            </a:r>
            <a:r>
              <a:rPr lang="en-US" altLang="en-US" sz="2800" dirty="0"/>
              <a:t>– Illustration: no one knows your mind unless you reveal it</a:t>
            </a:r>
          </a:p>
          <a:p>
            <a:pPr>
              <a:spcBef>
                <a:spcPct val="50000"/>
              </a:spcBef>
            </a:pPr>
            <a:r>
              <a:rPr lang="en-US" altLang="en-US" sz="2800" dirty="0">
                <a:solidFill>
                  <a:srgbClr val="6600FF"/>
                </a:solidFill>
              </a:rPr>
              <a:t>vv. 12-13 </a:t>
            </a:r>
            <a:r>
              <a:rPr lang="en-US" altLang="en-US" sz="2800" dirty="0"/>
              <a:t>– Speak </a:t>
            </a:r>
            <a:r>
              <a:rPr lang="en-US" altLang="en-US" sz="2800" u="sng" dirty="0"/>
              <a:t>words</a:t>
            </a:r>
            <a:r>
              <a:rPr lang="en-US" altLang="en-US" sz="2800" dirty="0"/>
              <a:t>, not of man’s wisdom, but what the 	</a:t>
            </a:r>
            <a:r>
              <a:rPr lang="en-US" altLang="en-US" sz="2800" u="sng" dirty="0"/>
              <a:t>Holy Spirit teaches</a:t>
            </a:r>
          </a:p>
          <a:p>
            <a:pPr>
              <a:spcBef>
                <a:spcPct val="50000"/>
              </a:spcBef>
            </a:pPr>
            <a:endParaRPr lang="en-US" altLang="en-US" sz="2800" u="sng" dirty="0"/>
          </a:p>
        </p:txBody>
      </p:sp>
      <p:sp>
        <p:nvSpPr>
          <p:cNvPr id="83973" name="Text Box 5"/>
          <p:cNvSpPr txBox="1">
            <a:spLocks noChangeArrowheads="1"/>
          </p:cNvSpPr>
          <p:nvPr/>
        </p:nvSpPr>
        <p:spPr bwMode="auto">
          <a:xfrm>
            <a:off x="1846118" y="4947460"/>
            <a:ext cx="8499764" cy="1384995"/>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13 These things we also speak, not in </a:t>
            </a:r>
            <a:r>
              <a:rPr lang="en-US" altLang="en-US" sz="2800" u="sng"/>
              <a:t>words</a:t>
            </a:r>
            <a:r>
              <a:rPr lang="en-US" altLang="en-US" sz="2800"/>
              <a:t> which man's wisdom teaches but which the </a:t>
            </a:r>
            <a:r>
              <a:rPr lang="en-US" altLang="en-US" sz="2800" u="sng"/>
              <a:t>Holy Spirit teaches</a:t>
            </a:r>
            <a:r>
              <a:rPr lang="en-US" altLang="en-US" sz="2800"/>
              <a:t>, comparing spiritual things with spiritual. </a:t>
            </a:r>
          </a:p>
        </p:txBody>
      </p:sp>
    </p:spTree>
    <p:extLst>
      <p:ext uri="{BB962C8B-B14F-4D97-AF65-F5344CB8AC3E}">
        <p14:creationId xmlns:p14="http://schemas.microsoft.com/office/powerpoint/2010/main" val="3921127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83972">
                                            <p:txEl>
                                              <p:pRg st="0" end="0"/>
                                            </p:txEl>
                                          </p:spTgt>
                                        </p:tgtEl>
                                        <p:attrNameLst>
                                          <p:attrName>style.visibility</p:attrName>
                                        </p:attrNameLst>
                                      </p:cBhvr>
                                      <p:to>
                                        <p:strVal val="visible"/>
                                      </p:to>
                                    </p:set>
                                    <p:anim calcmode="lin" valueType="num">
                                      <p:cBhvr>
                                        <p:cTn id="7" dur="500" fill="hold"/>
                                        <p:tgtEl>
                                          <p:spTgt spid="83972">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83972">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83972">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839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83972">
                                            <p:txEl>
                                              <p:pRg st="1" end="1"/>
                                            </p:txEl>
                                          </p:spTgt>
                                        </p:tgtEl>
                                        <p:attrNameLst>
                                          <p:attrName>style.visibility</p:attrName>
                                        </p:attrNameLst>
                                      </p:cBhvr>
                                      <p:to>
                                        <p:strVal val="visible"/>
                                      </p:to>
                                    </p:set>
                                    <p:anim calcmode="lin" valueType="num">
                                      <p:cBhvr>
                                        <p:cTn id="15" dur="500" fill="hold"/>
                                        <p:tgtEl>
                                          <p:spTgt spid="83972">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83972">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83972">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8397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83972">
                                            <p:txEl>
                                              <p:pRg st="2" end="2"/>
                                            </p:txEl>
                                          </p:spTgt>
                                        </p:tgtEl>
                                        <p:attrNameLst>
                                          <p:attrName>style.visibility</p:attrName>
                                        </p:attrNameLst>
                                      </p:cBhvr>
                                      <p:to>
                                        <p:strVal val="visible"/>
                                      </p:to>
                                    </p:set>
                                    <p:anim calcmode="lin" valueType="num">
                                      <p:cBhvr>
                                        <p:cTn id="23" dur="500" fill="hold"/>
                                        <p:tgtEl>
                                          <p:spTgt spid="83972">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83972">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83972">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8397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83972">
                                            <p:txEl>
                                              <p:pRg st="3" end="3"/>
                                            </p:txEl>
                                          </p:spTgt>
                                        </p:tgtEl>
                                        <p:attrNameLst>
                                          <p:attrName>style.visibility</p:attrName>
                                        </p:attrNameLst>
                                      </p:cBhvr>
                                      <p:to>
                                        <p:strVal val="visible"/>
                                      </p:to>
                                    </p:set>
                                    <p:anim calcmode="lin" valueType="num">
                                      <p:cBhvr>
                                        <p:cTn id="31" dur="500" fill="hold"/>
                                        <p:tgtEl>
                                          <p:spTgt spid="83972">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83972">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83972">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8397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3973"/>
                                        </p:tgtEl>
                                        <p:attrNameLst>
                                          <p:attrName>style.visibility</p:attrName>
                                        </p:attrNameLst>
                                      </p:cBhvr>
                                      <p:to>
                                        <p:strVal val="visible"/>
                                      </p:to>
                                    </p:set>
                                    <p:animEffect transition="in" filter="fade">
                                      <p:cBhvr>
                                        <p:cTn id="39" dur="2000"/>
                                        <p:tgtEl>
                                          <p:spTgt spid="8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2" grpId="0" build="p"/>
      <p:bldP spid="8397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Oval 2"/>
          <p:cNvSpPr>
            <a:spLocks noChangeArrowheads="1"/>
          </p:cNvSpPr>
          <p:nvPr/>
        </p:nvSpPr>
        <p:spPr bwMode="auto">
          <a:xfrm>
            <a:off x="626223" y="228600"/>
            <a:ext cx="3553691" cy="1066800"/>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altLang="en-US" sz="3600" i="1">
                <a:solidFill>
                  <a:srgbClr val="FFFF00"/>
                </a:solidFill>
                <a:latin typeface="Comic Sans MS" panose="030F0702030302020204" pitchFamily="66" charset="0"/>
              </a:rPr>
              <a:t>2 Pet. 1:20-21</a:t>
            </a:r>
          </a:p>
        </p:txBody>
      </p:sp>
      <p:sp>
        <p:nvSpPr>
          <p:cNvPr id="84995" name="Text Box 3"/>
          <p:cNvSpPr txBox="1">
            <a:spLocks noChangeArrowheads="1"/>
          </p:cNvSpPr>
          <p:nvPr/>
        </p:nvSpPr>
        <p:spPr bwMode="auto">
          <a:xfrm>
            <a:off x="5791200" y="304801"/>
            <a:ext cx="441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4996" name="Text Box 4"/>
          <p:cNvSpPr txBox="1">
            <a:spLocks noChangeArrowheads="1"/>
          </p:cNvSpPr>
          <p:nvPr/>
        </p:nvSpPr>
        <p:spPr bwMode="auto">
          <a:xfrm>
            <a:off x="1080655" y="1524000"/>
            <a:ext cx="10047316" cy="1815882"/>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20 knowing this first, that no prophecy of Scripture is of any private interpretation, </a:t>
            </a:r>
          </a:p>
          <a:p>
            <a:r>
              <a:rPr lang="en-US" altLang="en-US" sz="2800"/>
              <a:t>21 for prophecy </a:t>
            </a:r>
            <a:r>
              <a:rPr lang="en-US" altLang="en-US" sz="2800" i="1" u="sng"/>
              <a:t>never came by the will of man</a:t>
            </a:r>
            <a:r>
              <a:rPr lang="en-US" altLang="en-US" sz="2800"/>
              <a:t>, but holy men of God spoke as they were </a:t>
            </a:r>
            <a:r>
              <a:rPr lang="en-US" altLang="en-US" sz="2800" u="sng"/>
              <a:t>moved by the Holy Spirit</a:t>
            </a:r>
            <a:r>
              <a:rPr lang="en-US" altLang="en-US" sz="2800"/>
              <a:t>. </a:t>
            </a:r>
          </a:p>
        </p:txBody>
      </p:sp>
      <p:sp>
        <p:nvSpPr>
          <p:cNvPr id="84997" name="Text Box 5"/>
          <p:cNvSpPr txBox="1">
            <a:spLocks noChangeArrowheads="1"/>
          </p:cNvSpPr>
          <p:nvPr/>
        </p:nvSpPr>
        <p:spPr bwMode="auto">
          <a:xfrm>
            <a:off x="1490749" y="3573463"/>
            <a:ext cx="9371215"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2800" dirty="0"/>
              <a:t> Prophecy did not owe its origin to man</a:t>
            </a:r>
          </a:p>
          <a:p>
            <a:pPr>
              <a:spcBef>
                <a:spcPct val="50000"/>
              </a:spcBef>
              <a:buFontTx/>
              <a:buChar char="•"/>
            </a:pPr>
            <a:r>
              <a:rPr lang="en-US" altLang="en-US" sz="2800" dirty="0"/>
              <a:t> Prophecy had its origin from God</a:t>
            </a:r>
          </a:p>
          <a:p>
            <a:pPr>
              <a:spcBef>
                <a:spcPct val="50000"/>
              </a:spcBef>
              <a:buFontTx/>
              <a:buChar char="•"/>
            </a:pPr>
            <a:r>
              <a:rPr lang="en-US" altLang="en-US" sz="2800" dirty="0"/>
              <a:t> Use the instrumentality of human authors</a:t>
            </a:r>
          </a:p>
          <a:p>
            <a:pPr>
              <a:spcBef>
                <a:spcPct val="50000"/>
              </a:spcBef>
              <a:buFontTx/>
              <a:buChar char="•"/>
            </a:pPr>
            <a:r>
              <a:rPr lang="en-US" altLang="en-US" sz="2800" dirty="0"/>
              <a:t> “Moved” = borne along as a ship moved by the wind.</a:t>
            </a:r>
          </a:p>
          <a:p>
            <a:pPr>
              <a:spcBef>
                <a:spcPct val="50000"/>
              </a:spcBef>
              <a:buFontTx/>
              <a:buChar char="•"/>
            </a:pPr>
            <a:r>
              <a:rPr lang="en-US" altLang="en-US" sz="2800" dirty="0"/>
              <a:t> Moved by the power of the Holy Spirit</a:t>
            </a:r>
          </a:p>
        </p:txBody>
      </p:sp>
    </p:spTree>
    <p:extLst>
      <p:ext uri="{BB962C8B-B14F-4D97-AF65-F5344CB8AC3E}">
        <p14:creationId xmlns:p14="http://schemas.microsoft.com/office/powerpoint/2010/main" val="2991697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7">
                                            <p:txEl>
                                              <p:pRg st="0" end="0"/>
                                            </p:txEl>
                                          </p:spTgt>
                                        </p:tgtEl>
                                        <p:attrNameLst>
                                          <p:attrName>style.visibility</p:attrName>
                                        </p:attrNameLst>
                                      </p:cBhvr>
                                      <p:to>
                                        <p:strVal val="visible"/>
                                      </p:to>
                                    </p:set>
                                    <p:anim calcmode="lin" valueType="num">
                                      <p:cBhvr additive="base">
                                        <p:cTn id="7" dur="500" fill="hold"/>
                                        <p:tgtEl>
                                          <p:spTgt spid="8499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499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7">
                                            <p:txEl>
                                              <p:pRg st="1" end="1"/>
                                            </p:txEl>
                                          </p:spTgt>
                                        </p:tgtEl>
                                        <p:attrNameLst>
                                          <p:attrName>style.visibility</p:attrName>
                                        </p:attrNameLst>
                                      </p:cBhvr>
                                      <p:to>
                                        <p:strVal val="visible"/>
                                      </p:to>
                                    </p:set>
                                    <p:anim calcmode="lin" valueType="num">
                                      <p:cBhvr additive="base">
                                        <p:cTn id="13" dur="500" fill="hold"/>
                                        <p:tgtEl>
                                          <p:spTgt spid="8499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499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4997">
                                            <p:txEl>
                                              <p:pRg st="2" end="2"/>
                                            </p:txEl>
                                          </p:spTgt>
                                        </p:tgtEl>
                                        <p:attrNameLst>
                                          <p:attrName>style.visibility</p:attrName>
                                        </p:attrNameLst>
                                      </p:cBhvr>
                                      <p:to>
                                        <p:strVal val="visible"/>
                                      </p:to>
                                    </p:set>
                                    <p:anim calcmode="lin" valueType="num">
                                      <p:cBhvr additive="base">
                                        <p:cTn id="19" dur="500" fill="hold"/>
                                        <p:tgtEl>
                                          <p:spTgt spid="8499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499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4997">
                                            <p:txEl>
                                              <p:pRg st="3" end="3"/>
                                            </p:txEl>
                                          </p:spTgt>
                                        </p:tgtEl>
                                        <p:attrNameLst>
                                          <p:attrName>style.visibility</p:attrName>
                                        </p:attrNameLst>
                                      </p:cBhvr>
                                      <p:to>
                                        <p:strVal val="visible"/>
                                      </p:to>
                                    </p:set>
                                    <p:anim calcmode="lin" valueType="num">
                                      <p:cBhvr additive="base">
                                        <p:cTn id="25" dur="500" fill="hold"/>
                                        <p:tgtEl>
                                          <p:spTgt spid="8499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499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4997">
                                            <p:txEl>
                                              <p:pRg st="4" end="4"/>
                                            </p:txEl>
                                          </p:spTgt>
                                        </p:tgtEl>
                                        <p:attrNameLst>
                                          <p:attrName>style.visibility</p:attrName>
                                        </p:attrNameLst>
                                      </p:cBhvr>
                                      <p:to>
                                        <p:strVal val="visible"/>
                                      </p:to>
                                    </p:set>
                                    <p:anim calcmode="lin" valueType="num">
                                      <p:cBhvr additive="base">
                                        <p:cTn id="31" dur="500" fill="hold"/>
                                        <p:tgtEl>
                                          <p:spTgt spid="8499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499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0322-9C66-EE8D-6B88-AD089ECB3E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31AFD09-BB3D-44B3-2305-B2177BAD529E}"/>
              </a:ext>
            </a:extLst>
          </p:cNvPr>
          <p:cNvSpPr/>
          <p:nvPr/>
        </p:nvSpPr>
        <p:spPr>
          <a:xfrm>
            <a:off x="1003069" y="488269"/>
            <a:ext cx="10512829" cy="1479076"/>
          </a:xfrm>
          <a:custGeom>
            <a:avLst/>
            <a:gdLst>
              <a:gd name="connsiteX0" fmla="*/ 0 w 10512829"/>
              <a:gd name="connsiteY0" fmla="*/ 0 h 1479076"/>
              <a:gd name="connsiteX1" fmla="*/ 341667 w 10512829"/>
              <a:gd name="connsiteY1" fmla="*/ 0 h 1479076"/>
              <a:gd name="connsiteX2" fmla="*/ 1208975 w 10512829"/>
              <a:gd name="connsiteY2" fmla="*/ 0 h 1479076"/>
              <a:gd name="connsiteX3" fmla="*/ 2076284 w 10512829"/>
              <a:gd name="connsiteY3" fmla="*/ 0 h 1479076"/>
              <a:gd name="connsiteX4" fmla="*/ 2628207 w 10512829"/>
              <a:gd name="connsiteY4" fmla="*/ 0 h 1479076"/>
              <a:gd name="connsiteX5" fmla="*/ 3075002 w 10512829"/>
              <a:gd name="connsiteY5" fmla="*/ 0 h 1479076"/>
              <a:gd name="connsiteX6" fmla="*/ 3837183 w 10512829"/>
              <a:gd name="connsiteY6" fmla="*/ 0 h 1479076"/>
              <a:gd name="connsiteX7" fmla="*/ 4283978 w 10512829"/>
              <a:gd name="connsiteY7" fmla="*/ 0 h 1479076"/>
              <a:gd name="connsiteX8" fmla="*/ 5046158 w 10512829"/>
              <a:gd name="connsiteY8" fmla="*/ 0 h 1479076"/>
              <a:gd name="connsiteX9" fmla="*/ 5492953 w 10512829"/>
              <a:gd name="connsiteY9" fmla="*/ 0 h 1479076"/>
              <a:gd name="connsiteX10" fmla="*/ 5939748 w 10512829"/>
              <a:gd name="connsiteY10" fmla="*/ 0 h 1479076"/>
              <a:gd name="connsiteX11" fmla="*/ 6807057 w 10512829"/>
              <a:gd name="connsiteY11" fmla="*/ 0 h 1479076"/>
              <a:gd name="connsiteX12" fmla="*/ 7674365 w 10512829"/>
              <a:gd name="connsiteY12" fmla="*/ 0 h 1479076"/>
              <a:gd name="connsiteX13" fmla="*/ 8226289 w 10512829"/>
              <a:gd name="connsiteY13" fmla="*/ 0 h 1479076"/>
              <a:gd name="connsiteX14" fmla="*/ 9093597 w 10512829"/>
              <a:gd name="connsiteY14" fmla="*/ 0 h 1479076"/>
              <a:gd name="connsiteX15" fmla="*/ 9750649 w 10512829"/>
              <a:gd name="connsiteY15" fmla="*/ 0 h 1479076"/>
              <a:gd name="connsiteX16" fmla="*/ 10512829 w 10512829"/>
              <a:gd name="connsiteY16" fmla="*/ 0 h 1479076"/>
              <a:gd name="connsiteX17" fmla="*/ 10512829 w 10512829"/>
              <a:gd name="connsiteY17" fmla="*/ 507816 h 1479076"/>
              <a:gd name="connsiteX18" fmla="*/ 10512829 w 10512829"/>
              <a:gd name="connsiteY18" fmla="*/ 1015632 h 1479076"/>
              <a:gd name="connsiteX19" fmla="*/ 10512829 w 10512829"/>
              <a:gd name="connsiteY19" fmla="*/ 1479076 h 1479076"/>
              <a:gd name="connsiteX20" fmla="*/ 9645521 w 10512829"/>
              <a:gd name="connsiteY20" fmla="*/ 1479076 h 1479076"/>
              <a:gd name="connsiteX21" fmla="*/ 8883341 w 10512829"/>
              <a:gd name="connsiteY21" fmla="*/ 1479076 h 1479076"/>
              <a:gd name="connsiteX22" fmla="*/ 8331417 w 10512829"/>
              <a:gd name="connsiteY22" fmla="*/ 1479076 h 1479076"/>
              <a:gd name="connsiteX23" fmla="*/ 7464109 w 10512829"/>
              <a:gd name="connsiteY23" fmla="*/ 1479076 h 1479076"/>
              <a:gd name="connsiteX24" fmla="*/ 7122442 w 10512829"/>
              <a:gd name="connsiteY24" fmla="*/ 1479076 h 1479076"/>
              <a:gd name="connsiteX25" fmla="*/ 6255133 w 10512829"/>
              <a:gd name="connsiteY25" fmla="*/ 1479076 h 1479076"/>
              <a:gd name="connsiteX26" fmla="*/ 5808338 w 10512829"/>
              <a:gd name="connsiteY26" fmla="*/ 1479076 h 1479076"/>
              <a:gd name="connsiteX27" fmla="*/ 5151286 w 10512829"/>
              <a:gd name="connsiteY27" fmla="*/ 1479076 h 1479076"/>
              <a:gd name="connsiteX28" fmla="*/ 4389106 w 10512829"/>
              <a:gd name="connsiteY28" fmla="*/ 1479076 h 1479076"/>
              <a:gd name="connsiteX29" fmla="*/ 3521798 w 10512829"/>
              <a:gd name="connsiteY29" fmla="*/ 1479076 h 1479076"/>
              <a:gd name="connsiteX30" fmla="*/ 3075002 w 10512829"/>
              <a:gd name="connsiteY30" fmla="*/ 1479076 h 1479076"/>
              <a:gd name="connsiteX31" fmla="*/ 2523079 w 10512829"/>
              <a:gd name="connsiteY31" fmla="*/ 1479076 h 1479076"/>
              <a:gd name="connsiteX32" fmla="*/ 1760899 w 10512829"/>
              <a:gd name="connsiteY32" fmla="*/ 1479076 h 1479076"/>
              <a:gd name="connsiteX33" fmla="*/ 1208975 w 10512829"/>
              <a:gd name="connsiteY33" fmla="*/ 1479076 h 1479076"/>
              <a:gd name="connsiteX34" fmla="*/ 0 w 10512829"/>
              <a:gd name="connsiteY34" fmla="*/ 1479076 h 1479076"/>
              <a:gd name="connsiteX35" fmla="*/ 0 w 10512829"/>
              <a:gd name="connsiteY35" fmla="*/ 956469 h 1479076"/>
              <a:gd name="connsiteX36" fmla="*/ 0 w 10512829"/>
              <a:gd name="connsiteY36" fmla="*/ 433862 h 1479076"/>
              <a:gd name="connsiteX37" fmla="*/ 0 w 10512829"/>
              <a:gd name="connsiteY37" fmla="*/ 0 h 14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2829" h="1479076" fill="none" extrusionOk="0">
                <a:moveTo>
                  <a:pt x="0" y="0"/>
                </a:moveTo>
                <a:cubicBezTo>
                  <a:pt x="164828" y="-11634"/>
                  <a:pt x="240491" y="-11867"/>
                  <a:pt x="341667" y="0"/>
                </a:cubicBezTo>
                <a:cubicBezTo>
                  <a:pt x="442843" y="11867"/>
                  <a:pt x="935962" y="-2330"/>
                  <a:pt x="1208975" y="0"/>
                </a:cubicBezTo>
                <a:cubicBezTo>
                  <a:pt x="1481988" y="2330"/>
                  <a:pt x="1696126" y="368"/>
                  <a:pt x="2076284" y="0"/>
                </a:cubicBezTo>
                <a:cubicBezTo>
                  <a:pt x="2456442" y="-368"/>
                  <a:pt x="2387362" y="17240"/>
                  <a:pt x="2628207" y="0"/>
                </a:cubicBezTo>
                <a:cubicBezTo>
                  <a:pt x="2869052" y="-17240"/>
                  <a:pt x="2944430" y="15308"/>
                  <a:pt x="3075002" y="0"/>
                </a:cubicBezTo>
                <a:cubicBezTo>
                  <a:pt x="3205575" y="-15308"/>
                  <a:pt x="3634800" y="-14978"/>
                  <a:pt x="3837183" y="0"/>
                </a:cubicBezTo>
                <a:cubicBezTo>
                  <a:pt x="4039566" y="14978"/>
                  <a:pt x="4178084" y="-19939"/>
                  <a:pt x="4283978" y="0"/>
                </a:cubicBezTo>
                <a:cubicBezTo>
                  <a:pt x="4389873" y="19939"/>
                  <a:pt x="4884170" y="-37473"/>
                  <a:pt x="5046158" y="0"/>
                </a:cubicBezTo>
                <a:cubicBezTo>
                  <a:pt x="5208146" y="37473"/>
                  <a:pt x="5332424" y="-8458"/>
                  <a:pt x="5492953" y="0"/>
                </a:cubicBezTo>
                <a:cubicBezTo>
                  <a:pt x="5653482" y="8458"/>
                  <a:pt x="5772155" y="11635"/>
                  <a:pt x="5939748" y="0"/>
                </a:cubicBezTo>
                <a:cubicBezTo>
                  <a:pt x="6107341" y="-11635"/>
                  <a:pt x="6594199" y="-15427"/>
                  <a:pt x="6807057" y="0"/>
                </a:cubicBezTo>
                <a:cubicBezTo>
                  <a:pt x="7019915" y="15427"/>
                  <a:pt x="7392276" y="-14377"/>
                  <a:pt x="7674365" y="0"/>
                </a:cubicBezTo>
                <a:cubicBezTo>
                  <a:pt x="7956454" y="14377"/>
                  <a:pt x="8112602" y="7495"/>
                  <a:pt x="8226289" y="0"/>
                </a:cubicBezTo>
                <a:cubicBezTo>
                  <a:pt x="8339976" y="-7495"/>
                  <a:pt x="8704259" y="-39312"/>
                  <a:pt x="9093597" y="0"/>
                </a:cubicBezTo>
                <a:cubicBezTo>
                  <a:pt x="9482935" y="39312"/>
                  <a:pt x="9567135" y="-20567"/>
                  <a:pt x="9750649" y="0"/>
                </a:cubicBezTo>
                <a:cubicBezTo>
                  <a:pt x="9934163" y="20567"/>
                  <a:pt x="10168629" y="-12255"/>
                  <a:pt x="10512829" y="0"/>
                </a:cubicBezTo>
                <a:cubicBezTo>
                  <a:pt x="10521121" y="235388"/>
                  <a:pt x="10493660" y="304919"/>
                  <a:pt x="10512829" y="507816"/>
                </a:cubicBezTo>
                <a:cubicBezTo>
                  <a:pt x="10531998" y="710713"/>
                  <a:pt x="10524490" y="854033"/>
                  <a:pt x="10512829" y="1015632"/>
                </a:cubicBezTo>
                <a:cubicBezTo>
                  <a:pt x="10501168" y="1177231"/>
                  <a:pt x="10508523" y="1273994"/>
                  <a:pt x="10512829" y="1479076"/>
                </a:cubicBezTo>
                <a:cubicBezTo>
                  <a:pt x="10285560" y="1455372"/>
                  <a:pt x="9860507" y="1493865"/>
                  <a:pt x="9645521" y="1479076"/>
                </a:cubicBezTo>
                <a:cubicBezTo>
                  <a:pt x="9430535" y="1464287"/>
                  <a:pt x="9231417" y="1475555"/>
                  <a:pt x="8883341" y="1479076"/>
                </a:cubicBezTo>
                <a:cubicBezTo>
                  <a:pt x="8535265" y="1482597"/>
                  <a:pt x="8481063" y="1493519"/>
                  <a:pt x="8331417" y="1479076"/>
                </a:cubicBezTo>
                <a:cubicBezTo>
                  <a:pt x="8181771" y="1464633"/>
                  <a:pt x="7749464" y="1468161"/>
                  <a:pt x="7464109" y="1479076"/>
                </a:cubicBezTo>
                <a:cubicBezTo>
                  <a:pt x="7178754" y="1489991"/>
                  <a:pt x="7210697" y="1474661"/>
                  <a:pt x="7122442" y="1479076"/>
                </a:cubicBezTo>
                <a:cubicBezTo>
                  <a:pt x="7034187" y="1483491"/>
                  <a:pt x="6561654" y="1463123"/>
                  <a:pt x="6255133" y="1479076"/>
                </a:cubicBezTo>
                <a:cubicBezTo>
                  <a:pt x="5948612" y="1495029"/>
                  <a:pt x="5931197" y="1488594"/>
                  <a:pt x="5808338" y="1479076"/>
                </a:cubicBezTo>
                <a:cubicBezTo>
                  <a:pt x="5685480" y="1469558"/>
                  <a:pt x="5455303" y="1446508"/>
                  <a:pt x="5151286" y="1479076"/>
                </a:cubicBezTo>
                <a:cubicBezTo>
                  <a:pt x="4847269" y="1511644"/>
                  <a:pt x="4675408" y="1473015"/>
                  <a:pt x="4389106" y="1479076"/>
                </a:cubicBezTo>
                <a:cubicBezTo>
                  <a:pt x="4102804" y="1485137"/>
                  <a:pt x="3788737" y="1519263"/>
                  <a:pt x="3521798" y="1479076"/>
                </a:cubicBezTo>
                <a:cubicBezTo>
                  <a:pt x="3254859" y="1438889"/>
                  <a:pt x="3188548" y="1480093"/>
                  <a:pt x="3075002" y="1479076"/>
                </a:cubicBezTo>
                <a:cubicBezTo>
                  <a:pt x="2961456" y="1478059"/>
                  <a:pt x="2717473" y="1460918"/>
                  <a:pt x="2523079" y="1479076"/>
                </a:cubicBezTo>
                <a:cubicBezTo>
                  <a:pt x="2328685" y="1497234"/>
                  <a:pt x="2044856" y="1471914"/>
                  <a:pt x="1760899" y="1479076"/>
                </a:cubicBezTo>
                <a:cubicBezTo>
                  <a:pt x="1476942" y="1486238"/>
                  <a:pt x="1349874" y="1503869"/>
                  <a:pt x="1208975" y="1479076"/>
                </a:cubicBezTo>
                <a:cubicBezTo>
                  <a:pt x="1068076" y="1454283"/>
                  <a:pt x="294522" y="1497066"/>
                  <a:pt x="0" y="1479076"/>
                </a:cubicBezTo>
                <a:cubicBezTo>
                  <a:pt x="4694" y="1248350"/>
                  <a:pt x="18575" y="1183049"/>
                  <a:pt x="0" y="956469"/>
                </a:cubicBezTo>
                <a:cubicBezTo>
                  <a:pt x="-18575" y="729889"/>
                  <a:pt x="-18317" y="542495"/>
                  <a:pt x="0" y="433862"/>
                </a:cubicBezTo>
                <a:cubicBezTo>
                  <a:pt x="18317" y="325229"/>
                  <a:pt x="2546" y="142002"/>
                  <a:pt x="0" y="0"/>
                </a:cubicBezTo>
                <a:close/>
              </a:path>
              <a:path w="10512829" h="1479076" stroke="0" extrusionOk="0">
                <a:moveTo>
                  <a:pt x="0" y="0"/>
                </a:moveTo>
                <a:cubicBezTo>
                  <a:pt x="159244" y="-28970"/>
                  <a:pt x="528920" y="18221"/>
                  <a:pt x="762180" y="0"/>
                </a:cubicBezTo>
                <a:cubicBezTo>
                  <a:pt x="995440" y="-18221"/>
                  <a:pt x="1163141" y="19127"/>
                  <a:pt x="1419232" y="0"/>
                </a:cubicBezTo>
                <a:cubicBezTo>
                  <a:pt x="1675323" y="-19127"/>
                  <a:pt x="1822828" y="745"/>
                  <a:pt x="1971155" y="0"/>
                </a:cubicBezTo>
                <a:cubicBezTo>
                  <a:pt x="2119482" y="-745"/>
                  <a:pt x="2379484" y="1030"/>
                  <a:pt x="2628207" y="0"/>
                </a:cubicBezTo>
                <a:cubicBezTo>
                  <a:pt x="2876930" y="-1030"/>
                  <a:pt x="2937725" y="21173"/>
                  <a:pt x="3180131" y="0"/>
                </a:cubicBezTo>
                <a:cubicBezTo>
                  <a:pt x="3422537" y="-21173"/>
                  <a:pt x="3483026" y="21357"/>
                  <a:pt x="3626926" y="0"/>
                </a:cubicBezTo>
                <a:cubicBezTo>
                  <a:pt x="3770826" y="-21357"/>
                  <a:pt x="4189741" y="19400"/>
                  <a:pt x="4389106" y="0"/>
                </a:cubicBezTo>
                <a:cubicBezTo>
                  <a:pt x="4588471" y="-19400"/>
                  <a:pt x="4597664" y="6748"/>
                  <a:pt x="4730773" y="0"/>
                </a:cubicBezTo>
                <a:cubicBezTo>
                  <a:pt x="4863882" y="-6748"/>
                  <a:pt x="5220948" y="-3341"/>
                  <a:pt x="5598081" y="0"/>
                </a:cubicBezTo>
                <a:cubicBezTo>
                  <a:pt x="5975214" y="3341"/>
                  <a:pt x="6093946" y="-41405"/>
                  <a:pt x="6465390" y="0"/>
                </a:cubicBezTo>
                <a:cubicBezTo>
                  <a:pt x="6836834" y="41405"/>
                  <a:pt x="6795505" y="-21205"/>
                  <a:pt x="7017313" y="0"/>
                </a:cubicBezTo>
                <a:cubicBezTo>
                  <a:pt x="7239121" y="21205"/>
                  <a:pt x="7659776" y="-12996"/>
                  <a:pt x="7884622" y="0"/>
                </a:cubicBezTo>
                <a:cubicBezTo>
                  <a:pt x="8109468" y="12996"/>
                  <a:pt x="8253130" y="-8457"/>
                  <a:pt x="8541674" y="0"/>
                </a:cubicBezTo>
                <a:cubicBezTo>
                  <a:pt x="8830218" y="8457"/>
                  <a:pt x="8935323" y="-31089"/>
                  <a:pt x="9198725" y="0"/>
                </a:cubicBezTo>
                <a:cubicBezTo>
                  <a:pt x="9462127" y="31089"/>
                  <a:pt x="9500051" y="-14496"/>
                  <a:pt x="9750649" y="0"/>
                </a:cubicBezTo>
                <a:cubicBezTo>
                  <a:pt x="10001247" y="14496"/>
                  <a:pt x="10178934" y="331"/>
                  <a:pt x="10512829" y="0"/>
                </a:cubicBezTo>
                <a:cubicBezTo>
                  <a:pt x="10498708" y="91341"/>
                  <a:pt x="10524562" y="328137"/>
                  <a:pt x="10512829" y="448653"/>
                </a:cubicBezTo>
                <a:cubicBezTo>
                  <a:pt x="10501096" y="569169"/>
                  <a:pt x="10493809" y="708841"/>
                  <a:pt x="10512829" y="912097"/>
                </a:cubicBezTo>
                <a:cubicBezTo>
                  <a:pt x="10531849" y="1115353"/>
                  <a:pt x="10514299" y="1259278"/>
                  <a:pt x="10512829" y="1479076"/>
                </a:cubicBezTo>
                <a:cubicBezTo>
                  <a:pt x="10357898" y="1485096"/>
                  <a:pt x="9956462" y="1490457"/>
                  <a:pt x="9750649" y="1479076"/>
                </a:cubicBezTo>
                <a:cubicBezTo>
                  <a:pt x="9544836" y="1467695"/>
                  <a:pt x="9534895" y="1482248"/>
                  <a:pt x="9408982" y="1479076"/>
                </a:cubicBezTo>
                <a:cubicBezTo>
                  <a:pt x="9283069" y="1475904"/>
                  <a:pt x="9149401" y="1490158"/>
                  <a:pt x="8962187" y="1479076"/>
                </a:cubicBezTo>
                <a:cubicBezTo>
                  <a:pt x="8774974" y="1467994"/>
                  <a:pt x="8467743" y="1481642"/>
                  <a:pt x="8305135" y="1479076"/>
                </a:cubicBezTo>
                <a:cubicBezTo>
                  <a:pt x="8142527" y="1476510"/>
                  <a:pt x="8069865" y="1473978"/>
                  <a:pt x="7963468" y="1479076"/>
                </a:cubicBezTo>
                <a:cubicBezTo>
                  <a:pt x="7857071" y="1484174"/>
                  <a:pt x="7692840" y="1473355"/>
                  <a:pt x="7621801" y="1479076"/>
                </a:cubicBezTo>
                <a:cubicBezTo>
                  <a:pt x="7550762" y="1484797"/>
                  <a:pt x="7361039" y="1482693"/>
                  <a:pt x="7280134" y="1479076"/>
                </a:cubicBezTo>
                <a:cubicBezTo>
                  <a:pt x="7199229" y="1475459"/>
                  <a:pt x="6656468" y="1515916"/>
                  <a:pt x="6412826" y="1479076"/>
                </a:cubicBezTo>
                <a:cubicBezTo>
                  <a:pt x="6169184" y="1442236"/>
                  <a:pt x="5910324" y="1478043"/>
                  <a:pt x="5545517" y="1479076"/>
                </a:cubicBezTo>
                <a:cubicBezTo>
                  <a:pt x="5180710" y="1480109"/>
                  <a:pt x="5333812" y="1473575"/>
                  <a:pt x="5203850" y="1479076"/>
                </a:cubicBezTo>
                <a:cubicBezTo>
                  <a:pt x="5073888" y="1484577"/>
                  <a:pt x="4564572" y="1465678"/>
                  <a:pt x="4336542" y="1479076"/>
                </a:cubicBezTo>
                <a:cubicBezTo>
                  <a:pt x="4108512" y="1492474"/>
                  <a:pt x="4133829" y="1472025"/>
                  <a:pt x="3994875" y="1479076"/>
                </a:cubicBezTo>
                <a:cubicBezTo>
                  <a:pt x="3855921" y="1486127"/>
                  <a:pt x="3370758" y="1507256"/>
                  <a:pt x="3127567" y="1479076"/>
                </a:cubicBezTo>
                <a:cubicBezTo>
                  <a:pt x="2884376" y="1450896"/>
                  <a:pt x="2760493" y="1494852"/>
                  <a:pt x="2470515" y="1479076"/>
                </a:cubicBezTo>
                <a:cubicBezTo>
                  <a:pt x="2180537" y="1463300"/>
                  <a:pt x="1935792" y="1522381"/>
                  <a:pt x="1603206" y="1479076"/>
                </a:cubicBezTo>
                <a:cubicBezTo>
                  <a:pt x="1270620" y="1435771"/>
                  <a:pt x="1169220" y="1468791"/>
                  <a:pt x="1051283" y="1479076"/>
                </a:cubicBezTo>
                <a:cubicBezTo>
                  <a:pt x="933346" y="1489361"/>
                  <a:pt x="399274" y="1508817"/>
                  <a:pt x="0" y="1479076"/>
                </a:cubicBezTo>
                <a:cubicBezTo>
                  <a:pt x="18281" y="1350218"/>
                  <a:pt x="21878" y="1166468"/>
                  <a:pt x="0" y="1030423"/>
                </a:cubicBezTo>
                <a:cubicBezTo>
                  <a:pt x="-21878" y="894378"/>
                  <a:pt x="654" y="760423"/>
                  <a:pt x="0" y="537398"/>
                </a:cubicBezTo>
                <a:cubicBezTo>
                  <a:pt x="-654" y="314374"/>
                  <a:pt x="4857" y="149094"/>
                  <a:pt x="0" y="0"/>
                </a:cubicBezTo>
                <a:close/>
              </a:path>
            </a:pathLst>
          </a:custGeom>
          <a:solidFill>
            <a:srgbClr val="FFFFFF">
              <a:alpha val="14118"/>
            </a:srgbClr>
          </a:solidFill>
          <a:ln>
            <a:solidFill>
              <a:schemeClr val="bg1"/>
            </a:solidFill>
            <a:extLst>
              <a:ext uri="{C807C97D-BFC1-408E-A445-0C87EB9F89A2}">
                <ask:lineSketchStyleProps xmlns:ask="http://schemas.microsoft.com/office/drawing/2018/sketchyshapes" sd="3320172791">
                  <a:prstGeom prst="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E0EACCC-8B08-EAD2-12F5-B7066B70CAEC}"/>
              </a:ext>
            </a:extLst>
          </p:cNvPr>
          <p:cNvSpPr/>
          <p:nvPr/>
        </p:nvSpPr>
        <p:spPr>
          <a:xfrm>
            <a:off x="1082193" y="488269"/>
            <a:ext cx="10108276" cy="1323439"/>
          </a:xfrm>
          <a:prstGeom prst="rect">
            <a:avLst/>
          </a:prstGeom>
          <a:noFill/>
        </p:spPr>
        <p:txBody>
          <a:bodyPr wrap="square" lIns="91440" tIns="45720" rIns="91440" bIns="45720">
            <a:spAutoFit/>
          </a:bodyPr>
          <a:lstStyle/>
          <a:p>
            <a:pPr algn="ctr"/>
            <a:r>
              <a:rPr lang="en-US" sz="8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Inspiration of the Bible</a:t>
            </a:r>
          </a:p>
        </p:txBody>
      </p:sp>
      <p:sp>
        <p:nvSpPr>
          <p:cNvPr id="2" name="TextBox 1">
            <a:extLst>
              <a:ext uri="{FF2B5EF4-FFF2-40B4-BE49-F238E27FC236}">
                <a16:creationId xmlns:a16="http://schemas.microsoft.com/office/drawing/2014/main" id="{E7D1A421-6511-CDBA-6A31-5E4BB382440A}"/>
              </a:ext>
            </a:extLst>
          </p:cNvPr>
          <p:cNvSpPr txBox="1"/>
          <p:nvPr/>
        </p:nvSpPr>
        <p:spPr>
          <a:xfrm>
            <a:off x="4704295" y="2545149"/>
            <a:ext cx="5735106" cy="2015936"/>
          </a:xfrm>
          <a:prstGeom prst="rect">
            <a:avLst/>
          </a:prstGeom>
          <a:noFill/>
        </p:spPr>
        <p:txBody>
          <a:bodyPr wrap="square" rtlCol="0">
            <a:spAutoFit/>
          </a:bodyPr>
          <a:lstStyle/>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Claim</a:t>
            </a:r>
          </a:p>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Nature</a:t>
            </a:r>
          </a:p>
        </p:txBody>
      </p:sp>
      <p:pic>
        <p:nvPicPr>
          <p:cNvPr id="6" name="Picture 3" descr="bible">
            <a:extLst>
              <a:ext uri="{FF2B5EF4-FFF2-40B4-BE49-F238E27FC236}">
                <a16:creationId xmlns:a16="http://schemas.microsoft.com/office/drawing/2014/main" id="{109A8BE6-CEB8-9AA5-41A6-B42035B43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36" y="2102654"/>
            <a:ext cx="3220359" cy="43258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905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280" y="359909"/>
            <a:ext cx="999744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defRPr/>
            </a:pPr>
            <a:r>
              <a:rPr lang="en-US" sz="4800" b="1" dirty="0">
                <a:solidFill>
                  <a:prstClr val="black"/>
                </a:solidFill>
                <a:latin typeface="Baskerville Old Face" panose="02020602080505020303" pitchFamily="18" charset="0"/>
              </a:rPr>
              <a:t>The Nature</a:t>
            </a:r>
          </a:p>
        </p:txBody>
      </p:sp>
      <p:sp>
        <p:nvSpPr>
          <p:cNvPr id="4" name="TextBox 3"/>
          <p:cNvSpPr txBox="1"/>
          <p:nvPr/>
        </p:nvSpPr>
        <p:spPr>
          <a:xfrm>
            <a:off x="1052946" y="1446028"/>
            <a:ext cx="9064408" cy="584775"/>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Defined</a:t>
            </a:r>
            <a:endParaRPr lang="en-US" sz="2800" dirty="0">
              <a:latin typeface="Arial Narrow" panose="020B0606020202030204" pitchFamily="34" charset="0"/>
            </a:endParaRPr>
          </a:p>
        </p:txBody>
      </p:sp>
      <p:sp>
        <p:nvSpPr>
          <p:cNvPr id="5" name="Text Box 12"/>
          <p:cNvSpPr txBox="1">
            <a:spLocks noChangeArrowheads="1"/>
          </p:cNvSpPr>
          <p:nvPr/>
        </p:nvSpPr>
        <p:spPr bwMode="auto">
          <a:xfrm>
            <a:off x="1097280" y="2285925"/>
            <a:ext cx="9997440" cy="2062103"/>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a:latin typeface="Comic Sans MS" panose="030F0702030302020204" pitchFamily="66" charset="0"/>
              </a:rPr>
              <a:t>“The supernatural influence exerted on the sacred writers by the Spirit of God, by virtue of which their writings are given Divine trustworthiness”</a:t>
            </a:r>
          </a:p>
          <a:p>
            <a:pPr algn="r"/>
            <a:r>
              <a:rPr lang="en-US" altLang="en-US" sz="3200">
                <a:latin typeface="Comic Sans MS" panose="030F0702030302020204" pitchFamily="66" charset="0"/>
              </a:rPr>
              <a:t>		</a:t>
            </a:r>
            <a:r>
              <a:rPr lang="en-US" altLang="en-US" sz="2000">
                <a:latin typeface="Comic Sans MS" panose="030F0702030302020204" pitchFamily="66" charset="0"/>
              </a:rPr>
              <a:t>- Benjamin Warfield (</a:t>
            </a:r>
            <a:r>
              <a:rPr lang="en-US" altLang="en-US" sz="2000" i="1">
                <a:latin typeface="Comic Sans MS" panose="030F0702030302020204" pitchFamily="66" charset="0"/>
              </a:rPr>
              <a:t>ISBE</a:t>
            </a:r>
            <a:r>
              <a:rPr lang="en-US" altLang="en-US" sz="2000">
                <a:latin typeface="Comic Sans MS" panose="030F0702030302020204" pitchFamily="66" charset="0"/>
              </a:rPr>
              <a:t>, III:1473)</a:t>
            </a:r>
          </a:p>
        </p:txBody>
      </p:sp>
      <p:pic>
        <p:nvPicPr>
          <p:cNvPr id="6" name="Picture 11" descr="writing%20the%20word%20of%20go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3710" y="109031"/>
            <a:ext cx="2480290" cy="1860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 Box 5">
            <a:extLst>
              <a:ext uri="{FF2B5EF4-FFF2-40B4-BE49-F238E27FC236}">
                <a16:creationId xmlns:a16="http://schemas.microsoft.com/office/drawing/2014/main" id="{C66B1B54-AF95-B7AA-CECD-A15125F15DF2}"/>
              </a:ext>
            </a:extLst>
          </p:cNvPr>
          <p:cNvSpPr txBox="1">
            <a:spLocks noChangeArrowheads="1"/>
          </p:cNvSpPr>
          <p:nvPr/>
        </p:nvSpPr>
        <p:spPr bwMode="auto">
          <a:xfrm>
            <a:off x="1097280" y="4477217"/>
            <a:ext cx="1003069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dirty="0"/>
              <a:t>2 Sam 23:1-2</a:t>
            </a:r>
            <a:endParaRPr lang="en-US" altLang="en-US" sz="2400" dirty="0"/>
          </a:p>
          <a:p>
            <a:r>
              <a:rPr lang="en-US" altLang="en-US" sz="2600" dirty="0"/>
              <a:t>Now these are the last words of </a:t>
            </a:r>
            <a:r>
              <a:rPr lang="en-US" altLang="en-US" sz="2600" dirty="0" err="1"/>
              <a:t>David.Thus</a:t>
            </a:r>
            <a:r>
              <a:rPr lang="en-US" altLang="en-US" sz="2600" dirty="0"/>
              <a:t> says David the son of Jesse; Thus says the man raised up on </a:t>
            </a:r>
            <a:r>
              <a:rPr lang="en-US" altLang="en-US" sz="2600" dirty="0" err="1"/>
              <a:t>high,The</a:t>
            </a:r>
            <a:r>
              <a:rPr lang="en-US" altLang="en-US" sz="2600" dirty="0"/>
              <a:t> anointed of the God of Jacob, And the sweet psalmist of Israel: </a:t>
            </a:r>
            <a:r>
              <a:rPr lang="en-US" altLang="en-US" sz="2600" u="sng" dirty="0"/>
              <a:t>The Spirit of the LORD spoke by me, And His word was on my tongue</a:t>
            </a:r>
            <a:r>
              <a:rPr lang="en-US" altLang="en-US" sz="2600" dirty="0"/>
              <a:t>. </a:t>
            </a:r>
          </a:p>
        </p:txBody>
      </p:sp>
    </p:spTree>
    <p:extLst>
      <p:ext uri="{BB962C8B-B14F-4D97-AF65-F5344CB8AC3E}">
        <p14:creationId xmlns:p14="http://schemas.microsoft.com/office/powerpoint/2010/main" val="2005538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280" y="1446029"/>
            <a:ext cx="9020073" cy="1077218"/>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Defined</a:t>
            </a:r>
          </a:p>
          <a:p>
            <a:pPr marL="457200" indent="-457200">
              <a:buFont typeface="+mj-lt"/>
              <a:buAutoNum type="alphaUcPeriod"/>
            </a:pPr>
            <a:r>
              <a:rPr lang="en-US" sz="3200" b="1" dirty="0">
                <a:latin typeface="Arial Narrow" panose="020B0606020202030204" pitchFamily="34" charset="0"/>
              </a:rPr>
              <a:t>Plenary Inspiration</a:t>
            </a:r>
            <a:endParaRPr lang="en-US" sz="2800" dirty="0">
              <a:latin typeface="Arial Narrow" panose="020B0606020202030204" pitchFamily="34" charset="0"/>
            </a:endParaRPr>
          </a:p>
        </p:txBody>
      </p:sp>
      <p:sp>
        <p:nvSpPr>
          <p:cNvPr id="3" name="TextBox 2">
            <a:extLst>
              <a:ext uri="{FF2B5EF4-FFF2-40B4-BE49-F238E27FC236}">
                <a16:creationId xmlns:a16="http://schemas.microsoft.com/office/drawing/2014/main" id="{ED9F2164-3512-8999-4388-2D0B6B20565C}"/>
              </a:ext>
            </a:extLst>
          </p:cNvPr>
          <p:cNvSpPr txBox="1"/>
          <p:nvPr/>
        </p:nvSpPr>
        <p:spPr>
          <a:xfrm>
            <a:off x="1097280" y="359909"/>
            <a:ext cx="999744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defRPr/>
            </a:pPr>
            <a:r>
              <a:rPr lang="en-US" sz="4800" b="1" dirty="0">
                <a:solidFill>
                  <a:prstClr val="black"/>
                </a:solidFill>
                <a:latin typeface="Baskerville Old Face" panose="02020602080505020303" pitchFamily="18" charset="0"/>
              </a:rPr>
              <a:t>The Nature</a:t>
            </a:r>
          </a:p>
        </p:txBody>
      </p:sp>
      <p:pic>
        <p:nvPicPr>
          <p:cNvPr id="5" name="Picture 11" descr="writing%20the%20word%20of%20god">
            <a:extLst>
              <a:ext uri="{FF2B5EF4-FFF2-40B4-BE49-F238E27FC236}">
                <a16:creationId xmlns:a16="http://schemas.microsoft.com/office/drawing/2014/main" id="{CEACD848-BF03-F754-A8A1-1BC00F12A1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3710" y="109031"/>
            <a:ext cx="2480290" cy="1860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543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AutoShape 2"/>
          <p:cNvSpPr>
            <a:spLocks noChangeArrowheads="1"/>
          </p:cNvSpPr>
          <p:nvPr/>
        </p:nvSpPr>
        <p:spPr bwMode="auto">
          <a:xfrm>
            <a:off x="1981200" y="304800"/>
            <a:ext cx="8229600" cy="1066800"/>
          </a:xfrm>
          <a:prstGeom prst="bevel">
            <a:avLst>
              <a:gd name="adj" fmla="val 12500"/>
            </a:avLst>
          </a:pr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b="1" dirty="0">
                <a:solidFill>
                  <a:schemeClr val="bg1"/>
                </a:solidFill>
                <a:latin typeface="Times New Roman" panose="02020603050405020304" pitchFamily="18" charset="0"/>
              </a:rPr>
              <a:t>Plenary Inspiration</a:t>
            </a:r>
          </a:p>
        </p:txBody>
      </p:sp>
      <p:grpSp>
        <p:nvGrpSpPr>
          <p:cNvPr id="110595" name="Group 3"/>
          <p:cNvGrpSpPr>
            <a:grpSpLocks/>
          </p:cNvGrpSpPr>
          <p:nvPr/>
        </p:nvGrpSpPr>
        <p:grpSpPr bwMode="auto">
          <a:xfrm>
            <a:off x="1052192" y="1491817"/>
            <a:ext cx="3246874" cy="5153891"/>
            <a:chOff x="286" y="1152"/>
            <a:chExt cx="1682" cy="2880"/>
          </a:xfrm>
          <a:solidFill>
            <a:srgbClr val="002060"/>
          </a:solidFill>
          <a:scene3d>
            <a:camera prst="orthographicFront">
              <a:rot lat="0" lon="0" rev="0"/>
            </a:camera>
            <a:lightRig rig="contrasting" dir="t">
              <a:rot lat="0" lon="0" rev="1500000"/>
            </a:lightRig>
          </a:scene3d>
        </p:grpSpPr>
        <p:sp>
          <p:nvSpPr>
            <p:cNvPr id="110596" name="AutoShape 4"/>
            <p:cNvSpPr>
              <a:spLocks noChangeArrowheads="1"/>
            </p:cNvSpPr>
            <p:nvPr/>
          </p:nvSpPr>
          <p:spPr bwMode="auto">
            <a:xfrm>
              <a:off x="286" y="1152"/>
              <a:ext cx="1682" cy="2880"/>
            </a:xfrm>
            <a:prstGeom prst="roundRect">
              <a:avLst>
                <a:gd name="adj" fmla="val 31185"/>
              </a:avLst>
            </a:prstGeom>
            <a:grpFill/>
            <a:ln w="9525">
              <a:noFill/>
              <a:round/>
              <a:headEnd/>
              <a:tailEnd/>
            </a:ln>
            <a:effectLst>
              <a:outerShdw blurRad="149987" dist="250190" dir="8460000" algn="ctr">
                <a:srgbClr val="000000">
                  <a:alpha val="28000"/>
                </a:srgbClr>
              </a:outerShdw>
            </a:effectLst>
            <a:sp3d prstMaterial="metal">
              <a:bevelT w="88900" h="88900"/>
            </a:sp3d>
          </p:spPr>
          <p:txBody>
            <a:bodyPr wrap="none" anchor="ctr"/>
            <a:lstStyle/>
            <a:p>
              <a:pPr algn="ctr"/>
              <a:r>
                <a:rPr lang="en-US" altLang="en-US" sz="3600" b="1" u="sng" dirty="0">
                  <a:solidFill>
                    <a:schemeClr val="bg1"/>
                  </a:solidFill>
                </a:rPr>
                <a:t>Plenary:</a:t>
              </a:r>
            </a:p>
            <a:p>
              <a:pPr algn="ctr"/>
              <a:endParaRPr lang="en-US" altLang="en-US" sz="3200" b="1" dirty="0">
                <a:solidFill>
                  <a:srgbClr val="FFFF00"/>
                </a:solidFill>
              </a:endParaRPr>
            </a:p>
            <a:p>
              <a:pPr algn="ctr"/>
              <a:r>
                <a:rPr lang="en-US" altLang="en-US" sz="3200" b="1" dirty="0">
                  <a:solidFill>
                    <a:srgbClr val="FFFF00"/>
                  </a:solidFill>
                </a:rPr>
                <a:t>“Complete in</a:t>
              </a:r>
            </a:p>
            <a:p>
              <a:pPr algn="ctr"/>
              <a:r>
                <a:rPr lang="en-US" altLang="en-US" sz="3200" b="1" dirty="0">
                  <a:solidFill>
                    <a:srgbClr val="FFFF00"/>
                  </a:solidFill>
                </a:rPr>
                <a:t>all aspects or</a:t>
              </a:r>
            </a:p>
            <a:p>
              <a:pPr algn="ctr"/>
              <a:r>
                <a:rPr lang="en-US" altLang="en-US" sz="3200" b="1" dirty="0">
                  <a:solidFill>
                    <a:srgbClr val="FFFF00"/>
                  </a:solidFill>
                </a:rPr>
                <a:t>essentials; full.”</a:t>
              </a:r>
            </a:p>
            <a:p>
              <a:pPr algn="ctr"/>
              <a:r>
                <a:rPr lang="en-US" altLang="en-US" sz="3200" b="1" dirty="0">
                  <a:solidFill>
                    <a:srgbClr val="FFFF00"/>
                  </a:solidFill>
                </a:rPr>
                <a:t>(AHD)</a:t>
              </a:r>
            </a:p>
            <a:p>
              <a:pPr algn="ctr"/>
              <a:endParaRPr lang="en-US" altLang="en-US" sz="3200" b="1" dirty="0">
                <a:solidFill>
                  <a:srgbClr val="FFFF00"/>
                </a:solidFill>
              </a:endParaRPr>
            </a:p>
            <a:p>
              <a:pPr algn="ctr"/>
              <a:r>
                <a:rPr lang="en-US" altLang="en-US" sz="3200" b="1" i="1" dirty="0">
                  <a:solidFill>
                    <a:schemeClr val="bg1"/>
                  </a:solidFill>
                </a:rPr>
                <a:t>All of The</a:t>
              </a:r>
            </a:p>
            <a:p>
              <a:pPr algn="ctr"/>
              <a:r>
                <a:rPr lang="en-US" altLang="en-US" sz="3200" b="1" i="1" dirty="0">
                  <a:solidFill>
                    <a:schemeClr val="bg1"/>
                  </a:solidFill>
                </a:rPr>
                <a:t>Bible</a:t>
              </a:r>
            </a:p>
          </p:txBody>
        </p:sp>
        <p:sp>
          <p:nvSpPr>
            <p:cNvPr id="110597" name="Line 5"/>
            <p:cNvSpPr>
              <a:spLocks noChangeShapeType="1"/>
            </p:cNvSpPr>
            <p:nvPr/>
          </p:nvSpPr>
          <p:spPr bwMode="auto">
            <a:xfrm>
              <a:off x="528" y="3168"/>
              <a:ext cx="1296" cy="0"/>
            </a:xfrm>
            <a:prstGeom prst="line">
              <a:avLst/>
            </a:prstGeom>
            <a:grpFill/>
            <a:ln w="76200" cmpd="tri">
              <a:noFill/>
              <a:round/>
              <a:headEnd/>
              <a:tailEnd/>
            </a:ln>
            <a:effectLst>
              <a:outerShdw blurRad="149987" dist="250190" dir="8460000" algn="ctr">
                <a:srgbClr val="000000">
                  <a:alpha val="28000"/>
                </a:srgbClr>
              </a:outerShdw>
            </a:effectLst>
            <a:sp3d prstMaterial="metal">
              <a:bevelT w="88900" h="88900"/>
            </a:sp3d>
          </p:spPr>
          <p:txBody>
            <a:bodyPr/>
            <a:lstStyle/>
            <a:p>
              <a:endParaRPr lang="en-US" sz="2000">
                <a:solidFill>
                  <a:srgbClr val="FFFF00"/>
                </a:solidFill>
              </a:endParaRPr>
            </a:p>
          </p:txBody>
        </p:sp>
      </p:grpSp>
      <p:sp>
        <p:nvSpPr>
          <p:cNvPr id="110598" name="Text Box 6"/>
          <p:cNvSpPr txBox="1">
            <a:spLocks noChangeArrowheads="1"/>
          </p:cNvSpPr>
          <p:nvPr/>
        </p:nvSpPr>
        <p:spPr bwMode="auto">
          <a:xfrm>
            <a:off x="4749337" y="1749830"/>
            <a:ext cx="6971607" cy="4526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28600">
              <a:defRPr>
                <a:solidFill>
                  <a:schemeClr val="tx1"/>
                </a:solidFill>
                <a:latin typeface="Arial" panose="020B0604020202020204" pitchFamily="34" charset="0"/>
              </a:defRPr>
            </a:lvl1pPr>
            <a:lvl2pPr defTabSz="228600">
              <a:defRPr>
                <a:solidFill>
                  <a:schemeClr val="tx1"/>
                </a:solidFill>
                <a:latin typeface="Arial" panose="020B0604020202020204" pitchFamily="34" charset="0"/>
              </a:defRPr>
            </a:lvl2pPr>
            <a:lvl3pPr defTabSz="228600">
              <a:defRPr>
                <a:solidFill>
                  <a:schemeClr val="tx1"/>
                </a:solidFill>
                <a:latin typeface="Arial" panose="020B0604020202020204" pitchFamily="34" charset="0"/>
              </a:defRPr>
            </a:lvl3pPr>
            <a:lvl4pPr defTabSz="228600">
              <a:defRPr>
                <a:solidFill>
                  <a:schemeClr val="tx1"/>
                </a:solidFill>
                <a:latin typeface="Arial" panose="020B0604020202020204" pitchFamily="34" charset="0"/>
              </a:defRPr>
            </a:lvl4pPr>
            <a:lvl5pPr defTabSz="228600">
              <a:defRPr>
                <a:solidFill>
                  <a:schemeClr val="tx1"/>
                </a:solidFill>
                <a:latin typeface="Arial" panose="020B0604020202020204" pitchFamily="34" charset="0"/>
              </a:defRPr>
            </a:lvl5pPr>
            <a:lvl6pPr defTabSz="228600" fontAlgn="base">
              <a:spcBef>
                <a:spcPct val="0"/>
              </a:spcBef>
              <a:spcAft>
                <a:spcPct val="0"/>
              </a:spcAft>
              <a:defRPr>
                <a:solidFill>
                  <a:schemeClr val="tx1"/>
                </a:solidFill>
                <a:latin typeface="Arial" panose="020B0604020202020204" pitchFamily="34" charset="0"/>
              </a:defRPr>
            </a:lvl6pPr>
            <a:lvl7pPr defTabSz="228600" fontAlgn="base">
              <a:spcBef>
                <a:spcPct val="0"/>
              </a:spcBef>
              <a:spcAft>
                <a:spcPct val="0"/>
              </a:spcAft>
              <a:defRPr>
                <a:solidFill>
                  <a:schemeClr val="tx1"/>
                </a:solidFill>
                <a:latin typeface="Arial" panose="020B0604020202020204" pitchFamily="34" charset="0"/>
              </a:defRPr>
            </a:lvl7pPr>
            <a:lvl8pPr defTabSz="228600" fontAlgn="base">
              <a:spcBef>
                <a:spcPct val="0"/>
              </a:spcBef>
              <a:spcAft>
                <a:spcPct val="0"/>
              </a:spcAft>
              <a:defRPr>
                <a:solidFill>
                  <a:schemeClr val="tx1"/>
                </a:solidFill>
                <a:latin typeface="Arial" panose="020B0604020202020204" pitchFamily="34" charset="0"/>
              </a:defRPr>
            </a:lvl8pPr>
            <a:lvl9pPr defTabSz="228600" fontAlgn="base">
              <a:spcBef>
                <a:spcPct val="0"/>
              </a:spcBef>
              <a:spcAft>
                <a:spcPct val="0"/>
              </a:spcAft>
              <a:defRPr>
                <a:solidFill>
                  <a:schemeClr val="tx1"/>
                </a:solidFill>
                <a:latin typeface="Arial" panose="020B0604020202020204" pitchFamily="34" charset="0"/>
              </a:defRPr>
            </a:lvl9pPr>
          </a:lstStyle>
          <a:p>
            <a:pPr marL="457200" indent="-457200">
              <a:lnSpc>
                <a:spcPct val="120000"/>
              </a:lnSpc>
              <a:spcBef>
                <a:spcPct val="50000"/>
              </a:spcBef>
              <a:buFont typeface="Arial" panose="020B0604020202020204" pitchFamily="34" charset="0"/>
              <a:buChar char="•"/>
            </a:pPr>
            <a:r>
              <a:rPr lang="en-US" altLang="en-US" sz="2800" b="1" dirty="0"/>
              <a:t> </a:t>
            </a:r>
            <a:r>
              <a:rPr lang="en-US" altLang="en-US" sz="2800" b="1" u="sng" dirty="0"/>
              <a:t>2 Tim. 3:16-17</a:t>
            </a:r>
            <a:r>
              <a:rPr lang="en-US" altLang="en-US" sz="2800" b="1" dirty="0"/>
              <a:t> – all Scripture</a:t>
            </a:r>
          </a:p>
          <a:p>
            <a:pPr marL="457200" indent="-457200">
              <a:lnSpc>
                <a:spcPct val="120000"/>
              </a:lnSpc>
              <a:spcBef>
                <a:spcPct val="50000"/>
              </a:spcBef>
              <a:buFont typeface="Arial" panose="020B0604020202020204" pitchFamily="34" charset="0"/>
              <a:buChar char="•"/>
            </a:pPr>
            <a:r>
              <a:rPr lang="en-US" altLang="en-US" sz="2800" b="1" dirty="0"/>
              <a:t> </a:t>
            </a:r>
            <a:r>
              <a:rPr lang="en-US" altLang="en-US" sz="2800" b="1" u="sng" dirty="0"/>
              <a:t>Psa. 119:128</a:t>
            </a:r>
            <a:r>
              <a:rPr lang="en-US" altLang="en-US" sz="2800" b="1" dirty="0"/>
              <a:t> – all precepts are right</a:t>
            </a:r>
          </a:p>
          <a:p>
            <a:pPr marL="457200" indent="-457200">
              <a:lnSpc>
                <a:spcPct val="120000"/>
              </a:lnSpc>
              <a:spcBef>
                <a:spcPct val="50000"/>
              </a:spcBef>
              <a:buFont typeface="Arial" panose="020B0604020202020204" pitchFamily="34" charset="0"/>
              <a:buChar char="•"/>
            </a:pPr>
            <a:r>
              <a:rPr lang="en-US" altLang="en-US" sz="2800" b="1" dirty="0"/>
              <a:t> </a:t>
            </a:r>
            <a:r>
              <a:rPr lang="en-US" altLang="en-US" sz="2800" b="1" u="sng" dirty="0"/>
              <a:t>2 Pet. 1:20-21</a:t>
            </a:r>
            <a:r>
              <a:rPr lang="en-US" altLang="en-US" sz="2800" b="1" dirty="0"/>
              <a:t> – What was true of one prophet was true of all</a:t>
            </a:r>
          </a:p>
          <a:p>
            <a:pPr marL="457200" indent="-457200">
              <a:lnSpc>
                <a:spcPct val="120000"/>
              </a:lnSpc>
              <a:spcBef>
                <a:spcPct val="50000"/>
              </a:spcBef>
              <a:buFont typeface="Arial" panose="020B0604020202020204" pitchFamily="34" charset="0"/>
              <a:buChar char="•"/>
            </a:pPr>
            <a:r>
              <a:rPr lang="en-US" altLang="en-US" sz="2800" b="1" dirty="0"/>
              <a:t> Both OT &amp; NT</a:t>
            </a:r>
          </a:p>
          <a:p>
            <a:pPr marL="457200" indent="-457200">
              <a:lnSpc>
                <a:spcPct val="120000"/>
              </a:lnSpc>
              <a:spcBef>
                <a:spcPct val="50000"/>
              </a:spcBef>
              <a:buFont typeface="Arial" panose="020B0604020202020204" pitchFamily="34" charset="0"/>
              <a:buChar char="•"/>
            </a:pPr>
            <a:r>
              <a:rPr lang="en-US" altLang="en-US" sz="2800" b="1" dirty="0"/>
              <a:t> One writer is just as inspired as another</a:t>
            </a:r>
          </a:p>
        </p:txBody>
      </p:sp>
    </p:spTree>
    <p:extLst>
      <p:ext uri="{BB962C8B-B14F-4D97-AF65-F5344CB8AC3E}">
        <p14:creationId xmlns:p14="http://schemas.microsoft.com/office/powerpoint/2010/main" val="3056623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10595"/>
                                        </p:tgtEl>
                                        <p:attrNameLst>
                                          <p:attrName>style.visibility</p:attrName>
                                        </p:attrNameLst>
                                      </p:cBhvr>
                                      <p:to>
                                        <p:strVal val="visible"/>
                                      </p:to>
                                    </p:set>
                                    <p:anim calcmode="lin" valueType="num">
                                      <p:cBhvr>
                                        <p:cTn id="7" dur="1000" fill="hold"/>
                                        <p:tgtEl>
                                          <p:spTgt spid="110595"/>
                                        </p:tgtEl>
                                        <p:attrNameLst>
                                          <p:attrName>ppt_w</p:attrName>
                                        </p:attrNameLst>
                                      </p:cBhvr>
                                      <p:tavLst>
                                        <p:tav tm="0">
                                          <p:val>
                                            <p:fltVal val="0"/>
                                          </p:val>
                                        </p:tav>
                                        <p:tav tm="100000">
                                          <p:val>
                                            <p:strVal val="#ppt_w"/>
                                          </p:val>
                                        </p:tav>
                                      </p:tavLst>
                                    </p:anim>
                                    <p:anim calcmode="lin" valueType="num">
                                      <p:cBhvr>
                                        <p:cTn id="8" dur="1000" fill="hold"/>
                                        <p:tgtEl>
                                          <p:spTgt spid="11059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0598">
                                            <p:txEl>
                                              <p:pRg st="0" end="0"/>
                                            </p:txEl>
                                          </p:spTgt>
                                        </p:tgtEl>
                                        <p:attrNameLst>
                                          <p:attrName>style.visibility</p:attrName>
                                        </p:attrNameLst>
                                      </p:cBhvr>
                                      <p:to>
                                        <p:strVal val="visible"/>
                                      </p:to>
                                    </p:set>
                                    <p:anim calcmode="lin" valueType="num">
                                      <p:cBhvr additive="base">
                                        <p:cTn id="13" dur="500" fill="hold"/>
                                        <p:tgtEl>
                                          <p:spTgt spid="11059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05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0598">
                                            <p:txEl>
                                              <p:pRg st="1" end="1"/>
                                            </p:txEl>
                                          </p:spTgt>
                                        </p:tgtEl>
                                        <p:attrNameLst>
                                          <p:attrName>style.visibility</p:attrName>
                                        </p:attrNameLst>
                                      </p:cBhvr>
                                      <p:to>
                                        <p:strVal val="visible"/>
                                      </p:to>
                                    </p:set>
                                    <p:anim calcmode="lin" valueType="num">
                                      <p:cBhvr additive="base">
                                        <p:cTn id="19" dur="500" fill="hold"/>
                                        <p:tgtEl>
                                          <p:spTgt spid="110598">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05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0598">
                                            <p:txEl>
                                              <p:pRg st="2" end="2"/>
                                            </p:txEl>
                                          </p:spTgt>
                                        </p:tgtEl>
                                        <p:attrNameLst>
                                          <p:attrName>style.visibility</p:attrName>
                                        </p:attrNameLst>
                                      </p:cBhvr>
                                      <p:to>
                                        <p:strVal val="visible"/>
                                      </p:to>
                                    </p:set>
                                    <p:anim calcmode="lin" valueType="num">
                                      <p:cBhvr additive="base">
                                        <p:cTn id="25" dur="500" fill="hold"/>
                                        <p:tgtEl>
                                          <p:spTgt spid="110598">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05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0598">
                                            <p:txEl>
                                              <p:pRg st="3" end="3"/>
                                            </p:txEl>
                                          </p:spTgt>
                                        </p:tgtEl>
                                        <p:attrNameLst>
                                          <p:attrName>style.visibility</p:attrName>
                                        </p:attrNameLst>
                                      </p:cBhvr>
                                      <p:to>
                                        <p:strVal val="visible"/>
                                      </p:to>
                                    </p:set>
                                    <p:anim calcmode="lin" valueType="num">
                                      <p:cBhvr additive="base">
                                        <p:cTn id="31" dur="500" fill="hold"/>
                                        <p:tgtEl>
                                          <p:spTgt spid="110598">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1059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0598">
                                            <p:txEl>
                                              <p:pRg st="4" end="4"/>
                                            </p:txEl>
                                          </p:spTgt>
                                        </p:tgtEl>
                                        <p:attrNameLst>
                                          <p:attrName>style.visibility</p:attrName>
                                        </p:attrNameLst>
                                      </p:cBhvr>
                                      <p:to>
                                        <p:strVal val="visible"/>
                                      </p:to>
                                    </p:set>
                                    <p:anim calcmode="lin" valueType="num">
                                      <p:cBhvr additive="base">
                                        <p:cTn id="37" dur="500" fill="hold"/>
                                        <p:tgtEl>
                                          <p:spTgt spid="110598">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1059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2946" y="1446029"/>
            <a:ext cx="9064408" cy="1569660"/>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Defined</a:t>
            </a:r>
          </a:p>
          <a:p>
            <a:pPr marL="457200" indent="-457200">
              <a:buFont typeface="+mj-lt"/>
              <a:buAutoNum type="alphaUcPeriod"/>
            </a:pPr>
            <a:r>
              <a:rPr lang="en-US" sz="3200" b="1" dirty="0">
                <a:latin typeface="Arial Narrow" panose="020B0606020202030204" pitchFamily="34" charset="0"/>
              </a:rPr>
              <a:t>Plenary Inspiration</a:t>
            </a:r>
          </a:p>
          <a:p>
            <a:pPr marL="457200" indent="-457200">
              <a:buFont typeface="+mj-lt"/>
              <a:buAutoNum type="alphaUcPeriod"/>
            </a:pPr>
            <a:r>
              <a:rPr lang="en-US" sz="3200" b="1" dirty="0">
                <a:latin typeface="Arial Narrow" panose="020B0606020202030204" pitchFamily="34" charset="0"/>
              </a:rPr>
              <a:t>Verbal Inspiration</a:t>
            </a:r>
            <a:endParaRPr lang="en-US" sz="2800" dirty="0">
              <a:latin typeface="Arial Narrow" panose="020B0606020202030204" pitchFamily="34" charset="0"/>
            </a:endParaRPr>
          </a:p>
        </p:txBody>
      </p:sp>
      <p:sp>
        <p:nvSpPr>
          <p:cNvPr id="3" name="TextBox 2">
            <a:extLst>
              <a:ext uri="{FF2B5EF4-FFF2-40B4-BE49-F238E27FC236}">
                <a16:creationId xmlns:a16="http://schemas.microsoft.com/office/drawing/2014/main" id="{63C33FB7-9415-F57C-5FE1-D4142032D19E}"/>
              </a:ext>
            </a:extLst>
          </p:cNvPr>
          <p:cNvSpPr txBox="1"/>
          <p:nvPr/>
        </p:nvSpPr>
        <p:spPr>
          <a:xfrm>
            <a:off x="1097280" y="359909"/>
            <a:ext cx="999744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defRPr/>
            </a:pPr>
            <a:r>
              <a:rPr lang="en-US" sz="4800" b="1" dirty="0">
                <a:solidFill>
                  <a:prstClr val="black"/>
                </a:solidFill>
                <a:latin typeface="Baskerville Old Face" panose="02020602080505020303" pitchFamily="18" charset="0"/>
              </a:rPr>
              <a:t>The Nature</a:t>
            </a:r>
          </a:p>
        </p:txBody>
      </p:sp>
      <p:pic>
        <p:nvPicPr>
          <p:cNvPr id="5" name="Picture 11" descr="writing%20the%20word%20of%20god">
            <a:extLst>
              <a:ext uri="{FF2B5EF4-FFF2-40B4-BE49-F238E27FC236}">
                <a16:creationId xmlns:a16="http://schemas.microsoft.com/office/drawing/2014/main" id="{CB54AC43-887E-89B4-AC18-3DDECD7116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3710" y="109031"/>
            <a:ext cx="2480290" cy="1860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325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ChangeArrowheads="1"/>
          </p:cNvSpPr>
          <p:nvPr/>
        </p:nvSpPr>
        <p:spPr bwMode="auto">
          <a:xfrm>
            <a:off x="1981200" y="304800"/>
            <a:ext cx="8229600" cy="1066800"/>
          </a:xfrm>
          <a:prstGeom prst="bevel">
            <a:avLst>
              <a:gd name="adj" fmla="val 12500"/>
            </a:avLst>
          </a:pr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b="1">
                <a:solidFill>
                  <a:schemeClr val="bg1"/>
                </a:solidFill>
                <a:latin typeface="Times New Roman" panose="02020603050405020304" pitchFamily="18" charset="0"/>
              </a:rPr>
              <a:t>Verbal Inspiration</a:t>
            </a:r>
          </a:p>
        </p:txBody>
      </p:sp>
      <p:grpSp>
        <p:nvGrpSpPr>
          <p:cNvPr id="112643" name="Group 3"/>
          <p:cNvGrpSpPr>
            <a:grpSpLocks/>
          </p:cNvGrpSpPr>
          <p:nvPr/>
        </p:nvGrpSpPr>
        <p:grpSpPr bwMode="auto">
          <a:xfrm>
            <a:off x="1074357" y="1508443"/>
            <a:ext cx="3573843" cy="5153891"/>
            <a:chOff x="-32" y="1104"/>
            <a:chExt cx="2000" cy="2880"/>
          </a:xfrm>
          <a:solidFill>
            <a:srgbClr val="002060"/>
          </a:solidFill>
          <a:scene3d>
            <a:camera prst="orthographicFront">
              <a:rot lat="0" lon="0" rev="0"/>
            </a:camera>
            <a:lightRig rig="contrasting" dir="t">
              <a:rot lat="0" lon="0" rev="1500000"/>
            </a:lightRig>
          </a:scene3d>
        </p:grpSpPr>
        <p:sp>
          <p:nvSpPr>
            <p:cNvPr id="112644" name="AutoShape 4"/>
            <p:cNvSpPr>
              <a:spLocks noChangeArrowheads="1"/>
            </p:cNvSpPr>
            <p:nvPr/>
          </p:nvSpPr>
          <p:spPr bwMode="auto">
            <a:xfrm>
              <a:off x="-32" y="1104"/>
              <a:ext cx="2000" cy="2880"/>
            </a:xfrm>
            <a:prstGeom prst="roundRect">
              <a:avLst>
                <a:gd name="adj" fmla="val 31185"/>
              </a:avLst>
            </a:prstGeom>
            <a:grpFill/>
            <a:ln w="9525">
              <a:noFill/>
              <a:round/>
              <a:headEnd/>
              <a:tailEnd/>
            </a:ln>
            <a:effectLst>
              <a:outerShdw blurRad="149987" dist="250190" dir="8460000" algn="ctr">
                <a:srgbClr val="000000">
                  <a:alpha val="28000"/>
                </a:srgbClr>
              </a:outerShdw>
            </a:effectLst>
            <a:sp3d prstMaterial="metal">
              <a:bevelT w="88900" h="88900"/>
            </a:sp3d>
          </p:spPr>
          <p:txBody>
            <a:bodyPr wrap="none" anchor="ctr"/>
            <a:lstStyle/>
            <a:p>
              <a:pPr algn="ctr"/>
              <a:r>
                <a:rPr lang="en-US" altLang="en-US" sz="3600" b="1" u="sng" dirty="0">
                  <a:solidFill>
                    <a:schemeClr val="bg1"/>
                  </a:solidFill>
                </a:rPr>
                <a:t>Verbal:</a:t>
              </a:r>
            </a:p>
            <a:p>
              <a:pPr algn="ctr"/>
              <a:endParaRPr lang="en-US" altLang="en-US" sz="3200" b="1" dirty="0">
                <a:solidFill>
                  <a:srgbClr val="FFFF00"/>
                </a:solidFill>
              </a:endParaRPr>
            </a:p>
            <a:p>
              <a:pPr algn="ctr"/>
              <a:r>
                <a:rPr lang="en-US" altLang="en-US" sz="3200" b="1" dirty="0">
                  <a:solidFill>
                    <a:srgbClr val="FFFF00"/>
                  </a:solidFill>
                </a:rPr>
                <a:t>“Of, pertaining</a:t>
              </a:r>
            </a:p>
            <a:p>
              <a:pPr algn="ctr"/>
              <a:r>
                <a:rPr lang="en-US" altLang="en-US" sz="3200" b="1" dirty="0">
                  <a:solidFill>
                    <a:srgbClr val="FFFF00"/>
                  </a:solidFill>
                </a:rPr>
                <a:t>to words….”</a:t>
              </a:r>
            </a:p>
            <a:p>
              <a:pPr algn="ctr"/>
              <a:r>
                <a:rPr lang="en-US" altLang="en-US" sz="3200" b="1" dirty="0">
                  <a:solidFill>
                    <a:srgbClr val="FFFF00"/>
                  </a:solidFill>
                </a:rPr>
                <a:t>(AHD)</a:t>
              </a:r>
            </a:p>
            <a:p>
              <a:pPr algn="ctr"/>
              <a:endParaRPr lang="en-US" altLang="en-US" sz="3200" b="1" dirty="0">
                <a:solidFill>
                  <a:srgbClr val="FFFF00"/>
                </a:solidFill>
              </a:endParaRPr>
            </a:p>
            <a:p>
              <a:pPr algn="ctr"/>
              <a:endParaRPr lang="en-US" altLang="en-US" sz="3200" b="1" dirty="0">
                <a:solidFill>
                  <a:srgbClr val="FFFF00"/>
                </a:solidFill>
              </a:endParaRPr>
            </a:p>
            <a:p>
              <a:pPr algn="ctr"/>
              <a:r>
                <a:rPr lang="en-US" altLang="en-US" sz="3200" b="1" i="1" dirty="0">
                  <a:solidFill>
                    <a:schemeClr val="bg1"/>
                  </a:solidFill>
                </a:rPr>
                <a:t>Every word </a:t>
              </a:r>
            </a:p>
            <a:p>
              <a:pPr algn="ctr"/>
              <a:r>
                <a:rPr lang="en-US" altLang="en-US" sz="3200" b="1" i="1" dirty="0">
                  <a:solidFill>
                    <a:schemeClr val="bg1"/>
                  </a:solidFill>
                </a:rPr>
                <a:t>of The Bible</a:t>
              </a:r>
            </a:p>
          </p:txBody>
        </p:sp>
        <p:sp>
          <p:nvSpPr>
            <p:cNvPr id="112645" name="Line 5"/>
            <p:cNvSpPr>
              <a:spLocks noChangeShapeType="1"/>
            </p:cNvSpPr>
            <p:nvPr/>
          </p:nvSpPr>
          <p:spPr bwMode="auto">
            <a:xfrm>
              <a:off x="528" y="2928"/>
              <a:ext cx="1296" cy="0"/>
            </a:xfrm>
            <a:prstGeom prst="line">
              <a:avLst/>
            </a:prstGeom>
            <a:grpFill/>
            <a:ln w="76200" cmpd="tri">
              <a:noFill/>
              <a:round/>
              <a:headEnd/>
              <a:tailEnd/>
            </a:ln>
            <a:effectLst>
              <a:outerShdw blurRad="149987" dist="250190" dir="8460000" algn="ctr">
                <a:srgbClr val="000000">
                  <a:alpha val="28000"/>
                </a:srgbClr>
              </a:outerShdw>
            </a:effectLst>
            <a:sp3d prstMaterial="metal">
              <a:bevelT w="88900" h="88900"/>
            </a:sp3d>
          </p:spPr>
          <p:txBody>
            <a:bodyPr/>
            <a:lstStyle/>
            <a:p>
              <a:endParaRPr lang="en-US" sz="2400">
                <a:solidFill>
                  <a:srgbClr val="FFFF00"/>
                </a:solidFill>
              </a:endParaRPr>
            </a:p>
          </p:txBody>
        </p:sp>
      </p:grpSp>
      <p:sp>
        <p:nvSpPr>
          <p:cNvPr id="112646" name="Text Box 6"/>
          <p:cNvSpPr txBox="1">
            <a:spLocks noChangeArrowheads="1"/>
          </p:cNvSpPr>
          <p:nvPr/>
        </p:nvSpPr>
        <p:spPr bwMode="auto">
          <a:xfrm>
            <a:off x="5181600" y="1905001"/>
            <a:ext cx="6456218" cy="107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28600">
              <a:defRPr>
                <a:solidFill>
                  <a:schemeClr val="tx1"/>
                </a:solidFill>
                <a:latin typeface="Arial" panose="020B0604020202020204" pitchFamily="34" charset="0"/>
              </a:defRPr>
            </a:lvl1pPr>
            <a:lvl2pPr defTabSz="228600">
              <a:defRPr>
                <a:solidFill>
                  <a:schemeClr val="tx1"/>
                </a:solidFill>
                <a:latin typeface="Arial" panose="020B0604020202020204" pitchFamily="34" charset="0"/>
              </a:defRPr>
            </a:lvl2pPr>
            <a:lvl3pPr defTabSz="228600">
              <a:defRPr>
                <a:solidFill>
                  <a:schemeClr val="tx1"/>
                </a:solidFill>
                <a:latin typeface="Arial" panose="020B0604020202020204" pitchFamily="34" charset="0"/>
              </a:defRPr>
            </a:lvl3pPr>
            <a:lvl4pPr defTabSz="228600">
              <a:defRPr>
                <a:solidFill>
                  <a:schemeClr val="tx1"/>
                </a:solidFill>
                <a:latin typeface="Arial" panose="020B0604020202020204" pitchFamily="34" charset="0"/>
              </a:defRPr>
            </a:lvl4pPr>
            <a:lvl5pPr defTabSz="228600">
              <a:defRPr>
                <a:solidFill>
                  <a:schemeClr val="tx1"/>
                </a:solidFill>
                <a:latin typeface="Arial" panose="020B0604020202020204" pitchFamily="34" charset="0"/>
              </a:defRPr>
            </a:lvl5pPr>
            <a:lvl6pPr defTabSz="228600" fontAlgn="base">
              <a:spcBef>
                <a:spcPct val="0"/>
              </a:spcBef>
              <a:spcAft>
                <a:spcPct val="0"/>
              </a:spcAft>
              <a:defRPr>
                <a:solidFill>
                  <a:schemeClr val="tx1"/>
                </a:solidFill>
                <a:latin typeface="Arial" panose="020B0604020202020204" pitchFamily="34" charset="0"/>
              </a:defRPr>
            </a:lvl6pPr>
            <a:lvl7pPr defTabSz="228600" fontAlgn="base">
              <a:spcBef>
                <a:spcPct val="0"/>
              </a:spcBef>
              <a:spcAft>
                <a:spcPct val="0"/>
              </a:spcAft>
              <a:defRPr>
                <a:solidFill>
                  <a:schemeClr val="tx1"/>
                </a:solidFill>
                <a:latin typeface="Arial" panose="020B0604020202020204" pitchFamily="34" charset="0"/>
              </a:defRPr>
            </a:lvl7pPr>
            <a:lvl8pPr defTabSz="228600" fontAlgn="base">
              <a:spcBef>
                <a:spcPct val="0"/>
              </a:spcBef>
              <a:spcAft>
                <a:spcPct val="0"/>
              </a:spcAft>
              <a:defRPr>
                <a:solidFill>
                  <a:schemeClr val="tx1"/>
                </a:solidFill>
                <a:latin typeface="Arial" panose="020B0604020202020204" pitchFamily="34" charset="0"/>
              </a:defRPr>
            </a:lvl8pPr>
            <a:lvl9pPr defTabSz="228600" fontAlgn="base">
              <a:spcBef>
                <a:spcPct val="0"/>
              </a:spcBef>
              <a:spcAft>
                <a:spcPct val="0"/>
              </a:spcAft>
              <a:defRPr>
                <a:solidFill>
                  <a:schemeClr val="tx1"/>
                </a:solidFill>
                <a:latin typeface="Arial" panose="020B0604020202020204" pitchFamily="34" charset="0"/>
              </a:defRPr>
            </a:lvl9pPr>
          </a:lstStyle>
          <a:p>
            <a:pPr marL="342900" indent="-342900">
              <a:lnSpc>
                <a:spcPct val="120000"/>
              </a:lnSpc>
              <a:spcBef>
                <a:spcPct val="50000"/>
              </a:spcBef>
              <a:buFont typeface="Arial" panose="020B0604020202020204" pitchFamily="34" charset="0"/>
              <a:buChar char="•"/>
            </a:pPr>
            <a:r>
              <a:rPr lang="en-US" altLang="en-US" sz="2800" b="1" dirty="0"/>
              <a:t> </a:t>
            </a:r>
            <a:r>
              <a:rPr lang="en-US" altLang="en-US" sz="2800" b="1" u="sng" dirty="0"/>
              <a:t>1 Cor. 2:13</a:t>
            </a:r>
            <a:r>
              <a:rPr lang="en-US" altLang="en-US" sz="2800" b="1" dirty="0"/>
              <a:t> – Words chosen by 	the Holy Spirit</a:t>
            </a:r>
          </a:p>
        </p:txBody>
      </p:sp>
    </p:spTree>
    <p:extLst>
      <p:ext uri="{BB962C8B-B14F-4D97-AF65-F5344CB8AC3E}">
        <p14:creationId xmlns:p14="http://schemas.microsoft.com/office/powerpoint/2010/main" val="2864460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46">
                                            <p:txEl>
                                              <p:pRg st="0" end="0"/>
                                            </p:txEl>
                                          </p:spTgt>
                                        </p:tgtEl>
                                        <p:attrNameLst>
                                          <p:attrName>style.visibility</p:attrName>
                                        </p:attrNameLst>
                                      </p:cBhvr>
                                      <p:to>
                                        <p:strVal val="visible"/>
                                      </p:to>
                                    </p:set>
                                    <p:anim calcmode="lin" valueType="num">
                                      <p:cBhvr additive="base">
                                        <p:cTn id="7" dur="500" fill="hold"/>
                                        <p:tgtEl>
                                          <p:spTgt spid="11264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264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2590800" y="1828801"/>
            <a:ext cx="7391400" cy="31400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000" dirty="0">
                <a:latin typeface="Times New Roman" panose="02020603050405020304" pitchFamily="18" charset="0"/>
              </a:rPr>
              <a:t>These things we also speak, not in words which man's wisdom teaches but which the Holy Spirit teaches, comparing spiritual things with spiritual.</a:t>
            </a:r>
          </a:p>
        </p:txBody>
      </p:sp>
      <p:sp>
        <p:nvSpPr>
          <p:cNvPr id="113667" name="Text Box 3"/>
          <p:cNvSpPr txBox="1">
            <a:spLocks noChangeArrowheads="1"/>
          </p:cNvSpPr>
          <p:nvPr/>
        </p:nvSpPr>
        <p:spPr bwMode="auto">
          <a:xfrm>
            <a:off x="4225525" y="754957"/>
            <a:ext cx="3722687"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dirty="0">
                <a:solidFill>
                  <a:srgbClr val="6600FF"/>
                </a:solidFill>
                <a:effectLst>
                  <a:outerShdw blurRad="38100" dist="38100" dir="2700000" algn="tl">
                    <a:srgbClr val="000000"/>
                  </a:outerShdw>
                </a:effectLst>
                <a:latin typeface="Comic Sans MS" panose="030F0702030302020204" pitchFamily="66" charset="0"/>
              </a:rPr>
              <a:t>1 Cor. 2:13</a:t>
            </a:r>
          </a:p>
        </p:txBody>
      </p:sp>
      <p:sp>
        <p:nvSpPr>
          <p:cNvPr id="113668" name="Rectangle 4"/>
          <p:cNvSpPr>
            <a:spLocks noChangeArrowheads="1"/>
          </p:cNvSpPr>
          <p:nvPr/>
        </p:nvSpPr>
        <p:spPr bwMode="auto">
          <a:xfrm>
            <a:off x="2590800" y="2578768"/>
            <a:ext cx="1447800" cy="533400"/>
          </a:xfrm>
          <a:prstGeom prst="rect">
            <a:avLst/>
          </a:prstGeom>
          <a:solidFill>
            <a:srgbClr val="FFFF00">
              <a:alpha val="33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69" name="Rectangle 5"/>
          <p:cNvSpPr>
            <a:spLocks noChangeArrowheads="1"/>
          </p:cNvSpPr>
          <p:nvPr/>
        </p:nvSpPr>
        <p:spPr bwMode="auto">
          <a:xfrm>
            <a:off x="7086600" y="3124200"/>
            <a:ext cx="2438400" cy="609600"/>
          </a:xfrm>
          <a:prstGeom prst="rect">
            <a:avLst/>
          </a:prstGeom>
          <a:solidFill>
            <a:srgbClr val="FFFF00">
              <a:alpha val="3500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0" name="AutoShape 6"/>
          <p:cNvSpPr>
            <a:spLocks noChangeArrowheads="1"/>
          </p:cNvSpPr>
          <p:nvPr/>
        </p:nvSpPr>
        <p:spPr bwMode="auto">
          <a:xfrm rot="371212">
            <a:off x="4259263" y="2797175"/>
            <a:ext cx="2514600" cy="762000"/>
          </a:xfrm>
          <a:prstGeom prst="rightArrow">
            <a:avLst>
              <a:gd name="adj1" fmla="val 50000"/>
              <a:gd name="adj2" fmla="val 82500"/>
            </a:avLst>
          </a:prstGeom>
          <a:solidFill>
            <a:srgbClr val="002060"/>
          </a:solidFill>
          <a:ln w="9525">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3046517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3668"/>
                                        </p:tgtEl>
                                        <p:attrNameLst>
                                          <p:attrName>style.visibility</p:attrName>
                                        </p:attrNameLst>
                                      </p:cBhvr>
                                      <p:to>
                                        <p:strVal val="visible"/>
                                      </p:to>
                                    </p:set>
                                    <p:animEffect transition="in" filter="fade">
                                      <p:cBhvr>
                                        <p:cTn id="7" dur="2000"/>
                                        <p:tgtEl>
                                          <p:spTgt spid="1136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3669"/>
                                        </p:tgtEl>
                                        <p:attrNameLst>
                                          <p:attrName>style.visibility</p:attrName>
                                        </p:attrNameLst>
                                      </p:cBhvr>
                                      <p:to>
                                        <p:strVal val="visible"/>
                                      </p:to>
                                    </p:set>
                                    <p:animEffect transition="in" filter="fade">
                                      <p:cBhvr>
                                        <p:cTn id="12" dur="2000"/>
                                        <p:tgtEl>
                                          <p:spTgt spid="113669"/>
                                        </p:tgtEl>
                                      </p:cBhvr>
                                    </p:animEffect>
                                  </p:childTnLst>
                                </p:cTn>
                              </p:par>
                              <p:par>
                                <p:cTn id="13" presetID="10" presetClass="entr" presetSubtype="0" fill="hold" nodeType="with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fade">
                                      <p:cBhvr>
                                        <p:cTn id="15" dur="2000"/>
                                        <p:tgtEl>
                                          <p:spTgt spid="113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280" y="1446028"/>
            <a:ext cx="9020073" cy="2062103"/>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Defined</a:t>
            </a:r>
          </a:p>
          <a:p>
            <a:pPr marL="457200" indent="-457200">
              <a:buFont typeface="+mj-lt"/>
              <a:buAutoNum type="alphaUcPeriod"/>
            </a:pPr>
            <a:r>
              <a:rPr lang="en-US" sz="3200" b="1" dirty="0">
                <a:latin typeface="Arial Narrow" panose="020B0606020202030204" pitchFamily="34" charset="0"/>
              </a:rPr>
              <a:t>Plenary Inspiration</a:t>
            </a:r>
          </a:p>
          <a:p>
            <a:pPr marL="457200" indent="-457200">
              <a:buFont typeface="+mj-lt"/>
              <a:buAutoNum type="alphaUcPeriod"/>
            </a:pPr>
            <a:r>
              <a:rPr lang="en-US" sz="3200" b="1" dirty="0">
                <a:latin typeface="Arial Narrow" panose="020B0606020202030204" pitchFamily="34" charset="0"/>
              </a:rPr>
              <a:t>Verbal Inspiration</a:t>
            </a:r>
          </a:p>
          <a:p>
            <a:pPr marL="457200" indent="-457200">
              <a:buFont typeface="+mj-lt"/>
              <a:buAutoNum type="alphaUcPeriod"/>
            </a:pPr>
            <a:r>
              <a:rPr lang="en-US" sz="3200" b="1" dirty="0">
                <a:latin typeface="Arial Narrow" panose="020B0606020202030204" pitchFamily="34" charset="0"/>
              </a:rPr>
              <a:t>Misconceptions</a:t>
            </a:r>
            <a:endParaRPr lang="en-US" sz="2800" dirty="0">
              <a:latin typeface="Arial Narrow" panose="020B0606020202030204" pitchFamily="34" charset="0"/>
            </a:endParaRPr>
          </a:p>
        </p:txBody>
      </p:sp>
      <p:sp>
        <p:nvSpPr>
          <p:cNvPr id="3" name="TextBox 2">
            <a:extLst>
              <a:ext uri="{FF2B5EF4-FFF2-40B4-BE49-F238E27FC236}">
                <a16:creationId xmlns:a16="http://schemas.microsoft.com/office/drawing/2014/main" id="{2AE6F367-0BCD-12D4-5E7F-C4D6671F1AF0}"/>
              </a:ext>
            </a:extLst>
          </p:cNvPr>
          <p:cNvSpPr txBox="1"/>
          <p:nvPr/>
        </p:nvSpPr>
        <p:spPr>
          <a:xfrm>
            <a:off x="1097280" y="359909"/>
            <a:ext cx="999744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defRPr/>
            </a:pPr>
            <a:r>
              <a:rPr lang="en-US" sz="4800" b="1" dirty="0">
                <a:solidFill>
                  <a:prstClr val="black"/>
                </a:solidFill>
                <a:latin typeface="Baskerville Old Face" panose="02020602080505020303" pitchFamily="18" charset="0"/>
              </a:rPr>
              <a:t>The Nature</a:t>
            </a:r>
          </a:p>
        </p:txBody>
      </p:sp>
      <p:pic>
        <p:nvPicPr>
          <p:cNvPr id="5" name="Picture 11" descr="writing%20the%20word%20of%20god">
            <a:extLst>
              <a:ext uri="{FF2B5EF4-FFF2-40B4-BE49-F238E27FC236}">
                <a16:creationId xmlns:a16="http://schemas.microsoft.com/office/drawing/2014/main" id="{9C191CF7-5348-2F15-A204-1D36F29C9D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3710" y="109031"/>
            <a:ext cx="2480290" cy="1860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214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rot="16200000">
            <a:off x="-2515061" y="2768600"/>
            <a:ext cx="7315200" cy="1320800"/>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FFFF00"/>
                </a:solidFill>
                <a:effectLst>
                  <a:outerShdw blurRad="38100" dist="38100" dir="2700000" algn="tl">
                    <a:srgbClr val="000000"/>
                  </a:outerShdw>
                </a:effectLst>
                <a:latin typeface="Comic Sans MS" panose="030F0702030302020204" pitchFamily="66" charset="0"/>
              </a:rPr>
              <a:t>Misconceptions about Inspiration</a:t>
            </a:r>
          </a:p>
        </p:txBody>
      </p:sp>
      <p:sp>
        <p:nvSpPr>
          <p:cNvPr id="116739" name="Text Box 3"/>
          <p:cNvSpPr txBox="1">
            <a:spLocks noChangeArrowheads="1"/>
          </p:cNvSpPr>
          <p:nvPr/>
        </p:nvSpPr>
        <p:spPr bwMode="auto">
          <a:xfrm>
            <a:off x="2427315" y="457200"/>
            <a:ext cx="906641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2800" dirty="0"/>
              <a:t> </a:t>
            </a:r>
            <a:r>
              <a:rPr lang="en-US" altLang="en-US" sz="2800" b="1" u="sng" dirty="0"/>
              <a:t>Thought Inspiration</a:t>
            </a:r>
            <a:r>
              <a:rPr lang="en-US" altLang="en-US" sz="2800" dirty="0"/>
              <a:t> – </a:t>
            </a:r>
          </a:p>
          <a:p>
            <a:pPr marL="914400" lvl="1" indent="-457200">
              <a:spcBef>
                <a:spcPct val="50000"/>
              </a:spcBef>
              <a:buFont typeface="Wingdings" panose="05000000000000000000" pitchFamily="2" charset="2"/>
              <a:buChar char="ü"/>
            </a:pPr>
            <a:r>
              <a:rPr lang="en-US" altLang="en-US" sz="2800" dirty="0"/>
              <a:t> God gave the idea or thought – but left the writer to choose his words</a:t>
            </a:r>
          </a:p>
          <a:p>
            <a:pPr marL="914400" lvl="1" indent="-457200">
              <a:spcBef>
                <a:spcPct val="50000"/>
              </a:spcBef>
              <a:buFont typeface="Wingdings" panose="05000000000000000000" pitchFamily="2" charset="2"/>
              <a:buChar char="ü"/>
            </a:pPr>
            <a:r>
              <a:rPr lang="en-US" altLang="en-US" sz="2800" dirty="0"/>
              <a:t> Means the writings are subject to error</a:t>
            </a:r>
          </a:p>
        </p:txBody>
      </p:sp>
    </p:spTree>
    <p:extLst>
      <p:ext uri="{BB962C8B-B14F-4D97-AF65-F5344CB8AC3E}">
        <p14:creationId xmlns:p14="http://schemas.microsoft.com/office/powerpoint/2010/main" val="1014438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6739"/>
                                        </p:tgtEl>
                                        <p:attrNameLst>
                                          <p:attrName>style.visibility</p:attrName>
                                        </p:attrNameLst>
                                      </p:cBhvr>
                                      <p:to>
                                        <p:strVal val="visible"/>
                                      </p:to>
                                    </p:set>
                                    <p:animEffect transition="in" filter="wipe(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ext Box 3"/>
          <p:cNvSpPr txBox="1">
            <a:spLocks noChangeArrowheads="1"/>
          </p:cNvSpPr>
          <p:nvPr/>
        </p:nvSpPr>
        <p:spPr bwMode="auto">
          <a:xfrm>
            <a:off x="2449483" y="457201"/>
            <a:ext cx="8855825" cy="57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2800" dirty="0"/>
              <a:t> </a:t>
            </a:r>
            <a:r>
              <a:rPr lang="en-US" altLang="en-US" sz="2800" b="1" u="sng" dirty="0"/>
              <a:t>Thought Inspiration</a:t>
            </a:r>
            <a:r>
              <a:rPr lang="en-US" altLang="en-US" sz="2800" dirty="0"/>
              <a:t> –</a:t>
            </a:r>
          </a:p>
          <a:p>
            <a:pPr>
              <a:spcBef>
                <a:spcPct val="50000"/>
              </a:spcBef>
              <a:buFontTx/>
              <a:buChar char="•"/>
            </a:pPr>
            <a:r>
              <a:rPr lang="en-US" altLang="en-US" sz="2800" dirty="0"/>
              <a:t> </a:t>
            </a:r>
            <a:r>
              <a:rPr lang="en-US" altLang="en-US" sz="2800" b="1" u="sng" dirty="0"/>
              <a:t>Dictation</a:t>
            </a:r>
            <a:r>
              <a:rPr lang="en-US" altLang="en-US" sz="2800" dirty="0"/>
              <a:t> –</a:t>
            </a:r>
            <a:r>
              <a:rPr lang="en-US" altLang="en-US" sz="2800" b="1" u="sng" dirty="0"/>
              <a:t> </a:t>
            </a:r>
          </a:p>
          <a:p>
            <a:pPr marL="914400" lvl="1" indent="-457200">
              <a:spcBef>
                <a:spcPts val="600"/>
              </a:spcBef>
              <a:buFont typeface="Wingdings" panose="05000000000000000000" pitchFamily="2" charset="2"/>
              <a:buChar char="ü"/>
            </a:pPr>
            <a:r>
              <a:rPr lang="en-US" altLang="en-US" sz="2800" dirty="0"/>
              <a:t> God dictated to each writer.</a:t>
            </a:r>
          </a:p>
          <a:p>
            <a:pPr marL="914400" lvl="1" indent="-457200">
              <a:spcBef>
                <a:spcPts val="600"/>
              </a:spcBef>
              <a:buFont typeface="Wingdings" panose="05000000000000000000" pitchFamily="2" charset="2"/>
              <a:buChar char="ü"/>
            </a:pPr>
            <a:r>
              <a:rPr lang="en-US" altLang="en-US" sz="2800" dirty="0"/>
              <a:t> Writers were mere stenographers</a:t>
            </a:r>
          </a:p>
          <a:p>
            <a:pPr marL="914400" lvl="1" indent="-457200">
              <a:spcBef>
                <a:spcPts val="600"/>
              </a:spcBef>
              <a:buFont typeface="Wingdings" panose="05000000000000000000" pitchFamily="2" charset="2"/>
              <a:buChar char="ü"/>
            </a:pPr>
            <a:r>
              <a:rPr lang="en-US" altLang="en-US" sz="2800" dirty="0"/>
              <a:t> Their writings are void of personal background and vocabulary</a:t>
            </a:r>
          </a:p>
          <a:p>
            <a:pPr>
              <a:spcBef>
                <a:spcPct val="50000"/>
              </a:spcBef>
              <a:buFontTx/>
              <a:buChar char="•"/>
            </a:pPr>
            <a:r>
              <a:rPr lang="en-US" altLang="en-US" sz="2800" dirty="0"/>
              <a:t> </a:t>
            </a:r>
            <a:r>
              <a:rPr lang="en-US" altLang="en-US" sz="2800" b="1" u="sng" dirty="0"/>
              <a:t>Inspiration is Lost in Translation</a:t>
            </a:r>
            <a:r>
              <a:rPr lang="en-US" altLang="en-US" sz="2800" dirty="0"/>
              <a:t> – </a:t>
            </a:r>
          </a:p>
          <a:p>
            <a:pPr marL="914400" lvl="1" indent="-457200">
              <a:spcBef>
                <a:spcPts val="600"/>
              </a:spcBef>
              <a:buFont typeface="Wingdings" panose="05000000000000000000" pitchFamily="2" charset="2"/>
              <a:buChar char="ü"/>
            </a:pPr>
            <a:r>
              <a:rPr lang="en-US" altLang="en-US" sz="2800" dirty="0"/>
              <a:t> The Septuagint (LXX) was a translation of the OT (Hebrew) into Greek (about 285 BC)</a:t>
            </a:r>
          </a:p>
          <a:p>
            <a:pPr marL="914400" lvl="1" indent="-457200">
              <a:spcBef>
                <a:spcPts val="600"/>
              </a:spcBef>
              <a:buFont typeface="Wingdings" panose="05000000000000000000" pitchFamily="2" charset="2"/>
              <a:buChar char="ü"/>
            </a:pPr>
            <a:r>
              <a:rPr lang="en-US" altLang="en-US" sz="2800" dirty="0"/>
              <a:t>Jesus used &amp; quoted from the LXX </a:t>
            </a:r>
          </a:p>
          <a:p>
            <a:pPr marL="914400" lvl="1" indent="-457200">
              <a:spcBef>
                <a:spcPts val="600"/>
              </a:spcBef>
              <a:buFont typeface="Wingdings" panose="05000000000000000000" pitchFamily="2" charset="2"/>
              <a:buChar char="ü"/>
            </a:pPr>
            <a:r>
              <a:rPr lang="en-US" altLang="en-US" sz="2800" dirty="0"/>
              <a:t> Yet attributed the quotes to writers &amp; God</a:t>
            </a:r>
          </a:p>
        </p:txBody>
      </p:sp>
      <p:sp>
        <p:nvSpPr>
          <p:cNvPr id="2" name="Text Box 2">
            <a:extLst>
              <a:ext uri="{FF2B5EF4-FFF2-40B4-BE49-F238E27FC236}">
                <a16:creationId xmlns:a16="http://schemas.microsoft.com/office/drawing/2014/main" id="{6C9D3CE9-933E-3579-E24F-8E62F6DEE9AA}"/>
              </a:ext>
            </a:extLst>
          </p:cNvPr>
          <p:cNvSpPr txBox="1">
            <a:spLocks noChangeArrowheads="1"/>
          </p:cNvSpPr>
          <p:nvPr/>
        </p:nvSpPr>
        <p:spPr bwMode="auto">
          <a:xfrm rot="16200000">
            <a:off x="-2515061" y="2768600"/>
            <a:ext cx="7315200" cy="1320800"/>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FFFF00"/>
                </a:solidFill>
                <a:effectLst>
                  <a:outerShdw blurRad="38100" dist="38100" dir="2700000" algn="tl">
                    <a:srgbClr val="000000"/>
                  </a:outerShdw>
                </a:effectLst>
                <a:latin typeface="Comic Sans MS" panose="030F0702030302020204" pitchFamily="66" charset="0"/>
              </a:rPr>
              <a:t>Misconceptions about Inspiration</a:t>
            </a:r>
          </a:p>
        </p:txBody>
      </p:sp>
    </p:spTree>
    <p:extLst>
      <p:ext uri="{BB962C8B-B14F-4D97-AF65-F5344CB8AC3E}">
        <p14:creationId xmlns:p14="http://schemas.microsoft.com/office/powerpoint/2010/main" val="1074031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7763">
                                            <p:txEl>
                                              <p:pRg st="2" end="2"/>
                                            </p:txEl>
                                          </p:spTgt>
                                        </p:tgtEl>
                                        <p:attrNameLst>
                                          <p:attrName>style.visibility</p:attrName>
                                        </p:attrNameLst>
                                      </p:cBhvr>
                                      <p:to>
                                        <p:strVal val="visible"/>
                                      </p:to>
                                    </p:set>
                                    <p:animEffect transition="in" filter="wipe(right)">
                                      <p:cBhvr>
                                        <p:cTn id="7" dur="1000"/>
                                        <p:tgtEl>
                                          <p:spTgt spid="11776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7763">
                                            <p:txEl>
                                              <p:pRg st="3" end="3"/>
                                            </p:txEl>
                                          </p:spTgt>
                                        </p:tgtEl>
                                        <p:attrNameLst>
                                          <p:attrName>style.visibility</p:attrName>
                                        </p:attrNameLst>
                                      </p:cBhvr>
                                      <p:to>
                                        <p:strVal val="visible"/>
                                      </p:to>
                                    </p:set>
                                    <p:animEffect transition="in" filter="wipe(right)">
                                      <p:cBhvr>
                                        <p:cTn id="12" dur="1000"/>
                                        <p:tgtEl>
                                          <p:spTgt spid="11776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17763">
                                            <p:txEl>
                                              <p:pRg st="4" end="4"/>
                                            </p:txEl>
                                          </p:spTgt>
                                        </p:tgtEl>
                                        <p:attrNameLst>
                                          <p:attrName>style.visibility</p:attrName>
                                        </p:attrNameLst>
                                      </p:cBhvr>
                                      <p:to>
                                        <p:strVal val="visible"/>
                                      </p:to>
                                    </p:set>
                                    <p:animEffect transition="in" filter="wipe(right)">
                                      <p:cBhvr>
                                        <p:cTn id="17" dur="1000"/>
                                        <p:tgtEl>
                                          <p:spTgt spid="11776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7763">
                                            <p:txEl>
                                              <p:pRg st="5" end="5"/>
                                            </p:txEl>
                                          </p:spTgt>
                                        </p:tgtEl>
                                        <p:attrNameLst>
                                          <p:attrName>style.visibility</p:attrName>
                                        </p:attrNameLst>
                                      </p:cBhvr>
                                      <p:to>
                                        <p:strVal val="visible"/>
                                      </p:to>
                                    </p:set>
                                    <p:animEffect transition="in" filter="wipe(right)">
                                      <p:cBhvr>
                                        <p:cTn id="22" dur="1000"/>
                                        <p:tgtEl>
                                          <p:spTgt spid="11776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17763">
                                            <p:txEl>
                                              <p:pRg st="6" end="6"/>
                                            </p:txEl>
                                          </p:spTgt>
                                        </p:tgtEl>
                                        <p:attrNameLst>
                                          <p:attrName>style.visibility</p:attrName>
                                        </p:attrNameLst>
                                      </p:cBhvr>
                                      <p:to>
                                        <p:strVal val="visible"/>
                                      </p:to>
                                    </p:set>
                                    <p:animEffect transition="in" filter="wipe(right)">
                                      <p:cBhvr>
                                        <p:cTn id="27" dur="1000"/>
                                        <p:tgtEl>
                                          <p:spTgt spid="117763">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17763">
                                            <p:txEl>
                                              <p:pRg st="7" end="7"/>
                                            </p:txEl>
                                          </p:spTgt>
                                        </p:tgtEl>
                                        <p:attrNameLst>
                                          <p:attrName>style.visibility</p:attrName>
                                        </p:attrNameLst>
                                      </p:cBhvr>
                                      <p:to>
                                        <p:strVal val="visible"/>
                                      </p:to>
                                    </p:set>
                                    <p:animEffect transition="in" filter="wipe(right)">
                                      <p:cBhvr>
                                        <p:cTn id="32" dur="1000"/>
                                        <p:tgtEl>
                                          <p:spTgt spid="117763">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17763">
                                            <p:txEl>
                                              <p:pRg st="8" end="8"/>
                                            </p:txEl>
                                          </p:spTgt>
                                        </p:tgtEl>
                                        <p:attrNameLst>
                                          <p:attrName>style.visibility</p:attrName>
                                        </p:attrNameLst>
                                      </p:cBhvr>
                                      <p:to>
                                        <p:strVal val="visible"/>
                                      </p:to>
                                    </p:set>
                                    <p:animEffect transition="in" filter="wipe(right)">
                                      <p:cBhvr>
                                        <p:cTn id="37" dur="1000"/>
                                        <p:tgtEl>
                                          <p:spTgt spid="1177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280" y="1446029"/>
            <a:ext cx="9020073" cy="2554545"/>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Defined</a:t>
            </a:r>
          </a:p>
          <a:p>
            <a:pPr marL="457200" indent="-457200">
              <a:buFont typeface="+mj-lt"/>
              <a:buAutoNum type="alphaUcPeriod"/>
            </a:pPr>
            <a:r>
              <a:rPr lang="en-US" sz="3200" b="1" dirty="0">
                <a:latin typeface="Arial Narrow" panose="020B0606020202030204" pitchFamily="34" charset="0"/>
              </a:rPr>
              <a:t>Plenary Inspiration</a:t>
            </a:r>
          </a:p>
          <a:p>
            <a:pPr marL="457200" indent="-457200">
              <a:buFont typeface="+mj-lt"/>
              <a:buAutoNum type="alphaUcPeriod"/>
            </a:pPr>
            <a:r>
              <a:rPr lang="en-US" sz="3200" b="1" dirty="0">
                <a:latin typeface="Arial Narrow" panose="020B0606020202030204" pitchFamily="34" charset="0"/>
              </a:rPr>
              <a:t>Verbal Inspiration</a:t>
            </a:r>
          </a:p>
          <a:p>
            <a:pPr marL="457200" indent="-457200">
              <a:buFont typeface="+mj-lt"/>
              <a:buAutoNum type="alphaUcPeriod"/>
            </a:pPr>
            <a:r>
              <a:rPr lang="en-US" sz="3200" b="1" dirty="0">
                <a:latin typeface="Arial Narrow" panose="020B0606020202030204" pitchFamily="34" charset="0"/>
              </a:rPr>
              <a:t>Misconceptions</a:t>
            </a:r>
          </a:p>
          <a:p>
            <a:pPr marL="457200" indent="-457200">
              <a:buFont typeface="+mj-lt"/>
              <a:buAutoNum type="alphaUcPeriod"/>
            </a:pPr>
            <a:r>
              <a:rPr lang="en-US" sz="3200" b="1" dirty="0">
                <a:latin typeface="Arial Narrow" panose="020B0606020202030204" pitchFamily="34" charset="0"/>
              </a:rPr>
              <a:t>Use of Writer’s Background &amp; Vocabulary</a:t>
            </a:r>
            <a:endParaRPr lang="en-US" sz="2800" dirty="0">
              <a:latin typeface="Arial Narrow" panose="020B0606020202030204" pitchFamily="34" charset="0"/>
            </a:endParaRPr>
          </a:p>
        </p:txBody>
      </p:sp>
      <p:sp>
        <p:nvSpPr>
          <p:cNvPr id="3" name="TextBox 2">
            <a:extLst>
              <a:ext uri="{FF2B5EF4-FFF2-40B4-BE49-F238E27FC236}">
                <a16:creationId xmlns:a16="http://schemas.microsoft.com/office/drawing/2014/main" id="{0A06E980-DCF6-6191-67CE-3516D92F6722}"/>
              </a:ext>
            </a:extLst>
          </p:cNvPr>
          <p:cNvSpPr txBox="1"/>
          <p:nvPr/>
        </p:nvSpPr>
        <p:spPr>
          <a:xfrm>
            <a:off x="1097280" y="359909"/>
            <a:ext cx="9997440"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defRPr/>
            </a:pPr>
            <a:r>
              <a:rPr lang="en-US" sz="4800" b="1" dirty="0">
                <a:solidFill>
                  <a:prstClr val="black"/>
                </a:solidFill>
                <a:latin typeface="Baskerville Old Face" panose="02020602080505020303" pitchFamily="18" charset="0"/>
              </a:rPr>
              <a:t>The Nature</a:t>
            </a:r>
          </a:p>
        </p:txBody>
      </p:sp>
      <p:pic>
        <p:nvPicPr>
          <p:cNvPr id="5" name="Picture 11" descr="writing%20the%20word%20of%20god">
            <a:extLst>
              <a:ext uri="{FF2B5EF4-FFF2-40B4-BE49-F238E27FC236}">
                <a16:creationId xmlns:a16="http://schemas.microsoft.com/office/drawing/2014/main" id="{69E4A28C-5B57-9F27-9141-64137003F2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3710" y="109031"/>
            <a:ext cx="2480290" cy="1860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469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AutoShape 2"/>
          <p:cNvSpPr>
            <a:spLocks noChangeArrowheads="1"/>
          </p:cNvSpPr>
          <p:nvPr/>
        </p:nvSpPr>
        <p:spPr bwMode="auto">
          <a:xfrm>
            <a:off x="592975" y="76200"/>
            <a:ext cx="10945090" cy="990600"/>
          </a:xfrm>
          <a:prstGeom prst="cube">
            <a:avLst>
              <a:gd name="adj" fmla="val 8958"/>
            </a:avLst>
          </a:prstGeom>
          <a:solidFill>
            <a:srgbClr val="000066"/>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1"/>
                </a:solidFill>
                <a:latin typeface="Comic Sans MS" panose="030F0702030302020204" pitchFamily="66" charset="0"/>
              </a:rPr>
              <a:t>Use of Writer’s Background &amp; Vocabulary</a:t>
            </a:r>
          </a:p>
        </p:txBody>
      </p:sp>
      <p:grpSp>
        <p:nvGrpSpPr>
          <p:cNvPr id="119811" name="Group 3"/>
          <p:cNvGrpSpPr>
            <a:grpSpLocks/>
          </p:cNvGrpSpPr>
          <p:nvPr/>
        </p:nvGrpSpPr>
        <p:grpSpPr bwMode="auto">
          <a:xfrm>
            <a:off x="1557623" y="1295400"/>
            <a:ext cx="4322763" cy="5486400"/>
            <a:chOff x="-53" y="816"/>
            <a:chExt cx="2723" cy="3456"/>
          </a:xfrm>
        </p:grpSpPr>
        <p:sp>
          <p:nvSpPr>
            <p:cNvPr id="119812" name="Text Box 4"/>
            <p:cNvSpPr txBox="1">
              <a:spLocks noChangeArrowheads="1"/>
            </p:cNvSpPr>
            <p:nvPr/>
          </p:nvSpPr>
          <p:spPr bwMode="auto">
            <a:xfrm>
              <a:off x="-53" y="816"/>
              <a:ext cx="2723" cy="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u="sng" dirty="0"/>
                <a:t>Matt 19:24</a:t>
              </a:r>
            </a:p>
            <a:p>
              <a:pPr algn="ctr"/>
              <a:endParaRPr lang="en-US" altLang="en-US" sz="2800" b="1" u="sng" dirty="0"/>
            </a:p>
            <a:p>
              <a:r>
                <a:rPr lang="en-US" altLang="en-US" sz="2800" dirty="0"/>
                <a:t>And again I say to you, it is easier for a camel to go through the eye of a needle than for a rich man to enter the kingdom of God." </a:t>
              </a:r>
            </a:p>
          </p:txBody>
        </p:sp>
        <p:sp>
          <p:nvSpPr>
            <p:cNvPr id="119813" name="Text Box 5"/>
            <p:cNvSpPr txBox="1">
              <a:spLocks noChangeArrowheads="1"/>
            </p:cNvSpPr>
            <p:nvPr/>
          </p:nvSpPr>
          <p:spPr bwMode="auto">
            <a:xfrm>
              <a:off x="336" y="2880"/>
              <a:ext cx="158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b="1" i="1" dirty="0" err="1"/>
                <a:t>rhaphis</a:t>
              </a:r>
              <a:r>
                <a:rPr lang="en-US" altLang="en-US" sz="2400" b="1" i="1" dirty="0"/>
                <a:t> NT:4476</a:t>
              </a:r>
            </a:p>
          </p:txBody>
        </p:sp>
        <p:pic>
          <p:nvPicPr>
            <p:cNvPr id="119814" name="Picture 6" descr="need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 y="3264"/>
              <a:ext cx="1488" cy="10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19815" name="Group 7"/>
          <p:cNvGrpSpPr>
            <a:grpSpLocks/>
          </p:cNvGrpSpPr>
          <p:nvPr/>
        </p:nvGrpSpPr>
        <p:grpSpPr bwMode="auto">
          <a:xfrm>
            <a:off x="6553201" y="1295400"/>
            <a:ext cx="4322763" cy="5410200"/>
            <a:chOff x="3312" y="816"/>
            <a:chExt cx="2723" cy="3408"/>
          </a:xfrm>
        </p:grpSpPr>
        <p:sp>
          <p:nvSpPr>
            <p:cNvPr id="119816" name="Text Box 8"/>
            <p:cNvSpPr txBox="1">
              <a:spLocks noChangeArrowheads="1"/>
            </p:cNvSpPr>
            <p:nvPr/>
          </p:nvSpPr>
          <p:spPr bwMode="auto">
            <a:xfrm>
              <a:off x="3312" y="816"/>
              <a:ext cx="2723" cy="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u="sng" dirty="0"/>
                <a:t>Luke 18:25</a:t>
              </a:r>
            </a:p>
            <a:p>
              <a:endParaRPr lang="en-US" altLang="en-US" sz="2800" b="1" u="sng" dirty="0"/>
            </a:p>
            <a:p>
              <a:r>
                <a:rPr lang="en-US" altLang="en-US" sz="2800" dirty="0"/>
                <a:t>For it is easier for a camel to go through the eye of a needle than for a rich man to enter the kingdom of God."  </a:t>
              </a:r>
            </a:p>
          </p:txBody>
        </p:sp>
        <p:sp>
          <p:nvSpPr>
            <p:cNvPr id="119817" name="Text Box 9"/>
            <p:cNvSpPr txBox="1">
              <a:spLocks noChangeArrowheads="1"/>
            </p:cNvSpPr>
            <p:nvPr/>
          </p:nvSpPr>
          <p:spPr bwMode="auto">
            <a:xfrm>
              <a:off x="3552" y="2832"/>
              <a:ext cx="158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b="1" i="1" dirty="0" err="1"/>
                <a:t>belone</a:t>
              </a:r>
              <a:r>
                <a:rPr lang="en-US" altLang="en-US" sz="2400" b="1" i="1" dirty="0"/>
                <a:t> NT:956</a:t>
              </a:r>
            </a:p>
          </p:txBody>
        </p:sp>
        <p:pic>
          <p:nvPicPr>
            <p:cNvPr id="119818" name="Picture 10" descr="needles1"/>
            <p:cNvPicPr>
              <a:picLocks noChangeAspect="1" noChangeArrowheads="1"/>
            </p:cNvPicPr>
            <p:nvPr/>
          </p:nvPicPr>
          <p:blipFill>
            <a:blip r:embed="rId3">
              <a:extLst>
                <a:ext uri="{28A0092B-C50C-407E-A947-70E740481C1C}">
                  <a14:useLocalDpi xmlns:a14="http://schemas.microsoft.com/office/drawing/2010/main" val="0"/>
                </a:ext>
              </a:extLst>
            </a:blip>
            <a:srcRect l="67328" t="4951" r="6679" b="60873"/>
            <a:stretch>
              <a:fillRect/>
            </a:stretch>
          </p:blipFill>
          <p:spPr bwMode="auto">
            <a:xfrm>
              <a:off x="3696" y="3168"/>
              <a:ext cx="1296" cy="1056"/>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75754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19811"/>
                                        </p:tgtEl>
                                        <p:attrNameLst>
                                          <p:attrName>style.visibility</p:attrName>
                                        </p:attrNameLst>
                                      </p:cBhvr>
                                      <p:to>
                                        <p:strVal val="visible"/>
                                      </p:to>
                                    </p:set>
                                    <p:animEffect transition="in" filter="wipe(up)">
                                      <p:cBhvr>
                                        <p:cTn id="7" dur="500"/>
                                        <p:tgtEl>
                                          <p:spTgt spid="1198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19815"/>
                                        </p:tgtEl>
                                        <p:attrNameLst>
                                          <p:attrName>style.visibility</p:attrName>
                                        </p:attrNameLst>
                                      </p:cBhvr>
                                      <p:to>
                                        <p:strVal val="visible"/>
                                      </p:to>
                                    </p:set>
                                    <p:animEffect transition="in" filter="wipe(up)">
                                      <p:cBhvr>
                                        <p:cTn id="12" dur="500"/>
                                        <p:tgtEl>
                                          <p:spTgt spid="119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ext Box 3"/>
          <p:cNvSpPr txBox="1">
            <a:spLocks noChangeArrowheads="1"/>
          </p:cNvSpPr>
          <p:nvPr/>
        </p:nvSpPr>
        <p:spPr bwMode="auto">
          <a:xfrm>
            <a:off x="1091737" y="1447800"/>
            <a:ext cx="10102735"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2800" dirty="0"/>
              <a:t> </a:t>
            </a:r>
            <a:r>
              <a:rPr lang="en-US" altLang="en-US" sz="2800" b="1" u="sng" dirty="0"/>
              <a:t>Matthew &amp; Luke use different terms for “needle</a:t>
            </a:r>
            <a:r>
              <a:rPr lang="en-US" altLang="en-US" sz="2800" b="1" dirty="0"/>
              <a:t>”</a:t>
            </a:r>
          </a:p>
          <a:p>
            <a:pPr>
              <a:spcBef>
                <a:spcPct val="50000"/>
              </a:spcBef>
              <a:buFontTx/>
              <a:buChar char="•"/>
            </a:pPr>
            <a:r>
              <a:rPr lang="en-US" altLang="en-US" sz="2800" dirty="0"/>
              <a:t> </a:t>
            </a:r>
            <a:r>
              <a:rPr lang="en-US" altLang="en-US" sz="2800" b="1" u="sng" dirty="0"/>
              <a:t>Luke’s medical terms  (480)</a:t>
            </a:r>
          </a:p>
          <a:p>
            <a:pPr marL="914400" lvl="1" indent="-457200">
              <a:spcBef>
                <a:spcPct val="50000"/>
              </a:spcBef>
              <a:buFont typeface="Wingdings" panose="05000000000000000000" pitchFamily="2" charset="2"/>
              <a:buChar char="ü"/>
            </a:pPr>
            <a:r>
              <a:rPr lang="en-US" altLang="en-US" sz="2800" dirty="0"/>
              <a:t> Luke 4:38 – Peter’s mother-in-law had high fever 	(Matthew &amp; Mark – “fever”) </a:t>
            </a:r>
          </a:p>
          <a:p>
            <a:pPr marL="914400" lvl="1" indent="-457200">
              <a:spcBef>
                <a:spcPct val="50000"/>
              </a:spcBef>
              <a:buFont typeface="Wingdings" panose="05000000000000000000" pitchFamily="2" charset="2"/>
              <a:buChar char="ü"/>
            </a:pPr>
            <a:r>
              <a:rPr lang="en-US" altLang="en-US" sz="2800" dirty="0"/>
              <a:t> Luke 5:12 – full of leprosy (Matthew &amp; Mark – “leper”)</a:t>
            </a:r>
          </a:p>
          <a:p>
            <a:pPr>
              <a:spcBef>
                <a:spcPct val="50000"/>
              </a:spcBef>
              <a:buFontTx/>
              <a:buChar char="•"/>
            </a:pPr>
            <a:r>
              <a:rPr lang="en-US" altLang="en-US" sz="2800" dirty="0"/>
              <a:t> </a:t>
            </a:r>
            <a:r>
              <a:rPr lang="en-US" altLang="en-US" sz="2800" b="1" u="sng" dirty="0"/>
              <a:t>Use of personal experiences</a:t>
            </a:r>
            <a:r>
              <a:rPr lang="en-US" altLang="en-US" sz="2800" b="1" dirty="0"/>
              <a:t>:</a:t>
            </a:r>
          </a:p>
          <a:p>
            <a:pPr marL="914400" lvl="1" indent="-457200">
              <a:spcBef>
                <a:spcPct val="50000"/>
              </a:spcBef>
              <a:buFont typeface="Wingdings" panose="05000000000000000000" pitchFamily="2" charset="2"/>
              <a:buChar char="ü"/>
            </a:pPr>
            <a:r>
              <a:rPr lang="en-US" altLang="en-US" sz="2800" dirty="0"/>
              <a:t> 1 Cor. 15:32</a:t>
            </a:r>
          </a:p>
          <a:p>
            <a:pPr marL="914400" lvl="1" indent="-457200">
              <a:spcBef>
                <a:spcPct val="50000"/>
              </a:spcBef>
              <a:buFont typeface="Wingdings" panose="05000000000000000000" pitchFamily="2" charset="2"/>
              <a:buChar char="ü"/>
            </a:pPr>
            <a:r>
              <a:rPr lang="en-US" altLang="en-US" sz="2800" dirty="0"/>
              <a:t> Phil. 1:12-14</a:t>
            </a:r>
          </a:p>
        </p:txBody>
      </p:sp>
      <p:sp>
        <p:nvSpPr>
          <p:cNvPr id="2" name="AutoShape 2">
            <a:extLst>
              <a:ext uri="{FF2B5EF4-FFF2-40B4-BE49-F238E27FC236}">
                <a16:creationId xmlns:a16="http://schemas.microsoft.com/office/drawing/2014/main" id="{8CE16C89-4910-E4AE-EAFC-86364E7D1CEB}"/>
              </a:ext>
            </a:extLst>
          </p:cNvPr>
          <p:cNvSpPr>
            <a:spLocks noChangeArrowheads="1"/>
          </p:cNvSpPr>
          <p:nvPr/>
        </p:nvSpPr>
        <p:spPr bwMode="auto">
          <a:xfrm>
            <a:off x="592975" y="76200"/>
            <a:ext cx="10945090" cy="990600"/>
          </a:xfrm>
          <a:prstGeom prst="cube">
            <a:avLst>
              <a:gd name="adj" fmla="val 8958"/>
            </a:avLst>
          </a:prstGeom>
          <a:solidFill>
            <a:srgbClr val="000066"/>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1"/>
                </a:solidFill>
                <a:latin typeface="Comic Sans MS" panose="030F0702030302020204" pitchFamily="66" charset="0"/>
              </a:rPr>
              <a:t>Use of Writer’s Background &amp; Vocabulary</a:t>
            </a:r>
          </a:p>
        </p:txBody>
      </p:sp>
    </p:spTree>
    <p:extLst>
      <p:ext uri="{BB962C8B-B14F-4D97-AF65-F5344CB8AC3E}">
        <p14:creationId xmlns:p14="http://schemas.microsoft.com/office/powerpoint/2010/main" val="502031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35">
                                            <p:txEl>
                                              <p:pRg st="2" end="2"/>
                                            </p:txEl>
                                          </p:spTgt>
                                        </p:tgtEl>
                                        <p:attrNameLst>
                                          <p:attrName>style.visibility</p:attrName>
                                        </p:attrNameLst>
                                      </p:cBhvr>
                                      <p:to>
                                        <p:strVal val="visible"/>
                                      </p:to>
                                    </p:set>
                                    <p:animEffect transition="in" filter="fade">
                                      <p:cBhvr>
                                        <p:cTn id="7" dur="2000"/>
                                        <p:tgtEl>
                                          <p:spTgt spid="12083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835">
                                            <p:txEl>
                                              <p:pRg st="3" end="3"/>
                                            </p:txEl>
                                          </p:spTgt>
                                        </p:tgtEl>
                                        <p:attrNameLst>
                                          <p:attrName>style.visibility</p:attrName>
                                        </p:attrNameLst>
                                      </p:cBhvr>
                                      <p:to>
                                        <p:strVal val="visible"/>
                                      </p:to>
                                    </p:set>
                                    <p:animEffect transition="in" filter="fade">
                                      <p:cBhvr>
                                        <p:cTn id="12" dur="2000"/>
                                        <p:tgtEl>
                                          <p:spTgt spid="12083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Effect transition="in" filter="fade">
                                      <p:cBhvr>
                                        <p:cTn id="17" dur="2000"/>
                                        <p:tgtEl>
                                          <p:spTgt spid="12083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835">
                                            <p:txEl>
                                              <p:pRg st="5" end="5"/>
                                            </p:txEl>
                                          </p:spTgt>
                                        </p:tgtEl>
                                        <p:attrNameLst>
                                          <p:attrName>style.visibility</p:attrName>
                                        </p:attrNameLst>
                                      </p:cBhvr>
                                      <p:to>
                                        <p:strVal val="visible"/>
                                      </p:to>
                                    </p:set>
                                    <p:animEffect transition="in" filter="fade">
                                      <p:cBhvr>
                                        <p:cTn id="22" dur="2000"/>
                                        <p:tgtEl>
                                          <p:spTgt spid="12083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0835">
                                            <p:txEl>
                                              <p:pRg st="6" end="6"/>
                                            </p:txEl>
                                          </p:spTgt>
                                        </p:tgtEl>
                                        <p:attrNameLst>
                                          <p:attrName>style.visibility</p:attrName>
                                        </p:attrNameLst>
                                      </p:cBhvr>
                                      <p:to>
                                        <p:strVal val="visible"/>
                                      </p:to>
                                    </p:set>
                                    <p:animEffect transition="in" filter="fade">
                                      <p:cBhvr>
                                        <p:cTn id="27" dur="2000"/>
                                        <p:tgtEl>
                                          <p:spTgt spid="1208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A66A8-3890-B3C3-9CFB-AC48BBFAF2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6280C9-39EE-E01D-6200-47FAAC6E73A5}"/>
              </a:ext>
            </a:extLst>
          </p:cNvPr>
          <p:cNvSpPr/>
          <p:nvPr/>
        </p:nvSpPr>
        <p:spPr>
          <a:xfrm>
            <a:off x="1003069" y="488269"/>
            <a:ext cx="10512829" cy="1479076"/>
          </a:xfrm>
          <a:custGeom>
            <a:avLst/>
            <a:gdLst>
              <a:gd name="connsiteX0" fmla="*/ 0 w 10512829"/>
              <a:gd name="connsiteY0" fmla="*/ 0 h 1479076"/>
              <a:gd name="connsiteX1" fmla="*/ 341667 w 10512829"/>
              <a:gd name="connsiteY1" fmla="*/ 0 h 1479076"/>
              <a:gd name="connsiteX2" fmla="*/ 1208975 w 10512829"/>
              <a:gd name="connsiteY2" fmla="*/ 0 h 1479076"/>
              <a:gd name="connsiteX3" fmla="*/ 2076284 w 10512829"/>
              <a:gd name="connsiteY3" fmla="*/ 0 h 1479076"/>
              <a:gd name="connsiteX4" fmla="*/ 2628207 w 10512829"/>
              <a:gd name="connsiteY4" fmla="*/ 0 h 1479076"/>
              <a:gd name="connsiteX5" fmla="*/ 3075002 w 10512829"/>
              <a:gd name="connsiteY5" fmla="*/ 0 h 1479076"/>
              <a:gd name="connsiteX6" fmla="*/ 3837183 w 10512829"/>
              <a:gd name="connsiteY6" fmla="*/ 0 h 1479076"/>
              <a:gd name="connsiteX7" fmla="*/ 4283978 w 10512829"/>
              <a:gd name="connsiteY7" fmla="*/ 0 h 1479076"/>
              <a:gd name="connsiteX8" fmla="*/ 5046158 w 10512829"/>
              <a:gd name="connsiteY8" fmla="*/ 0 h 1479076"/>
              <a:gd name="connsiteX9" fmla="*/ 5492953 w 10512829"/>
              <a:gd name="connsiteY9" fmla="*/ 0 h 1479076"/>
              <a:gd name="connsiteX10" fmla="*/ 5939748 w 10512829"/>
              <a:gd name="connsiteY10" fmla="*/ 0 h 1479076"/>
              <a:gd name="connsiteX11" fmla="*/ 6807057 w 10512829"/>
              <a:gd name="connsiteY11" fmla="*/ 0 h 1479076"/>
              <a:gd name="connsiteX12" fmla="*/ 7674365 w 10512829"/>
              <a:gd name="connsiteY12" fmla="*/ 0 h 1479076"/>
              <a:gd name="connsiteX13" fmla="*/ 8226289 w 10512829"/>
              <a:gd name="connsiteY13" fmla="*/ 0 h 1479076"/>
              <a:gd name="connsiteX14" fmla="*/ 9093597 w 10512829"/>
              <a:gd name="connsiteY14" fmla="*/ 0 h 1479076"/>
              <a:gd name="connsiteX15" fmla="*/ 9750649 w 10512829"/>
              <a:gd name="connsiteY15" fmla="*/ 0 h 1479076"/>
              <a:gd name="connsiteX16" fmla="*/ 10512829 w 10512829"/>
              <a:gd name="connsiteY16" fmla="*/ 0 h 1479076"/>
              <a:gd name="connsiteX17" fmla="*/ 10512829 w 10512829"/>
              <a:gd name="connsiteY17" fmla="*/ 507816 h 1479076"/>
              <a:gd name="connsiteX18" fmla="*/ 10512829 w 10512829"/>
              <a:gd name="connsiteY18" fmla="*/ 1015632 h 1479076"/>
              <a:gd name="connsiteX19" fmla="*/ 10512829 w 10512829"/>
              <a:gd name="connsiteY19" fmla="*/ 1479076 h 1479076"/>
              <a:gd name="connsiteX20" fmla="*/ 9645521 w 10512829"/>
              <a:gd name="connsiteY20" fmla="*/ 1479076 h 1479076"/>
              <a:gd name="connsiteX21" fmla="*/ 8883341 w 10512829"/>
              <a:gd name="connsiteY21" fmla="*/ 1479076 h 1479076"/>
              <a:gd name="connsiteX22" fmla="*/ 8331417 w 10512829"/>
              <a:gd name="connsiteY22" fmla="*/ 1479076 h 1479076"/>
              <a:gd name="connsiteX23" fmla="*/ 7464109 w 10512829"/>
              <a:gd name="connsiteY23" fmla="*/ 1479076 h 1479076"/>
              <a:gd name="connsiteX24" fmla="*/ 7122442 w 10512829"/>
              <a:gd name="connsiteY24" fmla="*/ 1479076 h 1479076"/>
              <a:gd name="connsiteX25" fmla="*/ 6255133 w 10512829"/>
              <a:gd name="connsiteY25" fmla="*/ 1479076 h 1479076"/>
              <a:gd name="connsiteX26" fmla="*/ 5808338 w 10512829"/>
              <a:gd name="connsiteY26" fmla="*/ 1479076 h 1479076"/>
              <a:gd name="connsiteX27" fmla="*/ 5151286 w 10512829"/>
              <a:gd name="connsiteY27" fmla="*/ 1479076 h 1479076"/>
              <a:gd name="connsiteX28" fmla="*/ 4389106 w 10512829"/>
              <a:gd name="connsiteY28" fmla="*/ 1479076 h 1479076"/>
              <a:gd name="connsiteX29" fmla="*/ 3521798 w 10512829"/>
              <a:gd name="connsiteY29" fmla="*/ 1479076 h 1479076"/>
              <a:gd name="connsiteX30" fmla="*/ 3075002 w 10512829"/>
              <a:gd name="connsiteY30" fmla="*/ 1479076 h 1479076"/>
              <a:gd name="connsiteX31" fmla="*/ 2523079 w 10512829"/>
              <a:gd name="connsiteY31" fmla="*/ 1479076 h 1479076"/>
              <a:gd name="connsiteX32" fmla="*/ 1760899 w 10512829"/>
              <a:gd name="connsiteY32" fmla="*/ 1479076 h 1479076"/>
              <a:gd name="connsiteX33" fmla="*/ 1208975 w 10512829"/>
              <a:gd name="connsiteY33" fmla="*/ 1479076 h 1479076"/>
              <a:gd name="connsiteX34" fmla="*/ 0 w 10512829"/>
              <a:gd name="connsiteY34" fmla="*/ 1479076 h 1479076"/>
              <a:gd name="connsiteX35" fmla="*/ 0 w 10512829"/>
              <a:gd name="connsiteY35" fmla="*/ 956469 h 1479076"/>
              <a:gd name="connsiteX36" fmla="*/ 0 w 10512829"/>
              <a:gd name="connsiteY36" fmla="*/ 433862 h 1479076"/>
              <a:gd name="connsiteX37" fmla="*/ 0 w 10512829"/>
              <a:gd name="connsiteY37" fmla="*/ 0 h 14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2829" h="1479076" fill="none" extrusionOk="0">
                <a:moveTo>
                  <a:pt x="0" y="0"/>
                </a:moveTo>
                <a:cubicBezTo>
                  <a:pt x="164828" y="-11634"/>
                  <a:pt x="240491" y="-11867"/>
                  <a:pt x="341667" y="0"/>
                </a:cubicBezTo>
                <a:cubicBezTo>
                  <a:pt x="442843" y="11867"/>
                  <a:pt x="935962" y="-2330"/>
                  <a:pt x="1208975" y="0"/>
                </a:cubicBezTo>
                <a:cubicBezTo>
                  <a:pt x="1481988" y="2330"/>
                  <a:pt x="1696126" y="368"/>
                  <a:pt x="2076284" y="0"/>
                </a:cubicBezTo>
                <a:cubicBezTo>
                  <a:pt x="2456442" y="-368"/>
                  <a:pt x="2387362" y="17240"/>
                  <a:pt x="2628207" y="0"/>
                </a:cubicBezTo>
                <a:cubicBezTo>
                  <a:pt x="2869052" y="-17240"/>
                  <a:pt x="2944430" y="15308"/>
                  <a:pt x="3075002" y="0"/>
                </a:cubicBezTo>
                <a:cubicBezTo>
                  <a:pt x="3205575" y="-15308"/>
                  <a:pt x="3634800" y="-14978"/>
                  <a:pt x="3837183" y="0"/>
                </a:cubicBezTo>
                <a:cubicBezTo>
                  <a:pt x="4039566" y="14978"/>
                  <a:pt x="4178084" y="-19939"/>
                  <a:pt x="4283978" y="0"/>
                </a:cubicBezTo>
                <a:cubicBezTo>
                  <a:pt x="4389873" y="19939"/>
                  <a:pt x="4884170" y="-37473"/>
                  <a:pt x="5046158" y="0"/>
                </a:cubicBezTo>
                <a:cubicBezTo>
                  <a:pt x="5208146" y="37473"/>
                  <a:pt x="5332424" y="-8458"/>
                  <a:pt x="5492953" y="0"/>
                </a:cubicBezTo>
                <a:cubicBezTo>
                  <a:pt x="5653482" y="8458"/>
                  <a:pt x="5772155" y="11635"/>
                  <a:pt x="5939748" y="0"/>
                </a:cubicBezTo>
                <a:cubicBezTo>
                  <a:pt x="6107341" y="-11635"/>
                  <a:pt x="6594199" y="-15427"/>
                  <a:pt x="6807057" y="0"/>
                </a:cubicBezTo>
                <a:cubicBezTo>
                  <a:pt x="7019915" y="15427"/>
                  <a:pt x="7392276" y="-14377"/>
                  <a:pt x="7674365" y="0"/>
                </a:cubicBezTo>
                <a:cubicBezTo>
                  <a:pt x="7956454" y="14377"/>
                  <a:pt x="8112602" y="7495"/>
                  <a:pt x="8226289" y="0"/>
                </a:cubicBezTo>
                <a:cubicBezTo>
                  <a:pt x="8339976" y="-7495"/>
                  <a:pt x="8704259" y="-39312"/>
                  <a:pt x="9093597" y="0"/>
                </a:cubicBezTo>
                <a:cubicBezTo>
                  <a:pt x="9482935" y="39312"/>
                  <a:pt x="9567135" y="-20567"/>
                  <a:pt x="9750649" y="0"/>
                </a:cubicBezTo>
                <a:cubicBezTo>
                  <a:pt x="9934163" y="20567"/>
                  <a:pt x="10168629" y="-12255"/>
                  <a:pt x="10512829" y="0"/>
                </a:cubicBezTo>
                <a:cubicBezTo>
                  <a:pt x="10521121" y="235388"/>
                  <a:pt x="10493660" y="304919"/>
                  <a:pt x="10512829" y="507816"/>
                </a:cubicBezTo>
                <a:cubicBezTo>
                  <a:pt x="10531998" y="710713"/>
                  <a:pt x="10524490" y="854033"/>
                  <a:pt x="10512829" y="1015632"/>
                </a:cubicBezTo>
                <a:cubicBezTo>
                  <a:pt x="10501168" y="1177231"/>
                  <a:pt x="10508523" y="1273994"/>
                  <a:pt x="10512829" y="1479076"/>
                </a:cubicBezTo>
                <a:cubicBezTo>
                  <a:pt x="10285560" y="1455372"/>
                  <a:pt x="9860507" y="1493865"/>
                  <a:pt x="9645521" y="1479076"/>
                </a:cubicBezTo>
                <a:cubicBezTo>
                  <a:pt x="9430535" y="1464287"/>
                  <a:pt x="9231417" y="1475555"/>
                  <a:pt x="8883341" y="1479076"/>
                </a:cubicBezTo>
                <a:cubicBezTo>
                  <a:pt x="8535265" y="1482597"/>
                  <a:pt x="8481063" y="1493519"/>
                  <a:pt x="8331417" y="1479076"/>
                </a:cubicBezTo>
                <a:cubicBezTo>
                  <a:pt x="8181771" y="1464633"/>
                  <a:pt x="7749464" y="1468161"/>
                  <a:pt x="7464109" y="1479076"/>
                </a:cubicBezTo>
                <a:cubicBezTo>
                  <a:pt x="7178754" y="1489991"/>
                  <a:pt x="7210697" y="1474661"/>
                  <a:pt x="7122442" y="1479076"/>
                </a:cubicBezTo>
                <a:cubicBezTo>
                  <a:pt x="7034187" y="1483491"/>
                  <a:pt x="6561654" y="1463123"/>
                  <a:pt x="6255133" y="1479076"/>
                </a:cubicBezTo>
                <a:cubicBezTo>
                  <a:pt x="5948612" y="1495029"/>
                  <a:pt x="5931197" y="1488594"/>
                  <a:pt x="5808338" y="1479076"/>
                </a:cubicBezTo>
                <a:cubicBezTo>
                  <a:pt x="5685480" y="1469558"/>
                  <a:pt x="5455303" y="1446508"/>
                  <a:pt x="5151286" y="1479076"/>
                </a:cubicBezTo>
                <a:cubicBezTo>
                  <a:pt x="4847269" y="1511644"/>
                  <a:pt x="4675408" y="1473015"/>
                  <a:pt x="4389106" y="1479076"/>
                </a:cubicBezTo>
                <a:cubicBezTo>
                  <a:pt x="4102804" y="1485137"/>
                  <a:pt x="3788737" y="1519263"/>
                  <a:pt x="3521798" y="1479076"/>
                </a:cubicBezTo>
                <a:cubicBezTo>
                  <a:pt x="3254859" y="1438889"/>
                  <a:pt x="3188548" y="1480093"/>
                  <a:pt x="3075002" y="1479076"/>
                </a:cubicBezTo>
                <a:cubicBezTo>
                  <a:pt x="2961456" y="1478059"/>
                  <a:pt x="2717473" y="1460918"/>
                  <a:pt x="2523079" y="1479076"/>
                </a:cubicBezTo>
                <a:cubicBezTo>
                  <a:pt x="2328685" y="1497234"/>
                  <a:pt x="2044856" y="1471914"/>
                  <a:pt x="1760899" y="1479076"/>
                </a:cubicBezTo>
                <a:cubicBezTo>
                  <a:pt x="1476942" y="1486238"/>
                  <a:pt x="1349874" y="1503869"/>
                  <a:pt x="1208975" y="1479076"/>
                </a:cubicBezTo>
                <a:cubicBezTo>
                  <a:pt x="1068076" y="1454283"/>
                  <a:pt x="294522" y="1497066"/>
                  <a:pt x="0" y="1479076"/>
                </a:cubicBezTo>
                <a:cubicBezTo>
                  <a:pt x="4694" y="1248350"/>
                  <a:pt x="18575" y="1183049"/>
                  <a:pt x="0" y="956469"/>
                </a:cubicBezTo>
                <a:cubicBezTo>
                  <a:pt x="-18575" y="729889"/>
                  <a:pt x="-18317" y="542495"/>
                  <a:pt x="0" y="433862"/>
                </a:cubicBezTo>
                <a:cubicBezTo>
                  <a:pt x="18317" y="325229"/>
                  <a:pt x="2546" y="142002"/>
                  <a:pt x="0" y="0"/>
                </a:cubicBezTo>
                <a:close/>
              </a:path>
              <a:path w="10512829" h="1479076" stroke="0" extrusionOk="0">
                <a:moveTo>
                  <a:pt x="0" y="0"/>
                </a:moveTo>
                <a:cubicBezTo>
                  <a:pt x="159244" y="-28970"/>
                  <a:pt x="528920" y="18221"/>
                  <a:pt x="762180" y="0"/>
                </a:cubicBezTo>
                <a:cubicBezTo>
                  <a:pt x="995440" y="-18221"/>
                  <a:pt x="1163141" y="19127"/>
                  <a:pt x="1419232" y="0"/>
                </a:cubicBezTo>
                <a:cubicBezTo>
                  <a:pt x="1675323" y="-19127"/>
                  <a:pt x="1822828" y="745"/>
                  <a:pt x="1971155" y="0"/>
                </a:cubicBezTo>
                <a:cubicBezTo>
                  <a:pt x="2119482" y="-745"/>
                  <a:pt x="2379484" y="1030"/>
                  <a:pt x="2628207" y="0"/>
                </a:cubicBezTo>
                <a:cubicBezTo>
                  <a:pt x="2876930" y="-1030"/>
                  <a:pt x="2937725" y="21173"/>
                  <a:pt x="3180131" y="0"/>
                </a:cubicBezTo>
                <a:cubicBezTo>
                  <a:pt x="3422537" y="-21173"/>
                  <a:pt x="3483026" y="21357"/>
                  <a:pt x="3626926" y="0"/>
                </a:cubicBezTo>
                <a:cubicBezTo>
                  <a:pt x="3770826" y="-21357"/>
                  <a:pt x="4189741" y="19400"/>
                  <a:pt x="4389106" y="0"/>
                </a:cubicBezTo>
                <a:cubicBezTo>
                  <a:pt x="4588471" y="-19400"/>
                  <a:pt x="4597664" y="6748"/>
                  <a:pt x="4730773" y="0"/>
                </a:cubicBezTo>
                <a:cubicBezTo>
                  <a:pt x="4863882" y="-6748"/>
                  <a:pt x="5220948" y="-3341"/>
                  <a:pt x="5598081" y="0"/>
                </a:cubicBezTo>
                <a:cubicBezTo>
                  <a:pt x="5975214" y="3341"/>
                  <a:pt x="6093946" y="-41405"/>
                  <a:pt x="6465390" y="0"/>
                </a:cubicBezTo>
                <a:cubicBezTo>
                  <a:pt x="6836834" y="41405"/>
                  <a:pt x="6795505" y="-21205"/>
                  <a:pt x="7017313" y="0"/>
                </a:cubicBezTo>
                <a:cubicBezTo>
                  <a:pt x="7239121" y="21205"/>
                  <a:pt x="7659776" y="-12996"/>
                  <a:pt x="7884622" y="0"/>
                </a:cubicBezTo>
                <a:cubicBezTo>
                  <a:pt x="8109468" y="12996"/>
                  <a:pt x="8253130" y="-8457"/>
                  <a:pt x="8541674" y="0"/>
                </a:cubicBezTo>
                <a:cubicBezTo>
                  <a:pt x="8830218" y="8457"/>
                  <a:pt x="8935323" y="-31089"/>
                  <a:pt x="9198725" y="0"/>
                </a:cubicBezTo>
                <a:cubicBezTo>
                  <a:pt x="9462127" y="31089"/>
                  <a:pt x="9500051" y="-14496"/>
                  <a:pt x="9750649" y="0"/>
                </a:cubicBezTo>
                <a:cubicBezTo>
                  <a:pt x="10001247" y="14496"/>
                  <a:pt x="10178934" y="331"/>
                  <a:pt x="10512829" y="0"/>
                </a:cubicBezTo>
                <a:cubicBezTo>
                  <a:pt x="10498708" y="91341"/>
                  <a:pt x="10524562" y="328137"/>
                  <a:pt x="10512829" y="448653"/>
                </a:cubicBezTo>
                <a:cubicBezTo>
                  <a:pt x="10501096" y="569169"/>
                  <a:pt x="10493809" y="708841"/>
                  <a:pt x="10512829" y="912097"/>
                </a:cubicBezTo>
                <a:cubicBezTo>
                  <a:pt x="10531849" y="1115353"/>
                  <a:pt x="10514299" y="1259278"/>
                  <a:pt x="10512829" y="1479076"/>
                </a:cubicBezTo>
                <a:cubicBezTo>
                  <a:pt x="10357898" y="1485096"/>
                  <a:pt x="9956462" y="1490457"/>
                  <a:pt x="9750649" y="1479076"/>
                </a:cubicBezTo>
                <a:cubicBezTo>
                  <a:pt x="9544836" y="1467695"/>
                  <a:pt x="9534895" y="1482248"/>
                  <a:pt x="9408982" y="1479076"/>
                </a:cubicBezTo>
                <a:cubicBezTo>
                  <a:pt x="9283069" y="1475904"/>
                  <a:pt x="9149401" y="1490158"/>
                  <a:pt x="8962187" y="1479076"/>
                </a:cubicBezTo>
                <a:cubicBezTo>
                  <a:pt x="8774974" y="1467994"/>
                  <a:pt x="8467743" y="1481642"/>
                  <a:pt x="8305135" y="1479076"/>
                </a:cubicBezTo>
                <a:cubicBezTo>
                  <a:pt x="8142527" y="1476510"/>
                  <a:pt x="8069865" y="1473978"/>
                  <a:pt x="7963468" y="1479076"/>
                </a:cubicBezTo>
                <a:cubicBezTo>
                  <a:pt x="7857071" y="1484174"/>
                  <a:pt x="7692840" y="1473355"/>
                  <a:pt x="7621801" y="1479076"/>
                </a:cubicBezTo>
                <a:cubicBezTo>
                  <a:pt x="7550762" y="1484797"/>
                  <a:pt x="7361039" y="1482693"/>
                  <a:pt x="7280134" y="1479076"/>
                </a:cubicBezTo>
                <a:cubicBezTo>
                  <a:pt x="7199229" y="1475459"/>
                  <a:pt x="6656468" y="1515916"/>
                  <a:pt x="6412826" y="1479076"/>
                </a:cubicBezTo>
                <a:cubicBezTo>
                  <a:pt x="6169184" y="1442236"/>
                  <a:pt x="5910324" y="1478043"/>
                  <a:pt x="5545517" y="1479076"/>
                </a:cubicBezTo>
                <a:cubicBezTo>
                  <a:pt x="5180710" y="1480109"/>
                  <a:pt x="5333812" y="1473575"/>
                  <a:pt x="5203850" y="1479076"/>
                </a:cubicBezTo>
                <a:cubicBezTo>
                  <a:pt x="5073888" y="1484577"/>
                  <a:pt x="4564572" y="1465678"/>
                  <a:pt x="4336542" y="1479076"/>
                </a:cubicBezTo>
                <a:cubicBezTo>
                  <a:pt x="4108512" y="1492474"/>
                  <a:pt x="4133829" y="1472025"/>
                  <a:pt x="3994875" y="1479076"/>
                </a:cubicBezTo>
                <a:cubicBezTo>
                  <a:pt x="3855921" y="1486127"/>
                  <a:pt x="3370758" y="1507256"/>
                  <a:pt x="3127567" y="1479076"/>
                </a:cubicBezTo>
                <a:cubicBezTo>
                  <a:pt x="2884376" y="1450896"/>
                  <a:pt x="2760493" y="1494852"/>
                  <a:pt x="2470515" y="1479076"/>
                </a:cubicBezTo>
                <a:cubicBezTo>
                  <a:pt x="2180537" y="1463300"/>
                  <a:pt x="1935792" y="1522381"/>
                  <a:pt x="1603206" y="1479076"/>
                </a:cubicBezTo>
                <a:cubicBezTo>
                  <a:pt x="1270620" y="1435771"/>
                  <a:pt x="1169220" y="1468791"/>
                  <a:pt x="1051283" y="1479076"/>
                </a:cubicBezTo>
                <a:cubicBezTo>
                  <a:pt x="933346" y="1489361"/>
                  <a:pt x="399274" y="1508817"/>
                  <a:pt x="0" y="1479076"/>
                </a:cubicBezTo>
                <a:cubicBezTo>
                  <a:pt x="18281" y="1350218"/>
                  <a:pt x="21878" y="1166468"/>
                  <a:pt x="0" y="1030423"/>
                </a:cubicBezTo>
                <a:cubicBezTo>
                  <a:pt x="-21878" y="894378"/>
                  <a:pt x="654" y="760423"/>
                  <a:pt x="0" y="537398"/>
                </a:cubicBezTo>
                <a:cubicBezTo>
                  <a:pt x="-654" y="314374"/>
                  <a:pt x="4857" y="149094"/>
                  <a:pt x="0" y="0"/>
                </a:cubicBezTo>
                <a:close/>
              </a:path>
            </a:pathLst>
          </a:custGeom>
          <a:solidFill>
            <a:srgbClr val="FFFFFF">
              <a:alpha val="14118"/>
            </a:srgbClr>
          </a:solidFill>
          <a:ln>
            <a:solidFill>
              <a:schemeClr val="bg1"/>
            </a:solidFill>
            <a:extLst>
              <a:ext uri="{C807C97D-BFC1-408E-A445-0C87EB9F89A2}">
                <ask:lineSketchStyleProps xmlns:ask="http://schemas.microsoft.com/office/drawing/2018/sketchyshapes" sd="3320172791">
                  <a:prstGeom prst="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565525F-C7D4-FB7B-5C4E-06840C2F22A9}"/>
              </a:ext>
            </a:extLst>
          </p:cNvPr>
          <p:cNvSpPr/>
          <p:nvPr/>
        </p:nvSpPr>
        <p:spPr>
          <a:xfrm>
            <a:off x="1082193" y="488269"/>
            <a:ext cx="10108276" cy="1323439"/>
          </a:xfrm>
          <a:prstGeom prst="rect">
            <a:avLst/>
          </a:prstGeom>
          <a:noFill/>
        </p:spPr>
        <p:txBody>
          <a:bodyPr wrap="square" lIns="91440" tIns="45720" rIns="91440" bIns="45720">
            <a:spAutoFit/>
          </a:bodyPr>
          <a:lstStyle/>
          <a:p>
            <a:pPr algn="ctr"/>
            <a:r>
              <a:rPr lang="en-US" sz="8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Inspiration of the Bible</a:t>
            </a:r>
          </a:p>
        </p:txBody>
      </p:sp>
      <p:sp>
        <p:nvSpPr>
          <p:cNvPr id="2" name="TextBox 1">
            <a:extLst>
              <a:ext uri="{FF2B5EF4-FFF2-40B4-BE49-F238E27FC236}">
                <a16:creationId xmlns:a16="http://schemas.microsoft.com/office/drawing/2014/main" id="{3AE90147-6366-137F-B6DE-F221EAC02CD8}"/>
              </a:ext>
            </a:extLst>
          </p:cNvPr>
          <p:cNvSpPr txBox="1"/>
          <p:nvPr/>
        </p:nvSpPr>
        <p:spPr>
          <a:xfrm>
            <a:off x="4704295" y="2545149"/>
            <a:ext cx="5735106" cy="3016210"/>
          </a:xfrm>
          <a:prstGeom prst="rect">
            <a:avLst/>
          </a:prstGeom>
          <a:noFill/>
        </p:spPr>
        <p:txBody>
          <a:bodyPr wrap="square" rtlCol="0">
            <a:spAutoFit/>
          </a:bodyPr>
          <a:lstStyle/>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Claim</a:t>
            </a:r>
          </a:p>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Nature</a:t>
            </a:r>
          </a:p>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Evidence</a:t>
            </a:r>
          </a:p>
        </p:txBody>
      </p:sp>
      <p:pic>
        <p:nvPicPr>
          <p:cNvPr id="6" name="Picture 3" descr="bible">
            <a:extLst>
              <a:ext uri="{FF2B5EF4-FFF2-40B4-BE49-F238E27FC236}">
                <a16:creationId xmlns:a16="http://schemas.microsoft.com/office/drawing/2014/main" id="{0B495E63-E44C-D8E6-BA1B-904157535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36" y="2102654"/>
            <a:ext cx="3220359" cy="43258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88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97280" y="1446029"/>
            <a:ext cx="9020073" cy="523220"/>
          </a:xfrm>
          <a:prstGeom prst="rect">
            <a:avLst/>
          </a:prstGeom>
          <a:noFill/>
        </p:spPr>
        <p:txBody>
          <a:bodyPr wrap="square" rtlCol="0">
            <a:spAutoFit/>
          </a:bodyPr>
          <a:lstStyle/>
          <a:p>
            <a:pPr marL="457200" indent="-457200">
              <a:buFont typeface="+mj-lt"/>
              <a:buAutoNum type="alphaUcPeriod"/>
            </a:pPr>
            <a:r>
              <a:rPr lang="en-US" sz="2800" b="1" dirty="0">
                <a:latin typeface="Arial Narrow" panose="020B0606020202030204" pitchFamily="34" charset="0"/>
              </a:rPr>
              <a:t>Unity of the Bible</a:t>
            </a:r>
            <a:endParaRPr lang="en-US" sz="2400" dirty="0">
              <a:latin typeface="Arial Narrow" panose="020B0606020202030204" pitchFamily="34" charset="0"/>
            </a:endParaRPr>
          </a:p>
        </p:txBody>
      </p:sp>
      <p:sp>
        <p:nvSpPr>
          <p:cNvPr id="4" name="TextBox 3">
            <a:extLst>
              <a:ext uri="{FF2B5EF4-FFF2-40B4-BE49-F238E27FC236}">
                <a16:creationId xmlns:a16="http://schemas.microsoft.com/office/drawing/2014/main" id="{66D6296F-B982-B416-E8B1-EF88DB15D822}"/>
              </a:ext>
            </a:extLst>
          </p:cNvPr>
          <p:cNvSpPr txBox="1"/>
          <p:nvPr/>
        </p:nvSpPr>
        <p:spPr>
          <a:xfrm>
            <a:off x="1097280" y="359909"/>
            <a:ext cx="10002981"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defRPr/>
            </a:pPr>
            <a:r>
              <a:rPr lang="en-US" sz="4800" b="1" dirty="0">
                <a:solidFill>
                  <a:prstClr val="black"/>
                </a:solidFill>
                <a:latin typeface="Baskerville Old Face" panose="02020602080505020303" pitchFamily="18" charset="0"/>
              </a:rPr>
              <a:t>The Evidence</a:t>
            </a:r>
          </a:p>
        </p:txBody>
      </p:sp>
    </p:spTree>
    <p:extLst>
      <p:ext uri="{BB962C8B-B14F-4D97-AF65-F5344CB8AC3E}">
        <p14:creationId xmlns:p14="http://schemas.microsoft.com/office/powerpoint/2010/main" val="4230726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1015663"/>
          </a:xfrm>
          <a:prstGeom prst="rect">
            <a:avLst/>
          </a:prstGeom>
          <a:solidFill>
            <a:srgbClr val="1F497D"/>
          </a:solid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dirty="0">
                <a:ln/>
                <a:solidFill>
                  <a:schemeClr val="accent1">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Unity of the Bible</a:t>
            </a:r>
          </a:p>
        </p:txBody>
      </p:sp>
      <p:sp>
        <p:nvSpPr>
          <p:cNvPr id="3" name="TextBox 2"/>
          <p:cNvSpPr txBox="1"/>
          <p:nvPr/>
        </p:nvSpPr>
        <p:spPr>
          <a:xfrm>
            <a:off x="1451956" y="1295400"/>
            <a:ext cx="8682644"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Arial Narrow" panose="020B0606020202030204" pitchFamily="34" charset="0"/>
              </a:rPr>
              <a:t> Written over 1500 years</a:t>
            </a:r>
          </a:p>
          <a:p>
            <a:pPr marL="457200" indent="-457200">
              <a:buFont typeface="Arial" panose="020B0604020202020204" pitchFamily="34" charset="0"/>
              <a:buChar char="•"/>
            </a:pPr>
            <a:r>
              <a:rPr lang="en-US" sz="2800" dirty="0">
                <a:latin typeface="Arial Narrow" panose="020B0606020202030204" pitchFamily="34" charset="0"/>
              </a:rPr>
              <a:t> 40 different writers – different parts of world </a:t>
            </a:r>
          </a:p>
          <a:p>
            <a:pPr marL="457200" indent="-457200">
              <a:buFont typeface="Arial" panose="020B0604020202020204" pitchFamily="34" charset="0"/>
              <a:buChar char="•"/>
            </a:pPr>
            <a:r>
              <a:rPr lang="en-US" sz="2800" dirty="0">
                <a:latin typeface="Arial Narrow" panose="020B0606020202030204" pitchFamily="34" charset="0"/>
              </a:rPr>
              <a:t> Three languages: (Hebrew, Aramaic, Greek)</a:t>
            </a:r>
          </a:p>
          <a:p>
            <a:pPr marL="457200" indent="-457200">
              <a:buFont typeface="Arial" panose="020B0604020202020204" pitchFamily="34" charset="0"/>
              <a:buChar char="•"/>
            </a:pPr>
            <a:r>
              <a:rPr lang="en-US" sz="2800" dirty="0">
                <a:latin typeface="Arial Narrow" panose="020B0606020202030204" pitchFamily="34" charset="0"/>
              </a:rPr>
              <a:t> Discussed 100’s (if not thousands) of controversial subjects</a:t>
            </a:r>
          </a:p>
        </p:txBody>
      </p:sp>
      <p:sp>
        <p:nvSpPr>
          <p:cNvPr id="4" name="TextBox 3"/>
          <p:cNvSpPr txBox="1"/>
          <p:nvPr/>
        </p:nvSpPr>
        <p:spPr>
          <a:xfrm>
            <a:off x="1828800" y="3174077"/>
            <a:ext cx="8153400" cy="707886"/>
          </a:xfrm>
          <a:prstGeom prst="rect">
            <a:avLst/>
          </a:prstGeom>
          <a:noFill/>
        </p:spPr>
        <p:txBody>
          <a:bodyPr wrap="square" rtlCol="0">
            <a:spAutoFit/>
          </a:bodyPr>
          <a:lstStyle/>
          <a:p>
            <a:pPr algn="ctr"/>
            <a:r>
              <a:rPr lang="en-US" sz="4000" b="1" dirty="0">
                <a:solidFill>
                  <a:srgbClr val="002060"/>
                </a:solidFill>
                <a:latin typeface="Arial" panose="020B0604020202020204" pitchFamily="34" charset="0"/>
                <a:cs typeface="Arial" panose="020B0604020202020204" pitchFamily="34" charset="0"/>
              </a:rPr>
              <a:t>Not One Single Contradiction!</a:t>
            </a:r>
          </a:p>
        </p:txBody>
      </p:sp>
      <p:sp>
        <p:nvSpPr>
          <p:cNvPr id="5" name="TextBox 4"/>
          <p:cNvSpPr txBox="1"/>
          <p:nvPr/>
        </p:nvSpPr>
        <p:spPr>
          <a:xfrm>
            <a:off x="1091737" y="4038601"/>
            <a:ext cx="10169237" cy="2569934"/>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rial Narrow" panose="020B0606020202030204" pitchFamily="34" charset="0"/>
              </a:rPr>
              <a:t> </a:t>
            </a:r>
            <a:r>
              <a:rPr lang="en-US" sz="2800" b="1" dirty="0">
                <a:latin typeface="Arial Narrow" panose="020B0606020202030204" pitchFamily="34" charset="0"/>
              </a:rPr>
              <a:t>Unity in Doctrine / Purpose: </a:t>
            </a:r>
            <a:r>
              <a:rPr lang="en-US" sz="2800" dirty="0">
                <a:latin typeface="Arial Narrow" panose="020B0606020202030204" pitchFamily="34" charset="0"/>
              </a:rPr>
              <a:t>Redemption through Christ</a:t>
            </a:r>
          </a:p>
          <a:p>
            <a:pPr marL="171450" indent="-171450">
              <a:buFont typeface="Wingdings" panose="05000000000000000000" pitchFamily="2" charset="2"/>
              <a:buChar char="§"/>
            </a:pPr>
            <a:endParaRPr lang="en-US" sz="1050" dirty="0">
              <a:latin typeface="Arial Narrow" panose="020B0606020202030204" pitchFamily="34" charset="0"/>
            </a:endParaRPr>
          </a:p>
          <a:p>
            <a:pPr marL="457200" indent="-457200" defTabSz="339725">
              <a:buFont typeface="Wingdings" panose="05000000000000000000" pitchFamily="2" charset="2"/>
              <a:buChar char="§"/>
            </a:pPr>
            <a:r>
              <a:rPr lang="en-US" sz="2800" dirty="0">
                <a:latin typeface="Arial Narrow" panose="020B0606020202030204" pitchFamily="34" charset="0"/>
              </a:rPr>
              <a:t> </a:t>
            </a:r>
            <a:r>
              <a:rPr lang="en-US" sz="2800" b="1" dirty="0">
                <a:latin typeface="Arial Narrow" panose="020B0606020202030204" pitchFamily="34" charset="0"/>
              </a:rPr>
              <a:t>Organic Unity:</a:t>
            </a:r>
            <a:r>
              <a:rPr lang="en-US" sz="2800" dirty="0">
                <a:latin typeface="Arial Narrow" panose="020B0606020202030204" pitchFamily="34" charset="0"/>
              </a:rPr>
              <a:t> All parts are necessary to completeness / Books complement each others (Gospels / Isaiah &amp; Gospels / Leviticus &amp; Hebrews)</a:t>
            </a:r>
          </a:p>
          <a:p>
            <a:pPr marL="171450" indent="-171450" defTabSz="339725">
              <a:buFont typeface="Wingdings" panose="05000000000000000000" pitchFamily="2" charset="2"/>
              <a:buChar char="§"/>
            </a:pPr>
            <a:endParaRPr lang="en-US" sz="1050" dirty="0">
              <a:latin typeface="Arial Narrow" panose="020B0606020202030204" pitchFamily="34" charset="0"/>
            </a:endParaRPr>
          </a:p>
          <a:p>
            <a:pPr marL="457200" indent="-457200">
              <a:buFont typeface="Wingdings" panose="05000000000000000000" pitchFamily="2" charset="2"/>
              <a:buChar char="§"/>
            </a:pPr>
            <a:r>
              <a:rPr lang="en-US" sz="2800" dirty="0">
                <a:latin typeface="Arial Narrow" panose="020B0606020202030204" pitchFamily="34" charset="0"/>
              </a:rPr>
              <a:t> </a:t>
            </a:r>
            <a:r>
              <a:rPr lang="en-US" sz="2800" b="1" dirty="0">
                <a:latin typeface="Arial Narrow" panose="020B0606020202030204" pitchFamily="34" charset="0"/>
              </a:rPr>
              <a:t>Unity of Style: </a:t>
            </a:r>
            <a:r>
              <a:rPr lang="en-US" sz="2800" dirty="0">
                <a:latin typeface="Arial Narrow" panose="020B0606020202030204" pitchFamily="34" charset="0"/>
              </a:rPr>
              <a:t>(Condensed / restraint / simplicity)</a:t>
            </a:r>
          </a:p>
        </p:txBody>
      </p:sp>
    </p:spTree>
    <p:extLst>
      <p:ext uri="{BB962C8B-B14F-4D97-AF65-F5344CB8AC3E}">
        <p14:creationId xmlns:p14="http://schemas.microsoft.com/office/powerpoint/2010/main" val="1777389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000"/>
                                        <p:tgtEl>
                                          <p:spTgt spid="5">
                                            <p:txEl>
                                              <p:pRg st="4" end="4"/>
                                            </p:txEl>
                                          </p:spTgt>
                                        </p:tgtEl>
                                      </p:cBhvr>
                                    </p:animEffect>
                                    <p:anim calcmode="lin" valueType="num">
                                      <p:cBhvr>
                                        <p:cTn id="3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7404" y="1446029"/>
            <a:ext cx="9069949" cy="1077218"/>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Unity of the Bible</a:t>
            </a:r>
          </a:p>
          <a:p>
            <a:pPr marL="457200" indent="-457200">
              <a:buFont typeface="+mj-lt"/>
              <a:buAutoNum type="alphaUcPeriod"/>
            </a:pPr>
            <a:r>
              <a:rPr lang="en-US" sz="3200" b="1" dirty="0">
                <a:latin typeface="Arial Narrow" panose="020B0606020202030204" pitchFamily="34" charset="0"/>
              </a:rPr>
              <a:t>Prophecy &amp; Fulfillment</a:t>
            </a:r>
            <a:endParaRPr lang="en-US" sz="2800" dirty="0">
              <a:latin typeface="Arial Narrow" panose="020B0606020202030204" pitchFamily="34" charset="0"/>
            </a:endParaRPr>
          </a:p>
        </p:txBody>
      </p:sp>
      <p:sp>
        <p:nvSpPr>
          <p:cNvPr id="4" name="TextBox 3">
            <a:extLst>
              <a:ext uri="{FF2B5EF4-FFF2-40B4-BE49-F238E27FC236}">
                <a16:creationId xmlns:a16="http://schemas.microsoft.com/office/drawing/2014/main" id="{D807EC03-BA20-4F90-43AA-C4894AED34D7}"/>
              </a:ext>
            </a:extLst>
          </p:cNvPr>
          <p:cNvSpPr txBox="1"/>
          <p:nvPr/>
        </p:nvSpPr>
        <p:spPr>
          <a:xfrm>
            <a:off x="1097280" y="359909"/>
            <a:ext cx="10002981"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defRPr/>
            </a:pPr>
            <a:r>
              <a:rPr lang="en-US" sz="4800" b="1" dirty="0">
                <a:solidFill>
                  <a:prstClr val="black"/>
                </a:solidFill>
                <a:latin typeface="Baskerville Old Face" panose="02020602080505020303" pitchFamily="18" charset="0"/>
              </a:rPr>
              <a:t>The Evidence</a:t>
            </a:r>
          </a:p>
        </p:txBody>
      </p:sp>
    </p:spTree>
    <p:extLst>
      <p:ext uri="{BB962C8B-B14F-4D97-AF65-F5344CB8AC3E}">
        <p14:creationId xmlns:p14="http://schemas.microsoft.com/office/powerpoint/2010/main" val="2965309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1015663"/>
          </a:xfrm>
          <a:prstGeom prst="rect">
            <a:avLst/>
          </a:prstGeom>
          <a:solidFill>
            <a:srgbClr val="1F497D"/>
          </a:solid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dirty="0">
                <a:ln/>
                <a:solidFill>
                  <a:srgbClr val="4F81BD">
                    <a:lumMod val="60000"/>
                    <a:lumOff val="40000"/>
                  </a:srgbClr>
                </a:solidFill>
                <a:effectLst>
                  <a:outerShdw blurRad="19685" dist="12700" dir="5400000" algn="tl" rotWithShape="0">
                    <a:srgbClr val="4F81BD">
                      <a:satMod val="130000"/>
                      <a:alpha val="60000"/>
                    </a:srgbClr>
                  </a:outerShdw>
                  <a:reflection blurRad="10000" stA="55000" endPos="48000" dist="500" dir="5400000" sy="-100000" algn="bl" rotWithShape="0"/>
                </a:effectLst>
              </a:rPr>
              <a:t>Prophecy &amp; Fulfillment</a:t>
            </a:r>
          </a:p>
        </p:txBody>
      </p:sp>
      <p:sp>
        <p:nvSpPr>
          <p:cNvPr id="3" name="TextBox 2"/>
          <p:cNvSpPr txBox="1"/>
          <p:nvPr/>
        </p:nvSpPr>
        <p:spPr>
          <a:xfrm>
            <a:off x="1501833" y="1295401"/>
            <a:ext cx="9166167" cy="954107"/>
          </a:xfrm>
          <a:prstGeom prst="rect">
            <a:avLst/>
          </a:prstGeom>
          <a:noFill/>
        </p:spPr>
        <p:txBody>
          <a:bodyPr wrap="square" rtlCol="0">
            <a:spAutoFit/>
          </a:bodyPr>
          <a:lstStyle/>
          <a:p>
            <a:pPr>
              <a:buFont typeface="Arial" pitchFamily="34" charset="0"/>
              <a:buChar char="•"/>
            </a:pPr>
            <a:r>
              <a:rPr lang="en-US" sz="2800" b="1" dirty="0">
                <a:solidFill>
                  <a:prstClr val="black"/>
                </a:solidFill>
                <a:latin typeface="Arial" panose="020B0604020202020204" pitchFamily="34" charset="0"/>
                <a:cs typeface="Arial" panose="020B0604020202020204" pitchFamily="34" charset="0"/>
              </a:rPr>
              <a:t> Man cannot foreknow the future – Only God can</a:t>
            </a:r>
          </a:p>
          <a:p>
            <a:pPr>
              <a:buFont typeface="Arial" pitchFamily="34" charset="0"/>
              <a:buChar char="•"/>
            </a:pPr>
            <a:r>
              <a:rPr lang="en-US" sz="2800" b="1" dirty="0">
                <a:solidFill>
                  <a:prstClr val="black"/>
                </a:solidFill>
                <a:latin typeface="Arial" panose="020B0604020202020204" pitchFamily="34" charset="0"/>
                <a:cs typeface="Arial" panose="020B0604020202020204" pitchFamily="34" charset="0"/>
              </a:rPr>
              <a:t> If men foretold the future – had to be by God!</a:t>
            </a:r>
          </a:p>
        </p:txBody>
      </p:sp>
      <p:sp>
        <p:nvSpPr>
          <p:cNvPr id="5" name="TextBox 4"/>
          <p:cNvSpPr txBox="1"/>
          <p:nvPr/>
        </p:nvSpPr>
        <p:spPr>
          <a:xfrm>
            <a:off x="1501833" y="2512150"/>
            <a:ext cx="8556567" cy="2839239"/>
          </a:xfrm>
          <a:prstGeom prst="rect">
            <a:avLst/>
          </a:prstGeom>
          <a:noFill/>
        </p:spPr>
        <p:txBody>
          <a:bodyPr wrap="square" rtlCol="0">
            <a:spAutoFit/>
          </a:bodyPr>
          <a:lstStyle/>
          <a:p>
            <a:pPr>
              <a:buFont typeface="Wingdings" pitchFamily="2" charset="2"/>
              <a:buChar char="q"/>
            </a:pPr>
            <a:r>
              <a:rPr lang="en-US" sz="2800" dirty="0">
                <a:latin typeface="Arial Narrow" panose="020B0606020202030204" pitchFamily="34" charset="0"/>
              </a:rPr>
              <a:t> Destruction of Babylon (Isa. 13:17, 19-22; Jer. 50)</a:t>
            </a:r>
          </a:p>
          <a:p>
            <a:pPr>
              <a:buFont typeface="Wingdings" pitchFamily="2" charset="2"/>
              <a:buChar char="q"/>
            </a:pPr>
            <a:endParaRPr lang="en-US" sz="1050" dirty="0">
              <a:latin typeface="Arial Narrow" panose="020B0606020202030204" pitchFamily="34" charset="0"/>
            </a:endParaRPr>
          </a:p>
          <a:p>
            <a:pPr>
              <a:buFont typeface="Wingdings" pitchFamily="2" charset="2"/>
              <a:buChar char="q"/>
            </a:pPr>
            <a:r>
              <a:rPr lang="en-US" sz="2800" dirty="0">
                <a:latin typeface="Arial Narrow" panose="020B0606020202030204" pitchFamily="34" charset="0"/>
              </a:rPr>
              <a:t> Destruction of </a:t>
            </a:r>
            <a:r>
              <a:rPr lang="en-US" sz="2800" dirty="0" err="1">
                <a:latin typeface="Arial Narrow" panose="020B0606020202030204" pitchFamily="34" charset="0"/>
              </a:rPr>
              <a:t>Tyre</a:t>
            </a:r>
            <a:r>
              <a:rPr lang="en-US" sz="2800" dirty="0">
                <a:latin typeface="Arial Narrow" panose="020B0606020202030204" pitchFamily="34" charset="0"/>
              </a:rPr>
              <a:t> (Ezek. 26:7-11; 27)</a:t>
            </a:r>
          </a:p>
          <a:p>
            <a:pPr lvl="1">
              <a:buFont typeface="Arial" pitchFamily="34" charset="0"/>
              <a:buChar char="•"/>
            </a:pPr>
            <a:r>
              <a:rPr lang="en-US" sz="2800" dirty="0">
                <a:latin typeface="Arial Narrow" panose="020B0606020202030204" pitchFamily="34" charset="0"/>
              </a:rPr>
              <a:t> </a:t>
            </a:r>
            <a:r>
              <a:rPr lang="en-US" sz="2800" i="1" dirty="0">
                <a:latin typeface="Arial Narrow" panose="020B0606020202030204" pitchFamily="34" charset="0"/>
              </a:rPr>
              <a:t>By Chaldeans (Ezek. 26:7-11)</a:t>
            </a:r>
          </a:p>
          <a:p>
            <a:pPr lvl="1">
              <a:buFont typeface="Arial" pitchFamily="34" charset="0"/>
              <a:buChar char="•"/>
            </a:pPr>
            <a:r>
              <a:rPr lang="en-US" sz="2800" i="1" dirty="0">
                <a:latin typeface="Arial Narrow" panose="020B0606020202030204" pitchFamily="34" charset="0"/>
              </a:rPr>
              <a:t> Ruins will provide a place to spread nets (Ezek. 26:5)</a:t>
            </a:r>
          </a:p>
          <a:p>
            <a:pPr lvl="1">
              <a:buFont typeface="Arial" pitchFamily="34" charset="0"/>
              <a:buChar char="•"/>
            </a:pPr>
            <a:r>
              <a:rPr lang="en-US" sz="2800" i="1" dirty="0">
                <a:latin typeface="Arial Narrow" panose="020B0606020202030204" pitchFamily="34" charset="0"/>
              </a:rPr>
              <a:t> Ruins of city dumped in water (Ezek. 26:12)</a:t>
            </a:r>
          </a:p>
          <a:p>
            <a:pPr lvl="1">
              <a:buFont typeface="Arial" pitchFamily="34" charset="0"/>
              <a:buChar char="•"/>
            </a:pPr>
            <a:r>
              <a:rPr lang="en-US" sz="2800" i="1" dirty="0">
                <a:latin typeface="Arial Narrow" panose="020B0606020202030204" pitchFamily="34" charset="0"/>
              </a:rPr>
              <a:t> Finally, be no more (Ezek. 26:5, 14)</a:t>
            </a:r>
          </a:p>
        </p:txBody>
      </p:sp>
    </p:spTree>
    <p:extLst>
      <p:ext uri="{BB962C8B-B14F-4D97-AF65-F5344CB8AC3E}">
        <p14:creationId xmlns:p14="http://schemas.microsoft.com/office/powerpoint/2010/main" val="1972328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anim calcmode="lin" valueType="num">
                                      <p:cBhvr>
                                        <p:cTn id="16"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2000"/>
                                        <p:tgtEl>
                                          <p:spTgt spid="5">
                                            <p:txEl>
                                              <p:pRg st="3" end="3"/>
                                            </p:txEl>
                                          </p:spTgt>
                                        </p:tgtEl>
                                      </p:cBhvr>
                                    </p:animEffect>
                                    <p:anim calcmode="lin" valueType="num">
                                      <p:cBhvr>
                                        <p:cTn id="24"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2000"/>
                                        <p:tgtEl>
                                          <p:spTgt spid="5">
                                            <p:txEl>
                                              <p:pRg st="4" end="4"/>
                                            </p:txEl>
                                          </p:spTgt>
                                        </p:tgtEl>
                                      </p:cBhvr>
                                    </p:animEffect>
                                    <p:anim calcmode="lin" valueType="num">
                                      <p:cBhvr>
                                        <p:cTn id="32"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Effect transition="in" filter="fade">
                                      <p:cBhvr>
                                        <p:cTn id="39" dur="2000"/>
                                        <p:tgtEl>
                                          <p:spTgt spid="5">
                                            <p:txEl>
                                              <p:pRg st="5" end="5"/>
                                            </p:txEl>
                                          </p:spTgt>
                                        </p:tgtEl>
                                      </p:cBhvr>
                                    </p:animEffect>
                                    <p:anim calcmode="lin" valueType="num">
                                      <p:cBhvr>
                                        <p:cTn id="40"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animEffect transition="in" filter="fade">
                                      <p:cBhvr>
                                        <p:cTn id="47" dur="2000"/>
                                        <p:tgtEl>
                                          <p:spTgt spid="5">
                                            <p:txEl>
                                              <p:pRg st="6" end="6"/>
                                            </p:txEl>
                                          </p:spTgt>
                                        </p:tgtEl>
                                      </p:cBhvr>
                                    </p:animEffect>
                                    <p:anim calcmode="lin" valueType="num">
                                      <p:cBhvr>
                                        <p:cTn id="48"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5">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5">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1E863BD-A297-0E8C-040A-954D9DCC2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609" y="171235"/>
            <a:ext cx="8540781" cy="6515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057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https://ferrelljenkins.files.wordpress.com/2014/03/tyre_diagram_bw_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856" y="38793"/>
            <a:ext cx="6819207" cy="6819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461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1015663"/>
          </a:xfrm>
          <a:prstGeom prst="rect">
            <a:avLst/>
          </a:prstGeom>
          <a:solidFill>
            <a:srgbClr val="1F497D"/>
          </a:solid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dirty="0">
                <a:ln/>
                <a:solidFill>
                  <a:srgbClr val="4F81BD">
                    <a:lumMod val="60000"/>
                    <a:lumOff val="40000"/>
                  </a:srgbClr>
                </a:solidFill>
                <a:effectLst>
                  <a:outerShdw blurRad="19685" dist="12700" dir="5400000" algn="tl" rotWithShape="0">
                    <a:srgbClr val="4F81BD">
                      <a:satMod val="130000"/>
                      <a:alpha val="60000"/>
                    </a:srgbClr>
                  </a:outerShdw>
                  <a:reflection blurRad="10000" stA="55000" endPos="48000" dist="500" dir="5400000" sy="-100000" algn="bl" rotWithShape="0"/>
                </a:effectLst>
              </a:rPr>
              <a:t>Prophecy &amp; Fulfillment</a:t>
            </a:r>
          </a:p>
        </p:txBody>
      </p:sp>
      <p:sp>
        <p:nvSpPr>
          <p:cNvPr id="3" name="TextBox 2"/>
          <p:cNvSpPr txBox="1"/>
          <p:nvPr/>
        </p:nvSpPr>
        <p:spPr>
          <a:xfrm>
            <a:off x="1524000" y="1295401"/>
            <a:ext cx="9144000" cy="954107"/>
          </a:xfrm>
          <a:prstGeom prst="rect">
            <a:avLst/>
          </a:prstGeom>
          <a:noFill/>
        </p:spPr>
        <p:txBody>
          <a:bodyPr wrap="square" rtlCol="0">
            <a:spAutoFit/>
          </a:bodyPr>
          <a:lstStyle/>
          <a:p>
            <a:pPr>
              <a:buFont typeface="Arial" pitchFamily="34" charset="0"/>
              <a:buChar char="•"/>
            </a:pPr>
            <a:r>
              <a:rPr lang="en-US" sz="2800" b="1" dirty="0">
                <a:solidFill>
                  <a:prstClr val="black"/>
                </a:solidFill>
                <a:latin typeface="Arial" panose="020B0604020202020204" pitchFamily="34" charset="0"/>
                <a:cs typeface="Arial" panose="020B0604020202020204" pitchFamily="34" charset="0"/>
              </a:rPr>
              <a:t> Man cannot foreknow the future – Only God can</a:t>
            </a:r>
          </a:p>
          <a:p>
            <a:pPr>
              <a:buFont typeface="Arial" pitchFamily="34" charset="0"/>
              <a:buChar char="•"/>
            </a:pPr>
            <a:r>
              <a:rPr lang="en-US" sz="2800" b="1" dirty="0">
                <a:solidFill>
                  <a:prstClr val="black"/>
                </a:solidFill>
                <a:latin typeface="Arial" panose="020B0604020202020204" pitchFamily="34" charset="0"/>
                <a:cs typeface="Arial" panose="020B0604020202020204" pitchFamily="34" charset="0"/>
              </a:rPr>
              <a:t> If men foretold the future – had to be by God!</a:t>
            </a:r>
          </a:p>
        </p:txBody>
      </p:sp>
      <p:sp>
        <p:nvSpPr>
          <p:cNvPr id="5" name="TextBox 4"/>
          <p:cNvSpPr txBox="1"/>
          <p:nvPr/>
        </p:nvSpPr>
        <p:spPr>
          <a:xfrm>
            <a:off x="1523999" y="2241885"/>
            <a:ext cx="10501423" cy="4024179"/>
          </a:xfrm>
          <a:prstGeom prst="rect">
            <a:avLst/>
          </a:prstGeom>
          <a:noFill/>
        </p:spPr>
        <p:txBody>
          <a:bodyPr wrap="square" rtlCol="0">
            <a:spAutoFit/>
          </a:bodyPr>
          <a:lstStyle/>
          <a:p>
            <a:pPr>
              <a:buFont typeface="Wingdings" pitchFamily="2" charset="2"/>
              <a:buChar char="q"/>
            </a:pPr>
            <a:r>
              <a:rPr lang="en-US" sz="2800" dirty="0">
                <a:latin typeface="Arial Narrow" panose="020B0606020202030204" pitchFamily="34" charset="0"/>
              </a:rPr>
              <a:t> Destruction of Babylon (Isa. 13:19-22; Jer. 50)</a:t>
            </a:r>
          </a:p>
          <a:p>
            <a:pPr>
              <a:buFont typeface="Wingdings" pitchFamily="2" charset="2"/>
              <a:buChar char="q"/>
            </a:pPr>
            <a:endParaRPr lang="en-US" sz="1050" dirty="0">
              <a:latin typeface="Arial Narrow" panose="020B0606020202030204" pitchFamily="34" charset="0"/>
            </a:endParaRPr>
          </a:p>
          <a:p>
            <a:pPr>
              <a:buFont typeface="Wingdings" pitchFamily="2" charset="2"/>
              <a:buChar char="q"/>
            </a:pPr>
            <a:r>
              <a:rPr lang="en-US" sz="2800" dirty="0">
                <a:latin typeface="Arial Narrow" panose="020B0606020202030204" pitchFamily="34" charset="0"/>
              </a:rPr>
              <a:t> Destruction of </a:t>
            </a:r>
            <a:r>
              <a:rPr lang="en-US" sz="2800" dirty="0" err="1">
                <a:latin typeface="Arial Narrow" panose="020B0606020202030204" pitchFamily="34" charset="0"/>
              </a:rPr>
              <a:t>Tyre</a:t>
            </a:r>
            <a:r>
              <a:rPr lang="en-US" sz="2800" dirty="0">
                <a:latin typeface="Arial Narrow" panose="020B0606020202030204" pitchFamily="34" charset="0"/>
              </a:rPr>
              <a:t> (Ezek. 26:7-11; 27)</a:t>
            </a:r>
          </a:p>
          <a:p>
            <a:pPr lvl="1">
              <a:buFont typeface="Arial" pitchFamily="34" charset="0"/>
              <a:buChar char="•"/>
            </a:pPr>
            <a:r>
              <a:rPr lang="en-US" sz="2800" dirty="0">
                <a:latin typeface="Arial Narrow" panose="020B0606020202030204" pitchFamily="34" charset="0"/>
              </a:rPr>
              <a:t> </a:t>
            </a:r>
            <a:r>
              <a:rPr lang="en-US" sz="2800" i="1" dirty="0">
                <a:latin typeface="Arial Narrow" panose="020B0606020202030204" pitchFamily="34" charset="0"/>
              </a:rPr>
              <a:t>By Chaldeans (Ezek. 26:7-11)</a:t>
            </a:r>
          </a:p>
          <a:p>
            <a:pPr lvl="1">
              <a:buFont typeface="Arial" pitchFamily="34" charset="0"/>
              <a:buChar char="•"/>
            </a:pPr>
            <a:r>
              <a:rPr lang="en-US" sz="2800" i="1" dirty="0">
                <a:latin typeface="Arial Narrow" panose="020B0606020202030204" pitchFamily="34" charset="0"/>
              </a:rPr>
              <a:t> Ruins will provide a place to spread nets (Ezek. 26:5)</a:t>
            </a:r>
          </a:p>
          <a:p>
            <a:pPr lvl="1">
              <a:buFont typeface="Arial" pitchFamily="34" charset="0"/>
              <a:buChar char="•"/>
            </a:pPr>
            <a:r>
              <a:rPr lang="en-US" sz="2800" i="1" dirty="0">
                <a:latin typeface="Arial Narrow" panose="020B0606020202030204" pitchFamily="34" charset="0"/>
              </a:rPr>
              <a:t> Ruins of city dumped in water (Ezek. 26:12)</a:t>
            </a:r>
          </a:p>
          <a:p>
            <a:pPr lvl="1">
              <a:buFont typeface="Arial" pitchFamily="34" charset="0"/>
              <a:buChar char="•"/>
            </a:pPr>
            <a:r>
              <a:rPr lang="en-US" sz="2800" i="1" dirty="0">
                <a:latin typeface="Arial Narrow" panose="020B0606020202030204" pitchFamily="34" charset="0"/>
              </a:rPr>
              <a:t> Finally, be no more (Ezek. 26:5, 14)</a:t>
            </a:r>
          </a:p>
          <a:p>
            <a:pPr lvl="1">
              <a:buFont typeface="Arial" pitchFamily="34" charset="0"/>
              <a:buChar char="•"/>
            </a:pPr>
            <a:endParaRPr lang="en-US" sz="1050" dirty="0">
              <a:latin typeface="Arial Narrow" panose="020B0606020202030204" pitchFamily="34" charset="0"/>
            </a:endParaRPr>
          </a:p>
          <a:p>
            <a:pPr marL="342900" indent="-342900">
              <a:buFont typeface="Wingdings" panose="05000000000000000000" pitchFamily="2" charset="2"/>
              <a:buChar char="q"/>
            </a:pPr>
            <a:r>
              <a:rPr lang="en-US" sz="2800" dirty="0">
                <a:latin typeface="Arial Narrow" panose="020B0606020202030204" pitchFamily="34" charset="0"/>
              </a:rPr>
              <a:t>Return of a Remnant allowed by Cyrus – 200 yrs (Isa. 44:28; 45:1; Ezra 1:1ff)</a:t>
            </a:r>
          </a:p>
          <a:p>
            <a:pPr lvl="1">
              <a:buFont typeface="Arial" pitchFamily="34" charset="0"/>
              <a:buChar char="•"/>
            </a:pPr>
            <a:endParaRPr lang="en-US" sz="1050" dirty="0">
              <a:latin typeface="Arial Narrow" panose="020B0606020202030204" pitchFamily="34" charset="0"/>
            </a:endParaRPr>
          </a:p>
          <a:p>
            <a:pPr>
              <a:buFont typeface="Wingdings" pitchFamily="2" charset="2"/>
              <a:buChar char="q"/>
            </a:pPr>
            <a:r>
              <a:rPr lang="en-US" sz="2800" dirty="0">
                <a:latin typeface="Arial Narrow" panose="020B0606020202030204" pitchFamily="34" charset="0"/>
              </a:rPr>
              <a:t> Prophecy of the Messiah (300+)</a:t>
            </a:r>
          </a:p>
        </p:txBody>
      </p:sp>
    </p:spTree>
    <p:extLst>
      <p:ext uri="{BB962C8B-B14F-4D97-AF65-F5344CB8AC3E}">
        <p14:creationId xmlns:p14="http://schemas.microsoft.com/office/powerpoint/2010/main" val="1488497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animEffect transition="in" filter="fade">
                                      <p:cBhvr>
                                        <p:cTn id="7" dur="2000"/>
                                        <p:tgtEl>
                                          <p:spTgt spid="5">
                                            <p:txEl>
                                              <p:pRg st="10" end="10"/>
                                            </p:txEl>
                                          </p:spTgt>
                                        </p:tgtEl>
                                      </p:cBhvr>
                                    </p:animEffect>
                                    <p:anim calcmode="lin" valueType="num">
                                      <p:cBhvr>
                                        <p:cTn id="8" dur="2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10" end="1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2364" y="151179"/>
            <a:ext cx="9598429" cy="6555641"/>
          </a:xfrm>
          <a:prstGeom prst="rect">
            <a:avLst/>
          </a:prstGeom>
          <a:noFill/>
        </p:spPr>
        <p:txBody>
          <a:bodyPr wrap="square" rtlCol="0">
            <a:spAutoFit/>
          </a:bodyPr>
          <a:lstStyle/>
          <a:p>
            <a:pPr>
              <a:buFont typeface="Arial" pitchFamily="34" charset="0"/>
              <a:buChar char="•"/>
            </a:pPr>
            <a:r>
              <a:rPr lang="en-US" sz="3000" dirty="0">
                <a:latin typeface="Arial Narrow" pitchFamily="34" charset="0"/>
              </a:rPr>
              <a:t>Born of a virgin: </a:t>
            </a:r>
            <a:r>
              <a:rPr lang="en-US" sz="3000" dirty="0">
                <a:latin typeface="Arial Narrow" pitchFamily="34" charset="0"/>
                <a:hlinkClick r:id="rId2"/>
              </a:rPr>
              <a:t>Isaiah 7:14</a:t>
            </a:r>
            <a:endParaRPr lang="en-US" sz="3000" dirty="0">
              <a:latin typeface="Arial Narrow" pitchFamily="34" charset="0"/>
            </a:endParaRPr>
          </a:p>
          <a:p>
            <a:pPr>
              <a:buFont typeface="Arial" pitchFamily="34" charset="0"/>
              <a:buChar char="•"/>
            </a:pPr>
            <a:r>
              <a:rPr lang="en-US" sz="3000" dirty="0">
                <a:latin typeface="Arial Narrow" pitchFamily="34" charset="0"/>
              </a:rPr>
              <a:t>A descendant of Abraham: </a:t>
            </a:r>
            <a:r>
              <a:rPr lang="en-US" sz="3000" dirty="0">
                <a:latin typeface="Arial Narrow" pitchFamily="34" charset="0"/>
                <a:hlinkClick r:id="rId3"/>
              </a:rPr>
              <a:t>Genesis 12:1-3</a:t>
            </a:r>
            <a:r>
              <a:rPr lang="en-US" sz="3000" dirty="0">
                <a:latin typeface="Arial Narrow" pitchFamily="34" charset="0"/>
              </a:rPr>
              <a:t>; </a:t>
            </a:r>
            <a:r>
              <a:rPr lang="en-US" sz="3000" dirty="0">
                <a:latin typeface="Arial Narrow" pitchFamily="34" charset="0"/>
                <a:hlinkClick r:id="rId4"/>
              </a:rPr>
              <a:t>22:18</a:t>
            </a:r>
            <a:endParaRPr lang="en-US" sz="3000" dirty="0">
              <a:latin typeface="Arial Narrow" pitchFamily="34" charset="0"/>
            </a:endParaRPr>
          </a:p>
          <a:p>
            <a:pPr>
              <a:buFont typeface="Arial" pitchFamily="34" charset="0"/>
              <a:buChar char="•"/>
            </a:pPr>
            <a:r>
              <a:rPr lang="en-US" sz="3000" dirty="0">
                <a:latin typeface="Arial Narrow" pitchFamily="34" charset="0"/>
              </a:rPr>
              <a:t>Of the tribe of Judah: </a:t>
            </a:r>
            <a:r>
              <a:rPr lang="en-US" sz="3000" dirty="0">
                <a:latin typeface="Arial Narrow" pitchFamily="34" charset="0"/>
                <a:hlinkClick r:id="rId5"/>
              </a:rPr>
              <a:t>Genesis 49:10</a:t>
            </a:r>
            <a:endParaRPr lang="en-US" sz="3000" dirty="0">
              <a:latin typeface="Arial Narrow" pitchFamily="34" charset="0"/>
            </a:endParaRPr>
          </a:p>
          <a:p>
            <a:pPr>
              <a:buFont typeface="Arial" pitchFamily="34" charset="0"/>
              <a:buChar char="•"/>
            </a:pPr>
            <a:r>
              <a:rPr lang="en-US" sz="3000" dirty="0">
                <a:latin typeface="Arial Narrow" pitchFamily="34" charset="0"/>
              </a:rPr>
              <a:t>Of the house of David: </a:t>
            </a:r>
            <a:r>
              <a:rPr lang="en-US" sz="3000" dirty="0">
                <a:latin typeface="Arial Narrow" pitchFamily="34" charset="0"/>
                <a:hlinkClick r:id="rId6"/>
              </a:rPr>
              <a:t>2 Samuel 7:12-16</a:t>
            </a:r>
            <a:endParaRPr lang="en-US" sz="3000" dirty="0">
              <a:latin typeface="Arial Narrow" pitchFamily="34" charset="0"/>
            </a:endParaRPr>
          </a:p>
          <a:p>
            <a:pPr>
              <a:buFont typeface="Arial" pitchFamily="34" charset="0"/>
              <a:buChar char="•"/>
            </a:pPr>
            <a:r>
              <a:rPr lang="en-US" sz="3000" dirty="0">
                <a:latin typeface="Arial Narrow" pitchFamily="34" charset="0"/>
              </a:rPr>
              <a:t>Born in Bethlehem: </a:t>
            </a:r>
            <a:r>
              <a:rPr lang="en-US" sz="3000" dirty="0">
                <a:latin typeface="Arial Narrow" pitchFamily="34" charset="0"/>
                <a:hlinkClick r:id="rId7"/>
              </a:rPr>
              <a:t>Micah 5:2</a:t>
            </a:r>
            <a:endParaRPr lang="en-US" sz="3000" dirty="0">
              <a:latin typeface="Arial Narrow" pitchFamily="34" charset="0"/>
            </a:endParaRPr>
          </a:p>
          <a:p>
            <a:pPr>
              <a:buFont typeface="Arial" pitchFamily="34" charset="0"/>
              <a:buChar char="•"/>
            </a:pPr>
            <a:r>
              <a:rPr lang="en-US" sz="3000" dirty="0">
                <a:latin typeface="Arial Narrow" pitchFamily="34" charset="0"/>
              </a:rPr>
              <a:t>Taken to Egypt: </a:t>
            </a:r>
            <a:r>
              <a:rPr lang="en-US" sz="3000" dirty="0">
                <a:latin typeface="Arial Narrow" pitchFamily="34" charset="0"/>
                <a:hlinkClick r:id="rId8"/>
              </a:rPr>
              <a:t>Hosea 11:1</a:t>
            </a:r>
            <a:r>
              <a:rPr lang="en-US" sz="3000" dirty="0">
                <a:latin typeface="Arial Narrow" pitchFamily="34" charset="0"/>
              </a:rPr>
              <a:t> </a:t>
            </a:r>
          </a:p>
          <a:p>
            <a:pPr>
              <a:buFont typeface="Arial" pitchFamily="34" charset="0"/>
              <a:buChar char="•"/>
            </a:pPr>
            <a:r>
              <a:rPr lang="en-US" sz="3000" dirty="0">
                <a:latin typeface="Arial Narrow" pitchFamily="34" charset="0"/>
              </a:rPr>
              <a:t>Forerunner (John the Baptist): </a:t>
            </a:r>
            <a:r>
              <a:rPr lang="en-US" sz="3000" dirty="0">
                <a:latin typeface="Arial Narrow" pitchFamily="34" charset="0"/>
                <a:hlinkClick r:id="rId9"/>
              </a:rPr>
              <a:t>Isaiah 40:3-5</a:t>
            </a:r>
            <a:endParaRPr lang="en-US" sz="3000" dirty="0">
              <a:latin typeface="Arial Narrow" pitchFamily="34" charset="0"/>
            </a:endParaRPr>
          </a:p>
          <a:p>
            <a:pPr>
              <a:buFont typeface="Arial" pitchFamily="34" charset="0"/>
              <a:buChar char="•"/>
            </a:pPr>
            <a:r>
              <a:rPr lang="en-US" sz="3000" dirty="0">
                <a:latin typeface="Arial Narrow" pitchFamily="34" charset="0"/>
              </a:rPr>
              <a:t>Would perform miracles: </a:t>
            </a:r>
            <a:r>
              <a:rPr lang="en-US" sz="3000" dirty="0">
                <a:latin typeface="Arial Narrow" pitchFamily="34" charset="0"/>
                <a:hlinkClick r:id="rId10"/>
              </a:rPr>
              <a:t>Isaiah 35:5-6</a:t>
            </a:r>
            <a:endParaRPr lang="en-US" sz="3000" dirty="0">
              <a:latin typeface="Arial Narrow" pitchFamily="34" charset="0"/>
            </a:endParaRPr>
          </a:p>
          <a:p>
            <a:pPr>
              <a:buFont typeface="Arial" pitchFamily="34" charset="0"/>
              <a:buChar char="•"/>
            </a:pPr>
            <a:r>
              <a:rPr lang="en-US" sz="3000" dirty="0">
                <a:latin typeface="Arial Narrow" pitchFamily="34" charset="0"/>
              </a:rPr>
              <a:t>Would preach good news: </a:t>
            </a:r>
            <a:r>
              <a:rPr lang="en-US" sz="3000" dirty="0">
                <a:latin typeface="Arial Narrow" pitchFamily="34" charset="0"/>
                <a:hlinkClick r:id="rId11"/>
              </a:rPr>
              <a:t>Isaiah 61:1</a:t>
            </a:r>
            <a:endParaRPr lang="en-US" sz="3000" dirty="0">
              <a:latin typeface="Arial Narrow" pitchFamily="34" charset="0"/>
            </a:endParaRPr>
          </a:p>
          <a:p>
            <a:pPr>
              <a:buFont typeface="Arial" pitchFamily="34" charset="0"/>
              <a:buChar char="•"/>
            </a:pPr>
            <a:r>
              <a:rPr lang="en-US" sz="3000" dirty="0">
                <a:latin typeface="Arial Narrow" pitchFamily="34" charset="0"/>
              </a:rPr>
              <a:t>Would minister in Galilee: </a:t>
            </a:r>
            <a:r>
              <a:rPr lang="en-US" sz="3000" dirty="0">
                <a:latin typeface="Arial Narrow" pitchFamily="34" charset="0"/>
                <a:hlinkClick r:id="rId12"/>
              </a:rPr>
              <a:t>Isaiah 9:1</a:t>
            </a:r>
            <a:endParaRPr lang="en-US" sz="3000" dirty="0">
              <a:latin typeface="Arial Narrow" pitchFamily="34" charset="0"/>
            </a:endParaRPr>
          </a:p>
          <a:p>
            <a:pPr>
              <a:buFont typeface="Arial" pitchFamily="34" charset="0"/>
              <a:buChar char="•"/>
            </a:pPr>
            <a:r>
              <a:rPr lang="en-US" sz="3000" dirty="0">
                <a:latin typeface="Arial Narrow" pitchFamily="34" charset="0"/>
              </a:rPr>
              <a:t>Would cleanse the Temple: </a:t>
            </a:r>
            <a:r>
              <a:rPr lang="en-US" sz="3000" dirty="0">
                <a:latin typeface="Arial Narrow" pitchFamily="34" charset="0"/>
                <a:hlinkClick r:id="rId13"/>
              </a:rPr>
              <a:t>Malachi 3:1</a:t>
            </a:r>
            <a:endParaRPr lang="en-US" sz="3000" dirty="0">
              <a:latin typeface="Arial Narrow" pitchFamily="34" charset="0"/>
            </a:endParaRPr>
          </a:p>
          <a:p>
            <a:pPr>
              <a:buFont typeface="Arial" pitchFamily="34" charset="0"/>
              <a:buChar char="•"/>
            </a:pPr>
            <a:r>
              <a:rPr lang="en-US" sz="3000" dirty="0">
                <a:latin typeface="Arial Narrow" pitchFamily="34" charset="0"/>
              </a:rPr>
              <a:t>Would enter Jerusalem as a king on a donkey: </a:t>
            </a:r>
            <a:r>
              <a:rPr lang="en-US" sz="3000" dirty="0">
                <a:latin typeface="Arial Narrow" pitchFamily="34" charset="0"/>
                <a:hlinkClick r:id="rId14"/>
              </a:rPr>
              <a:t>Zechariah 9:9</a:t>
            </a:r>
            <a:endParaRPr lang="en-US" sz="3000" dirty="0">
              <a:latin typeface="Arial Narrow" pitchFamily="34" charset="0"/>
            </a:endParaRPr>
          </a:p>
          <a:p>
            <a:pPr>
              <a:buFont typeface="Arial" pitchFamily="34" charset="0"/>
              <a:buChar char="•"/>
            </a:pPr>
            <a:r>
              <a:rPr lang="en-US" sz="3000" dirty="0">
                <a:latin typeface="Arial Narrow" pitchFamily="34" charset="0"/>
              </a:rPr>
              <a:t>Would be rejected by Jews: </a:t>
            </a:r>
            <a:r>
              <a:rPr lang="en-US" sz="3000" dirty="0">
                <a:latin typeface="Arial Narrow" pitchFamily="34" charset="0"/>
                <a:hlinkClick r:id="rId15"/>
              </a:rPr>
              <a:t>Psalm 118:22</a:t>
            </a:r>
            <a:endParaRPr lang="en-US" sz="3000" dirty="0">
              <a:latin typeface="Arial Narrow" pitchFamily="34" charset="0"/>
            </a:endParaRPr>
          </a:p>
          <a:p>
            <a:pPr>
              <a:buFont typeface="Arial" pitchFamily="34" charset="0"/>
              <a:buChar char="•"/>
            </a:pPr>
            <a:r>
              <a:rPr lang="en-US" sz="3000" dirty="0">
                <a:latin typeface="Arial Narrow" pitchFamily="34" charset="0"/>
              </a:rPr>
              <a:t>Sold for 30 pieces of silver: </a:t>
            </a:r>
            <a:r>
              <a:rPr lang="en-US" sz="3000" dirty="0">
                <a:latin typeface="Arial Narrow" pitchFamily="34" charset="0"/>
                <a:hlinkClick r:id="rId16"/>
              </a:rPr>
              <a:t>Zechariah 11:12</a:t>
            </a:r>
            <a:endParaRPr lang="en-US" sz="3000" dirty="0">
              <a:latin typeface="Arial Narrow" pitchFamily="34" charset="0"/>
              <a:cs typeface="Times New Roman" pitchFamily="18" charset="0"/>
            </a:endParaRPr>
          </a:p>
        </p:txBody>
      </p:sp>
      <p:sp>
        <p:nvSpPr>
          <p:cNvPr id="3" name="Rectangle 2"/>
          <p:cNvSpPr/>
          <p:nvPr/>
        </p:nvSpPr>
        <p:spPr>
          <a:xfrm>
            <a:off x="308417" y="2277687"/>
            <a:ext cx="1895071" cy="1107996"/>
          </a:xfrm>
          <a:prstGeom prst="rect">
            <a:avLst/>
          </a:prstGeom>
          <a:noFill/>
        </p:spPr>
        <p:txBody>
          <a:bodyPr wrap="none" lIns="91440" tIns="45720" rIns="91440" bIns="45720">
            <a:spAutoFit/>
          </a:bodyPr>
          <a:lstStyle/>
          <a:p>
            <a:pPr algn="ctr"/>
            <a:r>
              <a:rPr lang="en-US" sz="66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300+</a:t>
            </a:r>
          </a:p>
        </p:txBody>
      </p:sp>
    </p:spTree>
    <p:extLst>
      <p:ext uri="{BB962C8B-B14F-4D97-AF65-F5344CB8AC3E}">
        <p14:creationId xmlns:p14="http://schemas.microsoft.com/office/powerpoint/2010/main" val="874049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19696" y="1446028"/>
            <a:ext cx="9097658" cy="1569660"/>
          </a:xfrm>
          <a:prstGeom prst="rect">
            <a:avLst/>
          </a:prstGeom>
          <a:noFill/>
        </p:spPr>
        <p:txBody>
          <a:bodyPr wrap="square" rtlCol="0">
            <a:spAutoFit/>
          </a:bodyPr>
          <a:lstStyle/>
          <a:p>
            <a:pPr marL="457200" indent="-457200">
              <a:buFont typeface="+mj-lt"/>
              <a:buAutoNum type="alphaUcPeriod"/>
            </a:pPr>
            <a:r>
              <a:rPr lang="en-US" sz="3200" b="1" dirty="0">
                <a:latin typeface="Arial Narrow" panose="020B0606020202030204" pitchFamily="34" charset="0"/>
              </a:rPr>
              <a:t>Unity of the Bible</a:t>
            </a:r>
          </a:p>
          <a:p>
            <a:pPr marL="457200" indent="-457200">
              <a:buFont typeface="+mj-lt"/>
              <a:buAutoNum type="alphaUcPeriod"/>
            </a:pPr>
            <a:r>
              <a:rPr lang="en-US" sz="3200" b="1" dirty="0">
                <a:latin typeface="Arial Narrow" panose="020B0606020202030204" pitchFamily="34" charset="0"/>
              </a:rPr>
              <a:t>Prophecy &amp; Fulfillment</a:t>
            </a:r>
          </a:p>
          <a:p>
            <a:pPr marL="457200" indent="-457200">
              <a:buFont typeface="+mj-lt"/>
              <a:buAutoNum type="alphaUcPeriod"/>
            </a:pPr>
            <a:r>
              <a:rPr lang="en-US" sz="3200" b="1" dirty="0">
                <a:latin typeface="Arial Narrow" panose="020B0606020202030204" pitchFamily="34" charset="0"/>
              </a:rPr>
              <a:t>Historical Accuracy</a:t>
            </a:r>
            <a:endParaRPr lang="en-US" sz="2800" dirty="0">
              <a:latin typeface="Arial Narrow" panose="020B0606020202030204" pitchFamily="34" charset="0"/>
            </a:endParaRPr>
          </a:p>
        </p:txBody>
      </p:sp>
      <p:sp>
        <p:nvSpPr>
          <p:cNvPr id="4" name="TextBox 3">
            <a:extLst>
              <a:ext uri="{FF2B5EF4-FFF2-40B4-BE49-F238E27FC236}">
                <a16:creationId xmlns:a16="http://schemas.microsoft.com/office/drawing/2014/main" id="{2799E0E9-43D3-FB06-86BF-05419C498423}"/>
              </a:ext>
            </a:extLst>
          </p:cNvPr>
          <p:cNvSpPr txBox="1"/>
          <p:nvPr/>
        </p:nvSpPr>
        <p:spPr>
          <a:xfrm>
            <a:off x="1097280" y="359909"/>
            <a:ext cx="10002981" cy="830997"/>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defRPr/>
            </a:pPr>
            <a:r>
              <a:rPr lang="en-US" sz="4800" b="1" dirty="0">
                <a:solidFill>
                  <a:prstClr val="black"/>
                </a:solidFill>
                <a:latin typeface="Baskerville Old Face" panose="02020602080505020303" pitchFamily="18" charset="0"/>
              </a:rPr>
              <a:t>The Evidence</a:t>
            </a:r>
          </a:p>
        </p:txBody>
      </p:sp>
    </p:spTree>
    <p:extLst>
      <p:ext uri="{BB962C8B-B14F-4D97-AF65-F5344CB8AC3E}">
        <p14:creationId xmlns:p14="http://schemas.microsoft.com/office/powerpoint/2010/main" val="197298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1015663"/>
          </a:xfrm>
          <a:prstGeom prst="rect">
            <a:avLst/>
          </a:prstGeom>
          <a:solidFill>
            <a:srgbClr val="1F497D"/>
          </a:solid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dirty="0">
                <a:ln/>
                <a:solidFill>
                  <a:srgbClr val="4F81BD">
                    <a:lumMod val="60000"/>
                    <a:lumOff val="40000"/>
                  </a:srgbClr>
                </a:solidFill>
                <a:effectLst>
                  <a:outerShdw blurRad="19685" dist="12700" dir="5400000" algn="tl" rotWithShape="0">
                    <a:srgbClr val="4F81BD">
                      <a:satMod val="130000"/>
                      <a:alpha val="60000"/>
                    </a:srgbClr>
                  </a:outerShdw>
                  <a:reflection blurRad="10000" stA="55000" endPos="48000" dist="500" dir="5400000" sy="-100000" algn="bl" rotWithShape="0"/>
                </a:effectLst>
              </a:rPr>
              <a:t>Historical Accuracy</a:t>
            </a:r>
          </a:p>
        </p:txBody>
      </p:sp>
      <p:sp>
        <p:nvSpPr>
          <p:cNvPr id="3" name="TextBox 2"/>
          <p:cNvSpPr txBox="1"/>
          <p:nvPr/>
        </p:nvSpPr>
        <p:spPr>
          <a:xfrm>
            <a:off x="1499191" y="1295401"/>
            <a:ext cx="10255005" cy="954107"/>
          </a:xfrm>
          <a:prstGeom prst="rect">
            <a:avLst/>
          </a:prstGeom>
          <a:noFill/>
        </p:spPr>
        <p:txBody>
          <a:bodyPr wrap="square" rtlCol="0">
            <a:spAutoFit/>
          </a:bodyPr>
          <a:lstStyle/>
          <a:p>
            <a:pPr>
              <a:buFont typeface="Arial" pitchFamily="34" charset="0"/>
              <a:buChar char="•"/>
            </a:pPr>
            <a:r>
              <a:rPr lang="en-US" sz="2800" dirty="0">
                <a:solidFill>
                  <a:prstClr val="black"/>
                </a:solidFill>
                <a:latin typeface="Arial" panose="020B0604020202020204" pitchFamily="34" charset="0"/>
                <a:cs typeface="Arial" panose="020B0604020202020204" pitchFamily="34" charset="0"/>
              </a:rPr>
              <a:t> Bible is not written in “once upon a time… far away…”</a:t>
            </a:r>
          </a:p>
          <a:p>
            <a:pPr>
              <a:buFont typeface="Arial" pitchFamily="34" charset="0"/>
              <a:buChar char="•"/>
            </a:pPr>
            <a:r>
              <a:rPr lang="en-US" sz="2800" dirty="0">
                <a:solidFill>
                  <a:prstClr val="black"/>
                </a:solidFill>
                <a:latin typeface="Arial" panose="020B0604020202020204" pitchFamily="34" charset="0"/>
                <a:cs typeface="Arial" panose="020B0604020202020204" pitchFamily="34" charset="0"/>
              </a:rPr>
              <a:t> Specific times and places – can be verified</a:t>
            </a:r>
          </a:p>
        </p:txBody>
      </p:sp>
      <p:sp>
        <p:nvSpPr>
          <p:cNvPr id="5" name="TextBox 4"/>
          <p:cNvSpPr txBox="1"/>
          <p:nvPr/>
        </p:nvSpPr>
        <p:spPr>
          <a:xfrm>
            <a:off x="1981199" y="2590800"/>
            <a:ext cx="9556865" cy="3242491"/>
          </a:xfrm>
          <a:prstGeom prst="rect">
            <a:avLst/>
          </a:prstGeom>
          <a:noFill/>
        </p:spPr>
        <p:txBody>
          <a:bodyPr wrap="square" rtlCol="0">
            <a:spAutoFit/>
          </a:bodyPr>
          <a:lstStyle/>
          <a:p>
            <a:pPr>
              <a:lnSpc>
                <a:spcPct val="150000"/>
              </a:lnSpc>
              <a:buFont typeface="Wingdings" pitchFamily="2" charset="2"/>
              <a:buChar char="ü"/>
            </a:pPr>
            <a:r>
              <a:rPr lang="en-US" sz="2800" dirty="0">
                <a:latin typeface="Arial Narrow" panose="020B0606020202030204" pitchFamily="34" charset="0"/>
              </a:rPr>
              <a:t> Consider all the archaeological evidence</a:t>
            </a:r>
          </a:p>
          <a:p>
            <a:pPr>
              <a:lnSpc>
                <a:spcPct val="150000"/>
              </a:lnSpc>
              <a:buFont typeface="Wingdings" pitchFamily="2" charset="2"/>
              <a:buChar char="ü"/>
            </a:pPr>
            <a:r>
              <a:rPr lang="en-US" sz="2800" dirty="0">
                <a:latin typeface="Arial Narrow" panose="020B0606020202030204" pitchFamily="34" charset="0"/>
              </a:rPr>
              <a:t> Belshazzar (Dan. 5) – was king of Babylon</a:t>
            </a:r>
          </a:p>
          <a:p>
            <a:pPr>
              <a:lnSpc>
                <a:spcPct val="150000"/>
              </a:lnSpc>
              <a:buFont typeface="Wingdings" pitchFamily="2" charset="2"/>
              <a:buChar char="ü"/>
            </a:pPr>
            <a:r>
              <a:rPr lang="en-US" sz="2800" dirty="0">
                <a:latin typeface="Arial Narrow" panose="020B0606020202030204" pitchFamily="34" charset="0"/>
              </a:rPr>
              <a:t> 41 kings mentioned  from Abraham to End of OT</a:t>
            </a:r>
          </a:p>
          <a:p>
            <a:pPr>
              <a:lnSpc>
                <a:spcPct val="150000"/>
              </a:lnSpc>
              <a:buFont typeface="Wingdings" pitchFamily="2" charset="2"/>
              <a:buChar char="ü"/>
            </a:pPr>
            <a:r>
              <a:rPr lang="en-US" sz="2800" dirty="0">
                <a:latin typeface="Arial Narrow" panose="020B0606020202030204" pitchFamily="34" charset="0"/>
              </a:rPr>
              <a:t> Cities mentioned in NT – agree with discoveries</a:t>
            </a:r>
          </a:p>
          <a:p>
            <a:pPr>
              <a:lnSpc>
                <a:spcPct val="150000"/>
              </a:lnSpc>
              <a:buFont typeface="Wingdings" pitchFamily="2" charset="2"/>
              <a:buChar char="ü"/>
            </a:pPr>
            <a:r>
              <a:rPr lang="en-US" sz="2800" dirty="0">
                <a:latin typeface="Arial Narrow" panose="020B0606020202030204" pitchFamily="34" charset="0"/>
              </a:rPr>
              <a:t> Sir William Ramsey found no conflict in places, rulers or titles in Acts</a:t>
            </a:r>
          </a:p>
        </p:txBody>
      </p:sp>
    </p:spTree>
    <p:extLst>
      <p:ext uri="{BB962C8B-B14F-4D97-AF65-F5344CB8AC3E}">
        <p14:creationId xmlns:p14="http://schemas.microsoft.com/office/powerpoint/2010/main" val="1213210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anim calcmode="lin" valueType="num">
                                      <p:cBhvr>
                                        <p:cTn id="16"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2000"/>
                                        <p:tgtEl>
                                          <p:spTgt spid="5">
                                            <p:txEl>
                                              <p:pRg st="2" end="2"/>
                                            </p:txEl>
                                          </p:spTgt>
                                        </p:tgtEl>
                                      </p:cBhvr>
                                    </p:animEffect>
                                    <p:anim calcmode="lin" valueType="num">
                                      <p:cBhvr>
                                        <p:cTn id="24"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2000"/>
                                        <p:tgtEl>
                                          <p:spTgt spid="5">
                                            <p:txEl>
                                              <p:pRg st="3" end="3"/>
                                            </p:txEl>
                                          </p:spTgt>
                                        </p:tgtEl>
                                      </p:cBhvr>
                                    </p:animEffect>
                                    <p:anim calcmode="lin" valueType="num">
                                      <p:cBhvr>
                                        <p:cTn id="32"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2000"/>
                                        <p:tgtEl>
                                          <p:spTgt spid="5">
                                            <p:txEl>
                                              <p:pRg st="4" end="4"/>
                                            </p:txEl>
                                          </p:spTgt>
                                        </p:tgtEl>
                                      </p:cBhvr>
                                    </p:animEffect>
                                    <p:anim calcmode="lin" valueType="num">
                                      <p:cBhvr>
                                        <p:cTn id="40"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113" y="389653"/>
            <a:ext cx="10069483" cy="6370975"/>
          </a:xfrm>
          <a:prstGeom prst="rect">
            <a:avLst/>
          </a:prstGeom>
          <a:noFill/>
        </p:spPr>
        <p:txBody>
          <a:bodyPr wrap="square" rtlCol="0">
            <a:spAutoFit/>
          </a:bodyPr>
          <a:lstStyle/>
          <a:p>
            <a:r>
              <a:rPr lang="en-US" sz="3200" dirty="0">
                <a:latin typeface="Arial Narrow" panose="020B0606020202030204" pitchFamily="34" charset="0"/>
              </a:rPr>
              <a:t>“The more I have studied the narrative of the Acts, and the more I have learned year after year about </a:t>
            </a:r>
            <a:r>
              <a:rPr lang="en-US" sz="3200" dirty="0" err="1">
                <a:latin typeface="Arial Narrow" panose="020B0606020202030204" pitchFamily="34" charset="0"/>
              </a:rPr>
              <a:t>Graeco</a:t>
            </a:r>
            <a:r>
              <a:rPr lang="en-US" sz="3200" dirty="0">
                <a:latin typeface="Arial Narrow" panose="020B0606020202030204" pitchFamily="34" charset="0"/>
              </a:rPr>
              <a:t>-Roman society and thoughts and fashions, and organization in those provinces, the more I admire and the better I understand. I set out to look for truth on the borderland where Greece and Asia meet, and found it here [in the Book of Acts—KB]. You may press the words of Luke in a degree beyond any other historian’s, and they stand the keenest scrutiny and the hardest treatment, provided always that the critic knows the subject and does not go beyond the limits of science and of justice.”</a:t>
            </a:r>
          </a:p>
          <a:p>
            <a:endParaRPr lang="en-US" sz="3200" dirty="0">
              <a:latin typeface="Arial Narrow" panose="020B0606020202030204" pitchFamily="34" charset="0"/>
            </a:endParaRPr>
          </a:p>
          <a:p>
            <a:r>
              <a:rPr lang="en-US" sz="2800" dirty="0">
                <a:latin typeface="Arial Narrow" panose="020B0606020202030204" pitchFamily="34" charset="0"/>
              </a:rPr>
              <a:t>(Ramsay, William (1915), </a:t>
            </a:r>
            <a:r>
              <a:rPr lang="en-US" sz="2800" i="1" dirty="0">
                <a:latin typeface="Arial Narrow" panose="020B0606020202030204" pitchFamily="34" charset="0"/>
              </a:rPr>
              <a:t>The Bearing of Recent Discovery on the Trustworthiness of the New Testament, </a:t>
            </a:r>
            <a:r>
              <a:rPr lang="en-US" sz="2800" dirty="0">
                <a:latin typeface="Arial Narrow" panose="020B0606020202030204" pitchFamily="34" charset="0"/>
              </a:rPr>
              <a:t>89).</a:t>
            </a:r>
          </a:p>
        </p:txBody>
      </p:sp>
    </p:spTree>
    <p:extLst>
      <p:ext uri="{BB962C8B-B14F-4D97-AF65-F5344CB8AC3E}">
        <p14:creationId xmlns:p14="http://schemas.microsoft.com/office/powerpoint/2010/main" val="2462685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F29740-CB17-F765-C463-940FAB5EA792}"/>
              </a:ext>
            </a:extLst>
          </p:cNvPr>
          <p:cNvSpPr/>
          <p:nvPr/>
        </p:nvSpPr>
        <p:spPr>
          <a:xfrm>
            <a:off x="1003069" y="488269"/>
            <a:ext cx="10512829" cy="1479076"/>
          </a:xfrm>
          <a:custGeom>
            <a:avLst/>
            <a:gdLst>
              <a:gd name="connsiteX0" fmla="*/ 0 w 10512829"/>
              <a:gd name="connsiteY0" fmla="*/ 0 h 1479076"/>
              <a:gd name="connsiteX1" fmla="*/ 341667 w 10512829"/>
              <a:gd name="connsiteY1" fmla="*/ 0 h 1479076"/>
              <a:gd name="connsiteX2" fmla="*/ 1208975 w 10512829"/>
              <a:gd name="connsiteY2" fmla="*/ 0 h 1479076"/>
              <a:gd name="connsiteX3" fmla="*/ 2076284 w 10512829"/>
              <a:gd name="connsiteY3" fmla="*/ 0 h 1479076"/>
              <a:gd name="connsiteX4" fmla="*/ 2628207 w 10512829"/>
              <a:gd name="connsiteY4" fmla="*/ 0 h 1479076"/>
              <a:gd name="connsiteX5" fmla="*/ 3075002 w 10512829"/>
              <a:gd name="connsiteY5" fmla="*/ 0 h 1479076"/>
              <a:gd name="connsiteX6" fmla="*/ 3837183 w 10512829"/>
              <a:gd name="connsiteY6" fmla="*/ 0 h 1479076"/>
              <a:gd name="connsiteX7" fmla="*/ 4283978 w 10512829"/>
              <a:gd name="connsiteY7" fmla="*/ 0 h 1479076"/>
              <a:gd name="connsiteX8" fmla="*/ 5046158 w 10512829"/>
              <a:gd name="connsiteY8" fmla="*/ 0 h 1479076"/>
              <a:gd name="connsiteX9" fmla="*/ 5492953 w 10512829"/>
              <a:gd name="connsiteY9" fmla="*/ 0 h 1479076"/>
              <a:gd name="connsiteX10" fmla="*/ 5939748 w 10512829"/>
              <a:gd name="connsiteY10" fmla="*/ 0 h 1479076"/>
              <a:gd name="connsiteX11" fmla="*/ 6807057 w 10512829"/>
              <a:gd name="connsiteY11" fmla="*/ 0 h 1479076"/>
              <a:gd name="connsiteX12" fmla="*/ 7674365 w 10512829"/>
              <a:gd name="connsiteY12" fmla="*/ 0 h 1479076"/>
              <a:gd name="connsiteX13" fmla="*/ 8226289 w 10512829"/>
              <a:gd name="connsiteY13" fmla="*/ 0 h 1479076"/>
              <a:gd name="connsiteX14" fmla="*/ 9093597 w 10512829"/>
              <a:gd name="connsiteY14" fmla="*/ 0 h 1479076"/>
              <a:gd name="connsiteX15" fmla="*/ 9750649 w 10512829"/>
              <a:gd name="connsiteY15" fmla="*/ 0 h 1479076"/>
              <a:gd name="connsiteX16" fmla="*/ 10512829 w 10512829"/>
              <a:gd name="connsiteY16" fmla="*/ 0 h 1479076"/>
              <a:gd name="connsiteX17" fmla="*/ 10512829 w 10512829"/>
              <a:gd name="connsiteY17" fmla="*/ 507816 h 1479076"/>
              <a:gd name="connsiteX18" fmla="*/ 10512829 w 10512829"/>
              <a:gd name="connsiteY18" fmla="*/ 1015632 h 1479076"/>
              <a:gd name="connsiteX19" fmla="*/ 10512829 w 10512829"/>
              <a:gd name="connsiteY19" fmla="*/ 1479076 h 1479076"/>
              <a:gd name="connsiteX20" fmla="*/ 9645521 w 10512829"/>
              <a:gd name="connsiteY20" fmla="*/ 1479076 h 1479076"/>
              <a:gd name="connsiteX21" fmla="*/ 8883341 w 10512829"/>
              <a:gd name="connsiteY21" fmla="*/ 1479076 h 1479076"/>
              <a:gd name="connsiteX22" fmla="*/ 8331417 w 10512829"/>
              <a:gd name="connsiteY22" fmla="*/ 1479076 h 1479076"/>
              <a:gd name="connsiteX23" fmla="*/ 7464109 w 10512829"/>
              <a:gd name="connsiteY23" fmla="*/ 1479076 h 1479076"/>
              <a:gd name="connsiteX24" fmla="*/ 7122442 w 10512829"/>
              <a:gd name="connsiteY24" fmla="*/ 1479076 h 1479076"/>
              <a:gd name="connsiteX25" fmla="*/ 6255133 w 10512829"/>
              <a:gd name="connsiteY25" fmla="*/ 1479076 h 1479076"/>
              <a:gd name="connsiteX26" fmla="*/ 5808338 w 10512829"/>
              <a:gd name="connsiteY26" fmla="*/ 1479076 h 1479076"/>
              <a:gd name="connsiteX27" fmla="*/ 5151286 w 10512829"/>
              <a:gd name="connsiteY27" fmla="*/ 1479076 h 1479076"/>
              <a:gd name="connsiteX28" fmla="*/ 4389106 w 10512829"/>
              <a:gd name="connsiteY28" fmla="*/ 1479076 h 1479076"/>
              <a:gd name="connsiteX29" fmla="*/ 3521798 w 10512829"/>
              <a:gd name="connsiteY29" fmla="*/ 1479076 h 1479076"/>
              <a:gd name="connsiteX30" fmla="*/ 3075002 w 10512829"/>
              <a:gd name="connsiteY30" fmla="*/ 1479076 h 1479076"/>
              <a:gd name="connsiteX31" fmla="*/ 2523079 w 10512829"/>
              <a:gd name="connsiteY31" fmla="*/ 1479076 h 1479076"/>
              <a:gd name="connsiteX32" fmla="*/ 1760899 w 10512829"/>
              <a:gd name="connsiteY32" fmla="*/ 1479076 h 1479076"/>
              <a:gd name="connsiteX33" fmla="*/ 1208975 w 10512829"/>
              <a:gd name="connsiteY33" fmla="*/ 1479076 h 1479076"/>
              <a:gd name="connsiteX34" fmla="*/ 0 w 10512829"/>
              <a:gd name="connsiteY34" fmla="*/ 1479076 h 1479076"/>
              <a:gd name="connsiteX35" fmla="*/ 0 w 10512829"/>
              <a:gd name="connsiteY35" fmla="*/ 956469 h 1479076"/>
              <a:gd name="connsiteX36" fmla="*/ 0 w 10512829"/>
              <a:gd name="connsiteY36" fmla="*/ 433862 h 1479076"/>
              <a:gd name="connsiteX37" fmla="*/ 0 w 10512829"/>
              <a:gd name="connsiteY37" fmla="*/ 0 h 14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2829" h="1479076" fill="none" extrusionOk="0">
                <a:moveTo>
                  <a:pt x="0" y="0"/>
                </a:moveTo>
                <a:cubicBezTo>
                  <a:pt x="164828" y="-11634"/>
                  <a:pt x="240491" y="-11867"/>
                  <a:pt x="341667" y="0"/>
                </a:cubicBezTo>
                <a:cubicBezTo>
                  <a:pt x="442843" y="11867"/>
                  <a:pt x="935962" y="-2330"/>
                  <a:pt x="1208975" y="0"/>
                </a:cubicBezTo>
                <a:cubicBezTo>
                  <a:pt x="1481988" y="2330"/>
                  <a:pt x="1696126" y="368"/>
                  <a:pt x="2076284" y="0"/>
                </a:cubicBezTo>
                <a:cubicBezTo>
                  <a:pt x="2456442" y="-368"/>
                  <a:pt x="2387362" y="17240"/>
                  <a:pt x="2628207" y="0"/>
                </a:cubicBezTo>
                <a:cubicBezTo>
                  <a:pt x="2869052" y="-17240"/>
                  <a:pt x="2944430" y="15308"/>
                  <a:pt x="3075002" y="0"/>
                </a:cubicBezTo>
                <a:cubicBezTo>
                  <a:pt x="3205575" y="-15308"/>
                  <a:pt x="3634800" y="-14978"/>
                  <a:pt x="3837183" y="0"/>
                </a:cubicBezTo>
                <a:cubicBezTo>
                  <a:pt x="4039566" y="14978"/>
                  <a:pt x="4178084" y="-19939"/>
                  <a:pt x="4283978" y="0"/>
                </a:cubicBezTo>
                <a:cubicBezTo>
                  <a:pt x="4389873" y="19939"/>
                  <a:pt x="4884170" y="-37473"/>
                  <a:pt x="5046158" y="0"/>
                </a:cubicBezTo>
                <a:cubicBezTo>
                  <a:pt x="5208146" y="37473"/>
                  <a:pt x="5332424" y="-8458"/>
                  <a:pt x="5492953" y="0"/>
                </a:cubicBezTo>
                <a:cubicBezTo>
                  <a:pt x="5653482" y="8458"/>
                  <a:pt x="5772155" y="11635"/>
                  <a:pt x="5939748" y="0"/>
                </a:cubicBezTo>
                <a:cubicBezTo>
                  <a:pt x="6107341" y="-11635"/>
                  <a:pt x="6594199" y="-15427"/>
                  <a:pt x="6807057" y="0"/>
                </a:cubicBezTo>
                <a:cubicBezTo>
                  <a:pt x="7019915" y="15427"/>
                  <a:pt x="7392276" y="-14377"/>
                  <a:pt x="7674365" y="0"/>
                </a:cubicBezTo>
                <a:cubicBezTo>
                  <a:pt x="7956454" y="14377"/>
                  <a:pt x="8112602" y="7495"/>
                  <a:pt x="8226289" y="0"/>
                </a:cubicBezTo>
                <a:cubicBezTo>
                  <a:pt x="8339976" y="-7495"/>
                  <a:pt x="8704259" y="-39312"/>
                  <a:pt x="9093597" y="0"/>
                </a:cubicBezTo>
                <a:cubicBezTo>
                  <a:pt x="9482935" y="39312"/>
                  <a:pt x="9567135" y="-20567"/>
                  <a:pt x="9750649" y="0"/>
                </a:cubicBezTo>
                <a:cubicBezTo>
                  <a:pt x="9934163" y="20567"/>
                  <a:pt x="10168629" y="-12255"/>
                  <a:pt x="10512829" y="0"/>
                </a:cubicBezTo>
                <a:cubicBezTo>
                  <a:pt x="10521121" y="235388"/>
                  <a:pt x="10493660" y="304919"/>
                  <a:pt x="10512829" y="507816"/>
                </a:cubicBezTo>
                <a:cubicBezTo>
                  <a:pt x="10531998" y="710713"/>
                  <a:pt x="10524490" y="854033"/>
                  <a:pt x="10512829" y="1015632"/>
                </a:cubicBezTo>
                <a:cubicBezTo>
                  <a:pt x="10501168" y="1177231"/>
                  <a:pt x="10508523" y="1273994"/>
                  <a:pt x="10512829" y="1479076"/>
                </a:cubicBezTo>
                <a:cubicBezTo>
                  <a:pt x="10285560" y="1455372"/>
                  <a:pt x="9860507" y="1493865"/>
                  <a:pt x="9645521" y="1479076"/>
                </a:cubicBezTo>
                <a:cubicBezTo>
                  <a:pt x="9430535" y="1464287"/>
                  <a:pt x="9231417" y="1475555"/>
                  <a:pt x="8883341" y="1479076"/>
                </a:cubicBezTo>
                <a:cubicBezTo>
                  <a:pt x="8535265" y="1482597"/>
                  <a:pt x="8481063" y="1493519"/>
                  <a:pt x="8331417" y="1479076"/>
                </a:cubicBezTo>
                <a:cubicBezTo>
                  <a:pt x="8181771" y="1464633"/>
                  <a:pt x="7749464" y="1468161"/>
                  <a:pt x="7464109" y="1479076"/>
                </a:cubicBezTo>
                <a:cubicBezTo>
                  <a:pt x="7178754" y="1489991"/>
                  <a:pt x="7210697" y="1474661"/>
                  <a:pt x="7122442" y="1479076"/>
                </a:cubicBezTo>
                <a:cubicBezTo>
                  <a:pt x="7034187" y="1483491"/>
                  <a:pt x="6561654" y="1463123"/>
                  <a:pt x="6255133" y="1479076"/>
                </a:cubicBezTo>
                <a:cubicBezTo>
                  <a:pt x="5948612" y="1495029"/>
                  <a:pt x="5931197" y="1488594"/>
                  <a:pt x="5808338" y="1479076"/>
                </a:cubicBezTo>
                <a:cubicBezTo>
                  <a:pt x="5685480" y="1469558"/>
                  <a:pt x="5455303" y="1446508"/>
                  <a:pt x="5151286" y="1479076"/>
                </a:cubicBezTo>
                <a:cubicBezTo>
                  <a:pt x="4847269" y="1511644"/>
                  <a:pt x="4675408" y="1473015"/>
                  <a:pt x="4389106" y="1479076"/>
                </a:cubicBezTo>
                <a:cubicBezTo>
                  <a:pt x="4102804" y="1485137"/>
                  <a:pt x="3788737" y="1519263"/>
                  <a:pt x="3521798" y="1479076"/>
                </a:cubicBezTo>
                <a:cubicBezTo>
                  <a:pt x="3254859" y="1438889"/>
                  <a:pt x="3188548" y="1480093"/>
                  <a:pt x="3075002" y="1479076"/>
                </a:cubicBezTo>
                <a:cubicBezTo>
                  <a:pt x="2961456" y="1478059"/>
                  <a:pt x="2717473" y="1460918"/>
                  <a:pt x="2523079" y="1479076"/>
                </a:cubicBezTo>
                <a:cubicBezTo>
                  <a:pt x="2328685" y="1497234"/>
                  <a:pt x="2044856" y="1471914"/>
                  <a:pt x="1760899" y="1479076"/>
                </a:cubicBezTo>
                <a:cubicBezTo>
                  <a:pt x="1476942" y="1486238"/>
                  <a:pt x="1349874" y="1503869"/>
                  <a:pt x="1208975" y="1479076"/>
                </a:cubicBezTo>
                <a:cubicBezTo>
                  <a:pt x="1068076" y="1454283"/>
                  <a:pt x="294522" y="1497066"/>
                  <a:pt x="0" y="1479076"/>
                </a:cubicBezTo>
                <a:cubicBezTo>
                  <a:pt x="4694" y="1248350"/>
                  <a:pt x="18575" y="1183049"/>
                  <a:pt x="0" y="956469"/>
                </a:cubicBezTo>
                <a:cubicBezTo>
                  <a:pt x="-18575" y="729889"/>
                  <a:pt x="-18317" y="542495"/>
                  <a:pt x="0" y="433862"/>
                </a:cubicBezTo>
                <a:cubicBezTo>
                  <a:pt x="18317" y="325229"/>
                  <a:pt x="2546" y="142002"/>
                  <a:pt x="0" y="0"/>
                </a:cubicBezTo>
                <a:close/>
              </a:path>
              <a:path w="10512829" h="1479076" stroke="0" extrusionOk="0">
                <a:moveTo>
                  <a:pt x="0" y="0"/>
                </a:moveTo>
                <a:cubicBezTo>
                  <a:pt x="159244" y="-28970"/>
                  <a:pt x="528920" y="18221"/>
                  <a:pt x="762180" y="0"/>
                </a:cubicBezTo>
                <a:cubicBezTo>
                  <a:pt x="995440" y="-18221"/>
                  <a:pt x="1163141" y="19127"/>
                  <a:pt x="1419232" y="0"/>
                </a:cubicBezTo>
                <a:cubicBezTo>
                  <a:pt x="1675323" y="-19127"/>
                  <a:pt x="1822828" y="745"/>
                  <a:pt x="1971155" y="0"/>
                </a:cubicBezTo>
                <a:cubicBezTo>
                  <a:pt x="2119482" y="-745"/>
                  <a:pt x="2379484" y="1030"/>
                  <a:pt x="2628207" y="0"/>
                </a:cubicBezTo>
                <a:cubicBezTo>
                  <a:pt x="2876930" y="-1030"/>
                  <a:pt x="2937725" y="21173"/>
                  <a:pt x="3180131" y="0"/>
                </a:cubicBezTo>
                <a:cubicBezTo>
                  <a:pt x="3422537" y="-21173"/>
                  <a:pt x="3483026" y="21357"/>
                  <a:pt x="3626926" y="0"/>
                </a:cubicBezTo>
                <a:cubicBezTo>
                  <a:pt x="3770826" y="-21357"/>
                  <a:pt x="4189741" y="19400"/>
                  <a:pt x="4389106" y="0"/>
                </a:cubicBezTo>
                <a:cubicBezTo>
                  <a:pt x="4588471" y="-19400"/>
                  <a:pt x="4597664" y="6748"/>
                  <a:pt x="4730773" y="0"/>
                </a:cubicBezTo>
                <a:cubicBezTo>
                  <a:pt x="4863882" y="-6748"/>
                  <a:pt x="5220948" y="-3341"/>
                  <a:pt x="5598081" y="0"/>
                </a:cubicBezTo>
                <a:cubicBezTo>
                  <a:pt x="5975214" y="3341"/>
                  <a:pt x="6093946" y="-41405"/>
                  <a:pt x="6465390" y="0"/>
                </a:cubicBezTo>
                <a:cubicBezTo>
                  <a:pt x="6836834" y="41405"/>
                  <a:pt x="6795505" y="-21205"/>
                  <a:pt x="7017313" y="0"/>
                </a:cubicBezTo>
                <a:cubicBezTo>
                  <a:pt x="7239121" y="21205"/>
                  <a:pt x="7659776" y="-12996"/>
                  <a:pt x="7884622" y="0"/>
                </a:cubicBezTo>
                <a:cubicBezTo>
                  <a:pt x="8109468" y="12996"/>
                  <a:pt x="8253130" y="-8457"/>
                  <a:pt x="8541674" y="0"/>
                </a:cubicBezTo>
                <a:cubicBezTo>
                  <a:pt x="8830218" y="8457"/>
                  <a:pt x="8935323" y="-31089"/>
                  <a:pt x="9198725" y="0"/>
                </a:cubicBezTo>
                <a:cubicBezTo>
                  <a:pt x="9462127" y="31089"/>
                  <a:pt x="9500051" y="-14496"/>
                  <a:pt x="9750649" y="0"/>
                </a:cubicBezTo>
                <a:cubicBezTo>
                  <a:pt x="10001247" y="14496"/>
                  <a:pt x="10178934" y="331"/>
                  <a:pt x="10512829" y="0"/>
                </a:cubicBezTo>
                <a:cubicBezTo>
                  <a:pt x="10498708" y="91341"/>
                  <a:pt x="10524562" y="328137"/>
                  <a:pt x="10512829" y="448653"/>
                </a:cubicBezTo>
                <a:cubicBezTo>
                  <a:pt x="10501096" y="569169"/>
                  <a:pt x="10493809" y="708841"/>
                  <a:pt x="10512829" y="912097"/>
                </a:cubicBezTo>
                <a:cubicBezTo>
                  <a:pt x="10531849" y="1115353"/>
                  <a:pt x="10514299" y="1259278"/>
                  <a:pt x="10512829" y="1479076"/>
                </a:cubicBezTo>
                <a:cubicBezTo>
                  <a:pt x="10357898" y="1485096"/>
                  <a:pt x="9956462" y="1490457"/>
                  <a:pt x="9750649" y="1479076"/>
                </a:cubicBezTo>
                <a:cubicBezTo>
                  <a:pt x="9544836" y="1467695"/>
                  <a:pt x="9534895" y="1482248"/>
                  <a:pt x="9408982" y="1479076"/>
                </a:cubicBezTo>
                <a:cubicBezTo>
                  <a:pt x="9283069" y="1475904"/>
                  <a:pt x="9149401" y="1490158"/>
                  <a:pt x="8962187" y="1479076"/>
                </a:cubicBezTo>
                <a:cubicBezTo>
                  <a:pt x="8774974" y="1467994"/>
                  <a:pt x="8467743" y="1481642"/>
                  <a:pt x="8305135" y="1479076"/>
                </a:cubicBezTo>
                <a:cubicBezTo>
                  <a:pt x="8142527" y="1476510"/>
                  <a:pt x="8069865" y="1473978"/>
                  <a:pt x="7963468" y="1479076"/>
                </a:cubicBezTo>
                <a:cubicBezTo>
                  <a:pt x="7857071" y="1484174"/>
                  <a:pt x="7692840" y="1473355"/>
                  <a:pt x="7621801" y="1479076"/>
                </a:cubicBezTo>
                <a:cubicBezTo>
                  <a:pt x="7550762" y="1484797"/>
                  <a:pt x="7361039" y="1482693"/>
                  <a:pt x="7280134" y="1479076"/>
                </a:cubicBezTo>
                <a:cubicBezTo>
                  <a:pt x="7199229" y="1475459"/>
                  <a:pt x="6656468" y="1515916"/>
                  <a:pt x="6412826" y="1479076"/>
                </a:cubicBezTo>
                <a:cubicBezTo>
                  <a:pt x="6169184" y="1442236"/>
                  <a:pt x="5910324" y="1478043"/>
                  <a:pt x="5545517" y="1479076"/>
                </a:cubicBezTo>
                <a:cubicBezTo>
                  <a:pt x="5180710" y="1480109"/>
                  <a:pt x="5333812" y="1473575"/>
                  <a:pt x="5203850" y="1479076"/>
                </a:cubicBezTo>
                <a:cubicBezTo>
                  <a:pt x="5073888" y="1484577"/>
                  <a:pt x="4564572" y="1465678"/>
                  <a:pt x="4336542" y="1479076"/>
                </a:cubicBezTo>
                <a:cubicBezTo>
                  <a:pt x="4108512" y="1492474"/>
                  <a:pt x="4133829" y="1472025"/>
                  <a:pt x="3994875" y="1479076"/>
                </a:cubicBezTo>
                <a:cubicBezTo>
                  <a:pt x="3855921" y="1486127"/>
                  <a:pt x="3370758" y="1507256"/>
                  <a:pt x="3127567" y="1479076"/>
                </a:cubicBezTo>
                <a:cubicBezTo>
                  <a:pt x="2884376" y="1450896"/>
                  <a:pt x="2760493" y="1494852"/>
                  <a:pt x="2470515" y="1479076"/>
                </a:cubicBezTo>
                <a:cubicBezTo>
                  <a:pt x="2180537" y="1463300"/>
                  <a:pt x="1935792" y="1522381"/>
                  <a:pt x="1603206" y="1479076"/>
                </a:cubicBezTo>
                <a:cubicBezTo>
                  <a:pt x="1270620" y="1435771"/>
                  <a:pt x="1169220" y="1468791"/>
                  <a:pt x="1051283" y="1479076"/>
                </a:cubicBezTo>
                <a:cubicBezTo>
                  <a:pt x="933346" y="1489361"/>
                  <a:pt x="399274" y="1508817"/>
                  <a:pt x="0" y="1479076"/>
                </a:cubicBezTo>
                <a:cubicBezTo>
                  <a:pt x="18281" y="1350218"/>
                  <a:pt x="21878" y="1166468"/>
                  <a:pt x="0" y="1030423"/>
                </a:cubicBezTo>
                <a:cubicBezTo>
                  <a:pt x="-21878" y="894378"/>
                  <a:pt x="654" y="760423"/>
                  <a:pt x="0" y="537398"/>
                </a:cubicBezTo>
                <a:cubicBezTo>
                  <a:pt x="-654" y="314374"/>
                  <a:pt x="4857" y="149094"/>
                  <a:pt x="0" y="0"/>
                </a:cubicBezTo>
                <a:close/>
              </a:path>
            </a:pathLst>
          </a:custGeom>
          <a:solidFill>
            <a:srgbClr val="FFFFFF">
              <a:alpha val="14118"/>
            </a:srgbClr>
          </a:solidFill>
          <a:ln>
            <a:solidFill>
              <a:schemeClr val="bg1"/>
            </a:solidFill>
            <a:extLst>
              <a:ext uri="{C807C97D-BFC1-408E-A445-0C87EB9F89A2}">
                <ask:lineSketchStyleProps xmlns:ask="http://schemas.microsoft.com/office/drawing/2018/sketchyshapes" sd="3320172791">
                  <a:prstGeom prst="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082193" y="488269"/>
            <a:ext cx="10108276" cy="1323439"/>
          </a:xfrm>
          <a:prstGeom prst="rect">
            <a:avLst/>
          </a:prstGeom>
          <a:noFill/>
        </p:spPr>
        <p:txBody>
          <a:bodyPr wrap="square" lIns="91440" tIns="45720" rIns="91440" bIns="45720">
            <a:spAutoFit/>
          </a:bodyPr>
          <a:lstStyle/>
          <a:p>
            <a:pPr algn="ctr"/>
            <a:r>
              <a:rPr lang="en-US" sz="8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Inspiration of the Bible</a:t>
            </a:r>
          </a:p>
        </p:txBody>
      </p:sp>
      <p:sp>
        <p:nvSpPr>
          <p:cNvPr id="2" name="TextBox 1"/>
          <p:cNvSpPr txBox="1"/>
          <p:nvPr/>
        </p:nvSpPr>
        <p:spPr>
          <a:xfrm>
            <a:off x="4704295" y="2545149"/>
            <a:ext cx="5735106" cy="3016210"/>
          </a:xfrm>
          <a:prstGeom prst="rect">
            <a:avLst/>
          </a:prstGeom>
          <a:noFill/>
        </p:spPr>
        <p:txBody>
          <a:bodyPr wrap="square" rtlCol="0">
            <a:spAutoFit/>
          </a:bodyPr>
          <a:lstStyle/>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Claim</a:t>
            </a:r>
          </a:p>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Nature</a:t>
            </a:r>
          </a:p>
          <a:p>
            <a:pPr marL="400050" indent="-400050">
              <a:spcAft>
                <a:spcPts val="600"/>
              </a:spcAft>
              <a:buFont typeface="+mj-lt"/>
              <a:buAutoNum type="romanUcPeriod"/>
            </a:pPr>
            <a:r>
              <a:rPr lang="en-US" sz="6000" b="1" dirty="0">
                <a:solidFill>
                  <a:srgbClr val="002060"/>
                </a:solidFill>
                <a:effectLst>
                  <a:outerShdw blurRad="38100" dist="38100" dir="2700000" algn="tl">
                    <a:srgbClr val="000000">
                      <a:alpha val="43137"/>
                    </a:srgbClr>
                  </a:outerShdw>
                </a:effectLst>
                <a:latin typeface="Baskerville Old Face" panose="02020602080505020303" pitchFamily="18" charset="0"/>
              </a:rPr>
              <a:t> The Evidence</a:t>
            </a:r>
          </a:p>
        </p:txBody>
      </p:sp>
      <p:pic>
        <p:nvPicPr>
          <p:cNvPr id="6" name="Picture 3" descr="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36" y="2102654"/>
            <a:ext cx="3220359" cy="43258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912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powerpoint-template">
  <a:themeElements>
    <a:clrScheme name="powerpoint-template-24 13">
      <a:dk1>
        <a:srgbClr val="4D4D4D"/>
      </a:dk1>
      <a:lt1>
        <a:srgbClr val="FFFFFF"/>
      </a:lt1>
      <a:dk2>
        <a:srgbClr val="4D4D4D"/>
      </a:dk2>
      <a:lt2>
        <a:srgbClr val="045B4B"/>
      </a:lt2>
      <a:accent1>
        <a:srgbClr val="1C7C70"/>
      </a:accent1>
      <a:accent2>
        <a:srgbClr val="379690"/>
      </a:accent2>
      <a:accent3>
        <a:srgbClr val="FFFFFF"/>
      </a:accent3>
      <a:accent4>
        <a:srgbClr val="404040"/>
      </a:accent4>
      <a:accent5>
        <a:srgbClr val="ABBFBB"/>
      </a:accent5>
      <a:accent6>
        <a:srgbClr val="318782"/>
      </a:accent6>
      <a:hlink>
        <a:srgbClr val="54B2A4"/>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93CB6A"/>
        </a:lt2>
        <a:accent1>
          <a:srgbClr val="71BE5E"/>
        </a:accent1>
        <a:accent2>
          <a:srgbClr val="A0CD6E"/>
        </a:accent2>
        <a:accent3>
          <a:srgbClr val="FFFFFF"/>
        </a:accent3>
        <a:accent4>
          <a:srgbClr val="404040"/>
        </a:accent4>
        <a:accent5>
          <a:srgbClr val="BBDBB6"/>
        </a:accent5>
        <a:accent6>
          <a:srgbClr val="91BA63"/>
        </a:accent6>
        <a:hlink>
          <a:srgbClr val="6BAB4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189C25"/>
        </a:lt2>
        <a:accent1>
          <a:srgbClr val="33B642"/>
        </a:accent1>
        <a:accent2>
          <a:srgbClr val="5ED05F"/>
        </a:accent2>
        <a:accent3>
          <a:srgbClr val="FFFFFF"/>
        </a:accent3>
        <a:accent4>
          <a:srgbClr val="404040"/>
        </a:accent4>
        <a:accent5>
          <a:srgbClr val="ADD7B0"/>
        </a:accent5>
        <a:accent6>
          <a:srgbClr val="54BC55"/>
        </a:accent6>
        <a:hlink>
          <a:srgbClr val="66D15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1E14F"/>
        </a:lt2>
        <a:accent1>
          <a:srgbClr val="33B642"/>
        </a:accent1>
        <a:accent2>
          <a:srgbClr val="5ED05F"/>
        </a:accent2>
        <a:accent3>
          <a:srgbClr val="FFFFFF"/>
        </a:accent3>
        <a:accent4>
          <a:srgbClr val="404040"/>
        </a:accent4>
        <a:accent5>
          <a:srgbClr val="ADD7B0"/>
        </a:accent5>
        <a:accent6>
          <a:srgbClr val="54BC55"/>
        </a:accent6>
        <a:hlink>
          <a:srgbClr val="66D15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4C8E3D"/>
        </a:lt2>
        <a:accent1>
          <a:srgbClr val="66A050"/>
        </a:accent1>
        <a:accent2>
          <a:srgbClr val="6EA552"/>
        </a:accent2>
        <a:accent3>
          <a:srgbClr val="FFFFFF"/>
        </a:accent3>
        <a:accent4>
          <a:srgbClr val="404040"/>
        </a:accent4>
        <a:accent5>
          <a:srgbClr val="B8CDB3"/>
        </a:accent5>
        <a:accent6>
          <a:srgbClr val="639549"/>
        </a:accent6>
        <a:hlink>
          <a:srgbClr val="89B96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4D7C48"/>
        </a:lt2>
        <a:accent1>
          <a:srgbClr val="599148"/>
        </a:accent1>
        <a:accent2>
          <a:srgbClr val="69A253"/>
        </a:accent2>
        <a:accent3>
          <a:srgbClr val="FFFFFF"/>
        </a:accent3>
        <a:accent4>
          <a:srgbClr val="404040"/>
        </a:accent4>
        <a:accent5>
          <a:srgbClr val="B5C7B1"/>
        </a:accent5>
        <a:accent6>
          <a:srgbClr val="5E924A"/>
        </a:accent6>
        <a:hlink>
          <a:srgbClr val="80C15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467F20"/>
        </a:lt2>
        <a:accent1>
          <a:srgbClr val="5CA822"/>
        </a:accent1>
        <a:accent2>
          <a:srgbClr val="66C022"/>
        </a:accent2>
        <a:accent3>
          <a:srgbClr val="FFFFFF"/>
        </a:accent3>
        <a:accent4>
          <a:srgbClr val="404040"/>
        </a:accent4>
        <a:accent5>
          <a:srgbClr val="B5D1AB"/>
        </a:accent5>
        <a:accent6>
          <a:srgbClr val="5CAE1E"/>
        </a:accent6>
        <a:hlink>
          <a:srgbClr val="71CF2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8A9BA5"/>
        </a:lt2>
        <a:accent1>
          <a:srgbClr val="5CA822"/>
        </a:accent1>
        <a:accent2>
          <a:srgbClr val="66C022"/>
        </a:accent2>
        <a:accent3>
          <a:srgbClr val="FFFFFF"/>
        </a:accent3>
        <a:accent4>
          <a:srgbClr val="404040"/>
        </a:accent4>
        <a:accent5>
          <a:srgbClr val="B5D1AB"/>
        </a:accent5>
        <a:accent6>
          <a:srgbClr val="5CAE1E"/>
        </a:accent6>
        <a:hlink>
          <a:srgbClr val="71CF2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51873B"/>
        </a:lt2>
        <a:accent1>
          <a:srgbClr val="669E4B"/>
        </a:accent1>
        <a:accent2>
          <a:srgbClr val="79B25C"/>
        </a:accent2>
        <a:accent3>
          <a:srgbClr val="FFFFFF"/>
        </a:accent3>
        <a:accent4>
          <a:srgbClr val="404040"/>
        </a:accent4>
        <a:accent5>
          <a:srgbClr val="B8CCB1"/>
        </a:accent5>
        <a:accent6>
          <a:srgbClr val="6DA153"/>
        </a:accent6>
        <a:hlink>
          <a:srgbClr val="92CB6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E7E24"/>
        </a:lt2>
        <a:accent1>
          <a:srgbClr val="369026"/>
        </a:accent1>
        <a:accent2>
          <a:srgbClr val="57A025"/>
        </a:accent2>
        <a:accent3>
          <a:srgbClr val="FFFFFF"/>
        </a:accent3>
        <a:accent4>
          <a:srgbClr val="404040"/>
        </a:accent4>
        <a:accent5>
          <a:srgbClr val="AEC6AC"/>
        </a:accent5>
        <a:accent6>
          <a:srgbClr val="4E9120"/>
        </a:accent6>
        <a:hlink>
          <a:srgbClr val="73B02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15802"/>
        </a:lt2>
        <a:accent1>
          <a:srgbClr val="016E01"/>
        </a:accent1>
        <a:accent2>
          <a:srgbClr val="019003"/>
        </a:accent2>
        <a:accent3>
          <a:srgbClr val="FFFFFF"/>
        </a:accent3>
        <a:accent4>
          <a:srgbClr val="404040"/>
        </a:accent4>
        <a:accent5>
          <a:srgbClr val="AABAAA"/>
        </a:accent5>
        <a:accent6>
          <a:srgbClr val="018202"/>
        </a:accent6>
        <a:hlink>
          <a:srgbClr val="01A60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45B4B"/>
        </a:lt2>
        <a:accent1>
          <a:srgbClr val="1C7C70"/>
        </a:accent1>
        <a:accent2>
          <a:srgbClr val="379690"/>
        </a:accent2>
        <a:accent3>
          <a:srgbClr val="FFFFFF"/>
        </a:accent3>
        <a:accent4>
          <a:srgbClr val="404040"/>
        </a:accent4>
        <a:accent5>
          <a:srgbClr val="ABBFBB"/>
        </a:accent5>
        <a:accent6>
          <a:srgbClr val="318782"/>
        </a:accent6>
        <a:hlink>
          <a:srgbClr val="54B2A4"/>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16001</TotalTime>
  <Words>2823</Words>
  <Application>Microsoft Office PowerPoint</Application>
  <PresentationFormat>Widescreen</PresentationFormat>
  <Paragraphs>352</Paragraphs>
  <Slides>53</Slides>
  <Notes>5</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53</vt:i4>
      </vt:variant>
    </vt:vector>
  </HeadingPairs>
  <TitlesOfParts>
    <vt:vector size="68" baseType="lpstr">
      <vt:lpstr>Times New Roman</vt:lpstr>
      <vt:lpstr>Arial</vt:lpstr>
      <vt:lpstr>Comic Sans MS</vt:lpstr>
      <vt:lpstr>Calibri</vt:lpstr>
      <vt:lpstr>Arial Narrow</vt:lpstr>
      <vt:lpstr>Wingdings</vt:lpstr>
      <vt:lpstr>Baskerville Old Face</vt:lpstr>
      <vt:lpstr>Calibri Light</vt:lpstr>
      <vt:lpstr>Microsoft Sans Serif</vt:lpstr>
      <vt:lpstr>2_Office Theme</vt:lpstr>
      <vt:lpstr>1_Office Theme</vt:lpstr>
      <vt:lpstr>4_Office Theme</vt:lpstr>
      <vt:lpstr>3_Office Theme</vt:lpstr>
      <vt:lpstr>1_powerpoint-template</vt:lpstr>
      <vt:lpstr>Office 2013 - 2022 Theme</vt:lpstr>
      <vt:lpstr>PowerPoint Presentation</vt:lpstr>
      <vt:lpstr>First Question To 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458</cp:revision>
  <cp:lastPrinted>2025-01-12T21:34:55Z</cp:lastPrinted>
  <dcterms:created xsi:type="dcterms:W3CDTF">2015-11-09T14:41:00Z</dcterms:created>
  <dcterms:modified xsi:type="dcterms:W3CDTF">2025-01-12T21:44:48Z</dcterms:modified>
</cp:coreProperties>
</file>