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0"/>
  </p:notesMasterIdLst>
  <p:sldIdLst>
    <p:sldId id="409" r:id="rId2"/>
    <p:sldId id="383" r:id="rId3"/>
    <p:sldId id="413" r:id="rId4"/>
    <p:sldId id="415" r:id="rId5"/>
    <p:sldId id="414" r:id="rId6"/>
    <p:sldId id="412" r:id="rId7"/>
    <p:sldId id="416" r:id="rId8"/>
    <p:sldId id="433" r:id="rId9"/>
    <p:sldId id="434" r:id="rId10"/>
    <p:sldId id="417" r:id="rId11"/>
    <p:sldId id="391" r:id="rId12"/>
    <p:sldId id="418" r:id="rId13"/>
    <p:sldId id="435" r:id="rId14"/>
    <p:sldId id="419" r:id="rId15"/>
    <p:sldId id="420" r:id="rId16"/>
    <p:sldId id="421" r:id="rId17"/>
    <p:sldId id="436" r:id="rId18"/>
    <p:sldId id="423" r:id="rId19"/>
    <p:sldId id="424" r:id="rId20"/>
    <p:sldId id="425" r:id="rId21"/>
    <p:sldId id="429" r:id="rId22"/>
    <p:sldId id="428" r:id="rId23"/>
    <p:sldId id="437" r:id="rId24"/>
    <p:sldId id="426" r:id="rId25"/>
    <p:sldId id="430" r:id="rId26"/>
    <p:sldId id="431" r:id="rId27"/>
    <p:sldId id="427" r:id="rId28"/>
    <p:sldId id="432" r:id="rId2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5AA9ADE9-027E-4058-9458-D5D04C497B92}" v="85" dt="2024-08-04T20:41:16.184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972" autoAdjust="0"/>
    <p:restoredTop sz="94660"/>
  </p:normalViewPr>
  <p:slideViewPr>
    <p:cSldViewPr snapToGrid="0">
      <p:cViewPr varScale="1">
        <p:scale>
          <a:sx n="78" d="100"/>
          <a:sy n="78" d="100"/>
        </p:scale>
        <p:origin x="787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notesMaster" Target="notesMasters/notesMaster1.xml"/><Relationship Id="rId35" Type="http://schemas.microsoft.com/office/2015/10/relationships/revisionInfo" Target="revisionInfo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5106C18-44C5-4189-955A-D83157466BD2}" type="datetimeFigureOut">
              <a:rPr lang="en-US" smtClean="0"/>
              <a:t>8/4/2024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080DDD-AD8F-49FE-9312-122181270CE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37725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89C7E07-3C67-C64C-8DA0-0404F6303970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3043311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89C7E07-3C67-C64C-8DA0-0404F6303970}" type="slidenum">
              <a:rPr lang="en-US" smtClean="0"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1341681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89C7E07-3C67-C64C-8DA0-0404F6303970}" type="slidenum">
              <a:rPr lang="en-US" smtClean="0"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8436684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89C7E07-3C67-C64C-8DA0-0404F6303970}" type="slidenum">
              <a:rPr lang="en-US" smtClean="0"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6258427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89C7E07-3C67-C64C-8DA0-0404F6303970}" type="slidenum">
              <a:rPr lang="en-US" smtClean="0"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777446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89C7E07-3C67-C64C-8DA0-0404F6303970}" type="slidenum">
              <a:rPr lang="en-US" smtClean="0"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1112909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89C7E07-3C67-C64C-8DA0-0404F6303970}" type="slidenum">
              <a:rPr lang="en-US" smtClean="0"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2437583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89C7E07-3C67-C64C-8DA0-0404F6303970}" type="slidenum">
              <a:rPr lang="en-US" smtClean="0"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7055398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89C7E07-3C67-C64C-8DA0-0404F6303970}" type="slidenum">
              <a:rPr lang="en-US" smtClean="0"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9625041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89C7E07-3C67-C64C-8DA0-0404F6303970}" type="slidenum">
              <a:rPr lang="en-US" smtClean="0"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3057449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89C7E07-3C67-C64C-8DA0-0404F6303970}" type="slidenum">
              <a:rPr lang="en-US" smtClean="0"/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0827656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89C7E07-3C67-C64C-8DA0-0404F6303970}" type="slidenum">
              <a:rPr lang="en-US" smtClean="0"/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6266374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89C7E07-3C67-C64C-8DA0-0404F6303970}" type="slidenum">
              <a:rPr lang="en-US" smtClean="0"/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1810283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89C7E07-3C67-C64C-8DA0-0404F6303970}" type="slidenum">
              <a:rPr lang="en-US" smtClean="0"/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1158490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89C7E07-3C67-C64C-8DA0-0404F6303970}" type="slidenum">
              <a:rPr lang="en-US" smtClean="0"/>
              <a:t>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3326346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89C7E07-3C67-C64C-8DA0-0404F6303970}" type="slidenum">
              <a:rPr lang="en-US" smtClean="0"/>
              <a:t>16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7939116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89C7E07-3C67-C64C-8DA0-0404F6303970}" type="slidenum">
              <a:rPr lang="en-US" smtClean="0"/>
              <a:t>18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37257564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89C7E07-3C67-C64C-8DA0-0404F6303970}" type="slidenum">
              <a:rPr lang="en-US" smtClean="0"/>
              <a:t>19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5822344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89C7E07-3C67-C64C-8DA0-0404F6303970}" type="slidenum">
              <a:rPr lang="en-US" smtClean="0"/>
              <a:t>20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96682299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89C7E07-3C67-C64C-8DA0-0404F6303970}" type="slidenum">
              <a:rPr lang="en-US" smtClean="0"/>
              <a:t>21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282264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89C7E07-3C67-C64C-8DA0-0404F6303970}" type="slidenum">
              <a:rPr lang="en-US" smtClean="0"/>
              <a:t>22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54110096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89C7E07-3C67-C64C-8DA0-0404F6303970}" type="slidenum">
              <a:rPr lang="en-US" smtClean="0"/>
              <a:t>23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63971364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89C7E07-3C67-C64C-8DA0-0404F6303970}" type="slidenum">
              <a:rPr lang="en-US" smtClean="0"/>
              <a:t>24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47438484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89C7E07-3C67-C64C-8DA0-0404F6303970}" type="slidenum">
              <a:rPr lang="en-US" smtClean="0"/>
              <a:t>25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19717604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89C7E07-3C67-C64C-8DA0-0404F6303970}" type="slidenum">
              <a:rPr lang="en-US" smtClean="0"/>
              <a:t>26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14412993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89C7E07-3C67-C64C-8DA0-0404F6303970}" type="slidenum">
              <a:rPr lang="en-US" smtClean="0"/>
              <a:t>27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4835001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89C7E07-3C67-C64C-8DA0-0404F6303970}" type="slidenum">
              <a:rPr lang="en-US" smtClean="0"/>
              <a:t>28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0204887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6D185B-3F79-D320-FF96-B7A885ACB47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DC7FCC6-F106-2ABB-D0B4-041E9352F58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3DE4458-5960-2FEC-3A97-0DF004468B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DBEC93-8723-449B-AF88-6ED00C787531}" type="datetimeFigureOut">
              <a:rPr lang="en-US" smtClean="0"/>
              <a:t>8/4/2024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AECE4EC-F5B0-4B8A-15A6-383F1BD43D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0C53634-4C83-636B-1C2C-1912713AE3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BCD779-BBFD-4C68-8370-698921C731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018351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D254A2-CA2B-6583-0A03-13E06C1336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F8FE36D-16C9-63C3-6A93-75F76A28CF4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49C0351-9046-9816-6F54-FD9C129F4D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DBEC93-8723-449B-AF88-6ED00C787531}" type="datetimeFigureOut">
              <a:rPr lang="en-US" smtClean="0"/>
              <a:t>8/4/2024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B03F542-F4ED-13E8-A180-BBC9ED27C1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1E3DF6E-6D8C-E81A-19EF-54C81A27FC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BCD779-BBFD-4C68-8370-698921C731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555235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35E721-1CCF-9FEE-5286-E6BB3A91CB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BE827EF-FB1B-A1BE-D732-02B06A5D97A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9FBA3CA-B2D0-FB4D-0C1E-41240A410A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DBEC93-8723-449B-AF88-6ED00C787531}" type="datetimeFigureOut">
              <a:rPr lang="en-US" smtClean="0"/>
              <a:t>8/4/2024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F415A01-95E6-2AF6-6F0B-BF01773D15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554D6AE-50DF-183E-30BA-F4C97BBF5E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BCD779-BBFD-4C68-8370-698921C731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104474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F63829-5D99-792C-9975-DC86BCEDC8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F1EF256-4EFF-A4EF-2687-9527DF28592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13886DA-B443-095E-086F-24608B2AF9A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A32332D-3506-F1F0-3EDC-9EEB4303B1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DBEC93-8723-449B-AF88-6ED00C787531}" type="datetimeFigureOut">
              <a:rPr lang="en-US" smtClean="0"/>
              <a:t>8/4/2024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2ED8FDF-261B-414F-1235-B3A4A13C19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6515A83-B81F-D858-CB2C-D1FFF9AB1B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BCD779-BBFD-4C68-8370-698921C731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41288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11F8FF-E993-219B-744C-8823D69667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F72BE06-D9BC-D0CA-A872-4BC78ECC7F8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075DF76-F024-5A29-B934-0574C5EDD57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17A27F1-1716-AAC8-ACB5-9F8FB7A4618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3C7FE0A-45A1-22F4-377E-63D4A78EAFC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371408C-E31D-0058-151F-71824EA423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DBEC93-8723-449B-AF88-6ED00C787531}" type="datetimeFigureOut">
              <a:rPr lang="en-US" smtClean="0"/>
              <a:t>8/4/2024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35B158B-427B-12A2-BCB3-126296931B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150CEEF-E2E3-92C9-1F65-AA4C849DE3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BCD779-BBFD-4C68-8370-698921C731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828942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BF9599-54AD-0D7D-8C6F-B5F75772E2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4AC4BFB-D122-AB2F-8015-7F9B38FE9D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DBEC93-8723-449B-AF88-6ED00C787531}" type="datetimeFigureOut">
              <a:rPr lang="en-US" smtClean="0"/>
              <a:t>8/4/2024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AA8D2B4-EBEE-9DBF-3505-4564054CDB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365FF09-A084-1242-018A-958D086AB9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BCD779-BBFD-4C68-8370-698921C731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26790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295EEEF-E31B-E9F1-217A-51FFC5D9BE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DBEC93-8723-449B-AF88-6ED00C787531}" type="datetimeFigureOut">
              <a:rPr lang="en-US" smtClean="0"/>
              <a:t>8/4/2024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D4012C4-B7AE-2846-BA8A-A4C8FBCFAC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7D80181-17B3-B265-4930-935F982134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BCD779-BBFD-4C68-8370-698921C731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374668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1D559A-D821-568D-E7EE-284965F079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2045E7F-7C08-2B84-991A-42ABC6A9480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40AB8A8-B4AB-B7F5-630F-D9DC240BEBF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DF4A926-9E3B-A17F-8B3B-CBC120CC16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DBEC93-8723-449B-AF88-6ED00C787531}" type="datetimeFigureOut">
              <a:rPr lang="en-US" smtClean="0"/>
              <a:t>8/4/2024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C7F6AA1-A1A9-3CF1-07EA-39D198096D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6BDBAD1-7B69-3805-2928-94CAF0BEEC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BCD779-BBFD-4C68-8370-698921C731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683590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E03432-3222-38E7-DBC7-246CA86683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C34B5B1-2204-7EA2-AF85-0A9C0EB69A4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B9F4EFC-EA10-C964-3373-D1C8A02BC9D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F411970-B65B-1156-4F35-A38328F393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DBEC93-8723-449B-AF88-6ED00C787531}" type="datetimeFigureOut">
              <a:rPr lang="en-US" smtClean="0"/>
              <a:t>8/4/2024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FB80244-B0C3-7494-1A79-5A3AFF9DF0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352903D-DBED-CEA1-D4B2-1DDF73F4C4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BCD779-BBFD-4C68-8370-698921C731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817607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9A7A0B-82E7-3104-59B0-F21C324580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BC0A2EC-532D-BCAF-603C-93B818728A6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DCB1EA4-EE3C-96D0-533C-454F78857E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DBEC93-8723-449B-AF88-6ED00C787531}" type="datetimeFigureOut">
              <a:rPr lang="en-US" smtClean="0"/>
              <a:t>8/4/2024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4DB582B-7927-4DCE-A1B2-4C97674BD0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C9F144F-E68C-0C30-E5FA-4680AF21EB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BCD779-BBFD-4C68-8370-698921C731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154147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9AC0928-3590-FD65-632A-7E699D13717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AF3880B-2EBE-5B2D-6CFC-43CC296E47D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30D7053-4E5D-0C2D-1319-5F0436CAD8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DBEC93-8723-449B-AF88-6ED00C787531}" type="datetimeFigureOut">
              <a:rPr lang="en-US" smtClean="0"/>
              <a:t>8/4/2024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8FC4207-2311-5EEB-C8BD-8CD263CBB1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7E915D8-ED7B-6160-2015-17BBF79F41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BCD779-BBFD-4C68-8370-698921C731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467965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1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B6987D-0137-DE42-B76B-FF621E808D90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309904" y="411479"/>
            <a:ext cx="5486400" cy="3291840"/>
          </a:xfrm>
          <a:prstGeom prst="rect">
            <a:avLst/>
          </a:prstGeom>
        </p:spPr>
        <p:txBody>
          <a:bodyPr lIns="0" tIns="0" rIns="0" bIns="0" anchor="b">
            <a:noAutofit/>
          </a:bodyPr>
          <a:lstStyle>
            <a:lvl1pPr algn="l">
              <a:lnSpc>
                <a:spcPct val="80000"/>
              </a:lnSpc>
              <a:defRPr sz="6000" b="1" i="0" spc="100" baseline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 dirty="0"/>
              <a:t>Click to add title </a:t>
            </a: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C26C18C3-ED25-DD4B-BA72-24932D54DE3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/>
          </p:cNvGrpSpPr>
          <p:nvPr userDrawn="1"/>
        </p:nvGrpSpPr>
        <p:grpSpPr bwMode="auto">
          <a:xfrm>
            <a:off x="1" y="758752"/>
            <a:ext cx="6099248" cy="6099248"/>
            <a:chOff x="0" y="12289"/>
            <a:chExt cx="3550" cy="3551"/>
          </a:xfrm>
        </p:grpSpPr>
        <p:sp>
          <p:nvSpPr>
            <p:cNvPr id="10" name="Freeform 9">
              <a:extLst>
                <a:ext uri="{FF2B5EF4-FFF2-40B4-BE49-F238E27FC236}">
                  <a16:creationId xmlns:a16="http://schemas.microsoft.com/office/drawing/2014/main" id="{C07CC263-2515-F147-8CC5-F8E9FF9FA8E4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12289"/>
              <a:ext cx="1789" cy="2386"/>
            </a:xfrm>
            <a:custGeom>
              <a:avLst/>
              <a:gdLst>
                <a:gd name="T0" fmla="*/ 0 w 1789"/>
                <a:gd name="T1" fmla="+- 0 12290 12290"/>
                <a:gd name="T2" fmla="*/ 12290 h 2386"/>
                <a:gd name="T3" fmla="*/ 0 w 1789"/>
                <a:gd name="T4" fmla="+- 0 13484 12290"/>
                <a:gd name="T5" fmla="*/ 13484 h 2386"/>
                <a:gd name="T6" fmla="*/ 1192 w 1789"/>
                <a:gd name="T7" fmla="+- 0 14676 12290"/>
                <a:gd name="T8" fmla="*/ 14676 h 2386"/>
                <a:gd name="T9" fmla="*/ 1789 w 1789"/>
                <a:gd name="T10" fmla="+- 0 14079 12290"/>
                <a:gd name="T11" fmla="*/ 14079 h 2386"/>
                <a:gd name="T12" fmla="*/ 0 w 1789"/>
                <a:gd name="T13" fmla="+- 0 12290 12290"/>
                <a:gd name="T14" fmla="*/ 12290 h 2386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  <a:cxn ang="0">
                  <a:pos x="T12" y="T14"/>
                </a:cxn>
              </a:cxnLst>
              <a:rect l="0" t="0" r="r" b="b"/>
              <a:pathLst>
                <a:path w="1789" h="2386">
                  <a:moveTo>
                    <a:pt x="0" y="0"/>
                  </a:moveTo>
                  <a:lnTo>
                    <a:pt x="0" y="1194"/>
                  </a:lnTo>
                  <a:lnTo>
                    <a:pt x="1192" y="2386"/>
                  </a:lnTo>
                  <a:lnTo>
                    <a:pt x="1789" y="178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  <p:sp>
          <p:nvSpPr>
            <p:cNvPr id="11" name="Freeform 10">
              <a:extLst>
                <a:ext uri="{FF2B5EF4-FFF2-40B4-BE49-F238E27FC236}">
                  <a16:creationId xmlns:a16="http://schemas.microsoft.com/office/drawing/2014/main" id="{43B40037-7481-524B-8685-404D965690F2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14678"/>
              <a:ext cx="1162" cy="1162"/>
            </a:xfrm>
            <a:custGeom>
              <a:avLst/>
              <a:gdLst>
                <a:gd name="T0" fmla="*/ 0 w 1162"/>
                <a:gd name="T1" fmla="+- 0 14679 14679"/>
                <a:gd name="T2" fmla="*/ 14679 h 1162"/>
                <a:gd name="T3" fmla="*/ 0 w 1162"/>
                <a:gd name="T4" fmla="+- 0 15840 14679"/>
                <a:gd name="T5" fmla="*/ 15840 h 1162"/>
                <a:gd name="T6" fmla="*/ 1161 w 1162"/>
                <a:gd name="T7" fmla="+- 0 15840 14679"/>
                <a:gd name="T8" fmla="*/ 15840 h 1162"/>
                <a:gd name="T9" fmla="*/ 0 w 1162"/>
                <a:gd name="T10" fmla="+- 0 14679 14679"/>
                <a:gd name="T11" fmla="*/ 14679 h 1162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</a:cxnLst>
              <a:rect l="0" t="0" r="r" b="b"/>
              <a:pathLst>
                <a:path w="1162" h="1162">
                  <a:moveTo>
                    <a:pt x="0" y="0"/>
                  </a:moveTo>
                  <a:lnTo>
                    <a:pt x="0" y="1161"/>
                  </a:lnTo>
                  <a:lnTo>
                    <a:pt x="1161" y="116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  <p:sp>
          <p:nvSpPr>
            <p:cNvPr id="12" name="Freeform 11">
              <a:extLst>
                <a:ext uri="{FF2B5EF4-FFF2-40B4-BE49-F238E27FC236}">
                  <a16:creationId xmlns:a16="http://schemas.microsoft.com/office/drawing/2014/main" id="{7B759713-8408-EE47-9394-3DA6F5E4B624}"/>
                </a:ext>
              </a:extLst>
            </p:cNvPr>
            <p:cNvSpPr>
              <a:spLocks/>
            </p:cNvSpPr>
            <p:nvPr/>
          </p:nvSpPr>
          <p:spPr bwMode="auto">
            <a:xfrm>
              <a:off x="1221" y="14675"/>
              <a:ext cx="2329" cy="1165"/>
            </a:xfrm>
            <a:custGeom>
              <a:avLst/>
              <a:gdLst>
                <a:gd name="T0" fmla="+- 0 3550 1221"/>
                <a:gd name="T1" fmla="*/ T0 w 2329"/>
                <a:gd name="T2" fmla="+- 0 15840 14676"/>
                <a:gd name="T3" fmla="*/ 15840 h 1165"/>
                <a:gd name="T4" fmla="+- 0 2386 1221"/>
                <a:gd name="T5" fmla="*/ T4 w 2329"/>
                <a:gd name="T6" fmla="+- 0 14676 14676"/>
                <a:gd name="T7" fmla="*/ 14676 h 1165"/>
                <a:gd name="T8" fmla="+- 0 1221 1221"/>
                <a:gd name="T9" fmla="*/ T8 w 2329"/>
                <a:gd name="T10" fmla="+- 0 15840 14676"/>
                <a:gd name="T11" fmla="*/ 15840 h 1165"/>
                <a:gd name="T12" fmla="+- 0 3550 1221"/>
                <a:gd name="T13" fmla="*/ T12 w 2329"/>
                <a:gd name="T14" fmla="+- 0 15840 14676"/>
                <a:gd name="T15" fmla="*/ 15840 h 1165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329" h="1165">
                  <a:moveTo>
                    <a:pt x="2329" y="1164"/>
                  </a:moveTo>
                  <a:lnTo>
                    <a:pt x="1165" y="0"/>
                  </a:lnTo>
                  <a:lnTo>
                    <a:pt x="0" y="1164"/>
                  </a:lnTo>
                  <a:lnTo>
                    <a:pt x="2329" y="1164"/>
                  </a:lnTo>
                </a:path>
              </a:pathLst>
            </a:custGeom>
            <a:solidFill>
              <a:schemeClr val="accent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</p:grp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A69706A2-3726-FE4E-B923-E75D4859781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6309360" y="3950208"/>
            <a:ext cx="2133600" cy="3992"/>
          </a:xfrm>
          <a:prstGeom prst="line">
            <a:avLst/>
          </a:prstGeom>
          <a:ln w="101600">
            <a:solidFill>
              <a:schemeClr val="tx2">
                <a:lumMod val="7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3388777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Agenda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>
            <a:extLst>
              <a:ext uri="{FF2B5EF4-FFF2-40B4-BE49-F238E27FC236}">
                <a16:creationId xmlns:a16="http://schemas.microsoft.com/office/drawing/2014/main" id="{806C6F65-35CD-D64B-992A-0C1C1E00384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6362700" y="0"/>
            <a:ext cx="5829298" cy="3235602"/>
            <a:chOff x="5612972" y="1"/>
            <a:chExt cx="6615961" cy="3672246"/>
          </a:xfrm>
        </p:grpSpPr>
        <p:sp>
          <p:nvSpPr>
            <p:cNvPr id="7" name="AutoShape 24">
              <a:extLst>
                <a:ext uri="{FF2B5EF4-FFF2-40B4-BE49-F238E27FC236}">
                  <a16:creationId xmlns:a16="http://schemas.microsoft.com/office/drawing/2014/main" id="{CFD467E2-FF13-7E4F-BEF9-EA1A17665B2D}"/>
                </a:ext>
              </a:extLst>
            </p:cNvPr>
            <p:cNvSpPr>
              <a:spLocks/>
            </p:cNvSpPr>
            <p:nvPr/>
          </p:nvSpPr>
          <p:spPr bwMode="auto">
            <a:xfrm>
              <a:off x="5612972" y="1"/>
              <a:ext cx="4408998" cy="3672246"/>
            </a:xfrm>
            <a:custGeom>
              <a:avLst/>
              <a:gdLst>
                <a:gd name="T0" fmla="+- 0 8372 6586"/>
                <a:gd name="T1" fmla="*/ T0 w 3578"/>
                <a:gd name="T2" fmla="*/ 591 h 2980"/>
                <a:gd name="T3" fmla="+- 0 7780 6586"/>
                <a:gd name="T4" fmla="*/ T3 w 3578"/>
                <a:gd name="T5" fmla="*/ 0 h 2980"/>
                <a:gd name="T6" fmla="+- 0 6586 6586"/>
                <a:gd name="T7" fmla="*/ T6 w 3578"/>
                <a:gd name="T8" fmla="*/ 0 h 2980"/>
                <a:gd name="T9" fmla="+- 0 7774 6586"/>
                <a:gd name="T10" fmla="*/ T9 w 3578"/>
                <a:gd name="T11" fmla="*/ 1188 h 2980"/>
                <a:gd name="T12" fmla="+- 0 8372 6586"/>
                <a:gd name="T13" fmla="*/ T12 w 3578"/>
                <a:gd name="T14" fmla="*/ 591 h 2980"/>
                <a:gd name="T15" fmla="+- 0 10163 6586"/>
                <a:gd name="T16" fmla="*/ T15 w 3578"/>
                <a:gd name="T17" fmla="*/ 2383 h 2980"/>
                <a:gd name="T18" fmla="+- 0 9566 6586"/>
                <a:gd name="T19" fmla="*/ T18 w 3578"/>
                <a:gd name="T20" fmla="*/ 1786 h 2980"/>
                <a:gd name="T21" fmla="+- 0 8969 6586"/>
                <a:gd name="T22" fmla="*/ T21 w 3578"/>
                <a:gd name="T23" fmla="*/ 2383 h 2980"/>
                <a:gd name="T24" fmla="+- 0 9566 6586"/>
                <a:gd name="T25" fmla="*/ T24 w 3578"/>
                <a:gd name="T26" fmla="*/ 2980 h 2980"/>
                <a:gd name="T27" fmla="+- 0 10163 6586"/>
                <a:gd name="T28" fmla="*/ T27 w 3578"/>
                <a:gd name="T29" fmla="*/ 2383 h 2980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  <a:cxn ang="0">
                  <a:pos x="T13" y="T14"/>
                </a:cxn>
                <a:cxn ang="0">
                  <a:pos x="T16" y="T17"/>
                </a:cxn>
                <a:cxn ang="0">
                  <a:pos x="T19" y="T20"/>
                </a:cxn>
                <a:cxn ang="0">
                  <a:pos x="T22" y="T23"/>
                </a:cxn>
                <a:cxn ang="0">
                  <a:pos x="T25" y="T26"/>
                </a:cxn>
                <a:cxn ang="0">
                  <a:pos x="T28" y="T29"/>
                </a:cxn>
              </a:cxnLst>
              <a:rect l="0" t="0" r="r" b="b"/>
              <a:pathLst>
                <a:path w="3578" h="2980">
                  <a:moveTo>
                    <a:pt x="1786" y="591"/>
                  </a:moveTo>
                  <a:lnTo>
                    <a:pt x="1194" y="0"/>
                  </a:lnTo>
                  <a:lnTo>
                    <a:pt x="0" y="0"/>
                  </a:lnTo>
                  <a:lnTo>
                    <a:pt x="1188" y="1188"/>
                  </a:lnTo>
                  <a:lnTo>
                    <a:pt x="1786" y="591"/>
                  </a:lnTo>
                  <a:moveTo>
                    <a:pt x="3577" y="2383"/>
                  </a:moveTo>
                  <a:lnTo>
                    <a:pt x="2980" y="1786"/>
                  </a:lnTo>
                  <a:lnTo>
                    <a:pt x="2383" y="2383"/>
                  </a:lnTo>
                  <a:lnTo>
                    <a:pt x="2980" y="2980"/>
                  </a:lnTo>
                  <a:lnTo>
                    <a:pt x="3577" y="2383"/>
                  </a:lnTo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  <p:sp>
          <p:nvSpPr>
            <p:cNvPr id="8" name="Freeform 7">
              <a:extLst>
                <a:ext uri="{FF2B5EF4-FFF2-40B4-BE49-F238E27FC236}">
                  <a16:creationId xmlns:a16="http://schemas.microsoft.com/office/drawing/2014/main" id="{CA85A327-3157-B442-993A-6900F71249AC}"/>
                </a:ext>
              </a:extLst>
            </p:cNvPr>
            <p:cNvSpPr>
              <a:spLocks/>
            </p:cNvSpPr>
            <p:nvPr/>
          </p:nvSpPr>
          <p:spPr bwMode="auto">
            <a:xfrm>
              <a:off x="6341233" y="1463970"/>
              <a:ext cx="2208196" cy="2208277"/>
            </a:xfrm>
            <a:custGeom>
              <a:avLst/>
              <a:gdLst>
                <a:gd name="T0" fmla="+- 0 7774 7177"/>
                <a:gd name="T1" fmla="*/ T0 w 1792"/>
                <a:gd name="T2" fmla="+- 0 1188 1188"/>
                <a:gd name="T3" fmla="*/ 1188 h 1792"/>
                <a:gd name="T4" fmla="+- 0 7177 7177"/>
                <a:gd name="T5" fmla="*/ T4 w 1792"/>
                <a:gd name="T6" fmla="+- 0 1786 1188"/>
                <a:gd name="T7" fmla="*/ 1786 h 1792"/>
                <a:gd name="T8" fmla="+- 0 8372 7177"/>
                <a:gd name="T9" fmla="*/ T8 w 1792"/>
                <a:gd name="T10" fmla="+- 0 2980 1188"/>
                <a:gd name="T11" fmla="*/ 2980 h 1792"/>
                <a:gd name="T12" fmla="+- 0 8969 7177"/>
                <a:gd name="T13" fmla="*/ T12 w 1792"/>
                <a:gd name="T14" fmla="+- 0 2383 1188"/>
                <a:gd name="T15" fmla="*/ 2383 h 1792"/>
                <a:gd name="T16" fmla="+- 0 7774 7177"/>
                <a:gd name="T17" fmla="*/ T16 w 1792"/>
                <a:gd name="T18" fmla="+- 0 1188 1188"/>
                <a:gd name="T19" fmla="*/ 1188 h 1792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  <a:cxn ang="0">
                  <a:pos x="T17" y="T19"/>
                </a:cxn>
              </a:cxnLst>
              <a:rect l="0" t="0" r="r" b="b"/>
              <a:pathLst>
                <a:path w="1792" h="1792">
                  <a:moveTo>
                    <a:pt x="597" y="0"/>
                  </a:moveTo>
                  <a:lnTo>
                    <a:pt x="0" y="598"/>
                  </a:lnTo>
                  <a:lnTo>
                    <a:pt x="1195" y="1792"/>
                  </a:lnTo>
                  <a:lnTo>
                    <a:pt x="1792" y="1195"/>
                  </a:lnTo>
                  <a:lnTo>
                    <a:pt x="597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  <p:sp>
          <p:nvSpPr>
            <p:cNvPr id="9" name="Freeform 8">
              <a:extLst>
                <a:ext uri="{FF2B5EF4-FFF2-40B4-BE49-F238E27FC236}">
                  <a16:creationId xmlns:a16="http://schemas.microsoft.com/office/drawing/2014/main" id="{9A459CB4-74AF-0544-AB1E-7CC6D10F84EB}"/>
                </a:ext>
              </a:extLst>
            </p:cNvPr>
            <p:cNvSpPr>
              <a:spLocks/>
            </p:cNvSpPr>
            <p:nvPr/>
          </p:nvSpPr>
          <p:spPr bwMode="auto">
            <a:xfrm>
              <a:off x="8555590" y="1"/>
              <a:ext cx="1457754" cy="729520"/>
            </a:xfrm>
            <a:custGeom>
              <a:avLst/>
              <a:gdLst>
                <a:gd name="T0" fmla="+- 0 10158 8975"/>
                <a:gd name="T1" fmla="*/ T0 w 1183"/>
                <a:gd name="T2" fmla="*/ 0 h 592"/>
                <a:gd name="T3" fmla="+- 0 8975 8975"/>
                <a:gd name="T4" fmla="*/ T3 w 1183"/>
                <a:gd name="T5" fmla="*/ 0 h 592"/>
                <a:gd name="T6" fmla="+- 0 9566 8975"/>
                <a:gd name="T7" fmla="*/ T6 w 1183"/>
                <a:gd name="T8" fmla="*/ 591 h 592"/>
                <a:gd name="T9" fmla="+- 0 10158 8975"/>
                <a:gd name="T10" fmla="*/ T9 w 1183"/>
                <a:gd name="T11" fmla="*/ 0 h 592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</a:cxnLst>
              <a:rect l="0" t="0" r="r" b="b"/>
              <a:pathLst>
                <a:path w="1183" h="592">
                  <a:moveTo>
                    <a:pt x="1183" y="0"/>
                  </a:moveTo>
                  <a:lnTo>
                    <a:pt x="0" y="0"/>
                  </a:lnTo>
                  <a:lnTo>
                    <a:pt x="591" y="591"/>
                  </a:lnTo>
                  <a:lnTo>
                    <a:pt x="1183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  <p:sp>
          <p:nvSpPr>
            <p:cNvPr id="10" name="Freeform 9">
              <a:extLst>
                <a:ext uri="{FF2B5EF4-FFF2-40B4-BE49-F238E27FC236}">
                  <a16:creationId xmlns:a16="http://schemas.microsoft.com/office/drawing/2014/main" id="{95A20BFD-9142-D64A-A78A-61B75FCA0D76}"/>
                </a:ext>
              </a:extLst>
            </p:cNvPr>
            <p:cNvSpPr>
              <a:spLocks/>
            </p:cNvSpPr>
            <p:nvPr/>
          </p:nvSpPr>
          <p:spPr bwMode="auto">
            <a:xfrm>
              <a:off x="7076887" y="728289"/>
              <a:ext cx="2208196" cy="2208277"/>
            </a:xfrm>
            <a:custGeom>
              <a:avLst/>
              <a:gdLst>
                <a:gd name="T0" fmla="+- 0 8372 7774"/>
                <a:gd name="T1" fmla="*/ T0 w 1792"/>
                <a:gd name="T2" fmla="+- 0 591 591"/>
                <a:gd name="T3" fmla="*/ 591 h 1792"/>
                <a:gd name="T4" fmla="+- 0 7774 7774"/>
                <a:gd name="T5" fmla="*/ T4 w 1792"/>
                <a:gd name="T6" fmla="+- 0 1188 591"/>
                <a:gd name="T7" fmla="*/ 1188 h 1792"/>
                <a:gd name="T8" fmla="+- 0 8969 7774"/>
                <a:gd name="T9" fmla="*/ T8 w 1792"/>
                <a:gd name="T10" fmla="+- 0 2383 591"/>
                <a:gd name="T11" fmla="*/ 2383 h 1792"/>
                <a:gd name="T12" fmla="+- 0 9566 7774"/>
                <a:gd name="T13" fmla="*/ T12 w 1792"/>
                <a:gd name="T14" fmla="+- 0 1786 591"/>
                <a:gd name="T15" fmla="*/ 1786 h 1792"/>
                <a:gd name="T16" fmla="+- 0 8372 7774"/>
                <a:gd name="T17" fmla="*/ T16 w 1792"/>
                <a:gd name="T18" fmla="+- 0 591 591"/>
                <a:gd name="T19" fmla="*/ 591 h 1792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  <a:cxn ang="0">
                  <a:pos x="T17" y="T19"/>
                </a:cxn>
              </a:cxnLst>
              <a:rect l="0" t="0" r="r" b="b"/>
              <a:pathLst>
                <a:path w="1792" h="1792">
                  <a:moveTo>
                    <a:pt x="598" y="0"/>
                  </a:moveTo>
                  <a:lnTo>
                    <a:pt x="0" y="597"/>
                  </a:lnTo>
                  <a:lnTo>
                    <a:pt x="1195" y="1792"/>
                  </a:lnTo>
                  <a:lnTo>
                    <a:pt x="1792" y="1195"/>
                  </a:lnTo>
                  <a:lnTo>
                    <a:pt x="598" y="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  <p:sp>
          <p:nvSpPr>
            <p:cNvPr id="11" name="Freeform 10">
              <a:extLst>
                <a:ext uri="{FF2B5EF4-FFF2-40B4-BE49-F238E27FC236}">
                  <a16:creationId xmlns:a16="http://schemas.microsoft.com/office/drawing/2014/main" id="{B80736DF-C890-DB47-AEAA-D3D92505E632}"/>
                </a:ext>
              </a:extLst>
            </p:cNvPr>
            <p:cNvSpPr>
              <a:spLocks/>
            </p:cNvSpPr>
            <p:nvPr/>
          </p:nvSpPr>
          <p:spPr bwMode="auto">
            <a:xfrm>
              <a:off x="9285083" y="728289"/>
              <a:ext cx="2943850" cy="2943958"/>
            </a:xfrm>
            <a:custGeom>
              <a:avLst/>
              <a:gdLst>
                <a:gd name="T0" fmla="+- 0 11955 9566"/>
                <a:gd name="T1" fmla="*/ T0 w 2389"/>
                <a:gd name="T2" fmla="+- 0 1786 591"/>
                <a:gd name="T3" fmla="*/ 1786 h 2389"/>
                <a:gd name="T4" fmla="+- 0 10760 9566"/>
                <a:gd name="T5" fmla="*/ T4 w 2389"/>
                <a:gd name="T6" fmla="+- 0 591 591"/>
                <a:gd name="T7" fmla="*/ 591 h 2389"/>
                <a:gd name="T8" fmla="+- 0 9566 9566"/>
                <a:gd name="T9" fmla="*/ T8 w 2389"/>
                <a:gd name="T10" fmla="+- 0 1786 591"/>
                <a:gd name="T11" fmla="*/ 1786 h 2389"/>
                <a:gd name="T12" fmla="+- 0 10760 9566"/>
                <a:gd name="T13" fmla="*/ T12 w 2389"/>
                <a:gd name="T14" fmla="+- 0 2980 591"/>
                <a:gd name="T15" fmla="*/ 2980 h 2389"/>
                <a:gd name="T16" fmla="+- 0 11955 9566"/>
                <a:gd name="T17" fmla="*/ T16 w 2389"/>
                <a:gd name="T18" fmla="+- 0 1786 591"/>
                <a:gd name="T19" fmla="*/ 1786 h 2389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  <a:cxn ang="0">
                  <a:pos x="T17" y="T19"/>
                </a:cxn>
              </a:cxnLst>
              <a:rect l="0" t="0" r="r" b="b"/>
              <a:pathLst>
                <a:path w="2389" h="2389">
                  <a:moveTo>
                    <a:pt x="2389" y="1195"/>
                  </a:moveTo>
                  <a:lnTo>
                    <a:pt x="1194" y="0"/>
                  </a:lnTo>
                  <a:lnTo>
                    <a:pt x="0" y="1195"/>
                  </a:lnTo>
                  <a:lnTo>
                    <a:pt x="1194" y="2389"/>
                  </a:lnTo>
                  <a:lnTo>
                    <a:pt x="2389" y="1195"/>
                  </a:lnTo>
                </a:path>
              </a:pathLst>
            </a:custGeom>
            <a:solidFill>
              <a:schemeClr val="accent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</p:grpSp>
      <p:sp>
        <p:nvSpPr>
          <p:cNvPr id="12" name="Title 1">
            <a:extLst>
              <a:ext uri="{FF2B5EF4-FFF2-40B4-BE49-F238E27FC236}">
                <a16:creationId xmlns:a16="http://schemas.microsoft.com/office/drawing/2014/main" id="{39F93F26-ED5C-E74E-BFBD-E3054DC1B9C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94360" y="189572"/>
            <a:ext cx="6787747" cy="1593507"/>
          </a:xfrm>
          <a:prstGeom prst="rect">
            <a:avLst/>
          </a:prstGeom>
        </p:spPr>
        <p:txBody>
          <a:bodyPr lIns="0" tIns="0" rIns="0" bIns="0" anchor="b" anchorCtr="0">
            <a:noAutofit/>
          </a:bodyPr>
          <a:lstStyle>
            <a:lvl1pPr>
              <a:defRPr sz="4400" b="1" i="0" spc="50" baseline="0">
                <a:latin typeface="+mj-lt"/>
              </a:defRPr>
            </a:lvl1pPr>
          </a:lstStyle>
          <a:p>
            <a:r>
              <a:rPr lang="en-US" dirty="0"/>
              <a:t>Click to add title </a:t>
            </a:r>
          </a:p>
        </p:txBody>
      </p:sp>
      <p:sp>
        <p:nvSpPr>
          <p:cNvPr id="2" name="Content Placeholder 5">
            <a:extLst>
              <a:ext uri="{FF2B5EF4-FFF2-40B4-BE49-F238E27FC236}">
                <a16:creationId xmlns:a16="http://schemas.microsoft.com/office/drawing/2014/main" id="{186153BD-9D2B-47EB-3553-1D3F6663B2A3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594359" y="2281918"/>
            <a:ext cx="6787747" cy="3708517"/>
          </a:xfrm>
        </p:spPr>
        <p:txBody>
          <a:bodyPr lIns="0" tIns="228600" rIns="0" bIns="0">
            <a:normAutofit/>
          </a:bodyPr>
          <a:lstStyle>
            <a:lvl1pPr marL="283464" indent="-283464">
              <a:lnSpc>
                <a:spcPct val="80000"/>
              </a:lnSpc>
              <a:spcBef>
                <a:spcPts val="2200"/>
              </a:spcBef>
              <a:buFont typeface="Arial" panose="020B0604020202020204" pitchFamily="34" charset="0"/>
              <a:buChar char="•"/>
              <a:defRPr lang="en-US" sz="2400" b="1" i="0" kern="1200" dirty="0">
                <a:solidFill>
                  <a:schemeClr val="tx2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indent="-283464">
              <a:spcBef>
                <a:spcPts val="600"/>
              </a:spcBef>
              <a:defRPr sz="2000"/>
            </a:lvl2pPr>
            <a:lvl3pPr indent="-283464">
              <a:spcBef>
                <a:spcPts val="1800"/>
              </a:spcBef>
              <a:defRPr sz="2000"/>
            </a:lvl3pPr>
            <a:lvl4pPr indent="-283464">
              <a:spcBef>
                <a:spcPts val="1800"/>
              </a:spcBef>
              <a:defRPr sz="2000"/>
            </a:lvl4pPr>
            <a:lvl5pPr indent="-283464">
              <a:spcBef>
                <a:spcPts val="1800"/>
              </a:spcBef>
              <a:defRPr sz="2000"/>
            </a:lvl5pPr>
          </a:lstStyle>
          <a:p>
            <a:pPr lvl="0"/>
            <a:r>
              <a:rPr lang="en-US" dirty="0"/>
              <a:t>Click to add content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3" name="Slide Number Placeholder 42">
            <a:extLst>
              <a:ext uri="{FF2B5EF4-FFF2-40B4-BE49-F238E27FC236}">
                <a16:creationId xmlns:a16="http://schemas.microsoft.com/office/drawing/2014/main" id="{D80CCC8F-9CF1-9621-04EB-DFA68FEE42D2}"/>
              </a:ext>
            </a:extLst>
          </p:cNvPr>
          <p:cNvSpPr>
            <a:spLocks noGrp="1"/>
          </p:cNvSpPr>
          <p:nvPr>
            <p:ph type="sldNum" sz="quarter" idx="26"/>
          </p:nvPr>
        </p:nvSpPr>
        <p:spPr/>
        <p:txBody>
          <a:bodyPr/>
          <a:lstStyle/>
          <a:p>
            <a:fld id="{294A09A9-5501-47C1-A89A-A340965A2BE2}" type="slidenum">
              <a:rPr lang="en-US" smtClean="0"/>
              <a:pPr/>
              <a:t>‹#›</a:t>
            </a:fld>
            <a:endParaRPr lang="en-US" dirty="0">
              <a:latin typeface="+mn-lt"/>
            </a:endParaRPr>
          </a:p>
        </p:txBody>
      </p:sp>
      <p:sp>
        <p:nvSpPr>
          <p:cNvPr id="42" name="Date Placeholder 41">
            <a:extLst>
              <a:ext uri="{FF2B5EF4-FFF2-40B4-BE49-F238E27FC236}">
                <a16:creationId xmlns:a16="http://schemas.microsoft.com/office/drawing/2014/main" id="{29CE2856-DB8F-5603-C085-74C70560FAC8}"/>
              </a:ext>
            </a:extLst>
          </p:cNvPr>
          <p:cNvSpPr>
            <a:spLocks noGrp="1"/>
          </p:cNvSpPr>
          <p:nvPr>
            <p:ph type="dt" sz="half" idx="25"/>
          </p:nvPr>
        </p:nvSpPr>
        <p:spPr/>
        <p:txBody>
          <a:bodyPr/>
          <a:lstStyle/>
          <a:p>
            <a:endParaRPr lang="en-US" dirty="0">
              <a:latin typeface="+mn-lt"/>
            </a:endParaRP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979826C1-7A52-DA25-F422-EE62DED7D1B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594360" y="2148840"/>
            <a:ext cx="2130552" cy="0"/>
          </a:xfrm>
          <a:prstGeom prst="line">
            <a:avLst/>
          </a:prstGeom>
          <a:ln w="101600">
            <a:solidFill>
              <a:schemeClr val="tx2">
                <a:lumMod val="7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6182126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ection Title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B79D0555-EBDC-B53A-212D-A5921795FEC8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2192000" cy="6880543"/>
          </a:xfrm>
          <a:custGeom>
            <a:avLst/>
            <a:gdLst>
              <a:gd name="connsiteX0" fmla="*/ 6309360 w 12192000"/>
              <a:gd name="connsiteY0" fmla="*/ 3951843 h 6880543"/>
              <a:gd name="connsiteX1" fmla="*/ 6309360 w 12192000"/>
              <a:gd name="connsiteY1" fmla="*/ 4052427 h 6880543"/>
              <a:gd name="connsiteX2" fmla="*/ 8442960 w 12192000"/>
              <a:gd name="connsiteY2" fmla="*/ 4052427 h 6880543"/>
              <a:gd name="connsiteX3" fmla="*/ 8442960 w 12192000"/>
              <a:gd name="connsiteY3" fmla="*/ 3951843 h 6880543"/>
              <a:gd name="connsiteX4" fmla="*/ 0 w 12192000"/>
              <a:gd name="connsiteY4" fmla="*/ 0 h 6880543"/>
              <a:gd name="connsiteX5" fmla="*/ 12192000 w 12192000"/>
              <a:gd name="connsiteY5" fmla="*/ 0 h 6880543"/>
              <a:gd name="connsiteX6" fmla="*/ 12192000 w 12192000"/>
              <a:gd name="connsiteY6" fmla="*/ 6880543 h 6880543"/>
              <a:gd name="connsiteX7" fmla="*/ 0 w 12192000"/>
              <a:gd name="connsiteY7" fmla="*/ 6880543 h 68805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6880543">
                <a:moveTo>
                  <a:pt x="6309360" y="3951843"/>
                </a:moveTo>
                <a:lnTo>
                  <a:pt x="6309360" y="4052427"/>
                </a:lnTo>
                <a:lnTo>
                  <a:pt x="8442960" y="4052427"/>
                </a:lnTo>
                <a:lnTo>
                  <a:pt x="8442960" y="3951843"/>
                </a:lnTo>
                <a:close/>
                <a:moveTo>
                  <a:pt x="0" y="0"/>
                </a:moveTo>
                <a:lnTo>
                  <a:pt x="12192000" y="0"/>
                </a:lnTo>
                <a:lnTo>
                  <a:pt x="12192000" y="6880543"/>
                </a:lnTo>
                <a:lnTo>
                  <a:pt x="0" y="6880543"/>
                </a:lnTo>
                <a:close/>
              </a:path>
            </a:pathLst>
          </a:custGeom>
        </p:spPr>
        <p:txBody>
          <a:bodyPr wrap="square" tIns="182880">
            <a:no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8" name="Title 1">
            <a:extLst>
              <a:ext uri="{FF2B5EF4-FFF2-40B4-BE49-F238E27FC236}">
                <a16:creationId xmlns:a16="http://schemas.microsoft.com/office/drawing/2014/main" id="{8D492973-78E3-D34E-835E-CF2D4517016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309359" y="444933"/>
            <a:ext cx="5477479" cy="3291840"/>
          </a:xfrm>
          <a:prstGeom prst="rect">
            <a:avLst/>
          </a:prstGeom>
        </p:spPr>
        <p:txBody>
          <a:bodyPr lIns="0" tIns="0" rIns="0" bIns="0" anchor="b" anchorCtr="0">
            <a:noAutofit/>
          </a:bodyPr>
          <a:lstStyle>
            <a:lvl1pPr>
              <a:defRPr sz="6000" b="1" i="0" baseline="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en-US" dirty="0"/>
              <a:t>Click to add title 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96BA398-1ED2-1FCA-63B9-8915A8C7A5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6309360" y="3951843"/>
            <a:ext cx="2133600" cy="100584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1876422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pos="7104">
          <p15:clr>
            <a:srgbClr val="FBAE40"/>
          </p15:clr>
        </p15:guide>
        <p15:guide id="3" pos="4344">
          <p15:clr>
            <a:srgbClr val="FBAE40"/>
          </p15:clr>
        </p15:guide>
        <p15:guide id="4" pos="4560">
          <p15:clr>
            <a:srgbClr val="FBAE40"/>
          </p15:clr>
        </p15:guide>
        <p15:guide id="8" orient="horz" pos="1848">
          <p15:clr>
            <a:srgbClr val="FBAE40"/>
          </p15:clr>
        </p15:guide>
      </p15:sldGuideLst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2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B6987D-0137-DE42-B76B-FF621E808D90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299835" y="430529"/>
            <a:ext cx="5486400" cy="3291840"/>
          </a:xfrm>
          <a:prstGeom prst="rect">
            <a:avLst/>
          </a:prstGeom>
        </p:spPr>
        <p:txBody>
          <a:bodyPr lIns="0" tIns="0" rIns="0" bIns="0" anchor="b">
            <a:noAutofit/>
          </a:bodyPr>
          <a:lstStyle>
            <a:lvl1pPr algn="l">
              <a:lnSpc>
                <a:spcPct val="80000"/>
              </a:lnSpc>
              <a:defRPr sz="6000" b="1" i="0" spc="100" baseline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 dirty="0"/>
              <a:t>Click to add title </a:t>
            </a:r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A9973BC6-F6E5-0B3B-C8AB-0AC4020D4E8B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0" y="-11113"/>
            <a:ext cx="5791200" cy="6880226"/>
          </a:xfrm>
        </p:spPr>
        <p:txBody>
          <a:bodyPr>
            <a:normAutofit/>
          </a:bodyPr>
          <a:lstStyle>
            <a:lvl1pPr marL="0" indent="0" algn="ctr">
              <a:buNone/>
              <a:defRPr sz="20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8" name="Text Placeholder 29">
            <a:extLst>
              <a:ext uri="{FF2B5EF4-FFF2-40B4-BE49-F238E27FC236}">
                <a16:creationId xmlns:a16="http://schemas.microsoft.com/office/drawing/2014/main" id="{276A9CD7-E675-3048-86D3-3546A2F6B456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299835" y="4568602"/>
            <a:ext cx="5486400" cy="1645920"/>
          </a:xfrm>
        </p:spPr>
        <p:txBody>
          <a:bodyPr lIns="0" tIns="0" rIns="0" bIns="0">
            <a:noAutofit/>
          </a:bodyPr>
          <a:lstStyle>
            <a:lvl1pPr marL="0" indent="0">
              <a:buNone/>
              <a:defRPr sz="2400" b="1" i="0">
                <a:solidFill>
                  <a:schemeClr val="tx2">
                    <a:lumMod val="75000"/>
                  </a:schemeClr>
                </a:solidFill>
                <a:latin typeface="+mn-lt"/>
              </a:defRPr>
            </a:lvl1pPr>
            <a:lvl2pPr>
              <a:defRPr sz="4000"/>
            </a:lvl2pPr>
            <a:lvl3pPr>
              <a:defRPr sz="4000"/>
            </a:lvl3pPr>
            <a:lvl4pPr>
              <a:defRPr sz="4000"/>
            </a:lvl4pPr>
            <a:lvl5pPr>
              <a:defRPr sz="4000"/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29169ED6-4B82-6844-119F-AC15CDF2D3E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6309360" y="3950208"/>
            <a:ext cx="2133600" cy="3992"/>
          </a:xfrm>
          <a:prstGeom prst="line">
            <a:avLst/>
          </a:prstGeom>
          <a:ln w="101600">
            <a:solidFill>
              <a:schemeClr val="tx2">
                <a:lumMod val="7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4154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ummary 2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C57F1500-1A16-D1EF-4F0C-030852B291F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594360" y="2148840"/>
            <a:ext cx="2133600" cy="3992"/>
          </a:xfrm>
          <a:prstGeom prst="line">
            <a:avLst/>
          </a:prstGeom>
          <a:ln w="101600">
            <a:solidFill>
              <a:schemeClr val="tx2">
                <a:lumMod val="7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pSp>
        <p:nvGrpSpPr>
          <p:cNvPr id="10" name="Group 9">
            <a:extLst>
              <a:ext uri="{FF2B5EF4-FFF2-40B4-BE49-F238E27FC236}">
                <a16:creationId xmlns:a16="http://schemas.microsoft.com/office/drawing/2014/main" id="{2D07A0BE-3890-193E-9439-F294E61A71B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/>
          </p:cNvGrpSpPr>
          <p:nvPr userDrawn="1"/>
        </p:nvGrpSpPr>
        <p:grpSpPr bwMode="auto">
          <a:xfrm rot="16200000" flipV="1">
            <a:off x="0" y="3900132"/>
            <a:ext cx="2959226" cy="2959226"/>
            <a:chOff x="0" y="12289"/>
            <a:chExt cx="3550" cy="3551"/>
          </a:xfrm>
        </p:grpSpPr>
        <p:sp>
          <p:nvSpPr>
            <p:cNvPr id="11" name="Freeform 19">
              <a:extLst>
                <a:ext uri="{FF2B5EF4-FFF2-40B4-BE49-F238E27FC236}">
                  <a16:creationId xmlns:a16="http://schemas.microsoft.com/office/drawing/2014/main" id="{C05217ED-C258-E6CE-BA7F-28A6EA41BCD3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12289"/>
              <a:ext cx="1789" cy="2386"/>
            </a:xfrm>
            <a:custGeom>
              <a:avLst/>
              <a:gdLst>
                <a:gd name="T0" fmla="*/ 0 w 1789"/>
                <a:gd name="T1" fmla="+- 0 12290 12290"/>
                <a:gd name="T2" fmla="*/ 12290 h 2386"/>
                <a:gd name="T3" fmla="*/ 0 w 1789"/>
                <a:gd name="T4" fmla="+- 0 13484 12290"/>
                <a:gd name="T5" fmla="*/ 13484 h 2386"/>
                <a:gd name="T6" fmla="*/ 1192 w 1789"/>
                <a:gd name="T7" fmla="+- 0 14676 12290"/>
                <a:gd name="T8" fmla="*/ 14676 h 2386"/>
                <a:gd name="T9" fmla="*/ 1789 w 1789"/>
                <a:gd name="T10" fmla="+- 0 14079 12290"/>
                <a:gd name="T11" fmla="*/ 14079 h 2386"/>
                <a:gd name="T12" fmla="*/ 0 w 1789"/>
                <a:gd name="T13" fmla="+- 0 12290 12290"/>
                <a:gd name="T14" fmla="*/ 12290 h 2386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  <a:cxn ang="0">
                  <a:pos x="T12" y="T14"/>
                </a:cxn>
              </a:cxnLst>
              <a:rect l="0" t="0" r="r" b="b"/>
              <a:pathLst>
                <a:path w="1789" h="2386">
                  <a:moveTo>
                    <a:pt x="0" y="0"/>
                  </a:moveTo>
                  <a:lnTo>
                    <a:pt x="0" y="1194"/>
                  </a:lnTo>
                  <a:lnTo>
                    <a:pt x="1192" y="2386"/>
                  </a:lnTo>
                  <a:lnTo>
                    <a:pt x="1789" y="178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  <p:sp>
          <p:nvSpPr>
            <p:cNvPr id="12" name="Freeform 20">
              <a:extLst>
                <a:ext uri="{FF2B5EF4-FFF2-40B4-BE49-F238E27FC236}">
                  <a16:creationId xmlns:a16="http://schemas.microsoft.com/office/drawing/2014/main" id="{F3E11A1F-14DD-BA35-D7D7-4D4ADEAA3484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14678"/>
              <a:ext cx="1162" cy="1162"/>
            </a:xfrm>
            <a:custGeom>
              <a:avLst/>
              <a:gdLst>
                <a:gd name="T0" fmla="*/ 0 w 1162"/>
                <a:gd name="T1" fmla="+- 0 14679 14679"/>
                <a:gd name="T2" fmla="*/ 14679 h 1162"/>
                <a:gd name="T3" fmla="*/ 0 w 1162"/>
                <a:gd name="T4" fmla="+- 0 15840 14679"/>
                <a:gd name="T5" fmla="*/ 15840 h 1162"/>
                <a:gd name="T6" fmla="*/ 1161 w 1162"/>
                <a:gd name="T7" fmla="+- 0 15840 14679"/>
                <a:gd name="T8" fmla="*/ 15840 h 1162"/>
                <a:gd name="T9" fmla="*/ 0 w 1162"/>
                <a:gd name="T10" fmla="+- 0 14679 14679"/>
                <a:gd name="T11" fmla="*/ 14679 h 1162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</a:cxnLst>
              <a:rect l="0" t="0" r="r" b="b"/>
              <a:pathLst>
                <a:path w="1162" h="1162">
                  <a:moveTo>
                    <a:pt x="0" y="0"/>
                  </a:moveTo>
                  <a:lnTo>
                    <a:pt x="0" y="1161"/>
                  </a:lnTo>
                  <a:lnTo>
                    <a:pt x="1161" y="116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  <p:sp>
          <p:nvSpPr>
            <p:cNvPr id="13" name="Freeform 21">
              <a:extLst>
                <a:ext uri="{FF2B5EF4-FFF2-40B4-BE49-F238E27FC236}">
                  <a16:creationId xmlns:a16="http://schemas.microsoft.com/office/drawing/2014/main" id="{F14541B0-973F-7E21-1019-D2FB83C8C0D0}"/>
                </a:ext>
              </a:extLst>
            </p:cNvPr>
            <p:cNvSpPr>
              <a:spLocks/>
            </p:cNvSpPr>
            <p:nvPr/>
          </p:nvSpPr>
          <p:spPr bwMode="auto">
            <a:xfrm>
              <a:off x="1221" y="14675"/>
              <a:ext cx="2329" cy="1165"/>
            </a:xfrm>
            <a:custGeom>
              <a:avLst/>
              <a:gdLst>
                <a:gd name="T0" fmla="+- 0 3550 1221"/>
                <a:gd name="T1" fmla="*/ T0 w 2329"/>
                <a:gd name="T2" fmla="+- 0 15840 14676"/>
                <a:gd name="T3" fmla="*/ 15840 h 1165"/>
                <a:gd name="T4" fmla="+- 0 2386 1221"/>
                <a:gd name="T5" fmla="*/ T4 w 2329"/>
                <a:gd name="T6" fmla="+- 0 14676 14676"/>
                <a:gd name="T7" fmla="*/ 14676 h 1165"/>
                <a:gd name="T8" fmla="+- 0 1221 1221"/>
                <a:gd name="T9" fmla="*/ T8 w 2329"/>
                <a:gd name="T10" fmla="+- 0 15840 14676"/>
                <a:gd name="T11" fmla="*/ 15840 h 1165"/>
                <a:gd name="T12" fmla="+- 0 3550 1221"/>
                <a:gd name="T13" fmla="*/ T12 w 2329"/>
                <a:gd name="T14" fmla="+- 0 15840 14676"/>
                <a:gd name="T15" fmla="*/ 15840 h 1165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329" h="1165">
                  <a:moveTo>
                    <a:pt x="2329" y="1164"/>
                  </a:moveTo>
                  <a:lnTo>
                    <a:pt x="1165" y="0"/>
                  </a:lnTo>
                  <a:lnTo>
                    <a:pt x="0" y="1164"/>
                  </a:lnTo>
                  <a:lnTo>
                    <a:pt x="2329" y="1164"/>
                  </a:lnTo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</p:grpSp>
      <p:sp>
        <p:nvSpPr>
          <p:cNvPr id="32" name="Title 1">
            <a:extLst>
              <a:ext uri="{FF2B5EF4-FFF2-40B4-BE49-F238E27FC236}">
                <a16:creationId xmlns:a16="http://schemas.microsoft.com/office/drawing/2014/main" id="{467E05B6-B7CB-1E4F-96BA-4B8CFE8B63D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94360" y="102875"/>
            <a:ext cx="10873740" cy="1680205"/>
          </a:xfrm>
          <a:prstGeom prst="rect">
            <a:avLst/>
          </a:prstGeom>
        </p:spPr>
        <p:txBody>
          <a:bodyPr lIns="0" tIns="0" rIns="0" bIns="0" anchor="b" anchorCtr="0">
            <a:noAutofit/>
          </a:bodyPr>
          <a:lstStyle>
            <a:lvl1pPr>
              <a:defRPr sz="4400" b="1" i="0">
                <a:latin typeface="+mj-lt"/>
              </a:defRPr>
            </a:lvl1pPr>
          </a:lstStyle>
          <a:p>
            <a:r>
              <a:rPr lang="en-US" dirty="0"/>
              <a:t>Click to add title </a:t>
            </a:r>
          </a:p>
        </p:txBody>
      </p:sp>
      <p:sp>
        <p:nvSpPr>
          <p:cNvPr id="2" name="Content Placeholder 5">
            <a:extLst>
              <a:ext uri="{FF2B5EF4-FFF2-40B4-BE49-F238E27FC236}">
                <a16:creationId xmlns:a16="http://schemas.microsoft.com/office/drawing/2014/main" id="{F6FE0DC0-B0D7-F4D6-8038-177AD7A8C211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3657600" y="2282008"/>
            <a:ext cx="7810500" cy="3699328"/>
          </a:xfrm>
        </p:spPr>
        <p:txBody>
          <a:bodyPr lIns="0" tIns="228600" rIns="0" bIns="0">
            <a:normAutofit/>
          </a:bodyPr>
          <a:lstStyle>
            <a:lvl1pPr marL="283464" indent="-283464">
              <a:spcBef>
                <a:spcPts val="1800"/>
              </a:spcBef>
              <a:buFont typeface="Arial" panose="020B0604020202020204" pitchFamily="34" charset="0"/>
              <a:buChar char="•"/>
              <a:defRPr sz="2000"/>
            </a:lvl1pPr>
            <a:lvl2pPr indent="-283464">
              <a:spcBef>
                <a:spcPts val="1800"/>
              </a:spcBef>
              <a:defRPr sz="2000"/>
            </a:lvl2pPr>
            <a:lvl3pPr indent="-283464">
              <a:spcBef>
                <a:spcPts val="1800"/>
              </a:spcBef>
              <a:defRPr sz="2000"/>
            </a:lvl3pPr>
            <a:lvl4pPr indent="-283464">
              <a:spcBef>
                <a:spcPts val="1800"/>
              </a:spcBef>
              <a:defRPr sz="2000"/>
            </a:lvl4pPr>
            <a:lvl5pPr indent="-283464">
              <a:spcBef>
                <a:spcPts val="1800"/>
              </a:spcBef>
              <a:defRPr sz="2000"/>
            </a:lvl5pPr>
          </a:lstStyle>
          <a:p>
            <a:pPr lvl="0"/>
            <a:r>
              <a:rPr lang="en-US" dirty="0"/>
              <a:t>Click to add content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7ED58739-4346-5104-B1AC-89ED035912AF}"/>
              </a:ext>
            </a:extLst>
          </p:cNvPr>
          <p:cNvSpPr>
            <a:spLocks noGrp="1"/>
          </p:cNvSpPr>
          <p:nvPr>
            <p:ph type="sldNum" sz="quarter" idx="22"/>
          </p:nvPr>
        </p:nvSpPr>
        <p:spPr/>
        <p:txBody>
          <a:bodyPr/>
          <a:lstStyle/>
          <a:p>
            <a:fld id="{294A09A9-5501-47C1-A89A-A340965A2BE2}" type="slidenum">
              <a:rPr lang="en-US" smtClean="0"/>
              <a:pPr/>
              <a:t>‹#›</a:t>
            </a:fld>
            <a:endParaRPr lang="en-US" dirty="0">
              <a:latin typeface="+mn-lt"/>
            </a:endParaRP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9272B8D-F380-9F1A-C8E6-BDD2352B1763}"/>
              </a:ext>
            </a:extLst>
          </p:cNvPr>
          <p:cNvSpPr>
            <a:spLocks noGrp="1"/>
          </p:cNvSpPr>
          <p:nvPr>
            <p:ph type="dt" sz="half" idx="21"/>
          </p:nvPr>
        </p:nvSpPr>
        <p:spPr/>
        <p:txBody>
          <a:bodyPr/>
          <a:lstStyle/>
          <a:p>
            <a:endParaRPr lang="en-US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13872490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600">
          <p15:clr>
            <a:srgbClr val="FBAE40"/>
          </p15:clr>
        </p15:guide>
        <p15:guide id="2" pos="7080">
          <p15:clr>
            <a:srgbClr val="FBAE40"/>
          </p15:clr>
        </p15:guide>
        <p15:guide id="3" pos="2304">
          <p15:clr>
            <a:srgbClr val="FBAE40"/>
          </p15:clr>
        </p15:guide>
        <p15:guide id="4" pos="5736">
          <p15:clr>
            <a:srgbClr val="FBAE40"/>
          </p15:clr>
        </p15:guide>
        <p15:guide id="5" pos="1944">
          <p15:clr>
            <a:srgbClr val="FBAE40"/>
          </p15:clr>
        </p15:guide>
        <p15:guide id="6" pos="4008">
          <p15:clr>
            <a:srgbClr val="FBAE40"/>
          </p15:clr>
        </p15:guide>
        <p15:guide id="7" orient="horz" pos="1224">
          <p15:clr>
            <a:srgbClr val="FBAE40"/>
          </p15:clr>
        </p15:guide>
        <p15:guide id="8" orient="horz" pos="1440">
          <p15:clr>
            <a:srgbClr val="FBAE40"/>
          </p15:clr>
        </p15:guide>
        <p15:guide id="9" orient="horz" pos="552">
          <p15:clr>
            <a:srgbClr val="FBAE40"/>
          </p15:clr>
        </p15:guide>
        <p15:guide id="10" pos="5352">
          <p15:clr>
            <a:srgbClr val="FBAE40"/>
          </p15:clr>
        </p15:guide>
        <p15:guide id="11" pos="3648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C90CB430-5346-484A-60E8-9551210A60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8C1CCA2-ECEF-BF77-17E7-A8495A28FA4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3DC9925-C9DD-A901-E4A1-3C64A275F0C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CDBEC93-8723-449B-AF88-6ED00C787531}" type="datetimeFigureOut">
              <a:rPr lang="en-US" smtClean="0"/>
              <a:t>8/4/2024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D4EF09A-F8A2-8E7B-C347-343D19C58D2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3EB1C8A-0DDF-5956-677E-CCD51E6F31F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B1BCD779-BBFD-4C68-8370-698921C731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6219037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4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5.xml"/><Relationship Id="rId4" Type="http://schemas.microsoft.com/office/2007/relationships/hdphoto" Target="../media/hdphoto1.wdp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6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5.xml"/><Relationship Id="rId4" Type="http://schemas.microsoft.com/office/2007/relationships/hdphoto" Target="../media/hdphoto1.wdp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6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6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5.xml"/><Relationship Id="rId4" Type="http://schemas.microsoft.com/office/2007/relationships/hdphoto" Target="../media/hdphoto1.wdp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6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6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6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6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5.xml"/><Relationship Id="rId4" Type="http://schemas.microsoft.com/office/2007/relationships/hdphoto" Target="../media/hdphoto1.wdp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6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6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5.xml"/><Relationship Id="rId4" Type="http://schemas.microsoft.com/office/2007/relationships/hdphoto" Target="../media/hdphoto1.wdp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9C37279A-330D-886F-340D-494A5005E5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9359" y="444933"/>
            <a:ext cx="5477479" cy="3291840"/>
          </a:xfrm>
        </p:spPr>
        <p:txBody>
          <a:bodyPr/>
          <a:lstStyle/>
          <a:p>
            <a:br>
              <a:rPr lang="en-US" dirty="0"/>
            </a:br>
            <a:br>
              <a:rPr lang="en-US" dirty="0"/>
            </a:br>
            <a:r>
              <a:rPr lang="en-US" dirty="0"/>
              <a:t>Psalm 51:10</a:t>
            </a:r>
            <a:br>
              <a:rPr lang="en-US" dirty="0"/>
            </a:br>
            <a:r>
              <a:rPr lang="en-US" dirty="0"/>
              <a:t>Psalm 57:7</a:t>
            </a:r>
            <a:br>
              <a:rPr lang="en-US" dirty="0"/>
            </a:br>
            <a:r>
              <a:rPr lang="en-US" dirty="0"/>
              <a:t>Psalm 112</a:t>
            </a: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C8F42BA9-F408-1AD4-0862-ADD09CF90073}"/>
              </a:ext>
            </a:extLst>
          </p:cNvPr>
          <p:cNvSpPr txBox="1">
            <a:spLocks/>
          </p:cNvSpPr>
          <p:nvPr/>
        </p:nvSpPr>
        <p:spPr>
          <a:xfrm>
            <a:off x="1043638" y="534266"/>
            <a:ext cx="5486400" cy="3291840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b="1" i="0" kern="120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The </a:t>
            </a:r>
            <a:br>
              <a:rPr lang="en-US"/>
            </a:br>
            <a:r>
              <a:rPr lang="en-US"/>
              <a:t>Steadfast </a:t>
            </a:r>
            <a:br>
              <a:rPr lang="en-US"/>
            </a:br>
            <a:r>
              <a:rPr lang="en-US"/>
              <a:t>Heart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493726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30BF65-C84B-45C3-72CA-AFDA688511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4360" y="189572"/>
            <a:ext cx="6787747" cy="1593507"/>
          </a:xfrm>
        </p:spPr>
        <p:txBody>
          <a:bodyPr/>
          <a:lstStyle/>
          <a:p>
            <a:r>
              <a:rPr lang="en-US" dirty="0"/>
              <a:t>A Steadfast heart:</a:t>
            </a:r>
            <a:br>
              <a:rPr lang="en-US" dirty="0"/>
            </a:br>
            <a:r>
              <a:rPr lang="en-US" dirty="0"/>
              <a:t>What does it look like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B8EBC2C-6DD7-5003-38EB-40753046FE8C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593725" y="2281238"/>
            <a:ext cx="6788150" cy="3709987"/>
          </a:xfrm>
        </p:spPr>
        <p:txBody>
          <a:bodyPr tIns="457200">
            <a:normAutofit/>
          </a:bodyPr>
          <a:lstStyle/>
          <a:p>
            <a:pPr>
              <a:lnSpc>
                <a:spcPct val="100000"/>
              </a:lnSpc>
            </a:pPr>
            <a:r>
              <a:rPr lang="en-US" sz="2800" dirty="0"/>
              <a:t>A physical heart?</a:t>
            </a:r>
          </a:p>
          <a:p>
            <a:pPr lvl="1">
              <a:lnSpc>
                <a:spcPct val="100000"/>
              </a:lnSpc>
            </a:pPr>
            <a:r>
              <a:rPr lang="en-US" sz="2800" dirty="0"/>
              <a:t>Fleshy organ</a:t>
            </a:r>
          </a:p>
          <a:p>
            <a:pPr lvl="1">
              <a:lnSpc>
                <a:spcPct val="100000"/>
              </a:lnSpc>
            </a:pPr>
            <a:r>
              <a:rPr lang="en-US" sz="2800" dirty="0"/>
              <a:t>Bit of heart</a:t>
            </a:r>
          </a:p>
          <a:p>
            <a:pPr lvl="1">
              <a:lnSpc>
                <a:spcPct val="100000"/>
              </a:lnSpc>
            </a:pPr>
            <a:r>
              <a:rPr lang="en-US" sz="2800" dirty="0"/>
              <a:t>Half a heart</a:t>
            </a:r>
          </a:p>
          <a:p>
            <a:pPr lvl="1">
              <a:lnSpc>
                <a:spcPct val="100000"/>
              </a:lnSpc>
            </a:pPr>
            <a:r>
              <a:rPr lang="en-US" sz="2800" dirty="0"/>
              <a:t>A whole heart</a:t>
            </a:r>
          </a:p>
        </p:txBody>
      </p:sp>
    </p:spTree>
    <p:extLst>
      <p:ext uri="{BB962C8B-B14F-4D97-AF65-F5344CB8AC3E}">
        <p14:creationId xmlns:p14="http://schemas.microsoft.com/office/powerpoint/2010/main" val="334668579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30BF65-C84B-45C3-72CA-AFDA688511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4360" y="189572"/>
            <a:ext cx="6787747" cy="1593507"/>
          </a:xfrm>
        </p:spPr>
        <p:txBody>
          <a:bodyPr/>
          <a:lstStyle/>
          <a:p>
            <a:r>
              <a:rPr lang="en-US" dirty="0"/>
              <a:t>A Steadfast heart:</a:t>
            </a:r>
            <a:br>
              <a:rPr lang="en-US" dirty="0"/>
            </a:br>
            <a:r>
              <a:rPr lang="en-US" dirty="0"/>
              <a:t>What does it look like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B8EBC2C-6DD7-5003-38EB-40753046FE8C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593725" y="2281238"/>
            <a:ext cx="8371166" cy="4034721"/>
          </a:xfrm>
        </p:spPr>
        <p:txBody>
          <a:bodyPr tIns="457200">
            <a:normAutofit/>
          </a:bodyPr>
          <a:lstStyle/>
          <a:p>
            <a:pPr>
              <a:lnSpc>
                <a:spcPct val="110000"/>
              </a:lnSpc>
              <a:spcBef>
                <a:spcPts val="0"/>
              </a:spcBef>
            </a:pPr>
            <a:r>
              <a:rPr lang="en-US" sz="2800" dirty="0"/>
              <a:t>A physical heart?</a:t>
            </a:r>
          </a:p>
          <a:p>
            <a:pPr>
              <a:lnSpc>
                <a:spcPct val="110000"/>
              </a:lnSpc>
              <a:spcBef>
                <a:spcPts val="0"/>
              </a:spcBef>
            </a:pPr>
            <a:r>
              <a:rPr lang="en-US" sz="2800" dirty="0"/>
              <a:t>The spiritual heart</a:t>
            </a:r>
          </a:p>
          <a:p>
            <a:pPr lvl="1">
              <a:lnSpc>
                <a:spcPct val="110000"/>
              </a:lnSpc>
              <a:spcBef>
                <a:spcPts val="0"/>
              </a:spcBef>
            </a:pPr>
            <a:r>
              <a:rPr lang="en-US" sz="2800" dirty="0"/>
              <a:t>Not a blood pump</a:t>
            </a:r>
          </a:p>
          <a:p>
            <a:pPr lvl="1">
              <a:lnSpc>
                <a:spcPct val="110000"/>
              </a:lnSpc>
              <a:spcBef>
                <a:spcPts val="0"/>
              </a:spcBef>
            </a:pPr>
            <a:r>
              <a:rPr lang="en-US" sz="2800" dirty="0"/>
              <a:t>Ethics, emotions, intellect, volition…</a:t>
            </a:r>
          </a:p>
          <a:p>
            <a:pPr lvl="1">
              <a:lnSpc>
                <a:spcPct val="110000"/>
              </a:lnSpc>
              <a:spcBef>
                <a:spcPts val="0"/>
              </a:spcBef>
            </a:pPr>
            <a:r>
              <a:rPr lang="en-US" sz="2800" dirty="0"/>
              <a:t>Out of it spring the issues of life (Proverbs 4:23)</a:t>
            </a:r>
          </a:p>
          <a:p>
            <a:pPr lvl="1">
              <a:lnSpc>
                <a:spcPct val="110000"/>
              </a:lnSpc>
              <a:spcBef>
                <a:spcPts val="0"/>
              </a:spcBef>
            </a:pPr>
            <a:r>
              <a:rPr lang="en-US" sz="2800" dirty="0"/>
              <a:t>Out the heart….(Matthew 12:34/ Luke 6:45)</a:t>
            </a:r>
          </a:p>
        </p:txBody>
      </p:sp>
    </p:spTree>
    <p:extLst>
      <p:ext uri="{BB962C8B-B14F-4D97-AF65-F5344CB8AC3E}">
        <p14:creationId xmlns:p14="http://schemas.microsoft.com/office/powerpoint/2010/main" val="151512384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Placeholder 10" descr="A close-up of a plant">
            <a:extLst>
              <a:ext uri="{FF2B5EF4-FFF2-40B4-BE49-F238E27FC236}">
                <a16:creationId xmlns:a16="http://schemas.microsoft.com/office/drawing/2014/main" id="{8DB431A1-9806-9CFE-0E5F-1A5611C2A666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" r="23"/>
          <a:stretch/>
        </p:blipFill>
        <p:spPr>
          <a:xfrm>
            <a:off x="0" y="0"/>
            <a:ext cx="12192000" cy="6880225"/>
          </a:xfrm>
        </p:spPr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9C37279A-330D-886F-340D-494A5005E5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9359" y="444933"/>
            <a:ext cx="5477479" cy="3291840"/>
          </a:xfrm>
        </p:spPr>
        <p:txBody>
          <a:bodyPr anchor="ctr"/>
          <a:lstStyle/>
          <a:p>
            <a:r>
              <a:rPr lang="en-US" sz="4800" dirty="0"/>
              <a:t>Snapshots of the steadfast heart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62AECF4-06B3-3048-305B-77B33FB01054}"/>
              </a:ext>
            </a:extLst>
          </p:cNvPr>
          <p:cNvSpPr txBox="1"/>
          <p:nvPr/>
        </p:nvSpPr>
        <p:spPr>
          <a:xfrm>
            <a:off x="4996208" y="4629090"/>
            <a:ext cx="6594154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2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Heroes of Faith (Hebrews 11)</a:t>
            </a:r>
            <a:br>
              <a:rPr lang="en-US" sz="32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lang="en-US" sz="32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Paul (II Corinthians 11:23-29,12:9-10)</a:t>
            </a:r>
            <a:br>
              <a:rPr lang="en-US" sz="32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lang="en-US" sz="32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Jesus (Hebrews 12:1-3)</a:t>
            </a:r>
          </a:p>
        </p:txBody>
      </p:sp>
    </p:spTree>
    <p:extLst>
      <p:ext uri="{BB962C8B-B14F-4D97-AF65-F5344CB8AC3E}">
        <p14:creationId xmlns:p14="http://schemas.microsoft.com/office/powerpoint/2010/main" val="375660949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30BF65-C84B-45C3-72CA-AFDA688511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4360" y="189572"/>
            <a:ext cx="6787747" cy="1593507"/>
          </a:xfrm>
        </p:spPr>
        <p:txBody>
          <a:bodyPr/>
          <a:lstStyle/>
          <a:p>
            <a:r>
              <a:rPr lang="en-US" dirty="0"/>
              <a:t>A Steadfast heart:</a:t>
            </a:r>
            <a:br>
              <a:rPr lang="en-US" dirty="0"/>
            </a:br>
            <a:r>
              <a:rPr lang="en-US" dirty="0"/>
              <a:t>What does it look like?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B8EBC2C-6DD7-5003-38EB-40753046FE8C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593725" y="2281238"/>
            <a:ext cx="6788150" cy="3709987"/>
          </a:xfrm>
        </p:spPr>
        <p:txBody>
          <a:bodyPr tIns="457200">
            <a:norm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sz="2800" dirty="0"/>
              <a:t>A physical heart?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sz="2800" dirty="0"/>
              <a:t>The spiritual heart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sz="2800" dirty="0"/>
              <a:t>The heart steadfast on avoiding God</a:t>
            </a:r>
          </a:p>
        </p:txBody>
      </p:sp>
    </p:spTree>
    <p:extLst>
      <p:ext uri="{BB962C8B-B14F-4D97-AF65-F5344CB8AC3E}">
        <p14:creationId xmlns:p14="http://schemas.microsoft.com/office/powerpoint/2010/main" val="257673689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Placeholder 10" descr="A close-up of a plant">
            <a:extLst>
              <a:ext uri="{FF2B5EF4-FFF2-40B4-BE49-F238E27FC236}">
                <a16:creationId xmlns:a16="http://schemas.microsoft.com/office/drawing/2014/main" id="{8DB431A1-9806-9CFE-0E5F-1A5611C2A666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" r="23"/>
          <a:stretch/>
        </p:blipFill>
        <p:spPr>
          <a:xfrm>
            <a:off x="0" y="0"/>
            <a:ext cx="12192000" cy="6880225"/>
          </a:xfrm>
        </p:spPr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9C37279A-330D-886F-340D-494A5005E5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12503" y="501494"/>
            <a:ext cx="8675993" cy="2505657"/>
          </a:xfrm>
        </p:spPr>
        <p:txBody>
          <a:bodyPr anchor="t"/>
          <a:lstStyle/>
          <a:p>
            <a:r>
              <a:rPr lang="en-US" sz="4400" dirty="0"/>
              <a:t>Man:  Genesis 6:5</a:t>
            </a:r>
            <a:br>
              <a:rPr lang="en-US" sz="4400" dirty="0"/>
            </a:br>
            <a:r>
              <a:rPr lang="en-US" sz="4400" dirty="0"/>
              <a:t>Gentiles:  Romans 1:21,24,28</a:t>
            </a:r>
            <a:br>
              <a:rPr lang="en-US" sz="4400" dirty="0"/>
            </a:br>
            <a:r>
              <a:rPr lang="en-US" sz="4400" dirty="0"/>
              <a:t>Israel:  Hebrews 3:12/ Psalm 78:37</a:t>
            </a:r>
          </a:p>
        </p:txBody>
      </p:sp>
    </p:spTree>
    <p:extLst>
      <p:ext uri="{BB962C8B-B14F-4D97-AF65-F5344CB8AC3E}">
        <p14:creationId xmlns:p14="http://schemas.microsoft.com/office/powerpoint/2010/main" val="100040033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30BF65-C84B-45C3-72CA-AFDA688511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4360" y="189572"/>
            <a:ext cx="6787747" cy="1593507"/>
          </a:xfrm>
        </p:spPr>
        <p:txBody>
          <a:bodyPr/>
          <a:lstStyle/>
          <a:p>
            <a:r>
              <a:rPr lang="en-US" dirty="0"/>
              <a:t>A Steadfast heart</a:t>
            </a:r>
            <a:br>
              <a:rPr lang="en-US" dirty="0"/>
            </a:br>
            <a:r>
              <a:rPr lang="en-US" dirty="0"/>
              <a:t>What does it look like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B8EBC2C-6DD7-5003-38EB-40753046FE8C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593725" y="2281238"/>
            <a:ext cx="6788150" cy="3709987"/>
          </a:xfrm>
        </p:spPr>
        <p:txBody>
          <a:bodyPr tIns="457200">
            <a:norm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sz="2800" dirty="0"/>
              <a:t>A physical heart?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sz="2800" dirty="0"/>
              <a:t>The spiritual heart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sz="2800" dirty="0"/>
              <a:t>Bent on avoiding God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sz="2800" dirty="0"/>
              <a:t>The steadfast heart bent toward God</a:t>
            </a:r>
          </a:p>
        </p:txBody>
      </p:sp>
    </p:spTree>
    <p:extLst>
      <p:ext uri="{BB962C8B-B14F-4D97-AF65-F5344CB8AC3E}">
        <p14:creationId xmlns:p14="http://schemas.microsoft.com/office/powerpoint/2010/main" val="190019150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Placeholder 10" descr="A close-up of a plant">
            <a:extLst>
              <a:ext uri="{FF2B5EF4-FFF2-40B4-BE49-F238E27FC236}">
                <a16:creationId xmlns:a16="http://schemas.microsoft.com/office/drawing/2014/main" id="{8DB431A1-9806-9CFE-0E5F-1A5611C2A666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" r="23"/>
          <a:stretch/>
        </p:blipFill>
        <p:spPr>
          <a:xfrm>
            <a:off x="0" y="0"/>
            <a:ext cx="12192000" cy="6880225"/>
          </a:xfrm>
        </p:spPr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9C37279A-330D-886F-340D-494A5005E5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9359" y="444933"/>
            <a:ext cx="5477479" cy="3291840"/>
          </a:xfrm>
        </p:spPr>
        <p:txBody>
          <a:bodyPr/>
          <a:lstStyle/>
          <a:p>
            <a:r>
              <a:rPr lang="en-US" sz="4600" dirty="0"/>
              <a:t>Psalm 136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20C3F9B-8ACD-12F4-D74E-571C95D2C7F2}"/>
              </a:ext>
            </a:extLst>
          </p:cNvPr>
          <p:cNvSpPr txBox="1"/>
          <p:nvPr/>
        </p:nvSpPr>
        <p:spPr>
          <a:xfrm>
            <a:off x="6309359" y="4154337"/>
            <a:ext cx="6231466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600" dirty="0"/>
              <a:t>Psalm  25:7</a:t>
            </a:r>
          </a:p>
          <a:p>
            <a:r>
              <a:rPr lang="en-US" sz="3600" dirty="0"/>
              <a:t>Psalm 86:13</a:t>
            </a:r>
          </a:p>
          <a:p>
            <a:r>
              <a:rPr lang="en-US" sz="3600" dirty="0"/>
              <a:t>Psalm 108:1-4</a:t>
            </a:r>
          </a:p>
        </p:txBody>
      </p:sp>
    </p:spTree>
    <p:extLst>
      <p:ext uri="{BB962C8B-B14F-4D97-AF65-F5344CB8AC3E}">
        <p14:creationId xmlns:p14="http://schemas.microsoft.com/office/powerpoint/2010/main" val="19399260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B1D9D6-2977-ABCD-FDF8-51AFA5064E5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309904" y="411479"/>
            <a:ext cx="5486400" cy="3291840"/>
          </a:xfrm>
        </p:spPr>
        <p:txBody>
          <a:bodyPr/>
          <a:lstStyle/>
          <a:p>
            <a:r>
              <a:rPr lang="en-US" dirty="0"/>
              <a:t>The </a:t>
            </a:r>
            <a:br>
              <a:rPr lang="en-US" dirty="0"/>
            </a:br>
            <a:r>
              <a:rPr lang="en-US" dirty="0"/>
              <a:t>Steadfast </a:t>
            </a:r>
            <a:br>
              <a:rPr lang="en-US" dirty="0"/>
            </a:br>
            <a:r>
              <a:rPr lang="en-US" dirty="0"/>
              <a:t>Heart</a:t>
            </a:r>
          </a:p>
        </p:txBody>
      </p:sp>
    </p:spTree>
    <p:extLst>
      <p:ext uri="{BB962C8B-B14F-4D97-AF65-F5344CB8AC3E}">
        <p14:creationId xmlns:p14="http://schemas.microsoft.com/office/powerpoint/2010/main" val="171738389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Placeholder 4" descr="A close-up of a wood grain">
            <a:extLst>
              <a:ext uri="{FF2B5EF4-FFF2-40B4-BE49-F238E27FC236}">
                <a16:creationId xmlns:a16="http://schemas.microsoft.com/office/drawing/2014/main" id="{7D5BDB53-9169-3BBC-9362-0539514AC7DD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4700"/>
                    </a14:imgEffect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-11113"/>
            <a:ext cx="4413738" cy="6880226"/>
          </a:xfr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65B8CE60-587E-1D5C-8B50-ED3441BA49C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819504" y="493282"/>
            <a:ext cx="7190788" cy="835563"/>
          </a:xfrm>
          <a:solidFill>
            <a:schemeClr val="accent2">
              <a:lumMod val="40000"/>
              <a:lumOff val="60000"/>
            </a:schemeClr>
          </a:solidFill>
          <a:ln>
            <a:solidFill>
              <a:schemeClr val="bg1"/>
            </a:solidFill>
          </a:ln>
        </p:spPr>
        <p:txBody>
          <a:bodyPr anchor="ctr"/>
          <a:lstStyle/>
          <a:p>
            <a:pPr marL="1028700" indent="-1028700">
              <a:buFont typeface="+mj-lt"/>
              <a:buAutoNum type="romanUcPeriod"/>
            </a:pPr>
            <a:r>
              <a:rPr lang="en-US" sz="4000" dirty="0"/>
              <a:t>Is known by God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5AAD59A2-19C4-871B-E529-D94A6047ED00}"/>
              </a:ext>
            </a:extLst>
          </p:cNvPr>
          <p:cNvSpPr txBox="1">
            <a:spLocks/>
          </p:cNvSpPr>
          <p:nvPr/>
        </p:nvSpPr>
        <p:spPr>
          <a:xfrm>
            <a:off x="1" y="0"/>
            <a:ext cx="4413738" cy="685800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l" defTabSz="9144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6000" b="1" i="0" kern="1200" spc="100" baseline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en-US" sz="6600" dirty="0">
                <a:solidFill>
                  <a:schemeClr val="tx1"/>
                </a:solidFill>
              </a:rPr>
              <a:t>The Steadfast Heart</a:t>
            </a:r>
          </a:p>
        </p:txBody>
      </p:sp>
    </p:spTree>
    <p:extLst>
      <p:ext uri="{BB962C8B-B14F-4D97-AF65-F5344CB8AC3E}">
        <p14:creationId xmlns:p14="http://schemas.microsoft.com/office/powerpoint/2010/main" val="200223309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545D3755-C3E2-975E-DE68-CDECC4B526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4360" y="102875"/>
            <a:ext cx="10873740" cy="1680205"/>
          </a:xfrm>
        </p:spPr>
        <p:txBody>
          <a:bodyPr/>
          <a:lstStyle/>
          <a:p>
            <a:r>
              <a:rPr lang="en-US" dirty="0">
                <a:solidFill>
                  <a:schemeClr val="bg2"/>
                </a:solidFill>
              </a:rPr>
              <a:t>Known by God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F70BD87D-F7DA-961B-4024-A354DC87D168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3657600" y="1974487"/>
            <a:ext cx="7810500" cy="3700462"/>
          </a:xfrm>
        </p:spPr>
        <p:txBody>
          <a:bodyPr>
            <a:normAutofit/>
          </a:bodyPr>
          <a:lstStyle/>
          <a:p>
            <a:r>
              <a:rPr lang="en-US" sz="2800" dirty="0">
                <a:solidFill>
                  <a:schemeClr val="bg2"/>
                </a:solidFill>
              </a:rPr>
              <a:t>Who can know it? (Jeremiah 17:9)</a:t>
            </a:r>
          </a:p>
          <a:p>
            <a:r>
              <a:rPr lang="en-US" sz="2800" dirty="0">
                <a:solidFill>
                  <a:schemeClr val="bg2"/>
                </a:solidFill>
              </a:rPr>
              <a:t>Man can not know it</a:t>
            </a:r>
          </a:p>
          <a:p>
            <a:pPr lvl="1"/>
            <a:r>
              <a:rPr lang="en-US" sz="2800" dirty="0">
                <a:solidFill>
                  <a:schemeClr val="bg2"/>
                </a:solidFill>
              </a:rPr>
              <a:t>Lose his love for self, others, God, etc.</a:t>
            </a:r>
          </a:p>
          <a:p>
            <a:pPr lvl="1"/>
            <a:r>
              <a:rPr lang="en-US" sz="2800" dirty="0">
                <a:solidFill>
                  <a:schemeClr val="bg2"/>
                </a:solidFill>
              </a:rPr>
              <a:t>Cannot know the heart of any others</a:t>
            </a:r>
          </a:p>
          <a:p>
            <a:pPr lvl="1"/>
            <a:r>
              <a:rPr lang="en-US" sz="2800" dirty="0">
                <a:solidFill>
                  <a:schemeClr val="bg2"/>
                </a:solidFill>
              </a:rPr>
              <a:t>Can know if  by its fruit (Matthew 7:16/ 7:20)</a:t>
            </a:r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C78CEA4F-D72A-C069-6A51-328B103CA0C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/>
          </p:cNvGrpSpPr>
          <p:nvPr/>
        </p:nvGrpSpPr>
        <p:grpSpPr bwMode="auto">
          <a:xfrm rot="16200000" flipV="1">
            <a:off x="0" y="3900132"/>
            <a:ext cx="2959226" cy="2959226"/>
            <a:chOff x="0" y="12289"/>
            <a:chExt cx="3550" cy="3551"/>
          </a:xfrm>
        </p:grpSpPr>
        <p:sp>
          <p:nvSpPr>
            <p:cNvPr id="20" name="Freeform 19">
              <a:extLst>
                <a:ext uri="{FF2B5EF4-FFF2-40B4-BE49-F238E27FC236}">
                  <a16:creationId xmlns:a16="http://schemas.microsoft.com/office/drawing/2014/main" id="{7E473402-19FD-A5B0-5CB6-E5F3926D3828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12289"/>
              <a:ext cx="1789" cy="2386"/>
            </a:xfrm>
            <a:custGeom>
              <a:avLst/>
              <a:gdLst>
                <a:gd name="T0" fmla="*/ 0 w 1789"/>
                <a:gd name="T1" fmla="+- 0 12290 12290"/>
                <a:gd name="T2" fmla="*/ 12290 h 2386"/>
                <a:gd name="T3" fmla="*/ 0 w 1789"/>
                <a:gd name="T4" fmla="+- 0 13484 12290"/>
                <a:gd name="T5" fmla="*/ 13484 h 2386"/>
                <a:gd name="T6" fmla="*/ 1192 w 1789"/>
                <a:gd name="T7" fmla="+- 0 14676 12290"/>
                <a:gd name="T8" fmla="*/ 14676 h 2386"/>
                <a:gd name="T9" fmla="*/ 1789 w 1789"/>
                <a:gd name="T10" fmla="+- 0 14079 12290"/>
                <a:gd name="T11" fmla="*/ 14079 h 2386"/>
                <a:gd name="T12" fmla="*/ 0 w 1789"/>
                <a:gd name="T13" fmla="+- 0 12290 12290"/>
                <a:gd name="T14" fmla="*/ 12290 h 2386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  <a:cxn ang="0">
                  <a:pos x="T12" y="T14"/>
                </a:cxn>
              </a:cxnLst>
              <a:rect l="0" t="0" r="r" b="b"/>
              <a:pathLst>
                <a:path w="1789" h="2386">
                  <a:moveTo>
                    <a:pt x="0" y="0"/>
                  </a:moveTo>
                  <a:lnTo>
                    <a:pt x="0" y="1194"/>
                  </a:lnTo>
                  <a:lnTo>
                    <a:pt x="1192" y="2386"/>
                  </a:lnTo>
                  <a:lnTo>
                    <a:pt x="1789" y="178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  <p:sp>
          <p:nvSpPr>
            <p:cNvPr id="21" name="Freeform 20">
              <a:extLst>
                <a:ext uri="{FF2B5EF4-FFF2-40B4-BE49-F238E27FC236}">
                  <a16:creationId xmlns:a16="http://schemas.microsoft.com/office/drawing/2014/main" id="{879D1CAD-2EA2-9376-7B64-0C3AC590F651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14678"/>
              <a:ext cx="1162" cy="1162"/>
            </a:xfrm>
            <a:custGeom>
              <a:avLst/>
              <a:gdLst>
                <a:gd name="T0" fmla="*/ 0 w 1162"/>
                <a:gd name="T1" fmla="+- 0 14679 14679"/>
                <a:gd name="T2" fmla="*/ 14679 h 1162"/>
                <a:gd name="T3" fmla="*/ 0 w 1162"/>
                <a:gd name="T4" fmla="+- 0 15840 14679"/>
                <a:gd name="T5" fmla="*/ 15840 h 1162"/>
                <a:gd name="T6" fmla="*/ 1161 w 1162"/>
                <a:gd name="T7" fmla="+- 0 15840 14679"/>
                <a:gd name="T8" fmla="*/ 15840 h 1162"/>
                <a:gd name="T9" fmla="*/ 0 w 1162"/>
                <a:gd name="T10" fmla="+- 0 14679 14679"/>
                <a:gd name="T11" fmla="*/ 14679 h 1162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</a:cxnLst>
              <a:rect l="0" t="0" r="r" b="b"/>
              <a:pathLst>
                <a:path w="1162" h="1162">
                  <a:moveTo>
                    <a:pt x="0" y="0"/>
                  </a:moveTo>
                  <a:lnTo>
                    <a:pt x="0" y="1161"/>
                  </a:lnTo>
                  <a:lnTo>
                    <a:pt x="1161" y="116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  <p:sp>
          <p:nvSpPr>
            <p:cNvPr id="22" name="Freeform 21">
              <a:extLst>
                <a:ext uri="{FF2B5EF4-FFF2-40B4-BE49-F238E27FC236}">
                  <a16:creationId xmlns:a16="http://schemas.microsoft.com/office/drawing/2014/main" id="{B16F8906-918C-BE0B-A4AB-6A1D48150AC7}"/>
                </a:ext>
              </a:extLst>
            </p:cNvPr>
            <p:cNvSpPr>
              <a:spLocks/>
            </p:cNvSpPr>
            <p:nvPr/>
          </p:nvSpPr>
          <p:spPr bwMode="auto">
            <a:xfrm>
              <a:off x="1221" y="14675"/>
              <a:ext cx="2329" cy="1165"/>
            </a:xfrm>
            <a:custGeom>
              <a:avLst/>
              <a:gdLst>
                <a:gd name="T0" fmla="+- 0 3550 1221"/>
                <a:gd name="T1" fmla="*/ T0 w 2329"/>
                <a:gd name="T2" fmla="+- 0 15840 14676"/>
                <a:gd name="T3" fmla="*/ 15840 h 1165"/>
                <a:gd name="T4" fmla="+- 0 2386 1221"/>
                <a:gd name="T5" fmla="*/ T4 w 2329"/>
                <a:gd name="T6" fmla="+- 0 14676 14676"/>
                <a:gd name="T7" fmla="*/ 14676 h 1165"/>
                <a:gd name="T8" fmla="+- 0 1221 1221"/>
                <a:gd name="T9" fmla="*/ T8 w 2329"/>
                <a:gd name="T10" fmla="+- 0 15840 14676"/>
                <a:gd name="T11" fmla="*/ 15840 h 1165"/>
                <a:gd name="T12" fmla="+- 0 3550 1221"/>
                <a:gd name="T13" fmla="*/ T12 w 2329"/>
                <a:gd name="T14" fmla="+- 0 15840 14676"/>
                <a:gd name="T15" fmla="*/ 15840 h 1165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329" h="1165">
                  <a:moveTo>
                    <a:pt x="2329" y="1164"/>
                  </a:moveTo>
                  <a:lnTo>
                    <a:pt x="1165" y="0"/>
                  </a:lnTo>
                  <a:lnTo>
                    <a:pt x="0" y="1164"/>
                  </a:lnTo>
                  <a:lnTo>
                    <a:pt x="2329" y="1164"/>
                  </a:lnTo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320031202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545D3755-C3E2-975E-DE68-CDECC4B526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4360" y="102875"/>
            <a:ext cx="10873740" cy="1680205"/>
          </a:xfrm>
        </p:spPr>
        <p:txBody>
          <a:bodyPr/>
          <a:lstStyle/>
          <a:p>
            <a:r>
              <a:rPr lang="en-US" dirty="0">
                <a:solidFill>
                  <a:schemeClr val="bg2"/>
                </a:solidFill>
              </a:rPr>
              <a:t>Known by God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F70BD87D-F7DA-961B-4024-A354DC87D168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3657600" y="1918446"/>
            <a:ext cx="7810500" cy="4444746"/>
          </a:xfrm>
        </p:spPr>
        <p:txBody>
          <a:bodyPr>
            <a:noAutofit/>
          </a:bodyPr>
          <a:lstStyle/>
          <a:p>
            <a:pPr>
              <a:lnSpc>
                <a:spcPct val="120000"/>
              </a:lnSpc>
              <a:spcBef>
                <a:spcPts val="600"/>
              </a:spcBef>
            </a:pPr>
            <a:r>
              <a:rPr lang="en-US" sz="2800" dirty="0">
                <a:solidFill>
                  <a:schemeClr val="bg2"/>
                </a:solidFill>
              </a:rPr>
              <a:t>Who can know it? (Jeremiah 17:9)</a:t>
            </a:r>
          </a:p>
          <a:p>
            <a:pPr>
              <a:lnSpc>
                <a:spcPct val="120000"/>
              </a:lnSpc>
              <a:spcBef>
                <a:spcPts val="600"/>
              </a:spcBef>
            </a:pPr>
            <a:r>
              <a:rPr lang="en-US" sz="2800" dirty="0">
                <a:solidFill>
                  <a:schemeClr val="bg2"/>
                </a:solidFill>
              </a:rPr>
              <a:t>Man can not know it</a:t>
            </a:r>
          </a:p>
          <a:p>
            <a:pPr>
              <a:lnSpc>
                <a:spcPct val="120000"/>
              </a:lnSpc>
              <a:spcBef>
                <a:spcPts val="600"/>
              </a:spcBef>
            </a:pPr>
            <a:r>
              <a:rPr lang="en-US" sz="2800" dirty="0">
                <a:solidFill>
                  <a:schemeClr val="bg2"/>
                </a:solidFill>
              </a:rPr>
              <a:t>God along knows the heart</a:t>
            </a:r>
          </a:p>
          <a:p>
            <a:pPr lvl="1">
              <a:lnSpc>
                <a:spcPct val="120000"/>
              </a:lnSpc>
              <a:spcBef>
                <a:spcPts val="600"/>
              </a:spcBef>
            </a:pPr>
            <a:r>
              <a:rPr lang="en-US" sz="2800" dirty="0">
                <a:solidFill>
                  <a:schemeClr val="bg2"/>
                </a:solidFill>
              </a:rPr>
              <a:t>Jeremiah 17:10/ Hebrews 4:13</a:t>
            </a:r>
          </a:p>
          <a:p>
            <a:pPr lvl="1">
              <a:lnSpc>
                <a:spcPct val="120000"/>
              </a:lnSpc>
              <a:spcBef>
                <a:spcPts val="600"/>
              </a:spcBef>
            </a:pPr>
            <a:r>
              <a:rPr lang="en-US" sz="2800" dirty="0">
                <a:solidFill>
                  <a:schemeClr val="bg2"/>
                </a:solidFill>
              </a:rPr>
              <a:t>He has a steadfast heart toward us</a:t>
            </a:r>
          </a:p>
          <a:p>
            <a:pPr lvl="1">
              <a:lnSpc>
                <a:spcPct val="120000"/>
              </a:lnSpc>
              <a:spcBef>
                <a:spcPts val="600"/>
              </a:spcBef>
            </a:pPr>
            <a:r>
              <a:rPr lang="en-US" sz="2800" dirty="0">
                <a:solidFill>
                  <a:schemeClr val="bg2"/>
                </a:solidFill>
              </a:rPr>
              <a:t>Looks at the heart (Psalm 7:9 / Proverbs 15:11)</a:t>
            </a:r>
          </a:p>
          <a:p>
            <a:pPr lvl="1">
              <a:lnSpc>
                <a:spcPct val="120000"/>
              </a:lnSpc>
              <a:spcBef>
                <a:spcPts val="600"/>
              </a:spcBef>
            </a:pPr>
            <a:r>
              <a:rPr lang="en-US" sz="2800" dirty="0">
                <a:solidFill>
                  <a:schemeClr val="bg2"/>
                </a:solidFill>
              </a:rPr>
              <a:t>Judge the heart (Proverbs 24:12)</a:t>
            </a:r>
          </a:p>
          <a:p>
            <a:pPr lvl="1">
              <a:lnSpc>
                <a:spcPct val="120000"/>
              </a:lnSpc>
              <a:spcBef>
                <a:spcPts val="600"/>
              </a:spcBef>
            </a:pPr>
            <a:r>
              <a:rPr lang="en-US" sz="2800" dirty="0">
                <a:solidFill>
                  <a:schemeClr val="bg2"/>
                </a:solidFill>
              </a:rPr>
              <a:t>He whom I must submit to (Hebrews 11:6)</a:t>
            </a:r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C78CEA4F-D72A-C069-6A51-328B103CA0C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/>
          </p:cNvGrpSpPr>
          <p:nvPr/>
        </p:nvGrpSpPr>
        <p:grpSpPr bwMode="auto">
          <a:xfrm rot="16200000" flipV="1">
            <a:off x="0" y="3900132"/>
            <a:ext cx="2959226" cy="2959226"/>
            <a:chOff x="0" y="12289"/>
            <a:chExt cx="3550" cy="3551"/>
          </a:xfrm>
        </p:grpSpPr>
        <p:sp>
          <p:nvSpPr>
            <p:cNvPr id="20" name="Freeform 19">
              <a:extLst>
                <a:ext uri="{FF2B5EF4-FFF2-40B4-BE49-F238E27FC236}">
                  <a16:creationId xmlns:a16="http://schemas.microsoft.com/office/drawing/2014/main" id="{7E473402-19FD-A5B0-5CB6-E5F3926D3828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12289"/>
              <a:ext cx="1789" cy="2386"/>
            </a:xfrm>
            <a:custGeom>
              <a:avLst/>
              <a:gdLst>
                <a:gd name="T0" fmla="*/ 0 w 1789"/>
                <a:gd name="T1" fmla="+- 0 12290 12290"/>
                <a:gd name="T2" fmla="*/ 12290 h 2386"/>
                <a:gd name="T3" fmla="*/ 0 w 1789"/>
                <a:gd name="T4" fmla="+- 0 13484 12290"/>
                <a:gd name="T5" fmla="*/ 13484 h 2386"/>
                <a:gd name="T6" fmla="*/ 1192 w 1789"/>
                <a:gd name="T7" fmla="+- 0 14676 12290"/>
                <a:gd name="T8" fmla="*/ 14676 h 2386"/>
                <a:gd name="T9" fmla="*/ 1789 w 1789"/>
                <a:gd name="T10" fmla="+- 0 14079 12290"/>
                <a:gd name="T11" fmla="*/ 14079 h 2386"/>
                <a:gd name="T12" fmla="*/ 0 w 1789"/>
                <a:gd name="T13" fmla="+- 0 12290 12290"/>
                <a:gd name="T14" fmla="*/ 12290 h 2386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  <a:cxn ang="0">
                  <a:pos x="T12" y="T14"/>
                </a:cxn>
              </a:cxnLst>
              <a:rect l="0" t="0" r="r" b="b"/>
              <a:pathLst>
                <a:path w="1789" h="2386">
                  <a:moveTo>
                    <a:pt x="0" y="0"/>
                  </a:moveTo>
                  <a:lnTo>
                    <a:pt x="0" y="1194"/>
                  </a:lnTo>
                  <a:lnTo>
                    <a:pt x="1192" y="2386"/>
                  </a:lnTo>
                  <a:lnTo>
                    <a:pt x="1789" y="178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  <p:sp>
          <p:nvSpPr>
            <p:cNvPr id="21" name="Freeform 20">
              <a:extLst>
                <a:ext uri="{FF2B5EF4-FFF2-40B4-BE49-F238E27FC236}">
                  <a16:creationId xmlns:a16="http://schemas.microsoft.com/office/drawing/2014/main" id="{879D1CAD-2EA2-9376-7B64-0C3AC590F651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14678"/>
              <a:ext cx="1162" cy="1162"/>
            </a:xfrm>
            <a:custGeom>
              <a:avLst/>
              <a:gdLst>
                <a:gd name="T0" fmla="*/ 0 w 1162"/>
                <a:gd name="T1" fmla="+- 0 14679 14679"/>
                <a:gd name="T2" fmla="*/ 14679 h 1162"/>
                <a:gd name="T3" fmla="*/ 0 w 1162"/>
                <a:gd name="T4" fmla="+- 0 15840 14679"/>
                <a:gd name="T5" fmla="*/ 15840 h 1162"/>
                <a:gd name="T6" fmla="*/ 1161 w 1162"/>
                <a:gd name="T7" fmla="+- 0 15840 14679"/>
                <a:gd name="T8" fmla="*/ 15840 h 1162"/>
                <a:gd name="T9" fmla="*/ 0 w 1162"/>
                <a:gd name="T10" fmla="+- 0 14679 14679"/>
                <a:gd name="T11" fmla="*/ 14679 h 1162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</a:cxnLst>
              <a:rect l="0" t="0" r="r" b="b"/>
              <a:pathLst>
                <a:path w="1162" h="1162">
                  <a:moveTo>
                    <a:pt x="0" y="0"/>
                  </a:moveTo>
                  <a:lnTo>
                    <a:pt x="0" y="1161"/>
                  </a:lnTo>
                  <a:lnTo>
                    <a:pt x="1161" y="116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  <p:sp>
          <p:nvSpPr>
            <p:cNvPr id="22" name="Freeform 21">
              <a:extLst>
                <a:ext uri="{FF2B5EF4-FFF2-40B4-BE49-F238E27FC236}">
                  <a16:creationId xmlns:a16="http://schemas.microsoft.com/office/drawing/2014/main" id="{B16F8906-918C-BE0B-A4AB-6A1D48150AC7}"/>
                </a:ext>
              </a:extLst>
            </p:cNvPr>
            <p:cNvSpPr>
              <a:spLocks/>
            </p:cNvSpPr>
            <p:nvPr/>
          </p:nvSpPr>
          <p:spPr bwMode="auto">
            <a:xfrm>
              <a:off x="1221" y="14675"/>
              <a:ext cx="2329" cy="1165"/>
            </a:xfrm>
            <a:custGeom>
              <a:avLst/>
              <a:gdLst>
                <a:gd name="T0" fmla="+- 0 3550 1221"/>
                <a:gd name="T1" fmla="*/ T0 w 2329"/>
                <a:gd name="T2" fmla="+- 0 15840 14676"/>
                <a:gd name="T3" fmla="*/ 15840 h 1165"/>
                <a:gd name="T4" fmla="+- 0 2386 1221"/>
                <a:gd name="T5" fmla="*/ T4 w 2329"/>
                <a:gd name="T6" fmla="+- 0 14676 14676"/>
                <a:gd name="T7" fmla="*/ 14676 h 1165"/>
                <a:gd name="T8" fmla="+- 0 1221 1221"/>
                <a:gd name="T9" fmla="*/ T8 w 2329"/>
                <a:gd name="T10" fmla="+- 0 15840 14676"/>
                <a:gd name="T11" fmla="*/ 15840 h 1165"/>
                <a:gd name="T12" fmla="+- 0 3550 1221"/>
                <a:gd name="T13" fmla="*/ T12 w 2329"/>
                <a:gd name="T14" fmla="+- 0 15840 14676"/>
                <a:gd name="T15" fmla="*/ 15840 h 1165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329" h="1165">
                  <a:moveTo>
                    <a:pt x="2329" y="1164"/>
                  </a:moveTo>
                  <a:lnTo>
                    <a:pt x="1165" y="0"/>
                  </a:lnTo>
                  <a:lnTo>
                    <a:pt x="0" y="1164"/>
                  </a:lnTo>
                  <a:lnTo>
                    <a:pt x="2329" y="1164"/>
                  </a:lnTo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104716872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545D3755-C3E2-975E-DE68-CDECC4B526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4360" y="102875"/>
            <a:ext cx="10873740" cy="1680205"/>
          </a:xfrm>
        </p:spPr>
        <p:txBody>
          <a:bodyPr/>
          <a:lstStyle/>
          <a:p>
            <a:r>
              <a:rPr lang="en-US" dirty="0">
                <a:solidFill>
                  <a:schemeClr val="bg2"/>
                </a:solidFill>
              </a:rPr>
              <a:t>Known by God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F70BD87D-F7DA-961B-4024-A354DC87D168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3657600" y="2049901"/>
            <a:ext cx="7810500" cy="3700462"/>
          </a:xfrm>
        </p:spPr>
        <p:txBody>
          <a:bodyPr>
            <a:normAutofit/>
          </a:bodyPr>
          <a:lstStyle/>
          <a:p>
            <a:r>
              <a:rPr lang="en-US" sz="2800" dirty="0">
                <a:solidFill>
                  <a:schemeClr val="bg2"/>
                </a:solidFill>
              </a:rPr>
              <a:t>Who can know it? (Jeremiah 17:9)</a:t>
            </a:r>
          </a:p>
          <a:p>
            <a:r>
              <a:rPr lang="en-US" sz="2800" dirty="0">
                <a:solidFill>
                  <a:schemeClr val="bg2"/>
                </a:solidFill>
              </a:rPr>
              <a:t>Man can not know it</a:t>
            </a:r>
          </a:p>
          <a:p>
            <a:r>
              <a:rPr lang="en-US" sz="2800" dirty="0">
                <a:solidFill>
                  <a:schemeClr val="bg2"/>
                </a:solidFill>
              </a:rPr>
              <a:t>God along knows the heart</a:t>
            </a:r>
          </a:p>
          <a:p>
            <a:r>
              <a:rPr lang="en-US" sz="2800" dirty="0">
                <a:solidFill>
                  <a:schemeClr val="bg2"/>
                </a:solidFill>
              </a:rPr>
              <a:t>To please Him (II Corinthians 5:7)</a:t>
            </a:r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C78CEA4F-D72A-C069-6A51-328B103CA0C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/>
          </p:cNvGrpSpPr>
          <p:nvPr/>
        </p:nvGrpSpPr>
        <p:grpSpPr bwMode="auto">
          <a:xfrm rot="16200000" flipV="1">
            <a:off x="0" y="3900132"/>
            <a:ext cx="2959226" cy="2959226"/>
            <a:chOff x="0" y="12289"/>
            <a:chExt cx="3550" cy="3551"/>
          </a:xfrm>
        </p:grpSpPr>
        <p:sp>
          <p:nvSpPr>
            <p:cNvPr id="20" name="Freeform 19">
              <a:extLst>
                <a:ext uri="{FF2B5EF4-FFF2-40B4-BE49-F238E27FC236}">
                  <a16:creationId xmlns:a16="http://schemas.microsoft.com/office/drawing/2014/main" id="{7E473402-19FD-A5B0-5CB6-E5F3926D3828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12289"/>
              <a:ext cx="1789" cy="2386"/>
            </a:xfrm>
            <a:custGeom>
              <a:avLst/>
              <a:gdLst>
                <a:gd name="T0" fmla="*/ 0 w 1789"/>
                <a:gd name="T1" fmla="+- 0 12290 12290"/>
                <a:gd name="T2" fmla="*/ 12290 h 2386"/>
                <a:gd name="T3" fmla="*/ 0 w 1789"/>
                <a:gd name="T4" fmla="+- 0 13484 12290"/>
                <a:gd name="T5" fmla="*/ 13484 h 2386"/>
                <a:gd name="T6" fmla="*/ 1192 w 1789"/>
                <a:gd name="T7" fmla="+- 0 14676 12290"/>
                <a:gd name="T8" fmla="*/ 14676 h 2386"/>
                <a:gd name="T9" fmla="*/ 1789 w 1789"/>
                <a:gd name="T10" fmla="+- 0 14079 12290"/>
                <a:gd name="T11" fmla="*/ 14079 h 2386"/>
                <a:gd name="T12" fmla="*/ 0 w 1789"/>
                <a:gd name="T13" fmla="+- 0 12290 12290"/>
                <a:gd name="T14" fmla="*/ 12290 h 2386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  <a:cxn ang="0">
                  <a:pos x="T12" y="T14"/>
                </a:cxn>
              </a:cxnLst>
              <a:rect l="0" t="0" r="r" b="b"/>
              <a:pathLst>
                <a:path w="1789" h="2386">
                  <a:moveTo>
                    <a:pt x="0" y="0"/>
                  </a:moveTo>
                  <a:lnTo>
                    <a:pt x="0" y="1194"/>
                  </a:lnTo>
                  <a:lnTo>
                    <a:pt x="1192" y="2386"/>
                  </a:lnTo>
                  <a:lnTo>
                    <a:pt x="1789" y="178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  <p:sp>
          <p:nvSpPr>
            <p:cNvPr id="21" name="Freeform 20">
              <a:extLst>
                <a:ext uri="{FF2B5EF4-FFF2-40B4-BE49-F238E27FC236}">
                  <a16:creationId xmlns:a16="http://schemas.microsoft.com/office/drawing/2014/main" id="{879D1CAD-2EA2-9376-7B64-0C3AC590F651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14678"/>
              <a:ext cx="1162" cy="1162"/>
            </a:xfrm>
            <a:custGeom>
              <a:avLst/>
              <a:gdLst>
                <a:gd name="T0" fmla="*/ 0 w 1162"/>
                <a:gd name="T1" fmla="+- 0 14679 14679"/>
                <a:gd name="T2" fmla="*/ 14679 h 1162"/>
                <a:gd name="T3" fmla="*/ 0 w 1162"/>
                <a:gd name="T4" fmla="+- 0 15840 14679"/>
                <a:gd name="T5" fmla="*/ 15840 h 1162"/>
                <a:gd name="T6" fmla="*/ 1161 w 1162"/>
                <a:gd name="T7" fmla="+- 0 15840 14679"/>
                <a:gd name="T8" fmla="*/ 15840 h 1162"/>
                <a:gd name="T9" fmla="*/ 0 w 1162"/>
                <a:gd name="T10" fmla="+- 0 14679 14679"/>
                <a:gd name="T11" fmla="*/ 14679 h 1162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</a:cxnLst>
              <a:rect l="0" t="0" r="r" b="b"/>
              <a:pathLst>
                <a:path w="1162" h="1162">
                  <a:moveTo>
                    <a:pt x="0" y="0"/>
                  </a:moveTo>
                  <a:lnTo>
                    <a:pt x="0" y="1161"/>
                  </a:lnTo>
                  <a:lnTo>
                    <a:pt x="1161" y="116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  <p:sp>
          <p:nvSpPr>
            <p:cNvPr id="22" name="Freeform 21">
              <a:extLst>
                <a:ext uri="{FF2B5EF4-FFF2-40B4-BE49-F238E27FC236}">
                  <a16:creationId xmlns:a16="http://schemas.microsoft.com/office/drawing/2014/main" id="{B16F8906-918C-BE0B-A4AB-6A1D48150AC7}"/>
                </a:ext>
              </a:extLst>
            </p:cNvPr>
            <p:cNvSpPr>
              <a:spLocks/>
            </p:cNvSpPr>
            <p:nvPr/>
          </p:nvSpPr>
          <p:spPr bwMode="auto">
            <a:xfrm>
              <a:off x="1221" y="14675"/>
              <a:ext cx="2329" cy="1165"/>
            </a:xfrm>
            <a:custGeom>
              <a:avLst/>
              <a:gdLst>
                <a:gd name="T0" fmla="+- 0 3550 1221"/>
                <a:gd name="T1" fmla="*/ T0 w 2329"/>
                <a:gd name="T2" fmla="+- 0 15840 14676"/>
                <a:gd name="T3" fmla="*/ 15840 h 1165"/>
                <a:gd name="T4" fmla="+- 0 2386 1221"/>
                <a:gd name="T5" fmla="*/ T4 w 2329"/>
                <a:gd name="T6" fmla="+- 0 14676 14676"/>
                <a:gd name="T7" fmla="*/ 14676 h 1165"/>
                <a:gd name="T8" fmla="+- 0 1221 1221"/>
                <a:gd name="T9" fmla="*/ T8 w 2329"/>
                <a:gd name="T10" fmla="+- 0 15840 14676"/>
                <a:gd name="T11" fmla="*/ 15840 h 1165"/>
                <a:gd name="T12" fmla="+- 0 3550 1221"/>
                <a:gd name="T13" fmla="*/ T12 w 2329"/>
                <a:gd name="T14" fmla="+- 0 15840 14676"/>
                <a:gd name="T15" fmla="*/ 15840 h 1165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329" h="1165">
                  <a:moveTo>
                    <a:pt x="2329" y="1164"/>
                  </a:moveTo>
                  <a:lnTo>
                    <a:pt x="1165" y="0"/>
                  </a:lnTo>
                  <a:lnTo>
                    <a:pt x="0" y="1164"/>
                  </a:lnTo>
                  <a:lnTo>
                    <a:pt x="2329" y="1164"/>
                  </a:lnTo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114628974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Placeholder 4" descr="A close-up of a wood grain">
            <a:extLst>
              <a:ext uri="{FF2B5EF4-FFF2-40B4-BE49-F238E27FC236}">
                <a16:creationId xmlns:a16="http://schemas.microsoft.com/office/drawing/2014/main" id="{7D5BDB53-9169-3BBC-9362-0539514AC7DD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4700"/>
                    </a14:imgEffect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-11113"/>
            <a:ext cx="4413738" cy="6880226"/>
          </a:xfr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65B8CE60-587E-1D5C-8B50-ED3441BA49C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819504" y="493282"/>
            <a:ext cx="7190788" cy="835563"/>
          </a:xfrm>
          <a:solidFill>
            <a:schemeClr val="accent2">
              <a:lumMod val="40000"/>
              <a:lumOff val="60000"/>
            </a:schemeClr>
          </a:solidFill>
          <a:ln>
            <a:solidFill>
              <a:schemeClr val="bg1"/>
            </a:solidFill>
          </a:ln>
        </p:spPr>
        <p:txBody>
          <a:bodyPr anchor="ctr"/>
          <a:lstStyle/>
          <a:p>
            <a:pPr marL="1028700" indent="-1028700">
              <a:buFont typeface="+mj-lt"/>
              <a:buAutoNum type="romanUcPeriod"/>
            </a:pPr>
            <a:r>
              <a:rPr lang="en-US" sz="4000" dirty="0"/>
              <a:t>Is known by God</a:t>
            </a: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CAF6F710-494E-92BC-DB66-CDF47C638D35}"/>
              </a:ext>
            </a:extLst>
          </p:cNvPr>
          <p:cNvSpPr txBox="1">
            <a:spLocks/>
          </p:cNvSpPr>
          <p:nvPr/>
        </p:nvSpPr>
        <p:spPr>
          <a:xfrm>
            <a:off x="4819503" y="1626689"/>
            <a:ext cx="7190788" cy="835563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bg1"/>
            </a:solidFill>
          </a:ln>
        </p:spPr>
        <p:txBody>
          <a:bodyPr vert="horz" lIns="0" tIns="0" rIns="0" bIns="0" rtlCol="0" anchor="ctr">
            <a:noAutofit/>
          </a:bodyPr>
          <a:lstStyle>
            <a:lvl1pPr algn="l" defTabSz="9144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6000" b="1" i="0" kern="1200" spc="100" baseline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1028700" indent="-1028700">
              <a:buFont typeface="+mj-lt"/>
              <a:buAutoNum type="romanUcPeriod" startAt="2"/>
            </a:pPr>
            <a:r>
              <a:rPr lang="en-US" sz="4000" dirty="0"/>
              <a:t>Is grounded in His word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7611C62F-178E-3D18-979F-6A3D93B7E832}"/>
              </a:ext>
            </a:extLst>
          </p:cNvPr>
          <p:cNvSpPr txBox="1">
            <a:spLocks/>
          </p:cNvSpPr>
          <p:nvPr/>
        </p:nvSpPr>
        <p:spPr>
          <a:xfrm>
            <a:off x="1" y="0"/>
            <a:ext cx="4413738" cy="685800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l" defTabSz="9144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6000" b="1" i="0" kern="1200" spc="100" baseline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en-US" sz="6600" dirty="0">
                <a:solidFill>
                  <a:schemeClr val="tx1"/>
                </a:solidFill>
              </a:rPr>
              <a:t>The Steadfast Heart</a:t>
            </a:r>
          </a:p>
        </p:txBody>
      </p:sp>
    </p:spTree>
    <p:extLst>
      <p:ext uri="{BB962C8B-B14F-4D97-AF65-F5344CB8AC3E}">
        <p14:creationId xmlns:p14="http://schemas.microsoft.com/office/powerpoint/2010/main" val="354334776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545D3755-C3E2-975E-DE68-CDECC4B526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4360" y="102875"/>
            <a:ext cx="10873740" cy="1680205"/>
          </a:xfrm>
        </p:spPr>
        <p:txBody>
          <a:bodyPr/>
          <a:lstStyle/>
          <a:p>
            <a:r>
              <a:rPr lang="en-US" dirty="0">
                <a:solidFill>
                  <a:schemeClr val="bg2"/>
                </a:solidFill>
              </a:rPr>
              <a:t>Is Grounded in His word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F70BD87D-F7DA-961B-4024-A354DC87D168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3657600" y="2281238"/>
            <a:ext cx="7810500" cy="3700462"/>
          </a:xfrm>
        </p:spPr>
        <p:txBody>
          <a:bodyPr>
            <a:normAutofit/>
          </a:bodyPr>
          <a:lstStyle/>
          <a:p>
            <a:r>
              <a:rPr lang="en-US" sz="2800" dirty="0">
                <a:solidFill>
                  <a:schemeClr val="bg2"/>
                </a:solidFill>
              </a:rPr>
              <a:t>Readied and prepared to do God’s will</a:t>
            </a:r>
          </a:p>
          <a:p>
            <a:pPr lvl="1"/>
            <a:r>
              <a:rPr lang="en-US" sz="2800" dirty="0">
                <a:solidFill>
                  <a:schemeClr val="bg2"/>
                </a:solidFill>
              </a:rPr>
              <a:t>Believing He Is/ diligently seeking Him (Hebrews 11:6)</a:t>
            </a:r>
          </a:p>
          <a:p>
            <a:pPr lvl="1"/>
            <a:r>
              <a:rPr lang="en-US" sz="2800" dirty="0">
                <a:solidFill>
                  <a:schemeClr val="bg2"/>
                </a:solidFill>
              </a:rPr>
              <a:t>Prepared + to do + teach (Ezra 7:7-10)</a:t>
            </a:r>
          </a:p>
          <a:p>
            <a:pPr lvl="1"/>
            <a:r>
              <a:rPr lang="en-US" sz="2800" dirty="0">
                <a:solidFill>
                  <a:schemeClr val="bg2"/>
                </a:solidFill>
              </a:rPr>
              <a:t>Is listening to Jesus (Hebrews 1:2)</a:t>
            </a:r>
          </a:p>
          <a:p>
            <a:pPr lvl="2"/>
            <a:r>
              <a:rPr lang="en-US" sz="2800" dirty="0">
                <a:solidFill>
                  <a:schemeClr val="bg2"/>
                </a:solidFill>
              </a:rPr>
              <a:t>Jude 1:3/ II Peter 1:3</a:t>
            </a:r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C78CEA4F-D72A-C069-6A51-328B103CA0C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/>
          </p:cNvGrpSpPr>
          <p:nvPr/>
        </p:nvGrpSpPr>
        <p:grpSpPr bwMode="auto">
          <a:xfrm rot="16200000" flipV="1">
            <a:off x="0" y="3900132"/>
            <a:ext cx="2959226" cy="2959226"/>
            <a:chOff x="0" y="12289"/>
            <a:chExt cx="3550" cy="3551"/>
          </a:xfrm>
        </p:grpSpPr>
        <p:sp>
          <p:nvSpPr>
            <p:cNvPr id="20" name="Freeform 19">
              <a:extLst>
                <a:ext uri="{FF2B5EF4-FFF2-40B4-BE49-F238E27FC236}">
                  <a16:creationId xmlns:a16="http://schemas.microsoft.com/office/drawing/2014/main" id="{7E473402-19FD-A5B0-5CB6-E5F3926D3828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12289"/>
              <a:ext cx="1789" cy="2386"/>
            </a:xfrm>
            <a:custGeom>
              <a:avLst/>
              <a:gdLst>
                <a:gd name="T0" fmla="*/ 0 w 1789"/>
                <a:gd name="T1" fmla="+- 0 12290 12290"/>
                <a:gd name="T2" fmla="*/ 12290 h 2386"/>
                <a:gd name="T3" fmla="*/ 0 w 1789"/>
                <a:gd name="T4" fmla="+- 0 13484 12290"/>
                <a:gd name="T5" fmla="*/ 13484 h 2386"/>
                <a:gd name="T6" fmla="*/ 1192 w 1789"/>
                <a:gd name="T7" fmla="+- 0 14676 12290"/>
                <a:gd name="T8" fmla="*/ 14676 h 2386"/>
                <a:gd name="T9" fmla="*/ 1789 w 1789"/>
                <a:gd name="T10" fmla="+- 0 14079 12290"/>
                <a:gd name="T11" fmla="*/ 14079 h 2386"/>
                <a:gd name="T12" fmla="*/ 0 w 1789"/>
                <a:gd name="T13" fmla="+- 0 12290 12290"/>
                <a:gd name="T14" fmla="*/ 12290 h 2386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  <a:cxn ang="0">
                  <a:pos x="T12" y="T14"/>
                </a:cxn>
              </a:cxnLst>
              <a:rect l="0" t="0" r="r" b="b"/>
              <a:pathLst>
                <a:path w="1789" h="2386">
                  <a:moveTo>
                    <a:pt x="0" y="0"/>
                  </a:moveTo>
                  <a:lnTo>
                    <a:pt x="0" y="1194"/>
                  </a:lnTo>
                  <a:lnTo>
                    <a:pt x="1192" y="2386"/>
                  </a:lnTo>
                  <a:lnTo>
                    <a:pt x="1789" y="178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  <p:sp>
          <p:nvSpPr>
            <p:cNvPr id="21" name="Freeform 20">
              <a:extLst>
                <a:ext uri="{FF2B5EF4-FFF2-40B4-BE49-F238E27FC236}">
                  <a16:creationId xmlns:a16="http://schemas.microsoft.com/office/drawing/2014/main" id="{879D1CAD-2EA2-9376-7B64-0C3AC590F651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14678"/>
              <a:ext cx="1162" cy="1162"/>
            </a:xfrm>
            <a:custGeom>
              <a:avLst/>
              <a:gdLst>
                <a:gd name="T0" fmla="*/ 0 w 1162"/>
                <a:gd name="T1" fmla="+- 0 14679 14679"/>
                <a:gd name="T2" fmla="*/ 14679 h 1162"/>
                <a:gd name="T3" fmla="*/ 0 w 1162"/>
                <a:gd name="T4" fmla="+- 0 15840 14679"/>
                <a:gd name="T5" fmla="*/ 15840 h 1162"/>
                <a:gd name="T6" fmla="*/ 1161 w 1162"/>
                <a:gd name="T7" fmla="+- 0 15840 14679"/>
                <a:gd name="T8" fmla="*/ 15840 h 1162"/>
                <a:gd name="T9" fmla="*/ 0 w 1162"/>
                <a:gd name="T10" fmla="+- 0 14679 14679"/>
                <a:gd name="T11" fmla="*/ 14679 h 1162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</a:cxnLst>
              <a:rect l="0" t="0" r="r" b="b"/>
              <a:pathLst>
                <a:path w="1162" h="1162">
                  <a:moveTo>
                    <a:pt x="0" y="0"/>
                  </a:moveTo>
                  <a:lnTo>
                    <a:pt x="0" y="1161"/>
                  </a:lnTo>
                  <a:lnTo>
                    <a:pt x="1161" y="116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  <p:sp>
          <p:nvSpPr>
            <p:cNvPr id="22" name="Freeform 21">
              <a:extLst>
                <a:ext uri="{FF2B5EF4-FFF2-40B4-BE49-F238E27FC236}">
                  <a16:creationId xmlns:a16="http://schemas.microsoft.com/office/drawing/2014/main" id="{B16F8906-918C-BE0B-A4AB-6A1D48150AC7}"/>
                </a:ext>
              </a:extLst>
            </p:cNvPr>
            <p:cNvSpPr>
              <a:spLocks/>
            </p:cNvSpPr>
            <p:nvPr/>
          </p:nvSpPr>
          <p:spPr bwMode="auto">
            <a:xfrm>
              <a:off x="1221" y="14675"/>
              <a:ext cx="2329" cy="1165"/>
            </a:xfrm>
            <a:custGeom>
              <a:avLst/>
              <a:gdLst>
                <a:gd name="T0" fmla="+- 0 3550 1221"/>
                <a:gd name="T1" fmla="*/ T0 w 2329"/>
                <a:gd name="T2" fmla="+- 0 15840 14676"/>
                <a:gd name="T3" fmla="*/ 15840 h 1165"/>
                <a:gd name="T4" fmla="+- 0 2386 1221"/>
                <a:gd name="T5" fmla="*/ T4 w 2329"/>
                <a:gd name="T6" fmla="+- 0 14676 14676"/>
                <a:gd name="T7" fmla="*/ 14676 h 1165"/>
                <a:gd name="T8" fmla="+- 0 1221 1221"/>
                <a:gd name="T9" fmla="*/ T8 w 2329"/>
                <a:gd name="T10" fmla="+- 0 15840 14676"/>
                <a:gd name="T11" fmla="*/ 15840 h 1165"/>
                <a:gd name="T12" fmla="+- 0 3550 1221"/>
                <a:gd name="T13" fmla="*/ T12 w 2329"/>
                <a:gd name="T14" fmla="+- 0 15840 14676"/>
                <a:gd name="T15" fmla="*/ 15840 h 1165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329" h="1165">
                  <a:moveTo>
                    <a:pt x="2329" y="1164"/>
                  </a:moveTo>
                  <a:lnTo>
                    <a:pt x="1165" y="0"/>
                  </a:lnTo>
                  <a:lnTo>
                    <a:pt x="0" y="1164"/>
                  </a:lnTo>
                  <a:lnTo>
                    <a:pt x="2329" y="1164"/>
                  </a:lnTo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213336763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545D3755-C3E2-975E-DE68-CDECC4B526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4360" y="102875"/>
            <a:ext cx="10873740" cy="1680205"/>
          </a:xfrm>
        </p:spPr>
        <p:txBody>
          <a:bodyPr/>
          <a:lstStyle/>
          <a:p>
            <a:r>
              <a:rPr lang="en-US" dirty="0">
                <a:solidFill>
                  <a:schemeClr val="bg2"/>
                </a:solidFill>
              </a:rPr>
              <a:t>Is Grounded in His word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F70BD87D-F7DA-961B-4024-A354DC87D168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3657600" y="2281238"/>
            <a:ext cx="7810500" cy="3700462"/>
          </a:xfrm>
        </p:spPr>
        <p:txBody>
          <a:bodyPr>
            <a:normAutofit/>
          </a:bodyPr>
          <a:lstStyle/>
          <a:p>
            <a:r>
              <a:rPr lang="en-US" sz="2800" dirty="0">
                <a:solidFill>
                  <a:schemeClr val="bg2"/>
                </a:solidFill>
              </a:rPr>
              <a:t>Readied and prepared to do God’s will</a:t>
            </a:r>
          </a:p>
          <a:p>
            <a:r>
              <a:rPr lang="en-US" sz="2800" dirty="0">
                <a:solidFill>
                  <a:schemeClr val="bg2"/>
                </a:solidFill>
              </a:rPr>
              <a:t>Not moveable (Psalm 1:1-6)</a:t>
            </a:r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C78CEA4F-D72A-C069-6A51-328B103CA0C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/>
          </p:cNvGrpSpPr>
          <p:nvPr/>
        </p:nvGrpSpPr>
        <p:grpSpPr bwMode="auto">
          <a:xfrm rot="16200000" flipV="1">
            <a:off x="0" y="3900132"/>
            <a:ext cx="2959226" cy="2959226"/>
            <a:chOff x="0" y="12289"/>
            <a:chExt cx="3550" cy="3551"/>
          </a:xfrm>
        </p:grpSpPr>
        <p:sp>
          <p:nvSpPr>
            <p:cNvPr id="20" name="Freeform 19">
              <a:extLst>
                <a:ext uri="{FF2B5EF4-FFF2-40B4-BE49-F238E27FC236}">
                  <a16:creationId xmlns:a16="http://schemas.microsoft.com/office/drawing/2014/main" id="{7E473402-19FD-A5B0-5CB6-E5F3926D3828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12289"/>
              <a:ext cx="1789" cy="2386"/>
            </a:xfrm>
            <a:custGeom>
              <a:avLst/>
              <a:gdLst>
                <a:gd name="T0" fmla="*/ 0 w 1789"/>
                <a:gd name="T1" fmla="+- 0 12290 12290"/>
                <a:gd name="T2" fmla="*/ 12290 h 2386"/>
                <a:gd name="T3" fmla="*/ 0 w 1789"/>
                <a:gd name="T4" fmla="+- 0 13484 12290"/>
                <a:gd name="T5" fmla="*/ 13484 h 2386"/>
                <a:gd name="T6" fmla="*/ 1192 w 1789"/>
                <a:gd name="T7" fmla="+- 0 14676 12290"/>
                <a:gd name="T8" fmla="*/ 14676 h 2386"/>
                <a:gd name="T9" fmla="*/ 1789 w 1789"/>
                <a:gd name="T10" fmla="+- 0 14079 12290"/>
                <a:gd name="T11" fmla="*/ 14079 h 2386"/>
                <a:gd name="T12" fmla="*/ 0 w 1789"/>
                <a:gd name="T13" fmla="+- 0 12290 12290"/>
                <a:gd name="T14" fmla="*/ 12290 h 2386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  <a:cxn ang="0">
                  <a:pos x="T12" y="T14"/>
                </a:cxn>
              </a:cxnLst>
              <a:rect l="0" t="0" r="r" b="b"/>
              <a:pathLst>
                <a:path w="1789" h="2386">
                  <a:moveTo>
                    <a:pt x="0" y="0"/>
                  </a:moveTo>
                  <a:lnTo>
                    <a:pt x="0" y="1194"/>
                  </a:lnTo>
                  <a:lnTo>
                    <a:pt x="1192" y="2386"/>
                  </a:lnTo>
                  <a:lnTo>
                    <a:pt x="1789" y="178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  <p:sp>
          <p:nvSpPr>
            <p:cNvPr id="21" name="Freeform 20">
              <a:extLst>
                <a:ext uri="{FF2B5EF4-FFF2-40B4-BE49-F238E27FC236}">
                  <a16:creationId xmlns:a16="http://schemas.microsoft.com/office/drawing/2014/main" id="{879D1CAD-2EA2-9376-7B64-0C3AC590F651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14678"/>
              <a:ext cx="1162" cy="1162"/>
            </a:xfrm>
            <a:custGeom>
              <a:avLst/>
              <a:gdLst>
                <a:gd name="T0" fmla="*/ 0 w 1162"/>
                <a:gd name="T1" fmla="+- 0 14679 14679"/>
                <a:gd name="T2" fmla="*/ 14679 h 1162"/>
                <a:gd name="T3" fmla="*/ 0 w 1162"/>
                <a:gd name="T4" fmla="+- 0 15840 14679"/>
                <a:gd name="T5" fmla="*/ 15840 h 1162"/>
                <a:gd name="T6" fmla="*/ 1161 w 1162"/>
                <a:gd name="T7" fmla="+- 0 15840 14679"/>
                <a:gd name="T8" fmla="*/ 15840 h 1162"/>
                <a:gd name="T9" fmla="*/ 0 w 1162"/>
                <a:gd name="T10" fmla="+- 0 14679 14679"/>
                <a:gd name="T11" fmla="*/ 14679 h 1162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</a:cxnLst>
              <a:rect l="0" t="0" r="r" b="b"/>
              <a:pathLst>
                <a:path w="1162" h="1162">
                  <a:moveTo>
                    <a:pt x="0" y="0"/>
                  </a:moveTo>
                  <a:lnTo>
                    <a:pt x="0" y="1161"/>
                  </a:lnTo>
                  <a:lnTo>
                    <a:pt x="1161" y="116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  <p:sp>
          <p:nvSpPr>
            <p:cNvPr id="22" name="Freeform 21">
              <a:extLst>
                <a:ext uri="{FF2B5EF4-FFF2-40B4-BE49-F238E27FC236}">
                  <a16:creationId xmlns:a16="http://schemas.microsoft.com/office/drawing/2014/main" id="{B16F8906-918C-BE0B-A4AB-6A1D48150AC7}"/>
                </a:ext>
              </a:extLst>
            </p:cNvPr>
            <p:cNvSpPr>
              <a:spLocks/>
            </p:cNvSpPr>
            <p:nvPr/>
          </p:nvSpPr>
          <p:spPr bwMode="auto">
            <a:xfrm>
              <a:off x="1221" y="14675"/>
              <a:ext cx="2329" cy="1165"/>
            </a:xfrm>
            <a:custGeom>
              <a:avLst/>
              <a:gdLst>
                <a:gd name="T0" fmla="+- 0 3550 1221"/>
                <a:gd name="T1" fmla="*/ T0 w 2329"/>
                <a:gd name="T2" fmla="+- 0 15840 14676"/>
                <a:gd name="T3" fmla="*/ 15840 h 1165"/>
                <a:gd name="T4" fmla="+- 0 2386 1221"/>
                <a:gd name="T5" fmla="*/ T4 w 2329"/>
                <a:gd name="T6" fmla="+- 0 14676 14676"/>
                <a:gd name="T7" fmla="*/ 14676 h 1165"/>
                <a:gd name="T8" fmla="+- 0 1221 1221"/>
                <a:gd name="T9" fmla="*/ T8 w 2329"/>
                <a:gd name="T10" fmla="+- 0 15840 14676"/>
                <a:gd name="T11" fmla="*/ 15840 h 1165"/>
                <a:gd name="T12" fmla="+- 0 3550 1221"/>
                <a:gd name="T13" fmla="*/ T12 w 2329"/>
                <a:gd name="T14" fmla="+- 0 15840 14676"/>
                <a:gd name="T15" fmla="*/ 15840 h 1165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329" h="1165">
                  <a:moveTo>
                    <a:pt x="2329" y="1164"/>
                  </a:moveTo>
                  <a:lnTo>
                    <a:pt x="1165" y="0"/>
                  </a:lnTo>
                  <a:lnTo>
                    <a:pt x="0" y="1164"/>
                  </a:lnTo>
                  <a:lnTo>
                    <a:pt x="2329" y="1164"/>
                  </a:lnTo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47613963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5D591AD5-0F9C-CA5F-6F62-75E9ECDED580}"/>
              </a:ext>
            </a:extLst>
          </p:cNvPr>
          <p:cNvSpPr txBox="1"/>
          <p:nvPr/>
        </p:nvSpPr>
        <p:spPr>
          <a:xfrm>
            <a:off x="404864" y="544678"/>
            <a:ext cx="11382271" cy="49984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sz="3600" dirty="0">
                <a:solidFill>
                  <a:schemeClr val="bg2"/>
                </a:solidFill>
              </a:rPr>
              <a:t>Grounded (Ephesians 3:17; Colossians 1:23)</a:t>
            </a:r>
            <a:br>
              <a:rPr lang="en-US" sz="3600" dirty="0">
                <a:solidFill>
                  <a:schemeClr val="bg2"/>
                </a:solidFill>
              </a:rPr>
            </a:br>
            <a:r>
              <a:rPr lang="en-US" sz="3600" dirty="0">
                <a:solidFill>
                  <a:schemeClr val="bg2"/>
                </a:solidFill>
              </a:rPr>
              <a:t>Resolved (Daniel 1:8/ Acts 19:21)</a:t>
            </a:r>
            <a:br>
              <a:rPr lang="en-US" sz="3600" dirty="0">
                <a:solidFill>
                  <a:schemeClr val="bg2"/>
                </a:solidFill>
              </a:rPr>
            </a:br>
            <a:r>
              <a:rPr lang="en-US" sz="3600" dirty="0">
                <a:solidFill>
                  <a:schemeClr val="bg2"/>
                </a:solidFill>
              </a:rPr>
              <a:t>Resolute (Hebrews 8/12)</a:t>
            </a:r>
            <a:br>
              <a:rPr lang="en-US" sz="3600" dirty="0">
                <a:solidFill>
                  <a:schemeClr val="bg2"/>
                </a:solidFill>
              </a:rPr>
            </a:br>
            <a:r>
              <a:rPr lang="en-US" sz="3600" dirty="0">
                <a:solidFill>
                  <a:schemeClr val="bg2"/>
                </a:solidFill>
              </a:rPr>
              <a:t>Firm (Hebrews 3:6)</a:t>
            </a:r>
            <a:br>
              <a:rPr lang="en-US" sz="3600" dirty="0">
                <a:solidFill>
                  <a:schemeClr val="bg2"/>
                </a:solidFill>
              </a:rPr>
            </a:br>
            <a:r>
              <a:rPr lang="en-US" sz="3600" dirty="0">
                <a:solidFill>
                  <a:schemeClr val="bg2"/>
                </a:solidFill>
              </a:rPr>
              <a:t>Fixed (Psalm 57:7; 108:1; 112:7; Hebrews 12:2)</a:t>
            </a:r>
            <a:br>
              <a:rPr lang="en-US" sz="3600" dirty="0">
                <a:solidFill>
                  <a:schemeClr val="bg2"/>
                </a:solidFill>
              </a:rPr>
            </a:br>
            <a:r>
              <a:rPr lang="en-US" sz="3600" dirty="0">
                <a:solidFill>
                  <a:schemeClr val="bg2"/>
                </a:solidFill>
              </a:rPr>
              <a:t>Anchored (Hebrews 6:19)</a:t>
            </a:r>
          </a:p>
        </p:txBody>
      </p:sp>
    </p:spTree>
    <p:extLst>
      <p:ext uri="{BB962C8B-B14F-4D97-AF65-F5344CB8AC3E}">
        <p14:creationId xmlns:p14="http://schemas.microsoft.com/office/powerpoint/2010/main" val="86531897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545D3755-C3E2-975E-DE68-CDECC4B526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4360" y="102875"/>
            <a:ext cx="10873740" cy="1680205"/>
          </a:xfrm>
        </p:spPr>
        <p:txBody>
          <a:bodyPr/>
          <a:lstStyle/>
          <a:p>
            <a:r>
              <a:rPr lang="en-US" dirty="0">
                <a:solidFill>
                  <a:schemeClr val="bg2"/>
                </a:solidFill>
              </a:rPr>
              <a:t>Is Grounded in His word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F70BD87D-F7DA-961B-4024-A354DC87D168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3657600" y="2281238"/>
            <a:ext cx="7810500" cy="3700462"/>
          </a:xfrm>
        </p:spPr>
        <p:txBody>
          <a:bodyPr>
            <a:normAutofit/>
          </a:bodyPr>
          <a:lstStyle/>
          <a:p>
            <a:r>
              <a:rPr lang="en-US" sz="2800" dirty="0">
                <a:solidFill>
                  <a:schemeClr val="bg2"/>
                </a:solidFill>
              </a:rPr>
              <a:t>Readied and prepared to do God’s will</a:t>
            </a:r>
          </a:p>
          <a:p>
            <a:r>
              <a:rPr lang="en-US" sz="2800" dirty="0">
                <a:solidFill>
                  <a:schemeClr val="bg2"/>
                </a:solidFill>
              </a:rPr>
              <a:t>Not moveable (Psalm 1:1-6)</a:t>
            </a:r>
          </a:p>
          <a:p>
            <a:r>
              <a:rPr lang="en-US" sz="2800" dirty="0">
                <a:solidFill>
                  <a:schemeClr val="bg2"/>
                </a:solidFill>
              </a:rPr>
              <a:t>The Substance of the Matter:</a:t>
            </a:r>
          </a:p>
          <a:p>
            <a:pPr lvl="1"/>
            <a:r>
              <a:rPr lang="en-US" sz="2800" dirty="0">
                <a:solidFill>
                  <a:schemeClr val="bg2"/>
                </a:solidFill>
              </a:rPr>
              <a:t>No matter what comes, the soul is steadfast</a:t>
            </a:r>
          </a:p>
          <a:p>
            <a:pPr lvl="1"/>
            <a:r>
              <a:rPr lang="en-US" sz="2800" dirty="0">
                <a:solidFill>
                  <a:schemeClr val="bg2"/>
                </a:solidFill>
              </a:rPr>
              <a:t>Immoveable (I Corinthians 15:58)</a:t>
            </a:r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C78CEA4F-D72A-C069-6A51-328B103CA0C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/>
          </p:cNvGrpSpPr>
          <p:nvPr/>
        </p:nvGrpSpPr>
        <p:grpSpPr bwMode="auto">
          <a:xfrm rot="16200000" flipV="1">
            <a:off x="0" y="3900132"/>
            <a:ext cx="2959226" cy="2959226"/>
            <a:chOff x="0" y="12289"/>
            <a:chExt cx="3550" cy="3551"/>
          </a:xfrm>
        </p:grpSpPr>
        <p:sp>
          <p:nvSpPr>
            <p:cNvPr id="20" name="Freeform 19">
              <a:extLst>
                <a:ext uri="{FF2B5EF4-FFF2-40B4-BE49-F238E27FC236}">
                  <a16:creationId xmlns:a16="http://schemas.microsoft.com/office/drawing/2014/main" id="{7E473402-19FD-A5B0-5CB6-E5F3926D3828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12289"/>
              <a:ext cx="1789" cy="2386"/>
            </a:xfrm>
            <a:custGeom>
              <a:avLst/>
              <a:gdLst>
                <a:gd name="T0" fmla="*/ 0 w 1789"/>
                <a:gd name="T1" fmla="+- 0 12290 12290"/>
                <a:gd name="T2" fmla="*/ 12290 h 2386"/>
                <a:gd name="T3" fmla="*/ 0 w 1789"/>
                <a:gd name="T4" fmla="+- 0 13484 12290"/>
                <a:gd name="T5" fmla="*/ 13484 h 2386"/>
                <a:gd name="T6" fmla="*/ 1192 w 1789"/>
                <a:gd name="T7" fmla="+- 0 14676 12290"/>
                <a:gd name="T8" fmla="*/ 14676 h 2386"/>
                <a:gd name="T9" fmla="*/ 1789 w 1789"/>
                <a:gd name="T10" fmla="+- 0 14079 12290"/>
                <a:gd name="T11" fmla="*/ 14079 h 2386"/>
                <a:gd name="T12" fmla="*/ 0 w 1789"/>
                <a:gd name="T13" fmla="+- 0 12290 12290"/>
                <a:gd name="T14" fmla="*/ 12290 h 2386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  <a:cxn ang="0">
                  <a:pos x="T12" y="T14"/>
                </a:cxn>
              </a:cxnLst>
              <a:rect l="0" t="0" r="r" b="b"/>
              <a:pathLst>
                <a:path w="1789" h="2386">
                  <a:moveTo>
                    <a:pt x="0" y="0"/>
                  </a:moveTo>
                  <a:lnTo>
                    <a:pt x="0" y="1194"/>
                  </a:lnTo>
                  <a:lnTo>
                    <a:pt x="1192" y="2386"/>
                  </a:lnTo>
                  <a:lnTo>
                    <a:pt x="1789" y="178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  <p:sp>
          <p:nvSpPr>
            <p:cNvPr id="21" name="Freeform 20">
              <a:extLst>
                <a:ext uri="{FF2B5EF4-FFF2-40B4-BE49-F238E27FC236}">
                  <a16:creationId xmlns:a16="http://schemas.microsoft.com/office/drawing/2014/main" id="{879D1CAD-2EA2-9376-7B64-0C3AC590F651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14678"/>
              <a:ext cx="1162" cy="1162"/>
            </a:xfrm>
            <a:custGeom>
              <a:avLst/>
              <a:gdLst>
                <a:gd name="T0" fmla="*/ 0 w 1162"/>
                <a:gd name="T1" fmla="+- 0 14679 14679"/>
                <a:gd name="T2" fmla="*/ 14679 h 1162"/>
                <a:gd name="T3" fmla="*/ 0 w 1162"/>
                <a:gd name="T4" fmla="+- 0 15840 14679"/>
                <a:gd name="T5" fmla="*/ 15840 h 1162"/>
                <a:gd name="T6" fmla="*/ 1161 w 1162"/>
                <a:gd name="T7" fmla="+- 0 15840 14679"/>
                <a:gd name="T8" fmla="*/ 15840 h 1162"/>
                <a:gd name="T9" fmla="*/ 0 w 1162"/>
                <a:gd name="T10" fmla="+- 0 14679 14679"/>
                <a:gd name="T11" fmla="*/ 14679 h 1162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</a:cxnLst>
              <a:rect l="0" t="0" r="r" b="b"/>
              <a:pathLst>
                <a:path w="1162" h="1162">
                  <a:moveTo>
                    <a:pt x="0" y="0"/>
                  </a:moveTo>
                  <a:lnTo>
                    <a:pt x="0" y="1161"/>
                  </a:lnTo>
                  <a:lnTo>
                    <a:pt x="1161" y="116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  <p:sp>
          <p:nvSpPr>
            <p:cNvPr id="22" name="Freeform 21">
              <a:extLst>
                <a:ext uri="{FF2B5EF4-FFF2-40B4-BE49-F238E27FC236}">
                  <a16:creationId xmlns:a16="http://schemas.microsoft.com/office/drawing/2014/main" id="{B16F8906-918C-BE0B-A4AB-6A1D48150AC7}"/>
                </a:ext>
              </a:extLst>
            </p:cNvPr>
            <p:cNvSpPr>
              <a:spLocks/>
            </p:cNvSpPr>
            <p:nvPr/>
          </p:nvSpPr>
          <p:spPr bwMode="auto">
            <a:xfrm>
              <a:off x="1221" y="14675"/>
              <a:ext cx="2329" cy="1165"/>
            </a:xfrm>
            <a:custGeom>
              <a:avLst/>
              <a:gdLst>
                <a:gd name="T0" fmla="+- 0 3550 1221"/>
                <a:gd name="T1" fmla="*/ T0 w 2329"/>
                <a:gd name="T2" fmla="+- 0 15840 14676"/>
                <a:gd name="T3" fmla="*/ 15840 h 1165"/>
                <a:gd name="T4" fmla="+- 0 2386 1221"/>
                <a:gd name="T5" fmla="*/ T4 w 2329"/>
                <a:gd name="T6" fmla="+- 0 14676 14676"/>
                <a:gd name="T7" fmla="*/ 14676 h 1165"/>
                <a:gd name="T8" fmla="+- 0 1221 1221"/>
                <a:gd name="T9" fmla="*/ T8 w 2329"/>
                <a:gd name="T10" fmla="+- 0 15840 14676"/>
                <a:gd name="T11" fmla="*/ 15840 h 1165"/>
                <a:gd name="T12" fmla="+- 0 3550 1221"/>
                <a:gd name="T13" fmla="*/ T12 w 2329"/>
                <a:gd name="T14" fmla="+- 0 15840 14676"/>
                <a:gd name="T15" fmla="*/ 15840 h 1165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329" h="1165">
                  <a:moveTo>
                    <a:pt x="2329" y="1164"/>
                  </a:moveTo>
                  <a:lnTo>
                    <a:pt x="1165" y="0"/>
                  </a:lnTo>
                  <a:lnTo>
                    <a:pt x="0" y="1164"/>
                  </a:lnTo>
                  <a:lnTo>
                    <a:pt x="2329" y="1164"/>
                  </a:lnTo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357077125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Placeholder 4" descr="A close-up of a wood grain">
            <a:extLst>
              <a:ext uri="{FF2B5EF4-FFF2-40B4-BE49-F238E27FC236}">
                <a16:creationId xmlns:a16="http://schemas.microsoft.com/office/drawing/2014/main" id="{7D5BDB53-9169-3BBC-9362-0539514AC7DD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4700"/>
                    </a14:imgEffect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-11113"/>
            <a:ext cx="4413738" cy="6880226"/>
          </a:xfr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65B8CE60-587E-1D5C-8B50-ED3441BA49C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819504" y="493282"/>
            <a:ext cx="7190788" cy="835563"/>
          </a:xfrm>
          <a:solidFill>
            <a:schemeClr val="accent2">
              <a:lumMod val="40000"/>
              <a:lumOff val="60000"/>
            </a:schemeClr>
          </a:solidFill>
          <a:ln>
            <a:solidFill>
              <a:schemeClr val="bg1"/>
            </a:solidFill>
          </a:ln>
        </p:spPr>
        <p:txBody>
          <a:bodyPr anchor="ctr"/>
          <a:lstStyle/>
          <a:p>
            <a:pPr marL="1028700" indent="-1028700">
              <a:buFont typeface="+mj-lt"/>
              <a:buAutoNum type="romanUcPeriod"/>
            </a:pPr>
            <a:r>
              <a:rPr lang="en-US" sz="4000" dirty="0"/>
              <a:t>Is known by God</a:t>
            </a: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854AE2A0-EE3B-7CB5-5679-81AFDBC11C1F}"/>
              </a:ext>
            </a:extLst>
          </p:cNvPr>
          <p:cNvSpPr txBox="1">
            <a:spLocks/>
          </p:cNvSpPr>
          <p:nvPr/>
        </p:nvSpPr>
        <p:spPr>
          <a:xfrm>
            <a:off x="1" y="0"/>
            <a:ext cx="4413738" cy="685800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l" defTabSz="9144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6000" b="1" i="0" kern="1200" spc="100" baseline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en-US" sz="6600" dirty="0">
                <a:solidFill>
                  <a:schemeClr val="tx1"/>
                </a:solidFill>
              </a:rPr>
              <a:t>The Steadfast Heart</a:t>
            </a: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CAF6F710-494E-92BC-DB66-CDF47C638D35}"/>
              </a:ext>
            </a:extLst>
          </p:cNvPr>
          <p:cNvSpPr txBox="1">
            <a:spLocks/>
          </p:cNvSpPr>
          <p:nvPr/>
        </p:nvSpPr>
        <p:spPr>
          <a:xfrm>
            <a:off x="4819503" y="1626689"/>
            <a:ext cx="7190788" cy="835563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bg1"/>
            </a:solidFill>
          </a:ln>
        </p:spPr>
        <p:txBody>
          <a:bodyPr vert="horz" lIns="0" tIns="0" rIns="0" bIns="0" rtlCol="0" anchor="ctr">
            <a:noAutofit/>
          </a:bodyPr>
          <a:lstStyle>
            <a:lvl1pPr algn="l" defTabSz="9144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6000" b="1" i="0" kern="1200" spc="100" baseline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1028700" indent="-1028700">
              <a:buFont typeface="+mj-lt"/>
              <a:buAutoNum type="romanUcPeriod" startAt="2"/>
            </a:pPr>
            <a:r>
              <a:rPr lang="en-US" sz="4000" dirty="0"/>
              <a:t>Is grounded in His word</a:t>
            </a:r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86F8FC1E-744E-1679-973A-019E36E1E711}"/>
              </a:ext>
            </a:extLst>
          </p:cNvPr>
          <p:cNvSpPr txBox="1">
            <a:spLocks/>
          </p:cNvSpPr>
          <p:nvPr/>
        </p:nvSpPr>
        <p:spPr>
          <a:xfrm>
            <a:off x="4819503" y="2760097"/>
            <a:ext cx="7190788" cy="835563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bg1"/>
            </a:solidFill>
          </a:ln>
        </p:spPr>
        <p:txBody>
          <a:bodyPr vert="horz" lIns="0" tIns="0" rIns="0" bIns="0" rtlCol="0" anchor="ctr">
            <a:noAutofit/>
          </a:bodyPr>
          <a:lstStyle>
            <a:lvl1pPr algn="l" defTabSz="9144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6000" b="1" i="0" kern="1200" spc="100" baseline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1028700" indent="-1028700">
              <a:buFont typeface="+mj-lt"/>
              <a:buAutoNum type="romanUcPeriod" startAt="3"/>
            </a:pPr>
            <a:r>
              <a:rPr lang="en-US" sz="4000" dirty="0"/>
              <a:t>Set to do the Master’s will</a:t>
            </a:r>
          </a:p>
        </p:txBody>
      </p:sp>
    </p:spTree>
    <p:extLst>
      <p:ext uri="{BB962C8B-B14F-4D97-AF65-F5344CB8AC3E}">
        <p14:creationId xmlns:p14="http://schemas.microsoft.com/office/powerpoint/2010/main" val="107524908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545D3755-C3E2-975E-DE68-CDECC4B526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4360" y="102875"/>
            <a:ext cx="10873740" cy="1680205"/>
          </a:xfrm>
        </p:spPr>
        <p:txBody>
          <a:bodyPr/>
          <a:lstStyle/>
          <a:p>
            <a:r>
              <a:rPr lang="en-US" dirty="0">
                <a:solidFill>
                  <a:schemeClr val="bg2"/>
                </a:solidFill>
              </a:rPr>
              <a:t>Set on doing the Master’s will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F70BD87D-F7DA-961B-4024-A354DC87D168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3657600" y="2190270"/>
            <a:ext cx="7810500" cy="3700462"/>
          </a:xfrm>
        </p:spPr>
        <p:txBody>
          <a:bodyPr>
            <a:normAutofit/>
          </a:bodyPr>
          <a:lstStyle/>
          <a:p>
            <a:r>
              <a:rPr lang="en-US" sz="2800" dirty="0">
                <a:solidFill>
                  <a:schemeClr val="bg2"/>
                </a:solidFill>
              </a:rPr>
              <a:t>Will do the will of the Father (Matthew 7:21-27)</a:t>
            </a:r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C78CEA4F-D72A-C069-6A51-328B103CA0C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/>
          </p:cNvGrpSpPr>
          <p:nvPr/>
        </p:nvGrpSpPr>
        <p:grpSpPr bwMode="auto">
          <a:xfrm rot="16200000" flipV="1">
            <a:off x="0" y="3900132"/>
            <a:ext cx="2959226" cy="2959226"/>
            <a:chOff x="0" y="12289"/>
            <a:chExt cx="3550" cy="3551"/>
          </a:xfrm>
        </p:grpSpPr>
        <p:sp>
          <p:nvSpPr>
            <p:cNvPr id="20" name="Freeform 19">
              <a:extLst>
                <a:ext uri="{FF2B5EF4-FFF2-40B4-BE49-F238E27FC236}">
                  <a16:creationId xmlns:a16="http://schemas.microsoft.com/office/drawing/2014/main" id="{7E473402-19FD-A5B0-5CB6-E5F3926D3828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12289"/>
              <a:ext cx="1789" cy="2386"/>
            </a:xfrm>
            <a:custGeom>
              <a:avLst/>
              <a:gdLst>
                <a:gd name="T0" fmla="*/ 0 w 1789"/>
                <a:gd name="T1" fmla="+- 0 12290 12290"/>
                <a:gd name="T2" fmla="*/ 12290 h 2386"/>
                <a:gd name="T3" fmla="*/ 0 w 1789"/>
                <a:gd name="T4" fmla="+- 0 13484 12290"/>
                <a:gd name="T5" fmla="*/ 13484 h 2386"/>
                <a:gd name="T6" fmla="*/ 1192 w 1789"/>
                <a:gd name="T7" fmla="+- 0 14676 12290"/>
                <a:gd name="T8" fmla="*/ 14676 h 2386"/>
                <a:gd name="T9" fmla="*/ 1789 w 1789"/>
                <a:gd name="T10" fmla="+- 0 14079 12290"/>
                <a:gd name="T11" fmla="*/ 14079 h 2386"/>
                <a:gd name="T12" fmla="*/ 0 w 1789"/>
                <a:gd name="T13" fmla="+- 0 12290 12290"/>
                <a:gd name="T14" fmla="*/ 12290 h 2386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  <a:cxn ang="0">
                  <a:pos x="T12" y="T14"/>
                </a:cxn>
              </a:cxnLst>
              <a:rect l="0" t="0" r="r" b="b"/>
              <a:pathLst>
                <a:path w="1789" h="2386">
                  <a:moveTo>
                    <a:pt x="0" y="0"/>
                  </a:moveTo>
                  <a:lnTo>
                    <a:pt x="0" y="1194"/>
                  </a:lnTo>
                  <a:lnTo>
                    <a:pt x="1192" y="2386"/>
                  </a:lnTo>
                  <a:lnTo>
                    <a:pt x="1789" y="178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  <p:sp>
          <p:nvSpPr>
            <p:cNvPr id="21" name="Freeform 20">
              <a:extLst>
                <a:ext uri="{FF2B5EF4-FFF2-40B4-BE49-F238E27FC236}">
                  <a16:creationId xmlns:a16="http://schemas.microsoft.com/office/drawing/2014/main" id="{879D1CAD-2EA2-9376-7B64-0C3AC590F651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14678"/>
              <a:ext cx="1162" cy="1162"/>
            </a:xfrm>
            <a:custGeom>
              <a:avLst/>
              <a:gdLst>
                <a:gd name="T0" fmla="*/ 0 w 1162"/>
                <a:gd name="T1" fmla="+- 0 14679 14679"/>
                <a:gd name="T2" fmla="*/ 14679 h 1162"/>
                <a:gd name="T3" fmla="*/ 0 w 1162"/>
                <a:gd name="T4" fmla="+- 0 15840 14679"/>
                <a:gd name="T5" fmla="*/ 15840 h 1162"/>
                <a:gd name="T6" fmla="*/ 1161 w 1162"/>
                <a:gd name="T7" fmla="+- 0 15840 14679"/>
                <a:gd name="T8" fmla="*/ 15840 h 1162"/>
                <a:gd name="T9" fmla="*/ 0 w 1162"/>
                <a:gd name="T10" fmla="+- 0 14679 14679"/>
                <a:gd name="T11" fmla="*/ 14679 h 1162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</a:cxnLst>
              <a:rect l="0" t="0" r="r" b="b"/>
              <a:pathLst>
                <a:path w="1162" h="1162">
                  <a:moveTo>
                    <a:pt x="0" y="0"/>
                  </a:moveTo>
                  <a:lnTo>
                    <a:pt x="0" y="1161"/>
                  </a:lnTo>
                  <a:lnTo>
                    <a:pt x="1161" y="116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  <p:sp>
          <p:nvSpPr>
            <p:cNvPr id="22" name="Freeform 21">
              <a:extLst>
                <a:ext uri="{FF2B5EF4-FFF2-40B4-BE49-F238E27FC236}">
                  <a16:creationId xmlns:a16="http://schemas.microsoft.com/office/drawing/2014/main" id="{B16F8906-918C-BE0B-A4AB-6A1D48150AC7}"/>
                </a:ext>
              </a:extLst>
            </p:cNvPr>
            <p:cNvSpPr>
              <a:spLocks/>
            </p:cNvSpPr>
            <p:nvPr/>
          </p:nvSpPr>
          <p:spPr bwMode="auto">
            <a:xfrm>
              <a:off x="1221" y="14675"/>
              <a:ext cx="2329" cy="1165"/>
            </a:xfrm>
            <a:custGeom>
              <a:avLst/>
              <a:gdLst>
                <a:gd name="T0" fmla="+- 0 3550 1221"/>
                <a:gd name="T1" fmla="*/ T0 w 2329"/>
                <a:gd name="T2" fmla="+- 0 15840 14676"/>
                <a:gd name="T3" fmla="*/ 15840 h 1165"/>
                <a:gd name="T4" fmla="+- 0 2386 1221"/>
                <a:gd name="T5" fmla="*/ T4 w 2329"/>
                <a:gd name="T6" fmla="+- 0 14676 14676"/>
                <a:gd name="T7" fmla="*/ 14676 h 1165"/>
                <a:gd name="T8" fmla="+- 0 1221 1221"/>
                <a:gd name="T9" fmla="*/ T8 w 2329"/>
                <a:gd name="T10" fmla="+- 0 15840 14676"/>
                <a:gd name="T11" fmla="*/ 15840 h 1165"/>
                <a:gd name="T12" fmla="+- 0 3550 1221"/>
                <a:gd name="T13" fmla="*/ T12 w 2329"/>
                <a:gd name="T14" fmla="+- 0 15840 14676"/>
                <a:gd name="T15" fmla="*/ 15840 h 1165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329" h="1165">
                  <a:moveTo>
                    <a:pt x="2329" y="1164"/>
                  </a:moveTo>
                  <a:lnTo>
                    <a:pt x="1165" y="0"/>
                  </a:lnTo>
                  <a:lnTo>
                    <a:pt x="0" y="1164"/>
                  </a:lnTo>
                  <a:lnTo>
                    <a:pt x="2329" y="1164"/>
                  </a:lnTo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267534116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545D3755-C3E2-975E-DE68-CDECC4B526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4360" y="102875"/>
            <a:ext cx="10873740" cy="1680205"/>
          </a:xfrm>
        </p:spPr>
        <p:txBody>
          <a:bodyPr/>
          <a:lstStyle/>
          <a:p>
            <a:r>
              <a:rPr lang="en-US" dirty="0">
                <a:solidFill>
                  <a:schemeClr val="bg2"/>
                </a:solidFill>
              </a:rPr>
              <a:t>Set on doing the Master’s will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F70BD87D-F7DA-961B-4024-A354DC87D168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3657600" y="2190270"/>
            <a:ext cx="7810500" cy="3700462"/>
          </a:xfrm>
        </p:spPr>
        <p:txBody>
          <a:bodyPr>
            <a:noAutofit/>
          </a:bodyPr>
          <a:lstStyle/>
          <a:p>
            <a:r>
              <a:rPr lang="en-US" sz="2800" dirty="0">
                <a:solidFill>
                  <a:schemeClr val="bg2"/>
                </a:solidFill>
              </a:rPr>
              <a:t>Will do the will of the Father (Matthew 7:21-27)</a:t>
            </a:r>
          </a:p>
          <a:p>
            <a:r>
              <a:rPr lang="en-US" sz="2800" dirty="0">
                <a:solidFill>
                  <a:schemeClr val="bg2"/>
                </a:solidFill>
              </a:rPr>
              <a:t>Love righteousness</a:t>
            </a:r>
          </a:p>
          <a:p>
            <a:pPr lvl="1"/>
            <a:r>
              <a:rPr lang="en-US" sz="2800" dirty="0">
                <a:solidFill>
                  <a:schemeClr val="bg2"/>
                </a:solidFill>
              </a:rPr>
              <a:t>In his own life (</a:t>
            </a:r>
            <a:r>
              <a:rPr lang="en-US" sz="2800" dirty="0" err="1">
                <a:solidFill>
                  <a:schemeClr val="bg2"/>
                </a:solidFill>
              </a:rPr>
              <a:t>cf</a:t>
            </a:r>
            <a:r>
              <a:rPr lang="en-US" sz="2800" dirty="0">
                <a:solidFill>
                  <a:schemeClr val="bg2"/>
                </a:solidFill>
              </a:rPr>
              <a:t> I Peter 3)</a:t>
            </a:r>
          </a:p>
          <a:p>
            <a:pPr lvl="1"/>
            <a:r>
              <a:rPr lang="en-US" sz="2800" dirty="0">
                <a:solidFill>
                  <a:schemeClr val="bg2"/>
                </a:solidFill>
              </a:rPr>
              <a:t>Dealing with brethren as God would (I John 4:20)</a:t>
            </a:r>
          </a:p>
          <a:p>
            <a:pPr lvl="1"/>
            <a:r>
              <a:rPr lang="en-US" sz="2800" dirty="0">
                <a:solidFill>
                  <a:schemeClr val="bg2"/>
                </a:solidFill>
              </a:rPr>
              <a:t>Dealing with his enemies (cf. Matthew 5:44,47)</a:t>
            </a:r>
          </a:p>
          <a:p>
            <a:pPr lvl="1"/>
            <a:r>
              <a:rPr lang="en-US" sz="2800" dirty="0">
                <a:solidFill>
                  <a:schemeClr val="bg2"/>
                </a:solidFill>
              </a:rPr>
              <a:t>Dealing with all men (Galatians 6:10)</a:t>
            </a:r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C78CEA4F-D72A-C069-6A51-328B103CA0C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/>
          </p:cNvGrpSpPr>
          <p:nvPr/>
        </p:nvGrpSpPr>
        <p:grpSpPr bwMode="auto">
          <a:xfrm rot="16200000" flipV="1">
            <a:off x="0" y="3900132"/>
            <a:ext cx="2959226" cy="2959226"/>
            <a:chOff x="0" y="12289"/>
            <a:chExt cx="3550" cy="3551"/>
          </a:xfrm>
        </p:grpSpPr>
        <p:sp>
          <p:nvSpPr>
            <p:cNvPr id="20" name="Freeform 19">
              <a:extLst>
                <a:ext uri="{FF2B5EF4-FFF2-40B4-BE49-F238E27FC236}">
                  <a16:creationId xmlns:a16="http://schemas.microsoft.com/office/drawing/2014/main" id="{7E473402-19FD-A5B0-5CB6-E5F3926D3828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12289"/>
              <a:ext cx="1789" cy="2386"/>
            </a:xfrm>
            <a:custGeom>
              <a:avLst/>
              <a:gdLst>
                <a:gd name="T0" fmla="*/ 0 w 1789"/>
                <a:gd name="T1" fmla="+- 0 12290 12290"/>
                <a:gd name="T2" fmla="*/ 12290 h 2386"/>
                <a:gd name="T3" fmla="*/ 0 w 1789"/>
                <a:gd name="T4" fmla="+- 0 13484 12290"/>
                <a:gd name="T5" fmla="*/ 13484 h 2386"/>
                <a:gd name="T6" fmla="*/ 1192 w 1789"/>
                <a:gd name="T7" fmla="+- 0 14676 12290"/>
                <a:gd name="T8" fmla="*/ 14676 h 2386"/>
                <a:gd name="T9" fmla="*/ 1789 w 1789"/>
                <a:gd name="T10" fmla="+- 0 14079 12290"/>
                <a:gd name="T11" fmla="*/ 14079 h 2386"/>
                <a:gd name="T12" fmla="*/ 0 w 1789"/>
                <a:gd name="T13" fmla="+- 0 12290 12290"/>
                <a:gd name="T14" fmla="*/ 12290 h 2386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  <a:cxn ang="0">
                  <a:pos x="T12" y="T14"/>
                </a:cxn>
              </a:cxnLst>
              <a:rect l="0" t="0" r="r" b="b"/>
              <a:pathLst>
                <a:path w="1789" h="2386">
                  <a:moveTo>
                    <a:pt x="0" y="0"/>
                  </a:moveTo>
                  <a:lnTo>
                    <a:pt x="0" y="1194"/>
                  </a:lnTo>
                  <a:lnTo>
                    <a:pt x="1192" y="2386"/>
                  </a:lnTo>
                  <a:lnTo>
                    <a:pt x="1789" y="178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  <p:sp>
          <p:nvSpPr>
            <p:cNvPr id="21" name="Freeform 20">
              <a:extLst>
                <a:ext uri="{FF2B5EF4-FFF2-40B4-BE49-F238E27FC236}">
                  <a16:creationId xmlns:a16="http://schemas.microsoft.com/office/drawing/2014/main" id="{879D1CAD-2EA2-9376-7B64-0C3AC590F651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14678"/>
              <a:ext cx="1162" cy="1162"/>
            </a:xfrm>
            <a:custGeom>
              <a:avLst/>
              <a:gdLst>
                <a:gd name="T0" fmla="*/ 0 w 1162"/>
                <a:gd name="T1" fmla="+- 0 14679 14679"/>
                <a:gd name="T2" fmla="*/ 14679 h 1162"/>
                <a:gd name="T3" fmla="*/ 0 w 1162"/>
                <a:gd name="T4" fmla="+- 0 15840 14679"/>
                <a:gd name="T5" fmla="*/ 15840 h 1162"/>
                <a:gd name="T6" fmla="*/ 1161 w 1162"/>
                <a:gd name="T7" fmla="+- 0 15840 14679"/>
                <a:gd name="T8" fmla="*/ 15840 h 1162"/>
                <a:gd name="T9" fmla="*/ 0 w 1162"/>
                <a:gd name="T10" fmla="+- 0 14679 14679"/>
                <a:gd name="T11" fmla="*/ 14679 h 1162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</a:cxnLst>
              <a:rect l="0" t="0" r="r" b="b"/>
              <a:pathLst>
                <a:path w="1162" h="1162">
                  <a:moveTo>
                    <a:pt x="0" y="0"/>
                  </a:moveTo>
                  <a:lnTo>
                    <a:pt x="0" y="1161"/>
                  </a:lnTo>
                  <a:lnTo>
                    <a:pt x="1161" y="116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  <p:sp>
          <p:nvSpPr>
            <p:cNvPr id="22" name="Freeform 21">
              <a:extLst>
                <a:ext uri="{FF2B5EF4-FFF2-40B4-BE49-F238E27FC236}">
                  <a16:creationId xmlns:a16="http://schemas.microsoft.com/office/drawing/2014/main" id="{B16F8906-918C-BE0B-A4AB-6A1D48150AC7}"/>
                </a:ext>
              </a:extLst>
            </p:cNvPr>
            <p:cNvSpPr>
              <a:spLocks/>
            </p:cNvSpPr>
            <p:nvPr/>
          </p:nvSpPr>
          <p:spPr bwMode="auto">
            <a:xfrm>
              <a:off x="1221" y="14675"/>
              <a:ext cx="2329" cy="1165"/>
            </a:xfrm>
            <a:custGeom>
              <a:avLst/>
              <a:gdLst>
                <a:gd name="T0" fmla="+- 0 3550 1221"/>
                <a:gd name="T1" fmla="*/ T0 w 2329"/>
                <a:gd name="T2" fmla="+- 0 15840 14676"/>
                <a:gd name="T3" fmla="*/ 15840 h 1165"/>
                <a:gd name="T4" fmla="+- 0 2386 1221"/>
                <a:gd name="T5" fmla="*/ T4 w 2329"/>
                <a:gd name="T6" fmla="+- 0 14676 14676"/>
                <a:gd name="T7" fmla="*/ 14676 h 1165"/>
                <a:gd name="T8" fmla="+- 0 1221 1221"/>
                <a:gd name="T9" fmla="*/ T8 w 2329"/>
                <a:gd name="T10" fmla="+- 0 15840 14676"/>
                <a:gd name="T11" fmla="*/ 15840 h 1165"/>
                <a:gd name="T12" fmla="+- 0 3550 1221"/>
                <a:gd name="T13" fmla="*/ T12 w 2329"/>
                <a:gd name="T14" fmla="+- 0 15840 14676"/>
                <a:gd name="T15" fmla="*/ 15840 h 1165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329" h="1165">
                  <a:moveTo>
                    <a:pt x="2329" y="1164"/>
                  </a:moveTo>
                  <a:lnTo>
                    <a:pt x="1165" y="0"/>
                  </a:lnTo>
                  <a:lnTo>
                    <a:pt x="0" y="1164"/>
                  </a:lnTo>
                  <a:lnTo>
                    <a:pt x="2329" y="1164"/>
                  </a:lnTo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19315325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uiExpand="1" build="p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545D3755-C3E2-975E-DE68-CDECC4B526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4360" y="102875"/>
            <a:ext cx="10873740" cy="1680205"/>
          </a:xfrm>
        </p:spPr>
        <p:txBody>
          <a:bodyPr/>
          <a:lstStyle/>
          <a:p>
            <a:r>
              <a:rPr lang="en-US" dirty="0">
                <a:solidFill>
                  <a:schemeClr val="bg2"/>
                </a:solidFill>
              </a:rPr>
              <a:t>Set on doing the Master’s will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F70BD87D-F7DA-961B-4024-A354DC87D168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3657600" y="2190270"/>
            <a:ext cx="7810500" cy="3700462"/>
          </a:xfrm>
        </p:spPr>
        <p:txBody>
          <a:bodyPr>
            <a:normAutofit/>
          </a:bodyPr>
          <a:lstStyle/>
          <a:p>
            <a:r>
              <a:rPr lang="en-US" sz="2800" dirty="0">
                <a:solidFill>
                  <a:schemeClr val="bg2"/>
                </a:solidFill>
              </a:rPr>
              <a:t>Will do the will of the Father (Matthew 7:21-27)</a:t>
            </a:r>
          </a:p>
          <a:p>
            <a:r>
              <a:rPr lang="en-US" sz="2800" dirty="0">
                <a:solidFill>
                  <a:schemeClr val="bg2"/>
                </a:solidFill>
              </a:rPr>
              <a:t>Love righteousness</a:t>
            </a:r>
          </a:p>
          <a:p>
            <a:r>
              <a:rPr lang="en-US" sz="2800" dirty="0">
                <a:solidFill>
                  <a:schemeClr val="bg2"/>
                </a:solidFill>
              </a:rPr>
              <a:t>Hate sin (Proverbs 6:12-19/ Isaiah 59:2)</a:t>
            </a:r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C78CEA4F-D72A-C069-6A51-328B103CA0C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/>
          </p:cNvGrpSpPr>
          <p:nvPr/>
        </p:nvGrpSpPr>
        <p:grpSpPr bwMode="auto">
          <a:xfrm rot="16200000" flipV="1">
            <a:off x="0" y="3900132"/>
            <a:ext cx="2959226" cy="2959226"/>
            <a:chOff x="0" y="12289"/>
            <a:chExt cx="3550" cy="3551"/>
          </a:xfrm>
        </p:grpSpPr>
        <p:sp>
          <p:nvSpPr>
            <p:cNvPr id="20" name="Freeform 19">
              <a:extLst>
                <a:ext uri="{FF2B5EF4-FFF2-40B4-BE49-F238E27FC236}">
                  <a16:creationId xmlns:a16="http://schemas.microsoft.com/office/drawing/2014/main" id="{7E473402-19FD-A5B0-5CB6-E5F3926D3828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12289"/>
              <a:ext cx="1789" cy="2386"/>
            </a:xfrm>
            <a:custGeom>
              <a:avLst/>
              <a:gdLst>
                <a:gd name="T0" fmla="*/ 0 w 1789"/>
                <a:gd name="T1" fmla="+- 0 12290 12290"/>
                <a:gd name="T2" fmla="*/ 12290 h 2386"/>
                <a:gd name="T3" fmla="*/ 0 w 1789"/>
                <a:gd name="T4" fmla="+- 0 13484 12290"/>
                <a:gd name="T5" fmla="*/ 13484 h 2386"/>
                <a:gd name="T6" fmla="*/ 1192 w 1789"/>
                <a:gd name="T7" fmla="+- 0 14676 12290"/>
                <a:gd name="T8" fmla="*/ 14676 h 2386"/>
                <a:gd name="T9" fmla="*/ 1789 w 1789"/>
                <a:gd name="T10" fmla="+- 0 14079 12290"/>
                <a:gd name="T11" fmla="*/ 14079 h 2386"/>
                <a:gd name="T12" fmla="*/ 0 w 1789"/>
                <a:gd name="T13" fmla="+- 0 12290 12290"/>
                <a:gd name="T14" fmla="*/ 12290 h 2386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  <a:cxn ang="0">
                  <a:pos x="T12" y="T14"/>
                </a:cxn>
              </a:cxnLst>
              <a:rect l="0" t="0" r="r" b="b"/>
              <a:pathLst>
                <a:path w="1789" h="2386">
                  <a:moveTo>
                    <a:pt x="0" y="0"/>
                  </a:moveTo>
                  <a:lnTo>
                    <a:pt x="0" y="1194"/>
                  </a:lnTo>
                  <a:lnTo>
                    <a:pt x="1192" y="2386"/>
                  </a:lnTo>
                  <a:lnTo>
                    <a:pt x="1789" y="178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  <p:sp>
          <p:nvSpPr>
            <p:cNvPr id="21" name="Freeform 20">
              <a:extLst>
                <a:ext uri="{FF2B5EF4-FFF2-40B4-BE49-F238E27FC236}">
                  <a16:creationId xmlns:a16="http://schemas.microsoft.com/office/drawing/2014/main" id="{879D1CAD-2EA2-9376-7B64-0C3AC590F651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14678"/>
              <a:ext cx="1162" cy="1162"/>
            </a:xfrm>
            <a:custGeom>
              <a:avLst/>
              <a:gdLst>
                <a:gd name="T0" fmla="*/ 0 w 1162"/>
                <a:gd name="T1" fmla="+- 0 14679 14679"/>
                <a:gd name="T2" fmla="*/ 14679 h 1162"/>
                <a:gd name="T3" fmla="*/ 0 w 1162"/>
                <a:gd name="T4" fmla="+- 0 15840 14679"/>
                <a:gd name="T5" fmla="*/ 15840 h 1162"/>
                <a:gd name="T6" fmla="*/ 1161 w 1162"/>
                <a:gd name="T7" fmla="+- 0 15840 14679"/>
                <a:gd name="T8" fmla="*/ 15840 h 1162"/>
                <a:gd name="T9" fmla="*/ 0 w 1162"/>
                <a:gd name="T10" fmla="+- 0 14679 14679"/>
                <a:gd name="T11" fmla="*/ 14679 h 1162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</a:cxnLst>
              <a:rect l="0" t="0" r="r" b="b"/>
              <a:pathLst>
                <a:path w="1162" h="1162">
                  <a:moveTo>
                    <a:pt x="0" y="0"/>
                  </a:moveTo>
                  <a:lnTo>
                    <a:pt x="0" y="1161"/>
                  </a:lnTo>
                  <a:lnTo>
                    <a:pt x="1161" y="116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  <p:sp>
          <p:nvSpPr>
            <p:cNvPr id="22" name="Freeform 21">
              <a:extLst>
                <a:ext uri="{FF2B5EF4-FFF2-40B4-BE49-F238E27FC236}">
                  <a16:creationId xmlns:a16="http://schemas.microsoft.com/office/drawing/2014/main" id="{B16F8906-918C-BE0B-A4AB-6A1D48150AC7}"/>
                </a:ext>
              </a:extLst>
            </p:cNvPr>
            <p:cNvSpPr>
              <a:spLocks/>
            </p:cNvSpPr>
            <p:nvPr/>
          </p:nvSpPr>
          <p:spPr bwMode="auto">
            <a:xfrm>
              <a:off x="1221" y="14675"/>
              <a:ext cx="2329" cy="1165"/>
            </a:xfrm>
            <a:custGeom>
              <a:avLst/>
              <a:gdLst>
                <a:gd name="T0" fmla="+- 0 3550 1221"/>
                <a:gd name="T1" fmla="*/ T0 w 2329"/>
                <a:gd name="T2" fmla="+- 0 15840 14676"/>
                <a:gd name="T3" fmla="*/ 15840 h 1165"/>
                <a:gd name="T4" fmla="+- 0 2386 1221"/>
                <a:gd name="T5" fmla="*/ T4 w 2329"/>
                <a:gd name="T6" fmla="+- 0 14676 14676"/>
                <a:gd name="T7" fmla="*/ 14676 h 1165"/>
                <a:gd name="T8" fmla="+- 0 1221 1221"/>
                <a:gd name="T9" fmla="*/ T8 w 2329"/>
                <a:gd name="T10" fmla="+- 0 15840 14676"/>
                <a:gd name="T11" fmla="*/ 15840 h 1165"/>
                <a:gd name="T12" fmla="+- 0 3550 1221"/>
                <a:gd name="T13" fmla="*/ T12 w 2329"/>
                <a:gd name="T14" fmla="+- 0 15840 14676"/>
                <a:gd name="T15" fmla="*/ 15840 h 1165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329" h="1165">
                  <a:moveTo>
                    <a:pt x="2329" y="1164"/>
                  </a:moveTo>
                  <a:lnTo>
                    <a:pt x="1165" y="0"/>
                  </a:lnTo>
                  <a:lnTo>
                    <a:pt x="0" y="1164"/>
                  </a:lnTo>
                  <a:lnTo>
                    <a:pt x="2329" y="1164"/>
                  </a:lnTo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420645604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545D3755-C3E2-975E-DE68-CDECC4B526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4360" y="102875"/>
            <a:ext cx="10873740" cy="1680205"/>
          </a:xfrm>
        </p:spPr>
        <p:txBody>
          <a:bodyPr/>
          <a:lstStyle/>
          <a:p>
            <a:r>
              <a:rPr lang="en-US" dirty="0">
                <a:solidFill>
                  <a:schemeClr val="bg2"/>
                </a:solidFill>
              </a:rPr>
              <a:t>Set on doing the Master’s will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F70BD87D-F7DA-961B-4024-A354DC87D168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3657600" y="2190270"/>
            <a:ext cx="7810500" cy="3700462"/>
          </a:xfrm>
        </p:spPr>
        <p:txBody>
          <a:bodyPr>
            <a:noAutofit/>
          </a:bodyPr>
          <a:lstStyle/>
          <a:p>
            <a:r>
              <a:rPr lang="en-US" sz="2800" dirty="0">
                <a:solidFill>
                  <a:schemeClr val="bg2"/>
                </a:solidFill>
              </a:rPr>
              <a:t>Will do the will of the Father (Matthew 7:21-27)</a:t>
            </a:r>
          </a:p>
          <a:p>
            <a:r>
              <a:rPr lang="en-US" sz="2800" dirty="0">
                <a:solidFill>
                  <a:schemeClr val="bg2"/>
                </a:solidFill>
              </a:rPr>
              <a:t>Love righteousness</a:t>
            </a:r>
          </a:p>
          <a:p>
            <a:r>
              <a:rPr lang="en-US" sz="2800" dirty="0">
                <a:solidFill>
                  <a:schemeClr val="bg2"/>
                </a:solidFill>
              </a:rPr>
              <a:t>Hate sin (Proverbs 6:12-19/ Isaiah 59:2)</a:t>
            </a:r>
          </a:p>
          <a:p>
            <a:r>
              <a:rPr lang="en-US" sz="2800" dirty="0">
                <a:solidFill>
                  <a:schemeClr val="bg2"/>
                </a:solidFill>
              </a:rPr>
              <a:t>Be faithful in all things (Rev 2:10)</a:t>
            </a:r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C78CEA4F-D72A-C069-6A51-328B103CA0C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/>
          </p:cNvGrpSpPr>
          <p:nvPr/>
        </p:nvGrpSpPr>
        <p:grpSpPr bwMode="auto">
          <a:xfrm rot="16200000" flipV="1">
            <a:off x="0" y="3900132"/>
            <a:ext cx="2959226" cy="2959226"/>
            <a:chOff x="0" y="12289"/>
            <a:chExt cx="3550" cy="3551"/>
          </a:xfrm>
        </p:grpSpPr>
        <p:sp>
          <p:nvSpPr>
            <p:cNvPr id="20" name="Freeform 19">
              <a:extLst>
                <a:ext uri="{FF2B5EF4-FFF2-40B4-BE49-F238E27FC236}">
                  <a16:creationId xmlns:a16="http://schemas.microsoft.com/office/drawing/2014/main" id="{7E473402-19FD-A5B0-5CB6-E5F3926D3828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12289"/>
              <a:ext cx="1789" cy="2386"/>
            </a:xfrm>
            <a:custGeom>
              <a:avLst/>
              <a:gdLst>
                <a:gd name="T0" fmla="*/ 0 w 1789"/>
                <a:gd name="T1" fmla="+- 0 12290 12290"/>
                <a:gd name="T2" fmla="*/ 12290 h 2386"/>
                <a:gd name="T3" fmla="*/ 0 w 1789"/>
                <a:gd name="T4" fmla="+- 0 13484 12290"/>
                <a:gd name="T5" fmla="*/ 13484 h 2386"/>
                <a:gd name="T6" fmla="*/ 1192 w 1789"/>
                <a:gd name="T7" fmla="+- 0 14676 12290"/>
                <a:gd name="T8" fmla="*/ 14676 h 2386"/>
                <a:gd name="T9" fmla="*/ 1789 w 1789"/>
                <a:gd name="T10" fmla="+- 0 14079 12290"/>
                <a:gd name="T11" fmla="*/ 14079 h 2386"/>
                <a:gd name="T12" fmla="*/ 0 w 1789"/>
                <a:gd name="T13" fmla="+- 0 12290 12290"/>
                <a:gd name="T14" fmla="*/ 12290 h 2386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  <a:cxn ang="0">
                  <a:pos x="T12" y="T14"/>
                </a:cxn>
              </a:cxnLst>
              <a:rect l="0" t="0" r="r" b="b"/>
              <a:pathLst>
                <a:path w="1789" h="2386">
                  <a:moveTo>
                    <a:pt x="0" y="0"/>
                  </a:moveTo>
                  <a:lnTo>
                    <a:pt x="0" y="1194"/>
                  </a:lnTo>
                  <a:lnTo>
                    <a:pt x="1192" y="2386"/>
                  </a:lnTo>
                  <a:lnTo>
                    <a:pt x="1789" y="178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  <p:sp>
          <p:nvSpPr>
            <p:cNvPr id="21" name="Freeform 20">
              <a:extLst>
                <a:ext uri="{FF2B5EF4-FFF2-40B4-BE49-F238E27FC236}">
                  <a16:creationId xmlns:a16="http://schemas.microsoft.com/office/drawing/2014/main" id="{879D1CAD-2EA2-9376-7B64-0C3AC590F651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14678"/>
              <a:ext cx="1162" cy="1162"/>
            </a:xfrm>
            <a:custGeom>
              <a:avLst/>
              <a:gdLst>
                <a:gd name="T0" fmla="*/ 0 w 1162"/>
                <a:gd name="T1" fmla="+- 0 14679 14679"/>
                <a:gd name="T2" fmla="*/ 14679 h 1162"/>
                <a:gd name="T3" fmla="*/ 0 w 1162"/>
                <a:gd name="T4" fmla="+- 0 15840 14679"/>
                <a:gd name="T5" fmla="*/ 15840 h 1162"/>
                <a:gd name="T6" fmla="*/ 1161 w 1162"/>
                <a:gd name="T7" fmla="+- 0 15840 14679"/>
                <a:gd name="T8" fmla="*/ 15840 h 1162"/>
                <a:gd name="T9" fmla="*/ 0 w 1162"/>
                <a:gd name="T10" fmla="+- 0 14679 14679"/>
                <a:gd name="T11" fmla="*/ 14679 h 1162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</a:cxnLst>
              <a:rect l="0" t="0" r="r" b="b"/>
              <a:pathLst>
                <a:path w="1162" h="1162">
                  <a:moveTo>
                    <a:pt x="0" y="0"/>
                  </a:moveTo>
                  <a:lnTo>
                    <a:pt x="0" y="1161"/>
                  </a:lnTo>
                  <a:lnTo>
                    <a:pt x="1161" y="116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  <p:sp>
          <p:nvSpPr>
            <p:cNvPr id="22" name="Freeform 21">
              <a:extLst>
                <a:ext uri="{FF2B5EF4-FFF2-40B4-BE49-F238E27FC236}">
                  <a16:creationId xmlns:a16="http://schemas.microsoft.com/office/drawing/2014/main" id="{B16F8906-918C-BE0B-A4AB-6A1D48150AC7}"/>
                </a:ext>
              </a:extLst>
            </p:cNvPr>
            <p:cNvSpPr>
              <a:spLocks/>
            </p:cNvSpPr>
            <p:nvPr/>
          </p:nvSpPr>
          <p:spPr bwMode="auto">
            <a:xfrm>
              <a:off x="1221" y="14675"/>
              <a:ext cx="2329" cy="1165"/>
            </a:xfrm>
            <a:custGeom>
              <a:avLst/>
              <a:gdLst>
                <a:gd name="T0" fmla="+- 0 3550 1221"/>
                <a:gd name="T1" fmla="*/ T0 w 2329"/>
                <a:gd name="T2" fmla="+- 0 15840 14676"/>
                <a:gd name="T3" fmla="*/ 15840 h 1165"/>
                <a:gd name="T4" fmla="+- 0 2386 1221"/>
                <a:gd name="T5" fmla="*/ T4 w 2329"/>
                <a:gd name="T6" fmla="+- 0 14676 14676"/>
                <a:gd name="T7" fmla="*/ 14676 h 1165"/>
                <a:gd name="T8" fmla="+- 0 1221 1221"/>
                <a:gd name="T9" fmla="*/ T8 w 2329"/>
                <a:gd name="T10" fmla="+- 0 15840 14676"/>
                <a:gd name="T11" fmla="*/ 15840 h 1165"/>
                <a:gd name="T12" fmla="+- 0 3550 1221"/>
                <a:gd name="T13" fmla="*/ T12 w 2329"/>
                <a:gd name="T14" fmla="+- 0 15840 14676"/>
                <a:gd name="T15" fmla="*/ 15840 h 1165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329" h="1165">
                  <a:moveTo>
                    <a:pt x="2329" y="1164"/>
                  </a:moveTo>
                  <a:lnTo>
                    <a:pt x="1165" y="0"/>
                  </a:lnTo>
                  <a:lnTo>
                    <a:pt x="0" y="1164"/>
                  </a:lnTo>
                  <a:lnTo>
                    <a:pt x="2329" y="1164"/>
                  </a:lnTo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424554124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Placeholder 4" descr="A close-up of a wood grain">
            <a:extLst>
              <a:ext uri="{FF2B5EF4-FFF2-40B4-BE49-F238E27FC236}">
                <a16:creationId xmlns:a16="http://schemas.microsoft.com/office/drawing/2014/main" id="{7D5BDB53-9169-3BBC-9362-0539514AC7DD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4700"/>
                    </a14:imgEffect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-11113"/>
            <a:ext cx="4413738" cy="6880226"/>
          </a:xfr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65B8CE60-587E-1D5C-8B50-ED3441BA49C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819504" y="493282"/>
            <a:ext cx="7190788" cy="835563"/>
          </a:xfrm>
          <a:solidFill>
            <a:schemeClr val="accent2">
              <a:lumMod val="40000"/>
              <a:lumOff val="60000"/>
            </a:schemeClr>
          </a:solidFill>
          <a:ln>
            <a:solidFill>
              <a:schemeClr val="bg1"/>
            </a:solidFill>
          </a:ln>
        </p:spPr>
        <p:txBody>
          <a:bodyPr anchor="ctr"/>
          <a:lstStyle/>
          <a:p>
            <a:pPr marL="1028700" indent="-1028700">
              <a:buFont typeface="+mj-lt"/>
              <a:buAutoNum type="romanUcPeriod"/>
            </a:pPr>
            <a:r>
              <a:rPr lang="en-US" sz="4000" dirty="0"/>
              <a:t>Is known by God</a:t>
            </a: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854AE2A0-EE3B-7CB5-5679-81AFDBC11C1F}"/>
              </a:ext>
            </a:extLst>
          </p:cNvPr>
          <p:cNvSpPr txBox="1">
            <a:spLocks/>
          </p:cNvSpPr>
          <p:nvPr/>
        </p:nvSpPr>
        <p:spPr>
          <a:xfrm>
            <a:off x="1" y="0"/>
            <a:ext cx="4413738" cy="685800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l" defTabSz="9144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6000" b="1" i="0" kern="1200" spc="100" baseline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en-US" sz="6600" dirty="0">
                <a:solidFill>
                  <a:schemeClr val="tx1"/>
                </a:solidFill>
              </a:rPr>
              <a:t>The Steadfast Heart</a:t>
            </a: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CAF6F710-494E-92BC-DB66-CDF47C638D35}"/>
              </a:ext>
            </a:extLst>
          </p:cNvPr>
          <p:cNvSpPr txBox="1">
            <a:spLocks/>
          </p:cNvSpPr>
          <p:nvPr/>
        </p:nvSpPr>
        <p:spPr>
          <a:xfrm>
            <a:off x="4819503" y="1626689"/>
            <a:ext cx="7190788" cy="835563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bg1"/>
            </a:solidFill>
          </a:ln>
        </p:spPr>
        <p:txBody>
          <a:bodyPr vert="horz" lIns="0" tIns="0" rIns="0" bIns="0" rtlCol="0" anchor="ctr">
            <a:noAutofit/>
          </a:bodyPr>
          <a:lstStyle>
            <a:lvl1pPr algn="l" defTabSz="9144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6000" b="1" i="0" kern="1200" spc="100" baseline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1028700" indent="-1028700">
              <a:buFont typeface="+mj-lt"/>
              <a:buAutoNum type="romanUcPeriod" startAt="2"/>
            </a:pPr>
            <a:r>
              <a:rPr lang="en-US" sz="4000" dirty="0"/>
              <a:t>Is grounded in His word</a:t>
            </a:r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86F8FC1E-744E-1679-973A-019E36E1E711}"/>
              </a:ext>
            </a:extLst>
          </p:cNvPr>
          <p:cNvSpPr txBox="1">
            <a:spLocks/>
          </p:cNvSpPr>
          <p:nvPr/>
        </p:nvSpPr>
        <p:spPr>
          <a:xfrm>
            <a:off x="4819503" y="2760097"/>
            <a:ext cx="7190788" cy="835563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bg1"/>
            </a:solidFill>
          </a:ln>
        </p:spPr>
        <p:txBody>
          <a:bodyPr vert="horz" lIns="0" tIns="0" rIns="0" bIns="0" rtlCol="0" anchor="ctr">
            <a:noAutofit/>
          </a:bodyPr>
          <a:lstStyle>
            <a:lvl1pPr algn="l" defTabSz="9144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6000" b="1" i="0" kern="1200" spc="100" baseline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1028700" indent="-1028700">
              <a:buFont typeface="+mj-lt"/>
              <a:buAutoNum type="romanUcPeriod" startAt="3"/>
            </a:pPr>
            <a:r>
              <a:rPr lang="en-US" sz="4000" dirty="0"/>
              <a:t>Set to do the Master’s will</a:t>
            </a:r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73F1F21D-0A5B-A47A-ECE4-B517E81F9BC6}"/>
              </a:ext>
            </a:extLst>
          </p:cNvPr>
          <p:cNvSpPr txBox="1">
            <a:spLocks/>
          </p:cNvSpPr>
          <p:nvPr/>
        </p:nvSpPr>
        <p:spPr>
          <a:xfrm>
            <a:off x="4819503" y="3893505"/>
            <a:ext cx="7190788" cy="835563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bg1"/>
            </a:solidFill>
          </a:ln>
        </p:spPr>
        <p:txBody>
          <a:bodyPr vert="horz" lIns="0" tIns="0" rIns="0" bIns="0" rtlCol="0" anchor="ctr">
            <a:noAutofit/>
          </a:bodyPr>
          <a:lstStyle>
            <a:lvl1pPr algn="l" defTabSz="9144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6000" b="1" i="0" kern="1200" spc="100" baseline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1028700" indent="-1028700">
              <a:buFont typeface="+mj-lt"/>
              <a:buAutoNum type="romanUcPeriod" startAt="4"/>
            </a:pPr>
            <a:r>
              <a:rPr lang="en-US" sz="4000" dirty="0"/>
              <a:t>Is mindful of things ahead</a:t>
            </a:r>
          </a:p>
        </p:txBody>
      </p:sp>
    </p:spTree>
    <p:extLst>
      <p:ext uri="{BB962C8B-B14F-4D97-AF65-F5344CB8AC3E}">
        <p14:creationId xmlns:p14="http://schemas.microsoft.com/office/powerpoint/2010/main" val="235357730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545D3755-C3E2-975E-DE68-CDECC4B526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4360" y="102875"/>
            <a:ext cx="10873740" cy="1680205"/>
          </a:xfrm>
        </p:spPr>
        <p:txBody>
          <a:bodyPr/>
          <a:lstStyle/>
          <a:p>
            <a:r>
              <a:rPr lang="en-US" dirty="0">
                <a:solidFill>
                  <a:schemeClr val="bg2"/>
                </a:solidFill>
              </a:rPr>
              <a:t>Mindful of things ahead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F70BD87D-F7DA-961B-4024-A354DC87D168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3657600" y="2281238"/>
            <a:ext cx="7810500" cy="3700462"/>
          </a:xfrm>
        </p:spPr>
        <p:txBody>
          <a:bodyPr>
            <a:normAutofit/>
          </a:bodyPr>
          <a:lstStyle/>
          <a:p>
            <a:r>
              <a:rPr lang="en-US" sz="2800" dirty="0">
                <a:solidFill>
                  <a:schemeClr val="bg2"/>
                </a:solidFill>
              </a:rPr>
              <a:t>A living hope (I Peter 1:3)</a:t>
            </a:r>
          </a:p>
          <a:p>
            <a:pPr lvl="1"/>
            <a:r>
              <a:rPr lang="en-US" sz="2800" dirty="0">
                <a:solidFill>
                  <a:schemeClr val="bg2"/>
                </a:solidFill>
              </a:rPr>
              <a:t>Looking for a City (Hebrews 11:6)</a:t>
            </a:r>
          </a:p>
          <a:p>
            <a:pPr lvl="1"/>
            <a:r>
              <a:rPr lang="en-US" sz="2800" dirty="0">
                <a:solidFill>
                  <a:schemeClr val="bg2"/>
                </a:solidFill>
              </a:rPr>
              <a:t>Will let go of what is needed to get there (Matthew 13:34,35)</a:t>
            </a:r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C78CEA4F-D72A-C069-6A51-328B103CA0C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/>
          </p:cNvGrpSpPr>
          <p:nvPr/>
        </p:nvGrpSpPr>
        <p:grpSpPr bwMode="auto">
          <a:xfrm rot="16200000" flipV="1">
            <a:off x="0" y="3900132"/>
            <a:ext cx="2959226" cy="2959226"/>
            <a:chOff x="0" y="12289"/>
            <a:chExt cx="3550" cy="3551"/>
          </a:xfrm>
        </p:grpSpPr>
        <p:sp>
          <p:nvSpPr>
            <p:cNvPr id="20" name="Freeform 19">
              <a:extLst>
                <a:ext uri="{FF2B5EF4-FFF2-40B4-BE49-F238E27FC236}">
                  <a16:creationId xmlns:a16="http://schemas.microsoft.com/office/drawing/2014/main" id="{7E473402-19FD-A5B0-5CB6-E5F3926D3828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12289"/>
              <a:ext cx="1789" cy="2386"/>
            </a:xfrm>
            <a:custGeom>
              <a:avLst/>
              <a:gdLst>
                <a:gd name="T0" fmla="*/ 0 w 1789"/>
                <a:gd name="T1" fmla="+- 0 12290 12290"/>
                <a:gd name="T2" fmla="*/ 12290 h 2386"/>
                <a:gd name="T3" fmla="*/ 0 w 1789"/>
                <a:gd name="T4" fmla="+- 0 13484 12290"/>
                <a:gd name="T5" fmla="*/ 13484 h 2386"/>
                <a:gd name="T6" fmla="*/ 1192 w 1789"/>
                <a:gd name="T7" fmla="+- 0 14676 12290"/>
                <a:gd name="T8" fmla="*/ 14676 h 2386"/>
                <a:gd name="T9" fmla="*/ 1789 w 1789"/>
                <a:gd name="T10" fmla="+- 0 14079 12290"/>
                <a:gd name="T11" fmla="*/ 14079 h 2386"/>
                <a:gd name="T12" fmla="*/ 0 w 1789"/>
                <a:gd name="T13" fmla="+- 0 12290 12290"/>
                <a:gd name="T14" fmla="*/ 12290 h 2386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  <a:cxn ang="0">
                  <a:pos x="T12" y="T14"/>
                </a:cxn>
              </a:cxnLst>
              <a:rect l="0" t="0" r="r" b="b"/>
              <a:pathLst>
                <a:path w="1789" h="2386">
                  <a:moveTo>
                    <a:pt x="0" y="0"/>
                  </a:moveTo>
                  <a:lnTo>
                    <a:pt x="0" y="1194"/>
                  </a:lnTo>
                  <a:lnTo>
                    <a:pt x="1192" y="2386"/>
                  </a:lnTo>
                  <a:lnTo>
                    <a:pt x="1789" y="178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  <p:sp>
          <p:nvSpPr>
            <p:cNvPr id="21" name="Freeform 20">
              <a:extLst>
                <a:ext uri="{FF2B5EF4-FFF2-40B4-BE49-F238E27FC236}">
                  <a16:creationId xmlns:a16="http://schemas.microsoft.com/office/drawing/2014/main" id="{879D1CAD-2EA2-9376-7B64-0C3AC590F651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14678"/>
              <a:ext cx="1162" cy="1162"/>
            </a:xfrm>
            <a:custGeom>
              <a:avLst/>
              <a:gdLst>
                <a:gd name="T0" fmla="*/ 0 w 1162"/>
                <a:gd name="T1" fmla="+- 0 14679 14679"/>
                <a:gd name="T2" fmla="*/ 14679 h 1162"/>
                <a:gd name="T3" fmla="*/ 0 w 1162"/>
                <a:gd name="T4" fmla="+- 0 15840 14679"/>
                <a:gd name="T5" fmla="*/ 15840 h 1162"/>
                <a:gd name="T6" fmla="*/ 1161 w 1162"/>
                <a:gd name="T7" fmla="+- 0 15840 14679"/>
                <a:gd name="T8" fmla="*/ 15840 h 1162"/>
                <a:gd name="T9" fmla="*/ 0 w 1162"/>
                <a:gd name="T10" fmla="+- 0 14679 14679"/>
                <a:gd name="T11" fmla="*/ 14679 h 1162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</a:cxnLst>
              <a:rect l="0" t="0" r="r" b="b"/>
              <a:pathLst>
                <a:path w="1162" h="1162">
                  <a:moveTo>
                    <a:pt x="0" y="0"/>
                  </a:moveTo>
                  <a:lnTo>
                    <a:pt x="0" y="1161"/>
                  </a:lnTo>
                  <a:lnTo>
                    <a:pt x="1161" y="116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  <p:sp>
          <p:nvSpPr>
            <p:cNvPr id="22" name="Freeform 21">
              <a:extLst>
                <a:ext uri="{FF2B5EF4-FFF2-40B4-BE49-F238E27FC236}">
                  <a16:creationId xmlns:a16="http://schemas.microsoft.com/office/drawing/2014/main" id="{B16F8906-918C-BE0B-A4AB-6A1D48150AC7}"/>
                </a:ext>
              </a:extLst>
            </p:cNvPr>
            <p:cNvSpPr>
              <a:spLocks/>
            </p:cNvSpPr>
            <p:nvPr/>
          </p:nvSpPr>
          <p:spPr bwMode="auto">
            <a:xfrm>
              <a:off x="1221" y="14675"/>
              <a:ext cx="2329" cy="1165"/>
            </a:xfrm>
            <a:custGeom>
              <a:avLst/>
              <a:gdLst>
                <a:gd name="T0" fmla="+- 0 3550 1221"/>
                <a:gd name="T1" fmla="*/ T0 w 2329"/>
                <a:gd name="T2" fmla="+- 0 15840 14676"/>
                <a:gd name="T3" fmla="*/ 15840 h 1165"/>
                <a:gd name="T4" fmla="+- 0 2386 1221"/>
                <a:gd name="T5" fmla="*/ T4 w 2329"/>
                <a:gd name="T6" fmla="+- 0 14676 14676"/>
                <a:gd name="T7" fmla="*/ 14676 h 1165"/>
                <a:gd name="T8" fmla="+- 0 1221 1221"/>
                <a:gd name="T9" fmla="*/ T8 w 2329"/>
                <a:gd name="T10" fmla="+- 0 15840 14676"/>
                <a:gd name="T11" fmla="*/ 15840 h 1165"/>
                <a:gd name="T12" fmla="+- 0 3550 1221"/>
                <a:gd name="T13" fmla="*/ T12 w 2329"/>
                <a:gd name="T14" fmla="+- 0 15840 14676"/>
                <a:gd name="T15" fmla="*/ 15840 h 1165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329" h="1165">
                  <a:moveTo>
                    <a:pt x="2329" y="1164"/>
                  </a:moveTo>
                  <a:lnTo>
                    <a:pt x="1165" y="0"/>
                  </a:lnTo>
                  <a:lnTo>
                    <a:pt x="0" y="1164"/>
                  </a:lnTo>
                  <a:lnTo>
                    <a:pt x="2329" y="1164"/>
                  </a:lnTo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319662775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545D3755-C3E2-975E-DE68-CDECC4B526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4360" y="102875"/>
            <a:ext cx="10873740" cy="1680205"/>
          </a:xfrm>
        </p:spPr>
        <p:txBody>
          <a:bodyPr/>
          <a:lstStyle/>
          <a:p>
            <a:r>
              <a:rPr lang="en-US" dirty="0">
                <a:solidFill>
                  <a:schemeClr val="bg2"/>
                </a:solidFill>
              </a:rPr>
              <a:t>Mindful of things ahead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F70BD87D-F7DA-961B-4024-A354DC87D168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3657600" y="2281238"/>
            <a:ext cx="7810500" cy="3700462"/>
          </a:xfrm>
        </p:spPr>
        <p:txBody>
          <a:bodyPr>
            <a:normAutofit/>
          </a:bodyPr>
          <a:lstStyle/>
          <a:p>
            <a:r>
              <a:rPr lang="en-US" sz="2800" dirty="0">
                <a:solidFill>
                  <a:schemeClr val="bg2"/>
                </a:solidFill>
              </a:rPr>
              <a:t>A living hope (I Peter 1:3)</a:t>
            </a:r>
          </a:p>
          <a:p>
            <a:r>
              <a:rPr lang="en-US" sz="2800" dirty="0">
                <a:solidFill>
                  <a:schemeClr val="bg2"/>
                </a:solidFill>
              </a:rPr>
              <a:t>God has promised</a:t>
            </a:r>
          </a:p>
          <a:p>
            <a:pPr lvl="1"/>
            <a:r>
              <a:rPr lang="en-US" sz="2800" dirty="0">
                <a:solidFill>
                  <a:schemeClr val="bg2"/>
                </a:solidFill>
              </a:rPr>
              <a:t>Cannot lie (Titus 1:2)</a:t>
            </a:r>
          </a:p>
          <a:p>
            <a:pPr lvl="1"/>
            <a:r>
              <a:rPr lang="en-US" sz="2800" dirty="0">
                <a:solidFill>
                  <a:schemeClr val="bg2"/>
                </a:solidFill>
              </a:rPr>
              <a:t>Prepared for us a city ((Hebrews 11:6)</a:t>
            </a:r>
          </a:p>
          <a:p>
            <a:pPr lvl="1"/>
            <a:r>
              <a:rPr lang="en-US" sz="2800" dirty="0">
                <a:solidFill>
                  <a:schemeClr val="bg2"/>
                </a:solidFill>
              </a:rPr>
              <a:t>Will escape corruption (II Peter 1:4)</a:t>
            </a:r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C78CEA4F-D72A-C069-6A51-328B103CA0C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/>
          </p:cNvGrpSpPr>
          <p:nvPr/>
        </p:nvGrpSpPr>
        <p:grpSpPr bwMode="auto">
          <a:xfrm rot="16200000" flipV="1">
            <a:off x="0" y="3900132"/>
            <a:ext cx="2959226" cy="2959226"/>
            <a:chOff x="0" y="12289"/>
            <a:chExt cx="3550" cy="3551"/>
          </a:xfrm>
        </p:grpSpPr>
        <p:sp>
          <p:nvSpPr>
            <p:cNvPr id="20" name="Freeform 19">
              <a:extLst>
                <a:ext uri="{FF2B5EF4-FFF2-40B4-BE49-F238E27FC236}">
                  <a16:creationId xmlns:a16="http://schemas.microsoft.com/office/drawing/2014/main" id="{7E473402-19FD-A5B0-5CB6-E5F3926D3828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12289"/>
              <a:ext cx="1789" cy="2386"/>
            </a:xfrm>
            <a:custGeom>
              <a:avLst/>
              <a:gdLst>
                <a:gd name="T0" fmla="*/ 0 w 1789"/>
                <a:gd name="T1" fmla="+- 0 12290 12290"/>
                <a:gd name="T2" fmla="*/ 12290 h 2386"/>
                <a:gd name="T3" fmla="*/ 0 w 1789"/>
                <a:gd name="T4" fmla="+- 0 13484 12290"/>
                <a:gd name="T5" fmla="*/ 13484 h 2386"/>
                <a:gd name="T6" fmla="*/ 1192 w 1789"/>
                <a:gd name="T7" fmla="+- 0 14676 12290"/>
                <a:gd name="T8" fmla="*/ 14676 h 2386"/>
                <a:gd name="T9" fmla="*/ 1789 w 1789"/>
                <a:gd name="T10" fmla="+- 0 14079 12290"/>
                <a:gd name="T11" fmla="*/ 14079 h 2386"/>
                <a:gd name="T12" fmla="*/ 0 w 1789"/>
                <a:gd name="T13" fmla="+- 0 12290 12290"/>
                <a:gd name="T14" fmla="*/ 12290 h 2386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  <a:cxn ang="0">
                  <a:pos x="T12" y="T14"/>
                </a:cxn>
              </a:cxnLst>
              <a:rect l="0" t="0" r="r" b="b"/>
              <a:pathLst>
                <a:path w="1789" h="2386">
                  <a:moveTo>
                    <a:pt x="0" y="0"/>
                  </a:moveTo>
                  <a:lnTo>
                    <a:pt x="0" y="1194"/>
                  </a:lnTo>
                  <a:lnTo>
                    <a:pt x="1192" y="2386"/>
                  </a:lnTo>
                  <a:lnTo>
                    <a:pt x="1789" y="178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  <p:sp>
          <p:nvSpPr>
            <p:cNvPr id="21" name="Freeform 20">
              <a:extLst>
                <a:ext uri="{FF2B5EF4-FFF2-40B4-BE49-F238E27FC236}">
                  <a16:creationId xmlns:a16="http://schemas.microsoft.com/office/drawing/2014/main" id="{879D1CAD-2EA2-9376-7B64-0C3AC590F651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14678"/>
              <a:ext cx="1162" cy="1162"/>
            </a:xfrm>
            <a:custGeom>
              <a:avLst/>
              <a:gdLst>
                <a:gd name="T0" fmla="*/ 0 w 1162"/>
                <a:gd name="T1" fmla="+- 0 14679 14679"/>
                <a:gd name="T2" fmla="*/ 14679 h 1162"/>
                <a:gd name="T3" fmla="*/ 0 w 1162"/>
                <a:gd name="T4" fmla="+- 0 15840 14679"/>
                <a:gd name="T5" fmla="*/ 15840 h 1162"/>
                <a:gd name="T6" fmla="*/ 1161 w 1162"/>
                <a:gd name="T7" fmla="+- 0 15840 14679"/>
                <a:gd name="T8" fmla="*/ 15840 h 1162"/>
                <a:gd name="T9" fmla="*/ 0 w 1162"/>
                <a:gd name="T10" fmla="+- 0 14679 14679"/>
                <a:gd name="T11" fmla="*/ 14679 h 1162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</a:cxnLst>
              <a:rect l="0" t="0" r="r" b="b"/>
              <a:pathLst>
                <a:path w="1162" h="1162">
                  <a:moveTo>
                    <a:pt x="0" y="0"/>
                  </a:moveTo>
                  <a:lnTo>
                    <a:pt x="0" y="1161"/>
                  </a:lnTo>
                  <a:lnTo>
                    <a:pt x="1161" y="116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  <p:sp>
          <p:nvSpPr>
            <p:cNvPr id="22" name="Freeform 21">
              <a:extLst>
                <a:ext uri="{FF2B5EF4-FFF2-40B4-BE49-F238E27FC236}">
                  <a16:creationId xmlns:a16="http://schemas.microsoft.com/office/drawing/2014/main" id="{B16F8906-918C-BE0B-A4AB-6A1D48150AC7}"/>
                </a:ext>
              </a:extLst>
            </p:cNvPr>
            <p:cNvSpPr>
              <a:spLocks/>
            </p:cNvSpPr>
            <p:nvPr/>
          </p:nvSpPr>
          <p:spPr bwMode="auto">
            <a:xfrm>
              <a:off x="1221" y="14675"/>
              <a:ext cx="2329" cy="1165"/>
            </a:xfrm>
            <a:custGeom>
              <a:avLst/>
              <a:gdLst>
                <a:gd name="T0" fmla="+- 0 3550 1221"/>
                <a:gd name="T1" fmla="*/ T0 w 2329"/>
                <a:gd name="T2" fmla="+- 0 15840 14676"/>
                <a:gd name="T3" fmla="*/ 15840 h 1165"/>
                <a:gd name="T4" fmla="+- 0 2386 1221"/>
                <a:gd name="T5" fmla="*/ T4 w 2329"/>
                <a:gd name="T6" fmla="+- 0 14676 14676"/>
                <a:gd name="T7" fmla="*/ 14676 h 1165"/>
                <a:gd name="T8" fmla="+- 0 1221 1221"/>
                <a:gd name="T9" fmla="*/ T8 w 2329"/>
                <a:gd name="T10" fmla="+- 0 15840 14676"/>
                <a:gd name="T11" fmla="*/ 15840 h 1165"/>
                <a:gd name="T12" fmla="+- 0 3550 1221"/>
                <a:gd name="T13" fmla="*/ T12 w 2329"/>
                <a:gd name="T14" fmla="+- 0 15840 14676"/>
                <a:gd name="T15" fmla="*/ 15840 h 1165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329" h="1165">
                  <a:moveTo>
                    <a:pt x="2329" y="1164"/>
                  </a:moveTo>
                  <a:lnTo>
                    <a:pt x="1165" y="0"/>
                  </a:lnTo>
                  <a:lnTo>
                    <a:pt x="0" y="1164"/>
                  </a:lnTo>
                  <a:lnTo>
                    <a:pt x="2329" y="1164"/>
                  </a:lnTo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331220042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Placeholder 4" descr="A close-up of a wood grain">
            <a:extLst>
              <a:ext uri="{FF2B5EF4-FFF2-40B4-BE49-F238E27FC236}">
                <a16:creationId xmlns:a16="http://schemas.microsoft.com/office/drawing/2014/main" id="{7D5BDB53-9169-3BBC-9362-0539514AC7DD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4700"/>
                    </a14:imgEffect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-11113"/>
            <a:ext cx="4413738" cy="6880226"/>
          </a:xfr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65B8CE60-587E-1D5C-8B50-ED3441BA49C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819504" y="493282"/>
            <a:ext cx="7190788" cy="835563"/>
          </a:xfrm>
          <a:solidFill>
            <a:schemeClr val="accent2">
              <a:lumMod val="40000"/>
              <a:lumOff val="60000"/>
            </a:schemeClr>
          </a:solidFill>
          <a:ln>
            <a:solidFill>
              <a:schemeClr val="bg1"/>
            </a:solidFill>
          </a:ln>
        </p:spPr>
        <p:txBody>
          <a:bodyPr anchor="ctr"/>
          <a:lstStyle/>
          <a:p>
            <a:pPr marL="1028700" indent="-1028700">
              <a:buFont typeface="+mj-lt"/>
              <a:buAutoNum type="romanUcPeriod"/>
            </a:pPr>
            <a:r>
              <a:rPr lang="en-US" sz="4000" dirty="0"/>
              <a:t>Is known by God</a:t>
            </a: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854AE2A0-EE3B-7CB5-5679-81AFDBC11C1F}"/>
              </a:ext>
            </a:extLst>
          </p:cNvPr>
          <p:cNvSpPr txBox="1">
            <a:spLocks/>
          </p:cNvSpPr>
          <p:nvPr/>
        </p:nvSpPr>
        <p:spPr>
          <a:xfrm>
            <a:off x="1" y="0"/>
            <a:ext cx="4413738" cy="685800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l" defTabSz="9144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6000" b="1" i="0" kern="1200" spc="100" baseline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en-US" sz="6600" dirty="0">
                <a:solidFill>
                  <a:schemeClr val="tx1"/>
                </a:solidFill>
              </a:rPr>
              <a:t>The Steadfast Heart</a:t>
            </a: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CAF6F710-494E-92BC-DB66-CDF47C638D35}"/>
              </a:ext>
            </a:extLst>
          </p:cNvPr>
          <p:cNvSpPr txBox="1">
            <a:spLocks/>
          </p:cNvSpPr>
          <p:nvPr/>
        </p:nvSpPr>
        <p:spPr>
          <a:xfrm>
            <a:off x="4819503" y="1626689"/>
            <a:ext cx="7190788" cy="835563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bg1"/>
            </a:solidFill>
          </a:ln>
        </p:spPr>
        <p:txBody>
          <a:bodyPr vert="horz" lIns="0" tIns="0" rIns="0" bIns="0" rtlCol="0" anchor="ctr">
            <a:noAutofit/>
          </a:bodyPr>
          <a:lstStyle>
            <a:lvl1pPr algn="l" defTabSz="9144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6000" b="1" i="0" kern="1200" spc="100" baseline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1028700" indent="-1028700">
              <a:buFont typeface="+mj-lt"/>
              <a:buAutoNum type="romanUcPeriod" startAt="2"/>
            </a:pPr>
            <a:r>
              <a:rPr lang="en-US" sz="4000" dirty="0"/>
              <a:t>Is grounded in His word</a:t>
            </a:r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86F8FC1E-744E-1679-973A-019E36E1E711}"/>
              </a:ext>
            </a:extLst>
          </p:cNvPr>
          <p:cNvSpPr txBox="1">
            <a:spLocks/>
          </p:cNvSpPr>
          <p:nvPr/>
        </p:nvSpPr>
        <p:spPr>
          <a:xfrm>
            <a:off x="4819503" y="2760097"/>
            <a:ext cx="7190788" cy="835563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bg1"/>
            </a:solidFill>
          </a:ln>
        </p:spPr>
        <p:txBody>
          <a:bodyPr vert="horz" lIns="0" tIns="0" rIns="0" bIns="0" rtlCol="0" anchor="ctr">
            <a:noAutofit/>
          </a:bodyPr>
          <a:lstStyle>
            <a:lvl1pPr algn="l" defTabSz="9144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6000" b="1" i="0" kern="1200" spc="100" baseline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1028700" indent="-1028700">
              <a:buFont typeface="+mj-lt"/>
              <a:buAutoNum type="romanUcPeriod" startAt="3"/>
            </a:pPr>
            <a:r>
              <a:rPr lang="en-US" sz="4000" dirty="0"/>
              <a:t>Will do the Master’s will</a:t>
            </a:r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73F1F21D-0A5B-A47A-ECE4-B517E81F9BC6}"/>
              </a:ext>
            </a:extLst>
          </p:cNvPr>
          <p:cNvSpPr txBox="1">
            <a:spLocks/>
          </p:cNvSpPr>
          <p:nvPr/>
        </p:nvSpPr>
        <p:spPr>
          <a:xfrm>
            <a:off x="4819503" y="3893505"/>
            <a:ext cx="7190788" cy="835563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bg1"/>
            </a:solidFill>
          </a:ln>
        </p:spPr>
        <p:txBody>
          <a:bodyPr vert="horz" lIns="0" tIns="0" rIns="0" bIns="0" rtlCol="0" anchor="ctr">
            <a:noAutofit/>
          </a:bodyPr>
          <a:lstStyle>
            <a:lvl1pPr algn="l" defTabSz="9144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6000" b="1" i="0" kern="1200" spc="100" baseline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1028700" indent="-1028700">
              <a:buFont typeface="+mj-lt"/>
              <a:buAutoNum type="romanUcPeriod" startAt="4"/>
            </a:pPr>
            <a:r>
              <a:rPr lang="en-US" sz="4000" dirty="0"/>
              <a:t>Is mindful of things ahead</a:t>
            </a:r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BD9EEF6A-A17B-D671-3824-702D801831A7}"/>
              </a:ext>
            </a:extLst>
          </p:cNvPr>
          <p:cNvSpPr txBox="1">
            <a:spLocks/>
          </p:cNvSpPr>
          <p:nvPr/>
        </p:nvSpPr>
        <p:spPr>
          <a:xfrm>
            <a:off x="4819504" y="5026913"/>
            <a:ext cx="7190787" cy="108266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bg1"/>
            </a:solidFill>
          </a:ln>
        </p:spPr>
        <p:txBody>
          <a:bodyPr vert="horz" lIns="0" tIns="0" rIns="0" bIns="0" rtlCol="0" anchor="ctr">
            <a:noAutofit/>
          </a:bodyPr>
          <a:lstStyle>
            <a:lvl1pPr algn="l" defTabSz="9144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6000" b="1" i="0" kern="1200" spc="100" baseline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1028700" indent="-1028700">
              <a:buFont typeface="+mj-lt"/>
              <a:buAutoNum type="romanUcPeriod" startAt="5"/>
            </a:pPr>
            <a:r>
              <a:rPr lang="en-US" sz="4000" dirty="0"/>
              <a:t>Capable of enduring to the end</a:t>
            </a:r>
          </a:p>
        </p:txBody>
      </p:sp>
    </p:spTree>
    <p:extLst>
      <p:ext uri="{BB962C8B-B14F-4D97-AF65-F5344CB8AC3E}">
        <p14:creationId xmlns:p14="http://schemas.microsoft.com/office/powerpoint/2010/main" val="214334618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545D3755-C3E2-975E-DE68-CDECC4B526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4360" y="102875"/>
            <a:ext cx="10873740" cy="1680205"/>
          </a:xfrm>
        </p:spPr>
        <p:txBody>
          <a:bodyPr/>
          <a:lstStyle/>
          <a:p>
            <a:r>
              <a:rPr lang="en-US" dirty="0">
                <a:solidFill>
                  <a:schemeClr val="bg2"/>
                </a:solidFill>
              </a:rPr>
              <a:t>Is capable of enduring to the end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F70BD87D-F7DA-961B-4024-A354DC87D168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2347274" y="2281238"/>
            <a:ext cx="9120826" cy="3700462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sz="2800" dirty="0">
                <a:solidFill>
                  <a:schemeClr val="bg2"/>
                </a:solidFill>
              </a:rPr>
              <a:t>Prepared for spiritual battle  (II Corinthians 10:2-6)</a:t>
            </a:r>
          </a:p>
          <a:p>
            <a:pPr lvl="1">
              <a:lnSpc>
                <a:spcPct val="100000"/>
              </a:lnSpc>
              <a:spcBef>
                <a:spcPts val="0"/>
              </a:spcBef>
            </a:pPr>
            <a:r>
              <a:rPr lang="en-US" sz="2800" dirty="0">
                <a:solidFill>
                  <a:schemeClr val="bg2"/>
                </a:solidFill>
              </a:rPr>
              <a:t>What can man do to me (Psalm 56:11/ Hebrews 3:6)</a:t>
            </a:r>
          </a:p>
          <a:p>
            <a:pPr lvl="2">
              <a:lnSpc>
                <a:spcPct val="100000"/>
              </a:lnSpc>
              <a:spcBef>
                <a:spcPts val="0"/>
              </a:spcBef>
            </a:pPr>
            <a:r>
              <a:rPr lang="en-US" sz="2800" dirty="0">
                <a:solidFill>
                  <a:schemeClr val="bg2"/>
                </a:solidFill>
              </a:rPr>
              <a:t>David’s resolve (I Samuel 17:37; II Samuel 12:13; II Samuel 23:5-7</a:t>
            </a:r>
          </a:p>
          <a:p>
            <a:pPr lvl="1">
              <a:lnSpc>
                <a:spcPct val="100000"/>
              </a:lnSpc>
              <a:spcBef>
                <a:spcPts val="0"/>
              </a:spcBef>
            </a:pPr>
            <a:r>
              <a:rPr lang="en-US" sz="2800" dirty="0">
                <a:solidFill>
                  <a:schemeClr val="bg2"/>
                </a:solidFill>
              </a:rPr>
              <a:t>Realize struggles are passing</a:t>
            </a:r>
          </a:p>
          <a:p>
            <a:pPr lvl="2">
              <a:lnSpc>
                <a:spcPct val="100000"/>
              </a:lnSpc>
              <a:spcBef>
                <a:spcPts val="0"/>
              </a:spcBef>
            </a:pPr>
            <a:r>
              <a:rPr lang="en-US" sz="2800" dirty="0">
                <a:solidFill>
                  <a:schemeClr val="bg2"/>
                </a:solidFill>
              </a:rPr>
              <a:t>Light affliction for the moment (II Corinthians 4:17)</a:t>
            </a:r>
          </a:p>
          <a:p>
            <a:pPr lvl="2">
              <a:lnSpc>
                <a:spcPct val="100000"/>
              </a:lnSpc>
              <a:spcBef>
                <a:spcPts val="0"/>
              </a:spcBef>
            </a:pPr>
            <a:r>
              <a:rPr lang="en-US" sz="2800" dirty="0">
                <a:solidFill>
                  <a:schemeClr val="bg2"/>
                </a:solidFill>
              </a:rPr>
              <a:t>Those blessed who remain steadfast (James 5:11)</a:t>
            </a:r>
          </a:p>
          <a:p>
            <a:pPr lvl="2">
              <a:lnSpc>
                <a:spcPct val="100000"/>
              </a:lnSpc>
              <a:spcBef>
                <a:spcPts val="0"/>
              </a:spcBef>
            </a:pPr>
            <a:r>
              <a:rPr lang="en-US" sz="2800" dirty="0">
                <a:solidFill>
                  <a:schemeClr val="bg2"/>
                </a:solidFill>
              </a:rPr>
              <a:t>Is capable of service unto death (Rev.2:10)</a:t>
            </a:r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C78CEA4F-D72A-C069-6A51-328B103CA0C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/>
          </p:cNvGrpSpPr>
          <p:nvPr/>
        </p:nvGrpSpPr>
        <p:grpSpPr bwMode="auto">
          <a:xfrm rot="16200000" flipV="1">
            <a:off x="0" y="3900132"/>
            <a:ext cx="2959226" cy="2959226"/>
            <a:chOff x="0" y="12289"/>
            <a:chExt cx="3550" cy="3551"/>
          </a:xfrm>
        </p:grpSpPr>
        <p:sp>
          <p:nvSpPr>
            <p:cNvPr id="20" name="Freeform 19">
              <a:extLst>
                <a:ext uri="{FF2B5EF4-FFF2-40B4-BE49-F238E27FC236}">
                  <a16:creationId xmlns:a16="http://schemas.microsoft.com/office/drawing/2014/main" id="{7E473402-19FD-A5B0-5CB6-E5F3926D3828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12289"/>
              <a:ext cx="1789" cy="2386"/>
            </a:xfrm>
            <a:custGeom>
              <a:avLst/>
              <a:gdLst>
                <a:gd name="T0" fmla="*/ 0 w 1789"/>
                <a:gd name="T1" fmla="+- 0 12290 12290"/>
                <a:gd name="T2" fmla="*/ 12290 h 2386"/>
                <a:gd name="T3" fmla="*/ 0 w 1789"/>
                <a:gd name="T4" fmla="+- 0 13484 12290"/>
                <a:gd name="T5" fmla="*/ 13484 h 2386"/>
                <a:gd name="T6" fmla="*/ 1192 w 1789"/>
                <a:gd name="T7" fmla="+- 0 14676 12290"/>
                <a:gd name="T8" fmla="*/ 14676 h 2386"/>
                <a:gd name="T9" fmla="*/ 1789 w 1789"/>
                <a:gd name="T10" fmla="+- 0 14079 12290"/>
                <a:gd name="T11" fmla="*/ 14079 h 2386"/>
                <a:gd name="T12" fmla="*/ 0 w 1789"/>
                <a:gd name="T13" fmla="+- 0 12290 12290"/>
                <a:gd name="T14" fmla="*/ 12290 h 2386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  <a:cxn ang="0">
                  <a:pos x="T12" y="T14"/>
                </a:cxn>
              </a:cxnLst>
              <a:rect l="0" t="0" r="r" b="b"/>
              <a:pathLst>
                <a:path w="1789" h="2386">
                  <a:moveTo>
                    <a:pt x="0" y="0"/>
                  </a:moveTo>
                  <a:lnTo>
                    <a:pt x="0" y="1194"/>
                  </a:lnTo>
                  <a:lnTo>
                    <a:pt x="1192" y="2386"/>
                  </a:lnTo>
                  <a:lnTo>
                    <a:pt x="1789" y="178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  <p:sp>
          <p:nvSpPr>
            <p:cNvPr id="21" name="Freeform 20">
              <a:extLst>
                <a:ext uri="{FF2B5EF4-FFF2-40B4-BE49-F238E27FC236}">
                  <a16:creationId xmlns:a16="http://schemas.microsoft.com/office/drawing/2014/main" id="{879D1CAD-2EA2-9376-7B64-0C3AC590F651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14678"/>
              <a:ext cx="1162" cy="1162"/>
            </a:xfrm>
            <a:custGeom>
              <a:avLst/>
              <a:gdLst>
                <a:gd name="T0" fmla="*/ 0 w 1162"/>
                <a:gd name="T1" fmla="+- 0 14679 14679"/>
                <a:gd name="T2" fmla="*/ 14679 h 1162"/>
                <a:gd name="T3" fmla="*/ 0 w 1162"/>
                <a:gd name="T4" fmla="+- 0 15840 14679"/>
                <a:gd name="T5" fmla="*/ 15840 h 1162"/>
                <a:gd name="T6" fmla="*/ 1161 w 1162"/>
                <a:gd name="T7" fmla="+- 0 15840 14679"/>
                <a:gd name="T8" fmla="*/ 15840 h 1162"/>
                <a:gd name="T9" fmla="*/ 0 w 1162"/>
                <a:gd name="T10" fmla="+- 0 14679 14679"/>
                <a:gd name="T11" fmla="*/ 14679 h 1162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</a:cxnLst>
              <a:rect l="0" t="0" r="r" b="b"/>
              <a:pathLst>
                <a:path w="1162" h="1162">
                  <a:moveTo>
                    <a:pt x="0" y="0"/>
                  </a:moveTo>
                  <a:lnTo>
                    <a:pt x="0" y="1161"/>
                  </a:lnTo>
                  <a:lnTo>
                    <a:pt x="1161" y="116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  <p:sp>
          <p:nvSpPr>
            <p:cNvPr id="22" name="Freeform 21">
              <a:extLst>
                <a:ext uri="{FF2B5EF4-FFF2-40B4-BE49-F238E27FC236}">
                  <a16:creationId xmlns:a16="http://schemas.microsoft.com/office/drawing/2014/main" id="{B16F8906-918C-BE0B-A4AB-6A1D48150AC7}"/>
                </a:ext>
              </a:extLst>
            </p:cNvPr>
            <p:cNvSpPr>
              <a:spLocks/>
            </p:cNvSpPr>
            <p:nvPr/>
          </p:nvSpPr>
          <p:spPr bwMode="auto">
            <a:xfrm>
              <a:off x="1221" y="14675"/>
              <a:ext cx="2329" cy="1165"/>
            </a:xfrm>
            <a:custGeom>
              <a:avLst/>
              <a:gdLst>
                <a:gd name="T0" fmla="+- 0 3550 1221"/>
                <a:gd name="T1" fmla="*/ T0 w 2329"/>
                <a:gd name="T2" fmla="+- 0 15840 14676"/>
                <a:gd name="T3" fmla="*/ 15840 h 1165"/>
                <a:gd name="T4" fmla="+- 0 2386 1221"/>
                <a:gd name="T5" fmla="*/ T4 w 2329"/>
                <a:gd name="T6" fmla="+- 0 14676 14676"/>
                <a:gd name="T7" fmla="*/ 14676 h 1165"/>
                <a:gd name="T8" fmla="+- 0 1221 1221"/>
                <a:gd name="T9" fmla="*/ T8 w 2329"/>
                <a:gd name="T10" fmla="+- 0 15840 14676"/>
                <a:gd name="T11" fmla="*/ 15840 h 1165"/>
                <a:gd name="T12" fmla="+- 0 3550 1221"/>
                <a:gd name="T13" fmla="*/ T12 w 2329"/>
                <a:gd name="T14" fmla="+- 0 15840 14676"/>
                <a:gd name="T15" fmla="*/ 15840 h 1165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329" h="1165">
                  <a:moveTo>
                    <a:pt x="2329" y="1164"/>
                  </a:moveTo>
                  <a:lnTo>
                    <a:pt x="1165" y="0"/>
                  </a:lnTo>
                  <a:lnTo>
                    <a:pt x="0" y="1164"/>
                  </a:lnTo>
                  <a:lnTo>
                    <a:pt x="2329" y="1164"/>
                  </a:lnTo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30167051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124</TotalTime>
  <Words>892</Words>
  <Application>Microsoft Office PowerPoint</Application>
  <PresentationFormat>Widescreen</PresentationFormat>
  <Paragraphs>151</Paragraphs>
  <Slides>28</Slides>
  <Notes>27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28</vt:i4>
      </vt:variant>
    </vt:vector>
  </HeadingPairs>
  <TitlesOfParts>
    <vt:vector size="33" baseType="lpstr">
      <vt:lpstr>Aptos</vt:lpstr>
      <vt:lpstr>Aptos Display</vt:lpstr>
      <vt:lpstr>Arial</vt:lpstr>
      <vt:lpstr>Calibri</vt:lpstr>
      <vt:lpstr>Office Theme</vt:lpstr>
      <vt:lpstr>  Psalm 51:10 Psalm 57:7 Psalm 112</vt:lpstr>
      <vt:lpstr>A Steadfast heart: What does it look like</vt:lpstr>
      <vt:lpstr>A Steadfast heart: What does it look like</vt:lpstr>
      <vt:lpstr>Snapshots of the steadfast heart</vt:lpstr>
      <vt:lpstr>A Steadfast heart: What does it look like?</vt:lpstr>
      <vt:lpstr>Man:  Genesis 6:5 Gentiles:  Romans 1:21,24,28 Israel:  Hebrews 3:12/ Psalm 78:37</vt:lpstr>
      <vt:lpstr>A Steadfast heart What does it look like</vt:lpstr>
      <vt:lpstr>Psalm 136</vt:lpstr>
      <vt:lpstr>The  Steadfast  Heart</vt:lpstr>
      <vt:lpstr>Is known by God</vt:lpstr>
      <vt:lpstr>Known by God</vt:lpstr>
      <vt:lpstr>Known by God</vt:lpstr>
      <vt:lpstr>Known by God</vt:lpstr>
      <vt:lpstr>Is known by God</vt:lpstr>
      <vt:lpstr>Is Grounded in His word</vt:lpstr>
      <vt:lpstr>Is Grounded in His word</vt:lpstr>
      <vt:lpstr>PowerPoint Presentation</vt:lpstr>
      <vt:lpstr>Is Grounded in His word</vt:lpstr>
      <vt:lpstr>Is known by God</vt:lpstr>
      <vt:lpstr>Set on doing the Master’s will</vt:lpstr>
      <vt:lpstr>Set on doing the Master’s will</vt:lpstr>
      <vt:lpstr>Set on doing the Master’s will</vt:lpstr>
      <vt:lpstr>Set on doing the Master’s will</vt:lpstr>
      <vt:lpstr>Is known by God</vt:lpstr>
      <vt:lpstr>Mindful of things ahead</vt:lpstr>
      <vt:lpstr>Mindful of things ahead</vt:lpstr>
      <vt:lpstr>Is known by God</vt:lpstr>
      <vt:lpstr>Is capable of enduring to the end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Kevin Strickland</dc:creator>
  <cp:lastModifiedBy>El Bethel</cp:lastModifiedBy>
  <cp:revision>7</cp:revision>
  <dcterms:created xsi:type="dcterms:W3CDTF">2024-08-04T19:11:57Z</dcterms:created>
  <dcterms:modified xsi:type="dcterms:W3CDTF">2024-08-04T23:49:03Z</dcterms:modified>
</cp:coreProperties>
</file>