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7" r:id="rId3"/>
    <p:sldId id="256"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94660"/>
  </p:normalViewPr>
  <p:slideViewPr>
    <p:cSldViewPr snapToGrid="0">
      <p:cViewPr varScale="1">
        <p:scale>
          <a:sx n="126" d="100"/>
          <a:sy n="126" d="100"/>
        </p:scale>
        <p:origin x="96" y="7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DA826280-A1C8-4974-8386-282B180A86EF}" type="datetimeFigureOut">
              <a:rPr lang="en-US" smtClean="0"/>
              <a:t>8/3/2024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264E10-CDF9-44EE-A466-7B4D639C0E5F}" type="slidenum">
              <a:rPr lang="en-US" smtClean="0"/>
              <a:t>‹#›</a:t>
            </a:fld>
            <a:endParaRPr lang="en-US"/>
          </a:p>
        </p:txBody>
      </p:sp>
    </p:spTree>
    <p:extLst>
      <p:ext uri="{BB962C8B-B14F-4D97-AF65-F5344CB8AC3E}">
        <p14:creationId xmlns:p14="http://schemas.microsoft.com/office/powerpoint/2010/main" val="225051642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26280-A1C8-4974-8386-282B180A86EF}" type="datetimeFigureOut">
              <a:rPr lang="en-US" smtClean="0"/>
              <a:t>8/3/2024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264E10-CDF9-44EE-A466-7B4D639C0E5F}" type="slidenum">
              <a:rPr lang="en-US" smtClean="0"/>
              <a:t>‹#›</a:t>
            </a:fld>
            <a:endParaRPr lang="en-US"/>
          </a:p>
        </p:txBody>
      </p:sp>
    </p:spTree>
    <p:extLst>
      <p:ext uri="{BB962C8B-B14F-4D97-AF65-F5344CB8AC3E}">
        <p14:creationId xmlns:p14="http://schemas.microsoft.com/office/powerpoint/2010/main" val="2988229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DA826280-A1C8-4974-8386-282B180A86EF}" type="datetimeFigureOut">
              <a:rPr lang="en-US" smtClean="0"/>
              <a:t>8/3/2024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264E10-CDF9-44EE-A466-7B4D639C0E5F}" type="slidenum">
              <a:rPr lang="en-US" smtClean="0"/>
              <a:t>‹#›</a:t>
            </a:fld>
            <a:endParaRPr lang="en-US"/>
          </a:p>
        </p:txBody>
      </p:sp>
    </p:spTree>
    <p:extLst>
      <p:ext uri="{BB962C8B-B14F-4D97-AF65-F5344CB8AC3E}">
        <p14:creationId xmlns:p14="http://schemas.microsoft.com/office/powerpoint/2010/main" val="408623151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DA826280-A1C8-4974-8386-282B180A86EF}" type="datetimeFigureOut">
              <a:rPr lang="en-US" smtClean="0"/>
              <a:t>8/3/2024</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2B264E10-CDF9-44EE-A466-7B4D639C0E5F}" type="slidenum">
              <a:rPr lang="en-US" smtClean="0"/>
              <a:t>‹#›</a:t>
            </a:fld>
            <a:endParaRPr lang="en-US"/>
          </a:p>
        </p:txBody>
      </p:sp>
    </p:spTree>
    <p:extLst>
      <p:ext uri="{BB962C8B-B14F-4D97-AF65-F5344CB8AC3E}">
        <p14:creationId xmlns:p14="http://schemas.microsoft.com/office/powerpoint/2010/main" val="2536117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DA826280-A1C8-4974-8386-282B180A86EF}" type="datetimeFigureOut">
              <a:rPr lang="en-US" smtClean="0"/>
              <a:t>8/3/2024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264E10-CDF9-44EE-A466-7B4D639C0E5F}"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201720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A826280-A1C8-4974-8386-282B180A86EF}" type="datetimeFigureOut">
              <a:rPr lang="en-US" smtClean="0"/>
              <a:t>8/3/2024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264E10-CDF9-44EE-A466-7B4D639C0E5F}" type="slidenum">
              <a:rPr lang="en-US" smtClean="0"/>
              <a:t>‹#›</a:t>
            </a:fld>
            <a:endParaRPr lang="en-US"/>
          </a:p>
        </p:txBody>
      </p:sp>
    </p:spTree>
    <p:extLst>
      <p:ext uri="{BB962C8B-B14F-4D97-AF65-F5344CB8AC3E}">
        <p14:creationId xmlns:p14="http://schemas.microsoft.com/office/powerpoint/2010/main" val="1546546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826280-A1C8-4974-8386-282B180A86EF}" type="datetimeFigureOut">
              <a:rPr lang="en-US" smtClean="0"/>
              <a:t>8/3/2024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264E10-CDF9-44EE-A466-7B4D639C0E5F}" type="slidenum">
              <a:rPr lang="en-US" smtClean="0"/>
              <a:t>‹#›</a:t>
            </a:fld>
            <a:endParaRPr lang="en-US"/>
          </a:p>
        </p:txBody>
      </p:sp>
    </p:spTree>
    <p:extLst>
      <p:ext uri="{BB962C8B-B14F-4D97-AF65-F5344CB8AC3E}">
        <p14:creationId xmlns:p14="http://schemas.microsoft.com/office/powerpoint/2010/main" val="502302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A826280-A1C8-4974-8386-282B180A86EF}" type="datetimeFigureOut">
              <a:rPr lang="en-US" smtClean="0"/>
              <a:t>8/3/2024</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2B264E10-CDF9-44EE-A466-7B4D639C0E5F}" type="slidenum">
              <a:rPr lang="en-US" smtClean="0"/>
              <a:t>‹#›</a:t>
            </a:fld>
            <a:endParaRPr lang="en-US"/>
          </a:p>
        </p:txBody>
      </p:sp>
    </p:spTree>
    <p:extLst>
      <p:ext uri="{BB962C8B-B14F-4D97-AF65-F5344CB8AC3E}">
        <p14:creationId xmlns:p14="http://schemas.microsoft.com/office/powerpoint/2010/main" val="2540959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DA826280-A1C8-4974-8386-282B180A86EF}" type="datetimeFigureOut">
              <a:rPr lang="en-US" smtClean="0"/>
              <a:t>8/3/2024</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2B264E10-CDF9-44EE-A466-7B4D639C0E5F}" type="slidenum">
              <a:rPr lang="en-US" smtClean="0"/>
              <a:t>‹#›</a:t>
            </a:fld>
            <a:endParaRPr lang="en-US"/>
          </a:p>
        </p:txBody>
      </p:sp>
    </p:spTree>
    <p:extLst>
      <p:ext uri="{BB962C8B-B14F-4D97-AF65-F5344CB8AC3E}">
        <p14:creationId xmlns:p14="http://schemas.microsoft.com/office/powerpoint/2010/main" val="610189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826280-A1C8-4974-8386-282B180A86EF}" type="datetimeFigureOut">
              <a:rPr lang="en-US" smtClean="0"/>
              <a:t>8/3/2024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264E10-CDF9-44EE-A466-7B4D639C0E5F}" type="slidenum">
              <a:rPr lang="en-US" smtClean="0"/>
              <a:t>‹#›</a:t>
            </a:fld>
            <a:endParaRPr lang="en-US"/>
          </a:p>
        </p:txBody>
      </p:sp>
    </p:spTree>
    <p:extLst>
      <p:ext uri="{BB962C8B-B14F-4D97-AF65-F5344CB8AC3E}">
        <p14:creationId xmlns:p14="http://schemas.microsoft.com/office/powerpoint/2010/main" val="3301225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826280-A1C8-4974-8386-282B180A86EF}" type="datetimeFigureOut">
              <a:rPr lang="en-US" smtClean="0"/>
              <a:t>8/3/2024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264E10-CDF9-44EE-A466-7B4D639C0E5F}" type="slidenum">
              <a:rPr lang="en-US" smtClean="0"/>
              <a:t>‹#›</a:t>
            </a:fld>
            <a:endParaRPr lang="en-US"/>
          </a:p>
        </p:txBody>
      </p:sp>
    </p:spTree>
    <p:extLst>
      <p:ext uri="{BB962C8B-B14F-4D97-AF65-F5344CB8AC3E}">
        <p14:creationId xmlns:p14="http://schemas.microsoft.com/office/powerpoint/2010/main" val="3958950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DA826280-A1C8-4974-8386-282B180A86EF}" type="datetimeFigureOut">
              <a:rPr lang="en-US" smtClean="0"/>
              <a:t>8/3/2024</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B264E10-CDF9-44EE-A466-7B4D639C0E5F}" type="slidenum">
              <a:rPr lang="en-US" smtClean="0"/>
              <a:t>‹#›</a:t>
            </a:fld>
            <a:endParaRPr lang="en-US"/>
          </a:p>
        </p:txBody>
      </p:sp>
    </p:spTree>
    <p:extLst>
      <p:ext uri="{BB962C8B-B14F-4D97-AF65-F5344CB8AC3E}">
        <p14:creationId xmlns:p14="http://schemas.microsoft.com/office/powerpoint/2010/main" val="21771391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8363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36BFF-00B9-0D51-7661-0DDF644C668A}"/>
              </a:ext>
            </a:extLst>
          </p:cNvPr>
          <p:cNvSpPr>
            <a:spLocks noGrp="1"/>
          </p:cNvSpPr>
          <p:nvPr>
            <p:ph type="title"/>
          </p:nvPr>
        </p:nvSpPr>
        <p:spPr>
          <a:xfrm>
            <a:off x="765449" y="168010"/>
            <a:ext cx="4494998" cy="1134640"/>
          </a:xfrm>
        </p:spPr>
        <p:txBody>
          <a:bodyPr/>
          <a:lstStyle/>
          <a:p>
            <a:r>
              <a:rPr lang="en-US" dirty="0"/>
              <a:t>Acts 9:10-16</a:t>
            </a:r>
          </a:p>
        </p:txBody>
      </p:sp>
      <p:sp>
        <p:nvSpPr>
          <p:cNvPr id="4" name="Text Placeholder 3">
            <a:extLst>
              <a:ext uri="{FF2B5EF4-FFF2-40B4-BE49-F238E27FC236}">
                <a16:creationId xmlns:a16="http://schemas.microsoft.com/office/drawing/2014/main" id="{060CAB94-2B56-D46C-1096-CB2A288D7D0C}"/>
              </a:ext>
            </a:extLst>
          </p:cNvPr>
          <p:cNvSpPr>
            <a:spLocks noGrp="1"/>
          </p:cNvSpPr>
          <p:nvPr>
            <p:ph type="body" sz="half" idx="2"/>
          </p:nvPr>
        </p:nvSpPr>
        <p:spPr>
          <a:xfrm>
            <a:off x="403412" y="1529778"/>
            <a:ext cx="5204012" cy="5096372"/>
          </a:xfrm>
        </p:spPr>
        <p:txBody>
          <a:bodyPr>
            <a:normAutofit/>
          </a:bodyPr>
          <a:lstStyle/>
          <a:p>
            <a:r>
              <a:rPr lang="en-US" sz="1800" dirty="0"/>
              <a:t>10 Now there was a disciple in Damascus named Ananias; and the Lord said to him in a vision, “Ananias.” And he said, “Here I am, Lord.” 11 And the Lord said to him, “Get up and go to the street called Straight, and inquire at the house of Judas for a man from Tarsus named Saul, for he is praying, 12 and he has seen [f]in a vision a man named Ananias come in and lay his hands on him, so that he might regain his sight.” 13 But Ananias answered, “Lord, I have heard from many people about this man, how much harm he did to Your [g]saints in Jerusalem; 14 and here he has authority from the chief priests to [h]arrest all who call on Your name.” 15 But the Lord said to him, “Go, for he is a chosen [</a:t>
            </a:r>
            <a:r>
              <a:rPr lang="en-US" sz="1800" dirty="0" err="1"/>
              <a:t>i</a:t>
            </a:r>
            <a:r>
              <a:rPr lang="en-US" sz="1800" dirty="0"/>
              <a:t>]instrument of Mine, to bear My name before the Gentiles and kings and the sons of Israel; 16 for I will show him how much he must suffer in behalf of My name.”</a:t>
            </a:r>
          </a:p>
        </p:txBody>
      </p:sp>
      <p:sp>
        <p:nvSpPr>
          <p:cNvPr id="8" name="Picture Placeholder 7">
            <a:extLst>
              <a:ext uri="{FF2B5EF4-FFF2-40B4-BE49-F238E27FC236}">
                <a16:creationId xmlns:a16="http://schemas.microsoft.com/office/drawing/2014/main" id="{13C1A103-DEAA-E6DA-A879-52FFEA6D8FF1}"/>
              </a:ext>
            </a:extLst>
          </p:cNvPr>
          <p:cNvSpPr>
            <a:spLocks noGrp="1"/>
          </p:cNvSpPr>
          <p:nvPr>
            <p:ph type="pic" idx="1"/>
          </p:nvPr>
        </p:nvSpPr>
        <p:spPr/>
        <p:txBody>
          <a:bodyPr/>
          <a:lstStyle/>
          <a:p>
            <a:endParaRPr lang="en-US"/>
          </a:p>
        </p:txBody>
      </p:sp>
      <p:pic>
        <p:nvPicPr>
          <p:cNvPr id="9" name="Picture 8">
            <a:extLst>
              <a:ext uri="{FF2B5EF4-FFF2-40B4-BE49-F238E27FC236}">
                <a16:creationId xmlns:a16="http://schemas.microsoft.com/office/drawing/2014/main" id="{ED3FC015-E3D5-B9E7-3446-80F45D6B9487}"/>
              </a:ext>
            </a:extLst>
          </p:cNvPr>
          <p:cNvPicPr>
            <a:picLocks noChangeAspect="1"/>
          </p:cNvPicPr>
          <p:nvPr/>
        </p:nvPicPr>
        <p:blipFill>
          <a:blip r:embed="rId2"/>
          <a:stretch>
            <a:fillRect/>
          </a:stretch>
        </p:blipFill>
        <p:spPr>
          <a:xfrm>
            <a:off x="6089902" y="0"/>
            <a:ext cx="6102098" cy="6894836"/>
          </a:xfrm>
          <a:prstGeom prst="rect">
            <a:avLst/>
          </a:prstGeom>
        </p:spPr>
      </p:pic>
    </p:spTree>
    <p:extLst>
      <p:ext uri="{BB962C8B-B14F-4D97-AF65-F5344CB8AC3E}">
        <p14:creationId xmlns:p14="http://schemas.microsoft.com/office/powerpoint/2010/main" val="29120819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0CF9B-15B0-F21F-0A8D-C49DF95B723C}"/>
              </a:ext>
            </a:extLst>
          </p:cNvPr>
          <p:cNvSpPr>
            <a:spLocks noGrp="1"/>
          </p:cNvSpPr>
          <p:nvPr>
            <p:ph type="ctrTitle"/>
          </p:nvPr>
        </p:nvSpPr>
        <p:spPr/>
        <p:txBody>
          <a:bodyPr/>
          <a:lstStyle/>
          <a:p>
            <a:r>
              <a:rPr lang="en-US" dirty="0"/>
              <a:t>The lord said “GO…”</a:t>
            </a:r>
          </a:p>
        </p:txBody>
      </p:sp>
      <p:sp>
        <p:nvSpPr>
          <p:cNvPr id="3" name="Subtitle 2">
            <a:extLst>
              <a:ext uri="{FF2B5EF4-FFF2-40B4-BE49-F238E27FC236}">
                <a16:creationId xmlns:a16="http://schemas.microsoft.com/office/drawing/2014/main" id="{DFD12822-0DBF-FDCC-C4F5-C3545B373A30}"/>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4096049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78F5-6DB2-99C6-372C-15631B9ADC41}"/>
              </a:ext>
            </a:extLst>
          </p:cNvPr>
          <p:cNvSpPr>
            <a:spLocks noGrp="1"/>
          </p:cNvSpPr>
          <p:nvPr>
            <p:ph type="title"/>
          </p:nvPr>
        </p:nvSpPr>
        <p:spPr>
          <a:xfrm>
            <a:off x="2231136" y="278892"/>
            <a:ext cx="7729728" cy="1188720"/>
          </a:xfrm>
        </p:spPr>
        <p:txBody>
          <a:bodyPr>
            <a:normAutofit/>
          </a:bodyPr>
          <a:lstStyle/>
          <a:p>
            <a:r>
              <a:rPr lang="en-US" sz="4400" dirty="0"/>
              <a:t>The lord said “GO…”</a:t>
            </a:r>
          </a:p>
        </p:txBody>
      </p:sp>
      <p:sp>
        <p:nvSpPr>
          <p:cNvPr id="4" name="Rectangle: Rounded Corners 3">
            <a:extLst>
              <a:ext uri="{FF2B5EF4-FFF2-40B4-BE49-F238E27FC236}">
                <a16:creationId xmlns:a16="http://schemas.microsoft.com/office/drawing/2014/main" id="{977AD41D-EA42-FF92-3ACC-31B6B4DD886D}"/>
              </a:ext>
            </a:extLst>
          </p:cNvPr>
          <p:cNvSpPr/>
          <p:nvPr/>
        </p:nvSpPr>
        <p:spPr>
          <a:xfrm>
            <a:off x="1799665" y="1550892"/>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 Love One Another</a:t>
            </a:r>
          </a:p>
        </p:txBody>
      </p:sp>
    </p:spTree>
    <p:extLst>
      <p:ext uri="{BB962C8B-B14F-4D97-AF65-F5344CB8AC3E}">
        <p14:creationId xmlns:p14="http://schemas.microsoft.com/office/powerpoint/2010/main" val="36177996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78F5-6DB2-99C6-372C-15631B9ADC41}"/>
              </a:ext>
            </a:extLst>
          </p:cNvPr>
          <p:cNvSpPr>
            <a:spLocks noGrp="1"/>
          </p:cNvSpPr>
          <p:nvPr>
            <p:ph type="title"/>
          </p:nvPr>
        </p:nvSpPr>
        <p:spPr>
          <a:xfrm>
            <a:off x="2231136" y="278892"/>
            <a:ext cx="7729728" cy="1188720"/>
          </a:xfrm>
        </p:spPr>
        <p:txBody>
          <a:bodyPr>
            <a:normAutofit fontScale="90000"/>
          </a:bodyPr>
          <a:lstStyle/>
          <a:p>
            <a:r>
              <a:rPr lang="en-US" sz="4400" dirty="0"/>
              <a:t>The lord said “GO…Love one another”</a:t>
            </a:r>
          </a:p>
        </p:txBody>
      </p:sp>
      <p:sp>
        <p:nvSpPr>
          <p:cNvPr id="3" name="TextBox 2">
            <a:extLst>
              <a:ext uri="{FF2B5EF4-FFF2-40B4-BE49-F238E27FC236}">
                <a16:creationId xmlns:a16="http://schemas.microsoft.com/office/drawing/2014/main" id="{9DBFF36C-5519-6A0A-4324-92D320AAF641}"/>
              </a:ext>
            </a:extLst>
          </p:cNvPr>
          <p:cNvSpPr txBox="1"/>
          <p:nvPr/>
        </p:nvSpPr>
        <p:spPr>
          <a:xfrm>
            <a:off x="578224" y="1873624"/>
            <a:ext cx="10901082" cy="4893647"/>
          </a:xfrm>
          <a:prstGeom prst="rect">
            <a:avLst/>
          </a:prstGeom>
          <a:noFill/>
        </p:spPr>
        <p:txBody>
          <a:bodyPr wrap="square" rtlCol="0">
            <a:spAutoFit/>
          </a:bodyPr>
          <a:lstStyle/>
          <a:p>
            <a:pPr marL="457200" indent="-457200">
              <a:buFont typeface="+mj-lt"/>
              <a:buAutoNum type="alphaUcPeriod"/>
            </a:pPr>
            <a:r>
              <a:rPr lang="en-US" sz="2400" dirty="0"/>
              <a:t>The command (I John 4:7)</a:t>
            </a:r>
          </a:p>
          <a:p>
            <a:pPr marL="914400" lvl="1" indent="-457200">
              <a:buFont typeface="Wingdings" panose="05000000000000000000" pitchFamily="2" charset="2"/>
              <a:buChar char="Ø"/>
            </a:pPr>
            <a:r>
              <a:rPr lang="en-US" sz="2400" dirty="0"/>
              <a:t>On the surface </a:t>
            </a:r>
            <a:r>
              <a:rPr lang="en-US" sz="2400" dirty="0">
                <a:sym typeface="Wingdings" panose="05000000000000000000" pitchFamily="2" charset="2"/>
              </a:rPr>
              <a:t> simple, easy to carry out</a:t>
            </a:r>
          </a:p>
          <a:p>
            <a:pPr marL="914400" lvl="1" indent="-457200">
              <a:buFont typeface="Wingdings" panose="05000000000000000000" pitchFamily="2" charset="2"/>
              <a:buChar char="Ø"/>
            </a:pPr>
            <a:r>
              <a:rPr lang="en-US" sz="2400" dirty="0">
                <a:sym typeface="Wingdings" panose="05000000000000000000" pitchFamily="2" charset="2"/>
              </a:rPr>
              <a:t>More difficult than we often consider!</a:t>
            </a:r>
          </a:p>
          <a:p>
            <a:pPr marL="457200" indent="-457200">
              <a:buFont typeface="+mj-lt"/>
              <a:buAutoNum type="alphaUcPeriod"/>
            </a:pPr>
            <a:r>
              <a:rPr lang="en-US" sz="2400" dirty="0">
                <a:sym typeface="Wingdings" panose="05000000000000000000" pitchFamily="2" charset="2"/>
              </a:rPr>
              <a:t>The reason given (I John 4:7-11)</a:t>
            </a:r>
          </a:p>
          <a:p>
            <a:pPr marL="914400" lvl="1" indent="-457200">
              <a:buFont typeface="Wingdings" panose="05000000000000000000" pitchFamily="2" charset="2"/>
              <a:buChar char="Ø"/>
            </a:pPr>
            <a:r>
              <a:rPr lang="en-US" sz="2400" dirty="0">
                <a:sym typeface="Wingdings" panose="05000000000000000000" pitchFamily="2" charset="2"/>
              </a:rPr>
              <a:t>Love itself comes from God (v7)</a:t>
            </a:r>
          </a:p>
          <a:p>
            <a:pPr marL="914400" lvl="1" indent="-457200">
              <a:buFont typeface="Wingdings" panose="05000000000000000000" pitchFamily="2" charset="2"/>
              <a:buChar char="Ø"/>
            </a:pPr>
            <a:r>
              <a:rPr lang="en-US" sz="2400" dirty="0">
                <a:sym typeface="Wingdings" panose="05000000000000000000" pitchFamily="2" charset="2"/>
              </a:rPr>
              <a:t>Know love = know God (v8)</a:t>
            </a:r>
          </a:p>
          <a:p>
            <a:pPr marL="914400" lvl="1" indent="-457200">
              <a:buFont typeface="Wingdings" panose="05000000000000000000" pitchFamily="2" charset="2"/>
              <a:buChar char="Ø"/>
            </a:pPr>
            <a:r>
              <a:rPr lang="en-US" sz="2400" dirty="0">
                <a:sym typeface="Wingdings" panose="05000000000000000000" pitchFamily="2" charset="2"/>
              </a:rPr>
              <a:t>God’s love was manifested through His son (v9-11)</a:t>
            </a:r>
          </a:p>
          <a:p>
            <a:pPr marL="457200" indent="-457200">
              <a:buFont typeface="+mj-lt"/>
              <a:buAutoNum type="alphaUcPeriod"/>
            </a:pPr>
            <a:r>
              <a:rPr lang="en-US" sz="2400" dirty="0">
                <a:sym typeface="Wingdings" panose="05000000000000000000" pitchFamily="2" charset="2"/>
              </a:rPr>
              <a:t>The Lord said “Go!”</a:t>
            </a:r>
          </a:p>
          <a:p>
            <a:pPr marL="914400" lvl="1" indent="-457200">
              <a:buFont typeface="Wingdings" panose="05000000000000000000" pitchFamily="2" charset="2"/>
              <a:buChar char="Ø"/>
            </a:pPr>
            <a:r>
              <a:rPr lang="en-US" sz="2400" dirty="0">
                <a:sym typeface="Wingdings" panose="05000000000000000000" pitchFamily="2" charset="2"/>
              </a:rPr>
              <a:t>We must love even those who we have little in common with</a:t>
            </a:r>
          </a:p>
          <a:p>
            <a:pPr marL="914400" lvl="1" indent="-457200">
              <a:buFont typeface="Wingdings" panose="05000000000000000000" pitchFamily="2" charset="2"/>
              <a:buChar char="Ø"/>
            </a:pPr>
            <a:r>
              <a:rPr lang="en-US" sz="2400" dirty="0">
                <a:sym typeface="Wingdings" panose="05000000000000000000" pitchFamily="2" charset="2"/>
              </a:rPr>
              <a:t>We must love even if it is not reciprocated</a:t>
            </a:r>
          </a:p>
          <a:p>
            <a:pPr marL="914400" lvl="1" indent="-457200">
              <a:buFont typeface="Wingdings" panose="05000000000000000000" pitchFamily="2" charset="2"/>
              <a:buChar char="Ø"/>
            </a:pPr>
            <a:r>
              <a:rPr lang="en-US" sz="2400" dirty="0">
                <a:sym typeface="Wingdings" panose="05000000000000000000" pitchFamily="2" charset="2"/>
              </a:rPr>
              <a:t>We must love even if there has been conflict</a:t>
            </a:r>
          </a:p>
          <a:p>
            <a:pPr marL="914400" lvl="1" indent="-457200">
              <a:buFont typeface="Wingdings" panose="05000000000000000000" pitchFamily="2" charset="2"/>
              <a:buChar char="Ø"/>
            </a:pPr>
            <a:r>
              <a:rPr lang="en-US" sz="2400" dirty="0">
                <a:sym typeface="Wingdings" panose="05000000000000000000" pitchFamily="2" charset="2"/>
              </a:rPr>
              <a:t>We must love even if we feel the other party doesn’t “deserve” it</a:t>
            </a:r>
          </a:p>
          <a:p>
            <a:pPr marL="914400" lvl="1" indent="-457200">
              <a:buFont typeface="Wingdings" panose="05000000000000000000" pitchFamily="2" charset="2"/>
              <a:buChar char="Ø"/>
            </a:pPr>
            <a:endParaRPr lang="en-US" sz="2400" dirty="0"/>
          </a:p>
        </p:txBody>
      </p:sp>
    </p:spTree>
    <p:extLst>
      <p:ext uri="{BB962C8B-B14F-4D97-AF65-F5344CB8AC3E}">
        <p14:creationId xmlns:p14="http://schemas.microsoft.com/office/powerpoint/2010/main" val="37453831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78F5-6DB2-99C6-372C-15631B9ADC41}"/>
              </a:ext>
            </a:extLst>
          </p:cNvPr>
          <p:cNvSpPr>
            <a:spLocks noGrp="1"/>
          </p:cNvSpPr>
          <p:nvPr>
            <p:ph type="title"/>
          </p:nvPr>
        </p:nvSpPr>
        <p:spPr>
          <a:xfrm>
            <a:off x="2231136" y="278892"/>
            <a:ext cx="7729728" cy="1188720"/>
          </a:xfrm>
        </p:spPr>
        <p:txBody>
          <a:bodyPr>
            <a:normAutofit/>
          </a:bodyPr>
          <a:lstStyle/>
          <a:p>
            <a:r>
              <a:rPr lang="en-US" sz="4400" dirty="0"/>
              <a:t>The lord said “GO…”</a:t>
            </a:r>
          </a:p>
        </p:txBody>
      </p:sp>
      <p:sp>
        <p:nvSpPr>
          <p:cNvPr id="4" name="Rectangle: Rounded Corners 3">
            <a:extLst>
              <a:ext uri="{FF2B5EF4-FFF2-40B4-BE49-F238E27FC236}">
                <a16:creationId xmlns:a16="http://schemas.microsoft.com/office/drawing/2014/main" id="{977AD41D-EA42-FF92-3ACC-31B6B4DD886D}"/>
              </a:ext>
            </a:extLst>
          </p:cNvPr>
          <p:cNvSpPr/>
          <p:nvPr/>
        </p:nvSpPr>
        <p:spPr>
          <a:xfrm>
            <a:off x="1799665" y="1550892"/>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 Love One Another</a:t>
            </a:r>
          </a:p>
        </p:txBody>
      </p:sp>
      <p:sp>
        <p:nvSpPr>
          <p:cNvPr id="3" name="Rectangle: Rounded Corners 2">
            <a:extLst>
              <a:ext uri="{FF2B5EF4-FFF2-40B4-BE49-F238E27FC236}">
                <a16:creationId xmlns:a16="http://schemas.microsoft.com/office/drawing/2014/main" id="{78AADE10-9374-3B22-516B-C0CDC1CC31C3}"/>
              </a:ext>
            </a:extLst>
          </p:cNvPr>
          <p:cNvSpPr/>
          <p:nvPr/>
        </p:nvSpPr>
        <p:spPr>
          <a:xfrm>
            <a:off x="1799665" y="2418584"/>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II.  Assemble Together</a:t>
            </a:r>
          </a:p>
        </p:txBody>
      </p:sp>
    </p:spTree>
    <p:extLst>
      <p:ext uri="{BB962C8B-B14F-4D97-AF65-F5344CB8AC3E}">
        <p14:creationId xmlns:p14="http://schemas.microsoft.com/office/powerpoint/2010/main" val="14614185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78F5-6DB2-99C6-372C-15631B9ADC41}"/>
              </a:ext>
            </a:extLst>
          </p:cNvPr>
          <p:cNvSpPr>
            <a:spLocks noGrp="1"/>
          </p:cNvSpPr>
          <p:nvPr>
            <p:ph type="title"/>
          </p:nvPr>
        </p:nvSpPr>
        <p:spPr>
          <a:xfrm>
            <a:off x="2231136" y="278892"/>
            <a:ext cx="7729728" cy="1188720"/>
          </a:xfrm>
        </p:spPr>
        <p:txBody>
          <a:bodyPr>
            <a:normAutofit fontScale="90000"/>
          </a:bodyPr>
          <a:lstStyle/>
          <a:p>
            <a:r>
              <a:rPr lang="en-US" sz="4400" dirty="0"/>
              <a:t>The lord said “GO…Assemble Together”</a:t>
            </a:r>
          </a:p>
        </p:txBody>
      </p:sp>
      <p:sp>
        <p:nvSpPr>
          <p:cNvPr id="3" name="TextBox 2">
            <a:extLst>
              <a:ext uri="{FF2B5EF4-FFF2-40B4-BE49-F238E27FC236}">
                <a16:creationId xmlns:a16="http://schemas.microsoft.com/office/drawing/2014/main" id="{9DBFF36C-5519-6A0A-4324-92D320AAF641}"/>
              </a:ext>
            </a:extLst>
          </p:cNvPr>
          <p:cNvSpPr txBox="1"/>
          <p:nvPr/>
        </p:nvSpPr>
        <p:spPr>
          <a:xfrm>
            <a:off x="578224" y="1873624"/>
            <a:ext cx="10901082" cy="4893647"/>
          </a:xfrm>
          <a:prstGeom prst="rect">
            <a:avLst/>
          </a:prstGeom>
          <a:noFill/>
        </p:spPr>
        <p:txBody>
          <a:bodyPr wrap="square" rtlCol="0">
            <a:spAutoFit/>
          </a:bodyPr>
          <a:lstStyle/>
          <a:p>
            <a:pPr marL="457200" indent="-457200">
              <a:buFont typeface="+mj-lt"/>
              <a:buAutoNum type="alphaUcPeriod"/>
            </a:pPr>
            <a:r>
              <a:rPr lang="en-US" sz="2400" dirty="0"/>
              <a:t>The command </a:t>
            </a:r>
          </a:p>
          <a:p>
            <a:pPr marL="914400" lvl="1" indent="-457200">
              <a:buFont typeface="Wingdings" panose="05000000000000000000" pitchFamily="2" charset="2"/>
              <a:buChar char="Ø"/>
            </a:pPr>
            <a:r>
              <a:rPr lang="en-US" sz="2400" dirty="0"/>
              <a:t>Not expressly stated, however many examples exist (Acts 2, 14, 15, 20, etc.)</a:t>
            </a:r>
          </a:p>
          <a:p>
            <a:pPr marL="914400" lvl="1" indent="-457200">
              <a:buFont typeface="Wingdings" panose="05000000000000000000" pitchFamily="2" charset="2"/>
              <a:buChar char="Ø"/>
            </a:pPr>
            <a:r>
              <a:rPr lang="en-US" sz="2400" dirty="0"/>
              <a:t>Failing to assemble is condemned (Hebrews 10:22-27)</a:t>
            </a:r>
          </a:p>
          <a:p>
            <a:pPr marL="914400" lvl="1" indent="-457200">
              <a:buFont typeface="Wingdings" panose="05000000000000000000" pitchFamily="2" charset="2"/>
              <a:buChar char="Ø"/>
            </a:pPr>
            <a:r>
              <a:rPr lang="en-US" sz="2400" dirty="0"/>
              <a:t>Often, we convince ourselves that assembling is not always necessary</a:t>
            </a:r>
          </a:p>
          <a:p>
            <a:pPr marL="914400" lvl="1" indent="-457200">
              <a:buFont typeface="Wingdings" panose="05000000000000000000" pitchFamily="2" charset="2"/>
              <a:buChar char="Ø"/>
            </a:pPr>
            <a:r>
              <a:rPr lang="en-US" sz="2400" dirty="0"/>
              <a:t>Often, we convince ourselves that assembling is too difficult</a:t>
            </a:r>
          </a:p>
          <a:p>
            <a:pPr marL="457200" indent="-457200">
              <a:buFont typeface="+mj-lt"/>
              <a:buAutoNum type="alphaUcPeriod"/>
            </a:pPr>
            <a:r>
              <a:rPr lang="en-US" sz="2400" dirty="0"/>
              <a:t>The reason given </a:t>
            </a:r>
          </a:p>
          <a:p>
            <a:pPr marL="914400" lvl="1" indent="-457200">
              <a:buFont typeface="Wingdings" panose="05000000000000000000" pitchFamily="2" charset="2"/>
              <a:buChar char="Ø"/>
            </a:pPr>
            <a:r>
              <a:rPr lang="en-US" sz="2400" dirty="0"/>
              <a:t>The assembly is where we encourage each other! (Hebrews 10:24-25)</a:t>
            </a:r>
          </a:p>
          <a:p>
            <a:pPr marL="914400" lvl="1" indent="-457200">
              <a:buFont typeface="Wingdings" panose="05000000000000000000" pitchFamily="2" charset="2"/>
              <a:buChar char="Ø"/>
            </a:pPr>
            <a:r>
              <a:rPr lang="en-US" sz="2400" dirty="0"/>
              <a:t>The assembly is where we worship together! (Acts 2:42, 20:7)</a:t>
            </a:r>
          </a:p>
          <a:p>
            <a:pPr marL="457200" indent="-457200">
              <a:buFont typeface="+mj-lt"/>
              <a:buAutoNum type="alphaUcPeriod"/>
            </a:pPr>
            <a:r>
              <a:rPr lang="en-US" sz="2400" dirty="0"/>
              <a:t>The Lord said “Go!”</a:t>
            </a:r>
          </a:p>
          <a:p>
            <a:pPr marL="914400" lvl="1" indent="-457200">
              <a:buFont typeface="Wingdings" panose="05000000000000000000" pitchFamily="2" charset="2"/>
              <a:buChar char="Ø"/>
            </a:pPr>
            <a:r>
              <a:rPr lang="en-US" sz="2400" dirty="0"/>
              <a:t>Even when its inconvenient</a:t>
            </a:r>
          </a:p>
          <a:p>
            <a:pPr marL="914400" lvl="1" indent="-457200">
              <a:buFont typeface="Wingdings" panose="05000000000000000000" pitchFamily="2" charset="2"/>
              <a:buChar char="Ø"/>
            </a:pPr>
            <a:r>
              <a:rPr lang="en-US" sz="2400" dirty="0"/>
              <a:t>Even when I don’t feel like it </a:t>
            </a:r>
          </a:p>
          <a:p>
            <a:pPr marL="914400" lvl="1" indent="-457200">
              <a:buFont typeface="Wingdings" panose="05000000000000000000" pitchFamily="2" charset="2"/>
              <a:buChar char="Ø"/>
            </a:pPr>
            <a:r>
              <a:rPr lang="en-US" sz="2400" dirty="0"/>
              <a:t>Even when it is </a:t>
            </a:r>
            <a:r>
              <a:rPr lang="en-US" sz="2400" u="sng" dirty="0"/>
              <a:t>costly</a:t>
            </a:r>
          </a:p>
          <a:p>
            <a:pPr marL="914400" lvl="1" indent="-457200">
              <a:buFont typeface="Wingdings" panose="05000000000000000000" pitchFamily="2" charset="2"/>
              <a:buChar char="Ø"/>
            </a:pPr>
            <a:r>
              <a:rPr lang="en-US" sz="2400" dirty="0"/>
              <a:t>Even when it is </a:t>
            </a:r>
            <a:r>
              <a:rPr lang="en-US" sz="2400" u="sng" dirty="0"/>
              <a:t>deadly</a:t>
            </a:r>
          </a:p>
        </p:txBody>
      </p:sp>
    </p:spTree>
    <p:extLst>
      <p:ext uri="{BB962C8B-B14F-4D97-AF65-F5344CB8AC3E}">
        <p14:creationId xmlns:p14="http://schemas.microsoft.com/office/powerpoint/2010/main" val="14255953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 calcmode="lin" valueType="num">
                                      <p:cBhvr additive="base">
                                        <p:cTn id="7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78F5-6DB2-99C6-372C-15631B9ADC41}"/>
              </a:ext>
            </a:extLst>
          </p:cNvPr>
          <p:cNvSpPr>
            <a:spLocks noGrp="1"/>
          </p:cNvSpPr>
          <p:nvPr>
            <p:ph type="title"/>
          </p:nvPr>
        </p:nvSpPr>
        <p:spPr>
          <a:xfrm>
            <a:off x="2231136" y="278892"/>
            <a:ext cx="7729728" cy="1188720"/>
          </a:xfrm>
        </p:spPr>
        <p:txBody>
          <a:bodyPr>
            <a:normAutofit/>
          </a:bodyPr>
          <a:lstStyle/>
          <a:p>
            <a:r>
              <a:rPr lang="en-US" sz="4400" dirty="0"/>
              <a:t>The lord said “GO…”</a:t>
            </a:r>
          </a:p>
        </p:txBody>
      </p:sp>
      <p:sp>
        <p:nvSpPr>
          <p:cNvPr id="4" name="Rectangle: Rounded Corners 3">
            <a:extLst>
              <a:ext uri="{FF2B5EF4-FFF2-40B4-BE49-F238E27FC236}">
                <a16:creationId xmlns:a16="http://schemas.microsoft.com/office/drawing/2014/main" id="{977AD41D-EA42-FF92-3ACC-31B6B4DD886D}"/>
              </a:ext>
            </a:extLst>
          </p:cNvPr>
          <p:cNvSpPr/>
          <p:nvPr/>
        </p:nvSpPr>
        <p:spPr>
          <a:xfrm>
            <a:off x="1799665" y="1550892"/>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 Love One Another</a:t>
            </a:r>
          </a:p>
        </p:txBody>
      </p:sp>
      <p:sp>
        <p:nvSpPr>
          <p:cNvPr id="3" name="Rectangle: Rounded Corners 2">
            <a:extLst>
              <a:ext uri="{FF2B5EF4-FFF2-40B4-BE49-F238E27FC236}">
                <a16:creationId xmlns:a16="http://schemas.microsoft.com/office/drawing/2014/main" id="{78AADE10-9374-3B22-516B-C0CDC1CC31C3}"/>
              </a:ext>
            </a:extLst>
          </p:cNvPr>
          <p:cNvSpPr/>
          <p:nvPr/>
        </p:nvSpPr>
        <p:spPr>
          <a:xfrm>
            <a:off x="1799665" y="2418584"/>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II.  Assemble Together</a:t>
            </a:r>
          </a:p>
        </p:txBody>
      </p:sp>
      <p:sp>
        <p:nvSpPr>
          <p:cNvPr id="5" name="Rectangle: Rounded Corners 4">
            <a:extLst>
              <a:ext uri="{FF2B5EF4-FFF2-40B4-BE49-F238E27FC236}">
                <a16:creationId xmlns:a16="http://schemas.microsoft.com/office/drawing/2014/main" id="{8FC582AF-183E-70B1-B07D-F30CFE7CBD99}"/>
              </a:ext>
            </a:extLst>
          </p:cNvPr>
          <p:cNvSpPr/>
          <p:nvPr/>
        </p:nvSpPr>
        <p:spPr>
          <a:xfrm>
            <a:off x="1799665" y="3286276"/>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III.  Withdraw From The Disorderly</a:t>
            </a:r>
          </a:p>
        </p:txBody>
      </p:sp>
    </p:spTree>
    <p:extLst>
      <p:ext uri="{BB962C8B-B14F-4D97-AF65-F5344CB8AC3E}">
        <p14:creationId xmlns:p14="http://schemas.microsoft.com/office/powerpoint/2010/main" val="33981577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78F5-6DB2-99C6-372C-15631B9ADC41}"/>
              </a:ext>
            </a:extLst>
          </p:cNvPr>
          <p:cNvSpPr>
            <a:spLocks noGrp="1"/>
          </p:cNvSpPr>
          <p:nvPr>
            <p:ph type="title"/>
          </p:nvPr>
        </p:nvSpPr>
        <p:spPr>
          <a:xfrm>
            <a:off x="2231136" y="278892"/>
            <a:ext cx="7729728" cy="1204767"/>
          </a:xfrm>
        </p:spPr>
        <p:txBody>
          <a:bodyPr>
            <a:noAutofit/>
          </a:bodyPr>
          <a:lstStyle/>
          <a:p>
            <a:r>
              <a:rPr lang="en-US" sz="3200" dirty="0"/>
              <a:t>The lord said “GO…Withdraw from the disorderly”</a:t>
            </a:r>
          </a:p>
        </p:txBody>
      </p:sp>
      <p:sp>
        <p:nvSpPr>
          <p:cNvPr id="3" name="TextBox 2">
            <a:extLst>
              <a:ext uri="{FF2B5EF4-FFF2-40B4-BE49-F238E27FC236}">
                <a16:creationId xmlns:a16="http://schemas.microsoft.com/office/drawing/2014/main" id="{9DBFF36C-5519-6A0A-4324-92D320AAF641}"/>
              </a:ext>
            </a:extLst>
          </p:cNvPr>
          <p:cNvSpPr txBox="1"/>
          <p:nvPr/>
        </p:nvSpPr>
        <p:spPr>
          <a:xfrm>
            <a:off x="578224" y="1873624"/>
            <a:ext cx="10901082" cy="4524315"/>
          </a:xfrm>
          <a:prstGeom prst="rect">
            <a:avLst/>
          </a:prstGeom>
          <a:noFill/>
        </p:spPr>
        <p:txBody>
          <a:bodyPr wrap="square" rtlCol="0">
            <a:spAutoFit/>
          </a:bodyPr>
          <a:lstStyle/>
          <a:p>
            <a:pPr marL="457200" indent="-457200">
              <a:buFont typeface="+mj-lt"/>
              <a:buAutoNum type="alphaUcPeriod"/>
            </a:pPr>
            <a:r>
              <a:rPr lang="en-US" sz="2400" dirty="0"/>
              <a:t>The command (I Cor. 5:9-13; II Thess. 3:6)</a:t>
            </a:r>
          </a:p>
          <a:p>
            <a:pPr marL="914400" lvl="1" indent="-457200">
              <a:buFont typeface="Wingdings" panose="05000000000000000000" pitchFamily="2" charset="2"/>
              <a:buChar char="Ø"/>
            </a:pPr>
            <a:r>
              <a:rPr lang="en-US" sz="2400" dirty="0"/>
              <a:t>Notice that no exceptions are given</a:t>
            </a:r>
          </a:p>
          <a:p>
            <a:pPr marL="914400" lvl="1" indent="-457200">
              <a:buFont typeface="Wingdings" panose="05000000000000000000" pitchFamily="2" charset="2"/>
              <a:buChar char="Ø"/>
            </a:pPr>
            <a:r>
              <a:rPr lang="en-US" sz="2400" dirty="0"/>
              <a:t>Many are perplexed by this command</a:t>
            </a:r>
          </a:p>
          <a:p>
            <a:pPr marL="914400" lvl="1" indent="-457200">
              <a:buFont typeface="Wingdings" panose="05000000000000000000" pitchFamily="2" charset="2"/>
              <a:buChar char="Ø"/>
            </a:pPr>
            <a:r>
              <a:rPr lang="en-US" sz="2400" dirty="0"/>
              <a:t>Amongst the most difficult given to Christians!</a:t>
            </a:r>
          </a:p>
          <a:p>
            <a:pPr marL="457200" indent="-457200">
              <a:buFont typeface="+mj-lt"/>
              <a:buAutoNum type="alphaUcPeriod"/>
            </a:pPr>
            <a:r>
              <a:rPr lang="en-US" sz="2400" dirty="0"/>
              <a:t>The reasons given</a:t>
            </a:r>
          </a:p>
          <a:p>
            <a:pPr marL="914400" lvl="1" indent="-457200">
              <a:buFont typeface="Wingdings" panose="05000000000000000000" pitchFamily="2" charset="2"/>
              <a:buChar char="Ø"/>
            </a:pPr>
            <a:r>
              <a:rPr lang="en-US" sz="2400" dirty="0"/>
              <a:t>It is how the church maintains its purity! (I Cor. 5:6-8)</a:t>
            </a:r>
          </a:p>
          <a:p>
            <a:pPr marL="914400" lvl="1" indent="-457200">
              <a:buFont typeface="Wingdings" panose="05000000000000000000" pitchFamily="2" charset="2"/>
              <a:buChar char="Ø"/>
            </a:pPr>
            <a:r>
              <a:rPr lang="en-US" sz="2400" dirty="0"/>
              <a:t>To save the erring (I Cor. 5:5; II Thess. 3:14)</a:t>
            </a:r>
          </a:p>
          <a:p>
            <a:pPr marL="457200" indent="-457200">
              <a:buFont typeface="+mj-lt"/>
              <a:buAutoNum type="alphaUcPeriod"/>
            </a:pPr>
            <a:r>
              <a:rPr lang="en-US" sz="2400" dirty="0"/>
              <a:t>The Lord said “Go!”</a:t>
            </a:r>
          </a:p>
          <a:p>
            <a:pPr marL="914400" lvl="1" indent="-457200">
              <a:buFont typeface="Wingdings" panose="05000000000000000000" pitchFamily="2" charset="2"/>
              <a:buChar char="Ø"/>
            </a:pPr>
            <a:r>
              <a:rPr lang="en-US" sz="2400" dirty="0"/>
              <a:t>Even when it is someone you are close to </a:t>
            </a:r>
          </a:p>
          <a:p>
            <a:pPr marL="914400" lvl="1" indent="-457200">
              <a:buFont typeface="Wingdings" panose="05000000000000000000" pitchFamily="2" charset="2"/>
              <a:buChar char="Ø"/>
            </a:pPr>
            <a:r>
              <a:rPr lang="en-US" sz="2400" dirty="0"/>
              <a:t>Even if others fail to do so</a:t>
            </a:r>
          </a:p>
          <a:p>
            <a:pPr marL="914400" lvl="1" indent="-457200">
              <a:buFont typeface="Wingdings" panose="05000000000000000000" pitchFamily="2" charset="2"/>
              <a:buChar char="Ø"/>
            </a:pPr>
            <a:r>
              <a:rPr lang="en-US" sz="2400" dirty="0"/>
              <a:t>Even if it appears that it may cause more harm than good</a:t>
            </a:r>
          </a:p>
          <a:p>
            <a:pPr marL="914400" lvl="1" indent="-457200">
              <a:buFont typeface="Wingdings" panose="05000000000000000000" pitchFamily="2" charset="2"/>
              <a:buChar char="Ø"/>
            </a:pPr>
            <a:r>
              <a:rPr lang="en-US" sz="2400" dirty="0"/>
              <a:t>Even if you can see no way that it may restore the erring</a:t>
            </a:r>
          </a:p>
        </p:txBody>
      </p:sp>
    </p:spTree>
    <p:extLst>
      <p:ext uri="{BB962C8B-B14F-4D97-AF65-F5344CB8AC3E}">
        <p14:creationId xmlns:p14="http://schemas.microsoft.com/office/powerpoint/2010/main" val="27588284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78F5-6DB2-99C6-372C-15631B9ADC41}"/>
              </a:ext>
            </a:extLst>
          </p:cNvPr>
          <p:cNvSpPr>
            <a:spLocks noGrp="1"/>
          </p:cNvSpPr>
          <p:nvPr>
            <p:ph type="title"/>
          </p:nvPr>
        </p:nvSpPr>
        <p:spPr>
          <a:xfrm>
            <a:off x="2231136" y="278892"/>
            <a:ext cx="7729728" cy="1188720"/>
          </a:xfrm>
        </p:spPr>
        <p:txBody>
          <a:bodyPr>
            <a:normAutofit/>
          </a:bodyPr>
          <a:lstStyle/>
          <a:p>
            <a:r>
              <a:rPr lang="en-US" sz="4400" dirty="0"/>
              <a:t>The lord said “GO…”</a:t>
            </a:r>
          </a:p>
        </p:txBody>
      </p:sp>
      <p:sp>
        <p:nvSpPr>
          <p:cNvPr id="4" name="Rectangle: Rounded Corners 3">
            <a:extLst>
              <a:ext uri="{FF2B5EF4-FFF2-40B4-BE49-F238E27FC236}">
                <a16:creationId xmlns:a16="http://schemas.microsoft.com/office/drawing/2014/main" id="{977AD41D-EA42-FF92-3ACC-31B6B4DD886D}"/>
              </a:ext>
            </a:extLst>
          </p:cNvPr>
          <p:cNvSpPr/>
          <p:nvPr/>
        </p:nvSpPr>
        <p:spPr>
          <a:xfrm>
            <a:off x="1799665" y="1550892"/>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 Love One Another</a:t>
            </a:r>
          </a:p>
        </p:txBody>
      </p:sp>
      <p:sp>
        <p:nvSpPr>
          <p:cNvPr id="3" name="Rectangle: Rounded Corners 2">
            <a:extLst>
              <a:ext uri="{FF2B5EF4-FFF2-40B4-BE49-F238E27FC236}">
                <a16:creationId xmlns:a16="http://schemas.microsoft.com/office/drawing/2014/main" id="{78AADE10-9374-3B22-516B-C0CDC1CC31C3}"/>
              </a:ext>
            </a:extLst>
          </p:cNvPr>
          <p:cNvSpPr/>
          <p:nvPr/>
        </p:nvSpPr>
        <p:spPr>
          <a:xfrm>
            <a:off x="1799665" y="2418584"/>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II.  Assemble Together</a:t>
            </a:r>
          </a:p>
        </p:txBody>
      </p:sp>
      <p:sp>
        <p:nvSpPr>
          <p:cNvPr id="5" name="Rectangle: Rounded Corners 4">
            <a:extLst>
              <a:ext uri="{FF2B5EF4-FFF2-40B4-BE49-F238E27FC236}">
                <a16:creationId xmlns:a16="http://schemas.microsoft.com/office/drawing/2014/main" id="{8FC582AF-183E-70B1-B07D-F30CFE7CBD99}"/>
              </a:ext>
            </a:extLst>
          </p:cNvPr>
          <p:cNvSpPr/>
          <p:nvPr/>
        </p:nvSpPr>
        <p:spPr>
          <a:xfrm>
            <a:off x="1799665" y="3286276"/>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III.  Withdraw From The Disorderly</a:t>
            </a:r>
          </a:p>
        </p:txBody>
      </p:sp>
      <p:sp>
        <p:nvSpPr>
          <p:cNvPr id="6" name="Rectangle: Rounded Corners 5">
            <a:extLst>
              <a:ext uri="{FF2B5EF4-FFF2-40B4-BE49-F238E27FC236}">
                <a16:creationId xmlns:a16="http://schemas.microsoft.com/office/drawing/2014/main" id="{58E684AD-14E9-36A3-2A82-9DF3665EF20D}"/>
              </a:ext>
            </a:extLst>
          </p:cNvPr>
          <p:cNvSpPr/>
          <p:nvPr/>
        </p:nvSpPr>
        <p:spPr>
          <a:xfrm>
            <a:off x="1799665" y="4153968"/>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IV.  Forsake All For Christ</a:t>
            </a:r>
          </a:p>
        </p:txBody>
      </p:sp>
    </p:spTree>
    <p:extLst>
      <p:ext uri="{BB962C8B-B14F-4D97-AF65-F5344CB8AC3E}">
        <p14:creationId xmlns:p14="http://schemas.microsoft.com/office/powerpoint/2010/main" val="41840972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78F5-6DB2-99C6-372C-15631B9ADC41}"/>
              </a:ext>
            </a:extLst>
          </p:cNvPr>
          <p:cNvSpPr>
            <a:spLocks noGrp="1"/>
          </p:cNvSpPr>
          <p:nvPr>
            <p:ph type="title"/>
          </p:nvPr>
        </p:nvSpPr>
        <p:spPr>
          <a:xfrm>
            <a:off x="2231136" y="278892"/>
            <a:ext cx="7729728" cy="1188720"/>
          </a:xfrm>
        </p:spPr>
        <p:txBody>
          <a:bodyPr>
            <a:noAutofit/>
          </a:bodyPr>
          <a:lstStyle/>
          <a:p>
            <a:r>
              <a:rPr lang="en-US" sz="3600" dirty="0"/>
              <a:t>The lord said “GO…forsake all for Christ”</a:t>
            </a:r>
          </a:p>
        </p:txBody>
      </p:sp>
      <p:sp>
        <p:nvSpPr>
          <p:cNvPr id="3" name="TextBox 2">
            <a:extLst>
              <a:ext uri="{FF2B5EF4-FFF2-40B4-BE49-F238E27FC236}">
                <a16:creationId xmlns:a16="http://schemas.microsoft.com/office/drawing/2014/main" id="{9DBFF36C-5519-6A0A-4324-92D320AAF641}"/>
              </a:ext>
            </a:extLst>
          </p:cNvPr>
          <p:cNvSpPr txBox="1"/>
          <p:nvPr/>
        </p:nvSpPr>
        <p:spPr>
          <a:xfrm>
            <a:off x="578224" y="1873624"/>
            <a:ext cx="10901082" cy="5262979"/>
          </a:xfrm>
          <a:prstGeom prst="rect">
            <a:avLst/>
          </a:prstGeom>
          <a:noFill/>
        </p:spPr>
        <p:txBody>
          <a:bodyPr wrap="square" rtlCol="0">
            <a:spAutoFit/>
          </a:bodyPr>
          <a:lstStyle/>
          <a:p>
            <a:pPr marL="457200" indent="-457200">
              <a:buFont typeface="+mj-lt"/>
              <a:buAutoNum type="alphaUcPeriod"/>
            </a:pPr>
            <a:r>
              <a:rPr lang="en-US" sz="2400" dirty="0"/>
              <a:t>The command (Matt 10:34-38, Luke 18:27-30)</a:t>
            </a:r>
          </a:p>
          <a:p>
            <a:pPr marL="914400" lvl="1" indent="-457200">
              <a:buFont typeface="Wingdings" panose="05000000000000000000" pitchFamily="2" charset="2"/>
              <a:buChar char="Ø"/>
            </a:pPr>
            <a:r>
              <a:rPr lang="en-US" sz="2400" dirty="0"/>
              <a:t>Focus on family (Matthew 10)</a:t>
            </a:r>
          </a:p>
          <a:p>
            <a:pPr marL="914400" lvl="1" indent="-457200">
              <a:buFont typeface="Wingdings" panose="05000000000000000000" pitchFamily="2" charset="2"/>
              <a:buChar char="Ø"/>
            </a:pPr>
            <a:r>
              <a:rPr lang="en-US" sz="2400" dirty="0"/>
              <a:t>Focus on possessions and family (Luke 18)</a:t>
            </a:r>
          </a:p>
          <a:p>
            <a:pPr marL="914400" lvl="1" indent="-457200">
              <a:buFont typeface="Wingdings" panose="05000000000000000000" pitchFamily="2" charset="2"/>
              <a:buChar char="Ø"/>
            </a:pPr>
            <a:r>
              <a:rPr lang="en-US" sz="2400" dirty="0"/>
              <a:t>Incredibly difficult!</a:t>
            </a:r>
          </a:p>
          <a:p>
            <a:pPr marL="457200" indent="-457200">
              <a:buFont typeface="+mj-lt"/>
              <a:buAutoNum type="alphaUcPeriod"/>
            </a:pPr>
            <a:r>
              <a:rPr lang="en-US" sz="2400" dirty="0"/>
              <a:t>The reasons given</a:t>
            </a:r>
          </a:p>
          <a:p>
            <a:pPr marL="914400" lvl="1" indent="-457200">
              <a:buFont typeface="Wingdings" panose="05000000000000000000" pitchFamily="2" charset="2"/>
              <a:buChar char="Ø"/>
            </a:pPr>
            <a:r>
              <a:rPr lang="en-US" sz="2400" dirty="0"/>
              <a:t>Service to Christ </a:t>
            </a:r>
            <a:r>
              <a:rPr lang="en-US" sz="2400" u="sng" dirty="0"/>
              <a:t>will</a:t>
            </a:r>
            <a:r>
              <a:rPr lang="en-US" sz="2400" dirty="0"/>
              <a:t> bring controversy (Matt. 10:35-36)</a:t>
            </a:r>
          </a:p>
          <a:p>
            <a:pPr marL="914400" lvl="1" indent="-457200">
              <a:buFont typeface="Wingdings" panose="05000000000000000000" pitchFamily="2" charset="2"/>
              <a:buChar char="Ø"/>
            </a:pPr>
            <a:r>
              <a:rPr lang="en-US" sz="2400" dirty="0"/>
              <a:t>Service to Christ requires sacrifice (Matt. 10:38)</a:t>
            </a:r>
          </a:p>
          <a:p>
            <a:pPr marL="457200" indent="-457200">
              <a:buFont typeface="+mj-lt"/>
              <a:buAutoNum type="alphaUcPeriod"/>
            </a:pPr>
            <a:r>
              <a:rPr lang="en-US" sz="2400" dirty="0"/>
              <a:t>The Lord said “Go!”</a:t>
            </a:r>
          </a:p>
          <a:p>
            <a:pPr marL="914400" lvl="1" indent="-457200">
              <a:buFont typeface="Wingdings" panose="05000000000000000000" pitchFamily="2" charset="2"/>
              <a:buChar char="Ø"/>
            </a:pPr>
            <a:r>
              <a:rPr lang="en-US" sz="2400" dirty="0"/>
              <a:t>Even if you lose friends</a:t>
            </a:r>
          </a:p>
          <a:p>
            <a:pPr marL="914400" lvl="1" indent="-457200">
              <a:buFont typeface="Wingdings" panose="05000000000000000000" pitchFamily="2" charset="2"/>
              <a:buChar char="Ø"/>
            </a:pPr>
            <a:r>
              <a:rPr lang="en-US" sz="2400" dirty="0"/>
              <a:t>Even if you lose your job</a:t>
            </a:r>
          </a:p>
          <a:p>
            <a:pPr marL="914400" lvl="1" indent="-457200">
              <a:buFont typeface="Wingdings" panose="05000000000000000000" pitchFamily="2" charset="2"/>
              <a:buChar char="Ø"/>
            </a:pPr>
            <a:r>
              <a:rPr lang="en-US" sz="2400" dirty="0"/>
              <a:t>Even if it tears your family apart</a:t>
            </a:r>
          </a:p>
          <a:p>
            <a:pPr marL="914400" lvl="1" indent="-457200">
              <a:buFont typeface="Wingdings" panose="05000000000000000000" pitchFamily="2" charset="2"/>
              <a:buChar char="Ø"/>
            </a:pPr>
            <a:r>
              <a:rPr lang="en-US" sz="2400" dirty="0"/>
              <a:t>Even if it requires your very life!</a:t>
            </a:r>
          </a:p>
          <a:p>
            <a:pPr marL="914400" lvl="1" indent="-457200">
              <a:buFont typeface="Wingdings" panose="05000000000000000000" pitchFamily="2" charset="2"/>
              <a:buChar char="Ø"/>
            </a:pPr>
            <a:endParaRPr lang="en-US" sz="2400" dirty="0"/>
          </a:p>
          <a:p>
            <a:pPr marL="914400" lvl="1" indent="-457200">
              <a:buFont typeface="Wingdings" panose="05000000000000000000" pitchFamily="2" charset="2"/>
              <a:buChar char="Ø"/>
            </a:pPr>
            <a:endParaRPr lang="en-US" sz="2400" dirty="0"/>
          </a:p>
        </p:txBody>
      </p:sp>
    </p:spTree>
    <p:extLst>
      <p:ext uri="{BB962C8B-B14F-4D97-AF65-F5344CB8AC3E}">
        <p14:creationId xmlns:p14="http://schemas.microsoft.com/office/powerpoint/2010/main" val="26815806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78F5-6DB2-99C6-372C-15631B9ADC41}"/>
              </a:ext>
            </a:extLst>
          </p:cNvPr>
          <p:cNvSpPr>
            <a:spLocks noGrp="1"/>
          </p:cNvSpPr>
          <p:nvPr>
            <p:ph type="title"/>
          </p:nvPr>
        </p:nvSpPr>
        <p:spPr>
          <a:xfrm>
            <a:off x="2231136" y="278892"/>
            <a:ext cx="7729728" cy="1188720"/>
          </a:xfrm>
        </p:spPr>
        <p:txBody>
          <a:bodyPr>
            <a:normAutofit/>
          </a:bodyPr>
          <a:lstStyle/>
          <a:p>
            <a:r>
              <a:rPr lang="en-US" sz="4400" dirty="0"/>
              <a:t>The lord said “GO…”</a:t>
            </a:r>
          </a:p>
        </p:txBody>
      </p:sp>
      <p:sp>
        <p:nvSpPr>
          <p:cNvPr id="4" name="Rectangle: Rounded Corners 3">
            <a:extLst>
              <a:ext uri="{FF2B5EF4-FFF2-40B4-BE49-F238E27FC236}">
                <a16:creationId xmlns:a16="http://schemas.microsoft.com/office/drawing/2014/main" id="{977AD41D-EA42-FF92-3ACC-31B6B4DD886D}"/>
              </a:ext>
            </a:extLst>
          </p:cNvPr>
          <p:cNvSpPr/>
          <p:nvPr/>
        </p:nvSpPr>
        <p:spPr>
          <a:xfrm>
            <a:off x="1799665" y="1550892"/>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 Love One Another</a:t>
            </a:r>
          </a:p>
        </p:txBody>
      </p:sp>
      <p:sp>
        <p:nvSpPr>
          <p:cNvPr id="3" name="Rectangle: Rounded Corners 2">
            <a:extLst>
              <a:ext uri="{FF2B5EF4-FFF2-40B4-BE49-F238E27FC236}">
                <a16:creationId xmlns:a16="http://schemas.microsoft.com/office/drawing/2014/main" id="{78AADE10-9374-3B22-516B-C0CDC1CC31C3}"/>
              </a:ext>
            </a:extLst>
          </p:cNvPr>
          <p:cNvSpPr/>
          <p:nvPr/>
        </p:nvSpPr>
        <p:spPr>
          <a:xfrm>
            <a:off x="1799665" y="2418584"/>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II.  Assemble Together</a:t>
            </a:r>
          </a:p>
        </p:txBody>
      </p:sp>
      <p:sp>
        <p:nvSpPr>
          <p:cNvPr id="5" name="Rectangle: Rounded Corners 4">
            <a:extLst>
              <a:ext uri="{FF2B5EF4-FFF2-40B4-BE49-F238E27FC236}">
                <a16:creationId xmlns:a16="http://schemas.microsoft.com/office/drawing/2014/main" id="{8FC582AF-183E-70B1-B07D-F30CFE7CBD99}"/>
              </a:ext>
            </a:extLst>
          </p:cNvPr>
          <p:cNvSpPr/>
          <p:nvPr/>
        </p:nvSpPr>
        <p:spPr>
          <a:xfrm>
            <a:off x="1799665" y="3286276"/>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III.  Withdraw From The Disorderly</a:t>
            </a:r>
          </a:p>
        </p:txBody>
      </p:sp>
      <p:sp>
        <p:nvSpPr>
          <p:cNvPr id="6" name="Rectangle: Rounded Corners 5">
            <a:extLst>
              <a:ext uri="{FF2B5EF4-FFF2-40B4-BE49-F238E27FC236}">
                <a16:creationId xmlns:a16="http://schemas.microsoft.com/office/drawing/2014/main" id="{58E684AD-14E9-36A3-2A82-9DF3665EF20D}"/>
              </a:ext>
            </a:extLst>
          </p:cNvPr>
          <p:cNvSpPr/>
          <p:nvPr/>
        </p:nvSpPr>
        <p:spPr>
          <a:xfrm>
            <a:off x="1799665" y="4153968"/>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IV.  Forsake All For Christ</a:t>
            </a:r>
          </a:p>
        </p:txBody>
      </p:sp>
      <p:sp>
        <p:nvSpPr>
          <p:cNvPr id="7" name="Rectangle: Rounded Corners 6">
            <a:extLst>
              <a:ext uri="{FF2B5EF4-FFF2-40B4-BE49-F238E27FC236}">
                <a16:creationId xmlns:a16="http://schemas.microsoft.com/office/drawing/2014/main" id="{B5CA5C91-A8EE-079F-BDE6-BB313FCB2026}"/>
              </a:ext>
            </a:extLst>
          </p:cNvPr>
          <p:cNvSpPr/>
          <p:nvPr/>
        </p:nvSpPr>
        <p:spPr>
          <a:xfrm>
            <a:off x="1799665" y="5021660"/>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V.  Be At Peace With All Men</a:t>
            </a:r>
          </a:p>
        </p:txBody>
      </p:sp>
    </p:spTree>
    <p:extLst>
      <p:ext uri="{BB962C8B-B14F-4D97-AF65-F5344CB8AC3E}">
        <p14:creationId xmlns:p14="http://schemas.microsoft.com/office/powerpoint/2010/main" val="36465727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78F5-6DB2-99C6-372C-15631B9ADC41}"/>
              </a:ext>
            </a:extLst>
          </p:cNvPr>
          <p:cNvSpPr>
            <a:spLocks noGrp="1"/>
          </p:cNvSpPr>
          <p:nvPr>
            <p:ph type="title"/>
          </p:nvPr>
        </p:nvSpPr>
        <p:spPr>
          <a:xfrm>
            <a:off x="2231136" y="278892"/>
            <a:ext cx="7729728" cy="1188720"/>
          </a:xfrm>
        </p:spPr>
        <p:txBody>
          <a:bodyPr>
            <a:noAutofit/>
          </a:bodyPr>
          <a:lstStyle/>
          <a:p>
            <a:r>
              <a:rPr lang="en-US" sz="3600" dirty="0"/>
              <a:t>The lord said “GO…Be at peace with all men”</a:t>
            </a:r>
          </a:p>
        </p:txBody>
      </p:sp>
      <p:sp>
        <p:nvSpPr>
          <p:cNvPr id="3" name="TextBox 2">
            <a:extLst>
              <a:ext uri="{FF2B5EF4-FFF2-40B4-BE49-F238E27FC236}">
                <a16:creationId xmlns:a16="http://schemas.microsoft.com/office/drawing/2014/main" id="{9DBFF36C-5519-6A0A-4324-92D320AAF641}"/>
              </a:ext>
            </a:extLst>
          </p:cNvPr>
          <p:cNvSpPr txBox="1"/>
          <p:nvPr/>
        </p:nvSpPr>
        <p:spPr>
          <a:xfrm>
            <a:off x="578224" y="1873624"/>
            <a:ext cx="10901082" cy="4893647"/>
          </a:xfrm>
          <a:prstGeom prst="rect">
            <a:avLst/>
          </a:prstGeom>
          <a:noFill/>
        </p:spPr>
        <p:txBody>
          <a:bodyPr wrap="square" rtlCol="0">
            <a:spAutoFit/>
          </a:bodyPr>
          <a:lstStyle/>
          <a:p>
            <a:pPr marL="457200" indent="-457200">
              <a:buFont typeface="+mj-lt"/>
              <a:buAutoNum type="alphaUcPeriod"/>
            </a:pPr>
            <a:r>
              <a:rPr lang="en-US" sz="2400" dirty="0"/>
              <a:t>The command (Romans 12:16-21)</a:t>
            </a:r>
          </a:p>
          <a:p>
            <a:pPr marL="914400" lvl="1" indent="-457200">
              <a:buFont typeface="Wingdings" panose="05000000000000000000" pitchFamily="2" charset="2"/>
              <a:buChar char="Ø"/>
            </a:pPr>
            <a:r>
              <a:rPr lang="en-US" sz="2400" dirty="0"/>
              <a:t>It seems that some seek to find the exception (v18)</a:t>
            </a:r>
          </a:p>
          <a:p>
            <a:pPr marL="914400" lvl="1" indent="-457200">
              <a:buFont typeface="Wingdings" panose="05000000000000000000" pitchFamily="2" charset="2"/>
              <a:buChar char="Ø"/>
            </a:pPr>
            <a:r>
              <a:rPr lang="en-US" sz="2400" dirty="0"/>
              <a:t>Others overlook this command for the sake of politics, sports, etc.</a:t>
            </a:r>
          </a:p>
          <a:p>
            <a:pPr marL="914400" lvl="1" indent="-457200">
              <a:buFont typeface="Wingdings" panose="05000000000000000000" pitchFamily="2" charset="2"/>
              <a:buChar char="Ø"/>
            </a:pPr>
            <a:r>
              <a:rPr lang="en-US" sz="2400" dirty="0"/>
              <a:t>Not difficult to understand </a:t>
            </a:r>
            <a:r>
              <a:rPr lang="en-US" sz="2400" dirty="0">
                <a:sym typeface="Wingdings" panose="05000000000000000000" pitchFamily="2" charset="2"/>
              </a:rPr>
              <a:t> often willfully neglected</a:t>
            </a:r>
          </a:p>
          <a:p>
            <a:pPr marL="457200" indent="-457200">
              <a:buFont typeface="+mj-lt"/>
              <a:buAutoNum type="alphaUcPeriod"/>
            </a:pPr>
            <a:r>
              <a:rPr lang="en-US" sz="2400" dirty="0">
                <a:sym typeface="Wingdings" panose="05000000000000000000" pitchFamily="2" charset="2"/>
              </a:rPr>
              <a:t>The reasons given</a:t>
            </a:r>
          </a:p>
          <a:p>
            <a:pPr marL="914400" lvl="1" indent="-457200">
              <a:buFont typeface="Wingdings" panose="05000000000000000000" pitchFamily="2" charset="2"/>
              <a:buChar char="Ø"/>
            </a:pPr>
            <a:r>
              <a:rPr lang="en-US" sz="2400" dirty="0">
                <a:sym typeface="Wingdings" panose="05000000000000000000" pitchFamily="2" charset="2"/>
              </a:rPr>
              <a:t>God is the vindicator! (v19)</a:t>
            </a:r>
          </a:p>
          <a:p>
            <a:pPr marL="914400" lvl="1" indent="-457200">
              <a:buFont typeface="Wingdings" panose="05000000000000000000" pitchFamily="2" charset="2"/>
              <a:buChar char="Ø"/>
            </a:pPr>
            <a:r>
              <a:rPr lang="en-US" sz="2400" dirty="0">
                <a:sym typeface="Wingdings" panose="05000000000000000000" pitchFamily="2" charset="2"/>
              </a:rPr>
              <a:t>Doing good produces good (v20-21)</a:t>
            </a:r>
          </a:p>
          <a:p>
            <a:pPr marL="457200" indent="-457200">
              <a:buFont typeface="+mj-lt"/>
              <a:buAutoNum type="alphaUcPeriod"/>
            </a:pPr>
            <a:r>
              <a:rPr lang="en-US" sz="2400" dirty="0">
                <a:sym typeface="Wingdings" panose="05000000000000000000" pitchFamily="2" charset="2"/>
              </a:rPr>
              <a:t>The Lord said “Go!”</a:t>
            </a:r>
          </a:p>
          <a:p>
            <a:pPr marL="914400" lvl="1" indent="-457200">
              <a:buFont typeface="Wingdings" panose="05000000000000000000" pitchFamily="2" charset="2"/>
              <a:buChar char="Ø"/>
            </a:pPr>
            <a:r>
              <a:rPr lang="en-US" sz="2400" dirty="0">
                <a:sym typeface="Wingdings" panose="05000000000000000000" pitchFamily="2" charset="2"/>
              </a:rPr>
              <a:t>Even if there are political differences (even the extremes!)</a:t>
            </a:r>
          </a:p>
          <a:p>
            <a:pPr marL="914400" lvl="1" indent="-457200">
              <a:buFont typeface="Wingdings" panose="05000000000000000000" pitchFamily="2" charset="2"/>
              <a:buChar char="Ø"/>
            </a:pPr>
            <a:r>
              <a:rPr lang="en-US" sz="2400" dirty="0">
                <a:sym typeface="Wingdings" panose="05000000000000000000" pitchFamily="2" charset="2"/>
              </a:rPr>
              <a:t>Even if I am treated poorly</a:t>
            </a:r>
          </a:p>
          <a:p>
            <a:pPr marL="914400" lvl="1" indent="-457200">
              <a:buFont typeface="Wingdings" panose="05000000000000000000" pitchFamily="2" charset="2"/>
              <a:buChar char="Ø"/>
            </a:pPr>
            <a:r>
              <a:rPr lang="en-US" sz="2400" dirty="0">
                <a:sym typeface="Wingdings" panose="05000000000000000000" pitchFamily="2" charset="2"/>
              </a:rPr>
              <a:t>Even if I have “tried”, try some more!</a:t>
            </a:r>
            <a:endParaRPr lang="en-US" sz="2400" dirty="0"/>
          </a:p>
          <a:p>
            <a:pPr marL="914400" lvl="1" indent="-457200">
              <a:buFont typeface="Wingdings" panose="05000000000000000000" pitchFamily="2" charset="2"/>
              <a:buChar char="Ø"/>
            </a:pPr>
            <a:endParaRPr lang="en-US" sz="2400" dirty="0"/>
          </a:p>
          <a:p>
            <a:pPr marL="914400" lvl="1" indent="-457200">
              <a:buFont typeface="Wingdings" panose="05000000000000000000" pitchFamily="2" charset="2"/>
              <a:buChar char="Ø"/>
            </a:pPr>
            <a:endParaRPr lang="en-US" sz="2400" dirty="0"/>
          </a:p>
        </p:txBody>
      </p:sp>
    </p:spTree>
    <p:extLst>
      <p:ext uri="{BB962C8B-B14F-4D97-AF65-F5344CB8AC3E}">
        <p14:creationId xmlns:p14="http://schemas.microsoft.com/office/powerpoint/2010/main" val="15822478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78F5-6DB2-99C6-372C-15631B9ADC41}"/>
              </a:ext>
            </a:extLst>
          </p:cNvPr>
          <p:cNvSpPr>
            <a:spLocks noGrp="1"/>
          </p:cNvSpPr>
          <p:nvPr>
            <p:ph type="title"/>
          </p:nvPr>
        </p:nvSpPr>
        <p:spPr>
          <a:xfrm>
            <a:off x="2231136" y="45810"/>
            <a:ext cx="7729728" cy="1188720"/>
          </a:xfrm>
        </p:spPr>
        <p:txBody>
          <a:bodyPr>
            <a:normAutofit/>
          </a:bodyPr>
          <a:lstStyle/>
          <a:p>
            <a:r>
              <a:rPr lang="en-US" sz="4400" dirty="0"/>
              <a:t>The lord said “GO…”</a:t>
            </a:r>
          </a:p>
        </p:txBody>
      </p:sp>
      <p:sp>
        <p:nvSpPr>
          <p:cNvPr id="4" name="Rectangle: Rounded Corners 3">
            <a:extLst>
              <a:ext uri="{FF2B5EF4-FFF2-40B4-BE49-F238E27FC236}">
                <a16:creationId xmlns:a16="http://schemas.microsoft.com/office/drawing/2014/main" id="{977AD41D-EA42-FF92-3ACC-31B6B4DD886D}"/>
              </a:ext>
            </a:extLst>
          </p:cNvPr>
          <p:cNvSpPr/>
          <p:nvPr/>
        </p:nvSpPr>
        <p:spPr>
          <a:xfrm>
            <a:off x="1799665" y="1317810"/>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 Love One Another</a:t>
            </a:r>
          </a:p>
        </p:txBody>
      </p:sp>
      <p:sp>
        <p:nvSpPr>
          <p:cNvPr id="3" name="Rectangle: Rounded Corners 2">
            <a:extLst>
              <a:ext uri="{FF2B5EF4-FFF2-40B4-BE49-F238E27FC236}">
                <a16:creationId xmlns:a16="http://schemas.microsoft.com/office/drawing/2014/main" id="{78AADE10-9374-3B22-516B-C0CDC1CC31C3}"/>
              </a:ext>
            </a:extLst>
          </p:cNvPr>
          <p:cNvSpPr/>
          <p:nvPr/>
        </p:nvSpPr>
        <p:spPr>
          <a:xfrm>
            <a:off x="1799665" y="2149643"/>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II.  Assemble Together</a:t>
            </a:r>
          </a:p>
        </p:txBody>
      </p:sp>
      <p:sp>
        <p:nvSpPr>
          <p:cNvPr id="5" name="Rectangle: Rounded Corners 4">
            <a:extLst>
              <a:ext uri="{FF2B5EF4-FFF2-40B4-BE49-F238E27FC236}">
                <a16:creationId xmlns:a16="http://schemas.microsoft.com/office/drawing/2014/main" id="{8FC582AF-183E-70B1-B07D-F30CFE7CBD99}"/>
              </a:ext>
            </a:extLst>
          </p:cNvPr>
          <p:cNvSpPr/>
          <p:nvPr/>
        </p:nvSpPr>
        <p:spPr>
          <a:xfrm>
            <a:off x="1799665" y="2981476"/>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III.  Withdraw From The Disorderly</a:t>
            </a:r>
          </a:p>
        </p:txBody>
      </p:sp>
      <p:sp>
        <p:nvSpPr>
          <p:cNvPr id="6" name="Rectangle: Rounded Corners 5">
            <a:extLst>
              <a:ext uri="{FF2B5EF4-FFF2-40B4-BE49-F238E27FC236}">
                <a16:creationId xmlns:a16="http://schemas.microsoft.com/office/drawing/2014/main" id="{58E684AD-14E9-36A3-2A82-9DF3665EF20D}"/>
              </a:ext>
            </a:extLst>
          </p:cNvPr>
          <p:cNvSpPr/>
          <p:nvPr/>
        </p:nvSpPr>
        <p:spPr>
          <a:xfrm>
            <a:off x="1799665" y="3813309"/>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IV.  Forsake All For Christ</a:t>
            </a:r>
          </a:p>
        </p:txBody>
      </p:sp>
      <p:sp>
        <p:nvSpPr>
          <p:cNvPr id="7" name="Rectangle: Rounded Corners 6">
            <a:extLst>
              <a:ext uri="{FF2B5EF4-FFF2-40B4-BE49-F238E27FC236}">
                <a16:creationId xmlns:a16="http://schemas.microsoft.com/office/drawing/2014/main" id="{B5CA5C91-A8EE-079F-BDE6-BB313FCB2026}"/>
              </a:ext>
            </a:extLst>
          </p:cNvPr>
          <p:cNvSpPr/>
          <p:nvPr/>
        </p:nvSpPr>
        <p:spPr>
          <a:xfrm>
            <a:off x="1799665" y="4645142"/>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V.  Be At Peace With All Men</a:t>
            </a:r>
          </a:p>
        </p:txBody>
      </p:sp>
      <p:sp>
        <p:nvSpPr>
          <p:cNvPr id="8" name="Rectangle: Rounded Corners 7">
            <a:extLst>
              <a:ext uri="{FF2B5EF4-FFF2-40B4-BE49-F238E27FC236}">
                <a16:creationId xmlns:a16="http://schemas.microsoft.com/office/drawing/2014/main" id="{9764282E-F507-DC7A-7446-1EAFBD98F71C}"/>
              </a:ext>
            </a:extLst>
          </p:cNvPr>
          <p:cNvSpPr/>
          <p:nvPr/>
        </p:nvSpPr>
        <p:spPr>
          <a:xfrm>
            <a:off x="1799665" y="5476975"/>
            <a:ext cx="8592670" cy="78441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VI.  Be Ready To Defend Your Hope</a:t>
            </a:r>
          </a:p>
        </p:txBody>
      </p:sp>
    </p:spTree>
    <p:extLst>
      <p:ext uri="{BB962C8B-B14F-4D97-AF65-F5344CB8AC3E}">
        <p14:creationId xmlns:p14="http://schemas.microsoft.com/office/powerpoint/2010/main" val="33543047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78F5-6DB2-99C6-372C-15631B9ADC41}"/>
              </a:ext>
            </a:extLst>
          </p:cNvPr>
          <p:cNvSpPr>
            <a:spLocks noGrp="1"/>
          </p:cNvSpPr>
          <p:nvPr>
            <p:ph type="title"/>
          </p:nvPr>
        </p:nvSpPr>
        <p:spPr>
          <a:xfrm>
            <a:off x="2231136" y="278892"/>
            <a:ext cx="7729728" cy="1188720"/>
          </a:xfrm>
        </p:spPr>
        <p:txBody>
          <a:bodyPr>
            <a:noAutofit/>
          </a:bodyPr>
          <a:lstStyle/>
          <a:p>
            <a:r>
              <a:rPr lang="en-US" sz="3600" dirty="0"/>
              <a:t>The lord said “GO…Be ready to defend your hope”</a:t>
            </a:r>
          </a:p>
        </p:txBody>
      </p:sp>
      <p:sp>
        <p:nvSpPr>
          <p:cNvPr id="3" name="TextBox 2">
            <a:extLst>
              <a:ext uri="{FF2B5EF4-FFF2-40B4-BE49-F238E27FC236}">
                <a16:creationId xmlns:a16="http://schemas.microsoft.com/office/drawing/2014/main" id="{9DBFF36C-5519-6A0A-4324-92D320AAF641}"/>
              </a:ext>
            </a:extLst>
          </p:cNvPr>
          <p:cNvSpPr txBox="1"/>
          <p:nvPr/>
        </p:nvSpPr>
        <p:spPr>
          <a:xfrm>
            <a:off x="578224" y="1873624"/>
            <a:ext cx="10901082" cy="4524315"/>
          </a:xfrm>
          <a:prstGeom prst="rect">
            <a:avLst/>
          </a:prstGeom>
          <a:noFill/>
        </p:spPr>
        <p:txBody>
          <a:bodyPr wrap="square" rtlCol="0">
            <a:spAutoFit/>
          </a:bodyPr>
          <a:lstStyle/>
          <a:p>
            <a:pPr marL="457200" indent="-457200">
              <a:buFont typeface="+mj-lt"/>
              <a:buAutoNum type="alphaUcPeriod"/>
            </a:pPr>
            <a:r>
              <a:rPr lang="en-US" sz="2400" dirty="0"/>
              <a:t>The command (I Pet. 3:15; II Tim. 2:24-25)</a:t>
            </a:r>
          </a:p>
          <a:p>
            <a:pPr marL="914400" lvl="1" indent="-457200">
              <a:buFont typeface="Wingdings" panose="05000000000000000000" pitchFamily="2" charset="2"/>
              <a:buChar char="Ø"/>
            </a:pPr>
            <a:r>
              <a:rPr lang="en-US" sz="2400" dirty="0"/>
              <a:t>Sometimes viewed as unrealistic</a:t>
            </a:r>
          </a:p>
          <a:p>
            <a:pPr marL="914400" lvl="1" indent="-457200">
              <a:buFont typeface="Wingdings" panose="05000000000000000000" pitchFamily="2" charset="2"/>
              <a:buChar char="Ø"/>
            </a:pPr>
            <a:r>
              <a:rPr lang="en-US" sz="2400" dirty="0"/>
              <a:t>Sometimes viewed as too difficult</a:t>
            </a:r>
          </a:p>
          <a:p>
            <a:pPr marL="457200" indent="-457200">
              <a:buFont typeface="+mj-lt"/>
              <a:buAutoNum type="alphaUcPeriod"/>
            </a:pPr>
            <a:r>
              <a:rPr lang="en-US" sz="2400" dirty="0"/>
              <a:t>The reasons given</a:t>
            </a:r>
          </a:p>
          <a:p>
            <a:pPr marL="914400" lvl="1" indent="-457200">
              <a:buFont typeface="Wingdings" panose="05000000000000000000" pitchFamily="2" charset="2"/>
              <a:buChar char="Ø"/>
            </a:pPr>
            <a:r>
              <a:rPr lang="en-US" sz="2400" dirty="0"/>
              <a:t>The word “defense” implies necessity! (I Pet. 3:15)</a:t>
            </a:r>
          </a:p>
          <a:p>
            <a:pPr marL="914400" lvl="1" indent="-457200">
              <a:buFont typeface="Wingdings" panose="05000000000000000000" pitchFamily="2" charset="2"/>
              <a:buChar char="Ø"/>
            </a:pPr>
            <a:r>
              <a:rPr lang="en-US" sz="2400" dirty="0"/>
              <a:t>So that those who revile us will be put to shame (I Pet. 3:16)</a:t>
            </a:r>
          </a:p>
          <a:p>
            <a:pPr marL="914400" lvl="1" indent="-457200">
              <a:buFont typeface="Wingdings" panose="05000000000000000000" pitchFamily="2" charset="2"/>
              <a:buChar char="Ø"/>
            </a:pPr>
            <a:r>
              <a:rPr lang="en-US" sz="2400" dirty="0"/>
              <a:t>To save the erring! (II Tim. 2:25)</a:t>
            </a:r>
          </a:p>
          <a:p>
            <a:pPr marL="457200" indent="-457200">
              <a:buFont typeface="+mj-lt"/>
              <a:buAutoNum type="alphaUcPeriod"/>
            </a:pPr>
            <a:r>
              <a:rPr lang="en-US" sz="2400" dirty="0"/>
              <a:t>The Lord said “Go!”</a:t>
            </a:r>
          </a:p>
          <a:p>
            <a:pPr marL="914400" lvl="1" indent="-457200">
              <a:buFont typeface="Wingdings" panose="05000000000000000000" pitchFamily="2" charset="2"/>
              <a:buChar char="Ø"/>
            </a:pPr>
            <a:r>
              <a:rPr lang="en-US" sz="2400" dirty="0"/>
              <a:t>Even when I don’t “know it all”</a:t>
            </a:r>
          </a:p>
          <a:p>
            <a:pPr marL="914400" lvl="1" indent="-457200">
              <a:buFont typeface="Wingdings" panose="05000000000000000000" pitchFamily="2" charset="2"/>
              <a:buChar char="Ø"/>
            </a:pPr>
            <a:r>
              <a:rPr lang="en-US" sz="2400" dirty="0"/>
              <a:t>Even if there are things I don’t fully understand yet</a:t>
            </a:r>
          </a:p>
          <a:p>
            <a:pPr marL="914400" lvl="1" indent="-457200">
              <a:buFont typeface="Wingdings" panose="05000000000000000000" pitchFamily="2" charset="2"/>
              <a:buChar char="Ø"/>
            </a:pPr>
            <a:r>
              <a:rPr lang="en-US" sz="2400" dirty="0"/>
              <a:t>Even if others could “do it better”</a:t>
            </a:r>
          </a:p>
          <a:p>
            <a:pPr marL="914400" lvl="1" indent="-457200">
              <a:buFont typeface="Wingdings" panose="05000000000000000000" pitchFamily="2" charset="2"/>
              <a:buChar char="Ø"/>
            </a:pPr>
            <a:endParaRPr lang="en-US" sz="2400" dirty="0"/>
          </a:p>
        </p:txBody>
      </p:sp>
    </p:spTree>
    <p:extLst>
      <p:ext uri="{BB962C8B-B14F-4D97-AF65-F5344CB8AC3E}">
        <p14:creationId xmlns:p14="http://schemas.microsoft.com/office/powerpoint/2010/main" val="4022291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78F5-6DB2-99C6-372C-15631B9ADC41}"/>
              </a:ext>
            </a:extLst>
          </p:cNvPr>
          <p:cNvSpPr>
            <a:spLocks noGrp="1"/>
          </p:cNvSpPr>
          <p:nvPr>
            <p:ph type="title"/>
          </p:nvPr>
        </p:nvSpPr>
        <p:spPr>
          <a:xfrm>
            <a:off x="2231136" y="45810"/>
            <a:ext cx="7729728" cy="1188720"/>
          </a:xfrm>
        </p:spPr>
        <p:txBody>
          <a:bodyPr>
            <a:normAutofit/>
          </a:bodyPr>
          <a:lstStyle/>
          <a:p>
            <a:r>
              <a:rPr lang="en-US" sz="4400" dirty="0"/>
              <a:t>The lord said “GO…”</a:t>
            </a:r>
          </a:p>
        </p:txBody>
      </p:sp>
      <p:sp>
        <p:nvSpPr>
          <p:cNvPr id="4" name="Rectangle: Rounded Corners 3">
            <a:extLst>
              <a:ext uri="{FF2B5EF4-FFF2-40B4-BE49-F238E27FC236}">
                <a16:creationId xmlns:a16="http://schemas.microsoft.com/office/drawing/2014/main" id="{977AD41D-EA42-FF92-3ACC-31B6B4DD886D}"/>
              </a:ext>
            </a:extLst>
          </p:cNvPr>
          <p:cNvSpPr/>
          <p:nvPr/>
        </p:nvSpPr>
        <p:spPr>
          <a:xfrm>
            <a:off x="1799665" y="1317810"/>
            <a:ext cx="8592670" cy="65442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 Love One Another</a:t>
            </a:r>
          </a:p>
        </p:txBody>
      </p:sp>
      <p:sp>
        <p:nvSpPr>
          <p:cNvPr id="3" name="Rectangle: Rounded Corners 2">
            <a:extLst>
              <a:ext uri="{FF2B5EF4-FFF2-40B4-BE49-F238E27FC236}">
                <a16:creationId xmlns:a16="http://schemas.microsoft.com/office/drawing/2014/main" id="{78AADE10-9374-3B22-516B-C0CDC1CC31C3}"/>
              </a:ext>
            </a:extLst>
          </p:cNvPr>
          <p:cNvSpPr/>
          <p:nvPr/>
        </p:nvSpPr>
        <p:spPr>
          <a:xfrm>
            <a:off x="1799665" y="2019656"/>
            <a:ext cx="8592670" cy="65442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II.  Assemble Together</a:t>
            </a:r>
          </a:p>
        </p:txBody>
      </p:sp>
      <p:sp>
        <p:nvSpPr>
          <p:cNvPr id="5" name="Rectangle: Rounded Corners 4">
            <a:extLst>
              <a:ext uri="{FF2B5EF4-FFF2-40B4-BE49-F238E27FC236}">
                <a16:creationId xmlns:a16="http://schemas.microsoft.com/office/drawing/2014/main" id="{8FC582AF-183E-70B1-B07D-F30CFE7CBD99}"/>
              </a:ext>
            </a:extLst>
          </p:cNvPr>
          <p:cNvSpPr/>
          <p:nvPr/>
        </p:nvSpPr>
        <p:spPr>
          <a:xfrm>
            <a:off x="1799665" y="2721502"/>
            <a:ext cx="8592670" cy="65442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III.  Withdraw From The Disorderly</a:t>
            </a:r>
          </a:p>
        </p:txBody>
      </p:sp>
      <p:sp>
        <p:nvSpPr>
          <p:cNvPr id="6" name="Rectangle: Rounded Corners 5">
            <a:extLst>
              <a:ext uri="{FF2B5EF4-FFF2-40B4-BE49-F238E27FC236}">
                <a16:creationId xmlns:a16="http://schemas.microsoft.com/office/drawing/2014/main" id="{58E684AD-14E9-36A3-2A82-9DF3665EF20D}"/>
              </a:ext>
            </a:extLst>
          </p:cNvPr>
          <p:cNvSpPr/>
          <p:nvPr/>
        </p:nvSpPr>
        <p:spPr>
          <a:xfrm>
            <a:off x="1799665" y="3423348"/>
            <a:ext cx="8592670" cy="65442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IV.  Forsake All For Christ</a:t>
            </a:r>
          </a:p>
        </p:txBody>
      </p:sp>
      <p:sp>
        <p:nvSpPr>
          <p:cNvPr id="7" name="Rectangle: Rounded Corners 6">
            <a:extLst>
              <a:ext uri="{FF2B5EF4-FFF2-40B4-BE49-F238E27FC236}">
                <a16:creationId xmlns:a16="http://schemas.microsoft.com/office/drawing/2014/main" id="{B5CA5C91-A8EE-079F-BDE6-BB313FCB2026}"/>
              </a:ext>
            </a:extLst>
          </p:cNvPr>
          <p:cNvSpPr/>
          <p:nvPr/>
        </p:nvSpPr>
        <p:spPr>
          <a:xfrm>
            <a:off x="1799665" y="4131101"/>
            <a:ext cx="8592670" cy="65442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V.  Be At Peace With All Men</a:t>
            </a:r>
          </a:p>
        </p:txBody>
      </p:sp>
      <p:sp>
        <p:nvSpPr>
          <p:cNvPr id="8" name="Rectangle: Rounded Corners 7">
            <a:extLst>
              <a:ext uri="{FF2B5EF4-FFF2-40B4-BE49-F238E27FC236}">
                <a16:creationId xmlns:a16="http://schemas.microsoft.com/office/drawing/2014/main" id="{9764282E-F507-DC7A-7446-1EAFBD98F71C}"/>
              </a:ext>
            </a:extLst>
          </p:cNvPr>
          <p:cNvSpPr/>
          <p:nvPr/>
        </p:nvSpPr>
        <p:spPr>
          <a:xfrm>
            <a:off x="1799665" y="4838854"/>
            <a:ext cx="8592670" cy="701336"/>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VI.  Be Ready To Defend Your Hope</a:t>
            </a:r>
          </a:p>
        </p:txBody>
      </p:sp>
      <p:sp>
        <p:nvSpPr>
          <p:cNvPr id="9" name="Rectangle: Rounded Corners 8">
            <a:extLst>
              <a:ext uri="{FF2B5EF4-FFF2-40B4-BE49-F238E27FC236}">
                <a16:creationId xmlns:a16="http://schemas.microsoft.com/office/drawing/2014/main" id="{A4BE51F9-358C-A8A9-3C1F-E76446AFDA08}"/>
              </a:ext>
            </a:extLst>
          </p:cNvPr>
          <p:cNvSpPr/>
          <p:nvPr/>
        </p:nvSpPr>
        <p:spPr>
          <a:xfrm>
            <a:off x="1799665" y="5593520"/>
            <a:ext cx="8592670" cy="701336"/>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lang="en-US" sz="3200" dirty="0"/>
              <a:t>VII.  Live Faithfully Until Death</a:t>
            </a:r>
          </a:p>
        </p:txBody>
      </p:sp>
    </p:spTree>
    <p:extLst>
      <p:ext uri="{BB962C8B-B14F-4D97-AF65-F5344CB8AC3E}">
        <p14:creationId xmlns:p14="http://schemas.microsoft.com/office/powerpoint/2010/main" val="10873557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78F5-6DB2-99C6-372C-15631B9ADC41}"/>
              </a:ext>
            </a:extLst>
          </p:cNvPr>
          <p:cNvSpPr>
            <a:spLocks noGrp="1"/>
          </p:cNvSpPr>
          <p:nvPr>
            <p:ph type="title"/>
          </p:nvPr>
        </p:nvSpPr>
        <p:spPr>
          <a:xfrm>
            <a:off x="2231136" y="278892"/>
            <a:ext cx="7729728" cy="1188720"/>
          </a:xfrm>
        </p:spPr>
        <p:txBody>
          <a:bodyPr>
            <a:noAutofit/>
          </a:bodyPr>
          <a:lstStyle/>
          <a:p>
            <a:r>
              <a:rPr lang="en-US" sz="3600" dirty="0"/>
              <a:t>The lord said “GO…Live Faithfully until death”</a:t>
            </a:r>
          </a:p>
        </p:txBody>
      </p:sp>
      <p:sp>
        <p:nvSpPr>
          <p:cNvPr id="3" name="TextBox 2">
            <a:extLst>
              <a:ext uri="{FF2B5EF4-FFF2-40B4-BE49-F238E27FC236}">
                <a16:creationId xmlns:a16="http://schemas.microsoft.com/office/drawing/2014/main" id="{9DBFF36C-5519-6A0A-4324-92D320AAF641}"/>
              </a:ext>
            </a:extLst>
          </p:cNvPr>
          <p:cNvSpPr txBox="1"/>
          <p:nvPr/>
        </p:nvSpPr>
        <p:spPr>
          <a:xfrm>
            <a:off x="578224" y="1873624"/>
            <a:ext cx="10901082" cy="5262979"/>
          </a:xfrm>
          <a:prstGeom prst="rect">
            <a:avLst/>
          </a:prstGeom>
          <a:noFill/>
        </p:spPr>
        <p:txBody>
          <a:bodyPr wrap="square" rtlCol="0">
            <a:spAutoFit/>
          </a:bodyPr>
          <a:lstStyle/>
          <a:p>
            <a:pPr marL="457200" indent="-457200">
              <a:buFont typeface="+mj-lt"/>
              <a:buAutoNum type="alphaUcPeriod"/>
            </a:pPr>
            <a:r>
              <a:rPr lang="en-US" sz="2400" dirty="0"/>
              <a:t>The command (Rev. 2:10; I John 2:1, 3:4-6)</a:t>
            </a:r>
          </a:p>
          <a:p>
            <a:pPr marL="914400" lvl="1" indent="-457200">
              <a:buFont typeface="Wingdings" panose="05000000000000000000" pitchFamily="2" charset="2"/>
              <a:buChar char="Ø"/>
            </a:pPr>
            <a:r>
              <a:rPr lang="en-US" sz="2400" dirty="0"/>
              <a:t>Much of religious world sees little need for faithful living </a:t>
            </a:r>
          </a:p>
          <a:p>
            <a:pPr marL="914400" lvl="1" indent="-457200">
              <a:buFont typeface="Wingdings" panose="05000000000000000000" pitchFamily="2" charset="2"/>
              <a:buChar char="Ø"/>
            </a:pPr>
            <a:r>
              <a:rPr lang="en-US" sz="2400" dirty="0"/>
              <a:t>Even some Christians fool themselves into continuing in sin (Rom. 6:1-2)</a:t>
            </a:r>
          </a:p>
          <a:p>
            <a:pPr marL="914400" lvl="1" indent="-457200">
              <a:buFont typeface="Wingdings" panose="05000000000000000000" pitchFamily="2" charset="2"/>
              <a:buChar char="Ø"/>
            </a:pPr>
            <a:r>
              <a:rPr lang="en-US" sz="2400" dirty="0"/>
              <a:t>God demands faithful living (John 8:21-24)</a:t>
            </a:r>
          </a:p>
          <a:p>
            <a:pPr marL="457200" indent="-457200">
              <a:buFont typeface="+mj-lt"/>
              <a:buAutoNum type="alphaUcPeriod"/>
            </a:pPr>
            <a:r>
              <a:rPr lang="en-US" sz="2400" dirty="0"/>
              <a:t>The reasons given</a:t>
            </a:r>
          </a:p>
          <a:p>
            <a:pPr marL="914400" lvl="1" indent="-457200">
              <a:buFont typeface="Wingdings" panose="05000000000000000000" pitchFamily="2" charset="2"/>
              <a:buChar char="Ø"/>
            </a:pPr>
            <a:r>
              <a:rPr lang="en-US" sz="2400" dirty="0"/>
              <a:t>Living in sin = spiritual death (James 1:13-15)</a:t>
            </a:r>
          </a:p>
          <a:p>
            <a:pPr marL="914400" lvl="1" indent="-457200">
              <a:buFont typeface="Wingdings" panose="05000000000000000000" pitchFamily="2" charset="2"/>
              <a:buChar char="Ø"/>
            </a:pPr>
            <a:r>
              <a:rPr lang="en-US" sz="2400" dirty="0"/>
              <a:t>Living faithfully = spiritual life (Rev. 2:10)</a:t>
            </a:r>
          </a:p>
          <a:p>
            <a:pPr marL="457200" indent="-457200">
              <a:buFont typeface="+mj-lt"/>
              <a:buAutoNum type="alphaUcPeriod"/>
            </a:pPr>
            <a:r>
              <a:rPr lang="en-US" sz="2400" dirty="0"/>
              <a:t>The Lord said “Go!”</a:t>
            </a:r>
          </a:p>
          <a:p>
            <a:pPr marL="914400" lvl="1" indent="-457200">
              <a:buFont typeface="Wingdings" panose="05000000000000000000" pitchFamily="2" charset="2"/>
              <a:buChar char="Ø"/>
            </a:pPr>
            <a:r>
              <a:rPr lang="en-US" sz="2400" dirty="0"/>
              <a:t>Even though it requires constant attention and effort</a:t>
            </a:r>
          </a:p>
          <a:p>
            <a:pPr marL="914400" lvl="1" indent="-457200">
              <a:buFont typeface="Wingdings" panose="05000000000000000000" pitchFamily="2" charset="2"/>
              <a:buChar char="Ø"/>
            </a:pPr>
            <a:r>
              <a:rPr lang="en-US" sz="2400" dirty="0"/>
              <a:t>Even when I have to admit I’ve done wrong</a:t>
            </a:r>
          </a:p>
          <a:p>
            <a:pPr marL="914400" lvl="1" indent="-457200">
              <a:buFont typeface="Wingdings" panose="05000000000000000000" pitchFamily="2" charset="2"/>
              <a:buChar char="Ø"/>
            </a:pPr>
            <a:r>
              <a:rPr lang="en-US" sz="2400" dirty="0"/>
              <a:t>Even when it may cost me in this life</a:t>
            </a:r>
          </a:p>
          <a:p>
            <a:pPr marL="914400" lvl="1" indent="-457200">
              <a:buFont typeface="Wingdings" panose="05000000000000000000" pitchFamily="2" charset="2"/>
              <a:buChar char="Ø"/>
            </a:pPr>
            <a:r>
              <a:rPr lang="en-US" sz="2400" dirty="0"/>
              <a:t>Even if it may cost me my life</a:t>
            </a:r>
          </a:p>
          <a:p>
            <a:pPr marL="457200" indent="-457200">
              <a:buFont typeface="Wingdings" panose="05000000000000000000" pitchFamily="2" charset="2"/>
              <a:buChar char="Ø"/>
            </a:pPr>
            <a:endParaRPr lang="en-US" sz="2400" dirty="0"/>
          </a:p>
          <a:p>
            <a:pPr marL="914400" lvl="1" indent="-457200">
              <a:buFont typeface="Wingdings" panose="05000000000000000000" pitchFamily="2" charset="2"/>
              <a:buChar char="Ø"/>
            </a:pPr>
            <a:endParaRPr lang="en-US" sz="2400" dirty="0"/>
          </a:p>
        </p:txBody>
      </p:sp>
    </p:spTree>
    <p:extLst>
      <p:ext uri="{BB962C8B-B14F-4D97-AF65-F5344CB8AC3E}">
        <p14:creationId xmlns:p14="http://schemas.microsoft.com/office/powerpoint/2010/main" val="2008467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36BFF-00B9-0D51-7661-0DDF644C668A}"/>
              </a:ext>
            </a:extLst>
          </p:cNvPr>
          <p:cNvSpPr>
            <a:spLocks noGrp="1"/>
          </p:cNvSpPr>
          <p:nvPr>
            <p:ph type="title"/>
          </p:nvPr>
        </p:nvSpPr>
        <p:spPr>
          <a:xfrm>
            <a:off x="765449" y="168010"/>
            <a:ext cx="4494998" cy="1134640"/>
          </a:xfrm>
        </p:spPr>
        <p:txBody>
          <a:bodyPr/>
          <a:lstStyle/>
          <a:p>
            <a:r>
              <a:rPr lang="en-US" dirty="0"/>
              <a:t>Acts 9:10-17</a:t>
            </a:r>
          </a:p>
        </p:txBody>
      </p:sp>
      <p:sp>
        <p:nvSpPr>
          <p:cNvPr id="4" name="Text Placeholder 3">
            <a:extLst>
              <a:ext uri="{FF2B5EF4-FFF2-40B4-BE49-F238E27FC236}">
                <a16:creationId xmlns:a16="http://schemas.microsoft.com/office/drawing/2014/main" id="{060CAB94-2B56-D46C-1096-CB2A288D7D0C}"/>
              </a:ext>
            </a:extLst>
          </p:cNvPr>
          <p:cNvSpPr>
            <a:spLocks noGrp="1"/>
          </p:cNvSpPr>
          <p:nvPr>
            <p:ph type="body" sz="half" idx="2"/>
          </p:nvPr>
        </p:nvSpPr>
        <p:spPr>
          <a:xfrm>
            <a:off x="224118" y="1529778"/>
            <a:ext cx="5710517" cy="5096372"/>
          </a:xfrm>
        </p:spPr>
        <p:txBody>
          <a:bodyPr>
            <a:normAutofit lnSpcReduction="10000"/>
          </a:bodyPr>
          <a:lstStyle/>
          <a:p>
            <a:r>
              <a:rPr lang="en-US" sz="1800" dirty="0"/>
              <a:t>10 Now there was a disciple in Damascus named Ananias; and the Lord said to him in a vision, “Ananias.” And he said, “Here I am, Lord.” 11 And the Lord said to him, “Get up and go to the street called Straight, and inquire at the house of Judas for a man from Tarsus named Saul, for he is praying, 12 and he has seen [f]in a vision a man named Ananias come in and lay his hands on him, so that he might regain his sight.” 13 But Ananias answered, “Lord, I have heard from many people about this man, how much harm he did to Your [g]saints in Jerusalem; 14 and here he has authority from the chief priests to [h]arrest all who call on Your name.” 15 But the Lord said to him, “Go, for he is a chosen [</a:t>
            </a:r>
            <a:r>
              <a:rPr lang="en-US" sz="1800" dirty="0" err="1"/>
              <a:t>i</a:t>
            </a:r>
            <a:r>
              <a:rPr lang="en-US" sz="1800" dirty="0"/>
              <a:t>]instrument of Mine, to bear My name before the Gentiles and kings and the sons of Israel; 16 for I will show him how much he must suffer in behalf of My name.” 17 </a:t>
            </a:r>
            <a:r>
              <a:rPr lang="en-US" sz="1800" dirty="0">
                <a:highlight>
                  <a:srgbClr val="000080"/>
                </a:highlight>
              </a:rPr>
              <a:t>So Ananias departed </a:t>
            </a:r>
            <a:r>
              <a:rPr lang="en-US" sz="1800" dirty="0"/>
              <a:t>and entered the house, and after laying his hands on him said, “Brother Saul, the Lord Jesus, who appeared to you on the road by which you were coming, has sent me so that you may regain your sight and be filled with the Holy Spirit.” </a:t>
            </a:r>
          </a:p>
        </p:txBody>
      </p:sp>
      <p:sp>
        <p:nvSpPr>
          <p:cNvPr id="8" name="Picture Placeholder 7">
            <a:extLst>
              <a:ext uri="{FF2B5EF4-FFF2-40B4-BE49-F238E27FC236}">
                <a16:creationId xmlns:a16="http://schemas.microsoft.com/office/drawing/2014/main" id="{13C1A103-DEAA-E6DA-A879-52FFEA6D8FF1}"/>
              </a:ext>
            </a:extLst>
          </p:cNvPr>
          <p:cNvSpPr>
            <a:spLocks noGrp="1"/>
          </p:cNvSpPr>
          <p:nvPr>
            <p:ph type="pic" idx="1"/>
          </p:nvPr>
        </p:nvSpPr>
        <p:spPr/>
        <p:txBody>
          <a:bodyPr/>
          <a:lstStyle/>
          <a:p>
            <a:endParaRPr lang="en-US"/>
          </a:p>
        </p:txBody>
      </p:sp>
      <p:pic>
        <p:nvPicPr>
          <p:cNvPr id="9" name="Picture 8">
            <a:extLst>
              <a:ext uri="{FF2B5EF4-FFF2-40B4-BE49-F238E27FC236}">
                <a16:creationId xmlns:a16="http://schemas.microsoft.com/office/drawing/2014/main" id="{ED3FC015-E3D5-B9E7-3446-80F45D6B9487}"/>
              </a:ext>
            </a:extLst>
          </p:cNvPr>
          <p:cNvPicPr>
            <a:picLocks noChangeAspect="1"/>
          </p:cNvPicPr>
          <p:nvPr/>
        </p:nvPicPr>
        <p:blipFill>
          <a:blip r:embed="rId2"/>
          <a:stretch>
            <a:fillRect/>
          </a:stretch>
        </p:blipFill>
        <p:spPr>
          <a:xfrm>
            <a:off x="6089902" y="0"/>
            <a:ext cx="6102098" cy="6894836"/>
          </a:xfrm>
          <a:prstGeom prst="rect">
            <a:avLst/>
          </a:prstGeom>
        </p:spPr>
      </p:pic>
    </p:spTree>
    <p:extLst>
      <p:ext uri="{BB962C8B-B14F-4D97-AF65-F5344CB8AC3E}">
        <p14:creationId xmlns:p14="http://schemas.microsoft.com/office/powerpoint/2010/main" val="143440596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8182110"/>
      </p:ext>
    </p:extLst>
  </p:cSld>
  <p:clrMapOvr>
    <a:masterClrMapping/>
  </p:clrMapOvr>
  <p:transition spd="slow">
    <p:wheel spokes="1"/>
  </p:transition>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TM10001115[[fn=Parcel]]</Template>
  <TotalTime>82</TotalTime>
  <Words>1492</Words>
  <Application>Microsoft Office PowerPoint</Application>
  <PresentationFormat>Widescreen</PresentationFormat>
  <Paragraphs>130</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Gill Sans MT</vt:lpstr>
      <vt:lpstr>Wingdings</vt:lpstr>
      <vt:lpstr>Parcel</vt:lpstr>
      <vt:lpstr>PowerPoint Presentation</vt:lpstr>
      <vt:lpstr>Acts 9:10-16</vt:lpstr>
      <vt:lpstr>The lord said “GO…”</vt:lpstr>
      <vt:lpstr>The lord said “GO…”</vt:lpstr>
      <vt:lpstr>The lord said “GO…Love one another”</vt:lpstr>
      <vt:lpstr>The lord said “GO…”</vt:lpstr>
      <vt:lpstr>The lord said “GO…Assemble Together”</vt:lpstr>
      <vt:lpstr>The lord said “GO…”</vt:lpstr>
      <vt:lpstr>The lord said “GO…Withdraw from the disorderly”</vt:lpstr>
      <vt:lpstr>The lord said “GO…”</vt:lpstr>
      <vt:lpstr>The lord said “GO…forsake all for Christ”</vt:lpstr>
      <vt:lpstr>The lord said “GO…”</vt:lpstr>
      <vt:lpstr>The lord said “GO…Be at peace with all men”</vt:lpstr>
      <vt:lpstr>The lord said “GO…”</vt:lpstr>
      <vt:lpstr>The lord said “GO…Be ready to defend your hope”</vt:lpstr>
      <vt:lpstr>The lord said “GO…”</vt:lpstr>
      <vt:lpstr>The lord said “GO…Live Faithfully until death”</vt:lpstr>
      <vt:lpstr>Acts 9:10-17</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Drew Gibbs</dc:creator>
  <cp:lastModifiedBy>Drew Gibbs</cp:lastModifiedBy>
  <cp:revision>1</cp:revision>
  <dcterms:created xsi:type="dcterms:W3CDTF">2024-08-04T00:29:45Z</dcterms:created>
  <dcterms:modified xsi:type="dcterms:W3CDTF">2024-08-04T01:52:06Z</dcterms:modified>
</cp:coreProperties>
</file>