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20" r:id="rId6"/>
  </p:sldMasterIdLst>
  <p:notesMasterIdLst>
    <p:notesMasterId r:id="rId34"/>
  </p:notesMasterIdLst>
  <p:sldIdLst>
    <p:sldId id="268" r:id="rId7"/>
    <p:sldId id="256" r:id="rId8"/>
    <p:sldId id="257" r:id="rId9"/>
    <p:sldId id="258" r:id="rId10"/>
    <p:sldId id="260" r:id="rId11"/>
    <p:sldId id="265" r:id="rId12"/>
    <p:sldId id="269" r:id="rId13"/>
    <p:sldId id="270" r:id="rId14"/>
    <p:sldId id="271" r:id="rId15"/>
    <p:sldId id="272" r:id="rId16"/>
    <p:sldId id="261" r:id="rId17"/>
    <p:sldId id="259" r:id="rId18"/>
    <p:sldId id="262" r:id="rId19"/>
    <p:sldId id="266" r:id="rId20"/>
    <p:sldId id="273" r:id="rId21"/>
    <p:sldId id="263" r:id="rId22"/>
    <p:sldId id="267" r:id="rId23"/>
    <p:sldId id="274" r:id="rId24"/>
    <p:sldId id="276" r:id="rId25"/>
    <p:sldId id="278" r:id="rId26"/>
    <p:sldId id="277" r:id="rId27"/>
    <p:sldId id="279" r:id="rId28"/>
    <p:sldId id="280" r:id="rId29"/>
    <p:sldId id="332" r:id="rId30"/>
    <p:sldId id="333" r:id="rId31"/>
    <p:sldId id="334" r:id="rId32"/>
    <p:sldId id="264" r:id="rId33"/>
  </p:sldIdLst>
  <p:sldSz cx="12192000" cy="6858000"/>
  <p:notesSz cx="7004050" cy="9290050"/>
  <p:embeddedFontLst>
    <p:embeddedFont>
      <p:font typeface="Arial Narrow" panose="020B0606020202030204" pitchFamily="34" charset="0"/>
      <p:regular r:id="rId35"/>
      <p:bold r:id="rId36"/>
      <p:italic r:id="rId37"/>
      <p:boldItalic r:id="rId38"/>
    </p:embeddedFont>
    <p:embeddedFont>
      <p:font typeface="Congenial" panose="02000503040000020004" pitchFamily="2" charset="0"/>
      <p:regular r:id="rId39"/>
      <p:bold r:id="rId40"/>
      <p:italic r:id="rId41"/>
      <p:boldItalic r:id="rId42"/>
    </p:embeddedFont>
    <p:embeddedFont>
      <p:font typeface="Congenial SemiBold" panose="02000503040000020004" pitchFamily="2" charset="0"/>
      <p:bold r:id="rId43"/>
      <p:boldItalic r:id="rId44"/>
    </p:embeddedFont>
    <p:embeddedFont>
      <p:font typeface="The Hand" panose="03070502030502020204" pitchFamily="66" charset="0"/>
      <p:regular r:id="rId45"/>
      <p:bold r:id="rId46"/>
    </p:embeddedFont>
    <p:embeddedFont>
      <p:font typeface="The Serif Hand Black" panose="03070902030502020204" pitchFamily="66" charset="0"/>
      <p:bold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CCFFCC"/>
    <a:srgbClr val="793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89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5.fntdata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2.fntdata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4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6B0559BB-2CB4-48EF-B5E9-0DB755E72706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EF17B329-BC92-409D-93D2-AE84ADC06F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1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TLNT = Theological Lexicon of the New Testament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17B329-BC92-409D-93D2-AE84ADC06FE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115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AAD1D-C996-D672-D7F1-38F436FF7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152FA-EE21-7009-2F4B-9A8BC3905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34EC4-F97F-AA9E-4D5A-EC223EED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B10F1-9397-4287-2EFA-118C57E8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873EB-CAE7-832C-6FBC-5B092BBD7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956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BCF55-2CC9-99F1-0070-48D5D6416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DEFD4-837E-8919-6C43-15522A2AD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57227-F279-0349-E447-BBFEC40D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77315-744E-BA88-F651-BACE120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C9273-B0F5-D92C-FE1F-75F238AF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935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AB07B-C2B4-B4DF-640A-12ACDE270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90669-CA9B-AD3F-3CCA-128910E7D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1CEFE-FDB3-41DF-E37B-5D08332A6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AB377-162A-F4C9-FD5A-E86ECAB9F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25883-2388-053F-A304-88927567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784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F41C-D2D1-F2A0-401C-4F28C7AD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FD779-DA43-61D7-3535-6BF990B9D1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16C18-5706-86FD-0B4E-0B9AE0FA8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A3678-301B-A442-7B77-6D3AACAD0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038FE-6536-CEA1-7D41-66A30A20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B4C09-5327-EF5F-A8E9-FC468DF0C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082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571-68F3-CA99-8EAD-67C40576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635C9-A48D-B34E-FBD0-7E77D1F44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2703A-80BB-8C13-BD26-4DE19663D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C97558-5CDA-9FCA-BD7F-CA8B485B35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0EA29B-3C8E-17AB-D156-548F81947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6EEDA-EFF1-82F6-0C02-1DBBBE77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0D047C-BCDB-30B8-EEC8-8179DCD72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132201-AEF6-412C-6119-14BE2446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261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D6E1-C14E-B9D7-0816-9E875942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6C5F4-96DC-251A-EF6F-A112132CE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76755D-29EB-F3D8-7CFA-CF20E2A9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EE98E-3A0B-E571-BA74-873883BC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118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163CE2-2FDF-9C7E-5318-1FDF17336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B2AB03-A8FA-5A39-B201-34A04518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581C-BBCE-97E3-7AE2-77A46885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642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0A0C-5273-A0DA-9D55-4D2D7F550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50111-E053-A823-E6C4-9EE7D4E83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01514-C273-6B61-4456-EF548227B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4AE3D-8644-9A45-77B2-AFEB0E693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61F6C-BD9A-A4B3-08EC-037FC3BF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4B514-222E-1C25-06C4-C058232F8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92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31DFE-55A6-C3B6-E003-6234C227F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80E55-D34A-980D-C7A6-F76903664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1D625-276E-2413-D01F-79B93E858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A2C3C-6E17-BB24-66AA-8762FF10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D8929-6064-A7CA-8438-0FB464BE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C62D0-9A07-9A2A-8DA4-C64397CD5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336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5A63-619B-A7B6-9EF7-F4CFDF30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E3892-EA0E-E37D-121B-F9703BE00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70E62-DAE9-1ADC-0E44-5228D8AE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6BF06-2F94-4EC3-A7A7-F33C3562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10547-08A1-EF7E-B14E-C0F6CC13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25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59FF4-DF7B-8752-A315-B01D75895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CD478B-594A-B05C-0518-E1876AAD3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C6C91-8CF7-0718-52CC-B1AF73A46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A3429-F32F-478E-F868-4F3A31C58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55BB8-AACC-598D-ECFA-2B9755ED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295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AAD1D-C996-D672-D7F1-38F436FF7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152FA-EE21-7009-2F4B-9A8BC3905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34EC4-F97F-AA9E-4D5A-EC223EED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B10F1-9397-4287-2EFA-118C57E8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873EB-CAE7-832C-6FBC-5B092BBD7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581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BCF55-2CC9-99F1-0070-48D5D6416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DEFD4-837E-8919-6C43-15522A2AD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57227-F279-0349-E447-BBFEC40D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77315-744E-BA88-F651-BACE120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C9273-B0F5-D92C-FE1F-75F238AF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562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AB07B-C2B4-B4DF-640A-12ACDE270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90669-CA9B-AD3F-3CCA-128910E7D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1CEFE-FDB3-41DF-E37B-5D08332A6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AB377-162A-F4C9-FD5A-E86ECAB9F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25883-2388-053F-A304-88927567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86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F41C-D2D1-F2A0-401C-4F28C7AD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FD779-DA43-61D7-3535-6BF990B9D1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16C18-5706-86FD-0B4E-0B9AE0FA8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A3678-301B-A442-7B77-6D3AACAD0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038FE-6536-CEA1-7D41-66A30A20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B4C09-5327-EF5F-A8E9-FC468DF0C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624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571-68F3-CA99-8EAD-67C40576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635C9-A48D-B34E-FBD0-7E77D1F44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2703A-80BB-8C13-BD26-4DE19663D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C97558-5CDA-9FCA-BD7F-CA8B485B35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0EA29B-3C8E-17AB-D156-548F81947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6EEDA-EFF1-82F6-0C02-1DBBBE77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0D047C-BCDB-30B8-EEC8-8179DCD72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132201-AEF6-412C-6119-14BE2446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309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D6E1-C14E-B9D7-0816-9E875942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6C5F4-96DC-251A-EF6F-A112132CE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76755D-29EB-F3D8-7CFA-CF20E2A9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EE98E-3A0B-E571-BA74-873883BC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12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163CE2-2FDF-9C7E-5318-1FDF17336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B2AB03-A8FA-5A39-B201-34A04518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581C-BBCE-97E3-7AE2-77A46885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47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0A0C-5273-A0DA-9D55-4D2D7F550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50111-E053-A823-E6C4-9EE7D4E83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01514-C273-6B61-4456-EF548227B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4AE3D-8644-9A45-77B2-AFEB0E693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61F6C-BD9A-A4B3-08EC-037FC3BF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4B514-222E-1C25-06C4-C058232F8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717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31DFE-55A6-C3B6-E003-6234C227F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80E55-D34A-980D-C7A6-F76903664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1D625-276E-2413-D01F-79B93E858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A2C3C-6E17-BB24-66AA-8762FF10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D8929-6064-A7CA-8438-0FB464BE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C62D0-9A07-9A2A-8DA4-C64397CD5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68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5A63-619B-A7B6-9EF7-F4CFDF30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E3892-EA0E-E37D-121B-F9703BE00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70E62-DAE9-1ADC-0E44-5228D8AE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6BF06-2F94-4EC3-A7A7-F33C3562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10547-08A1-EF7E-B14E-C0F6CC13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774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59FF4-DF7B-8752-A315-B01D75895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CD478B-594A-B05C-0518-E1876AAD3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C6C91-8CF7-0718-52CC-B1AF73A46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A3429-F32F-478E-F868-4F3A31C58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55BB8-AACC-598D-ECFA-2B9755ED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11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AAD1D-C996-D672-D7F1-38F436FF7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152FA-EE21-7009-2F4B-9A8BC3905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34EC4-F97F-AA9E-4D5A-EC223EED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B10F1-9397-4287-2EFA-118C57E8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873EB-CAE7-832C-6FBC-5B092BBD7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868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BCF55-2CC9-99F1-0070-48D5D6416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DEFD4-837E-8919-6C43-15522A2AD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57227-F279-0349-E447-BBFEC40D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77315-744E-BA88-F651-BACE120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C9273-B0F5-D92C-FE1F-75F238AF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38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AB07B-C2B4-B4DF-640A-12ACDE270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90669-CA9B-AD3F-3CCA-128910E7D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1CEFE-FDB3-41DF-E37B-5D08332A6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AB377-162A-F4C9-FD5A-E86ECAB9F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25883-2388-053F-A304-88927567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445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F41C-D2D1-F2A0-401C-4F28C7AD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FD779-DA43-61D7-3535-6BF990B9D1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16C18-5706-86FD-0B4E-0B9AE0FA8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A3678-301B-A442-7B77-6D3AACAD0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038FE-6536-CEA1-7D41-66A30A20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B4C09-5327-EF5F-A8E9-FC468DF0C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639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571-68F3-CA99-8EAD-67C40576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635C9-A48D-B34E-FBD0-7E77D1F44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2703A-80BB-8C13-BD26-4DE19663D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C97558-5CDA-9FCA-BD7F-CA8B485B35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0EA29B-3C8E-17AB-D156-548F81947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6EEDA-EFF1-82F6-0C02-1DBBBE77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0D047C-BCDB-30B8-EEC8-8179DCD72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132201-AEF6-412C-6119-14BE2446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822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D6E1-C14E-B9D7-0816-9E875942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6C5F4-96DC-251A-EF6F-A112132CE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76755D-29EB-F3D8-7CFA-CF20E2A9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EE98E-3A0B-E571-BA74-873883BC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58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163CE2-2FDF-9C7E-5318-1FDF17336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B2AB03-A8FA-5A39-B201-34A04518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581C-BBCE-97E3-7AE2-77A46885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66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0A0C-5273-A0DA-9D55-4D2D7F550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50111-E053-A823-E6C4-9EE7D4E83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01514-C273-6B61-4456-EF548227B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4AE3D-8644-9A45-77B2-AFEB0E693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61F6C-BD9A-A4B3-08EC-037FC3BF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4B514-222E-1C25-06C4-C058232F8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50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31DFE-55A6-C3B6-E003-6234C227F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80E55-D34A-980D-C7A6-F76903664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1D625-276E-2413-D01F-79B93E858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A2C3C-6E17-BB24-66AA-8762FF10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D8929-6064-A7CA-8438-0FB464BE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C62D0-9A07-9A2A-8DA4-C64397CD5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893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5A63-619B-A7B6-9EF7-F4CFDF30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E3892-EA0E-E37D-121B-F9703BE00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70E62-DAE9-1ADC-0E44-5228D8AE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6BF06-2F94-4EC3-A7A7-F33C3562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10547-08A1-EF7E-B14E-C0F6CC13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485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59FF4-DF7B-8752-A315-B01D75895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CD478B-594A-B05C-0518-E1876AAD3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C6C91-8CF7-0718-52CC-B1AF73A46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A3429-F32F-478E-F868-4F3A31C58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55BB8-AACC-598D-ECFA-2B9755ED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12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AAD1D-C996-D672-D7F1-38F436FF7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152FA-EE21-7009-2F4B-9A8BC3905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34EC4-F97F-AA9E-4D5A-EC223EED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B10F1-9397-4287-2EFA-118C57E8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873EB-CAE7-832C-6FBC-5B092BBD7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184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BCF55-2CC9-99F1-0070-48D5D6416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DEFD4-837E-8919-6C43-15522A2AD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57227-F279-0349-E447-BBFEC40D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77315-744E-BA88-F651-BACE120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C9273-B0F5-D92C-FE1F-75F238AF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790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AB07B-C2B4-B4DF-640A-12ACDE270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90669-CA9B-AD3F-3CCA-128910E7D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1CEFE-FDB3-41DF-E37B-5D08332A6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AB377-162A-F4C9-FD5A-E86ECAB9F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25883-2388-053F-A304-88927567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098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F41C-D2D1-F2A0-401C-4F28C7AD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FD779-DA43-61D7-3535-6BF990B9D1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16C18-5706-86FD-0B4E-0B9AE0FA8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A3678-301B-A442-7B77-6D3AACAD0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038FE-6536-CEA1-7D41-66A30A20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B4C09-5327-EF5F-A8E9-FC468DF0C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913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571-68F3-CA99-8EAD-67C40576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635C9-A48D-B34E-FBD0-7E77D1F44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2703A-80BB-8C13-BD26-4DE19663D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C97558-5CDA-9FCA-BD7F-CA8B485B35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0EA29B-3C8E-17AB-D156-548F81947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6EEDA-EFF1-82F6-0C02-1DBBBE77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0D047C-BCDB-30B8-EEC8-8179DCD72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132201-AEF6-412C-6119-14BE2446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478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D6E1-C14E-B9D7-0816-9E875942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6C5F4-96DC-251A-EF6F-A112132CE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76755D-29EB-F3D8-7CFA-CF20E2A9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EE98E-3A0B-E571-BA74-873883BC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97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163CE2-2FDF-9C7E-5318-1FDF17336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B2AB03-A8FA-5A39-B201-34A04518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581C-BBCE-97E3-7AE2-77A46885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29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0A0C-5273-A0DA-9D55-4D2D7F550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50111-E053-A823-E6C4-9EE7D4E83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01514-C273-6B61-4456-EF548227B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4AE3D-8644-9A45-77B2-AFEB0E693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61F6C-BD9A-A4B3-08EC-037FC3BF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4B514-222E-1C25-06C4-C058232F8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808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31DFE-55A6-C3B6-E003-6234C227F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80E55-D34A-980D-C7A6-F76903664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1D625-276E-2413-D01F-79B93E858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A2C3C-6E17-BB24-66AA-8762FF10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D8929-6064-A7CA-8438-0FB464BEB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C62D0-9A07-9A2A-8DA4-C64397CD5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686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5A63-619B-A7B6-9EF7-F4CFDF30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E3892-EA0E-E37D-121B-F9703BE00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70E62-DAE9-1ADC-0E44-5228D8AE9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6BF06-2F94-4EC3-A7A7-F33C3562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10547-08A1-EF7E-B14E-C0F6CC13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30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59FF4-DF7B-8752-A315-B01D75895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CD478B-594A-B05C-0518-E1876AAD3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C6C91-8CF7-0718-52CC-B1AF73A46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A3429-F32F-478E-F868-4F3A31C58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55BB8-AACC-598D-ECFA-2B9755ED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532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1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976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765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372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743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7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7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847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58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7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878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719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511846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545535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334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376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854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837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515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1801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497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119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915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184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447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965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72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B6723-9BF8-43CC-1F1A-C486118BE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954EF-9775-4E29-84F6-8CAEBD7D3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33234-D4DC-9772-8EEE-2E690A8E7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C7B03-51BB-F6DC-6ED6-0E98C56CF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84DB9-D292-0DE2-47D8-C86CF544A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colorful background with waves&#10;&#10;Description automatically generated with medium confidence">
            <a:extLst>
              <a:ext uri="{FF2B5EF4-FFF2-40B4-BE49-F238E27FC236}">
                <a16:creationId xmlns:a16="http://schemas.microsoft.com/office/drawing/2014/main" id="{679BAC80-7E3F-BF25-EC28-B53846B68E1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0000"/>
          </a:blip>
          <a:srcRect l="2303" r="8831"/>
          <a:stretch/>
        </p:blipFill>
        <p:spPr>
          <a:xfrm>
            <a:off x="0" y="10"/>
            <a:ext cx="1218893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7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B6723-9BF8-43CC-1F1A-C486118BE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954EF-9775-4E29-84F6-8CAEBD7D3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33234-D4DC-9772-8EEE-2E690A8E7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C7B03-51BB-F6DC-6ED6-0E98C56CF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84DB9-D292-0DE2-47D8-C86CF544A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colorful background with waves&#10;&#10;Description automatically generated with medium confidence">
            <a:extLst>
              <a:ext uri="{FF2B5EF4-FFF2-40B4-BE49-F238E27FC236}">
                <a16:creationId xmlns:a16="http://schemas.microsoft.com/office/drawing/2014/main" id="{679BAC80-7E3F-BF25-EC28-B53846B68E1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0000"/>
          </a:blip>
          <a:srcRect l="2303" r="8831"/>
          <a:stretch/>
        </p:blipFill>
        <p:spPr>
          <a:xfrm>
            <a:off x="0" y="10"/>
            <a:ext cx="1218893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3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B6723-9BF8-43CC-1F1A-C486118BE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954EF-9775-4E29-84F6-8CAEBD7D3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33234-D4DC-9772-8EEE-2E690A8E7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C7B03-51BB-F6DC-6ED6-0E98C56CF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84DB9-D292-0DE2-47D8-C86CF544A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colorful background with waves&#10;&#10;Description automatically generated with medium confidence">
            <a:extLst>
              <a:ext uri="{FF2B5EF4-FFF2-40B4-BE49-F238E27FC236}">
                <a16:creationId xmlns:a16="http://schemas.microsoft.com/office/drawing/2014/main" id="{679BAC80-7E3F-BF25-EC28-B53846B68E1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0000"/>
          </a:blip>
          <a:srcRect l="2303" r="8831"/>
          <a:stretch/>
        </p:blipFill>
        <p:spPr>
          <a:xfrm>
            <a:off x="0" y="10"/>
            <a:ext cx="1218893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1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B901A-31B3-EADF-7F86-7AD8C3215E9B}"/>
              </a:ext>
            </a:extLst>
          </p:cNvPr>
          <p:cNvSpPr/>
          <p:nvPr userDrawn="1"/>
        </p:nvSpPr>
        <p:spPr>
          <a:xfrm>
            <a:off x="838198" y="365125"/>
            <a:ext cx="10515600" cy="132556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B6723-9BF8-43CC-1F1A-C486118BE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954EF-9775-4E29-84F6-8CAEBD7D3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33234-D4DC-9772-8EEE-2E690A8E7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BCA8-46BB-41FD-8473-FAF5638C049D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C7B03-51BB-F6DC-6ED6-0E98C56CF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84DB9-D292-0DE2-47D8-C86CF544A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87BFE5-850D-4684-AB53-70FC22B0ACA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colorful background with waves&#10;&#10;Description automatically generated with medium confidence">
            <a:extLst>
              <a:ext uri="{FF2B5EF4-FFF2-40B4-BE49-F238E27FC236}">
                <a16:creationId xmlns:a16="http://schemas.microsoft.com/office/drawing/2014/main" id="{679BAC80-7E3F-BF25-EC28-B53846B68E1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0000"/>
          </a:blip>
          <a:srcRect l="2303" r="8831"/>
          <a:stretch/>
        </p:blipFill>
        <p:spPr>
          <a:xfrm>
            <a:off x="838199" y="365125"/>
            <a:ext cx="1051559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27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8/11/2024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Close-up of illuminated disco lights">
            <a:extLst>
              <a:ext uri="{FF2B5EF4-FFF2-40B4-BE49-F238E27FC236}">
                <a16:creationId xmlns:a16="http://schemas.microsoft.com/office/drawing/2014/main" id="{D7897528-24BE-4ADE-88D4-F476698415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" r="55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Close-up of illuminated disco lights">
            <a:extLst>
              <a:ext uri="{FF2B5EF4-FFF2-40B4-BE49-F238E27FC236}">
                <a16:creationId xmlns:a16="http://schemas.microsoft.com/office/drawing/2014/main" id="{655947BE-BEEF-4EB6-90C0-17C189AC14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" r="5534"/>
          <a:stretch/>
        </p:blipFill>
        <p:spPr>
          <a:xfrm>
            <a:off x="2032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52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40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9CC0-6ABF-462D-96EA-7235282C23FE}" type="datetimeFigureOut">
              <a:rPr lang="en-US" smtClean="0"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C16E-1559-4077-82F3-B215D24420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book&#10;&#10;Description automatically generated">
            <a:extLst>
              <a:ext uri="{FF2B5EF4-FFF2-40B4-BE49-F238E27FC236}">
                <a16:creationId xmlns:a16="http://schemas.microsoft.com/office/drawing/2014/main" id="{47FF2D97-ADDB-4478-B27E-18923F3C2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-2" b="-2"/>
          <a:stretch/>
        </p:blipFill>
        <p:spPr>
          <a:xfrm>
            <a:off x="-1" y="-1"/>
            <a:ext cx="1232408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7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Universal Studios Backlot">
            <a:extLst>
              <a:ext uri="{FF2B5EF4-FFF2-40B4-BE49-F238E27FC236}">
                <a16:creationId xmlns:a16="http://schemas.microsoft.com/office/drawing/2014/main" id="{24B7B008-B6C2-C7F6-509B-CA4CF7565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/>
          <a:stretch/>
        </p:blipFill>
        <p:spPr bwMode="auto">
          <a:xfrm>
            <a:off x="7030720" y="1524855"/>
            <a:ext cx="5161280" cy="511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tems similar to cheese burger fake food Restaurant Display Photo Prop ...">
            <a:extLst>
              <a:ext uri="{FF2B5EF4-FFF2-40B4-BE49-F238E27FC236}">
                <a16:creationId xmlns:a16="http://schemas.microsoft.com/office/drawing/2014/main" id="{6506C590-B76D-4A45-0E6F-F4EABBC53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55" y="1269999"/>
            <a:ext cx="2992366" cy="25723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alistic Faux Pepperoni Pizza Slice Artificial Fake Snack Food Prop ...">
            <a:extLst>
              <a:ext uri="{FF2B5EF4-FFF2-40B4-BE49-F238E27FC236}">
                <a16:creationId xmlns:a16="http://schemas.microsoft.com/office/drawing/2014/main" id="{548CE622-5E31-597E-E13F-45406427A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020" y="3653375"/>
            <a:ext cx="3328890" cy="2685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al Studios Backlot">
            <a:extLst>
              <a:ext uri="{FF2B5EF4-FFF2-40B4-BE49-F238E27FC236}">
                <a16:creationId xmlns:a16="http://schemas.microsoft.com/office/drawing/2014/main" id="{553F1909-1FF3-0330-1ECC-3A35F9255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215" y="1512002"/>
            <a:ext cx="6159785" cy="511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5BD594-3D0E-88B8-72E0-6040BDBBBA1E}"/>
              </a:ext>
            </a:extLst>
          </p:cNvPr>
          <p:cNvSpPr txBox="1"/>
          <p:nvPr/>
        </p:nvSpPr>
        <p:spPr>
          <a:xfrm>
            <a:off x="873760" y="7641"/>
            <a:ext cx="1044448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>
                <a:solidFill>
                  <a:srgbClr val="3333CC"/>
                </a:solidFill>
                <a:latin typeface="Congenial" panose="020F0502020204030204" pitchFamily="2" charset="0"/>
              </a:rPr>
              <a:t>Some Things Look Real- But Are Not</a:t>
            </a:r>
          </a:p>
        </p:txBody>
      </p:sp>
    </p:spTree>
    <p:extLst>
      <p:ext uri="{BB962C8B-B14F-4D97-AF65-F5344CB8AC3E}">
        <p14:creationId xmlns:p14="http://schemas.microsoft.com/office/powerpoint/2010/main" val="3798144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08D15E-762D-7AC3-C644-4D51273D339F}"/>
              </a:ext>
            </a:extLst>
          </p:cNvPr>
          <p:cNvSpPr txBox="1"/>
          <p:nvPr/>
        </p:nvSpPr>
        <p:spPr>
          <a:xfrm>
            <a:off x="1889760" y="731520"/>
            <a:ext cx="8412480" cy="372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>
                <a:solidFill>
                  <a:srgbClr val="3333CC"/>
                </a:solidFill>
                <a:latin typeface="Congenial" panose="020F0502020204030204" pitchFamily="2" charset="0"/>
              </a:rPr>
              <a:t>Is your religion REAL?</a:t>
            </a:r>
          </a:p>
          <a:p>
            <a:pPr algn="ctr">
              <a:lnSpc>
                <a:spcPct val="150000"/>
              </a:lnSpc>
            </a:pPr>
            <a:r>
              <a:rPr lang="en-US" sz="5400" dirty="0">
                <a:solidFill>
                  <a:srgbClr val="3333CC"/>
                </a:solidFill>
                <a:latin typeface="Congenial" panose="020F0502020204030204" pitchFamily="2" charset="0"/>
              </a:rPr>
              <a:t>Is your faith REAL?</a:t>
            </a:r>
          </a:p>
          <a:p>
            <a:pPr algn="ctr">
              <a:lnSpc>
                <a:spcPct val="150000"/>
              </a:lnSpc>
            </a:pPr>
            <a:r>
              <a:rPr lang="en-US" sz="5400" dirty="0">
                <a:solidFill>
                  <a:srgbClr val="3333CC"/>
                </a:solidFill>
                <a:latin typeface="Congenial" panose="020F0502020204030204" pitchFamily="2" charset="0"/>
              </a:rPr>
              <a:t>Is your service REAL?</a:t>
            </a:r>
          </a:p>
        </p:txBody>
      </p:sp>
    </p:spTree>
    <p:extLst>
      <p:ext uri="{BB962C8B-B14F-4D97-AF65-F5344CB8AC3E}">
        <p14:creationId xmlns:p14="http://schemas.microsoft.com/office/powerpoint/2010/main" val="1719991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7D0E11-B293-3859-80C1-E1B5ED00FFF0}"/>
              </a:ext>
            </a:extLst>
          </p:cNvPr>
          <p:cNvSpPr/>
          <p:nvPr/>
        </p:nvSpPr>
        <p:spPr>
          <a:xfrm>
            <a:off x="0" y="2140243"/>
            <a:ext cx="1219200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6600" b="1" cap="none" spc="0" dirty="0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Is It Real?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00962C-2D63-2A35-A34F-8D2BA8480E01}"/>
              </a:ext>
            </a:extLst>
          </p:cNvPr>
          <p:cNvSpPr txBox="1"/>
          <p:nvPr/>
        </p:nvSpPr>
        <p:spPr>
          <a:xfrm>
            <a:off x="1391920" y="46736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bg1"/>
                </a:solidFill>
                <a:latin typeface="Congenial" panose="020F0502020204030204" pitchFamily="2" charset="0"/>
              </a:rPr>
              <a:t>Or is it merely convenient?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5B3BDB-8848-A3DD-F147-58754F5FF2A2}"/>
              </a:ext>
            </a:extLst>
          </p:cNvPr>
          <p:cNvSpPr txBox="1"/>
          <p:nvPr/>
        </p:nvSpPr>
        <p:spPr>
          <a:xfrm>
            <a:off x="1920240" y="5203867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bg1"/>
                </a:solidFill>
                <a:latin typeface="Congenial" panose="020F0502020204030204" pitchFamily="2" charset="0"/>
              </a:rPr>
              <a:t>Or is it just talk?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8512D5-0AB6-0712-950E-4DF76D0DD2E3}"/>
              </a:ext>
            </a:extLst>
          </p:cNvPr>
          <p:cNvSpPr txBox="1"/>
          <p:nvPr/>
        </p:nvSpPr>
        <p:spPr>
          <a:xfrm>
            <a:off x="2367280" y="5713814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bg1"/>
                </a:solidFill>
                <a:latin typeface="Congenial" panose="020F0502020204030204" pitchFamily="2" charset="0"/>
              </a:rPr>
              <a:t>Or is it for display only?</a:t>
            </a:r>
          </a:p>
        </p:txBody>
      </p:sp>
    </p:spTree>
    <p:extLst>
      <p:ext uri="{BB962C8B-B14F-4D97-AF65-F5344CB8AC3E}">
        <p14:creationId xmlns:p14="http://schemas.microsoft.com/office/powerpoint/2010/main" val="1518261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BCAEAC-932A-3EEC-D8DD-1653727DC5F2}"/>
              </a:ext>
            </a:extLst>
          </p:cNvPr>
          <p:cNvSpPr/>
          <p:nvPr/>
        </p:nvSpPr>
        <p:spPr>
          <a:xfrm>
            <a:off x="3593552" y="348524"/>
            <a:ext cx="500489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Define: Real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058BD4-47BC-A916-81FB-A898C5C30FF3}"/>
              </a:ext>
            </a:extLst>
          </p:cNvPr>
          <p:cNvSpPr txBox="1"/>
          <p:nvPr/>
        </p:nvSpPr>
        <p:spPr>
          <a:xfrm>
            <a:off x="895737" y="1475182"/>
            <a:ext cx="10400523" cy="17488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effectLst/>
                <a:latin typeface="Calibri" panose="020F0502020204030204" pitchFamily="34" charset="0"/>
              </a:rPr>
              <a:t>Acts 12:9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</a:rPr>
              <a:t>So he went out and followed him, and did not know that what was done by the angel was </a:t>
            </a:r>
            <a:r>
              <a:rPr lang="en-US" sz="2800" b="1" dirty="0">
                <a:solidFill>
                  <a:srgbClr val="3333CC"/>
                </a:solidFill>
                <a:effectLst/>
                <a:latin typeface="Calibri" panose="020F0502020204030204" pitchFamily="34" charset="0"/>
              </a:rPr>
              <a:t>real</a:t>
            </a:r>
            <a:r>
              <a:rPr lang="en-US" sz="2800" dirty="0">
                <a:effectLst/>
                <a:latin typeface="Calibri" panose="020F0502020204030204" pitchFamily="34" charset="0"/>
              </a:rPr>
              <a:t>, but thought he was seeing a vision.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6B5D3F-1492-41F3-8575-973A87BEA2E2}"/>
              </a:ext>
            </a:extLst>
          </p:cNvPr>
          <p:cNvSpPr txBox="1"/>
          <p:nvPr/>
        </p:nvSpPr>
        <p:spPr>
          <a:xfrm>
            <a:off x="1069908" y="3630734"/>
            <a:ext cx="100521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BDAG: “real, genuine, not imaginary”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TLNT: “authentic”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Translated: “true” (Acts 12:9 ASV); “really happening” (Acts 12:9 NIV)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Most often translated “true” (i.e. Titus 1:13;1 Pet. 5:12)</a:t>
            </a:r>
          </a:p>
        </p:txBody>
      </p:sp>
    </p:spTree>
    <p:extLst>
      <p:ext uri="{BB962C8B-B14F-4D97-AF65-F5344CB8AC3E}">
        <p14:creationId xmlns:p14="http://schemas.microsoft.com/office/powerpoint/2010/main" val="1455873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7D0E11-B293-3859-80C1-E1B5ED00FFF0}"/>
              </a:ext>
            </a:extLst>
          </p:cNvPr>
          <p:cNvSpPr/>
          <p:nvPr/>
        </p:nvSpPr>
        <p:spPr>
          <a:xfrm>
            <a:off x="292315" y="4885684"/>
            <a:ext cx="673293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Is It Real?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A08F5-F8BF-5788-1C2D-2DECD2EE3A06}"/>
              </a:ext>
            </a:extLst>
          </p:cNvPr>
          <p:cNvSpPr txBox="1"/>
          <p:nvPr/>
        </p:nvSpPr>
        <p:spPr>
          <a:xfrm>
            <a:off x="2066260" y="446108"/>
            <a:ext cx="971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D00022-EF11-4EB6-08DD-D020794433DD}"/>
              </a:ext>
            </a:extLst>
          </p:cNvPr>
          <p:cNvSpPr/>
          <p:nvPr/>
        </p:nvSpPr>
        <p:spPr>
          <a:xfrm>
            <a:off x="705293" y="4494927"/>
            <a:ext cx="5390707" cy="12759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757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807F88-701B-2028-E35C-C951F04FDA54}"/>
              </a:ext>
            </a:extLst>
          </p:cNvPr>
          <p:cNvSpPr txBox="1"/>
          <p:nvPr/>
        </p:nvSpPr>
        <p:spPr>
          <a:xfrm>
            <a:off x="1236921" y="537548"/>
            <a:ext cx="971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69CE5F-3886-AA9A-C299-0E041DC2CC97}"/>
              </a:ext>
            </a:extLst>
          </p:cNvPr>
          <p:cNvSpPr txBox="1"/>
          <p:nvPr/>
        </p:nvSpPr>
        <p:spPr>
          <a:xfrm>
            <a:off x="640080" y="2092960"/>
            <a:ext cx="1095248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Faith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Based upon real evidence (Rom. 10:17; Acts 2:21-36)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Faith is: (Heb. 11:1)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3333CC"/>
                </a:solidFill>
                <a:latin typeface="Aptos" panose="020B0004020202020204" pitchFamily="34" charset="0"/>
                <a:sym typeface="Wingdings" panose="05000000000000000000" pitchFamily="2" charset="2"/>
              </a:rPr>
              <a:t>“Substance of things hoped for”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  <a:sym typeface="Wingdings" panose="05000000000000000000" pitchFamily="2" charset="2"/>
              </a:rPr>
              <a:t>“Faith is being sure of things we hope for” (NCV)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  <a:sym typeface="Wingdings" panose="05000000000000000000" pitchFamily="2" charset="2"/>
              </a:rPr>
              <a:t>Real faith is being “absolutely certain that what it believes is true” (Barclay, 144)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3333CC"/>
                </a:solidFill>
                <a:latin typeface="Aptos" panose="020B0004020202020204" pitchFamily="34" charset="0"/>
                <a:sym typeface="Wingdings" panose="05000000000000000000" pitchFamily="2" charset="2"/>
              </a:rPr>
              <a:t>“Evidence of things not seen”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  <a:sym typeface="Wingdings" panose="05000000000000000000" pitchFamily="2" charset="2"/>
              </a:rPr>
              <a:t>“know that something is real even if we do not see it” (NCV)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  <a:sym typeface="Wingdings" panose="05000000000000000000" pitchFamily="2" charset="2"/>
              </a:rPr>
              <a:t>“Faith is that which enables us to treat as real the things that are unseen” (EGNT IV, 352)</a:t>
            </a:r>
            <a:endParaRPr lang="en-US" sz="2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452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807F88-701B-2028-E35C-C951F04FDA54}"/>
              </a:ext>
            </a:extLst>
          </p:cNvPr>
          <p:cNvSpPr txBox="1"/>
          <p:nvPr/>
        </p:nvSpPr>
        <p:spPr>
          <a:xfrm>
            <a:off x="1236921" y="537548"/>
            <a:ext cx="971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69CE5F-3886-AA9A-C299-0E041DC2CC97}"/>
              </a:ext>
            </a:extLst>
          </p:cNvPr>
          <p:cNvSpPr txBox="1"/>
          <p:nvPr/>
        </p:nvSpPr>
        <p:spPr>
          <a:xfrm>
            <a:off x="640080" y="2092960"/>
            <a:ext cx="1095248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Faith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Based upon real evidence (Rom. 10:17; Acts 2:21-36)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Faith is: (Heb. 11:1)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Genuine faith (1 Pet. 1:7)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Genuineness – same word for “testing” (Jas. 1:3) </a:t>
            </a:r>
          </a:p>
          <a:p>
            <a:pPr marL="1428750" lvl="2" indent="-514350">
              <a:buFont typeface="+mj-lt"/>
              <a:buAutoNum type="alphaLcPeriod"/>
            </a:pPr>
            <a:r>
              <a:rPr lang="en-US" sz="2400" dirty="0"/>
              <a:t>Means – has passed the test</a:t>
            </a:r>
          </a:p>
        </p:txBody>
      </p:sp>
    </p:spTree>
    <p:extLst>
      <p:ext uri="{BB962C8B-B14F-4D97-AF65-F5344CB8AC3E}">
        <p14:creationId xmlns:p14="http://schemas.microsoft.com/office/powerpoint/2010/main" val="4242775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807F88-701B-2028-E35C-C951F04FDA54}"/>
              </a:ext>
            </a:extLst>
          </p:cNvPr>
          <p:cNvSpPr txBox="1"/>
          <p:nvPr/>
        </p:nvSpPr>
        <p:spPr>
          <a:xfrm>
            <a:off x="1236921" y="537548"/>
            <a:ext cx="971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69CE5F-3886-AA9A-C299-0E041DC2CC97}"/>
              </a:ext>
            </a:extLst>
          </p:cNvPr>
          <p:cNvSpPr txBox="1"/>
          <p:nvPr/>
        </p:nvSpPr>
        <p:spPr>
          <a:xfrm>
            <a:off x="640080" y="2092960"/>
            <a:ext cx="109524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Faith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Based upon real evidence (Rom. 10:17; Acts 2:21-36)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Faith is: (Heb. 11:1)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Genuine faith (1 Pet. 1:7)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i="1" dirty="0"/>
              <a:t>Real faith is active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Jas. 1:22 – doers of the word – not hearers only</a:t>
            </a:r>
          </a:p>
          <a:p>
            <a:pPr marL="1428750" lvl="2" indent="-514350">
              <a:buFont typeface="+mj-lt"/>
              <a:buAutoNum type="alphaLcParenR"/>
            </a:pPr>
            <a:r>
              <a:rPr lang="en-US" sz="2400" dirty="0"/>
              <a:t>Jas. 2:14-26</a:t>
            </a:r>
          </a:p>
        </p:txBody>
      </p:sp>
    </p:spTree>
    <p:extLst>
      <p:ext uri="{BB962C8B-B14F-4D97-AF65-F5344CB8AC3E}">
        <p14:creationId xmlns:p14="http://schemas.microsoft.com/office/powerpoint/2010/main" val="1611214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807F88-701B-2028-E35C-C951F04FDA54}"/>
              </a:ext>
            </a:extLst>
          </p:cNvPr>
          <p:cNvSpPr txBox="1"/>
          <p:nvPr/>
        </p:nvSpPr>
        <p:spPr>
          <a:xfrm>
            <a:off x="1236921" y="537548"/>
            <a:ext cx="971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69CE5F-3886-AA9A-C299-0E041DC2CC97}"/>
              </a:ext>
            </a:extLst>
          </p:cNvPr>
          <p:cNvSpPr txBox="1"/>
          <p:nvPr/>
        </p:nvSpPr>
        <p:spPr>
          <a:xfrm>
            <a:off x="640080" y="2092960"/>
            <a:ext cx="109524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Faith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Priorities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God over family (Matt. 10:37)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Forsake </a:t>
            </a:r>
            <a:r>
              <a:rPr lang="en-US" sz="2400" i="1" u="sng" dirty="0">
                <a:latin typeface="Aptos" panose="020B0004020202020204" pitchFamily="34" charset="0"/>
              </a:rPr>
              <a:t>all</a:t>
            </a:r>
            <a:r>
              <a:rPr lang="en-US" sz="2400" i="1" dirty="0">
                <a:latin typeface="Aptos" panose="020B0004020202020204" pitchFamily="34" charset="0"/>
              </a:rPr>
              <a:t> to be a disciple (Matt. 4:22; Luke 5:11)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Don’t wait till bury father (Matt. 8:22)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Not forsake assembling when persecuted (Heb. 10:25)</a:t>
            </a:r>
            <a:endParaRPr lang="en-US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941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807F88-701B-2028-E35C-C951F04FDA54}"/>
              </a:ext>
            </a:extLst>
          </p:cNvPr>
          <p:cNvSpPr txBox="1"/>
          <p:nvPr/>
        </p:nvSpPr>
        <p:spPr>
          <a:xfrm>
            <a:off x="1236921" y="537548"/>
            <a:ext cx="971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69CE5F-3886-AA9A-C299-0E041DC2CC97}"/>
              </a:ext>
            </a:extLst>
          </p:cNvPr>
          <p:cNvSpPr txBox="1"/>
          <p:nvPr/>
        </p:nvSpPr>
        <p:spPr>
          <a:xfrm>
            <a:off x="640080" y="2092960"/>
            <a:ext cx="109524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Faith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Priorities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/>
          </a:p>
          <a:p>
            <a:pPr marL="514350" indent="-514350">
              <a:buFont typeface="+mj-lt"/>
              <a:buAutoNum type="alphaUcPeriod"/>
            </a:pPr>
            <a:r>
              <a:rPr lang="en-US" sz="2800" b="1" dirty="0"/>
              <a:t>Practice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Do what you say – practice what you preach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Those who say and don’t do are hypocrites (Matt. 23:3)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Practice should match what we advocate (1 Tim. 4:16)</a:t>
            </a:r>
          </a:p>
        </p:txBody>
      </p:sp>
    </p:spTree>
    <p:extLst>
      <p:ext uri="{BB962C8B-B14F-4D97-AF65-F5344CB8AC3E}">
        <p14:creationId xmlns:p14="http://schemas.microsoft.com/office/powerpoint/2010/main" val="212803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7D0E11-B293-3859-80C1-E1B5ED00FFF0}"/>
              </a:ext>
            </a:extLst>
          </p:cNvPr>
          <p:cNvSpPr/>
          <p:nvPr/>
        </p:nvSpPr>
        <p:spPr>
          <a:xfrm>
            <a:off x="292315" y="4885684"/>
            <a:ext cx="673293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Is It Real?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A08F5-F8BF-5788-1C2D-2DECD2EE3A06}"/>
              </a:ext>
            </a:extLst>
          </p:cNvPr>
          <p:cNvSpPr txBox="1"/>
          <p:nvPr/>
        </p:nvSpPr>
        <p:spPr>
          <a:xfrm>
            <a:off x="2066260" y="446108"/>
            <a:ext cx="971815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 When It Is Real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D00022-EF11-4EB6-08DD-D020794433DD}"/>
              </a:ext>
            </a:extLst>
          </p:cNvPr>
          <p:cNvSpPr/>
          <p:nvPr/>
        </p:nvSpPr>
        <p:spPr>
          <a:xfrm>
            <a:off x="705293" y="4494927"/>
            <a:ext cx="5390707" cy="12759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228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9D0EAB-CE1B-3AD6-3EFE-00322054BF77}"/>
              </a:ext>
            </a:extLst>
          </p:cNvPr>
          <p:cNvSpPr txBox="1"/>
          <p:nvPr/>
        </p:nvSpPr>
        <p:spPr>
          <a:xfrm>
            <a:off x="1236921" y="517228"/>
            <a:ext cx="971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2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When It Is Real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F5651-9F7D-C357-9E5C-2BDB54C85278}"/>
              </a:ext>
            </a:extLst>
          </p:cNvPr>
          <p:cNvSpPr txBox="1"/>
          <p:nvPr/>
        </p:nvSpPr>
        <p:spPr>
          <a:xfrm>
            <a:off x="640080" y="2092960"/>
            <a:ext cx="111849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Actually &amp; completely believe what God says (Rom. 4:16-21)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Do what is required – even when it is hard (Gen. 12:1, 5; Heb. 11:8)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Will go to any length – do what it takes (Heb. 11:17; Gen. 22:2, 10)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Actions match what say you believe (Jer. 32:6-9; Ezra 8:22)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See daily situations where you make it real (Deut. 6:7)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Stand your ground and not give in (Dan. 1:8; 3:17-18)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Trust God in the storms (Acts 27:25)</a:t>
            </a:r>
          </a:p>
        </p:txBody>
      </p:sp>
    </p:spTree>
    <p:extLst>
      <p:ext uri="{BB962C8B-B14F-4D97-AF65-F5344CB8AC3E}">
        <p14:creationId xmlns:p14="http://schemas.microsoft.com/office/powerpoint/2010/main" val="836388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7D0E11-B293-3859-80C1-E1B5ED00FFF0}"/>
              </a:ext>
            </a:extLst>
          </p:cNvPr>
          <p:cNvSpPr/>
          <p:nvPr/>
        </p:nvSpPr>
        <p:spPr>
          <a:xfrm>
            <a:off x="292315" y="4885684"/>
            <a:ext cx="673293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Is It Real?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A08F5-F8BF-5788-1C2D-2DECD2EE3A06}"/>
              </a:ext>
            </a:extLst>
          </p:cNvPr>
          <p:cNvSpPr txBox="1"/>
          <p:nvPr/>
        </p:nvSpPr>
        <p:spPr>
          <a:xfrm>
            <a:off x="2066260" y="446108"/>
            <a:ext cx="971815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 When It Is Real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 When It Is Not Real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D00022-EF11-4EB6-08DD-D020794433DD}"/>
              </a:ext>
            </a:extLst>
          </p:cNvPr>
          <p:cNvSpPr/>
          <p:nvPr/>
        </p:nvSpPr>
        <p:spPr>
          <a:xfrm>
            <a:off x="705293" y="4494927"/>
            <a:ext cx="5390707" cy="12759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031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D4906F-0777-1CCA-8E1E-0C38341F9FBF}"/>
              </a:ext>
            </a:extLst>
          </p:cNvPr>
          <p:cNvSpPr txBox="1"/>
          <p:nvPr/>
        </p:nvSpPr>
        <p:spPr>
          <a:xfrm>
            <a:off x="1236921" y="578188"/>
            <a:ext cx="971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3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When It Is Not Real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BF1C7B-7F92-D7D6-850C-CA5F0B775179}"/>
              </a:ext>
            </a:extLst>
          </p:cNvPr>
          <p:cNvSpPr txBox="1"/>
          <p:nvPr/>
        </p:nvSpPr>
        <p:spPr>
          <a:xfrm>
            <a:off x="640080" y="2092960"/>
            <a:ext cx="111849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Do only what is convenient (Matt. 19:16-22)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Creates an impression that you are more than are (Acts 5:1ff)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Talk doesn’t match performance (Matt. 15:8)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Turn back on the Lord for things that are worthless (Matt. 26:14ff)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Serve self under the banner of caring for others (John 12:4-6)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Indifferent – apathetic (Rev. 3:14-ff)</a:t>
            </a:r>
          </a:p>
          <a:p>
            <a:pPr marL="514350" indent="-514350">
              <a:buFont typeface="+mj-lt"/>
              <a:buAutoNum type="alphaUcPeriod"/>
            </a:pPr>
            <a:endParaRPr lang="en-US" sz="1000" b="1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Hypocrites (play actors – not real)</a:t>
            </a:r>
          </a:p>
        </p:txBody>
      </p:sp>
    </p:spTree>
    <p:extLst>
      <p:ext uri="{BB962C8B-B14F-4D97-AF65-F5344CB8AC3E}">
        <p14:creationId xmlns:p14="http://schemas.microsoft.com/office/powerpoint/2010/main" val="984617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318B54-9263-26DA-AF67-E70D7EAB5883}"/>
              </a:ext>
            </a:extLst>
          </p:cNvPr>
          <p:cNvSpPr txBox="1"/>
          <p:nvPr/>
        </p:nvSpPr>
        <p:spPr>
          <a:xfrm>
            <a:off x="1055994" y="821857"/>
            <a:ext cx="988268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 startAt="7"/>
            </a:pPr>
            <a:r>
              <a:rPr lang="en-US" sz="2800" b="1" dirty="0">
                <a:latin typeface="Aptos" panose="020B0004020202020204" pitchFamily="34" charset="0"/>
              </a:rPr>
              <a:t>Hypocrites (play actors – not real)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ptos" panose="020B0004020202020204" pitchFamily="34" charset="0"/>
              </a:rPr>
              <a:t>More concerned how look to others (Matt. 23:28)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ptos" panose="020B0004020202020204" pitchFamily="34" charset="0"/>
              </a:rPr>
              <a:t>Does what he knows to be wrong (Gal. 2:11-13)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>
                <a:latin typeface="Aptos" panose="020B0004020202020204" pitchFamily="34" charset="0"/>
              </a:rPr>
              <a:t>God is not impressed (Hosea 6:6)</a:t>
            </a:r>
          </a:p>
        </p:txBody>
      </p:sp>
    </p:spTree>
    <p:extLst>
      <p:ext uri="{BB962C8B-B14F-4D97-AF65-F5344CB8AC3E}">
        <p14:creationId xmlns:p14="http://schemas.microsoft.com/office/powerpoint/2010/main" val="1465274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7D0E11-B293-3859-80C1-E1B5ED00FFF0}"/>
              </a:ext>
            </a:extLst>
          </p:cNvPr>
          <p:cNvSpPr/>
          <p:nvPr/>
        </p:nvSpPr>
        <p:spPr>
          <a:xfrm>
            <a:off x="292315" y="4885684"/>
            <a:ext cx="673293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Is It Real?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A08F5-F8BF-5788-1C2D-2DECD2EE3A06}"/>
              </a:ext>
            </a:extLst>
          </p:cNvPr>
          <p:cNvSpPr txBox="1"/>
          <p:nvPr/>
        </p:nvSpPr>
        <p:spPr>
          <a:xfrm>
            <a:off x="2066260" y="446108"/>
            <a:ext cx="97181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 When It Is Real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 When It Is Not Real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 It Will Be Tested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D00022-EF11-4EB6-08DD-D020794433DD}"/>
              </a:ext>
            </a:extLst>
          </p:cNvPr>
          <p:cNvSpPr/>
          <p:nvPr/>
        </p:nvSpPr>
        <p:spPr>
          <a:xfrm>
            <a:off x="705293" y="4494927"/>
            <a:ext cx="5390707" cy="12759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02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B2597C-B2D0-0C00-6D6D-62BC03626C27}"/>
              </a:ext>
            </a:extLst>
          </p:cNvPr>
          <p:cNvSpPr txBox="1"/>
          <p:nvPr/>
        </p:nvSpPr>
        <p:spPr>
          <a:xfrm>
            <a:off x="889591" y="578188"/>
            <a:ext cx="1041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It Will Be Tested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1FAEC4-B080-789B-6981-2041753C1242}"/>
              </a:ext>
            </a:extLst>
          </p:cNvPr>
          <p:cNvSpPr txBox="1"/>
          <p:nvPr/>
        </p:nvSpPr>
        <p:spPr>
          <a:xfrm>
            <a:off x="614149" y="2041665"/>
            <a:ext cx="109113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Our Faith Will be Tested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1 Pet. 1:6-7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latin typeface="Aptos" panose="020B0004020202020204" pitchFamily="34" charset="0"/>
              </a:rPr>
              <a:t>Quite often there is a conflict between </a:t>
            </a:r>
            <a:r>
              <a:rPr lang="en-US" sz="2400" b="1" i="1" dirty="0">
                <a:latin typeface="Aptos" panose="020B0004020202020204" pitchFamily="34" charset="0"/>
              </a:rPr>
              <a:t>what I want </a:t>
            </a:r>
            <a:r>
              <a:rPr lang="en-US" sz="2400" i="1" dirty="0">
                <a:latin typeface="Aptos" panose="020B0004020202020204" pitchFamily="34" charset="0"/>
              </a:rPr>
              <a:t>and </a:t>
            </a:r>
            <a:r>
              <a:rPr lang="en-US" sz="2400" b="1" i="1" dirty="0">
                <a:latin typeface="Aptos" panose="020B0004020202020204" pitchFamily="34" charset="0"/>
              </a:rPr>
              <a:t>what I know is right </a:t>
            </a:r>
            <a:r>
              <a:rPr lang="en-US" sz="2400" i="1" dirty="0">
                <a:latin typeface="Aptos" panose="020B0004020202020204" pitchFamily="34" charset="0"/>
              </a:rPr>
              <a:t>(Matt. 26:41)</a:t>
            </a:r>
            <a:endParaRPr lang="en-US" sz="2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564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B2597C-B2D0-0C00-6D6D-62BC03626C27}"/>
              </a:ext>
            </a:extLst>
          </p:cNvPr>
          <p:cNvSpPr txBox="1"/>
          <p:nvPr/>
        </p:nvSpPr>
        <p:spPr>
          <a:xfrm>
            <a:off x="889591" y="578188"/>
            <a:ext cx="1041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It Will Be Tested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54205-1F5B-0CC5-040E-FE03D2195208}"/>
              </a:ext>
            </a:extLst>
          </p:cNvPr>
          <p:cNvSpPr txBox="1"/>
          <p:nvPr/>
        </p:nvSpPr>
        <p:spPr>
          <a:xfrm>
            <a:off x="614150" y="2041665"/>
            <a:ext cx="115002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Our Faith Will be Tested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Many Situations / Circumstances – Must Realize “This Is Real”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71FF72-43F8-73E3-6F25-1AD1585ADF74}"/>
              </a:ext>
            </a:extLst>
          </p:cNvPr>
          <p:cNvSpPr txBox="1"/>
          <p:nvPr/>
        </p:nvSpPr>
        <p:spPr>
          <a:xfrm>
            <a:off x="1875347" y="3101856"/>
            <a:ext cx="750748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Ask: “What do we do now?”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Will our actions match our faith?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Will we do what we claim?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We will have hard choices to make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We will have hard decisions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This is not just theory or belief!</a:t>
            </a:r>
          </a:p>
        </p:txBody>
      </p:sp>
    </p:spTree>
    <p:extLst>
      <p:ext uri="{BB962C8B-B14F-4D97-AF65-F5344CB8AC3E}">
        <p14:creationId xmlns:p14="http://schemas.microsoft.com/office/powerpoint/2010/main" val="3911359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B86CDF-F141-D3DB-8740-84C869009168}"/>
              </a:ext>
            </a:extLst>
          </p:cNvPr>
          <p:cNvSpPr txBox="1"/>
          <p:nvPr/>
        </p:nvSpPr>
        <p:spPr>
          <a:xfrm>
            <a:off x="889591" y="578188"/>
            <a:ext cx="1041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It Will Be Tested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9102C1-3A8E-B01D-16AB-CE3F38AA2107}"/>
              </a:ext>
            </a:extLst>
          </p:cNvPr>
          <p:cNvSpPr txBox="1"/>
          <p:nvPr/>
        </p:nvSpPr>
        <p:spPr>
          <a:xfrm>
            <a:off x="607325" y="2055313"/>
            <a:ext cx="110000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Our Faith Will be Tested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Many Situations / Circumstances – Must Realize “This Is Real”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Conflict between God &amp; family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God says stay (Matt. 19:3-6; 1 Pet. 3:7)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God says leave (Ezra 10)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God says submit (Eph 5:22)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Given a choice: family relationship or God (cf. 1 Cor. 7:15)</a:t>
            </a:r>
          </a:p>
        </p:txBody>
      </p:sp>
    </p:spTree>
    <p:extLst>
      <p:ext uri="{BB962C8B-B14F-4D97-AF65-F5344CB8AC3E}">
        <p14:creationId xmlns:p14="http://schemas.microsoft.com/office/powerpoint/2010/main" val="2935052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B86CDF-F141-D3DB-8740-84C869009168}"/>
              </a:ext>
            </a:extLst>
          </p:cNvPr>
          <p:cNvSpPr txBox="1"/>
          <p:nvPr/>
        </p:nvSpPr>
        <p:spPr>
          <a:xfrm>
            <a:off x="889591" y="578188"/>
            <a:ext cx="1041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It Will Be Tested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20F50E-DF0B-E967-00C0-DD5C960AFC9C}"/>
              </a:ext>
            </a:extLst>
          </p:cNvPr>
          <p:cNvSpPr txBox="1"/>
          <p:nvPr/>
        </p:nvSpPr>
        <p:spPr>
          <a:xfrm>
            <a:off x="614149" y="2055313"/>
            <a:ext cx="1096597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Our Faith Will be Tested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Many Situations / Circumstances – Must Realize “This Is Real”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Conflict between God &amp; 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Been wronged &amp; offender asks for forgiveness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God says forgive (Matt. 18:35)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God says forgive multiple times (Luke 17:1-4)</a:t>
            </a:r>
          </a:p>
        </p:txBody>
      </p:sp>
    </p:spTree>
    <p:extLst>
      <p:ext uri="{BB962C8B-B14F-4D97-AF65-F5344CB8AC3E}">
        <p14:creationId xmlns:p14="http://schemas.microsoft.com/office/powerpoint/2010/main" val="2847263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B86CDF-F141-D3DB-8740-84C869009168}"/>
              </a:ext>
            </a:extLst>
          </p:cNvPr>
          <p:cNvSpPr txBox="1"/>
          <p:nvPr/>
        </p:nvSpPr>
        <p:spPr>
          <a:xfrm>
            <a:off x="889591" y="578188"/>
            <a:ext cx="1041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It Will Be Tested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503576-F0D1-7D9E-1359-8A12724A23CF}"/>
              </a:ext>
            </a:extLst>
          </p:cNvPr>
          <p:cNvSpPr txBox="1"/>
          <p:nvPr/>
        </p:nvSpPr>
        <p:spPr>
          <a:xfrm>
            <a:off x="620973" y="2062137"/>
            <a:ext cx="1099327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Our Faith Will be Tested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Many Situations / Circumstances – Must Realize “This Is Real”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Conflict between God &amp; 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Been wronged &amp; offender asks for forgiveness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Do what promise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God says do what you promise (Jas. 5:12)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When you’ve given your word – but rather not do what promised…</a:t>
            </a:r>
          </a:p>
        </p:txBody>
      </p:sp>
    </p:spTree>
    <p:extLst>
      <p:ext uri="{BB962C8B-B14F-4D97-AF65-F5344CB8AC3E}">
        <p14:creationId xmlns:p14="http://schemas.microsoft.com/office/powerpoint/2010/main" val="2007044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00996B-7D1C-2EEB-CD16-E0A6B3A4E27B}"/>
              </a:ext>
            </a:extLst>
          </p:cNvPr>
          <p:cNvSpPr txBox="1"/>
          <p:nvPr/>
        </p:nvSpPr>
        <p:spPr>
          <a:xfrm>
            <a:off x="889591" y="578188"/>
            <a:ext cx="1041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It Will Be Tested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F5EAEE-C5BB-3723-4DA0-196DEC22DC11}"/>
              </a:ext>
            </a:extLst>
          </p:cNvPr>
          <p:cNvSpPr txBox="1"/>
          <p:nvPr/>
        </p:nvSpPr>
        <p:spPr>
          <a:xfrm>
            <a:off x="600501" y="2062137"/>
            <a:ext cx="1097962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Our Faith Will be Tested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Many Situations / Circumstances – Must Realize “This Is Real”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Conflict between God &amp; 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Been wronged &amp; offender asks for forgiveness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Do what promise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Take an uncomfortable stand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Hard for Peter and Barnabas (Gal. 2:11-13)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May be a stand you know is right – but really don’t want the pressure</a:t>
            </a:r>
          </a:p>
        </p:txBody>
      </p:sp>
    </p:spTree>
    <p:extLst>
      <p:ext uri="{BB962C8B-B14F-4D97-AF65-F5344CB8AC3E}">
        <p14:creationId xmlns:p14="http://schemas.microsoft.com/office/powerpoint/2010/main" val="520472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DE5CD5-A105-5AF3-76D6-549E31B150AF}"/>
              </a:ext>
            </a:extLst>
          </p:cNvPr>
          <p:cNvSpPr txBox="1"/>
          <p:nvPr/>
        </p:nvSpPr>
        <p:spPr>
          <a:xfrm>
            <a:off x="889591" y="578188"/>
            <a:ext cx="1041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It Will Be Tested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27C993-E2D9-594C-2E84-13D4531AD119}"/>
              </a:ext>
            </a:extLst>
          </p:cNvPr>
          <p:cNvSpPr txBox="1"/>
          <p:nvPr/>
        </p:nvSpPr>
        <p:spPr>
          <a:xfrm>
            <a:off x="607325" y="2068961"/>
            <a:ext cx="110137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Our Faith Will be Tested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Many Situations / Circumstances – Must Realize “This Is Real”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Conflict between God &amp; 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Been wronged &amp; offender asks for forgiveness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Do what promise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Take an uncomfortable stand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Accept that someone you know &amp; love will be lost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Jesus brings division among men (Luke 12:51-53)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Hard time admitting what know the Bible teaches?</a:t>
            </a:r>
          </a:p>
        </p:txBody>
      </p:sp>
    </p:spTree>
    <p:extLst>
      <p:ext uri="{BB962C8B-B14F-4D97-AF65-F5344CB8AC3E}">
        <p14:creationId xmlns:p14="http://schemas.microsoft.com/office/powerpoint/2010/main" val="16929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001964-E3A3-744D-EE59-F1CDB1C244BD}"/>
              </a:ext>
            </a:extLst>
          </p:cNvPr>
          <p:cNvSpPr txBox="1"/>
          <p:nvPr/>
        </p:nvSpPr>
        <p:spPr>
          <a:xfrm>
            <a:off x="889591" y="578188"/>
            <a:ext cx="1041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It Will Be Tested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ADC8E2-2227-9669-9A5E-C84F3575EC82}"/>
              </a:ext>
            </a:extLst>
          </p:cNvPr>
          <p:cNvSpPr txBox="1"/>
          <p:nvPr/>
        </p:nvSpPr>
        <p:spPr>
          <a:xfrm>
            <a:off x="648269" y="2055313"/>
            <a:ext cx="1091138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Our Faith Will be Tested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Many Situations / Circumstances – Must Realize “This Is Real”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Conflict between God &amp; 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Been wronged &amp; offender asks for forgiveness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Do what promise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Take an uncomfortable stand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Accept that someone you know &amp; love will be lost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Crisis (persecution or pandemic)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Cast the principles of authority out / at least ignore?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Are there still divine instructions to follow?</a:t>
            </a:r>
          </a:p>
        </p:txBody>
      </p:sp>
    </p:spTree>
    <p:extLst>
      <p:ext uri="{BB962C8B-B14F-4D97-AF65-F5344CB8AC3E}">
        <p14:creationId xmlns:p14="http://schemas.microsoft.com/office/powerpoint/2010/main" val="3513158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001964-E3A3-744D-EE59-F1CDB1C244BD}"/>
              </a:ext>
            </a:extLst>
          </p:cNvPr>
          <p:cNvSpPr txBox="1"/>
          <p:nvPr/>
        </p:nvSpPr>
        <p:spPr>
          <a:xfrm>
            <a:off x="889591" y="578188"/>
            <a:ext cx="1041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 algn="ctr">
              <a:buFont typeface="+mj-lt"/>
              <a:buAutoNum type="romanUcPeriod" startAt="4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It Will Be Tested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ADC8E2-2227-9669-9A5E-C84F3575EC82}"/>
              </a:ext>
            </a:extLst>
          </p:cNvPr>
          <p:cNvSpPr txBox="1"/>
          <p:nvPr/>
        </p:nvSpPr>
        <p:spPr>
          <a:xfrm>
            <a:off x="648269" y="2055313"/>
            <a:ext cx="109113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Our Faith Will be Tested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b="1" dirty="0">
                <a:latin typeface="Aptos" panose="020B0004020202020204" pitchFamily="34" charset="0"/>
              </a:rPr>
              <a:t>Many Situations / Circumstances – Must Realize “This Is Real”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Conflict between God &amp; family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Been wronged &amp; offender asks for forgiveness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Do what promise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Take an uncomfortable stand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Accept that someone you know &amp; love will be lost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Crisis (persecution or pandemic)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i="1" dirty="0">
                <a:solidFill>
                  <a:srgbClr val="002060"/>
                </a:solidFill>
                <a:latin typeface="Aptos" panose="020B0004020202020204" pitchFamily="34" charset="0"/>
              </a:rPr>
              <a:t>Really believe God is in control &amp; rules in the kingdoms of men?</a:t>
            </a:r>
          </a:p>
        </p:txBody>
      </p:sp>
    </p:spTree>
    <p:extLst>
      <p:ext uri="{BB962C8B-B14F-4D97-AF65-F5344CB8AC3E}">
        <p14:creationId xmlns:p14="http://schemas.microsoft.com/office/powerpoint/2010/main" val="3466149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4C5346D-148E-53A8-EECD-D01A1D2F8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8" r="18354"/>
          <a:stretch/>
        </p:blipFill>
        <p:spPr bwMode="auto">
          <a:xfrm>
            <a:off x="182880" y="84361"/>
            <a:ext cx="2698045" cy="2598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resident Trump Takes Swings at White House Fitness Event | TIME">
            <a:extLst>
              <a:ext uri="{FF2B5EF4-FFF2-40B4-BE49-F238E27FC236}">
                <a16:creationId xmlns:a16="http://schemas.microsoft.com/office/drawing/2014/main" id="{FE831273-9C29-72DD-6033-5A5FBB910B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2" r="10332"/>
          <a:stretch/>
        </p:blipFill>
        <p:spPr bwMode="auto">
          <a:xfrm>
            <a:off x="9409492" y="84361"/>
            <a:ext cx="2692623" cy="2397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E169A80-8369-FD82-B3B6-7FD047559320}"/>
              </a:ext>
            </a:extLst>
          </p:cNvPr>
          <p:cNvSpPr/>
          <p:nvPr/>
        </p:nvSpPr>
        <p:spPr>
          <a:xfrm>
            <a:off x="3105008" y="243841"/>
            <a:ext cx="5981983" cy="1914642"/>
          </a:xfrm>
          <a:prstGeom prst="roundRect">
            <a:avLst>
              <a:gd name="adj" fmla="val 1242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the Political Climate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Caused Us to Forget?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23F11B-9D1A-DD2C-7D98-518F4F713B19}"/>
              </a:ext>
            </a:extLst>
          </p:cNvPr>
          <p:cNvSpPr txBox="1"/>
          <p:nvPr/>
        </p:nvSpPr>
        <p:spPr>
          <a:xfrm>
            <a:off x="833118" y="3101199"/>
            <a:ext cx="1052576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600" dirty="0"/>
              <a:t>That God is still on his throne &amp; in control (Rev. 4)?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600" dirty="0"/>
              <a:t>That God rules in the kingdoms of men (Dan. 4:32)?</a:t>
            </a:r>
          </a:p>
        </p:txBody>
      </p:sp>
    </p:spTree>
    <p:extLst>
      <p:ext uri="{BB962C8B-B14F-4D97-AF65-F5344CB8AC3E}">
        <p14:creationId xmlns:p14="http://schemas.microsoft.com/office/powerpoint/2010/main" val="3165336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7D0E11-B293-3859-80C1-E1B5ED00FFF0}"/>
              </a:ext>
            </a:extLst>
          </p:cNvPr>
          <p:cNvSpPr/>
          <p:nvPr/>
        </p:nvSpPr>
        <p:spPr>
          <a:xfrm>
            <a:off x="292315" y="4885684"/>
            <a:ext cx="673293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1500" b="1" cap="none" spc="0" dirty="0">
                <a:ln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  <a:cs typeface="Cavolini" panose="03000502040302020204" pitchFamily="66" charset="0"/>
              </a:rPr>
              <a:t>Is It Real?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A08F5-F8BF-5788-1C2D-2DECD2EE3A06}"/>
              </a:ext>
            </a:extLst>
          </p:cNvPr>
          <p:cNvSpPr txBox="1"/>
          <p:nvPr/>
        </p:nvSpPr>
        <p:spPr>
          <a:xfrm>
            <a:off x="2066260" y="446108"/>
            <a:ext cx="97181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What Is Real?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 When It Is Real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 When It Is Not Real</a:t>
            </a:r>
          </a:p>
          <a:p>
            <a:pPr marL="400050" indent="-400050">
              <a:buFont typeface="+mj-lt"/>
              <a:buAutoNum type="romanUcPeriod"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00503040000020004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00503040000020004" pitchFamily="2" charset="0"/>
              </a:rPr>
              <a:t> It Will Be Tested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D00022-EF11-4EB6-08DD-D020794433DD}"/>
              </a:ext>
            </a:extLst>
          </p:cNvPr>
          <p:cNvSpPr/>
          <p:nvPr/>
        </p:nvSpPr>
        <p:spPr>
          <a:xfrm>
            <a:off x="705293" y="4494927"/>
            <a:ext cx="5390707" cy="12759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238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SketchyVTI">
  <a:themeElements>
    <a:clrScheme name="AnalogousFromLightSeedLeftStep">
      <a:dk1>
        <a:srgbClr val="000000"/>
      </a:dk1>
      <a:lt1>
        <a:srgbClr val="FFFFFF"/>
      </a:lt1>
      <a:dk2>
        <a:srgbClr val="243141"/>
      </a:dk2>
      <a:lt2>
        <a:srgbClr val="E8E7E2"/>
      </a:lt2>
      <a:accent1>
        <a:srgbClr val="949BC8"/>
      </a:accent1>
      <a:accent2>
        <a:srgbClr val="7D9FBC"/>
      </a:accent2>
      <a:accent3>
        <a:srgbClr val="81ACAE"/>
      </a:accent3>
      <a:accent4>
        <a:srgbClr val="74AE98"/>
      </a:accent4>
      <a:accent5>
        <a:srgbClr val="82AF8B"/>
      </a:accent5>
      <a:accent6>
        <a:srgbClr val="80AE74"/>
      </a:accent6>
      <a:hlink>
        <a:srgbClr val="8A8454"/>
      </a:hlink>
      <a:folHlink>
        <a:srgbClr val="7F7F7F"/>
      </a:folHlink>
    </a:clrScheme>
    <a:fontScheme name="Sketchy_SerifHand">
      <a:majorFont>
        <a:latin typeface="The Serif Hand Black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Arial Narrow" panose="020B0606020202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6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3591</TotalTime>
  <Words>1353</Words>
  <Application>Microsoft Office PowerPoint</Application>
  <PresentationFormat>Widescreen</PresentationFormat>
  <Paragraphs>205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27</vt:i4>
      </vt:variant>
    </vt:vector>
  </HeadingPairs>
  <TitlesOfParts>
    <vt:vector size="44" baseType="lpstr">
      <vt:lpstr>Arial</vt:lpstr>
      <vt:lpstr>Aptos Display</vt:lpstr>
      <vt:lpstr>Calibri</vt:lpstr>
      <vt:lpstr>The Hand</vt:lpstr>
      <vt:lpstr>Aptos</vt:lpstr>
      <vt:lpstr>Arial Narrow</vt:lpstr>
      <vt:lpstr>Congenial SemiBold</vt:lpstr>
      <vt:lpstr>The Serif Hand Black</vt:lpstr>
      <vt:lpstr>Wingdings</vt:lpstr>
      <vt:lpstr>Congenial</vt:lpstr>
      <vt:lpstr>Calibri Light</vt:lpstr>
      <vt:lpstr>Office Theme</vt:lpstr>
      <vt:lpstr>1_Office Theme</vt:lpstr>
      <vt:lpstr>2_Office Theme</vt:lpstr>
      <vt:lpstr>3_Office Theme</vt:lpstr>
      <vt:lpstr>1_SketchyVTI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Donnie V. Rader</dc:creator>
  <cp:lastModifiedBy>Donnie V. Rader</cp:lastModifiedBy>
  <cp:revision>6</cp:revision>
  <cp:lastPrinted>2024-08-11T02:25:41Z</cp:lastPrinted>
  <dcterms:created xsi:type="dcterms:W3CDTF">2024-08-08T15:31:56Z</dcterms:created>
  <dcterms:modified xsi:type="dcterms:W3CDTF">2024-08-11T12:53:40Z</dcterms:modified>
</cp:coreProperties>
</file>