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77" r:id="rId2"/>
    <p:sldId id="256" r:id="rId3"/>
    <p:sldId id="257" r:id="rId4"/>
    <p:sldId id="278" r:id="rId5"/>
    <p:sldId id="279" r:id="rId6"/>
    <p:sldId id="280" r:id="rId7"/>
    <p:sldId id="264" r:id="rId8"/>
    <p:sldId id="265" r:id="rId9"/>
    <p:sldId id="258" r:id="rId10"/>
    <p:sldId id="266" r:id="rId11"/>
    <p:sldId id="267" r:id="rId12"/>
    <p:sldId id="268" r:id="rId13"/>
    <p:sldId id="261" r:id="rId14"/>
    <p:sldId id="269" r:id="rId15"/>
    <p:sldId id="270" r:id="rId16"/>
    <p:sldId id="262" r:id="rId17"/>
    <p:sldId id="271" r:id="rId18"/>
    <p:sldId id="272" r:id="rId19"/>
    <p:sldId id="263" r:id="rId20"/>
    <p:sldId id="273" r:id="rId21"/>
    <p:sldId id="274" r:id="rId22"/>
    <p:sldId id="275" r:id="rId23"/>
    <p:sldId id="27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DB3"/>
    <a:srgbClr val="806544"/>
    <a:srgbClr val="FFEBC0"/>
    <a:srgbClr val="F1CB75"/>
    <a:srgbClr val="DCA6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74"/>
    <p:restoredTop sz="94660"/>
  </p:normalViewPr>
  <p:slideViewPr>
    <p:cSldViewPr snapToGrid="0">
      <p:cViewPr varScale="1">
        <p:scale>
          <a:sx n="93" d="100"/>
          <a:sy n="93" d="100"/>
        </p:scale>
        <p:origin x="216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682F3-6D76-714B-AC37-C2A75788B01E}" type="datetimeFigureOut">
              <a:rPr lang="en-US" smtClean="0"/>
              <a:t>7/27/24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E4D01-09E9-524D-A989-3410DC0F5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27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E4D01-09E9-524D-A989-3410DC0F5C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535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E4D01-09E9-524D-A989-3410DC0F5CF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69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E4D01-09E9-524D-A989-3410DC0F5C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41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0FB05-EDFE-188E-00D5-274D0DBE47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30E395-01BB-CA2A-ACEC-4D1C1D2A0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A42B-618B-13C3-995E-04B3A6610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7DC45-5E85-D942-A49E-8FCC5FECD80F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FB24A-1186-AC67-9F96-ED7EA166A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490E1-5ECE-CE50-0AFA-FF67BC739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F1F4-37E3-DF42-8D9F-BF20C2785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86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97586-2574-819E-14F0-3FF700E06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72609-643D-A402-292E-81ADCB8F1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6297E-6C5A-DED7-CB5C-DF764784E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7DC45-5E85-D942-A49E-8FCC5FECD80F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C3698-80F3-795C-7D15-E9CCBB9B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30D86-8FE9-881B-7B8B-0B672DA30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F1F4-37E3-DF42-8D9F-BF20C2785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53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F9E6F-D5ED-8B61-FD85-D76010DDB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59BA8-4858-697E-A3F5-B53DF93E7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C2FF5-F69A-2014-375B-5BDB14FED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7DC45-5E85-D942-A49E-8FCC5FECD80F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59213-616B-8A5E-8A00-C2FE35385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B7A16-C11B-B365-8E4E-7118BFD33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F1F4-37E3-DF42-8D9F-BF20C2785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395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EB4AB-E54D-5A84-F1C6-E354AB5EC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1733F-A70A-902B-C5A7-91B33837C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3E5E9-8234-C0C1-FAFD-E9E0402CD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19FC73-B028-2C37-92E5-1C225141B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7DC45-5E85-D942-A49E-8FCC5FECD80F}" type="datetimeFigureOut">
              <a:rPr lang="en-US" smtClean="0"/>
              <a:t>7/27/24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99056-5A00-A52D-17E8-D835FB206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6EFB0-21B1-A7AA-4FB2-35A5E5879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F1F4-37E3-DF42-8D9F-BF20C2785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24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02077-421A-5B94-3DC3-D097A84AB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35E91-F741-C422-FF57-5D84753778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F3525-0193-79F3-5ED2-1E0CDAE6B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94F4DC-F7DB-6ADE-3205-F5B909FBBE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79B42E-D680-78CA-3E4E-61096B25D7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1F0779-ECD5-D487-1222-C348E24EE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7DC45-5E85-D942-A49E-8FCC5FECD80F}" type="datetimeFigureOut">
              <a:rPr lang="en-US" smtClean="0"/>
              <a:t>7/27/24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FE38C2-B1A1-4AA0-30D9-58BF4F847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605F88-D59C-DED0-68C9-7909A8B37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F1F4-37E3-DF42-8D9F-BF20C2785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4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DEC93-44FF-3F19-EAA8-538969A9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C9001-94A1-F259-BA0E-62CF01CC2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7DC45-5E85-D942-A49E-8FCC5FECD80F}" type="datetimeFigureOut">
              <a:rPr lang="en-US" smtClean="0"/>
              <a:t>7/27/24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4E3A8F-01B7-B1BC-B700-2546B3D26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A11645-11E9-F37D-7513-8E273179C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F1F4-37E3-DF42-8D9F-BF20C2785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88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68B96A-4A41-C8AD-863F-CB68C9D3F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7DC45-5E85-D942-A49E-8FCC5FECD80F}" type="datetimeFigureOut">
              <a:rPr lang="en-US" smtClean="0"/>
              <a:t>7/27/24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EB6CC6-13B8-68CD-4EB8-9AA272DAC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6476CA-B97A-0B8A-7546-73DB6BA74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F1F4-37E3-DF42-8D9F-BF20C2785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50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D6B2-564C-5B37-4E12-79F1BB22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DD8D9-D810-1919-FD5C-7D99CDD6C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4AAE3-6B81-8FD3-6DAA-EE5E62A0D0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DA97D-855F-D9D6-E9A2-9BBA353CB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7DC45-5E85-D942-A49E-8FCC5FECD80F}" type="datetimeFigureOut">
              <a:rPr lang="en-US" smtClean="0"/>
              <a:t>7/27/24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F718C8-CDEA-8D74-9367-64684EBD8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306ED7-5CAE-DB05-40B3-D52D5EE6A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F1F4-37E3-DF42-8D9F-BF20C2785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05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7BE2A-1AB8-592E-ACF9-E56F31195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633BEB-4F0C-33A0-BD77-B7CB3EDB8A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6F341-1C6F-44D9-3E75-EC6F81B90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91BCF-9BD6-8F24-89D0-E6653D64B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7DC45-5E85-D942-A49E-8FCC5FECD80F}" type="datetimeFigureOut">
              <a:rPr lang="en-US" smtClean="0"/>
              <a:t>7/27/24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90AFD-A2EB-D85B-8F83-BCDC1EA9E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1F015-582A-FE81-B09F-E41244746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F1F4-37E3-DF42-8D9F-BF20C2785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48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6FA09-66D5-BDBD-3FA7-F75BED818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556FDD-B83C-BB5A-4AB5-D1AB48F0D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67CE9-253D-ACFF-7934-F1E1A28C2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7DC45-5E85-D942-A49E-8FCC5FECD80F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5D148-10A6-F7B9-0989-C74E387A7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F725B-906E-D7DD-39E9-E62EDED7F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F1F4-37E3-DF42-8D9F-BF20C2785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35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66DFB9-9528-0261-6DA6-4659323B6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E74F5A-1CC6-CDBF-0D4C-1CECCB2F32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4699B-7968-7D47-A63E-5716D1F94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7DC45-5E85-D942-A49E-8FCC5FECD80F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1E82E-77BE-1356-23CF-095544F85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9FBBA-F693-736A-CD27-8B76DF7FA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F1F4-37E3-DF42-8D9F-BF20C2785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DAA571-D148-E62E-A2AA-B1D608D98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B872C-68DD-BBAD-4D5B-7EB9A2DA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8EE41F-7C0C-E72A-5372-E349880BDF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A7DC45-5E85-D942-A49E-8FCC5FECD80F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2CC42-0D78-895B-E70B-AF51C54C9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BA08B-34BD-8460-C077-4EA042E04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1FF1F4-37E3-DF42-8D9F-BF20C2785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0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832593"/>
      </p:ext>
    </p:extLst>
  </p:cSld>
  <p:clrMapOvr>
    <a:masterClrMapping/>
  </p:clrMapOvr>
  <p:transition spd="slow"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DF9982DD-F6D1-2F8F-B8CB-EC0AC1122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CBE70B-4F2B-EB25-C2D2-D0B0376F1FB2}"/>
              </a:ext>
            </a:extLst>
          </p:cNvPr>
          <p:cNvSpPr txBox="1"/>
          <p:nvPr/>
        </p:nvSpPr>
        <p:spPr>
          <a:xfrm>
            <a:off x="1468581" y="1233055"/>
            <a:ext cx="92548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ll MT" panose="02020503060305020303" pitchFamily="18" charset="77"/>
              </a:rPr>
              <a:t>Lessons Learned Too 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46234C-35F6-07B0-E615-9D177905B767}"/>
              </a:ext>
            </a:extLst>
          </p:cNvPr>
          <p:cNvSpPr txBox="1"/>
          <p:nvPr/>
        </p:nvSpPr>
        <p:spPr>
          <a:xfrm>
            <a:off x="8193949" y="5721927"/>
            <a:ext cx="4449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Bell MT" panose="02020503060305020303" pitchFamily="18" charset="77"/>
              </a:rPr>
              <a:t>1 Kings 13</a:t>
            </a:r>
          </a:p>
        </p:txBody>
      </p:sp>
    </p:spTree>
    <p:extLst>
      <p:ext uri="{BB962C8B-B14F-4D97-AF65-F5344CB8AC3E}">
        <p14:creationId xmlns:p14="http://schemas.microsoft.com/office/powerpoint/2010/main" val="3365000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DF9982DD-F6D1-2F8F-B8CB-EC0AC1122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CBE70B-4F2B-EB25-C2D2-D0B0376F1FB2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ell MT" panose="02020503060305020303" pitchFamily="18" charset="77"/>
                <a:ea typeface="+mn-ea"/>
                <a:cs typeface="+mn-cs"/>
              </a:rPr>
              <a:t>Lessons Learned Too 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46234C-35F6-07B0-E615-9D177905B767}"/>
              </a:ext>
            </a:extLst>
          </p:cNvPr>
          <p:cNvSpPr txBox="1"/>
          <p:nvPr/>
        </p:nvSpPr>
        <p:spPr>
          <a:xfrm>
            <a:off x="8193949" y="5721927"/>
            <a:ext cx="4449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77"/>
                <a:ea typeface="+mn-ea"/>
                <a:cs typeface="+mn-cs"/>
              </a:rPr>
              <a:t>1 Kings 13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1C43DFA-31B5-FA41-967A-F24328C6A09E}"/>
              </a:ext>
            </a:extLst>
          </p:cNvPr>
          <p:cNvSpPr/>
          <p:nvPr/>
        </p:nvSpPr>
        <p:spPr>
          <a:xfrm>
            <a:off x="955964" y="1468582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latin typeface="Rosetta" pitchFamily="2" charset="77"/>
              </a:rPr>
              <a:t>God Is Not An Author of Confusion</a:t>
            </a:r>
          </a:p>
        </p:txBody>
      </p:sp>
    </p:spTree>
    <p:extLst>
      <p:ext uri="{BB962C8B-B14F-4D97-AF65-F5344CB8AC3E}">
        <p14:creationId xmlns:p14="http://schemas.microsoft.com/office/powerpoint/2010/main" val="36838066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301538-A580-6EC6-1C56-166B1A6FB6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294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CF595A-7C28-5375-E82E-1E40506AFE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717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5A5BD7-813A-F4AF-FFF6-4AA36493A8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52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7DF6A2F-9F78-0FF3-56B9-116D9224CC8B}"/>
              </a:ext>
            </a:extLst>
          </p:cNvPr>
          <p:cNvSpPr/>
          <p:nvPr/>
        </p:nvSpPr>
        <p:spPr>
          <a:xfrm>
            <a:off x="124691" y="187036"/>
            <a:ext cx="11942617" cy="6483927"/>
          </a:xfrm>
          <a:prstGeom prst="roundRect">
            <a:avLst>
              <a:gd name="adj" fmla="val 3892"/>
            </a:avLst>
          </a:prstGeom>
          <a:solidFill>
            <a:srgbClr val="FADDB3"/>
          </a:solidFill>
          <a:ln>
            <a:solidFill>
              <a:srgbClr val="FAD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98F37FA6-639F-E1F2-47A0-6DEAFDD3A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4" y="401781"/>
            <a:ext cx="2521527" cy="1418359"/>
          </a:xfrm>
          <a:prstGeom prst="rect">
            <a:avLst/>
          </a:prstGeom>
          <a:noFill/>
          <a:effectLst>
            <a:softEdge rad="78919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DBDDC2-C95D-C852-B182-11E5A7644A84}"/>
              </a:ext>
            </a:extLst>
          </p:cNvPr>
          <p:cNvSpPr/>
          <p:nvPr/>
        </p:nvSpPr>
        <p:spPr>
          <a:xfrm>
            <a:off x="3228109" y="729961"/>
            <a:ext cx="8631381" cy="762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  <a:latin typeface="Rosetta" pitchFamily="2" charset="77"/>
              </a:rPr>
              <a:t>God Is Not An Author of Confusion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785AEF-749F-8829-A64F-32F956737D66}"/>
              </a:ext>
            </a:extLst>
          </p:cNvPr>
          <p:cNvSpPr txBox="1"/>
          <p:nvPr/>
        </p:nvSpPr>
        <p:spPr>
          <a:xfrm>
            <a:off x="592872" y="1919993"/>
            <a:ext cx="1100625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When you have people saying one thing and others saying another, you have confusion.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The Young Prophet Was Somehow Able To Convince Himself That God Would Contradict Himself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He </a:t>
            </a: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was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told, “...</a:t>
            </a:r>
            <a:r>
              <a:rPr lang="en-US" sz="2400" dirty="0">
                <a:effectLst/>
                <a:latin typeface="Accordance" pitchFamily="2" charset="-79"/>
                <a:ea typeface="Accordance" pitchFamily="2" charset="-79"/>
                <a:cs typeface="Accordance" pitchFamily="2" charset="-79"/>
              </a:rPr>
              <a:t>‘You shall not eat bread, nor drink water, nor return by the same way you came.’ ”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- 1 Kings 13:8-9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He knew his message was God-given.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There was a sign to confirm the message – 1 Kings 13:3,5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The older prophet told him something different than the command of God – 1 Kings 13:15-19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He was convinced that God would tell him something and the older prophet something else.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Accordance" pitchFamily="2" charset="-79"/>
              <a:ea typeface="Accordance" pitchFamily="2" charset="-79"/>
              <a:cs typeface="Accordance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405312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7DF6A2F-9F78-0FF3-56B9-116D9224CC8B}"/>
              </a:ext>
            </a:extLst>
          </p:cNvPr>
          <p:cNvSpPr/>
          <p:nvPr/>
        </p:nvSpPr>
        <p:spPr>
          <a:xfrm>
            <a:off x="124691" y="187036"/>
            <a:ext cx="11942617" cy="6483927"/>
          </a:xfrm>
          <a:prstGeom prst="roundRect">
            <a:avLst>
              <a:gd name="adj" fmla="val 3892"/>
            </a:avLst>
          </a:prstGeom>
          <a:solidFill>
            <a:srgbClr val="FADDB3"/>
          </a:solidFill>
          <a:ln>
            <a:solidFill>
              <a:srgbClr val="FAD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98F37FA6-639F-E1F2-47A0-6DEAFDD3A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4" y="401781"/>
            <a:ext cx="2521527" cy="1418359"/>
          </a:xfrm>
          <a:prstGeom prst="rect">
            <a:avLst/>
          </a:prstGeom>
          <a:noFill/>
          <a:effectLst>
            <a:softEdge rad="78919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DBDDC2-C95D-C852-B182-11E5A7644A84}"/>
              </a:ext>
            </a:extLst>
          </p:cNvPr>
          <p:cNvSpPr/>
          <p:nvPr/>
        </p:nvSpPr>
        <p:spPr>
          <a:xfrm>
            <a:off x="3228109" y="729961"/>
            <a:ext cx="8631381" cy="762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setta" pitchFamily="2" charset="77"/>
                <a:ea typeface="+mn-ea"/>
                <a:cs typeface="+mn-cs"/>
              </a:rPr>
              <a:t>God Is Not An Author of Confusion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4FFE12-6E07-51DE-170A-EED02D76F774}"/>
              </a:ext>
            </a:extLst>
          </p:cNvPr>
          <p:cNvSpPr txBox="1"/>
          <p:nvPr/>
        </p:nvSpPr>
        <p:spPr>
          <a:xfrm>
            <a:off x="592872" y="2034885"/>
            <a:ext cx="110062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When you have people saying one thing and others saying another, you have confusion.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The Young Prophet Was Somehow Able To Convince Himself That God Would Contradict Himself.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The Devil Tries To Get Us When We Are Most Vulnerable.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The young prophet must have been hungry.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The devil tempted Jesus when he was hungry - Matt. 4:2-3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ccordance" pitchFamily="2" charset="-79"/>
              <a:ea typeface="Accordance" pitchFamily="2" charset="-79"/>
              <a:cs typeface="Accordance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588753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DF9982DD-F6D1-2F8F-B8CB-EC0AC1122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46234C-35F6-07B0-E615-9D177905B767}"/>
              </a:ext>
            </a:extLst>
          </p:cNvPr>
          <p:cNvSpPr txBox="1"/>
          <p:nvPr/>
        </p:nvSpPr>
        <p:spPr>
          <a:xfrm>
            <a:off x="8193949" y="5721927"/>
            <a:ext cx="4449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77"/>
                <a:ea typeface="+mn-ea"/>
                <a:cs typeface="+mn-cs"/>
              </a:rPr>
              <a:t>1 Kings 13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1C43DFA-31B5-FA41-967A-F24328C6A09E}"/>
              </a:ext>
            </a:extLst>
          </p:cNvPr>
          <p:cNvSpPr/>
          <p:nvPr/>
        </p:nvSpPr>
        <p:spPr>
          <a:xfrm>
            <a:off x="955964" y="1468582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536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Rosetta" pitchFamily="2" charset="77"/>
              </a:rPr>
              <a:t>God Is Not An Author of Confusion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5E5D2C3-C038-FE94-B242-D3931F7FE5FD}"/>
              </a:ext>
            </a:extLst>
          </p:cNvPr>
          <p:cNvSpPr/>
          <p:nvPr/>
        </p:nvSpPr>
        <p:spPr>
          <a:xfrm>
            <a:off x="955964" y="2371038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Rosetta" pitchFamily="2" charset="77"/>
              </a:rPr>
              <a:t>Religious Leaders Don’t Always Tell The Truth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setta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D0D3F5-FCF4-F2EB-5FAF-1B25AB58A945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ell MT" panose="02020503060305020303" pitchFamily="18" charset="77"/>
                <a:ea typeface="+mn-ea"/>
                <a:cs typeface="+mn-cs"/>
              </a:rPr>
              <a:t>Lessons Learned Too Late</a:t>
            </a:r>
          </a:p>
        </p:txBody>
      </p:sp>
    </p:spTree>
    <p:extLst>
      <p:ext uri="{BB962C8B-B14F-4D97-AF65-F5344CB8AC3E}">
        <p14:creationId xmlns:p14="http://schemas.microsoft.com/office/powerpoint/2010/main" val="2437295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7DF6A2F-9F78-0FF3-56B9-116D9224CC8B}"/>
              </a:ext>
            </a:extLst>
          </p:cNvPr>
          <p:cNvSpPr/>
          <p:nvPr/>
        </p:nvSpPr>
        <p:spPr>
          <a:xfrm>
            <a:off x="124691" y="187036"/>
            <a:ext cx="11942617" cy="6483927"/>
          </a:xfrm>
          <a:prstGeom prst="roundRect">
            <a:avLst>
              <a:gd name="adj" fmla="val 3892"/>
            </a:avLst>
          </a:prstGeom>
          <a:solidFill>
            <a:srgbClr val="FADDB3"/>
          </a:solidFill>
          <a:ln>
            <a:solidFill>
              <a:srgbClr val="FAD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98F37FA6-639F-E1F2-47A0-6DEAFDD3A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4" y="401781"/>
            <a:ext cx="2521527" cy="1418359"/>
          </a:xfrm>
          <a:prstGeom prst="rect">
            <a:avLst/>
          </a:prstGeom>
          <a:noFill/>
          <a:effectLst>
            <a:softEdge rad="78919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DBDDC2-C95D-C852-B182-11E5A7644A84}"/>
              </a:ext>
            </a:extLst>
          </p:cNvPr>
          <p:cNvSpPr/>
          <p:nvPr/>
        </p:nvSpPr>
        <p:spPr>
          <a:xfrm>
            <a:off x="3228109" y="729961"/>
            <a:ext cx="8631381" cy="762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bg1"/>
                </a:solidFill>
                <a:latin typeface="Rosetta" pitchFamily="2" charset="77"/>
              </a:rPr>
              <a:t>Religious Leaders Don’t Always Tell The Truth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setta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CDF5DA-1963-C00C-8F44-B38590088D1E}"/>
              </a:ext>
            </a:extLst>
          </p:cNvPr>
          <p:cNvSpPr txBox="1"/>
          <p:nvPr/>
        </p:nvSpPr>
        <p:spPr>
          <a:xfrm>
            <a:off x="574964" y="2034885"/>
            <a:ext cx="110062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A Fellow Came Along and Said, “I too am a Prophet”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He didn’t question whether he was telling the truth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Some say, “I am a preacher...”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Many people believe "he wouldn't lie" or "he surely knows what he's talking about.”</a:t>
            </a:r>
          </a:p>
        </p:txBody>
      </p:sp>
    </p:spTree>
    <p:extLst>
      <p:ext uri="{BB962C8B-B14F-4D97-AF65-F5344CB8AC3E}">
        <p14:creationId xmlns:p14="http://schemas.microsoft.com/office/powerpoint/2010/main" val="37520074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7DF6A2F-9F78-0FF3-56B9-116D9224CC8B}"/>
              </a:ext>
            </a:extLst>
          </p:cNvPr>
          <p:cNvSpPr/>
          <p:nvPr/>
        </p:nvSpPr>
        <p:spPr>
          <a:xfrm>
            <a:off x="124691" y="187036"/>
            <a:ext cx="11942617" cy="6483927"/>
          </a:xfrm>
          <a:prstGeom prst="roundRect">
            <a:avLst>
              <a:gd name="adj" fmla="val 3892"/>
            </a:avLst>
          </a:prstGeom>
          <a:solidFill>
            <a:srgbClr val="FADDB3"/>
          </a:solidFill>
          <a:ln>
            <a:solidFill>
              <a:srgbClr val="FAD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98F37FA6-639F-E1F2-47A0-6DEAFDD3A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4" y="401781"/>
            <a:ext cx="2521527" cy="1418359"/>
          </a:xfrm>
          <a:prstGeom prst="rect">
            <a:avLst/>
          </a:prstGeom>
          <a:noFill/>
          <a:effectLst>
            <a:softEdge rad="78919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DBDDC2-C95D-C852-B182-11E5A7644A84}"/>
              </a:ext>
            </a:extLst>
          </p:cNvPr>
          <p:cNvSpPr/>
          <p:nvPr/>
        </p:nvSpPr>
        <p:spPr>
          <a:xfrm>
            <a:off x="3228109" y="729961"/>
            <a:ext cx="8631381" cy="762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setta" pitchFamily="2" charset="77"/>
                <a:ea typeface="+mn-ea"/>
                <a:cs typeface="+mn-cs"/>
              </a:rPr>
              <a:t>Religious Leaders Don’t Always Tell The Truth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23A69A-7051-A177-756D-BA2B883C5597}"/>
              </a:ext>
            </a:extLst>
          </p:cNvPr>
          <p:cNvSpPr txBox="1"/>
          <p:nvPr/>
        </p:nvSpPr>
        <p:spPr>
          <a:xfrm>
            <a:off x="574964" y="2034885"/>
            <a:ext cx="110062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A Fellow Came Along and Said, “I am a Prophet”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We Are Told To Investigate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1 Thess. 5:21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Acts 17:11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Who Should We Investigate? (Everyone) </a:t>
            </a:r>
          </a:p>
        </p:txBody>
      </p:sp>
    </p:spTree>
    <p:extLst>
      <p:ext uri="{BB962C8B-B14F-4D97-AF65-F5344CB8AC3E}">
        <p14:creationId xmlns:p14="http://schemas.microsoft.com/office/powerpoint/2010/main" val="2009033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7DF6A2F-9F78-0FF3-56B9-116D9224CC8B}"/>
              </a:ext>
            </a:extLst>
          </p:cNvPr>
          <p:cNvSpPr/>
          <p:nvPr/>
        </p:nvSpPr>
        <p:spPr>
          <a:xfrm>
            <a:off x="124691" y="187036"/>
            <a:ext cx="11942617" cy="6483927"/>
          </a:xfrm>
          <a:prstGeom prst="roundRect">
            <a:avLst>
              <a:gd name="adj" fmla="val 3892"/>
            </a:avLst>
          </a:prstGeom>
          <a:solidFill>
            <a:srgbClr val="FADDB3"/>
          </a:solidFill>
          <a:ln>
            <a:solidFill>
              <a:srgbClr val="FAD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98F37FA6-639F-E1F2-47A0-6DEAFDD3A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4" y="401781"/>
            <a:ext cx="2521527" cy="1418359"/>
          </a:xfrm>
          <a:prstGeom prst="rect">
            <a:avLst/>
          </a:prstGeom>
          <a:noFill/>
          <a:effectLst>
            <a:softEdge rad="78919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DBDDC2-C95D-C852-B182-11E5A7644A84}"/>
              </a:ext>
            </a:extLst>
          </p:cNvPr>
          <p:cNvSpPr/>
          <p:nvPr/>
        </p:nvSpPr>
        <p:spPr>
          <a:xfrm>
            <a:off x="3228109" y="729961"/>
            <a:ext cx="8631381" cy="762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setta" pitchFamily="2" charset="77"/>
                <a:ea typeface="+mn-ea"/>
                <a:cs typeface="+mn-cs"/>
              </a:rPr>
              <a:t>Religious Leaders Don’t Always Tell The Truth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E42E6F-C925-7B04-40B0-F81FF9940F24}"/>
              </a:ext>
            </a:extLst>
          </p:cNvPr>
          <p:cNvSpPr txBox="1"/>
          <p:nvPr/>
        </p:nvSpPr>
        <p:spPr>
          <a:xfrm>
            <a:off x="574964" y="2034885"/>
            <a:ext cx="110062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A Fellow Came Along and Said, “I am a Prophet”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We Are Told To Investigate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He Claimed To Have A More Up To Date Revelation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This claim is made repeatedly today (Jehovah's Witnesses, Mormons, Etc...)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Gal. 1:6-8</a:t>
            </a:r>
          </a:p>
        </p:txBody>
      </p:sp>
    </p:spTree>
    <p:extLst>
      <p:ext uri="{BB962C8B-B14F-4D97-AF65-F5344CB8AC3E}">
        <p14:creationId xmlns:p14="http://schemas.microsoft.com/office/powerpoint/2010/main" val="12913203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DF9982DD-F6D1-2F8F-B8CB-EC0AC1122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46234C-35F6-07B0-E615-9D177905B767}"/>
              </a:ext>
            </a:extLst>
          </p:cNvPr>
          <p:cNvSpPr txBox="1"/>
          <p:nvPr/>
        </p:nvSpPr>
        <p:spPr>
          <a:xfrm>
            <a:off x="8193949" y="5721927"/>
            <a:ext cx="4449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77"/>
                <a:ea typeface="+mn-ea"/>
                <a:cs typeface="+mn-cs"/>
              </a:rPr>
              <a:t>1 Kings 13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F54CF09-D079-6FC8-E96A-D777289B89AC}"/>
              </a:ext>
            </a:extLst>
          </p:cNvPr>
          <p:cNvSpPr/>
          <p:nvPr/>
        </p:nvSpPr>
        <p:spPr>
          <a:xfrm>
            <a:off x="955964" y="3270628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 algn="ctr" defTabSz="457200">
              <a:buFont typeface="+mj-lt"/>
              <a:buAutoNum type="romanUcPeriod" startAt="3"/>
              <a:defRPr/>
            </a:pPr>
            <a:r>
              <a:rPr lang="en-US" sz="3200" b="1" dirty="0">
                <a:solidFill>
                  <a:prstClr val="white"/>
                </a:solidFill>
                <a:latin typeface="Rosetta" pitchFamily="2" charset="77"/>
              </a:rPr>
              <a:t> Sincerity Is No Excuse For Disobedience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833D952-C1F4-DDDB-78EB-42721636A9BB}"/>
              </a:ext>
            </a:extLst>
          </p:cNvPr>
          <p:cNvSpPr/>
          <p:nvPr/>
        </p:nvSpPr>
        <p:spPr>
          <a:xfrm>
            <a:off x="955964" y="1468582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536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Rosetta" pitchFamily="2" charset="77"/>
              </a:rPr>
              <a:t>God Is Not An Author of Confusion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AC7D37D-3B03-CE0A-A77D-53411313B9C8}"/>
              </a:ext>
            </a:extLst>
          </p:cNvPr>
          <p:cNvSpPr/>
          <p:nvPr/>
        </p:nvSpPr>
        <p:spPr>
          <a:xfrm>
            <a:off x="955964" y="2371038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Rosetta" pitchFamily="2" charset="77"/>
              </a:rPr>
              <a:t>Religious Leaders Don’t Always Tell The Truth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Rosetta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0BB020-F2F9-3B80-4EC2-745FC2609FB6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ell MT" panose="02020503060305020303" pitchFamily="18" charset="77"/>
                <a:ea typeface="+mn-ea"/>
                <a:cs typeface="+mn-cs"/>
              </a:rPr>
              <a:t>Lessons Learned Too Late</a:t>
            </a:r>
          </a:p>
        </p:txBody>
      </p:sp>
    </p:spTree>
    <p:extLst>
      <p:ext uri="{BB962C8B-B14F-4D97-AF65-F5344CB8AC3E}">
        <p14:creationId xmlns:p14="http://schemas.microsoft.com/office/powerpoint/2010/main" val="38660596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7DF6A2F-9F78-0FF3-56B9-116D9224CC8B}"/>
              </a:ext>
            </a:extLst>
          </p:cNvPr>
          <p:cNvSpPr/>
          <p:nvPr/>
        </p:nvSpPr>
        <p:spPr>
          <a:xfrm>
            <a:off x="124691" y="187036"/>
            <a:ext cx="11942617" cy="6483927"/>
          </a:xfrm>
          <a:prstGeom prst="roundRect">
            <a:avLst>
              <a:gd name="adj" fmla="val 3892"/>
            </a:avLst>
          </a:prstGeom>
          <a:solidFill>
            <a:srgbClr val="FADDB3"/>
          </a:solidFill>
          <a:ln>
            <a:solidFill>
              <a:srgbClr val="FAD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98F37FA6-639F-E1F2-47A0-6DEAFDD3A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4" y="401781"/>
            <a:ext cx="2521527" cy="1418359"/>
          </a:xfrm>
          <a:prstGeom prst="rect">
            <a:avLst/>
          </a:prstGeom>
          <a:noFill/>
          <a:effectLst>
            <a:softEdge rad="78919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DBDDC2-C95D-C852-B182-11E5A7644A84}"/>
              </a:ext>
            </a:extLst>
          </p:cNvPr>
          <p:cNvSpPr/>
          <p:nvPr/>
        </p:nvSpPr>
        <p:spPr>
          <a:xfrm>
            <a:off x="3228109" y="729961"/>
            <a:ext cx="8631381" cy="762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Rosetta" pitchFamily="2" charset="77"/>
              </a:rPr>
              <a:t>Sincerity Is No Excuse For Disobedience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setta" pitchFamily="2" charset="77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110F4C-6F63-6FDA-1EC4-289B466FEB3D}"/>
              </a:ext>
            </a:extLst>
          </p:cNvPr>
          <p:cNvSpPr txBox="1"/>
          <p:nvPr/>
        </p:nvSpPr>
        <p:spPr>
          <a:xfrm>
            <a:off x="574964" y="2034885"/>
            <a:ext cx="11006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 No One Can Doubt The Sincerity of The Young Prophet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He faced danger and risked his life with the king</a:t>
            </a: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’s wrath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He turned down the offer of royalty – to be loyal to God </a:t>
            </a:r>
          </a:p>
        </p:txBody>
      </p:sp>
    </p:spTree>
    <p:extLst>
      <p:ext uri="{BB962C8B-B14F-4D97-AF65-F5344CB8AC3E}">
        <p14:creationId xmlns:p14="http://schemas.microsoft.com/office/powerpoint/2010/main" val="17078076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7DF6A2F-9F78-0FF3-56B9-116D9224CC8B}"/>
              </a:ext>
            </a:extLst>
          </p:cNvPr>
          <p:cNvSpPr/>
          <p:nvPr/>
        </p:nvSpPr>
        <p:spPr>
          <a:xfrm>
            <a:off x="124691" y="187036"/>
            <a:ext cx="11942617" cy="6483927"/>
          </a:xfrm>
          <a:prstGeom prst="roundRect">
            <a:avLst>
              <a:gd name="adj" fmla="val 3892"/>
            </a:avLst>
          </a:prstGeom>
          <a:solidFill>
            <a:srgbClr val="FADDB3"/>
          </a:solidFill>
          <a:ln>
            <a:solidFill>
              <a:srgbClr val="FAD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98F37FA6-639F-E1F2-47A0-6DEAFDD3A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4" y="401781"/>
            <a:ext cx="2521527" cy="1418359"/>
          </a:xfrm>
          <a:prstGeom prst="rect">
            <a:avLst/>
          </a:prstGeom>
          <a:noFill/>
          <a:effectLst>
            <a:softEdge rad="78919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DBDDC2-C95D-C852-B182-11E5A7644A84}"/>
              </a:ext>
            </a:extLst>
          </p:cNvPr>
          <p:cNvSpPr/>
          <p:nvPr/>
        </p:nvSpPr>
        <p:spPr>
          <a:xfrm>
            <a:off x="3228109" y="729961"/>
            <a:ext cx="8631381" cy="762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setta" pitchFamily="2" charset="77"/>
                <a:ea typeface="+mn-ea"/>
                <a:cs typeface="+mn-cs"/>
              </a:rPr>
              <a:t>Sincerity Is No Excuse For Disobedience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919C26-B6C3-CF97-56FC-CEC0D2D5FAC2}"/>
              </a:ext>
            </a:extLst>
          </p:cNvPr>
          <p:cNvSpPr txBox="1"/>
          <p:nvPr/>
        </p:nvSpPr>
        <p:spPr>
          <a:xfrm>
            <a:off x="574964" y="2034885"/>
            <a:ext cx="110062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 No One Can Doubt The Sincerity of The Young Prophet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However, despite his sincerity – he died for his disobedience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We all know </a:t>
            </a: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when we violate natural laws – sincerity isn’t enough to protect 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When will people learn that sincerity in religion (although important) is not enough alone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Matt. 7:21-24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Matt. 15:14 </a:t>
            </a:r>
          </a:p>
        </p:txBody>
      </p:sp>
    </p:spTree>
    <p:extLst>
      <p:ext uri="{BB962C8B-B14F-4D97-AF65-F5344CB8AC3E}">
        <p14:creationId xmlns:p14="http://schemas.microsoft.com/office/powerpoint/2010/main" val="3333608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DF9982DD-F6D1-2F8F-B8CB-EC0AC1122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46234C-35F6-07B0-E615-9D177905B767}"/>
              </a:ext>
            </a:extLst>
          </p:cNvPr>
          <p:cNvSpPr txBox="1"/>
          <p:nvPr/>
        </p:nvSpPr>
        <p:spPr>
          <a:xfrm>
            <a:off x="8109808" y="5820820"/>
            <a:ext cx="4449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77"/>
                <a:ea typeface="+mn-ea"/>
                <a:cs typeface="+mn-cs"/>
              </a:rPr>
              <a:t>1 Kings 13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7E51C4D-0E0F-8693-9566-ECC6519F16E0}"/>
              </a:ext>
            </a:extLst>
          </p:cNvPr>
          <p:cNvSpPr/>
          <p:nvPr/>
        </p:nvSpPr>
        <p:spPr>
          <a:xfrm>
            <a:off x="955964" y="4164724"/>
            <a:ext cx="10501745" cy="851788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prstClr val="white"/>
                </a:solidFill>
                <a:latin typeface="Rosetta" pitchFamily="2" charset="77"/>
              </a:rPr>
              <a:t>Yesterday's Obedience Doesn’t Atone For Today's Disobedience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C2884A4-5E76-FA11-0C7A-DFDDE32B292A}"/>
              </a:ext>
            </a:extLst>
          </p:cNvPr>
          <p:cNvSpPr/>
          <p:nvPr/>
        </p:nvSpPr>
        <p:spPr>
          <a:xfrm>
            <a:off x="955964" y="1468582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536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Rosetta" pitchFamily="2" charset="77"/>
              </a:rPr>
              <a:t>God Is Not An Author of Confusion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7BD9EF7-8BCC-50AC-C55E-595B351DC1E7}"/>
              </a:ext>
            </a:extLst>
          </p:cNvPr>
          <p:cNvSpPr/>
          <p:nvPr/>
        </p:nvSpPr>
        <p:spPr>
          <a:xfrm>
            <a:off x="955964" y="2371038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Rosetta" pitchFamily="2" charset="77"/>
              </a:rPr>
              <a:t>Religious Leaders Don’t Always Tell The Truth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Rosetta" pitchFamily="2" charset="77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429D79B-8916-B003-08A8-9D04B4456738}"/>
              </a:ext>
            </a:extLst>
          </p:cNvPr>
          <p:cNvSpPr/>
          <p:nvPr/>
        </p:nvSpPr>
        <p:spPr>
          <a:xfrm>
            <a:off x="955964" y="3270628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 algn="ctr" defTabSz="457200">
              <a:buFont typeface="+mj-lt"/>
              <a:buAutoNum type="romanUcPeriod" startAt="3"/>
              <a:defRPr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Rosetta" pitchFamily="2" charset="77"/>
              </a:rPr>
              <a:t> Sincerity Is No Excuse For Disobedience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CE8783-665C-0195-0787-741D52C00E4C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ell MT" panose="02020503060305020303" pitchFamily="18" charset="77"/>
                <a:ea typeface="+mn-ea"/>
                <a:cs typeface="+mn-cs"/>
              </a:rPr>
              <a:t>Lessons Learned Too Late</a:t>
            </a:r>
          </a:p>
        </p:txBody>
      </p:sp>
    </p:spTree>
    <p:extLst>
      <p:ext uri="{BB962C8B-B14F-4D97-AF65-F5344CB8AC3E}">
        <p14:creationId xmlns:p14="http://schemas.microsoft.com/office/powerpoint/2010/main" val="30583539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7DF6A2F-9F78-0FF3-56B9-116D9224CC8B}"/>
              </a:ext>
            </a:extLst>
          </p:cNvPr>
          <p:cNvSpPr/>
          <p:nvPr/>
        </p:nvSpPr>
        <p:spPr>
          <a:xfrm>
            <a:off x="124691" y="187036"/>
            <a:ext cx="11942617" cy="6483927"/>
          </a:xfrm>
          <a:prstGeom prst="roundRect">
            <a:avLst>
              <a:gd name="adj" fmla="val 3892"/>
            </a:avLst>
          </a:prstGeom>
          <a:solidFill>
            <a:srgbClr val="FADDB3"/>
          </a:solidFill>
          <a:ln>
            <a:solidFill>
              <a:srgbClr val="FAD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98F37FA6-639F-E1F2-47A0-6DEAFDD3A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4" y="401781"/>
            <a:ext cx="2521527" cy="1418359"/>
          </a:xfrm>
          <a:prstGeom prst="rect">
            <a:avLst/>
          </a:prstGeom>
          <a:noFill/>
          <a:effectLst>
            <a:softEdge rad="78919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DBDDC2-C95D-C852-B182-11E5A7644A84}"/>
              </a:ext>
            </a:extLst>
          </p:cNvPr>
          <p:cNvSpPr/>
          <p:nvPr/>
        </p:nvSpPr>
        <p:spPr>
          <a:xfrm>
            <a:off x="3266209" y="637740"/>
            <a:ext cx="8631381" cy="946439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prstClr val="white"/>
                </a:solidFill>
                <a:latin typeface="Rosetta" pitchFamily="2" charset="77"/>
              </a:rPr>
              <a:t>Yesterday's Obedience Doesn’t Atone For Today's Disobedience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B229C3-5242-C3BB-862D-1E81BC4F91D9}"/>
              </a:ext>
            </a:extLst>
          </p:cNvPr>
          <p:cNvSpPr txBox="1"/>
          <p:nvPr/>
        </p:nvSpPr>
        <p:spPr>
          <a:xfrm>
            <a:off x="592872" y="2034883"/>
            <a:ext cx="11006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God Doesn’t Overlook Today’s Disobedience Because of Our Obedience In The Past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It can be easy for us to dwell in </a:t>
            </a: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our accomplishments of the past.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But if I don't remain faithful to the Lord, yesterday's obedience doesn't help.</a:t>
            </a:r>
          </a:p>
        </p:txBody>
      </p:sp>
    </p:spTree>
    <p:extLst>
      <p:ext uri="{BB962C8B-B14F-4D97-AF65-F5344CB8AC3E}">
        <p14:creationId xmlns:p14="http://schemas.microsoft.com/office/powerpoint/2010/main" val="16066963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7DF6A2F-9F78-0FF3-56B9-116D9224CC8B}"/>
              </a:ext>
            </a:extLst>
          </p:cNvPr>
          <p:cNvSpPr/>
          <p:nvPr/>
        </p:nvSpPr>
        <p:spPr>
          <a:xfrm>
            <a:off x="124691" y="187036"/>
            <a:ext cx="11942617" cy="6483927"/>
          </a:xfrm>
          <a:prstGeom prst="roundRect">
            <a:avLst>
              <a:gd name="adj" fmla="val 3892"/>
            </a:avLst>
          </a:prstGeom>
          <a:solidFill>
            <a:srgbClr val="FADDB3"/>
          </a:solidFill>
          <a:ln>
            <a:solidFill>
              <a:srgbClr val="FAD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98F37FA6-639F-E1F2-47A0-6DEAFDD3A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4" y="401781"/>
            <a:ext cx="2521527" cy="1418359"/>
          </a:xfrm>
          <a:prstGeom prst="rect">
            <a:avLst/>
          </a:prstGeom>
          <a:noFill/>
          <a:effectLst>
            <a:softEdge rad="78919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DBDDC2-C95D-C852-B182-11E5A7644A84}"/>
              </a:ext>
            </a:extLst>
          </p:cNvPr>
          <p:cNvSpPr/>
          <p:nvPr/>
        </p:nvSpPr>
        <p:spPr>
          <a:xfrm>
            <a:off x="3266209" y="637740"/>
            <a:ext cx="8631381" cy="946439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setta" pitchFamily="2" charset="77"/>
                <a:ea typeface="+mn-ea"/>
                <a:cs typeface="+mn-cs"/>
              </a:rPr>
              <a:t>Yesterday's Obedience Doesn’t Atone For Today's Disobedience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635C77-943F-A236-19F1-FE51C816BD41}"/>
              </a:ext>
            </a:extLst>
          </p:cNvPr>
          <p:cNvSpPr txBox="1"/>
          <p:nvPr/>
        </p:nvSpPr>
        <p:spPr>
          <a:xfrm>
            <a:off x="574964" y="2034883"/>
            <a:ext cx="110062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God Doesn’t Overlook Today’s Disobedience Because of Our Obedience In The Past</a:t>
            </a:r>
            <a:endParaRPr lang="en-US" sz="2400" dirty="0">
              <a:latin typeface="Accordance" pitchFamily="2" charset="-79"/>
              <a:ea typeface="Accordance" pitchFamily="2" charset="-79"/>
              <a:cs typeface="Accordance" pitchFamily="2" charset="-79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God Requires Continual Obedience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1 Cor. 15:58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Rev. 2:10</a:t>
            </a:r>
          </a:p>
        </p:txBody>
      </p:sp>
    </p:spTree>
    <p:extLst>
      <p:ext uri="{BB962C8B-B14F-4D97-AF65-F5344CB8AC3E}">
        <p14:creationId xmlns:p14="http://schemas.microsoft.com/office/powerpoint/2010/main" val="116603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DF9982DD-F6D1-2F8F-B8CB-EC0AC1122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46234C-35F6-07B0-E615-9D177905B767}"/>
              </a:ext>
            </a:extLst>
          </p:cNvPr>
          <p:cNvSpPr txBox="1"/>
          <p:nvPr/>
        </p:nvSpPr>
        <p:spPr>
          <a:xfrm>
            <a:off x="8207804" y="5869075"/>
            <a:ext cx="4449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77"/>
                <a:ea typeface="+mn-ea"/>
                <a:cs typeface="+mn-cs"/>
              </a:rPr>
              <a:t>1 Kings 13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C7CF993-A019-E465-1F88-8311AC80D6B7}"/>
              </a:ext>
            </a:extLst>
          </p:cNvPr>
          <p:cNvSpPr/>
          <p:nvPr/>
        </p:nvSpPr>
        <p:spPr>
          <a:xfrm>
            <a:off x="955964" y="5175256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5"/>
            </a:pPr>
            <a:r>
              <a:rPr lang="en-US" sz="3200" b="1" dirty="0">
                <a:solidFill>
                  <a:schemeClr val="bg1"/>
                </a:solidFill>
                <a:latin typeface="Rosetta" pitchFamily="2" charset="77"/>
              </a:rPr>
              <a:t> Partial Obedience Isn’t Obedience At All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91ADE0C-1B52-C3FC-0C87-713ACE69D115}"/>
              </a:ext>
            </a:extLst>
          </p:cNvPr>
          <p:cNvSpPr/>
          <p:nvPr/>
        </p:nvSpPr>
        <p:spPr>
          <a:xfrm>
            <a:off x="955964" y="1468582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536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Rosetta" pitchFamily="2" charset="77"/>
              </a:rPr>
              <a:t>God Is Not An Author of Confusion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E080C8B-7200-3364-7E70-B0984B6EC61A}"/>
              </a:ext>
            </a:extLst>
          </p:cNvPr>
          <p:cNvSpPr/>
          <p:nvPr/>
        </p:nvSpPr>
        <p:spPr>
          <a:xfrm>
            <a:off x="955964" y="2371038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Rosetta" pitchFamily="2" charset="77"/>
              </a:rPr>
              <a:t>Religious Leaders Don’t Always Tell The Truth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Rosetta" pitchFamily="2" charset="77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7AC6E25-57E3-4E77-5685-3C6B15DCDA81}"/>
              </a:ext>
            </a:extLst>
          </p:cNvPr>
          <p:cNvSpPr/>
          <p:nvPr/>
        </p:nvSpPr>
        <p:spPr>
          <a:xfrm>
            <a:off x="955964" y="3270628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 algn="ctr" defTabSz="457200">
              <a:buFont typeface="+mj-lt"/>
              <a:buAutoNum type="romanUcPeriod" startAt="3"/>
              <a:defRPr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Rosetta" pitchFamily="2" charset="77"/>
              </a:rPr>
              <a:t> Sincerity Is No Excuse For Disobedience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108358F-C0A0-855F-5B68-F4280AC0A9DE}"/>
              </a:ext>
            </a:extLst>
          </p:cNvPr>
          <p:cNvSpPr/>
          <p:nvPr/>
        </p:nvSpPr>
        <p:spPr>
          <a:xfrm>
            <a:off x="955964" y="4164724"/>
            <a:ext cx="10501745" cy="851788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lvl="0" indent="-51435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Rosetta" pitchFamily="2" charset="77"/>
              </a:rPr>
              <a:t> Yesterday's Obedience Doesn’t Atone For Today's Disobedience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CC4879-6947-0031-CCC9-1DC9DAF06238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ell MT" panose="02020503060305020303" pitchFamily="18" charset="77"/>
                <a:ea typeface="+mn-ea"/>
                <a:cs typeface="+mn-cs"/>
              </a:rPr>
              <a:t>Lessons Learned Too Late</a:t>
            </a:r>
          </a:p>
        </p:txBody>
      </p:sp>
    </p:spTree>
    <p:extLst>
      <p:ext uri="{BB962C8B-B14F-4D97-AF65-F5344CB8AC3E}">
        <p14:creationId xmlns:p14="http://schemas.microsoft.com/office/powerpoint/2010/main" val="2390603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7DF6A2F-9F78-0FF3-56B9-116D9224CC8B}"/>
              </a:ext>
            </a:extLst>
          </p:cNvPr>
          <p:cNvSpPr/>
          <p:nvPr/>
        </p:nvSpPr>
        <p:spPr>
          <a:xfrm>
            <a:off x="124691" y="187036"/>
            <a:ext cx="11942617" cy="6483927"/>
          </a:xfrm>
          <a:prstGeom prst="roundRect">
            <a:avLst>
              <a:gd name="adj" fmla="val 3892"/>
            </a:avLst>
          </a:prstGeom>
          <a:solidFill>
            <a:srgbClr val="FADDB3"/>
          </a:solidFill>
          <a:ln>
            <a:solidFill>
              <a:srgbClr val="FAD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98F37FA6-639F-E1F2-47A0-6DEAFDD3A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4" y="401781"/>
            <a:ext cx="2521527" cy="1418359"/>
          </a:xfrm>
          <a:prstGeom prst="rect">
            <a:avLst/>
          </a:prstGeom>
          <a:noFill/>
          <a:effectLst>
            <a:softEdge rad="78919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DBDDC2-C95D-C852-B182-11E5A7644A84}"/>
              </a:ext>
            </a:extLst>
          </p:cNvPr>
          <p:cNvSpPr/>
          <p:nvPr/>
        </p:nvSpPr>
        <p:spPr>
          <a:xfrm>
            <a:off x="3266209" y="684819"/>
            <a:ext cx="8631381" cy="82846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lang="en-US" sz="2800" b="1" dirty="0">
                <a:solidFill>
                  <a:schemeClr val="bg1"/>
                </a:solidFill>
                <a:latin typeface="Rosetta" pitchFamily="2" charset="77"/>
              </a:rPr>
              <a:t>Partial Obedience Isn’t Obedience At All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setta" pitchFamily="2" charset="77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7C30E8-257E-BE00-EEAC-5511898856AB}"/>
              </a:ext>
            </a:extLst>
          </p:cNvPr>
          <p:cNvSpPr txBox="1"/>
          <p:nvPr/>
        </p:nvSpPr>
        <p:spPr>
          <a:xfrm>
            <a:off x="574964" y="2044491"/>
            <a:ext cx="110062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The Young Prophet Successfully Completed The First Part of His Mission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However, There Was A Second Part of His Mission – Just As Vital As His First.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Both parts were God-given missions. </a:t>
            </a:r>
            <a:endParaRPr lang="en-US" sz="2400" dirty="0">
              <a:latin typeface="Accordance" pitchFamily="2" charset="-79"/>
              <a:ea typeface="Accordance" pitchFamily="2" charset="-79"/>
              <a:cs typeface="Accordance" pitchFamily="2" charset="-79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He didn’t obey what the Lord said about his return trip. </a:t>
            </a:r>
          </a:p>
        </p:txBody>
      </p:sp>
    </p:spTree>
    <p:extLst>
      <p:ext uri="{BB962C8B-B14F-4D97-AF65-F5344CB8AC3E}">
        <p14:creationId xmlns:p14="http://schemas.microsoft.com/office/powerpoint/2010/main" val="27763460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7DF6A2F-9F78-0FF3-56B9-116D9224CC8B}"/>
              </a:ext>
            </a:extLst>
          </p:cNvPr>
          <p:cNvSpPr/>
          <p:nvPr/>
        </p:nvSpPr>
        <p:spPr>
          <a:xfrm>
            <a:off x="124691" y="187036"/>
            <a:ext cx="11942617" cy="6483927"/>
          </a:xfrm>
          <a:prstGeom prst="roundRect">
            <a:avLst>
              <a:gd name="adj" fmla="val 3892"/>
            </a:avLst>
          </a:prstGeom>
          <a:solidFill>
            <a:srgbClr val="FADDB3"/>
          </a:solidFill>
          <a:ln>
            <a:solidFill>
              <a:srgbClr val="FADD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98F37FA6-639F-E1F2-47A0-6DEAFDD3A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4" y="401781"/>
            <a:ext cx="2521527" cy="1418359"/>
          </a:xfrm>
          <a:prstGeom prst="rect">
            <a:avLst/>
          </a:prstGeom>
          <a:noFill/>
          <a:effectLst>
            <a:softEdge rad="78919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DBDDC2-C95D-C852-B182-11E5A7644A84}"/>
              </a:ext>
            </a:extLst>
          </p:cNvPr>
          <p:cNvSpPr/>
          <p:nvPr/>
        </p:nvSpPr>
        <p:spPr>
          <a:xfrm>
            <a:off x="3266209" y="684819"/>
            <a:ext cx="8631381" cy="82846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setta" pitchFamily="2" charset="77"/>
                <a:ea typeface="+mn-ea"/>
                <a:cs typeface="+mn-cs"/>
              </a:rPr>
              <a:t>Partial Obedience Isn’t Obedience At All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F0D7C9-C1DC-8B76-EFAC-48AF0B7676AA}"/>
              </a:ext>
            </a:extLst>
          </p:cNvPr>
          <p:cNvSpPr txBox="1"/>
          <p:nvPr/>
        </p:nvSpPr>
        <p:spPr>
          <a:xfrm>
            <a:off x="574964" y="2011064"/>
            <a:ext cx="110062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The Young Prophet Successfully Completed The First Part of His Mission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However, There Was A Second Part of His Mission – Just As Vital As His First.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Have You, As </a:t>
            </a: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 </a:t>
            </a: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ember of The </a:t>
            </a: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C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hurch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, Contented </a:t>
            </a: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ourself </a:t>
            </a: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W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ith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 Partial </a:t>
            </a:r>
            <a:r>
              <a:rPr lang="en-US" sz="2400" dirty="0">
                <a:latin typeface="Accordance" pitchFamily="2" charset="-79"/>
                <a:ea typeface="Accordance" pitchFamily="2" charset="-79"/>
                <a:cs typeface="Accordance" pitchFamily="2" charset="-79"/>
              </a:rPr>
              <a:t>O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bedience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ccordance" pitchFamily="2" charset="-79"/>
                <a:ea typeface="Accordance" pitchFamily="2" charset="-79"/>
                <a:cs typeface="Accordance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8705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od Prophet, Bad Prophet, and the Knowledge of God in 1 Kings 13 -  Bellator Christi">
            <a:extLst>
              <a:ext uri="{FF2B5EF4-FFF2-40B4-BE49-F238E27FC236}">
                <a16:creationId xmlns:a16="http://schemas.microsoft.com/office/drawing/2014/main" id="{DF9982DD-F6D1-2F8F-B8CB-EC0AC1122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46234C-35F6-07B0-E615-9D177905B767}"/>
              </a:ext>
            </a:extLst>
          </p:cNvPr>
          <p:cNvSpPr txBox="1"/>
          <p:nvPr/>
        </p:nvSpPr>
        <p:spPr>
          <a:xfrm>
            <a:off x="8207804" y="5869075"/>
            <a:ext cx="4449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ll MT" panose="02020503060305020303" pitchFamily="18" charset="77"/>
                <a:ea typeface="+mn-ea"/>
                <a:cs typeface="+mn-cs"/>
              </a:rPr>
              <a:t>1 Kings 13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C7CF993-A019-E465-1F88-8311AC80D6B7}"/>
              </a:ext>
            </a:extLst>
          </p:cNvPr>
          <p:cNvSpPr/>
          <p:nvPr/>
        </p:nvSpPr>
        <p:spPr>
          <a:xfrm>
            <a:off x="955964" y="5175256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setta" pitchFamily="2" charset="77"/>
                <a:ea typeface="+mn-ea"/>
                <a:cs typeface="+mn-cs"/>
              </a:rPr>
              <a:t> Partial Obedience Isn’t Obedience At All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91ADE0C-1B52-C3FC-0C87-713ACE69D115}"/>
              </a:ext>
            </a:extLst>
          </p:cNvPr>
          <p:cNvSpPr/>
          <p:nvPr/>
        </p:nvSpPr>
        <p:spPr>
          <a:xfrm>
            <a:off x="955964" y="1468582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536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setta" pitchFamily="2" charset="77"/>
                <a:ea typeface="+mn-ea"/>
                <a:cs typeface="+mn-cs"/>
              </a:rPr>
              <a:t>God Is Not An Author of Confusion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E080C8B-7200-3364-7E70-B0984B6EC61A}"/>
              </a:ext>
            </a:extLst>
          </p:cNvPr>
          <p:cNvSpPr/>
          <p:nvPr/>
        </p:nvSpPr>
        <p:spPr>
          <a:xfrm>
            <a:off x="955964" y="2371038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setta" pitchFamily="2" charset="77"/>
                <a:ea typeface="+mn-ea"/>
                <a:cs typeface="+mn-cs"/>
              </a:rPr>
              <a:t>Religious Leaders Don’t Always Tell The Truth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7AC6E25-57E3-4E77-5685-3C6B15DCDA81}"/>
              </a:ext>
            </a:extLst>
          </p:cNvPr>
          <p:cNvSpPr/>
          <p:nvPr/>
        </p:nvSpPr>
        <p:spPr>
          <a:xfrm>
            <a:off x="955964" y="3270628"/>
            <a:ext cx="10501745" cy="762000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setta" pitchFamily="2" charset="77"/>
                <a:ea typeface="+mn-ea"/>
                <a:cs typeface="+mn-cs"/>
              </a:rPr>
              <a:t> Sincerity Is No Excuse For Disobedience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108358F-C0A0-855F-5B68-F4280AC0A9DE}"/>
              </a:ext>
            </a:extLst>
          </p:cNvPr>
          <p:cNvSpPr/>
          <p:nvPr/>
        </p:nvSpPr>
        <p:spPr>
          <a:xfrm>
            <a:off x="955964" y="4164724"/>
            <a:ext cx="10501745" cy="851788"/>
          </a:xfrm>
          <a:prstGeom prst="roundRect">
            <a:avLst/>
          </a:prstGeom>
          <a:solidFill>
            <a:schemeClr val="bg2">
              <a:lumMod val="75000"/>
              <a:alpha val="67821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setta" pitchFamily="2" charset="77"/>
                <a:ea typeface="+mn-ea"/>
                <a:cs typeface="+mn-cs"/>
              </a:rPr>
              <a:t> Yesterday's Obedience Doesn’t Atone For Today's Disobedience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CC4879-6947-0031-CCC9-1DC9DAF06238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ell MT" panose="02020503060305020303" pitchFamily="18" charset="77"/>
                <a:ea typeface="+mn-ea"/>
                <a:cs typeface="+mn-cs"/>
              </a:rPr>
              <a:t>Lessons Learned Too Late</a:t>
            </a:r>
          </a:p>
        </p:txBody>
      </p:sp>
    </p:spTree>
    <p:extLst>
      <p:ext uri="{BB962C8B-B14F-4D97-AF65-F5344CB8AC3E}">
        <p14:creationId xmlns:p14="http://schemas.microsoft.com/office/powerpoint/2010/main" val="22882645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028872"/>
      </p:ext>
    </p:extLst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1740</TotalTime>
  <Words>818</Words>
  <Application>Microsoft Macintosh PowerPoint</Application>
  <PresentationFormat>Widescreen</PresentationFormat>
  <Paragraphs>97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Accordance</vt:lpstr>
      <vt:lpstr>Aptos</vt:lpstr>
      <vt:lpstr>Aptos Display</vt:lpstr>
      <vt:lpstr>Arial</vt:lpstr>
      <vt:lpstr>Bell MT</vt:lpstr>
      <vt:lpstr>Rosetta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Webb</dc:creator>
  <cp:lastModifiedBy>Matthew Webb</cp:lastModifiedBy>
  <cp:revision>3</cp:revision>
  <dcterms:created xsi:type="dcterms:W3CDTF">2024-07-27T15:48:45Z</dcterms:created>
  <dcterms:modified xsi:type="dcterms:W3CDTF">2024-07-28T20:49:37Z</dcterms:modified>
</cp:coreProperties>
</file>