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9" r:id="rId1"/>
    <p:sldMasterId id="2147483737" r:id="rId2"/>
  </p:sldMasterIdLst>
  <p:notesMasterIdLst>
    <p:notesMasterId r:id="rId34"/>
  </p:notesMasterIdLst>
  <p:handoutMasterIdLst>
    <p:handoutMasterId r:id="rId35"/>
  </p:handoutMasterIdLst>
  <p:sldIdLst>
    <p:sldId id="267" r:id="rId3"/>
    <p:sldId id="282" r:id="rId4"/>
    <p:sldId id="436" r:id="rId5"/>
    <p:sldId id="435" r:id="rId6"/>
    <p:sldId id="298" r:id="rId7"/>
    <p:sldId id="437" r:id="rId8"/>
    <p:sldId id="272" r:id="rId9"/>
    <p:sldId id="300" r:id="rId10"/>
    <p:sldId id="434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18" r:id="rId26"/>
    <p:sldId id="319" r:id="rId27"/>
    <p:sldId id="320" r:id="rId28"/>
    <p:sldId id="321" r:id="rId29"/>
    <p:sldId id="322" r:id="rId30"/>
    <p:sldId id="329" r:id="rId31"/>
    <p:sldId id="330" r:id="rId32"/>
    <p:sldId id="433" r:id="rId33"/>
  </p:sldIdLst>
  <p:sldSz cx="12192000" cy="6858000"/>
  <p:notesSz cx="6858000" cy="9144000"/>
  <p:embeddedFontLst>
    <p:embeddedFont>
      <p:font typeface="Arial Narrow" panose="020B0606020202030204" pitchFamily="34" charset="0"/>
      <p:regular r:id="rId36"/>
      <p:bold r:id="rId37"/>
      <p:italic r:id="rId38"/>
      <p:boldItalic r:id="rId39"/>
    </p:embeddedFont>
    <p:embeddedFont>
      <p:font typeface="Freestyle Script" panose="030804020302050B0404" pitchFamily="66" charset="0"/>
      <p:regular r:id="rId40"/>
    </p:embeddedFont>
    <p:embeddedFont>
      <p:font typeface="Tahoma" panose="020B0604030504040204" pitchFamily="34" charset="0"/>
      <p:regular r:id="rId41"/>
      <p:bold r:id="rId4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BD7860"/>
    <a:srgbClr val="FFFF00"/>
    <a:srgbClr val="720000"/>
    <a:srgbClr val="CC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7B50D9-2710-4BAC-9217-5FDB453769C6}" v="46" dt="2024-07-21T19:56:41.4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2796" autoAdjust="0"/>
  </p:normalViewPr>
  <p:slideViewPr>
    <p:cSldViewPr>
      <p:cViewPr varScale="1">
        <p:scale>
          <a:sx n="73" d="100"/>
          <a:sy n="73" d="100"/>
        </p:scale>
        <p:origin x="403" y="8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4.fntdata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3.fntdata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BEC39D4-D7E1-47B8-B13A-F077F87F15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07FDBFE-1AD5-44EF-83D2-3809792937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12776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80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800"/>
            </a:p>
          </p:txBody>
        </p:sp>
      </p:grpSp>
      <p:sp>
        <p:nvSpPr>
          <p:cNvPr id="7680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680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 anchorCtr="1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81B45-AFFF-4A38-B9BE-F7CA6A636E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A9B92-D3DA-48FB-B2BF-7CF23F80A7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CC2AF-4DB3-4005-A915-115BE8AE89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BB16C-3CBB-47A8-B222-E2DA39A12D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5AE9E-B5C5-4DA4-B920-5420F51C27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55EF6-00ED-4EA0-AC4E-110CE6DC63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2BFA4-B02A-4B8E-92DD-C831BF816D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32F42-4F93-4E35-A907-2CA88AF767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17B7E-5B1C-4642-BED6-470526F83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B0543-0B1E-49B9-B654-C8584B4E4E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542FB-806C-4CF4-91B3-F8391F6EF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6" name="Picture 104" descr="PPP_SEDUC_TLE_Bo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819400"/>
            <a:ext cx="10363200" cy="9144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886200"/>
            <a:ext cx="10363200" cy="685800"/>
          </a:xfrm>
        </p:spPr>
        <p:txBody>
          <a:bodyPr anchor="ctr"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117" name="Rectangle 4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18" name="Rectangle 4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19" name="Rectangle 4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97734D6-2208-42F8-A5FE-48B8123DC7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317477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285ECF-C521-46D3-90C8-7F6AD48937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681905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6F0941-5748-4B8B-9B1B-C2353CA40C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091754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3848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3848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A64BBC-9AF5-4D72-9A77-B8331B74E6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25032"/>
      </p:ext>
    </p:extLst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8856C5-63B9-4CFF-A06B-A77FA87319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689862"/>
      </p:ext>
    </p:extLst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0274FA-9A42-4511-BAB9-63968A0A51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57236"/>
      </p:ext>
    </p:extLst>
  </p:cSld>
  <p:clrMapOvr>
    <a:masterClrMapping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8B8E45-F9D8-4624-8BD1-53A01EBF8D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960598"/>
      </p:ext>
    </p:extLst>
  </p:cSld>
  <p:clrMapOvr>
    <a:masterClrMapping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418906-E37F-4ECF-B4DF-420EE096D8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56947"/>
      </p:ext>
    </p:extLst>
  </p:cSld>
  <p:clrMapOvr>
    <a:masterClrMapping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3332DC-5922-4FB6-99AD-FD442F7FA7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95947"/>
      </p:ext>
    </p:extLst>
  </p:cSld>
  <p:clrMapOvr>
    <a:masterClrMapping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5550E8-68B0-47DC-B229-A345546A1C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641026"/>
      </p:ext>
    </p:extLst>
  </p:cSld>
  <p:clrMapOvr>
    <a:masterClrMapping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4667" y="228600"/>
            <a:ext cx="28702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4067" y="228600"/>
            <a:ext cx="84074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F0DD49-ED23-47D6-B6FB-81F886C958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583743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1" y="0"/>
            <a:ext cx="9656233" cy="1981200"/>
            <a:chOff x="0" y="0"/>
            <a:chExt cx="4562" cy="1248"/>
          </a:xfrm>
        </p:grpSpPr>
        <p:sp>
          <p:nvSpPr>
            <p:cNvPr id="75779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800"/>
            </a:p>
          </p:txBody>
        </p:sp>
        <p:sp>
          <p:nvSpPr>
            <p:cNvPr id="75780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800"/>
            </a:p>
          </p:txBody>
        </p:sp>
      </p:grpSp>
      <p:sp>
        <p:nvSpPr>
          <p:cNvPr id="7578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6658CB54-3111-43B0-A65E-45A125F58B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6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ransition spd="med">
    <p:wipe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9" name="Picture 195" descr="PPP_SEDUC_TXT_Board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4067" y="228600"/>
            <a:ext cx="114808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E3F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524000"/>
            <a:ext cx="10972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14" name="Rectangle 19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629400"/>
            <a:ext cx="2844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aseline="-250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15" name="Rectangle 19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629400"/>
            <a:ext cx="3860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aseline="-250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16" name="Rectangle 19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19117" y="6629400"/>
            <a:ext cx="2844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aseline="-25000">
                <a:solidFill>
                  <a:srgbClr val="FFFFFF"/>
                </a:solidFill>
              </a:defRPr>
            </a:lvl1pPr>
          </a:lstStyle>
          <a:p>
            <a:fld id="{F48591D4-48A9-42E4-8B91-F2F6E27DD5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374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 spd="slow">
    <p:cover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FFFFFF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rgbClr val="FFFFFF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rgbClr val="FFFFFF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FFFFFF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FFFFF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FFFFF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FFFFF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9771" y="1219200"/>
            <a:ext cx="7772400" cy="914400"/>
          </a:xfrm>
        </p:spPr>
        <p:txBody>
          <a:bodyPr/>
          <a:lstStyle/>
          <a:p>
            <a:r>
              <a:rPr lang="en-US" sz="8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tyle Script" pitchFamily="66" charset="0"/>
              </a:rPr>
              <a:t>Divisions Within</a:t>
            </a:r>
            <a:br>
              <a:rPr lang="en-US" sz="8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tyle Script" pitchFamily="66" charset="0"/>
              </a:rPr>
            </a:br>
            <a:r>
              <a:rPr lang="en-US" sz="8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tyle Script" pitchFamily="66" charset="0"/>
              </a:rPr>
              <a:t>The Church of Christ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1" y="3124200"/>
            <a:ext cx="7848599" cy="3062377"/>
          </a:xfrm>
          <a:prstGeom prst="rect">
            <a:avLst/>
          </a:prstGeom>
          <a:solidFill>
            <a:schemeClr val="tx2"/>
          </a:solidFill>
          <a:ln>
            <a:solidFill>
              <a:srgbClr val="FFFF99"/>
            </a:solidFill>
          </a:ln>
        </p:spPr>
        <p:txBody>
          <a:bodyPr wrap="square" rtlCol="0">
            <a:spAutoFit/>
          </a:bodyPr>
          <a:lstStyle/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Missionary Society (1849)</a:t>
            </a: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Instrumental Music (1859)</a:t>
            </a: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Colleges in Church Budget (1938)</a:t>
            </a: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Orphan Homes (1950’s)</a:t>
            </a: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Sponsoring Church (1950’s)</a:t>
            </a:r>
          </a:p>
          <a:p>
            <a:pPr marL="914400" marR="0" lvl="1" indent="-4572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Social Gospel (1960’s)</a:t>
            </a:r>
          </a:p>
        </p:txBody>
      </p:sp>
      <p:pic>
        <p:nvPicPr>
          <p:cNvPr id="3" name="Picture 2" descr="http://t3.gstatic.com/images?q=tbn:ANd9GcQHGnvCbceYDj4fqc41-8BboQmnJKQ1tqjTdBDTDX3u2kKfn54&amp;t=1&amp;h=186&amp;w=150&amp;usg=__-sD7-Fvga-Epb7vn-chpVm_iwwc=">
            <a:extLst>
              <a:ext uri="{FF2B5EF4-FFF2-40B4-BE49-F238E27FC236}">
                <a16:creationId xmlns:a16="http://schemas.microsoft.com/office/drawing/2014/main" id="{676A7119-D32D-F70B-F410-DD9E328EF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"/>
            <a:ext cx="196645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52BD90FD-7661-B530-C310-1AD2989600DF}"/>
              </a:ext>
            </a:extLst>
          </p:cNvPr>
          <p:cNvSpPr txBox="1">
            <a:spLocks noChangeArrowheads="1"/>
          </p:cNvSpPr>
          <p:nvPr/>
        </p:nvSpPr>
        <p:spPr bwMode="auto">
          <a:xfrm rot="20306588">
            <a:off x="1597790" y="3033483"/>
            <a:ext cx="8686800" cy="2470150"/>
          </a:xfrm>
          <a:prstGeom prst="rect">
            <a:avLst/>
          </a:prstGeom>
          <a:solidFill>
            <a:srgbClr val="720000">
              <a:alpha val="83922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5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Authority</a:t>
            </a:r>
          </a:p>
        </p:txBody>
      </p:sp>
    </p:spTree>
    <p:extLst>
      <p:ext uri="{BB962C8B-B14F-4D97-AF65-F5344CB8AC3E}">
        <p14:creationId xmlns:p14="http://schemas.microsoft.com/office/powerpoint/2010/main" val="157463581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1752600" y="-152400"/>
            <a:ext cx="8686800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5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Authority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0" y="5791201"/>
            <a:ext cx="1219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i="1" dirty="0">
                <a:latin typeface="Times New Roman" pitchFamily="18" charset="0"/>
              </a:rPr>
              <a:t>A Simple Study of How Authority Works In Religion</a:t>
            </a:r>
          </a:p>
        </p:txBody>
      </p:sp>
      <p:pic>
        <p:nvPicPr>
          <p:cNvPr id="4" name="Picture 3" descr="bible.jpg">
            <a:extLst>
              <a:ext uri="{FF2B5EF4-FFF2-40B4-BE49-F238E27FC236}">
                <a16:creationId xmlns:a16="http://schemas.microsoft.com/office/drawing/2014/main" id="{F0955B54-3FBA-4859-4085-CC42B6C38BC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8533" y="2057400"/>
            <a:ext cx="4334934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1752600" y="-415925"/>
            <a:ext cx="868680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Authority</a:t>
            </a:r>
          </a:p>
        </p:txBody>
      </p:sp>
      <p:sp>
        <p:nvSpPr>
          <p:cNvPr id="50179" name="AutoShape 3"/>
          <p:cNvSpPr>
            <a:spLocks noChangeArrowheads="1"/>
          </p:cNvSpPr>
          <p:nvPr/>
        </p:nvSpPr>
        <p:spPr bwMode="auto">
          <a:xfrm>
            <a:off x="1524000" y="17526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I. What Is Authority?</a:t>
            </a:r>
          </a:p>
        </p:txBody>
      </p:sp>
      <p:sp>
        <p:nvSpPr>
          <p:cNvPr id="50180" name="AutoShape 4"/>
          <p:cNvSpPr>
            <a:spLocks noChangeArrowheads="1"/>
          </p:cNvSpPr>
          <p:nvPr/>
        </p:nvSpPr>
        <p:spPr bwMode="auto">
          <a:xfrm>
            <a:off x="1524000" y="1752600"/>
            <a:ext cx="9144000" cy="685800"/>
          </a:xfrm>
          <a:prstGeom prst="beve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Tahoma" pitchFamily="34" charset="0"/>
              </a:rPr>
              <a:t>I. What Is Authority?</a:t>
            </a:r>
          </a:p>
        </p:txBody>
      </p:sp>
      <p:sp>
        <p:nvSpPr>
          <p:cNvPr id="50181" name="AutoShape 5"/>
          <p:cNvSpPr>
            <a:spLocks noChangeArrowheads="1"/>
          </p:cNvSpPr>
          <p:nvPr/>
        </p:nvSpPr>
        <p:spPr bwMode="auto">
          <a:xfrm>
            <a:off x="1524000" y="25908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II. God Has Authority Over Man</a:t>
            </a:r>
          </a:p>
        </p:txBody>
      </p:sp>
      <p:sp>
        <p:nvSpPr>
          <p:cNvPr id="50182" name="AutoShape 6"/>
          <p:cNvSpPr>
            <a:spLocks noChangeArrowheads="1"/>
          </p:cNvSpPr>
          <p:nvPr/>
        </p:nvSpPr>
        <p:spPr bwMode="auto">
          <a:xfrm>
            <a:off x="1524000" y="2590800"/>
            <a:ext cx="9144000" cy="685800"/>
          </a:xfrm>
          <a:prstGeom prst="beve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ahoma" pitchFamily="34" charset="0"/>
              </a:rPr>
              <a:t>II. God Has Authority Over Man</a:t>
            </a:r>
          </a:p>
        </p:txBody>
      </p:sp>
      <p:sp>
        <p:nvSpPr>
          <p:cNvPr id="50183" name="AutoShape 7"/>
          <p:cNvSpPr>
            <a:spLocks noChangeArrowheads="1"/>
          </p:cNvSpPr>
          <p:nvPr/>
        </p:nvSpPr>
        <p:spPr bwMode="auto">
          <a:xfrm>
            <a:off x="1524000" y="34290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III. The Need For Authority</a:t>
            </a:r>
          </a:p>
        </p:txBody>
      </p:sp>
      <p:sp>
        <p:nvSpPr>
          <p:cNvPr id="50184" name="AutoShape 8"/>
          <p:cNvSpPr>
            <a:spLocks noChangeArrowheads="1"/>
          </p:cNvSpPr>
          <p:nvPr/>
        </p:nvSpPr>
        <p:spPr bwMode="auto">
          <a:xfrm>
            <a:off x="1524000" y="3429000"/>
            <a:ext cx="9144000" cy="685800"/>
          </a:xfrm>
          <a:prstGeom prst="beve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Tahoma" pitchFamily="34" charset="0"/>
              </a:rPr>
              <a:t>III. The Need For Authority</a:t>
            </a:r>
          </a:p>
        </p:txBody>
      </p:sp>
      <p:sp>
        <p:nvSpPr>
          <p:cNvPr id="50185" name="AutoShape 9"/>
          <p:cNvSpPr>
            <a:spLocks noChangeArrowheads="1"/>
          </p:cNvSpPr>
          <p:nvPr/>
        </p:nvSpPr>
        <p:spPr bwMode="auto">
          <a:xfrm>
            <a:off x="1524000" y="42672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IV. Must Have Bible Authority</a:t>
            </a:r>
          </a:p>
        </p:txBody>
      </p:sp>
      <p:sp>
        <p:nvSpPr>
          <p:cNvPr id="50186" name="AutoShape 10"/>
          <p:cNvSpPr>
            <a:spLocks noChangeArrowheads="1"/>
          </p:cNvSpPr>
          <p:nvPr/>
        </p:nvSpPr>
        <p:spPr bwMode="auto">
          <a:xfrm>
            <a:off x="1524000" y="4267200"/>
            <a:ext cx="9144000" cy="685800"/>
          </a:xfrm>
          <a:prstGeom prst="beve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ahoma" pitchFamily="34" charset="0"/>
              </a:rPr>
              <a:t>IV. Must Have Bible Authority</a:t>
            </a:r>
          </a:p>
        </p:txBody>
      </p:sp>
      <p:pic>
        <p:nvPicPr>
          <p:cNvPr id="2" name="Picture 1" descr="bible.jpg">
            <a:extLst>
              <a:ext uri="{FF2B5EF4-FFF2-40B4-BE49-F238E27FC236}">
                <a16:creationId xmlns:a16="http://schemas.microsoft.com/office/drawing/2014/main" id="{389ADE1D-ACA8-64F3-200D-09B033B0863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9117" y="119743"/>
            <a:ext cx="1806223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63685899"/>
      </p:ext>
    </p:extLst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1752600" y="-415925"/>
            <a:ext cx="868680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Authority</a:t>
            </a:r>
          </a:p>
        </p:txBody>
      </p:sp>
      <p:sp>
        <p:nvSpPr>
          <p:cNvPr id="50179" name="AutoShape 3"/>
          <p:cNvSpPr>
            <a:spLocks noChangeArrowheads="1"/>
          </p:cNvSpPr>
          <p:nvPr/>
        </p:nvSpPr>
        <p:spPr bwMode="auto">
          <a:xfrm>
            <a:off x="1524000" y="17526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tx2">
              <a:lumMod val="2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I. What Is Authority?</a:t>
            </a:r>
          </a:p>
        </p:txBody>
      </p:sp>
      <p:sp>
        <p:nvSpPr>
          <p:cNvPr id="50180" name="AutoShape 4"/>
          <p:cNvSpPr>
            <a:spLocks noChangeArrowheads="1"/>
          </p:cNvSpPr>
          <p:nvPr/>
        </p:nvSpPr>
        <p:spPr bwMode="auto">
          <a:xfrm>
            <a:off x="1524000" y="17526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tx2">
              <a:lumMod val="25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Tahoma" pitchFamily="34" charset="0"/>
              </a:rPr>
              <a:t>I. What Is Authority?</a:t>
            </a:r>
          </a:p>
        </p:txBody>
      </p:sp>
      <p:sp>
        <p:nvSpPr>
          <p:cNvPr id="50181" name="AutoShape 5"/>
          <p:cNvSpPr>
            <a:spLocks noChangeArrowheads="1"/>
          </p:cNvSpPr>
          <p:nvPr/>
        </p:nvSpPr>
        <p:spPr bwMode="auto">
          <a:xfrm>
            <a:off x="1524000" y="25908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tx2">
              <a:lumMod val="2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II. God Has Authority Over Man</a:t>
            </a:r>
          </a:p>
        </p:txBody>
      </p:sp>
      <p:sp>
        <p:nvSpPr>
          <p:cNvPr id="50182" name="AutoShape 6"/>
          <p:cNvSpPr>
            <a:spLocks noChangeArrowheads="1"/>
          </p:cNvSpPr>
          <p:nvPr/>
        </p:nvSpPr>
        <p:spPr bwMode="auto">
          <a:xfrm>
            <a:off x="1524000" y="25908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tx2">
              <a:lumMod val="25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ahoma" pitchFamily="34" charset="0"/>
              </a:rPr>
              <a:t>II. God Has Authority Over Man</a:t>
            </a:r>
          </a:p>
        </p:txBody>
      </p:sp>
      <p:sp>
        <p:nvSpPr>
          <p:cNvPr id="50183" name="AutoShape 7"/>
          <p:cNvSpPr>
            <a:spLocks noChangeArrowheads="1"/>
          </p:cNvSpPr>
          <p:nvPr/>
        </p:nvSpPr>
        <p:spPr bwMode="auto">
          <a:xfrm>
            <a:off x="1524000" y="34290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tx2">
              <a:lumMod val="2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III. The Need For Authority</a:t>
            </a:r>
          </a:p>
        </p:txBody>
      </p:sp>
      <p:sp>
        <p:nvSpPr>
          <p:cNvPr id="50184" name="AutoShape 8"/>
          <p:cNvSpPr>
            <a:spLocks noChangeArrowheads="1"/>
          </p:cNvSpPr>
          <p:nvPr/>
        </p:nvSpPr>
        <p:spPr bwMode="auto">
          <a:xfrm>
            <a:off x="1524000" y="34290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tx2">
              <a:lumMod val="25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Tahoma" pitchFamily="34" charset="0"/>
              </a:rPr>
              <a:t>III. The Need For Authority</a:t>
            </a:r>
          </a:p>
        </p:txBody>
      </p:sp>
      <p:sp>
        <p:nvSpPr>
          <p:cNvPr id="50185" name="AutoShape 9"/>
          <p:cNvSpPr>
            <a:spLocks noChangeArrowheads="1"/>
          </p:cNvSpPr>
          <p:nvPr/>
        </p:nvSpPr>
        <p:spPr bwMode="auto">
          <a:xfrm>
            <a:off x="1524000" y="42672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tx2">
              <a:lumMod val="2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IV. Must Have Bible Authority</a:t>
            </a:r>
          </a:p>
        </p:txBody>
      </p:sp>
      <p:sp>
        <p:nvSpPr>
          <p:cNvPr id="50186" name="AutoShape 10"/>
          <p:cNvSpPr>
            <a:spLocks noChangeArrowheads="1"/>
          </p:cNvSpPr>
          <p:nvPr/>
        </p:nvSpPr>
        <p:spPr bwMode="auto">
          <a:xfrm>
            <a:off x="1524000" y="42672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tx2">
              <a:lumMod val="25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Tahoma" pitchFamily="34" charset="0"/>
              </a:rPr>
              <a:t>IV. Must Have Bible Authority</a:t>
            </a:r>
          </a:p>
        </p:txBody>
      </p:sp>
      <p:sp>
        <p:nvSpPr>
          <p:cNvPr id="50187" name="AutoShape 11"/>
          <p:cNvSpPr>
            <a:spLocks noChangeArrowheads="1"/>
          </p:cNvSpPr>
          <p:nvPr/>
        </p:nvSpPr>
        <p:spPr bwMode="auto">
          <a:xfrm>
            <a:off x="1524000" y="51054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000000"/>
                </a:solidFill>
                <a:latin typeface="Tahoma" pitchFamily="34" charset="0"/>
              </a:rPr>
              <a:t>V. How Authority Is Established</a:t>
            </a:r>
          </a:p>
        </p:txBody>
      </p:sp>
      <p:sp>
        <p:nvSpPr>
          <p:cNvPr id="50188" name="AutoShape 12"/>
          <p:cNvSpPr>
            <a:spLocks noChangeArrowheads="1"/>
          </p:cNvSpPr>
          <p:nvPr/>
        </p:nvSpPr>
        <p:spPr bwMode="auto">
          <a:xfrm>
            <a:off x="1524000" y="5105400"/>
            <a:ext cx="9144000" cy="685800"/>
          </a:xfrm>
          <a:prstGeom prst="beve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ahoma" pitchFamily="34" charset="0"/>
              </a:rPr>
              <a:t>V. How Authority Is Established</a:t>
            </a:r>
          </a:p>
        </p:txBody>
      </p:sp>
      <p:pic>
        <p:nvPicPr>
          <p:cNvPr id="2" name="Picture 1" descr="bible.jpg">
            <a:extLst>
              <a:ext uri="{FF2B5EF4-FFF2-40B4-BE49-F238E27FC236}">
                <a16:creationId xmlns:a16="http://schemas.microsoft.com/office/drawing/2014/main" id="{AC2ADDB4-445D-2F8C-99F1-646B2CAD318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9117" y="119743"/>
            <a:ext cx="1806223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4988031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25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7" grpId="0" animBg="1"/>
      <p:bldP spid="5018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45" name="Oval 17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V. How Authority Is Established</a:t>
            </a:r>
          </a:p>
        </p:txBody>
      </p:sp>
      <p:sp>
        <p:nvSpPr>
          <p:cNvPr id="99346" name="Text Box 18"/>
          <p:cNvSpPr txBox="1">
            <a:spLocks noChangeArrowheads="1"/>
          </p:cNvSpPr>
          <p:nvPr/>
        </p:nvSpPr>
        <p:spPr bwMode="auto">
          <a:xfrm>
            <a:off x="1752600" y="1752600"/>
            <a:ext cx="5029200" cy="4859338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43684" dir="2700000" algn="ctr" rotWithShape="0">
              <a:srgbClr val="0000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u="sng">
                <a:solidFill>
                  <a:srgbClr val="000000"/>
                </a:solidFill>
              </a:rPr>
              <a:t>John 13:34-35</a:t>
            </a:r>
          </a:p>
          <a:p>
            <a:pPr>
              <a:defRPr/>
            </a:pPr>
            <a:endParaRPr lang="en-US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34 A new commandment I give to you, that you love one another; as I have loved you, that you also love one another. </a:t>
            </a:r>
          </a:p>
          <a:p>
            <a:pPr>
              <a:defRPr/>
            </a:pPr>
            <a:endParaRPr lang="en-US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35 By this all will know that you are My disciples, if you have love for one another."</a:t>
            </a:r>
          </a:p>
        </p:txBody>
      </p:sp>
      <p:sp>
        <p:nvSpPr>
          <p:cNvPr id="99347" name="Line 19"/>
          <p:cNvSpPr>
            <a:spLocks noChangeShapeType="1"/>
          </p:cNvSpPr>
          <p:nvPr/>
        </p:nvSpPr>
        <p:spPr bwMode="auto">
          <a:xfrm>
            <a:off x="2667000" y="3124200"/>
            <a:ext cx="3048000" cy="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348" name="AutoShape 20"/>
          <p:cNvSpPr>
            <a:spLocks noChangeArrowheads="1"/>
          </p:cNvSpPr>
          <p:nvPr/>
        </p:nvSpPr>
        <p:spPr bwMode="auto">
          <a:xfrm>
            <a:off x="5867400" y="2971800"/>
            <a:ext cx="1524000" cy="304800"/>
          </a:xfrm>
          <a:prstGeom prst="rightArrow">
            <a:avLst>
              <a:gd name="adj1" fmla="val 50000"/>
              <a:gd name="adj2" fmla="val 125000"/>
            </a:avLst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9349" name="Text Box 21"/>
          <p:cNvSpPr txBox="1">
            <a:spLocks noChangeArrowheads="1"/>
          </p:cNvSpPr>
          <p:nvPr/>
        </p:nvSpPr>
        <p:spPr bwMode="auto">
          <a:xfrm>
            <a:off x="7086600" y="2286000"/>
            <a:ext cx="3327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1. Command /</a:t>
            </a:r>
          </a:p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   Direct Statement </a:t>
            </a:r>
          </a:p>
        </p:txBody>
      </p:sp>
      <p:sp>
        <p:nvSpPr>
          <p:cNvPr id="99350" name="Line 22"/>
          <p:cNvSpPr>
            <a:spLocks noChangeShapeType="1"/>
          </p:cNvSpPr>
          <p:nvPr/>
        </p:nvSpPr>
        <p:spPr bwMode="auto">
          <a:xfrm>
            <a:off x="3276600" y="3962400"/>
            <a:ext cx="3048000" cy="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351" name="AutoShape 23"/>
          <p:cNvSpPr>
            <a:spLocks noChangeArrowheads="1"/>
          </p:cNvSpPr>
          <p:nvPr/>
        </p:nvSpPr>
        <p:spPr bwMode="auto">
          <a:xfrm>
            <a:off x="5867400" y="4038600"/>
            <a:ext cx="1524000" cy="304800"/>
          </a:xfrm>
          <a:prstGeom prst="rightArrow">
            <a:avLst>
              <a:gd name="adj1" fmla="val 50000"/>
              <a:gd name="adj2" fmla="val 125000"/>
            </a:avLst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9352" name="Text Box 24"/>
          <p:cNvSpPr txBox="1">
            <a:spLocks noChangeArrowheads="1"/>
          </p:cNvSpPr>
          <p:nvPr/>
        </p:nvSpPr>
        <p:spPr bwMode="auto">
          <a:xfrm>
            <a:off x="7245350" y="3625850"/>
            <a:ext cx="22034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tabLst>
                <a:tab pos="350838" algn="l"/>
              </a:tabLst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2. Approved </a:t>
            </a:r>
          </a:p>
          <a:p>
            <a:pPr>
              <a:tabLst>
                <a:tab pos="350838" algn="l"/>
              </a:tabLst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	Example</a:t>
            </a:r>
          </a:p>
        </p:txBody>
      </p:sp>
      <p:sp>
        <p:nvSpPr>
          <p:cNvPr id="99353" name="Line 25"/>
          <p:cNvSpPr>
            <a:spLocks noChangeShapeType="1"/>
          </p:cNvSpPr>
          <p:nvPr/>
        </p:nvSpPr>
        <p:spPr bwMode="auto">
          <a:xfrm>
            <a:off x="2819400" y="5715000"/>
            <a:ext cx="3276600" cy="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354" name="Line 26"/>
          <p:cNvSpPr>
            <a:spLocks noChangeShapeType="1"/>
          </p:cNvSpPr>
          <p:nvPr/>
        </p:nvSpPr>
        <p:spPr bwMode="auto">
          <a:xfrm>
            <a:off x="1905000" y="6096000"/>
            <a:ext cx="3048000" cy="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355" name="AutoShape 27"/>
          <p:cNvSpPr>
            <a:spLocks noChangeArrowheads="1"/>
          </p:cNvSpPr>
          <p:nvPr/>
        </p:nvSpPr>
        <p:spPr bwMode="auto">
          <a:xfrm>
            <a:off x="5943600" y="5715000"/>
            <a:ext cx="1524000" cy="304800"/>
          </a:xfrm>
          <a:prstGeom prst="rightArrow">
            <a:avLst>
              <a:gd name="adj1" fmla="val 50000"/>
              <a:gd name="adj2" fmla="val 125000"/>
            </a:avLst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9356" name="Text Box 28"/>
          <p:cNvSpPr txBox="1">
            <a:spLocks noChangeArrowheads="1"/>
          </p:cNvSpPr>
          <p:nvPr/>
        </p:nvSpPr>
        <p:spPr bwMode="auto">
          <a:xfrm>
            <a:off x="7239000" y="5257800"/>
            <a:ext cx="22621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tabLst>
                <a:tab pos="350838" algn="l"/>
              </a:tabLst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3. Necessary</a:t>
            </a:r>
          </a:p>
          <a:p>
            <a:pPr>
              <a:tabLst>
                <a:tab pos="350838" algn="l"/>
              </a:tabLst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	Inference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C31587B-B9AF-D002-A092-11520629214C}"/>
              </a:ext>
            </a:extLst>
          </p:cNvPr>
          <p:cNvSpPr/>
          <p:nvPr/>
        </p:nvSpPr>
        <p:spPr bwMode="auto">
          <a:xfrm>
            <a:off x="10287000" y="2286000"/>
            <a:ext cx="1803400" cy="9906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Tell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7775B1B-AC0E-89FA-F998-29F7A63E1E49}"/>
              </a:ext>
            </a:extLst>
          </p:cNvPr>
          <p:cNvSpPr/>
          <p:nvPr/>
        </p:nvSpPr>
        <p:spPr bwMode="auto">
          <a:xfrm>
            <a:off x="10287000" y="3578772"/>
            <a:ext cx="1803400" cy="9906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Show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C2EC238-EAF0-D80C-965F-25D78B707B7C}"/>
              </a:ext>
            </a:extLst>
          </p:cNvPr>
          <p:cNvSpPr/>
          <p:nvPr/>
        </p:nvSpPr>
        <p:spPr bwMode="auto">
          <a:xfrm>
            <a:off x="10287000" y="5105400"/>
            <a:ext cx="1803400" cy="9906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Imply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9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9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9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9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9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9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9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9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9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9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9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46" grpId="0" animBg="1"/>
      <p:bldP spid="99347" grpId="0" animBg="1"/>
      <p:bldP spid="99348" grpId="0" animBg="1"/>
      <p:bldP spid="99349" grpId="0"/>
      <p:bldP spid="99350" grpId="0" animBg="1"/>
      <p:bldP spid="99351" grpId="0" animBg="1"/>
      <p:bldP spid="99352" grpId="0"/>
      <p:bldP spid="99353" grpId="0" animBg="1"/>
      <p:bldP spid="99354" grpId="0" animBg="1"/>
      <p:bldP spid="99355" grpId="0" animBg="1"/>
      <p:bldP spid="99356" grpId="0"/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45" name="Oval 17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V. How Authority Is Established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C31587B-B9AF-D002-A092-11520629214C}"/>
              </a:ext>
            </a:extLst>
          </p:cNvPr>
          <p:cNvSpPr/>
          <p:nvPr/>
        </p:nvSpPr>
        <p:spPr bwMode="auto">
          <a:xfrm>
            <a:off x="3124200" y="2288628"/>
            <a:ext cx="1803400" cy="9906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Tell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7775B1B-AC0E-89FA-F998-29F7A63E1E49}"/>
              </a:ext>
            </a:extLst>
          </p:cNvPr>
          <p:cNvSpPr/>
          <p:nvPr/>
        </p:nvSpPr>
        <p:spPr bwMode="auto">
          <a:xfrm>
            <a:off x="3124200" y="3581400"/>
            <a:ext cx="1803400" cy="9906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Show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C2EC238-EAF0-D80C-965F-25D78B707B7C}"/>
              </a:ext>
            </a:extLst>
          </p:cNvPr>
          <p:cNvSpPr/>
          <p:nvPr/>
        </p:nvSpPr>
        <p:spPr bwMode="auto">
          <a:xfrm>
            <a:off x="3124200" y="4910958"/>
            <a:ext cx="1803400" cy="9906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Imply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B7875F6D-BC8E-2282-2D02-A14566E0480B}"/>
              </a:ext>
            </a:extLst>
          </p:cNvPr>
          <p:cNvSpPr/>
          <p:nvPr/>
        </p:nvSpPr>
        <p:spPr bwMode="auto">
          <a:xfrm>
            <a:off x="4927600" y="2254469"/>
            <a:ext cx="2006602" cy="3810000"/>
          </a:xfrm>
          <a:prstGeom prst="rightBrace">
            <a:avLst>
              <a:gd name="adj1" fmla="val 27713"/>
              <a:gd name="adj2" fmla="val 50000"/>
            </a:avLst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655E30-E700-1161-6F5D-A126C89668C5}"/>
              </a:ext>
            </a:extLst>
          </p:cNvPr>
          <p:cNvSpPr txBox="1"/>
          <p:nvPr/>
        </p:nvSpPr>
        <p:spPr>
          <a:xfrm>
            <a:off x="7086600" y="3429000"/>
            <a:ext cx="388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This is How</a:t>
            </a:r>
          </a:p>
          <a:p>
            <a:r>
              <a:rPr lang="en-US" sz="3200" dirty="0"/>
              <a:t>You know</a:t>
            </a:r>
          </a:p>
          <a:p>
            <a:r>
              <a:rPr lang="en-US" sz="3200" dirty="0"/>
              <a:t>Anything You Know</a:t>
            </a:r>
          </a:p>
        </p:txBody>
      </p:sp>
    </p:spTree>
    <p:extLst>
      <p:ext uri="{BB962C8B-B14F-4D97-AF65-F5344CB8AC3E}">
        <p14:creationId xmlns:p14="http://schemas.microsoft.com/office/powerpoint/2010/main" val="2011881488"/>
      </p:ext>
    </p:extLst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val 2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V. How Authority Is Established</a:t>
            </a:r>
          </a:p>
        </p:txBody>
      </p:sp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762000" y="2209800"/>
            <a:ext cx="4724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200" b="1">
                <a:solidFill>
                  <a:schemeClr val="bg1"/>
                </a:solidFill>
              </a:rPr>
              <a:t>Command / Statement</a:t>
            </a:r>
          </a:p>
        </p:txBody>
      </p:sp>
      <p:sp>
        <p:nvSpPr>
          <p:cNvPr id="33817" name="Rectangle 25"/>
          <p:cNvSpPr>
            <a:spLocks noChangeArrowheads="1"/>
          </p:cNvSpPr>
          <p:nvPr/>
        </p:nvSpPr>
        <p:spPr bwMode="auto">
          <a:xfrm>
            <a:off x="762000" y="3619500"/>
            <a:ext cx="4724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200" b="1">
                <a:solidFill>
                  <a:schemeClr val="bg1"/>
                </a:solidFill>
              </a:rPr>
              <a:t>Approved Example</a:t>
            </a:r>
          </a:p>
        </p:txBody>
      </p:sp>
      <p:sp>
        <p:nvSpPr>
          <p:cNvPr id="33818" name="Rectangle 26"/>
          <p:cNvSpPr>
            <a:spLocks noChangeArrowheads="1"/>
          </p:cNvSpPr>
          <p:nvPr/>
        </p:nvSpPr>
        <p:spPr bwMode="auto">
          <a:xfrm>
            <a:off x="762000" y="5029200"/>
            <a:ext cx="4724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200" b="1">
                <a:solidFill>
                  <a:schemeClr val="bg1"/>
                </a:solidFill>
              </a:rPr>
              <a:t>Necessary Inference</a:t>
            </a:r>
          </a:p>
        </p:txBody>
      </p:sp>
      <p:sp>
        <p:nvSpPr>
          <p:cNvPr id="28678" name="Oval 27"/>
          <p:cNvSpPr>
            <a:spLocks noChangeArrowheads="1"/>
          </p:cNvSpPr>
          <p:nvPr/>
        </p:nvSpPr>
        <p:spPr bwMode="auto">
          <a:xfrm>
            <a:off x="4648200" y="990600"/>
            <a:ext cx="3276600" cy="5334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rgbClr val="000000"/>
                </a:solidFill>
              </a:rPr>
              <a:t>Acts 15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5715000" y="2023713"/>
            <a:ext cx="5867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u="sng" dirty="0">
                <a:solidFill>
                  <a:srgbClr val="FFFF00"/>
                </a:solidFill>
              </a:rPr>
              <a:t>VV. 13-21</a:t>
            </a:r>
            <a:r>
              <a:rPr lang="en-US" dirty="0"/>
              <a:t> – James appealed to direct statement from Amos 9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5715000" y="3477533"/>
            <a:ext cx="5867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u="sng" dirty="0">
                <a:solidFill>
                  <a:srgbClr val="FFFF00"/>
                </a:solidFill>
              </a:rPr>
              <a:t>V. 12</a:t>
            </a:r>
            <a:r>
              <a:rPr lang="en-US" dirty="0"/>
              <a:t> – Paul &amp; Barnabas appealed to example of their work &amp; miracles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5715000" y="4913293"/>
            <a:ext cx="5867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u="sng" dirty="0">
                <a:solidFill>
                  <a:srgbClr val="FFFF00"/>
                </a:solidFill>
              </a:rPr>
              <a:t>VV. 7-11</a:t>
            </a:r>
            <a:r>
              <a:rPr lang="en-US" dirty="0"/>
              <a:t> – Peter appealed to events at Cornelius’ house – infers…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6D6576D-C9E4-BD4C-8BD0-FD9C2B2A70EB}"/>
              </a:ext>
            </a:extLst>
          </p:cNvPr>
          <p:cNvSpPr/>
          <p:nvPr/>
        </p:nvSpPr>
        <p:spPr bwMode="auto">
          <a:xfrm>
            <a:off x="137072" y="2662952"/>
            <a:ext cx="1529255" cy="71338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Tell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2C588F3-F82B-4C30-F15F-472864920066}"/>
              </a:ext>
            </a:extLst>
          </p:cNvPr>
          <p:cNvSpPr/>
          <p:nvPr/>
        </p:nvSpPr>
        <p:spPr bwMode="auto">
          <a:xfrm>
            <a:off x="147145" y="4087211"/>
            <a:ext cx="1529255" cy="71338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Show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44E0F69-4520-62DD-2589-5060B0BC0267}"/>
              </a:ext>
            </a:extLst>
          </p:cNvPr>
          <p:cNvSpPr/>
          <p:nvPr/>
        </p:nvSpPr>
        <p:spPr bwMode="auto">
          <a:xfrm>
            <a:off x="191377" y="5494940"/>
            <a:ext cx="1519182" cy="74492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Imply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0" grpId="0"/>
      <p:bldP spid="33821" grpId="0"/>
      <p:bldP spid="338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Oval 2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V. How Authority Is Established</a:t>
            </a:r>
          </a:p>
          <a:p>
            <a:pPr algn="ctr">
              <a:defRPr/>
            </a:pPr>
            <a:endParaRPr lang="en-US" sz="3200" b="1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762000" y="2209800"/>
            <a:ext cx="4724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200" b="1">
                <a:solidFill>
                  <a:schemeClr val="bg1"/>
                </a:solidFill>
              </a:rPr>
              <a:t>Command / Statement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762000" y="3619500"/>
            <a:ext cx="4724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200" b="1">
                <a:solidFill>
                  <a:schemeClr val="bg1"/>
                </a:solidFill>
              </a:rPr>
              <a:t>Approved Example</a:t>
            </a: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762000" y="5029200"/>
            <a:ext cx="47244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Necessary Inference</a:t>
            </a:r>
          </a:p>
        </p:txBody>
      </p:sp>
      <p:sp>
        <p:nvSpPr>
          <p:cNvPr id="29702" name="Oval 10"/>
          <p:cNvSpPr>
            <a:spLocks noChangeArrowheads="1"/>
          </p:cNvSpPr>
          <p:nvPr/>
        </p:nvSpPr>
        <p:spPr bwMode="auto">
          <a:xfrm>
            <a:off x="3810000" y="838200"/>
            <a:ext cx="4876800" cy="7620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400" b="1">
                <a:solidFill>
                  <a:srgbClr val="000000"/>
                </a:solidFill>
              </a:rPr>
              <a:t>Illustrated with Lord’s Supper</a:t>
            </a:r>
          </a:p>
        </p:txBody>
      </p:sp>
      <p:pic>
        <p:nvPicPr>
          <p:cNvPr id="29707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77400" y="62706"/>
            <a:ext cx="1524000" cy="1322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970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0"/>
            <a:ext cx="1524000" cy="1322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1391" name="Text Box 15"/>
          <p:cNvSpPr txBox="1">
            <a:spLocks noChangeArrowheads="1"/>
          </p:cNvSpPr>
          <p:nvPr/>
        </p:nvSpPr>
        <p:spPr bwMode="auto">
          <a:xfrm>
            <a:off x="5638800" y="2133601"/>
            <a:ext cx="4724400" cy="9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FFFF00"/>
                </a:solidFill>
              </a:rPr>
              <a:t>Observance</a:t>
            </a:r>
            <a:r>
              <a:rPr lang="en-US" b="1" dirty="0"/>
              <a:t> </a:t>
            </a:r>
            <a:endParaRPr lang="en-US" dirty="0"/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dirty="0"/>
              <a:t>(1 Cor. 11:23-24)</a:t>
            </a:r>
            <a:endParaRPr lang="en-US" b="1" dirty="0"/>
          </a:p>
        </p:txBody>
      </p:sp>
      <p:sp>
        <p:nvSpPr>
          <p:cNvPr id="101392" name="Text Box 16"/>
          <p:cNvSpPr txBox="1">
            <a:spLocks noChangeArrowheads="1"/>
          </p:cNvSpPr>
          <p:nvPr/>
        </p:nvSpPr>
        <p:spPr bwMode="auto">
          <a:xfrm>
            <a:off x="5715000" y="3581400"/>
            <a:ext cx="4724400" cy="91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FFFF00"/>
                </a:solidFill>
              </a:rPr>
              <a:t>Time of Observance</a:t>
            </a: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b="1" dirty="0"/>
              <a:t> </a:t>
            </a:r>
            <a:r>
              <a:rPr lang="en-US" dirty="0"/>
              <a:t>(Acts 20:7)</a:t>
            </a:r>
            <a:endParaRPr lang="en-US" b="1" dirty="0"/>
          </a:p>
        </p:txBody>
      </p:sp>
      <p:sp>
        <p:nvSpPr>
          <p:cNvPr id="101393" name="Text Box 17"/>
          <p:cNvSpPr txBox="1">
            <a:spLocks noChangeArrowheads="1"/>
          </p:cNvSpPr>
          <p:nvPr/>
        </p:nvSpPr>
        <p:spPr bwMode="auto">
          <a:xfrm>
            <a:off x="5638800" y="4965700"/>
            <a:ext cx="4724400" cy="91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FFFF00"/>
                </a:solidFill>
              </a:rPr>
              <a:t>Frequency of Observance</a:t>
            </a: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b="1" dirty="0"/>
              <a:t> </a:t>
            </a:r>
            <a:r>
              <a:rPr lang="en-US" dirty="0"/>
              <a:t>(Acts 20:7)</a:t>
            </a:r>
            <a:endParaRPr lang="en-US" b="1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445AD9B-313D-374A-03F6-7962ED84C2F8}"/>
              </a:ext>
            </a:extLst>
          </p:cNvPr>
          <p:cNvSpPr/>
          <p:nvPr/>
        </p:nvSpPr>
        <p:spPr bwMode="auto">
          <a:xfrm>
            <a:off x="137072" y="2662952"/>
            <a:ext cx="1529255" cy="71338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Tell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99513FE-BF6A-3928-19DD-0262E933CC20}"/>
              </a:ext>
            </a:extLst>
          </p:cNvPr>
          <p:cNvSpPr/>
          <p:nvPr/>
        </p:nvSpPr>
        <p:spPr bwMode="auto">
          <a:xfrm>
            <a:off x="147145" y="4087211"/>
            <a:ext cx="1529255" cy="71338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Show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C66474A-3EF1-E486-75DC-E273E524C60C}"/>
              </a:ext>
            </a:extLst>
          </p:cNvPr>
          <p:cNvSpPr/>
          <p:nvPr/>
        </p:nvSpPr>
        <p:spPr bwMode="auto">
          <a:xfrm>
            <a:off x="191377" y="5494940"/>
            <a:ext cx="1519182" cy="74492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Imply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1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91" grpId="0"/>
      <p:bldP spid="101392" grpId="0"/>
      <p:bldP spid="10139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1752600" y="-415925"/>
            <a:ext cx="868680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Authority</a:t>
            </a:r>
          </a:p>
        </p:txBody>
      </p:sp>
      <p:sp>
        <p:nvSpPr>
          <p:cNvPr id="50179" name="AutoShape 3"/>
          <p:cNvSpPr>
            <a:spLocks noChangeArrowheads="1"/>
          </p:cNvSpPr>
          <p:nvPr/>
        </p:nvSpPr>
        <p:spPr bwMode="auto">
          <a:xfrm>
            <a:off x="1524000" y="17526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tx2">
              <a:lumMod val="2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I. What Is Authority?</a:t>
            </a:r>
          </a:p>
        </p:txBody>
      </p:sp>
      <p:sp>
        <p:nvSpPr>
          <p:cNvPr id="50180" name="AutoShape 4"/>
          <p:cNvSpPr>
            <a:spLocks noChangeArrowheads="1"/>
          </p:cNvSpPr>
          <p:nvPr/>
        </p:nvSpPr>
        <p:spPr bwMode="auto">
          <a:xfrm>
            <a:off x="1524000" y="17526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tx2">
              <a:lumMod val="25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Tahoma" pitchFamily="34" charset="0"/>
              </a:rPr>
              <a:t>I. What Is Authority?</a:t>
            </a:r>
          </a:p>
        </p:txBody>
      </p:sp>
      <p:sp>
        <p:nvSpPr>
          <p:cNvPr id="50181" name="AutoShape 5"/>
          <p:cNvSpPr>
            <a:spLocks noChangeArrowheads="1"/>
          </p:cNvSpPr>
          <p:nvPr/>
        </p:nvSpPr>
        <p:spPr bwMode="auto">
          <a:xfrm>
            <a:off x="1524000" y="25908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tx2">
              <a:lumMod val="2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II. God Has Authority Over Man</a:t>
            </a:r>
          </a:p>
        </p:txBody>
      </p:sp>
      <p:sp>
        <p:nvSpPr>
          <p:cNvPr id="50182" name="AutoShape 6"/>
          <p:cNvSpPr>
            <a:spLocks noChangeArrowheads="1"/>
          </p:cNvSpPr>
          <p:nvPr/>
        </p:nvSpPr>
        <p:spPr bwMode="auto">
          <a:xfrm>
            <a:off x="1524000" y="25908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tx2">
              <a:lumMod val="25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ahoma" pitchFamily="34" charset="0"/>
              </a:rPr>
              <a:t>II. God Has Authority Over Man</a:t>
            </a:r>
          </a:p>
        </p:txBody>
      </p:sp>
      <p:sp>
        <p:nvSpPr>
          <p:cNvPr id="50183" name="AutoShape 7"/>
          <p:cNvSpPr>
            <a:spLocks noChangeArrowheads="1"/>
          </p:cNvSpPr>
          <p:nvPr/>
        </p:nvSpPr>
        <p:spPr bwMode="auto">
          <a:xfrm>
            <a:off x="1524000" y="34290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tx2">
              <a:lumMod val="2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III. The Need For Authority</a:t>
            </a:r>
          </a:p>
        </p:txBody>
      </p:sp>
      <p:sp>
        <p:nvSpPr>
          <p:cNvPr id="50184" name="AutoShape 8"/>
          <p:cNvSpPr>
            <a:spLocks noChangeArrowheads="1"/>
          </p:cNvSpPr>
          <p:nvPr/>
        </p:nvSpPr>
        <p:spPr bwMode="auto">
          <a:xfrm>
            <a:off x="1524000" y="34290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tx2">
              <a:lumMod val="25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Tahoma" pitchFamily="34" charset="0"/>
              </a:rPr>
              <a:t>III. The Need For Authority</a:t>
            </a:r>
          </a:p>
        </p:txBody>
      </p:sp>
      <p:sp>
        <p:nvSpPr>
          <p:cNvPr id="50185" name="AutoShape 9"/>
          <p:cNvSpPr>
            <a:spLocks noChangeArrowheads="1"/>
          </p:cNvSpPr>
          <p:nvPr/>
        </p:nvSpPr>
        <p:spPr bwMode="auto">
          <a:xfrm>
            <a:off x="1524000" y="42672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tx2">
              <a:lumMod val="2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IV. Must Have Bible Authority</a:t>
            </a:r>
          </a:p>
        </p:txBody>
      </p:sp>
      <p:sp>
        <p:nvSpPr>
          <p:cNvPr id="50186" name="AutoShape 10"/>
          <p:cNvSpPr>
            <a:spLocks noChangeArrowheads="1"/>
          </p:cNvSpPr>
          <p:nvPr/>
        </p:nvSpPr>
        <p:spPr bwMode="auto">
          <a:xfrm>
            <a:off x="1524000" y="42672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tx2">
              <a:lumMod val="25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Tahoma" pitchFamily="34" charset="0"/>
              </a:rPr>
              <a:t>IV. Must Have Bible Authority</a:t>
            </a:r>
          </a:p>
        </p:txBody>
      </p:sp>
      <p:sp>
        <p:nvSpPr>
          <p:cNvPr id="50187" name="AutoShape 11"/>
          <p:cNvSpPr>
            <a:spLocks noChangeArrowheads="1"/>
          </p:cNvSpPr>
          <p:nvPr/>
        </p:nvSpPr>
        <p:spPr bwMode="auto">
          <a:xfrm>
            <a:off x="1524000" y="51054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V. How Authority Is Established</a:t>
            </a:r>
          </a:p>
        </p:txBody>
      </p:sp>
      <p:sp>
        <p:nvSpPr>
          <p:cNvPr id="50188" name="AutoShape 12"/>
          <p:cNvSpPr>
            <a:spLocks noChangeArrowheads="1"/>
          </p:cNvSpPr>
          <p:nvPr/>
        </p:nvSpPr>
        <p:spPr bwMode="auto">
          <a:xfrm>
            <a:off x="1524000" y="5105400"/>
            <a:ext cx="9144000" cy="685800"/>
          </a:xfrm>
          <a:prstGeom prst="beve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Tahoma" pitchFamily="34" charset="0"/>
              </a:rPr>
              <a:t>V. How Authority Is Established</a:t>
            </a:r>
          </a:p>
        </p:txBody>
      </p:sp>
      <p:sp>
        <p:nvSpPr>
          <p:cNvPr id="50189" name="AutoShape 11"/>
          <p:cNvSpPr>
            <a:spLocks noChangeArrowheads="1"/>
          </p:cNvSpPr>
          <p:nvPr/>
        </p:nvSpPr>
        <p:spPr bwMode="auto">
          <a:xfrm>
            <a:off x="1524000" y="59436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VI. Applying Bible Authority</a:t>
            </a:r>
          </a:p>
        </p:txBody>
      </p:sp>
      <p:sp>
        <p:nvSpPr>
          <p:cNvPr id="50190" name="AutoShape 12"/>
          <p:cNvSpPr>
            <a:spLocks noChangeArrowheads="1"/>
          </p:cNvSpPr>
          <p:nvPr/>
        </p:nvSpPr>
        <p:spPr bwMode="auto">
          <a:xfrm>
            <a:off x="1524000" y="5943600"/>
            <a:ext cx="9144000" cy="685800"/>
          </a:xfrm>
          <a:prstGeom prst="beve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ahoma" pitchFamily="34" charset="0"/>
              </a:rPr>
              <a:t>VI. Applying Bible Authority</a:t>
            </a:r>
          </a:p>
        </p:txBody>
      </p:sp>
      <p:pic>
        <p:nvPicPr>
          <p:cNvPr id="2" name="Picture 1" descr="bible.jpg">
            <a:extLst>
              <a:ext uri="{FF2B5EF4-FFF2-40B4-BE49-F238E27FC236}">
                <a16:creationId xmlns:a16="http://schemas.microsoft.com/office/drawing/2014/main" id="{A277097A-938A-58EE-F548-FD7CC25EB38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9117" y="119743"/>
            <a:ext cx="1806223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059820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25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9" grpId="0" animBg="1"/>
      <p:bldP spid="5019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Oval 2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A. Generic &amp; Specific Authority</a:t>
            </a:r>
          </a:p>
        </p:txBody>
      </p:sp>
      <p:sp>
        <p:nvSpPr>
          <p:cNvPr id="106532" name="AutoShape 36"/>
          <p:cNvSpPr>
            <a:spLocks noChangeArrowheads="1"/>
          </p:cNvSpPr>
          <p:nvPr/>
        </p:nvSpPr>
        <p:spPr bwMode="auto">
          <a:xfrm>
            <a:off x="1524000" y="1752600"/>
            <a:ext cx="4038600" cy="47244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When A Command</a:t>
            </a:r>
          </a:p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Is Left In The</a:t>
            </a:r>
          </a:p>
          <a:p>
            <a:pPr algn="ctr">
              <a:defRPr/>
            </a:pPr>
            <a:r>
              <a:rPr lang="en-US" b="1" u="sng" dirty="0">
                <a:solidFill>
                  <a:srgbClr val="000000"/>
                </a:solidFill>
              </a:rPr>
              <a:t>Generic</a:t>
            </a:r>
          </a:p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Can Choose Any</a:t>
            </a:r>
          </a:p>
          <a:p>
            <a:pPr algn="ctr">
              <a:defRPr/>
            </a:pPr>
            <a:r>
              <a:rPr lang="en-US" b="1" u="sng" dirty="0">
                <a:solidFill>
                  <a:srgbClr val="000000"/>
                </a:solidFill>
              </a:rPr>
              <a:t>Specific</a:t>
            </a:r>
          </a:p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Within That Generic</a:t>
            </a:r>
          </a:p>
          <a:p>
            <a:pPr algn="ctr"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6533" name="AutoShape 37"/>
          <p:cNvSpPr>
            <a:spLocks noChangeArrowheads="1"/>
          </p:cNvSpPr>
          <p:nvPr/>
        </p:nvSpPr>
        <p:spPr bwMode="auto">
          <a:xfrm>
            <a:off x="1524000" y="4800600"/>
            <a:ext cx="4038600" cy="19050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400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Generic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Wood</a:t>
            </a:r>
          </a:p>
          <a:p>
            <a:pPr algn="ctr">
              <a:defRPr/>
            </a:pPr>
            <a:endParaRPr lang="en-US" sz="2400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en-US" sz="2400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Specific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pPr algn="ctr">
              <a:defRPr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Cedar, Oak, Walnut,</a:t>
            </a:r>
          </a:p>
          <a:p>
            <a:pPr algn="ctr">
              <a:defRPr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Pine, Gopher, Hickory  </a:t>
            </a:r>
          </a:p>
        </p:txBody>
      </p:sp>
      <p:sp>
        <p:nvSpPr>
          <p:cNvPr id="106534" name="AutoShape 38"/>
          <p:cNvSpPr>
            <a:spLocks noChangeArrowheads="1"/>
          </p:cNvSpPr>
          <p:nvPr/>
        </p:nvSpPr>
        <p:spPr bwMode="auto">
          <a:xfrm>
            <a:off x="6781800" y="1752600"/>
            <a:ext cx="3886200" cy="47244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When A Command</a:t>
            </a:r>
          </a:p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Is</a:t>
            </a:r>
          </a:p>
          <a:p>
            <a:pPr algn="ctr">
              <a:defRPr/>
            </a:pPr>
            <a:r>
              <a:rPr lang="en-US" b="1" u="sng" dirty="0">
                <a:solidFill>
                  <a:srgbClr val="000000"/>
                </a:solidFill>
              </a:rPr>
              <a:t>Specific</a:t>
            </a:r>
          </a:p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Can Not Choose Any</a:t>
            </a:r>
          </a:p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Other </a:t>
            </a:r>
            <a:r>
              <a:rPr lang="en-US" b="1" u="sng" dirty="0">
                <a:solidFill>
                  <a:srgbClr val="000000"/>
                </a:solidFill>
              </a:rPr>
              <a:t>Specific</a:t>
            </a:r>
          </a:p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Within That Generic</a:t>
            </a:r>
          </a:p>
          <a:p>
            <a:pPr algn="ctr"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6535" name="AutoShape 39"/>
          <p:cNvSpPr>
            <a:spLocks noChangeArrowheads="1"/>
          </p:cNvSpPr>
          <p:nvPr/>
        </p:nvSpPr>
        <p:spPr bwMode="auto">
          <a:xfrm>
            <a:off x="6781800" y="4800600"/>
            <a:ext cx="3886200" cy="19050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400" u="sng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Specified</a:t>
            </a:r>
            <a:r>
              <a:rPr lang="en-US" sz="24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Gopher</a:t>
            </a:r>
          </a:p>
          <a:p>
            <a:pPr algn="ctr">
              <a:defRPr/>
            </a:pPr>
            <a:endParaRPr lang="en-US" sz="240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en-US" sz="2400" u="sng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Eliminates</a:t>
            </a:r>
            <a:r>
              <a:rPr lang="en-US" sz="24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pPr algn="ctr">
              <a:defRPr/>
            </a:pPr>
            <a:r>
              <a:rPr lang="en-US" sz="24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Cedar, Oak, Walnut,</a:t>
            </a:r>
          </a:p>
          <a:p>
            <a:pPr algn="ctr">
              <a:defRPr/>
            </a:pPr>
            <a:r>
              <a:rPr lang="en-US" sz="24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Pine, Hickory, etc. 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6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6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6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6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6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6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6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Oval 2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A. Generic &amp; Specific Authority</a:t>
            </a:r>
          </a:p>
        </p:txBody>
      </p:sp>
      <p:graphicFrame>
        <p:nvGraphicFramePr>
          <p:cNvPr id="108580" name="Group 36"/>
          <p:cNvGraphicFramePr>
            <a:graphicFrameLocks noGrp="1"/>
          </p:cNvGraphicFramePr>
          <p:nvPr/>
        </p:nvGraphicFramePr>
        <p:xfrm>
          <a:off x="1828800" y="1625600"/>
          <a:ext cx="8534400" cy="16192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Generic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Specific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canned drink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Pepsi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Oval 2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A. Generic &amp; Specific Authority</a:t>
            </a:r>
          </a:p>
        </p:txBody>
      </p:sp>
      <p:graphicFrame>
        <p:nvGraphicFramePr>
          <p:cNvPr id="109571" name="Group 3"/>
          <p:cNvGraphicFramePr>
            <a:graphicFrameLocks noGrp="1"/>
          </p:cNvGraphicFramePr>
          <p:nvPr/>
        </p:nvGraphicFramePr>
        <p:xfrm>
          <a:off x="1828800" y="1625600"/>
          <a:ext cx="8534400" cy="16192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Generic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Specific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canned drink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Pepsi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9585" name="Group 17"/>
          <p:cNvGraphicFramePr>
            <a:graphicFrameLocks noGrp="1"/>
          </p:cNvGraphicFramePr>
          <p:nvPr/>
        </p:nvGraphicFramePr>
        <p:xfrm>
          <a:off x="1828800" y="327660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Build ark  - Gen. 6:14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Wood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Gopher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Oval 2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A. Generic &amp; Specific Authority</a:t>
            </a:r>
          </a:p>
        </p:txBody>
      </p:sp>
      <p:graphicFrame>
        <p:nvGraphicFramePr>
          <p:cNvPr id="113667" name="Group 3"/>
          <p:cNvGraphicFramePr>
            <a:graphicFrameLocks noGrp="1"/>
          </p:cNvGraphicFramePr>
          <p:nvPr/>
        </p:nvGraphicFramePr>
        <p:xfrm>
          <a:off x="1828800" y="1625600"/>
          <a:ext cx="8534400" cy="16192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Generic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Specific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canned drink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Pepsi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3681" name="Group 17"/>
          <p:cNvGraphicFramePr>
            <a:graphicFrameLocks noGrp="1"/>
          </p:cNvGraphicFramePr>
          <p:nvPr/>
        </p:nvGraphicFramePr>
        <p:xfrm>
          <a:off x="1828800" y="327660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Build ark  - Gen. 6:14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Wood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Gopher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3691" name="Group 27"/>
          <p:cNvGraphicFramePr>
            <a:graphicFrameLocks noGrp="1"/>
          </p:cNvGraphicFramePr>
          <p:nvPr/>
        </p:nvGraphicFramePr>
        <p:xfrm>
          <a:off x="1828800" y="4067176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Wash 7 Times - 2 Kings 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River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Jordan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Oval 2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A. Generic &amp; Specific Authority</a:t>
            </a:r>
          </a:p>
        </p:txBody>
      </p:sp>
      <p:graphicFrame>
        <p:nvGraphicFramePr>
          <p:cNvPr id="114691" name="Group 3"/>
          <p:cNvGraphicFramePr>
            <a:graphicFrameLocks noGrp="1"/>
          </p:cNvGraphicFramePr>
          <p:nvPr/>
        </p:nvGraphicFramePr>
        <p:xfrm>
          <a:off x="1828800" y="1625600"/>
          <a:ext cx="8534400" cy="16192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Generic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Specific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canned drink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Pepsi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4705" name="Group 17"/>
          <p:cNvGraphicFramePr>
            <a:graphicFrameLocks noGrp="1"/>
          </p:cNvGraphicFramePr>
          <p:nvPr/>
        </p:nvGraphicFramePr>
        <p:xfrm>
          <a:off x="1828800" y="327660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Build ark  - Gen. 6:14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Wood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Gopher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4715" name="Group 27"/>
          <p:cNvGraphicFramePr>
            <a:graphicFrameLocks noGrp="1"/>
          </p:cNvGraphicFramePr>
          <p:nvPr/>
        </p:nvGraphicFramePr>
        <p:xfrm>
          <a:off x="1828800" y="4067176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Wash 7 Times - 2 Kings 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River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Jordan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4725" name="Group 37"/>
          <p:cNvGraphicFramePr>
            <a:graphicFrameLocks noGrp="1"/>
          </p:cNvGraphicFramePr>
          <p:nvPr/>
        </p:nvGraphicFramePr>
        <p:xfrm>
          <a:off x="1828800" y="4905376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Offer – Lev. 14:12-13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Animal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Lamb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Oval 2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A. Generic &amp; Specific Authority</a:t>
            </a:r>
          </a:p>
        </p:txBody>
      </p:sp>
      <p:graphicFrame>
        <p:nvGraphicFramePr>
          <p:cNvPr id="115715" name="Group 3"/>
          <p:cNvGraphicFramePr>
            <a:graphicFrameLocks noGrp="1"/>
          </p:cNvGraphicFramePr>
          <p:nvPr/>
        </p:nvGraphicFramePr>
        <p:xfrm>
          <a:off x="1828800" y="1625600"/>
          <a:ext cx="8534400" cy="16192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Generic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Specific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canned drink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Pepsi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5729" name="Group 17"/>
          <p:cNvGraphicFramePr>
            <a:graphicFrameLocks noGrp="1"/>
          </p:cNvGraphicFramePr>
          <p:nvPr/>
        </p:nvGraphicFramePr>
        <p:xfrm>
          <a:off x="1828800" y="327660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Build ark  - Gen. 6:14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Wood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Gopher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5739" name="Group 27"/>
          <p:cNvGraphicFramePr>
            <a:graphicFrameLocks noGrp="1"/>
          </p:cNvGraphicFramePr>
          <p:nvPr/>
        </p:nvGraphicFramePr>
        <p:xfrm>
          <a:off x="1828800" y="4067176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Wash 7 Times - 2 Kings 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River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Jordan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5749" name="Group 37"/>
          <p:cNvGraphicFramePr>
            <a:graphicFrameLocks noGrp="1"/>
          </p:cNvGraphicFramePr>
          <p:nvPr/>
        </p:nvGraphicFramePr>
        <p:xfrm>
          <a:off x="1828800" y="4905376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Offer – Lev. 14:12-13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Animal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Lamb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5759" name="Group 47"/>
          <p:cNvGraphicFramePr>
            <a:graphicFrameLocks noGrp="1"/>
          </p:cNvGraphicFramePr>
          <p:nvPr/>
        </p:nvGraphicFramePr>
        <p:xfrm>
          <a:off x="1828800" y="574675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Praise – Eph. 5:19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Music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6" name="Freeform 46"/>
          <p:cNvSpPr>
            <a:spLocks/>
          </p:cNvSpPr>
          <p:nvPr/>
        </p:nvSpPr>
        <p:spPr bwMode="auto">
          <a:xfrm>
            <a:off x="2743200" y="3124200"/>
            <a:ext cx="4648200" cy="1981200"/>
          </a:xfrm>
          <a:custGeom>
            <a:avLst/>
            <a:gdLst>
              <a:gd name="T0" fmla="*/ 2147483647 w 2928"/>
              <a:gd name="T1" fmla="*/ 2147483647 h 1248"/>
              <a:gd name="T2" fmla="*/ 0 w 2928"/>
              <a:gd name="T3" fmla="*/ 120967502 h 1248"/>
              <a:gd name="T4" fmla="*/ 2147483647 w 2928"/>
              <a:gd name="T5" fmla="*/ 0 h 1248"/>
              <a:gd name="T6" fmla="*/ 2147483647 w 2928"/>
              <a:gd name="T7" fmla="*/ 2147483647 h 1248"/>
              <a:gd name="T8" fmla="*/ 2147483647 w 2928"/>
              <a:gd name="T9" fmla="*/ 2147483647 h 12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28"/>
              <a:gd name="T16" fmla="*/ 0 h 1248"/>
              <a:gd name="T17" fmla="*/ 2928 w 2928"/>
              <a:gd name="T18" fmla="*/ 1248 h 12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28" h="1248">
                <a:moveTo>
                  <a:pt x="1488" y="1248"/>
                </a:moveTo>
                <a:lnTo>
                  <a:pt x="0" y="48"/>
                </a:lnTo>
                <a:lnTo>
                  <a:pt x="960" y="0"/>
                </a:lnTo>
                <a:lnTo>
                  <a:pt x="2928" y="1008"/>
                </a:lnTo>
                <a:lnTo>
                  <a:pt x="1488" y="1248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 flipH="1">
          <a:off x="1752601" y="228600"/>
          <a:ext cx="73342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1152360" imgH="2514600" progId="WPDraw30.Drawing">
                  <p:embed/>
                </p:oleObj>
              </mc:Choice>
              <mc:Fallback>
                <p:oleObj name="Drawing" r:id="rId2" imgW="1152360" imgH="2514600" progId="WPDraw30.Drawing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70000" contrast="-7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H="1">
                        <a:off x="1752601" y="228600"/>
                        <a:ext cx="733425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7" name="Text Box 37"/>
          <p:cNvSpPr txBox="1">
            <a:spLocks noChangeArrowheads="1"/>
          </p:cNvSpPr>
          <p:nvPr/>
        </p:nvSpPr>
        <p:spPr bwMode="auto">
          <a:xfrm>
            <a:off x="3657600" y="152400"/>
            <a:ext cx="51816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72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Singing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 flipH="1">
          <a:off x="9782176" y="152400"/>
          <a:ext cx="73342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4" imgW="1152360" imgH="2514600" progId="WPDraw30.Drawing">
                  <p:embed/>
                </p:oleObj>
              </mc:Choice>
              <mc:Fallback>
                <p:oleObj name="Drawing" r:id="rId4" imgW="1152360" imgH="2514600" progId="WPDraw30.Drawing">
                  <p:embed/>
                  <p:pic>
                    <p:nvPicPr>
                      <p:cNvPr id="10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70000" contrast="-7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H="1">
                        <a:off x="9782176" y="152400"/>
                        <a:ext cx="733425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9" name="Text Box 39"/>
          <p:cNvSpPr txBox="1">
            <a:spLocks noChangeArrowheads="1"/>
          </p:cNvSpPr>
          <p:nvPr/>
        </p:nvSpPr>
        <p:spPr bwMode="auto">
          <a:xfrm>
            <a:off x="4267201" y="1905001"/>
            <a:ext cx="40624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If God had said:  “Music”</a:t>
            </a:r>
          </a:p>
        </p:txBody>
      </p:sp>
      <p:sp>
        <p:nvSpPr>
          <p:cNvPr id="112680" name="Oval 40"/>
          <p:cNvSpPr>
            <a:spLocks noChangeArrowheads="1"/>
          </p:cNvSpPr>
          <p:nvPr/>
        </p:nvSpPr>
        <p:spPr bwMode="auto">
          <a:xfrm>
            <a:off x="2743200" y="2819400"/>
            <a:ext cx="15240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Sing</a:t>
            </a:r>
          </a:p>
        </p:txBody>
      </p:sp>
      <p:sp>
        <p:nvSpPr>
          <p:cNvPr id="112681" name="Oval 41"/>
          <p:cNvSpPr>
            <a:spLocks noChangeArrowheads="1"/>
          </p:cNvSpPr>
          <p:nvPr/>
        </p:nvSpPr>
        <p:spPr bwMode="auto">
          <a:xfrm>
            <a:off x="4648200" y="2819400"/>
            <a:ext cx="15240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Instrum.</a:t>
            </a:r>
          </a:p>
        </p:txBody>
      </p:sp>
      <p:sp>
        <p:nvSpPr>
          <p:cNvPr id="112682" name="Oval 42"/>
          <p:cNvSpPr>
            <a:spLocks noChangeArrowheads="1"/>
          </p:cNvSpPr>
          <p:nvPr/>
        </p:nvSpPr>
        <p:spPr bwMode="auto">
          <a:xfrm>
            <a:off x="6400800" y="2819400"/>
            <a:ext cx="15240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Hum</a:t>
            </a:r>
          </a:p>
        </p:txBody>
      </p:sp>
      <p:sp>
        <p:nvSpPr>
          <p:cNvPr id="112683" name="Oval 43"/>
          <p:cNvSpPr>
            <a:spLocks noChangeArrowheads="1"/>
          </p:cNvSpPr>
          <p:nvPr/>
        </p:nvSpPr>
        <p:spPr bwMode="auto">
          <a:xfrm>
            <a:off x="8153400" y="2819400"/>
            <a:ext cx="15240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Whistle</a:t>
            </a:r>
          </a:p>
        </p:txBody>
      </p:sp>
      <p:sp>
        <p:nvSpPr>
          <p:cNvPr id="112684" name="Oval 44"/>
          <p:cNvSpPr>
            <a:spLocks noChangeArrowheads="1"/>
          </p:cNvSpPr>
          <p:nvPr/>
        </p:nvSpPr>
        <p:spPr bwMode="auto">
          <a:xfrm>
            <a:off x="4953000" y="4419600"/>
            <a:ext cx="2590800" cy="914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4000" b="1">
                <a:solidFill>
                  <a:srgbClr val="000000"/>
                </a:solidFill>
              </a:rPr>
              <a:t>Sing</a:t>
            </a:r>
          </a:p>
        </p:txBody>
      </p:sp>
      <p:sp>
        <p:nvSpPr>
          <p:cNvPr id="112687" name="Text Box 47"/>
          <p:cNvSpPr txBox="1">
            <a:spLocks noChangeArrowheads="1"/>
          </p:cNvSpPr>
          <p:nvPr/>
        </p:nvSpPr>
        <p:spPr bwMode="auto">
          <a:xfrm>
            <a:off x="5105400" y="2447925"/>
            <a:ext cx="7937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7200" b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112688" name="Text Box 48"/>
          <p:cNvSpPr txBox="1">
            <a:spLocks noChangeArrowheads="1"/>
          </p:cNvSpPr>
          <p:nvPr/>
        </p:nvSpPr>
        <p:spPr bwMode="auto">
          <a:xfrm>
            <a:off x="6781800" y="2544764"/>
            <a:ext cx="79375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7200" b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  <p:sp>
        <p:nvSpPr>
          <p:cNvPr id="112689" name="Text Box 49"/>
          <p:cNvSpPr txBox="1">
            <a:spLocks noChangeArrowheads="1"/>
          </p:cNvSpPr>
          <p:nvPr/>
        </p:nvSpPr>
        <p:spPr bwMode="auto">
          <a:xfrm>
            <a:off x="8534400" y="2514600"/>
            <a:ext cx="7937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7200" b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2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0"/>
                                        <p:tgtEl>
                                          <p:spTgt spid="112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112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12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12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12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6" grpId="0" animBg="1"/>
      <p:bldP spid="112679" grpId="0"/>
      <p:bldP spid="112680" grpId="0" animBg="1"/>
      <p:bldP spid="112681" grpId="0" animBg="1"/>
      <p:bldP spid="112682" grpId="0" animBg="1"/>
      <p:bldP spid="112683" grpId="0" animBg="1"/>
      <p:bldP spid="112684" grpId="0" animBg="1"/>
      <p:bldP spid="112687" grpId="0"/>
      <p:bldP spid="112688" grpId="0"/>
      <p:bldP spid="11268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0" name="Oval 4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B. Aids &amp; Additions</a:t>
            </a:r>
          </a:p>
        </p:txBody>
      </p:sp>
      <p:sp>
        <p:nvSpPr>
          <p:cNvPr id="116742" name="AutoShape 6"/>
          <p:cNvSpPr>
            <a:spLocks noChangeArrowheads="1"/>
          </p:cNvSpPr>
          <p:nvPr/>
        </p:nvSpPr>
        <p:spPr bwMode="auto">
          <a:xfrm>
            <a:off x="1524000" y="2133600"/>
            <a:ext cx="3962400" cy="3810000"/>
          </a:xfrm>
          <a:prstGeom prst="bevel">
            <a:avLst>
              <a:gd name="adj" fmla="val 340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 u="sng" dirty="0">
                <a:solidFill>
                  <a:srgbClr val="000000"/>
                </a:solidFill>
              </a:rPr>
              <a:t>Aid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 Expedites command</a:t>
            </a:r>
          </a:p>
          <a:p>
            <a:pPr algn="ctr">
              <a:lnSpc>
                <a:spcPct val="120000"/>
              </a:lnSpc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 Doing nothing more</a:t>
            </a:r>
          </a:p>
          <a:p>
            <a:pPr algn="ctr">
              <a:lnSpc>
                <a:spcPct val="120000"/>
              </a:lnSpc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 No addition</a:t>
            </a:r>
          </a:p>
          <a:p>
            <a:pPr algn="ctr">
              <a:lnSpc>
                <a:spcPct val="120000"/>
              </a:lnSpc>
            </a:pPr>
            <a:endParaRPr lang="en-US" dirty="0">
              <a:solidFill>
                <a:srgbClr val="000000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16743" name="AutoShape 7"/>
          <p:cNvSpPr>
            <a:spLocks noChangeArrowheads="1"/>
          </p:cNvSpPr>
          <p:nvPr/>
        </p:nvSpPr>
        <p:spPr bwMode="auto">
          <a:xfrm>
            <a:off x="6629400" y="2133600"/>
            <a:ext cx="4038600" cy="3810000"/>
          </a:xfrm>
          <a:prstGeom prst="bevel">
            <a:avLst>
              <a:gd name="adj" fmla="val 340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 u="sng" dirty="0">
                <a:solidFill>
                  <a:srgbClr val="000000"/>
                </a:solidFill>
              </a:rPr>
              <a:t>Addition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 Another element</a:t>
            </a:r>
          </a:p>
          <a:p>
            <a:pPr algn="ctr">
              <a:lnSpc>
                <a:spcPct val="140000"/>
              </a:lnSpc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 Doing more than</a:t>
            </a:r>
          </a:p>
          <a:p>
            <a:pPr algn="ctr">
              <a:lnSpc>
                <a:spcPct val="70000"/>
              </a:lnSpc>
            </a:pPr>
            <a:r>
              <a:rPr lang="en-US" dirty="0">
                <a:solidFill>
                  <a:srgbClr val="000000"/>
                </a:solidFill>
              </a:rPr>
              <a:t>commanded</a:t>
            </a:r>
          </a:p>
          <a:p>
            <a:pPr algn="ctr">
              <a:lnSpc>
                <a:spcPct val="70000"/>
              </a:lnSpc>
            </a:pPr>
            <a:endParaRPr lang="en-US" dirty="0">
              <a:solidFill>
                <a:srgbClr val="000000"/>
              </a:solidFill>
            </a:endParaRPr>
          </a:p>
          <a:p>
            <a:pPr algn="ctr">
              <a:lnSpc>
                <a:spcPct val="120000"/>
              </a:lnSpc>
            </a:pPr>
            <a:endParaRPr lang="en-US" dirty="0">
              <a:solidFill>
                <a:srgbClr val="000000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2" grpId="0" animBg="1"/>
      <p:bldP spid="11674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Oval 2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B. Aids &amp; Additions</a:t>
            </a:r>
          </a:p>
        </p:txBody>
      </p:sp>
      <p:graphicFrame>
        <p:nvGraphicFramePr>
          <p:cNvPr id="35881" name="Group 41"/>
          <p:cNvGraphicFramePr>
            <a:graphicFrameLocks noGrp="1"/>
          </p:cNvGraphicFramePr>
          <p:nvPr/>
        </p:nvGraphicFramePr>
        <p:xfrm>
          <a:off x="1828800" y="1843089"/>
          <a:ext cx="8534400" cy="161607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Addition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Pepsi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Car, sack, cooler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Sprite, RC, etc.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931" name="Text Box 34"/>
          <p:cNvSpPr txBox="1">
            <a:spLocks noChangeArrowheads="1"/>
          </p:cNvSpPr>
          <p:nvPr/>
        </p:nvSpPr>
        <p:spPr bwMode="auto">
          <a:xfrm>
            <a:off x="1984938" y="1327526"/>
            <a:ext cx="82221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Tahoma" pitchFamily="34" charset="0"/>
              </a:rPr>
              <a:t>An Addition Involves Another Element Being Added!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5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5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Oval 2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B. Aids &amp; Additions</a:t>
            </a:r>
          </a:p>
        </p:txBody>
      </p:sp>
      <p:graphicFrame>
        <p:nvGraphicFramePr>
          <p:cNvPr id="117763" name="Group 3"/>
          <p:cNvGraphicFramePr>
            <a:graphicFrameLocks noGrp="1"/>
          </p:cNvGraphicFramePr>
          <p:nvPr/>
        </p:nvGraphicFramePr>
        <p:xfrm>
          <a:off x="1828800" y="1843089"/>
          <a:ext cx="8534400" cy="161607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Addition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Pepsi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Car, sack, cooler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Sprite, RC, etc.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7778" name="Group 18"/>
          <p:cNvGraphicFramePr>
            <a:graphicFrameLocks noGrp="1"/>
          </p:cNvGraphicFramePr>
          <p:nvPr/>
        </p:nvGraphicFramePr>
        <p:xfrm>
          <a:off x="1828800" y="346075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Eat Bread – 1 Cor. 11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Table, plates 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Jam, beef, 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ext Box 34">
            <a:extLst>
              <a:ext uri="{FF2B5EF4-FFF2-40B4-BE49-F238E27FC236}">
                <a16:creationId xmlns:a16="http://schemas.microsoft.com/office/drawing/2014/main" id="{4AD6CE87-B3FA-3BC8-2BD3-C6B059CF4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938" y="1327526"/>
            <a:ext cx="82221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Tahoma" pitchFamily="34" charset="0"/>
              </a:rPr>
              <a:t>An Addition Involves Another Element Being Added!</a:t>
            </a:r>
          </a:p>
        </p:txBody>
      </p:sp>
    </p:spTree>
  </p:cSld>
  <p:clrMapOvr>
    <a:masterClrMapping/>
  </p:clrMapOvr>
  <p:transition spd="med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Oval 2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B. Aids &amp; Additions</a:t>
            </a:r>
          </a:p>
        </p:txBody>
      </p:sp>
      <p:graphicFrame>
        <p:nvGraphicFramePr>
          <p:cNvPr id="119811" name="Group 3"/>
          <p:cNvGraphicFramePr>
            <a:graphicFrameLocks noGrp="1"/>
          </p:cNvGraphicFramePr>
          <p:nvPr/>
        </p:nvGraphicFramePr>
        <p:xfrm>
          <a:off x="1828800" y="1843089"/>
          <a:ext cx="8534400" cy="161607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Addition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Pepsi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Car, sack, cooler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Sprite, RC, etc.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9826" name="Group 18"/>
          <p:cNvGraphicFramePr>
            <a:graphicFrameLocks noGrp="1"/>
          </p:cNvGraphicFramePr>
          <p:nvPr/>
        </p:nvGraphicFramePr>
        <p:xfrm>
          <a:off x="1828800" y="346075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Eat Bread – 1 Cor. 11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Table, plates 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Jam, beef, 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9867" name="Group 59"/>
          <p:cNvGraphicFramePr>
            <a:graphicFrameLocks noGrp="1"/>
          </p:cNvGraphicFramePr>
          <p:nvPr/>
        </p:nvGraphicFramePr>
        <p:xfrm>
          <a:off x="1828800" y="4267201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Baptize – Matt. 28:19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Baptistry, heater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Sprinkling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ext Box 34">
            <a:extLst>
              <a:ext uri="{FF2B5EF4-FFF2-40B4-BE49-F238E27FC236}">
                <a16:creationId xmlns:a16="http://schemas.microsoft.com/office/drawing/2014/main" id="{C2E0F16F-8284-BE83-3FB4-0A9ACAD9D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938" y="1327526"/>
            <a:ext cx="82221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Tahoma" pitchFamily="34" charset="0"/>
              </a:rPr>
              <a:t>An Addition Involves Another Element Being Added!</a:t>
            </a:r>
          </a:p>
        </p:txBody>
      </p:sp>
    </p:spTree>
  </p:cSld>
  <p:clrMapOvr>
    <a:masterClrMapping/>
  </p:clrMapOvr>
  <p:transition spd="med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Oval 2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B. Aids &amp; Additions</a:t>
            </a:r>
          </a:p>
        </p:txBody>
      </p:sp>
      <p:graphicFrame>
        <p:nvGraphicFramePr>
          <p:cNvPr id="120835" name="Group 3"/>
          <p:cNvGraphicFramePr>
            <a:graphicFrameLocks noGrp="1"/>
          </p:cNvGraphicFramePr>
          <p:nvPr/>
        </p:nvGraphicFramePr>
        <p:xfrm>
          <a:off x="1828800" y="1843089"/>
          <a:ext cx="8534400" cy="161607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Addition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Pepsi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Car, sack, cooler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Sprite, RC, etc.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0850" name="Group 18"/>
          <p:cNvGraphicFramePr>
            <a:graphicFrameLocks noGrp="1"/>
          </p:cNvGraphicFramePr>
          <p:nvPr/>
        </p:nvGraphicFramePr>
        <p:xfrm>
          <a:off x="1828800" y="346075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Eat Bread – 1 Cor. 11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Table, plates 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Jam, beef, 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0860" name="Group 28"/>
          <p:cNvGraphicFramePr>
            <a:graphicFrameLocks noGrp="1"/>
          </p:cNvGraphicFramePr>
          <p:nvPr/>
        </p:nvGraphicFramePr>
        <p:xfrm>
          <a:off x="1828800" y="4267201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Baptize – Matt. 28:19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Baptistry, heater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Sprinkling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0888" name="Group 56"/>
          <p:cNvGraphicFramePr>
            <a:graphicFrameLocks noGrp="1"/>
          </p:cNvGraphicFramePr>
          <p:nvPr/>
        </p:nvGraphicFramePr>
        <p:xfrm>
          <a:off x="1828800" y="5057776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Build an ark – Gen. 6:14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Tool, Animal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Oak, Cedar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ext Box 34">
            <a:extLst>
              <a:ext uri="{FF2B5EF4-FFF2-40B4-BE49-F238E27FC236}">
                <a16:creationId xmlns:a16="http://schemas.microsoft.com/office/drawing/2014/main" id="{94B9632E-67D3-A69D-E02D-D13144347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938" y="1327526"/>
            <a:ext cx="82221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Tahoma" pitchFamily="34" charset="0"/>
              </a:rPr>
              <a:t>An Addition Involves Another Element Being Added!</a:t>
            </a:r>
          </a:p>
        </p:txBody>
      </p:sp>
    </p:spTree>
  </p:cSld>
  <p:clrMapOvr>
    <a:masterClrMapping/>
  </p:clrMapOvr>
  <p:transition spd="med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Oval 2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B. Aids &amp; Additions</a:t>
            </a:r>
          </a:p>
        </p:txBody>
      </p:sp>
      <p:graphicFrame>
        <p:nvGraphicFramePr>
          <p:cNvPr id="121859" name="Group 3"/>
          <p:cNvGraphicFramePr>
            <a:graphicFrameLocks noGrp="1"/>
          </p:cNvGraphicFramePr>
          <p:nvPr/>
        </p:nvGraphicFramePr>
        <p:xfrm>
          <a:off x="1828800" y="1843089"/>
          <a:ext cx="8534400" cy="161607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Addition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Buy Me A Pepsi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Car, sack, cooler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Sprite, RC, etc.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1874" name="Group 18"/>
          <p:cNvGraphicFramePr>
            <a:graphicFrameLocks noGrp="1"/>
          </p:cNvGraphicFramePr>
          <p:nvPr/>
        </p:nvGraphicFramePr>
        <p:xfrm>
          <a:off x="1828800" y="3460750"/>
          <a:ext cx="8534400" cy="8064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Eat Bread – 1 Cor. 11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Table, plates 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Jam, beef, cola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1884" name="Group 28"/>
          <p:cNvGraphicFramePr>
            <a:graphicFrameLocks noGrp="1"/>
          </p:cNvGraphicFramePr>
          <p:nvPr/>
        </p:nvGraphicFramePr>
        <p:xfrm>
          <a:off x="1828800" y="4267201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Baptize – Matt. 28:19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Baptistry, heater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Sprinkling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1894" name="Group 38"/>
          <p:cNvGraphicFramePr>
            <a:graphicFrameLocks noGrp="1"/>
          </p:cNvGraphicFramePr>
          <p:nvPr/>
        </p:nvGraphicFramePr>
        <p:xfrm>
          <a:off x="1828800" y="5057776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Build an ark – Gen. 6:14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Tool, Animal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Oak, Cedar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1918" name="Group 62"/>
          <p:cNvGraphicFramePr>
            <a:graphicFrameLocks noGrp="1"/>
          </p:cNvGraphicFramePr>
          <p:nvPr/>
        </p:nvGraphicFramePr>
        <p:xfrm>
          <a:off x="1828800" y="5861050"/>
          <a:ext cx="8534400" cy="84455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4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Contribute – 1 Cor. 16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Basket, Account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Mon. / Sat.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ext Box 34">
            <a:extLst>
              <a:ext uri="{FF2B5EF4-FFF2-40B4-BE49-F238E27FC236}">
                <a16:creationId xmlns:a16="http://schemas.microsoft.com/office/drawing/2014/main" id="{5BF181DB-7E0D-144A-E17E-D68346AB8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938" y="1327526"/>
            <a:ext cx="82221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Tahoma" pitchFamily="34" charset="0"/>
              </a:rPr>
              <a:t>An Addition Involves Another Element Being Added!</a:t>
            </a:r>
          </a:p>
        </p:txBody>
      </p:sp>
    </p:spTree>
  </p:cSld>
  <p:clrMapOvr>
    <a:masterClrMapping/>
  </p:clrMapOvr>
  <p:transition spd="med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Oval 2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B. Aids &amp; Additions</a:t>
            </a:r>
          </a:p>
        </p:txBody>
      </p:sp>
      <p:graphicFrame>
        <p:nvGraphicFramePr>
          <p:cNvPr id="122898" name="Group 18"/>
          <p:cNvGraphicFramePr>
            <a:graphicFrameLocks noGrp="1"/>
          </p:cNvGraphicFramePr>
          <p:nvPr/>
        </p:nvGraphicFramePr>
        <p:xfrm>
          <a:off x="1828800" y="1843089"/>
          <a:ext cx="8534400" cy="809625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Command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8C0000"/>
                            </a:outerShdw>
                          </a:effectLst>
                          <a:latin typeface="Tahoma" pitchFamily="34" charset="0"/>
                        </a:rPr>
                        <a:t>Addition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2899" name="Group 19"/>
          <p:cNvGraphicFramePr>
            <a:graphicFrameLocks noGrp="1"/>
          </p:cNvGraphicFramePr>
          <p:nvPr/>
        </p:nvGraphicFramePr>
        <p:xfrm>
          <a:off x="1828800" y="2687638"/>
          <a:ext cx="8534400" cy="896112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Sing – Eph. 5:19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Books, Tuner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Instrumental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Music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ext Box 34">
            <a:extLst>
              <a:ext uri="{FF2B5EF4-FFF2-40B4-BE49-F238E27FC236}">
                <a16:creationId xmlns:a16="http://schemas.microsoft.com/office/drawing/2014/main" id="{8CDA1336-DBF9-B80F-9418-A3B70961E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938" y="1327526"/>
            <a:ext cx="82221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Tahoma" pitchFamily="34" charset="0"/>
              </a:rPr>
              <a:t>An Addition Involves Another Element Being Added!</a:t>
            </a:r>
          </a:p>
        </p:txBody>
      </p:sp>
    </p:spTree>
  </p:cSld>
  <p:clrMapOvr>
    <a:masterClrMapping/>
  </p:clrMapOvr>
  <p:transition spd="med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Oval 2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C. The Silence of God</a:t>
            </a:r>
          </a:p>
        </p:txBody>
      </p:sp>
      <p:sp>
        <p:nvSpPr>
          <p:cNvPr id="123914" name="Text Box 10"/>
          <p:cNvSpPr txBox="1">
            <a:spLocks noChangeArrowheads="1"/>
          </p:cNvSpPr>
          <p:nvPr/>
        </p:nvSpPr>
        <p:spPr bwMode="auto">
          <a:xfrm>
            <a:off x="1066800" y="1828801"/>
            <a:ext cx="9906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/>
              <a:t>“God did not say not to”</a:t>
            </a:r>
          </a:p>
          <a:p>
            <a:pPr algn="ctr">
              <a:spcBef>
                <a:spcPct val="50000"/>
              </a:spcBef>
            </a:pPr>
            <a:r>
              <a:rPr lang="en-US" sz="3200" dirty="0"/>
              <a:t>“There is no passage that says ‘Thou shalt not…”</a:t>
            </a:r>
          </a:p>
          <a:p>
            <a:pPr algn="ctr">
              <a:spcBef>
                <a:spcPct val="50000"/>
              </a:spcBef>
            </a:pPr>
            <a:r>
              <a:rPr lang="en-US" sz="3200" dirty="0"/>
              <a:t>“Where is the passages that says it is wrong to…?”</a:t>
            </a:r>
          </a:p>
        </p:txBody>
      </p:sp>
      <p:sp>
        <p:nvSpPr>
          <p:cNvPr id="123915" name="Rectangle 11"/>
          <p:cNvSpPr>
            <a:spLocks noChangeArrowheads="1"/>
          </p:cNvSpPr>
          <p:nvPr/>
        </p:nvSpPr>
        <p:spPr bwMode="auto">
          <a:xfrm>
            <a:off x="1524000" y="4424305"/>
            <a:ext cx="91440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u="sng">
                <a:solidFill>
                  <a:srgbClr val="000000"/>
                </a:solidFill>
              </a:rPr>
              <a:t>Common Thought</a:t>
            </a:r>
            <a:r>
              <a:rPr lang="en-US" sz="3200" b="1">
                <a:solidFill>
                  <a:srgbClr val="000000"/>
                </a:solidFill>
              </a:rPr>
              <a:t>:</a:t>
            </a:r>
          </a:p>
          <a:p>
            <a:pPr algn="ctr"/>
            <a:r>
              <a:rPr lang="en-US" sz="3200" b="1">
                <a:solidFill>
                  <a:srgbClr val="000000"/>
                </a:solidFill>
              </a:rPr>
              <a:t>Silence of God gives permission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23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23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4" grpId="0" build="p"/>
      <p:bldP spid="1239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0" name="Oval 4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C. The Silence of God</a:t>
            </a:r>
          </a:p>
        </p:txBody>
      </p:sp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1066800" y="2057401"/>
            <a:ext cx="10896600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 defTabSz="350838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dirty="0"/>
              <a:t> </a:t>
            </a:r>
            <a:r>
              <a:rPr lang="en-US" b="1" u="sng" dirty="0">
                <a:solidFill>
                  <a:srgbClr val="FFFF00"/>
                </a:solidFill>
              </a:rPr>
              <a:t>1 Cor. 4:6</a:t>
            </a:r>
            <a:r>
              <a:rPr lang="en-US" dirty="0"/>
              <a:t> – forbidden to go beyond things written</a:t>
            </a:r>
          </a:p>
          <a:p>
            <a:pPr marL="457200" indent="-457200" defTabSz="350838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dirty="0"/>
              <a:t> </a:t>
            </a:r>
            <a:r>
              <a:rPr lang="en-US" b="1" u="sng" dirty="0">
                <a:solidFill>
                  <a:srgbClr val="FFFF00"/>
                </a:solidFill>
              </a:rPr>
              <a:t>Col. 2:22-23</a:t>
            </a:r>
            <a:r>
              <a:rPr lang="en-US" dirty="0"/>
              <a:t> – will worship (</a:t>
            </a:r>
            <a:r>
              <a:rPr lang="en-US" dirty="0" err="1"/>
              <a:t>kjv</a:t>
            </a:r>
            <a:r>
              <a:rPr lang="en-US" dirty="0"/>
              <a:t>)</a:t>
            </a:r>
          </a:p>
          <a:p>
            <a:pPr lvl="1" defTabSz="350838">
              <a:spcBef>
                <a:spcPct val="50000"/>
              </a:spcBef>
              <a:buFont typeface="Wingdings" pitchFamily="2" charset="2"/>
              <a:buChar char="ü"/>
              <a:defRPr/>
            </a:pPr>
            <a:r>
              <a:rPr lang="en-US" dirty="0"/>
              <a:t> </a:t>
            </a:r>
            <a:r>
              <a:rPr lang="en-US" sz="2400" i="1" dirty="0"/>
              <a:t>Will worship = according to commandments of men</a:t>
            </a:r>
          </a:p>
          <a:p>
            <a:pPr lvl="1" defTabSz="350838">
              <a:spcBef>
                <a:spcPct val="50000"/>
              </a:spcBef>
              <a:buFont typeface="Wingdings" pitchFamily="2" charset="2"/>
              <a:buChar char="ü"/>
              <a:defRPr/>
            </a:pPr>
            <a:r>
              <a:rPr lang="en-US" sz="2400" i="1" dirty="0"/>
              <a:t> “voluntarily adopted worship, whether unbidden or forbidden” (W. E. Vine)</a:t>
            </a:r>
          </a:p>
          <a:p>
            <a:pPr marL="457200" indent="-457200" defTabSz="350838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i="1" dirty="0"/>
              <a:t> </a:t>
            </a:r>
            <a:r>
              <a:rPr 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Any Passage That Says We Must Have Authority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 </a:t>
            </a:r>
            <a:r>
              <a:rPr 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Says We Must Respect God’s Silence</a:t>
            </a:r>
            <a:r>
              <a:rPr lang="en-US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!</a:t>
            </a:r>
            <a:endParaRPr lang="en-US" i="1" u="sng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6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6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6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6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1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Oval 2"/>
          <p:cNvSpPr>
            <a:spLocks noChangeArrowheads="1"/>
          </p:cNvSpPr>
          <p:nvPr/>
        </p:nvSpPr>
        <p:spPr bwMode="auto">
          <a:xfrm>
            <a:off x="1676400" y="152400"/>
            <a:ext cx="8839200" cy="11430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C. The Silence of God</a:t>
            </a:r>
          </a:p>
        </p:txBody>
      </p:sp>
      <p:sp>
        <p:nvSpPr>
          <p:cNvPr id="47107" name="AutoShape 40"/>
          <p:cNvSpPr>
            <a:spLocks noChangeArrowheads="1"/>
          </p:cNvSpPr>
          <p:nvPr/>
        </p:nvSpPr>
        <p:spPr bwMode="auto">
          <a:xfrm>
            <a:off x="1676400" y="2438400"/>
            <a:ext cx="3886200" cy="2057400"/>
          </a:xfrm>
          <a:prstGeom prst="star8">
            <a:avLst>
              <a:gd name="adj" fmla="val 49083"/>
            </a:avLst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b="1" u="sng">
                <a:solidFill>
                  <a:schemeClr val="bg1"/>
                </a:solidFill>
                <a:latin typeface="Tahoma" pitchFamily="34" charset="0"/>
              </a:rPr>
              <a:t>Permissive</a:t>
            </a:r>
          </a:p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latin typeface="Tahoma" pitchFamily="34" charset="0"/>
              </a:rPr>
              <a:t>At liberty to do what</a:t>
            </a:r>
          </a:p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latin typeface="Tahoma" pitchFamily="34" charset="0"/>
              </a:rPr>
              <a:t>is not</a:t>
            </a:r>
          </a:p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latin typeface="Tahoma" pitchFamily="34" charset="0"/>
              </a:rPr>
              <a:t>condemned</a:t>
            </a:r>
          </a:p>
        </p:txBody>
      </p:sp>
      <p:sp>
        <p:nvSpPr>
          <p:cNvPr id="47108" name="AutoShape 41"/>
          <p:cNvSpPr>
            <a:spLocks noChangeArrowheads="1"/>
          </p:cNvSpPr>
          <p:nvPr/>
        </p:nvSpPr>
        <p:spPr bwMode="auto">
          <a:xfrm>
            <a:off x="6553200" y="2438400"/>
            <a:ext cx="3886200" cy="2057400"/>
          </a:xfrm>
          <a:prstGeom prst="star8">
            <a:avLst>
              <a:gd name="adj" fmla="val 49083"/>
            </a:avLst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b="1" u="sng">
                <a:solidFill>
                  <a:schemeClr val="bg1"/>
                </a:solidFill>
                <a:latin typeface="Tahoma" pitchFamily="34" charset="0"/>
              </a:rPr>
              <a:t>Prohibitive</a:t>
            </a:r>
          </a:p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latin typeface="Tahoma" pitchFamily="34" charset="0"/>
              </a:rPr>
              <a:t>Forbidden to act</a:t>
            </a:r>
          </a:p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latin typeface="Tahoma" pitchFamily="34" charset="0"/>
              </a:rPr>
              <a:t>Without authority</a:t>
            </a:r>
          </a:p>
        </p:txBody>
      </p:sp>
      <p:grpSp>
        <p:nvGrpSpPr>
          <p:cNvPr id="47115" name="Group 44"/>
          <p:cNvGrpSpPr>
            <a:grpSpLocks/>
          </p:cNvGrpSpPr>
          <p:nvPr/>
        </p:nvGrpSpPr>
        <p:grpSpPr bwMode="auto">
          <a:xfrm>
            <a:off x="4800600" y="1752600"/>
            <a:ext cx="2362200" cy="1600200"/>
            <a:chOff x="1632" y="2880"/>
            <a:chExt cx="1488" cy="1008"/>
          </a:xfrm>
        </p:grpSpPr>
        <p:sp>
          <p:nvSpPr>
            <p:cNvPr id="47119" name="AutoShape 42"/>
            <p:cNvSpPr>
              <a:spLocks noChangeArrowheads="1"/>
            </p:cNvSpPr>
            <p:nvPr/>
          </p:nvSpPr>
          <p:spPr bwMode="auto">
            <a:xfrm rot="-8184380">
              <a:off x="1920" y="3024"/>
              <a:ext cx="934" cy="864"/>
            </a:xfrm>
            <a:custGeom>
              <a:avLst/>
              <a:gdLst>
                <a:gd name="T0" fmla="*/ 1 w 21600"/>
                <a:gd name="T1" fmla="*/ 0 h 21600"/>
                <a:gd name="T2" fmla="*/ 1 w 21600"/>
                <a:gd name="T3" fmla="*/ 0 h 21600"/>
                <a:gd name="T4" fmla="*/ 0 w 21600"/>
                <a:gd name="T5" fmla="*/ 1 h 21600"/>
                <a:gd name="T6" fmla="*/ 0 w 21600"/>
                <a:gd name="T7" fmla="*/ 1 h 21600"/>
                <a:gd name="T8" fmla="*/ 0 w 21600"/>
                <a:gd name="T9" fmla="*/ 1 h 21600"/>
                <a:gd name="T10" fmla="*/ 1 w 21600"/>
                <a:gd name="T11" fmla="*/ 1 h 21600"/>
                <a:gd name="T12" fmla="*/ 1 w 21600"/>
                <a:gd name="T13" fmla="*/ 1 h 21600"/>
                <a:gd name="T14" fmla="*/ 2 w 21600"/>
                <a:gd name="T15" fmla="*/ 0 h 21600"/>
                <a:gd name="T16" fmla="*/ 17694720 60000 65536"/>
                <a:gd name="T17" fmla="*/ 11796480 60000 65536"/>
                <a:gd name="T18" fmla="*/ 17694720 60000 65536"/>
                <a:gd name="T19" fmla="*/ 11796480 60000 65536"/>
                <a:gd name="T20" fmla="*/ 5898240 60000 65536"/>
                <a:gd name="T21" fmla="*/ 5898240 60000 65536"/>
                <a:gd name="T22" fmla="*/ 0 60000 65536"/>
                <a:gd name="T23" fmla="*/ 0 60000 65536"/>
                <a:gd name="T24" fmla="*/ 1734 w 21600"/>
                <a:gd name="T25" fmla="*/ 14400 h 21600"/>
                <a:gd name="T26" fmla="*/ 18409 w 21600"/>
                <a:gd name="T27" fmla="*/ 18425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16414" y="0"/>
                  </a:moveTo>
                  <a:lnTo>
                    <a:pt x="11228" y="4477"/>
                  </a:lnTo>
                  <a:lnTo>
                    <a:pt x="14409" y="4477"/>
                  </a:lnTo>
                  <a:lnTo>
                    <a:pt x="14409" y="14409"/>
                  </a:lnTo>
                  <a:lnTo>
                    <a:pt x="4477" y="14409"/>
                  </a:lnTo>
                  <a:lnTo>
                    <a:pt x="4477" y="11228"/>
                  </a:lnTo>
                  <a:lnTo>
                    <a:pt x="0" y="16414"/>
                  </a:lnTo>
                  <a:lnTo>
                    <a:pt x="4477" y="21600"/>
                  </a:lnTo>
                  <a:lnTo>
                    <a:pt x="4477" y="18419"/>
                  </a:lnTo>
                  <a:lnTo>
                    <a:pt x="18419" y="18419"/>
                  </a:lnTo>
                  <a:lnTo>
                    <a:pt x="18419" y="4477"/>
                  </a:lnTo>
                  <a:lnTo>
                    <a:pt x="21600" y="447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7" name="Rectangle 43"/>
            <p:cNvSpPr>
              <a:spLocks noChangeArrowheads="1"/>
            </p:cNvSpPr>
            <p:nvPr/>
          </p:nvSpPr>
          <p:spPr bwMode="auto">
            <a:xfrm>
              <a:off x="1632" y="2880"/>
              <a:ext cx="1488" cy="4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Two Mindsets</a:t>
              </a:r>
            </a:p>
          </p:txBody>
        </p:sp>
      </p:grpSp>
      <p:sp>
        <p:nvSpPr>
          <p:cNvPr id="36910" name="Oval 46"/>
          <p:cNvSpPr>
            <a:spLocks noChangeArrowheads="1"/>
          </p:cNvSpPr>
          <p:nvPr/>
        </p:nvSpPr>
        <p:spPr bwMode="auto">
          <a:xfrm>
            <a:off x="6400800" y="2133600"/>
            <a:ext cx="4267200" cy="2667000"/>
          </a:xfrm>
          <a:prstGeom prst="ellips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911" name="Text Box 47"/>
          <p:cNvSpPr txBox="1">
            <a:spLocks noChangeArrowheads="1"/>
          </p:cNvSpPr>
          <p:nvPr/>
        </p:nvSpPr>
        <p:spPr bwMode="auto">
          <a:xfrm>
            <a:off x="990600" y="4565650"/>
            <a:ext cx="102108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Heb. 7:14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3200" b="1" dirty="0">
                <a:latin typeface="Times New Roman" pitchFamily="18" charset="0"/>
              </a:rPr>
              <a:t>For </a:t>
            </a:r>
            <a:r>
              <a:rPr lang="en-US" sz="3200" b="1" i="1" dirty="0">
                <a:latin typeface="Times New Roman" pitchFamily="18" charset="0"/>
              </a:rPr>
              <a:t>it is</a:t>
            </a:r>
            <a:r>
              <a:rPr lang="en-US" sz="3200" b="1" dirty="0">
                <a:latin typeface="Times New Roman" pitchFamily="18" charset="0"/>
              </a:rPr>
              <a:t> evident that our Lord arose from Judah, of which tribe Moses spoke nothing concerning priesthood</a:t>
            </a:r>
          </a:p>
        </p:txBody>
      </p:sp>
      <p:sp>
        <p:nvSpPr>
          <p:cNvPr id="36912" name="Text Box 48"/>
          <p:cNvSpPr txBox="1">
            <a:spLocks noChangeArrowheads="1"/>
          </p:cNvSpPr>
          <p:nvPr/>
        </p:nvSpPr>
        <p:spPr bwMode="auto">
          <a:xfrm>
            <a:off x="2667000" y="1879600"/>
            <a:ext cx="17843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90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6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6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6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36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10" grpId="0" animBg="1"/>
      <p:bldP spid="36911" grpId="0"/>
      <p:bldP spid="369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000000"/>
          </a:solidFill>
          <a:ln>
            <a:solidFill>
              <a:schemeClr val="tx2"/>
            </a:solidFill>
          </a:ln>
        </p:spPr>
        <p:txBody>
          <a:bodyPr/>
          <a:lstStyle/>
          <a:p>
            <a:pPr eaLnBrk="1" hangingPunct="1"/>
            <a:r>
              <a:rPr lang="en-US">
                <a:effectLst/>
                <a:latin typeface="Times New Roman" pitchFamily="18" charset="0"/>
              </a:rPr>
              <a:t>God Did Not Say Not To: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828800"/>
            <a:ext cx="8229600" cy="449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Ice Cream with the Lord’s Supper</a:t>
            </a:r>
          </a:p>
          <a:p>
            <a:pPr eaLnBrk="1" hangingPunct="1">
              <a:defRPr/>
            </a:pPr>
            <a:r>
              <a:rPr lang="en-US" dirty="0"/>
              <a:t>Handle snakes as an act of worship</a:t>
            </a:r>
          </a:p>
          <a:p>
            <a:pPr eaLnBrk="1" hangingPunct="1">
              <a:defRPr/>
            </a:pPr>
            <a:r>
              <a:rPr lang="en-US" dirty="0"/>
              <a:t>Church sponsored sports</a:t>
            </a:r>
          </a:p>
          <a:p>
            <a:pPr eaLnBrk="1" hangingPunct="1">
              <a:defRPr/>
            </a:pPr>
            <a:r>
              <a:rPr lang="en-US" dirty="0"/>
              <a:t>Offer a bull or lamb as sacrifice</a:t>
            </a:r>
          </a:p>
          <a:p>
            <a:pPr eaLnBrk="1" hangingPunct="1">
              <a:defRPr/>
            </a:pPr>
            <a:r>
              <a:rPr lang="en-US" dirty="0"/>
              <a:t>Count beads as an act of worship</a:t>
            </a:r>
          </a:p>
          <a:p>
            <a:pPr eaLnBrk="1" hangingPunct="1">
              <a:defRPr/>
            </a:pPr>
            <a:r>
              <a:rPr lang="en-US" dirty="0"/>
              <a:t>Mechanical </a:t>
            </a:r>
            <a:r>
              <a:rPr lang="en-US" dirty="0" err="1"/>
              <a:t>Instrum</a:t>
            </a:r>
            <a:r>
              <a:rPr lang="en-US" dirty="0"/>
              <a:t>. of music in worship</a:t>
            </a:r>
          </a:p>
          <a:p>
            <a:pPr eaLnBrk="1" hangingPunct="1">
              <a:defRPr/>
            </a:pPr>
            <a:r>
              <a:rPr lang="en-US" dirty="0"/>
              <a:t>Church to be in secular business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5" descr="20%20dollar%20bill%20new%20-%20front%20&amp;%20back"/>
          <p:cNvPicPr>
            <a:picLocks noChangeAspect="1" noChangeArrowheads="1"/>
          </p:cNvPicPr>
          <p:nvPr/>
        </p:nvPicPr>
        <p:blipFill>
          <a:blip r:embed="rId2" cstate="print"/>
          <a:srcRect b="51559"/>
          <a:stretch>
            <a:fillRect/>
          </a:stretch>
        </p:blipFill>
        <p:spPr bwMode="auto">
          <a:xfrm rot="-865924">
            <a:off x="2362200" y="1447801"/>
            <a:ext cx="2667000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 Box 6"/>
          <p:cNvSpPr txBox="1">
            <a:spLocks noChangeArrowheads="1"/>
          </p:cNvSpPr>
          <p:nvPr/>
        </p:nvSpPr>
        <p:spPr bwMode="auto">
          <a:xfrm>
            <a:off x="1066800" y="304801"/>
            <a:ext cx="10058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u="sng" dirty="0"/>
              <a:t>Suppose Someone Sends You To The Store</a:t>
            </a:r>
          </a:p>
        </p:txBody>
      </p:sp>
      <p:sp>
        <p:nvSpPr>
          <p:cNvPr id="130055" name="Text Box 7"/>
          <p:cNvSpPr txBox="1">
            <a:spLocks noChangeArrowheads="1"/>
          </p:cNvSpPr>
          <p:nvPr/>
        </p:nvSpPr>
        <p:spPr bwMode="auto">
          <a:xfrm>
            <a:off x="5638800" y="1447800"/>
            <a:ext cx="4343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FFFF00"/>
                </a:solidFill>
              </a:rPr>
              <a:t>“Go buy me a gallon of milk &amp; a box of cereal.”</a:t>
            </a:r>
          </a:p>
        </p:txBody>
      </p:sp>
      <p:sp>
        <p:nvSpPr>
          <p:cNvPr id="49157" name="Text Box 8"/>
          <p:cNvSpPr txBox="1">
            <a:spLocks noChangeArrowheads="1"/>
          </p:cNvSpPr>
          <p:nvPr/>
        </p:nvSpPr>
        <p:spPr bwMode="auto">
          <a:xfrm>
            <a:off x="2209800" y="3048001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0057" name="Rectangle 9"/>
          <p:cNvSpPr>
            <a:spLocks noChangeArrowheads="1"/>
          </p:cNvSpPr>
          <p:nvPr/>
        </p:nvSpPr>
        <p:spPr bwMode="auto">
          <a:xfrm>
            <a:off x="1524000" y="3048000"/>
            <a:ext cx="9144000" cy="990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u="sng">
                <a:solidFill>
                  <a:srgbClr val="000000"/>
                </a:solidFill>
              </a:rPr>
              <a:t>Inherent Authority</a:t>
            </a:r>
            <a:r>
              <a:rPr lang="en-US">
                <a:solidFill>
                  <a:srgbClr val="000000"/>
                </a:solidFill>
              </a:rPr>
              <a:t>: One who owns the money</a:t>
            </a:r>
          </a:p>
          <a:p>
            <a:pPr algn="ctr"/>
            <a:r>
              <a:rPr lang="en-US" u="sng">
                <a:solidFill>
                  <a:srgbClr val="000000"/>
                </a:solidFill>
              </a:rPr>
              <a:t>Delegated Authority</a:t>
            </a:r>
            <a:r>
              <a:rPr lang="en-US">
                <a:solidFill>
                  <a:srgbClr val="000000"/>
                </a:solidFill>
              </a:rPr>
              <a:t>: You have the authority to spend it</a:t>
            </a:r>
          </a:p>
        </p:txBody>
      </p:sp>
      <p:sp>
        <p:nvSpPr>
          <p:cNvPr id="130058" name="Text Box 10"/>
          <p:cNvSpPr txBox="1">
            <a:spLocks noChangeArrowheads="1"/>
          </p:cNvSpPr>
          <p:nvPr/>
        </p:nvSpPr>
        <p:spPr bwMode="auto">
          <a:xfrm>
            <a:off x="1524000" y="4419601"/>
            <a:ext cx="7924800" cy="211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FFFFCC"/>
                </a:solidFill>
              </a:rPr>
              <a:t> “Did not say, ‘Don’t buy candy’”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FFFFCC"/>
                </a:solidFill>
              </a:rPr>
              <a:t> “Did not say, ‘Don’t buy meat’”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FFFFCC"/>
                </a:solidFill>
              </a:rPr>
              <a:t> “Did not say, ‘Don’t buy colas’”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FFFFCC"/>
                </a:solidFill>
              </a:rPr>
              <a:t> “Did not say, ‘Don’t buy magazines’”</a:t>
            </a:r>
          </a:p>
        </p:txBody>
      </p:sp>
      <p:sp>
        <p:nvSpPr>
          <p:cNvPr id="130059" name="AutoShape 11"/>
          <p:cNvSpPr>
            <a:spLocks noChangeArrowheads="1"/>
          </p:cNvSpPr>
          <p:nvPr/>
        </p:nvSpPr>
        <p:spPr bwMode="auto">
          <a:xfrm>
            <a:off x="7875814" y="4381500"/>
            <a:ext cx="2743200" cy="2057400"/>
          </a:xfrm>
          <a:prstGeom prst="roundRect">
            <a:avLst>
              <a:gd name="adj" fmla="val 30250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Only</a:t>
            </a:r>
          </a:p>
          <a:p>
            <a:pPr algn="ctr">
              <a:defRPr/>
            </a:pPr>
            <a:r>
              <a:rPr lang="en-US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Authorized To</a:t>
            </a:r>
          </a:p>
          <a:p>
            <a:pPr algn="ctr">
              <a:defRPr/>
            </a:pPr>
            <a:r>
              <a:rPr lang="en-US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Buy:</a:t>
            </a:r>
          </a:p>
          <a:p>
            <a:pPr algn="ctr">
              <a:defRPr/>
            </a:pPr>
            <a:r>
              <a:rPr 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Milk &amp; Cereal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0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30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0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0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30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0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0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30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0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0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30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3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5" grpId="0"/>
      <p:bldP spid="130057" grpId="0" animBg="1"/>
      <p:bldP spid="130058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b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268214"/>
            <a:ext cx="3276600" cy="2764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4114800" y="493752"/>
            <a:ext cx="6400800" cy="21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ts val="5500"/>
              </a:lnSpc>
              <a:spcBef>
                <a:spcPct val="50000"/>
              </a:spcBef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Bible</a:t>
            </a:r>
          </a:p>
          <a:p>
            <a:pPr algn="ctr">
              <a:lnSpc>
                <a:spcPts val="5500"/>
              </a:lnSpc>
              <a:spcBef>
                <a:spcPct val="50000"/>
              </a:spcBef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Authority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0" y="3065502"/>
            <a:ext cx="10210800" cy="2955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 What we do in worship (sing or play)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 What we do as a church (support organ.)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 Who has a right to remarry (MDR controversy)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 Role of elders &amp; deacons (what they do)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1981200" y="3098534"/>
            <a:ext cx="3505200" cy="3276600"/>
          </a:xfrm>
          <a:prstGeom prst="roundRect">
            <a:avLst/>
          </a:prstGeom>
          <a:solidFill>
            <a:schemeClr val="tx2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Learned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Principle</a:t>
            </a:r>
          </a:p>
          <a:p>
            <a:pPr algn="ctr"/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Learned</a:t>
            </a:r>
          </a:p>
          <a:p>
            <a:pPr algn="ctr"/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6858000" y="3098534"/>
            <a:ext cx="3505200" cy="3276600"/>
          </a:xfrm>
          <a:prstGeom prst="roundRect">
            <a:avLst/>
          </a:prstGeom>
          <a:solidFill>
            <a:schemeClr val="tx2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Learned</a:t>
            </a:r>
          </a:p>
          <a:p>
            <a:pPr algn="ctr"/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</a:t>
            </a:r>
          </a:p>
          <a:p>
            <a:pPr algn="ctr"/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Learned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Principle</a:t>
            </a:r>
          </a:p>
        </p:txBody>
      </p:sp>
      <p:pic>
        <p:nvPicPr>
          <p:cNvPr id="4" name="Picture 3" descr="bible.jpg">
            <a:extLst>
              <a:ext uri="{FF2B5EF4-FFF2-40B4-BE49-F238E27FC236}">
                <a16:creationId xmlns:a16="http://schemas.microsoft.com/office/drawing/2014/main" id="{A576A950-3C04-CB5E-69F0-A80D3BACF80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268214"/>
            <a:ext cx="3276600" cy="2764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16E73572-460F-1A80-3B4F-E1BA8CD8D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93752"/>
            <a:ext cx="6400800" cy="21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ts val="5500"/>
              </a:lnSpc>
              <a:spcBef>
                <a:spcPct val="50000"/>
              </a:spcBef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Bible</a:t>
            </a:r>
          </a:p>
          <a:p>
            <a:pPr algn="ctr">
              <a:lnSpc>
                <a:spcPts val="5500"/>
              </a:lnSpc>
              <a:spcBef>
                <a:spcPct val="50000"/>
              </a:spcBef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Authority</a:t>
            </a:r>
          </a:p>
        </p:txBody>
      </p:sp>
    </p:spTree>
  </p:cSld>
  <p:clrMapOvr>
    <a:masterClrMapping/>
  </p:clrMapOvr>
  <p:transition spd="med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1752600" y="-415925"/>
            <a:ext cx="868680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Authority</a:t>
            </a:r>
          </a:p>
        </p:txBody>
      </p:sp>
      <p:sp>
        <p:nvSpPr>
          <p:cNvPr id="50179" name="AutoShape 3"/>
          <p:cNvSpPr>
            <a:spLocks noChangeArrowheads="1"/>
          </p:cNvSpPr>
          <p:nvPr/>
        </p:nvSpPr>
        <p:spPr bwMode="auto">
          <a:xfrm>
            <a:off x="1524000" y="17526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I. What Is Authority?</a:t>
            </a:r>
          </a:p>
        </p:txBody>
      </p:sp>
      <p:sp>
        <p:nvSpPr>
          <p:cNvPr id="50180" name="AutoShape 4"/>
          <p:cNvSpPr>
            <a:spLocks noChangeArrowheads="1"/>
          </p:cNvSpPr>
          <p:nvPr/>
        </p:nvSpPr>
        <p:spPr bwMode="auto">
          <a:xfrm>
            <a:off x="1524000" y="1752600"/>
            <a:ext cx="9144000" cy="685800"/>
          </a:xfrm>
          <a:prstGeom prst="beve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Tahoma" pitchFamily="34" charset="0"/>
              </a:rPr>
              <a:t>I. What Is Authority?</a:t>
            </a:r>
          </a:p>
        </p:txBody>
      </p:sp>
      <p:sp>
        <p:nvSpPr>
          <p:cNvPr id="50181" name="AutoShape 5"/>
          <p:cNvSpPr>
            <a:spLocks noChangeArrowheads="1"/>
          </p:cNvSpPr>
          <p:nvPr/>
        </p:nvSpPr>
        <p:spPr bwMode="auto">
          <a:xfrm>
            <a:off x="1524000" y="25908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II. God Has Authority Over Man</a:t>
            </a:r>
          </a:p>
        </p:txBody>
      </p:sp>
      <p:sp>
        <p:nvSpPr>
          <p:cNvPr id="50182" name="AutoShape 6"/>
          <p:cNvSpPr>
            <a:spLocks noChangeArrowheads="1"/>
          </p:cNvSpPr>
          <p:nvPr/>
        </p:nvSpPr>
        <p:spPr bwMode="auto">
          <a:xfrm>
            <a:off x="1524000" y="2590800"/>
            <a:ext cx="9144000" cy="685800"/>
          </a:xfrm>
          <a:prstGeom prst="beve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ahoma" pitchFamily="34" charset="0"/>
              </a:rPr>
              <a:t>II. God Has Authority Over Man</a:t>
            </a:r>
          </a:p>
        </p:txBody>
      </p:sp>
      <p:sp>
        <p:nvSpPr>
          <p:cNvPr id="50183" name="AutoShape 7"/>
          <p:cNvSpPr>
            <a:spLocks noChangeArrowheads="1"/>
          </p:cNvSpPr>
          <p:nvPr/>
        </p:nvSpPr>
        <p:spPr bwMode="auto">
          <a:xfrm>
            <a:off x="1524000" y="34290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III. The Need For Authority</a:t>
            </a:r>
          </a:p>
        </p:txBody>
      </p:sp>
      <p:sp>
        <p:nvSpPr>
          <p:cNvPr id="50184" name="AutoShape 8"/>
          <p:cNvSpPr>
            <a:spLocks noChangeArrowheads="1"/>
          </p:cNvSpPr>
          <p:nvPr/>
        </p:nvSpPr>
        <p:spPr bwMode="auto">
          <a:xfrm>
            <a:off x="1524000" y="3429000"/>
            <a:ext cx="9144000" cy="685800"/>
          </a:xfrm>
          <a:prstGeom prst="beve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Tahoma" pitchFamily="34" charset="0"/>
              </a:rPr>
              <a:t>III. The Need For Authority</a:t>
            </a:r>
          </a:p>
        </p:txBody>
      </p:sp>
      <p:sp>
        <p:nvSpPr>
          <p:cNvPr id="50185" name="AutoShape 9"/>
          <p:cNvSpPr>
            <a:spLocks noChangeArrowheads="1"/>
          </p:cNvSpPr>
          <p:nvPr/>
        </p:nvSpPr>
        <p:spPr bwMode="auto">
          <a:xfrm>
            <a:off x="1524000" y="42672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IV. Must Have Bible Authority</a:t>
            </a:r>
          </a:p>
        </p:txBody>
      </p:sp>
      <p:sp>
        <p:nvSpPr>
          <p:cNvPr id="50186" name="AutoShape 10"/>
          <p:cNvSpPr>
            <a:spLocks noChangeArrowheads="1"/>
          </p:cNvSpPr>
          <p:nvPr/>
        </p:nvSpPr>
        <p:spPr bwMode="auto">
          <a:xfrm>
            <a:off x="1524000" y="4267200"/>
            <a:ext cx="9144000" cy="685800"/>
          </a:xfrm>
          <a:prstGeom prst="beve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Tahoma" pitchFamily="34" charset="0"/>
              </a:rPr>
              <a:t>IV. Must Have Bible Authority</a:t>
            </a:r>
          </a:p>
        </p:txBody>
      </p:sp>
      <p:sp>
        <p:nvSpPr>
          <p:cNvPr id="50187" name="AutoShape 11"/>
          <p:cNvSpPr>
            <a:spLocks noChangeArrowheads="1"/>
          </p:cNvSpPr>
          <p:nvPr/>
        </p:nvSpPr>
        <p:spPr bwMode="auto">
          <a:xfrm>
            <a:off x="1524000" y="51054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V. How Authority Is Established</a:t>
            </a:r>
          </a:p>
        </p:txBody>
      </p:sp>
      <p:sp>
        <p:nvSpPr>
          <p:cNvPr id="50188" name="AutoShape 12"/>
          <p:cNvSpPr>
            <a:spLocks noChangeArrowheads="1"/>
          </p:cNvSpPr>
          <p:nvPr/>
        </p:nvSpPr>
        <p:spPr bwMode="auto">
          <a:xfrm>
            <a:off x="1524000" y="5105400"/>
            <a:ext cx="9144000" cy="685800"/>
          </a:xfrm>
          <a:prstGeom prst="beve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Tahoma" pitchFamily="34" charset="0"/>
              </a:rPr>
              <a:t>V. How Authority Is Established</a:t>
            </a:r>
          </a:p>
        </p:txBody>
      </p:sp>
      <p:sp>
        <p:nvSpPr>
          <p:cNvPr id="50189" name="AutoShape 11"/>
          <p:cNvSpPr>
            <a:spLocks noChangeArrowheads="1"/>
          </p:cNvSpPr>
          <p:nvPr/>
        </p:nvSpPr>
        <p:spPr bwMode="auto">
          <a:xfrm>
            <a:off x="1524000" y="5943600"/>
            <a:ext cx="9144000" cy="685800"/>
          </a:xfrm>
          <a:prstGeom prst="bevel">
            <a:avLst>
              <a:gd name="adj" fmla="val 12500"/>
            </a:avLst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latin typeface="Tahoma" pitchFamily="34" charset="0"/>
              </a:rPr>
              <a:t>VI. Applying Bible Authority</a:t>
            </a:r>
          </a:p>
        </p:txBody>
      </p:sp>
      <p:sp>
        <p:nvSpPr>
          <p:cNvPr id="50190" name="AutoShape 12"/>
          <p:cNvSpPr>
            <a:spLocks noChangeArrowheads="1"/>
          </p:cNvSpPr>
          <p:nvPr/>
        </p:nvSpPr>
        <p:spPr bwMode="auto">
          <a:xfrm>
            <a:off x="1524000" y="5943600"/>
            <a:ext cx="9144000" cy="685800"/>
          </a:xfrm>
          <a:prstGeom prst="beve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Tahoma" pitchFamily="34" charset="0"/>
              </a:rPr>
              <a:t>VI. Applying Bible Authority</a:t>
            </a:r>
          </a:p>
        </p:txBody>
      </p:sp>
      <p:pic>
        <p:nvPicPr>
          <p:cNvPr id="2" name="Picture 1" descr="bible.jpg">
            <a:extLst>
              <a:ext uri="{FF2B5EF4-FFF2-40B4-BE49-F238E27FC236}">
                <a16:creationId xmlns:a16="http://schemas.microsoft.com/office/drawing/2014/main" id="{F918B464-C57D-8DEF-E632-1B33F08CAD3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9117" y="119743"/>
            <a:ext cx="1806223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840720"/>
      </p:ext>
    </p:extLst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PP_SEDUC_TXT_Board">
  <a:themeElements>
    <a:clrScheme name="">
      <a:dk1>
        <a:srgbClr val="B2B2B2"/>
      </a:dk1>
      <a:lt1>
        <a:srgbClr val="FFFFFF"/>
      </a:lt1>
      <a:dk2>
        <a:srgbClr val="B2B2B2"/>
      </a:dk2>
      <a:lt2>
        <a:srgbClr val="000000"/>
      </a:lt2>
      <a:accent1>
        <a:srgbClr val="BBE0E3"/>
      </a:accent1>
      <a:accent2>
        <a:srgbClr val="333399"/>
      </a:accent2>
      <a:accent3>
        <a:srgbClr val="D5D5D5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P_SCITY_TXT_Brooklyn_Bri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ITY_TXT_Brooklyn_Brid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ITY_TXT_Brooklyn_Brid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ITY_TXT_Brooklyn_Brid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ITY_TXT_Brooklyn_Brid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ITY_TXT_Brooklyn_Brid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ITY_TXT_Brooklyn_Brid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ITY_TXT_Brooklyn_Brid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ITY_TXT_Brooklyn_Brid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ITY_TXT_Brooklyn_Brid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ITY_TXT_Brooklyn_Brid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ITY_TXT_Brooklyn_Brid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ITY_TXT_Brooklyn_Brid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ITY_TXT_Brooklyn_Bridge 13">
        <a:dk1>
          <a:srgbClr val="000000"/>
        </a:dk1>
        <a:lt1>
          <a:srgbClr val="FFFFFF"/>
        </a:lt1>
        <a:dk2>
          <a:srgbClr val="660033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ITY_TXT_Brooklyn_Bridge 14">
        <a:dk1>
          <a:srgbClr val="000000"/>
        </a:dk1>
        <a:lt1>
          <a:srgbClr val="FFFFFF"/>
        </a:lt1>
        <a:dk2>
          <a:srgbClr val="8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ITY_TXT_Brooklyn_Bridge 15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ITY_TXT_Brooklyn_Bridge 16">
        <a:dk1>
          <a:srgbClr val="000000"/>
        </a:dk1>
        <a:lt1>
          <a:srgbClr val="B2B2B2"/>
        </a:lt1>
        <a:dk2>
          <a:srgbClr val="FFFFFF"/>
        </a:dk2>
        <a:lt2>
          <a:srgbClr val="B2B2B2"/>
        </a:lt2>
        <a:accent1>
          <a:srgbClr val="BBE0E3"/>
        </a:accent1>
        <a:accent2>
          <a:srgbClr val="333399"/>
        </a:accent2>
        <a:accent3>
          <a:srgbClr val="D5D5D5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2359</TotalTime>
  <Words>1454</Words>
  <Application>Microsoft Office PowerPoint</Application>
  <PresentationFormat>Widescreen</PresentationFormat>
  <Paragraphs>366</Paragraphs>
  <Slides>31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Tahoma</vt:lpstr>
      <vt:lpstr>Arial</vt:lpstr>
      <vt:lpstr>Arial Narrow</vt:lpstr>
      <vt:lpstr>Freestyle Script</vt:lpstr>
      <vt:lpstr>Wingdings</vt:lpstr>
      <vt:lpstr>Times New Roman</vt:lpstr>
      <vt:lpstr>Slit</vt:lpstr>
      <vt:lpstr>PPP_SEDUC_TXT_Board</vt:lpstr>
      <vt:lpstr>Drawing</vt:lpstr>
      <vt:lpstr>Divisions Within The Church of Christ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God Did Not Say Not To: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 V. Rader</dc:creator>
  <cp:lastModifiedBy>Donnie V. Rader</cp:lastModifiedBy>
  <cp:revision>45</cp:revision>
  <dcterms:created xsi:type="dcterms:W3CDTF">2003-03-07T17:24:11Z</dcterms:created>
  <dcterms:modified xsi:type="dcterms:W3CDTF">2024-07-21T19:59:34Z</dcterms:modified>
</cp:coreProperties>
</file>