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15" r:id="rId2"/>
    <p:sldMasterId id="2147483727" r:id="rId3"/>
    <p:sldMasterId id="2147483739" r:id="rId4"/>
  </p:sldMasterIdLst>
  <p:notesMasterIdLst>
    <p:notesMasterId r:id="rId46"/>
  </p:notesMasterIdLst>
  <p:sldIdLst>
    <p:sldId id="268" r:id="rId5"/>
    <p:sldId id="269" r:id="rId6"/>
    <p:sldId id="270" r:id="rId7"/>
    <p:sldId id="308" r:id="rId8"/>
    <p:sldId id="275" r:id="rId9"/>
    <p:sldId id="309" r:id="rId10"/>
    <p:sldId id="276" r:id="rId11"/>
    <p:sldId id="271" r:id="rId12"/>
    <p:sldId id="310" r:id="rId13"/>
    <p:sldId id="278" r:id="rId14"/>
    <p:sldId id="311" r:id="rId15"/>
    <p:sldId id="312" r:id="rId16"/>
    <p:sldId id="313" r:id="rId17"/>
    <p:sldId id="314" r:id="rId18"/>
    <p:sldId id="315" r:id="rId19"/>
    <p:sldId id="316" r:id="rId20"/>
    <p:sldId id="287" r:id="rId21"/>
    <p:sldId id="288" r:id="rId22"/>
    <p:sldId id="307" r:id="rId23"/>
    <p:sldId id="258" r:id="rId24"/>
    <p:sldId id="296" r:id="rId25"/>
    <p:sldId id="297" r:id="rId26"/>
    <p:sldId id="306" r:id="rId27"/>
    <p:sldId id="265" r:id="rId28"/>
    <p:sldId id="298" r:id="rId29"/>
    <p:sldId id="299" r:id="rId30"/>
    <p:sldId id="305" r:id="rId31"/>
    <p:sldId id="266" r:id="rId32"/>
    <p:sldId id="300" r:id="rId33"/>
    <p:sldId id="290" r:id="rId34"/>
    <p:sldId id="301" r:id="rId35"/>
    <p:sldId id="302" r:id="rId36"/>
    <p:sldId id="291" r:id="rId37"/>
    <p:sldId id="304" r:id="rId38"/>
    <p:sldId id="267" r:id="rId39"/>
    <p:sldId id="292" r:id="rId40"/>
    <p:sldId id="293" r:id="rId41"/>
    <p:sldId id="303" r:id="rId42"/>
    <p:sldId id="264" r:id="rId43"/>
    <p:sldId id="294" r:id="rId44"/>
    <p:sldId id="263" r:id="rId45"/>
  </p:sldIdLst>
  <p:sldSz cx="12192000" cy="6858000"/>
  <p:notesSz cx="7004050" cy="9290050"/>
  <p:embeddedFontLst>
    <p:embeddedFont>
      <p:font typeface="Congenial Black" panose="02000503040000020004" pitchFamily="2" charset="0"/>
      <p:bold r:id="rId47"/>
      <p:boldItalic r:id="rId48"/>
    </p:embeddedFont>
    <p:embeddedFont>
      <p:font typeface="Congenial SemiBold" panose="02000503040000020004" pitchFamily="2" charset="0"/>
      <p:bold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0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D8DF64-76A2-4FBC-B4A7-F9DF7071D46C}" v="327" dt="2024-06-09T20:44:13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21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147545FB-97A3-4738-800A-7223C2304285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7FEB0839-85E5-4F61-A58A-125F87D6F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2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4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6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7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0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5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2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9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0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8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CFC9-9EF0-43B7-90B0-23491115319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64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C40BA-8D93-4802-9DB2-C02A15B638E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0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0600-DE28-4272-A886-2A1854818D7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0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A9D2-9801-46D4-BB1B-D1A74E2C2E8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B0971-1AFA-4B6D-B189-5DAACA2D454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91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FCB4-EAE3-448C-A691-2B980E803CD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8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5F45C-07F2-4305-9AAA-6F7571AAA09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03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4212-441F-4457-A00F-971BE58CEF8D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3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D25B-651B-4520-A892-3643E3CB94C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10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A651-12FD-48B9-8FF2-50A468B0889C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1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D2D8-96C3-47BC-BC23-12BD6AD82A0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90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8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8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6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4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5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1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2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CA2C3C-86A9-522F-03A7-0FE7778980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0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7D93E-4DB6-4F74-A9E2-ACCFC932253E}" type="datetimeFigureOut">
              <a:rPr lang="en-US" smtClean="0"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8A36-96DE-4D45-A347-64B8FC836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42A5C3-3D30-1E84-3BEA-98B96FC805B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4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3264" y="256032"/>
            <a:ext cx="7187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Acts 13-14</a:t>
            </a:r>
          </a:p>
          <a:p>
            <a:pPr algn="ctr"/>
            <a:r>
              <a:rPr lang="en-US" sz="4000" i="1" dirty="0"/>
              <a:t>First Missionary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1885" y="2307297"/>
            <a:ext cx="5712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/>
              <a:t>Antioch is “home base” for Paul – from which he goes out to preach</a:t>
            </a:r>
          </a:p>
        </p:txBody>
      </p:sp>
      <p:pic>
        <p:nvPicPr>
          <p:cNvPr id="2050" name="Picture 2" descr="http://www.keyway.ca/gif/antioc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686" y="1579470"/>
            <a:ext cx="3082061" cy="506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8171346" y="2012073"/>
            <a:ext cx="1509102" cy="47517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1885" y="3596597"/>
            <a:ext cx="5084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/>
              <a:t>The Church at Antioch – greatly involved in his work</a:t>
            </a:r>
          </a:p>
        </p:txBody>
      </p:sp>
    </p:spTree>
    <p:extLst>
      <p:ext uri="{BB962C8B-B14F-4D97-AF65-F5344CB8AC3E}">
        <p14:creationId xmlns:p14="http://schemas.microsoft.com/office/powerpoint/2010/main" val="20603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04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1548" y="292608"/>
            <a:ext cx="10048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13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the First Missionary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1548" y="1938528"/>
            <a:ext cx="9165828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/>
              <a:t>From Antioch to Cyprus </a:t>
            </a:r>
            <a:r>
              <a:rPr lang="en-US" sz="2800" dirty="0"/>
              <a:t>(vv. 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/>
              <a:t>Paul and Barnabas sent forth (vv. 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/>
              <a:t>Preaching </a:t>
            </a:r>
            <a:r>
              <a:rPr lang="en-US" sz="2800" dirty="0"/>
              <a:t>in Cyprus (vv. 4-12)</a:t>
            </a:r>
          </a:p>
          <a:p>
            <a:pPr marL="514350" indent="-514350">
              <a:buFont typeface="+mj-lt"/>
              <a:buAutoNum type="romanUcPeriod"/>
            </a:pPr>
            <a:endParaRPr lang="en-US" sz="1050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 Antioch in </a:t>
            </a:r>
            <a:r>
              <a:rPr lang="en-US" sz="2800" b="1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Pisidia</a:t>
            </a: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(vv. 13-52)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From </a:t>
            </a:r>
            <a:r>
              <a:rPr lang="en-US" sz="28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Paphos</a:t>
            </a: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 Antioch (vv. 13-15)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Paul sermon in Antioch (vv. 16-41)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of the sermon (vv. 42-52)</a:t>
            </a:r>
          </a:p>
        </p:txBody>
      </p:sp>
    </p:spTree>
    <p:extLst>
      <p:ext uri="{BB962C8B-B14F-4D97-AF65-F5344CB8AC3E}">
        <p14:creationId xmlns:p14="http://schemas.microsoft.com/office/powerpoint/2010/main" val="33491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B4240C36-20C9-22A9-33BF-4C99EDABA1BE}"/>
              </a:ext>
            </a:extLst>
          </p:cNvPr>
          <p:cNvSpPr/>
          <p:nvPr/>
        </p:nvSpPr>
        <p:spPr>
          <a:xfrm>
            <a:off x="6243484" y="4430880"/>
            <a:ext cx="3051181" cy="139964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2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1381" y="1938528"/>
            <a:ext cx="9155995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From Antioch to Cyprus </a:t>
            </a:r>
            <a:r>
              <a:rPr lang="en-US" sz="2800" dirty="0">
                <a:solidFill>
                  <a:prstClr val="black"/>
                </a:solidFill>
              </a:rPr>
              <a:t>(vv. 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Paul and Barnabas sent forth (vv. 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Preaching </a:t>
            </a:r>
            <a:r>
              <a:rPr lang="en-US" sz="2800" dirty="0">
                <a:solidFill>
                  <a:prstClr val="black"/>
                </a:solidFill>
              </a:rPr>
              <a:t>in Cyprus (vv. 4-12)</a:t>
            </a:r>
          </a:p>
          <a:p>
            <a:pPr marL="514350" indent="-514350">
              <a:buFont typeface="+mj-lt"/>
              <a:buAutoNum type="romanUcPeriod"/>
            </a:pPr>
            <a:endParaRPr lang="en-US" sz="1050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Antioch in </a:t>
            </a:r>
            <a:r>
              <a:rPr lang="en-US" sz="2800" b="1" u="sng" dirty="0" err="1">
                <a:solidFill>
                  <a:prstClr val="black"/>
                </a:solidFill>
              </a:rPr>
              <a:t>Pisidia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13-52)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From </a:t>
            </a:r>
            <a:r>
              <a:rPr lang="en-US" sz="2800" i="1" dirty="0" err="1">
                <a:solidFill>
                  <a:prstClr val="black"/>
                </a:solidFill>
              </a:rPr>
              <a:t>Paphos</a:t>
            </a:r>
            <a:r>
              <a:rPr lang="en-US" sz="2800" i="1" dirty="0">
                <a:solidFill>
                  <a:prstClr val="black"/>
                </a:solidFill>
              </a:rPr>
              <a:t> to Antioch (vv. 13-15)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Paul sermon in Antioch (vv. 16-41)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Results of the sermon (vv. 42-52)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5DC3B-3075-179C-FFFB-217F52B3CFB7}"/>
              </a:ext>
            </a:extLst>
          </p:cNvPr>
          <p:cNvSpPr txBox="1"/>
          <p:nvPr/>
        </p:nvSpPr>
        <p:spPr>
          <a:xfrm>
            <a:off x="1081548" y="292608"/>
            <a:ext cx="10048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13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the First Missionary Journey</a:t>
            </a:r>
          </a:p>
        </p:txBody>
      </p:sp>
    </p:spTree>
    <p:extLst>
      <p:ext uri="{BB962C8B-B14F-4D97-AF65-F5344CB8AC3E}">
        <p14:creationId xmlns:p14="http://schemas.microsoft.com/office/powerpoint/2010/main" val="21717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BBFC8EF-30E5-26FD-4280-17D80D230E10}"/>
              </a:ext>
            </a:extLst>
          </p:cNvPr>
          <p:cNvSpPr/>
          <p:nvPr/>
        </p:nvSpPr>
        <p:spPr>
          <a:xfrm>
            <a:off x="6243484" y="4430880"/>
            <a:ext cx="3051181" cy="139964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66DB3222-C24C-E3F2-5B9A-6BC2A6AF6258}"/>
              </a:ext>
            </a:extLst>
          </p:cNvPr>
          <p:cNvSpPr/>
          <p:nvPr/>
        </p:nvSpPr>
        <p:spPr>
          <a:xfrm>
            <a:off x="5165387" y="2315183"/>
            <a:ext cx="1078097" cy="3515346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81548" y="1938528"/>
            <a:ext cx="9165828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From Antioch to Cyprus </a:t>
            </a:r>
            <a:r>
              <a:rPr lang="en-US" sz="2800" dirty="0">
                <a:solidFill>
                  <a:prstClr val="black"/>
                </a:solidFill>
              </a:rPr>
              <a:t>(vv. 1-12)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Paul and Barnabas sent forth (vv. 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Preaching </a:t>
            </a:r>
            <a:r>
              <a:rPr lang="en-US" sz="2800" dirty="0">
                <a:solidFill>
                  <a:prstClr val="black"/>
                </a:solidFill>
              </a:rPr>
              <a:t>in Cyprus (vv. 4-12)</a:t>
            </a:r>
          </a:p>
          <a:p>
            <a:pPr marL="514350" indent="-514350">
              <a:buFont typeface="+mj-lt"/>
              <a:buAutoNum type="romanUcPeriod"/>
            </a:pPr>
            <a:endParaRPr lang="en-US" sz="1050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Antioch in </a:t>
            </a:r>
            <a:r>
              <a:rPr lang="en-US" sz="2800" b="1" u="sng" dirty="0" err="1">
                <a:solidFill>
                  <a:prstClr val="black"/>
                </a:solidFill>
              </a:rPr>
              <a:t>Pisidia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13-52)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From </a:t>
            </a:r>
            <a:r>
              <a:rPr lang="en-US" sz="2800" i="1" dirty="0" err="1">
                <a:solidFill>
                  <a:prstClr val="black"/>
                </a:solidFill>
              </a:rPr>
              <a:t>Paphos</a:t>
            </a:r>
            <a:r>
              <a:rPr lang="en-US" sz="2800" i="1" dirty="0">
                <a:solidFill>
                  <a:prstClr val="black"/>
                </a:solidFill>
              </a:rPr>
              <a:t> to Antioch (vv. 13-15)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Paul sermon in Antioch (vv. 16-41)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Results of the sermon (vv. 42-52)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327CEE-23C0-A8D8-C01E-4DACFBF6BA45}"/>
              </a:ext>
            </a:extLst>
          </p:cNvPr>
          <p:cNvSpPr txBox="1"/>
          <p:nvPr/>
        </p:nvSpPr>
        <p:spPr>
          <a:xfrm>
            <a:off x="1081548" y="292608"/>
            <a:ext cx="10048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13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the First Missionary Journey</a:t>
            </a:r>
          </a:p>
        </p:txBody>
      </p:sp>
    </p:spTree>
    <p:extLst>
      <p:ext uri="{BB962C8B-B14F-4D97-AF65-F5344CB8AC3E}">
        <p14:creationId xmlns:p14="http://schemas.microsoft.com/office/powerpoint/2010/main" val="26828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7120" y="292608"/>
            <a:ext cx="1002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14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7120" y="1662176"/>
            <a:ext cx="1071880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/>
              <a:t>At </a:t>
            </a:r>
            <a:r>
              <a:rPr lang="en-US" sz="2800" b="1" u="sng" dirty="0" err="1"/>
              <a:t>Iconium</a:t>
            </a:r>
            <a:r>
              <a:rPr lang="en-US" sz="2800" b="1" u="sng" dirty="0"/>
              <a:t> </a:t>
            </a:r>
            <a:r>
              <a:rPr lang="en-US" sz="2800" dirty="0"/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/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/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 </a:t>
            </a:r>
            <a:r>
              <a:rPr lang="en-US" sz="2800" b="1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Lystra</a:t>
            </a: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 </a:t>
            </a:r>
            <a:r>
              <a:rPr lang="en-US" sz="2800" b="1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Derbe</a:t>
            </a: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the Return Trip Home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Many believed at </a:t>
            </a:r>
            <a:r>
              <a:rPr lang="en-US" sz="28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Derbe</a:t>
            </a: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Return home and revisiting churches (vv. 21-28)</a:t>
            </a:r>
          </a:p>
        </p:txBody>
      </p:sp>
    </p:spTree>
    <p:extLst>
      <p:ext uri="{BB962C8B-B14F-4D97-AF65-F5344CB8AC3E}">
        <p14:creationId xmlns:p14="http://schemas.microsoft.com/office/powerpoint/2010/main" val="17457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BBFC8EF-30E5-26FD-4280-17D80D230E10}"/>
              </a:ext>
            </a:extLst>
          </p:cNvPr>
          <p:cNvSpPr/>
          <p:nvPr/>
        </p:nvSpPr>
        <p:spPr>
          <a:xfrm>
            <a:off x="6243484" y="4430880"/>
            <a:ext cx="3051181" cy="139964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66DB3222-C24C-E3F2-5B9A-6BC2A6AF6258}"/>
              </a:ext>
            </a:extLst>
          </p:cNvPr>
          <p:cNvSpPr/>
          <p:nvPr/>
        </p:nvSpPr>
        <p:spPr>
          <a:xfrm>
            <a:off x="5165387" y="2315183"/>
            <a:ext cx="1078097" cy="3515346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CC4704BC-1B61-5430-E755-AB70FC999DFC}"/>
              </a:ext>
            </a:extLst>
          </p:cNvPr>
          <p:cNvSpPr/>
          <p:nvPr/>
        </p:nvSpPr>
        <p:spPr>
          <a:xfrm>
            <a:off x="5410970" y="2315183"/>
            <a:ext cx="1174656" cy="515566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2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6640" y="1662176"/>
            <a:ext cx="1066800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Iconium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Lystra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 </a:t>
            </a:r>
            <a:r>
              <a:rPr lang="en-US" sz="2800" b="1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Derbe</a:t>
            </a:r>
            <a:r>
              <a:rPr lang="en-US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the Return Trip Home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Many believed at </a:t>
            </a:r>
            <a:r>
              <a:rPr lang="en-US" sz="28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Derbe</a:t>
            </a: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Return home and revisiting churches (vv. 21-28)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13C16-38AB-A677-2851-C8832B2797D9}"/>
              </a:ext>
            </a:extLst>
          </p:cNvPr>
          <p:cNvSpPr txBox="1"/>
          <p:nvPr/>
        </p:nvSpPr>
        <p:spPr>
          <a:xfrm>
            <a:off x="1087120" y="292608"/>
            <a:ext cx="1002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14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</p:spTree>
    <p:extLst>
      <p:ext uri="{BB962C8B-B14F-4D97-AF65-F5344CB8AC3E}">
        <p14:creationId xmlns:p14="http://schemas.microsoft.com/office/powerpoint/2010/main" val="233572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BBFC8EF-30E5-26FD-4280-17D80D230E10}"/>
              </a:ext>
            </a:extLst>
          </p:cNvPr>
          <p:cNvSpPr/>
          <p:nvPr/>
        </p:nvSpPr>
        <p:spPr>
          <a:xfrm>
            <a:off x="6243484" y="4430880"/>
            <a:ext cx="3051181" cy="139964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66DB3222-C24C-E3F2-5B9A-6BC2A6AF6258}"/>
              </a:ext>
            </a:extLst>
          </p:cNvPr>
          <p:cNvSpPr/>
          <p:nvPr/>
        </p:nvSpPr>
        <p:spPr>
          <a:xfrm>
            <a:off x="5165387" y="2315183"/>
            <a:ext cx="1078097" cy="3515346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CC4704BC-1B61-5430-E755-AB70FC999DFC}"/>
              </a:ext>
            </a:extLst>
          </p:cNvPr>
          <p:cNvSpPr/>
          <p:nvPr/>
        </p:nvSpPr>
        <p:spPr>
          <a:xfrm>
            <a:off x="5410970" y="2315183"/>
            <a:ext cx="1174656" cy="515566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A91DB06-373E-6D52-687E-33DC57330905}"/>
              </a:ext>
            </a:extLst>
          </p:cNvPr>
          <p:cNvSpPr/>
          <p:nvPr/>
        </p:nvSpPr>
        <p:spPr>
          <a:xfrm>
            <a:off x="6342434" y="2830749"/>
            <a:ext cx="204999" cy="340468"/>
          </a:xfrm>
          <a:custGeom>
            <a:avLst/>
            <a:gdLst>
              <a:gd name="connsiteX0" fmla="*/ 191173 w 191173"/>
              <a:gd name="connsiteY0" fmla="*/ 0 h 245660"/>
              <a:gd name="connsiteX1" fmla="*/ 122934 w 191173"/>
              <a:gd name="connsiteY1" fmla="*/ 54591 h 245660"/>
              <a:gd name="connsiteX2" fmla="*/ 81991 w 191173"/>
              <a:gd name="connsiteY2" fmla="*/ 109182 h 245660"/>
              <a:gd name="connsiteX3" fmla="*/ 54695 w 191173"/>
              <a:gd name="connsiteY3" fmla="*/ 150125 h 245660"/>
              <a:gd name="connsiteX4" fmla="*/ 13752 w 191173"/>
              <a:gd name="connsiteY4" fmla="*/ 163773 h 245660"/>
              <a:gd name="connsiteX5" fmla="*/ 104 w 191173"/>
              <a:gd name="connsiteY5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73" h="245660">
                <a:moveTo>
                  <a:pt x="191173" y="0"/>
                </a:moveTo>
                <a:cubicBezTo>
                  <a:pt x="168427" y="18197"/>
                  <a:pt x="143532" y="33993"/>
                  <a:pt x="122934" y="54591"/>
                </a:cubicBezTo>
                <a:cubicBezTo>
                  <a:pt x="106850" y="70675"/>
                  <a:pt x="95212" y="90673"/>
                  <a:pt x="81991" y="109182"/>
                </a:cubicBezTo>
                <a:cubicBezTo>
                  <a:pt x="72457" y="122529"/>
                  <a:pt x="67503" y="139878"/>
                  <a:pt x="54695" y="150125"/>
                </a:cubicBezTo>
                <a:cubicBezTo>
                  <a:pt x="43461" y="159112"/>
                  <a:pt x="27400" y="159224"/>
                  <a:pt x="13752" y="163773"/>
                </a:cubicBezTo>
                <a:cubicBezTo>
                  <a:pt x="-2103" y="227191"/>
                  <a:pt x="104" y="199607"/>
                  <a:pt x="104" y="24566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1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6640" y="1662176"/>
            <a:ext cx="1066800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Iconium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Lystra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Derbe</a:t>
            </a:r>
            <a:r>
              <a:rPr lang="en-US" sz="28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8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Many believed at </a:t>
            </a:r>
            <a:r>
              <a:rPr lang="en-US" sz="2800" i="1" dirty="0" err="1">
                <a:solidFill>
                  <a:prstClr val="black"/>
                </a:solidFill>
              </a:rPr>
              <a:t>Derbe</a:t>
            </a:r>
            <a:r>
              <a:rPr lang="en-US" sz="2800" i="1" dirty="0">
                <a:solidFill>
                  <a:prstClr val="black"/>
                </a:solidFill>
              </a:rPr>
              <a:t> (vv. 20b-21)</a:t>
            </a:r>
            <a:endParaRPr lang="en-US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Return home and revisiting churches (vv. 21-28)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B53231-2CCD-6777-F4BA-DFC3B34F6DB6}"/>
              </a:ext>
            </a:extLst>
          </p:cNvPr>
          <p:cNvSpPr txBox="1"/>
          <p:nvPr/>
        </p:nvSpPr>
        <p:spPr>
          <a:xfrm>
            <a:off x="1087120" y="292608"/>
            <a:ext cx="1002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14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</p:spTree>
    <p:extLst>
      <p:ext uri="{BB962C8B-B14F-4D97-AF65-F5344CB8AC3E}">
        <p14:creationId xmlns:p14="http://schemas.microsoft.com/office/powerpoint/2010/main" val="119283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BBFC8EF-30E5-26FD-4280-17D80D230E10}"/>
              </a:ext>
            </a:extLst>
          </p:cNvPr>
          <p:cNvSpPr/>
          <p:nvPr/>
        </p:nvSpPr>
        <p:spPr>
          <a:xfrm>
            <a:off x="6243484" y="4430880"/>
            <a:ext cx="3051181" cy="139964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66DB3222-C24C-E3F2-5B9A-6BC2A6AF6258}"/>
              </a:ext>
            </a:extLst>
          </p:cNvPr>
          <p:cNvSpPr/>
          <p:nvPr/>
        </p:nvSpPr>
        <p:spPr>
          <a:xfrm>
            <a:off x="5165387" y="2315183"/>
            <a:ext cx="1078097" cy="3515346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CC4704BC-1B61-5430-E755-AB70FC999DFC}"/>
              </a:ext>
            </a:extLst>
          </p:cNvPr>
          <p:cNvSpPr/>
          <p:nvPr/>
        </p:nvSpPr>
        <p:spPr>
          <a:xfrm>
            <a:off x="5410970" y="2315183"/>
            <a:ext cx="1174656" cy="515566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A91DB06-373E-6D52-687E-33DC57330905}"/>
              </a:ext>
            </a:extLst>
          </p:cNvPr>
          <p:cNvSpPr/>
          <p:nvPr/>
        </p:nvSpPr>
        <p:spPr>
          <a:xfrm>
            <a:off x="6342434" y="2830749"/>
            <a:ext cx="204999" cy="340468"/>
          </a:xfrm>
          <a:custGeom>
            <a:avLst/>
            <a:gdLst>
              <a:gd name="connsiteX0" fmla="*/ 191173 w 191173"/>
              <a:gd name="connsiteY0" fmla="*/ 0 h 245660"/>
              <a:gd name="connsiteX1" fmla="*/ 122934 w 191173"/>
              <a:gd name="connsiteY1" fmla="*/ 54591 h 245660"/>
              <a:gd name="connsiteX2" fmla="*/ 81991 w 191173"/>
              <a:gd name="connsiteY2" fmla="*/ 109182 h 245660"/>
              <a:gd name="connsiteX3" fmla="*/ 54695 w 191173"/>
              <a:gd name="connsiteY3" fmla="*/ 150125 h 245660"/>
              <a:gd name="connsiteX4" fmla="*/ 13752 w 191173"/>
              <a:gd name="connsiteY4" fmla="*/ 163773 h 245660"/>
              <a:gd name="connsiteX5" fmla="*/ 104 w 191173"/>
              <a:gd name="connsiteY5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73" h="245660">
                <a:moveTo>
                  <a:pt x="191173" y="0"/>
                </a:moveTo>
                <a:cubicBezTo>
                  <a:pt x="168427" y="18197"/>
                  <a:pt x="143532" y="33993"/>
                  <a:pt x="122934" y="54591"/>
                </a:cubicBezTo>
                <a:cubicBezTo>
                  <a:pt x="106850" y="70675"/>
                  <a:pt x="95212" y="90673"/>
                  <a:pt x="81991" y="109182"/>
                </a:cubicBezTo>
                <a:cubicBezTo>
                  <a:pt x="72457" y="122529"/>
                  <a:pt x="67503" y="139878"/>
                  <a:pt x="54695" y="150125"/>
                </a:cubicBezTo>
                <a:cubicBezTo>
                  <a:pt x="43461" y="159112"/>
                  <a:pt x="27400" y="159224"/>
                  <a:pt x="13752" y="163773"/>
                </a:cubicBezTo>
                <a:cubicBezTo>
                  <a:pt x="-2103" y="227191"/>
                  <a:pt x="104" y="199607"/>
                  <a:pt x="104" y="24566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90B5D94D-19C5-F383-BFA0-04A0742C4233}"/>
              </a:ext>
            </a:extLst>
          </p:cNvPr>
          <p:cNvSpPr/>
          <p:nvPr/>
        </p:nvSpPr>
        <p:spPr>
          <a:xfrm>
            <a:off x="6387733" y="3096219"/>
            <a:ext cx="395785" cy="286603"/>
          </a:xfrm>
          <a:custGeom>
            <a:avLst/>
            <a:gdLst>
              <a:gd name="connsiteX0" fmla="*/ 0 w 395785"/>
              <a:gd name="connsiteY0" fmla="*/ 0 h 286603"/>
              <a:gd name="connsiteX1" fmla="*/ 68239 w 395785"/>
              <a:gd name="connsiteY1" fmla="*/ 13647 h 286603"/>
              <a:gd name="connsiteX2" fmla="*/ 136478 w 395785"/>
              <a:gd name="connsiteY2" fmla="*/ 81886 h 286603"/>
              <a:gd name="connsiteX3" fmla="*/ 163773 w 395785"/>
              <a:gd name="connsiteY3" fmla="*/ 122829 h 286603"/>
              <a:gd name="connsiteX4" fmla="*/ 245660 w 395785"/>
              <a:gd name="connsiteY4" fmla="*/ 177421 h 286603"/>
              <a:gd name="connsiteX5" fmla="*/ 272955 w 395785"/>
              <a:gd name="connsiteY5" fmla="*/ 218364 h 286603"/>
              <a:gd name="connsiteX6" fmla="*/ 313898 w 395785"/>
              <a:gd name="connsiteY6" fmla="*/ 232012 h 286603"/>
              <a:gd name="connsiteX7" fmla="*/ 395785 w 395785"/>
              <a:gd name="connsiteY7" fmla="*/ 286603 h 28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785" h="286603">
                <a:moveTo>
                  <a:pt x="0" y="0"/>
                </a:moveTo>
                <a:cubicBezTo>
                  <a:pt x="22746" y="4549"/>
                  <a:pt x="49363" y="164"/>
                  <a:pt x="68239" y="13647"/>
                </a:cubicBezTo>
                <a:cubicBezTo>
                  <a:pt x="215807" y="119052"/>
                  <a:pt x="-4265" y="34972"/>
                  <a:pt x="136478" y="81886"/>
                </a:cubicBezTo>
                <a:cubicBezTo>
                  <a:pt x="145576" y="95534"/>
                  <a:pt x="151429" y="112028"/>
                  <a:pt x="163773" y="122829"/>
                </a:cubicBezTo>
                <a:cubicBezTo>
                  <a:pt x="188462" y="144432"/>
                  <a:pt x="245660" y="177421"/>
                  <a:pt x="245660" y="177421"/>
                </a:cubicBezTo>
                <a:cubicBezTo>
                  <a:pt x="254758" y="191069"/>
                  <a:pt x="260147" y="208117"/>
                  <a:pt x="272955" y="218364"/>
                </a:cubicBezTo>
                <a:cubicBezTo>
                  <a:pt x="284188" y="227351"/>
                  <a:pt x="300675" y="226345"/>
                  <a:pt x="313898" y="232012"/>
                </a:cubicBezTo>
                <a:cubicBezTo>
                  <a:pt x="371736" y="256800"/>
                  <a:pt x="359328" y="250146"/>
                  <a:pt x="395785" y="286603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9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6640" y="1662176"/>
            <a:ext cx="1066800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Iconium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Lystra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Derbe</a:t>
            </a:r>
            <a:r>
              <a:rPr lang="en-US" sz="28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8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Many believed at </a:t>
            </a:r>
            <a:r>
              <a:rPr lang="en-US" sz="2800" i="1" dirty="0" err="1">
                <a:solidFill>
                  <a:prstClr val="black"/>
                </a:solidFill>
              </a:rPr>
              <a:t>Derbe</a:t>
            </a:r>
            <a:r>
              <a:rPr lang="en-US" sz="2800" i="1" dirty="0">
                <a:solidFill>
                  <a:prstClr val="black"/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Return home and revisiting churches (vv. 21-28)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BDD076-5AFE-4384-0035-2681D85D7DCC}"/>
              </a:ext>
            </a:extLst>
          </p:cNvPr>
          <p:cNvSpPr txBox="1"/>
          <p:nvPr/>
        </p:nvSpPr>
        <p:spPr>
          <a:xfrm>
            <a:off x="1087120" y="292608"/>
            <a:ext cx="1002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14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</p:spTree>
    <p:extLst>
      <p:ext uri="{BB962C8B-B14F-4D97-AF65-F5344CB8AC3E}">
        <p14:creationId xmlns:p14="http://schemas.microsoft.com/office/powerpoint/2010/main" val="2707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026" descr="D:\Projectr\GIFFiles\paul 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89" y="0"/>
            <a:ext cx="10593421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BBFC8EF-30E5-26FD-4280-17D80D230E10}"/>
              </a:ext>
            </a:extLst>
          </p:cNvPr>
          <p:cNvSpPr/>
          <p:nvPr/>
        </p:nvSpPr>
        <p:spPr>
          <a:xfrm>
            <a:off x="6243484" y="4430880"/>
            <a:ext cx="3051181" cy="1399649"/>
          </a:xfrm>
          <a:custGeom>
            <a:avLst/>
            <a:gdLst>
              <a:gd name="connsiteX0" fmla="*/ 2353235 w 2353235"/>
              <a:gd name="connsiteY0" fmla="*/ 0 h 1116669"/>
              <a:gd name="connsiteX1" fmla="*/ 2205318 w 2353235"/>
              <a:gd name="connsiteY1" fmla="*/ 134470 h 1116669"/>
              <a:gd name="connsiteX2" fmla="*/ 2178424 w 2353235"/>
              <a:gd name="connsiteY2" fmla="*/ 161365 h 1116669"/>
              <a:gd name="connsiteX3" fmla="*/ 2151530 w 2353235"/>
              <a:gd name="connsiteY3" fmla="*/ 201706 h 1116669"/>
              <a:gd name="connsiteX4" fmla="*/ 2084294 w 2353235"/>
              <a:gd name="connsiteY4" fmla="*/ 268941 h 1116669"/>
              <a:gd name="connsiteX5" fmla="*/ 2057400 w 2353235"/>
              <a:gd name="connsiteY5" fmla="*/ 309282 h 1116669"/>
              <a:gd name="connsiteX6" fmla="*/ 2017059 w 2353235"/>
              <a:gd name="connsiteY6" fmla="*/ 322729 h 1116669"/>
              <a:gd name="connsiteX7" fmla="*/ 1976718 w 2353235"/>
              <a:gd name="connsiteY7" fmla="*/ 363070 h 1116669"/>
              <a:gd name="connsiteX8" fmla="*/ 1936377 w 2353235"/>
              <a:gd name="connsiteY8" fmla="*/ 376517 h 1116669"/>
              <a:gd name="connsiteX9" fmla="*/ 1922930 w 2353235"/>
              <a:gd name="connsiteY9" fmla="*/ 416859 h 1116669"/>
              <a:gd name="connsiteX10" fmla="*/ 1855694 w 2353235"/>
              <a:gd name="connsiteY10" fmla="*/ 484094 h 1116669"/>
              <a:gd name="connsiteX11" fmla="*/ 1855694 w 2353235"/>
              <a:gd name="connsiteY11" fmla="*/ 484094 h 1116669"/>
              <a:gd name="connsiteX12" fmla="*/ 1775012 w 2353235"/>
              <a:gd name="connsiteY12" fmla="*/ 537882 h 1116669"/>
              <a:gd name="connsiteX13" fmla="*/ 1707777 w 2353235"/>
              <a:gd name="connsiteY13" fmla="*/ 618565 h 1116669"/>
              <a:gd name="connsiteX14" fmla="*/ 1667435 w 2353235"/>
              <a:gd name="connsiteY14" fmla="*/ 632012 h 1116669"/>
              <a:gd name="connsiteX15" fmla="*/ 1627094 w 2353235"/>
              <a:gd name="connsiteY15" fmla="*/ 658906 h 1116669"/>
              <a:gd name="connsiteX16" fmla="*/ 1586753 w 2353235"/>
              <a:gd name="connsiteY16" fmla="*/ 699247 h 1116669"/>
              <a:gd name="connsiteX17" fmla="*/ 1506071 w 2353235"/>
              <a:gd name="connsiteY17" fmla="*/ 712694 h 1116669"/>
              <a:gd name="connsiteX18" fmla="*/ 1452282 w 2353235"/>
              <a:gd name="connsiteY18" fmla="*/ 739588 h 1116669"/>
              <a:gd name="connsiteX19" fmla="*/ 1411941 w 2353235"/>
              <a:gd name="connsiteY19" fmla="*/ 753035 h 1116669"/>
              <a:gd name="connsiteX20" fmla="*/ 1317812 w 2353235"/>
              <a:gd name="connsiteY20" fmla="*/ 806823 h 1116669"/>
              <a:gd name="connsiteX21" fmla="*/ 1237130 w 2353235"/>
              <a:gd name="connsiteY21" fmla="*/ 833717 h 1116669"/>
              <a:gd name="connsiteX22" fmla="*/ 1183341 w 2353235"/>
              <a:gd name="connsiteY22" fmla="*/ 820270 h 1116669"/>
              <a:gd name="connsiteX23" fmla="*/ 860612 w 2353235"/>
              <a:gd name="connsiteY23" fmla="*/ 847165 h 1116669"/>
              <a:gd name="connsiteX24" fmla="*/ 820271 w 2353235"/>
              <a:gd name="connsiteY24" fmla="*/ 887506 h 1116669"/>
              <a:gd name="connsiteX25" fmla="*/ 753035 w 2353235"/>
              <a:gd name="connsiteY25" fmla="*/ 900953 h 1116669"/>
              <a:gd name="connsiteX26" fmla="*/ 672353 w 2353235"/>
              <a:gd name="connsiteY26" fmla="*/ 927847 h 1116669"/>
              <a:gd name="connsiteX27" fmla="*/ 564777 w 2353235"/>
              <a:gd name="connsiteY27" fmla="*/ 968188 h 1116669"/>
              <a:gd name="connsiteX28" fmla="*/ 430306 w 2353235"/>
              <a:gd name="connsiteY28" fmla="*/ 1035423 h 1116669"/>
              <a:gd name="connsiteX29" fmla="*/ 336177 w 2353235"/>
              <a:gd name="connsiteY29" fmla="*/ 1075765 h 1116669"/>
              <a:gd name="connsiteX30" fmla="*/ 134471 w 2353235"/>
              <a:gd name="connsiteY30" fmla="*/ 1089212 h 1116669"/>
              <a:gd name="connsiteX31" fmla="*/ 26894 w 2353235"/>
              <a:gd name="connsiteY31" fmla="*/ 1116106 h 1116669"/>
              <a:gd name="connsiteX32" fmla="*/ 0 w 2353235"/>
              <a:gd name="connsiteY32" fmla="*/ 1116106 h 111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53235" h="1116669">
                <a:moveTo>
                  <a:pt x="2353235" y="0"/>
                </a:moveTo>
                <a:cubicBezTo>
                  <a:pt x="2256304" y="77545"/>
                  <a:pt x="2306290" y="33497"/>
                  <a:pt x="2205318" y="134470"/>
                </a:cubicBezTo>
                <a:cubicBezTo>
                  <a:pt x="2196353" y="143435"/>
                  <a:pt x="2185457" y="150816"/>
                  <a:pt x="2178424" y="161365"/>
                </a:cubicBezTo>
                <a:cubicBezTo>
                  <a:pt x="2169459" y="174812"/>
                  <a:pt x="2162172" y="189543"/>
                  <a:pt x="2151530" y="201706"/>
                </a:cubicBezTo>
                <a:cubicBezTo>
                  <a:pt x="2130658" y="225559"/>
                  <a:pt x="2101875" y="242569"/>
                  <a:pt x="2084294" y="268941"/>
                </a:cubicBezTo>
                <a:cubicBezTo>
                  <a:pt x="2075329" y="282388"/>
                  <a:pt x="2070020" y="299186"/>
                  <a:pt x="2057400" y="309282"/>
                </a:cubicBezTo>
                <a:cubicBezTo>
                  <a:pt x="2046332" y="318137"/>
                  <a:pt x="2030506" y="318247"/>
                  <a:pt x="2017059" y="322729"/>
                </a:cubicBezTo>
                <a:cubicBezTo>
                  <a:pt x="2003612" y="336176"/>
                  <a:pt x="1992541" y="352521"/>
                  <a:pt x="1976718" y="363070"/>
                </a:cubicBezTo>
                <a:cubicBezTo>
                  <a:pt x="1964924" y="370933"/>
                  <a:pt x="1946400" y="366494"/>
                  <a:pt x="1936377" y="376517"/>
                </a:cubicBezTo>
                <a:cubicBezTo>
                  <a:pt x="1926354" y="386540"/>
                  <a:pt x="1931435" y="405519"/>
                  <a:pt x="1922930" y="416859"/>
                </a:cubicBezTo>
                <a:cubicBezTo>
                  <a:pt x="1903913" y="442215"/>
                  <a:pt x="1878106" y="461682"/>
                  <a:pt x="1855694" y="484094"/>
                </a:cubicBezTo>
                <a:lnTo>
                  <a:pt x="1855694" y="484094"/>
                </a:lnTo>
                <a:lnTo>
                  <a:pt x="1775012" y="537882"/>
                </a:lnTo>
                <a:cubicBezTo>
                  <a:pt x="1755168" y="567648"/>
                  <a:pt x="1738837" y="597858"/>
                  <a:pt x="1707777" y="618565"/>
                </a:cubicBezTo>
                <a:cubicBezTo>
                  <a:pt x="1695983" y="626428"/>
                  <a:pt x="1680882" y="627530"/>
                  <a:pt x="1667435" y="632012"/>
                </a:cubicBezTo>
                <a:cubicBezTo>
                  <a:pt x="1653988" y="640977"/>
                  <a:pt x="1639509" y="648560"/>
                  <a:pt x="1627094" y="658906"/>
                </a:cubicBezTo>
                <a:cubicBezTo>
                  <a:pt x="1612485" y="671080"/>
                  <a:pt x="1604131" y="691523"/>
                  <a:pt x="1586753" y="699247"/>
                </a:cubicBezTo>
                <a:cubicBezTo>
                  <a:pt x="1561838" y="710320"/>
                  <a:pt x="1532965" y="708212"/>
                  <a:pt x="1506071" y="712694"/>
                </a:cubicBezTo>
                <a:cubicBezTo>
                  <a:pt x="1488141" y="721659"/>
                  <a:pt x="1470707" y="731692"/>
                  <a:pt x="1452282" y="739588"/>
                </a:cubicBezTo>
                <a:cubicBezTo>
                  <a:pt x="1439254" y="745172"/>
                  <a:pt x="1424619" y="746696"/>
                  <a:pt x="1411941" y="753035"/>
                </a:cubicBezTo>
                <a:cubicBezTo>
                  <a:pt x="1314907" y="801552"/>
                  <a:pt x="1435686" y="759673"/>
                  <a:pt x="1317812" y="806823"/>
                </a:cubicBezTo>
                <a:cubicBezTo>
                  <a:pt x="1291491" y="817351"/>
                  <a:pt x="1237130" y="833717"/>
                  <a:pt x="1237130" y="833717"/>
                </a:cubicBezTo>
                <a:cubicBezTo>
                  <a:pt x="1219200" y="829235"/>
                  <a:pt x="1201822" y="820270"/>
                  <a:pt x="1183341" y="820270"/>
                </a:cubicBezTo>
                <a:cubicBezTo>
                  <a:pt x="929155" y="820270"/>
                  <a:pt x="983981" y="806039"/>
                  <a:pt x="860612" y="847165"/>
                </a:cubicBezTo>
                <a:cubicBezTo>
                  <a:pt x="847165" y="860612"/>
                  <a:pt x="837280" y="879001"/>
                  <a:pt x="820271" y="887506"/>
                </a:cubicBezTo>
                <a:cubicBezTo>
                  <a:pt x="799828" y="897727"/>
                  <a:pt x="775085" y="894939"/>
                  <a:pt x="753035" y="900953"/>
                </a:cubicBezTo>
                <a:cubicBezTo>
                  <a:pt x="725685" y="908412"/>
                  <a:pt x="697709" y="915169"/>
                  <a:pt x="672353" y="927847"/>
                </a:cubicBezTo>
                <a:cubicBezTo>
                  <a:pt x="602035" y="963006"/>
                  <a:pt x="638012" y="949879"/>
                  <a:pt x="564777" y="968188"/>
                </a:cubicBezTo>
                <a:cubicBezTo>
                  <a:pt x="434576" y="1065837"/>
                  <a:pt x="600216" y="950468"/>
                  <a:pt x="430306" y="1035423"/>
                </a:cubicBezTo>
                <a:cubicBezTo>
                  <a:pt x="411813" y="1044670"/>
                  <a:pt x="361613" y="1072939"/>
                  <a:pt x="336177" y="1075765"/>
                </a:cubicBezTo>
                <a:cubicBezTo>
                  <a:pt x="269205" y="1083207"/>
                  <a:pt x="201706" y="1084730"/>
                  <a:pt x="134471" y="1089212"/>
                </a:cubicBezTo>
                <a:cubicBezTo>
                  <a:pt x="87542" y="1104855"/>
                  <a:pt x="83689" y="1107992"/>
                  <a:pt x="26894" y="1116106"/>
                </a:cubicBezTo>
                <a:cubicBezTo>
                  <a:pt x="18019" y="1117374"/>
                  <a:pt x="8965" y="1116106"/>
                  <a:pt x="0" y="1116106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66DB3222-C24C-E3F2-5B9A-6BC2A6AF6258}"/>
              </a:ext>
            </a:extLst>
          </p:cNvPr>
          <p:cNvSpPr/>
          <p:nvPr/>
        </p:nvSpPr>
        <p:spPr>
          <a:xfrm>
            <a:off x="5165387" y="2315183"/>
            <a:ext cx="1078097" cy="3515346"/>
          </a:xfrm>
          <a:custGeom>
            <a:avLst/>
            <a:gdLst>
              <a:gd name="connsiteX0" fmla="*/ 276225 w 964437"/>
              <a:gd name="connsiteY0" fmla="*/ 0 h 2762250"/>
              <a:gd name="connsiteX1" fmla="*/ 285750 w 964437"/>
              <a:gd name="connsiteY1" fmla="*/ 47625 h 2762250"/>
              <a:gd name="connsiteX2" fmla="*/ 295275 w 964437"/>
              <a:gd name="connsiteY2" fmla="*/ 76200 h 2762250"/>
              <a:gd name="connsiteX3" fmla="*/ 304800 w 964437"/>
              <a:gd name="connsiteY3" fmla="*/ 142875 h 2762250"/>
              <a:gd name="connsiteX4" fmla="*/ 276225 w 964437"/>
              <a:gd name="connsiteY4" fmla="*/ 247650 h 2762250"/>
              <a:gd name="connsiteX5" fmla="*/ 257175 w 964437"/>
              <a:gd name="connsiteY5" fmla="*/ 304800 h 2762250"/>
              <a:gd name="connsiteX6" fmla="*/ 219075 w 964437"/>
              <a:gd name="connsiteY6" fmla="*/ 361950 h 2762250"/>
              <a:gd name="connsiteX7" fmla="*/ 209550 w 964437"/>
              <a:gd name="connsiteY7" fmla="*/ 419100 h 2762250"/>
              <a:gd name="connsiteX8" fmla="*/ 190500 w 964437"/>
              <a:gd name="connsiteY8" fmla="*/ 523875 h 2762250"/>
              <a:gd name="connsiteX9" fmla="*/ 142875 w 964437"/>
              <a:gd name="connsiteY9" fmla="*/ 581025 h 2762250"/>
              <a:gd name="connsiteX10" fmla="*/ 123825 w 964437"/>
              <a:gd name="connsiteY10" fmla="*/ 638175 h 2762250"/>
              <a:gd name="connsiteX11" fmla="*/ 104775 w 964437"/>
              <a:gd name="connsiteY11" fmla="*/ 695325 h 2762250"/>
              <a:gd name="connsiteX12" fmla="*/ 95250 w 964437"/>
              <a:gd name="connsiteY12" fmla="*/ 723900 h 2762250"/>
              <a:gd name="connsiteX13" fmla="*/ 76200 w 964437"/>
              <a:gd name="connsiteY13" fmla="*/ 752475 h 2762250"/>
              <a:gd name="connsiteX14" fmla="*/ 66675 w 964437"/>
              <a:gd name="connsiteY14" fmla="*/ 781050 h 2762250"/>
              <a:gd name="connsiteX15" fmla="*/ 38100 w 964437"/>
              <a:gd name="connsiteY15" fmla="*/ 809625 h 2762250"/>
              <a:gd name="connsiteX16" fmla="*/ 28575 w 964437"/>
              <a:gd name="connsiteY16" fmla="*/ 857250 h 2762250"/>
              <a:gd name="connsiteX17" fmla="*/ 19050 w 964437"/>
              <a:gd name="connsiteY17" fmla="*/ 885825 h 2762250"/>
              <a:gd name="connsiteX18" fmla="*/ 0 w 964437"/>
              <a:gd name="connsiteY18" fmla="*/ 981075 h 2762250"/>
              <a:gd name="connsiteX19" fmla="*/ 28575 w 964437"/>
              <a:gd name="connsiteY19" fmla="*/ 1114425 h 2762250"/>
              <a:gd name="connsiteX20" fmla="*/ 38100 w 964437"/>
              <a:gd name="connsiteY20" fmla="*/ 1143000 h 2762250"/>
              <a:gd name="connsiteX21" fmla="*/ 47625 w 964437"/>
              <a:gd name="connsiteY21" fmla="*/ 1171575 h 2762250"/>
              <a:gd name="connsiteX22" fmla="*/ 66675 w 964437"/>
              <a:gd name="connsiteY22" fmla="*/ 1295400 h 2762250"/>
              <a:gd name="connsiteX23" fmla="*/ 85725 w 964437"/>
              <a:gd name="connsiteY23" fmla="*/ 1352550 h 2762250"/>
              <a:gd name="connsiteX24" fmla="*/ 95250 w 964437"/>
              <a:gd name="connsiteY24" fmla="*/ 1419225 h 2762250"/>
              <a:gd name="connsiteX25" fmla="*/ 114300 w 964437"/>
              <a:gd name="connsiteY25" fmla="*/ 1476375 h 2762250"/>
              <a:gd name="connsiteX26" fmla="*/ 123825 w 964437"/>
              <a:gd name="connsiteY26" fmla="*/ 1504950 h 2762250"/>
              <a:gd name="connsiteX27" fmla="*/ 142875 w 964437"/>
              <a:gd name="connsiteY27" fmla="*/ 1562100 h 2762250"/>
              <a:gd name="connsiteX28" fmla="*/ 152400 w 964437"/>
              <a:gd name="connsiteY28" fmla="*/ 1590675 h 2762250"/>
              <a:gd name="connsiteX29" fmla="*/ 152400 w 964437"/>
              <a:gd name="connsiteY29" fmla="*/ 1704975 h 2762250"/>
              <a:gd name="connsiteX30" fmla="*/ 180975 w 964437"/>
              <a:gd name="connsiteY30" fmla="*/ 1733550 h 2762250"/>
              <a:gd name="connsiteX31" fmla="*/ 190500 w 964437"/>
              <a:gd name="connsiteY31" fmla="*/ 1790700 h 2762250"/>
              <a:gd name="connsiteX32" fmla="*/ 200025 w 964437"/>
              <a:gd name="connsiteY32" fmla="*/ 1819275 h 2762250"/>
              <a:gd name="connsiteX33" fmla="*/ 209550 w 964437"/>
              <a:gd name="connsiteY33" fmla="*/ 1866900 h 2762250"/>
              <a:gd name="connsiteX34" fmla="*/ 266700 w 964437"/>
              <a:gd name="connsiteY34" fmla="*/ 1962150 h 2762250"/>
              <a:gd name="connsiteX35" fmla="*/ 295275 w 964437"/>
              <a:gd name="connsiteY35" fmla="*/ 1990725 h 2762250"/>
              <a:gd name="connsiteX36" fmla="*/ 333375 w 964437"/>
              <a:gd name="connsiteY36" fmla="*/ 2047875 h 2762250"/>
              <a:gd name="connsiteX37" fmla="*/ 371475 w 964437"/>
              <a:gd name="connsiteY37" fmla="*/ 2105025 h 2762250"/>
              <a:gd name="connsiteX38" fmla="*/ 390525 w 964437"/>
              <a:gd name="connsiteY38" fmla="*/ 2133600 h 2762250"/>
              <a:gd name="connsiteX39" fmla="*/ 419100 w 964437"/>
              <a:gd name="connsiteY39" fmla="*/ 2162175 h 2762250"/>
              <a:gd name="connsiteX40" fmla="*/ 438150 w 964437"/>
              <a:gd name="connsiteY40" fmla="*/ 2219325 h 2762250"/>
              <a:gd name="connsiteX41" fmla="*/ 476250 w 964437"/>
              <a:gd name="connsiteY41" fmla="*/ 2276475 h 2762250"/>
              <a:gd name="connsiteX42" fmla="*/ 504825 w 964437"/>
              <a:gd name="connsiteY42" fmla="*/ 2333625 h 2762250"/>
              <a:gd name="connsiteX43" fmla="*/ 533400 w 964437"/>
              <a:gd name="connsiteY43" fmla="*/ 2362200 h 2762250"/>
              <a:gd name="connsiteX44" fmla="*/ 552450 w 964437"/>
              <a:gd name="connsiteY44" fmla="*/ 2390775 h 2762250"/>
              <a:gd name="connsiteX45" fmla="*/ 609600 w 964437"/>
              <a:gd name="connsiteY45" fmla="*/ 2447925 h 2762250"/>
              <a:gd name="connsiteX46" fmla="*/ 647700 w 964437"/>
              <a:gd name="connsiteY46" fmla="*/ 2495550 h 2762250"/>
              <a:gd name="connsiteX47" fmla="*/ 666750 w 964437"/>
              <a:gd name="connsiteY47" fmla="*/ 2524125 h 2762250"/>
              <a:gd name="connsiteX48" fmla="*/ 695325 w 964437"/>
              <a:gd name="connsiteY48" fmla="*/ 2571750 h 2762250"/>
              <a:gd name="connsiteX49" fmla="*/ 771525 w 964437"/>
              <a:gd name="connsiteY49" fmla="*/ 2638425 h 2762250"/>
              <a:gd name="connsiteX50" fmla="*/ 819150 w 964437"/>
              <a:gd name="connsiteY50" fmla="*/ 2676525 h 2762250"/>
              <a:gd name="connsiteX51" fmla="*/ 876300 w 964437"/>
              <a:gd name="connsiteY51" fmla="*/ 2714625 h 2762250"/>
              <a:gd name="connsiteX52" fmla="*/ 904875 w 964437"/>
              <a:gd name="connsiteY52" fmla="*/ 2733675 h 2762250"/>
              <a:gd name="connsiteX53" fmla="*/ 962025 w 964437"/>
              <a:gd name="connsiteY53" fmla="*/ 2752725 h 2762250"/>
              <a:gd name="connsiteX54" fmla="*/ 952500 w 964437"/>
              <a:gd name="connsiteY54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964437" h="2762250">
                <a:moveTo>
                  <a:pt x="276225" y="0"/>
                </a:moveTo>
                <a:cubicBezTo>
                  <a:pt x="279400" y="15875"/>
                  <a:pt x="281823" y="31919"/>
                  <a:pt x="285750" y="47625"/>
                </a:cubicBezTo>
                <a:cubicBezTo>
                  <a:pt x="288185" y="57365"/>
                  <a:pt x="293306" y="66355"/>
                  <a:pt x="295275" y="76200"/>
                </a:cubicBezTo>
                <a:cubicBezTo>
                  <a:pt x="299678" y="98215"/>
                  <a:pt x="301625" y="120650"/>
                  <a:pt x="304800" y="142875"/>
                </a:cubicBezTo>
                <a:cubicBezTo>
                  <a:pt x="284158" y="308014"/>
                  <a:pt x="313811" y="163082"/>
                  <a:pt x="276225" y="247650"/>
                </a:cubicBezTo>
                <a:cubicBezTo>
                  <a:pt x="268070" y="266000"/>
                  <a:pt x="268314" y="288092"/>
                  <a:pt x="257175" y="304800"/>
                </a:cubicBezTo>
                <a:lnTo>
                  <a:pt x="219075" y="361950"/>
                </a:lnTo>
                <a:cubicBezTo>
                  <a:pt x="215900" y="381000"/>
                  <a:pt x="212281" y="399981"/>
                  <a:pt x="209550" y="419100"/>
                </a:cubicBezTo>
                <a:cubicBezTo>
                  <a:pt x="209073" y="422441"/>
                  <a:pt x="204082" y="503501"/>
                  <a:pt x="190500" y="523875"/>
                </a:cubicBezTo>
                <a:cubicBezTo>
                  <a:pt x="160592" y="568737"/>
                  <a:pt x="163650" y="534280"/>
                  <a:pt x="142875" y="581025"/>
                </a:cubicBezTo>
                <a:cubicBezTo>
                  <a:pt x="134720" y="599375"/>
                  <a:pt x="130175" y="619125"/>
                  <a:pt x="123825" y="638175"/>
                </a:cubicBezTo>
                <a:lnTo>
                  <a:pt x="104775" y="695325"/>
                </a:lnTo>
                <a:cubicBezTo>
                  <a:pt x="101600" y="704850"/>
                  <a:pt x="100819" y="715546"/>
                  <a:pt x="95250" y="723900"/>
                </a:cubicBezTo>
                <a:cubicBezTo>
                  <a:pt x="88900" y="733425"/>
                  <a:pt x="81320" y="742236"/>
                  <a:pt x="76200" y="752475"/>
                </a:cubicBezTo>
                <a:cubicBezTo>
                  <a:pt x="71710" y="761455"/>
                  <a:pt x="72244" y="772696"/>
                  <a:pt x="66675" y="781050"/>
                </a:cubicBezTo>
                <a:cubicBezTo>
                  <a:pt x="59203" y="792258"/>
                  <a:pt x="47625" y="800100"/>
                  <a:pt x="38100" y="809625"/>
                </a:cubicBezTo>
                <a:cubicBezTo>
                  <a:pt x="34925" y="825500"/>
                  <a:pt x="32502" y="841544"/>
                  <a:pt x="28575" y="857250"/>
                </a:cubicBezTo>
                <a:cubicBezTo>
                  <a:pt x="26140" y="866990"/>
                  <a:pt x="21308" y="876042"/>
                  <a:pt x="19050" y="885825"/>
                </a:cubicBezTo>
                <a:cubicBezTo>
                  <a:pt x="11769" y="917375"/>
                  <a:pt x="0" y="981075"/>
                  <a:pt x="0" y="981075"/>
                </a:cubicBezTo>
                <a:cubicBezTo>
                  <a:pt x="12016" y="1077200"/>
                  <a:pt x="1430" y="1032991"/>
                  <a:pt x="28575" y="1114425"/>
                </a:cubicBezTo>
                <a:lnTo>
                  <a:pt x="38100" y="1143000"/>
                </a:lnTo>
                <a:lnTo>
                  <a:pt x="47625" y="1171575"/>
                </a:lnTo>
                <a:cubicBezTo>
                  <a:pt x="52082" y="1207229"/>
                  <a:pt x="56605" y="1258478"/>
                  <a:pt x="66675" y="1295400"/>
                </a:cubicBezTo>
                <a:cubicBezTo>
                  <a:pt x="71959" y="1314773"/>
                  <a:pt x="85725" y="1352550"/>
                  <a:pt x="85725" y="1352550"/>
                </a:cubicBezTo>
                <a:cubicBezTo>
                  <a:pt x="88900" y="1374775"/>
                  <a:pt x="90202" y="1397349"/>
                  <a:pt x="95250" y="1419225"/>
                </a:cubicBezTo>
                <a:cubicBezTo>
                  <a:pt x="99765" y="1438791"/>
                  <a:pt x="107950" y="1457325"/>
                  <a:pt x="114300" y="1476375"/>
                </a:cubicBezTo>
                <a:lnTo>
                  <a:pt x="123825" y="1504950"/>
                </a:lnTo>
                <a:lnTo>
                  <a:pt x="142875" y="1562100"/>
                </a:lnTo>
                <a:lnTo>
                  <a:pt x="152400" y="1590675"/>
                </a:lnTo>
                <a:cubicBezTo>
                  <a:pt x="141101" y="1635870"/>
                  <a:pt x="132580" y="1650470"/>
                  <a:pt x="152400" y="1704975"/>
                </a:cubicBezTo>
                <a:cubicBezTo>
                  <a:pt x="157003" y="1717634"/>
                  <a:pt x="171450" y="1724025"/>
                  <a:pt x="180975" y="1733550"/>
                </a:cubicBezTo>
                <a:cubicBezTo>
                  <a:pt x="184150" y="1752600"/>
                  <a:pt x="186310" y="1771847"/>
                  <a:pt x="190500" y="1790700"/>
                </a:cubicBezTo>
                <a:cubicBezTo>
                  <a:pt x="192678" y="1800501"/>
                  <a:pt x="197590" y="1809535"/>
                  <a:pt x="200025" y="1819275"/>
                </a:cubicBezTo>
                <a:cubicBezTo>
                  <a:pt x="203952" y="1834981"/>
                  <a:pt x="204430" y="1851541"/>
                  <a:pt x="209550" y="1866900"/>
                </a:cubicBezTo>
                <a:cubicBezTo>
                  <a:pt x="217066" y="1889449"/>
                  <a:pt x="255831" y="1951281"/>
                  <a:pt x="266700" y="1962150"/>
                </a:cubicBezTo>
                <a:cubicBezTo>
                  <a:pt x="276225" y="1971675"/>
                  <a:pt x="287005" y="1980092"/>
                  <a:pt x="295275" y="1990725"/>
                </a:cubicBezTo>
                <a:cubicBezTo>
                  <a:pt x="309331" y="2008797"/>
                  <a:pt x="320675" y="2028825"/>
                  <a:pt x="333375" y="2047875"/>
                </a:cubicBezTo>
                <a:lnTo>
                  <a:pt x="371475" y="2105025"/>
                </a:lnTo>
                <a:cubicBezTo>
                  <a:pt x="377825" y="2114550"/>
                  <a:pt x="382430" y="2125505"/>
                  <a:pt x="390525" y="2133600"/>
                </a:cubicBezTo>
                <a:lnTo>
                  <a:pt x="419100" y="2162175"/>
                </a:lnTo>
                <a:cubicBezTo>
                  <a:pt x="425450" y="2181225"/>
                  <a:pt x="427011" y="2202617"/>
                  <a:pt x="438150" y="2219325"/>
                </a:cubicBezTo>
                <a:cubicBezTo>
                  <a:pt x="450850" y="2238375"/>
                  <a:pt x="469010" y="2254755"/>
                  <a:pt x="476250" y="2276475"/>
                </a:cubicBezTo>
                <a:cubicBezTo>
                  <a:pt x="485796" y="2305114"/>
                  <a:pt x="484309" y="2309006"/>
                  <a:pt x="504825" y="2333625"/>
                </a:cubicBezTo>
                <a:cubicBezTo>
                  <a:pt x="513449" y="2343973"/>
                  <a:pt x="524776" y="2351852"/>
                  <a:pt x="533400" y="2362200"/>
                </a:cubicBezTo>
                <a:cubicBezTo>
                  <a:pt x="540729" y="2370994"/>
                  <a:pt x="544845" y="2382219"/>
                  <a:pt x="552450" y="2390775"/>
                </a:cubicBezTo>
                <a:cubicBezTo>
                  <a:pt x="570348" y="2410911"/>
                  <a:pt x="609600" y="2447925"/>
                  <a:pt x="609600" y="2447925"/>
                </a:cubicBezTo>
                <a:cubicBezTo>
                  <a:pt x="628143" y="2503555"/>
                  <a:pt x="604616" y="2452466"/>
                  <a:pt x="647700" y="2495550"/>
                </a:cubicBezTo>
                <a:cubicBezTo>
                  <a:pt x="655795" y="2503645"/>
                  <a:pt x="660683" y="2514417"/>
                  <a:pt x="666750" y="2524125"/>
                </a:cubicBezTo>
                <a:cubicBezTo>
                  <a:pt x="676562" y="2539824"/>
                  <a:pt x="683760" y="2557294"/>
                  <a:pt x="695325" y="2571750"/>
                </a:cubicBezTo>
                <a:cubicBezTo>
                  <a:pt x="727165" y="2611550"/>
                  <a:pt x="736446" y="2615039"/>
                  <a:pt x="771525" y="2638425"/>
                </a:cubicBezTo>
                <a:cubicBezTo>
                  <a:pt x="806724" y="2691223"/>
                  <a:pt x="770436" y="2649462"/>
                  <a:pt x="819150" y="2676525"/>
                </a:cubicBezTo>
                <a:cubicBezTo>
                  <a:pt x="839164" y="2687644"/>
                  <a:pt x="857250" y="2701925"/>
                  <a:pt x="876300" y="2714625"/>
                </a:cubicBezTo>
                <a:cubicBezTo>
                  <a:pt x="885825" y="2720975"/>
                  <a:pt x="894015" y="2730055"/>
                  <a:pt x="904875" y="2733675"/>
                </a:cubicBezTo>
                <a:cubicBezTo>
                  <a:pt x="923925" y="2740025"/>
                  <a:pt x="976224" y="2738526"/>
                  <a:pt x="962025" y="2752725"/>
                </a:cubicBezTo>
                <a:lnTo>
                  <a:pt x="952500" y="2762250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CC4704BC-1B61-5430-E755-AB70FC999DFC}"/>
              </a:ext>
            </a:extLst>
          </p:cNvPr>
          <p:cNvSpPr/>
          <p:nvPr/>
        </p:nvSpPr>
        <p:spPr>
          <a:xfrm>
            <a:off x="5410970" y="2315183"/>
            <a:ext cx="1174656" cy="515566"/>
          </a:xfrm>
          <a:custGeom>
            <a:avLst/>
            <a:gdLst>
              <a:gd name="connsiteX0" fmla="*/ 0 w 832514"/>
              <a:gd name="connsiteY0" fmla="*/ 0 h 368542"/>
              <a:gd name="connsiteX1" fmla="*/ 68239 w 832514"/>
              <a:gd name="connsiteY1" fmla="*/ 13648 h 368542"/>
              <a:gd name="connsiteX2" fmla="*/ 122830 w 832514"/>
              <a:gd name="connsiteY2" fmla="*/ 40944 h 368542"/>
              <a:gd name="connsiteX3" fmla="*/ 163774 w 832514"/>
              <a:gd name="connsiteY3" fmla="*/ 54591 h 368542"/>
              <a:gd name="connsiteX4" fmla="*/ 191069 w 832514"/>
              <a:gd name="connsiteY4" fmla="*/ 95535 h 368542"/>
              <a:gd name="connsiteX5" fmla="*/ 232012 w 832514"/>
              <a:gd name="connsiteY5" fmla="*/ 109183 h 368542"/>
              <a:gd name="connsiteX6" fmla="*/ 313899 w 832514"/>
              <a:gd name="connsiteY6" fmla="*/ 150126 h 368542"/>
              <a:gd name="connsiteX7" fmla="*/ 477672 w 832514"/>
              <a:gd name="connsiteY7" fmla="*/ 191069 h 368542"/>
              <a:gd name="connsiteX8" fmla="*/ 518615 w 832514"/>
              <a:gd name="connsiteY8" fmla="*/ 218365 h 368542"/>
              <a:gd name="connsiteX9" fmla="*/ 600502 w 832514"/>
              <a:gd name="connsiteY9" fmla="*/ 286603 h 368542"/>
              <a:gd name="connsiteX10" fmla="*/ 696036 w 832514"/>
              <a:gd name="connsiteY10" fmla="*/ 300251 h 368542"/>
              <a:gd name="connsiteX11" fmla="*/ 777923 w 832514"/>
              <a:gd name="connsiteY11" fmla="*/ 327547 h 368542"/>
              <a:gd name="connsiteX12" fmla="*/ 832514 w 832514"/>
              <a:gd name="connsiteY12" fmla="*/ 368490 h 3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32514" h="368542">
                <a:moveTo>
                  <a:pt x="0" y="0"/>
                </a:moveTo>
                <a:cubicBezTo>
                  <a:pt x="22746" y="4549"/>
                  <a:pt x="46233" y="6312"/>
                  <a:pt x="68239" y="13648"/>
                </a:cubicBezTo>
                <a:cubicBezTo>
                  <a:pt x="87540" y="20082"/>
                  <a:pt x="104130" y="32930"/>
                  <a:pt x="122830" y="40944"/>
                </a:cubicBezTo>
                <a:cubicBezTo>
                  <a:pt x="136053" y="46611"/>
                  <a:pt x="150126" y="50042"/>
                  <a:pt x="163774" y="54591"/>
                </a:cubicBezTo>
                <a:cubicBezTo>
                  <a:pt x="172872" y="68239"/>
                  <a:pt x="178261" y="85288"/>
                  <a:pt x="191069" y="95535"/>
                </a:cubicBezTo>
                <a:cubicBezTo>
                  <a:pt x="202302" y="104522"/>
                  <a:pt x="219145" y="102749"/>
                  <a:pt x="232012" y="109183"/>
                </a:cubicBezTo>
                <a:cubicBezTo>
                  <a:pt x="290900" y="138627"/>
                  <a:pt x="252155" y="136405"/>
                  <a:pt x="313899" y="150126"/>
                </a:cubicBezTo>
                <a:cubicBezTo>
                  <a:pt x="359942" y="160358"/>
                  <a:pt x="436310" y="163494"/>
                  <a:pt x="477672" y="191069"/>
                </a:cubicBezTo>
                <a:cubicBezTo>
                  <a:pt x="491320" y="200168"/>
                  <a:pt x="506014" y="207864"/>
                  <a:pt x="518615" y="218365"/>
                </a:cubicBezTo>
                <a:cubicBezTo>
                  <a:pt x="541461" y="237403"/>
                  <a:pt x="568736" y="277073"/>
                  <a:pt x="600502" y="286603"/>
                </a:cubicBezTo>
                <a:cubicBezTo>
                  <a:pt x="631313" y="295846"/>
                  <a:pt x="664191" y="295702"/>
                  <a:pt x="696036" y="300251"/>
                </a:cubicBezTo>
                <a:cubicBezTo>
                  <a:pt x="723332" y="309350"/>
                  <a:pt x="757578" y="307202"/>
                  <a:pt x="777923" y="327547"/>
                </a:cubicBezTo>
                <a:cubicBezTo>
                  <a:pt x="822083" y="371707"/>
                  <a:pt x="799565" y="368490"/>
                  <a:pt x="832514" y="36849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A91DB06-373E-6D52-687E-33DC57330905}"/>
              </a:ext>
            </a:extLst>
          </p:cNvPr>
          <p:cNvSpPr/>
          <p:nvPr/>
        </p:nvSpPr>
        <p:spPr>
          <a:xfrm>
            <a:off x="6342434" y="2830749"/>
            <a:ext cx="204999" cy="340468"/>
          </a:xfrm>
          <a:custGeom>
            <a:avLst/>
            <a:gdLst>
              <a:gd name="connsiteX0" fmla="*/ 191173 w 191173"/>
              <a:gd name="connsiteY0" fmla="*/ 0 h 245660"/>
              <a:gd name="connsiteX1" fmla="*/ 122934 w 191173"/>
              <a:gd name="connsiteY1" fmla="*/ 54591 h 245660"/>
              <a:gd name="connsiteX2" fmla="*/ 81991 w 191173"/>
              <a:gd name="connsiteY2" fmla="*/ 109182 h 245660"/>
              <a:gd name="connsiteX3" fmla="*/ 54695 w 191173"/>
              <a:gd name="connsiteY3" fmla="*/ 150125 h 245660"/>
              <a:gd name="connsiteX4" fmla="*/ 13752 w 191173"/>
              <a:gd name="connsiteY4" fmla="*/ 163773 h 245660"/>
              <a:gd name="connsiteX5" fmla="*/ 104 w 191173"/>
              <a:gd name="connsiteY5" fmla="*/ 245660 h 24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173" h="245660">
                <a:moveTo>
                  <a:pt x="191173" y="0"/>
                </a:moveTo>
                <a:cubicBezTo>
                  <a:pt x="168427" y="18197"/>
                  <a:pt x="143532" y="33993"/>
                  <a:pt x="122934" y="54591"/>
                </a:cubicBezTo>
                <a:cubicBezTo>
                  <a:pt x="106850" y="70675"/>
                  <a:pt x="95212" y="90673"/>
                  <a:pt x="81991" y="109182"/>
                </a:cubicBezTo>
                <a:cubicBezTo>
                  <a:pt x="72457" y="122529"/>
                  <a:pt x="67503" y="139878"/>
                  <a:pt x="54695" y="150125"/>
                </a:cubicBezTo>
                <a:cubicBezTo>
                  <a:pt x="43461" y="159112"/>
                  <a:pt x="27400" y="159224"/>
                  <a:pt x="13752" y="163773"/>
                </a:cubicBezTo>
                <a:cubicBezTo>
                  <a:pt x="-2103" y="227191"/>
                  <a:pt x="104" y="199607"/>
                  <a:pt x="104" y="245660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90B5D94D-19C5-F383-BFA0-04A0742C4233}"/>
              </a:ext>
            </a:extLst>
          </p:cNvPr>
          <p:cNvSpPr/>
          <p:nvPr/>
        </p:nvSpPr>
        <p:spPr>
          <a:xfrm>
            <a:off x="6387733" y="3096219"/>
            <a:ext cx="395785" cy="286603"/>
          </a:xfrm>
          <a:custGeom>
            <a:avLst/>
            <a:gdLst>
              <a:gd name="connsiteX0" fmla="*/ 0 w 395785"/>
              <a:gd name="connsiteY0" fmla="*/ 0 h 286603"/>
              <a:gd name="connsiteX1" fmla="*/ 68239 w 395785"/>
              <a:gd name="connsiteY1" fmla="*/ 13647 h 286603"/>
              <a:gd name="connsiteX2" fmla="*/ 136478 w 395785"/>
              <a:gd name="connsiteY2" fmla="*/ 81886 h 286603"/>
              <a:gd name="connsiteX3" fmla="*/ 163773 w 395785"/>
              <a:gd name="connsiteY3" fmla="*/ 122829 h 286603"/>
              <a:gd name="connsiteX4" fmla="*/ 245660 w 395785"/>
              <a:gd name="connsiteY4" fmla="*/ 177421 h 286603"/>
              <a:gd name="connsiteX5" fmla="*/ 272955 w 395785"/>
              <a:gd name="connsiteY5" fmla="*/ 218364 h 286603"/>
              <a:gd name="connsiteX6" fmla="*/ 313898 w 395785"/>
              <a:gd name="connsiteY6" fmla="*/ 232012 h 286603"/>
              <a:gd name="connsiteX7" fmla="*/ 395785 w 395785"/>
              <a:gd name="connsiteY7" fmla="*/ 286603 h 28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785" h="286603">
                <a:moveTo>
                  <a:pt x="0" y="0"/>
                </a:moveTo>
                <a:cubicBezTo>
                  <a:pt x="22746" y="4549"/>
                  <a:pt x="49363" y="164"/>
                  <a:pt x="68239" y="13647"/>
                </a:cubicBezTo>
                <a:cubicBezTo>
                  <a:pt x="215807" y="119052"/>
                  <a:pt x="-4265" y="34972"/>
                  <a:pt x="136478" y="81886"/>
                </a:cubicBezTo>
                <a:cubicBezTo>
                  <a:pt x="145576" y="95534"/>
                  <a:pt x="151429" y="112028"/>
                  <a:pt x="163773" y="122829"/>
                </a:cubicBezTo>
                <a:cubicBezTo>
                  <a:pt x="188462" y="144432"/>
                  <a:pt x="245660" y="177421"/>
                  <a:pt x="245660" y="177421"/>
                </a:cubicBezTo>
                <a:cubicBezTo>
                  <a:pt x="254758" y="191069"/>
                  <a:pt x="260147" y="208117"/>
                  <a:pt x="272955" y="218364"/>
                </a:cubicBezTo>
                <a:cubicBezTo>
                  <a:pt x="284188" y="227351"/>
                  <a:pt x="300675" y="226345"/>
                  <a:pt x="313898" y="232012"/>
                </a:cubicBezTo>
                <a:cubicBezTo>
                  <a:pt x="371736" y="256800"/>
                  <a:pt x="359328" y="250146"/>
                  <a:pt x="395785" y="286603"/>
                </a:cubicBez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93D4743-50DC-CBB5-CEAE-A9F496DF1A1F}"/>
              </a:ext>
            </a:extLst>
          </p:cNvPr>
          <p:cNvSpPr/>
          <p:nvPr/>
        </p:nvSpPr>
        <p:spPr>
          <a:xfrm>
            <a:off x="5496128" y="2237363"/>
            <a:ext cx="1287390" cy="1145460"/>
          </a:xfrm>
          <a:custGeom>
            <a:avLst/>
            <a:gdLst>
              <a:gd name="connsiteX0" fmla="*/ 1037230 w 1037230"/>
              <a:gd name="connsiteY0" fmla="*/ 887105 h 887105"/>
              <a:gd name="connsiteX1" fmla="*/ 968991 w 1037230"/>
              <a:gd name="connsiteY1" fmla="*/ 832514 h 887105"/>
              <a:gd name="connsiteX2" fmla="*/ 887105 w 1037230"/>
              <a:gd name="connsiteY2" fmla="*/ 764275 h 887105"/>
              <a:gd name="connsiteX3" fmla="*/ 832514 w 1037230"/>
              <a:gd name="connsiteY3" fmla="*/ 682388 h 887105"/>
              <a:gd name="connsiteX4" fmla="*/ 709684 w 1037230"/>
              <a:gd name="connsiteY4" fmla="*/ 641445 h 887105"/>
              <a:gd name="connsiteX5" fmla="*/ 668741 w 1037230"/>
              <a:gd name="connsiteY5" fmla="*/ 627797 h 887105"/>
              <a:gd name="connsiteX6" fmla="*/ 627797 w 1037230"/>
              <a:gd name="connsiteY6" fmla="*/ 600502 h 887105"/>
              <a:gd name="connsiteX7" fmla="*/ 709684 w 1037230"/>
              <a:gd name="connsiteY7" fmla="*/ 559558 h 887105"/>
              <a:gd name="connsiteX8" fmla="*/ 764275 w 1037230"/>
              <a:gd name="connsiteY8" fmla="*/ 491320 h 887105"/>
              <a:gd name="connsiteX9" fmla="*/ 805218 w 1037230"/>
              <a:gd name="connsiteY9" fmla="*/ 409433 h 887105"/>
              <a:gd name="connsiteX10" fmla="*/ 709684 w 1037230"/>
              <a:gd name="connsiteY10" fmla="*/ 327546 h 887105"/>
              <a:gd name="connsiteX11" fmla="*/ 655093 w 1037230"/>
              <a:gd name="connsiteY11" fmla="*/ 313899 h 887105"/>
              <a:gd name="connsiteX12" fmla="*/ 573206 w 1037230"/>
              <a:gd name="connsiteY12" fmla="*/ 272955 h 887105"/>
              <a:gd name="connsiteX13" fmla="*/ 491320 w 1037230"/>
              <a:gd name="connsiteY13" fmla="*/ 245660 h 887105"/>
              <a:gd name="connsiteX14" fmla="*/ 450377 w 1037230"/>
              <a:gd name="connsiteY14" fmla="*/ 232012 h 887105"/>
              <a:gd name="connsiteX15" fmla="*/ 341194 w 1037230"/>
              <a:gd name="connsiteY15" fmla="*/ 204717 h 887105"/>
              <a:gd name="connsiteX16" fmla="*/ 300251 w 1037230"/>
              <a:gd name="connsiteY16" fmla="*/ 177421 h 887105"/>
              <a:gd name="connsiteX17" fmla="*/ 259308 w 1037230"/>
              <a:gd name="connsiteY17" fmla="*/ 163773 h 887105"/>
              <a:gd name="connsiteX18" fmla="*/ 218365 w 1037230"/>
              <a:gd name="connsiteY18" fmla="*/ 122830 h 887105"/>
              <a:gd name="connsiteX19" fmla="*/ 68239 w 1037230"/>
              <a:gd name="connsiteY19" fmla="*/ 109182 h 887105"/>
              <a:gd name="connsiteX20" fmla="*/ 0 w 1037230"/>
              <a:gd name="connsiteY20" fmla="*/ 40943 h 887105"/>
              <a:gd name="connsiteX21" fmla="*/ 27296 w 1037230"/>
              <a:gd name="connsiteY21" fmla="*/ 0 h 8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7230" h="887105">
                <a:moveTo>
                  <a:pt x="1037230" y="887105"/>
                </a:moveTo>
                <a:cubicBezTo>
                  <a:pt x="1014484" y="868908"/>
                  <a:pt x="990913" y="851696"/>
                  <a:pt x="968991" y="832514"/>
                </a:cubicBezTo>
                <a:cubicBezTo>
                  <a:pt x="884923" y="758954"/>
                  <a:pt x="970900" y="820137"/>
                  <a:pt x="887105" y="764275"/>
                </a:cubicBezTo>
                <a:cubicBezTo>
                  <a:pt x="868908" y="736979"/>
                  <a:pt x="863636" y="692762"/>
                  <a:pt x="832514" y="682388"/>
                </a:cubicBezTo>
                <a:lnTo>
                  <a:pt x="709684" y="641445"/>
                </a:lnTo>
                <a:cubicBezTo>
                  <a:pt x="696036" y="636896"/>
                  <a:pt x="680711" y="635777"/>
                  <a:pt x="668741" y="627797"/>
                </a:cubicBezTo>
                <a:lnTo>
                  <a:pt x="627797" y="600502"/>
                </a:lnTo>
                <a:cubicBezTo>
                  <a:pt x="654770" y="591511"/>
                  <a:pt x="690442" y="583611"/>
                  <a:pt x="709684" y="559558"/>
                </a:cubicBezTo>
                <a:cubicBezTo>
                  <a:pt x="785020" y="465387"/>
                  <a:pt x="646941" y="569542"/>
                  <a:pt x="764275" y="491320"/>
                </a:cubicBezTo>
                <a:cubicBezTo>
                  <a:pt x="769672" y="483224"/>
                  <a:pt x="812589" y="426631"/>
                  <a:pt x="805218" y="409433"/>
                </a:cubicBezTo>
                <a:cubicBezTo>
                  <a:pt x="797591" y="391636"/>
                  <a:pt x="734713" y="338273"/>
                  <a:pt x="709684" y="327546"/>
                </a:cubicBezTo>
                <a:cubicBezTo>
                  <a:pt x="692444" y="320157"/>
                  <a:pt x="673128" y="319052"/>
                  <a:pt x="655093" y="313899"/>
                </a:cubicBezTo>
                <a:cubicBezTo>
                  <a:pt x="550575" y="284037"/>
                  <a:pt x="680865" y="320803"/>
                  <a:pt x="573206" y="272955"/>
                </a:cubicBezTo>
                <a:cubicBezTo>
                  <a:pt x="546914" y="261270"/>
                  <a:pt x="518615" y="254758"/>
                  <a:pt x="491320" y="245660"/>
                </a:cubicBezTo>
                <a:cubicBezTo>
                  <a:pt x="477672" y="241111"/>
                  <a:pt x="464484" y="234833"/>
                  <a:pt x="450377" y="232012"/>
                </a:cubicBezTo>
                <a:cubicBezTo>
                  <a:pt x="368031" y="215543"/>
                  <a:pt x="404145" y="225699"/>
                  <a:pt x="341194" y="204717"/>
                </a:cubicBezTo>
                <a:cubicBezTo>
                  <a:pt x="327546" y="195618"/>
                  <a:pt x="314922" y="184757"/>
                  <a:pt x="300251" y="177421"/>
                </a:cubicBezTo>
                <a:cubicBezTo>
                  <a:pt x="287384" y="170987"/>
                  <a:pt x="271278" y="171753"/>
                  <a:pt x="259308" y="163773"/>
                </a:cubicBezTo>
                <a:cubicBezTo>
                  <a:pt x="243249" y="153067"/>
                  <a:pt x="236923" y="128132"/>
                  <a:pt x="218365" y="122830"/>
                </a:cubicBezTo>
                <a:cubicBezTo>
                  <a:pt x="170050" y="109026"/>
                  <a:pt x="118281" y="113731"/>
                  <a:pt x="68239" y="109182"/>
                </a:cubicBezTo>
                <a:cubicBezTo>
                  <a:pt x="50041" y="97050"/>
                  <a:pt x="0" y="71272"/>
                  <a:pt x="0" y="40943"/>
                </a:cubicBezTo>
                <a:cubicBezTo>
                  <a:pt x="0" y="24540"/>
                  <a:pt x="27296" y="0"/>
                  <a:pt x="27296" y="0"/>
                </a:cubicBez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7EF8B52-21BB-D85E-18B4-D41CB94CA921}"/>
              </a:ext>
            </a:extLst>
          </p:cNvPr>
          <p:cNvSpPr/>
          <p:nvPr/>
        </p:nvSpPr>
        <p:spPr>
          <a:xfrm>
            <a:off x="5118205" y="2298185"/>
            <a:ext cx="425105" cy="1378870"/>
          </a:xfrm>
          <a:custGeom>
            <a:avLst/>
            <a:gdLst>
              <a:gd name="connsiteX0" fmla="*/ 397104 w 425105"/>
              <a:gd name="connsiteY0" fmla="*/ 0 h 1065128"/>
              <a:gd name="connsiteX1" fmla="*/ 424399 w 425105"/>
              <a:gd name="connsiteY1" fmla="*/ 68239 h 1065128"/>
              <a:gd name="connsiteX2" fmla="*/ 383456 w 425105"/>
              <a:gd name="connsiteY2" fmla="*/ 163774 h 1065128"/>
              <a:gd name="connsiteX3" fmla="*/ 356160 w 425105"/>
              <a:gd name="connsiteY3" fmla="*/ 245660 h 1065128"/>
              <a:gd name="connsiteX4" fmla="*/ 315217 w 425105"/>
              <a:gd name="connsiteY4" fmla="*/ 423081 h 1065128"/>
              <a:gd name="connsiteX5" fmla="*/ 246978 w 425105"/>
              <a:gd name="connsiteY5" fmla="*/ 518615 h 1065128"/>
              <a:gd name="connsiteX6" fmla="*/ 178739 w 425105"/>
              <a:gd name="connsiteY6" fmla="*/ 586854 h 1065128"/>
              <a:gd name="connsiteX7" fmla="*/ 137796 w 425105"/>
              <a:gd name="connsiteY7" fmla="*/ 709684 h 1065128"/>
              <a:gd name="connsiteX8" fmla="*/ 110501 w 425105"/>
              <a:gd name="connsiteY8" fmla="*/ 791571 h 1065128"/>
              <a:gd name="connsiteX9" fmla="*/ 96853 w 425105"/>
              <a:gd name="connsiteY9" fmla="*/ 832514 h 1065128"/>
              <a:gd name="connsiteX10" fmla="*/ 55910 w 425105"/>
              <a:gd name="connsiteY10" fmla="*/ 996287 h 1065128"/>
              <a:gd name="connsiteX11" fmla="*/ 14966 w 425105"/>
              <a:gd name="connsiteY11" fmla="*/ 1023583 h 1065128"/>
              <a:gd name="connsiteX12" fmla="*/ 14966 w 425105"/>
              <a:gd name="connsiteY12" fmla="*/ 1050878 h 106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5105" h="1065128">
                <a:moveTo>
                  <a:pt x="397104" y="0"/>
                </a:moveTo>
                <a:cubicBezTo>
                  <a:pt x="406202" y="22746"/>
                  <a:pt x="421694" y="43890"/>
                  <a:pt x="424399" y="68239"/>
                </a:cubicBezTo>
                <a:cubicBezTo>
                  <a:pt x="430014" y="118780"/>
                  <a:pt x="400831" y="124680"/>
                  <a:pt x="383456" y="163774"/>
                </a:cubicBezTo>
                <a:cubicBezTo>
                  <a:pt x="371771" y="190066"/>
                  <a:pt x="365259" y="218365"/>
                  <a:pt x="356160" y="245660"/>
                </a:cubicBezTo>
                <a:cubicBezTo>
                  <a:pt x="345058" y="323382"/>
                  <a:pt x="346771" y="352086"/>
                  <a:pt x="315217" y="423081"/>
                </a:cubicBezTo>
                <a:cubicBezTo>
                  <a:pt x="307647" y="440113"/>
                  <a:pt x="252912" y="510307"/>
                  <a:pt x="246978" y="518615"/>
                </a:cubicBezTo>
                <a:cubicBezTo>
                  <a:pt x="205620" y="576517"/>
                  <a:pt x="238296" y="547151"/>
                  <a:pt x="178739" y="586854"/>
                </a:cubicBezTo>
                <a:cubicBezTo>
                  <a:pt x="128696" y="686942"/>
                  <a:pt x="169543" y="593276"/>
                  <a:pt x="137796" y="709684"/>
                </a:cubicBezTo>
                <a:cubicBezTo>
                  <a:pt x="130226" y="737442"/>
                  <a:pt x="119599" y="764275"/>
                  <a:pt x="110501" y="791571"/>
                </a:cubicBezTo>
                <a:lnTo>
                  <a:pt x="96853" y="832514"/>
                </a:lnTo>
                <a:cubicBezTo>
                  <a:pt x="89266" y="900800"/>
                  <a:pt x="102922" y="949275"/>
                  <a:pt x="55910" y="996287"/>
                </a:cubicBezTo>
                <a:cubicBezTo>
                  <a:pt x="44311" y="1007886"/>
                  <a:pt x="28614" y="1014484"/>
                  <a:pt x="14966" y="1023583"/>
                </a:cubicBezTo>
                <a:cubicBezTo>
                  <a:pt x="-715" y="1070629"/>
                  <a:pt x="-8853" y="1074699"/>
                  <a:pt x="14966" y="1050878"/>
                </a:cubicBez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E1D97D5-213F-CB5B-FBC0-FE0258FA97E3}"/>
              </a:ext>
            </a:extLst>
          </p:cNvPr>
          <p:cNvSpPr/>
          <p:nvPr/>
        </p:nvSpPr>
        <p:spPr>
          <a:xfrm rot="240918">
            <a:off x="5059637" y="3829036"/>
            <a:ext cx="4092291" cy="834334"/>
          </a:xfrm>
          <a:custGeom>
            <a:avLst/>
            <a:gdLst>
              <a:gd name="connsiteX0" fmla="*/ 0 w 3425588"/>
              <a:gd name="connsiteY0" fmla="*/ 0 h 834334"/>
              <a:gd name="connsiteX1" fmla="*/ 122830 w 3425588"/>
              <a:gd name="connsiteY1" fmla="*/ 27296 h 834334"/>
              <a:gd name="connsiteX2" fmla="*/ 204717 w 3425588"/>
              <a:gd name="connsiteY2" fmla="*/ 95535 h 834334"/>
              <a:gd name="connsiteX3" fmla="*/ 232012 w 3425588"/>
              <a:gd name="connsiteY3" fmla="*/ 136478 h 834334"/>
              <a:gd name="connsiteX4" fmla="*/ 245660 w 3425588"/>
              <a:gd name="connsiteY4" fmla="*/ 177421 h 834334"/>
              <a:gd name="connsiteX5" fmla="*/ 300251 w 3425588"/>
              <a:gd name="connsiteY5" fmla="*/ 218365 h 834334"/>
              <a:gd name="connsiteX6" fmla="*/ 395785 w 3425588"/>
              <a:gd name="connsiteY6" fmla="*/ 313899 h 834334"/>
              <a:gd name="connsiteX7" fmla="*/ 436729 w 3425588"/>
              <a:gd name="connsiteY7" fmla="*/ 354842 h 834334"/>
              <a:gd name="connsiteX8" fmla="*/ 504967 w 3425588"/>
              <a:gd name="connsiteY8" fmla="*/ 450376 h 834334"/>
              <a:gd name="connsiteX9" fmla="*/ 545911 w 3425588"/>
              <a:gd name="connsiteY9" fmla="*/ 491320 h 834334"/>
              <a:gd name="connsiteX10" fmla="*/ 655093 w 3425588"/>
              <a:gd name="connsiteY10" fmla="*/ 559559 h 834334"/>
              <a:gd name="connsiteX11" fmla="*/ 818866 w 3425588"/>
              <a:gd name="connsiteY11" fmla="*/ 614150 h 834334"/>
              <a:gd name="connsiteX12" fmla="*/ 914400 w 3425588"/>
              <a:gd name="connsiteY12" fmla="*/ 709684 h 834334"/>
              <a:gd name="connsiteX13" fmla="*/ 955344 w 3425588"/>
              <a:gd name="connsiteY13" fmla="*/ 750627 h 834334"/>
              <a:gd name="connsiteX14" fmla="*/ 1023582 w 3425588"/>
              <a:gd name="connsiteY14" fmla="*/ 764275 h 834334"/>
              <a:gd name="connsiteX15" fmla="*/ 1828800 w 3425588"/>
              <a:gd name="connsiteY15" fmla="*/ 764275 h 834334"/>
              <a:gd name="connsiteX16" fmla="*/ 1978926 w 3425588"/>
              <a:gd name="connsiteY16" fmla="*/ 750627 h 834334"/>
              <a:gd name="connsiteX17" fmla="*/ 2115403 w 3425588"/>
              <a:gd name="connsiteY17" fmla="*/ 696036 h 834334"/>
              <a:gd name="connsiteX18" fmla="*/ 2169994 w 3425588"/>
              <a:gd name="connsiteY18" fmla="*/ 668741 h 834334"/>
              <a:gd name="connsiteX19" fmla="*/ 2306472 w 3425588"/>
              <a:gd name="connsiteY19" fmla="*/ 627797 h 834334"/>
              <a:gd name="connsiteX20" fmla="*/ 2688609 w 3425588"/>
              <a:gd name="connsiteY20" fmla="*/ 614150 h 834334"/>
              <a:gd name="connsiteX21" fmla="*/ 2975212 w 3425588"/>
              <a:gd name="connsiteY21" fmla="*/ 627797 h 834334"/>
              <a:gd name="connsiteX22" fmla="*/ 3043451 w 3425588"/>
              <a:gd name="connsiteY22" fmla="*/ 641445 h 834334"/>
              <a:gd name="connsiteX23" fmla="*/ 3125338 w 3425588"/>
              <a:gd name="connsiteY23" fmla="*/ 655093 h 834334"/>
              <a:gd name="connsiteX24" fmla="*/ 3330054 w 3425588"/>
              <a:gd name="connsiteY24" fmla="*/ 655093 h 834334"/>
              <a:gd name="connsiteX25" fmla="*/ 3370997 w 3425588"/>
              <a:gd name="connsiteY25" fmla="*/ 586854 h 834334"/>
              <a:gd name="connsiteX26" fmla="*/ 3411941 w 3425588"/>
              <a:gd name="connsiteY26" fmla="*/ 559559 h 834334"/>
              <a:gd name="connsiteX27" fmla="*/ 3425588 w 3425588"/>
              <a:gd name="connsiteY27" fmla="*/ 518615 h 83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5588" h="834334">
                <a:moveTo>
                  <a:pt x="0" y="0"/>
                </a:moveTo>
                <a:cubicBezTo>
                  <a:pt x="12146" y="2429"/>
                  <a:pt x="105965" y="20068"/>
                  <a:pt x="122830" y="27296"/>
                </a:cubicBezTo>
                <a:cubicBezTo>
                  <a:pt x="150664" y="39225"/>
                  <a:pt x="186499" y="73673"/>
                  <a:pt x="204717" y="95535"/>
                </a:cubicBezTo>
                <a:cubicBezTo>
                  <a:pt x="215218" y="108136"/>
                  <a:pt x="224677" y="121807"/>
                  <a:pt x="232012" y="136478"/>
                </a:cubicBezTo>
                <a:cubicBezTo>
                  <a:pt x="238446" y="149345"/>
                  <a:pt x="236450" y="166369"/>
                  <a:pt x="245660" y="177421"/>
                </a:cubicBezTo>
                <a:cubicBezTo>
                  <a:pt x="260222" y="194895"/>
                  <a:pt x="283420" y="203064"/>
                  <a:pt x="300251" y="218365"/>
                </a:cubicBezTo>
                <a:cubicBezTo>
                  <a:pt x="333574" y="248659"/>
                  <a:pt x="363940" y="282054"/>
                  <a:pt x="395785" y="313899"/>
                </a:cubicBezTo>
                <a:cubicBezTo>
                  <a:pt x="409433" y="327547"/>
                  <a:pt x="426023" y="338783"/>
                  <a:pt x="436729" y="354842"/>
                </a:cubicBezTo>
                <a:cubicBezTo>
                  <a:pt x="458331" y="387245"/>
                  <a:pt x="479574" y="420751"/>
                  <a:pt x="504967" y="450376"/>
                </a:cubicBezTo>
                <a:cubicBezTo>
                  <a:pt x="517528" y="465031"/>
                  <a:pt x="530301" y="479968"/>
                  <a:pt x="545911" y="491320"/>
                </a:cubicBezTo>
                <a:cubicBezTo>
                  <a:pt x="580620" y="516563"/>
                  <a:pt x="614908" y="544490"/>
                  <a:pt x="655093" y="559559"/>
                </a:cubicBezTo>
                <a:cubicBezTo>
                  <a:pt x="781838" y="607088"/>
                  <a:pt x="726567" y="591075"/>
                  <a:pt x="818866" y="614150"/>
                </a:cubicBezTo>
                <a:lnTo>
                  <a:pt x="914400" y="709684"/>
                </a:lnTo>
                <a:cubicBezTo>
                  <a:pt x="928048" y="723332"/>
                  <a:pt x="936418" y="746842"/>
                  <a:pt x="955344" y="750627"/>
                </a:cubicBezTo>
                <a:lnTo>
                  <a:pt x="1023582" y="764275"/>
                </a:lnTo>
                <a:cubicBezTo>
                  <a:pt x="1301070" y="903021"/>
                  <a:pt x="1070691" y="798735"/>
                  <a:pt x="1828800" y="764275"/>
                </a:cubicBezTo>
                <a:cubicBezTo>
                  <a:pt x="1878997" y="761993"/>
                  <a:pt x="1928884" y="755176"/>
                  <a:pt x="1978926" y="750627"/>
                </a:cubicBezTo>
                <a:cubicBezTo>
                  <a:pt x="2214564" y="632808"/>
                  <a:pt x="1947015" y="759181"/>
                  <a:pt x="2115403" y="696036"/>
                </a:cubicBezTo>
                <a:cubicBezTo>
                  <a:pt x="2134452" y="688893"/>
                  <a:pt x="2151104" y="676297"/>
                  <a:pt x="2169994" y="668741"/>
                </a:cubicBezTo>
                <a:cubicBezTo>
                  <a:pt x="2179676" y="664868"/>
                  <a:pt x="2282640" y="629286"/>
                  <a:pt x="2306472" y="627797"/>
                </a:cubicBezTo>
                <a:cubicBezTo>
                  <a:pt x="2433684" y="619846"/>
                  <a:pt x="2561230" y="618699"/>
                  <a:pt x="2688609" y="614150"/>
                </a:cubicBezTo>
                <a:cubicBezTo>
                  <a:pt x="2784143" y="618699"/>
                  <a:pt x="2879851" y="620462"/>
                  <a:pt x="2975212" y="627797"/>
                </a:cubicBezTo>
                <a:cubicBezTo>
                  <a:pt x="2998340" y="629576"/>
                  <a:pt x="3020628" y="637295"/>
                  <a:pt x="3043451" y="641445"/>
                </a:cubicBezTo>
                <a:cubicBezTo>
                  <a:pt x="3070677" y="646395"/>
                  <a:pt x="3098042" y="650544"/>
                  <a:pt x="3125338" y="655093"/>
                </a:cubicBezTo>
                <a:cubicBezTo>
                  <a:pt x="3198052" y="679332"/>
                  <a:pt x="3228855" y="695573"/>
                  <a:pt x="3330054" y="655093"/>
                </a:cubicBezTo>
                <a:cubicBezTo>
                  <a:pt x="3354683" y="645241"/>
                  <a:pt x="3353734" y="606994"/>
                  <a:pt x="3370997" y="586854"/>
                </a:cubicBezTo>
                <a:cubicBezTo>
                  <a:pt x="3381672" y="574400"/>
                  <a:pt x="3398293" y="568657"/>
                  <a:pt x="3411941" y="559559"/>
                </a:cubicBezTo>
                <a:lnTo>
                  <a:pt x="3425588" y="518615"/>
                </a:ln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8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6640" y="1662176"/>
            <a:ext cx="1066800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Iconium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1-7)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Great multitudes believed (v. 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Some unbelieving Jews created a stir (vv. 2-7)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Lystra</a:t>
            </a:r>
            <a:r>
              <a:rPr lang="en-US" sz="2800" b="1" u="sng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(vv. 8-20a)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Crippled man healed (vv. 8-10)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People attempted to worship Paul and Barnabas (vv. 11-18)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Jews (from Antioch) persecuted the disciples and stoned Paul (vv. 19-20a)</a:t>
            </a:r>
          </a:p>
          <a:p>
            <a:pPr marL="971550" lvl="1" indent="-514350">
              <a:buFont typeface="+mj-lt"/>
              <a:buAutoNum type="alphaUcPeriod"/>
            </a:pPr>
            <a:endParaRPr lang="en-US" sz="1050" i="1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prstClr val="black"/>
                </a:solidFill>
              </a:rPr>
              <a:t>At </a:t>
            </a:r>
            <a:r>
              <a:rPr lang="en-US" sz="2800" b="1" u="sng" dirty="0" err="1">
                <a:solidFill>
                  <a:prstClr val="black"/>
                </a:solidFill>
              </a:rPr>
              <a:t>Derbe</a:t>
            </a:r>
            <a:r>
              <a:rPr lang="en-US" sz="2800" b="1" u="sng" dirty="0">
                <a:solidFill>
                  <a:prstClr val="black"/>
                </a:solidFill>
              </a:rPr>
              <a:t> and the Return Trip Home </a:t>
            </a:r>
            <a:r>
              <a:rPr lang="en-US" sz="2800" dirty="0">
                <a:solidFill>
                  <a:prstClr val="black"/>
                </a:solidFill>
              </a:rPr>
              <a:t>(vv. 20b-28)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Many believed at </a:t>
            </a:r>
            <a:r>
              <a:rPr lang="en-US" sz="2800" i="1" dirty="0" err="1">
                <a:solidFill>
                  <a:prstClr val="black"/>
                </a:solidFill>
              </a:rPr>
              <a:t>Derbe</a:t>
            </a:r>
            <a:r>
              <a:rPr lang="en-US" sz="2800" i="1" dirty="0">
                <a:solidFill>
                  <a:prstClr val="black"/>
                </a:solidFill>
              </a:rPr>
              <a:t> (vv. 20b-21)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800" i="1" dirty="0">
                <a:solidFill>
                  <a:prstClr val="black"/>
                </a:solidFill>
              </a:rPr>
              <a:t>Return home and revisiting churches (vv. 21-28)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5F1C8F-E9EC-6AFC-111F-DE8AB01235F8}"/>
              </a:ext>
            </a:extLst>
          </p:cNvPr>
          <p:cNvSpPr txBox="1"/>
          <p:nvPr/>
        </p:nvSpPr>
        <p:spPr>
          <a:xfrm>
            <a:off x="1087120" y="292608"/>
            <a:ext cx="1002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Acts 14</a:t>
            </a:r>
          </a:p>
          <a:p>
            <a:pPr algn="ctr"/>
            <a:r>
              <a:rPr lang="en-US" sz="3600" i="1" dirty="0">
                <a:solidFill>
                  <a:srgbClr val="2806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Opposition Faced &amp; Completion of the First Journey</a:t>
            </a:r>
          </a:p>
        </p:txBody>
      </p:sp>
    </p:spTree>
    <p:extLst>
      <p:ext uri="{BB962C8B-B14F-4D97-AF65-F5344CB8AC3E}">
        <p14:creationId xmlns:p14="http://schemas.microsoft.com/office/powerpoint/2010/main" val="284059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84443" y="409432"/>
            <a:ext cx="8200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Congenial SemiBold" panose="02000503040000020004" pitchFamily="2" charset="0"/>
              </a:rPr>
              <a:t>The Church At Antioch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022" y="1551563"/>
            <a:ext cx="674126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3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Was first church among Gentiles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Well taught by Saul &amp; Barnabas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Strong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Evangelistic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Influential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Illustrious church</a:t>
            </a:r>
          </a:p>
        </p:txBody>
      </p:sp>
      <p:pic>
        <p:nvPicPr>
          <p:cNvPr id="4" name="Picture 2" descr="http://www.keyway.ca/gif/antioch.gif">
            <a:extLst>
              <a:ext uri="{FF2B5EF4-FFF2-40B4-BE49-F238E27FC236}">
                <a16:creationId xmlns:a16="http://schemas.microsoft.com/office/drawing/2014/main" id="{8E4FA0B0-30B6-D45D-C493-AF90D2FF0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686" y="1579470"/>
            <a:ext cx="3082061" cy="506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28F0DB6-5FC0-EE12-9CF6-1FE498036E6F}"/>
              </a:ext>
            </a:extLst>
          </p:cNvPr>
          <p:cNvSpPr/>
          <p:nvPr/>
        </p:nvSpPr>
        <p:spPr>
          <a:xfrm>
            <a:off x="8171346" y="2012073"/>
            <a:ext cx="1509102" cy="47517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2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85965" y="442700"/>
            <a:ext cx="7502375" cy="46608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11700"/>
              </a:lnSpc>
            </a:pPr>
            <a:r>
              <a:rPr lang="en-US" sz="11500" b="1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An</a:t>
            </a:r>
          </a:p>
          <a:p>
            <a:pPr algn="ctr">
              <a:lnSpc>
                <a:spcPts val="11700"/>
              </a:lnSpc>
            </a:pPr>
            <a:r>
              <a:rPr lang="en-US" sz="11500" b="1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Illustrious</a:t>
            </a:r>
          </a:p>
          <a:p>
            <a:pPr algn="ctr">
              <a:lnSpc>
                <a:spcPts val="11700"/>
              </a:lnSpc>
            </a:pPr>
            <a:r>
              <a:rPr lang="en-US" sz="11500" b="1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Church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5401237"/>
            <a:ext cx="9144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Acts 13-14</a:t>
            </a:r>
          </a:p>
        </p:txBody>
      </p:sp>
    </p:spTree>
    <p:extLst>
      <p:ext uri="{BB962C8B-B14F-4D97-AF65-F5344CB8AC3E}">
        <p14:creationId xmlns:p14="http://schemas.microsoft.com/office/powerpoint/2010/main" val="234757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833" y="210689"/>
            <a:ext cx="9573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An Illustrious Church</a:t>
            </a:r>
          </a:p>
        </p:txBody>
      </p:sp>
      <p:sp>
        <p:nvSpPr>
          <p:cNvPr id="6" name="Bevel 5"/>
          <p:cNvSpPr/>
          <p:nvPr/>
        </p:nvSpPr>
        <p:spPr>
          <a:xfrm>
            <a:off x="1984442" y="1645689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Has</a:t>
            </a:r>
          </a:p>
        </p:txBody>
      </p:sp>
    </p:spTree>
    <p:extLst>
      <p:ext uri="{BB962C8B-B14F-4D97-AF65-F5344CB8AC3E}">
        <p14:creationId xmlns:p14="http://schemas.microsoft.com/office/powerpoint/2010/main" val="146533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0788" y="425081"/>
            <a:ext cx="716507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are involved in important work – though not in the forefront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4443" y="1700465"/>
            <a:ext cx="96401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Five prophets and teachers at Antioch </a:t>
            </a:r>
            <a:r>
              <a:rPr lang="en-US" sz="2400" dirty="0"/>
              <a:t>(13:1)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Barnabas (Acts 4:26; 9:27; 11:22-30; 12:24-25)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Simeon – Niger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/>
              <a:t>Lucious</a:t>
            </a:r>
            <a:r>
              <a:rPr lang="en-US" sz="2400" i="1" dirty="0"/>
              <a:t> of Cyrene (Rom. 16:21)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 err="1"/>
              <a:t>Manaen</a:t>
            </a:r>
            <a:r>
              <a:rPr lang="en-US" sz="2400" i="1" dirty="0"/>
              <a:t> -  brought up with Herod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Saul</a:t>
            </a:r>
          </a:p>
        </p:txBody>
      </p:sp>
      <p:sp>
        <p:nvSpPr>
          <p:cNvPr id="2" name="Bevel 5">
            <a:extLst>
              <a:ext uri="{FF2B5EF4-FFF2-40B4-BE49-F238E27FC236}">
                <a16:creationId xmlns:a16="http://schemas.microsoft.com/office/drawing/2014/main" id="{9F27D330-11A5-7684-8FB1-44D0BE15B69F}"/>
              </a:ext>
            </a:extLst>
          </p:cNvPr>
          <p:cNvSpPr/>
          <p:nvPr/>
        </p:nvSpPr>
        <p:spPr>
          <a:xfrm rot="16200000">
            <a:off x="-2602859" y="3012141"/>
            <a:ext cx="678018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Has</a:t>
            </a:r>
          </a:p>
        </p:txBody>
      </p:sp>
    </p:spTree>
    <p:extLst>
      <p:ext uri="{BB962C8B-B14F-4D97-AF65-F5344CB8AC3E}">
        <p14:creationId xmlns:p14="http://schemas.microsoft.com/office/powerpoint/2010/main" val="83211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0788" y="425081"/>
            <a:ext cx="716507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are involved in important work – though not in the forefront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4987" y="1700466"/>
            <a:ext cx="81896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Five prophets and teachers at Antioch </a:t>
            </a:r>
            <a:r>
              <a:rPr lang="en-US" sz="2400" dirty="0"/>
              <a:t>(13:1)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John Mark </a:t>
            </a:r>
            <a:r>
              <a:rPr lang="en-US" sz="2400" dirty="0"/>
              <a:t>(13:5)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Nephew of Barnabas (Col. 4:10)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Mother was devout (Acts 12:12)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Brought to Antioch from Jerusalem (Acts 12:25)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assisted &amp; helped in the work</a:t>
            </a:r>
          </a:p>
        </p:txBody>
      </p:sp>
      <p:sp>
        <p:nvSpPr>
          <p:cNvPr id="2" name="Bevel 5">
            <a:extLst>
              <a:ext uri="{FF2B5EF4-FFF2-40B4-BE49-F238E27FC236}">
                <a16:creationId xmlns:a16="http://schemas.microsoft.com/office/drawing/2014/main" id="{CA3201B6-0DEF-D3BE-DB99-6602B9C81A4B}"/>
              </a:ext>
            </a:extLst>
          </p:cNvPr>
          <p:cNvSpPr/>
          <p:nvPr/>
        </p:nvSpPr>
        <p:spPr>
          <a:xfrm rot="16200000">
            <a:off x="-2602859" y="3012141"/>
            <a:ext cx="678018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Has</a:t>
            </a:r>
          </a:p>
        </p:txBody>
      </p:sp>
    </p:spTree>
    <p:extLst>
      <p:ext uri="{BB962C8B-B14F-4D97-AF65-F5344CB8AC3E}">
        <p14:creationId xmlns:p14="http://schemas.microsoft.com/office/powerpoint/2010/main" val="419542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0788" y="425081"/>
            <a:ext cx="716507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are involved in important work – though not in the forefront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4443" y="1700465"/>
            <a:ext cx="95914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Five prophets and teachers at Antioch </a:t>
            </a:r>
            <a:r>
              <a:rPr lang="en-US" sz="2400" dirty="0"/>
              <a:t>(13:1)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John Mark </a:t>
            </a:r>
            <a:r>
              <a:rPr lang="en-US" sz="2400" dirty="0"/>
              <a:t>(13:5)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Barnabas &amp; Saul were in forefront – others were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Mark to a lesser degree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Traveled with Saul &amp; later Barnabas (15:39)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Wrote the book of Mark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Others: Simeon, </a:t>
            </a:r>
            <a:r>
              <a:rPr lang="en-US" sz="2400" i="1" dirty="0" err="1"/>
              <a:t>Lucious</a:t>
            </a:r>
            <a:r>
              <a:rPr lang="en-US" sz="2400" i="1" dirty="0"/>
              <a:t>, </a:t>
            </a:r>
            <a:r>
              <a:rPr lang="en-US" sz="2400" i="1" dirty="0" err="1"/>
              <a:t>Manaen</a:t>
            </a:r>
            <a:endParaRPr lang="en-US" sz="24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Many who are not in forefront – yet vital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Deacons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Teachers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Work privately – better than publicly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Encourage / support / edify</a:t>
            </a:r>
          </a:p>
        </p:txBody>
      </p:sp>
      <p:sp>
        <p:nvSpPr>
          <p:cNvPr id="2" name="Bevel 5">
            <a:extLst>
              <a:ext uri="{FF2B5EF4-FFF2-40B4-BE49-F238E27FC236}">
                <a16:creationId xmlns:a16="http://schemas.microsoft.com/office/drawing/2014/main" id="{3EEF4CD4-6750-2C24-5BD4-D9162EAB7D0B}"/>
              </a:ext>
            </a:extLst>
          </p:cNvPr>
          <p:cNvSpPr/>
          <p:nvPr/>
        </p:nvSpPr>
        <p:spPr>
          <a:xfrm rot="16200000">
            <a:off x="-2602859" y="3012141"/>
            <a:ext cx="678018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Has</a:t>
            </a:r>
          </a:p>
        </p:txBody>
      </p:sp>
    </p:spTree>
    <p:extLst>
      <p:ext uri="{BB962C8B-B14F-4D97-AF65-F5344CB8AC3E}">
        <p14:creationId xmlns:p14="http://schemas.microsoft.com/office/powerpoint/2010/main" val="29759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833" y="210689"/>
            <a:ext cx="9573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/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An Illustrious Church</a:t>
            </a:r>
          </a:p>
        </p:txBody>
      </p:sp>
      <p:sp>
        <p:nvSpPr>
          <p:cNvPr id="6" name="Bevel 5"/>
          <p:cNvSpPr/>
          <p:nvPr/>
        </p:nvSpPr>
        <p:spPr>
          <a:xfrm>
            <a:off x="1984442" y="1645689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Has</a:t>
            </a:r>
          </a:p>
        </p:txBody>
      </p:sp>
      <p:sp>
        <p:nvSpPr>
          <p:cNvPr id="9" name="Bevel 8"/>
          <p:cNvSpPr/>
          <p:nvPr/>
        </p:nvSpPr>
        <p:spPr>
          <a:xfrm>
            <a:off x="1984442" y="2658700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</p:spTree>
    <p:extLst>
      <p:ext uri="{BB962C8B-B14F-4D97-AF65-F5344CB8AC3E}">
        <p14:creationId xmlns:p14="http://schemas.microsoft.com/office/powerpoint/2010/main" val="1474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want to hear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4443" y="1443793"/>
            <a:ext cx="8170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/>
              <a:t>Sergius</a:t>
            </a:r>
            <a:r>
              <a:rPr lang="en-US" sz="2400" b="1" dirty="0"/>
              <a:t> Paulus </a:t>
            </a:r>
            <a:r>
              <a:rPr lang="en-US" sz="2400" dirty="0"/>
              <a:t>(13:7-12)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Asked to hear word of God (v. 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Effort to turn him away (vv. 8-11)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Believed what he heard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Astonished at teaching (doctrine) of Lord (v. 12)</a:t>
            </a:r>
          </a:p>
        </p:txBody>
      </p:sp>
      <p:sp>
        <p:nvSpPr>
          <p:cNvPr id="5" name="Bevel 8">
            <a:extLst>
              <a:ext uri="{FF2B5EF4-FFF2-40B4-BE49-F238E27FC236}">
                <a16:creationId xmlns:a16="http://schemas.microsoft.com/office/drawing/2014/main" id="{0BAACFD4-1778-5B08-EE18-AF332BC9556A}"/>
              </a:ext>
            </a:extLst>
          </p:cNvPr>
          <p:cNvSpPr/>
          <p:nvPr/>
        </p:nvSpPr>
        <p:spPr>
          <a:xfrm rot="16200000">
            <a:off x="-2593905" y="3012691"/>
            <a:ext cx="6722913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</p:spTree>
    <p:extLst>
      <p:ext uri="{BB962C8B-B14F-4D97-AF65-F5344CB8AC3E}">
        <p14:creationId xmlns:p14="http://schemas.microsoft.com/office/powerpoint/2010/main" val="166003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want to hear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4171" y="1443794"/>
            <a:ext cx="81604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/>
              <a:t>Sergius</a:t>
            </a:r>
            <a:r>
              <a:rPr lang="en-US" sz="2400" b="1" dirty="0"/>
              <a:t> Paulus </a:t>
            </a:r>
            <a:r>
              <a:rPr lang="en-US" sz="2400" dirty="0"/>
              <a:t>(13:7-12)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Gentiles (at Antioch) Begged to hear again </a:t>
            </a:r>
            <a:r>
              <a:rPr lang="en-US" sz="2400" dirty="0"/>
              <a:t>(13:42)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But they want more!</a:t>
            </a:r>
          </a:p>
        </p:txBody>
      </p:sp>
      <p:sp>
        <p:nvSpPr>
          <p:cNvPr id="5" name="Bevel 8">
            <a:extLst>
              <a:ext uri="{FF2B5EF4-FFF2-40B4-BE49-F238E27FC236}">
                <a16:creationId xmlns:a16="http://schemas.microsoft.com/office/drawing/2014/main" id="{22514FA2-8CA8-F5A3-BD3F-B5D998337480}"/>
              </a:ext>
            </a:extLst>
          </p:cNvPr>
          <p:cNvSpPr/>
          <p:nvPr/>
        </p:nvSpPr>
        <p:spPr>
          <a:xfrm rot="16200000">
            <a:off x="-2593905" y="3012691"/>
            <a:ext cx="6722913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</p:spTree>
    <p:extLst>
      <p:ext uri="{BB962C8B-B14F-4D97-AF65-F5344CB8AC3E}">
        <p14:creationId xmlns:p14="http://schemas.microsoft.com/office/powerpoint/2010/main" val="3110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want to hear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4170" y="1443793"/>
            <a:ext cx="9847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 err="1"/>
              <a:t>Sergius</a:t>
            </a:r>
            <a:r>
              <a:rPr lang="en-US" sz="2400" b="1" dirty="0"/>
              <a:t> Paulus </a:t>
            </a:r>
            <a:r>
              <a:rPr lang="en-US" sz="2400" dirty="0"/>
              <a:t>(13:7-12)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Gentiles (at Antioch) Begged to hear again </a:t>
            </a:r>
            <a:r>
              <a:rPr lang="en-US" sz="2400" dirty="0"/>
              <a:t>(13:42)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Every church seeks those who want to hear the truth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world – those who want the truth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denominations who are starving for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Among brethren – those who heard little preaching who want to hear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When one wants to hear: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Ask (13:7)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Beg for more (13:42)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Impressed with the word (13:12)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Do not shut ears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Want what demands changes in them (13:12, 42)</a:t>
            </a:r>
          </a:p>
        </p:txBody>
      </p:sp>
      <p:sp>
        <p:nvSpPr>
          <p:cNvPr id="5" name="Bevel 8">
            <a:extLst>
              <a:ext uri="{FF2B5EF4-FFF2-40B4-BE49-F238E27FC236}">
                <a16:creationId xmlns:a16="http://schemas.microsoft.com/office/drawing/2014/main" id="{F3C34931-D643-CCFF-0F29-9BEA87058D49}"/>
              </a:ext>
            </a:extLst>
          </p:cNvPr>
          <p:cNvSpPr/>
          <p:nvPr/>
        </p:nvSpPr>
        <p:spPr>
          <a:xfrm rot="16200000">
            <a:off x="-2593905" y="3012691"/>
            <a:ext cx="6722913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</p:spTree>
    <p:extLst>
      <p:ext uri="{BB962C8B-B14F-4D97-AF65-F5344CB8AC3E}">
        <p14:creationId xmlns:p14="http://schemas.microsoft.com/office/powerpoint/2010/main" val="290788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833" y="210689"/>
            <a:ext cx="9573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/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An Illustrious Church</a:t>
            </a:r>
          </a:p>
        </p:txBody>
      </p:sp>
      <p:sp>
        <p:nvSpPr>
          <p:cNvPr id="6" name="Bevel 5"/>
          <p:cNvSpPr/>
          <p:nvPr/>
        </p:nvSpPr>
        <p:spPr>
          <a:xfrm>
            <a:off x="1984442" y="1645689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Has</a:t>
            </a:r>
          </a:p>
        </p:txBody>
      </p:sp>
      <p:sp>
        <p:nvSpPr>
          <p:cNvPr id="9" name="Bevel 8"/>
          <p:cNvSpPr/>
          <p:nvPr/>
        </p:nvSpPr>
        <p:spPr>
          <a:xfrm>
            <a:off x="1984442" y="2658700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  <p:sp>
        <p:nvSpPr>
          <p:cNvPr id="10" name="Bevel 9"/>
          <p:cNvSpPr/>
          <p:nvPr/>
        </p:nvSpPr>
        <p:spPr>
          <a:xfrm>
            <a:off x="1984442" y="3671711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</p:spTree>
    <p:extLst>
      <p:ext uri="{BB962C8B-B14F-4D97-AF65-F5344CB8AC3E}">
        <p14:creationId xmlns:p14="http://schemas.microsoft.com/office/powerpoint/2010/main" val="28536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Those who seek to turn others 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4443" y="1443793"/>
            <a:ext cx="92120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/>
              <a:t>Barjesus</a:t>
            </a:r>
            <a:r>
              <a:rPr lang="en-US" sz="2400" b="1" dirty="0"/>
              <a:t> – </a:t>
            </a:r>
            <a:r>
              <a:rPr lang="en-US" sz="2400" b="1" dirty="0" err="1"/>
              <a:t>Elymas</a:t>
            </a:r>
            <a:r>
              <a:rPr lang="en-US" sz="2400" b="1" dirty="0"/>
              <a:t> </a:t>
            </a:r>
            <a:r>
              <a:rPr lang="en-US" sz="2400" dirty="0"/>
              <a:t>(13:6-11)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Sorcerer (v. 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False prophet (v. 6)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Sought to turn </a:t>
            </a:r>
            <a:r>
              <a:rPr lang="en-US" sz="2400" i="1" dirty="0" err="1"/>
              <a:t>Sergius</a:t>
            </a:r>
            <a:r>
              <a:rPr lang="en-US" sz="2400" i="1" dirty="0"/>
              <a:t> Paulus away (v. 8)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Full of deceit and fraud (v. 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Son of devil (v. 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Enemy of all righteousness (v. 10)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Pervert the ways of the Lord (v. 10)</a:t>
            </a:r>
          </a:p>
        </p:txBody>
      </p:sp>
      <p:sp>
        <p:nvSpPr>
          <p:cNvPr id="5" name="Bevel 9">
            <a:extLst>
              <a:ext uri="{FF2B5EF4-FFF2-40B4-BE49-F238E27FC236}">
                <a16:creationId xmlns:a16="http://schemas.microsoft.com/office/drawing/2014/main" id="{540241EA-7C65-F09E-50AD-B34976C212BC}"/>
              </a:ext>
            </a:extLst>
          </p:cNvPr>
          <p:cNvSpPr/>
          <p:nvPr/>
        </p:nvSpPr>
        <p:spPr>
          <a:xfrm rot="16200000">
            <a:off x="-2565223" y="2997549"/>
            <a:ext cx="669263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</p:spTree>
    <p:extLst>
      <p:ext uri="{BB962C8B-B14F-4D97-AF65-F5344CB8AC3E}">
        <p14:creationId xmlns:p14="http://schemas.microsoft.com/office/powerpoint/2010/main" val="29582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Those who seek to turn others 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4171" y="1443794"/>
            <a:ext cx="935800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/>
              <a:t>Barjesus</a:t>
            </a:r>
            <a:r>
              <a:rPr lang="en-US" sz="2400" b="1" dirty="0"/>
              <a:t> – </a:t>
            </a:r>
            <a:r>
              <a:rPr lang="en-US" sz="2400" b="1" dirty="0" err="1"/>
              <a:t>Elymas</a:t>
            </a:r>
            <a:r>
              <a:rPr lang="en-US" sz="2400" b="1" dirty="0"/>
              <a:t> </a:t>
            </a:r>
            <a:r>
              <a:rPr lang="en-US" sz="2400" dirty="0"/>
              <a:t>(13:6-11)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Jews at Antioch</a:t>
            </a:r>
            <a:r>
              <a:rPr lang="en-US" sz="2400" dirty="0"/>
              <a:t> (13:45, 50)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Jews at </a:t>
            </a:r>
            <a:r>
              <a:rPr lang="en-US" sz="2400" b="1" dirty="0" err="1"/>
              <a:t>Iconium</a:t>
            </a:r>
            <a:r>
              <a:rPr lang="en-US" sz="2400" dirty="0"/>
              <a:t> (14:2) – Poisoned minds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People who will prejudice others against the truth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Tell things that are not true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Misrepresent what we believe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Family – wants all to stay in family religion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Teaching contrary words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Distract or cause one to lose interest</a:t>
            </a:r>
          </a:p>
        </p:txBody>
      </p:sp>
      <p:sp>
        <p:nvSpPr>
          <p:cNvPr id="5" name="Bevel 9">
            <a:extLst>
              <a:ext uri="{FF2B5EF4-FFF2-40B4-BE49-F238E27FC236}">
                <a16:creationId xmlns:a16="http://schemas.microsoft.com/office/drawing/2014/main" id="{39194ADF-C46E-705F-0603-55AAA1B4819A}"/>
              </a:ext>
            </a:extLst>
          </p:cNvPr>
          <p:cNvSpPr/>
          <p:nvPr/>
        </p:nvSpPr>
        <p:spPr>
          <a:xfrm rot="16200000">
            <a:off x="-2565223" y="2997549"/>
            <a:ext cx="669263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</p:spTree>
    <p:extLst>
      <p:ext uri="{BB962C8B-B14F-4D97-AF65-F5344CB8AC3E}">
        <p14:creationId xmlns:p14="http://schemas.microsoft.com/office/powerpoint/2010/main" val="12268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0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Those who don’t get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Those who seek to turn others away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74715" y="2313021"/>
            <a:ext cx="9173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Prophets read every Sabbath </a:t>
            </a:r>
            <a:r>
              <a:rPr lang="en-US" sz="2400" dirty="0"/>
              <a:t>(13:27)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Repeatedly heard the reading of the prophets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Every opportunity to learn – study - ask</a:t>
            </a:r>
          </a:p>
        </p:txBody>
      </p:sp>
      <p:sp>
        <p:nvSpPr>
          <p:cNvPr id="2" name="Bevel 9">
            <a:extLst>
              <a:ext uri="{FF2B5EF4-FFF2-40B4-BE49-F238E27FC236}">
                <a16:creationId xmlns:a16="http://schemas.microsoft.com/office/drawing/2014/main" id="{43D51D9C-C0DE-823C-B006-C78D85A6F20D}"/>
              </a:ext>
            </a:extLst>
          </p:cNvPr>
          <p:cNvSpPr/>
          <p:nvPr/>
        </p:nvSpPr>
        <p:spPr>
          <a:xfrm rot="16200000">
            <a:off x="-2565223" y="2997549"/>
            <a:ext cx="669263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</p:spTree>
    <p:extLst>
      <p:ext uri="{BB962C8B-B14F-4D97-AF65-F5344CB8AC3E}">
        <p14:creationId xmlns:p14="http://schemas.microsoft.com/office/powerpoint/2010/main" val="361054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4443" y="2313021"/>
            <a:ext cx="927045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Prophets read every Sabbath </a:t>
            </a:r>
            <a:r>
              <a:rPr lang="en-US" sz="2400" dirty="0"/>
              <a:t>(13:27)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Didn’t know: </a:t>
            </a:r>
            <a:r>
              <a:rPr lang="en-US" sz="2400" dirty="0"/>
              <a:t>(13:27)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Him – The Christ (foretold in the prophets)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Voices of the prophets – Didn’t know the teaching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Didn’t apply it</a:t>
            </a:r>
          </a:p>
        </p:txBody>
      </p:sp>
      <p:sp>
        <p:nvSpPr>
          <p:cNvPr id="2" name="Bevel 9">
            <a:extLst>
              <a:ext uri="{FF2B5EF4-FFF2-40B4-BE49-F238E27FC236}">
                <a16:creationId xmlns:a16="http://schemas.microsoft.com/office/drawing/2014/main" id="{109DE4A8-4CC5-86F5-2841-8DDD44925489}"/>
              </a:ext>
            </a:extLst>
          </p:cNvPr>
          <p:cNvSpPr/>
          <p:nvPr/>
        </p:nvSpPr>
        <p:spPr>
          <a:xfrm rot="16200000">
            <a:off x="-2565223" y="2997549"/>
            <a:ext cx="669263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C3414-ED14-9434-544D-88CA8786DDF8}"/>
              </a:ext>
            </a:extLst>
          </p:cNvPr>
          <p:cNvSpPr txBox="1"/>
          <p:nvPr/>
        </p:nvSpPr>
        <p:spPr>
          <a:xfrm>
            <a:off x="3120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Those who don’t get 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7C2DCB-22D0-46C5-A657-37A089C88651}"/>
              </a:ext>
            </a:extLst>
          </p:cNvPr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Those who seek to turn others away</a:t>
            </a:r>
          </a:p>
        </p:txBody>
      </p:sp>
    </p:spTree>
    <p:extLst>
      <p:ext uri="{BB962C8B-B14F-4D97-AF65-F5344CB8AC3E}">
        <p14:creationId xmlns:p14="http://schemas.microsoft.com/office/powerpoint/2010/main" val="33897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94170" y="2313021"/>
            <a:ext cx="950392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Prophets read every Sabbath </a:t>
            </a:r>
            <a:r>
              <a:rPr lang="en-US" sz="2400" dirty="0"/>
              <a:t>(13:27)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Didn’t know: </a:t>
            </a:r>
            <a:r>
              <a:rPr lang="en-US" sz="2400" dirty="0"/>
              <a:t>(13:27)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Today we face those who don’t get it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Not listening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Ignore what they do hear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Fail to make application / draw the conclusion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Oblivious to how point fits their life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Unaware that a text is contrary to own life</a:t>
            </a:r>
          </a:p>
        </p:txBody>
      </p:sp>
      <p:sp>
        <p:nvSpPr>
          <p:cNvPr id="2" name="Bevel 9">
            <a:extLst>
              <a:ext uri="{FF2B5EF4-FFF2-40B4-BE49-F238E27FC236}">
                <a16:creationId xmlns:a16="http://schemas.microsoft.com/office/drawing/2014/main" id="{2DC5826F-93CC-D13E-4AC4-9127B0776240}"/>
              </a:ext>
            </a:extLst>
          </p:cNvPr>
          <p:cNvSpPr/>
          <p:nvPr/>
        </p:nvSpPr>
        <p:spPr>
          <a:xfrm rot="16200000">
            <a:off x="-2565223" y="2997549"/>
            <a:ext cx="669263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1F4314-3CEF-6A36-9361-723F471579C7}"/>
              </a:ext>
            </a:extLst>
          </p:cNvPr>
          <p:cNvSpPr txBox="1"/>
          <p:nvPr/>
        </p:nvSpPr>
        <p:spPr>
          <a:xfrm>
            <a:off x="3120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Those who don’t get 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0920A-9016-8CC2-7EB9-B3260CF928E3}"/>
              </a:ext>
            </a:extLst>
          </p:cNvPr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Those who seek to turn others away</a:t>
            </a:r>
          </a:p>
        </p:txBody>
      </p:sp>
    </p:spTree>
    <p:extLst>
      <p:ext uri="{BB962C8B-B14F-4D97-AF65-F5344CB8AC3E}">
        <p14:creationId xmlns:p14="http://schemas.microsoft.com/office/powerpoint/2010/main" val="343126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0788" y="231302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3"/>
            </a:pPr>
            <a:r>
              <a:rPr lang="en-US" sz="2800" dirty="0"/>
              <a:t>Those tossed in any direction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94169" y="3256991"/>
            <a:ext cx="957201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First were ready to worship Paul &amp; Barnabas </a:t>
            </a:r>
            <a:r>
              <a:rPr lang="en-US" sz="2400" dirty="0"/>
              <a:t>(14:12-18)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Before it was over – stoned Paul</a:t>
            </a:r>
            <a:r>
              <a:rPr lang="en-US" sz="2400" dirty="0"/>
              <a:t> (14:19-20)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Today – some are tossed to and fro – unstable / fickle</a:t>
            </a:r>
            <a:endParaRPr lang="en-US" sz="2400" dirty="0"/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High –then low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On fire – then fire is blown out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Hot – then cold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Excited – then they oppose it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Best friend – then enemy</a:t>
            </a:r>
          </a:p>
        </p:txBody>
      </p:sp>
      <p:sp>
        <p:nvSpPr>
          <p:cNvPr id="2" name="Bevel 9">
            <a:extLst>
              <a:ext uri="{FF2B5EF4-FFF2-40B4-BE49-F238E27FC236}">
                <a16:creationId xmlns:a16="http://schemas.microsoft.com/office/drawing/2014/main" id="{5ECA1DA7-B95C-B8E2-2C53-38814BC2169A}"/>
              </a:ext>
            </a:extLst>
          </p:cNvPr>
          <p:cNvSpPr/>
          <p:nvPr/>
        </p:nvSpPr>
        <p:spPr>
          <a:xfrm rot="16200000">
            <a:off x="-2565223" y="2997549"/>
            <a:ext cx="6692630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43D58D-F129-A024-03F8-49540187EC69}"/>
              </a:ext>
            </a:extLst>
          </p:cNvPr>
          <p:cNvSpPr txBox="1"/>
          <p:nvPr/>
        </p:nvSpPr>
        <p:spPr>
          <a:xfrm>
            <a:off x="3120788" y="136905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Those who don’t get 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238A38-6525-BDDD-B530-6465C63529FF}"/>
              </a:ext>
            </a:extLst>
          </p:cNvPr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Those who seek to turn others away</a:t>
            </a:r>
          </a:p>
        </p:txBody>
      </p:sp>
    </p:spTree>
    <p:extLst>
      <p:ext uri="{BB962C8B-B14F-4D97-AF65-F5344CB8AC3E}">
        <p14:creationId xmlns:p14="http://schemas.microsoft.com/office/powerpoint/2010/main" val="359491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833" y="210689"/>
            <a:ext cx="9573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/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An Illustrious Church</a:t>
            </a:r>
          </a:p>
        </p:txBody>
      </p:sp>
      <p:sp>
        <p:nvSpPr>
          <p:cNvPr id="6" name="Bevel 5"/>
          <p:cNvSpPr/>
          <p:nvPr/>
        </p:nvSpPr>
        <p:spPr>
          <a:xfrm>
            <a:off x="1984442" y="1645689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Has</a:t>
            </a:r>
          </a:p>
        </p:txBody>
      </p:sp>
      <p:sp>
        <p:nvSpPr>
          <p:cNvPr id="9" name="Bevel 8"/>
          <p:cNvSpPr/>
          <p:nvPr/>
        </p:nvSpPr>
        <p:spPr>
          <a:xfrm>
            <a:off x="1984442" y="2658700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  <p:sp>
        <p:nvSpPr>
          <p:cNvPr id="10" name="Bevel 9"/>
          <p:cNvSpPr/>
          <p:nvPr/>
        </p:nvSpPr>
        <p:spPr>
          <a:xfrm>
            <a:off x="1984442" y="3671711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  <p:sp>
        <p:nvSpPr>
          <p:cNvPr id="11" name="Bevel 10"/>
          <p:cNvSpPr/>
          <p:nvPr/>
        </p:nvSpPr>
        <p:spPr>
          <a:xfrm>
            <a:off x="1984442" y="4684722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Does</a:t>
            </a:r>
          </a:p>
        </p:txBody>
      </p:sp>
    </p:spTree>
    <p:extLst>
      <p:ext uri="{BB962C8B-B14F-4D97-AF65-F5344CB8AC3E}">
        <p14:creationId xmlns:p14="http://schemas.microsoft.com/office/powerpoint/2010/main" val="381880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Spread the gospel beyond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4715" y="1446748"/>
            <a:ext cx="927045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Send Paul &amp; Barnabas out to preach </a:t>
            </a:r>
            <a:r>
              <a:rPr lang="en-US" sz="2400" dirty="0"/>
              <a:t>(13:1-3)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Work that was done on this journey – the church had a hand in it</a:t>
            </a:r>
          </a:p>
        </p:txBody>
      </p:sp>
      <p:sp>
        <p:nvSpPr>
          <p:cNvPr id="5" name="Bevel 10">
            <a:extLst>
              <a:ext uri="{FF2B5EF4-FFF2-40B4-BE49-F238E27FC236}">
                <a16:creationId xmlns:a16="http://schemas.microsoft.com/office/drawing/2014/main" id="{D0A9D6CD-7E2F-0E8D-7E52-6444FE692E2F}"/>
              </a:ext>
            </a:extLst>
          </p:cNvPr>
          <p:cNvSpPr/>
          <p:nvPr/>
        </p:nvSpPr>
        <p:spPr>
          <a:xfrm rot="16200000">
            <a:off x="-2572961" y="3007278"/>
            <a:ext cx="667317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Does</a:t>
            </a:r>
          </a:p>
        </p:txBody>
      </p:sp>
    </p:spTree>
    <p:extLst>
      <p:ext uri="{BB962C8B-B14F-4D97-AF65-F5344CB8AC3E}">
        <p14:creationId xmlns:p14="http://schemas.microsoft.com/office/powerpoint/2010/main" val="127284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Spread the gospel beyond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3060" y="1300816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Preaching that fits the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4987" y="2176553"/>
            <a:ext cx="966929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Redemption </a:t>
            </a:r>
            <a:r>
              <a:rPr lang="en-US" sz="2400" dirty="0"/>
              <a:t>(13:23, 38-39)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Evidence </a:t>
            </a:r>
            <a:r>
              <a:rPr lang="en-US" sz="2400" dirty="0"/>
              <a:t>(13:31-39)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Witnesses (v. 31)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OT Scripture (vv. 33-35)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Empty tomb (v. 37)</a:t>
            </a:r>
          </a:p>
          <a:p>
            <a:pPr marL="914400" lvl="1" indent="-457200">
              <a:buFont typeface="+mj-lt"/>
              <a:buAutoNum type="alphaLcPeriod"/>
            </a:pPr>
            <a:endParaRPr lang="en-US" sz="10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Warning </a:t>
            </a:r>
            <a:r>
              <a:rPr lang="en-US" sz="2400" dirty="0"/>
              <a:t>(13:40-41)</a:t>
            </a:r>
          </a:p>
        </p:txBody>
      </p:sp>
      <p:sp>
        <p:nvSpPr>
          <p:cNvPr id="6" name="Bevel 10">
            <a:extLst>
              <a:ext uri="{FF2B5EF4-FFF2-40B4-BE49-F238E27FC236}">
                <a16:creationId xmlns:a16="http://schemas.microsoft.com/office/drawing/2014/main" id="{3C29835D-1374-E4B4-8199-EE470CAEAD0C}"/>
              </a:ext>
            </a:extLst>
          </p:cNvPr>
          <p:cNvSpPr/>
          <p:nvPr/>
        </p:nvSpPr>
        <p:spPr>
          <a:xfrm rot="16200000">
            <a:off x="-2572961" y="3007278"/>
            <a:ext cx="667317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Does</a:t>
            </a:r>
          </a:p>
        </p:txBody>
      </p:sp>
    </p:spTree>
    <p:extLst>
      <p:ext uri="{BB962C8B-B14F-4D97-AF65-F5344CB8AC3E}">
        <p14:creationId xmlns:p14="http://schemas.microsoft.com/office/powerpoint/2010/main" val="247303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Spread the gospel beyond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3060" y="1300816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Preaching that fits the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0788" y="2176552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3"/>
            </a:pPr>
            <a:r>
              <a:rPr lang="en-US" sz="2800" dirty="0"/>
              <a:t>Interested in the work in other places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4443" y="3052289"/>
            <a:ext cx="93677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Send Paul &amp; Barnabas out to preach </a:t>
            </a:r>
            <a:r>
              <a:rPr lang="en-US" sz="2400" dirty="0"/>
              <a:t>(13:1-3)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Wanted to hear about work on the journey </a:t>
            </a:r>
            <a:r>
              <a:rPr lang="en-US" sz="2400" dirty="0"/>
              <a:t>(14:27)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7012" y="4617038"/>
            <a:ext cx="8385243" cy="169277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/>
              <a:t>“This church did not seem to believe the argument ‘there are heathen enough at home’ although a half million pagans were in Antioch.”</a:t>
            </a:r>
          </a:p>
          <a:p>
            <a:pPr algn="r"/>
            <a:r>
              <a:rPr lang="en-US" sz="2600" dirty="0"/>
              <a:t>- J. W. </a:t>
            </a:r>
            <a:r>
              <a:rPr lang="en-US" sz="2600" dirty="0" err="1"/>
              <a:t>McGarvey</a:t>
            </a:r>
            <a:endParaRPr lang="en-US" sz="2600" dirty="0"/>
          </a:p>
        </p:txBody>
      </p:sp>
      <p:sp>
        <p:nvSpPr>
          <p:cNvPr id="8" name="Bevel 10">
            <a:extLst>
              <a:ext uri="{FF2B5EF4-FFF2-40B4-BE49-F238E27FC236}">
                <a16:creationId xmlns:a16="http://schemas.microsoft.com/office/drawing/2014/main" id="{A69F748D-BD33-65E1-34F4-58AF1600BA9B}"/>
              </a:ext>
            </a:extLst>
          </p:cNvPr>
          <p:cNvSpPr/>
          <p:nvPr/>
        </p:nvSpPr>
        <p:spPr>
          <a:xfrm rot="16200000">
            <a:off x="-2572961" y="3007278"/>
            <a:ext cx="6673176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Does</a:t>
            </a:r>
          </a:p>
        </p:txBody>
      </p:sp>
    </p:spTree>
    <p:extLst>
      <p:ext uri="{BB962C8B-B14F-4D97-AF65-F5344CB8AC3E}">
        <p14:creationId xmlns:p14="http://schemas.microsoft.com/office/powerpoint/2010/main" val="219759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833" y="210689"/>
            <a:ext cx="9573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/>
                <a:solidFill>
                  <a:srgbClr val="44546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+mn-cs"/>
              </a:rPr>
              <a:t>An Illustrious Church</a:t>
            </a:r>
          </a:p>
        </p:txBody>
      </p:sp>
      <p:sp>
        <p:nvSpPr>
          <p:cNvPr id="6" name="Bevel 5"/>
          <p:cNvSpPr/>
          <p:nvPr/>
        </p:nvSpPr>
        <p:spPr>
          <a:xfrm>
            <a:off x="1984442" y="1645689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Has</a:t>
            </a:r>
          </a:p>
        </p:txBody>
      </p:sp>
      <p:sp>
        <p:nvSpPr>
          <p:cNvPr id="9" name="Bevel 8"/>
          <p:cNvSpPr/>
          <p:nvPr/>
        </p:nvSpPr>
        <p:spPr>
          <a:xfrm>
            <a:off x="1984442" y="2658700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Seeks</a:t>
            </a:r>
          </a:p>
        </p:txBody>
      </p:sp>
      <p:sp>
        <p:nvSpPr>
          <p:cNvPr id="10" name="Bevel 9"/>
          <p:cNvSpPr/>
          <p:nvPr/>
        </p:nvSpPr>
        <p:spPr>
          <a:xfrm>
            <a:off x="1984442" y="3671711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Faces</a:t>
            </a:r>
          </a:p>
        </p:txBody>
      </p:sp>
      <p:sp>
        <p:nvSpPr>
          <p:cNvPr id="11" name="Bevel 10"/>
          <p:cNvSpPr/>
          <p:nvPr/>
        </p:nvSpPr>
        <p:spPr>
          <a:xfrm>
            <a:off x="1984442" y="4684722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Does</a:t>
            </a:r>
          </a:p>
        </p:txBody>
      </p:sp>
      <p:sp>
        <p:nvSpPr>
          <p:cNvPr id="14" name="Bevel 13"/>
          <p:cNvSpPr/>
          <p:nvPr/>
        </p:nvSpPr>
        <p:spPr>
          <a:xfrm>
            <a:off x="1984442" y="5697734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Needs</a:t>
            </a:r>
          </a:p>
        </p:txBody>
      </p:sp>
    </p:spTree>
    <p:extLst>
      <p:ext uri="{BB962C8B-B14F-4D97-AF65-F5344CB8AC3E}">
        <p14:creationId xmlns:p14="http://schemas.microsoft.com/office/powerpoint/2010/main" val="346667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Encouragement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4715" y="1302368"/>
            <a:ext cx="94941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Churches established were encouraged </a:t>
            </a:r>
            <a:r>
              <a:rPr lang="en-US" sz="2400" dirty="0"/>
              <a:t>(14:21-22)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Exhorting them to continue in faith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Can do it (Phil. 4:13; Heb. 6:3)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Don’t get discouraged – or give up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Warning that it will not be easy (v. 22)</a:t>
            </a:r>
          </a:p>
          <a:p>
            <a:pPr marL="914400" lvl="1" indent="-457200">
              <a:buFont typeface="+mj-lt"/>
              <a:buAutoNum type="alphaLcPeriod"/>
            </a:pPr>
            <a:endParaRPr lang="en-US" sz="1000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Every church needs encouragement</a:t>
            </a:r>
          </a:p>
        </p:txBody>
      </p:sp>
      <p:sp>
        <p:nvSpPr>
          <p:cNvPr id="5" name="Bevel 13">
            <a:extLst>
              <a:ext uri="{FF2B5EF4-FFF2-40B4-BE49-F238E27FC236}">
                <a16:creationId xmlns:a16="http://schemas.microsoft.com/office/drawing/2014/main" id="{9F68ED32-020A-EAC3-EDE7-162825D6214A}"/>
              </a:ext>
            </a:extLst>
          </p:cNvPr>
          <p:cNvSpPr/>
          <p:nvPr/>
        </p:nvSpPr>
        <p:spPr>
          <a:xfrm rot="16200000">
            <a:off x="-2549582" y="3007277"/>
            <a:ext cx="6653719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Needs</a:t>
            </a:r>
          </a:p>
        </p:txBody>
      </p:sp>
    </p:spTree>
    <p:extLst>
      <p:ext uri="{BB962C8B-B14F-4D97-AF65-F5344CB8AC3E}">
        <p14:creationId xmlns:p14="http://schemas.microsoft.com/office/powerpoint/2010/main" val="361476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0788" y="425080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Encouragement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0788" y="1396345"/>
            <a:ext cx="716507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dirty="0"/>
              <a:t>Elders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4443" y="2367611"/>
            <a:ext cx="81702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Elders are to lead </a:t>
            </a:r>
            <a:r>
              <a:rPr lang="en-US" sz="2400" dirty="0"/>
              <a:t>(Acts 20:28)</a:t>
            </a:r>
          </a:p>
          <a:p>
            <a:pPr marL="342900" indent="-3429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Elder in every church </a:t>
            </a:r>
            <a:r>
              <a:rPr lang="en-US" sz="2400" dirty="0"/>
              <a:t>(14:23)</a:t>
            </a:r>
          </a:p>
          <a:p>
            <a:pPr marL="457200" indent="-457200">
              <a:buFont typeface="+mj-lt"/>
              <a:buAutoNum type="arabicPeriod"/>
            </a:pPr>
            <a:endParaRPr lang="en-US" sz="10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Didn’t take decades to develop elders </a:t>
            </a:r>
            <a:r>
              <a:rPr lang="en-US" sz="2400" dirty="0"/>
              <a:t>(14:23)</a:t>
            </a:r>
          </a:p>
        </p:txBody>
      </p:sp>
      <p:sp>
        <p:nvSpPr>
          <p:cNvPr id="6" name="Bevel 13">
            <a:extLst>
              <a:ext uri="{FF2B5EF4-FFF2-40B4-BE49-F238E27FC236}">
                <a16:creationId xmlns:a16="http://schemas.microsoft.com/office/drawing/2014/main" id="{E4FA52AE-EAB9-DA6D-D096-74BE0317B968}"/>
              </a:ext>
            </a:extLst>
          </p:cNvPr>
          <p:cNvSpPr/>
          <p:nvPr/>
        </p:nvSpPr>
        <p:spPr>
          <a:xfrm rot="16200000">
            <a:off x="-2549582" y="3007277"/>
            <a:ext cx="6653719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Something it Needs</a:t>
            </a:r>
          </a:p>
        </p:txBody>
      </p:sp>
    </p:spTree>
    <p:extLst>
      <p:ext uri="{BB962C8B-B14F-4D97-AF65-F5344CB8AC3E}">
        <p14:creationId xmlns:p14="http://schemas.microsoft.com/office/powerpoint/2010/main" val="298721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833" y="210689"/>
            <a:ext cx="9573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Black" panose="02000503040000020004" pitchFamily="2" charset="0"/>
              </a:rPr>
              <a:t>An Illustrious Church</a:t>
            </a:r>
          </a:p>
        </p:txBody>
      </p:sp>
      <p:sp>
        <p:nvSpPr>
          <p:cNvPr id="6" name="Bevel 5"/>
          <p:cNvSpPr/>
          <p:nvPr/>
        </p:nvSpPr>
        <p:spPr>
          <a:xfrm>
            <a:off x="1984442" y="1645689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Has</a:t>
            </a:r>
          </a:p>
        </p:txBody>
      </p:sp>
      <p:sp>
        <p:nvSpPr>
          <p:cNvPr id="9" name="Bevel 8"/>
          <p:cNvSpPr/>
          <p:nvPr/>
        </p:nvSpPr>
        <p:spPr>
          <a:xfrm>
            <a:off x="1984442" y="2658700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Seeks</a:t>
            </a:r>
          </a:p>
        </p:txBody>
      </p:sp>
      <p:sp>
        <p:nvSpPr>
          <p:cNvPr id="10" name="Bevel 9"/>
          <p:cNvSpPr/>
          <p:nvPr/>
        </p:nvSpPr>
        <p:spPr>
          <a:xfrm>
            <a:off x="1984442" y="3671711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Faces</a:t>
            </a:r>
          </a:p>
        </p:txBody>
      </p:sp>
      <p:sp>
        <p:nvSpPr>
          <p:cNvPr id="11" name="Bevel 10"/>
          <p:cNvSpPr/>
          <p:nvPr/>
        </p:nvSpPr>
        <p:spPr>
          <a:xfrm>
            <a:off x="1984442" y="4684722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Does</a:t>
            </a:r>
          </a:p>
        </p:txBody>
      </p:sp>
      <p:sp>
        <p:nvSpPr>
          <p:cNvPr id="14" name="Bevel 13"/>
          <p:cNvSpPr/>
          <p:nvPr/>
        </p:nvSpPr>
        <p:spPr>
          <a:xfrm>
            <a:off x="1984442" y="5697734"/>
            <a:ext cx="8200417" cy="833718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Congenial SemiBold" panose="02000503040000020004" pitchFamily="2" charset="0"/>
              </a:rPr>
              <a:t>Something it Needs</a:t>
            </a:r>
          </a:p>
        </p:txBody>
      </p:sp>
    </p:spTree>
    <p:extLst>
      <p:ext uri="{BB962C8B-B14F-4D97-AF65-F5344CB8AC3E}">
        <p14:creationId xmlns:p14="http://schemas.microsoft.com/office/powerpoint/2010/main" val="301934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4964</TotalTime>
  <Words>1910</Words>
  <Application>Microsoft Office PowerPoint</Application>
  <PresentationFormat>Widescreen</PresentationFormat>
  <Paragraphs>313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Calibri Light</vt:lpstr>
      <vt:lpstr>Congenial Black</vt:lpstr>
      <vt:lpstr>Calibri</vt:lpstr>
      <vt:lpstr>Arial</vt:lpstr>
      <vt:lpstr>Wingdings</vt:lpstr>
      <vt:lpstr>Congenial SemiBold</vt:lpstr>
      <vt:lpstr>1_Office Theme</vt:lpstr>
      <vt:lpstr>Office 2013 - 2022 Theme</vt:lpstr>
      <vt:lpstr>1_Office 2013 - 2022 Theme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38</cp:revision>
  <cp:lastPrinted>2024-06-09T20:44:17Z</cp:lastPrinted>
  <dcterms:created xsi:type="dcterms:W3CDTF">2014-03-28T16:33:39Z</dcterms:created>
  <dcterms:modified xsi:type="dcterms:W3CDTF">2024-06-09T20:47:00Z</dcterms:modified>
</cp:coreProperties>
</file>