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72" r:id="rId2"/>
    <p:sldMasterId id="2147483660" r:id="rId3"/>
    <p:sldMasterId id="2147483684" r:id="rId4"/>
    <p:sldMasterId id="2147483714" r:id="rId5"/>
  </p:sldMasterIdLst>
  <p:notesMasterIdLst>
    <p:notesMasterId r:id="rId41"/>
  </p:notesMasterIdLst>
  <p:sldIdLst>
    <p:sldId id="262" r:id="rId6"/>
    <p:sldId id="272" r:id="rId7"/>
    <p:sldId id="273" r:id="rId8"/>
    <p:sldId id="260" r:id="rId9"/>
    <p:sldId id="261" r:id="rId10"/>
    <p:sldId id="274" r:id="rId11"/>
    <p:sldId id="275" r:id="rId12"/>
    <p:sldId id="276" r:id="rId13"/>
    <p:sldId id="265" r:id="rId14"/>
    <p:sldId id="269" r:id="rId15"/>
    <p:sldId id="277" r:id="rId16"/>
    <p:sldId id="278" r:id="rId17"/>
    <p:sldId id="281" r:id="rId18"/>
    <p:sldId id="280" r:id="rId19"/>
    <p:sldId id="279" r:id="rId20"/>
    <p:sldId id="282" r:id="rId21"/>
    <p:sldId id="283" r:id="rId22"/>
    <p:sldId id="284" r:id="rId23"/>
    <p:sldId id="266" r:id="rId24"/>
    <p:sldId id="270" r:id="rId25"/>
    <p:sldId id="285" r:id="rId26"/>
    <p:sldId id="286" r:id="rId27"/>
    <p:sldId id="287" r:id="rId28"/>
    <p:sldId id="288" r:id="rId29"/>
    <p:sldId id="289" r:id="rId30"/>
    <p:sldId id="381" r:id="rId31"/>
    <p:sldId id="290" r:id="rId32"/>
    <p:sldId id="291" r:id="rId33"/>
    <p:sldId id="267" r:id="rId34"/>
    <p:sldId id="271" r:id="rId35"/>
    <p:sldId id="292" r:id="rId36"/>
    <p:sldId id="293" r:id="rId37"/>
    <p:sldId id="294" r:id="rId38"/>
    <p:sldId id="295" r:id="rId39"/>
    <p:sldId id="268" r:id="rId40"/>
  </p:sldIdLst>
  <p:sldSz cx="12192000" cy="6858000"/>
  <p:notesSz cx="6858000" cy="9144000"/>
  <p:embeddedFontLst>
    <p:embeddedFont>
      <p:font typeface="Biome" panose="020B0503030204020804" pitchFamily="34" charset="0"/>
      <p:regular r:id="rId42"/>
      <p:italic r:id="rId43"/>
    </p:embeddedFont>
    <p:embeddedFont>
      <p:font typeface="Franklin Gothic Book" panose="020B0503020102020204" pitchFamily="34" charset="0"/>
      <p:regular r:id="rId44"/>
      <p:italic r:id="rId4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CC"/>
    <a:srgbClr val="6600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15" autoAdjust="0"/>
    <p:restoredTop sz="94660"/>
  </p:normalViewPr>
  <p:slideViewPr>
    <p:cSldViewPr snapToGrid="0">
      <p:cViewPr varScale="1">
        <p:scale>
          <a:sx n="75" d="100"/>
          <a:sy n="75" d="100"/>
        </p:scale>
        <p:origin x="806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font" Target="fonts/font1.fntdata"/><Relationship Id="rId47" Type="http://schemas.openxmlformats.org/officeDocument/2006/relationships/viewProps" Target="viewProp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font" Target="fonts/font4.fntdata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font" Target="fonts/font3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font" Target="fonts/font2.fntdata"/><Relationship Id="rId48" Type="http://schemas.openxmlformats.org/officeDocument/2006/relationships/theme" Target="theme/theme1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presProps" Target="presProps.xml"/><Relationship Id="rId20" Type="http://schemas.openxmlformats.org/officeDocument/2006/relationships/slide" Target="slides/slide15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DFB355-CF4B-41B3-A695-BDBFC304F895}" type="datetimeFigureOut">
              <a:rPr lang="en-US" smtClean="0"/>
              <a:t>6/30/2024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05830B-6C48-44AC-972A-358D60DDBB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024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05830B-6C48-44AC-972A-358D60DDBB58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8344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6DDB7-1D6A-06B4-62A5-957B0DBE57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972C2E-7E09-3CEE-C1D1-742C7D925A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A08276-0ED6-7667-9B04-137DA6499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F9323-5F05-405D-8D25-DE7C0CAE32E1}" type="datetimeFigureOut">
              <a:rPr lang="en-US" smtClean="0"/>
              <a:t>6/30/2024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4B7DFE-8058-0935-2C01-8D5F7EE7C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2703E3-E905-A501-99DD-25D4BF29F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B9248-9B52-4329-8E85-FBFA8DEF9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1443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58EA4-6040-33F2-E7AD-85E3770A1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6057FC-C893-47D4-0D93-ED8B42EA3A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38CC0D-F2E7-13BA-ECEF-88B6CEE46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F9323-5F05-405D-8D25-DE7C0CAE32E1}" type="datetimeFigureOut">
              <a:rPr lang="en-US" smtClean="0"/>
              <a:t>6/30/2024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52C6B2-6971-45AF-C29F-273C5B7A3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B695CA-FA30-F586-0C24-E37F44C81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B9248-9B52-4329-8E85-FBFA8DEF9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7211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9F69E-0704-E3DD-F96D-A8CE6FD6F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E21632-ADB3-CB6C-F241-1B8D4BBCFD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84F8B-C574-16E6-A8E3-346DEB65B0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F9323-5F05-405D-8D25-DE7C0CAE32E1}" type="datetimeFigureOut">
              <a:rPr lang="en-US" smtClean="0"/>
              <a:t>6/30/2024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051C0F-BF37-A483-D98C-1C381E233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A1D030-8D03-EB00-0216-F6CBD6F4D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B9248-9B52-4329-8E85-FBFA8DEF9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0616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904FD-BF17-BCBC-0532-165B96CCE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CE56DE-4F62-B5F6-F287-5061EBA440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EC7E60-F48D-8385-4374-6A3419B637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DFEB3B-2477-64A8-E7C8-0211DB24B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F9323-5F05-405D-8D25-DE7C0CAE32E1}" type="datetimeFigureOut">
              <a:rPr lang="en-US" smtClean="0"/>
              <a:t>6/30/2024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FC77DF-D11D-C732-85E2-8730A8CEE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12E0C0-A549-F2A1-FA04-004D75C0D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B9248-9B52-4329-8E85-FBFA8DEF9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1202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D1354-3107-E2CB-146B-FDB606711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E8E820-69BA-CA74-AD24-7949675FE7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36265A-AC04-5916-E1E2-857CBFA740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CAE0AB-9E17-1FCD-2B4A-1FED97D053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908AA6-9FEB-A48F-13CF-DFC39BFE53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AEB6FF2-5CB4-8271-0AE4-A517EF0B5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F9323-5F05-405D-8D25-DE7C0CAE32E1}" type="datetimeFigureOut">
              <a:rPr lang="en-US" smtClean="0"/>
              <a:t>6/30/2024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A6DFA50-EE5C-6CA7-0030-FD466C1C8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33D520-7722-C5FA-56A0-E9E461A64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B9248-9B52-4329-8E85-FBFA8DEF9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0310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D735D-D2EA-E906-9D07-1516CD779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D22C41-D359-BBCB-249F-775136E33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F9323-5F05-405D-8D25-DE7C0CAE32E1}" type="datetimeFigureOut">
              <a:rPr lang="en-US" smtClean="0"/>
              <a:t>6/30/2024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92E4F6-85A9-CF81-6F7F-9FFEA059E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5E510E-6717-9398-2C07-C97E344AC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B9248-9B52-4329-8E85-FBFA8DEF9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9820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C117D8-5212-0366-D89F-FB4F73313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F9323-5F05-405D-8D25-DE7C0CAE32E1}" type="datetimeFigureOut">
              <a:rPr lang="en-US" smtClean="0"/>
              <a:t>6/30/2024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9CA848-22DE-7741-C41E-C09B79D09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FD889B-D32A-362D-1ECC-6C8445A8D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B9248-9B52-4329-8E85-FBFA8DEF9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4240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4A59D-73F3-4C16-21A5-13C0112DB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063D2B-178C-3AAC-08EC-9431A05253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1C4021-FF6C-EC8A-CF75-F1F9EA94E3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FA69DE-F9D8-0986-79BD-A6BBAA4CB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F9323-5F05-405D-8D25-DE7C0CAE32E1}" type="datetimeFigureOut">
              <a:rPr lang="en-US" smtClean="0"/>
              <a:t>6/30/2024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1B2D33-5B74-309B-082E-3D3FB40AD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1EB5BB-2AA9-507D-D7EC-BEE353CA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B9248-9B52-4329-8E85-FBFA8DEF9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5885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9037C-EA92-3DA4-E549-71C3D08F3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0801EC-CA25-906B-CD88-34CB5AD937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695E88-077F-612C-663E-A39C2E5953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A0847B-D0B5-6F89-6911-6405625FE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F9323-5F05-405D-8D25-DE7C0CAE32E1}" type="datetimeFigureOut">
              <a:rPr lang="en-US" smtClean="0"/>
              <a:t>6/30/2024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442357-B6C5-FDF7-246B-769291B11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C407A9-07BD-7BD9-1779-BA9F77244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B9248-9B52-4329-8E85-FBFA8DEF9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3777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EF7CF-2F11-B742-0EF8-DF5E41AFA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20AE1A-8CAA-A3F5-114E-559C983287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A801D9-BDE6-2299-4C63-168E19641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F9323-5F05-405D-8D25-DE7C0CAE32E1}" type="datetimeFigureOut">
              <a:rPr lang="en-US" smtClean="0"/>
              <a:t>6/30/2024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351841-1153-AC45-2311-C2295CA6C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41C404-0886-42FC-41BF-04F73D3A3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B9248-9B52-4329-8E85-FBFA8DEF9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593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674DA97-D9C2-9F1F-8EFB-ACFC9AB4F2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529899-9990-46B8-3860-8884F403D3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5CE7D2-B2CE-605B-0924-DB34D3F84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F9323-5F05-405D-8D25-DE7C0CAE32E1}" type="datetimeFigureOut">
              <a:rPr lang="en-US" smtClean="0"/>
              <a:t>6/30/2024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75DA0-424D-556D-E8EF-7B59D8462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D02C2B-B1B9-EF1A-D033-B401292F4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B9248-9B52-4329-8E85-FBFA8DEF9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297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6DDB7-1D6A-06B4-62A5-957B0DBE57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972C2E-7E09-3CEE-C1D1-742C7D925A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A08276-0ED6-7667-9B04-137DA6499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F9323-5F05-405D-8D25-DE7C0CAE32E1}" type="datetimeFigureOut">
              <a:rPr lang="en-US" smtClean="0"/>
              <a:t>6/30/2024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4B7DFE-8058-0935-2C01-8D5F7EE7C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2703E3-E905-A501-99DD-25D4BF29F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B9248-9B52-4329-8E85-FBFA8DEF9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0261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58EA4-6040-33F2-E7AD-85E3770A1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6057FC-C893-47D4-0D93-ED8B42EA3A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38CC0D-F2E7-13BA-ECEF-88B6CEE46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F9323-5F05-405D-8D25-DE7C0CAE32E1}" type="datetimeFigureOut">
              <a:rPr lang="en-US" smtClean="0"/>
              <a:t>6/30/2024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52C6B2-6971-45AF-C29F-273C5B7A3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B695CA-FA30-F586-0C24-E37F44C81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B9248-9B52-4329-8E85-FBFA8DEF9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4383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9F69E-0704-E3DD-F96D-A8CE6FD6F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E21632-ADB3-CB6C-F241-1B8D4BBCFD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84F8B-C574-16E6-A8E3-346DEB65B0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F9323-5F05-405D-8D25-DE7C0CAE32E1}" type="datetimeFigureOut">
              <a:rPr lang="en-US" smtClean="0"/>
              <a:t>6/30/2024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051C0F-BF37-A483-D98C-1C381E233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A1D030-8D03-EB00-0216-F6CBD6F4D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B9248-9B52-4329-8E85-FBFA8DEF9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4688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904FD-BF17-BCBC-0532-165B96CCE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CE56DE-4F62-B5F6-F287-5061EBA440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EC7E60-F48D-8385-4374-6A3419B637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DFEB3B-2477-64A8-E7C8-0211DB24B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F9323-5F05-405D-8D25-DE7C0CAE32E1}" type="datetimeFigureOut">
              <a:rPr lang="en-US" smtClean="0"/>
              <a:t>6/30/2024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FC77DF-D11D-C732-85E2-8730A8CEE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12E0C0-A549-F2A1-FA04-004D75C0D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B9248-9B52-4329-8E85-FBFA8DEF9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5822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D1354-3107-E2CB-146B-FDB606711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E8E820-69BA-CA74-AD24-7949675FE7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36265A-AC04-5916-E1E2-857CBFA740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CAE0AB-9E17-1FCD-2B4A-1FED97D053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908AA6-9FEB-A48F-13CF-DFC39BFE53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AEB6FF2-5CB4-8271-0AE4-A517EF0B5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F9323-5F05-405D-8D25-DE7C0CAE32E1}" type="datetimeFigureOut">
              <a:rPr lang="en-US" smtClean="0"/>
              <a:t>6/30/2024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A6DFA50-EE5C-6CA7-0030-FD466C1C8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33D520-7722-C5FA-56A0-E9E461A64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B9248-9B52-4329-8E85-FBFA8DEF9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3567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D735D-D2EA-E906-9D07-1516CD779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D22C41-D359-BBCB-249F-775136E33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F9323-5F05-405D-8D25-DE7C0CAE32E1}" type="datetimeFigureOut">
              <a:rPr lang="en-US" smtClean="0"/>
              <a:t>6/30/2024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92E4F6-85A9-CF81-6F7F-9FFEA059E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5E510E-6717-9398-2C07-C97E344AC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B9248-9B52-4329-8E85-FBFA8DEF9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4878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C117D8-5212-0366-D89F-FB4F73313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F9323-5F05-405D-8D25-DE7C0CAE32E1}" type="datetimeFigureOut">
              <a:rPr lang="en-US" smtClean="0"/>
              <a:t>6/30/2024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9CA848-22DE-7741-C41E-C09B79D09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FD889B-D32A-362D-1ECC-6C8445A8D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B9248-9B52-4329-8E85-FBFA8DEF9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0119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4A59D-73F3-4C16-21A5-13C0112DB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063D2B-178C-3AAC-08EC-9431A05253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1C4021-FF6C-EC8A-CF75-F1F9EA94E3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FA69DE-F9D8-0986-79BD-A6BBAA4CB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F9323-5F05-405D-8D25-DE7C0CAE32E1}" type="datetimeFigureOut">
              <a:rPr lang="en-US" smtClean="0"/>
              <a:t>6/30/2024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1B2D33-5B74-309B-082E-3D3FB40AD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1EB5BB-2AA9-507D-D7EC-BEE353CA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B9248-9B52-4329-8E85-FBFA8DEF9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7871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9037C-EA92-3DA4-E549-71C3D08F3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0801EC-CA25-906B-CD88-34CB5AD937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695E88-077F-612C-663E-A39C2E5953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A0847B-D0B5-6F89-6911-6405625FE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F9323-5F05-405D-8D25-DE7C0CAE32E1}" type="datetimeFigureOut">
              <a:rPr lang="en-US" smtClean="0"/>
              <a:t>6/30/2024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442357-B6C5-FDF7-246B-769291B11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C407A9-07BD-7BD9-1779-BA9F77244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B9248-9B52-4329-8E85-FBFA8DEF9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6469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EF7CF-2F11-B742-0EF8-DF5E41AFA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20AE1A-8CAA-A3F5-114E-559C983287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A801D9-BDE6-2299-4C63-168E19641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F9323-5F05-405D-8D25-DE7C0CAE32E1}" type="datetimeFigureOut">
              <a:rPr lang="en-US" smtClean="0"/>
              <a:t>6/30/2024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351841-1153-AC45-2311-C2295CA6C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41C404-0886-42FC-41BF-04F73D3A3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B9248-9B52-4329-8E85-FBFA8DEF9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7568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674DA97-D9C2-9F1F-8EFB-ACFC9AB4F2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529899-9990-46B8-3860-8884F403D3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5CE7D2-B2CE-605B-0924-DB34D3F84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F9323-5F05-405D-8D25-DE7C0CAE32E1}" type="datetimeFigureOut">
              <a:rPr lang="en-US" smtClean="0"/>
              <a:t>6/30/2024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75DA0-424D-556D-E8EF-7B59D8462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D02C2B-B1B9-EF1A-D033-B401292F4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B9248-9B52-4329-8E85-FBFA8DEF9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2026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6DDB7-1D6A-06B4-62A5-957B0DBE57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972C2E-7E09-3CEE-C1D1-742C7D925A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A08276-0ED6-7667-9B04-137DA6499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F9323-5F05-405D-8D25-DE7C0CAE32E1}" type="datetimeFigureOut">
              <a:rPr lang="en-US" smtClean="0"/>
              <a:t>6/30/2024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4B7DFE-8058-0935-2C01-8D5F7EE7C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2703E3-E905-A501-99DD-25D4BF29F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B9248-9B52-4329-8E85-FBFA8DEF9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2315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58EA4-6040-33F2-E7AD-85E3770A1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8693" y="2184400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6057FC-C893-47D4-0D93-ED8B42EA3A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38CC0D-F2E7-13BA-ECEF-88B6CEE46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F9323-5F05-405D-8D25-DE7C0CAE32E1}" type="datetimeFigureOut">
              <a:rPr lang="en-US" smtClean="0"/>
              <a:t>6/30/2024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52C6B2-6971-45AF-C29F-273C5B7A3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B695CA-FA30-F586-0C24-E37F44C81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B9248-9B52-4329-8E85-FBFA8DEF9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770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9F69E-0704-E3DD-F96D-A8CE6FD6F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E21632-ADB3-CB6C-F241-1B8D4BBCFD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84F8B-C574-16E6-A8E3-346DEB65B0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F9323-5F05-405D-8D25-DE7C0CAE32E1}" type="datetimeFigureOut">
              <a:rPr lang="en-US" smtClean="0"/>
              <a:t>6/30/2024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051C0F-BF37-A483-D98C-1C381E233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A1D030-8D03-EB00-0216-F6CBD6F4D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B9248-9B52-4329-8E85-FBFA8DEF9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8013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904FD-BF17-BCBC-0532-165B96CCE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8693" y="2184400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CE56DE-4F62-B5F6-F287-5061EBA440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EC7E60-F48D-8385-4374-6A3419B637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DFEB3B-2477-64A8-E7C8-0211DB24B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F9323-5F05-405D-8D25-DE7C0CAE32E1}" type="datetimeFigureOut">
              <a:rPr lang="en-US" smtClean="0"/>
              <a:t>6/30/2024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FC77DF-D11D-C732-85E2-8730A8CEE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12E0C0-A549-F2A1-FA04-004D75C0D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B9248-9B52-4329-8E85-FBFA8DEF9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035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D1354-3107-E2CB-146B-FDB606711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E8E820-69BA-CA74-AD24-7949675FE7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36265A-AC04-5916-E1E2-857CBFA740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CAE0AB-9E17-1FCD-2B4A-1FED97D053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908AA6-9FEB-A48F-13CF-DFC39BFE53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AEB6FF2-5CB4-8271-0AE4-A517EF0B5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F9323-5F05-405D-8D25-DE7C0CAE32E1}" type="datetimeFigureOut">
              <a:rPr lang="en-US" smtClean="0"/>
              <a:t>6/30/2024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A6DFA50-EE5C-6CA7-0030-FD466C1C8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33D520-7722-C5FA-56A0-E9E461A64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B9248-9B52-4329-8E85-FBFA8DEF9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5551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D735D-D2EA-E906-9D07-1516CD779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8693" y="2184400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D22C41-D359-BBCB-249F-775136E33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F9323-5F05-405D-8D25-DE7C0CAE32E1}" type="datetimeFigureOut">
              <a:rPr lang="en-US" smtClean="0"/>
              <a:t>6/30/2024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92E4F6-85A9-CF81-6F7F-9FFEA059E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5E510E-6717-9398-2C07-C97E344AC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B9248-9B52-4329-8E85-FBFA8DEF9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88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C117D8-5212-0366-D89F-FB4F73313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F9323-5F05-405D-8D25-DE7C0CAE32E1}" type="datetimeFigureOut">
              <a:rPr lang="en-US" smtClean="0"/>
              <a:t>6/30/2024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9CA848-22DE-7741-C41E-C09B79D09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FD889B-D32A-362D-1ECC-6C8445A8D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B9248-9B52-4329-8E85-FBFA8DEF9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0184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4A59D-73F3-4C16-21A5-13C0112DB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063D2B-178C-3AAC-08EC-9431A05253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1C4021-FF6C-EC8A-CF75-F1F9EA94E3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FA69DE-F9D8-0986-79BD-A6BBAA4CB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F9323-5F05-405D-8D25-DE7C0CAE32E1}" type="datetimeFigureOut">
              <a:rPr lang="en-US" smtClean="0"/>
              <a:t>6/30/2024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1B2D33-5B74-309B-082E-3D3FB40AD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1EB5BB-2AA9-507D-D7EC-BEE353CA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B9248-9B52-4329-8E85-FBFA8DEF9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1968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9037C-EA92-3DA4-E549-71C3D08F3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0801EC-CA25-906B-CD88-34CB5AD937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695E88-077F-612C-663E-A39C2E5953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A0847B-D0B5-6F89-6911-6405625FE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F9323-5F05-405D-8D25-DE7C0CAE32E1}" type="datetimeFigureOut">
              <a:rPr lang="en-US" smtClean="0"/>
              <a:t>6/30/2024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442357-B6C5-FDF7-246B-769291B11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C407A9-07BD-7BD9-1779-BA9F77244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B9248-9B52-4329-8E85-FBFA8DEF9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7320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EF7CF-2F11-B742-0EF8-DF5E41AFA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8693" y="2184400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20AE1A-8CAA-A3F5-114E-559C983287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A801D9-BDE6-2299-4C63-168E19641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F9323-5F05-405D-8D25-DE7C0CAE32E1}" type="datetimeFigureOut">
              <a:rPr lang="en-US" smtClean="0"/>
              <a:t>6/30/2024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351841-1153-AC45-2311-C2295CA6C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41C404-0886-42FC-41BF-04F73D3A3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B9248-9B52-4329-8E85-FBFA8DEF9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3356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674DA97-D9C2-9F1F-8EFB-ACFC9AB4F2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529899-9990-46B8-3860-8884F403D3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5CE7D2-B2CE-605B-0924-DB34D3F84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F9323-5F05-405D-8D25-DE7C0CAE32E1}" type="datetimeFigureOut">
              <a:rPr lang="en-US" smtClean="0"/>
              <a:t>6/30/2024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75DA0-424D-556D-E8EF-7B59D8462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D02C2B-B1B9-EF1A-D033-B401292F4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B9248-9B52-4329-8E85-FBFA8DEF9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745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6DDB7-1D6A-06B4-62A5-957B0DBE57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972C2E-7E09-3CEE-C1D1-742C7D925A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A08276-0ED6-7667-9B04-137DA6499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F9323-5F05-405D-8D25-DE7C0CAE32E1}" type="datetimeFigureOut">
              <a:rPr lang="en-US" smtClean="0"/>
              <a:t>6/30/2024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4B7DFE-8058-0935-2C01-8D5F7EE7C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2703E3-E905-A501-99DD-25D4BF29F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B9248-9B52-4329-8E85-FBFA8DEF9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3526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58EA4-6040-33F2-E7AD-85E3770A1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8693" y="2184400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6057FC-C893-47D4-0D93-ED8B42EA3A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38CC0D-F2E7-13BA-ECEF-88B6CEE46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F9323-5F05-405D-8D25-DE7C0CAE32E1}" type="datetimeFigureOut">
              <a:rPr lang="en-US" smtClean="0"/>
              <a:t>6/30/2024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52C6B2-6971-45AF-C29F-273C5B7A3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B695CA-FA30-F586-0C24-E37F44C81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B9248-9B52-4329-8E85-FBFA8DEF9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0238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9F69E-0704-E3DD-F96D-A8CE6FD6F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E21632-ADB3-CB6C-F241-1B8D4BBCFD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84F8B-C574-16E6-A8E3-346DEB65B0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F9323-5F05-405D-8D25-DE7C0CAE32E1}" type="datetimeFigureOut">
              <a:rPr lang="en-US" smtClean="0"/>
              <a:t>6/30/2024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051C0F-BF37-A483-D98C-1C381E233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A1D030-8D03-EB00-0216-F6CBD6F4D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B9248-9B52-4329-8E85-FBFA8DEF9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9361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904FD-BF17-BCBC-0532-165B96CCE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8693" y="2184400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CE56DE-4F62-B5F6-F287-5061EBA440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EC7E60-F48D-8385-4374-6A3419B637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DFEB3B-2477-64A8-E7C8-0211DB24B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F9323-5F05-405D-8D25-DE7C0CAE32E1}" type="datetimeFigureOut">
              <a:rPr lang="en-US" smtClean="0"/>
              <a:t>6/30/2024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FC77DF-D11D-C732-85E2-8730A8CEE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12E0C0-A549-F2A1-FA04-004D75C0D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B9248-9B52-4329-8E85-FBFA8DEF9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688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D1354-3107-E2CB-146B-FDB606711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E8E820-69BA-CA74-AD24-7949675FE7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36265A-AC04-5916-E1E2-857CBFA740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CAE0AB-9E17-1FCD-2B4A-1FED97D053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908AA6-9FEB-A48F-13CF-DFC39BFE53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AEB6FF2-5CB4-8271-0AE4-A517EF0B5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F9323-5F05-405D-8D25-DE7C0CAE32E1}" type="datetimeFigureOut">
              <a:rPr lang="en-US" smtClean="0"/>
              <a:t>6/30/2024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A6DFA50-EE5C-6CA7-0030-FD466C1C8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33D520-7722-C5FA-56A0-E9E461A64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B9248-9B52-4329-8E85-FBFA8DEF9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873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D735D-D2EA-E906-9D07-1516CD779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8693" y="2184400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D22C41-D359-BBCB-249F-775136E33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F9323-5F05-405D-8D25-DE7C0CAE32E1}" type="datetimeFigureOut">
              <a:rPr lang="en-US" smtClean="0"/>
              <a:t>6/30/2024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92E4F6-85A9-CF81-6F7F-9FFEA059E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5E510E-6717-9398-2C07-C97E344AC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B9248-9B52-4329-8E85-FBFA8DEF9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6946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C117D8-5212-0366-D89F-FB4F73313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F9323-5F05-405D-8D25-DE7C0CAE32E1}" type="datetimeFigureOut">
              <a:rPr lang="en-US" smtClean="0"/>
              <a:t>6/30/2024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9CA848-22DE-7741-C41E-C09B79D09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FD889B-D32A-362D-1ECC-6C8445A8D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B9248-9B52-4329-8E85-FBFA8DEF9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1963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4A59D-73F3-4C16-21A5-13C0112DB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063D2B-178C-3AAC-08EC-9431A05253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1C4021-FF6C-EC8A-CF75-F1F9EA94E3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FA69DE-F9D8-0986-79BD-A6BBAA4CB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F9323-5F05-405D-8D25-DE7C0CAE32E1}" type="datetimeFigureOut">
              <a:rPr lang="en-US" smtClean="0"/>
              <a:t>6/30/2024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1B2D33-5B74-309B-082E-3D3FB40AD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1EB5BB-2AA9-507D-D7EC-BEE353CA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B9248-9B52-4329-8E85-FBFA8DEF9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51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9037C-EA92-3DA4-E549-71C3D08F3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0801EC-CA25-906B-CD88-34CB5AD937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695E88-077F-612C-663E-A39C2E5953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A0847B-D0B5-6F89-6911-6405625FE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F9323-5F05-405D-8D25-DE7C0CAE32E1}" type="datetimeFigureOut">
              <a:rPr lang="en-US" smtClean="0"/>
              <a:t>6/30/2024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442357-B6C5-FDF7-246B-769291B11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C407A9-07BD-7BD9-1779-BA9F77244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B9248-9B52-4329-8E85-FBFA8DEF9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3935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EF7CF-2F11-B742-0EF8-DF5E41AFA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8693" y="2184400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20AE1A-8CAA-A3F5-114E-559C983287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A801D9-BDE6-2299-4C63-168E19641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F9323-5F05-405D-8D25-DE7C0CAE32E1}" type="datetimeFigureOut">
              <a:rPr lang="en-US" smtClean="0"/>
              <a:t>6/30/2024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351841-1153-AC45-2311-C2295CA6C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41C404-0886-42FC-41BF-04F73D3A3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B9248-9B52-4329-8E85-FBFA8DEF9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8127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674DA97-D9C2-9F1F-8EFB-ACFC9AB4F2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529899-9990-46B8-3860-8884F403D3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5CE7D2-B2CE-605B-0924-DB34D3F84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F9323-5F05-405D-8D25-DE7C0CAE32E1}" type="datetimeFigureOut">
              <a:rPr lang="en-US" smtClean="0"/>
              <a:t>6/30/2024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75DA0-424D-556D-E8EF-7B59D8462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D02C2B-B1B9-EF1A-D033-B401292F4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B9248-9B52-4329-8E85-FBFA8DEF9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8863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580104" y="353966"/>
            <a:ext cx="11051459" cy="187796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4085470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26AE50-8194-1F03-A9BC-06FF32A00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4E8839-A990-E51C-6DBA-B4B99AAAE9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C6354B-5689-4852-63CE-252E3A8DED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EEF9323-5F05-405D-8D25-DE7C0CAE32E1}" type="datetimeFigureOut">
              <a:rPr lang="en-US" smtClean="0"/>
              <a:t>6/30/2024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86C58B-8263-3721-B64A-C2642B35D1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D7ACFE-5BD5-7F99-A905-EFE32D3CA6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FB9248-9B52-4329-8E85-FBFA8DEF9D3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What is “Good Vision?” - LASIK Eye Surgery Grand Junction | Cataracts ...">
            <a:extLst>
              <a:ext uri="{FF2B5EF4-FFF2-40B4-BE49-F238E27FC236}">
                <a16:creationId xmlns:a16="http://schemas.microsoft.com/office/drawing/2014/main" id="{DEF34A6F-CD8B-0DD9-6FC4-C92B7A40F14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90"/>
          <a:stretch/>
        </p:blipFill>
        <p:spPr bwMode="auto">
          <a:xfrm>
            <a:off x="0" y="1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8763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26AE50-8194-1F03-A9BC-06FF32A00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4E8839-A990-E51C-6DBA-B4B99AAAE9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C6354B-5689-4852-63CE-252E3A8DED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EEF9323-5F05-405D-8D25-DE7C0CAE32E1}" type="datetimeFigureOut">
              <a:rPr lang="en-US" smtClean="0"/>
              <a:t>6/30/2024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86C58B-8263-3721-B64A-C2642B35D1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D7ACFE-5BD5-7F99-A905-EFE32D3CA6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FB9248-9B52-4329-8E85-FBFA8DEF9D3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What is “Good Vision?” - LASIK Eye Surgery Grand Junction | Cataracts ...">
            <a:extLst>
              <a:ext uri="{FF2B5EF4-FFF2-40B4-BE49-F238E27FC236}">
                <a16:creationId xmlns:a16="http://schemas.microsoft.com/office/drawing/2014/main" id="{DEF34A6F-CD8B-0DD9-6FC4-C92B7A40F14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90"/>
          <a:stretch/>
        </p:blipFill>
        <p:spPr bwMode="auto">
          <a:xfrm>
            <a:off x="0" y="1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2822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22000">
              <a:schemeClr val="tx2">
                <a:lumMod val="50000"/>
                <a:lumOff val="50000"/>
              </a:schemeClr>
            </a:gs>
            <a:gs pos="71000">
              <a:schemeClr val="tx2">
                <a:lumMod val="10000"/>
                <a:lumOff val="90000"/>
              </a:schemeClr>
            </a:gs>
            <a:gs pos="100000">
              <a:schemeClr val="tx2">
                <a:lumMod val="10000"/>
                <a:lumOff val="90000"/>
              </a:schemeClr>
            </a:gs>
            <a:gs pos="100000">
              <a:schemeClr val="tx2">
                <a:lumMod val="10000"/>
                <a:lumOff val="9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D37A1A7-05D1-8F8A-B03F-54C86E6D7EBE}"/>
              </a:ext>
            </a:extLst>
          </p:cNvPr>
          <p:cNvSpPr/>
          <p:nvPr userDrawn="1"/>
        </p:nvSpPr>
        <p:spPr>
          <a:xfrm>
            <a:off x="795337" y="324693"/>
            <a:ext cx="10601325" cy="1481138"/>
          </a:xfrm>
          <a:prstGeom prst="roundRect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C6354B-5689-4852-63CE-252E3A8DED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EEF9323-5F05-405D-8D25-DE7C0CAE32E1}" type="datetimeFigureOut">
              <a:rPr lang="en-US" smtClean="0"/>
              <a:t>6/30/2024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86C58B-8263-3721-B64A-C2642B35D1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D7ACFE-5BD5-7F99-A905-EFE32D3CA6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FB9248-9B52-4329-8E85-FBFA8DEF9D3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What is “Good Vision?” - LASIK Eye Surgery Grand Junction | Cataracts ...">
            <a:extLst>
              <a:ext uri="{FF2B5EF4-FFF2-40B4-BE49-F238E27FC236}">
                <a16:creationId xmlns:a16="http://schemas.microsoft.com/office/drawing/2014/main" id="{DEF34A6F-CD8B-0DD9-6FC4-C92B7A40F14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90"/>
          <a:stretch/>
        </p:blipFill>
        <p:spPr bwMode="auto">
          <a:xfrm>
            <a:off x="978693" y="372764"/>
            <a:ext cx="2462214" cy="13849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1333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22000">
              <a:schemeClr val="tx2">
                <a:lumMod val="50000"/>
                <a:lumOff val="50000"/>
              </a:schemeClr>
            </a:gs>
            <a:gs pos="71000">
              <a:schemeClr val="tx2">
                <a:lumMod val="10000"/>
                <a:lumOff val="90000"/>
              </a:schemeClr>
            </a:gs>
            <a:gs pos="100000">
              <a:schemeClr val="tx2">
                <a:lumMod val="10000"/>
                <a:lumOff val="90000"/>
              </a:schemeClr>
            </a:gs>
            <a:gs pos="100000">
              <a:schemeClr val="tx2">
                <a:lumMod val="10000"/>
                <a:lumOff val="9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C6354B-5689-4852-63CE-252E3A8DED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EEF9323-5F05-405D-8D25-DE7C0CAE32E1}" type="datetimeFigureOut">
              <a:rPr lang="en-US" smtClean="0"/>
              <a:t>6/30/2024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86C58B-8263-3721-B64A-C2642B35D1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D7ACFE-5BD5-7F99-A905-EFE32D3CA6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FB9248-9B52-4329-8E85-FBFA8DEF9D3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95DF890-8D74-579A-8AF6-D179EBDDBF74}"/>
              </a:ext>
            </a:extLst>
          </p:cNvPr>
          <p:cNvSpPr/>
          <p:nvPr userDrawn="1"/>
        </p:nvSpPr>
        <p:spPr>
          <a:xfrm>
            <a:off x="666959" y="434591"/>
            <a:ext cx="10858081" cy="5988817"/>
          </a:xfrm>
          <a:prstGeom prst="roundRect">
            <a:avLst>
              <a:gd name="adj" fmla="val 5593"/>
            </a:avLst>
          </a:prstGeom>
          <a:noFill/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039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 baseline="0">
                <a:solidFill>
                  <a:schemeClr val="tx2"/>
                </a:solidFill>
              </a:defRPr>
            </a:lvl1pPr>
          </a:lstStyle>
          <a:p>
            <a:pPr defTabSz="257175"/>
            <a:fld id="{87DE6118-2437-4B30-8E3C-4D2BE6020583}" type="datetimeFigureOut">
              <a:rPr lang="en-US" smtClean="0">
                <a:solidFill>
                  <a:srgbClr val="4A2318"/>
                </a:solidFill>
              </a:rPr>
              <a:pPr defTabSz="257175"/>
              <a:t>6/30/2024</a:t>
            </a:fld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6" y="6453386"/>
            <a:ext cx="6280831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 baseline="0">
                <a:solidFill>
                  <a:schemeClr val="tx2"/>
                </a:solidFill>
              </a:defRPr>
            </a:lvl1pPr>
          </a:lstStyle>
          <a:p>
            <a:pPr defTabSz="257175"/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8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 baseline="0">
                <a:solidFill>
                  <a:schemeClr val="tx2"/>
                </a:solidFill>
              </a:defRPr>
            </a:lvl1pPr>
          </a:lstStyle>
          <a:p>
            <a:pPr defTabSz="257175"/>
            <a:fld id="{69E57DC2-970A-4B3E-BB1C-7A09969E49DF}" type="slidenum">
              <a:rPr lang="en-US" smtClean="0">
                <a:solidFill>
                  <a:srgbClr val="4A2318"/>
                </a:solidFill>
              </a:rPr>
              <a:pPr defTabSz="257175"/>
              <a:t>‹#›</a:t>
            </a:fld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97358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514350" rtl="0" eaLnBrk="1" latinLnBrk="0" hangingPunct="1">
        <a:lnSpc>
          <a:spcPct val="89000"/>
        </a:lnSpc>
        <a:spcBef>
          <a:spcPct val="0"/>
        </a:spcBef>
        <a:buNone/>
        <a:defRPr sz="2475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16027" indent="-216027" algn="l" defTabSz="514350" rtl="0" eaLnBrk="1" latinLnBrk="0" hangingPunct="1">
        <a:lnSpc>
          <a:spcPct val="94000"/>
        </a:lnSpc>
        <a:spcBef>
          <a:spcPts val="563"/>
        </a:spcBef>
        <a:spcAft>
          <a:spcPts val="113"/>
        </a:spcAft>
        <a:buFont typeface="Franklin Gothic Book" panose="020B0503020102020204" pitchFamily="34" charset="0"/>
        <a:buChar char="■"/>
        <a:defRPr sz="1125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514350" indent="-216027" algn="l" defTabSz="514350" rtl="0" eaLnBrk="1" latinLnBrk="0" hangingPunct="1">
        <a:lnSpc>
          <a:spcPct val="94000"/>
        </a:lnSpc>
        <a:spcBef>
          <a:spcPts val="281"/>
        </a:spcBef>
        <a:spcAft>
          <a:spcPts val="113"/>
        </a:spcAft>
        <a:buFont typeface="Franklin Gothic Book" panose="020B0503020102020204" pitchFamily="34" charset="0"/>
        <a:buChar char="–"/>
        <a:defRPr sz="1125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771525" indent="-216027" algn="l" defTabSz="514350" rtl="0" eaLnBrk="1" latinLnBrk="0" hangingPunct="1">
        <a:lnSpc>
          <a:spcPct val="94000"/>
        </a:lnSpc>
        <a:spcBef>
          <a:spcPts val="281"/>
        </a:spcBef>
        <a:spcAft>
          <a:spcPts val="113"/>
        </a:spcAft>
        <a:buFont typeface="Franklin Gothic Book" panose="020B0503020102020204" pitchFamily="34" charset="0"/>
        <a:buChar char="■"/>
        <a:defRPr sz="1013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028700" indent="-216027" algn="l" defTabSz="514350" rtl="0" eaLnBrk="1" latinLnBrk="0" hangingPunct="1">
        <a:lnSpc>
          <a:spcPct val="94000"/>
        </a:lnSpc>
        <a:spcBef>
          <a:spcPts val="281"/>
        </a:spcBef>
        <a:spcAft>
          <a:spcPts val="113"/>
        </a:spcAft>
        <a:buFont typeface="Franklin Gothic Book" panose="020B0503020102020204" pitchFamily="34" charset="0"/>
        <a:buChar char="–"/>
        <a:defRPr sz="1013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1285875" indent="-216027" algn="l" defTabSz="514350" rtl="0" eaLnBrk="1" latinLnBrk="0" hangingPunct="1">
        <a:lnSpc>
          <a:spcPct val="94000"/>
        </a:lnSpc>
        <a:spcBef>
          <a:spcPts val="281"/>
        </a:spcBef>
        <a:spcAft>
          <a:spcPts val="113"/>
        </a:spcAft>
        <a:buFont typeface="Franklin Gothic Book" panose="020B0503020102020204" pitchFamily="34" charset="0"/>
        <a:buChar char="■"/>
        <a:defRPr sz="9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43050" indent="-216027" algn="l" defTabSz="514350" rtl="0" eaLnBrk="1" latinLnBrk="0" hangingPunct="1">
        <a:lnSpc>
          <a:spcPct val="94000"/>
        </a:lnSpc>
        <a:spcBef>
          <a:spcPts val="281"/>
        </a:spcBef>
        <a:spcAft>
          <a:spcPts val="113"/>
        </a:spcAft>
        <a:buFont typeface="Franklin Gothic Book" panose="020B0503020102020204" pitchFamily="34" charset="0"/>
        <a:buChar char="–"/>
        <a:defRPr sz="9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1800225" indent="-216027" algn="l" defTabSz="514350" rtl="0" eaLnBrk="1" latinLnBrk="0" hangingPunct="1">
        <a:lnSpc>
          <a:spcPct val="94000"/>
        </a:lnSpc>
        <a:spcBef>
          <a:spcPts val="281"/>
        </a:spcBef>
        <a:spcAft>
          <a:spcPts val="113"/>
        </a:spcAft>
        <a:buFont typeface="Franklin Gothic Book" panose="020B0503020102020204" pitchFamily="34" charset="0"/>
        <a:buChar char="■"/>
        <a:defRPr sz="788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057400" indent="-216027" algn="l" defTabSz="514350" rtl="0" eaLnBrk="1" latinLnBrk="0" hangingPunct="1">
        <a:lnSpc>
          <a:spcPct val="94000"/>
        </a:lnSpc>
        <a:spcBef>
          <a:spcPts val="281"/>
        </a:spcBef>
        <a:spcAft>
          <a:spcPts val="113"/>
        </a:spcAft>
        <a:buFont typeface="Franklin Gothic Book" panose="020B0503020102020204" pitchFamily="34" charset="0"/>
        <a:buChar char="–"/>
        <a:defRPr sz="788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2314575" indent="-216027" algn="l" defTabSz="514350" rtl="0" eaLnBrk="1" latinLnBrk="0" hangingPunct="1">
        <a:lnSpc>
          <a:spcPct val="94000"/>
        </a:lnSpc>
        <a:spcBef>
          <a:spcPts val="281"/>
        </a:spcBef>
        <a:spcAft>
          <a:spcPts val="113"/>
        </a:spcAft>
        <a:buFont typeface="Franklin Gothic Book" panose="020B0503020102020204" pitchFamily="34" charset="0"/>
        <a:buChar char="■"/>
        <a:defRPr sz="788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AD8C3F9-1986-C493-F0C9-D0F873F56001}"/>
              </a:ext>
            </a:extLst>
          </p:cNvPr>
          <p:cNvSpPr txBox="1"/>
          <p:nvPr/>
        </p:nvSpPr>
        <p:spPr>
          <a:xfrm>
            <a:off x="3048000" y="1332279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i="1" dirty="0"/>
              <a:t>Healing of a Blind Man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7CAB40-FE12-1791-66C5-F82726ADDAF4}"/>
              </a:ext>
            </a:extLst>
          </p:cNvPr>
          <p:cNvSpPr txBox="1"/>
          <p:nvPr/>
        </p:nvSpPr>
        <p:spPr>
          <a:xfrm>
            <a:off x="1503680" y="690880"/>
            <a:ext cx="9184640" cy="132343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Mark 8:22-26</a:t>
            </a:r>
          </a:p>
          <a:p>
            <a:pPr algn="ctr"/>
            <a:r>
              <a:rPr lang="en-US" sz="4000" i="1" dirty="0">
                <a:solidFill>
                  <a:srgbClr val="3333CC"/>
                </a:solidFill>
              </a:rPr>
              <a:t>Healing of a Blind Man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5581CD7-A723-B02E-75B6-83C0ABFFFBD4}"/>
              </a:ext>
            </a:extLst>
          </p:cNvPr>
          <p:cNvSpPr txBox="1"/>
          <p:nvPr/>
        </p:nvSpPr>
        <p:spPr>
          <a:xfrm>
            <a:off x="1971040" y="2179321"/>
            <a:ext cx="8402320" cy="27735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4000" dirty="0"/>
              <a:t>Blind – saw nothing (vv. 22-23a)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4000" dirty="0"/>
              <a:t>See – but not clearly (vv. 23b-24)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4000" dirty="0"/>
              <a:t>See – clearly (v. 25)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7E3F2AE-DC5A-9E17-3F71-9C0D4F923F99}"/>
              </a:ext>
            </a:extLst>
          </p:cNvPr>
          <p:cNvSpPr/>
          <p:nvPr/>
        </p:nvSpPr>
        <p:spPr>
          <a:xfrm>
            <a:off x="1329070" y="5150739"/>
            <a:ext cx="9686260" cy="1016381"/>
          </a:xfrm>
          <a:prstGeom prst="roundRect">
            <a:avLst/>
          </a:prstGeom>
          <a:solidFill>
            <a:srgbClr val="3333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Possible to be in any one of these states spiritually!</a:t>
            </a:r>
          </a:p>
        </p:txBody>
      </p:sp>
    </p:spTree>
    <p:extLst>
      <p:ext uri="{BB962C8B-B14F-4D97-AF65-F5344CB8AC3E}">
        <p14:creationId xmlns:p14="http://schemas.microsoft.com/office/powerpoint/2010/main" val="42605528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4F660AF-7BF0-6974-7733-0A843E5EC349}"/>
              </a:ext>
            </a:extLst>
          </p:cNvPr>
          <p:cNvSpPr txBox="1"/>
          <p:nvPr/>
        </p:nvSpPr>
        <p:spPr>
          <a:xfrm>
            <a:off x="659219" y="690880"/>
            <a:ext cx="1086647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Poor (unclear) Vision is a Terrible Handicap</a:t>
            </a:r>
            <a:endParaRPr lang="en-US" sz="4000" b="1" i="1" dirty="0">
              <a:solidFill>
                <a:srgbClr val="6600FF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084AD0-CDFF-111F-EBA6-F666D00B26AA}"/>
              </a:ext>
            </a:extLst>
          </p:cNvPr>
          <p:cNvSpPr txBox="1"/>
          <p:nvPr/>
        </p:nvSpPr>
        <p:spPr>
          <a:xfrm>
            <a:off x="1814623" y="1733107"/>
            <a:ext cx="9186530" cy="29760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200" dirty="0"/>
              <a:t>Can’t see at a distance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200" dirty="0"/>
              <a:t>Can’t see up close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200" dirty="0"/>
              <a:t>Everything is just a little out of focus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200" dirty="0"/>
              <a:t>Vision is cloudy / dark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5DC6B0-2262-7B29-E938-5F1ED3919AF5}"/>
              </a:ext>
            </a:extLst>
          </p:cNvPr>
          <p:cNvSpPr txBox="1"/>
          <p:nvPr/>
        </p:nvSpPr>
        <p:spPr>
          <a:xfrm>
            <a:off x="659217" y="4969057"/>
            <a:ext cx="108664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>
                <a:solidFill>
                  <a:srgbClr val="3333CC"/>
                </a:solidFill>
              </a:rPr>
              <a:t>Think of the joy when get glasses / contacts or have surgery -</a:t>
            </a:r>
          </a:p>
          <a:p>
            <a:pPr algn="ctr"/>
            <a:r>
              <a:rPr lang="en-US" sz="3200" i="1" dirty="0">
                <a:solidFill>
                  <a:srgbClr val="3333CC"/>
                </a:solidFill>
              </a:rPr>
              <a:t>See things not been seeing!</a:t>
            </a:r>
          </a:p>
        </p:txBody>
      </p:sp>
    </p:spTree>
    <p:extLst>
      <p:ext uri="{BB962C8B-B14F-4D97-AF65-F5344CB8AC3E}">
        <p14:creationId xmlns:p14="http://schemas.microsoft.com/office/powerpoint/2010/main" val="1695787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96EF7F1-E441-A230-568E-BCFBE510EC48}"/>
              </a:ext>
            </a:extLst>
          </p:cNvPr>
          <p:cNvSpPr txBox="1"/>
          <p:nvPr/>
        </p:nvSpPr>
        <p:spPr>
          <a:xfrm>
            <a:off x="659219" y="690880"/>
            <a:ext cx="10866474" cy="120032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Bible Says a Lot about Vision &amp; Seeing</a:t>
            </a:r>
          </a:p>
          <a:p>
            <a:pPr algn="ctr"/>
            <a:r>
              <a:rPr lang="en-US" sz="3200" i="1" dirty="0"/>
              <a:t>(Literally &amp; Spiritually)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421FBF-E717-B33D-C7C1-064FF7F4B3A5}"/>
              </a:ext>
            </a:extLst>
          </p:cNvPr>
          <p:cNvSpPr txBox="1"/>
          <p:nvPr/>
        </p:nvSpPr>
        <p:spPr>
          <a:xfrm>
            <a:off x="1562986" y="2264735"/>
            <a:ext cx="9399181" cy="2505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600" dirty="0">
                <a:solidFill>
                  <a:srgbClr val="3333CC"/>
                </a:solidFill>
              </a:rPr>
              <a:t>Lord gives sight to the blind (Psa. 146:8)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600" dirty="0">
                <a:solidFill>
                  <a:srgbClr val="3333CC"/>
                </a:solidFill>
              </a:rPr>
              <a:t>“I was blind, now I see” (John 9:25)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600" dirty="0">
                <a:solidFill>
                  <a:srgbClr val="3333CC"/>
                </a:solidFill>
              </a:rPr>
              <a:t>Vision affects rest of the man (Matt. 6:23)</a:t>
            </a:r>
          </a:p>
        </p:txBody>
      </p:sp>
    </p:spTree>
    <p:extLst>
      <p:ext uri="{BB962C8B-B14F-4D97-AF65-F5344CB8AC3E}">
        <p14:creationId xmlns:p14="http://schemas.microsoft.com/office/powerpoint/2010/main" val="23032591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E1C2C98-F62C-776B-5852-9C3B15C08F8C}"/>
              </a:ext>
            </a:extLst>
          </p:cNvPr>
          <p:cNvSpPr/>
          <p:nvPr/>
        </p:nvSpPr>
        <p:spPr>
          <a:xfrm>
            <a:off x="1285240" y="2436951"/>
            <a:ext cx="9621520" cy="834569"/>
          </a:xfrm>
          <a:prstGeom prst="roundRect">
            <a:avLst>
              <a:gd name="adj" fmla="val 16668"/>
            </a:avLst>
          </a:prstGeom>
          <a:solidFill>
            <a:schemeClr val="tx2">
              <a:lumMod val="25000"/>
              <a:lumOff val="75000"/>
              <a:alpha val="74902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romanUcPeriod"/>
            </a:pPr>
            <a:r>
              <a:rPr lang="en-US" sz="3600" dirty="0">
                <a:solidFill>
                  <a:schemeClr val="tx1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What is Clear Vision?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FE06F2-34B3-3DBE-031C-7659C118792D}"/>
              </a:ext>
            </a:extLst>
          </p:cNvPr>
          <p:cNvSpPr txBox="1"/>
          <p:nvPr/>
        </p:nvSpPr>
        <p:spPr>
          <a:xfrm>
            <a:off x="1864242" y="30732"/>
            <a:ext cx="84635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ome" panose="020B0503030204020804" pitchFamily="34" charset="0"/>
                <a:cs typeface="Biome" panose="020B0503030204020804" pitchFamily="34" charset="0"/>
              </a:rPr>
              <a:t>Clear Vision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26C997C-581C-FBEC-F9FC-3DD557E8DDC8}"/>
              </a:ext>
            </a:extLst>
          </p:cNvPr>
          <p:cNvSpPr/>
          <p:nvPr/>
        </p:nvSpPr>
        <p:spPr>
          <a:xfrm>
            <a:off x="1285240" y="2436951"/>
            <a:ext cx="9621520" cy="834569"/>
          </a:xfrm>
          <a:prstGeom prst="roundRect">
            <a:avLst>
              <a:gd name="adj" fmla="val 16668"/>
            </a:avLst>
          </a:prstGeom>
          <a:solidFill>
            <a:srgbClr val="000000">
              <a:alpha val="74902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romanUcPeriod"/>
            </a:pPr>
            <a:r>
              <a:rPr lang="en-US" sz="3600" dirty="0">
                <a:solidFill>
                  <a:schemeClr val="tx2">
                    <a:lumMod val="25000"/>
                    <a:lumOff val="75000"/>
                  </a:schemeClr>
                </a:solidFill>
                <a:latin typeface="Biome" panose="020B0503030204020804" pitchFamily="34" charset="0"/>
                <a:cs typeface="Biome" panose="020B0503030204020804" pitchFamily="34" charset="0"/>
              </a:rPr>
              <a:t>What is Clear Vision?</a:t>
            </a:r>
          </a:p>
        </p:txBody>
      </p:sp>
    </p:spTree>
    <p:extLst>
      <p:ext uri="{BB962C8B-B14F-4D97-AF65-F5344CB8AC3E}">
        <p14:creationId xmlns:p14="http://schemas.microsoft.com/office/powerpoint/2010/main" val="3736450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2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77E411D-5563-FB4A-E3E8-2D6FB83D49E7}"/>
              </a:ext>
            </a:extLst>
          </p:cNvPr>
          <p:cNvSpPr txBox="1"/>
          <p:nvPr/>
        </p:nvSpPr>
        <p:spPr>
          <a:xfrm>
            <a:off x="3920756" y="724418"/>
            <a:ext cx="60977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ctr">
              <a:buFont typeface="+mj-lt"/>
              <a:buAutoNum type="romanUcPeriod"/>
            </a:pPr>
            <a:r>
              <a:rPr lang="en-US" sz="3600" dirty="0">
                <a:solidFill>
                  <a:schemeClr val="tx2">
                    <a:lumMod val="25000"/>
                    <a:lumOff val="75000"/>
                  </a:schemeClr>
                </a:solidFill>
                <a:latin typeface="Biome" panose="020B0503030204020804" pitchFamily="34" charset="0"/>
                <a:cs typeface="Biome" panose="020B0503030204020804" pitchFamily="34" charset="0"/>
              </a:rPr>
              <a:t>What is Clear Vision?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4217B5-EDA6-638A-CA28-EF5C87FF02C6}"/>
              </a:ext>
            </a:extLst>
          </p:cNvPr>
          <p:cNvSpPr txBox="1"/>
          <p:nvPr/>
        </p:nvSpPr>
        <p:spPr>
          <a:xfrm>
            <a:off x="606056" y="2256050"/>
            <a:ext cx="1125987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Understanding of the Revelation of God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Matt. 13:10-17 – explains why parables were used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Luke 10:21-24 – blessings of seeing the truth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When one properly understands the truth – their vision is clear!</a:t>
            </a:r>
          </a:p>
        </p:txBody>
      </p:sp>
    </p:spTree>
    <p:extLst>
      <p:ext uri="{BB962C8B-B14F-4D97-AF65-F5344CB8AC3E}">
        <p14:creationId xmlns:p14="http://schemas.microsoft.com/office/powerpoint/2010/main" val="14642599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77E411D-5563-FB4A-E3E8-2D6FB83D49E7}"/>
              </a:ext>
            </a:extLst>
          </p:cNvPr>
          <p:cNvSpPr txBox="1"/>
          <p:nvPr/>
        </p:nvSpPr>
        <p:spPr>
          <a:xfrm>
            <a:off x="3920756" y="724418"/>
            <a:ext cx="60977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ctr">
              <a:buFont typeface="+mj-lt"/>
              <a:buAutoNum type="romanUcPeriod"/>
            </a:pPr>
            <a:r>
              <a:rPr lang="en-US" sz="3600" dirty="0">
                <a:solidFill>
                  <a:schemeClr val="tx2">
                    <a:lumMod val="25000"/>
                    <a:lumOff val="75000"/>
                  </a:schemeClr>
                </a:solidFill>
                <a:latin typeface="Biome" panose="020B0503030204020804" pitchFamily="34" charset="0"/>
                <a:cs typeface="Biome" panose="020B0503030204020804" pitchFamily="34" charset="0"/>
              </a:rPr>
              <a:t>What is Clear Vision?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4217B5-EDA6-638A-CA28-EF5C87FF02C6}"/>
              </a:ext>
            </a:extLst>
          </p:cNvPr>
          <p:cNvSpPr txBox="1"/>
          <p:nvPr/>
        </p:nvSpPr>
        <p:spPr>
          <a:xfrm>
            <a:off x="606056" y="2256050"/>
            <a:ext cx="1125987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Understanding of the Revelation of God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See the Complete Revelation of God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1 Cor. 13:8-10 – Revelation incomplete – vs – revelation complete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1 Cor. 13:12 – Incomplete revelation like looking into 1</a:t>
            </a:r>
            <a:r>
              <a:rPr lang="en-US" sz="2400" i="1" baseline="30000" dirty="0"/>
              <a:t>st</a:t>
            </a:r>
            <a:r>
              <a:rPr lang="en-US" sz="2400" i="1" dirty="0"/>
              <a:t> century mirror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Complete revelation (all that is revealed) – see clearly!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When we take all the Bible says on a subject – have clear vision!</a:t>
            </a:r>
          </a:p>
        </p:txBody>
      </p:sp>
    </p:spTree>
    <p:extLst>
      <p:ext uri="{BB962C8B-B14F-4D97-AF65-F5344CB8AC3E}">
        <p14:creationId xmlns:p14="http://schemas.microsoft.com/office/powerpoint/2010/main" val="39136064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77E411D-5563-FB4A-E3E8-2D6FB83D49E7}"/>
              </a:ext>
            </a:extLst>
          </p:cNvPr>
          <p:cNvSpPr txBox="1"/>
          <p:nvPr/>
        </p:nvSpPr>
        <p:spPr>
          <a:xfrm>
            <a:off x="3920756" y="724418"/>
            <a:ext cx="60977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ctr">
              <a:buFont typeface="+mj-lt"/>
              <a:buAutoNum type="romanUcPeriod"/>
            </a:pPr>
            <a:r>
              <a:rPr lang="en-US" sz="3600" dirty="0">
                <a:solidFill>
                  <a:schemeClr val="tx2">
                    <a:lumMod val="25000"/>
                    <a:lumOff val="75000"/>
                  </a:schemeClr>
                </a:solidFill>
                <a:latin typeface="Biome" panose="020B0503030204020804" pitchFamily="34" charset="0"/>
                <a:cs typeface="Biome" panose="020B0503030204020804" pitchFamily="34" charset="0"/>
              </a:rPr>
              <a:t>What is Clear Vision?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4217B5-EDA6-638A-CA28-EF5C87FF02C6}"/>
              </a:ext>
            </a:extLst>
          </p:cNvPr>
          <p:cNvSpPr txBox="1"/>
          <p:nvPr/>
        </p:nvSpPr>
        <p:spPr>
          <a:xfrm>
            <a:off x="606056" y="2256050"/>
            <a:ext cx="1125987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Understanding of the Revelation of God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See the Complete Revelation of God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Able to See the Obvious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Luke 10:23 – Blessed are those see what disciples see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Luke 12:54-56 – Rebuked for not seeing the obvious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With clear vision you can see what is right in front of you!</a:t>
            </a:r>
          </a:p>
        </p:txBody>
      </p:sp>
    </p:spTree>
    <p:extLst>
      <p:ext uri="{BB962C8B-B14F-4D97-AF65-F5344CB8AC3E}">
        <p14:creationId xmlns:p14="http://schemas.microsoft.com/office/powerpoint/2010/main" val="1783102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69173D8-89DA-B41E-F444-E23E4AEA9394}"/>
              </a:ext>
            </a:extLst>
          </p:cNvPr>
          <p:cNvSpPr txBox="1"/>
          <p:nvPr/>
        </p:nvSpPr>
        <p:spPr>
          <a:xfrm>
            <a:off x="3920756" y="724418"/>
            <a:ext cx="60977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ctr">
              <a:buFont typeface="+mj-lt"/>
              <a:buAutoNum type="romanUcPeriod"/>
            </a:pPr>
            <a:r>
              <a:rPr lang="en-US" sz="3600" dirty="0">
                <a:solidFill>
                  <a:schemeClr val="tx2">
                    <a:lumMod val="25000"/>
                    <a:lumOff val="75000"/>
                  </a:schemeClr>
                </a:solidFill>
                <a:latin typeface="Biome" panose="020B0503030204020804" pitchFamily="34" charset="0"/>
                <a:cs typeface="Biome" panose="020B0503030204020804" pitchFamily="34" charset="0"/>
              </a:rPr>
              <a:t>What is Clear Vision?</a:t>
            </a:r>
          </a:p>
        </p:txBody>
      </p:sp>
      <p:pic>
        <p:nvPicPr>
          <p:cNvPr id="10" name="Graphic 9" descr="Storytelling with solid fill">
            <a:extLst>
              <a:ext uri="{FF2B5EF4-FFF2-40B4-BE49-F238E27FC236}">
                <a16:creationId xmlns:a16="http://schemas.microsoft.com/office/drawing/2014/main" id="{6D4D87CB-DF83-D97D-D7F9-279686DDC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54630" y="2458116"/>
            <a:ext cx="3675466" cy="367546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C1A2548-A485-984D-8FB0-D3619534BB4D}"/>
              </a:ext>
            </a:extLst>
          </p:cNvPr>
          <p:cNvSpPr txBox="1"/>
          <p:nvPr/>
        </p:nvSpPr>
        <p:spPr>
          <a:xfrm>
            <a:off x="1294018" y="2807845"/>
            <a:ext cx="5489554" cy="29760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3200" dirty="0"/>
              <a:t>Understands the Word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3200" dirty="0"/>
              <a:t>Look at ALL God said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3200" dirty="0"/>
              <a:t>Accepts the obvious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3200" dirty="0"/>
              <a:t>Unclouded / Unobstructed</a:t>
            </a:r>
          </a:p>
        </p:txBody>
      </p:sp>
    </p:spTree>
    <p:extLst>
      <p:ext uri="{BB962C8B-B14F-4D97-AF65-F5344CB8AC3E}">
        <p14:creationId xmlns:p14="http://schemas.microsoft.com/office/powerpoint/2010/main" val="22186098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71301F8-F1E7-3152-7806-8654D0C9D27B}"/>
              </a:ext>
            </a:extLst>
          </p:cNvPr>
          <p:cNvSpPr/>
          <p:nvPr/>
        </p:nvSpPr>
        <p:spPr>
          <a:xfrm>
            <a:off x="1285240" y="3492297"/>
            <a:ext cx="9621520" cy="834569"/>
          </a:xfrm>
          <a:prstGeom prst="roundRect">
            <a:avLst>
              <a:gd name="adj" fmla="val 16668"/>
            </a:avLst>
          </a:prstGeom>
          <a:solidFill>
            <a:schemeClr val="tx2">
              <a:lumMod val="25000"/>
              <a:lumOff val="75000"/>
              <a:alpha val="74902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tx1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Obstacles to Clear Vision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FE06F2-34B3-3DBE-031C-7659C118792D}"/>
              </a:ext>
            </a:extLst>
          </p:cNvPr>
          <p:cNvSpPr txBox="1"/>
          <p:nvPr/>
        </p:nvSpPr>
        <p:spPr>
          <a:xfrm>
            <a:off x="1864242" y="30732"/>
            <a:ext cx="84635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ome" panose="020B0503030204020804" pitchFamily="34" charset="0"/>
                <a:cs typeface="Biome" panose="020B0503030204020804" pitchFamily="34" charset="0"/>
              </a:rPr>
              <a:t>Clear Vision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26C997C-581C-FBEC-F9FC-3DD557E8DDC8}"/>
              </a:ext>
            </a:extLst>
          </p:cNvPr>
          <p:cNvSpPr/>
          <p:nvPr/>
        </p:nvSpPr>
        <p:spPr>
          <a:xfrm>
            <a:off x="1285240" y="2436951"/>
            <a:ext cx="9621520" cy="834569"/>
          </a:xfrm>
          <a:prstGeom prst="roundRect">
            <a:avLst>
              <a:gd name="adj" fmla="val 16668"/>
            </a:avLst>
          </a:prstGeom>
          <a:solidFill>
            <a:srgbClr val="000000">
              <a:alpha val="74902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romanUcPeriod"/>
            </a:pPr>
            <a:r>
              <a:rPr lang="en-US" sz="3600" dirty="0">
                <a:solidFill>
                  <a:schemeClr val="tx2">
                    <a:lumMod val="25000"/>
                    <a:lumOff val="75000"/>
                  </a:schemeClr>
                </a:solidFill>
                <a:latin typeface="Biome" panose="020B0503030204020804" pitchFamily="34" charset="0"/>
                <a:cs typeface="Biome" panose="020B0503030204020804" pitchFamily="34" charset="0"/>
              </a:rPr>
              <a:t>What is Clear Vision?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1E24492-AA69-C73A-3954-B27C7F65D0F4}"/>
              </a:ext>
            </a:extLst>
          </p:cNvPr>
          <p:cNvSpPr/>
          <p:nvPr/>
        </p:nvSpPr>
        <p:spPr>
          <a:xfrm>
            <a:off x="1285240" y="3485368"/>
            <a:ext cx="9621520" cy="834569"/>
          </a:xfrm>
          <a:prstGeom prst="roundRect">
            <a:avLst>
              <a:gd name="adj" fmla="val 16668"/>
            </a:avLst>
          </a:prstGeom>
          <a:solidFill>
            <a:srgbClr val="000000">
              <a:alpha val="74902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tx2">
                    <a:lumMod val="25000"/>
                    <a:lumOff val="75000"/>
                  </a:schemeClr>
                </a:solidFill>
                <a:latin typeface="Biome" panose="020B0503030204020804" pitchFamily="34" charset="0"/>
                <a:cs typeface="Biome" panose="020B0503030204020804" pitchFamily="34" charset="0"/>
              </a:rPr>
              <a:t>Obstacles to Clear Vision</a:t>
            </a:r>
          </a:p>
        </p:txBody>
      </p:sp>
    </p:spTree>
    <p:extLst>
      <p:ext uri="{BB962C8B-B14F-4D97-AF65-F5344CB8AC3E}">
        <p14:creationId xmlns:p14="http://schemas.microsoft.com/office/powerpoint/2010/main" val="23384386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F82FBE-F188-29F1-BD7D-E2DB9A13FE12}"/>
              </a:ext>
            </a:extLst>
          </p:cNvPr>
          <p:cNvSpPr txBox="1"/>
          <p:nvPr/>
        </p:nvSpPr>
        <p:spPr>
          <a:xfrm>
            <a:off x="3463557" y="724418"/>
            <a:ext cx="7775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tx2">
                    <a:lumMod val="25000"/>
                    <a:lumOff val="75000"/>
                  </a:schemeClr>
                </a:solidFill>
                <a:latin typeface="Biome" panose="020B0503030204020804" pitchFamily="34" charset="0"/>
                <a:cs typeface="Biome" panose="020B0503030204020804" pitchFamily="34" charset="0"/>
              </a:rPr>
              <a:t>Obstacles to Clear Vision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322F39A-D109-C98C-0986-35518BD73CDF}"/>
              </a:ext>
            </a:extLst>
          </p:cNvPr>
          <p:cNvSpPr txBox="1"/>
          <p:nvPr/>
        </p:nvSpPr>
        <p:spPr>
          <a:xfrm>
            <a:off x="607827" y="3464518"/>
            <a:ext cx="10976345" cy="2669064"/>
          </a:xfrm>
          <a:prstGeom prst="rect">
            <a:avLst/>
          </a:prstGeom>
          <a:noFill/>
          <a:ln>
            <a:solidFill>
              <a:srgbClr val="3333CC"/>
            </a:solidFill>
          </a:ln>
        </p:spPr>
        <p:txBody>
          <a:bodyPr wrap="square" rtlCol="0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800" b="1" u="sng" dirty="0">
                <a:effectLst/>
                <a:latin typeface="Calibri" panose="020F0502020204030204" pitchFamily="34" charset="0"/>
              </a:rPr>
              <a:t>John 11:9–10</a:t>
            </a:r>
            <a:endParaRPr lang="en-US" sz="2800" b="1" u="sng" baseline="30000" dirty="0">
              <a:effectLst/>
              <a:latin typeface="Calibri" panose="020F0502020204030204" pitchFamily="34" charset="0"/>
            </a:endParaRPr>
          </a:p>
          <a:p>
            <a:pPr marL="0" marR="0" indent="228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baseline="30000" dirty="0">
                <a:effectLst/>
                <a:latin typeface="Calibri" panose="020F0502020204030204" pitchFamily="34" charset="0"/>
              </a:rPr>
              <a:t>9</a:t>
            </a:r>
            <a:r>
              <a:rPr lang="en-US" sz="2800" baseline="30000" dirty="0">
                <a:effectLst/>
                <a:latin typeface="Calibri" panose="020F0502020204030204" pitchFamily="34" charset="0"/>
              </a:rPr>
              <a:t> </a:t>
            </a:r>
            <a:r>
              <a:rPr lang="en-US" sz="2800" dirty="0">
                <a:effectLst/>
                <a:latin typeface="Calibri" panose="020F0502020204030204" pitchFamily="34" charset="0"/>
              </a:rPr>
              <a:t>Jesus answered, “Are there not twelve hours in the day? If anyone walks in the day, he does not stumble, because he sees the light of this world. </a:t>
            </a:r>
          </a:p>
          <a:p>
            <a:pPr marL="0" marR="0" indent="228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baseline="30000" dirty="0">
                <a:effectLst/>
                <a:latin typeface="Calibri" panose="020F0502020204030204" pitchFamily="34" charset="0"/>
              </a:rPr>
              <a:t>10</a:t>
            </a:r>
            <a:r>
              <a:rPr lang="en-US" sz="2800" baseline="30000" dirty="0">
                <a:effectLst/>
                <a:latin typeface="Calibri" panose="020F0502020204030204" pitchFamily="34" charset="0"/>
              </a:rPr>
              <a:t> </a:t>
            </a:r>
            <a:r>
              <a:rPr lang="en-US" sz="2800" dirty="0">
                <a:effectLst/>
                <a:latin typeface="Calibri" panose="020F0502020204030204" pitchFamily="34" charset="0"/>
              </a:rPr>
              <a:t>But if one walks in the night, he stumbles, because the light is not in him.”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98C3942-21A9-E96C-F0A9-DBCA7199DBC8}"/>
              </a:ext>
            </a:extLst>
          </p:cNvPr>
          <p:cNvSpPr txBox="1"/>
          <p:nvPr/>
        </p:nvSpPr>
        <p:spPr>
          <a:xfrm>
            <a:off x="999460" y="2494462"/>
            <a:ext cx="102391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we don’t see clearly – likely to stumble!</a:t>
            </a:r>
          </a:p>
        </p:txBody>
      </p:sp>
    </p:spTree>
    <p:extLst>
      <p:ext uri="{BB962C8B-B14F-4D97-AF65-F5344CB8AC3E}">
        <p14:creationId xmlns:p14="http://schemas.microsoft.com/office/powerpoint/2010/main" val="8757760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F82FBE-F188-29F1-BD7D-E2DB9A13FE12}"/>
              </a:ext>
            </a:extLst>
          </p:cNvPr>
          <p:cNvSpPr txBox="1"/>
          <p:nvPr/>
        </p:nvSpPr>
        <p:spPr>
          <a:xfrm>
            <a:off x="3463557" y="724418"/>
            <a:ext cx="7775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tx2">
                    <a:lumMod val="25000"/>
                    <a:lumOff val="75000"/>
                  </a:schemeClr>
                </a:solidFill>
                <a:latin typeface="Biome" panose="020B0503030204020804" pitchFamily="34" charset="0"/>
                <a:cs typeface="Biome" panose="020B0503030204020804" pitchFamily="34" charset="0"/>
              </a:rPr>
              <a:t>Obstacles to Clear Vision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B7AE9C-F408-947E-49B7-3F25DA1B00E6}"/>
              </a:ext>
            </a:extLst>
          </p:cNvPr>
          <p:cNvSpPr txBox="1"/>
          <p:nvPr/>
        </p:nvSpPr>
        <p:spPr>
          <a:xfrm>
            <a:off x="606056" y="2256050"/>
            <a:ext cx="1125987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Sin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1 John 2:11- darkness of sin blinds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John 12:35 – one in darkness doesn’t know where he is going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Sin deceives – misleads – distorts our vision</a:t>
            </a:r>
          </a:p>
        </p:txBody>
      </p:sp>
    </p:spTree>
    <p:extLst>
      <p:ext uri="{BB962C8B-B14F-4D97-AF65-F5344CB8AC3E}">
        <p14:creationId xmlns:p14="http://schemas.microsoft.com/office/powerpoint/2010/main" val="1442696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F82FBE-F188-29F1-BD7D-E2DB9A13FE12}"/>
              </a:ext>
            </a:extLst>
          </p:cNvPr>
          <p:cNvSpPr txBox="1"/>
          <p:nvPr/>
        </p:nvSpPr>
        <p:spPr>
          <a:xfrm>
            <a:off x="3463557" y="724418"/>
            <a:ext cx="7775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tx2">
                    <a:lumMod val="25000"/>
                    <a:lumOff val="75000"/>
                  </a:schemeClr>
                </a:solidFill>
                <a:latin typeface="Biome" panose="020B0503030204020804" pitchFamily="34" charset="0"/>
                <a:cs typeface="Biome" panose="020B0503030204020804" pitchFamily="34" charset="0"/>
              </a:rPr>
              <a:t>Obstacles to Clear Vision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B7AE9C-F408-947E-49B7-3F25DA1B00E6}"/>
              </a:ext>
            </a:extLst>
          </p:cNvPr>
          <p:cNvSpPr txBox="1"/>
          <p:nvPr/>
        </p:nvSpPr>
        <p:spPr>
          <a:xfrm>
            <a:off x="606056" y="2256050"/>
            <a:ext cx="11259879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Sin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Not trying to See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Mark 8:18 – Disciples weren’t thinking  - were not connecting the dots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Luke 8:10 – Those that don’t understand parables – are not trying to understand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Some don’t want to see clearly!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There is an “advantage” to thinking that the revelation is “unclear”</a:t>
            </a:r>
          </a:p>
        </p:txBody>
      </p:sp>
    </p:spTree>
    <p:extLst>
      <p:ext uri="{BB962C8B-B14F-4D97-AF65-F5344CB8AC3E}">
        <p14:creationId xmlns:p14="http://schemas.microsoft.com/office/powerpoint/2010/main" val="19113216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F82FBE-F188-29F1-BD7D-E2DB9A13FE12}"/>
              </a:ext>
            </a:extLst>
          </p:cNvPr>
          <p:cNvSpPr txBox="1"/>
          <p:nvPr/>
        </p:nvSpPr>
        <p:spPr>
          <a:xfrm>
            <a:off x="3463557" y="724418"/>
            <a:ext cx="7775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tx2">
                    <a:lumMod val="25000"/>
                    <a:lumOff val="75000"/>
                  </a:schemeClr>
                </a:solidFill>
                <a:latin typeface="Biome" panose="020B0503030204020804" pitchFamily="34" charset="0"/>
                <a:cs typeface="Biome" panose="020B0503030204020804" pitchFamily="34" charset="0"/>
              </a:rPr>
              <a:t>Obstacles to Clear Vision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B7AE9C-F408-947E-49B7-3F25DA1B00E6}"/>
              </a:ext>
            </a:extLst>
          </p:cNvPr>
          <p:cNvSpPr txBox="1"/>
          <p:nvPr/>
        </p:nvSpPr>
        <p:spPr>
          <a:xfrm>
            <a:off x="606056" y="2256050"/>
            <a:ext cx="11259879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Sin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Not trying to See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Assumption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Mark 8:18 – Disciples’ assumption prevented their clear vision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John 2:19-22 – Jews’ assumption prevented their clear vision</a:t>
            </a:r>
          </a:p>
          <a:p>
            <a:pPr marL="971550" lvl="1" indent="-514350">
              <a:buFont typeface="+mj-lt"/>
              <a:buAutoNum type="arabicPeriod"/>
            </a:pP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25123836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A9295DA-BB7C-26F7-1B70-9F85727B4603}"/>
              </a:ext>
            </a:extLst>
          </p:cNvPr>
          <p:cNvSpPr txBox="1"/>
          <p:nvPr/>
        </p:nvSpPr>
        <p:spPr>
          <a:xfrm>
            <a:off x="3463557" y="724418"/>
            <a:ext cx="7775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tx2">
                    <a:lumMod val="25000"/>
                    <a:lumOff val="75000"/>
                  </a:schemeClr>
                </a:solidFill>
                <a:latin typeface="Biome" panose="020B0503030204020804" pitchFamily="34" charset="0"/>
                <a:cs typeface="Biome" panose="020B0503030204020804" pitchFamily="34" charset="0"/>
              </a:rPr>
              <a:t>Obstacles to Clear Vision</a:t>
            </a:r>
          </a:p>
        </p:txBody>
      </p:sp>
      <p:pic>
        <p:nvPicPr>
          <p:cNvPr id="6146" name="Picture 2" descr="The Invisible Gorilla Reprint edition">
            <a:extLst>
              <a:ext uri="{FF2B5EF4-FFF2-40B4-BE49-F238E27FC236}">
                <a16:creationId xmlns:a16="http://schemas.microsoft.com/office/drawing/2014/main" id="{97CDF9AD-5FCD-5100-481F-055DB09DBD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706" y="2474358"/>
            <a:ext cx="2157303" cy="3325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852DC3A-85DB-FAD4-5737-D9868ED04F50}"/>
              </a:ext>
            </a:extLst>
          </p:cNvPr>
          <p:cNvSpPr txBox="1"/>
          <p:nvPr/>
        </p:nvSpPr>
        <p:spPr>
          <a:xfrm>
            <a:off x="3698801" y="2810930"/>
            <a:ext cx="730456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/>
              <a:t>Often don’t see what is really there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3200" dirty="0"/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32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/>
              <a:t>Sometimes “see” what is not there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332B65-BD51-567D-40BB-0794212EE111}"/>
              </a:ext>
            </a:extLst>
          </p:cNvPr>
          <p:cNvSpPr txBox="1"/>
          <p:nvPr/>
        </p:nvSpPr>
        <p:spPr>
          <a:xfrm>
            <a:off x="3934047" y="3524693"/>
            <a:ext cx="7623544" cy="461665"/>
          </a:xfrm>
          <a:prstGeom prst="rect">
            <a:avLst/>
          </a:prstGeom>
          <a:solidFill>
            <a:srgbClr val="3333CC"/>
          </a:solidFill>
        </p:spPr>
        <p:txBody>
          <a:bodyPr wrap="square" rtlCol="0">
            <a:spAutoFit/>
          </a:bodyPr>
          <a:lstStyle/>
          <a:p>
            <a:r>
              <a:rPr lang="en-US" sz="2400" i="1" dirty="0">
                <a:solidFill>
                  <a:srgbClr val="FFFF00"/>
                </a:solidFill>
              </a:rPr>
              <a:t>Example: why motorcycles are often hit at intersections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C4576E-6835-1614-E2CD-F7FD3951110C}"/>
              </a:ext>
            </a:extLst>
          </p:cNvPr>
          <p:cNvSpPr txBox="1"/>
          <p:nvPr/>
        </p:nvSpPr>
        <p:spPr>
          <a:xfrm>
            <a:off x="3934047" y="5085538"/>
            <a:ext cx="7623544" cy="830997"/>
          </a:xfrm>
          <a:prstGeom prst="rect">
            <a:avLst/>
          </a:prstGeom>
          <a:solidFill>
            <a:srgbClr val="3333CC"/>
          </a:solidFill>
        </p:spPr>
        <p:txBody>
          <a:bodyPr wrap="square" rtlCol="0">
            <a:spAutoFit/>
          </a:bodyPr>
          <a:lstStyle/>
          <a:p>
            <a:r>
              <a:rPr lang="en-US" sz="2400" i="1" dirty="0">
                <a:solidFill>
                  <a:srgbClr val="FFFF00"/>
                </a:solidFill>
              </a:rPr>
              <a:t>Example: students thought they saw books on bookshelf though there were none</a:t>
            </a:r>
          </a:p>
        </p:txBody>
      </p:sp>
    </p:spTree>
    <p:extLst>
      <p:ext uri="{BB962C8B-B14F-4D97-AF65-F5344CB8AC3E}">
        <p14:creationId xmlns:p14="http://schemas.microsoft.com/office/powerpoint/2010/main" val="6213749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F82FBE-F188-29F1-BD7D-E2DB9A13FE12}"/>
              </a:ext>
            </a:extLst>
          </p:cNvPr>
          <p:cNvSpPr txBox="1"/>
          <p:nvPr/>
        </p:nvSpPr>
        <p:spPr>
          <a:xfrm>
            <a:off x="3463557" y="724418"/>
            <a:ext cx="7775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tx2">
                    <a:lumMod val="25000"/>
                    <a:lumOff val="75000"/>
                  </a:schemeClr>
                </a:solidFill>
                <a:latin typeface="Biome" panose="020B0503030204020804" pitchFamily="34" charset="0"/>
                <a:cs typeface="Biome" panose="020B0503030204020804" pitchFamily="34" charset="0"/>
              </a:rPr>
              <a:t>Obstacles to Clear Vision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B7AE9C-F408-947E-49B7-3F25DA1B00E6}"/>
              </a:ext>
            </a:extLst>
          </p:cNvPr>
          <p:cNvSpPr txBox="1"/>
          <p:nvPr/>
        </p:nvSpPr>
        <p:spPr>
          <a:xfrm>
            <a:off x="606056" y="2256050"/>
            <a:ext cx="11259879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Sin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Not trying to See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Assumption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Mark 8:18 – Disciples’ assumption prevented their clear vision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John 2:19-22 – Jews’ assumption prevented their clear vision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Often make assumptions about the text or what God wants!</a:t>
            </a:r>
          </a:p>
        </p:txBody>
      </p:sp>
    </p:spTree>
    <p:extLst>
      <p:ext uri="{BB962C8B-B14F-4D97-AF65-F5344CB8AC3E}">
        <p14:creationId xmlns:p14="http://schemas.microsoft.com/office/powerpoint/2010/main" val="24833953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F82FBE-F188-29F1-BD7D-E2DB9A13FE12}"/>
              </a:ext>
            </a:extLst>
          </p:cNvPr>
          <p:cNvSpPr txBox="1"/>
          <p:nvPr/>
        </p:nvSpPr>
        <p:spPr>
          <a:xfrm>
            <a:off x="3463557" y="724418"/>
            <a:ext cx="7775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tx2">
                    <a:lumMod val="25000"/>
                    <a:lumOff val="75000"/>
                  </a:schemeClr>
                </a:solidFill>
                <a:latin typeface="Biome" panose="020B0503030204020804" pitchFamily="34" charset="0"/>
                <a:cs typeface="Biome" panose="020B0503030204020804" pitchFamily="34" charset="0"/>
              </a:rPr>
              <a:t>Obstacles to Clear Vision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B7AE9C-F408-947E-49B7-3F25DA1B00E6}"/>
              </a:ext>
            </a:extLst>
          </p:cNvPr>
          <p:cNvSpPr txBox="1"/>
          <p:nvPr/>
        </p:nvSpPr>
        <p:spPr>
          <a:xfrm>
            <a:off x="606056" y="2256050"/>
            <a:ext cx="11259879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Sin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Not trying to See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Assumption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Focus on Wrong Things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Wrong people (Matt. 7:1-5)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Wrong interest (Luke 8:14)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Our misplaced focus creates distractions to our vision!</a:t>
            </a:r>
          </a:p>
        </p:txBody>
      </p:sp>
    </p:spTree>
    <p:extLst>
      <p:ext uri="{BB962C8B-B14F-4D97-AF65-F5344CB8AC3E}">
        <p14:creationId xmlns:p14="http://schemas.microsoft.com/office/powerpoint/2010/main" val="26153188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F82FBE-F188-29F1-BD7D-E2DB9A13FE12}"/>
              </a:ext>
            </a:extLst>
          </p:cNvPr>
          <p:cNvSpPr txBox="1"/>
          <p:nvPr/>
        </p:nvSpPr>
        <p:spPr>
          <a:xfrm>
            <a:off x="3463557" y="724418"/>
            <a:ext cx="7775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tx2">
                    <a:lumMod val="25000"/>
                    <a:lumOff val="75000"/>
                  </a:schemeClr>
                </a:solidFill>
                <a:latin typeface="Biome" panose="020B0503030204020804" pitchFamily="34" charset="0"/>
                <a:cs typeface="Biome" panose="020B0503030204020804" pitchFamily="34" charset="0"/>
              </a:rPr>
              <a:t>Obstacles to Clear Vision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B7AE9C-F408-947E-49B7-3F25DA1B00E6}"/>
              </a:ext>
            </a:extLst>
          </p:cNvPr>
          <p:cNvSpPr txBox="1"/>
          <p:nvPr/>
        </p:nvSpPr>
        <p:spPr>
          <a:xfrm>
            <a:off x="606056" y="2256050"/>
            <a:ext cx="1125987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Sin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Not trying to See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Assumption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Focus on Wrong Things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Thinking you Already See Clearly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John 9:41 – Pharisee thought they had clear vision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When we following own thinking or own wisdom we think seeing just fine!</a:t>
            </a:r>
          </a:p>
        </p:txBody>
      </p:sp>
    </p:spTree>
    <p:extLst>
      <p:ext uri="{BB962C8B-B14F-4D97-AF65-F5344CB8AC3E}">
        <p14:creationId xmlns:p14="http://schemas.microsoft.com/office/powerpoint/2010/main" val="28381063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F82FBE-F188-29F1-BD7D-E2DB9A13FE12}"/>
              </a:ext>
            </a:extLst>
          </p:cNvPr>
          <p:cNvSpPr txBox="1"/>
          <p:nvPr/>
        </p:nvSpPr>
        <p:spPr>
          <a:xfrm>
            <a:off x="3463557" y="724418"/>
            <a:ext cx="7775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tx2">
                    <a:lumMod val="25000"/>
                    <a:lumOff val="75000"/>
                  </a:schemeClr>
                </a:solidFill>
                <a:latin typeface="Biome" panose="020B0503030204020804" pitchFamily="34" charset="0"/>
                <a:cs typeface="Biome" panose="020B0503030204020804" pitchFamily="34" charset="0"/>
              </a:rPr>
              <a:t>Obstacles to Clear Vision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B7AE9C-F408-947E-49B7-3F25DA1B00E6}"/>
              </a:ext>
            </a:extLst>
          </p:cNvPr>
          <p:cNvSpPr txBox="1"/>
          <p:nvPr/>
        </p:nvSpPr>
        <p:spPr>
          <a:xfrm>
            <a:off x="606056" y="2256050"/>
            <a:ext cx="1125987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Sin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Not trying to See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Assumption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Focus on Wrong Things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Thinking you Already See Clearly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Fog of Doubt, Fear and Uncertainty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Worry &amp; Fear is contrary to faith (Matt. 6:25-34)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Lack of trust creates a fog that destroys clear vision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True faith is more than believing – trusting that God knows what He is doing!</a:t>
            </a:r>
          </a:p>
        </p:txBody>
      </p:sp>
    </p:spTree>
    <p:extLst>
      <p:ext uri="{BB962C8B-B14F-4D97-AF65-F5344CB8AC3E}">
        <p14:creationId xmlns:p14="http://schemas.microsoft.com/office/powerpoint/2010/main" val="6538071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8980B50-B969-0BE1-8585-6B9D969670B1}"/>
              </a:ext>
            </a:extLst>
          </p:cNvPr>
          <p:cNvSpPr/>
          <p:nvPr/>
        </p:nvSpPr>
        <p:spPr>
          <a:xfrm>
            <a:off x="1278149" y="4533785"/>
            <a:ext cx="9621520" cy="834569"/>
          </a:xfrm>
          <a:prstGeom prst="roundRect">
            <a:avLst>
              <a:gd name="adj" fmla="val 16668"/>
            </a:avLst>
          </a:prstGeom>
          <a:solidFill>
            <a:schemeClr val="tx2">
              <a:lumMod val="25000"/>
              <a:lumOff val="75000"/>
              <a:alpha val="74902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dirty="0">
                <a:solidFill>
                  <a:schemeClr val="tx1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What Can See With Clear Vision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FE06F2-34B3-3DBE-031C-7659C118792D}"/>
              </a:ext>
            </a:extLst>
          </p:cNvPr>
          <p:cNvSpPr txBox="1"/>
          <p:nvPr/>
        </p:nvSpPr>
        <p:spPr>
          <a:xfrm>
            <a:off x="1864242" y="30732"/>
            <a:ext cx="84635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ome" panose="020B0503030204020804" pitchFamily="34" charset="0"/>
                <a:cs typeface="Biome" panose="020B0503030204020804" pitchFamily="34" charset="0"/>
              </a:rPr>
              <a:t>Clear Vision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26C997C-581C-FBEC-F9FC-3DD557E8DDC8}"/>
              </a:ext>
            </a:extLst>
          </p:cNvPr>
          <p:cNvSpPr/>
          <p:nvPr/>
        </p:nvSpPr>
        <p:spPr>
          <a:xfrm>
            <a:off x="1285240" y="2436951"/>
            <a:ext cx="9621520" cy="834569"/>
          </a:xfrm>
          <a:prstGeom prst="roundRect">
            <a:avLst>
              <a:gd name="adj" fmla="val 16668"/>
            </a:avLst>
          </a:prstGeom>
          <a:solidFill>
            <a:srgbClr val="000000">
              <a:alpha val="74902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romanUcPeriod"/>
            </a:pPr>
            <a:r>
              <a:rPr lang="en-US" sz="3600" dirty="0">
                <a:solidFill>
                  <a:schemeClr val="tx2">
                    <a:lumMod val="25000"/>
                    <a:lumOff val="75000"/>
                  </a:schemeClr>
                </a:solidFill>
                <a:latin typeface="Biome" panose="020B0503030204020804" pitchFamily="34" charset="0"/>
                <a:cs typeface="Biome" panose="020B0503030204020804" pitchFamily="34" charset="0"/>
              </a:rPr>
              <a:t>What is Clear Vision?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1E24492-AA69-C73A-3954-B27C7F65D0F4}"/>
              </a:ext>
            </a:extLst>
          </p:cNvPr>
          <p:cNvSpPr/>
          <p:nvPr/>
        </p:nvSpPr>
        <p:spPr>
          <a:xfrm>
            <a:off x="1285240" y="3485368"/>
            <a:ext cx="9621520" cy="834569"/>
          </a:xfrm>
          <a:prstGeom prst="roundRect">
            <a:avLst>
              <a:gd name="adj" fmla="val 16668"/>
            </a:avLst>
          </a:prstGeom>
          <a:solidFill>
            <a:srgbClr val="000000">
              <a:alpha val="74902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tx2">
                    <a:lumMod val="25000"/>
                    <a:lumOff val="75000"/>
                  </a:schemeClr>
                </a:solidFill>
                <a:latin typeface="Biome" panose="020B0503030204020804" pitchFamily="34" charset="0"/>
                <a:cs typeface="Biome" panose="020B0503030204020804" pitchFamily="34" charset="0"/>
              </a:rPr>
              <a:t>Obstacles to Clear Vision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C77D36E-44A2-6799-9150-9E580382815C}"/>
              </a:ext>
            </a:extLst>
          </p:cNvPr>
          <p:cNvSpPr/>
          <p:nvPr/>
        </p:nvSpPr>
        <p:spPr>
          <a:xfrm>
            <a:off x="1285240" y="4533785"/>
            <a:ext cx="9621520" cy="834569"/>
          </a:xfrm>
          <a:prstGeom prst="roundRect">
            <a:avLst>
              <a:gd name="adj" fmla="val 16668"/>
            </a:avLst>
          </a:prstGeom>
          <a:solidFill>
            <a:srgbClr val="000000">
              <a:alpha val="74902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dirty="0">
                <a:solidFill>
                  <a:schemeClr val="tx2">
                    <a:lumMod val="25000"/>
                    <a:lumOff val="75000"/>
                  </a:schemeClr>
                </a:solidFill>
                <a:latin typeface="Biome" panose="020B0503030204020804" pitchFamily="34" charset="0"/>
                <a:cs typeface="Biome" panose="020B0503030204020804" pitchFamily="34" charset="0"/>
              </a:rPr>
              <a:t>What Can See With Clear Vision</a:t>
            </a:r>
          </a:p>
        </p:txBody>
      </p:sp>
    </p:spTree>
    <p:extLst>
      <p:ext uri="{BB962C8B-B14F-4D97-AF65-F5344CB8AC3E}">
        <p14:creationId xmlns:p14="http://schemas.microsoft.com/office/powerpoint/2010/main" val="23892543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AC82586-8BAE-908B-D489-CC06573B4125}"/>
              </a:ext>
            </a:extLst>
          </p:cNvPr>
          <p:cNvSpPr txBox="1"/>
          <p:nvPr/>
        </p:nvSpPr>
        <p:spPr>
          <a:xfrm>
            <a:off x="4090877" y="501134"/>
            <a:ext cx="636092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dirty="0">
                <a:solidFill>
                  <a:schemeClr val="tx2">
                    <a:lumMod val="25000"/>
                    <a:lumOff val="75000"/>
                  </a:schemeClr>
                </a:solidFill>
                <a:latin typeface="Biome" panose="020B0503030204020804" pitchFamily="34" charset="0"/>
                <a:cs typeface="Biome" panose="020B0503030204020804" pitchFamily="34" charset="0"/>
              </a:rPr>
              <a:t>What Can See With Clear Vision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BC8E47-D217-08AF-3EF2-C1FA18ECA6B6}"/>
              </a:ext>
            </a:extLst>
          </p:cNvPr>
          <p:cNvSpPr txBox="1"/>
          <p:nvPr/>
        </p:nvSpPr>
        <p:spPr>
          <a:xfrm>
            <a:off x="606056" y="2256050"/>
            <a:ext cx="11259879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The Truth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Those who want to know – can know (John 7:17)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Truth comes clearly in focus (John 8:32; Eph. 3:3-5)</a:t>
            </a:r>
          </a:p>
        </p:txBody>
      </p:sp>
    </p:spTree>
    <p:extLst>
      <p:ext uri="{BB962C8B-B14F-4D97-AF65-F5344CB8AC3E}">
        <p14:creationId xmlns:p14="http://schemas.microsoft.com/office/powerpoint/2010/main" val="29569207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AC82586-8BAE-908B-D489-CC06573B4125}"/>
              </a:ext>
            </a:extLst>
          </p:cNvPr>
          <p:cNvSpPr txBox="1"/>
          <p:nvPr/>
        </p:nvSpPr>
        <p:spPr>
          <a:xfrm>
            <a:off x="4090877" y="501134"/>
            <a:ext cx="636092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dirty="0">
                <a:solidFill>
                  <a:schemeClr val="tx2">
                    <a:lumMod val="25000"/>
                    <a:lumOff val="75000"/>
                  </a:schemeClr>
                </a:solidFill>
                <a:latin typeface="Biome" panose="020B0503030204020804" pitchFamily="34" charset="0"/>
                <a:cs typeface="Biome" panose="020B0503030204020804" pitchFamily="34" charset="0"/>
              </a:rPr>
              <a:t>What Can See With Clear Vision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BC8E47-D217-08AF-3EF2-C1FA18ECA6B6}"/>
              </a:ext>
            </a:extLst>
          </p:cNvPr>
          <p:cNvSpPr txBox="1"/>
          <p:nvPr/>
        </p:nvSpPr>
        <p:spPr>
          <a:xfrm>
            <a:off x="606056" y="2256050"/>
            <a:ext cx="11259879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The Truth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Evidence from which to Draw Conclusions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Luke 7:22 – things they had seen were miracles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Matt. 12:38 – Pharisee asked for evidence – yet had already been given evidence they ignored (vv. 10, 22)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Poor vision ignores the evidence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Clear vision sees the evidence and ponders its meaning!</a:t>
            </a:r>
          </a:p>
        </p:txBody>
      </p:sp>
    </p:spTree>
    <p:extLst>
      <p:ext uri="{BB962C8B-B14F-4D97-AF65-F5344CB8AC3E}">
        <p14:creationId xmlns:p14="http://schemas.microsoft.com/office/powerpoint/2010/main" val="17506487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AC82586-8BAE-908B-D489-CC06573B4125}"/>
              </a:ext>
            </a:extLst>
          </p:cNvPr>
          <p:cNvSpPr txBox="1"/>
          <p:nvPr/>
        </p:nvSpPr>
        <p:spPr>
          <a:xfrm>
            <a:off x="4090877" y="501134"/>
            <a:ext cx="636092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dirty="0">
                <a:solidFill>
                  <a:schemeClr val="tx2">
                    <a:lumMod val="25000"/>
                    <a:lumOff val="75000"/>
                  </a:schemeClr>
                </a:solidFill>
                <a:latin typeface="Biome" panose="020B0503030204020804" pitchFamily="34" charset="0"/>
                <a:cs typeface="Biome" panose="020B0503030204020804" pitchFamily="34" charset="0"/>
              </a:rPr>
              <a:t>What Can See With Clear Vision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BC8E47-D217-08AF-3EF2-C1FA18ECA6B6}"/>
              </a:ext>
            </a:extLst>
          </p:cNvPr>
          <p:cNvSpPr txBox="1"/>
          <p:nvPr/>
        </p:nvSpPr>
        <p:spPr>
          <a:xfrm>
            <a:off x="606056" y="2256050"/>
            <a:ext cx="11259879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The Truth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Evidence from which to Draw Conclusions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Sin in Own Life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The gospel caused the 3,000 to see something they had not considered before (Acts 2:23, 37)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David’s vision became clear when he saw he had sinned (2 Sam. 12:13)</a:t>
            </a:r>
          </a:p>
        </p:txBody>
      </p:sp>
    </p:spTree>
    <p:extLst>
      <p:ext uri="{BB962C8B-B14F-4D97-AF65-F5344CB8AC3E}">
        <p14:creationId xmlns:p14="http://schemas.microsoft.com/office/powerpoint/2010/main" val="36021783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AC82586-8BAE-908B-D489-CC06573B4125}"/>
              </a:ext>
            </a:extLst>
          </p:cNvPr>
          <p:cNvSpPr txBox="1"/>
          <p:nvPr/>
        </p:nvSpPr>
        <p:spPr>
          <a:xfrm>
            <a:off x="4090877" y="501134"/>
            <a:ext cx="636092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dirty="0">
                <a:solidFill>
                  <a:schemeClr val="tx2">
                    <a:lumMod val="25000"/>
                    <a:lumOff val="75000"/>
                  </a:schemeClr>
                </a:solidFill>
                <a:latin typeface="Biome" panose="020B0503030204020804" pitchFamily="34" charset="0"/>
                <a:cs typeface="Biome" panose="020B0503030204020804" pitchFamily="34" charset="0"/>
              </a:rPr>
              <a:t>What Can See With Clear Vision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BC8E47-D217-08AF-3EF2-C1FA18ECA6B6}"/>
              </a:ext>
            </a:extLst>
          </p:cNvPr>
          <p:cNvSpPr txBox="1"/>
          <p:nvPr/>
        </p:nvSpPr>
        <p:spPr>
          <a:xfrm>
            <a:off x="606056" y="2256050"/>
            <a:ext cx="11259879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The Truth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Evidence from which to Draw Conclusions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Sin in Own Life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How to Help Others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Removing the beam from own eye – see to remove speck in another’s eye (Matt. 7:5; Lk. 6:42)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Hypocrisy clouds our vision</a:t>
            </a:r>
          </a:p>
        </p:txBody>
      </p:sp>
    </p:spTree>
    <p:extLst>
      <p:ext uri="{BB962C8B-B14F-4D97-AF65-F5344CB8AC3E}">
        <p14:creationId xmlns:p14="http://schemas.microsoft.com/office/powerpoint/2010/main" val="9299300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AC82586-8BAE-908B-D489-CC06573B4125}"/>
              </a:ext>
            </a:extLst>
          </p:cNvPr>
          <p:cNvSpPr txBox="1"/>
          <p:nvPr/>
        </p:nvSpPr>
        <p:spPr>
          <a:xfrm>
            <a:off x="4090877" y="501134"/>
            <a:ext cx="636092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dirty="0">
                <a:solidFill>
                  <a:schemeClr val="tx2">
                    <a:lumMod val="25000"/>
                    <a:lumOff val="75000"/>
                  </a:schemeClr>
                </a:solidFill>
                <a:latin typeface="Biome" panose="020B0503030204020804" pitchFamily="34" charset="0"/>
                <a:cs typeface="Biome" panose="020B0503030204020804" pitchFamily="34" charset="0"/>
              </a:rPr>
              <a:t>What Can See With Clear Vision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BC8E47-D217-08AF-3EF2-C1FA18ECA6B6}"/>
              </a:ext>
            </a:extLst>
          </p:cNvPr>
          <p:cNvSpPr txBox="1"/>
          <p:nvPr/>
        </p:nvSpPr>
        <p:spPr>
          <a:xfrm>
            <a:off x="606056" y="2256050"/>
            <a:ext cx="11259879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The Truth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Evidence from which to Draw Conclusions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Sin in Own Life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How to Help Others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Lines that are not Blurred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Poor vision blurs lines that should be crystal clear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Phil. 1:10 – fn. ASV, KJV – distinguish things that differ</a:t>
            </a:r>
          </a:p>
        </p:txBody>
      </p:sp>
    </p:spTree>
    <p:extLst>
      <p:ext uri="{BB962C8B-B14F-4D97-AF65-F5344CB8AC3E}">
        <p14:creationId xmlns:p14="http://schemas.microsoft.com/office/powerpoint/2010/main" val="4941448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1641" y="503238"/>
            <a:ext cx="10888717" cy="1477962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en-US" sz="4800" dirty="0"/>
              <a:t>Confusion Created When Lines Are Blurred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0" y="1676400"/>
            <a:ext cx="304800" cy="47244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latin typeface="Arial Unicode M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33600" y="1981200"/>
            <a:ext cx="3505200" cy="395236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ts val="4260"/>
              </a:lnSpc>
              <a:defRPr/>
            </a:pPr>
            <a:r>
              <a:rPr lang="en-US" sz="3200" b="1" dirty="0">
                <a:solidFill>
                  <a:srgbClr val="3333CC"/>
                </a:solidFill>
                <a:latin typeface="Arial Unicode MS"/>
              </a:rPr>
              <a:t>Marriage</a:t>
            </a:r>
          </a:p>
          <a:p>
            <a:pPr algn="r">
              <a:lnSpc>
                <a:spcPts val="4260"/>
              </a:lnSpc>
              <a:defRPr/>
            </a:pPr>
            <a:r>
              <a:rPr lang="en-US" sz="3200" b="1" dirty="0">
                <a:solidFill>
                  <a:srgbClr val="3333CC"/>
                </a:solidFill>
                <a:latin typeface="Arial Unicode MS"/>
              </a:rPr>
              <a:t>Faith</a:t>
            </a:r>
          </a:p>
          <a:p>
            <a:pPr algn="r">
              <a:lnSpc>
                <a:spcPts val="4260"/>
              </a:lnSpc>
              <a:defRPr/>
            </a:pPr>
            <a:r>
              <a:rPr lang="en-US" sz="3200" b="1" dirty="0">
                <a:solidFill>
                  <a:srgbClr val="3333CC"/>
                </a:solidFill>
                <a:latin typeface="Arial Unicode MS"/>
              </a:rPr>
              <a:t>Sin</a:t>
            </a:r>
          </a:p>
          <a:p>
            <a:pPr algn="r">
              <a:lnSpc>
                <a:spcPts val="4260"/>
              </a:lnSpc>
              <a:defRPr/>
            </a:pPr>
            <a:r>
              <a:rPr lang="en-US" sz="3200" b="1" dirty="0">
                <a:solidFill>
                  <a:srgbClr val="3333CC"/>
                </a:solidFill>
                <a:latin typeface="Arial Unicode MS"/>
              </a:rPr>
              <a:t>Individual</a:t>
            </a:r>
          </a:p>
          <a:p>
            <a:pPr algn="r">
              <a:lnSpc>
                <a:spcPts val="4260"/>
              </a:lnSpc>
              <a:defRPr/>
            </a:pPr>
            <a:r>
              <a:rPr lang="en-US" sz="3200" b="1" dirty="0">
                <a:solidFill>
                  <a:srgbClr val="3333CC"/>
                </a:solidFill>
                <a:latin typeface="Arial Unicode MS"/>
              </a:rPr>
              <a:t>Weak</a:t>
            </a:r>
          </a:p>
          <a:p>
            <a:pPr algn="r">
              <a:lnSpc>
                <a:spcPts val="4260"/>
              </a:lnSpc>
              <a:defRPr/>
            </a:pPr>
            <a:r>
              <a:rPr lang="en-US" sz="3200" b="1" dirty="0">
                <a:solidFill>
                  <a:srgbClr val="3333CC"/>
                </a:solidFill>
                <a:latin typeface="Arial Unicode MS"/>
              </a:rPr>
              <a:t>Social</a:t>
            </a:r>
          </a:p>
          <a:p>
            <a:pPr algn="r">
              <a:lnSpc>
                <a:spcPts val="4260"/>
              </a:lnSpc>
              <a:defRPr/>
            </a:pPr>
            <a:r>
              <a:rPr lang="en-US" sz="3200" b="1" dirty="0">
                <a:solidFill>
                  <a:srgbClr val="3333CC"/>
                </a:solidFill>
                <a:latin typeface="Arial Unicode MS"/>
              </a:rPr>
              <a:t>Committing Sin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77000" y="1981200"/>
            <a:ext cx="3505200" cy="395236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4260"/>
              </a:lnSpc>
              <a:defRPr/>
            </a:pPr>
            <a:r>
              <a:rPr lang="en-US" sz="3200" b="1" dirty="0">
                <a:solidFill>
                  <a:srgbClr val="3333CC"/>
                </a:solidFill>
                <a:latin typeface="Arial Unicode MS"/>
              </a:rPr>
              <a:t>Bond</a:t>
            </a:r>
          </a:p>
          <a:p>
            <a:pPr>
              <a:lnSpc>
                <a:spcPts val="4260"/>
              </a:lnSpc>
              <a:defRPr/>
            </a:pPr>
            <a:r>
              <a:rPr lang="en-US" sz="3200" b="1" dirty="0">
                <a:solidFill>
                  <a:srgbClr val="3333CC"/>
                </a:solidFill>
                <a:latin typeface="Arial Unicode MS"/>
              </a:rPr>
              <a:t>Opinion</a:t>
            </a:r>
          </a:p>
          <a:p>
            <a:pPr>
              <a:lnSpc>
                <a:spcPts val="4260"/>
              </a:lnSpc>
              <a:defRPr/>
            </a:pPr>
            <a:r>
              <a:rPr lang="en-US" sz="3200" b="1" dirty="0">
                <a:solidFill>
                  <a:srgbClr val="3333CC"/>
                </a:solidFill>
                <a:latin typeface="Arial Unicode MS"/>
              </a:rPr>
              <a:t>Bad Judgment</a:t>
            </a:r>
          </a:p>
          <a:p>
            <a:pPr>
              <a:lnSpc>
                <a:spcPts val="4260"/>
              </a:lnSpc>
              <a:defRPr/>
            </a:pPr>
            <a:r>
              <a:rPr lang="en-US" sz="3200" b="1" dirty="0">
                <a:solidFill>
                  <a:srgbClr val="3333CC"/>
                </a:solidFill>
                <a:latin typeface="Arial Unicode MS"/>
              </a:rPr>
              <a:t>Church</a:t>
            </a:r>
          </a:p>
          <a:p>
            <a:pPr>
              <a:lnSpc>
                <a:spcPts val="4260"/>
              </a:lnSpc>
              <a:defRPr/>
            </a:pPr>
            <a:r>
              <a:rPr lang="en-US" sz="3200" b="1" dirty="0">
                <a:solidFill>
                  <a:srgbClr val="3333CC"/>
                </a:solidFill>
                <a:latin typeface="Arial Unicode MS"/>
              </a:rPr>
              <a:t>Unruly</a:t>
            </a:r>
          </a:p>
          <a:p>
            <a:pPr>
              <a:lnSpc>
                <a:spcPts val="4260"/>
              </a:lnSpc>
              <a:defRPr/>
            </a:pPr>
            <a:r>
              <a:rPr lang="en-US" sz="3200" b="1" dirty="0">
                <a:solidFill>
                  <a:srgbClr val="3333CC"/>
                </a:solidFill>
                <a:latin typeface="Arial Unicode MS"/>
              </a:rPr>
              <a:t>Spiritual</a:t>
            </a:r>
          </a:p>
          <a:p>
            <a:pPr>
              <a:lnSpc>
                <a:spcPts val="4260"/>
              </a:lnSpc>
              <a:defRPr/>
            </a:pPr>
            <a:r>
              <a:rPr lang="en-US" sz="3200" b="1" dirty="0">
                <a:solidFill>
                  <a:srgbClr val="3333CC"/>
                </a:solidFill>
                <a:latin typeface="Arial Unicode MS"/>
              </a:rPr>
              <a:t>Continuing in it</a:t>
            </a:r>
          </a:p>
        </p:txBody>
      </p:sp>
    </p:spTree>
    <p:extLst>
      <p:ext uri="{BB962C8B-B14F-4D97-AF65-F5344CB8AC3E}">
        <p14:creationId xmlns:p14="http://schemas.microsoft.com/office/powerpoint/2010/main" val="206551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1641" y="503238"/>
            <a:ext cx="10888717" cy="1477962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en-US" sz="4800" dirty="0"/>
              <a:t>Clear Vision When Lines Are Clear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0" y="1676400"/>
            <a:ext cx="304800" cy="47244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33600" y="1981200"/>
            <a:ext cx="3505200" cy="395236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42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 Unicode MS"/>
                <a:ea typeface="+mn-ea"/>
                <a:cs typeface="+mn-cs"/>
              </a:rPr>
              <a:t>Marriage</a:t>
            </a:r>
          </a:p>
          <a:p>
            <a:pPr marL="0" marR="0" lvl="0" indent="0" algn="r" defTabSz="914400" rtl="0" eaLnBrk="1" fontAlgn="auto" latinLnBrk="0" hangingPunct="1">
              <a:lnSpc>
                <a:spcPts val="42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 Unicode MS"/>
                <a:ea typeface="+mn-ea"/>
                <a:cs typeface="+mn-cs"/>
              </a:rPr>
              <a:t>Faith</a:t>
            </a:r>
          </a:p>
          <a:p>
            <a:pPr marL="0" marR="0" lvl="0" indent="0" algn="r" defTabSz="914400" rtl="0" eaLnBrk="1" fontAlgn="auto" latinLnBrk="0" hangingPunct="1">
              <a:lnSpc>
                <a:spcPts val="42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 Unicode MS"/>
                <a:ea typeface="+mn-ea"/>
                <a:cs typeface="+mn-cs"/>
              </a:rPr>
              <a:t>Sin</a:t>
            </a:r>
          </a:p>
          <a:p>
            <a:pPr marL="0" marR="0" lvl="0" indent="0" algn="r" defTabSz="914400" rtl="0" eaLnBrk="1" fontAlgn="auto" latinLnBrk="0" hangingPunct="1">
              <a:lnSpc>
                <a:spcPts val="42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 Unicode MS"/>
                <a:ea typeface="+mn-ea"/>
                <a:cs typeface="+mn-cs"/>
              </a:rPr>
              <a:t>Individual</a:t>
            </a:r>
          </a:p>
          <a:p>
            <a:pPr marL="0" marR="0" lvl="0" indent="0" algn="r" defTabSz="914400" rtl="0" eaLnBrk="1" fontAlgn="auto" latinLnBrk="0" hangingPunct="1">
              <a:lnSpc>
                <a:spcPts val="42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 Unicode MS"/>
                <a:ea typeface="+mn-ea"/>
                <a:cs typeface="+mn-cs"/>
              </a:rPr>
              <a:t>Weak</a:t>
            </a:r>
          </a:p>
          <a:p>
            <a:pPr marL="0" marR="0" lvl="0" indent="0" algn="r" defTabSz="914400" rtl="0" eaLnBrk="1" fontAlgn="auto" latinLnBrk="0" hangingPunct="1">
              <a:lnSpc>
                <a:spcPts val="42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 Unicode MS"/>
                <a:ea typeface="+mn-ea"/>
                <a:cs typeface="+mn-cs"/>
              </a:rPr>
              <a:t>Social</a:t>
            </a:r>
          </a:p>
          <a:p>
            <a:pPr marL="0" marR="0" lvl="0" indent="0" algn="r" defTabSz="914400" rtl="0" eaLnBrk="1" fontAlgn="auto" latinLnBrk="0" hangingPunct="1">
              <a:lnSpc>
                <a:spcPts val="42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 Unicode MS"/>
                <a:ea typeface="+mn-ea"/>
                <a:cs typeface="+mn-cs"/>
              </a:rPr>
              <a:t>Committing Sin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77000" y="1981200"/>
            <a:ext cx="3505200" cy="395236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2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 Unicode MS"/>
                <a:ea typeface="+mn-ea"/>
                <a:cs typeface="+mn-cs"/>
              </a:rPr>
              <a:t>Bond</a:t>
            </a:r>
          </a:p>
          <a:p>
            <a:pPr marL="0" marR="0" lvl="0" indent="0" algn="l" defTabSz="914400" rtl="0" eaLnBrk="1" fontAlgn="auto" latinLnBrk="0" hangingPunct="1">
              <a:lnSpc>
                <a:spcPts val="42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 Unicode MS"/>
                <a:ea typeface="+mn-ea"/>
                <a:cs typeface="+mn-cs"/>
              </a:rPr>
              <a:t>Opinion</a:t>
            </a:r>
          </a:p>
          <a:p>
            <a:pPr marL="0" marR="0" lvl="0" indent="0" algn="l" defTabSz="914400" rtl="0" eaLnBrk="1" fontAlgn="auto" latinLnBrk="0" hangingPunct="1">
              <a:lnSpc>
                <a:spcPts val="42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 Unicode MS"/>
                <a:ea typeface="+mn-ea"/>
                <a:cs typeface="+mn-cs"/>
              </a:rPr>
              <a:t>Bad Judgment</a:t>
            </a:r>
          </a:p>
          <a:p>
            <a:pPr marL="0" marR="0" lvl="0" indent="0" algn="l" defTabSz="914400" rtl="0" eaLnBrk="1" fontAlgn="auto" latinLnBrk="0" hangingPunct="1">
              <a:lnSpc>
                <a:spcPts val="42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 Unicode MS"/>
                <a:ea typeface="+mn-ea"/>
                <a:cs typeface="+mn-cs"/>
              </a:rPr>
              <a:t>Church</a:t>
            </a:r>
          </a:p>
          <a:p>
            <a:pPr marL="0" marR="0" lvl="0" indent="0" algn="l" defTabSz="914400" rtl="0" eaLnBrk="1" fontAlgn="auto" latinLnBrk="0" hangingPunct="1">
              <a:lnSpc>
                <a:spcPts val="42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 Unicode MS"/>
                <a:ea typeface="+mn-ea"/>
                <a:cs typeface="+mn-cs"/>
              </a:rPr>
              <a:t>Unruly</a:t>
            </a:r>
          </a:p>
          <a:p>
            <a:pPr marL="0" marR="0" lvl="0" indent="0" algn="l" defTabSz="914400" rtl="0" eaLnBrk="1" fontAlgn="auto" latinLnBrk="0" hangingPunct="1">
              <a:lnSpc>
                <a:spcPts val="42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 Unicode MS"/>
                <a:ea typeface="+mn-ea"/>
                <a:cs typeface="+mn-cs"/>
              </a:rPr>
              <a:t>Spiritual</a:t>
            </a:r>
          </a:p>
          <a:p>
            <a:pPr marL="0" marR="0" lvl="0" indent="0" algn="l" defTabSz="914400" rtl="0" eaLnBrk="1" fontAlgn="auto" latinLnBrk="0" hangingPunct="1">
              <a:lnSpc>
                <a:spcPts val="42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 Unicode MS"/>
                <a:ea typeface="+mn-ea"/>
                <a:cs typeface="+mn-cs"/>
              </a:rPr>
              <a:t>Continuing in it</a:t>
            </a:r>
          </a:p>
        </p:txBody>
      </p:sp>
    </p:spTree>
    <p:extLst>
      <p:ext uri="{BB962C8B-B14F-4D97-AF65-F5344CB8AC3E}">
        <p14:creationId xmlns:p14="http://schemas.microsoft.com/office/powerpoint/2010/main" val="1100572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AC82586-8BAE-908B-D489-CC06573B4125}"/>
              </a:ext>
            </a:extLst>
          </p:cNvPr>
          <p:cNvSpPr txBox="1"/>
          <p:nvPr/>
        </p:nvSpPr>
        <p:spPr>
          <a:xfrm>
            <a:off x="4090877" y="501134"/>
            <a:ext cx="636092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dirty="0">
                <a:solidFill>
                  <a:schemeClr val="tx2">
                    <a:lumMod val="25000"/>
                    <a:lumOff val="75000"/>
                  </a:schemeClr>
                </a:solidFill>
                <a:latin typeface="Biome" panose="020B0503030204020804" pitchFamily="34" charset="0"/>
                <a:cs typeface="Biome" panose="020B0503030204020804" pitchFamily="34" charset="0"/>
              </a:rPr>
              <a:t>What Can See With Clear Vision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BC8E47-D217-08AF-3EF2-C1FA18ECA6B6}"/>
              </a:ext>
            </a:extLst>
          </p:cNvPr>
          <p:cNvSpPr txBox="1"/>
          <p:nvPr/>
        </p:nvSpPr>
        <p:spPr>
          <a:xfrm>
            <a:off x="606056" y="2256050"/>
            <a:ext cx="11259879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The Truth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Evidence from which to Draw Conclusions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Sin in Own Life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How to Help Others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Lines that are not Blurred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Distance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Some cannot see far back or far in the future (2 Pet. 1:9)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Wisdom helps us see the future good of present problems (Jas. 1:3-5)</a:t>
            </a:r>
          </a:p>
        </p:txBody>
      </p:sp>
    </p:spTree>
    <p:extLst>
      <p:ext uri="{BB962C8B-B14F-4D97-AF65-F5344CB8AC3E}">
        <p14:creationId xmlns:p14="http://schemas.microsoft.com/office/powerpoint/2010/main" val="11389330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AC82586-8BAE-908B-D489-CC06573B4125}"/>
              </a:ext>
            </a:extLst>
          </p:cNvPr>
          <p:cNvSpPr txBox="1"/>
          <p:nvPr/>
        </p:nvSpPr>
        <p:spPr>
          <a:xfrm>
            <a:off x="4090877" y="501134"/>
            <a:ext cx="636092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dirty="0">
                <a:solidFill>
                  <a:schemeClr val="tx2">
                    <a:lumMod val="25000"/>
                    <a:lumOff val="75000"/>
                  </a:schemeClr>
                </a:solidFill>
                <a:latin typeface="Biome" panose="020B0503030204020804" pitchFamily="34" charset="0"/>
                <a:cs typeface="Biome" panose="020B0503030204020804" pitchFamily="34" charset="0"/>
              </a:rPr>
              <a:t>What Can See With Clear Vision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BC8E47-D217-08AF-3EF2-C1FA18ECA6B6}"/>
              </a:ext>
            </a:extLst>
          </p:cNvPr>
          <p:cNvSpPr txBox="1"/>
          <p:nvPr/>
        </p:nvSpPr>
        <p:spPr>
          <a:xfrm>
            <a:off x="606056" y="2256050"/>
            <a:ext cx="11259879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The Truth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Evidence from which to Draw Conclusions</a:t>
            </a:r>
          </a:p>
          <a:p>
            <a:pPr marL="514350" indent="-514350">
              <a:buFont typeface="+mj-lt"/>
              <a:buAutoNum type="alphaUcPeriod"/>
            </a:pPr>
            <a:endParaRPr lang="en-US" sz="10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Sin in Own Life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How to Help Others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Lines that are not Blurred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Distance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Clear View of Anything we See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God and spiritual things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Life, death, money and family relationships</a:t>
            </a:r>
          </a:p>
        </p:txBody>
      </p:sp>
    </p:spTree>
    <p:extLst>
      <p:ext uri="{BB962C8B-B14F-4D97-AF65-F5344CB8AC3E}">
        <p14:creationId xmlns:p14="http://schemas.microsoft.com/office/powerpoint/2010/main" val="24722129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B5514FD-E0B2-46D5-1C8C-776177742F5F}"/>
              </a:ext>
            </a:extLst>
          </p:cNvPr>
          <p:cNvSpPr/>
          <p:nvPr/>
        </p:nvSpPr>
        <p:spPr>
          <a:xfrm>
            <a:off x="1283928" y="5582202"/>
            <a:ext cx="9621520" cy="834569"/>
          </a:xfrm>
          <a:prstGeom prst="roundRect">
            <a:avLst>
              <a:gd name="adj" fmla="val 16668"/>
            </a:avLst>
          </a:prstGeom>
          <a:solidFill>
            <a:schemeClr val="tx2">
              <a:lumMod val="25000"/>
              <a:lumOff val="75000"/>
              <a:alpha val="74902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3600" dirty="0">
                <a:solidFill>
                  <a:schemeClr val="tx1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How to Get Clear Vision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FE06F2-34B3-3DBE-031C-7659C118792D}"/>
              </a:ext>
            </a:extLst>
          </p:cNvPr>
          <p:cNvSpPr txBox="1"/>
          <p:nvPr/>
        </p:nvSpPr>
        <p:spPr>
          <a:xfrm>
            <a:off x="1864242" y="30732"/>
            <a:ext cx="84635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ome" panose="020B0503030204020804" pitchFamily="34" charset="0"/>
                <a:cs typeface="Biome" panose="020B0503030204020804" pitchFamily="34" charset="0"/>
              </a:rPr>
              <a:t>Clear Vision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26C997C-581C-FBEC-F9FC-3DD557E8DDC8}"/>
              </a:ext>
            </a:extLst>
          </p:cNvPr>
          <p:cNvSpPr/>
          <p:nvPr/>
        </p:nvSpPr>
        <p:spPr>
          <a:xfrm>
            <a:off x="1285240" y="2436951"/>
            <a:ext cx="9621520" cy="834569"/>
          </a:xfrm>
          <a:prstGeom prst="roundRect">
            <a:avLst>
              <a:gd name="adj" fmla="val 16668"/>
            </a:avLst>
          </a:prstGeom>
          <a:solidFill>
            <a:srgbClr val="000000">
              <a:alpha val="74902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romanUcPeriod"/>
            </a:pPr>
            <a:r>
              <a:rPr lang="en-US" sz="3600" dirty="0">
                <a:solidFill>
                  <a:schemeClr val="tx2">
                    <a:lumMod val="25000"/>
                    <a:lumOff val="75000"/>
                  </a:schemeClr>
                </a:solidFill>
                <a:latin typeface="Biome" panose="020B0503030204020804" pitchFamily="34" charset="0"/>
                <a:cs typeface="Biome" panose="020B0503030204020804" pitchFamily="34" charset="0"/>
              </a:rPr>
              <a:t>What is Clear Vision?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1E24492-AA69-C73A-3954-B27C7F65D0F4}"/>
              </a:ext>
            </a:extLst>
          </p:cNvPr>
          <p:cNvSpPr/>
          <p:nvPr/>
        </p:nvSpPr>
        <p:spPr>
          <a:xfrm>
            <a:off x="1285240" y="3485368"/>
            <a:ext cx="9621520" cy="834569"/>
          </a:xfrm>
          <a:prstGeom prst="roundRect">
            <a:avLst>
              <a:gd name="adj" fmla="val 16668"/>
            </a:avLst>
          </a:prstGeom>
          <a:solidFill>
            <a:srgbClr val="000000">
              <a:alpha val="74902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tx2">
                    <a:lumMod val="25000"/>
                    <a:lumOff val="75000"/>
                  </a:schemeClr>
                </a:solidFill>
                <a:latin typeface="Biome" panose="020B0503030204020804" pitchFamily="34" charset="0"/>
                <a:cs typeface="Biome" panose="020B0503030204020804" pitchFamily="34" charset="0"/>
              </a:rPr>
              <a:t>Obstacles to Clear Vision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C77D36E-44A2-6799-9150-9E580382815C}"/>
              </a:ext>
            </a:extLst>
          </p:cNvPr>
          <p:cNvSpPr/>
          <p:nvPr/>
        </p:nvSpPr>
        <p:spPr>
          <a:xfrm>
            <a:off x="1285240" y="4533785"/>
            <a:ext cx="9621520" cy="834569"/>
          </a:xfrm>
          <a:prstGeom prst="roundRect">
            <a:avLst>
              <a:gd name="adj" fmla="val 16668"/>
            </a:avLst>
          </a:prstGeom>
          <a:solidFill>
            <a:srgbClr val="000000">
              <a:alpha val="74902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dirty="0">
                <a:solidFill>
                  <a:schemeClr val="tx2">
                    <a:lumMod val="25000"/>
                    <a:lumOff val="75000"/>
                  </a:schemeClr>
                </a:solidFill>
                <a:latin typeface="Biome" panose="020B0503030204020804" pitchFamily="34" charset="0"/>
                <a:cs typeface="Biome" panose="020B0503030204020804" pitchFamily="34" charset="0"/>
              </a:rPr>
              <a:t>What Can See With Clear Vision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8C92461-48F5-5316-9B3D-7E2A54030CDB}"/>
              </a:ext>
            </a:extLst>
          </p:cNvPr>
          <p:cNvSpPr/>
          <p:nvPr/>
        </p:nvSpPr>
        <p:spPr>
          <a:xfrm>
            <a:off x="1285240" y="5582202"/>
            <a:ext cx="9621520" cy="834569"/>
          </a:xfrm>
          <a:prstGeom prst="roundRect">
            <a:avLst>
              <a:gd name="adj" fmla="val 16668"/>
            </a:avLst>
          </a:prstGeom>
          <a:solidFill>
            <a:srgbClr val="000000">
              <a:alpha val="74902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3600" dirty="0">
                <a:solidFill>
                  <a:schemeClr val="tx2">
                    <a:lumMod val="25000"/>
                    <a:lumOff val="75000"/>
                  </a:schemeClr>
                </a:solidFill>
                <a:latin typeface="Biome" panose="020B0503030204020804" pitchFamily="34" charset="0"/>
                <a:cs typeface="Biome" panose="020B0503030204020804" pitchFamily="34" charset="0"/>
              </a:rPr>
              <a:t>How to Get Clear Vision</a:t>
            </a:r>
          </a:p>
        </p:txBody>
      </p:sp>
    </p:spTree>
    <p:extLst>
      <p:ext uri="{BB962C8B-B14F-4D97-AF65-F5344CB8AC3E}">
        <p14:creationId xmlns:p14="http://schemas.microsoft.com/office/powerpoint/2010/main" val="3884452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D3BD2C5-EADF-E06D-182C-B1D8C1AA1A9A}"/>
              </a:ext>
            </a:extLst>
          </p:cNvPr>
          <p:cNvSpPr txBox="1"/>
          <p:nvPr/>
        </p:nvSpPr>
        <p:spPr>
          <a:xfrm>
            <a:off x="3506086" y="692520"/>
            <a:ext cx="74029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3600" dirty="0">
                <a:solidFill>
                  <a:schemeClr val="tx2">
                    <a:lumMod val="25000"/>
                    <a:lumOff val="75000"/>
                  </a:schemeClr>
                </a:solidFill>
                <a:latin typeface="Biome" panose="020B0503030204020804" pitchFamily="34" charset="0"/>
                <a:cs typeface="Biome" panose="020B0503030204020804" pitchFamily="34" charset="0"/>
              </a:rPr>
              <a:t>How to Get Clear Vision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D4C427-153F-C804-AB96-007E665AEE07}"/>
              </a:ext>
            </a:extLst>
          </p:cNvPr>
          <p:cNvSpPr txBox="1"/>
          <p:nvPr/>
        </p:nvSpPr>
        <p:spPr>
          <a:xfrm>
            <a:off x="606056" y="2256050"/>
            <a:ext cx="11259879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Start with a Desire to Know the Truth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John 7:17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Desire to know truth </a:t>
            </a:r>
            <a:r>
              <a:rPr lang="en-US" sz="2400" i="1" u="sng" dirty="0"/>
              <a:t>wherever</a:t>
            </a:r>
            <a:r>
              <a:rPr lang="en-US" sz="2400" i="1" dirty="0"/>
              <a:t> it may lead!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Some are not looking for truth – but looking to justify where they are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Some are afraid to search – may condemn them or their family</a:t>
            </a:r>
          </a:p>
        </p:txBody>
      </p:sp>
    </p:spTree>
    <p:extLst>
      <p:ext uri="{BB962C8B-B14F-4D97-AF65-F5344CB8AC3E}">
        <p14:creationId xmlns:p14="http://schemas.microsoft.com/office/powerpoint/2010/main" val="31916470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D3BD2C5-EADF-E06D-182C-B1D8C1AA1A9A}"/>
              </a:ext>
            </a:extLst>
          </p:cNvPr>
          <p:cNvSpPr txBox="1"/>
          <p:nvPr/>
        </p:nvSpPr>
        <p:spPr>
          <a:xfrm>
            <a:off x="3506086" y="692520"/>
            <a:ext cx="74029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3600" dirty="0">
                <a:solidFill>
                  <a:schemeClr val="tx2">
                    <a:lumMod val="25000"/>
                    <a:lumOff val="75000"/>
                  </a:schemeClr>
                </a:solidFill>
                <a:latin typeface="Biome" panose="020B0503030204020804" pitchFamily="34" charset="0"/>
                <a:cs typeface="Biome" panose="020B0503030204020804" pitchFamily="34" charset="0"/>
              </a:rPr>
              <a:t>How to Get Clear Vision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D4C427-153F-C804-AB96-007E665AEE07}"/>
              </a:ext>
            </a:extLst>
          </p:cNvPr>
          <p:cNvSpPr txBox="1"/>
          <p:nvPr/>
        </p:nvSpPr>
        <p:spPr>
          <a:xfrm>
            <a:off x="606056" y="2256050"/>
            <a:ext cx="1125987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Start with a Desire to Know the Truth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Open our Eyes &amp; Ears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Psa. 119:18 – plea to the Lord to open our eyes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Many times, we don’t see what is right in front of us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In other words: just look!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Read and listen to the word (Acts 26:18)</a:t>
            </a:r>
          </a:p>
        </p:txBody>
      </p:sp>
    </p:spTree>
    <p:extLst>
      <p:ext uri="{BB962C8B-B14F-4D97-AF65-F5344CB8AC3E}">
        <p14:creationId xmlns:p14="http://schemas.microsoft.com/office/powerpoint/2010/main" val="18509910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D3BD2C5-EADF-E06D-182C-B1D8C1AA1A9A}"/>
              </a:ext>
            </a:extLst>
          </p:cNvPr>
          <p:cNvSpPr txBox="1"/>
          <p:nvPr/>
        </p:nvSpPr>
        <p:spPr>
          <a:xfrm>
            <a:off x="3506086" y="692520"/>
            <a:ext cx="74029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3600" dirty="0">
                <a:solidFill>
                  <a:schemeClr val="tx2">
                    <a:lumMod val="25000"/>
                    <a:lumOff val="75000"/>
                  </a:schemeClr>
                </a:solidFill>
                <a:latin typeface="Biome" panose="020B0503030204020804" pitchFamily="34" charset="0"/>
                <a:cs typeface="Biome" panose="020B0503030204020804" pitchFamily="34" charset="0"/>
              </a:rPr>
              <a:t>How to Get Clear Vision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D4C427-153F-C804-AB96-007E665AEE07}"/>
              </a:ext>
            </a:extLst>
          </p:cNvPr>
          <p:cNvSpPr txBox="1"/>
          <p:nvPr/>
        </p:nvSpPr>
        <p:spPr>
          <a:xfrm>
            <a:off x="606056" y="2256050"/>
            <a:ext cx="11259879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Start with a Desire to Know the Truth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Open our Eyes &amp; Ears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Ask for Clear Vision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Psa. 119:18 – plea to the Lord to open our eyes – asking for clearer vision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Jas. 1:5 – ask for vision to see beyond the present</a:t>
            </a:r>
          </a:p>
        </p:txBody>
      </p:sp>
    </p:spTree>
    <p:extLst>
      <p:ext uri="{BB962C8B-B14F-4D97-AF65-F5344CB8AC3E}">
        <p14:creationId xmlns:p14="http://schemas.microsoft.com/office/powerpoint/2010/main" val="25418709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D3BD2C5-EADF-E06D-182C-B1D8C1AA1A9A}"/>
              </a:ext>
            </a:extLst>
          </p:cNvPr>
          <p:cNvSpPr txBox="1"/>
          <p:nvPr/>
        </p:nvSpPr>
        <p:spPr>
          <a:xfrm>
            <a:off x="3506086" y="692520"/>
            <a:ext cx="74029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3600" dirty="0">
                <a:solidFill>
                  <a:schemeClr val="tx2">
                    <a:lumMod val="25000"/>
                    <a:lumOff val="75000"/>
                  </a:schemeClr>
                </a:solidFill>
                <a:latin typeface="Biome" panose="020B0503030204020804" pitchFamily="34" charset="0"/>
                <a:cs typeface="Biome" panose="020B0503030204020804" pitchFamily="34" charset="0"/>
              </a:rPr>
              <a:t>How to Get Clear Vision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D4C427-153F-C804-AB96-007E665AEE07}"/>
              </a:ext>
            </a:extLst>
          </p:cNvPr>
          <p:cNvSpPr txBox="1"/>
          <p:nvPr/>
        </p:nvSpPr>
        <p:spPr>
          <a:xfrm>
            <a:off x="606056" y="2256050"/>
            <a:ext cx="11259879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Start with a Desire to Know the Truth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Open our Eyes &amp; Ears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Ask for Clear Vision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Remove Obstacles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Removing the beam is an obstacle (Matt. 7:5)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Remove assumptions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Remove prejudice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Remove commitment to others (family) over God (Matt. 10:37)</a:t>
            </a:r>
          </a:p>
        </p:txBody>
      </p:sp>
    </p:spTree>
    <p:extLst>
      <p:ext uri="{BB962C8B-B14F-4D97-AF65-F5344CB8AC3E}">
        <p14:creationId xmlns:p14="http://schemas.microsoft.com/office/powerpoint/2010/main" val="34700488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D3BD2C5-EADF-E06D-182C-B1D8C1AA1A9A}"/>
              </a:ext>
            </a:extLst>
          </p:cNvPr>
          <p:cNvSpPr txBox="1"/>
          <p:nvPr/>
        </p:nvSpPr>
        <p:spPr>
          <a:xfrm>
            <a:off x="3506086" y="692520"/>
            <a:ext cx="74029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3600" dirty="0">
                <a:solidFill>
                  <a:schemeClr val="tx2">
                    <a:lumMod val="25000"/>
                    <a:lumOff val="75000"/>
                  </a:schemeClr>
                </a:solidFill>
                <a:latin typeface="Biome" panose="020B0503030204020804" pitchFamily="34" charset="0"/>
                <a:cs typeface="Biome" panose="020B0503030204020804" pitchFamily="34" charset="0"/>
              </a:rPr>
              <a:t>How to Get Clear Vision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D4C427-153F-C804-AB96-007E665AEE07}"/>
              </a:ext>
            </a:extLst>
          </p:cNvPr>
          <p:cNvSpPr txBox="1"/>
          <p:nvPr/>
        </p:nvSpPr>
        <p:spPr>
          <a:xfrm>
            <a:off x="606056" y="2256050"/>
            <a:ext cx="11259879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Start with a Desire to Know the Truth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Open our Eyes &amp; Ears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Ask for Clear Vision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Remove Obstacles</a:t>
            </a:r>
          </a:p>
          <a:p>
            <a:pPr marL="514350" indent="-514350">
              <a:buFont typeface="+mj-lt"/>
              <a:buAutoNum type="alphaUcPeriod"/>
            </a:pPr>
            <a:endParaRPr lang="en-US" sz="800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Try Different Lens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“Lens” – what you look through / how you view things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Lens of Heb. 13:14 – will give you a different view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Lens of Col. 3:23 – will give you a different view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Lens of Heb. 10:25 – will give you a different view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Lens of Phil. 4:13 – will give you a different view</a:t>
            </a:r>
          </a:p>
          <a:p>
            <a:pPr marL="971550" lvl="1" indent="-514350">
              <a:buFont typeface="+mj-lt"/>
              <a:buAutoNum type="arabicPeriod"/>
            </a:pP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31623973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FFE06F2-34B3-3DBE-031C-7659C118792D}"/>
              </a:ext>
            </a:extLst>
          </p:cNvPr>
          <p:cNvSpPr txBox="1"/>
          <p:nvPr/>
        </p:nvSpPr>
        <p:spPr>
          <a:xfrm>
            <a:off x="1864242" y="30732"/>
            <a:ext cx="84635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ome" panose="020B0503030204020804" pitchFamily="34" charset="0"/>
                <a:cs typeface="Biome" panose="020B0503030204020804" pitchFamily="34" charset="0"/>
              </a:rPr>
              <a:t>Clear Vision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26C997C-581C-FBEC-F9FC-3DD557E8DDC8}"/>
              </a:ext>
            </a:extLst>
          </p:cNvPr>
          <p:cNvSpPr/>
          <p:nvPr/>
        </p:nvSpPr>
        <p:spPr>
          <a:xfrm>
            <a:off x="1285240" y="2436951"/>
            <a:ext cx="9621520" cy="834569"/>
          </a:xfrm>
          <a:prstGeom prst="roundRect">
            <a:avLst>
              <a:gd name="adj" fmla="val 16668"/>
            </a:avLst>
          </a:prstGeom>
          <a:solidFill>
            <a:srgbClr val="000000">
              <a:alpha val="74902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romanUcPeriod"/>
            </a:pPr>
            <a:r>
              <a:rPr lang="en-US" sz="3600" dirty="0">
                <a:solidFill>
                  <a:schemeClr val="tx2">
                    <a:lumMod val="25000"/>
                    <a:lumOff val="75000"/>
                  </a:schemeClr>
                </a:solidFill>
                <a:latin typeface="Biome" panose="020B0503030204020804" pitchFamily="34" charset="0"/>
                <a:cs typeface="Biome" panose="020B0503030204020804" pitchFamily="34" charset="0"/>
              </a:rPr>
              <a:t>What is Clear Vision?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1E24492-AA69-C73A-3954-B27C7F65D0F4}"/>
              </a:ext>
            </a:extLst>
          </p:cNvPr>
          <p:cNvSpPr/>
          <p:nvPr/>
        </p:nvSpPr>
        <p:spPr>
          <a:xfrm>
            <a:off x="1285240" y="3485368"/>
            <a:ext cx="9621520" cy="834569"/>
          </a:xfrm>
          <a:prstGeom prst="roundRect">
            <a:avLst>
              <a:gd name="adj" fmla="val 16668"/>
            </a:avLst>
          </a:prstGeom>
          <a:solidFill>
            <a:srgbClr val="000000">
              <a:alpha val="74902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tx2">
                    <a:lumMod val="25000"/>
                    <a:lumOff val="75000"/>
                  </a:schemeClr>
                </a:solidFill>
                <a:latin typeface="Biome" panose="020B0503030204020804" pitchFamily="34" charset="0"/>
                <a:cs typeface="Biome" panose="020B0503030204020804" pitchFamily="34" charset="0"/>
              </a:rPr>
              <a:t>Obstacles to Clear Vision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C77D36E-44A2-6799-9150-9E580382815C}"/>
              </a:ext>
            </a:extLst>
          </p:cNvPr>
          <p:cNvSpPr/>
          <p:nvPr/>
        </p:nvSpPr>
        <p:spPr>
          <a:xfrm>
            <a:off x="1285240" y="4533785"/>
            <a:ext cx="9621520" cy="834569"/>
          </a:xfrm>
          <a:prstGeom prst="roundRect">
            <a:avLst>
              <a:gd name="adj" fmla="val 16668"/>
            </a:avLst>
          </a:prstGeom>
          <a:solidFill>
            <a:srgbClr val="000000">
              <a:alpha val="74902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dirty="0">
                <a:solidFill>
                  <a:schemeClr val="tx2">
                    <a:lumMod val="25000"/>
                    <a:lumOff val="75000"/>
                  </a:schemeClr>
                </a:solidFill>
                <a:latin typeface="Biome" panose="020B0503030204020804" pitchFamily="34" charset="0"/>
                <a:cs typeface="Biome" panose="020B0503030204020804" pitchFamily="34" charset="0"/>
              </a:rPr>
              <a:t>What Can See With Clear Vision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8C92461-48F5-5316-9B3D-7E2A54030CDB}"/>
              </a:ext>
            </a:extLst>
          </p:cNvPr>
          <p:cNvSpPr/>
          <p:nvPr/>
        </p:nvSpPr>
        <p:spPr>
          <a:xfrm>
            <a:off x="1285240" y="5582202"/>
            <a:ext cx="9621520" cy="834569"/>
          </a:xfrm>
          <a:prstGeom prst="roundRect">
            <a:avLst>
              <a:gd name="adj" fmla="val 16668"/>
            </a:avLst>
          </a:prstGeom>
          <a:solidFill>
            <a:srgbClr val="000000">
              <a:alpha val="74902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3600" dirty="0">
                <a:solidFill>
                  <a:schemeClr val="tx2">
                    <a:lumMod val="25000"/>
                    <a:lumOff val="75000"/>
                  </a:schemeClr>
                </a:solidFill>
                <a:latin typeface="Biome" panose="020B0503030204020804" pitchFamily="34" charset="0"/>
                <a:cs typeface="Biome" panose="020B0503030204020804" pitchFamily="34" charset="0"/>
              </a:rPr>
              <a:t>How to Get Clear Vision</a:t>
            </a:r>
          </a:p>
        </p:txBody>
      </p:sp>
    </p:spTree>
    <p:extLst>
      <p:ext uri="{BB962C8B-B14F-4D97-AF65-F5344CB8AC3E}">
        <p14:creationId xmlns:p14="http://schemas.microsoft.com/office/powerpoint/2010/main" val="3597398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2_Crop">
  <a:themeElements>
    <a:clrScheme name="Crop">
      <a:dk1>
        <a:sysClr val="windowText" lastClr="000000"/>
      </a:dk1>
      <a:lt1>
        <a:sysClr val="window" lastClr="FFFFFF"/>
      </a:lt1>
      <a:dk2>
        <a:srgbClr val="4A2318"/>
      </a:dk2>
      <a:lt2>
        <a:srgbClr val="EDECEB"/>
      </a:lt2>
      <a:accent1>
        <a:srgbClr val="F3C82E"/>
      </a:accent1>
      <a:accent2>
        <a:srgbClr val="A26176"/>
      </a:accent2>
      <a:accent3>
        <a:srgbClr val="74A94E"/>
      </a:accent3>
      <a:accent4>
        <a:srgbClr val="188E8D"/>
      </a:accent4>
      <a:accent5>
        <a:srgbClr val="EE913A"/>
      </a:accent5>
      <a:accent6>
        <a:srgbClr val="DF5D4A"/>
      </a:accent6>
      <a:hlink>
        <a:srgbClr val="188E8D"/>
      </a:hlink>
      <a:folHlink>
        <a:srgbClr val="A26176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D7AA1D6E-F3E9-4763-A3BC-84DF2E02F60F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2976</TotalTime>
  <Words>1547</Words>
  <Application>Microsoft Office PowerPoint</Application>
  <PresentationFormat>Widescreen</PresentationFormat>
  <Paragraphs>301</Paragraphs>
  <Slides>35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35</vt:i4>
      </vt:variant>
    </vt:vector>
  </HeadingPairs>
  <TitlesOfParts>
    <vt:vector size="48" baseType="lpstr">
      <vt:lpstr>Aptos Display</vt:lpstr>
      <vt:lpstr>Calibri</vt:lpstr>
      <vt:lpstr>Arial</vt:lpstr>
      <vt:lpstr>Aptos</vt:lpstr>
      <vt:lpstr>Wingdings</vt:lpstr>
      <vt:lpstr>Biome</vt:lpstr>
      <vt:lpstr>Arial Unicode MS</vt:lpstr>
      <vt:lpstr>Franklin Gothic Book</vt:lpstr>
      <vt:lpstr>Office Theme</vt:lpstr>
      <vt:lpstr>2_Office Theme</vt:lpstr>
      <vt:lpstr>1_Office Theme</vt:lpstr>
      <vt:lpstr>3_Office Theme</vt:lpstr>
      <vt:lpstr>2_Crop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Confusion Created When Lines Are Blurred</vt:lpstr>
      <vt:lpstr>Clear Vision When Lines Are Clear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Donnie V. Rader</dc:creator>
  <cp:lastModifiedBy>Donnie V. Rader</cp:lastModifiedBy>
  <cp:revision>5</cp:revision>
  <dcterms:created xsi:type="dcterms:W3CDTF">2024-06-28T02:55:45Z</dcterms:created>
  <dcterms:modified xsi:type="dcterms:W3CDTF">2024-06-30T13:02:15Z</dcterms:modified>
</cp:coreProperties>
</file>