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20" r:id="rId2"/>
  </p:sldMasterIdLst>
  <p:sldIdLst>
    <p:sldId id="299" r:id="rId3"/>
    <p:sldId id="276" r:id="rId4"/>
    <p:sldId id="317" r:id="rId5"/>
    <p:sldId id="316" r:id="rId6"/>
    <p:sldId id="380" r:id="rId7"/>
    <p:sldId id="339" r:id="rId8"/>
    <p:sldId id="345" r:id="rId9"/>
    <p:sldId id="340" r:id="rId10"/>
    <p:sldId id="347" r:id="rId11"/>
    <p:sldId id="346" r:id="rId12"/>
    <p:sldId id="341" r:id="rId13"/>
    <p:sldId id="349" r:id="rId14"/>
    <p:sldId id="350" r:id="rId15"/>
    <p:sldId id="351" r:id="rId16"/>
    <p:sldId id="352" r:id="rId17"/>
    <p:sldId id="360" r:id="rId18"/>
    <p:sldId id="354" r:id="rId19"/>
    <p:sldId id="355" r:id="rId20"/>
    <p:sldId id="356" r:id="rId21"/>
    <p:sldId id="357" r:id="rId22"/>
    <p:sldId id="358" r:id="rId23"/>
    <p:sldId id="359" r:id="rId24"/>
    <p:sldId id="342" r:id="rId25"/>
    <p:sldId id="362" r:id="rId26"/>
    <p:sldId id="343" r:id="rId27"/>
    <p:sldId id="336" r:id="rId28"/>
    <p:sldId id="344" r:id="rId29"/>
  </p:sldIdLst>
  <p:sldSz cx="12192000" cy="6858000"/>
  <p:notesSz cx="6858000" cy="9144000"/>
  <p:embeddedFontLst>
    <p:embeddedFont>
      <p:font typeface="Arial Narrow" panose="020B0606020202030204" pitchFamily="34" charset="0"/>
      <p:regular r:id="rId30"/>
      <p:bold r:id="rId31"/>
      <p:italic r:id="rId32"/>
      <p:boldItalic r:id="rId33"/>
    </p:embeddedFont>
    <p:embeddedFont>
      <p:font typeface="Comic Sans MS" panose="030F0702030302020204" pitchFamily="66" charset="0"/>
      <p:regular r:id="rId34"/>
      <p:bold r:id="rId35"/>
      <p:italic r:id="rId36"/>
      <p:boldItalic r:id="rId37"/>
    </p:embeddedFont>
    <p:embeddedFont>
      <p:font typeface="Franklin Gothic Book" panose="020B0503020102020204" pitchFamily="34" charset="0"/>
      <p:regular r:id="rId38"/>
      <p:italic r:id="rId39"/>
    </p:embeddedFont>
    <p:embeddedFont>
      <p:font typeface="Kristen ITC" panose="03050502040202030202" pitchFamily="66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614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" y="1"/>
            <a:ext cx="12189884" cy="6856413"/>
          </a:xfrm>
          <a:prstGeom prst="rect">
            <a:avLst/>
          </a:prstGeom>
          <a:gradFill rotWithShape="0">
            <a:gsLst>
              <a:gs pos="0">
                <a:srgbClr val="008080">
                  <a:gamma/>
                  <a:shade val="0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099" name="Freeform 3"/>
          <p:cNvSpPr>
            <a:spLocks/>
          </p:cNvSpPr>
          <p:nvPr/>
        </p:nvSpPr>
        <p:spPr bwMode="auto">
          <a:xfrm>
            <a:off x="260352" y="182563"/>
            <a:ext cx="11753849" cy="6559550"/>
          </a:xfrm>
          <a:custGeom>
            <a:avLst/>
            <a:gdLst/>
            <a:ahLst/>
            <a:cxnLst>
              <a:cxn ang="0">
                <a:pos x="0" y="307"/>
              </a:cxn>
              <a:cxn ang="0">
                <a:pos x="352" y="307"/>
              </a:cxn>
              <a:cxn ang="0">
                <a:pos x="352" y="0"/>
              </a:cxn>
              <a:cxn ang="0">
                <a:pos x="5886" y="0"/>
              </a:cxn>
              <a:cxn ang="0">
                <a:pos x="5886" y="307"/>
              </a:cxn>
              <a:cxn ang="0">
                <a:pos x="6246" y="307"/>
              </a:cxn>
              <a:cxn ang="0">
                <a:pos x="6246" y="3850"/>
              </a:cxn>
              <a:cxn ang="0">
                <a:pos x="5886" y="3850"/>
              </a:cxn>
              <a:cxn ang="0">
                <a:pos x="5886" y="4131"/>
              </a:cxn>
              <a:cxn ang="0">
                <a:pos x="352" y="4131"/>
              </a:cxn>
              <a:cxn ang="0">
                <a:pos x="352" y="3850"/>
              </a:cxn>
              <a:cxn ang="0">
                <a:pos x="0" y="3850"/>
              </a:cxn>
              <a:cxn ang="0">
                <a:pos x="0" y="307"/>
              </a:cxn>
            </a:cxnLst>
            <a:rect l="0" t="0" r="r" b="b"/>
            <a:pathLst>
              <a:path w="6247" h="4132">
                <a:moveTo>
                  <a:pt x="0" y="307"/>
                </a:moveTo>
                <a:lnTo>
                  <a:pt x="352" y="307"/>
                </a:lnTo>
                <a:lnTo>
                  <a:pt x="352" y="0"/>
                </a:lnTo>
                <a:lnTo>
                  <a:pt x="5886" y="0"/>
                </a:lnTo>
                <a:lnTo>
                  <a:pt x="5886" y="307"/>
                </a:lnTo>
                <a:lnTo>
                  <a:pt x="6246" y="307"/>
                </a:lnTo>
                <a:lnTo>
                  <a:pt x="6246" y="3850"/>
                </a:lnTo>
                <a:lnTo>
                  <a:pt x="5886" y="3850"/>
                </a:lnTo>
                <a:lnTo>
                  <a:pt x="5886" y="4131"/>
                </a:lnTo>
                <a:lnTo>
                  <a:pt x="352" y="4131"/>
                </a:lnTo>
                <a:lnTo>
                  <a:pt x="352" y="3850"/>
                </a:lnTo>
                <a:lnTo>
                  <a:pt x="0" y="3850"/>
                </a:lnTo>
                <a:lnTo>
                  <a:pt x="0" y="307"/>
                </a:lnTo>
              </a:path>
            </a:pathLst>
          </a:custGeom>
          <a:noFill/>
          <a:ln w="50800" cap="rnd" cmpd="sng">
            <a:solidFill>
              <a:srgbClr val="ABAB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0" name="Freeform 4"/>
          <p:cNvSpPr>
            <a:spLocks/>
          </p:cNvSpPr>
          <p:nvPr/>
        </p:nvSpPr>
        <p:spPr bwMode="auto">
          <a:xfrm>
            <a:off x="516467" y="314325"/>
            <a:ext cx="11258551" cy="6281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83" y="0"/>
              </a:cxn>
              <a:cxn ang="0">
                <a:pos x="5983" y="3956"/>
              </a:cxn>
              <a:cxn ang="0">
                <a:pos x="0" y="3956"/>
              </a:cxn>
              <a:cxn ang="0">
                <a:pos x="0" y="0"/>
              </a:cxn>
            </a:cxnLst>
            <a:rect l="0" t="0" r="r" b="b"/>
            <a:pathLst>
              <a:path w="5984" h="3957">
                <a:moveTo>
                  <a:pt x="0" y="0"/>
                </a:moveTo>
                <a:lnTo>
                  <a:pt x="5983" y="0"/>
                </a:lnTo>
                <a:lnTo>
                  <a:pt x="5983" y="3956"/>
                </a:lnTo>
                <a:lnTo>
                  <a:pt x="0" y="395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FEFF5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4/14/2024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612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082226"/>
            <a:ext cx="7924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Narrow" pitchFamily="34" charset="0"/>
              </a:rPr>
              <a:t>It is important to understand the </a:t>
            </a:r>
            <a:r>
              <a:rPr lang="en-US" sz="3200" b="1" i="1" u="sng" dirty="0">
                <a:latin typeface="Arial Narrow" pitchFamily="34" charset="0"/>
              </a:rPr>
              <a:t>work</a:t>
            </a:r>
            <a:r>
              <a:rPr lang="en-US" sz="3200" dirty="0">
                <a:latin typeface="Arial Narrow" pitchFamily="34" charset="0"/>
              </a:rPr>
              <a:t> of the Spirit</a:t>
            </a:r>
          </a:p>
          <a:p>
            <a:pPr algn="ctr"/>
            <a:endParaRPr lang="en-US" sz="3200" dirty="0">
              <a:latin typeface="Arial Narrow" pitchFamily="34" charset="0"/>
            </a:endParaRPr>
          </a:p>
          <a:p>
            <a:pPr algn="ctr"/>
            <a:r>
              <a:rPr lang="en-US" sz="3200" u="sng" dirty="0">
                <a:latin typeface="Arial Narrow" pitchFamily="34" charset="0"/>
              </a:rPr>
              <a:t>What</a:t>
            </a:r>
            <a:r>
              <a:rPr lang="en-US" sz="3200" dirty="0">
                <a:latin typeface="Arial Narrow" pitchFamily="34" charset="0"/>
              </a:rPr>
              <a:t> is he doing?</a:t>
            </a:r>
          </a:p>
          <a:p>
            <a:pPr algn="ctr"/>
            <a:r>
              <a:rPr lang="en-US" sz="3200" dirty="0">
                <a:latin typeface="Arial Narrow" pitchFamily="34" charset="0"/>
              </a:rPr>
              <a:t>Is he doing what he has always done?</a:t>
            </a:r>
          </a:p>
          <a:p>
            <a:pPr algn="ctr"/>
            <a:r>
              <a:rPr lang="en-US" sz="3200" u="sng" dirty="0">
                <a:latin typeface="Arial Narrow" pitchFamily="34" charset="0"/>
              </a:rPr>
              <a:t>How</a:t>
            </a:r>
            <a:r>
              <a:rPr lang="en-US" sz="3200" dirty="0">
                <a:latin typeface="Arial Narrow" pitchFamily="34" charset="0"/>
              </a:rPr>
              <a:t> does he do his work?</a:t>
            </a:r>
          </a:p>
          <a:p>
            <a:pPr algn="ctr"/>
            <a:endParaRPr lang="en-US" sz="3200" dirty="0">
              <a:latin typeface="Arial Narrow" pitchFamily="34" charset="0"/>
            </a:endParaRPr>
          </a:p>
          <a:p>
            <a:pPr algn="ctr"/>
            <a:r>
              <a:rPr lang="en-US" sz="3200" dirty="0">
                <a:latin typeface="Arial Narrow" pitchFamily="34" charset="0"/>
              </a:rPr>
              <a:t>Understanding / misunderstanding – basis for other areas of study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9726" y="609601"/>
            <a:ext cx="702147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>
                  <a:prstDash val="solid"/>
                </a:ln>
                <a:solidFill>
                  <a:srgbClr val="FF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981200"/>
            <a:ext cx="11049000" cy="212365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 In</a:t>
            </a:r>
          </a:p>
          <a:p>
            <a:pPr algn="ctr"/>
            <a:r>
              <a:rPr lang="en-US" sz="6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Conviction &amp; Conversion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286000" y="685801"/>
            <a:ext cx="7620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role does the Holy Spirit play in our conversion?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05000" y="3276600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How does he do what he does?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2286000" y="22860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219200" y="685800"/>
            <a:ext cx="103632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/>
              <a:t>John 16:7-11</a:t>
            </a:r>
          </a:p>
          <a:p>
            <a:endParaRPr lang="en-US" sz="1000" dirty="0"/>
          </a:p>
          <a:p>
            <a:r>
              <a:rPr lang="en-US" sz="2800" dirty="0"/>
              <a:t>7 Nevertheless I tell you the truth. It is to your advantage that I go away; for if I do not go away, the Helper will not come to you; but if I depart, I will send Him to you. </a:t>
            </a:r>
          </a:p>
          <a:p>
            <a:endParaRPr lang="en-US" sz="1000" dirty="0"/>
          </a:p>
          <a:p>
            <a:r>
              <a:rPr lang="en-US" sz="2800" dirty="0"/>
              <a:t>8 And when He has come, He will convict the world of sin, and of righteousness, and of judgment: </a:t>
            </a:r>
          </a:p>
          <a:p>
            <a:endParaRPr lang="en-US" sz="1000" dirty="0"/>
          </a:p>
          <a:p>
            <a:r>
              <a:rPr lang="en-US" sz="2800" dirty="0"/>
              <a:t>9 of sin, because they do not believe in Me; </a:t>
            </a:r>
          </a:p>
          <a:p>
            <a:endParaRPr lang="en-US" sz="1000" dirty="0"/>
          </a:p>
          <a:p>
            <a:r>
              <a:rPr lang="en-US" sz="2800" dirty="0"/>
              <a:t>10 of righteousness, because I go to My Father and you see Me no more; </a:t>
            </a:r>
          </a:p>
          <a:p>
            <a:endParaRPr lang="en-US" sz="1000" dirty="0"/>
          </a:p>
          <a:p>
            <a:r>
              <a:rPr lang="en-US" sz="2800" dirty="0"/>
              <a:t>11 of judgment, because the ruler of this world is judged.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219200" y="685800"/>
            <a:ext cx="103632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/>
              <a:t>John 16:7-11</a:t>
            </a:r>
          </a:p>
          <a:p>
            <a:endParaRPr lang="en-US" sz="1000" dirty="0"/>
          </a:p>
          <a:p>
            <a:r>
              <a:rPr lang="en-US" sz="2800" dirty="0"/>
              <a:t>7 Nevertheless I tell you the truth. It is to your advantage that I go away; for if I do not go away, the Helper will not come to you; but if I depart, I will send Him to you. </a:t>
            </a:r>
          </a:p>
          <a:p>
            <a:endParaRPr lang="en-US" sz="1000" dirty="0"/>
          </a:p>
          <a:p>
            <a:r>
              <a:rPr lang="en-US" sz="2800" dirty="0"/>
              <a:t>8 And when He has come, </a:t>
            </a:r>
            <a:r>
              <a:rPr lang="en-US" sz="2800" dirty="0">
                <a:solidFill>
                  <a:srgbClr val="FFFF00"/>
                </a:solidFill>
              </a:rPr>
              <a:t>He will convict the world of sin, and of righteousness, and of judgment</a:t>
            </a:r>
            <a:r>
              <a:rPr lang="en-US" sz="2800" dirty="0"/>
              <a:t>: </a:t>
            </a:r>
          </a:p>
          <a:p>
            <a:endParaRPr lang="en-US" sz="1000" dirty="0"/>
          </a:p>
          <a:p>
            <a:r>
              <a:rPr lang="en-US" sz="2800" dirty="0"/>
              <a:t>9 of sin, because they do not believe in Me; </a:t>
            </a:r>
          </a:p>
          <a:p>
            <a:endParaRPr lang="en-US" sz="1000" dirty="0"/>
          </a:p>
          <a:p>
            <a:r>
              <a:rPr lang="en-US" sz="2800" dirty="0"/>
              <a:t>10 of righteousness, because I go to My Father and you see Me no more; </a:t>
            </a:r>
          </a:p>
          <a:p>
            <a:endParaRPr lang="en-US" sz="1000" dirty="0"/>
          </a:p>
          <a:p>
            <a:r>
              <a:rPr lang="en-US" sz="2800" dirty="0"/>
              <a:t>11 of judgment, because the ruler of this world is judged. </a:t>
            </a:r>
          </a:p>
        </p:txBody>
      </p:sp>
    </p:spTree>
    <p:extLst>
      <p:ext uri="{BB962C8B-B14F-4D97-AF65-F5344CB8AC3E}">
        <p14:creationId xmlns:p14="http://schemas.microsoft.com/office/powerpoint/2010/main" val="3095491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2362201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Need for Conversion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1524000" y="379274"/>
            <a:ext cx="9144000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 In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Conviction &amp; Conversion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6200000">
            <a:off x="-2933700" y="3238500"/>
            <a:ext cx="8382000" cy="6858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Need for Conversion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895601" y="1600201"/>
            <a:ext cx="747512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All who are accountable - sin</a:t>
            </a:r>
          </a:p>
          <a:p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</a:t>
            </a:r>
            <a:r>
              <a:rPr lang="en-US" sz="3200" b="1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(Rom. 7:9; Rom. 3:9, 23; 1 </a:t>
            </a:r>
            <a:r>
              <a:rPr lang="en-US" sz="3200" b="1" i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Jno</a:t>
            </a:r>
            <a:r>
              <a:rPr lang="en-US" sz="3200" b="1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 5:19)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971800" y="3429001"/>
            <a:ext cx="66182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Sin produces spiritual death</a:t>
            </a:r>
          </a:p>
          <a:p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</a:t>
            </a:r>
            <a:r>
              <a:rPr lang="en-US" sz="3200" b="1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(Rom. 5:12; Rom. 7:9)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utoUpdateAnimBg="0"/>
      <p:bldP spid="512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2362201"/>
            <a:ext cx="83820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Need for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The Holy Spirit Works in Conversion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1524000" y="379274"/>
            <a:ext cx="9144000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 In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Conviction &amp; Conversion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733800" y="304800"/>
            <a:ext cx="5943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All Three Persons in the Godhead </a:t>
            </a: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Work in our Salvation</a:t>
            </a:r>
          </a:p>
          <a:p>
            <a:pPr algn="ctr"/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Father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Planned</a:t>
            </a:r>
          </a:p>
          <a:p>
            <a:pPr algn="ctr"/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(Eph. 1:1-4)</a:t>
            </a:r>
          </a:p>
          <a:p>
            <a:pPr algn="ctr"/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buFontTx/>
              <a:buChar char="•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Son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Executed</a:t>
            </a:r>
          </a:p>
          <a:p>
            <a:pPr algn="ctr"/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(John 3:16)</a:t>
            </a:r>
          </a:p>
          <a:p>
            <a:pPr algn="ctr"/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buFontTx/>
              <a:buChar char="•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Holy Spirit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Revealed</a:t>
            </a:r>
          </a:p>
          <a:p>
            <a:pPr algn="ctr"/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(Eph. 3:3-5)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2509391" y="2966591"/>
            <a:ext cx="79248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The Holy Spirit Works</a:t>
            </a:r>
          </a:p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in Conversion</a:t>
            </a:r>
            <a:endParaRPr lang="en-US" sz="32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590800" y="419100"/>
            <a:ext cx="8610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Holy Spirit Convicts The World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(John 16:8-11)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Convict = convince with evidence</a:t>
            </a:r>
          </a:p>
          <a:p>
            <a:pPr algn="ctr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Of:</a:t>
            </a:r>
          </a:p>
          <a:p>
            <a:pPr algn="ctr">
              <a:buFontTx/>
              <a:buChar char="•"/>
            </a:pPr>
            <a:r>
              <a:rPr lang="en-US" sz="36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Sin</a:t>
            </a:r>
          </a:p>
          <a:p>
            <a:pPr algn="ctr">
              <a:buFontTx/>
              <a:buChar char="•"/>
            </a:pPr>
            <a:r>
              <a:rPr lang="en-US" sz="36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Righteousness</a:t>
            </a:r>
          </a:p>
          <a:p>
            <a:pPr algn="ctr">
              <a:buFontTx/>
              <a:buChar char="•"/>
            </a:pPr>
            <a:r>
              <a:rPr lang="en-US" sz="36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Judgment</a:t>
            </a:r>
            <a:endParaRPr lang="en-US" sz="3200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2509391" y="2890391"/>
            <a:ext cx="79248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The Holy Spirit Works</a:t>
            </a:r>
          </a:p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in Conversion</a:t>
            </a:r>
            <a:endParaRPr lang="en-US" sz="32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2362201"/>
            <a:ext cx="8382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Need for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chemeClr val="bg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The Holy Spirit Works in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 Operate?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1524000" y="379274"/>
            <a:ext cx="9144000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 In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Conviction &amp; Conversion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3200400" y="1828800"/>
            <a:ext cx="2971800" cy="1447800"/>
          </a:xfrm>
          <a:prstGeom prst="star32">
            <a:avLst>
              <a:gd name="adj" fmla="val 458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charset="0"/>
              </a:rPr>
              <a:t>The Holy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Arial" charset="0"/>
              </a:rPr>
              <a:t>Spirit</a:t>
            </a: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 rot="905850">
            <a:off x="6296269" y="2508907"/>
            <a:ext cx="2354200" cy="1143000"/>
          </a:xfrm>
          <a:prstGeom prst="rightArrow">
            <a:avLst>
              <a:gd name="adj1" fmla="val 50000"/>
              <a:gd name="adj2" fmla="val 63333"/>
            </a:avLst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latin typeface="Arial" charset="0"/>
              </a:rPr>
              <a:t>Directly?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505200" y="3505201"/>
            <a:ext cx="5638800" cy="1668463"/>
            <a:chOff x="768" y="3072"/>
            <a:chExt cx="3552" cy="1051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768" y="3072"/>
              <a:ext cx="3552" cy="1051"/>
              <a:chOff x="768" y="3072"/>
              <a:chExt cx="3552" cy="1051"/>
            </a:xfrm>
          </p:grpSpPr>
          <p:graphicFrame>
            <p:nvGraphicFramePr>
              <p:cNvPr id="7175" name="Object 7"/>
              <p:cNvGraphicFramePr>
                <a:graphicFrameLocks noChangeAspect="1"/>
              </p:cNvGraphicFramePr>
              <p:nvPr/>
            </p:nvGraphicFramePr>
            <p:xfrm>
              <a:off x="1632" y="3312"/>
              <a:ext cx="1350" cy="81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rawing" r:id="rId2" imgW="2600280" imgH="1562040" progId="WPDraw30.Drawing">
                      <p:embed/>
                    </p:oleObj>
                  </mc:Choice>
                  <mc:Fallback>
                    <p:oleObj name="Drawing" r:id="rId2" imgW="2600280" imgH="1562040" progId="WPDraw30.Drawing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32" y="3312"/>
                            <a:ext cx="1350" cy="81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80" name="AutoShape 12"/>
              <p:cNvSpPr>
                <a:spLocks noChangeArrowheads="1"/>
              </p:cNvSpPr>
              <p:nvPr/>
            </p:nvSpPr>
            <p:spPr bwMode="auto">
              <a:xfrm rot="5400000">
                <a:off x="696" y="3144"/>
                <a:ext cx="816" cy="672"/>
              </a:xfrm>
              <a:custGeom>
                <a:avLst/>
                <a:gdLst>
                  <a:gd name="G0" fmla="+- 9257 0 0"/>
                  <a:gd name="G1" fmla="+- 18514 0 0"/>
                  <a:gd name="G2" fmla="+- 7200 0 0"/>
                  <a:gd name="G3" fmla="*/ 9257 1 2"/>
                  <a:gd name="G4" fmla="+- G3 10800 0"/>
                  <a:gd name="G5" fmla="+- 21600 9257 18514"/>
                  <a:gd name="G6" fmla="+- 18514 7200 0"/>
                  <a:gd name="G7" fmla="*/ G6 1 2"/>
                  <a:gd name="G8" fmla="*/ 18514 2 1"/>
                  <a:gd name="G9" fmla="+- G8 0 21600"/>
                  <a:gd name="G10" fmla="*/ 21600 G0 G1"/>
                  <a:gd name="G11" fmla="*/ 21600 G4 G1"/>
                  <a:gd name="G12" fmla="*/ 21600 G5 G1"/>
                  <a:gd name="G13" fmla="*/ 21600 G7 G1"/>
                  <a:gd name="G14" fmla="*/ 18514 1 2"/>
                  <a:gd name="G15" fmla="+- G5 0 G4"/>
                  <a:gd name="G16" fmla="+- G0 0 G4"/>
                  <a:gd name="G17" fmla="*/ G2 G15 G16"/>
                  <a:gd name="T0" fmla="*/ 15429 w 21600"/>
                  <a:gd name="T1" fmla="*/ 0 h 21600"/>
                  <a:gd name="T2" fmla="*/ 9257 w 21600"/>
                  <a:gd name="T3" fmla="*/ 7200 h 21600"/>
                  <a:gd name="T4" fmla="*/ 0 w 21600"/>
                  <a:gd name="T5" fmla="*/ 18001 h 21600"/>
                  <a:gd name="T6" fmla="*/ 9257 w 21600"/>
                  <a:gd name="T7" fmla="*/ 21600 h 21600"/>
                  <a:gd name="T8" fmla="*/ 18514 w 21600"/>
                  <a:gd name="T9" fmla="*/ 15000 h 21600"/>
                  <a:gd name="T10" fmla="*/ 21600 w 21600"/>
                  <a:gd name="T11" fmla="*/ 7200 h 21600"/>
                  <a:gd name="T12" fmla="*/ 17694720 60000 65536"/>
                  <a:gd name="T13" fmla="*/ 11796480 60000 65536"/>
                  <a:gd name="T14" fmla="*/ 11796480 60000 65536"/>
                  <a:gd name="T15" fmla="*/ 5898240 60000 65536"/>
                  <a:gd name="T16" fmla="*/ 0 60000 65536"/>
                  <a:gd name="T17" fmla="*/ 0 60000 65536"/>
                  <a:gd name="T18" fmla="*/ 0 w 21600"/>
                  <a:gd name="T19" fmla="*/ G12 h 21600"/>
                  <a:gd name="T20" fmla="*/ G1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429" y="0"/>
                    </a:moveTo>
                    <a:lnTo>
                      <a:pt x="9257" y="7200"/>
                    </a:lnTo>
                    <a:lnTo>
                      <a:pt x="12343" y="7200"/>
                    </a:lnTo>
                    <a:lnTo>
                      <a:pt x="12343" y="14400"/>
                    </a:lnTo>
                    <a:lnTo>
                      <a:pt x="0" y="14400"/>
                    </a:lnTo>
                    <a:lnTo>
                      <a:pt x="0" y="21600"/>
                    </a:lnTo>
                    <a:lnTo>
                      <a:pt x="18514" y="21600"/>
                    </a:lnTo>
                    <a:lnTo>
                      <a:pt x="18514" y="7200"/>
                    </a:lnTo>
                    <a:lnTo>
                      <a:pt x="21600" y="720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1" name="AutoShape 13"/>
              <p:cNvSpPr>
                <a:spLocks noChangeArrowheads="1"/>
              </p:cNvSpPr>
              <p:nvPr/>
            </p:nvSpPr>
            <p:spPr bwMode="auto">
              <a:xfrm>
                <a:off x="3120" y="3456"/>
                <a:ext cx="1200" cy="528"/>
              </a:xfrm>
              <a:prstGeom prst="rightArrow">
                <a:avLst>
                  <a:gd name="adj1" fmla="val 50000"/>
                  <a:gd name="adj2" fmla="val 56818"/>
                </a:avLst>
              </a:prstGeom>
              <a:solidFill>
                <a:schemeClr val="bg1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183" name="Text Box 15"/>
            <p:cNvSpPr txBox="1">
              <a:spLocks noChangeArrowheads="1"/>
            </p:cNvSpPr>
            <p:nvPr/>
          </p:nvSpPr>
          <p:spPr bwMode="auto">
            <a:xfrm>
              <a:off x="1920" y="3552"/>
              <a:ext cx="818" cy="30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b="1" dirty="0">
                  <a:latin typeface="Arial" charset="0"/>
                </a:rPr>
                <a:t>Though</a:t>
              </a:r>
            </a:p>
            <a:p>
              <a:pPr algn="ctr">
                <a:lnSpc>
                  <a:spcPct val="70000"/>
                </a:lnSpc>
              </a:pPr>
              <a:r>
                <a:rPr lang="en-US" b="1" dirty="0">
                  <a:latin typeface="Arial" charset="0"/>
                </a:rPr>
                <a:t>Word?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 rot="16200000">
            <a:off x="-1920799" y="2880231"/>
            <a:ext cx="68580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</a:t>
            </a:r>
          </a:p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Operate?</a:t>
            </a:r>
            <a:endParaRPr lang="en-US" sz="3200" dirty="0"/>
          </a:p>
        </p:txBody>
      </p:sp>
      <p:pic>
        <p:nvPicPr>
          <p:cNvPr id="7" name="Picture 6" descr="Young businessman tablet">
            <a:extLst>
              <a:ext uri="{FF2B5EF4-FFF2-40B4-BE49-F238E27FC236}">
                <a16:creationId xmlns:a16="http://schemas.microsoft.com/office/drawing/2014/main" id="{6975C86B-6AED-B11C-CCE2-9398CB2C83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89" y="1524000"/>
            <a:ext cx="1359206" cy="4343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95400" y="751582"/>
            <a:ext cx="9448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Calvinism Teaches - Direct Operation Upon The Sinner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286000" y="2057400"/>
            <a:ext cx="23622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Total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Depravity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5029200" y="2209800"/>
            <a:ext cx="2057400" cy="533400"/>
          </a:xfrm>
          <a:prstGeom prst="rightArrow">
            <a:avLst>
              <a:gd name="adj1" fmla="val 50000"/>
              <a:gd name="adj2" fmla="val 9642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7467600" y="19812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Unconditional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Election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 rot="16208910" flipV="1">
            <a:off x="2990850" y="3409950"/>
            <a:ext cx="800100" cy="5334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7543800" y="41148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Limited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Atonement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 rot="19682364" flipH="1">
            <a:off x="6324600" y="4495800"/>
            <a:ext cx="1219200" cy="533400"/>
          </a:xfrm>
          <a:prstGeom prst="rightArrow">
            <a:avLst>
              <a:gd name="adj1" fmla="val 50000"/>
              <a:gd name="adj2" fmla="val 5714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4800600" y="51816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Irresistible 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Grace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 rot="-8805054">
            <a:off x="4648200" y="4495800"/>
            <a:ext cx="1219200" cy="533400"/>
          </a:xfrm>
          <a:prstGeom prst="rightArrow">
            <a:avLst>
              <a:gd name="adj1" fmla="val 50000"/>
              <a:gd name="adj2" fmla="val 5714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2057400" y="41910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Perseverance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Arial" charset="0"/>
              </a:rPr>
              <a:t>of the Saints</a:t>
            </a: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 rot="5391090">
            <a:off x="8553450" y="3333750"/>
            <a:ext cx="800100" cy="5334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4648200" y="5181600"/>
            <a:ext cx="3124200" cy="1066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Direct Operation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of Holy Spirit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 autoUpdateAnimBg="0"/>
      <p:bldP spid="13317" grpId="0" animBg="1"/>
      <p:bldP spid="13318" grpId="0" animBg="1" autoUpdateAnimBg="0"/>
      <p:bldP spid="13319" grpId="0" animBg="1"/>
      <p:bldP spid="13320" grpId="0" animBg="1" autoUpdateAnimBg="0"/>
      <p:bldP spid="13321" grpId="0" animBg="1"/>
      <p:bldP spid="13322" grpId="0" animBg="1" autoUpdateAnimBg="0"/>
      <p:bldP spid="13323" grpId="0" animBg="1"/>
      <p:bldP spid="13324" grpId="0" animBg="1" autoUpdateAnimBg="0"/>
      <p:bldP spid="13325" grpId="0" animBg="1"/>
      <p:bldP spid="133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209800" y="990600"/>
            <a:ext cx="9525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Calvinism Teaches - Direct Operation Upon The Sinner</a:t>
            </a: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The Holy Spirit Operates Through Word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-1975991" y="2890391"/>
            <a:ext cx="68580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</a:t>
            </a:r>
          </a:p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Operate?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524001" y="2533650"/>
          <a:ext cx="9097963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9096480" imgH="4324320" progId="WPDraw30.Drawing">
                  <p:embed/>
                </p:oleObj>
              </mc:Choice>
              <mc:Fallback>
                <p:oleObj name="Drawing" r:id="rId2" imgW="9096480" imgH="4324320" progId="WPDraw30.Drawing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2533650"/>
                        <a:ext cx="9097963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286000" y="457200"/>
            <a:ext cx="3617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omic Sans MS" pitchFamily="66" charset="0"/>
              </a:rPr>
              <a:t>The Spirit Revealed</a:t>
            </a:r>
          </a:p>
          <a:p>
            <a:pPr algn="ctr"/>
            <a:r>
              <a:rPr lang="en-US" sz="2800" b="1" dirty="0">
                <a:latin typeface="Comic Sans MS" pitchFamily="66" charset="0"/>
              </a:rPr>
              <a:t>(Eph.3:3-5)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248400" y="425450"/>
            <a:ext cx="3619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omic Sans MS" pitchFamily="66" charset="0"/>
              </a:rPr>
              <a:t>Sword of the Spirit</a:t>
            </a:r>
          </a:p>
          <a:p>
            <a:pPr algn="ctr"/>
            <a:r>
              <a:rPr lang="en-US" sz="2800" b="1" dirty="0">
                <a:latin typeface="Comic Sans MS" pitchFamily="66" charset="0"/>
              </a:rPr>
              <a:t>(Eph.6:17)</a:t>
            </a: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3595688" y="1371600"/>
          <a:ext cx="6715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847800" imgH="1828800" progId="WPDraw30.Drawing">
                  <p:embed/>
                </p:oleObj>
              </mc:Choice>
              <mc:Fallback>
                <p:oleObj name="Drawing" r:id="rId4" imgW="847800" imgH="1828800" progId="WPDraw30.Drawing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5688" y="1371600"/>
                        <a:ext cx="6715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7239001" y="1390650"/>
          <a:ext cx="115252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6" imgW="1152360" imgH="1428840" progId="WPDraw30.Drawing">
                  <p:embed/>
                </p:oleObj>
              </mc:Choice>
              <mc:Fallback>
                <p:oleObj name="Drawing" r:id="rId6" imgW="1152360" imgH="1428840" progId="WPDraw30.Drawing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1" y="1390650"/>
                        <a:ext cx="115252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3581400" y="3733800"/>
            <a:ext cx="4878388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>
                <a:latin typeface="Comic Sans MS" pitchFamily="66" charset="0"/>
              </a:rPr>
              <a:t>Law of the Spirit of Life</a:t>
            </a:r>
          </a:p>
          <a:p>
            <a:pPr algn="ctr"/>
            <a:r>
              <a:rPr lang="en-US" sz="3200">
                <a:latin typeface="Comic Sans MS" pitchFamily="66" charset="0"/>
              </a:rPr>
              <a:t>(Rom. 8:2)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utoUpdateAnimBg="0"/>
      <p:bldP spid="2150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09800" y="914400"/>
            <a:ext cx="7924800" cy="1524000"/>
            <a:chOff x="432" y="1920"/>
            <a:chExt cx="4992" cy="960"/>
          </a:xfrm>
        </p:grpSpPr>
        <p:sp>
          <p:nvSpPr>
            <p:cNvPr id="40965" name="Text Box 5"/>
            <p:cNvSpPr txBox="1">
              <a:spLocks noChangeArrowheads="1"/>
            </p:cNvSpPr>
            <p:nvPr/>
          </p:nvSpPr>
          <p:spPr bwMode="auto">
            <a:xfrm>
              <a:off x="432" y="2208"/>
              <a:ext cx="4992" cy="6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3200">
                  <a:solidFill>
                    <a:schemeClr val="bg1"/>
                  </a:solidFill>
                </a:rPr>
                <a:t>17 And take the helmet of salvation, and the sword of the Spirit, which is the word of God; </a:t>
              </a:r>
            </a:p>
          </p:txBody>
        </p:sp>
        <p:sp>
          <p:nvSpPr>
            <p:cNvPr id="40966" name="Oval 6"/>
            <p:cNvSpPr>
              <a:spLocks noChangeArrowheads="1"/>
            </p:cNvSpPr>
            <p:nvPr/>
          </p:nvSpPr>
          <p:spPr bwMode="auto">
            <a:xfrm>
              <a:off x="2064" y="1920"/>
              <a:ext cx="1488" cy="384"/>
            </a:xfrm>
            <a:prstGeom prst="ellipse">
              <a:avLst/>
            </a:prstGeom>
            <a:solidFill>
              <a:srgbClr val="FFFF66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eaLnBrk="1" hangingPunct="1"/>
              <a:r>
                <a:rPr lang="en-US" sz="2800" b="1" dirty="0">
                  <a:solidFill>
                    <a:schemeClr val="bg1"/>
                  </a:solidFill>
                </a:rPr>
                <a:t>Eph. 6:17</a:t>
              </a:r>
            </a:p>
          </p:txBody>
        </p:sp>
      </p:grp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7467600" y="1828800"/>
            <a:ext cx="2514600" cy="6858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2133600" y="1828800"/>
            <a:ext cx="3429000" cy="7620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AutoShape 9"/>
          <p:cNvSpPr>
            <a:spLocks noChangeArrowheads="1"/>
          </p:cNvSpPr>
          <p:nvPr/>
        </p:nvSpPr>
        <p:spPr bwMode="auto">
          <a:xfrm>
            <a:off x="3581400" y="2667000"/>
            <a:ext cx="5181600" cy="533400"/>
          </a:xfrm>
          <a:prstGeom prst="curvedUpArrow">
            <a:avLst>
              <a:gd name="adj1" fmla="val 194286"/>
              <a:gd name="adj2" fmla="val 388571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sz="2400" b="1" dirty="0">
                <a:latin typeface="Arial" charset="0"/>
              </a:rPr>
              <a:t>Instrument      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410200" y="3810000"/>
            <a:ext cx="3352800" cy="1593850"/>
            <a:chOff x="2208" y="2352"/>
            <a:chExt cx="2112" cy="1004"/>
          </a:xfrm>
        </p:grpSpPr>
        <p:graphicFrame>
          <p:nvGraphicFramePr>
            <p:cNvPr id="40970" name="Object 10"/>
            <p:cNvGraphicFramePr>
              <a:graphicFrameLocks noChangeAspect="1"/>
            </p:cNvGraphicFramePr>
            <p:nvPr/>
          </p:nvGraphicFramePr>
          <p:xfrm>
            <a:off x="2208" y="2352"/>
            <a:ext cx="2112" cy="10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rawing" r:id="rId2" imgW="9096480" imgH="4324320" progId="WPDraw30.Drawing">
                    <p:embed/>
                  </p:oleObj>
                </mc:Choice>
                <mc:Fallback>
                  <p:oleObj name="Drawing" r:id="rId2" imgW="9096480" imgH="4324320" progId="WPDraw30.Drawing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352"/>
                          <a:ext cx="2112" cy="10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971" name="Text Box 11"/>
            <p:cNvSpPr txBox="1">
              <a:spLocks noChangeArrowheads="1"/>
            </p:cNvSpPr>
            <p:nvPr/>
          </p:nvSpPr>
          <p:spPr bwMode="auto">
            <a:xfrm>
              <a:off x="2774" y="2570"/>
              <a:ext cx="105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Instrument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133600" y="3733800"/>
            <a:ext cx="4114800" cy="1524000"/>
            <a:chOff x="240" y="3072"/>
            <a:chExt cx="2592" cy="960"/>
          </a:xfrm>
        </p:grpSpPr>
        <p:sp>
          <p:nvSpPr>
            <p:cNvPr id="40974" name="AutoShape 14"/>
            <p:cNvSpPr>
              <a:spLocks noChangeArrowheads="1"/>
            </p:cNvSpPr>
            <p:nvPr/>
          </p:nvSpPr>
          <p:spPr bwMode="auto">
            <a:xfrm>
              <a:off x="1632" y="3408"/>
              <a:ext cx="1200" cy="336"/>
            </a:xfrm>
            <a:prstGeom prst="rightArrow">
              <a:avLst>
                <a:gd name="adj1" fmla="val 50000"/>
                <a:gd name="adj2" fmla="val 89286"/>
              </a:avLst>
            </a:prstGeom>
            <a:solidFill>
              <a:srgbClr val="FFFF99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973" name="Oval 13"/>
            <p:cNvSpPr>
              <a:spLocks noChangeArrowheads="1"/>
            </p:cNvSpPr>
            <p:nvPr/>
          </p:nvSpPr>
          <p:spPr bwMode="auto">
            <a:xfrm>
              <a:off x="240" y="3072"/>
              <a:ext cx="1584" cy="96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Holy</a:t>
              </a:r>
            </a:p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Spirit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 animBg="1"/>
      <p:bldP spid="40968" grpId="0" animBg="1"/>
      <p:bldP spid="409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286000" y="914401"/>
            <a:ext cx="9448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Calvinism Teaches - Direct Operation Upon The Sinner</a:t>
            </a: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The Holy Spirit Operates Through Word</a:t>
            </a: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Convicted &amp; Converted By The Word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-1975991" y="2890391"/>
            <a:ext cx="68580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</a:t>
            </a:r>
          </a:p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Operate?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524001" y="2533650"/>
          <a:ext cx="9097963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9096480" imgH="4324320" progId="WPDraw30.Drawing">
                  <p:embed/>
                </p:oleObj>
              </mc:Choice>
              <mc:Fallback>
                <p:oleObj name="Drawing" r:id="rId2" imgW="9096480" imgH="4324320" progId="WPDraw30.Drawing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2533650"/>
                        <a:ext cx="9097963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249488" y="349250"/>
            <a:ext cx="3617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omic Sans MS" pitchFamily="66" charset="0"/>
              </a:rPr>
              <a:t>The Spirit Revealed</a:t>
            </a:r>
          </a:p>
          <a:p>
            <a:pPr algn="ctr"/>
            <a:r>
              <a:rPr lang="en-US" sz="2800" b="1" dirty="0">
                <a:latin typeface="Comic Sans MS" pitchFamily="66" charset="0"/>
              </a:rPr>
              <a:t>(Eph.3:3-5)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400800" y="349250"/>
            <a:ext cx="3619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omic Sans MS" pitchFamily="66" charset="0"/>
              </a:rPr>
              <a:t>Sword of the Spirit</a:t>
            </a:r>
          </a:p>
          <a:p>
            <a:pPr algn="ctr"/>
            <a:r>
              <a:rPr lang="en-US" sz="2800" b="1" dirty="0">
                <a:latin typeface="Comic Sans MS" pitchFamily="66" charset="0"/>
              </a:rPr>
              <a:t>(Eph.6:17)</a:t>
            </a:r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3505201" y="1295400"/>
          <a:ext cx="6715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847800" imgH="1828800" progId="WPDraw30.Drawing">
                  <p:embed/>
                </p:oleObj>
              </mc:Choice>
              <mc:Fallback>
                <p:oleObj name="Drawing" r:id="rId4" imgW="847800" imgH="1828800" progId="WPDraw30.Drawing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1" y="1295400"/>
                        <a:ext cx="6715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7239001" y="1295400"/>
          <a:ext cx="115252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6" imgW="1152360" imgH="1428840" progId="WPDraw30.Drawing">
                  <p:embed/>
                </p:oleObj>
              </mc:Choice>
              <mc:Fallback>
                <p:oleObj name="Drawing" r:id="rId6" imgW="1152360" imgH="1428840" progId="WPDraw30.Drawing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1" y="1295400"/>
                        <a:ext cx="115252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419920" y="3200401"/>
            <a:ext cx="233749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Rom. 1:16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Jas. 1:18-21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2 Thess. 2:14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1 Pet. 1:18-25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330833" y="3200401"/>
            <a:ext cx="237513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2 Cor. 5:17-20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John 17:20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Acts 18:8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Narrow" pitchFamily="34" charset="0"/>
              </a:rPr>
              <a:t>Acts. 2:37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build="p" autoUpdateAnimBg="0"/>
      <p:bldP spid="22536" grpId="0" uiExpand="1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286000" y="838201"/>
            <a:ext cx="9525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Calvinism Teaches - Direct Operation Upon The Sinner</a:t>
            </a: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The Holy Spirit Operates Through Word</a:t>
            </a: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Convicted &amp; Converted By The Word</a:t>
            </a: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What The Spirit Does - The Word Does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-1975991" y="2925951"/>
            <a:ext cx="68580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</a:t>
            </a:r>
          </a:p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Operate?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652407" y="1447801"/>
            <a:ext cx="2544286" cy="474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Born of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Quickened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Saved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Washed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Sanctified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Led By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905001" y="1536700"/>
            <a:ext cx="2682875" cy="47117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Jno. 3:5,6,8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Jno. 6:63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Titus 3:5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1 Cor. 6:11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1 Cor. 6:11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Rom. 8:9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254876" y="1447800"/>
            <a:ext cx="3114675" cy="47117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1 Pet. 1:23-25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Ps. 119:50,93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Jas. 1:21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Eph. 5:26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Jno. 17:17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Psa. 119:105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997075" y="762000"/>
            <a:ext cx="247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 u="sng">
                <a:latin typeface="Arial" charset="0"/>
              </a:rPr>
              <a:t>Holy Spirit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788275" y="762000"/>
            <a:ext cx="229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 u="sng">
                <a:latin typeface="Arial" charset="0"/>
              </a:rPr>
              <a:t>The Word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660900" y="1447801"/>
            <a:ext cx="2495550" cy="470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Walk In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Comforted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Instructs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Power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Cleanses</a:t>
            </a:r>
          </a:p>
          <a:p>
            <a:pPr algn="ctr">
              <a:lnSpc>
                <a:spcPct val="14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Convicts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785939" y="1447800"/>
            <a:ext cx="2759075" cy="4711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Gal. 5:16-18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Acts 9:30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Neh. 9:20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Rom. 15:13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1 Cor. 6:11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Jno. 16:8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7399339" y="1447800"/>
            <a:ext cx="2936875" cy="4711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Psa. 119:10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1 Thess 4:18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2 Tim. 3:17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Heb. 1:3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Jno. 15:2</a:t>
            </a:r>
          </a:p>
          <a:p>
            <a:pPr algn="ctr">
              <a:lnSpc>
                <a:spcPct val="140000"/>
              </a:lnSpc>
            </a:pPr>
            <a:r>
              <a:rPr lang="en-US" sz="3600" b="1">
                <a:solidFill>
                  <a:schemeClr val="accent2"/>
                </a:solidFill>
                <a:latin typeface="Arial" charset="0"/>
              </a:rPr>
              <a:t>Tit. 1:9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981200" y="762000"/>
            <a:ext cx="247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 u="sng">
                <a:latin typeface="Arial" charset="0"/>
              </a:rPr>
              <a:t>Holy Spirit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7772400" y="762000"/>
            <a:ext cx="229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 u="sng">
                <a:latin typeface="Arial" charset="0"/>
              </a:rPr>
              <a:t>The Word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362200" y="685800"/>
            <a:ext cx="9372600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Calvinism Teaches - Direct Operation Upon The Sinner</a:t>
            </a:r>
          </a:p>
          <a:p>
            <a:pPr marL="514350" indent="-514350" defTabSz="514350">
              <a:buFont typeface="+mj-lt"/>
              <a:buAutoNum type="alphaUcPeriod"/>
            </a:pPr>
            <a:endParaRPr lang="en-US" sz="1000" b="1" dirty="0">
              <a:latin typeface="Arial Narrow" pitchFamily="34" charset="0"/>
            </a:endParaRP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The Holy Spirit Operates Through Word</a:t>
            </a:r>
          </a:p>
          <a:p>
            <a:pPr marL="514350" indent="-514350" defTabSz="514350">
              <a:buFont typeface="+mj-lt"/>
              <a:buAutoNum type="alphaUcPeriod"/>
            </a:pPr>
            <a:endParaRPr lang="en-US" sz="1000" b="1" dirty="0">
              <a:latin typeface="Arial Narrow" pitchFamily="34" charset="0"/>
            </a:endParaRP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Convicted &amp; Converted By The Word</a:t>
            </a:r>
          </a:p>
          <a:p>
            <a:pPr marL="514350" indent="-514350" defTabSz="514350">
              <a:buFont typeface="+mj-lt"/>
              <a:buAutoNum type="alphaUcPeriod"/>
            </a:pPr>
            <a:endParaRPr lang="en-US" sz="1000" b="1" dirty="0">
              <a:latin typeface="Arial Narrow" pitchFamily="34" charset="0"/>
            </a:endParaRPr>
          </a:p>
          <a:p>
            <a:pPr marL="514350" indent="-514350" defTabSz="514350">
              <a:buFont typeface="+mj-lt"/>
              <a:buAutoNum type="alphaUcPeriod"/>
            </a:pPr>
            <a:r>
              <a:rPr lang="en-US" sz="3200" b="1" dirty="0">
                <a:latin typeface="Arial Narrow" pitchFamily="34" charset="0"/>
              </a:rPr>
              <a:t>What The Spirit Does - The Word Does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-1975991" y="2890391"/>
            <a:ext cx="68580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</a:t>
            </a:r>
          </a:p>
          <a:p>
            <a:pPr marL="857250" indent="-857250"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Operate?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2362200"/>
            <a:ext cx="982980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Need for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chemeClr val="bg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The Holy Spirit Works in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chemeClr val="bg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 Operate?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Holy Spirit Gives Evidence of Conversion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1524000" y="379274"/>
            <a:ext cx="9144000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 In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Conviction &amp; Conversion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524000" y="0"/>
            <a:ext cx="9144000" cy="107721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Kristen ITC" pitchFamily="66" charset="0"/>
              </a:rPr>
              <a:t>The Spirit Gives Evidence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Kristen ITC" pitchFamily="66" charset="0"/>
              </a:rPr>
              <a:t>Rom. 8:16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2438401" y="5943601"/>
            <a:ext cx="7381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Then we can know we are children of God!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286000" y="2209800"/>
            <a:ext cx="2819400" cy="3429000"/>
            <a:chOff x="480" y="1392"/>
            <a:chExt cx="1776" cy="2160"/>
          </a:xfrm>
        </p:grpSpPr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480" y="1392"/>
              <a:ext cx="1776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3200" b="1" dirty="0">
                <a:solidFill>
                  <a:schemeClr val="accent2"/>
                </a:solidFill>
                <a:latin typeface="Arial" charset="0"/>
              </a:endParaRPr>
            </a:p>
            <a:p>
              <a:pPr algn="ctr"/>
              <a:endParaRPr lang="en-US" sz="3200" b="1" dirty="0">
                <a:solidFill>
                  <a:schemeClr val="accent2"/>
                </a:solidFill>
                <a:latin typeface="Arial" charset="0"/>
              </a:endParaRPr>
            </a:p>
            <a:p>
              <a:pPr algn="ctr"/>
              <a:endParaRPr lang="en-US" sz="3200" b="1" dirty="0">
                <a:solidFill>
                  <a:schemeClr val="accent2"/>
                </a:solidFill>
                <a:latin typeface="Arial" charset="0"/>
              </a:endParaRPr>
            </a:p>
            <a:p>
              <a:pPr algn="ctr"/>
              <a:r>
                <a:rPr lang="en-US" sz="3200" b="1" dirty="0">
                  <a:solidFill>
                    <a:srgbClr val="00B0F0"/>
                  </a:solidFill>
                  <a:latin typeface="Arial" charset="0"/>
                </a:rPr>
                <a:t>Tells What</a:t>
              </a:r>
            </a:p>
            <a:p>
              <a:pPr algn="ctr"/>
              <a:r>
                <a:rPr lang="en-US" sz="3200" b="1" dirty="0">
                  <a:solidFill>
                    <a:srgbClr val="00B0F0"/>
                  </a:solidFill>
                  <a:latin typeface="Arial" charset="0"/>
                </a:rPr>
                <a:t>One Must Do</a:t>
              </a:r>
            </a:p>
          </p:txBody>
        </p:sp>
        <p:pic>
          <p:nvPicPr>
            <p:cNvPr id="24590" name="Picture 14" descr="open_bibl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6" y="1536"/>
              <a:ext cx="1632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87" name="AutoShape 11"/>
          <p:cNvSpPr>
            <a:spLocks noChangeArrowheads="1"/>
          </p:cNvSpPr>
          <p:nvPr/>
        </p:nvSpPr>
        <p:spPr bwMode="auto">
          <a:xfrm flipH="1">
            <a:off x="2286000" y="1295400"/>
            <a:ext cx="1981200" cy="1295400"/>
          </a:xfrm>
          <a:prstGeom prst="wedgeEllipseCallout">
            <a:avLst>
              <a:gd name="adj1" fmla="val -31491"/>
              <a:gd name="adj2" fmla="val 74995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“Repent and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be Baptized”</a:t>
            </a: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6858000" y="2209800"/>
            <a:ext cx="28194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b="1" dirty="0">
              <a:solidFill>
                <a:schemeClr val="accent2"/>
              </a:solidFill>
              <a:latin typeface="Arial" charset="0"/>
            </a:endParaRPr>
          </a:p>
          <a:p>
            <a:pPr algn="ctr"/>
            <a:endParaRPr lang="en-US" sz="3200" b="1" dirty="0">
              <a:solidFill>
                <a:schemeClr val="accent2"/>
              </a:solidFill>
              <a:latin typeface="Arial" charset="0"/>
            </a:endParaRPr>
          </a:p>
          <a:p>
            <a:pPr algn="ctr"/>
            <a:endParaRPr lang="en-US" sz="3200" b="1" dirty="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3200" b="1" dirty="0">
                <a:solidFill>
                  <a:srgbClr val="00B0F0"/>
                </a:solidFill>
                <a:latin typeface="Arial" charset="0"/>
              </a:rPr>
              <a:t>Knows What</a:t>
            </a:r>
          </a:p>
          <a:p>
            <a:pPr algn="ctr"/>
            <a:r>
              <a:rPr lang="en-US" sz="3200" b="1" dirty="0">
                <a:solidFill>
                  <a:srgbClr val="00B0F0"/>
                </a:solidFill>
                <a:latin typeface="Arial" charset="0"/>
              </a:rPr>
              <a:t>He Has Done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334000" y="2895600"/>
            <a:ext cx="1371600" cy="2057400"/>
            <a:chOff x="3810000" y="2895600"/>
            <a:chExt cx="1371600" cy="2057400"/>
          </a:xfrm>
        </p:grpSpPr>
        <p:sp>
          <p:nvSpPr>
            <p:cNvPr id="13" name="TextBox 12"/>
            <p:cNvSpPr txBox="1"/>
            <p:nvPr/>
          </p:nvSpPr>
          <p:spPr>
            <a:xfrm>
              <a:off x="3810000" y="3581400"/>
              <a:ext cx="1371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Agree</a:t>
              </a:r>
            </a:p>
          </p:txBody>
        </p:sp>
        <p:sp>
          <p:nvSpPr>
            <p:cNvPr id="15" name="Bent-Up Arrow 14"/>
            <p:cNvSpPr/>
            <p:nvPr/>
          </p:nvSpPr>
          <p:spPr>
            <a:xfrm rot="5400000">
              <a:off x="4419600" y="4191000"/>
              <a:ext cx="762000" cy="762000"/>
            </a:xfrm>
            <a:prstGeom prst="bentUpArrow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Bent-Up Arrow 15"/>
            <p:cNvSpPr/>
            <p:nvPr/>
          </p:nvSpPr>
          <p:spPr>
            <a:xfrm rot="16200000">
              <a:off x="3810000" y="2895600"/>
              <a:ext cx="762000" cy="762000"/>
            </a:xfrm>
            <a:prstGeom prst="bentUpArrow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603" name="AutoShape 27"/>
          <p:cNvSpPr>
            <a:spLocks noChangeArrowheads="1"/>
          </p:cNvSpPr>
          <p:nvPr/>
        </p:nvSpPr>
        <p:spPr bwMode="auto">
          <a:xfrm>
            <a:off x="8382000" y="1409700"/>
            <a:ext cx="1752600" cy="1066800"/>
          </a:xfrm>
          <a:prstGeom prst="wedgeEllipseCallout">
            <a:avLst>
              <a:gd name="adj1" fmla="val -42301"/>
              <a:gd name="adj2" fmla="val 81398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“I’ve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done that”</a:t>
            </a:r>
          </a:p>
        </p:txBody>
      </p:sp>
      <p:pic>
        <p:nvPicPr>
          <p:cNvPr id="4" name="Picture 3" descr="Young businessman tablet">
            <a:extLst>
              <a:ext uri="{FF2B5EF4-FFF2-40B4-BE49-F238E27FC236}">
                <a16:creationId xmlns:a16="http://schemas.microsoft.com/office/drawing/2014/main" id="{00A519F6-7170-E5AF-3E55-EA537AF227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30"/>
          <a:stretch/>
        </p:blipFill>
        <p:spPr>
          <a:xfrm>
            <a:off x="7432040" y="2590800"/>
            <a:ext cx="1620520" cy="145359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784624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9" grpId="0" autoUpdateAnimBg="0"/>
      <p:bldP spid="24587" grpId="0" animBg="1" autoUpdateAnimBg="0"/>
      <p:bldP spid="24603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2362200"/>
            <a:ext cx="8382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Need for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chemeClr val="bg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The Holy Spirit Works in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chemeClr val="bg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 Operate?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chemeClr val="bg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Holy Spirit Gives Evidence of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Consequences of the Direct Operation of the Spirit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1524000" y="379274"/>
            <a:ext cx="9144000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 In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Conviction &amp; Conversion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524000" y="0"/>
            <a:ext cx="1371600" cy="6858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 rot="-5380531">
            <a:off x="-875506" y="2780508"/>
            <a:ext cx="599122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7200">
                <a:solidFill>
                  <a:srgbClr val="FFFF99"/>
                </a:solidFill>
                <a:latin typeface="Comic Sans MS" pitchFamily="66" charset="0"/>
              </a:rPr>
              <a:t>Consequences</a:t>
            </a:r>
            <a:endParaRPr lang="en-US" sz="660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124200" y="457200"/>
            <a:ext cx="7162800" cy="762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Makes belief God’s responsibility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124200" y="1524000"/>
            <a:ext cx="7162800" cy="762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If don’t believe - God is respecter...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124200" y="2514600"/>
            <a:ext cx="7162800" cy="762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Denies - all-sufficiency of the word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124200" y="3581400"/>
            <a:ext cx="7162800" cy="762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God didn’t make the word powerful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3124200" y="4648200"/>
            <a:ext cx="7162800" cy="762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Denies free-moral-agency of man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3124200" y="5715000"/>
            <a:ext cx="7162800" cy="762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Eliminates the need to preach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 autoUpdateAnimBg="0"/>
      <p:bldP spid="25605" grpId="0" animBg="1" autoUpdateAnimBg="0"/>
      <p:bldP spid="25606" grpId="0" animBg="1" autoUpdateAnimBg="0"/>
      <p:bldP spid="25607" grpId="0" animBg="1" autoUpdateAnimBg="0"/>
      <p:bldP spid="25608" grpId="0" animBg="1" autoUpdateAnimBg="0"/>
      <p:bldP spid="25609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2362200"/>
            <a:ext cx="8382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Need for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The Holy Spirit Works in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How Does the Spirit Operate?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The Holy Spirit Gives Evidence of Conversion</a:t>
            </a:r>
          </a:p>
          <a:p>
            <a:pPr marL="857250" indent="-857250">
              <a:buAutoNum type="romanUcPeriod"/>
            </a:pPr>
            <a:endParaRPr lang="en-US" sz="9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marL="857250" indent="-857250">
              <a:buAutoNum type="romanUcPeriod"/>
            </a:pPr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Consequences of the Direct Operation of the Spirit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1524000" y="379274"/>
            <a:ext cx="9144000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The Holy Spirit In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Kristen ITC" pitchFamily="66" charset="0"/>
              </a:rPr>
              <a:t>Conviction &amp; Conversion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UGRN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FFFF00"/>
      </a:hlink>
      <a:folHlink>
        <a:srgbClr val="B2B2B2"/>
      </a:folHlink>
    </a:clrScheme>
    <a:fontScheme name="BLUGR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GR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GR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1003</Words>
  <Application>Microsoft Office PowerPoint</Application>
  <PresentationFormat>Widescreen</PresentationFormat>
  <Paragraphs>243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 Narrow</vt:lpstr>
      <vt:lpstr>Arial</vt:lpstr>
      <vt:lpstr>Kristen ITC</vt:lpstr>
      <vt:lpstr>Comic Sans MS</vt:lpstr>
      <vt:lpstr>Franklin Gothic Book</vt:lpstr>
      <vt:lpstr>Times New Roman</vt:lpstr>
      <vt:lpstr>BLUGRN</vt:lpstr>
      <vt:lpstr>2_Crop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61</cp:revision>
  <dcterms:created xsi:type="dcterms:W3CDTF">2010-01-17T02:57:32Z</dcterms:created>
  <dcterms:modified xsi:type="dcterms:W3CDTF">2024-04-14T21:15:12Z</dcterms:modified>
</cp:coreProperties>
</file>