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5" r:id="rId4"/>
    <p:sldId id="263" r:id="rId5"/>
    <p:sldId id="306" r:id="rId6"/>
    <p:sldId id="267" r:id="rId7"/>
    <p:sldId id="271" r:id="rId8"/>
    <p:sldId id="268" r:id="rId9"/>
    <p:sldId id="305" r:id="rId10"/>
    <p:sldId id="270" r:id="rId11"/>
    <p:sldId id="274" r:id="rId12"/>
    <p:sldId id="275" r:id="rId13"/>
    <p:sldId id="304" r:id="rId14"/>
    <p:sldId id="277" r:id="rId15"/>
    <p:sldId id="278" r:id="rId16"/>
    <p:sldId id="279" r:id="rId17"/>
    <p:sldId id="280" r:id="rId18"/>
    <p:sldId id="303" r:id="rId19"/>
    <p:sldId id="282" r:id="rId20"/>
    <p:sldId id="283" r:id="rId21"/>
    <p:sldId id="284" r:id="rId22"/>
    <p:sldId id="302" r:id="rId23"/>
    <p:sldId id="286" r:id="rId24"/>
    <p:sldId id="287" r:id="rId25"/>
    <p:sldId id="301" r:id="rId26"/>
    <p:sldId id="289" r:id="rId27"/>
    <p:sldId id="290" r:id="rId28"/>
    <p:sldId id="300" r:id="rId29"/>
    <p:sldId id="292" r:id="rId30"/>
    <p:sldId id="293" r:id="rId31"/>
    <p:sldId id="294" r:id="rId32"/>
    <p:sldId id="285" r:id="rId33"/>
    <p:sldId id="295" r:id="rId34"/>
    <p:sldId id="296" r:id="rId35"/>
    <p:sldId id="298" r:id="rId36"/>
    <p:sldId id="299" r:id="rId3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20"/>
      </p:cViewPr>
      <p:guideLst>
        <p:guide orient="horz" pos="2184"/>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than Rader" userId="4cd4e879e0ac8dde" providerId="LiveId" clId="{81C417A7-F73B-4326-932C-1B85761FFE66}"/>
    <pc:docChg chg="undo custSel modSld">
      <pc:chgData name="Dathan Rader" userId="4cd4e879e0ac8dde" providerId="LiveId" clId="{81C417A7-F73B-4326-932C-1B85761FFE66}" dt="2024-03-17T03:31:29.729" v="550"/>
      <pc:docMkLst>
        <pc:docMk/>
      </pc:docMkLst>
      <pc:sldChg chg="modAnim">
        <pc:chgData name="Dathan Rader" userId="4cd4e879e0ac8dde" providerId="LiveId" clId="{81C417A7-F73B-4326-932C-1B85761FFE66}" dt="2024-03-17T01:52:23.436" v="81"/>
        <pc:sldMkLst>
          <pc:docMk/>
          <pc:sldMk cId="2042622618" sldId="261"/>
        </pc:sldMkLst>
      </pc:sldChg>
      <pc:sldChg chg="modSp mod modAnim">
        <pc:chgData name="Dathan Rader" userId="4cd4e879e0ac8dde" providerId="LiveId" clId="{81C417A7-F73B-4326-932C-1B85761FFE66}" dt="2024-03-17T01:52:42.645" v="84"/>
        <pc:sldMkLst>
          <pc:docMk/>
          <pc:sldMk cId="1912670925" sldId="265"/>
        </pc:sldMkLst>
        <pc:spChg chg="mod">
          <ac:chgData name="Dathan Rader" userId="4cd4e879e0ac8dde" providerId="LiveId" clId="{81C417A7-F73B-4326-932C-1B85761FFE66}" dt="2024-03-17T01:51:22.429" v="71" actId="20577"/>
          <ac:spMkLst>
            <pc:docMk/>
            <pc:sldMk cId="1912670925" sldId="265"/>
            <ac:spMk id="5" creationId="{8116688A-5384-36AF-ED26-C4745565B0A4}"/>
          </ac:spMkLst>
        </pc:spChg>
      </pc:sldChg>
      <pc:sldChg chg="modAnim">
        <pc:chgData name="Dathan Rader" userId="4cd4e879e0ac8dde" providerId="LiveId" clId="{81C417A7-F73B-4326-932C-1B85761FFE66}" dt="2024-03-17T01:53:27.203" v="91"/>
        <pc:sldMkLst>
          <pc:docMk/>
          <pc:sldMk cId="2708782211" sldId="267"/>
        </pc:sldMkLst>
      </pc:sldChg>
      <pc:sldChg chg="modSp modAnim">
        <pc:chgData name="Dathan Rader" userId="4cd4e879e0ac8dde" providerId="LiveId" clId="{81C417A7-F73B-4326-932C-1B85761FFE66}" dt="2024-03-17T02:50:07.235" v="420" actId="20577"/>
        <pc:sldMkLst>
          <pc:docMk/>
          <pc:sldMk cId="3567161971" sldId="268"/>
        </pc:sldMkLst>
        <pc:spChg chg="mod">
          <ac:chgData name="Dathan Rader" userId="4cd4e879e0ac8dde" providerId="LiveId" clId="{81C417A7-F73B-4326-932C-1B85761FFE66}" dt="2024-03-17T02:50:07.235" v="420" actId="20577"/>
          <ac:spMkLst>
            <pc:docMk/>
            <pc:sldMk cId="3567161971" sldId="268"/>
            <ac:spMk id="2" creationId="{F680AC73-EEBB-08B6-6AFB-12CF58648FCD}"/>
          </ac:spMkLst>
        </pc:spChg>
      </pc:sldChg>
      <pc:sldChg chg="modSp modAnim">
        <pc:chgData name="Dathan Rader" userId="4cd4e879e0ac8dde" providerId="LiveId" clId="{81C417A7-F73B-4326-932C-1B85761FFE66}" dt="2024-03-17T02:35:23.769" v="234" actId="20577"/>
        <pc:sldMkLst>
          <pc:docMk/>
          <pc:sldMk cId="3563010598" sldId="270"/>
        </pc:sldMkLst>
        <pc:spChg chg="mod">
          <ac:chgData name="Dathan Rader" userId="4cd4e879e0ac8dde" providerId="LiveId" clId="{81C417A7-F73B-4326-932C-1B85761FFE66}" dt="2024-03-17T02:35:23.769" v="234" actId="20577"/>
          <ac:spMkLst>
            <pc:docMk/>
            <pc:sldMk cId="3563010598" sldId="270"/>
            <ac:spMk id="4" creationId="{3D5586DD-7494-69BF-5A3B-C09D2ED3612B}"/>
          </ac:spMkLst>
        </pc:spChg>
      </pc:sldChg>
      <pc:sldChg chg="modSp modAnim">
        <pc:chgData name="Dathan Rader" userId="4cd4e879e0ac8dde" providerId="LiveId" clId="{81C417A7-F73B-4326-932C-1B85761FFE66}" dt="2024-03-17T02:25:32.299" v="232" actId="20577"/>
        <pc:sldMkLst>
          <pc:docMk/>
          <pc:sldMk cId="977139319" sldId="271"/>
        </pc:sldMkLst>
        <pc:spChg chg="mod">
          <ac:chgData name="Dathan Rader" userId="4cd4e879e0ac8dde" providerId="LiveId" clId="{81C417A7-F73B-4326-932C-1B85761FFE66}" dt="2024-03-17T02:25:32.299" v="232" actId="20577"/>
          <ac:spMkLst>
            <pc:docMk/>
            <pc:sldMk cId="977139319" sldId="271"/>
            <ac:spMk id="4" creationId="{3D5586DD-7494-69BF-5A3B-C09D2ED3612B}"/>
          </ac:spMkLst>
        </pc:spChg>
      </pc:sldChg>
      <pc:sldChg chg="modAnim">
        <pc:chgData name="Dathan Rader" userId="4cd4e879e0ac8dde" providerId="LiveId" clId="{81C417A7-F73B-4326-932C-1B85761FFE66}" dt="2024-03-17T01:56:07.779" v="122"/>
        <pc:sldMkLst>
          <pc:docMk/>
          <pc:sldMk cId="1132419979" sldId="274"/>
        </pc:sldMkLst>
      </pc:sldChg>
      <pc:sldChg chg="modSp modAnim">
        <pc:chgData name="Dathan Rader" userId="4cd4e879e0ac8dde" providerId="LiveId" clId="{81C417A7-F73B-4326-932C-1B85761FFE66}" dt="2024-03-17T02:50:00.588" v="410" actId="20577"/>
        <pc:sldMkLst>
          <pc:docMk/>
          <pc:sldMk cId="2004656409" sldId="275"/>
        </pc:sldMkLst>
        <pc:spChg chg="mod">
          <ac:chgData name="Dathan Rader" userId="4cd4e879e0ac8dde" providerId="LiveId" clId="{81C417A7-F73B-4326-932C-1B85761FFE66}" dt="2024-03-17T02:50:00.588" v="410" actId="20577"/>
          <ac:spMkLst>
            <pc:docMk/>
            <pc:sldMk cId="2004656409" sldId="275"/>
            <ac:spMk id="2" creationId="{F680AC73-EEBB-08B6-6AFB-12CF58648FCD}"/>
          </ac:spMkLst>
        </pc:spChg>
      </pc:sldChg>
      <pc:sldChg chg="modSp modAnim">
        <pc:chgData name="Dathan Rader" userId="4cd4e879e0ac8dde" providerId="LiveId" clId="{81C417A7-F73B-4326-932C-1B85761FFE66}" dt="2024-03-17T01:56:33.802" v="134" actId="20577"/>
        <pc:sldMkLst>
          <pc:docMk/>
          <pc:sldMk cId="3108675645" sldId="277"/>
        </pc:sldMkLst>
        <pc:spChg chg="mod">
          <ac:chgData name="Dathan Rader" userId="4cd4e879e0ac8dde" providerId="LiveId" clId="{81C417A7-F73B-4326-932C-1B85761FFE66}" dt="2024-03-17T01:56:33.802" v="134" actId="20577"/>
          <ac:spMkLst>
            <pc:docMk/>
            <pc:sldMk cId="3108675645" sldId="277"/>
            <ac:spMk id="4" creationId="{3D5586DD-7494-69BF-5A3B-C09D2ED3612B}"/>
          </ac:spMkLst>
        </pc:spChg>
      </pc:sldChg>
      <pc:sldChg chg="modAnim">
        <pc:chgData name="Dathan Rader" userId="4cd4e879e0ac8dde" providerId="LiveId" clId="{81C417A7-F73B-4326-932C-1B85761FFE66}" dt="2024-03-17T01:57:22.955" v="141"/>
        <pc:sldMkLst>
          <pc:docMk/>
          <pc:sldMk cId="3895250421" sldId="278"/>
        </pc:sldMkLst>
      </pc:sldChg>
      <pc:sldChg chg="modAnim">
        <pc:chgData name="Dathan Rader" userId="4cd4e879e0ac8dde" providerId="LiveId" clId="{81C417A7-F73B-4326-932C-1B85761FFE66}" dt="2024-03-17T01:57:46.421" v="145"/>
        <pc:sldMkLst>
          <pc:docMk/>
          <pc:sldMk cId="25803805" sldId="279"/>
        </pc:sldMkLst>
      </pc:sldChg>
      <pc:sldChg chg="modSp modAnim">
        <pc:chgData name="Dathan Rader" userId="4cd4e879e0ac8dde" providerId="LiveId" clId="{81C417A7-F73B-4326-932C-1B85761FFE66}" dt="2024-03-17T02:58:56.581" v="534" actId="20577"/>
        <pc:sldMkLst>
          <pc:docMk/>
          <pc:sldMk cId="2101042532" sldId="280"/>
        </pc:sldMkLst>
        <pc:spChg chg="mod">
          <ac:chgData name="Dathan Rader" userId="4cd4e879e0ac8dde" providerId="LiveId" clId="{81C417A7-F73B-4326-932C-1B85761FFE66}" dt="2024-03-17T02:58:56.581" v="534" actId="20577"/>
          <ac:spMkLst>
            <pc:docMk/>
            <pc:sldMk cId="2101042532" sldId="280"/>
            <ac:spMk id="2" creationId="{F680AC73-EEBB-08B6-6AFB-12CF58648FCD}"/>
          </ac:spMkLst>
        </pc:spChg>
      </pc:sldChg>
      <pc:sldChg chg="modSp modAnim">
        <pc:chgData name="Dathan Rader" userId="4cd4e879e0ac8dde" providerId="LiveId" clId="{81C417A7-F73B-4326-932C-1B85761FFE66}" dt="2024-03-17T02:59:47.616" v="536" actId="20577"/>
        <pc:sldMkLst>
          <pc:docMk/>
          <pc:sldMk cId="671233630" sldId="282"/>
        </pc:sldMkLst>
        <pc:spChg chg="mod">
          <ac:chgData name="Dathan Rader" userId="4cd4e879e0ac8dde" providerId="LiveId" clId="{81C417A7-F73B-4326-932C-1B85761FFE66}" dt="2024-03-17T02:59:47.616" v="536" actId="20577"/>
          <ac:spMkLst>
            <pc:docMk/>
            <pc:sldMk cId="671233630" sldId="282"/>
            <ac:spMk id="4" creationId="{3D5586DD-7494-69BF-5A3B-C09D2ED3612B}"/>
          </ac:spMkLst>
        </pc:spChg>
      </pc:sldChg>
      <pc:sldChg chg="modAnim">
        <pc:chgData name="Dathan Rader" userId="4cd4e879e0ac8dde" providerId="LiveId" clId="{81C417A7-F73B-4326-932C-1B85761FFE66}" dt="2024-03-17T01:58:56.014" v="158"/>
        <pc:sldMkLst>
          <pc:docMk/>
          <pc:sldMk cId="4259494264" sldId="283"/>
        </pc:sldMkLst>
      </pc:sldChg>
      <pc:sldChg chg="modSp modAnim">
        <pc:chgData name="Dathan Rader" userId="4cd4e879e0ac8dde" providerId="LiveId" clId="{81C417A7-F73B-4326-932C-1B85761FFE66}" dt="2024-03-17T02:49:44.759" v="388" actId="20577"/>
        <pc:sldMkLst>
          <pc:docMk/>
          <pc:sldMk cId="1626124407" sldId="284"/>
        </pc:sldMkLst>
        <pc:spChg chg="mod">
          <ac:chgData name="Dathan Rader" userId="4cd4e879e0ac8dde" providerId="LiveId" clId="{81C417A7-F73B-4326-932C-1B85761FFE66}" dt="2024-03-17T02:49:44.759" v="388" actId="20577"/>
          <ac:spMkLst>
            <pc:docMk/>
            <pc:sldMk cId="1626124407" sldId="284"/>
            <ac:spMk id="2" creationId="{F680AC73-EEBB-08B6-6AFB-12CF58648FCD}"/>
          </ac:spMkLst>
        </pc:spChg>
      </pc:sldChg>
      <pc:sldChg chg="modAnim">
        <pc:chgData name="Dathan Rader" userId="4cd4e879e0ac8dde" providerId="LiveId" clId="{81C417A7-F73B-4326-932C-1B85761FFE66}" dt="2024-03-17T02:00:18.883" v="171"/>
        <pc:sldMkLst>
          <pc:docMk/>
          <pc:sldMk cId="60767922" sldId="286"/>
        </pc:sldMkLst>
      </pc:sldChg>
      <pc:sldChg chg="modSp modAnim">
        <pc:chgData name="Dathan Rader" userId="4cd4e879e0ac8dde" providerId="LiveId" clId="{81C417A7-F73B-4326-932C-1B85761FFE66}" dt="2024-03-17T02:49:33.216" v="378" actId="20577"/>
        <pc:sldMkLst>
          <pc:docMk/>
          <pc:sldMk cId="3782525828" sldId="287"/>
        </pc:sldMkLst>
        <pc:spChg chg="mod">
          <ac:chgData name="Dathan Rader" userId="4cd4e879e0ac8dde" providerId="LiveId" clId="{81C417A7-F73B-4326-932C-1B85761FFE66}" dt="2024-03-17T02:49:33.216" v="378" actId="20577"/>
          <ac:spMkLst>
            <pc:docMk/>
            <pc:sldMk cId="3782525828" sldId="287"/>
            <ac:spMk id="2" creationId="{F680AC73-EEBB-08B6-6AFB-12CF58648FCD}"/>
          </ac:spMkLst>
        </pc:spChg>
      </pc:sldChg>
      <pc:sldChg chg="modAnim">
        <pc:chgData name="Dathan Rader" userId="4cd4e879e0ac8dde" providerId="LiveId" clId="{81C417A7-F73B-4326-932C-1B85761FFE66}" dt="2024-03-17T02:01:25.643" v="184"/>
        <pc:sldMkLst>
          <pc:docMk/>
          <pc:sldMk cId="2883921245" sldId="289"/>
        </pc:sldMkLst>
      </pc:sldChg>
      <pc:sldChg chg="modSp modAnim">
        <pc:chgData name="Dathan Rader" userId="4cd4e879e0ac8dde" providerId="LiveId" clId="{81C417A7-F73B-4326-932C-1B85761FFE66}" dt="2024-03-17T02:50:35.526" v="454" actId="20577"/>
        <pc:sldMkLst>
          <pc:docMk/>
          <pc:sldMk cId="3443688962" sldId="290"/>
        </pc:sldMkLst>
        <pc:spChg chg="mod">
          <ac:chgData name="Dathan Rader" userId="4cd4e879e0ac8dde" providerId="LiveId" clId="{81C417A7-F73B-4326-932C-1B85761FFE66}" dt="2024-03-17T02:50:35.526" v="454" actId="20577"/>
          <ac:spMkLst>
            <pc:docMk/>
            <pc:sldMk cId="3443688962" sldId="290"/>
            <ac:spMk id="2" creationId="{F680AC73-EEBB-08B6-6AFB-12CF58648FCD}"/>
          </ac:spMkLst>
        </pc:spChg>
      </pc:sldChg>
      <pc:sldChg chg="modAnim">
        <pc:chgData name="Dathan Rader" userId="4cd4e879e0ac8dde" providerId="LiveId" clId="{81C417A7-F73B-4326-932C-1B85761FFE66}" dt="2024-03-17T02:02:17.485" v="193"/>
        <pc:sldMkLst>
          <pc:docMk/>
          <pc:sldMk cId="3909236768" sldId="292"/>
        </pc:sldMkLst>
      </pc:sldChg>
      <pc:sldChg chg="modAnim">
        <pc:chgData name="Dathan Rader" userId="4cd4e879e0ac8dde" providerId="LiveId" clId="{81C417A7-F73B-4326-932C-1B85761FFE66}" dt="2024-03-17T02:02:31.827" v="196"/>
        <pc:sldMkLst>
          <pc:docMk/>
          <pc:sldMk cId="2362526296" sldId="293"/>
        </pc:sldMkLst>
      </pc:sldChg>
      <pc:sldChg chg="modSp modAnim">
        <pc:chgData name="Dathan Rader" userId="4cd4e879e0ac8dde" providerId="LiveId" clId="{81C417A7-F73B-4326-932C-1B85761FFE66}" dt="2024-03-17T02:50:53.013" v="488" actId="20577"/>
        <pc:sldMkLst>
          <pc:docMk/>
          <pc:sldMk cId="1821407791" sldId="294"/>
        </pc:sldMkLst>
        <pc:spChg chg="mod">
          <ac:chgData name="Dathan Rader" userId="4cd4e879e0ac8dde" providerId="LiveId" clId="{81C417A7-F73B-4326-932C-1B85761FFE66}" dt="2024-03-17T02:50:53.013" v="488" actId="20577"/>
          <ac:spMkLst>
            <pc:docMk/>
            <pc:sldMk cId="1821407791" sldId="294"/>
            <ac:spMk id="2" creationId="{F680AC73-EEBB-08B6-6AFB-12CF58648FCD}"/>
          </ac:spMkLst>
        </pc:spChg>
      </pc:sldChg>
      <pc:sldChg chg="modAnim">
        <pc:chgData name="Dathan Rader" userId="4cd4e879e0ac8dde" providerId="LiveId" clId="{81C417A7-F73B-4326-932C-1B85761FFE66}" dt="2024-03-17T02:03:20.907" v="206"/>
        <pc:sldMkLst>
          <pc:docMk/>
          <pc:sldMk cId="757952179" sldId="295"/>
        </pc:sldMkLst>
      </pc:sldChg>
      <pc:sldChg chg="modAnim">
        <pc:chgData name="Dathan Rader" userId="4cd4e879e0ac8dde" providerId="LiveId" clId="{81C417A7-F73B-4326-932C-1B85761FFE66}" dt="2024-03-17T02:03:32.510" v="208"/>
        <pc:sldMkLst>
          <pc:docMk/>
          <pc:sldMk cId="1210510623" sldId="296"/>
        </pc:sldMkLst>
      </pc:sldChg>
      <pc:sldChg chg="modSp modAnim">
        <pc:chgData name="Dathan Rader" userId="4cd4e879e0ac8dde" providerId="LiveId" clId="{81C417A7-F73B-4326-932C-1B85761FFE66}" dt="2024-03-17T02:51:15.637" v="528" actId="20577"/>
        <pc:sldMkLst>
          <pc:docMk/>
          <pc:sldMk cId="360218402" sldId="298"/>
        </pc:sldMkLst>
        <pc:spChg chg="mod">
          <ac:chgData name="Dathan Rader" userId="4cd4e879e0ac8dde" providerId="LiveId" clId="{81C417A7-F73B-4326-932C-1B85761FFE66}" dt="2024-03-17T02:51:15.637" v="528" actId="20577"/>
          <ac:spMkLst>
            <pc:docMk/>
            <pc:sldMk cId="360218402" sldId="298"/>
            <ac:spMk id="2" creationId="{F680AC73-EEBB-08B6-6AFB-12CF58648FCD}"/>
          </ac:spMkLst>
        </pc:spChg>
      </pc:sldChg>
      <pc:sldChg chg="modSp mod modAnim">
        <pc:chgData name="Dathan Rader" userId="4cd4e879e0ac8dde" providerId="LiveId" clId="{81C417A7-F73B-4326-932C-1B85761FFE66}" dt="2024-03-17T03:31:29.729" v="550"/>
        <pc:sldMkLst>
          <pc:docMk/>
          <pc:sldMk cId="2142527686" sldId="299"/>
        </pc:sldMkLst>
        <pc:spChg chg="mod">
          <ac:chgData name="Dathan Rader" userId="4cd4e879e0ac8dde" providerId="LiveId" clId="{81C417A7-F73B-4326-932C-1B85761FFE66}" dt="2024-03-17T03:30:44.676" v="543" actId="1076"/>
          <ac:spMkLst>
            <pc:docMk/>
            <pc:sldMk cId="2142527686" sldId="299"/>
            <ac:spMk id="5" creationId="{268D494B-31A7-A82C-CD70-3D766CA845F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7FAD-1423-8876-9ACB-6577643E98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A3E7FB-2C4E-A605-F4FC-F7908ABF09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482221-114B-1DB3-5622-F29ED4BB5ABC}"/>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46AB6B11-948A-54EC-A04D-38BE4EA0A8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C08E27-8D8E-B8D7-8D8C-5944097655A8}"/>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939826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6D70-7E5C-6525-439A-D25B1A3D5D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924072-CE3B-BC1D-A601-3D7FB66494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8894D-3443-9282-38BF-00133DEA3DC5}"/>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8D12EC97-A277-07D9-7C59-51B444885D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0B6EA-EA06-8F21-3A34-B6DA088F4616}"/>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264026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6D2C2-F1AB-F296-9A8C-D012E93901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269B71-7628-2911-BF0F-210347F550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7AE94E-FEB9-C702-778F-5555387EDAAE}"/>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E6C8410F-7495-045F-00BA-E595EDD99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15742-2AA8-6FC1-B43A-02BCA885F581}"/>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234519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3AE34-01FD-EC41-808B-19FF2F29B5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5474F0-C23D-E7AF-558A-E7A81D8456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C3A8D9-069B-490C-8D1F-C4725C993D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20BF15-CD81-2274-64BC-CB953C7FB48C}"/>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6" name="Footer Placeholder 5">
            <a:extLst>
              <a:ext uri="{FF2B5EF4-FFF2-40B4-BE49-F238E27FC236}">
                <a16:creationId xmlns:a16="http://schemas.microsoft.com/office/drawing/2014/main" id="{7202D258-9DCA-E140-AD35-74728C79D4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67BFF1-CCFE-FFE4-5C78-EA0B916C98B6}"/>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175095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FD5D6-E046-3718-604C-4BE0C25681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2FACFF-B7F3-AE44-2FCC-800FEC0BA5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299E61-0DE4-2963-ED43-97E39B973C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50AAF9-6ABE-FA1D-C252-7E0AFBED18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A6904D-ED36-4B50-CC74-D4D8177E3A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293445-015A-126C-4EE8-ED1DF7B80DC3}"/>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8" name="Footer Placeholder 7">
            <a:extLst>
              <a:ext uri="{FF2B5EF4-FFF2-40B4-BE49-F238E27FC236}">
                <a16:creationId xmlns:a16="http://schemas.microsoft.com/office/drawing/2014/main" id="{F3E68116-321D-8239-48C7-8FC0064817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70EBBA-76C1-BEF4-D408-334FC52DA86C}"/>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2448696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2EE00-CFC5-C882-AA07-121C13599E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C43627-2020-F251-F257-CCA6D27514C6}"/>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4" name="Footer Placeholder 3">
            <a:extLst>
              <a:ext uri="{FF2B5EF4-FFF2-40B4-BE49-F238E27FC236}">
                <a16:creationId xmlns:a16="http://schemas.microsoft.com/office/drawing/2014/main" id="{E9054435-0517-A648-AFCA-58C10CED7D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AA1918-45E5-8347-FC01-CE399D4C6633}"/>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1253013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FDF3FC-6FE5-0614-FEC8-DCA29E869CD1}"/>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3" name="Footer Placeholder 2">
            <a:extLst>
              <a:ext uri="{FF2B5EF4-FFF2-40B4-BE49-F238E27FC236}">
                <a16:creationId xmlns:a16="http://schemas.microsoft.com/office/drawing/2014/main" id="{6201CC9D-56F7-E481-ECAE-F25418BF4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AFCFE4-FB2A-06FF-5591-A868EB43AB86}"/>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344401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8F73-FC57-CB8A-94DE-EBC9C26B3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A8849-FE8B-3118-CAE5-3BB9B2F4F4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493D33-901E-3580-AF4A-A8BBF014F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F749B7-7630-1C3C-10F4-F5B65EC1B12C}"/>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6" name="Footer Placeholder 5">
            <a:extLst>
              <a:ext uri="{FF2B5EF4-FFF2-40B4-BE49-F238E27FC236}">
                <a16:creationId xmlns:a16="http://schemas.microsoft.com/office/drawing/2014/main" id="{C86A2946-54C7-56A4-2314-1DD69DA9A7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78B9EC-920A-B9C0-0F8C-C97A3D4AF4EF}"/>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428935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69879-1B70-B8D7-96F1-FC1E27DB4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D6AEE6-AA60-215F-C205-C57ECFB35B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B91528-8405-4D48-35C9-AF04AA6AB0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1F38EC-799B-C6F8-9A41-F53935EB045F}"/>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6" name="Footer Placeholder 5">
            <a:extLst>
              <a:ext uri="{FF2B5EF4-FFF2-40B4-BE49-F238E27FC236}">
                <a16:creationId xmlns:a16="http://schemas.microsoft.com/office/drawing/2014/main" id="{3A56C7B6-B96A-8B71-6C9B-4E0D7AE46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CC53D0-A0BA-C246-55A3-8D10B778038A}"/>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296594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BB879-9164-F956-0286-DFFB73B3B0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0DA7B2-4E85-813E-4E66-32D1801DB7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842FF8-C6D7-4AAD-C640-15E83E65EAAC}"/>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604CEFA2-A1FC-8624-D6A5-996250FA0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47CA57-5B6C-0D83-6643-6ED631C5946B}"/>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3787356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829F4E-E027-E496-FCED-7B930CBFF2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6EB098-CB43-7444-3944-66831F6B8E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EE6BE-74A7-AFEA-DA51-FB29EB740E82}"/>
              </a:ext>
            </a:extLst>
          </p:cNvPr>
          <p:cNvSpPr>
            <a:spLocks noGrp="1"/>
          </p:cNvSpPr>
          <p:nvPr>
            <p:ph type="dt" sz="half" idx="10"/>
          </p:nvPr>
        </p:nvSpPr>
        <p:spPr/>
        <p:txBody>
          <a:body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D038B8DF-F2DE-E0A0-4906-846F74AAC7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EF7BFD-375E-DD1E-9307-32F85980EF36}"/>
              </a:ext>
            </a:extLst>
          </p:cNvPr>
          <p:cNvSpPr>
            <a:spLocks noGrp="1"/>
          </p:cNvSpPr>
          <p:nvPr>
            <p:ph type="sldNum" sz="quarter" idx="12"/>
          </p:nvPr>
        </p:nvSpPr>
        <p:spPr/>
        <p:txBody>
          <a:bodyPr/>
          <a:lstStyle/>
          <a:p>
            <a:fld id="{9D0329EB-1372-4AC4-BFE5-F4E921A6CA21}" type="slidenum">
              <a:rPr lang="en-US" smtClean="0"/>
              <a:t>‹#›</a:t>
            </a:fld>
            <a:endParaRPr lang="en-US"/>
          </a:p>
        </p:txBody>
      </p:sp>
    </p:spTree>
    <p:extLst>
      <p:ext uri="{BB962C8B-B14F-4D97-AF65-F5344CB8AC3E}">
        <p14:creationId xmlns:p14="http://schemas.microsoft.com/office/powerpoint/2010/main" val="362653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F4B2C-43C4-5E1F-B3C3-30A7878920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F4E6C3-DB28-FE31-371C-BABA9FEA79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6FF84-9E73-31DD-A43A-A1FFAB23E3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031FA2-B6C0-447F-9DC4-DFD46B35C641}" type="datetimeFigureOut">
              <a:rPr lang="en-US" smtClean="0"/>
              <a:t>3/15/2024</a:t>
            </a:fld>
            <a:endParaRPr lang="en-US"/>
          </a:p>
        </p:txBody>
      </p:sp>
      <p:sp>
        <p:nvSpPr>
          <p:cNvPr id="5" name="Footer Placeholder 4">
            <a:extLst>
              <a:ext uri="{FF2B5EF4-FFF2-40B4-BE49-F238E27FC236}">
                <a16:creationId xmlns:a16="http://schemas.microsoft.com/office/drawing/2014/main" id="{05DE63B2-E441-16C4-1C9E-9076B616EC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585FCB-12A8-BCE2-4052-8662F0110A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329EB-1372-4AC4-BFE5-F4E921A6CA21}" type="slidenum">
              <a:rPr lang="en-US" smtClean="0"/>
              <a:t>‹#›</a:t>
            </a:fld>
            <a:endParaRPr lang="en-US"/>
          </a:p>
        </p:txBody>
      </p:sp>
    </p:spTree>
    <p:extLst>
      <p:ext uri="{BB962C8B-B14F-4D97-AF65-F5344CB8AC3E}">
        <p14:creationId xmlns:p14="http://schemas.microsoft.com/office/powerpoint/2010/main" val="815574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214601" y="186610"/>
            <a:ext cx="11793894" cy="646331"/>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3600" b="1" dirty="0">
                <a:solidFill>
                  <a:prstClr val="white"/>
                </a:solidFill>
                <a:effectLst>
                  <a:outerShdw blurRad="38100" dist="38100" dir="2700000" algn="tl">
                    <a:srgbClr val="000000">
                      <a:alpha val="43137"/>
                    </a:srgbClr>
                  </a:outerShdw>
                </a:effectLst>
                <a:latin typeface="Univers Condensed" panose="020B0506020202050204" pitchFamily="34" charset="0"/>
              </a:rPr>
              <a:t>Matthew 5:1-12 = The Beatitudes</a:t>
            </a: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ndParaRPr>
          </a:p>
        </p:txBody>
      </p:sp>
      <p:sp>
        <p:nvSpPr>
          <p:cNvPr id="2" name="TextBox 1">
            <a:extLst>
              <a:ext uri="{FF2B5EF4-FFF2-40B4-BE49-F238E27FC236}">
                <a16:creationId xmlns:a16="http://schemas.microsoft.com/office/drawing/2014/main" id="{A7CB8003-5FE8-C666-8CE2-4FA29C4F24DD}"/>
              </a:ext>
            </a:extLst>
          </p:cNvPr>
          <p:cNvSpPr txBox="1"/>
          <p:nvPr/>
        </p:nvSpPr>
        <p:spPr>
          <a:xfrm>
            <a:off x="0" y="1063690"/>
            <a:ext cx="12191999"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Jesus begins the sermon on the mount by talking about characteristics of those in His Kingdom.</a:t>
            </a:r>
          </a:p>
          <a:p>
            <a:pPr marL="285750" indent="-28575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 term “Beatitude” comes from the Latin word </a:t>
            </a:r>
            <a:r>
              <a:rPr lang="en-US" sz="2400" i="1" dirty="0">
                <a:solidFill>
                  <a:schemeClr val="bg1"/>
                </a:solidFill>
                <a:effectLst>
                  <a:outerShdw blurRad="38100" dist="38100" dir="2700000" algn="tl">
                    <a:srgbClr val="000000">
                      <a:alpha val="43137"/>
                    </a:srgbClr>
                  </a:outerShdw>
                </a:effectLst>
                <a:latin typeface="Univers Condensed" panose="020B0506020202050204" pitchFamily="34" charset="0"/>
              </a:rPr>
              <a:t>beatus</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meaning “Blessed”.</a:t>
            </a:r>
          </a:p>
          <a:p>
            <a:pPr marL="285750" indent="-285750">
              <a:buFont typeface="Arial" panose="020B0604020202020204" pitchFamily="34" charset="0"/>
              <a:buChar char="•"/>
            </a:pPr>
            <a:r>
              <a:rPr lang="en-US" sz="2400" i="1" dirty="0">
                <a:solidFill>
                  <a:schemeClr val="bg1"/>
                </a:solidFill>
                <a:effectLst>
                  <a:outerShdw blurRad="38100" dist="38100" dir="2700000" algn="tl">
                    <a:srgbClr val="000000">
                      <a:alpha val="43137"/>
                    </a:srgbClr>
                  </a:outerShdw>
                </a:effectLst>
                <a:latin typeface="Univers Condensed" panose="020B0506020202050204" pitchFamily="34" charset="0"/>
              </a:rPr>
              <a:t>Makarios</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is the Greek word that is translated “Blessed”</a:t>
            </a:r>
          </a:p>
          <a:p>
            <a:pPr marL="800100" lvl="1" indent="-342900">
              <a:buFont typeface="Wingdings" panose="05000000000000000000" pitchFamily="2" charset="2"/>
              <a:buChar char="Ø"/>
            </a:pPr>
            <a:r>
              <a:rPr lang="en-US" sz="2400" dirty="0">
                <a:solidFill>
                  <a:srgbClr val="002060"/>
                </a:solidFill>
                <a:latin typeface="Univers Condensed" panose="020B0506020202050204" pitchFamily="34" charset="0"/>
              </a:rPr>
              <a:t>“supremely best, fortunate, well off, blessed or happy”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(Strong’s)</a:t>
            </a:r>
          </a:p>
          <a:p>
            <a:pPr marL="800100" lvl="1" indent="-342900">
              <a:buFont typeface="Wingdings" panose="05000000000000000000" pitchFamily="2" charset="2"/>
              <a:buChar char="Ø"/>
            </a:pPr>
            <a:r>
              <a:rPr lang="en-US" sz="2400" dirty="0">
                <a:solidFill>
                  <a:srgbClr val="002060"/>
                </a:solidFill>
                <a:latin typeface="Univers Condensed" panose="020B0506020202050204" pitchFamily="34" charset="0"/>
              </a:rPr>
              <a:t>This word is translated “Happy” in Deut. 33:29.</a:t>
            </a:r>
          </a:p>
          <a:p>
            <a:pPr marL="800100" lvl="1" indent="-342900">
              <a:buFont typeface="Wingdings" panose="05000000000000000000" pitchFamily="2" charset="2"/>
              <a:buChar char="Ø"/>
            </a:pPr>
            <a:r>
              <a:rPr lang="en-US" sz="2400" dirty="0">
                <a:solidFill>
                  <a:srgbClr val="002060"/>
                </a:solidFill>
                <a:latin typeface="Univers Condensed" panose="020B0506020202050204" pitchFamily="34" charset="0"/>
              </a:rPr>
              <a:t>This happiness is not an emotional feeling one gets by serving God. It is something deeply rooted in our character because we are approved and favored by God.</a:t>
            </a:r>
          </a:p>
          <a:p>
            <a:pPr marL="800100" lvl="1" indent="-342900">
              <a:buFont typeface="Wingdings" panose="05000000000000000000" pitchFamily="2" charset="2"/>
              <a:buChar char="Ø"/>
            </a:pPr>
            <a:r>
              <a:rPr lang="en-US" sz="2400" dirty="0">
                <a:solidFill>
                  <a:srgbClr val="002060"/>
                </a:solidFill>
                <a:latin typeface="Univers Condensed" panose="020B0506020202050204" pitchFamily="34" charset="0"/>
              </a:rPr>
              <a:t>The Septuagint (LXX) often translates this word as an emphatic exclamation. As in “oh the happiness of…” or “oh the blessedness of…”</a:t>
            </a:r>
          </a:p>
        </p:txBody>
      </p:sp>
    </p:spTree>
    <p:extLst>
      <p:ext uri="{BB962C8B-B14F-4D97-AF65-F5344CB8AC3E}">
        <p14:creationId xmlns:p14="http://schemas.microsoft.com/office/powerpoint/2010/main" val="106472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214601" y="186610"/>
            <a:ext cx="1179389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Matthew 5:1-12 = The Beatitudes</a:t>
            </a:r>
          </a:p>
        </p:txBody>
      </p:sp>
      <p:sp>
        <p:nvSpPr>
          <p:cNvPr id="2" name="TextBox 1">
            <a:extLst>
              <a:ext uri="{FF2B5EF4-FFF2-40B4-BE49-F238E27FC236}">
                <a16:creationId xmlns:a16="http://schemas.microsoft.com/office/drawing/2014/main" id="{A7CB8003-5FE8-C666-8CE2-4FA29C4F24DD}"/>
              </a:ext>
            </a:extLst>
          </p:cNvPr>
          <p:cNvSpPr txBox="1"/>
          <p:nvPr/>
        </p:nvSpPr>
        <p:spPr>
          <a:xfrm>
            <a:off x="0" y="1063690"/>
            <a:ext cx="12191999"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Jesus begins the sermon on the mount by</a:t>
            </a:r>
            <a:r>
              <a:rPr kumimoji="0" lang="en-US" sz="2400" b="0" i="0" u="none" strike="noStrike" kern="1200" cap="none" spc="0" normalizeH="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talking about characteristics of those in His Kingdom.</a:t>
            </a:r>
            <a:endPar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term “Beatitude” comes from the Latin word </a:t>
            </a:r>
            <a:r>
              <a:rPr kumimoji="0" lang="en-US" sz="24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beatus</a:t>
            </a: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meaning “Blessed”.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Makarios</a:t>
            </a: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 is the Greek word that is translated “Blessed”</a:t>
            </a:r>
            <a:endPar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Beatitudes are found throughout the Old an</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d New Testament and always describe those who are favored and accepted by God.</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Deut. 33:29 </a:t>
            </a:r>
            <a:r>
              <a:rPr lang="en-US" sz="2400" dirty="0">
                <a:solidFill>
                  <a:srgbClr val="002060"/>
                </a:solidFill>
                <a:latin typeface="Univers Condensed" panose="020B0506020202050204" pitchFamily="34" charset="0"/>
              </a:rPr>
              <a:t>– “</a:t>
            </a:r>
            <a:r>
              <a:rPr lang="en-US" sz="2400" b="1" u="sng" dirty="0">
                <a:solidFill>
                  <a:srgbClr val="002060"/>
                </a:solidFill>
                <a:latin typeface="Univers Condensed" panose="020B0506020202050204" pitchFamily="34" charset="0"/>
              </a:rPr>
              <a:t>Happy</a:t>
            </a:r>
            <a:r>
              <a:rPr lang="en-US" sz="2400" dirty="0">
                <a:solidFill>
                  <a:srgbClr val="002060"/>
                </a:solidFill>
                <a:latin typeface="Univers Condensed" panose="020B0506020202050204" pitchFamily="34" charset="0"/>
              </a:rPr>
              <a:t> are you, O Israel! Who is like you, a people saved by the Lord…”</a:t>
            </a:r>
            <a:endPar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ndParaRP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1:1 </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a:t>
            </a:r>
            <a:r>
              <a:rPr kumimoji="0" lang="en-US" sz="2400" b="1" i="0" u="sng"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Blessed</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is the man who walks not in the counsel of the ungodly, nor stands in the path of sinners, nor sits in the seat of the scornful.”</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2:12 </a:t>
            </a:r>
            <a:r>
              <a:rPr lang="en-US" sz="2400" dirty="0">
                <a:solidFill>
                  <a:srgbClr val="002060"/>
                </a:solidFill>
                <a:latin typeface="Univers Condensed" panose="020B0506020202050204" pitchFamily="34" charset="0"/>
              </a:rPr>
              <a:t>– “…</a:t>
            </a:r>
            <a:r>
              <a:rPr lang="en-US" sz="2400" b="1" u="sng" dirty="0">
                <a:solidFill>
                  <a:srgbClr val="002060"/>
                </a:solidFill>
                <a:latin typeface="Univers Condensed" panose="020B0506020202050204" pitchFamily="34" charset="0"/>
              </a:rPr>
              <a:t>Blessed</a:t>
            </a:r>
            <a:r>
              <a:rPr lang="en-US" sz="2400" dirty="0">
                <a:solidFill>
                  <a:srgbClr val="002060"/>
                </a:solidFill>
                <a:latin typeface="Univers Condensed" panose="020B0506020202050204" pitchFamily="34" charset="0"/>
              </a:rPr>
              <a:t> are all those who put their trust in Him.”</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32:1 </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a:t>
            </a:r>
            <a:r>
              <a:rPr kumimoji="0" lang="en-US" sz="2400" b="1" i="0" u="sng"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Blessed</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is he whose transgression is forgiven…”</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86:4 </a:t>
            </a:r>
            <a:r>
              <a:rPr lang="en-US" sz="2400" dirty="0">
                <a:solidFill>
                  <a:srgbClr val="002060"/>
                </a:solidFill>
                <a:latin typeface="Univers Condensed" panose="020B0506020202050204" pitchFamily="34" charset="0"/>
              </a:rPr>
              <a:t>– “</a:t>
            </a:r>
            <a:r>
              <a:rPr lang="en-US" sz="2400" b="1" u="sng" dirty="0">
                <a:solidFill>
                  <a:srgbClr val="002060"/>
                </a:solidFill>
                <a:latin typeface="Univers Condensed" panose="020B0506020202050204" pitchFamily="34" charset="0"/>
              </a:rPr>
              <a:t>Blessed</a:t>
            </a:r>
            <a:r>
              <a:rPr lang="en-US" sz="2400" dirty="0">
                <a:solidFill>
                  <a:srgbClr val="002060"/>
                </a:solidFill>
                <a:latin typeface="Univers Condensed" panose="020B0506020202050204" pitchFamily="34" charset="0"/>
              </a:rPr>
              <a:t> are those who dwell in Your house…”</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86:5 </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a:t>
            </a:r>
            <a:r>
              <a:rPr kumimoji="0" lang="en-US" sz="2400" b="1" i="0" u="sng"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Blessed</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is the man whose strength is in You…”</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Prov. 3:13 </a:t>
            </a:r>
            <a:r>
              <a:rPr lang="en-US" sz="2400" dirty="0">
                <a:solidFill>
                  <a:srgbClr val="002060"/>
                </a:solidFill>
                <a:latin typeface="Univers Condensed" panose="020B0506020202050204" pitchFamily="34" charset="0"/>
              </a:rPr>
              <a:t>– “</a:t>
            </a:r>
            <a:r>
              <a:rPr lang="en-US" sz="2400" b="1" u="sng" dirty="0">
                <a:solidFill>
                  <a:srgbClr val="002060"/>
                </a:solidFill>
                <a:latin typeface="Univers Condensed" panose="020B0506020202050204" pitchFamily="34" charset="0"/>
              </a:rPr>
              <a:t>Happy</a:t>
            </a:r>
            <a:r>
              <a:rPr lang="en-US" sz="2400" dirty="0">
                <a:solidFill>
                  <a:srgbClr val="002060"/>
                </a:solidFill>
                <a:latin typeface="Univers Condensed" panose="020B0506020202050204" pitchFamily="34" charset="0"/>
              </a:rPr>
              <a:t> is the man who finds wisdom…”</a:t>
            </a:r>
            <a:endPar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ndParaRP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14:22 </a:t>
            </a:r>
            <a:r>
              <a:rPr lang="en-US" sz="2400" dirty="0">
                <a:solidFill>
                  <a:srgbClr val="002060"/>
                </a:solidFill>
                <a:latin typeface="Univers Condensed" panose="020B0506020202050204" pitchFamily="34" charset="0"/>
              </a:rPr>
              <a:t>– “</a:t>
            </a:r>
            <a:r>
              <a:rPr lang="en-US" sz="2400" b="1" u="sng" dirty="0">
                <a:solidFill>
                  <a:srgbClr val="002060"/>
                </a:solidFill>
                <a:latin typeface="Univers Condensed" panose="020B0506020202050204" pitchFamily="34" charset="0"/>
              </a:rPr>
              <a:t>Blessed</a:t>
            </a:r>
            <a:r>
              <a:rPr lang="en-US" sz="2400" dirty="0">
                <a:solidFill>
                  <a:srgbClr val="002060"/>
                </a:solidFill>
                <a:latin typeface="Univers Condensed" panose="020B0506020202050204" pitchFamily="34" charset="0"/>
              </a:rPr>
              <a:t> is he who does not condemn himself in what he approves.”</a:t>
            </a:r>
          </a:p>
          <a:p>
            <a:pPr marL="800100" lvl="1" indent="-342900">
              <a:buFont typeface="Wingdings" panose="05000000000000000000" pitchFamily="2" charset="2"/>
              <a:buChar char="Ø"/>
            </a:pP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Rev. 1:3 </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a:t>
            </a:r>
            <a:r>
              <a:rPr kumimoji="0" lang="en-US" sz="2400" b="1" i="0" u="sng"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Blessed</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is he who reads and those who hear the words of this prophecy…”</a:t>
            </a:r>
          </a:p>
        </p:txBody>
      </p:sp>
    </p:spTree>
    <p:extLst>
      <p:ext uri="{BB962C8B-B14F-4D97-AF65-F5344CB8AC3E}">
        <p14:creationId xmlns:p14="http://schemas.microsoft.com/office/powerpoint/2010/main" val="204262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anim calcmode="lin" valueType="num">
                                      <p:cBhvr additive="base">
                                        <p:cTn id="1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 calcmode="lin" valueType="num">
                                      <p:cBhvr additive="base">
                                        <p:cTn id="1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anim calcmode="lin" valueType="num">
                                      <p:cBhvr additive="base">
                                        <p:cTn id="2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8" end="8"/>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 calcmode="lin" valueType="num">
                                      <p:cBhvr additive="base">
                                        <p:cTn id="2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9" end="9"/>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 calcmode="lin" valueType="num">
                                      <p:cBhvr additive="base">
                                        <p:cTn id="3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anim calcmode="lin" valueType="num">
                                      <p:cBhvr additive="base">
                                        <p:cTn id="3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12" end="12"/>
                                            </p:txEl>
                                          </p:spTgt>
                                        </p:tgtEl>
                                        <p:attrNameLst>
                                          <p:attrName>style.visibility</p:attrName>
                                        </p:attrNameLst>
                                      </p:cBhvr>
                                      <p:to>
                                        <p:strVal val="visible"/>
                                      </p:to>
                                    </p:set>
                                    <p:anim calcmode="lin" valueType="num">
                                      <p:cBhvr additive="base">
                                        <p:cTn id="39"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F8D895A-6752-BAB2-2B46-495085AFD5EF}"/>
              </a:ext>
            </a:extLst>
          </p:cNvPr>
          <p:cNvSpPr/>
          <p:nvPr/>
        </p:nvSpPr>
        <p:spPr>
          <a:xfrm>
            <a:off x="472751" y="170179"/>
            <a:ext cx="11246498" cy="3655202"/>
          </a:xfrm>
          <a:prstGeom prst="roundRect">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beatitudes are not simple statements; they are exclamations! That is most important, for it means that the beatitudes are not pious hopes of what shall be, they are not glowing but nebulous prophecies of some future bliss; they are congratulations on what is… The beatitudes in effect say, ‘O the bliss of being a Christian! O the joy of following Christ! O the sheer happiness of knowing Jesus Christ as Master, Savior, and Lord!’.</a:t>
            </a:r>
            <a:r>
              <a:rPr kumimoji="0" lang="en-US" sz="2400" b="0" i="0" u="none" strike="noStrike" kern="1200" cap="none" spc="0" normalizeH="0" noProof="0" dirty="0">
                <a:ln>
                  <a:noFill/>
                </a:ln>
                <a:solidFill>
                  <a:srgbClr val="00B0F0"/>
                </a:solidFill>
                <a:effectLst/>
                <a:uLnTx/>
                <a:uFillTx/>
                <a:latin typeface="Univers Condensed" panose="020B0506020202050204" pitchFamily="34" charset="0"/>
                <a:ea typeface="+mn-ea"/>
                <a:cs typeface="+mn-cs"/>
              </a:rPr>
              <a:t> The very form of the beatitudes is the statement of the joyous thrill and the radiant gladness of the Christian life. In face of the beatitudes a gloom-encompassed Christianity is unthinkable.</a:t>
            </a:r>
            <a:r>
              <a:rPr kumimoji="0" lang="en-US" sz="24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 (William Barclay, </a:t>
            </a:r>
            <a:r>
              <a:rPr kumimoji="0" lang="en-US" sz="2400" b="0" i="1"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Daily Study Bible, The Gospel of Matthew</a:t>
            </a:r>
            <a:r>
              <a:rPr kumimoji="0" lang="en-US" sz="24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 83-84)</a:t>
            </a:r>
          </a:p>
        </p:txBody>
      </p:sp>
      <p:sp>
        <p:nvSpPr>
          <p:cNvPr id="5" name="TextBox 4">
            <a:extLst>
              <a:ext uri="{FF2B5EF4-FFF2-40B4-BE49-F238E27FC236}">
                <a16:creationId xmlns:a16="http://schemas.microsoft.com/office/drawing/2014/main" id="{8116688A-5384-36AF-ED26-C4745565B0A4}"/>
              </a:ext>
            </a:extLst>
          </p:cNvPr>
          <p:cNvSpPr txBox="1"/>
          <p:nvPr/>
        </p:nvSpPr>
        <p:spPr>
          <a:xfrm>
            <a:off x="472922" y="3984770"/>
            <a:ext cx="11246498" cy="1938992"/>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solidFill>
                  <a:srgbClr val="002060"/>
                </a:solidFill>
                <a:latin typeface="Univers Condensed" panose="020B0506020202050204" pitchFamily="34" charset="0"/>
              </a:rPr>
              <a:t>Those who have the attributes found in the beatitudes should celebrate that fact, for it is joyous to be </a:t>
            </a:r>
            <a:r>
              <a:rPr lang="en-US" sz="2400" b="1" u="sng" dirty="0">
                <a:solidFill>
                  <a:srgbClr val="002060"/>
                </a:solidFill>
                <a:latin typeface="Univers Condensed" panose="020B0506020202050204" pitchFamily="34" charset="0"/>
              </a:rPr>
              <a:t>approved by God</a:t>
            </a:r>
            <a:r>
              <a:rPr lang="en-US" sz="2400" dirty="0">
                <a:solidFill>
                  <a:srgbClr val="002060"/>
                </a:solidFill>
                <a:latin typeface="Univers Condensed" panose="020B0506020202050204" pitchFamily="34" charset="0"/>
              </a:rPr>
              <a:t>.</a:t>
            </a:r>
          </a:p>
          <a:p>
            <a:pPr marL="285750" indent="-285750">
              <a:buFont typeface="Wingdings" panose="05000000000000000000" pitchFamily="2" charset="2"/>
              <a:buChar char="Ø"/>
            </a:pPr>
            <a:r>
              <a:rPr lang="en-US" sz="2400" dirty="0">
                <a:solidFill>
                  <a:srgbClr val="002060"/>
                </a:solidFill>
                <a:latin typeface="Univers Condensed" panose="020B0506020202050204" pitchFamily="34" charset="0"/>
              </a:rPr>
              <a:t>The Christian life should be a happy one because we are </a:t>
            </a:r>
            <a:r>
              <a:rPr lang="en-US" sz="2400" b="1" u="sng" dirty="0">
                <a:solidFill>
                  <a:srgbClr val="002060"/>
                </a:solidFill>
                <a:latin typeface="Univers Condensed" panose="020B0506020202050204" pitchFamily="34" charset="0"/>
              </a:rPr>
              <a:t>approved by God</a:t>
            </a:r>
            <a:r>
              <a:rPr lang="en-US" sz="2400" dirty="0">
                <a:solidFill>
                  <a:srgbClr val="002060"/>
                </a:solidFill>
                <a:latin typeface="Univers Condensed" panose="020B0506020202050204" pitchFamily="34" charset="0"/>
              </a:rPr>
              <a:t>.</a:t>
            </a:r>
          </a:p>
          <a:p>
            <a:pPr marL="285750" indent="-285750">
              <a:buFont typeface="Wingdings" panose="05000000000000000000" pitchFamily="2" charset="2"/>
              <a:buChar char="Ø"/>
            </a:pPr>
            <a:r>
              <a:rPr lang="en-US" sz="2400" dirty="0">
                <a:solidFill>
                  <a:srgbClr val="002060"/>
                </a:solidFill>
                <a:latin typeface="Univers Condensed" panose="020B0506020202050204" pitchFamily="34" charset="0"/>
              </a:rPr>
              <a:t>The Christian not only has hope of future blessings but also present blessings of a happy and blessed life now because we are </a:t>
            </a:r>
            <a:r>
              <a:rPr lang="en-US" sz="2400" b="1" u="sng" dirty="0">
                <a:solidFill>
                  <a:srgbClr val="002060"/>
                </a:solidFill>
                <a:latin typeface="Univers Condensed" panose="020B0506020202050204" pitchFamily="34" charset="0"/>
              </a:rPr>
              <a:t>approved by God</a:t>
            </a:r>
            <a:r>
              <a:rPr lang="en-US" sz="2400" dirty="0">
                <a:solidFill>
                  <a:srgbClr val="002060"/>
                </a:solidFill>
                <a:latin typeface="Univers Condensed" panose="020B0506020202050204" pitchFamily="34" charset="0"/>
              </a:rPr>
              <a:t>.</a:t>
            </a:r>
          </a:p>
        </p:txBody>
      </p:sp>
    </p:spTree>
    <p:extLst>
      <p:ext uri="{BB962C8B-B14F-4D97-AF65-F5344CB8AC3E}">
        <p14:creationId xmlns:p14="http://schemas.microsoft.com/office/powerpoint/2010/main" val="191267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additive="base">
                                        <p:cTn id="2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2667698" y="1733009"/>
            <a:ext cx="6869633"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187" y="2925833"/>
            <a:ext cx="94416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2060"/>
                </a:solidFill>
                <a:uLnTx/>
                <a:uFillTx/>
                <a:latin typeface="Univers Condensed" panose="020B0506020202050204" pitchFamily="34" charset="0"/>
                <a:ea typeface="+mn-ea"/>
                <a:cs typeface="+mn-cs"/>
              </a:rPr>
              <a:t>Attributes of Those Approved by God</a:t>
            </a:r>
          </a:p>
        </p:txBody>
      </p:sp>
      <p:sp>
        <p:nvSpPr>
          <p:cNvPr id="5" name="Rectangle: Rounded Corners 4">
            <a:extLst>
              <a:ext uri="{FF2B5EF4-FFF2-40B4-BE49-F238E27FC236}">
                <a16:creationId xmlns:a16="http://schemas.microsoft.com/office/drawing/2014/main" id="{450336EF-B7D1-32D7-0B0E-5CD3ECF2AED4}"/>
              </a:ext>
            </a:extLst>
          </p:cNvPr>
          <p:cNvSpPr/>
          <p:nvPr/>
        </p:nvSpPr>
        <p:spPr>
          <a:xfrm>
            <a:off x="2722205" y="3998266"/>
            <a:ext cx="6757698" cy="1445763"/>
          </a:xfrm>
          <a:prstGeom prst="roundRect">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Jesus is answering two questions: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Who are the those approved by God?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What are the benefits of those approved by God?</a:t>
            </a:r>
          </a:p>
        </p:txBody>
      </p:sp>
    </p:spTree>
    <p:extLst>
      <p:ext uri="{BB962C8B-B14F-4D97-AF65-F5344CB8AC3E}">
        <p14:creationId xmlns:p14="http://schemas.microsoft.com/office/powerpoint/2010/main" val="394782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55399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p:txBody>
      </p:sp>
    </p:spTree>
    <p:extLst>
      <p:ext uri="{BB962C8B-B14F-4D97-AF65-F5344CB8AC3E}">
        <p14:creationId xmlns:p14="http://schemas.microsoft.com/office/powerpoint/2010/main" val="3553280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3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a:t>
            </a:r>
            <a:r>
              <a:rPr kumimoji="0" lang="en-US" sz="3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p:txBody>
      </p:sp>
      <p:sp>
        <p:nvSpPr>
          <p:cNvPr id="4" name="TextBox 3">
            <a:extLst>
              <a:ext uri="{FF2B5EF4-FFF2-40B4-BE49-F238E27FC236}">
                <a16:creationId xmlns:a16="http://schemas.microsoft.com/office/drawing/2014/main" id="{3D5586DD-7494-69BF-5A3B-C09D2ED3612B}"/>
              </a:ext>
            </a:extLst>
          </p:cNvPr>
          <p:cNvSpPr txBox="1"/>
          <p:nvPr/>
        </p:nvSpPr>
        <p:spPr>
          <a:xfrm>
            <a:off x="343948" y="1384183"/>
            <a:ext cx="11512492" cy="3046988"/>
          </a:xfrm>
          <a:prstGeom prst="rect">
            <a:avLst/>
          </a:prstGeom>
          <a:noFill/>
        </p:spPr>
        <p:txBody>
          <a:bodyPr wrap="square" rtlCol="0">
            <a:spAutoFit/>
          </a:bodyPr>
          <a:lstStyle/>
          <a:p>
            <a:pPr marL="457200" indent="-457200">
              <a:buFont typeface="+mj-lt"/>
              <a:buAutoNum type="alphaUcPeriod"/>
            </a:pPr>
            <a:r>
              <a:rPr lang="en-US" sz="2400" dirty="0">
                <a:solidFill>
                  <a:srgbClr val="002060"/>
                </a:solidFill>
                <a:latin typeface="Univers Condensed" panose="020B0506020202050204" pitchFamily="34" charset="0"/>
              </a:rPr>
              <a:t>“Poor” literally means absolute or abject poverty.</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it describes poverty which is beaten to its knees.”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(William Barclay)</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 Hebrew word for “poor” underwent a four stage development of meaning</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Simply poor</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Because poor, therefore have no influence, power or prestige.</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Having no influence therefore meant one was down-trodden and oppressed.</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The man who, because he has no earthly resources whatsoever, puts his whole trust in God.</a:t>
            </a:r>
          </a:p>
        </p:txBody>
      </p:sp>
    </p:spTree>
    <p:extLst>
      <p:ext uri="{BB962C8B-B14F-4D97-AF65-F5344CB8AC3E}">
        <p14:creationId xmlns:p14="http://schemas.microsoft.com/office/powerpoint/2010/main" val="270878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a:tabLst/>
              <a:defRPr/>
            </a:pPr>
            <a:r>
              <a:rPr kumimoji="0" lang="en-US" sz="3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a:t>
            </a:r>
            <a:r>
              <a:rPr kumimoji="0" lang="en-US" sz="3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p:txBody>
      </p:sp>
      <p:sp>
        <p:nvSpPr>
          <p:cNvPr id="4" name="TextBox 3">
            <a:extLst>
              <a:ext uri="{FF2B5EF4-FFF2-40B4-BE49-F238E27FC236}">
                <a16:creationId xmlns:a16="http://schemas.microsoft.com/office/drawing/2014/main" id="{3D5586DD-7494-69BF-5A3B-C09D2ED3612B}"/>
              </a:ext>
            </a:extLst>
          </p:cNvPr>
          <p:cNvSpPr txBox="1"/>
          <p:nvPr/>
        </p:nvSpPr>
        <p:spPr>
          <a:xfrm>
            <a:off x="343948" y="1384183"/>
            <a:ext cx="11512492" cy="452431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“Poor” literally means absolute or abject poverty.</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To be poor “in Spirit” carries the idea of humility – realizing one’s own smallness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(Psalm 144:3)</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One who will completely submit to God’s will and not be “haughty in spirit”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(Prov. 16:18)</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Pharisee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(Luke 18:9-14)</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Laodiceans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(Rev. 3:17-19)</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Their Reward: “Theirs is the kingdom of heaven.”</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Those in the kingdom are under the rule of God.</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kingdom is both present (church) and future (heaven).</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Jesus talked about being “humble as a little child” to enter the kingdom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(Matt. 18:1-4)</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We become heirs of an eternal home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(Rom. 8:17)</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97713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additive="base">
                                        <p:cTn id="4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933231"/>
            <a:ext cx="9399519" cy="646331"/>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1555632" y="1812022"/>
            <a:ext cx="9062734" cy="3707934"/>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The one who is “Poor in Spirit” is one who puts their whole trust in God and therefore renders perfect obedience in order to be </a:t>
            </a:r>
            <a:r>
              <a:rPr lang="en-US" sz="2800" b="1" u="sng" dirty="0">
                <a:solidFill>
                  <a:srgbClr val="00B0F0"/>
                </a:solidFill>
                <a:latin typeface="Univers Condensed" panose="020B0506020202050204" pitchFamily="34" charset="0"/>
              </a:rPr>
              <a:t>approved by God</a:t>
            </a:r>
            <a:r>
              <a:rPr lang="en-US" sz="2800" dirty="0">
                <a:solidFill>
                  <a:srgbClr val="00B0F0"/>
                </a:solidFill>
                <a:latin typeface="Univers Condensed" panose="020B0506020202050204" pitchFamily="34" charset="0"/>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356716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101566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p:txBody>
      </p:sp>
    </p:spTree>
    <p:extLst>
      <p:ext uri="{BB962C8B-B14F-4D97-AF65-F5344CB8AC3E}">
        <p14:creationId xmlns:p14="http://schemas.microsoft.com/office/powerpoint/2010/main" val="1026106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a:t>
            </a:r>
            <a:r>
              <a:rPr lang="en-US" sz="3600" dirty="0">
                <a:solidFill>
                  <a:prstClr val="white"/>
                </a:solidFill>
                <a:effectLst>
                  <a:outerShdw blurRad="38100" dist="38100" dir="2700000" algn="tl">
                    <a:srgbClr val="000000">
                      <a:alpha val="43137"/>
                    </a:srgbClr>
                  </a:outerShdw>
                </a:effectLst>
                <a:latin typeface="Univers Condensed" panose="020B0506020202050204" pitchFamily="34" charset="0"/>
              </a:rPr>
              <a:t> </a:t>
            </a:r>
            <a:r>
              <a:rPr lang="en-US" sz="36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Mourn</a:t>
            </a:r>
            <a:r>
              <a:rPr lang="en-US" sz="3600" dirty="0">
                <a:solidFill>
                  <a:prstClr val="white"/>
                </a:solidFill>
                <a:effectLst>
                  <a:outerShdw blurRad="38100" dist="38100" dir="2700000" algn="tl">
                    <a:srgbClr val="000000">
                      <a:alpha val="43137"/>
                    </a:srgbClr>
                  </a:outerShdw>
                </a:effectLst>
                <a:latin typeface="Univers Condensed" panose="020B0506020202050204" pitchFamily="34" charset="0"/>
              </a:rPr>
              <a:t> </a:t>
            </a:r>
            <a:r>
              <a:rPr lang="en-US" sz="36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(v.4)</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89364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The word translated “mourn” is the</a:t>
            </a:r>
            <a:r>
              <a:rPr lang="en-US" sz="2400" dirty="0">
                <a:solidFill>
                  <a:srgbClr val="002060"/>
                </a:solidFill>
                <a:latin typeface="Univers Condensed" panose="020B0506020202050204" pitchFamily="34" charset="0"/>
              </a:rPr>
              <a:t> strongest word for mourning in the Greek language.</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It is the word used for mourning over death.</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 Septuagint uses this same Greek word in describing Jacob’s grief when he believed Joseph to be dead.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(Gen. 37:34)</a:t>
            </a:r>
          </a:p>
          <a:p>
            <a:pPr marL="457200" indent="-457200">
              <a:buFont typeface="+mj-lt"/>
              <a:buAutoNum type="alphaUcPeriod"/>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rPr>
              <a:t>Is the point that we should rejoice when we grieve over physical death?</a:t>
            </a:r>
          </a:p>
          <a:p>
            <a:pPr marL="457200" indent="-457200">
              <a:buFont typeface="+mj-lt"/>
              <a:buAutoNum type="alphaUcPeriod"/>
            </a:pPr>
            <a:r>
              <a:rPr lang="en-US" sz="2400" dirty="0">
                <a:solidFill>
                  <a:srgbClr val="002060"/>
                </a:solidFill>
                <a:latin typeface="Univers Condensed" panose="020B0506020202050204" pitchFamily="34" charset="0"/>
              </a:rPr>
              <a:t>What might Christian’s mourn over?</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D</a:t>
            </a:r>
            <a:r>
              <a:rPr lang="en-US" sz="2400" dirty="0" err="1">
                <a:solidFill>
                  <a:schemeClr val="bg1"/>
                </a:solidFill>
                <a:effectLst>
                  <a:outerShdw blurRad="38100" dist="38100" dir="2700000" algn="tl">
                    <a:srgbClr val="000000">
                      <a:alpha val="43137"/>
                    </a:srgbClr>
                  </a:outerShdw>
                </a:effectLst>
                <a:latin typeface="Univers Condensed" panose="020B0506020202050204" pitchFamily="34" charset="0"/>
              </a:rPr>
              <a:t>eath</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(1 Thess. 4:13)</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Material loss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(Matt. 6:19-21)</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Persecution/Trials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(James 1:3; Matt. 5:10-12)</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Sin/wrongdoing</a:t>
            </a:r>
          </a:p>
          <a:p>
            <a:pPr marL="1371600" lvl="2" indent="-457200">
              <a:buFont typeface="Arial" panose="020B0604020202020204" pitchFamily="34" charset="0"/>
              <a:buChar char="•"/>
            </a:pP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rPr>
              <a:t>Sins of the world</a:t>
            </a:r>
            <a:r>
              <a:rPr lang="en-US" sz="2400" i="1" dirty="0">
                <a:solidFill>
                  <a:srgbClr val="002060"/>
                </a:solidFill>
                <a:latin typeface="Univers Condensed" panose="020B0506020202050204" pitchFamily="34" charset="0"/>
              </a:rPr>
              <a:t> </a:t>
            </a:r>
            <a:r>
              <a:rPr lang="en-US" sz="2400" i="1"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9:2-3; 10:1)</a:t>
            </a:r>
          </a:p>
          <a:p>
            <a:pPr marL="1371600" lvl="2" indent="-457200">
              <a:buFont typeface="Arial" panose="020B0604020202020204" pitchFamily="34" charset="0"/>
              <a:buChar char="•"/>
            </a:pP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rPr>
              <a:t>Sins of b</a:t>
            </a:r>
            <a:r>
              <a:rPr lang="en-US" sz="2400" i="1" dirty="0" err="1">
                <a:solidFill>
                  <a:srgbClr val="002060"/>
                </a:solidFill>
                <a:latin typeface="Univers Condensed" panose="020B0506020202050204" pitchFamily="34" charset="0"/>
              </a:rPr>
              <a:t>rethren</a:t>
            </a:r>
            <a:r>
              <a:rPr lang="en-US" sz="2400" i="1" dirty="0">
                <a:solidFill>
                  <a:srgbClr val="002060"/>
                </a:solidFill>
                <a:latin typeface="Univers Condensed" panose="020B0506020202050204" pitchFamily="34" charset="0"/>
              </a:rPr>
              <a:t> </a:t>
            </a:r>
            <a:r>
              <a:rPr lang="en-US" sz="2400" i="1"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(1 Cor. 5:2)</a:t>
            </a:r>
          </a:p>
          <a:p>
            <a:pPr marL="1371600" lvl="2" indent="-457200">
              <a:buFont typeface="Arial" panose="020B0604020202020204" pitchFamily="34" charset="0"/>
              <a:buChar char="•"/>
            </a:pP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rPr>
              <a:t>Own </a:t>
            </a:r>
            <a:r>
              <a:rPr lang="en-US" sz="2400" i="1" dirty="0">
                <a:solidFill>
                  <a:srgbClr val="002060"/>
                </a:solidFill>
                <a:latin typeface="Univers Condensed" panose="020B0506020202050204" pitchFamily="34" charset="0"/>
              </a:rPr>
              <a:t>sin </a:t>
            </a:r>
            <a:r>
              <a:rPr lang="en-US" sz="2400" i="1"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(James 4:8-10; 2 Cor. 2:7; 7:10)</a:t>
            </a:r>
            <a:endPar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ndParaRPr>
          </a:p>
        </p:txBody>
      </p:sp>
      <p:sp>
        <p:nvSpPr>
          <p:cNvPr id="5" name="Callout: Left Arrow 4">
            <a:extLst>
              <a:ext uri="{FF2B5EF4-FFF2-40B4-BE49-F238E27FC236}">
                <a16:creationId xmlns:a16="http://schemas.microsoft.com/office/drawing/2014/main" id="{DA0A7D3D-B353-917E-56A0-4C2E3131B9B5}"/>
              </a:ext>
            </a:extLst>
          </p:cNvPr>
          <p:cNvSpPr/>
          <p:nvPr/>
        </p:nvSpPr>
        <p:spPr>
          <a:xfrm>
            <a:off x="6870582" y="3934436"/>
            <a:ext cx="4832060" cy="1182848"/>
          </a:xfrm>
          <a:prstGeom prst="leftArrowCallout">
            <a:avLst>
              <a:gd name="adj1" fmla="val 25000"/>
              <a:gd name="adj2" fmla="val 25000"/>
              <a:gd name="adj3" fmla="val 25000"/>
              <a:gd name="adj4" fmla="val 82792"/>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u="sng" dirty="0">
                <a:solidFill>
                  <a:srgbClr val="00B0F0"/>
                </a:solidFill>
                <a:latin typeface="Univers Condensed" panose="020B0506020202050204" pitchFamily="34" charset="0"/>
              </a:rPr>
              <a:t>Arabian Proverb:</a:t>
            </a:r>
          </a:p>
          <a:p>
            <a:pPr algn="ctr"/>
            <a:r>
              <a:rPr lang="en-US" sz="2400" dirty="0">
                <a:solidFill>
                  <a:srgbClr val="00B0F0"/>
                </a:solidFill>
                <a:latin typeface="Univers Condensed" panose="020B0506020202050204" pitchFamily="34" charset="0"/>
              </a:rPr>
              <a:t>“All sunshine makes a desert.”</a:t>
            </a:r>
          </a:p>
        </p:txBody>
      </p:sp>
    </p:spTree>
    <p:extLst>
      <p:ext uri="{BB962C8B-B14F-4D97-AF65-F5344CB8AC3E}">
        <p14:creationId xmlns:p14="http://schemas.microsoft.com/office/powerpoint/2010/main" val="356301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arn(inVertical)">
                                      <p:cBhvr>
                                        <p:cTn id="55" dur="500"/>
                                        <p:tgtEl>
                                          <p:spTgt spid="5"/>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xEl>
                                              <p:pRg st="8" end="8"/>
                                            </p:txEl>
                                          </p:spTgt>
                                        </p:tgtEl>
                                        <p:attrNameLst>
                                          <p:attrName>style.visibility</p:attrName>
                                        </p:attrNameLst>
                                      </p:cBhvr>
                                      <p:to>
                                        <p:strVal val="visible"/>
                                      </p:to>
                                    </p:set>
                                    <p:anim calcmode="lin" valueType="num">
                                      <p:cBhvr additive="base">
                                        <p:cTn id="60"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
                                            <p:txEl>
                                              <p:pRg st="9" end="9"/>
                                            </p:txEl>
                                          </p:spTgt>
                                        </p:tgtEl>
                                        <p:attrNameLst>
                                          <p:attrName>style.visibility</p:attrName>
                                        </p:attrNameLst>
                                      </p:cBhvr>
                                      <p:to>
                                        <p:strVal val="visible"/>
                                      </p:to>
                                    </p:set>
                                    <p:anim calcmode="lin" valueType="num">
                                      <p:cBhvr additive="base">
                                        <p:cTn id="66"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4">
                                            <p:txEl>
                                              <p:pRg st="10" end="10"/>
                                            </p:txEl>
                                          </p:spTgt>
                                        </p:tgtEl>
                                        <p:attrNameLst>
                                          <p:attrName>style.visibility</p:attrName>
                                        </p:attrNameLst>
                                      </p:cBhvr>
                                      <p:to>
                                        <p:strVal val="visible"/>
                                      </p:to>
                                    </p:set>
                                    <p:anim calcmode="lin" valueType="num">
                                      <p:cBhvr additive="base">
                                        <p:cTn id="72"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4">
                                            <p:txEl>
                                              <p:pRg st="11" end="11"/>
                                            </p:txEl>
                                          </p:spTgt>
                                        </p:tgtEl>
                                        <p:attrNameLst>
                                          <p:attrName>style.visibility</p:attrName>
                                        </p:attrNameLst>
                                      </p:cBhvr>
                                      <p:to>
                                        <p:strVal val="visible"/>
                                      </p:to>
                                    </p:set>
                                    <p:anim calcmode="lin" valueType="num">
                                      <p:cBhvr additive="base">
                                        <p:cTn id="78"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a:t>
            </a:r>
            <a:r>
              <a:rPr lang="en-US" sz="3600" dirty="0">
                <a:solidFill>
                  <a:prstClr val="white"/>
                </a:solidFill>
                <a:effectLst>
                  <a:outerShdw blurRad="38100" dist="38100" dir="2700000" algn="tl">
                    <a:srgbClr val="000000">
                      <a:alpha val="43137"/>
                    </a:srgbClr>
                  </a:outerShdw>
                </a:effectLst>
                <a:latin typeface="Univers Condensed" panose="020B0506020202050204" pitchFamily="34" charset="0"/>
              </a:rPr>
              <a:t> </a:t>
            </a:r>
            <a:r>
              <a:rPr lang="en-US" sz="36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Mourn</a:t>
            </a:r>
            <a:r>
              <a:rPr lang="en-US" sz="3600" dirty="0">
                <a:solidFill>
                  <a:prstClr val="white"/>
                </a:solidFill>
                <a:effectLst>
                  <a:outerShdw blurRad="38100" dist="38100" dir="2700000" algn="tl">
                    <a:srgbClr val="000000">
                      <a:alpha val="43137"/>
                    </a:srgbClr>
                  </a:outerShdw>
                </a:effectLst>
                <a:latin typeface="Univers Condensed" panose="020B0506020202050204" pitchFamily="34" charset="0"/>
              </a:rPr>
              <a:t> </a:t>
            </a:r>
            <a:r>
              <a:rPr lang="en-US" sz="36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(v.4)</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52431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The word translated “mourn” is the strongest word for mourning in the Greek language.</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It is the word used for mourning over death.</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Septuagint uses this same Greek word in describing Jacob’s grief when he believed Joseph to be dead.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(Gen. 37:34)</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Is the point that we should rejoice when we grieve over physical death?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a:t>
            </a:r>
            <a:r>
              <a:rPr kumimoji="0" lang="en-US" sz="2400" b="0" i="0" u="none" strike="noStrike" kern="1200" cap="none" spc="0" normalizeH="0" baseline="0" noProof="0" dirty="0" err="1">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Ecc</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l. 7:2)</a:t>
            </a:r>
            <a:endPar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What might Christian’s mourn over?</a:t>
            </a:r>
            <a:endParaRPr lang="en-US" sz="2400" i="1" dirty="0">
              <a:solidFill>
                <a:srgbClr val="002060"/>
              </a:solidFill>
              <a:latin typeface="Univers Condensed" panose="020B050602020205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Their reward: “They shall be comforted.”</a:t>
            </a:r>
          </a:p>
          <a:p>
            <a:pPr marL="914400" lvl="1" indent="-457200">
              <a:buFont typeface="+mj-lt"/>
              <a:buAutoNum type="arabicParenR"/>
            </a:pPr>
            <a:r>
              <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Comfort is given by God now, that we may be able to comfort others </a:t>
            </a:r>
            <a:r>
              <a:rPr kumimoji="0" lang="en-US" sz="2400" b="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rPr>
              <a:t>(2 Cor. 1:3-5)</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Comfort is given by God in eternity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(Rev. 21:1-4)</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Comforting to know our faith will be strengthened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(1 Pet. 1:6-9)</a:t>
            </a:r>
          </a:p>
          <a:p>
            <a:pPr marL="914400" lvl="1" indent="-457200">
              <a:buFont typeface="+mj-lt"/>
              <a:buAutoNum type="arabicParenR"/>
            </a:pPr>
            <a:r>
              <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Comforting to know sins are forgiven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(Heb. 8:12; Matt. 11:28)</a:t>
            </a:r>
          </a:p>
          <a:p>
            <a:pPr marL="914400" lvl="1" indent="-457200">
              <a:buFont typeface="+mj-lt"/>
              <a:buAutoNum type="arabicParenR"/>
            </a:pPr>
            <a:r>
              <a:rPr kumimoji="0" lang="en-US" sz="2400" b="0"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Example:</a:t>
            </a:r>
            <a:r>
              <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 3,00</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0 mourned over their sin and were made glad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(Acts 2:37, 41, 46)</a:t>
            </a:r>
          </a:p>
        </p:txBody>
      </p:sp>
    </p:spTree>
    <p:extLst>
      <p:ext uri="{BB962C8B-B14F-4D97-AF65-F5344CB8AC3E}">
        <p14:creationId xmlns:p14="http://schemas.microsoft.com/office/powerpoint/2010/main" val="113241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additive="base">
                                        <p:cTn id="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 calcmode="lin" valueType="num">
                                      <p:cBhvr additive="base">
                                        <p:cTn id="1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calcmode="lin" valueType="num">
                                      <p:cBhvr additive="base">
                                        <p:cTn id="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anim calcmode="lin" valueType="num">
                                      <p:cBhvr additive="base">
                                        <p:cTn id="25"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anim calcmode="lin" valueType="num">
                                      <p:cBhvr additive="base">
                                        <p:cTn id="3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933231"/>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1434518" y="1812022"/>
            <a:ext cx="9309682" cy="3724712"/>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Those who “Mourn” are those whose heart is broken over sin/wrongdoing. Out of that sorrow they find joy </a:t>
            </a:r>
            <a:r>
              <a:rPr lang="en-US" sz="2800" dirty="0">
                <a:solidFill>
                  <a:srgbClr val="00B0F0"/>
                </a:solidFill>
                <a:latin typeface="Univers Condensed" panose="020B0506020202050204" pitchFamily="34" charset="0"/>
              </a:rPr>
              <a:t>in being forgiven and </a:t>
            </a:r>
            <a:r>
              <a:rPr lang="en-US" sz="2800" b="1" u="sng" dirty="0">
                <a:solidFill>
                  <a:srgbClr val="00B0F0"/>
                </a:solidFill>
                <a:latin typeface="Univers Condensed" panose="020B0506020202050204" pitchFamily="34" charset="0"/>
              </a:rPr>
              <a:t>approved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200465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147732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p:txBody>
      </p:sp>
    </p:spTree>
    <p:extLst>
      <p:ext uri="{BB962C8B-B14F-4D97-AF65-F5344CB8AC3E}">
        <p14:creationId xmlns:p14="http://schemas.microsoft.com/office/powerpoint/2010/main" val="608613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267765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In the English language we often equate meekness with weakness &amp; timidity.</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“Nowadays it carries with it an idea of spinelessness, and subservience, and mean-spiritedness. It paints the picture of a submissive and </a:t>
            </a:r>
            <a:r>
              <a:rPr kumimoji="0" lang="en-US" sz="2400" b="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a:t>
            </a:r>
            <a:r>
              <a:rPr lang="en-US" sz="2400" dirty="0" err="1">
                <a:solidFill>
                  <a:schemeClr val="bg1"/>
                </a:solidFill>
                <a:effectLst>
                  <a:outerShdw blurRad="38100" dist="38100" dir="2700000" algn="tl">
                    <a:srgbClr val="000000">
                      <a:alpha val="43137"/>
                    </a:srgbClr>
                  </a:outerShdw>
                </a:effectLst>
                <a:latin typeface="Univers Condensed" panose="020B0506020202050204" pitchFamily="34" charset="0"/>
              </a:rPr>
              <a:t>neffective</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creature.”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(Barclay)</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English word for ‘meek’ has largely lost the fine blend of spiritual poise and strength meant by the </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Master. He calls himself ‘meek and lowly in heart’ (Matt. 11:29) and Moses is also called ‘meek’. It is the gentleness of strength, not mere effeminacy.”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(A.T. Robertson)</a:t>
            </a:r>
            <a:endPar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1086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89364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In the English language we often equate meekness with weakness &amp; timidity.</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The word “meek” literally means gentle, mild, or humble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(Strong’s)</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Same word used in reference to training an animal that has been domesticated.</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An animal</a:t>
            </a: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ea typeface="+mn-ea"/>
                <a:cs typeface="+mn-cs"/>
              </a:rPr>
              <a:t> “which has been trained to obey the word of command, which has learned to answer to the reins… and which has learned to accept control.” </a:t>
            </a:r>
            <a:r>
              <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(William Barclay)</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Complete mastery of oneself. Power under control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(i.e. Jesus – Matt. 26:52-54)</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“[Meekness] begins with humility, leads to submission to God, then causes one to be gentle toward others.”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(Vines)</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Aristotle defines meekness as the happy medium between too much and too little anger.</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Idea of being slow to anger.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(Prov. 16:32)</a:t>
            </a:r>
            <a:endPar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a:p>
            <a:pPr marL="914400" lvl="1" indent="-457200">
              <a:buFont typeface="+mj-lt"/>
              <a:buAutoNum type="arabicParenR"/>
            </a:pPr>
            <a:endPar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endParaRPr>
          </a:p>
        </p:txBody>
      </p:sp>
    </p:spTree>
    <p:extLst>
      <p:ext uri="{BB962C8B-B14F-4D97-AF65-F5344CB8AC3E}">
        <p14:creationId xmlns:p14="http://schemas.microsoft.com/office/powerpoint/2010/main" val="389525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220166"/>
            <a:ext cx="9399519"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267765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In the English language we often equate meekness with weakness &amp; timidity.</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The word “meek” literally means gentle, mild, or humble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(Strong’s)</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Their reward: “They shall inherit the earth.”</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Not the idea that they have</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unlimited direction as to what they can do on the earth.</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Same phrase used in Psalm 37:9, 11, </a:t>
            </a: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22</a:t>
            </a:r>
            <a:endPar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endParaRPr>
          </a:p>
          <a:p>
            <a:pPr marL="1371600" lvl="2" indent="-457200">
              <a:buFont typeface="+mj-lt"/>
              <a:buAutoNum type="arabicParenR"/>
            </a:pPr>
            <a:r>
              <a:rPr kumimoji="0" lang="en-US" sz="24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Blessed in this life – live life to it’s fullest (</a:t>
            </a:r>
            <a:r>
              <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vv.34-36) </a:t>
            </a:r>
            <a:r>
              <a:rPr kumimoji="0" lang="en-US" sz="24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living life as God intended.</a:t>
            </a:r>
          </a:p>
          <a:p>
            <a:pPr marL="1371600" lvl="2" indent="-457200">
              <a:buFont typeface="+mj-lt"/>
              <a:buAutoNum type="arabicParenR"/>
            </a:pPr>
            <a:r>
              <a:rPr lang="en-US" sz="2400" i="1" dirty="0">
                <a:solidFill>
                  <a:srgbClr val="002060"/>
                </a:solidFill>
                <a:latin typeface="Univers Condensed" panose="020B0506020202050204" pitchFamily="34" charset="0"/>
              </a:rPr>
              <a:t>Could include eternal life </a:t>
            </a:r>
            <a:r>
              <a:rPr lang="en-US" sz="2400" i="1"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(v.18)</a:t>
            </a:r>
            <a:endPar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ndParaRPr>
          </a:p>
        </p:txBody>
      </p:sp>
    </p:spTree>
    <p:extLst>
      <p:ext uri="{BB962C8B-B14F-4D97-AF65-F5344CB8AC3E}">
        <p14:creationId xmlns:p14="http://schemas.microsoft.com/office/powerpoint/2010/main" val="2580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 calcmode="lin" valueType="num">
                                      <p:cBhvr additive="base">
                                        <p:cTn id="26"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933231"/>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1386626" y="1812022"/>
            <a:ext cx="9399519" cy="3691156"/>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“Meek” are those who have every instinct, passion, and impulse under control because we are God-controlled, thus making them </a:t>
            </a:r>
            <a:r>
              <a:rPr kumimoji="0" lang="en-US" sz="2800" b="1" i="0" u="sng"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approved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210104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193899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p>
        </p:txBody>
      </p:sp>
    </p:spTree>
    <p:extLst>
      <p:ext uri="{BB962C8B-B14F-4D97-AF65-F5344CB8AC3E}">
        <p14:creationId xmlns:p14="http://schemas.microsoft.com/office/powerpoint/2010/main" val="2488902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120032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563231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Few if any of us have ever experienced true hunger and thirst.</a:t>
            </a:r>
          </a:p>
          <a:p>
            <a:pPr marL="914400" lvl="1" indent="-457200">
              <a:buFont typeface="Arial" panose="020B0604020202020204" pitchFamily="34" charset="0"/>
              <a:buChar char="•"/>
            </a:pPr>
            <a:r>
              <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hunger which this beatitude describes is no genteel hunger which could be satisfied with a mid-morning snack; the thirst of which it speaks is no thirst which could be slaked with a cup of coffee or an iced-drink. It is the hunger of the man who is starving for food, and of the man who will die unless he drinks.” </a:t>
            </a:r>
            <a:r>
              <a:rPr kumimoji="0" lang="en-US" sz="2400" b="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(William Barclay)</a:t>
            </a:r>
            <a:endPar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endParaRPr>
          </a:p>
          <a:p>
            <a:pPr marL="457200" indent="-457200">
              <a:buFont typeface="+mj-lt"/>
              <a:buAutoNum type="alphaUcPeriod"/>
            </a:pPr>
            <a:r>
              <a:rPr lang="en-US" sz="2400" dirty="0">
                <a:solidFill>
                  <a:srgbClr val="002060"/>
                </a:solidFill>
                <a:latin typeface="Univers Condensed" panose="020B0506020202050204" pitchFamily="34" charset="0"/>
              </a:rPr>
              <a:t>The idea is having a voracious appetite for righteousness.</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It is a hunger for the whole and not a part. Therefore a craving for whole, complete, and total righteousness.</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Righteousness = desiring </a:t>
            </a:r>
            <a:r>
              <a:rPr lang="en-US" sz="2400" b="1" u="sng" dirty="0">
                <a:solidFill>
                  <a:schemeClr val="bg1"/>
                </a:solidFill>
                <a:effectLst>
                  <a:outerShdw blurRad="38100" dist="38100" dir="2700000" algn="tl">
                    <a:srgbClr val="000000">
                      <a:alpha val="43137"/>
                    </a:srgbClr>
                  </a:outerShdw>
                </a:effectLst>
                <a:latin typeface="Univers Condensed" panose="020B0506020202050204" pitchFamily="34" charset="0"/>
              </a:rPr>
              <a:t>to be right</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with God and a desire </a:t>
            </a:r>
            <a:r>
              <a:rPr lang="en-US" sz="2400" b="1" u="sng" dirty="0">
                <a:solidFill>
                  <a:schemeClr val="bg1"/>
                </a:solidFill>
                <a:effectLst>
                  <a:outerShdw blurRad="38100" dist="38100" dir="2700000" algn="tl">
                    <a:srgbClr val="000000">
                      <a:alpha val="43137"/>
                    </a:srgbClr>
                  </a:outerShdw>
                </a:effectLst>
                <a:latin typeface="Univers Condensed" panose="020B0506020202050204" pitchFamily="34" charset="0"/>
              </a:rPr>
              <a:t>to do right</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before God.</a:t>
            </a:r>
          </a:p>
          <a:p>
            <a:pPr marL="914400" lvl="1" indent="-457200">
              <a:buFont typeface="+mj-lt"/>
              <a:buAutoNum type="arabicParenR"/>
            </a:pPr>
            <a:r>
              <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One will go to great lengths to satisfy this desire.</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It is not a half hearted approach</a:t>
            </a:r>
          </a:p>
          <a:p>
            <a:pPr marL="1371600" lvl="2" indent="-457200">
              <a:buFont typeface="Arial" panose="020B0604020202020204" pitchFamily="34" charset="0"/>
              <a:buChar char="•"/>
            </a:pP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ea typeface="+mn-ea"/>
                <a:cs typeface="+mn-cs"/>
              </a:rPr>
              <a:t>As babies </a:t>
            </a:r>
            <a:r>
              <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(1 Pet. 2:2)</a:t>
            </a:r>
          </a:p>
          <a:p>
            <a:pPr marL="1371600" lvl="2" indent="-457200">
              <a:buFont typeface="Arial" panose="020B0604020202020204" pitchFamily="34" charset="0"/>
              <a:buChar char="•"/>
            </a:pPr>
            <a:r>
              <a:rPr lang="en-US" sz="2400" i="1" dirty="0">
                <a:solidFill>
                  <a:srgbClr val="002060"/>
                </a:solidFill>
                <a:latin typeface="Univers Condensed" panose="020B0506020202050204" pitchFamily="34" charset="0"/>
              </a:rPr>
              <a:t>As deer </a:t>
            </a:r>
            <a:r>
              <a:rPr lang="en-US" sz="2400" i="1"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(Psalm 42:1-2)</a:t>
            </a:r>
          </a:p>
          <a:p>
            <a:pPr marL="1371600" lvl="2" indent="-457200">
              <a:buFont typeface="Arial" panose="020B0604020202020204" pitchFamily="34" charset="0"/>
              <a:buChar char="•"/>
            </a:pPr>
            <a:r>
              <a:rPr kumimoji="0" lang="en-US" sz="2400" b="0" i="1" u="none" strike="noStrike" kern="1200" cap="none" spc="0" normalizeH="0" baseline="0" noProof="0" dirty="0">
                <a:ln>
                  <a:noFill/>
                </a:ln>
                <a:solidFill>
                  <a:srgbClr val="002060"/>
                </a:solidFill>
                <a:uLnTx/>
                <a:uFillTx/>
                <a:latin typeface="Univers Condensed" panose="020B0506020202050204" pitchFamily="34" charset="0"/>
                <a:ea typeface="+mn-ea"/>
                <a:cs typeface="+mn-cs"/>
              </a:rPr>
              <a:t>As desiring gold </a:t>
            </a:r>
            <a:r>
              <a:rPr kumimoji="0" lang="en-US" sz="2400" b="0" i="1"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(Psalm 19:7-14)</a:t>
            </a:r>
          </a:p>
          <a:p>
            <a:pPr marL="914400" lvl="1" indent="-457200">
              <a:buFont typeface="Arial" panose="020B0604020202020204" pitchFamily="34" charset="0"/>
              <a:buChar char="•"/>
            </a:pPr>
            <a:endParaRPr kumimoji="0" lang="en-US" sz="2400" b="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67123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1200329"/>
          </a:xfrm>
          <a:prstGeom prst="rect">
            <a:avLst/>
          </a:prstGeom>
          <a:noFill/>
        </p:spPr>
        <p:txBody>
          <a:bodyPr wrap="square" rtlCol="0">
            <a:spAutoFit/>
          </a:bodyPr>
          <a:lstStyle/>
          <a:p>
            <a:pPr marL="857250" indent="-857250" algn="ctr">
              <a:buFont typeface="+mj-lt"/>
              <a:buAutoNum type="romanUcPeriod" startAt="4"/>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52629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Few if any of us have ever experienced true hunger and thirst.</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hunger which this beatitude describes is no genteel hunger which could be satisfied with a mid-morning snack; the thirst of which it speaks in no thirst which could be slaked with a cup of coffee or an iced-drink. It is the hunger of the man who is starving for food, and of the man who will die unless he drinks.”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a:t>
            </a:r>
            <a:r>
              <a:rPr kumimoji="0" lang="en-US" sz="2400" b="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William Barclay</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a:t>
            </a:r>
          </a:p>
          <a:p>
            <a:pPr marL="457200" indent="-457200">
              <a:buFont typeface="+mj-lt"/>
              <a:buAutoNum type="alphaUcPeriod"/>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The idea is having a voracious appetite for righteousness.</a:t>
            </a:r>
          </a:p>
          <a:p>
            <a:pPr marL="914400" lvl="1" indent="-457200">
              <a:buFont typeface="+mj-lt"/>
              <a:buAutoNum type="arabicParen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It is a hunger for the whole and not a part. Therefore a craving for whole, complete, and total righteousness.</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Righteousness = desiring </a:t>
            </a:r>
            <a:r>
              <a:rPr kumimoji="0" lang="en-US" sz="24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to be right</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with God and a desire </a:t>
            </a:r>
            <a:r>
              <a:rPr kumimoji="0" lang="en-US" sz="24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to do right</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before God.</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One will go to great lengths to satisfy this desire.</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It is not a half hearted approach</a:t>
            </a:r>
            <a:endParaRPr lang="en-US" sz="2400" dirty="0">
              <a:solidFill>
                <a:prstClr val="white"/>
              </a:solidFill>
              <a:effectLst>
                <a:outerShdw blurRad="38100" dist="38100" dir="2700000" algn="tl">
                  <a:srgbClr val="000000">
                    <a:alpha val="43137"/>
                  </a:srgbClr>
                </a:outerShdw>
              </a:effectLst>
              <a:latin typeface="Univers Condensed" panose="020B0506020202050204" pitchFamily="34" charset="0"/>
            </a:endParaRPr>
          </a:p>
          <a:p>
            <a:pPr marL="457200" indent="-457200">
              <a:buFont typeface="+mj-lt"/>
              <a:buAutoNum type="alphaUcPeriod"/>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Their reward: “They shall </a:t>
            </a:r>
            <a:r>
              <a:rPr lang="en-US" sz="2400" dirty="0">
                <a:solidFill>
                  <a:srgbClr val="002060"/>
                </a:solidFill>
                <a:latin typeface="Univers Condensed" panose="020B0506020202050204" pitchFamily="34" charset="0"/>
              </a:rPr>
              <a:t>be filled.”</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Jesus is the water and bread that satisfies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rPr>
              <a:t>(John 4:13-14; 6:35)</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God’s word gives us a well balanced diet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(2 Tim. 3:16-17)</a:t>
            </a:r>
            <a:endPar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ndParaRPr>
          </a:p>
        </p:txBody>
      </p:sp>
    </p:spTree>
    <p:extLst>
      <p:ext uri="{BB962C8B-B14F-4D97-AF65-F5344CB8AC3E}">
        <p14:creationId xmlns:p14="http://schemas.microsoft.com/office/powerpoint/2010/main" val="425949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 calcmode="lin" valueType="num">
                                      <p:cBhvr additive="base">
                                        <p:cTn id="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anim calcmode="lin" valueType="num">
                                      <p:cBhvr additive="base">
                                        <p:cTn id="1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748673"/>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1073791" y="1627463"/>
            <a:ext cx="10039525" cy="3867325"/>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Those who “Hunger &amp; Thirst” are those who have an extreme desire to be right and want that more than anything else in order to be </a:t>
            </a:r>
            <a:r>
              <a:rPr kumimoji="0" lang="en-US" sz="2800" b="1" i="0" u="sng"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approved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162612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286232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Merciful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186532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5"/>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Merciful</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(v.7)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52629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“Merciful” = to show kindness, sympathy, and compassion.</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Noun</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 “outward manifestation of pity”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(Vines)</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Verb = “to feel sympathy with the misery of another”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(Vines)</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Adjective = “actively compassionate”</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 (Vines)</a:t>
            </a:r>
          </a:p>
          <a:p>
            <a:pPr marL="457200" indent="-457200">
              <a:buFont typeface="+mj-lt"/>
              <a:buAutoNum type="alphaUcPeriod"/>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The idea of </a:t>
            </a:r>
            <a:r>
              <a:rPr lang="en-US" sz="2400" dirty="0">
                <a:solidFill>
                  <a:srgbClr val="002060"/>
                </a:solidFill>
                <a:latin typeface="Univers Condensed" panose="020B0506020202050204" pitchFamily="34" charset="0"/>
              </a:rPr>
              <a:t>kindness in excess of fairness</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The Good Samaritan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rPr>
              <a:t>(Luke 10:25-37)</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Putting oneself in the place of another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(Phil. 2:4)</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 Golden Rule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(Matt. 7:12)</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Forgiveness of sins when others have wronged us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(Luke 17:1-6)</a:t>
            </a:r>
          </a:p>
          <a:p>
            <a:pPr marL="457200" indent="-457200">
              <a:buFont typeface="+mj-lt"/>
              <a:buAutoNum type="alphaUcPeriod"/>
            </a:pPr>
            <a:r>
              <a:rPr lang="en-US" sz="2400" dirty="0">
                <a:solidFill>
                  <a:srgbClr val="002060"/>
                </a:solidFill>
                <a:latin typeface="Univers Condensed" panose="020B0506020202050204" pitchFamily="34" charset="0"/>
              </a:rPr>
              <a:t>Their reward: “They shall obtain mercy”</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We show mercy towards others because we </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recognize our own need for mercy.</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“[This virtue] grows out of our personal experience of the mercy of God.”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(Lenski)</a:t>
            </a:r>
            <a:endPar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endParaRP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We must give mercy in order to obtain it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(Matt. 18:21-35)</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Mercy is not given to those who have refused to show it to others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(James 2:13)</a:t>
            </a:r>
          </a:p>
        </p:txBody>
      </p:sp>
    </p:spTree>
    <p:extLst>
      <p:ext uri="{BB962C8B-B14F-4D97-AF65-F5344CB8AC3E}">
        <p14:creationId xmlns:p14="http://schemas.microsoft.com/office/powerpoint/2010/main" val="6076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 calcmode="lin" valueType="num">
                                      <p:cBhvr additive="base">
                                        <p:cTn id="3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additive="base">
                                        <p:cTn id="3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 calcmode="lin" valueType="num">
                                      <p:cBhvr additive="base">
                                        <p:cTn id="4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 calcmode="lin" valueType="num">
                                      <p:cBhvr additive="base">
                                        <p:cTn id="5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 calcmode="lin" valueType="num">
                                      <p:cBhvr additive="base">
                                        <p:cTn id="5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 calcmode="lin" valueType="num">
                                      <p:cBhvr additive="base">
                                        <p:cTn id="6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
                                            <p:txEl>
                                              <p:pRg st="11" end="11"/>
                                            </p:txEl>
                                          </p:spTgt>
                                        </p:tgtEl>
                                        <p:attrNameLst>
                                          <p:attrName>style.visibility</p:attrName>
                                        </p:attrNameLst>
                                      </p:cBhvr>
                                      <p:to>
                                        <p:strVal val="visible"/>
                                      </p:to>
                                    </p:set>
                                    <p:anim calcmode="lin" valueType="num">
                                      <p:cBhvr additive="base">
                                        <p:cTn id="69"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4">
                                            <p:txEl>
                                              <p:pRg st="12" end="12"/>
                                            </p:txEl>
                                          </p:spTgt>
                                        </p:tgtEl>
                                        <p:attrNameLst>
                                          <p:attrName>style.visibility</p:attrName>
                                        </p:attrNameLst>
                                      </p:cBhvr>
                                      <p:to>
                                        <p:strVal val="visible"/>
                                      </p:to>
                                    </p:set>
                                    <p:anim calcmode="lin" valueType="num">
                                      <p:cBhvr additive="base">
                                        <p:cTn id="75"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4">
                                            <p:txEl>
                                              <p:pRg st="13" end="13"/>
                                            </p:txEl>
                                          </p:spTgt>
                                        </p:tgtEl>
                                        <p:attrNameLst>
                                          <p:attrName>style.visibility</p:attrName>
                                        </p:attrNameLst>
                                      </p:cBhvr>
                                      <p:to>
                                        <p:strVal val="visible"/>
                                      </p:to>
                                    </p:set>
                                    <p:anim calcmode="lin" valueType="num">
                                      <p:cBhvr additive="base">
                                        <p:cTn id="81"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748673"/>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813732" y="1627463"/>
            <a:ext cx="10576421" cy="4370665"/>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“Merciful” are those who have the ability to sympathize with others and feel what they feel so they can easily forgive while at the same time recognizing our own need for mercy in order to be </a:t>
            </a:r>
            <a:r>
              <a:rPr kumimoji="0" lang="en-US" sz="2800" b="1" i="0" u="sng"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approved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378252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286232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Merciful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Pure in Heart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(v.8)</a:t>
            </a:r>
          </a:p>
        </p:txBody>
      </p:sp>
    </p:spTree>
    <p:extLst>
      <p:ext uri="{BB962C8B-B14F-4D97-AF65-F5344CB8AC3E}">
        <p14:creationId xmlns:p14="http://schemas.microsoft.com/office/powerpoint/2010/main" val="2298004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6"/>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Pure in Heart</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(v.8)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52629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“Pure in Heart” = simply means “clean” as in a soiled garment that is washed clean.</a:t>
            </a:r>
            <a:endParaRPr lang="en-US" sz="2400" dirty="0">
              <a:solidFill>
                <a:srgbClr val="FFC000">
                  <a:lumMod val="60000"/>
                  <a:lumOff val="40000"/>
                </a:srgbClr>
              </a:solidFill>
              <a:effectLst>
                <a:outerShdw blurRad="38100" dist="38100" dir="2700000" algn="tl">
                  <a:srgbClr val="000000">
                    <a:alpha val="43137"/>
                  </a:srgbClr>
                </a:outerShdw>
              </a:effectLst>
              <a:latin typeface="Univers Condensed" panose="020B0506020202050204" pitchFamily="34" charset="0"/>
            </a:endParaRP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Pure of sin.</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heart is clean with no hidden motives or self interest.</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It is not contaminated with dishonesty, selfishness or hypocrisy.</a:t>
            </a:r>
          </a:p>
          <a:p>
            <a:pPr marL="457200" indent="-457200">
              <a:buFont typeface="+mj-lt"/>
              <a:buAutoNum type="alphaUcPeriod"/>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It carries the idea of single-minded devotion.</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It describes one who is wholly devoted to the kingdom of God.</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Not one who tries to straddle the fence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(Matt. 6:24)</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word ‘pure’] is used of an army which has been purged of all discontented, cowardly, unwilling and ineffective soldiers, and which is a force composed solely of first-class fighting men.”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(William Barclay)</a:t>
            </a:r>
          </a:p>
          <a:p>
            <a:pPr marL="457200" indent="-457200">
              <a:buFont typeface="+mj-lt"/>
              <a:buAutoNum type="alphaUcPeriod"/>
            </a:pPr>
            <a:r>
              <a:rPr lang="en-US" sz="2400" dirty="0">
                <a:solidFill>
                  <a:srgbClr val="002060"/>
                </a:solidFill>
                <a:latin typeface="Univers Condensed" panose="020B0506020202050204" pitchFamily="34" charset="0"/>
              </a:rPr>
              <a:t>Their reward: “They shall see God.”</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Figuratively </a:t>
            </a: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in the sense we will see his blessings because of our relationship to Him.</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Literally in the sense we “shall see Him as He is”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(1 John 3:2-3)</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rPr>
              <a:t>Purity of heart is a quality that is necessary to see God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rPr>
              <a:t>(Psa. 24:3-4)</a:t>
            </a:r>
          </a:p>
        </p:txBody>
      </p:sp>
    </p:spTree>
    <p:extLst>
      <p:ext uri="{BB962C8B-B14F-4D97-AF65-F5344CB8AC3E}">
        <p14:creationId xmlns:p14="http://schemas.microsoft.com/office/powerpoint/2010/main" val="28839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anim calcmode="lin" valueType="num">
                                      <p:cBhvr additive="base">
                                        <p:cTn id="73"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748673"/>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813732" y="1627463"/>
            <a:ext cx="10576421" cy="4110607"/>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“Pure in Heart” are those whose heart is unadulterated, whose motives are pure, and whose devotion is solely to being </a:t>
            </a:r>
            <a:r>
              <a:rPr kumimoji="0" lang="en-US" sz="2800" b="1" i="0" u="sng"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approved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34436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3323987"/>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Merciful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Pure in Heart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(v.8)</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Peacemakers</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(v.9)</a:t>
            </a:r>
          </a:p>
        </p:txBody>
      </p:sp>
    </p:spTree>
    <p:extLst>
      <p:ext uri="{BB962C8B-B14F-4D97-AF65-F5344CB8AC3E}">
        <p14:creationId xmlns:p14="http://schemas.microsoft.com/office/powerpoint/2010/main" val="3215695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7"/>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Peacemakers</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(v.9)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89364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Not just one who desires peace but one who </a:t>
            </a:r>
            <a:r>
              <a:rPr lang="en-US" sz="2400" u="sng" dirty="0">
                <a:solidFill>
                  <a:srgbClr val="002060"/>
                </a:solidFill>
                <a:latin typeface="Univers Condensed" panose="020B0506020202050204" pitchFamily="34" charset="0"/>
              </a:rPr>
              <a:t>makes</a:t>
            </a:r>
            <a:r>
              <a:rPr lang="en-US" sz="2400" dirty="0">
                <a:solidFill>
                  <a:srgbClr val="002060"/>
                </a:solidFill>
                <a:latin typeface="Univers Condensed" panose="020B0506020202050204" pitchFamily="34" charset="0"/>
              </a:rPr>
              <a:t> it.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Involves more than just “avoiding trouble”</a:t>
            </a:r>
            <a:endPar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endParaRP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Often tolerant of things in order to “keep peace” and “avoid trouble”.</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“There is many a person who thinks he is loving peace, when in fact he is piling up trouble for the future, because he refuses to face the situation and to take the action which the situation demands…What this beatitude demands is not the passive acceptance of things because we are afraid of the trouble… but the active facing of things, and the </a:t>
            </a:r>
            <a:r>
              <a:rPr lang="en-US" sz="2400" b="1" u="sng" dirty="0">
                <a:solidFill>
                  <a:schemeClr val="bg1"/>
                </a:solidFill>
                <a:effectLst>
                  <a:outerShdw blurRad="38100" dist="38100" dir="2700000" algn="tl">
                    <a:srgbClr val="000000">
                      <a:alpha val="43137"/>
                    </a:srgbClr>
                  </a:outerShdw>
                </a:effectLst>
                <a:latin typeface="Univers Condensed" panose="020B0506020202050204" pitchFamily="34" charset="0"/>
              </a:rPr>
              <a:t>making</a:t>
            </a: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 of peace, even when the way of peace is through struggle.”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(William Barclay)</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Who might Christians make peace with?</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God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5:1)</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Brethren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14:19)</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All men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12:18)</a:t>
            </a:r>
          </a:p>
        </p:txBody>
      </p:sp>
    </p:spTree>
    <p:extLst>
      <p:ext uri="{BB962C8B-B14F-4D97-AF65-F5344CB8AC3E}">
        <p14:creationId xmlns:p14="http://schemas.microsoft.com/office/powerpoint/2010/main" val="390923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876122" y="220166"/>
            <a:ext cx="10456006" cy="646331"/>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7"/>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Peacemakers</a:t>
            </a:r>
            <a:endParaRPr kumimoji="0" lang="en-US" sz="36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52629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Not just one who desires peace but one who </a:t>
            </a:r>
            <a:r>
              <a:rPr kumimoji="0" lang="en-US" sz="2400" b="0" i="0" u="sng"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makes</a:t>
            </a: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 it.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Involves more than just “avoiding trouble”</a:t>
            </a:r>
            <a:endPar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Often tolerant of things in order to “keep peace” and “avoid trouble”.</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“There is many a person who thinks he is loving peace, when in fact he is piling up trouble for the future, because he refuses to face the situation and to take the action which the situation demands…What this beatitude demands is not the passive acceptance of things because we are afraid of the trouble… but the active facing of things, and the </a:t>
            </a:r>
            <a:r>
              <a:rPr kumimoji="0" lang="en-US" sz="2400" b="1"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making</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of peace, even when the way of peace is through struggle.” </a:t>
            </a:r>
            <a:r>
              <a:rPr kumimoji="0" lang="en-US" sz="24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(William Barclay)</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Who might Christians make peace with?</a:t>
            </a:r>
            <a:endParaRPr lang="en-US" sz="2400" dirty="0">
              <a:solidFill>
                <a:srgbClr val="FFC000">
                  <a:lumMod val="60000"/>
                  <a:lumOff val="40000"/>
                </a:srgbClr>
              </a:solidFill>
              <a:effectLst>
                <a:outerShdw blurRad="38100" dist="38100" dir="2700000" algn="tl">
                  <a:srgbClr val="000000">
                    <a:alpha val="43137"/>
                  </a:srgbClr>
                </a:outerShdw>
              </a:effectLst>
              <a:latin typeface="Univers Condensed" panose="020B050602020205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Their reward: “They shall be called the sons of God”</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We are adopted as a “child of God”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8:14-15)</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We are heirs </a:t>
            </a:r>
            <a:r>
              <a:rPr kumimoji="0" lang="en-US" sz="240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(Rom. 8:17)</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We take on the characteristics of God.</a:t>
            </a:r>
            <a:endPar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ndParaRPr>
          </a:p>
        </p:txBody>
      </p:sp>
    </p:spTree>
    <p:extLst>
      <p:ext uri="{BB962C8B-B14F-4D97-AF65-F5344CB8AC3E}">
        <p14:creationId xmlns:p14="http://schemas.microsoft.com/office/powerpoint/2010/main" val="236252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additive="base">
                                        <p:cTn id="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 calcmode="lin" valueType="num">
                                      <p:cBhvr additive="base">
                                        <p:cTn id="1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calcmode="lin" valueType="num">
                                      <p:cBhvr additive="base">
                                        <p:cTn id="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748673"/>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813732" y="1627463"/>
            <a:ext cx="10576421" cy="4110607"/>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The “Peacemakers” are those who seek peace with their fellow man because they desire to have peace with God and be </a:t>
            </a:r>
            <a:r>
              <a:rPr kumimoji="0" lang="en-US" sz="2800" b="1" i="0" u="sng"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approved by Him</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182140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dirty="0">
                <a:solidFill>
                  <a:prstClr val="white"/>
                </a:solidFill>
                <a:effectLst>
                  <a:outerShdw blurRad="38100" dist="38100" dir="2700000" algn="tl">
                    <a:srgbClr val="000000">
                      <a:alpha val="43137"/>
                    </a:srgbClr>
                  </a:outerShdw>
                </a:effectLst>
                <a:latin typeface="Univers Condensed" panose="020B0506020202050204" pitchFamily="34" charset="0"/>
              </a:rPr>
              <a:t>Happy &amp; Blessed</a:t>
            </a:r>
            <a:endPar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endParaRP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378565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Hunger &amp; Thirst for Righteousness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lang="en-US" sz="3000" dirty="0">
                <a:solidFill>
                  <a:prstClr val="white"/>
                </a:solidFill>
                <a:effectLst>
                  <a:outerShdw blurRad="38100" dist="38100" dir="2700000" algn="tl">
                    <a:srgbClr val="000000">
                      <a:alpha val="43137"/>
                    </a:srgbClr>
                  </a:outerShdw>
                </a:effectLst>
                <a:latin typeface="Univers Condensed" panose="020B0506020202050204" pitchFamily="34" charset="0"/>
              </a:rPr>
              <a:t>are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Merciful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Pure in Heart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(v.8)</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Peacemakers</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lang="en-US" sz="3000" u="sng"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Persecuted for Righteousness Sake </a:t>
            </a:r>
            <a:r>
              <a:rPr lang="en-US" sz="30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(vv.10-12)</a:t>
            </a:r>
          </a:p>
        </p:txBody>
      </p:sp>
    </p:spTree>
    <p:extLst>
      <p:ext uri="{BB962C8B-B14F-4D97-AF65-F5344CB8AC3E}">
        <p14:creationId xmlns:p14="http://schemas.microsoft.com/office/powerpoint/2010/main" val="3594893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451295" y="220166"/>
            <a:ext cx="9285214" cy="120032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8"/>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Persecuted for Righteousness Sake</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(vv.10-12)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89364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“Persecuted” – in what way?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(v.11)</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Revile you.</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Say evil things against you.</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Falsely accuse you.</a:t>
            </a:r>
            <a:endPar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“For Righteousness</a:t>
            </a:r>
            <a:r>
              <a:rPr lang="en-US" sz="2400" dirty="0">
                <a:solidFill>
                  <a:srgbClr val="002060"/>
                </a:solidFill>
                <a:latin typeface="Univers Condensed" panose="020B0506020202050204" pitchFamily="34" charset="0"/>
              </a:rPr>
              <a:t> Sake”</a:t>
            </a:r>
            <a:endPar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endParaRP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Not just any type of suffering (i.e. loss of possessions through theft or fire)</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Suffering because you are a Christian.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(2 Tim. 3:12)</a:t>
            </a:r>
          </a:p>
          <a:p>
            <a:pPr marL="457200" indent="-457200">
              <a:buFont typeface="+mj-lt"/>
              <a:buAutoNum type="alphaUcPeriod"/>
            </a:pPr>
            <a:r>
              <a:rPr kumimoji="0" lang="en-US" sz="2400" b="0" i="0" u="none" strike="noStrike" kern="1200" cap="none" spc="0" normalizeH="0" baseline="0" noProof="0" dirty="0">
                <a:ln>
                  <a:noFill/>
                </a:ln>
                <a:solidFill>
                  <a:srgbClr val="002060"/>
                </a:solidFill>
                <a:uLnTx/>
                <a:uFillTx/>
                <a:latin typeface="Univers Condensed" panose="020B0506020202050204" pitchFamily="34" charset="0"/>
                <a:ea typeface="+mn-ea"/>
                <a:cs typeface="+mn-cs"/>
              </a:rPr>
              <a:t>Being persecuted gives us an opportunity to show our loyalty to Christ.</a:t>
            </a:r>
          </a:p>
          <a:p>
            <a:pPr marL="914400" lvl="1" indent="-457200">
              <a:buFont typeface="+mj-lt"/>
              <a:buAutoNum type="arabicParenR"/>
            </a:pPr>
            <a:r>
              <a:rPr lang="en-US" sz="2400" dirty="0">
                <a:solidFill>
                  <a:prstClr val="white"/>
                </a:solidFill>
                <a:effectLst>
                  <a:outerShdw blurRad="38100" dist="38100" dir="2700000" algn="tl">
                    <a:srgbClr val="000000">
                      <a:alpha val="43137"/>
                    </a:srgbClr>
                  </a:outerShdw>
                </a:effectLst>
                <a:latin typeface="Univers Condensed" panose="020B0506020202050204" pitchFamily="34" charset="0"/>
              </a:rPr>
              <a:t>The tense of the verb is passive perfect and more accurately reads “those who have allowed themselves to be persecuted”.</a:t>
            </a:r>
          </a:p>
          <a:p>
            <a:pPr marL="914400" lvl="1" indent="-457200">
              <a:buFont typeface="+mj-lt"/>
              <a:buAutoNum type="arabicParen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idea is that they did not flee from it but willingly submitted to </a:t>
            </a:r>
            <a:r>
              <a:rPr lang="en-US" sz="2400" dirty="0">
                <a:solidFill>
                  <a:prstClr val="white"/>
                </a:solidFill>
                <a:effectLst>
                  <a:outerShdw blurRad="38100" dist="38100" dir="2700000" algn="tl">
                    <a:srgbClr val="000000">
                      <a:alpha val="43137"/>
                    </a:srgbClr>
                  </a:outerShdw>
                </a:effectLst>
                <a:latin typeface="Univers Condensed" panose="020B0506020202050204" pitchFamily="34" charset="0"/>
              </a:rPr>
              <a:t>when it came to them.”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(Lenski)</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It is a way to walk the same road the apostles and prophets did before us</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(v.12)</a:t>
            </a:r>
          </a:p>
        </p:txBody>
      </p:sp>
    </p:spTree>
    <p:extLst>
      <p:ext uri="{BB962C8B-B14F-4D97-AF65-F5344CB8AC3E}">
        <p14:creationId xmlns:p14="http://schemas.microsoft.com/office/powerpoint/2010/main" val="75795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 calcmode="lin" valueType="num">
                                      <p:cBhvr additive="base">
                                        <p:cTn id="3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additive="base">
                                        <p:cTn id="3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 calcmode="lin" valueType="num">
                                      <p:cBhvr additive="base">
                                        <p:cTn id="4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 calcmode="lin" valueType="num">
                                      <p:cBhvr additive="base">
                                        <p:cTn id="5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 calcmode="lin" valueType="num">
                                      <p:cBhvr additive="base">
                                        <p:cTn id="5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 calcmode="lin" valueType="num">
                                      <p:cBhvr additive="base">
                                        <p:cTn id="6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451295" y="220166"/>
            <a:ext cx="9285214" cy="1200329"/>
          </a:xfrm>
          <a:prstGeom prst="rect">
            <a:avLst/>
          </a:prstGeom>
          <a:noFill/>
        </p:spPr>
        <p:txBody>
          <a:bodyPr wrap="square" rtlCol="0">
            <a:spAutoFit/>
          </a:bodyPr>
          <a:lstStyle/>
          <a:p>
            <a:pPr marL="857250" marR="0" lvl="0" indent="-857250" algn="ctr" defTabSz="914400" rtl="0" eaLnBrk="1" fontAlgn="auto" latinLnBrk="0" hangingPunct="1">
              <a:lnSpc>
                <a:spcPct val="100000"/>
              </a:lnSpc>
              <a:spcBef>
                <a:spcPts val="0"/>
              </a:spcBef>
              <a:spcAft>
                <a:spcPts val="0"/>
              </a:spcAft>
              <a:buClrTx/>
              <a:buSzTx/>
              <a:buFont typeface="+mj-lt"/>
              <a:buAutoNum type="romanUcPeriod" startAt="8"/>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600" b="0" i="0" u="sng"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Persecuted for Righteousness Sake</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6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(vv.10-12) </a:t>
            </a:r>
          </a:p>
        </p:txBody>
      </p:sp>
      <p:sp>
        <p:nvSpPr>
          <p:cNvPr id="4" name="TextBox 3">
            <a:extLst>
              <a:ext uri="{FF2B5EF4-FFF2-40B4-BE49-F238E27FC236}">
                <a16:creationId xmlns:a16="http://schemas.microsoft.com/office/drawing/2014/main" id="{3D5586DD-7494-69BF-5A3B-C09D2ED3612B}"/>
              </a:ext>
            </a:extLst>
          </p:cNvPr>
          <p:cNvSpPr txBox="1"/>
          <p:nvPr/>
        </p:nvSpPr>
        <p:spPr>
          <a:xfrm>
            <a:off x="339754" y="1384183"/>
            <a:ext cx="11512492" cy="415498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“Persecuted” – in what way? </a:t>
            </a:r>
            <a:r>
              <a:rPr kumimoji="0" lang="en-US" sz="24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(v.11)</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Revile you.</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Say evil things against you.</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Falsely accuse you.</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“For Righteousness Sake”</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Not just any type of suffering (i.e. loss of possessions through theft or fire)</a:t>
            </a:r>
          </a:p>
          <a:p>
            <a:pPr marL="914400" marR="0" lvl="1"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Suffering because you are a Christian.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(2 Tim. 3:12)</a:t>
            </a:r>
          </a:p>
          <a:p>
            <a:pPr marL="457200" indent="-457200">
              <a:buFont typeface="+mj-lt"/>
              <a:buAutoNum type="alphaUcPeriod"/>
            </a:pPr>
            <a:r>
              <a:rPr kumimoji="0" lang="en-US" sz="2400" b="0" i="0"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Being persecuted gives us an opportunity to show our loyalty to Christ.</a:t>
            </a:r>
          </a:p>
          <a:p>
            <a:pPr marL="4572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2400" dirty="0">
                <a:solidFill>
                  <a:srgbClr val="002060"/>
                </a:solidFill>
                <a:latin typeface="Univers Condensed" panose="020B0506020202050204" pitchFamily="34" charset="0"/>
              </a:rPr>
              <a:t>Their reward: “Theirs is the kingdom of heaven”</a:t>
            </a:r>
          </a:p>
          <a:p>
            <a:pPr marL="914400" lvl="1" indent="-457200">
              <a:buFont typeface="+mj-lt"/>
              <a:buAutoNum type="arabicParen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Enter into the kingdom (church) </a:t>
            </a:r>
            <a:r>
              <a:rPr kumimoji="0" lang="en-US" sz="24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(Matt. 18:1-4)</a:t>
            </a:r>
          </a:p>
          <a:p>
            <a:pPr marL="914400" lvl="1" indent="-457200">
              <a:buFont typeface="+mj-lt"/>
              <a:buAutoNum type="arabicParenR"/>
            </a:pPr>
            <a:r>
              <a:rPr lang="en-US" sz="2400" dirty="0">
                <a:solidFill>
                  <a:schemeClr val="bg1"/>
                </a:solidFill>
                <a:effectLst>
                  <a:outerShdw blurRad="38100" dist="38100" dir="2700000" algn="tl">
                    <a:srgbClr val="000000">
                      <a:alpha val="43137"/>
                    </a:srgbClr>
                  </a:outerShdw>
                </a:effectLst>
                <a:latin typeface="Univers Condensed" panose="020B0506020202050204" pitchFamily="34" charset="0"/>
              </a:rPr>
              <a:t>They are heirs to the heavenly kingdom </a:t>
            </a:r>
            <a:r>
              <a:rPr lang="en-US" sz="2400" dirty="0">
                <a:solidFill>
                  <a:schemeClr val="accent4">
                    <a:lumMod val="60000"/>
                    <a:lumOff val="40000"/>
                  </a:schemeClr>
                </a:solidFill>
                <a:effectLst>
                  <a:outerShdw blurRad="38100" dist="38100" dir="2700000" algn="tl">
                    <a:srgbClr val="000000">
                      <a:alpha val="43137"/>
                    </a:srgbClr>
                  </a:outerShdw>
                </a:effectLst>
                <a:latin typeface="Univers Condensed" panose="020B0506020202050204" pitchFamily="34" charset="0"/>
              </a:rPr>
              <a:t>(Rom. 8:17)</a:t>
            </a:r>
            <a:endParaRPr kumimoji="0" lang="en-US" sz="240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Univers Condensed" panose="020B0506020202050204" pitchFamily="34" charset="0"/>
            </a:endParaRPr>
          </a:p>
        </p:txBody>
      </p:sp>
    </p:spTree>
    <p:extLst>
      <p:ext uri="{BB962C8B-B14F-4D97-AF65-F5344CB8AC3E}">
        <p14:creationId xmlns:p14="http://schemas.microsoft.com/office/powerpoint/2010/main" val="121051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 calcmode="lin" valueType="num">
                                      <p:cBhvr additive="base">
                                        <p:cTn id="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0" end="10"/>
                                            </p:txEl>
                                          </p:spTgt>
                                        </p:tgtEl>
                                        <p:attrNameLst>
                                          <p:attrName>style.visibility</p:attrName>
                                        </p:attrNameLst>
                                      </p:cBhvr>
                                      <p:to>
                                        <p:strVal val="visible"/>
                                      </p:to>
                                    </p:set>
                                    <p:anim calcmode="lin" valueType="num">
                                      <p:cBhvr additive="base">
                                        <p:cTn id="1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1A7FC4F-6F73-23F3-F473-1C4266A26A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EDD280-B69E-1C2E-5514-75F1B8F9E4D4}"/>
              </a:ext>
            </a:extLst>
          </p:cNvPr>
          <p:cNvSpPr txBox="1"/>
          <p:nvPr/>
        </p:nvSpPr>
        <p:spPr>
          <a:xfrm>
            <a:off x="1396240" y="748673"/>
            <a:ext cx="93995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Point:</a:t>
            </a:r>
          </a:p>
        </p:txBody>
      </p:sp>
      <p:sp>
        <p:nvSpPr>
          <p:cNvPr id="2" name="Oval 1">
            <a:extLst>
              <a:ext uri="{FF2B5EF4-FFF2-40B4-BE49-F238E27FC236}">
                <a16:creationId xmlns:a16="http://schemas.microsoft.com/office/drawing/2014/main" id="{F680AC73-EEBB-08B6-6AFB-12CF58648FCD}"/>
              </a:ext>
            </a:extLst>
          </p:cNvPr>
          <p:cNvSpPr/>
          <p:nvPr/>
        </p:nvSpPr>
        <p:spPr>
          <a:xfrm>
            <a:off x="807789" y="1610685"/>
            <a:ext cx="10576421" cy="4110607"/>
          </a:xfrm>
          <a:prstGeom prst="ellipse">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Those “Persecuted for Righteousness Sake” are those who willingly accept whatever suffering they might have to endure </a:t>
            </a:r>
            <a:r>
              <a:rPr lang="en-US" sz="2800" dirty="0">
                <a:solidFill>
                  <a:srgbClr val="00B0F0"/>
                </a:solidFill>
                <a:latin typeface="Univers Condensed" panose="020B0506020202050204" pitchFamily="34" charset="0"/>
              </a:rPr>
              <a:t>in order to be </a:t>
            </a:r>
            <a:r>
              <a:rPr lang="en-US" sz="2800" b="1" u="sng" dirty="0">
                <a:solidFill>
                  <a:srgbClr val="00B0F0"/>
                </a:solidFill>
                <a:latin typeface="Univers Condensed" panose="020B0506020202050204" pitchFamily="34" charset="0"/>
              </a:rPr>
              <a:t>accepted by God.</a:t>
            </a:r>
            <a:r>
              <a:rPr kumimoji="0" lang="en-US" sz="2800" b="0" i="0" u="none" strike="noStrike" kern="1200" cap="none" spc="0" normalizeH="0" baseline="0" noProof="0" dirty="0">
                <a:ln>
                  <a:noFill/>
                </a:ln>
                <a:solidFill>
                  <a:srgbClr val="00B0F0"/>
                </a:solidFill>
                <a:effectLst/>
                <a:uLnTx/>
                <a:uFillTx/>
                <a:latin typeface="Univers Condensed" panose="020B0506020202050204" pitchFamily="34" charset="0"/>
                <a:ea typeface="+mn-ea"/>
                <a:cs typeface="+mn-cs"/>
              </a:rPr>
              <a:t> </a:t>
            </a:r>
          </a:p>
          <a:p>
            <a:pPr marL="342900" indent="-342900" algn="ctr">
              <a:buFont typeface="Arial" panose="020B0604020202020204" pitchFamily="34" charset="0"/>
              <a:buChar char="•"/>
            </a:pPr>
            <a:r>
              <a:rPr lang="en-US" sz="2800" dirty="0">
                <a:solidFill>
                  <a:srgbClr val="00B0F0"/>
                </a:solidFill>
                <a:latin typeface="Univers Condensed" panose="020B0506020202050204" pitchFamily="34" charset="0"/>
              </a:rPr>
              <a:t>Those who have this attribute are living a </a:t>
            </a:r>
            <a:r>
              <a:rPr lang="en-US" sz="2800" b="1" u="sng" dirty="0">
                <a:solidFill>
                  <a:srgbClr val="00B0F0"/>
                </a:solidFill>
                <a:latin typeface="Univers Condensed" panose="020B0506020202050204" pitchFamily="34" charset="0"/>
              </a:rPr>
              <a:t>happy</a:t>
            </a:r>
            <a:r>
              <a:rPr lang="en-US" sz="2800" dirty="0">
                <a:solidFill>
                  <a:srgbClr val="00B0F0"/>
                </a:solidFill>
                <a:latin typeface="Univers Condensed" panose="020B0506020202050204" pitchFamily="34" charset="0"/>
              </a:rPr>
              <a:t> and </a:t>
            </a:r>
            <a:r>
              <a:rPr lang="en-US" sz="2800" b="1" u="sng" dirty="0">
                <a:solidFill>
                  <a:srgbClr val="00B0F0"/>
                </a:solidFill>
                <a:latin typeface="Univers Condensed" panose="020B0506020202050204" pitchFamily="34" charset="0"/>
              </a:rPr>
              <a:t>blessed</a:t>
            </a:r>
            <a:r>
              <a:rPr lang="en-US" sz="2800" dirty="0">
                <a:solidFill>
                  <a:srgbClr val="00B0F0"/>
                </a:solidFill>
                <a:latin typeface="Univers Condensed" panose="020B0506020202050204" pitchFamily="34" charset="0"/>
              </a:rPr>
              <a:t> life!</a:t>
            </a:r>
          </a:p>
        </p:txBody>
      </p:sp>
    </p:spTree>
    <p:extLst>
      <p:ext uri="{BB962C8B-B14F-4D97-AF65-F5344CB8AC3E}">
        <p14:creationId xmlns:p14="http://schemas.microsoft.com/office/powerpoint/2010/main" val="36021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5A36A-9C74-5D47-5920-2FC7086333DB}"/>
              </a:ext>
            </a:extLst>
          </p:cNvPr>
          <p:cNvSpPr txBox="1"/>
          <p:nvPr/>
        </p:nvSpPr>
        <p:spPr>
          <a:xfrm>
            <a:off x="1530542" y="164267"/>
            <a:ext cx="91309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Happy &amp; Blessed</a:t>
            </a:r>
          </a:p>
        </p:txBody>
      </p:sp>
      <p:sp>
        <p:nvSpPr>
          <p:cNvPr id="4" name="TextBox 3">
            <a:extLst>
              <a:ext uri="{FF2B5EF4-FFF2-40B4-BE49-F238E27FC236}">
                <a16:creationId xmlns:a16="http://schemas.microsoft.com/office/drawing/2014/main" id="{C690B8F0-BD64-34E3-E887-014799883FBE}"/>
              </a:ext>
            </a:extLst>
          </p:cNvPr>
          <p:cNvSpPr txBox="1"/>
          <p:nvPr/>
        </p:nvSpPr>
        <p:spPr>
          <a:xfrm>
            <a:off x="1375796" y="1281588"/>
            <a:ext cx="943323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1" u="none" strike="noStrike" kern="1200" cap="none" spc="0" normalizeH="0" baseline="0" noProof="0" dirty="0">
                <a:ln>
                  <a:noFill/>
                </a:ln>
                <a:solidFill>
                  <a:srgbClr val="002060"/>
                </a:solidFill>
                <a:effectLst/>
                <a:uLnTx/>
                <a:uFillTx/>
                <a:latin typeface="Univers Condensed" panose="020B0506020202050204" pitchFamily="34" charset="0"/>
                <a:ea typeface="+mn-ea"/>
                <a:cs typeface="+mn-cs"/>
              </a:rPr>
              <a:t>Attributes of Those Approved by God</a:t>
            </a:r>
          </a:p>
        </p:txBody>
      </p:sp>
      <p:sp>
        <p:nvSpPr>
          <p:cNvPr id="2" name="TextBox 1">
            <a:extLst>
              <a:ext uri="{FF2B5EF4-FFF2-40B4-BE49-F238E27FC236}">
                <a16:creationId xmlns:a16="http://schemas.microsoft.com/office/drawing/2014/main" id="{64123399-6947-5D26-199F-0B6514ED3377}"/>
              </a:ext>
            </a:extLst>
          </p:cNvPr>
          <p:cNvSpPr txBox="1"/>
          <p:nvPr/>
        </p:nvSpPr>
        <p:spPr>
          <a:xfrm>
            <a:off x="218114" y="1920549"/>
            <a:ext cx="11772550" cy="378565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Poor in Spirit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(v.3)</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Mourn</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(v.4)</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Meek</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(v.5)</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Hunger &amp; Thirst for Righteousness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(v.6)</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Merciful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(v.7)</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Pure in Heart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(v.8)</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Peacemakers</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(v.9)</a:t>
            </a:r>
          </a:p>
          <a:p>
            <a:pPr marL="571500" marR="0" lvl="0" indent="-5715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The Happy &amp; Blessed are </a:t>
            </a:r>
            <a:r>
              <a:rPr kumimoji="0" lang="en-US" sz="3000" b="0" i="0" u="sng"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Persecuted for Righteousness Sake </a:t>
            </a:r>
            <a:r>
              <a:rPr kumimoji="0" lang="en-US" sz="3000" b="0" i="0" u="none" strike="noStrike" kern="1200" cap="none" spc="0" normalizeH="0" baseline="0" noProof="0" dirty="0">
                <a:ln>
                  <a:noFill/>
                </a:ln>
                <a:solidFill>
                  <a:srgbClr val="FFC000">
                    <a:lumMod val="60000"/>
                    <a:lumOff val="40000"/>
                  </a:srgbClr>
                </a:solidFill>
                <a:effectLst>
                  <a:outerShdw blurRad="38100" dist="38100" dir="2700000" algn="tl">
                    <a:srgbClr val="000000">
                      <a:alpha val="43137"/>
                    </a:srgbClr>
                  </a:outerShdw>
                </a:effectLst>
                <a:uLnTx/>
                <a:uFillTx/>
                <a:latin typeface="Univers Condensed" panose="020B0506020202050204" pitchFamily="34" charset="0"/>
                <a:ea typeface="+mn-ea"/>
                <a:cs typeface="+mn-cs"/>
              </a:rPr>
              <a:t>(vv.10-12)</a:t>
            </a:r>
          </a:p>
        </p:txBody>
      </p:sp>
      <p:sp>
        <p:nvSpPr>
          <p:cNvPr id="5" name="Rectangle: Rounded Corners 4">
            <a:extLst>
              <a:ext uri="{FF2B5EF4-FFF2-40B4-BE49-F238E27FC236}">
                <a16:creationId xmlns:a16="http://schemas.microsoft.com/office/drawing/2014/main" id="{268D494B-31A7-A82C-CD70-3D766CA845F6}"/>
              </a:ext>
            </a:extLst>
          </p:cNvPr>
          <p:cNvSpPr/>
          <p:nvPr/>
        </p:nvSpPr>
        <p:spPr>
          <a:xfrm>
            <a:off x="1277132" y="2306160"/>
            <a:ext cx="9630561" cy="3032741"/>
          </a:xfrm>
          <a:prstGeom prst="roundRect">
            <a:avLst/>
          </a:prstGeom>
          <a:solidFill>
            <a:schemeClr val="bg1"/>
          </a:solidFill>
          <a:ln w="38100">
            <a:solidFill>
              <a:srgbClr val="0070C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Only those who posses </a:t>
            </a:r>
            <a:r>
              <a:rPr lang="en-US" sz="2400" b="1" u="sng" dirty="0">
                <a:solidFill>
                  <a:srgbClr val="00B0F0"/>
                </a:solidFill>
                <a:latin typeface="Univers Condensed" panose="020B0506020202050204" pitchFamily="34" charset="0"/>
              </a:rPr>
              <a:t>all</a:t>
            </a:r>
            <a:r>
              <a:rPr lang="en-US" sz="2400" dirty="0">
                <a:solidFill>
                  <a:srgbClr val="00B0F0"/>
                </a:solidFill>
                <a:latin typeface="Univers Condensed" panose="020B0506020202050204" pitchFamily="34" charset="0"/>
              </a:rPr>
              <a:t> of these qualities are truly approved by God.</a:t>
            </a:r>
          </a:p>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These attributes do not describe 8 different people but 8 different attributes of the same person.</a:t>
            </a:r>
          </a:p>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One may be “poor in spirit” but not “hunger &amp; thirst for righteousness”</a:t>
            </a:r>
          </a:p>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One may “mourn” but not be “pure in heart”</a:t>
            </a:r>
          </a:p>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One may be “meek” but are not “peacemakers”</a:t>
            </a:r>
          </a:p>
          <a:p>
            <a:pPr marL="342900" indent="-342900">
              <a:buFont typeface="Wingdings" panose="05000000000000000000" pitchFamily="2" charset="2"/>
              <a:buChar char="§"/>
            </a:pPr>
            <a:r>
              <a:rPr lang="en-US" sz="2400" dirty="0">
                <a:solidFill>
                  <a:srgbClr val="00B0F0"/>
                </a:solidFill>
                <a:latin typeface="Univers Condensed" panose="020B0506020202050204" pitchFamily="34" charset="0"/>
              </a:rPr>
              <a:t>One may be “persecuted” but not for “righteousness sake”</a:t>
            </a:r>
            <a:endParaRPr lang="en-US" dirty="0">
              <a:solidFill>
                <a:srgbClr val="00B0F0"/>
              </a:solidFill>
              <a:latin typeface="Univers Condensed" panose="020B0506020202050204" pitchFamily="34" charset="0"/>
            </a:endParaRPr>
          </a:p>
        </p:txBody>
      </p:sp>
    </p:spTree>
    <p:extLst>
      <p:ext uri="{BB962C8B-B14F-4D97-AF65-F5344CB8AC3E}">
        <p14:creationId xmlns:p14="http://schemas.microsoft.com/office/powerpoint/2010/main" val="214252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3940</TotalTime>
  <Words>4024</Words>
  <Application>Microsoft Office PowerPoint</Application>
  <PresentationFormat>Widescreen</PresentationFormat>
  <Paragraphs>283</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Univers Condensed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Dathan Rader</dc:creator>
  <cp:lastModifiedBy>Dathan Rader</cp:lastModifiedBy>
  <cp:revision>2</cp:revision>
  <cp:lastPrinted>2024-03-17T02:06:54Z</cp:lastPrinted>
  <dcterms:created xsi:type="dcterms:W3CDTF">2024-02-24T04:13:22Z</dcterms:created>
  <dcterms:modified xsi:type="dcterms:W3CDTF">2024-03-17T03:32:38Z</dcterms:modified>
</cp:coreProperties>
</file>