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  <p:sldMasterId id="2147483662" r:id="rId2"/>
    <p:sldMasterId id="2147483676" r:id="rId3"/>
    <p:sldMasterId id="2147483701" r:id="rId4"/>
    <p:sldMasterId id="2147483713" r:id="rId5"/>
    <p:sldMasterId id="2147483743" r:id="rId6"/>
  </p:sldMasterIdLst>
  <p:sldIdLst>
    <p:sldId id="266" r:id="rId7"/>
    <p:sldId id="270" r:id="rId8"/>
    <p:sldId id="271" r:id="rId9"/>
    <p:sldId id="272" r:id="rId10"/>
    <p:sldId id="273" r:id="rId11"/>
    <p:sldId id="274" r:id="rId12"/>
    <p:sldId id="275" r:id="rId13"/>
    <p:sldId id="256" r:id="rId14"/>
    <p:sldId id="283" r:id="rId15"/>
    <p:sldId id="258" r:id="rId16"/>
    <p:sldId id="276" r:id="rId17"/>
    <p:sldId id="277" r:id="rId18"/>
    <p:sldId id="278" r:id="rId19"/>
    <p:sldId id="282" r:id="rId20"/>
    <p:sldId id="263" r:id="rId21"/>
    <p:sldId id="279" r:id="rId22"/>
    <p:sldId id="281" r:id="rId23"/>
    <p:sldId id="264" r:id="rId24"/>
    <p:sldId id="280" r:id="rId25"/>
    <p:sldId id="265" r:id="rId26"/>
  </p:sldIdLst>
  <p:sldSz cx="12192000" cy="6858000"/>
  <p:notesSz cx="7004050" cy="9290050"/>
  <p:embeddedFontLst>
    <p:embeddedFont>
      <p:font typeface="Abadi Extra Light" panose="020B0204020104020204" pitchFamily="34" charset="0"/>
      <p:regular r:id="rId27"/>
    </p:embeddedFont>
    <p:embeddedFont>
      <p:font typeface="Arial Narrow" panose="020B0606020202030204" pitchFamily="34" charset="0"/>
      <p:regular r:id="rId28"/>
      <p:bold r:id="rId29"/>
      <p:italic r:id="rId30"/>
      <p:boldItalic r:id="rId31"/>
    </p:embeddedFont>
    <p:embeddedFont>
      <p:font typeface="Franklin Gothic Book" panose="020B0503020102020204" pitchFamily="34" charset="0"/>
      <p:regular r:id="rId32"/>
      <p:italic r:id="rId33"/>
    </p:embeddedFont>
    <p:embeddedFont>
      <p:font typeface="HP Simplified Light" panose="020B0604020202020204" charset="0"/>
      <p:regular r:id="rId34"/>
      <p:italic r:id="rId3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69" y="1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21" Type="http://schemas.openxmlformats.org/officeDocument/2006/relationships/slide" Target="slides/slide15.xml"/><Relationship Id="rId34" Type="http://schemas.openxmlformats.org/officeDocument/2006/relationships/font" Target="fonts/font8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7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6.fntdata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font" Target="fonts/font2.fntdata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80103" y="353964"/>
            <a:ext cx="11051459" cy="187796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473491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8" y="3956281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9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12/15/2024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6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752858" y="744470"/>
            <a:ext cx="1067411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820191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174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2"/>
            <a:ext cx="9612971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9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12/15/2024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3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8151963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8151963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1690519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6001"/>
            <a:ext cx="4447787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6001"/>
            <a:ext cx="4447787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801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230"/>
            <a:ext cx="4447787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1" y="3305209"/>
            <a:ext cx="4447785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3" y="2349754"/>
            <a:ext cx="4447787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3" y="3305209"/>
            <a:ext cx="4447787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5307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951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976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1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12/15/2024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1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52332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2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1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12/15/2024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1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92839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7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375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74396" y="624156"/>
            <a:ext cx="1987933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1" y="624156"/>
            <a:ext cx="7632700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258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52859" y="744471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1590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Crop Mark"/>
          <p:cNvSpPr/>
          <p:nvPr/>
        </p:nvSpPr>
        <p:spPr bwMode="auto">
          <a:xfrm>
            <a:off x="9438968" y="1769808"/>
            <a:ext cx="2302640" cy="4756953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8338889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8" y="3956281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9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12/15/2024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6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52858" y="744470"/>
            <a:ext cx="1067411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6690224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12/15/2024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4300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2"/>
            <a:ext cx="9612971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9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12/15/2024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3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8151963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8151963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5528541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6001"/>
            <a:ext cx="4447787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6001"/>
            <a:ext cx="4447787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12/15/2024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4828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230"/>
            <a:ext cx="4447787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1" y="3305209"/>
            <a:ext cx="4447785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3" y="2349754"/>
            <a:ext cx="4447787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3" y="3305209"/>
            <a:ext cx="4447787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12/15/2024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589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12/15/2024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7469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12/15/2024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203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1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12/15/2024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1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818684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2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1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12/15/2024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1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225281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7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12/15/2024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5065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74396" y="624156"/>
            <a:ext cx="1987933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1" y="624156"/>
            <a:ext cx="7632700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12/15/2024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833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80103" y="353964"/>
            <a:ext cx="11051459" cy="187796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3492887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63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50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04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41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94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61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62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83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04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25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51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5AD6-4D12-4CD3-9C05-4C3F1837A45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59176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AF83-504A-4006-980B-048992F2826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99203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315B-64D1-4973-A06F-90858651447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78739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B08D2-EBDF-434F-9559-2C8A8EB212B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31664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16201-AEFB-4CA8-A0A2-FC4E41E7D67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42200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CC456-BA1F-4DE9-95FB-50055C6E6B1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8183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9F369-983D-431B-93E7-EB4D4B728DE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07674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FB5B-75A4-489A-8B2F-5A362CD2A59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04022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A5B6-9A38-42E1-90D5-ACECE2EB1B3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03331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6E0A5-4B2A-41AC-9557-62756770396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41421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BA7C-3F3D-4728-ACBA-548383C4292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21347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5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27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12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55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598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91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06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49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28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67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8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2"/>
                </a:solidFill>
              </a:defRPr>
            </a:lvl1pPr>
          </a:lstStyle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12/15/2024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5" y="6453386"/>
            <a:ext cx="6280831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2"/>
                </a:solidFill>
              </a:defRPr>
            </a:lvl1pPr>
          </a:lstStyle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7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2"/>
                </a:solidFill>
              </a:defRPr>
            </a:lvl1pPr>
          </a:lstStyle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94686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33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8036" indent="-288036" algn="l" defTabSz="685800" rtl="0" eaLnBrk="1" latinLnBrk="0" hangingPunct="1">
        <a:lnSpc>
          <a:spcPct val="94000"/>
        </a:lnSpc>
        <a:spcBef>
          <a:spcPts val="750"/>
        </a:spcBef>
        <a:spcAft>
          <a:spcPts val="150"/>
        </a:spcAft>
        <a:buFont typeface="Franklin Gothic Book" panose="020B0503020102020204" pitchFamily="34" charset="0"/>
        <a:buChar char="■"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5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0287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35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35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7145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2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0574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2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4003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05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05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0861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05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 userDrawn="1">
          <p15:clr>
            <a:srgbClr val="F26B43"/>
          </p15:clr>
        </p15:guide>
        <p15:guide id="4" orient="horz" pos="1440" userDrawn="1">
          <p15:clr>
            <a:srgbClr val="F26B43"/>
          </p15:clr>
        </p15:guide>
        <p15:guide id="6" orient="horz" pos="3696" userDrawn="1">
          <p15:clr>
            <a:srgbClr val="F26B43"/>
          </p15:clr>
        </p15:guide>
        <p15:guide id="7" orient="horz" pos="432" userDrawn="1">
          <p15:clr>
            <a:srgbClr val="F26B43"/>
          </p15:clr>
        </p15:guide>
        <p15:guide id="8" orient="horz" pos="1512" userDrawn="1">
          <p15:clr>
            <a:srgbClr val="F26B43"/>
          </p15:clr>
        </p15:guide>
        <p15:guide id="9" pos="6912" userDrawn="1">
          <p15:clr>
            <a:srgbClr val="F26B43"/>
          </p15:clr>
        </p15:guide>
        <p15:guide id="10" pos="936" userDrawn="1">
          <p15:clr>
            <a:srgbClr val="F26B43"/>
          </p15:clr>
        </p15:guide>
        <p15:guide id="11" pos="86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12/15/2024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5" y="6453386"/>
            <a:ext cx="6280831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7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38298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9216" userDrawn="1">
          <p15:clr>
            <a:srgbClr val="F26B43"/>
          </p15:clr>
        </p15:guide>
        <p15:guide id="2" pos="1248" userDrawn="1">
          <p15:clr>
            <a:srgbClr val="F26B43"/>
          </p15:clr>
        </p15:guide>
        <p15:guide id="3" pos="1152" userDrawn="1">
          <p15:clr>
            <a:srgbClr val="F26B43"/>
          </p15:clr>
        </p15:guide>
        <p15:guide id="11" orient="horz" pos="1368" userDrawn="1">
          <p15:clr>
            <a:srgbClr val="F26B43"/>
          </p15:clr>
        </p15:guide>
        <p15:guide id="12" orient="horz" pos="1440" userDrawn="1">
          <p15:clr>
            <a:srgbClr val="F26B43"/>
          </p15:clr>
        </p15:guide>
        <p15:guide id="13" orient="horz" pos="3696" userDrawn="1">
          <p15:clr>
            <a:srgbClr val="F26B43"/>
          </p15:clr>
        </p15:guide>
        <p15:guide id="14" orient="horz" pos="432" userDrawn="1">
          <p15:clr>
            <a:srgbClr val="F26B43"/>
          </p15:clr>
        </p15:guide>
        <p15:guide id="15" orient="horz" pos="1512" userDrawn="1">
          <p15:clr>
            <a:srgbClr val="F26B43"/>
          </p15:clr>
        </p15:guide>
        <p15:guide id="16" pos="6912" userDrawn="1">
          <p15:clr>
            <a:srgbClr val="F26B43"/>
          </p15:clr>
        </p15:guide>
        <p15:guide id="17" pos="936" userDrawn="1">
          <p15:clr>
            <a:srgbClr val="F26B43"/>
          </p15:clr>
        </p15:guide>
        <p15:guide id="18" pos="86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12/15/2024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5" y="6453386"/>
            <a:ext cx="6280831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7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70253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9216" userDrawn="1">
          <p15:clr>
            <a:srgbClr val="F26B43"/>
          </p15:clr>
        </p15:guide>
        <p15:guide id="2" pos="1248" userDrawn="1">
          <p15:clr>
            <a:srgbClr val="F26B43"/>
          </p15:clr>
        </p15:guide>
        <p15:guide id="3" pos="1152" userDrawn="1">
          <p15:clr>
            <a:srgbClr val="F26B43"/>
          </p15:clr>
        </p15:guide>
        <p15:guide id="11" orient="horz" pos="1368" userDrawn="1">
          <p15:clr>
            <a:srgbClr val="F26B43"/>
          </p15:clr>
        </p15:guide>
        <p15:guide id="12" orient="horz" pos="1440" userDrawn="1">
          <p15:clr>
            <a:srgbClr val="F26B43"/>
          </p15:clr>
        </p15:guide>
        <p15:guide id="13" orient="horz" pos="3696" userDrawn="1">
          <p15:clr>
            <a:srgbClr val="F26B43"/>
          </p15:clr>
        </p15:guide>
        <p15:guide id="14" orient="horz" pos="432" userDrawn="1">
          <p15:clr>
            <a:srgbClr val="F26B43"/>
          </p15:clr>
        </p15:guide>
        <p15:guide id="15" orient="horz" pos="1512" userDrawn="1">
          <p15:clr>
            <a:srgbClr val="F26B43"/>
          </p15:clr>
        </p15:guide>
        <p15:guide id="16" pos="6912" userDrawn="1">
          <p15:clr>
            <a:srgbClr val="F26B43"/>
          </p15:clr>
        </p15:guide>
        <p15:guide id="17" pos="936" userDrawn="1">
          <p15:clr>
            <a:srgbClr val="F26B43"/>
          </p15:clr>
        </p15:guide>
        <p15:guide id="18" pos="864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2712-6AF3-4520-8EFE-90AB269EDD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2726-A73E-4110-9E2F-06203AE1C4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fakti.org/sites/default/files/pictures_3/molitva_4n4.jpg"/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" r="5029"/>
          <a:stretch/>
        </p:blipFill>
        <p:spPr bwMode="auto">
          <a:xfrm>
            <a:off x="0" y="1"/>
            <a:ext cx="12192000" cy="689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350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342900"/>
              <a:t>12/15/2024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342900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430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21" y="0"/>
            <a:ext cx="122182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178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88842B-9B3F-4E8D-BC16-D48ABB1BA459}"/>
              </a:ext>
            </a:extLst>
          </p:cNvPr>
          <p:cNvSpPr txBox="1"/>
          <p:nvPr/>
        </p:nvSpPr>
        <p:spPr>
          <a:xfrm>
            <a:off x="1113359" y="376942"/>
            <a:ext cx="1848678" cy="923330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700" dirty="0"/>
              <a:t>Recent Study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3300C9-D591-8EED-9C96-7A89F997E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670642">
            <a:off x="2392204" y="1062911"/>
            <a:ext cx="8615577" cy="481946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53994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82C24C-2470-4A9E-A1C0-DAA60273E237}"/>
              </a:ext>
            </a:extLst>
          </p:cNvPr>
          <p:cNvSpPr txBox="1"/>
          <p:nvPr/>
        </p:nvSpPr>
        <p:spPr>
          <a:xfrm>
            <a:off x="707923" y="191588"/>
            <a:ext cx="1148407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/>
              <a:t>There are Times We All Need</a:t>
            </a:r>
          </a:p>
          <a:p>
            <a:pPr algn="ctr"/>
            <a:r>
              <a:rPr lang="en-US" sz="4000" b="1" u="sng" dirty="0"/>
              <a:t>Encouragement &amp; Comfort</a:t>
            </a:r>
          </a:p>
          <a:p>
            <a:pPr algn="ctr"/>
            <a:endParaRPr lang="en-US" sz="3600" b="1" u="sng" dirty="0"/>
          </a:p>
          <a:p>
            <a:pPr algn="ctr"/>
            <a:r>
              <a:rPr lang="en-US" sz="3600" i="1" dirty="0"/>
              <a:t>Because we get discouraged!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862905-182B-48CA-A4A1-61FEAE3438F5}"/>
              </a:ext>
            </a:extLst>
          </p:cNvPr>
          <p:cNvSpPr txBox="1"/>
          <p:nvPr/>
        </p:nvSpPr>
        <p:spPr>
          <a:xfrm>
            <a:off x="1523999" y="3056710"/>
            <a:ext cx="1007806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chemeClr val="tx2">
                    <a:lumMod val="90000"/>
                    <a:lumOff val="10000"/>
                  </a:schemeClr>
                </a:solidFill>
                <a:latin typeface="Abadi Extra Light" panose="020B0204020104020204" pitchFamily="34" charset="0"/>
              </a:rPr>
              <a:t>“Discouragement” may be minor or depression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100" dirty="0">
              <a:solidFill>
                <a:schemeClr val="tx2">
                  <a:lumMod val="90000"/>
                  <a:lumOff val="10000"/>
                </a:schemeClr>
              </a:solidFill>
              <a:latin typeface="Abadi Extra Light" panose="020B02040201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chemeClr val="tx2">
                    <a:lumMod val="90000"/>
                    <a:lumOff val="10000"/>
                  </a:schemeClr>
                </a:solidFill>
                <a:latin typeface="Abadi Extra Light" panose="020B0204020104020204" pitchFamily="34" charset="0"/>
              </a:rPr>
              <a:t>There are legitimate reasons for being discouraged – </a:t>
            </a:r>
            <a:br>
              <a:rPr lang="en-US" sz="3200" dirty="0">
                <a:solidFill>
                  <a:schemeClr val="tx2">
                    <a:lumMod val="90000"/>
                    <a:lumOff val="10000"/>
                  </a:schemeClr>
                </a:solidFill>
                <a:latin typeface="Abadi Extra Light" panose="020B0204020104020204" pitchFamily="34" charset="0"/>
              </a:rPr>
            </a:br>
            <a:r>
              <a:rPr lang="en-US" sz="3200" dirty="0">
                <a:solidFill>
                  <a:schemeClr val="tx2">
                    <a:lumMod val="90000"/>
                    <a:lumOff val="10000"/>
                  </a:schemeClr>
                </a:solidFill>
                <a:latin typeface="Abadi Extra Light" panose="020B0204020104020204" pitchFamily="34" charset="0"/>
              </a:rPr>
              <a:t>Thus, legitimate need for encouragement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100" dirty="0">
              <a:solidFill>
                <a:schemeClr val="tx2">
                  <a:lumMod val="90000"/>
                  <a:lumOff val="10000"/>
                </a:schemeClr>
              </a:solidFill>
              <a:latin typeface="Abadi Extra Light" panose="020B02040201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chemeClr val="tx2">
                    <a:lumMod val="90000"/>
                    <a:lumOff val="10000"/>
                  </a:schemeClr>
                </a:solidFill>
                <a:latin typeface="Abadi Extra Light" panose="020B0204020104020204" pitchFamily="34" charset="0"/>
              </a:rPr>
              <a:t>“I am discouraged” is often a code for – “I know I am not doing right, but it is your fault”</a:t>
            </a:r>
          </a:p>
        </p:txBody>
      </p:sp>
    </p:spTree>
    <p:extLst>
      <p:ext uri="{BB962C8B-B14F-4D97-AF65-F5344CB8AC3E}">
        <p14:creationId xmlns:p14="http://schemas.microsoft.com/office/powerpoint/2010/main" val="2880284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C75F90-E0FC-43B7-ACC3-1998436237FE}"/>
              </a:ext>
            </a:extLst>
          </p:cNvPr>
          <p:cNvSpPr txBox="1"/>
          <p:nvPr/>
        </p:nvSpPr>
        <p:spPr>
          <a:xfrm>
            <a:off x="2063932" y="252549"/>
            <a:ext cx="860406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/>
              <a:t>How “Discouragement” Works</a:t>
            </a:r>
          </a:p>
          <a:p>
            <a:pPr algn="ctr"/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(Num. 21:4-5)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53D75F-7073-4FC5-B047-DEA5ECCE7625}"/>
              </a:ext>
            </a:extLst>
          </p:cNvPr>
          <p:cNvSpPr txBox="1"/>
          <p:nvPr/>
        </p:nvSpPr>
        <p:spPr>
          <a:xfrm>
            <a:off x="1524000" y="1802676"/>
            <a:ext cx="100485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u="sng" dirty="0">
                <a:latin typeface="Abadi Extra Light" panose="020B0204020104020204" pitchFamily="34" charset="0"/>
              </a:rPr>
              <a:t>Situation</a:t>
            </a:r>
            <a:r>
              <a:rPr lang="en-US" sz="2800" dirty="0">
                <a:latin typeface="Abadi Extra Light" panose="020B0204020104020204" pitchFamily="34" charset="0"/>
              </a:rPr>
              <a:t>: Israel had been forbidden to pass through Edom (Num. 20:20-21)</a:t>
            </a:r>
          </a:p>
        </p:txBody>
      </p:sp>
    </p:spTree>
    <p:extLst>
      <p:ext uri="{BB962C8B-B14F-4D97-AF65-F5344CB8AC3E}">
        <p14:creationId xmlns:p14="http://schemas.microsoft.com/office/powerpoint/2010/main" val="1147361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D:\Projectr\GIFFiles\Edom.gif">
            <a:extLst>
              <a:ext uri="{FF2B5EF4-FFF2-40B4-BE49-F238E27FC236}">
                <a16:creationId xmlns:a16="http://schemas.microsoft.com/office/drawing/2014/main" id="{6A97953C-67FF-4051-BB50-F9089CAB1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406" y="3545"/>
            <a:ext cx="10569678" cy="6870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B1F4E5-91F7-4114-BD64-C33733C19AF5}"/>
              </a:ext>
            </a:extLst>
          </p:cNvPr>
          <p:cNvSpPr txBox="1"/>
          <p:nvPr/>
        </p:nvSpPr>
        <p:spPr>
          <a:xfrm>
            <a:off x="3913239" y="1641707"/>
            <a:ext cx="15501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Arial Narrow" panose="020B0606020202030204" pitchFamily="34" charset="0"/>
              </a:rPr>
              <a:t>. </a:t>
            </a:r>
            <a:r>
              <a:rPr lang="en-US" sz="1400" b="1" dirty="0">
                <a:latin typeface="Arial Narrow" panose="020B0606020202030204" pitchFamily="34" charset="0"/>
              </a:rPr>
              <a:t>Mt. </a:t>
            </a:r>
            <a:r>
              <a:rPr lang="en-US" sz="1400" b="1" dirty="0" err="1">
                <a:latin typeface="Arial Narrow" panose="020B0606020202030204" pitchFamily="34" charset="0"/>
              </a:rPr>
              <a:t>Hor</a:t>
            </a:r>
            <a:r>
              <a:rPr lang="en-US" sz="1400" b="1" dirty="0"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E758E3F-81DA-4518-B657-0B29DF855697}"/>
              </a:ext>
            </a:extLst>
          </p:cNvPr>
          <p:cNvSpPr/>
          <p:nvPr/>
        </p:nvSpPr>
        <p:spPr>
          <a:xfrm>
            <a:off x="4100052" y="462116"/>
            <a:ext cx="4581832" cy="5722374"/>
          </a:xfrm>
          <a:custGeom>
            <a:avLst/>
            <a:gdLst>
              <a:gd name="connsiteX0" fmla="*/ 9211 w 3527474"/>
              <a:gd name="connsiteY0" fmla="*/ 1759132 h 4632960"/>
              <a:gd name="connsiteX1" fmla="*/ 9211 w 3527474"/>
              <a:gd name="connsiteY1" fmla="*/ 2159726 h 4632960"/>
              <a:gd name="connsiteX2" fmla="*/ 17919 w 3527474"/>
              <a:gd name="connsiteY2" fmla="*/ 2185852 h 4632960"/>
              <a:gd name="connsiteX3" fmla="*/ 70171 w 3527474"/>
              <a:gd name="connsiteY3" fmla="*/ 2264229 h 4632960"/>
              <a:gd name="connsiteX4" fmla="*/ 78879 w 3527474"/>
              <a:gd name="connsiteY4" fmla="*/ 2290355 h 4632960"/>
              <a:gd name="connsiteX5" fmla="*/ 113714 w 3527474"/>
              <a:gd name="connsiteY5" fmla="*/ 2342606 h 4632960"/>
              <a:gd name="connsiteX6" fmla="*/ 131131 w 3527474"/>
              <a:gd name="connsiteY6" fmla="*/ 2368732 h 4632960"/>
              <a:gd name="connsiteX7" fmla="*/ 148548 w 3527474"/>
              <a:gd name="connsiteY7" fmla="*/ 2394858 h 4632960"/>
              <a:gd name="connsiteX8" fmla="*/ 165965 w 3527474"/>
              <a:gd name="connsiteY8" fmla="*/ 2420983 h 4632960"/>
              <a:gd name="connsiteX9" fmla="*/ 200799 w 3527474"/>
              <a:gd name="connsiteY9" fmla="*/ 2508069 h 4632960"/>
              <a:gd name="connsiteX10" fmla="*/ 218217 w 3527474"/>
              <a:gd name="connsiteY10" fmla="*/ 2525486 h 4632960"/>
              <a:gd name="connsiteX11" fmla="*/ 253051 w 3527474"/>
              <a:gd name="connsiteY11" fmla="*/ 2603863 h 4632960"/>
              <a:gd name="connsiteX12" fmla="*/ 270468 w 3527474"/>
              <a:gd name="connsiteY12" fmla="*/ 2656115 h 4632960"/>
              <a:gd name="connsiteX13" fmla="*/ 287885 w 3527474"/>
              <a:gd name="connsiteY13" fmla="*/ 2682240 h 4632960"/>
              <a:gd name="connsiteX14" fmla="*/ 296594 w 3527474"/>
              <a:gd name="connsiteY14" fmla="*/ 2708366 h 4632960"/>
              <a:gd name="connsiteX15" fmla="*/ 331428 w 3527474"/>
              <a:gd name="connsiteY15" fmla="*/ 2795452 h 4632960"/>
              <a:gd name="connsiteX16" fmla="*/ 357554 w 3527474"/>
              <a:gd name="connsiteY16" fmla="*/ 2873829 h 4632960"/>
              <a:gd name="connsiteX17" fmla="*/ 374971 w 3527474"/>
              <a:gd name="connsiteY17" fmla="*/ 2926080 h 4632960"/>
              <a:gd name="connsiteX18" fmla="*/ 392388 w 3527474"/>
              <a:gd name="connsiteY18" fmla="*/ 2943498 h 4632960"/>
              <a:gd name="connsiteX19" fmla="*/ 409805 w 3527474"/>
              <a:gd name="connsiteY19" fmla="*/ 3004458 h 4632960"/>
              <a:gd name="connsiteX20" fmla="*/ 427222 w 3527474"/>
              <a:gd name="connsiteY20" fmla="*/ 3056709 h 4632960"/>
              <a:gd name="connsiteX21" fmla="*/ 444639 w 3527474"/>
              <a:gd name="connsiteY21" fmla="*/ 3126378 h 4632960"/>
              <a:gd name="connsiteX22" fmla="*/ 453348 w 3527474"/>
              <a:gd name="connsiteY22" fmla="*/ 3161212 h 4632960"/>
              <a:gd name="connsiteX23" fmla="*/ 470765 w 3527474"/>
              <a:gd name="connsiteY23" fmla="*/ 3213463 h 4632960"/>
              <a:gd name="connsiteX24" fmla="*/ 505599 w 3527474"/>
              <a:gd name="connsiteY24" fmla="*/ 3317966 h 4632960"/>
              <a:gd name="connsiteX25" fmla="*/ 514308 w 3527474"/>
              <a:gd name="connsiteY25" fmla="*/ 3344092 h 4632960"/>
              <a:gd name="connsiteX26" fmla="*/ 523017 w 3527474"/>
              <a:gd name="connsiteY26" fmla="*/ 3370218 h 4632960"/>
              <a:gd name="connsiteX27" fmla="*/ 540434 w 3527474"/>
              <a:gd name="connsiteY27" fmla="*/ 3431178 h 4632960"/>
              <a:gd name="connsiteX28" fmla="*/ 575268 w 3527474"/>
              <a:gd name="connsiteY28" fmla="*/ 3483429 h 4632960"/>
              <a:gd name="connsiteX29" fmla="*/ 610102 w 3527474"/>
              <a:gd name="connsiteY29" fmla="*/ 3553098 h 4632960"/>
              <a:gd name="connsiteX30" fmla="*/ 618811 w 3527474"/>
              <a:gd name="connsiteY30" fmla="*/ 3579223 h 4632960"/>
              <a:gd name="connsiteX31" fmla="*/ 636228 w 3527474"/>
              <a:gd name="connsiteY31" fmla="*/ 3605349 h 4632960"/>
              <a:gd name="connsiteX32" fmla="*/ 662354 w 3527474"/>
              <a:gd name="connsiteY32" fmla="*/ 3657600 h 4632960"/>
              <a:gd name="connsiteX33" fmla="*/ 671062 w 3527474"/>
              <a:gd name="connsiteY33" fmla="*/ 3683726 h 4632960"/>
              <a:gd name="connsiteX34" fmla="*/ 705897 w 3527474"/>
              <a:gd name="connsiteY34" fmla="*/ 3735978 h 4632960"/>
              <a:gd name="connsiteX35" fmla="*/ 740731 w 3527474"/>
              <a:gd name="connsiteY35" fmla="*/ 3814355 h 4632960"/>
              <a:gd name="connsiteX36" fmla="*/ 749439 w 3527474"/>
              <a:gd name="connsiteY36" fmla="*/ 3840480 h 4632960"/>
              <a:gd name="connsiteX37" fmla="*/ 784274 w 3527474"/>
              <a:gd name="connsiteY37" fmla="*/ 3892732 h 4632960"/>
              <a:gd name="connsiteX38" fmla="*/ 792982 w 3527474"/>
              <a:gd name="connsiteY38" fmla="*/ 3927566 h 4632960"/>
              <a:gd name="connsiteX39" fmla="*/ 819108 w 3527474"/>
              <a:gd name="connsiteY39" fmla="*/ 3953692 h 4632960"/>
              <a:gd name="connsiteX40" fmla="*/ 836525 w 3527474"/>
              <a:gd name="connsiteY40" fmla="*/ 3979818 h 4632960"/>
              <a:gd name="connsiteX41" fmla="*/ 862651 w 3527474"/>
              <a:gd name="connsiteY41" fmla="*/ 4005943 h 4632960"/>
              <a:gd name="connsiteX42" fmla="*/ 906194 w 3527474"/>
              <a:gd name="connsiteY42" fmla="*/ 4049486 h 4632960"/>
              <a:gd name="connsiteX43" fmla="*/ 949737 w 3527474"/>
              <a:gd name="connsiteY43" fmla="*/ 4093029 h 4632960"/>
              <a:gd name="connsiteX44" fmla="*/ 967154 w 3527474"/>
              <a:gd name="connsiteY44" fmla="*/ 4119155 h 4632960"/>
              <a:gd name="connsiteX45" fmla="*/ 1036822 w 3527474"/>
              <a:gd name="connsiteY45" fmla="*/ 4180115 h 4632960"/>
              <a:gd name="connsiteX46" fmla="*/ 1080365 w 3527474"/>
              <a:gd name="connsiteY46" fmla="*/ 4214949 h 4632960"/>
              <a:gd name="connsiteX47" fmla="*/ 1097782 w 3527474"/>
              <a:gd name="connsiteY47" fmla="*/ 4241075 h 4632960"/>
              <a:gd name="connsiteX48" fmla="*/ 1123908 w 3527474"/>
              <a:gd name="connsiteY48" fmla="*/ 4258492 h 4632960"/>
              <a:gd name="connsiteX49" fmla="*/ 1158742 w 3527474"/>
              <a:gd name="connsiteY49" fmla="*/ 4293326 h 4632960"/>
              <a:gd name="connsiteX50" fmla="*/ 1193577 w 3527474"/>
              <a:gd name="connsiteY50" fmla="*/ 4336869 h 4632960"/>
              <a:gd name="connsiteX51" fmla="*/ 1219702 w 3527474"/>
              <a:gd name="connsiteY51" fmla="*/ 4345578 h 4632960"/>
              <a:gd name="connsiteX52" fmla="*/ 1245828 w 3527474"/>
              <a:gd name="connsiteY52" fmla="*/ 4362995 h 4632960"/>
              <a:gd name="connsiteX53" fmla="*/ 1289371 w 3527474"/>
              <a:gd name="connsiteY53" fmla="*/ 4397829 h 4632960"/>
              <a:gd name="connsiteX54" fmla="*/ 1367748 w 3527474"/>
              <a:gd name="connsiteY54" fmla="*/ 4441372 h 4632960"/>
              <a:gd name="connsiteX55" fmla="*/ 1393874 w 3527474"/>
              <a:gd name="connsiteY55" fmla="*/ 4467498 h 4632960"/>
              <a:gd name="connsiteX56" fmla="*/ 1437417 w 3527474"/>
              <a:gd name="connsiteY56" fmla="*/ 4502332 h 4632960"/>
              <a:gd name="connsiteX57" fmla="*/ 1454834 w 3527474"/>
              <a:gd name="connsiteY57" fmla="*/ 4528458 h 4632960"/>
              <a:gd name="connsiteX58" fmla="*/ 1498377 w 3527474"/>
              <a:gd name="connsiteY58" fmla="*/ 4572000 h 4632960"/>
              <a:gd name="connsiteX59" fmla="*/ 1515794 w 3527474"/>
              <a:gd name="connsiteY59" fmla="*/ 4589418 h 4632960"/>
              <a:gd name="connsiteX60" fmla="*/ 1541919 w 3527474"/>
              <a:gd name="connsiteY60" fmla="*/ 4606835 h 4632960"/>
              <a:gd name="connsiteX61" fmla="*/ 1585462 w 3527474"/>
              <a:gd name="connsiteY61" fmla="*/ 4632960 h 4632960"/>
              <a:gd name="connsiteX62" fmla="*/ 1794468 w 3527474"/>
              <a:gd name="connsiteY62" fmla="*/ 4624252 h 4632960"/>
              <a:gd name="connsiteX63" fmla="*/ 1820594 w 3527474"/>
              <a:gd name="connsiteY63" fmla="*/ 4615543 h 4632960"/>
              <a:gd name="connsiteX64" fmla="*/ 1890262 w 3527474"/>
              <a:gd name="connsiteY64" fmla="*/ 4554583 h 4632960"/>
              <a:gd name="connsiteX65" fmla="*/ 1916388 w 3527474"/>
              <a:gd name="connsiteY65" fmla="*/ 4537166 h 4632960"/>
              <a:gd name="connsiteX66" fmla="*/ 1977348 w 3527474"/>
              <a:gd name="connsiteY66" fmla="*/ 4476206 h 4632960"/>
              <a:gd name="connsiteX67" fmla="*/ 2012182 w 3527474"/>
              <a:gd name="connsiteY67" fmla="*/ 4450080 h 4632960"/>
              <a:gd name="connsiteX68" fmla="*/ 2125394 w 3527474"/>
              <a:gd name="connsiteY68" fmla="*/ 4371703 h 4632960"/>
              <a:gd name="connsiteX69" fmla="*/ 2203771 w 3527474"/>
              <a:gd name="connsiteY69" fmla="*/ 4310743 h 4632960"/>
              <a:gd name="connsiteX70" fmla="*/ 2282148 w 3527474"/>
              <a:gd name="connsiteY70" fmla="*/ 4223658 h 4632960"/>
              <a:gd name="connsiteX71" fmla="*/ 2316982 w 3527474"/>
              <a:gd name="connsiteY71" fmla="*/ 4188823 h 4632960"/>
              <a:gd name="connsiteX72" fmla="*/ 2395359 w 3527474"/>
              <a:gd name="connsiteY72" fmla="*/ 4127863 h 4632960"/>
              <a:gd name="connsiteX73" fmla="*/ 2517279 w 3527474"/>
              <a:gd name="connsiteY73" fmla="*/ 4023360 h 4632960"/>
              <a:gd name="connsiteX74" fmla="*/ 2543405 w 3527474"/>
              <a:gd name="connsiteY74" fmla="*/ 4014652 h 4632960"/>
              <a:gd name="connsiteX75" fmla="*/ 2569531 w 3527474"/>
              <a:gd name="connsiteY75" fmla="*/ 3997235 h 4632960"/>
              <a:gd name="connsiteX76" fmla="*/ 2656617 w 3527474"/>
              <a:gd name="connsiteY76" fmla="*/ 3971109 h 4632960"/>
              <a:gd name="connsiteX77" fmla="*/ 2734994 w 3527474"/>
              <a:gd name="connsiteY77" fmla="*/ 3962400 h 4632960"/>
              <a:gd name="connsiteX78" fmla="*/ 2787245 w 3527474"/>
              <a:gd name="connsiteY78" fmla="*/ 3944983 h 4632960"/>
              <a:gd name="connsiteX79" fmla="*/ 2813371 w 3527474"/>
              <a:gd name="connsiteY79" fmla="*/ 3936275 h 4632960"/>
              <a:gd name="connsiteX80" fmla="*/ 2839497 w 3527474"/>
              <a:gd name="connsiteY80" fmla="*/ 3918858 h 4632960"/>
              <a:gd name="connsiteX81" fmla="*/ 2865622 w 3527474"/>
              <a:gd name="connsiteY81" fmla="*/ 3910149 h 4632960"/>
              <a:gd name="connsiteX82" fmla="*/ 2917874 w 3527474"/>
              <a:gd name="connsiteY82" fmla="*/ 3875315 h 4632960"/>
              <a:gd name="connsiteX83" fmla="*/ 2961417 w 3527474"/>
              <a:gd name="connsiteY83" fmla="*/ 3814355 h 4632960"/>
              <a:gd name="connsiteX84" fmla="*/ 2978834 w 3527474"/>
              <a:gd name="connsiteY84" fmla="*/ 3788229 h 4632960"/>
              <a:gd name="connsiteX85" fmla="*/ 3013668 w 3527474"/>
              <a:gd name="connsiteY85" fmla="*/ 3735978 h 4632960"/>
              <a:gd name="connsiteX86" fmla="*/ 3022377 w 3527474"/>
              <a:gd name="connsiteY86" fmla="*/ 3701143 h 4632960"/>
              <a:gd name="connsiteX87" fmla="*/ 3057211 w 3527474"/>
              <a:gd name="connsiteY87" fmla="*/ 3640183 h 4632960"/>
              <a:gd name="connsiteX88" fmla="*/ 3065919 w 3527474"/>
              <a:gd name="connsiteY88" fmla="*/ 3614058 h 4632960"/>
              <a:gd name="connsiteX89" fmla="*/ 3074628 w 3527474"/>
              <a:gd name="connsiteY89" fmla="*/ 3579223 h 4632960"/>
              <a:gd name="connsiteX90" fmla="*/ 3100754 w 3527474"/>
              <a:gd name="connsiteY90" fmla="*/ 3518263 h 4632960"/>
              <a:gd name="connsiteX91" fmla="*/ 3109462 w 3527474"/>
              <a:gd name="connsiteY91" fmla="*/ 3474720 h 4632960"/>
              <a:gd name="connsiteX92" fmla="*/ 3126879 w 3527474"/>
              <a:gd name="connsiteY92" fmla="*/ 3405052 h 4632960"/>
              <a:gd name="connsiteX93" fmla="*/ 3135588 w 3527474"/>
              <a:gd name="connsiteY93" fmla="*/ 3378926 h 4632960"/>
              <a:gd name="connsiteX94" fmla="*/ 3153005 w 3527474"/>
              <a:gd name="connsiteY94" fmla="*/ 3283132 h 4632960"/>
              <a:gd name="connsiteX95" fmla="*/ 3161714 w 3527474"/>
              <a:gd name="connsiteY95" fmla="*/ 3222172 h 4632960"/>
              <a:gd name="connsiteX96" fmla="*/ 3179131 w 3527474"/>
              <a:gd name="connsiteY96" fmla="*/ 3169920 h 4632960"/>
              <a:gd name="connsiteX97" fmla="*/ 3196548 w 3527474"/>
              <a:gd name="connsiteY97" fmla="*/ 3108960 h 4632960"/>
              <a:gd name="connsiteX98" fmla="*/ 3213965 w 3527474"/>
              <a:gd name="connsiteY98" fmla="*/ 3082835 h 4632960"/>
              <a:gd name="connsiteX99" fmla="*/ 3240091 w 3527474"/>
              <a:gd name="connsiteY99" fmla="*/ 3030583 h 4632960"/>
              <a:gd name="connsiteX100" fmla="*/ 3248799 w 3527474"/>
              <a:gd name="connsiteY100" fmla="*/ 3004458 h 4632960"/>
              <a:gd name="connsiteX101" fmla="*/ 3266217 w 3527474"/>
              <a:gd name="connsiteY101" fmla="*/ 2978332 h 4632960"/>
              <a:gd name="connsiteX102" fmla="*/ 3274925 w 3527474"/>
              <a:gd name="connsiteY102" fmla="*/ 2943498 h 4632960"/>
              <a:gd name="connsiteX103" fmla="*/ 3292342 w 3527474"/>
              <a:gd name="connsiteY103" fmla="*/ 2917372 h 4632960"/>
              <a:gd name="connsiteX104" fmla="*/ 3327177 w 3527474"/>
              <a:gd name="connsiteY104" fmla="*/ 2847703 h 4632960"/>
              <a:gd name="connsiteX105" fmla="*/ 3353302 w 3527474"/>
              <a:gd name="connsiteY105" fmla="*/ 2786743 h 4632960"/>
              <a:gd name="connsiteX106" fmla="*/ 3370719 w 3527474"/>
              <a:gd name="connsiteY106" fmla="*/ 2734492 h 4632960"/>
              <a:gd name="connsiteX107" fmla="*/ 3379428 w 3527474"/>
              <a:gd name="connsiteY107" fmla="*/ 2708366 h 4632960"/>
              <a:gd name="connsiteX108" fmla="*/ 3396845 w 3527474"/>
              <a:gd name="connsiteY108" fmla="*/ 2682240 h 4632960"/>
              <a:gd name="connsiteX109" fmla="*/ 3422971 w 3527474"/>
              <a:gd name="connsiteY109" fmla="*/ 2595155 h 4632960"/>
              <a:gd name="connsiteX110" fmla="*/ 3440388 w 3527474"/>
              <a:gd name="connsiteY110" fmla="*/ 2542903 h 4632960"/>
              <a:gd name="connsiteX111" fmla="*/ 3457805 w 3527474"/>
              <a:gd name="connsiteY111" fmla="*/ 2481943 h 4632960"/>
              <a:gd name="connsiteX112" fmla="*/ 3475222 w 3527474"/>
              <a:gd name="connsiteY112" fmla="*/ 2429692 h 4632960"/>
              <a:gd name="connsiteX113" fmla="*/ 3483931 w 3527474"/>
              <a:gd name="connsiteY113" fmla="*/ 2403566 h 4632960"/>
              <a:gd name="connsiteX114" fmla="*/ 3492639 w 3527474"/>
              <a:gd name="connsiteY114" fmla="*/ 2377440 h 4632960"/>
              <a:gd name="connsiteX115" fmla="*/ 3501348 w 3527474"/>
              <a:gd name="connsiteY115" fmla="*/ 2307772 h 4632960"/>
              <a:gd name="connsiteX116" fmla="*/ 3510057 w 3527474"/>
              <a:gd name="connsiteY116" fmla="*/ 2281646 h 4632960"/>
              <a:gd name="connsiteX117" fmla="*/ 3527474 w 3527474"/>
              <a:gd name="connsiteY117" fmla="*/ 2046515 h 4632960"/>
              <a:gd name="connsiteX118" fmla="*/ 3518765 w 3527474"/>
              <a:gd name="connsiteY118" fmla="*/ 1358538 h 4632960"/>
              <a:gd name="connsiteX119" fmla="*/ 3492639 w 3527474"/>
              <a:gd name="connsiteY119" fmla="*/ 1227909 h 4632960"/>
              <a:gd name="connsiteX120" fmla="*/ 3449097 w 3527474"/>
              <a:gd name="connsiteY120" fmla="*/ 1158240 h 4632960"/>
              <a:gd name="connsiteX121" fmla="*/ 3431679 w 3527474"/>
              <a:gd name="connsiteY121" fmla="*/ 1140823 h 4632960"/>
              <a:gd name="connsiteX122" fmla="*/ 3405554 w 3527474"/>
              <a:gd name="connsiteY122" fmla="*/ 1097280 h 4632960"/>
              <a:gd name="connsiteX123" fmla="*/ 3388137 w 3527474"/>
              <a:gd name="connsiteY123" fmla="*/ 1071155 h 4632960"/>
              <a:gd name="connsiteX124" fmla="*/ 3379428 w 3527474"/>
              <a:gd name="connsiteY124" fmla="*/ 1045029 h 4632960"/>
              <a:gd name="connsiteX125" fmla="*/ 3353302 w 3527474"/>
              <a:gd name="connsiteY125" fmla="*/ 1027612 h 4632960"/>
              <a:gd name="connsiteX126" fmla="*/ 3283634 w 3527474"/>
              <a:gd name="connsiteY126" fmla="*/ 923109 h 4632960"/>
              <a:gd name="connsiteX127" fmla="*/ 3266217 w 3527474"/>
              <a:gd name="connsiteY127" fmla="*/ 896983 h 4632960"/>
              <a:gd name="connsiteX128" fmla="*/ 3248799 w 3527474"/>
              <a:gd name="connsiteY128" fmla="*/ 870858 h 4632960"/>
              <a:gd name="connsiteX129" fmla="*/ 3240091 w 3527474"/>
              <a:gd name="connsiteY129" fmla="*/ 836023 h 4632960"/>
              <a:gd name="connsiteX130" fmla="*/ 3213965 w 3527474"/>
              <a:gd name="connsiteY130" fmla="*/ 783772 h 4632960"/>
              <a:gd name="connsiteX131" fmla="*/ 3205257 w 3527474"/>
              <a:gd name="connsiteY131" fmla="*/ 740229 h 4632960"/>
              <a:gd name="connsiteX132" fmla="*/ 3187839 w 3527474"/>
              <a:gd name="connsiteY132" fmla="*/ 679269 h 4632960"/>
              <a:gd name="connsiteX133" fmla="*/ 3179131 w 3527474"/>
              <a:gd name="connsiteY133" fmla="*/ 557349 h 4632960"/>
              <a:gd name="connsiteX134" fmla="*/ 3170422 w 3527474"/>
              <a:gd name="connsiteY134" fmla="*/ 487680 h 4632960"/>
              <a:gd name="connsiteX135" fmla="*/ 3161714 w 3527474"/>
              <a:gd name="connsiteY135" fmla="*/ 304800 h 4632960"/>
              <a:gd name="connsiteX136" fmla="*/ 3153005 w 3527474"/>
              <a:gd name="connsiteY136" fmla="*/ 269966 h 4632960"/>
              <a:gd name="connsiteX137" fmla="*/ 3144297 w 3527474"/>
              <a:gd name="connsiteY137" fmla="*/ 217715 h 4632960"/>
              <a:gd name="connsiteX138" fmla="*/ 3126879 w 3527474"/>
              <a:gd name="connsiteY138" fmla="*/ 148046 h 4632960"/>
              <a:gd name="connsiteX139" fmla="*/ 3109462 w 3527474"/>
              <a:gd name="connsiteY139" fmla="*/ 69669 h 4632960"/>
              <a:gd name="connsiteX140" fmla="*/ 3092045 w 3527474"/>
              <a:gd name="connsiteY140" fmla="*/ 17418 h 4632960"/>
              <a:gd name="connsiteX141" fmla="*/ 3083337 w 3527474"/>
              <a:gd name="connsiteY141" fmla="*/ 0 h 4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3527474" h="4632960">
                <a:moveTo>
                  <a:pt x="9211" y="1759132"/>
                </a:moveTo>
                <a:cubicBezTo>
                  <a:pt x="4314" y="1920716"/>
                  <a:pt x="-8807" y="2015580"/>
                  <a:pt x="9211" y="2159726"/>
                </a:cubicBezTo>
                <a:cubicBezTo>
                  <a:pt x="10350" y="2168835"/>
                  <a:pt x="13294" y="2177923"/>
                  <a:pt x="17919" y="2185852"/>
                </a:cubicBezTo>
                <a:cubicBezTo>
                  <a:pt x="33740" y="2212974"/>
                  <a:pt x="70171" y="2264229"/>
                  <a:pt x="70171" y="2264229"/>
                </a:cubicBezTo>
                <a:cubicBezTo>
                  <a:pt x="73074" y="2272938"/>
                  <a:pt x="74421" y="2282331"/>
                  <a:pt x="78879" y="2290355"/>
                </a:cubicBezTo>
                <a:cubicBezTo>
                  <a:pt x="89045" y="2308654"/>
                  <a:pt x="102102" y="2325189"/>
                  <a:pt x="113714" y="2342606"/>
                </a:cubicBezTo>
                <a:lnTo>
                  <a:pt x="131131" y="2368732"/>
                </a:lnTo>
                <a:lnTo>
                  <a:pt x="148548" y="2394858"/>
                </a:lnTo>
                <a:cubicBezTo>
                  <a:pt x="154354" y="2403566"/>
                  <a:pt x="162655" y="2411054"/>
                  <a:pt x="165965" y="2420983"/>
                </a:cubicBezTo>
                <a:cubicBezTo>
                  <a:pt x="175406" y="2449306"/>
                  <a:pt x="183714" y="2482442"/>
                  <a:pt x="200799" y="2508069"/>
                </a:cubicBezTo>
                <a:cubicBezTo>
                  <a:pt x="205354" y="2514901"/>
                  <a:pt x="212411" y="2519680"/>
                  <a:pt x="218217" y="2525486"/>
                </a:cubicBezTo>
                <a:cubicBezTo>
                  <a:pt x="238944" y="2587667"/>
                  <a:pt x="225450" y="2562462"/>
                  <a:pt x="253051" y="2603863"/>
                </a:cubicBezTo>
                <a:cubicBezTo>
                  <a:pt x="258857" y="2621280"/>
                  <a:pt x="260284" y="2640839"/>
                  <a:pt x="270468" y="2656115"/>
                </a:cubicBezTo>
                <a:cubicBezTo>
                  <a:pt x="276274" y="2664823"/>
                  <a:pt x="283204" y="2672879"/>
                  <a:pt x="287885" y="2682240"/>
                </a:cubicBezTo>
                <a:cubicBezTo>
                  <a:pt x="291990" y="2690451"/>
                  <a:pt x="292978" y="2699928"/>
                  <a:pt x="296594" y="2708366"/>
                </a:cubicBezTo>
                <a:cubicBezTo>
                  <a:pt x="335035" y="2798061"/>
                  <a:pt x="291784" y="2676521"/>
                  <a:pt x="331428" y="2795452"/>
                </a:cubicBezTo>
                <a:lnTo>
                  <a:pt x="357554" y="2873829"/>
                </a:lnTo>
                <a:lnTo>
                  <a:pt x="374971" y="2926080"/>
                </a:lnTo>
                <a:lnTo>
                  <a:pt x="392388" y="2943498"/>
                </a:lnTo>
                <a:cubicBezTo>
                  <a:pt x="421643" y="3031257"/>
                  <a:pt x="377016" y="2895159"/>
                  <a:pt x="409805" y="3004458"/>
                </a:cubicBezTo>
                <a:cubicBezTo>
                  <a:pt x="415080" y="3022043"/>
                  <a:pt x="423621" y="3038706"/>
                  <a:pt x="427222" y="3056709"/>
                </a:cubicBezTo>
                <a:cubicBezTo>
                  <a:pt x="444926" y="3145224"/>
                  <a:pt x="426789" y="3063902"/>
                  <a:pt x="444639" y="3126378"/>
                </a:cubicBezTo>
                <a:cubicBezTo>
                  <a:pt x="447927" y="3137886"/>
                  <a:pt x="449909" y="3149748"/>
                  <a:pt x="453348" y="3161212"/>
                </a:cubicBezTo>
                <a:cubicBezTo>
                  <a:pt x="458624" y="3178797"/>
                  <a:pt x="464959" y="3196046"/>
                  <a:pt x="470765" y="3213463"/>
                </a:cubicBezTo>
                <a:lnTo>
                  <a:pt x="505599" y="3317966"/>
                </a:lnTo>
                <a:lnTo>
                  <a:pt x="514308" y="3344092"/>
                </a:lnTo>
                <a:cubicBezTo>
                  <a:pt x="517211" y="3352801"/>
                  <a:pt x="520791" y="3361312"/>
                  <a:pt x="523017" y="3370218"/>
                </a:cubicBezTo>
                <a:cubicBezTo>
                  <a:pt x="525068" y="3378422"/>
                  <a:pt x="534754" y="3420953"/>
                  <a:pt x="540434" y="3431178"/>
                </a:cubicBezTo>
                <a:cubicBezTo>
                  <a:pt x="550600" y="3449476"/>
                  <a:pt x="575268" y="3483429"/>
                  <a:pt x="575268" y="3483429"/>
                </a:cubicBezTo>
                <a:cubicBezTo>
                  <a:pt x="592583" y="3552687"/>
                  <a:pt x="570628" y="3484018"/>
                  <a:pt x="610102" y="3553098"/>
                </a:cubicBezTo>
                <a:cubicBezTo>
                  <a:pt x="614656" y="3561068"/>
                  <a:pt x="614706" y="3571013"/>
                  <a:pt x="618811" y="3579223"/>
                </a:cubicBezTo>
                <a:cubicBezTo>
                  <a:pt x="623492" y="3588584"/>
                  <a:pt x="631547" y="3595988"/>
                  <a:pt x="636228" y="3605349"/>
                </a:cubicBezTo>
                <a:cubicBezTo>
                  <a:pt x="672280" y="3677454"/>
                  <a:pt x="612444" y="3582736"/>
                  <a:pt x="662354" y="3657600"/>
                </a:cubicBezTo>
                <a:cubicBezTo>
                  <a:pt x="665257" y="3666309"/>
                  <a:pt x="666604" y="3675702"/>
                  <a:pt x="671062" y="3683726"/>
                </a:cubicBezTo>
                <a:cubicBezTo>
                  <a:pt x="681228" y="3702025"/>
                  <a:pt x="705897" y="3735978"/>
                  <a:pt x="705897" y="3735978"/>
                </a:cubicBezTo>
                <a:cubicBezTo>
                  <a:pt x="726624" y="3798158"/>
                  <a:pt x="713130" y="3772953"/>
                  <a:pt x="740731" y="3814355"/>
                </a:cubicBezTo>
                <a:cubicBezTo>
                  <a:pt x="743634" y="3823063"/>
                  <a:pt x="744981" y="3832456"/>
                  <a:pt x="749439" y="3840480"/>
                </a:cubicBezTo>
                <a:cubicBezTo>
                  <a:pt x="759605" y="3858779"/>
                  <a:pt x="784274" y="3892732"/>
                  <a:pt x="784274" y="3892732"/>
                </a:cubicBezTo>
                <a:cubicBezTo>
                  <a:pt x="787177" y="3904343"/>
                  <a:pt x="787044" y="3917174"/>
                  <a:pt x="792982" y="3927566"/>
                </a:cubicBezTo>
                <a:cubicBezTo>
                  <a:pt x="799092" y="3938259"/>
                  <a:pt x="811224" y="3944231"/>
                  <a:pt x="819108" y="3953692"/>
                </a:cubicBezTo>
                <a:cubicBezTo>
                  <a:pt x="825808" y="3961733"/>
                  <a:pt x="829824" y="3971777"/>
                  <a:pt x="836525" y="3979818"/>
                </a:cubicBezTo>
                <a:cubicBezTo>
                  <a:pt x="844409" y="3989279"/>
                  <a:pt x="854767" y="3996482"/>
                  <a:pt x="862651" y="4005943"/>
                </a:cubicBezTo>
                <a:cubicBezTo>
                  <a:pt x="898938" y="4049487"/>
                  <a:pt x="858295" y="4017554"/>
                  <a:pt x="906194" y="4049486"/>
                </a:cubicBezTo>
                <a:cubicBezTo>
                  <a:pt x="952639" y="4119155"/>
                  <a:pt x="891680" y="4034972"/>
                  <a:pt x="949737" y="4093029"/>
                </a:cubicBezTo>
                <a:cubicBezTo>
                  <a:pt x="957138" y="4100430"/>
                  <a:pt x="960262" y="4111278"/>
                  <a:pt x="967154" y="4119155"/>
                </a:cubicBezTo>
                <a:cubicBezTo>
                  <a:pt x="1002814" y="4159909"/>
                  <a:pt x="1001411" y="4156507"/>
                  <a:pt x="1036822" y="4180115"/>
                </a:cubicBezTo>
                <a:cubicBezTo>
                  <a:pt x="1086738" y="4254987"/>
                  <a:pt x="1020272" y="4166874"/>
                  <a:pt x="1080365" y="4214949"/>
                </a:cubicBezTo>
                <a:cubicBezTo>
                  <a:pt x="1088538" y="4221487"/>
                  <a:pt x="1090381" y="4233674"/>
                  <a:pt x="1097782" y="4241075"/>
                </a:cubicBezTo>
                <a:cubicBezTo>
                  <a:pt x="1105183" y="4248476"/>
                  <a:pt x="1115199" y="4252686"/>
                  <a:pt x="1123908" y="4258492"/>
                </a:cubicBezTo>
                <a:cubicBezTo>
                  <a:pt x="1142910" y="4315496"/>
                  <a:pt x="1116519" y="4259547"/>
                  <a:pt x="1158742" y="4293326"/>
                </a:cubicBezTo>
                <a:cubicBezTo>
                  <a:pt x="1194349" y="4321812"/>
                  <a:pt x="1158061" y="4315559"/>
                  <a:pt x="1193577" y="4336869"/>
                </a:cubicBezTo>
                <a:cubicBezTo>
                  <a:pt x="1201448" y="4341592"/>
                  <a:pt x="1211492" y="4341473"/>
                  <a:pt x="1219702" y="4345578"/>
                </a:cubicBezTo>
                <a:cubicBezTo>
                  <a:pt x="1229063" y="4350259"/>
                  <a:pt x="1237119" y="4357189"/>
                  <a:pt x="1245828" y="4362995"/>
                </a:cubicBezTo>
                <a:cubicBezTo>
                  <a:pt x="1278009" y="4411266"/>
                  <a:pt x="1244833" y="4373085"/>
                  <a:pt x="1289371" y="4397829"/>
                </a:cubicBezTo>
                <a:cubicBezTo>
                  <a:pt x="1379205" y="4447737"/>
                  <a:pt x="1308632" y="4421666"/>
                  <a:pt x="1367748" y="4441372"/>
                </a:cubicBezTo>
                <a:cubicBezTo>
                  <a:pt x="1376457" y="4450081"/>
                  <a:pt x="1384413" y="4459613"/>
                  <a:pt x="1393874" y="4467498"/>
                </a:cubicBezTo>
                <a:cubicBezTo>
                  <a:pt x="1421028" y="4490127"/>
                  <a:pt x="1417150" y="4476999"/>
                  <a:pt x="1437417" y="4502332"/>
                </a:cubicBezTo>
                <a:cubicBezTo>
                  <a:pt x="1443955" y="4510505"/>
                  <a:pt x="1447942" y="4520581"/>
                  <a:pt x="1454834" y="4528458"/>
                </a:cubicBezTo>
                <a:cubicBezTo>
                  <a:pt x="1468351" y="4543905"/>
                  <a:pt x="1483863" y="4557486"/>
                  <a:pt x="1498377" y="4572000"/>
                </a:cubicBezTo>
                <a:cubicBezTo>
                  <a:pt x="1504183" y="4577806"/>
                  <a:pt x="1508962" y="4584863"/>
                  <a:pt x="1515794" y="4589418"/>
                </a:cubicBezTo>
                <a:cubicBezTo>
                  <a:pt x="1524502" y="4595224"/>
                  <a:pt x="1533746" y="4600297"/>
                  <a:pt x="1541919" y="4606835"/>
                </a:cubicBezTo>
                <a:cubicBezTo>
                  <a:pt x="1576072" y="4634157"/>
                  <a:pt x="1540095" y="4617838"/>
                  <a:pt x="1585462" y="4632960"/>
                </a:cubicBezTo>
                <a:cubicBezTo>
                  <a:pt x="1655131" y="4630057"/>
                  <a:pt x="1724929" y="4629403"/>
                  <a:pt x="1794468" y="4624252"/>
                </a:cubicBezTo>
                <a:cubicBezTo>
                  <a:pt x="1803623" y="4623574"/>
                  <a:pt x="1812383" y="4619648"/>
                  <a:pt x="1820594" y="4615543"/>
                </a:cubicBezTo>
                <a:cubicBezTo>
                  <a:pt x="1872548" y="4589566"/>
                  <a:pt x="1822158" y="4599985"/>
                  <a:pt x="1890262" y="4554583"/>
                </a:cubicBezTo>
                <a:cubicBezTo>
                  <a:pt x="1898971" y="4548777"/>
                  <a:pt x="1908608" y="4544168"/>
                  <a:pt x="1916388" y="4537166"/>
                </a:cubicBezTo>
                <a:cubicBezTo>
                  <a:pt x="1937748" y="4517942"/>
                  <a:pt x="1954359" y="4493448"/>
                  <a:pt x="1977348" y="4476206"/>
                </a:cubicBezTo>
                <a:cubicBezTo>
                  <a:pt x="1988959" y="4467497"/>
                  <a:pt x="2000105" y="4458131"/>
                  <a:pt x="2012182" y="4450080"/>
                </a:cubicBezTo>
                <a:cubicBezTo>
                  <a:pt x="2057919" y="4419589"/>
                  <a:pt x="2081112" y="4415985"/>
                  <a:pt x="2125394" y="4371703"/>
                </a:cubicBezTo>
                <a:cubicBezTo>
                  <a:pt x="2178117" y="4318980"/>
                  <a:pt x="2150578" y="4337340"/>
                  <a:pt x="2203771" y="4310743"/>
                </a:cubicBezTo>
                <a:cubicBezTo>
                  <a:pt x="2237129" y="4260707"/>
                  <a:pt x="2213786" y="4292021"/>
                  <a:pt x="2282148" y="4223658"/>
                </a:cubicBezTo>
                <a:cubicBezTo>
                  <a:pt x="2293759" y="4212046"/>
                  <a:pt x="2304020" y="4198905"/>
                  <a:pt x="2316982" y="4188823"/>
                </a:cubicBezTo>
                <a:cubicBezTo>
                  <a:pt x="2343108" y="4168503"/>
                  <a:pt x="2371955" y="4151267"/>
                  <a:pt x="2395359" y="4127863"/>
                </a:cubicBezTo>
                <a:cubicBezTo>
                  <a:pt x="2423201" y="4100021"/>
                  <a:pt x="2485754" y="4033868"/>
                  <a:pt x="2517279" y="4023360"/>
                </a:cubicBezTo>
                <a:lnTo>
                  <a:pt x="2543405" y="4014652"/>
                </a:lnTo>
                <a:cubicBezTo>
                  <a:pt x="2552114" y="4008846"/>
                  <a:pt x="2559967" y="4001486"/>
                  <a:pt x="2569531" y="3997235"/>
                </a:cubicBezTo>
                <a:cubicBezTo>
                  <a:pt x="2582096" y="3991651"/>
                  <a:pt x="2637247" y="3974089"/>
                  <a:pt x="2656617" y="3971109"/>
                </a:cubicBezTo>
                <a:cubicBezTo>
                  <a:pt x="2682598" y="3967112"/>
                  <a:pt x="2708868" y="3965303"/>
                  <a:pt x="2734994" y="3962400"/>
                </a:cubicBezTo>
                <a:lnTo>
                  <a:pt x="2787245" y="3944983"/>
                </a:lnTo>
                <a:lnTo>
                  <a:pt x="2813371" y="3936275"/>
                </a:lnTo>
                <a:cubicBezTo>
                  <a:pt x="2822080" y="3930469"/>
                  <a:pt x="2830136" y="3923539"/>
                  <a:pt x="2839497" y="3918858"/>
                </a:cubicBezTo>
                <a:cubicBezTo>
                  <a:pt x="2847707" y="3914753"/>
                  <a:pt x="2857598" y="3914607"/>
                  <a:pt x="2865622" y="3910149"/>
                </a:cubicBezTo>
                <a:cubicBezTo>
                  <a:pt x="2883921" y="3899983"/>
                  <a:pt x="2917874" y="3875315"/>
                  <a:pt x="2917874" y="3875315"/>
                </a:cubicBezTo>
                <a:cubicBezTo>
                  <a:pt x="2958921" y="3813744"/>
                  <a:pt x="2907407" y="3889968"/>
                  <a:pt x="2961417" y="3814355"/>
                </a:cubicBezTo>
                <a:cubicBezTo>
                  <a:pt x="2967501" y="3805838"/>
                  <a:pt x="2973028" y="3796938"/>
                  <a:pt x="2978834" y="3788229"/>
                </a:cubicBezTo>
                <a:cubicBezTo>
                  <a:pt x="3006020" y="3706664"/>
                  <a:pt x="2961485" y="3827297"/>
                  <a:pt x="3013668" y="3735978"/>
                </a:cubicBezTo>
                <a:cubicBezTo>
                  <a:pt x="3019606" y="3725586"/>
                  <a:pt x="3018174" y="3712350"/>
                  <a:pt x="3022377" y="3701143"/>
                </a:cubicBezTo>
                <a:cubicBezTo>
                  <a:pt x="3031847" y="3675889"/>
                  <a:pt x="3042774" y="3661839"/>
                  <a:pt x="3057211" y="3640183"/>
                </a:cubicBezTo>
                <a:cubicBezTo>
                  <a:pt x="3060114" y="3631475"/>
                  <a:pt x="3063397" y="3622884"/>
                  <a:pt x="3065919" y="3614058"/>
                </a:cubicBezTo>
                <a:cubicBezTo>
                  <a:pt x="3069207" y="3602549"/>
                  <a:pt x="3070425" y="3590430"/>
                  <a:pt x="3074628" y="3579223"/>
                </a:cubicBezTo>
                <a:cubicBezTo>
                  <a:pt x="3093318" y="3529384"/>
                  <a:pt x="3089943" y="3561509"/>
                  <a:pt x="3100754" y="3518263"/>
                </a:cubicBezTo>
                <a:cubicBezTo>
                  <a:pt x="3104344" y="3503903"/>
                  <a:pt x="3106134" y="3489143"/>
                  <a:pt x="3109462" y="3474720"/>
                </a:cubicBezTo>
                <a:cubicBezTo>
                  <a:pt x="3114844" y="3451396"/>
                  <a:pt x="3119309" y="3427761"/>
                  <a:pt x="3126879" y="3405052"/>
                </a:cubicBezTo>
                <a:cubicBezTo>
                  <a:pt x="3129782" y="3396343"/>
                  <a:pt x="3133361" y="3387832"/>
                  <a:pt x="3135588" y="3378926"/>
                </a:cubicBezTo>
                <a:cubicBezTo>
                  <a:pt x="3141025" y="3357178"/>
                  <a:pt x="3149898" y="3303330"/>
                  <a:pt x="3153005" y="3283132"/>
                </a:cubicBezTo>
                <a:cubicBezTo>
                  <a:pt x="3156126" y="3262844"/>
                  <a:pt x="3157098" y="3242173"/>
                  <a:pt x="3161714" y="3222172"/>
                </a:cubicBezTo>
                <a:cubicBezTo>
                  <a:pt x="3165842" y="3204283"/>
                  <a:pt x="3174678" y="3187731"/>
                  <a:pt x="3179131" y="3169920"/>
                </a:cubicBezTo>
                <a:cubicBezTo>
                  <a:pt x="3181922" y="3158755"/>
                  <a:pt x="3190300" y="3121456"/>
                  <a:pt x="3196548" y="3108960"/>
                </a:cubicBezTo>
                <a:cubicBezTo>
                  <a:pt x="3201229" y="3099599"/>
                  <a:pt x="3209284" y="3092196"/>
                  <a:pt x="3213965" y="3082835"/>
                </a:cubicBezTo>
                <a:cubicBezTo>
                  <a:pt x="3250023" y="3010720"/>
                  <a:pt x="3190173" y="3105461"/>
                  <a:pt x="3240091" y="3030583"/>
                </a:cubicBezTo>
                <a:cubicBezTo>
                  <a:pt x="3242994" y="3021875"/>
                  <a:pt x="3244694" y="3012668"/>
                  <a:pt x="3248799" y="3004458"/>
                </a:cubicBezTo>
                <a:cubicBezTo>
                  <a:pt x="3253480" y="2995096"/>
                  <a:pt x="3262094" y="2987952"/>
                  <a:pt x="3266217" y="2978332"/>
                </a:cubicBezTo>
                <a:cubicBezTo>
                  <a:pt x="3270932" y="2967331"/>
                  <a:pt x="3270210" y="2954499"/>
                  <a:pt x="3274925" y="2943498"/>
                </a:cubicBezTo>
                <a:cubicBezTo>
                  <a:pt x="3279048" y="2933878"/>
                  <a:pt x="3288091" y="2926936"/>
                  <a:pt x="3292342" y="2917372"/>
                </a:cubicBezTo>
                <a:cubicBezTo>
                  <a:pt x="3324363" y="2845324"/>
                  <a:pt x="3291407" y="2883471"/>
                  <a:pt x="3327177" y="2847703"/>
                </a:cubicBezTo>
                <a:cubicBezTo>
                  <a:pt x="3355204" y="2763618"/>
                  <a:pt x="3310263" y="2894342"/>
                  <a:pt x="3353302" y="2786743"/>
                </a:cubicBezTo>
                <a:cubicBezTo>
                  <a:pt x="3360120" y="2769697"/>
                  <a:pt x="3364913" y="2751909"/>
                  <a:pt x="3370719" y="2734492"/>
                </a:cubicBezTo>
                <a:cubicBezTo>
                  <a:pt x="3373622" y="2725783"/>
                  <a:pt x="3374336" y="2716004"/>
                  <a:pt x="3379428" y="2708366"/>
                </a:cubicBezTo>
                <a:cubicBezTo>
                  <a:pt x="3385234" y="2699657"/>
                  <a:pt x="3392594" y="2691804"/>
                  <a:pt x="3396845" y="2682240"/>
                </a:cubicBezTo>
                <a:cubicBezTo>
                  <a:pt x="3415789" y="2639615"/>
                  <a:pt x="3411281" y="2634122"/>
                  <a:pt x="3422971" y="2595155"/>
                </a:cubicBezTo>
                <a:cubicBezTo>
                  <a:pt x="3428247" y="2577570"/>
                  <a:pt x="3434582" y="2560320"/>
                  <a:pt x="3440388" y="2542903"/>
                </a:cubicBezTo>
                <a:cubicBezTo>
                  <a:pt x="3469660" y="2455088"/>
                  <a:pt x="3424994" y="2591315"/>
                  <a:pt x="3457805" y="2481943"/>
                </a:cubicBezTo>
                <a:cubicBezTo>
                  <a:pt x="3463080" y="2464358"/>
                  <a:pt x="3469416" y="2447109"/>
                  <a:pt x="3475222" y="2429692"/>
                </a:cubicBezTo>
                <a:lnTo>
                  <a:pt x="3483931" y="2403566"/>
                </a:lnTo>
                <a:lnTo>
                  <a:pt x="3492639" y="2377440"/>
                </a:lnTo>
                <a:cubicBezTo>
                  <a:pt x="3495542" y="2354217"/>
                  <a:pt x="3497161" y="2330798"/>
                  <a:pt x="3501348" y="2307772"/>
                </a:cubicBezTo>
                <a:cubicBezTo>
                  <a:pt x="3502990" y="2298740"/>
                  <a:pt x="3508759" y="2290734"/>
                  <a:pt x="3510057" y="2281646"/>
                </a:cubicBezTo>
                <a:cubicBezTo>
                  <a:pt x="3517234" y="2231408"/>
                  <a:pt x="3525102" y="2084467"/>
                  <a:pt x="3527474" y="2046515"/>
                </a:cubicBezTo>
                <a:cubicBezTo>
                  <a:pt x="3524571" y="1817189"/>
                  <a:pt x="3523976" y="1587823"/>
                  <a:pt x="3518765" y="1358538"/>
                </a:cubicBezTo>
                <a:cubicBezTo>
                  <a:pt x="3518275" y="1336969"/>
                  <a:pt x="3511215" y="1252677"/>
                  <a:pt x="3492639" y="1227909"/>
                </a:cubicBezTo>
                <a:cubicBezTo>
                  <a:pt x="3378507" y="1075731"/>
                  <a:pt x="3544755" y="1301726"/>
                  <a:pt x="3449097" y="1158240"/>
                </a:cubicBezTo>
                <a:cubicBezTo>
                  <a:pt x="3444542" y="1151408"/>
                  <a:pt x="3436451" y="1147504"/>
                  <a:pt x="3431679" y="1140823"/>
                </a:cubicBezTo>
                <a:cubicBezTo>
                  <a:pt x="3421841" y="1127049"/>
                  <a:pt x="3414525" y="1111634"/>
                  <a:pt x="3405554" y="1097280"/>
                </a:cubicBezTo>
                <a:cubicBezTo>
                  <a:pt x="3400007" y="1088405"/>
                  <a:pt x="3392818" y="1080516"/>
                  <a:pt x="3388137" y="1071155"/>
                </a:cubicBezTo>
                <a:cubicBezTo>
                  <a:pt x="3384032" y="1062944"/>
                  <a:pt x="3385163" y="1052197"/>
                  <a:pt x="3379428" y="1045029"/>
                </a:cubicBezTo>
                <a:cubicBezTo>
                  <a:pt x="3372890" y="1036856"/>
                  <a:pt x="3362011" y="1033418"/>
                  <a:pt x="3353302" y="1027612"/>
                </a:cubicBezTo>
                <a:lnTo>
                  <a:pt x="3283634" y="923109"/>
                </a:lnTo>
                <a:lnTo>
                  <a:pt x="3266217" y="896983"/>
                </a:lnTo>
                <a:lnTo>
                  <a:pt x="3248799" y="870858"/>
                </a:lnTo>
                <a:cubicBezTo>
                  <a:pt x="3245896" y="859246"/>
                  <a:pt x="3244806" y="847024"/>
                  <a:pt x="3240091" y="836023"/>
                </a:cubicBezTo>
                <a:cubicBezTo>
                  <a:pt x="3214549" y="776424"/>
                  <a:pt x="3228644" y="842487"/>
                  <a:pt x="3213965" y="783772"/>
                </a:cubicBezTo>
                <a:cubicBezTo>
                  <a:pt x="3210375" y="769412"/>
                  <a:pt x="3208468" y="754678"/>
                  <a:pt x="3205257" y="740229"/>
                </a:cubicBezTo>
                <a:cubicBezTo>
                  <a:pt x="3197968" y="707429"/>
                  <a:pt x="3197536" y="708359"/>
                  <a:pt x="3187839" y="679269"/>
                </a:cubicBezTo>
                <a:cubicBezTo>
                  <a:pt x="3184936" y="638629"/>
                  <a:pt x="3182820" y="597925"/>
                  <a:pt x="3179131" y="557349"/>
                </a:cubicBezTo>
                <a:cubicBezTo>
                  <a:pt x="3177012" y="534041"/>
                  <a:pt x="3172032" y="511028"/>
                  <a:pt x="3170422" y="487680"/>
                </a:cubicBezTo>
                <a:cubicBezTo>
                  <a:pt x="3166223" y="426796"/>
                  <a:pt x="3166581" y="365635"/>
                  <a:pt x="3161714" y="304800"/>
                </a:cubicBezTo>
                <a:cubicBezTo>
                  <a:pt x="3160760" y="292869"/>
                  <a:pt x="3155352" y="281702"/>
                  <a:pt x="3153005" y="269966"/>
                </a:cubicBezTo>
                <a:cubicBezTo>
                  <a:pt x="3149542" y="252652"/>
                  <a:pt x="3147997" y="234980"/>
                  <a:pt x="3144297" y="217715"/>
                </a:cubicBezTo>
                <a:cubicBezTo>
                  <a:pt x="3139281" y="194309"/>
                  <a:pt x="3131573" y="171519"/>
                  <a:pt x="3126879" y="148046"/>
                </a:cubicBezTo>
                <a:cubicBezTo>
                  <a:pt x="3121905" y="123174"/>
                  <a:pt x="3116844" y="94275"/>
                  <a:pt x="3109462" y="69669"/>
                </a:cubicBezTo>
                <a:cubicBezTo>
                  <a:pt x="3104186" y="52084"/>
                  <a:pt x="3100255" y="33839"/>
                  <a:pt x="3092045" y="17418"/>
                </a:cubicBezTo>
                <a:lnTo>
                  <a:pt x="3083337" y="0"/>
                </a:lnTo>
              </a:path>
            </a:pathLst>
          </a:cu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549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C75F90-E0FC-43B7-ACC3-1998436237FE}"/>
              </a:ext>
            </a:extLst>
          </p:cNvPr>
          <p:cNvSpPr txBox="1"/>
          <p:nvPr/>
        </p:nvSpPr>
        <p:spPr>
          <a:xfrm>
            <a:off x="2063932" y="252549"/>
            <a:ext cx="860406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/>
              <a:t>How “Discouragement” Works</a:t>
            </a:r>
          </a:p>
          <a:p>
            <a:pPr algn="ctr"/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(Num. 21:4-5)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53D75F-7073-4FC5-B047-DEA5ECCE7625}"/>
              </a:ext>
            </a:extLst>
          </p:cNvPr>
          <p:cNvSpPr txBox="1"/>
          <p:nvPr/>
        </p:nvSpPr>
        <p:spPr>
          <a:xfrm>
            <a:off x="1524000" y="1802675"/>
            <a:ext cx="10087897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u="sng" dirty="0">
                <a:latin typeface="Abadi Extra Light" panose="020B0204020104020204" pitchFamily="34" charset="0"/>
              </a:rPr>
              <a:t>Situation</a:t>
            </a:r>
            <a:r>
              <a:rPr lang="en-US" sz="2800" dirty="0">
                <a:latin typeface="Abadi Extra Light" panose="020B0204020104020204" pitchFamily="34" charset="0"/>
              </a:rPr>
              <a:t>: Israel had been forbidden to pass through Edom (Num. 20:20-21)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>
              <a:latin typeface="Abadi Extra Light" panose="020B02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badi Extra Light" panose="020B0204020104020204" pitchFamily="34" charset="0"/>
              </a:rPr>
              <a:t>“</a:t>
            </a:r>
            <a:r>
              <a:rPr lang="en-US" sz="2800" b="1" u="sng" dirty="0">
                <a:latin typeface="Abadi Extra Light" panose="020B0204020104020204" pitchFamily="34" charset="0"/>
              </a:rPr>
              <a:t>Very discouraged” </a:t>
            </a:r>
            <a:r>
              <a:rPr lang="en-US" sz="2800" dirty="0">
                <a:latin typeface="Abadi Extra Light" panose="020B0204020104020204" pitchFamily="34" charset="0"/>
              </a:rPr>
              <a:t>(v. 4)- “Impatient” (ESV, NASB) – things are not going as planned –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>
              <a:latin typeface="Abadi Extra Light" panose="020B02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u="sng" dirty="0">
                <a:latin typeface="Abadi Extra Light" panose="020B0204020104020204" pitchFamily="34" charset="0"/>
              </a:rPr>
              <a:t>“Because of the way” </a:t>
            </a:r>
            <a:r>
              <a:rPr lang="en-US" sz="2800" dirty="0">
                <a:latin typeface="Abadi Extra Light" panose="020B0204020104020204" pitchFamily="34" charset="0"/>
              </a:rPr>
              <a:t>(ASV, NASB, KJV </a:t>
            </a:r>
            <a:r>
              <a:rPr lang="en-US" sz="2800" dirty="0" err="1">
                <a:latin typeface="Abadi Extra Light" panose="020B0204020104020204" pitchFamily="34" charset="0"/>
              </a:rPr>
              <a:t>fn</a:t>
            </a:r>
            <a:r>
              <a:rPr lang="en-US" sz="2800" dirty="0">
                <a:latin typeface="Abadi Extra Light" panose="020B0204020104020204" pitchFamily="34" charset="0"/>
              </a:rPr>
              <a:t>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800" i="1" dirty="0">
                <a:latin typeface="Abadi Extra Light" panose="020B0204020104020204" pitchFamily="34" charset="0"/>
              </a:rPr>
              <a:t>Not just on the way – but because of it!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800" i="1" dirty="0">
                <a:latin typeface="Abadi Extra Light" panose="020B0204020104020204" pitchFamily="34" charset="0"/>
              </a:rPr>
              <a:t>Took longer – not as planned – rough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sz="1000" i="1" dirty="0">
              <a:latin typeface="Abadi Extra Light" panose="020B02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u="sng" dirty="0">
                <a:latin typeface="Abadi Extra Light" panose="020B0204020104020204" pitchFamily="34" charset="0"/>
              </a:rPr>
              <a:t>Turned against God </a:t>
            </a:r>
            <a:r>
              <a:rPr lang="en-US" sz="2800" b="1" dirty="0">
                <a:latin typeface="Abadi Extra Light" panose="020B0204020104020204" pitchFamily="34" charset="0"/>
              </a:rPr>
              <a:t>(v. 5)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b="1" dirty="0">
              <a:latin typeface="Abadi Extra Light" panose="020B02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u="sng" dirty="0">
                <a:latin typeface="Abadi Extra Light" panose="020B0204020104020204" pitchFamily="34" charset="0"/>
              </a:rPr>
              <a:t>Complained </a:t>
            </a:r>
            <a:r>
              <a:rPr lang="en-US" sz="2800" b="1" dirty="0">
                <a:latin typeface="Abadi Extra Light" panose="020B0204020104020204" pitchFamily="34" charset="0"/>
              </a:rPr>
              <a:t>(v. 5)</a:t>
            </a:r>
          </a:p>
        </p:txBody>
      </p:sp>
    </p:spTree>
    <p:extLst>
      <p:ext uri="{BB962C8B-B14F-4D97-AF65-F5344CB8AC3E}">
        <p14:creationId xmlns:p14="http://schemas.microsoft.com/office/powerpoint/2010/main" val="38801051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818DD1C-550B-4DAC-B9B0-E1D58B9EBD0C}"/>
              </a:ext>
            </a:extLst>
          </p:cNvPr>
          <p:cNvSpPr/>
          <p:nvPr/>
        </p:nvSpPr>
        <p:spPr>
          <a:xfrm>
            <a:off x="3241518" y="5735392"/>
            <a:ext cx="6371302" cy="733574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badi Extra Light" panose="020B0204020104020204" pitchFamily="34" charset="0"/>
              </a:rPr>
              <a:t>Complain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5CEEDF17-C2E4-4A07-8FA8-6B5ECF76924D}"/>
              </a:ext>
            </a:extLst>
          </p:cNvPr>
          <p:cNvSpPr/>
          <p:nvPr/>
        </p:nvSpPr>
        <p:spPr>
          <a:xfrm>
            <a:off x="6215914" y="5242989"/>
            <a:ext cx="557349" cy="575014"/>
          </a:xfrm>
          <a:prstGeom prst="downArrow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A342EFF-1FD7-44E4-98C9-CAEF58F2384F}"/>
              </a:ext>
            </a:extLst>
          </p:cNvPr>
          <p:cNvSpPr/>
          <p:nvPr/>
        </p:nvSpPr>
        <p:spPr>
          <a:xfrm>
            <a:off x="3241518" y="4625053"/>
            <a:ext cx="6371302" cy="733574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badi Extra Light" panose="020B0204020104020204" pitchFamily="34" charset="0"/>
              </a:rPr>
              <a:t>Turn Away from God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A30F2A70-D2B9-4E51-8D67-A54ACA119DE5}"/>
              </a:ext>
            </a:extLst>
          </p:cNvPr>
          <p:cNvSpPr/>
          <p:nvPr/>
        </p:nvSpPr>
        <p:spPr>
          <a:xfrm>
            <a:off x="6215914" y="4178616"/>
            <a:ext cx="557349" cy="575014"/>
          </a:xfrm>
          <a:prstGeom prst="downArrow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B66F03B-A02A-4502-BD0A-1E05F73D2361}"/>
              </a:ext>
            </a:extLst>
          </p:cNvPr>
          <p:cNvSpPr/>
          <p:nvPr/>
        </p:nvSpPr>
        <p:spPr>
          <a:xfrm>
            <a:off x="3241518" y="3545191"/>
            <a:ext cx="6371302" cy="811951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badi Extra Light" panose="020B0204020104020204" pitchFamily="34" charset="0"/>
              </a:rPr>
              <a:t>Discouraged - Impatient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3C73E19E-DF27-4D80-AC8E-67B165576652}"/>
              </a:ext>
            </a:extLst>
          </p:cNvPr>
          <p:cNvSpPr/>
          <p:nvPr/>
        </p:nvSpPr>
        <p:spPr>
          <a:xfrm>
            <a:off x="6215915" y="3069424"/>
            <a:ext cx="557349" cy="575014"/>
          </a:xfrm>
          <a:prstGeom prst="downArrow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B760B4B-E013-4163-8C7E-13FB30AF76A9}"/>
              </a:ext>
            </a:extLst>
          </p:cNvPr>
          <p:cNvSpPr/>
          <p:nvPr/>
        </p:nvSpPr>
        <p:spPr>
          <a:xfrm>
            <a:off x="3241518" y="1752301"/>
            <a:ext cx="6371302" cy="1470675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badi Extra Light" panose="020B0204020104020204" pitchFamily="34" charset="0"/>
              </a:rPr>
              <a:t>Things Don’t Go Your Way</a:t>
            </a:r>
          </a:p>
          <a:p>
            <a:pPr algn="ctr"/>
            <a:r>
              <a:rPr lang="en-US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badi Extra Light" panose="020B0204020104020204" pitchFamily="34" charset="0"/>
              </a:rPr>
              <a:t>Not as Planned</a:t>
            </a:r>
          </a:p>
          <a:p>
            <a:pPr algn="ctr"/>
            <a:r>
              <a:rPr lang="en-US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badi Extra Light" panose="020B0204020104020204" pitchFamily="34" charset="0"/>
              </a:rPr>
              <a:t>Harder than Expected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40EB6E-BC99-5025-DDB6-045404C25FFA}"/>
              </a:ext>
            </a:extLst>
          </p:cNvPr>
          <p:cNvSpPr txBox="1"/>
          <p:nvPr/>
        </p:nvSpPr>
        <p:spPr>
          <a:xfrm>
            <a:off x="739302" y="252549"/>
            <a:ext cx="1145269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/>
              <a:t>How “Discouragement” Works</a:t>
            </a:r>
          </a:p>
          <a:p>
            <a:pPr algn="ctr"/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(Num. 21:4-5)</a:t>
            </a:r>
          </a:p>
        </p:txBody>
      </p:sp>
    </p:spTree>
    <p:extLst>
      <p:ext uri="{BB962C8B-B14F-4D97-AF65-F5344CB8AC3E}">
        <p14:creationId xmlns:p14="http://schemas.microsoft.com/office/powerpoint/2010/main" val="40139666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4B897D-5A7D-4417-B730-24D364ADB3DF}"/>
              </a:ext>
            </a:extLst>
          </p:cNvPr>
          <p:cNvSpPr txBox="1"/>
          <p:nvPr/>
        </p:nvSpPr>
        <p:spPr>
          <a:xfrm>
            <a:off x="2063932" y="252549"/>
            <a:ext cx="860406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/>
              <a:t>God Comforts the Downcast</a:t>
            </a:r>
          </a:p>
          <a:p>
            <a:pPr algn="ctr"/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(2 Cor. 7:6)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9E0196-878E-43A4-B09B-D7FD337A27D3}"/>
              </a:ext>
            </a:extLst>
          </p:cNvPr>
          <p:cNvSpPr txBox="1"/>
          <p:nvPr/>
        </p:nvSpPr>
        <p:spPr>
          <a:xfrm>
            <a:off x="3117669" y="1820093"/>
            <a:ext cx="60698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badi Extra Light" panose="020B0204020104020204" pitchFamily="34" charset="0"/>
              </a:rPr>
              <a:t>“troubled” (NCV)</a:t>
            </a:r>
          </a:p>
          <a:p>
            <a:pPr algn="ctr"/>
            <a:r>
              <a:rPr lang="en-US" sz="3200" dirty="0">
                <a:latin typeface="Abadi Extra Light" panose="020B0204020104020204" pitchFamily="34" charset="0"/>
              </a:rPr>
              <a:t>“depressed” (NASB)</a:t>
            </a:r>
          </a:p>
          <a:p>
            <a:pPr algn="ctr"/>
            <a:r>
              <a:rPr lang="en-US" sz="3200" dirty="0">
                <a:latin typeface="Abadi Extra Light" panose="020B0204020104020204" pitchFamily="34" charset="0"/>
              </a:rPr>
              <a:t>“discouraged” (NLT)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865C68C-45E1-4CD6-A452-8397E9A69D9B}"/>
              </a:ext>
            </a:extLst>
          </p:cNvPr>
          <p:cNvSpPr/>
          <p:nvPr/>
        </p:nvSpPr>
        <p:spPr>
          <a:xfrm>
            <a:off x="1986117" y="3645305"/>
            <a:ext cx="9163664" cy="96882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Conclude</a:t>
            </a:r>
            <a:r>
              <a:rPr lang="en-US" sz="2800" dirty="0">
                <a:solidFill>
                  <a:schemeClr val="tx2"/>
                </a:solidFill>
              </a:rPr>
              <a:t>:</a:t>
            </a:r>
          </a:p>
          <a:p>
            <a:pPr algn="ctr"/>
            <a:r>
              <a:rPr lang="en-US" sz="2800" dirty="0">
                <a:solidFill>
                  <a:schemeClr val="tx2"/>
                </a:solidFill>
              </a:rPr>
              <a:t>The comfort &amp; encouragement I need – God gives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2BB9793-348B-4A4A-8C1D-04BFB5E8E954}"/>
              </a:ext>
            </a:extLst>
          </p:cNvPr>
          <p:cNvSpPr/>
          <p:nvPr/>
        </p:nvSpPr>
        <p:spPr>
          <a:xfrm>
            <a:off x="1986116" y="5127056"/>
            <a:ext cx="9163664" cy="968829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We are to comfort the “fainthearted” (1 Thess. 5:14)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744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-img.health.com/sites/default/files/styles/medium_16_9/public/migration/images/slides/depression-help-someone-400x400.jpg?itok=ZC0LVWSg">
            <a:extLst>
              <a:ext uri="{FF2B5EF4-FFF2-40B4-BE49-F238E27FC236}">
                <a16:creationId xmlns:a16="http://schemas.microsoft.com/office/drawing/2014/main" id="{441A864C-3213-41A1-8E22-B758F5B44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146" y="432901"/>
            <a:ext cx="4938104" cy="27776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F2A4F09-B7E9-43C1-B563-1B0B940D5B2F}"/>
              </a:ext>
            </a:extLst>
          </p:cNvPr>
          <p:cNvSpPr/>
          <p:nvPr/>
        </p:nvSpPr>
        <p:spPr>
          <a:xfrm>
            <a:off x="2241756" y="3429000"/>
            <a:ext cx="7851494" cy="277768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en-US" sz="88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P Simplified Light" panose="020B0404020204020204" pitchFamily="34" charset="0"/>
              </a:rPr>
              <a:t>Encouragement</a:t>
            </a:r>
          </a:p>
          <a:p>
            <a:r>
              <a:rPr lang="en-US" sz="88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P Simplified Light" panose="020B0404020204020204" pitchFamily="34" charset="0"/>
              </a:rPr>
              <a:t>&amp; Comfort</a:t>
            </a:r>
          </a:p>
        </p:txBody>
      </p:sp>
    </p:spTree>
    <p:extLst>
      <p:ext uri="{BB962C8B-B14F-4D97-AF65-F5344CB8AC3E}">
        <p14:creationId xmlns:p14="http://schemas.microsoft.com/office/powerpoint/2010/main" val="3405041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A1CA5-2CDE-2CFD-9D92-9BE79752E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dn-img.health.com/sites/default/files/styles/medium_16_9/public/migration/images/slides/depression-help-someone-400x400.jpg?itok=ZC0LVWSg">
            <a:extLst>
              <a:ext uri="{FF2B5EF4-FFF2-40B4-BE49-F238E27FC236}">
                <a16:creationId xmlns:a16="http://schemas.microsoft.com/office/drawing/2014/main" id="{34484D5B-343F-0D42-F2F1-E2BEE83D1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52" y="463789"/>
            <a:ext cx="3685473" cy="20730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B92745-F59D-793D-6FD7-B34C61D3AF21}"/>
              </a:ext>
            </a:extLst>
          </p:cNvPr>
          <p:cNvSpPr txBox="1"/>
          <p:nvPr/>
        </p:nvSpPr>
        <p:spPr>
          <a:xfrm>
            <a:off x="1502600" y="3142570"/>
            <a:ext cx="8830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2938" indent="-642938" defTabSz="342900">
              <a:buFont typeface="+mj-lt"/>
              <a:buAutoNum type="romanUcPeriod"/>
            </a:pPr>
            <a:r>
              <a:rPr lang="en-US" sz="5400" dirty="0">
                <a:solidFill>
                  <a:prstClr val="white"/>
                </a:solidFill>
                <a:latin typeface="Abadi Extra Light" panose="020B0204020104020204" pitchFamily="34" charset="0"/>
              </a:rPr>
              <a:t>What it Means to Encourage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4C9886-191E-7919-7128-D743AA0B60D2}"/>
              </a:ext>
            </a:extLst>
          </p:cNvPr>
          <p:cNvSpPr/>
          <p:nvPr/>
        </p:nvSpPr>
        <p:spPr>
          <a:xfrm>
            <a:off x="4787153" y="397306"/>
            <a:ext cx="6357769" cy="2285241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defTabSz="342900"/>
            <a:r>
              <a:rPr lang="en-US" sz="7200" b="1" dirty="0">
                <a:ln w="0"/>
                <a:gradFill>
                  <a:gsLst>
                    <a:gs pos="0">
                      <a:srgbClr val="EE913A">
                        <a:lumMod val="50000"/>
                      </a:srgbClr>
                    </a:gs>
                    <a:gs pos="50000">
                      <a:srgbClr val="EE913A"/>
                    </a:gs>
                    <a:gs pos="100000">
                      <a:srgbClr val="EE913A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P Simplified Light" panose="020B0404020204020204" pitchFamily="34" charset="0"/>
              </a:rPr>
              <a:t>Encouragement</a:t>
            </a:r>
          </a:p>
          <a:p>
            <a:pPr algn="ctr" defTabSz="342900"/>
            <a:r>
              <a:rPr lang="en-US" sz="7200" b="1" dirty="0">
                <a:ln w="0"/>
                <a:gradFill>
                  <a:gsLst>
                    <a:gs pos="0">
                      <a:srgbClr val="EE913A">
                        <a:lumMod val="50000"/>
                      </a:srgbClr>
                    </a:gs>
                    <a:gs pos="50000">
                      <a:srgbClr val="EE913A"/>
                    </a:gs>
                    <a:gs pos="100000">
                      <a:srgbClr val="EE913A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P Simplified Light" panose="020B0404020204020204" pitchFamily="34" charset="0"/>
              </a:rPr>
              <a:t>&amp; Comfort</a:t>
            </a:r>
          </a:p>
        </p:txBody>
      </p:sp>
    </p:spTree>
    <p:extLst>
      <p:ext uri="{BB962C8B-B14F-4D97-AF65-F5344CB8AC3E}">
        <p14:creationId xmlns:p14="http://schemas.microsoft.com/office/powerpoint/2010/main" val="2590030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cdn-img.health.com/sites/default/files/styles/medium_16_9/public/migration/images/slides/depression-help-someone-400x400.jpg?itok=ZC0LVWSg">
            <a:extLst>
              <a:ext uri="{FF2B5EF4-FFF2-40B4-BE49-F238E27FC236}">
                <a16:creationId xmlns:a16="http://schemas.microsoft.com/office/drawing/2014/main" id="{73D9DD74-4D1A-49B2-A711-79BAE1C40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707" y="782825"/>
            <a:ext cx="2289740" cy="12879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862B66-C6DC-4E34-A596-D2E6816ABC2B}"/>
              </a:ext>
            </a:extLst>
          </p:cNvPr>
          <p:cNvSpPr txBox="1"/>
          <p:nvPr/>
        </p:nvSpPr>
        <p:spPr>
          <a:xfrm>
            <a:off x="3923071" y="782825"/>
            <a:ext cx="71873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2938" indent="-642938" algn="ctr">
              <a:buFont typeface="+mj-lt"/>
              <a:buAutoNum type="romanUcPeriod"/>
            </a:pPr>
            <a:r>
              <a:rPr lang="en-US" sz="4400" dirty="0">
                <a:latin typeface="Abadi Extra Light" panose="020B0204020104020204" pitchFamily="34" charset="0"/>
              </a:rPr>
              <a:t>What it Means to Encourage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6A9B16-1D16-4935-A3D7-795ABB508625}"/>
              </a:ext>
            </a:extLst>
          </p:cNvPr>
          <p:cNvSpPr txBox="1"/>
          <p:nvPr/>
        </p:nvSpPr>
        <p:spPr>
          <a:xfrm>
            <a:off x="1050587" y="2264580"/>
            <a:ext cx="1050587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latin typeface="Abadi Extra Light" panose="020B0204020104020204" pitchFamily="34" charset="0"/>
              </a:rPr>
              <a:t>Does not Mean</a:t>
            </a:r>
            <a:r>
              <a:rPr lang="en-US" sz="2800" dirty="0">
                <a:latin typeface="Abadi Extra Light" panose="020B0204020104020204" pitchFamily="34" charset="0"/>
              </a:rPr>
              <a:t>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Assuring one that problems – not their fault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Taking full responsibility for another’s spiritual condition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Staying all positive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Giving some “false” hope</a:t>
            </a:r>
          </a:p>
        </p:txBody>
      </p:sp>
    </p:spTree>
    <p:extLst>
      <p:ext uri="{BB962C8B-B14F-4D97-AF65-F5344CB8AC3E}">
        <p14:creationId xmlns:p14="http://schemas.microsoft.com/office/powerpoint/2010/main" val="234091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6A9B16-1D16-4935-A3D7-795ABB508625}"/>
              </a:ext>
            </a:extLst>
          </p:cNvPr>
          <p:cNvSpPr txBox="1"/>
          <p:nvPr/>
        </p:nvSpPr>
        <p:spPr>
          <a:xfrm>
            <a:off x="1060315" y="2264581"/>
            <a:ext cx="1052532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latin typeface="Abadi Extra Light" panose="020B0204020104020204" pitchFamily="34" charset="0"/>
              </a:rPr>
              <a:t>Does not Mean</a:t>
            </a:r>
            <a:r>
              <a:rPr lang="en-US" sz="2800" dirty="0">
                <a:latin typeface="Abadi Extra Light" panose="020B0204020104020204" pitchFamily="34" charset="0"/>
              </a:rPr>
              <a:t>: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latin typeface="Abadi Extra Light" panose="020B0204020104020204" pitchFamily="34" charset="0"/>
              </a:rPr>
              <a:t>Does Mean:</a:t>
            </a:r>
            <a:r>
              <a:rPr lang="en-US" sz="2800" dirty="0">
                <a:latin typeface="Abadi Extra Light" panose="020B0204020104020204" pitchFamily="34" charset="0"/>
              </a:rPr>
              <a:t> </a:t>
            </a:r>
            <a:r>
              <a:rPr lang="en-US" sz="2800" b="1" dirty="0">
                <a:latin typeface="Abadi Extra Light" panose="020B0204020104020204" pitchFamily="34" charset="0"/>
              </a:rPr>
              <a:t>To enable another to meet their difficultly with confidence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What was needed in Num. 21:4-5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Col. 2:1-2 – Paul’s struggles encouraged others</a:t>
            </a:r>
          </a:p>
        </p:txBody>
      </p:sp>
      <p:pic>
        <p:nvPicPr>
          <p:cNvPr id="5" name="Picture 2" descr="http://cdn-img.health.com/sites/default/files/styles/medium_16_9/public/migration/images/slides/depression-help-someone-400x400.jpg?itok=ZC0LVWSg">
            <a:extLst>
              <a:ext uri="{FF2B5EF4-FFF2-40B4-BE49-F238E27FC236}">
                <a16:creationId xmlns:a16="http://schemas.microsoft.com/office/drawing/2014/main" id="{70DA90E0-65B9-BC89-9DE9-3B32F8FED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707" y="782825"/>
            <a:ext cx="2289740" cy="12879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170346-0C2E-315E-C9FC-9C58A2A4DAC1}"/>
              </a:ext>
            </a:extLst>
          </p:cNvPr>
          <p:cNvSpPr txBox="1"/>
          <p:nvPr/>
        </p:nvSpPr>
        <p:spPr>
          <a:xfrm>
            <a:off x="3923071" y="782825"/>
            <a:ext cx="71873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2938" indent="-642938" algn="ctr">
              <a:buFont typeface="+mj-lt"/>
              <a:buAutoNum type="romanUcPeriod"/>
            </a:pPr>
            <a:r>
              <a:rPr lang="en-US" sz="4400" dirty="0">
                <a:latin typeface="Abadi Extra Light" panose="020B0204020104020204" pitchFamily="34" charset="0"/>
              </a:rPr>
              <a:t>What it Means to Encourage</a:t>
            </a:r>
          </a:p>
        </p:txBody>
      </p:sp>
    </p:spTree>
    <p:extLst>
      <p:ext uri="{BB962C8B-B14F-4D97-AF65-F5344CB8AC3E}">
        <p14:creationId xmlns:p14="http://schemas.microsoft.com/office/powerpoint/2010/main" val="2130525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4318405-510D-4E74-3874-A512601B57A3}"/>
              </a:ext>
            </a:extLst>
          </p:cNvPr>
          <p:cNvSpPr/>
          <p:nvPr/>
        </p:nvSpPr>
        <p:spPr>
          <a:xfrm>
            <a:off x="1602828" y="2786955"/>
            <a:ext cx="9736874" cy="912022"/>
          </a:xfrm>
          <a:custGeom>
            <a:avLst/>
            <a:gdLst>
              <a:gd name="connsiteX0" fmla="*/ 0 w 9736874"/>
              <a:gd name="connsiteY0" fmla="*/ 19307 h 912022"/>
              <a:gd name="connsiteX1" fmla="*/ 0 w 9736874"/>
              <a:gd name="connsiteY1" fmla="*/ 19307 h 912022"/>
              <a:gd name="connsiteX2" fmla="*/ 352096 w 9736874"/>
              <a:gd name="connsiteY2" fmla="*/ 29817 h 912022"/>
              <a:gd name="connsiteX3" fmla="*/ 599089 w 9736874"/>
              <a:gd name="connsiteY3" fmla="*/ 35073 h 912022"/>
              <a:gd name="connsiteX4" fmla="*/ 762000 w 9736874"/>
              <a:gd name="connsiteY4" fmla="*/ 56093 h 912022"/>
              <a:gd name="connsiteX5" fmla="*/ 1008993 w 9736874"/>
              <a:gd name="connsiteY5" fmla="*/ 61348 h 912022"/>
              <a:gd name="connsiteX6" fmla="*/ 5139558 w 9736874"/>
              <a:gd name="connsiteY6" fmla="*/ 35073 h 912022"/>
              <a:gd name="connsiteX7" fmla="*/ 5943600 w 9736874"/>
              <a:gd name="connsiteY7" fmla="*/ 45583 h 912022"/>
              <a:gd name="connsiteX8" fmla="*/ 7945820 w 9736874"/>
              <a:gd name="connsiteY8" fmla="*/ 56093 h 912022"/>
              <a:gd name="connsiteX9" fmla="*/ 8287406 w 9736874"/>
              <a:gd name="connsiteY9" fmla="*/ 66604 h 912022"/>
              <a:gd name="connsiteX10" fmla="*/ 9711558 w 9736874"/>
              <a:gd name="connsiteY10" fmla="*/ 87624 h 912022"/>
              <a:gd name="connsiteX11" fmla="*/ 9590689 w 9736874"/>
              <a:gd name="connsiteY11" fmla="*/ 324107 h 912022"/>
              <a:gd name="connsiteX12" fmla="*/ 9485586 w 9736874"/>
              <a:gd name="connsiteY12" fmla="*/ 408190 h 912022"/>
              <a:gd name="connsiteX13" fmla="*/ 9138744 w 9736874"/>
              <a:gd name="connsiteY13" fmla="*/ 402935 h 912022"/>
              <a:gd name="connsiteX14" fmla="*/ 8860220 w 9736874"/>
              <a:gd name="connsiteY14" fmla="*/ 366148 h 912022"/>
              <a:gd name="connsiteX15" fmla="*/ 8324193 w 9736874"/>
              <a:gd name="connsiteY15" fmla="*/ 381914 h 912022"/>
              <a:gd name="connsiteX16" fmla="*/ 8171793 w 9736874"/>
              <a:gd name="connsiteY16" fmla="*/ 402935 h 912022"/>
              <a:gd name="connsiteX17" fmla="*/ 8045669 w 9736874"/>
              <a:gd name="connsiteY17" fmla="*/ 413445 h 912022"/>
              <a:gd name="connsiteX18" fmla="*/ 6074979 w 9736874"/>
              <a:gd name="connsiteY18" fmla="*/ 429211 h 912022"/>
              <a:gd name="connsiteX19" fmla="*/ 5896303 w 9736874"/>
              <a:gd name="connsiteY19" fmla="*/ 434466 h 912022"/>
              <a:gd name="connsiteX20" fmla="*/ 5691351 w 9736874"/>
              <a:gd name="connsiteY20" fmla="*/ 444976 h 912022"/>
              <a:gd name="connsiteX21" fmla="*/ 5155324 w 9736874"/>
              <a:gd name="connsiteY21" fmla="*/ 434466 h 912022"/>
              <a:gd name="connsiteX22" fmla="*/ 5013434 w 9736874"/>
              <a:gd name="connsiteY22" fmla="*/ 413445 h 912022"/>
              <a:gd name="connsiteX23" fmla="*/ 4871544 w 9736874"/>
              <a:gd name="connsiteY23" fmla="*/ 402935 h 912022"/>
              <a:gd name="connsiteX24" fmla="*/ 4388069 w 9736874"/>
              <a:gd name="connsiteY24" fmla="*/ 387169 h 912022"/>
              <a:gd name="connsiteX25" fmla="*/ 3321269 w 9736874"/>
              <a:gd name="connsiteY25" fmla="*/ 366148 h 912022"/>
              <a:gd name="connsiteX26" fmla="*/ 2979682 w 9736874"/>
              <a:gd name="connsiteY26" fmla="*/ 345128 h 912022"/>
              <a:gd name="connsiteX27" fmla="*/ 2480441 w 9736874"/>
              <a:gd name="connsiteY27" fmla="*/ 360893 h 912022"/>
              <a:gd name="connsiteX28" fmla="*/ 2396358 w 9736874"/>
              <a:gd name="connsiteY28" fmla="*/ 381914 h 912022"/>
              <a:gd name="connsiteX29" fmla="*/ 2354317 w 9736874"/>
              <a:gd name="connsiteY29" fmla="*/ 397679 h 912022"/>
              <a:gd name="connsiteX30" fmla="*/ 2196662 w 9736874"/>
              <a:gd name="connsiteY30" fmla="*/ 429211 h 912022"/>
              <a:gd name="connsiteX31" fmla="*/ 2081048 w 9736874"/>
              <a:gd name="connsiteY31" fmla="*/ 434466 h 912022"/>
              <a:gd name="connsiteX32" fmla="*/ 1933903 w 9736874"/>
              <a:gd name="connsiteY32" fmla="*/ 450231 h 912022"/>
              <a:gd name="connsiteX33" fmla="*/ 1681655 w 9736874"/>
              <a:gd name="connsiteY33" fmla="*/ 455486 h 912022"/>
              <a:gd name="connsiteX34" fmla="*/ 1671144 w 9736874"/>
              <a:gd name="connsiteY34" fmla="*/ 476507 h 912022"/>
              <a:gd name="connsiteX35" fmla="*/ 1665889 w 9736874"/>
              <a:gd name="connsiteY35" fmla="*/ 518548 h 912022"/>
              <a:gd name="connsiteX36" fmla="*/ 1660634 w 9736874"/>
              <a:gd name="connsiteY36" fmla="*/ 544824 h 912022"/>
              <a:gd name="connsiteX37" fmla="*/ 1660634 w 9736874"/>
              <a:gd name="connsiteY37" fmla="*/ 749776 h 912022"/>
              <a:gd name="connsiteX38" fmla="*/ 1749972 w 9736874"/>
              <a:gd name="connsiteY38" fmla="*/ 886411 h 912022"/>
              <a:gd name="connsiteX39" fmla="*/ 1618593 w 9736874"/>
              <a:gd name="connsiteY39" fmla="*/ 865390 h 912022"/>
              <a:gd name="connsiteX40" fmla="*/ 1334813 w 9736874"/>
              <a:gd name="connsiteY40" fmla="*/ 802328 h 912022"/>
              <a:gd name="connsiteX41" fmla="*/ 1035269 w 9736874"/>
              <a:gd name="connsiteY41" fmla="*/ 812838 h 912022"/>
              <a:gd name="connsiteX42" fmla="*/ 930165 w 9736874"/>
              <a:gd name="connsiteY42" fmla="*/ 823348 h 912022"/>
              <a:gd name="connsiteX43" fmla="*/ 746234 w 9736874"/>
              <a:gd name="connsiteY43" fmla="*/ 849624 h 912022"/>
              <a:gd name="connsiteX44" fmla="*/ 520262 w 9736874"/>
              <a:gd name="connsiteY44" fmla="*/ 875900 h 912022"/>
              <a:gd name="connsiteX45" fmla="*/ 404648 w 9736874"/>
              <a:gd name="connsiteY45" fmla="*/ 865390 h 912022"/>
              <a:gd name="connsiteX46" fmla="*/ 262758 w 9736874"/>
              <a:gd name="connsiteY46" fmla="*/ 860135 h 912022"/>
              <a:gd name="connsiteX47" fmla="*/ 99848 w 9736874"/>
              <a:gd name="connsiteY47" fmla="*/ 849624 h 912022"/>
              <a:gd name="connsiteX48" fmla="*/ 57806 w 9736874"/>
              <a:gd name="connsiteY48" fmla="*/ 839114 h 912022"/>
              <a:gd name="connsiteX49" fmla="*/ 57806 w 9736874"/>
              <a:gd name="connsiteY49" fmla="*/ 765542 h 912022"/>
              <a:gd name="connsiteX50" fmla="*/ 47296 w 9736874"/>
              <a:gd name="connsiteY50" fmla="*/ 670948 h 912022"/>
              <a:gd name="connsiteX51" fmla="*/ 68317 w 9736874"/>
              <a:gd name="connsiteY51" fmla="*/ 571100 h 912022"/>
              <a:gd name="connsiteX52" fmla="*/ 73572 w 9736874"/>
              <a:gd name="connsiteY52" fmla="*/ 502783 h 912022"/>
              <a:gd name="connsiteX53" fmla="*/ 68317 w 9736874"/>
              <a:gd name="connsiteY53" fmla="*/ 345128 h 912022"/>
              <a:gd name="connsiteX54" fmla="*/ 63062 w 9736874"/>
              <a:gd name="connsiteY54" fmla="*/ 287321 h 912022"/>
              <a:gd name="connsiteX55" fmla="*/ 42041 w 9736874"/>
              <a:gd name="connsiteY55" fmla="*/ 219004 h 912022"/>
              <a:gd name="connsiteX56" fmla="*/ 36786 w 9736874"/>
              <a:gd name="connsiteY56" fmla="*/ 187473 h 912022"/>
              <a:gd name="connsiteX57" fmla="*/ 21020 w 9736874"/>
              <a:gd name="connsiteY57" fmla="*/ 124411 h 912022"/>
              <a:gd name="connsiteX58" fmla="*/ 0 w 9736874"/>
              <a:gd name="connsiteY58" fmla="*/ 19307 h 912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9736874" h="912022">
                <a:moveTo>
                  <a:pt x="0" y="19307"/>
                </a:moveTo>
                <a:lnTo>
                  <a:pt x="0" y="19307"/>
                </a:lnTo>
                <a:lnTo>
                  <a:pt x="352096" y="29817"/>
                </a:lnTo>
                <a:cubicBezTo>
                  <a:pt x="434417" y="31983"/>
                  <a:pt x="516908" y="29805"/>
                  <a:pt x="599089" y="35073"/>
                </a:cubicBezTo>
                <a:cubicBezTo>
                  <a:pt x="653731" y="38576"/>
                  <a:pt x="707358" y="52590"/>
                  <a:pt x="762000" y="56093"/>
                </a:cubicBezTo>
                <a:cubicBezTo>
                  <a:pt x="844181" y="61361"/>
                  <a:pt x="926662" y="59596"/>
                  <a:pt x="1008993" y="61348"/>
                </a:cubicBezTo>
                <a:cubicBezTo>
                  <a:pt x="2683690" y="-50298"/>
                  <a:pt x="1437914" y="21993"/>
                  <a:pt x="5139558" y="35073"/>
                </a:cubicBezTo>
                <a:lnTo>
                  <a:pt x="5943600" y="45583"/>
                </a:lnTo>
                <a:lnTo>
                  <a:pt x="7945820" y="56093"/>
                </a:lnTo>
                <a:lnTo>
                  <a:pt x="8287406" y="66604"/>
                </a:lnTo>
                <a:cubicBezTo>
                  <a:pt x="8762099" y="75081"/>
                  <a:pt x="9245793" y="-4402"/>
                  <a:pt x="9711558" y="87624"/>
                </a:cubicBezTo>
                <a:cubicBezTo>
                  <a:pt x="9798406" y="104783"/>
                  <a:pt x="9637722" y="249108"/>
                  <a:pt x="9590689" y="324107"/>
                </a:cubicBezTo>
                <a:cubicBezTo>
                  <a:pt x="9547661" y="392720"/>
                  <a:pt x="9537760" y="390798"/>
                  <a:pt x="9485586" y="408190"/>
                </a:cubicBezTo>
                <a:lnTo>
                  <a:pt x="9138744" y="402935"/>
                </a:lnTo>
                <a:cubicBezTo>
                  <a:pt x="9045307" y="396653"/>
                  <a:pt x="8953836" y="368564"/>
                  <a:pt x="8860220" y="366148"/>
                </a:cubicBezTo>
                <a:lnTo>
                  <a:pt x="8324193" y="381914"/>
                </a:lnTo>
                <a:cubicBezTo>
                  <a:pt x="8273393" y="388921"/>
                  <a:pt x="8222748" y="397166"/>
                  <a:pt x="8171793" y="402935"/>
                </a:cubicBezTo>
                <a:cubicBezTo>
                  <a:pt x="8129874" y="407681"/>
                  <a:pt x="8087853" y="412916"/>
                  <a:pt x="8045669" y="413445"/>
                </a:cubicBezTo>
                <a:lnTo>
                  <a:pt x="6074979" y="429211"/>
                </a:lnTo>
                <a:lnTo>
                  <a:pt x="5896303" y="434466"/>
                </a:lnTo>
                <a:cubicBezTo>
                  <a:pt x="5827954" y="437275"/>
                  <a:pt x="5759758" y="444976"/>
                  <a:pt x="5691351" y="444976"/>
                </a:cubicBezTo>
                <a:cubicBezTo>
                  <a:pt x="5512641" y="444976"/>
                  <a:pt x="5334000" y="437969"/>
                  <a:pt x="5155324" y="434466"/>
                </a:cubicBezTo>
                <a:cubicBezTo>
                  <a:pt x="5108027" y="427459"/>
                  <a:pt x="5061116" y="416977"/>
                  <a:pt x="5013434" y="413445"/>
                </a:cubicBezTo>
                <a:cubicBezTo>
                  <a:pt x="4966137" y="409942"/>
                  <a:pt x="4918901" y="405495"/>
                  <a:pt x="4871544" y="402935"/>
                </a:cubicBezTo>
                <a:cubicBezTo>
                  <a:pt x="4676555" y="392395"/>
                  <a:pt x="4581804" y="391075"/>
                  <a:pt x="4388069" y="387169"/>
                </a:cubicBezTo>
                <a:lnTo>
                  <a:pt x="3321269" y="366148"/>
                </a:lnTo>
                <a:cubicBezTo>
                  <a:pt x="3191527" y="353174"/>
                  <a:pt x="3130602" y="345128"/>
                  <a:pt x="2979682" y="345128"/>
                </a:cubicBezTo>
                <a:cubicBezTo>
                  <a:pt x="2811963" y="345128"/>
                  <a:pt x="2647106" y="353318"/>
                  <a:pt x="2480441" y="360893"/>
                </a:cubicBezTo>
                <a:cubicBezTo>
                  <a:pt x="2452413" y="367900"/>
                  <a:pt x="2424093" y="373825"/>
                  <a:pt x="2396358" y="381914"/>
                </a:cubicBezTo>
                <a:cubicBezTo>
                  <a:pt x="2381990" y="386105"/>
                  <a:pt x="2368881" y="394230"/>
                  <a:pt x="2354317" y="397679"/>
                </a:cubicBezTo>
                <a:cubicBezTo>
                  <a:pt x="2302167" y="410030"/>
                  <a:pt x="2249775" y="422061"/>
                  <a:pt x="2196662" y="429211"/>
                </a:cubicBezTo>
                <a:cubicBezTo>
                  <a:pt x="2158429" y="434358"/>
                  <a:pt x="2119586" y="432714"/>
                  <a:pt x="2081048" y="434466"/>
                </a:cubicBezTo>
                <a:cubicBezTo>
                  <a:pt x="2032000" y="439721"/>
                  <a:pt x="1983210" y="448759"/>
                  <a:pt x="1933903" y="450231"/>
                </a:cubicBezTo>
                <a:cubicBezTo>
                  <a:pt x="1649030" y="458734"/>
                  <a:pt x="1810735" y="426802"/>
                  <a:pt x="1681655" y="455486"/>
                </a:cubicBezTo>
                <a:cubicBezTo>
                  <a:pt x="1678151" y="462493"/>
                  <a:pt x="1673044" y="468907"/>
                  <a:pt x="1671144" y="476507"/>
                </a:cubicBezTo>
                <a:cubicBezTo>
                  <a:pt x="1667719" y="490208"/>
                  <a:pt x="1668036" y="504589"/>
                  <a:pt x="1665889" y="518548"/>
                </a:cubicBezTo>
                <a:cubicBezTo>
                  <a:pt x="1664531" y="527376"/>
                  <a:pt x="1662386" y="536065"/>
                  <a:pt x="1660634" y="544824"/>
                </a:cubicBezTo>
                <a:cubicBezTo>
                  <a:pt x="1659851" y="562053"/>
                  <a:pt x="1648608" y="721048"/>
                  <a:pt x="1660634" y="749776"/>
                </a:cubicBezTo>
                <a:cubicBezTo>
                  <a:pt x="1681646" y="799972"/>
                  <a:pt x="1720193" y="840866"/>
                  <a:pt x="1749972" y="886411"/>
                </a:cubicBezTo>
                <a:cubicBezTo>
                  <a:pt x="1699050" y="937331"/>
                  <a:pt x="1746416" y="902754"/>
                  <a:pt x="1618593" y="865390"/>
                </a:cubicBezTo>
                <a:cubicBezTo>
                  <a:pt x="1424912" y="808776"/>
                  <a:pt x="1454314" y="814278"/>
                  <a:pt x="1334813" y="802328"/>
                </a:cubicBezTo>
                <a:cubicBezTo>
                  <a:pt x="1181010" y="761313"/>
                  <a:pt x="1291559" y="779769"/>
                  <a:pt x="1035269" y="812838"/>
                </a:cubicBezTo>
                <a:cubicBezTo>
                  <a:pt x="1000349" y="817344"/>
                  <a:pt x="965093" y="818903"/>
                  <a:pt x="930165" y="823348"/>
                </a:cubicBezTo>
                <a:cubicBezTo>
                  <a:pt x="868728" y="831167"/>
                  <a:pt x="807664" y="841748"/>
                  <a:pt x="746234" y="849624"/>
                </a:cubicBezTo>
                <a:cubicBezTo>
                  <a:pt x="671018" y="859267"/>
                  <a:pt x="595586" y="867141"/>
                  <a:pt x="520262" y="875900"/>
                </a:cubicBezTo>
                <a:cubicBezTo>
                  <a:pt x="481724" y="872397"/>
                  <a:pt x="443273" y="867755"/>
                  <a:pt x="404648" y="865390"/>
                </a:cubicBezTo>
                <a:cubicBezTo>
                  <a:pt x="357407" y="862498"/>
                  <a:pt x="310024" y="862580"/>
                  <a:pt x="262758" y="860135"/>
                </a:cubicBezTo>
                <a:cubicBezTo>
                  <a:pt x="208414" y="857324"/>
                  <a:pt x="154151" y="853128"/>
                  <a:pt x="99848" y="849624"/>
                </a:cubicBezTo>
                <a:cubicBezTo>
                  <a:pt x="85834" y="846121"/>
                  <a:pt x="69086" y="848138"/>
                  <a:pt x="57806" y="839114"/>
                </a:cubicBezTo>
                <a:cubicBezTo>
                  <a:pt x="35817" y="821523"/>
                  <a:pt x="53620" y="782288"/>
                  <a:pt x="57806" y="765542"/>
                </a:cubicBezTo>
                <a:cubicBezTo>
                  <a:pt x="54303" y="734011"/>
                  <a:pt x="45584" y="702627"/>
                  <a:pt x="47296" y="670948"/>
                </a:cubicBezTo>
                <a:cubicBezTo>
                  <a:pt x="49132" y="636985"/>
                  <a:pt x="63066" y="604705"/>
                  <a:pt x="68317" y="571100"/>
                </a:cubicBezTo>
                <a:cubicBezTo>
                  <a:pt x="71843" y="548534"/>
                  <a:pt x="71820" y="525555"/>
                  <a:pt x="73572" y="502783"/>
                </a:cubicBezTo>
                <a:cubicBezTo>
                  <a:pt x="71820" y="450231"/>
                  <a:pt x="70879" y="397646"/>
                  <a:pt x="68317" y="345128"/>
                </a:cubicBezTo>
                <a:cubicBezTo>
                  <a:pt x="67374" y="325803"/>
                  <a:pt x="67008" y="306263"/>
                  <a:pt x="63062" y="287321"/>
                </a:cubicBezTo>
                <a:cubicBezTo>
                  <a:pt x="58203" y="263996"/>
                  <a:pt x="48105" y="242045"/>
                  <a:pt x="42041" y="219004"/>
                </a:cubicBezTo>
                <a:cubicBezTo>
                  <a:pt x="39329" y="208700"/>
                  <a:pt x="39097" y="197875"/>
                  <a:pt x="36786" y="187473"/>
                </a:cubicBezTo>
                <a:cubicBezTo>
                  <a:pt x="32086" y="166321"/>
                  <a:pt x="26275" y="145432"/>
                  <a:pt x="21020" y="124411"/>
                </a:cubicBezTo>
                <a:cubicBezTo>
                  <a:pt x="14411" y="64927"/>
                  <a:pt x="15765" y="92977"/>
                  <a:pt x="0" y="19307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3D9B78-F291-4EB3-8436-B67FC7CAFF6E}"/>
              </a:ext>
            </a:extLst>
          </p:cNvPr>
          <p:cNvSpPr txBox="1"/>
          <p:nvPr/>
        </p:nvSpPr>
        <p:spPr>
          <a:xfrm>
            <a:off x="1581375" y="1432482"/>
            <a:ext cx="10101430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“Paul prays that their hearts may be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encouraged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word which he uses is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parakalein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Sometimes that word means to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comfort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sometimes to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exhort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but always behind it there is the idea of enabling a person to meet some difﬁcult situation bravely and with conﬁdence. One of the Greek historians uses it in a most interesting and thought-provoking way. There was a Greek regiment which had lost heart and was utterly dejected. The general sent a leader to talk to it to such purpose that courage was reborn and a body of dispirited men became ﬁt again for heroic action. That is what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parakalein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means here. It is Paul’s prayer that the church may be ﬁlled with that courage which can cope with any situation.”</a:t>
            </a: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Barclay, William (3rd ed. fully rev. and updated, p. 150)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098AE1-63C9-494A-BA2B-AD4824484F73}"/>
              </a:ext>
            </a:extLst>
          </p:cNvPr>
          <p:cNvSpPr txBox="1"/>
          <p:nvPr/>
        </p:nvSpPr>
        <p:spPr>
          <a:xfrm>
            <a:off x="699247" y="400594"/>
            <a:ext cx="9886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Barclay on Colossians 2:2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DB7F1DA-BAD5-B82F-8C3C-3BA7E430B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6283" y="40924"/>
            <a:ext cx="1492839" cy="14928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816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6A9B16-1D16-4935-A3D7-795ABB508625}"/>
              </a:ext>
            </a:extLst>
          </p:cNvPr>
          <p:cNvSpPr txBox="1"/>
          <p:nvPr/>
        </p:nvSpPr>
        <p:spPr>
          <a:xfrm>
            <a:off x="1060315" y="2264580"/>
            <a:ext cx="10535055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latin typeface="Abadi Extra Light" panose="020B0204020104020204" pitchFamily="34" charset="0"/>
              </a:rPr>
              <a:t>Does not Mean</a:t>
            </a:r>
            <a:r>
              <a:rPr lang="en-US" sz="2800" dirty="0">
                <a:latin typeface="Abadi Extra Light" panose="020B0204020104020204" pitchFamily="34" charset="0"/>
              </a:rPr>
              <a:t>: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latin typeface="Abadi Extra Light" panose="020B0204020104020204" pitchFamily="34" charset="0"/>
              </a:rPr>
              <a:t>Does Mean: </a:t>
            </a:r>
            <a:r>
              <a:rPr lang="en-US" sz="2800" b="1" dirty="0">
                <a:latin typeface="Abadi Extra Light" panose="020B0204020104020204" pitchFamily="34" charset="0"/>
              </a:rPr>
              <a:t>To enable another to meet their difficultly with confidence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What was needed in Num. 21:4-5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Col. 2:1-2 – Paul’s struggles encouraged others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Vines</a:t>
            </a:r>
            <a:r>
              <a:rPr lang="en-US" sz="3200" i="1" dirty="0">
                <a:latin typeface="Abadi Extra Light" panose="020B0204020104020204" pitchFamily="34" charset="0"/>
              </a:rPr>
              <a:t>: </a:t>
            </a:r>
            <a:r>
              <a:rPr lang="en-US" sz="2300" dirty="0">
                <a:latin typeface="Abadi Extra Light" panose="020B0204020104020204" pitchFamily="34" charset="0"/>
              </a:rPr>
              <a:t>lit. denotes “to call to one’s side,” hence, “to call to one’s aid.” It is used for every kind of calling to a person which is meant to produce a particular effect, hence, with various meanings, such as “comfort, exhort, desire, call for,” in addition to its significance</a:t>
            </a:r>
            <a:r>
              <a:rPr lang="en-US" sz="2300" b="1" dirty="0">
                <a:latin typeface="Abadi Extra Light" panose="020B0204020104020204" pitchFamily="34" charset="0"/>
              </a:rPr>
              <a:t> </a:t>
            </a:r>
            <a:r>
              <a:rPr lang="en-US" sz="2300" dirty="0">
                <a:latin typeface="Abadi Extra Light" panose="020B0204020104020204" pitchFamily="34" charset="0"/>
              </a:rPr>
              <a:t>“to beseech,” which has a stronger force than</a:t>
            </a:r>
            <a:r>
              <a:rPr lang="en-US" sz="2300" b="1" dirty="0">
                <a:latin typeface="Abadi Extra Light" panose="020B0204020104020204" pitchFamily="34" charset="0"/>
              </a:rPr>
              <a:t> </a:t>
            </a:r>
            <a:r>
              <a:rPr lang="en-US" sz="2300" i="1" dirty="0" err="1">
                <a:latin typeface="Abadi Extra Light" panose="020B0204020104020204" pitchFamily="34" charset="0"/>
              </a:rPr>
              <a:t>aiteo</a:t>
            </a:r>
            <a:r>
              <a:rPr lang="en-US" sz="2300" i="1" dirty="0">
                <a:latin typeface="Abadi Extra Light" panose="020B0204020104020204" pitchFamily="34" charset="0"/>
              </a:rPr>
              <a:t> (see</a:t>
            </a:r>
            <a:r>
              <a:rPr lang="en-US" sz="2300" b="1" i="1" dirty="0">
                <a:latin typeface="Abadi Extra Light" panose="020B0204020104020204" pitchFamily="34" charset="0"/>
              </a:rPr>
              <a:t> </a:t>
            </a:r>
            <a:r>
              <a:rPr lang="en-US" sz="2300" i="1" dirty="0">
                <a:latin typeface="Abadi Extra Light" panose="020B0204020104020204" pitchFamily="34" charset="0"/>
              </a:rPr>
              <a:t>ask)</a:t>
            </a:r>
          </a:p>
        </p:txBody>
      </p:sp>
      <p:pic>
        <p:nvPicPr>
          <p:cNvPr id="5" name="Picture 2" descr="http://cdn-img.health.com/sites/default/files/styles/medium_16_9/public/migration/images/slides/depression-help-someone-400x400.jpg?itok=ZC0LVWSg">
            <a:extLst>
              <a:ext uri="{FF2B5EF4-FFF2-40B4-BE49-F238E27FC236}">
                <a16:creationId xmlns:a16="http://schemas.microsoft.com/office/drawing/2014/main" id="{075A62A9-4C8A-CBF9-156E-B29EDE436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707" y="782825"/>
            <a:ext cx="2289740" cy="12879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9FBB8E-4E23-445D-F2EC-B22AED7F094C}"/>
              </a:ext>
            </a:extLst>
          </p:cNvPr>
          <p:cNvSpPr txBox="1"/>
          <p:nvPr/>
        </p:nvSpPr>
        <p:spPr>
          <a:xfrm>
            <a:off x="3923071" y="782825"/>
            <a:ext cx="71873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2938" indent="-642938" algn="ctr">
              <a:buFont typeface="+mj-lt"/>
              <a:buAutoNum type="romanUcPeriod"/>
            </a:pPr>
            <a:r>
              <a:rPr lang="en-US" sz="4400" dirty="0">
                <a:latin typeface="Abadi Extra Light" panose="020B0204020104020204" pitchFamily="34" charset="0"/>
              </a:rPr>
              <a:t>What it Means to Encourage</a:t>
            </a:r>
          </a:p>
        </p:txBody>
      </p:sp>
    </p:spTree>
    <p:extLst>
      <p:ext uri="{BB962C8B-B14F-4D97-AF65-F5344CB8AC3E}">
        <p14:creationId xmlns:p14="http://schemas.microsoft.com/office/powerpoint/2010/main" val="21208518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8A9DD-7D25-AB60-9EDD-EF9B52FCA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dn-img.health.com/sites/default/files/styles/medium_16_9/public/migration/images/slides/depression-help-someone-400x400.jpg?itok=ZC0LVWSg">
            <a:extLst>
              <a:ext uri="{FF2B5EF4-FFF2-40B4-BE49-F238E27FC236}">
                <a16:creationId xmlns:a16="http://schemas.microsoft.com/office/drawing/2014/main" id="{0FA42438-0225-9341-0336-7476553F0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52" y="463789"/>
            <a:ext cx="3685473" cy="20730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155E7F-7EB9-FE5F-85FF-66C643E1372A}"/>
              </a:ext>
            </a:extLst>
          </p:cNvPr>
          <p:cNvSpPr txBox="1"/>
          <p:nvPr/>
        </p:nvSpPr>
        <p:spPr>
          <a:xfrm>
            <a:off x="1502600" y="3142570"/>
            <a:ext cx="88302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2938" indent="-642938" defTabSz="342900">
              <a:buFont typeface="+mj-lt"/>
              <a:buAutoNum type="romanUcPeriod"/>
            </a:pPr>
            <a:r>
              <a:rPr lang="en-US" sz="5400" dirty="0">
                <a:solidFill>
                  <a:schemeClr val="tx2">
                    <a:lumMod val="50000"/>
                  </a:schemeClr>
                </a:solidFill>
                <a:latin typeface="Abadi Extra Light" panose="020B0204020104020204" pitchFamily="34" charset="0"/>
              </a:rPr>
              <a:t>What it Means to Encourage</a:t>
            </a:r>
          </a:p>
          <a:p>
            <a:pPr marL="642938" indent="-642938" defTabSz="342900">
              <a:buFont typeface="+mj-lt"/>
              <a:buAutoNum type="romanUcPeriod"/>
            </a:pPr>
            <a:r>
              <a:rPr lang="en-US" sz="5400" dirty="0">
                <a:solidFill>
                  <a:prstClr val="white"/>
                </a:solidFill>
                <a:latin typeface="Abadi Extra Light" panose="020B0204020104020204" pitchFamily="34" charset="0"/>
              </a:rPr>
              <a:t>How One is Encouraged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7D3130-0ACF-5818-7A9A-BAE74F224481}"/>
              </a:ext>
            </a:extLst>
          </p:cNvPr>
          <p:cNvSpPr/>
          <p:nvPr/>
        </p:nvSpPr>
        <p:spPr>
          <a:xfrm>
            <a:off x="4787153" y="397306"/>
            <a:ext cx="6357769" cy="2285241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defTabSz="342900"/>
            <a:r>
              <a:rPr lang="en-US" sz="7200" b="1" dirty="0">
                <a:ln w="0"/>
                <a:gradFill>
                  <a:gsLst>
                    <a:gs pos="0">
                      <a:srgbClr val="EE913A">
                        <a:lumMod val="50000"/>
                      </a:srgbClr>
                    </a:gs>
                    <a:gs pos="50000">
                      <a:srgbClr val="EE913A"/>
                    </a:gs>
                    <a:gs pos="100000">
                      <a:srgbClr val="EE913A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P Simplified Light" panose="020B0404020204020204" pitchFamily="34" charset="0"/>
              </a:rPr>
              <a:t>Encouragement</a:t>
            </a:r>
          </a:p>
          <a:p>
            <a:pPr algn="ctr" defTabSz="342900"/>
            <a:r>
              <a:rPr lang="en-US" sz="7200" b="1" dirty="0">
                <a:ln w="0"/>
                <a:gradFill>
                  <a:gsLst>
                    <a:gs pos="0">
                      <a:srgbClr val="EE913A">
                        <a:lumMod val="50000"/>
                      </a:srgbClr>
                    </a:gs>
                    <a:gs pos="50000">
                      <a:srgbClr val="EE913A"/>
                    </a:gs>
                    <a:gs pos="100000">
                      <a:srgbClr val="EE913A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P Simplified Light" panose="020B0404020204020204" pitchFamily="34" charset="0"/>
              </a:rPr>
              <a:t>&amp; Comfort</a:t>
            </a:r>
          </a:p>
        </p:txBody>
      </p:sp>
    </p:spTree>
    <p:extLst>
      <p:ext uri="{BB962C8B-B14F-4D97-AF65-F5344CB8AC3E}">
        <p14:creationId xmlns:p14="http://schemas.microsoft.com/office/powerpoint/2010/main" val="5311993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B51A5F-333A-4977-BF0D-9C63897227D9}"/>
              </a:ext>
            </a:extLst>
          </p:cNvPr>
          <p:cNvSpPr txBox="1"/>
          <p:nvPr/>
        </p:nvSpPr>
        <p:spPr>
          <a:xfrm>
            <a:off x="3972231" y="853457"/>
            <a:ext cx="72562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71525" indent="-771525" algn="ctr">
              <a:buFont typeface="+mj-lt"/>
              <a:buAutoNum type="romanUcPeriod" startAt="2"/>
            </a:pPr>
            <a:r>
              <a:rPr lang="en-US" sz="4400" dirty="0">
                <a:latin typeface="Abadi Extra Light" panose="020B0204020104020204" pitchFamily="34" charset="0"/>
              </a:rPr>
              <a:t>How One is Encouraged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87CD96-E20C-4728-AC2F-089B118D86A8}"/>
              </a:ext>
            </a:extLst>
          </p:cNvPr>
          <p:cNvSpPr txBox="1"/>
          <p:nvPr/>
        </p:nvSpPr>
        <p:spPr>
          <a:xfrm>
            <a:off x="1070042" y="2229744"/>
            <a:ext cx="10535055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600" u="sng" dirty="0">
                <a:latin typeface="Abadi Extra Light" panose="020B0204020104020204" pitchFamily="34" charset="0"/>
              </a:rPr>
              <a:t>By Clarity of Revelation in the Midst of Controversy </a:t>
            </a:r>
            <a:r>
              <a:rPr lang="en-US" sz="2600" dirty="0">
                <a:latin typeface="Abadi Extra Light" panose="020B0204020104020204" pitchFamily="34" charset="0"/>
              </a:rPr>
              <a:t> (Acts 15:30-32)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600" u="sng" dirty="0">
                <a:latin typeface="Abadi Extra Light" panose="020B0204020104020204" pitchFamily="34" charset="0"/>
              </a:rPr>
              <a:t>By Being with Those Who Focus on Others &amp; Not Self </a:t>
            </a:r>
            <a:r>
              <a:rPr lang="en-US" sz="2600" dirty="0">
                <a:latin typeface="Abadi Extra Light" panose="020B0204020104020204" pitchFamily="34" charset="0"/>
              </a:rPr>
              <a:t>(Acts 16:40)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600" u="sng" dirty="0">
                <a:latin typeface="Abadi Extra Light" panose="020B0204020104020204" pitchFamily="34" charset="0"/>
              </a:rPr>
              <a:t>By Being Assured of Promises in the Storm </a:t>
            </a:r>
            <a:r>
              <a:rPr lang="en-US" sz="2600" dirty="0">
                <a:latin typeface="Abadi Extra Light" panose="020B0204020104020204" pitchFamily="34" charset="0"/>
              </a:rPr>
              <a:t>(Acts 27:36)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600" u="sng" dirty="0">
                <a:latin typeface="Abadi Extra Light" panose="020B0204020104020204" pitchFamily="34" charset="0"/>
              </a:rPr>
              <a:t>By Being with the Faithful</a:t>
            </a:r>
            <a:r>
              <a:rPr lang="en-US" sz="2600" dirty="0">
                <a:latin typeface="Abadi Extra Light" panose="020B0204020104020204" pitchFamily="34" charset="0"/>
              </a:rPr>
              <a:t> (Rom. 1:12; Phil. 2:19; Col. 2:2)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600" u="sng" dirty="0">
                <a:latin typeface="Abadi Extra Light" panose="020B0204020104020204" pitchFamily="34" charset="0"/>
              </a:rPr>
              <a:t>By Learning the Revelation of God </a:t>
            </a:r>
            <a:r>
              <a:rPr lang="en-US" sz="2600" dirty="0">
                <a:latin typeface="Abadi Extra Light" panose="020B0204020104020204" pitchFamily="34" charset="0"/>
              </a:rPr>
              <a:t>(1Cor. 14:31(cf. v. 3); Rom. 15:4; 1 Thess. 4:18)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600" u="sng" dirty="0">
                <a:latin typeface="Abadi Extra Light" panose="020B0204020104020204" pitchFamily="34" charset="0"/>
              </a:rPr>
              <a:t>By Having &amp; Using Wisdom</a:t>
            </a:r>
            <a:r>
              <a:rPr lang="en-US" sz="2600" dirty="0">
                <a:latin typeface="Abadi Extra Light" panose="020B0204020104020204" pitchFamily="34" charset="0"/>
              </a:rPr>
              <a:t> (Col. 2:2)</a:t>
            </a:r>
          </a:p>
        </p:txBody>
      </p:sp>
      <p:pic>
        <p:nvPicPr>
          <p:cNvPr id="2" name="Picture 2" descr="http://cdn-img.health.com/sites/default/files/styles/medium_16_9/public/migration/images/slides/depression-help-someone-400x400.jpg?itok=ZC0LVWSg">
            <a:extLst>
              <a:ext uri="{FF2B5EF4-FFF2-40B4-BE49-F238E27FC236}">
                <a16:creationId xmlns:a16="http://schemas.microsoft.com/office/drawing/2014/main" id="{8B4CD2DA-A702-9E8C-887D-A14DF420D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707" y="782825"/>
            <a:ext cx="2289740" cy="12879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501575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C35DD9-3C29-4BE4-B323-E9854062D38E}"/>
              </a:ext>
            </a:extLst>
          </p:cNvPr>
          <p:cNvSpPr txBox="1"/>
          <p:nvPr/>
        </p:nvSpPr>
        <p:spPr>
          <a:xfrm>
            <a:off x="1828800" y="1922971"/>
            <a:ext cx="978126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“Paul here uses three words for wisdom. In verse 2, he uses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sunesis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the Revised Standard Version translates as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We have already seen in our discussion of Colossians 1:9 that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sunesis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what we might call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critical knowledge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It is the ability to assess any situation and decide what practical course of action is necessary within it. A real church will have the practical knowledge of what to do whenever action is called for.”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Barclay, William (3rd ed. fully rev. and updated, pp. 150-151).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8FDBBC-D099-4C46-B243-9064F0C3F19D}"/>
              </a:ext>
            </a:extLst>
          </p:cNvPr>
          <p:cNvSpPr txBox="1"/>
          <p:nvPr/>
        </p:nvSpPr>
        <p:spPr>
          <a:xfrm>
            <a:off x="710005" y="400594"/>
            <a:ext cx="9983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Barclay on Colossians 2:2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5FF8B55-B953-E861-168A-BE1BCAB65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6283" y="40924"/>
            <a:ext cx="1492839" cy="14928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892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D413F-C47F-88B3-5BED-AC0F02068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dn-img.health.com/sites/default/files/styles/medium_16_9/public/migration/images/slides/depression-help-someone-400x400.jpg?itok=ZC0LVWSg">
            <a:extLst>
              <a:ext uri="{FF2B5EF4-FFF2-40B4-BE49-F238E27FC236}">
                <a16:creationId xmlns:a16="http://schemas.microsoft.com/office/drawing/2014/main" id="{23781027-B2F0-BA19-0FC8-21A70582C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52" y="463789"/>
            <a:ext cx="3685473" cy="20730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7FD8B8-FAD9-9E36-6AA9-BB9394298094}"/>
              </a:ext>
            </a:extLst>
          </p:cNvPr>
          <p:cNvSpPr txBox="1"/>
          <p:nvPr/>
        </p:nvSpPr>
        <p:spPr>
          <a:xfrm>
            <a:off x="1502600" y="3142570"/>
            <a:ext cx="883024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2938" indent="-642938" defTabSz="342900">
              <a:buFont typeface="+mj-lt"/>
              <a:buAutoNum type="romanUcPeriod"/>
            </a:pPr>
            <a:r>
              <a:rPr lang="en-US" sz="5400" dirty="0">
                <a:solidFill>
                  <a:schemeClr val="tx2">
                    <a:lumMod val="50000"/>
                  </a:schemeClr>
                </a:solidFill>
                <a:latin typeface="Abadi Extra Light" panose="020B0204020104020204" pitchFamily="34" charset="0"/>
              </a:rPr>
              <a:t>What it Means to Encourage</a:t>
            </a:r>
          </a:p>
          <a:p>
            <a:pPr marL="642938" indent="-642938" defTabSz="342900">
              <a:buFont typeface="+mj-lt"/>
              <a:buAutoNum type="romanUcPeriod"/>
            </a:pPr>
            <a:r>
              <a:rPr lang="en-US" sz="5400" dirty="0">
                <a:solidFill>
                  <a:schemeClr val="tx2">
                    <a:lumMod val="50000"/>
                  </a:schemeClr>
                </a:solidFill>
                <a:latin typeface="Abadi Extra Light" panose="020B0204020104020204" pitchFamily="34" charset="0"/>
              </a:rPr>
              <a:t>How One is Encouraged</a:t>
            </a:r>
          </a:p>
          <a:p>
            <a:pPr marL="642938" indent="-642938" defTabSz="342900">
              <a:buFont typeface="+mj-lt"/>
              <a:buAutoNum type="romanUcPeriod"/>
            </a:pPr>
            <a:r>
              <a:rPr lang="en-US" sz="5400" dirty="0">
                <a:solidFill>
                  <a:prstClr val="white"/>
                </a:solidFill>
                <a:latin typeface="Abadi Extra Light" panose="020B0204020104020204" pitchFamily="34" charset="0"/>
              </a:rPr>
              <a:t>Refusing to be Encouraged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E80086-D5BF-92BB-4A83-73F1E96F3066}"/>
              </a:ext>
            </a:extLst>
          </p:cNvPr>
          <p:cNvSpPr/>
          <p:nvPr/>
        </p:nvSpPr>
        <p:spPr>
          <a:xfrm>
            <a:off x="4787153" y="397306"/>
            <a:ext cx="6357769" cy="2285241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defTabSz="342900"/>
            <a:r>
              <a:rPr lang="en-US" sz="7200" b="1" dirty="0">
                <a:ln w="0"/>
                <a:gradFill>
                  <a:gsLst>
                    <a:gs pos="0">
                      <a:srgbClr val="EE913A">
                        <a:lumMod val="50000"/>
                      </a:srgbClr>
                    </a:gs>
                    <a:gs pos="50000">
                      <a:srgbClr val="EE913A"/>
                    </a:gs>
                    <a:gs pos="100000">
                      <a:srgbClr val="EE913A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P Simplified Light" panose="020B0404020204020204" pitchFamily="34" charset="0"/>
              </a:rPr>
              <a:t>Encouragement</a:t>
            </a:r>
          </a:p>
          <a:p>
            <a:pPr algn="ctr" defTabSz="342900"/>
            <a:r>
              <a:rPr lang="en-US" sz="7200" b="1" dirty="0">
                <a:ln w="0"/>
                <a:gradFill>
                  <a:gsLst>
                    <a:gs pos="0">
                      <a:srgbClr val="EE913A">
                        <a:lumMod val="50000"/>
                      </a:srgbClr>
                    </a:gs>
                    <a:gs pos="50000">
                      <a:srgbClr val="EE913A"/>
                    </a:gs>
                    <a:gs pos="100000">
                      <a:srgbClr val="EE913A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P Simplified Light" panose="020B0404020204020204" pitchFamily="34" charset="0"/>
              </a:rPr>
              <a:t>&amp; Comfort</a:t>
            </a:r>
          </a:p>
        </p:txBody>
      </p:sp>
    </p:spTree>
    <p:extLst>
      <p:ext uri="{BB962C8B-B14F-4D97-AF65-F5344CB8AC3E}">
        <p14:creationId xmlns:p14="http://schemas.microsoft.com/office/powerpoint/2010/main" val="41886574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5C83B3-052A-4F9C-B56A-E080934E4932}"/>
              </a:ext>
            </a:extLst>
          </p:cNvPr>
          <p:cNvSpPr txBox="1"/>
          <p:nvPr/>
        </p:nvSpPr>
        <p:spPr>
          <a:xfrm>
            <a:off x="3834581" y="873122"/>
            <a:ext cx="72267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71525" indent="-771525" algn="ctr">
              <a:buFont typeface="+mj-lt"/>
              <a:buAutoNum type="romanUcPeriod" startAt="3"/>
            </a:pPr>
            <a:r>
              <a:rPr lang="en-US" sz="4400" dirty="0">
                <a:latin typeface="Abadi Extra Light" panose="020B0204020104020204" pitchFamily="34" charset="0"/>
              </a:rPr>
              <a:t>Refusing to be Encouraged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FB4F68-C9C6-4165-93E9-E177D99A1C53}"/>
              </a:ext>
            </a:extLst>
          </p:cNvPr>
          <p:cNvSpPr txBox="1"/>
          <p:nvPr/>
        </p:nvSpPr>
        <p:spPr>
          <a:xfrm>
            <a:off x="1060315" y="2264580"/>
            <a:ext cx="1052532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latin typeface="Abadi Extra Light" panose="020B0204020104020204" pitchFamily="34" charset="0"/>
              </a:rPr>
              <a:t>Possible Some Refused to be Encouraged</a:t>
            </a:r>
            <a:endParaRPr lang="en-US" sz="2800" dirty="0">
              <a:latin typeface="Abadi Extra Light" panose="020B020402010402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Can refuse comfort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Abadi Extra Light" panose="020B0204020104020204" pitchFamily="34" charset="0"/>
              </a:rPr>
              <a:t>Gen. 37:34-35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Abadi Extra Light" panose="020B0204020104020204" pitchFamily="34" charset="0"/>
              </a:rPr>
              <a:t>Psa. 77:2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latin typeface="Abadi Extra Light" panose="020B0204020104020204" pitchFamily="34" charset="0"/>
              </a:rPr>
              <a:t>Jer. 31:15 (Matt. 2:18)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Learn: have to accept / receive encouragement</a:t>
            </a:r>
          </a:p>
        </p:txBody>
      </p:sp>
      <p:pic>
        <p:nvPicPr>
          <p:cNvPr id="2" name="Picture 2" descr="http://cdn-img.health.com/sites/default/files/styles/medium_16_9/public/migration/images/slides/depression-help-someone-400x400.jpg?itok=ZC0LVWSg">
            <a:extLst>
              <a:ext uri="{FF2B5EF4-FFF2-40B4-BE49-F238E27FC236}">
                <a16:creationId xmlns:a16="http://schemas.microsoft.com/office/drawing/2014/main" id="{C454C69A-2416-C1E9-9CF0-53BA15322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707" y="782825"/>
            <a:ext cx="2289740" cy="12879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75247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9FB4F68-C9C6-4165-93E9-E177D99A1C53}"/>
              </a:ext>
            </a:extLst>
          </p:cNvPr>
          <p:cNvSpPr txBox="1"/>
          <p:nvPr/>
        </p:nvSpPr>
        <p:spPr>
          <a:xfrm>
            <a:off x="1050587" y="2264580"/>
            <a:ext cx="1052532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latin typeface="Abadi Extra Light" panose="020B0204020104020204" pitchFamily="34" charset="0"/>
              </a:rPr>
              <a:t>Possible Some Refused to be Encouraged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>
                <a:latin typeface="Abadi Extra Light" panose="020B0204020104020204" pitchFamily="34" charset="0"/>
              </a:rPr>
              <a:t>Some Stay Discouraged – Because Refuse Encouragement</a:t>
            </a:r>
            <a:endParaRPr lang="en-US" sz="2800" dirty="0">
              <a:latin typeface="Abadi Extra Light" panose="020B020402010402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Don’t like what Revelation says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Don’t want to focus on others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Don’t want to be with the faithful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Don’t want to go in direction that is difficult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badi Extra Light" panose="020B0204020104020204" pitchFamily="34" charset="0"/>
              </a:rPr>
              <a:t>Don’t want to use wisdom</a:t>
            </a:r>
            <a:endParaRPr lang="en-US" sz="2400" dirty="0">
              <a:latin typeface="Abadi Extra Light" panose="020B0204020104020204" pitchFamily="34" charset="0"/>
            </a:endParaRPr>
          </a:p>
        </p:txBody>
      </p:sp>
      <p:pic>
        <p:nvPicPr>
          <p:cNvPr id="4" name="Picture 2" descr="http://cdn-img.health.com/sites/default/files/styles/medium_16_9/public/migration/images/slides/depression-help-someone-400x400.jpg?itok=ZC0LVWSg">
            <a:extLst>
              <a:ext uri="{FF2B5EF4-FFF2-40B4-BE49-F238E27FC236}">
                <a16:creationId xmlns:a16="http://schemas.microsoft.com/office/drawing/2014/main" id="{51C12606-E833-8F59-8FC6-79388F01D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707" y="782825"/>
            <a:ext cx="2289740" cy="12879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E8A1FE0-47A0-91CE-C402-884DF5C67738}"/>
              </a:ext>
            </a:extLst>
          </p:cNvPr>
          <p:cNvSpPr txBox="1"/>
          <p:nvPr/>
        </p:nvSpPr>
        <p:spPr>
          <a:xfrm>
            <a:off x="3834581" y="873122"/>
            <a:ext cx="72267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71525" indent="-771525" algn="ctr">
              <a:buFont typeface="+mj-lt"/>
              <a:buAutoNum type="romanUcPeriod" startAt="3"/>
            </a:pPr>
            <a:r>
              <a:rPr lang="en-US" sz="4400" dirty="0">
                <a:latin typeface="Abadi Extra Light" panose="020B0204020104020204" pitchFamily="34" charset="0"/>
              </a:rPr>
              <a:t>Refusing to be Encouraged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5DE433A-DF09-75E6-BBA8-092CBA368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99961">
            <a:off x="7340175" y="3889154"/>
            <a:ext cx="4717356" cy="24951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75109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dn-img.health.com/sites/default/files/styles/medium_16_9/public/migration/images/slides/depression-help-someone-400x400.jpg?itok=ZC0LVWSg">
            <a:extLst>
              <a:ext uri="{FF2B5EF4-FFF2-40B4-BE49-F238E27FC236}">
                <a16:creationId xmlns:a16="http://schemas.microsoft.com/office/drawing/2014/main" id="{7C3C0BBA-C351-4F1E-B181-EDDCC3A4E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52" y="463789"/>
            <a:ext cx="3685473" cy="20730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616462-E84F-4C55-B5A3-60051698266E}"/>
              </a:ext>
            </a:extLst>
          </p:cNvPr>
          <p:cNvSpPr txBox="1"/>
          <p:nvPr/>
        </p:nvSpPr>
        <p:spPr>
          <a:xfrm>
            <a:off x="1502600" y="3142570"/>
            <a:ext cx="883024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2938" indent="-642938" defTabSz="342900">
              <a:buFont typeface="+mj-lt"/>
              <a:buAutoNum type="romanUcPeriod"/>
            </a:pPr>
            <a:r>
              <a:rPr lang="en-US" sz="5400" dirty="0">
                <a:solidFill>
                  <a:prstClr val="white"/>
                </a:solidFill>
                <a:latin typeface="Abadi Extra Light" panose="020B0204020104020204" pitchFamily="34" charset="0"/>
              </a:rPr>
              <a:t>What it Means to Encourage</a:t>
            </a:r>
          </a:p>
          <a:p>
            <a:pPr marL="642938" indent="-642938" defTabSz="342900">
              <a:buFont typeface="+mj-lt"/>
              <a:buAutoNum type="romanUcPeriod"/>
            </a:pPr>
            <a:r>
              <a:rPr lang="en-US" sz="5400" dirty="0">
                <a:solidFill>
                  <a:prstClr val="white"/>
                </a:solidFill>
                <a:latin typeface="Abadi Extra Light" panose="020B0204020104020204" pitchFamily="34" charset="0"/>
              </a:rPr>
              <a:t>How One is Encouraged</a:t>
            </a:r>
          </a:p>
          <a:p>
            <a:pPr marL="642938" indent="-642938" defTabSz="342900">
              <a:buFont typeface="+mj-lt"/>
              <a:buAutoNum type="romanUcPeriod"/>
            </a:pPr>
            <a:r>
              <a:rPr lang="en-US" sz="5400" dirty="0">
                <a:solidFill>
                  <a:prstClr val="white"/>
                </a:solidFill>
                <a:latin typeface="Abadi Extra Light" panose="020B0204020104020204" pitchFamily="34" charset="0"/>
              </a:rPr>
              <a:t>Refusing to be Encouraged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EB9D94-889F-4C16-9A61-280D1319E300}"/>
              </a:ext>
            </a:extLst>
          </p:cNvPr>
          <p:cNvSpPr/>
          <p:nvPr/>
        </p:nvSpPr>
        <p:spPr>
          <a:xfrm>
            <a:off x="4787153" y="397306"/>
            <a:ext cx="6357769" cy="2285241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defTabSz="342900"/>
            <a:r>
              <a:rPr lang="en-US" sz="7200" b="1" dirty="0">
                <a:ln w="0"/>
                <a:gradFill>
                  <a:gsLst>
                    <a:gs pos="0">
                      <a:srgbClr val="EE913A">
                        <a:lumMod val="50000"/>
                      </a:srgbClr>
                    </a:gs>
                    <a:gs pos="50000">
                      <a:srgbClr val="EE913A"/>
                    </a:gs>
                    <a:gs pos="100000">
                      <a:srgbClr val="EE913A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P Simplified Light" panose="020B0404020204020204" pitchFamily="34" charset="0"/>
              </a:rPr>
              <a:t>Encouragement</a:t>
            </a:r>
          </a:p>
          <a:p>
            <a:pPr algn="ctr" defTabSz="342900"/>
            <a:r>
              <a:rPr lang="en-US" sz="7200" b="1" dirty="0">
                <a:ln w="0"/>
                <a:gradFill>
                  <a:gsLst>
                    <a:gs pos="0">
                      <a:srgbClr val="EE913A">
                        <a:lumMod val="50000"/>
                      </a:srgbClr>
                    </a:gs>
                    <a:gs pos="50000">
                      <a:srgbClr val="EE913A"/>
                    </a:gs>
                    <a:gs pos="100000">
                      <a:srgbClr val="EE913A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P Simplified Light" panose="020B0404020204020204" pitchFamily="34" charset="0"/>
              </a:rPr>
              <a:t>&amp; Comfort</a:t>
            </a:r>
          </a:p>
        </p:txBody>
      </p:sp>
    </p:spTree>
    <p:extLst>
      <p:ext uri="{BB962C8B-B14F-4D97-AF65-F5344CB8AC3E}">
        <p14:creationId xmlns:p14="http://schemas.microsoft.com/office/powerpoint/2010/main" val="35014647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ppt/theme/theme2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ppt/theme/theme3.xml><?xml version="1.0" encoding="utf-8"?>
<a:theme xmlns:a="http://schemas.openxmlformats.org/drawingml/2006/main" name="2_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1748</TotalTime>
  <Words>959</Words>
  <Application>Microsoft Office PowerPoint</Application>
  <PresentationFormat>Widescreen</PresentationFormat>
  <Paragraphs>117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20</vt:i4>
      </vt:variant>
    </vt:vector>
  </HeadingPairs>
  <TitlesOfParts>
    <vt:vector size="35" baseType="lpstr">
      <vt:lpstr>Abadi Extra Light</vt:lpstr>
      <vt:lpstr>Calibri</vt:lpstr>
      <vt:lpstr>Arial</vt:lpstr>
      <vt:lpstr>Arial Narrow</vt:lpstr>
      <vt:lpstr>Wingdings</vt:lpstr>
      <vt:lpstr>Franklin Gothic Book</vt:lpstr>
      <vt:lpstr>Times New Roman</vt:lpstr>
      <vt:lpstr>Calibri Light</vt:lpstr>
      <vt:lpstr>HP Simplified Light</vt:lpstr>
      <vt:lpstr>1_Crop</vt:lpstr>
      <vt:lpstr>Crop</vt:lpstr>
      <vt:lpstr>2_Crop</vt:lpstr>
      <vt:lpstr>1_Office Theme</vt:lpstr>
      <vt:lpstr>Office 2013 - 2022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37</cp:revision>
  <cp:lastPrinted>2024-12-14T21:37:07Z</cp:lastPrinted>
  <dcterms:created xsi:type="dcterms:W3CDTF">2017-12-30T03:43:36Z</dcterms:created>
  <dcterms:modified xsi:type="dcterms:W3CDTF">2024-12-15T13:54:33Z</dcterms:modified>
</cp:coreProperties>
</file>