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60" r:id="rId3"/>
  </p:sldMasterIdLst>
  <p:notesMasterIdLst>
    <p:notesMasterId r:id="rId28"/>
  </p:notesMasterIdLst>
  <p:sldIdLst>
    <p:sldId id="258" r:id="rId4"/>
    <p:sldId id="265" r:id="rId5"/>
    <p:sldId id="256" r:id="rId6"/>
    <p:sldId id="259" r:id="rId7"/>
    <p:sldId id="257" r:id="rId8"/>
    <p:sldId id="276" r:id="rId9"/>
    <p:sldId id="277" r:id="rId10"/>
    <p:sldId id="266" r:id="rId11"/>
    <p:sldId id="267" r:id="rId12"/>
    <p:sldId id="278" r:id="rId13"/>
    <p:sldId id="279" r:id="rId14"/>
    <p:sldId id="268" r:id="rId15"/>
    <p:sldId id="260" r:id="rId16"/>
    <p:sldId id="263" r:id="rId17"/>
    <p:sldId id="269" r:id="rId18"/>
    <p:sldId id="270" r:id="rId19"/>
    <p:sldId id="271" r:id="rId20"/>
    <p:sldId id="272" r:id="rId21"/>
    <p:sldId id="261" r:id="rId22"/>
    <p:sldId id="264" r:id="rId23"/>
    <p:sldId id="273" r:id="rId24"/>
    <p:sldId id="274" r:id="rId25"/>
    <p:sldId id="275" r:id="rId26"/>
    <p:sldId id="262" r:id="rId27"/>
  </p:sldIdLst>
  <p:sldSz cx="12192000" cy="6858000"/>
  <p:notesSz cx="6858000" cy="9144000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Biome" panose="020B0503030204020804" pitchFamily="34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E91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89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E87D-7A0E-471A-BD89-D41875955CC3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2483E-A1A1-4CB9-8B19-8E747662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60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2483E-A1A1-4CB9-8B19-8E74766242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1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F2B-F91D-40A6-8ED4-84CEC8B6D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A41BF-C4E9-3A13-6548-64A74A079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6D6F-DE82-6DA8-88E0-445F1077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4B55-4685-0CC3-CF47-DD1AB20E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9A771-88AA-5080-5668-5A1516ED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77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DF811-A06E-8B91-5714-E8C4797C0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E64C9-EB83-EDCC-1DDD-8168AB880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96A43-1271-6AF0-4EBF-3ACD988DE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DFB83-AEE0-F990-01CE-BC1EFB66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434EC-D114-AAAD-90F9-25B15119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70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2C1A-1CDE-6726-5185-91692AD3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748A4-B9BD-CB6B-37C7-8AB9783A2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AFD47-BC29-C01C-BA6A-08C4F7C83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57123-660A-0933-8A17-5C8A33C0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EC48-96F9-A0E6-D888-F489E696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35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3DFB-B29B-4AE9-D17F-8E841BE3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2ED7C-6A56-C04D-347E-E65C8488F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81138-8642-7066-71CF-854A6F74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8FA68-11AA-CFBA-18E4-5EF0595F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2AB52-C883-4D26-B8AF-3CD0252E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A22A6-10F6-63CD-775B-9DCFD1EB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72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0A09-297B-87D5-048A-D43AA66C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01DFE-FEE3-094A-6854-AF713DE81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C613C-FAF2-1911-CB98-1FCDCB9FE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120FF-CA6C-80D3-1056-4F92FAA9F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6C7C1-7773-9068-3527-47AC30CE7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E1073D-3FD2-4874-B240-0466B344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F5CC6-1D05-E8C5-DECD-E20A4758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59C7E-2638-D2B1-B82C-76374DBD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32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42FD-7182-A582-32B2-E8D05F47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73492-8191-9266-5E50-B2A9ED32F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BA8D4-B062-D8D0-19A6-DE2E5C29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40BED-0821-847D-29C5-C08C7C2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22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14BED-06C5-10A8-41C5-C6E06608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6F194-3916-2DB0-932B-E9BA7F41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70FD4-39AE-AB7E-5011-D08764FE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57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5FF-326B-4549-E3CC-F8FF35B2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A5A90-84A6-175B-E285-E72AB26DA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CA58-F7A1-0A46-5C49-8CF785C2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CE5A2-6124-B309-1623-388B0AA1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BEF6C-1B7F-439D-4974-F88F1461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CBE47-625B-28CA-9F3E-297F062D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86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89D6-07CD-BAB3-F919-559F47B05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B3FD7-D33D-7506-53F9-4EF85F36F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7FF2F-50B1-BF3E-8484-7F9D03601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963CF-51DD-F509-E172-4A4B5256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9F0F9-DA8F-82FB-7513-D06FA3E3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0F4FE-D1A7-4CE1-8359-8EB0697A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24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B687-8368-D19D-899F-B20A743E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B4920-6E7D-369F-B999-9469F52A9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4AD1-C734-B7CA-4BD0-DC4D7106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B35E1-945A-A298-A700-FFA827B9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BC47B-B65F-86D9-C3F5-227A8CF1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A702F-81D5-D828-A796-5E1193DFE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F75C8-3EF2-6B1E-A7E3-746F4824B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71261-ACAC-8C80-02E0-36162F26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8894D-0E5D-9FE3-4548-6C0AE0ED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1EBD4-A029-5764-11E3-6298E785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64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F2B-F91D-40A6-8ED4-84CEC8B6D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A41BF-C4E9-3A13-6548-64A74A079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6D6F-DE82-6DA8-88E0-445F1077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4B55-4685-0CC3-CF47-DD1AB20E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9A771-88AA-5080-5668-5A1516ED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17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DF811-A06E-8B91-5714-E8C4797C0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E64C9-EB83-EDCC-1DDD-8168AB880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96A43-1271-6AF0-4EBF-3ACD988DE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DFB83-AEE0-F990-01CE-BC1EFB66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434EC-D114-AAAD-90F9-25B15119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98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2C1A-1CDE-6726-5185-91692AD3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748A4-B9BD-CB6B-37C7-8AB9783A2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AFD47-BC29-C01C-BA6A-08C4F7C83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57123-660A-0933-8A17-5C8A33C0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EC48-96F9-A0E6-D888-F489E696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66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3DFB-B29B-4AE9-D17F-8E841BE3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2ED7C-6A56-C04D-347E-E65C8488F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81138-8642-7066-71CF-854A6F74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8FA68-11AA-CFBA-18E4-5EF0595F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2AB52-C883-4D26-B8AF-3CD0252E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A22A6-10F6-63CD-775B-9DCFD1EB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06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0A09-297B-87D5-048A-D43AA66C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01DFE-FEE3-094A-6854-AF713DE81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C613C-FAF2-1911-CB98-1FCDCB9FE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120FF-CA6C-80D3-1056-4F92FAA9F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6C7C1-7773-9068-3527-47AC30CE7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E1073D-3FD2-4874-B240-0466B344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F5CC6-1D05-E8C5-DECD-E20A4758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59C7E-2638-D2B1-B82C-76374DBD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88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42FD-7182-A582-32B2-E8D05F47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73492-8191-9266-5E50-B2A9ED32F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BA8D4-B062-D8D0-19A6-DE2E5C29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40BED-0821-847D-29C5-C08C7C2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48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14BED-06C5-10A8-41C5-C6E06608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6F194-3916-2DB0-932B-E9BA7F41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70FD4-39AE-AB7E-5011-D08764FE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32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5FF-326B-4549-E3CC-F8FF35B2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A5A90-84A6-175B-E285-E72AB26DA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CA58-F7A1-0A46-5C49-8CF785C2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CE5A2-6124-B309-1623-388B0AA1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BEF6C-1B7F-439D-4974-F88F1461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CBE47-625B-28CA-9F3E-297F062D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74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89D6-07CD-BAB3-F919-559F47B05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B3FD7-D33D-7506-53F9-4EF85F36F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7FF2F-50B1-BF3E-8484-7F9D03601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963CF-51DD-F509-E172-4A4B5256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9F0F9-DA8F-82FB-7513-D06FA3E3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0F4FE-D1A7-4CE1-8359-8EB0697A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3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B687-8368-D19D-899F-B20A743E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B4920-6E7D-369F-B999-9469F52A9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4AD1-C734-B7CA-4BD0-DC4D7106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B35E1-945A-A298-A700-FFA827B9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BC47B-B65F-86D9-C3F5-227A8CF1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34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A702F-81D5-D828-A796-5E1193DFE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F75C8-3EF2-6B1E-A7E3-746F4824B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71261-ACAC-8C80-02E0-36162F26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8894D-0E5D-9FE3-4548-6C0AE0ED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1EBD4-A029-5764-11E3-6298E785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6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F2B-F91D-40A6-8ED4-84CEC8B6D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A41BF-C4E9-3A13-6548-64A74A079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6D6F-DE82-6DA8-88E0-445F1077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4B55-4685-0CC3-CF47-DD1AB20E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9A771-88AA-5080-5668-5A1516ED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09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DF811-A06E-8B91-5714-E8C4797C0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E64C9-EB83-EDCC-1DDD-8168AB880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96A43-1271-6AF0-4EBF-3ACD988DE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DFB83-AEE0-F990-01CE-BC1EFB66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434EC-D114-AAAD-90F9-25B15119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51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2C1A-1CDE-6726-5185-91692AD3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748A4-B9BD-CB6B-37C7-8AB9783A2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AFD47-BC29-C01C-BA6A-08C4F7C83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57123-660A-0933-8A17-5C8A33C0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EC48-96F9-A0E6-D888-F489E696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97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3DFB-B29B-4AE9-D17F-8E841BE3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2ED7C-6A56-C04D-347E-E65C8488F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81138-8642-7066-71CF-854A6F741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8FA68-11AA-CFBA-18E4-5EF0595F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2AB52-C883-4D26-B8AF-3CD0252E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A22A6-10F6-63CD-775B-9DCFD1EB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83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0A09-297B-87D5-048A-D43AA66C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01DFE-FEE3-094A-6854-AF713DE81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C613C-FAF2-1911-CB98-1FCDCB9FE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120FF-CA6C-80D3-1056-4F92FAA9F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6C7C1-7773-9068-3527-47AC30CE7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E1073D-3FD2-4874-B240-0466B344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F5CC6-1D05-E8C5-DECD-E20A4758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59C7E-2638-D2B1-B82C-76374DBD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35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42FD-7182-A582-32B2-E8D05F47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73492-8191-9266-5E50-B2A9ED32F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BA8D4-B062-D8D0-19A6-DE2E5C29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40BED-0821-847D-29C5-C08C7C2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1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14BED-06C5-10A8-41C5-C6E06608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6F194-3916-2DB0-932B-E9BA7F41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70FD4-39AE-AB7E-5011-D08764FE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07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25FF-326B-4549-E3CC-F8FF35B2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A5A90-84A6-175B-E285-E72AB26DA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CA58-F7A1-0A46-5C49-8CF785C2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CE5A2-6124-B309-1623-388B0AA1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BEF6C-1B7F-439D-4974-F88F1461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CBE47-625B-28CA-9F3E-297F062D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33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89D6-07CD-BAB3-F919-559F47B05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B3FD7-D33D-7506-53F9-4EF85F36F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7FF2F-50B1-BF3E-8484-7F9D03601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963CF-51DD-F509-E172-4A4B5256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9F0F9-DA8F-82FB-7513-D06FA3E3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0F4FE-D1A7-4CE1-8359-8EB0697A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7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B687-8368-D19D-899F-B20A743E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B4920-6E7D-369F-B999-9469F52A9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4AD1-C734-B7CA-4BD0-DC4D7106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B35E1-945A-A298-A700-FFA827B9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BC47B-B65F-86D9-C3F5-227A8CF1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52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A702F-81D5-D828-A796-5E1193DFE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F75C8-3EF2-6B1E-A7E3-746F4824B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71261-ACAC-8C80-02E0-36162F26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8894D-0E5D-9FE3-4548-6C0AE0ED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1EBD4-A029-5764-11E3-6298E785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36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8A914-E119-3EF8-FB3C-A4D4DE02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76243-43A2-2F64-BAB5-8BC05B84F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5787C-CE80-A22E-D238-EBDE7A091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5E480-8C23-6E8A-E244-D518132B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0204-DBA9-3B34-E018-5EFFCB27C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11ACCE-4442-FFEE-EC7A-E419BB2E6CB2}"/>
              </a:ext>
            </a:extLst>
          </p:cNvPr>
          <p:cNvSpPr/>
          <p:nvPr userDrawn="1"/>
        </p:nvSpPr>
        <p:spPr>
          <a:xfrm>
            <a:off x="324464" y="229547"/>
            <a:ext cx="11543071" cy="639890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red stamp with text on it&#10;&#10;Description automatically generated">
            <a:extLst>
              <a:ext uri="{FF2B5EF4-FFF2-40B4-BE49-F238E27FC236}">
                <a16:creationId xmlns:a16="http://schemas.microsoft.com/office/drawing/2014/main" id="{C603FE04-9DED-119F-A8B1-B2977A6F5A2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782" y="2168807"/>
            <a:ext cx="4727130" cy="364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7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8A914-E119-3EF8-FB3C-A4D4DE02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76243-43A2-2F64-BAB5-8BC05B84F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5787C-CE80-A22E-D238-EBDE7A091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5E480-8C23-6E8A-E244-D518132B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0204-DBA9-3B34-E018-5EFFCB27C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11ACCE-4442-FFEE-EC7A-E419BB2E6CB2}"/>
              </a:ext>
            </a:extLst>
          </p:cNvPr>
          <p:cNvSpPr/>
          <p:nvPr userDrawn="1"/>
        </p:nvSpPr>
        <p:spPr>
          <a:xfrm>
            <a:off x="324464" y="229547"/>
            <a:ext cx="11543071" cy="639890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7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8A914-E119-3EF8-FB3C-A4D4DE02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76243-43A2-2F64-BAB5-8BC05B84F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5787C-CE80-A22E-D238-EBDE7A091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044198-4F87-4FCB-B469-319D8E02A6E3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5E480-8C23-6E8A-E244-D518132B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0204-DBA9-3B34-E018-5EFFCB27C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6E248-D99F-4570-BD57-4898979BE7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11ACCE-4442-FFEE-EC7A-E419BB2E6CB2}"/>
              </a:ext>
            </a:extLst>
          </p:cNvPr>
          <p:cNvSpPr/>
          <p:nvPr userDrawn="1"/>
        </p:nvSpPr>
        <p:spPr>
          <a:xfrm>
            <a:off x="324464" y="229547"/>
            <a:ext cx="11543071" cy="639890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FCE57-A789-A2E0-6097-2F417A0A0819}"/>
              </a:ext>
            </a:extLst>
          </p:cNvPr>
          <p:cNvSpPr/>
          <p:nvPr userDrawn="1"/>
        </p:nvSpPr>
        <p:spPr>
          <a:xfrm>
            <a:off x="2202426" y="1690688"/>
            <a:ext cx="9151374" cy="134937"/>
          </a:xfrm>
          <a:prstGeom prst="rect">
            <a:avLst/>
          </a:prstGeom>
          <a:solidFill>
            <a:srgbClr val="E91D24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red stamp with text on it&#10;&#10;Description automatically generated">
            <a:extLst>
              <a:ext uri="{FF2B5EF4-FFF2-40B4-BE49-F238E27FC236}">
                <a16:creationId xmlns:a16="http://schemas.microsoft.com/office/drawing/2014/main" id="{C603FE04-9DED-119F-A8B1-B2977A6F5A2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365125"/>
            <a:ext cx="2094303" cy="161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8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C4FD3028-0315-9B1D-AB2B-CB7575FDA31E}"/>
              </a:ext>
            </a:extLst>
          </p:cNvPr>
          <p:cNvSpPr/>
          <p:nvPr/>
        </p:nvSpPr>
        <p:spPr>
          <a:xfrm>
            <a:off x="2255520" y="1584960"/>
            <a:ext cx="1188720" cy="6604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920BB-1881-D90C-0BEA-2DAC8E519FEC}"/>
              </a:ext>
            </a:extLst>
          </p:cNvPr>
          <p:cNvSpPr txBox="1"/>
          <p:nvPr/>
        </p:nvSpPr>
        <p:spPr>
          <a:xfrm>
            <a:off x="1356360" y="792480"/>
            <a:ext cx="9479280" cy="1957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en-US" sz="3600" b="1" u="sng" dirty="0">
                <a:effectLst/>
                <a:latin typeface="Calibri" panose="020F0502020204030204" pitchFamily="34" charset="0"/>
              </a:rPr>
              <a:t>Galatians 1:11 </a:t>
            </a:r>
            <a:r>
              <a:rPr lang="en-US" sz="3600" dirty="0">
                <a:effectLst/>
                <a:latin typeface="Calibri" panose="020F0502020204030204" pitchFamily="34" charset="0"/>
              </a:rPr>
              <a:t>(KJV)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effectLst/>
                <a:latin typeface="Calibri" panose="020F0502020204030204" pitchFamily="34" charset="0"/>
              </a:rPr>
              <a:t>But I certify you, brethren, that the gospel which was preached of me is not after man.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A2A895-1CE7-6C2F-8ADF-506075BB5859}"/>
              </a:ext>
            </a:extLst>
          </p:cNvPr>
          <p:cNvSpPr/>
          <p:nvPr/>
        </p:nvSpPr>
        <p:spPr>
          <a:xfrm>
            <a:off x="1356360" y="3230880"/>
            <a:ext cx="9321800" cy="28346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Point: to give assurance that the gospel he preached is real and genuine</a:t>
            </a:r>
          </a:p>
          <a:p>
            <a:pPr marL="800100" lvl="1" indent="-342900">
              <a:buFont typeface="+mj-lt"/>
              <a:buAutoNum type="arabi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Places this gospel in contrast to a perverted gospel (1:7)</a:t>
            </a:r>
          </a:p>
          <a:p>
            <a:pPr marL="800100" lvl="1" indent="-342900">
              <a:buFont typeface="+mj-lt"/>
              <a:buAutoNum type="arabi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perverted gospel appeals to man, rather than to God (1:10)</a:t>
            </a:r>
          </a:p>
          <a:p>
            <a:pPr marL="800100" lvl="1" indent="-342900">
              <a:buFont typeface="+mj-lt"/>
              <a:buAutoNum type="arabi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received divine revelation, rather than getting the message from man (1:12)</a:t>
            </a:r>
          </a:p>
        </p:txBody>
      </p:sp>
    </p:spTree>
    <p:extLst>
      <p:ext uri="{BB962C8B-B14F-4D97-AF65-F5344CB8AC3E}">
        <p14:creationId xmlns:p14="http://schemas.microsoft.com/office/powerpoint/2010/main" val="666264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bldLvl="5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8D308D-B285-5FE1-AC36-A836AE197A68}"/>
              </a:ext>
            </a:extLst>
          </p:cNvPr>
          <p:cNvSpPr txBox="1"/>
          <p:nvPr/>
        </p:nvSpPr>
        <p:spPr>
          <a:xfrm>
            <a:off x="741680" y="589280"/>
            <a:ext cx="10708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Biome" panose="020B0503030204020804" pitchFamily="34" charset="0"/>
                <a:cs typeface="Biome" panose="020B0503030204020804" pitchFamily="34" charset="0"/>
              </a:rPr>
              <a:t>We all want </a:t>
            </a:r>
            <a:r>
              <a:rPr lang="en-US" sz="3200" u="sng" dirty="0">
                <a:latin typeface="Biome" panose="020B0503030204020804" pitchFamily="34" charset="0"/>
                <a:cs typeface="Biome" panose="020B0503030204020804" pitchFamily="34" charset="0"/>
              </a:rPr>
              <a:t>Certainty</a:t>
            </a:r>
            <a:r>
              <a:rPr lang="en-US" sz="3200" dirty="0">
                <a:latin typeface="Biome" panose="020B0503030204020804" pitchFamily="34" charset="0"/>
                <a:cs typeface="Biome" panose="020B0503030204020804" pitchFamily="34" charset="0"/>
              </a:rPr>
              <a:t> and </a:t>
            </a:r>
            <a:r>
              <a:rPr lang="en-US" sz="3200" u="sng" dirty="0">
                <a:latin typeface="Biome" panose="020B0503030204020804" pitchFamily="34" charset="0"/>
                <a:cs typeface="Biome" panose="020B0503030204020804" pitchFamily="34" charset="0"/>
              </a:rPr>
              <a:t>Assurance</a:t>
            </a:r>
            <a:r>
              <a:rPr lang="en-US" sz="3200" dirty="0">
                <a:latin typeface="Biome" panose="020B0503030204020804" pitchFamily="34" charset="0"/>
                <a:cs typeface="Biome" panose="020B0503030204020804" pitchFamily="34" charset="0"/>
              </a:rPr>
              <a:t> in Many Areas</a:t>
            </a:r>
          </a:p>
        </p:txBody>
      </p:sp>
      <p:pic>
        <p:nvPicPr>
          <p:cNvPr id="4" name="Picture 3" descr="A red stamp with text on it&#10;&#10;Description automatically generated">
            <a:extLst>
              <a:ext uri="{FF2B5EF4-FFF2-40B4-BE49-F238E27FC236}">
                <a16:creationId xmlns:a16="http://schemas.microsoft.com/office/drawing/2014/main" id="{529B667B-837F-7024-1ECB-1E683B512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4" y="2014244"/>
            <a:ext cx="3952756" cy="3045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983E68-3111-A653-4982-231900FCD838}"/>
              </a:ext>
            </a:extLst>
          </p:cNvPr>
          <p:cNvSpPr txBox="1"/>
          <p:nvPr/>
        </p:nvSpPr>
        <p:spPr>
          <a:xfrm>
            <a:off x="5963920" y="1597969"/>
            <a:ext cx="5039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Our Food</a:t>
            </a:r>
          </a:p>
          <a:p>
            <a:r>
              <a:rPr lang="en-US" sz="4000" dirty="0"/>
              <a:t>Our Pilot</a:t>
            </a:r>
          </a:p>
          <a:p>
            <a:r>
              <a:rPr lang="en-US" sz="4000" dirty="0"/>
              <a:t>Our Doctor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F3E539-F9F3-3BB4-B65B-CFC01A03BAE8}"/>
              </a:ext>
            </a:extLst>
          </p:cNvPr>
          <p:cNvSpPr txBox="1"/>
          <p:nvPr/>
        </p:nvSpPr>
        <p:spPr>
          <a:xfrm>
            <a:off x="4551680" y="3960875"/>
            <a:ext cx="6898640" cy="107721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Strange that we demand it in all areas but religion!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8338FA-2DFB-586E-3438-AD042517A807}"/>
              </a:ext>
            </a:extLst>
          </p:cNvPr>
          <p:cNvSpPr txBox="1"/>
          <p:nvPr/>
        </p:nvSpPr>
        <p:spPr>
          <a:xfrm>
            <a:off x="4826000" y="5181600"/>
            <a:ext cx="6309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Luke 1:1 –  “most assuredly believed”</a:t>
            </a:r>
          </a:p>
          <a:p>
            <a:endParaRPr lang="en-US" sz="800" dirty="0"/>
          </a:p>
          <a:p>
            <a:r>
              <a:rPr lang="en-US" sz="2400" dirty="0"/>
              <a:t>Luke 1:4 –  “that you may know the certainty”</a:t>
            </a:r>
          </a:p>
        </p:txBody>
      </p:sp>
    </p:spTree>
    <p:extLst>
      <p:ext uri="{BB962C8B-B14F-4D97-AF65-F5344CB8AC3E}">
        <p14:creationId xmlns:p14="http://schemas.microsoft.com/office/powerpoint/2010/main" val="3659231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A0D9B69-909D-F48B-F59D-0B23B09DC384}"/>
              </a:ext>
            </a:extLst>
          </p:cNvPr>
          <p:cNvSpPr txBox="1"/>
          <p:nvPr/>
        </p:nvSpPr>
        <p:spPr>
          <a:xfrm>
            <a:off x="477522" y="922109"/>
            <a:ext cx="67868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latin typeface="Biome" panose="020B0503030204020804" pitchFamily="34" charset="0"/>
                <a:cs typeface="Biome" panose="020B0503030204020804" pitchFamily="34" charset="0"/>
              </a:rPr>
              <a:t>The</a:t>
            </a:r>
          </a:p>
          <a:p>
            <a:pPr algn="ctr"/>
            <a:r>
              <a:rPr lang="en-US" sz="10000" b="1" dirty="0">
                <a:latin typeface="Biome" panose="020B0503030204020804" pitchFamily="34" charset="0"/>
                <a:cs typeface="Biome" panose="020B0503030204020804" pitchFamily="34" charset="0"/>
              </a:rPr>
              <a:t>Certified</a:t>
            </a:r>
          </a:p>
          <a:p>
            <a:pPr algn="ctr"/>
            <a:r>
              <a:rPr lang="en-US" sz="10000" b="1" dirty="0">
                <a:latin typeface="Biome" panose="020B0503030204020804" pitchFamily="34" charset="0"/>
                <a:cs typeface="Biome" panose="020B0503030204020804" pitchFamily="34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16065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C7F5E-1A74-81F6-BD55-5D2222FA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E77BFB-AE72-75D6-0A90-055202CAA543}"/>
              </a:ext>
            </a:extLst>
          </p:cNvPr>
          <p:cNvSpPr txBox="1"/>
          <p:nvPr/>
        </p:nvSpPr>
        <p:spPr>
          <a:xfrm>
            <a:off x="594360" y="589508"/>
            <a:ext cx="1100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iome" panose="020B0503030204020804" pitchFamily="34" charset="0"/>
                <a:cs typeface="Biome" panose="020B0503030204020804" pitchFamily="34" charset="0"/>
              </a:rPr>
              <a:t>The Certified Gospel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BC78D7-3B67-0A6D-2FDA-409A542372D0}"/>
              </a:ext>
            </a:extLst>
          </p:cNvPr>
          <p:cNvSpPr txBox="1"/>
          <p:nvPr/>
        </p:nvSpPr>
        <p:spPr>
          <a:xfrm>
            <a:off x="594360" y="2509520"/>
            <a:ext cx="7051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</p:spTree>
    <p:extLst>
      <p:ext uri="{BB962C8B-B14F-4D97-AF65-F5344CB8AC3E}">
        <p14:creationId xmlns:p14="http://schemas.microsoft.com/office/powerpoint/2010/main" val="1341302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8B896-F2E2-DEF3-FA55-1F7F42360D04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30589A-85DB-5433-67D0-FC730CD63DB9}"/>
              </a:ext>
            </a:extLst>
          </p:cNvPr>
          <p:cNvSpPr txBox="1"/>
          <p:nvPr/>
        </p:nvSpPr>
        <p:spPr>
          <a:xfrm>
            <a:off x="731520" y="2174240"/>
            <a:ext cx="1087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Miracles of Christ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Worked miracles, wonders and signs (Acts 2:22)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“Miracles” – supernatural acts – shows power of God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“Wonders” – the effect on the witnesses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“Signs” – purpose was to provide evidence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Showed he was approved of God – proclaiming God’s approval</a:t>
            </a:r>
          </a:p>
        </p:txBody>
      </p:sp>
    </p:spTree>
    <p:extLst>
      <p:ext uri="{BB962C8B-B14F-4D97-AF65-F5344CB8AC3E}">
        <p14:creationId xmlns:p14="http://schemas.microsoft.com/office/powerpoint/2010/main" val="260502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80371-218A-9EA8-06D3-34B33105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4A1559-64B0-E980-ACE8-4187C78B2A0E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F2068-86FF-A359-3159-F97AE4534DF5}"/>
              </a:ext>
            </a:extLst>
          </p:cNvPr>
          <p:cNvSpPr txBox="1"/>
          <p:nvPr/>
        </p:nvSpPr>
        <p:spPr>
          <a:xfrm>
            <a:off x="731520" y="2174240"/>
            <a:ext cx="1087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Miracles of Christ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Worked miracles, wonders and signs (Acts 2:22)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Purpose of his miracles: provide evidence for faith (John 20:30-31)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Examples: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Healing the blind man caused him to believe (John 9)</a:t>
            </a:r>
          </a:p>
          <a:p>
            <a:pPr marL="1885950" lvl="3" indent="-514350">
              <a:buFont typeface="Wingdings" panose="05000000000000000000" pitchFamily="2" charset="2"/>
              <a:buChar char="§"/>
            </a:pPr>
            <a:r>
              <a:rPr lang="en-US" sz="2400" dirty="0"/>
              <a:t>Disciples of John ask if he was Messiah (Luke 7:18-23)</a:t>
            </a:r>
          </a:p>
        </p:txBody>
      </p:sp>
    </p:spTree>
    <p:extLst>
      <p:ext uri="{BB962C8B-B14F-4D97-AF65-F5344CB8AC3E}">
        <p14:creationId xmlns:p14="http://schemas.microsoft.com/office/powerpoint/2010/main" val="3731289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86F55-B190-E9A9-28DB-D38BFABE8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19148E-C6CD-4881-1B09-1B425B4C8628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16D124-115A-F489-5CD4-D34F83FC1BB5}"/>
              </a:ext>
            </a:extLst>
          </p:cNvPr>
          <p:cNvSpPr txBox="1"/>
          <p:nvPr/>
        </p:nvSpPr>
        <p:spPr>
          <a:xfrm>
            <a:off x="731520" y="2174240"/>
            <a:ext cx="10871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Miracles of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Miracles of apostles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Miracles would confirm their message (Mark 16:15-20; Heb. 2:4)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Miracles were signs they were apostles (2 Cor. 12:12)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Miracles were God’s stamp of approval (Acts 15:12)</a:t>
            </a:r>
          </a:p>
        </p:txBody>
      </p:sp>
    </p:spTree>
    <p:extLst>
      <p:ext uri="{BB962C8B-B14F-4D97-AF65-F5344CB8AC3E}">
        <p14:creationId xmlns:p14="http://schemas.microsoft.com/office/powerpoint/2010/main" val="1938147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67569-BD3B-95C3-43FD-62B7A8A39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582DFB-1AAE-4FE7-52FC-29B5015BFB30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A7B37-33EE-96C3-DCEA-F953D4CBEFDF}"/>
              </a:ext>
            </a:extLst>
          </p:cNvPr>
          <p:cNvSpPr txBox="1"/>
          <p:nvPr/>
        </p:nvSpPr>
        <p:spPr>
          <a:xfrm>
            <a:off x="731520" y="2174240"/>
            <a:ext cx="1087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eyewitnesses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Apostles were eyewitnesses to transfiguration and the Father’s statement (Matt. 17:5; 2 Pet. 1:16-18)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They saw the miracles he performed (1 John 1:1-3)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Were witnesses to resurrection (Acts 2:32; 3:15)</a:t>
            </a:r>
          </a:p>
        </p:txBody>
      </p:sp>
    </p:spTree>
    <p:extLst>
      <p:ext uri="{BB962C8B-B14F-4D97-AF65-F5344CB8AC3E}">
        <p14:creationId xmlns:p14="http://schemas.microsoft.com/office/powerpoint/2010/main" val="830542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F426A-0ADB-D123-E77D-E976F52C4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98963-465B-8A45-1577-7FF94AFC5002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49F1A-4030-E699-9C6E-DB9F57BC473C}"/>
              </a:ext>
            </a:extLst>
          </p:cNvPr>
          <p:cNvSpPr txBox="1"/>
          <p:nvPr/>
        </p:nvSpPr>
        <p:spPr>
          <a:xfrm>
            <a:off x="731520" y="2174240"/>
            <a:ext cx="10871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eyewitnesses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fulfilled prophecy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cannot foreknow the future, only God can. [Thus, if man foretold the future – it is by the power of God!]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Isaiah foretold that Cyrus would allow the remnant to return – 200 yrs before (Isa. 44:28; 45:1; Ezra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Over 300 hundred prophecies of Christ – in detail</a:t>
            </a:r>
          </a:p>
        </p:txBody>
      </p:sp>
    </p:spTree>
    <p:extLst>
      <p:ext uri="{BB962C8B-B14F-4D97-AF65-F5344CB8AC3E}">
        <p14:creationId xmlns:p14="http://schemas.microsoft.com/office/powerpoint/2010/main" val="3758082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3F389A-EEEC-B8D9-28D6-D6BDE767B61D}"/>
              </a:ext>
            </a:extLst>
          </p:cNvPr>
          <p:cNvSpPr txBox="1"/>
          <p:nvPr/>
        </p:nvSpPr>
        <p:spPr>
          <a:xfrm>
            <a:off x="3616960" y="366623"/>
            <a:ext cx="96621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Born of a virgin: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Isaiah 7:14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A descendant of Abraham: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Genesis 12:1-3; 22:18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Of the tribe of Judah: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Genesis 49:10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Of the house of David: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2 Samuel 7:12-16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Born in Bethlehem: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Micah 5:2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Taken to Egypt: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Hosea 11:1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Forerunner (John the Baptist):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Isaiah 40:3-5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perform miracles: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Isaiah 35:5-6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preach good news: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Isaiah 61:1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minister in Galilee: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Isaiah 9:1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cleanse the Temple: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Malachi 3:1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enter Jerusalem as a king on a donkey: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Zechariah 9:9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Would be rejected by Jews: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Psalm 118:22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Sold for 30 pieces of silver: </a:t>
            </a:r>
            <a:r>
              <a:rPr lang="en-US" sz="2800" dirty="0">
                <a:solidFill>
                  <a:srgbClr val="6600FF"/>
                </a:solidFill>
                <a:latin typeface="Arial Narrow" pitchFamily="34" charset="0"/>
              </a:rPr>
              <a:t>Zechariah 11:12</a:t>
            </a:r>
            <a:endParaRPr lang="en-US" sz="2800" dirty="0">
              <a:solidFill>
                <a:srgbClr val="66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3119C-6FC4-247C-5556-AF2B33905934}"/>
              </a:ext>
            </a:extLst>
          </p:cNvPr>
          <p:cNvSpPr/>
          <p:nvPr/>
        </p:nvSpPr>
        <p:spPr>
          <a:xfrm>
            <a:off x="850654" y="2875002"/>
            <a:ext cx="19928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300+</a:t>
            </a:r>
          </a:p>
        </p:txBody>
      </p:sp>
    </p:spTree>
    <p:extLst>
      <p:ext uri="{BB962C8B-B14F-4D97-AF65-F5344CB8AC3E}">
        <p14:creationId xmlns:p14="http://schemas.microsoft.com/office/powerpoint/2010/main" val="3222133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21581-8094-7483-4E19-D0914B307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A8BC76-541D-DBB5-FBBC-753B56766C6B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95ED5-D1A7-3314-BBA2-A2FE5663626C}"/>
              </a:ext>
            </a:extLst>
          </p:cNvPr>
          <p:cNvSpPr txBox="1"/>
          <p:nvPr/>
        </p:nvSpPr>
        <p:spPr>
          <a:xfrm>
            <a:off x="731520" y="2174240"/>
            <a:ext cx="10871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eyewitnesses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fulfilled prophecy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cannot foreknow the future, only God can [Thus, if man foretell the future – it is by the power of God!]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Isaiah foretold that Cyrus would allow the remnant to return – 200 yrs before (Isa. 44:28; 45:1; Ezra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Over 300 hundred prophecies of Christ – in detail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Prophecy is given as proof (2 Pet. 1:19-21)</a:t>
            </a:r>
          </a:p>
        </p:txBody>
      </p:sp>
    </p:spTree>
    <p:extLst>
      <p:ext uri="{BB962C8B-B14F-4D97-AF65-F5344CB8AC3E}">
        <p14:creationId xmlns:p14="http://schemas.microsoft.com/office/powerpoint/2010/main" val="2304764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4309D-9C10-D2FE-4B80-581A828AA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B17F2D-2799-77AF-E718-BD35FA69A7C9}"/>
              </a:ext>
            </a:extLst>
          </p:cNvPr>
          <p:cNvSpPr txBox="1"/>
          <p:nvPr/>
        </p:nvSpPr>
        <p:spPr>
          <a:xfrm>
            <a:off x="2509520" y="599440"/>
            <a:ext cx="879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62095-1A48-1169-5F7D-11DA47A1078D}"/>
              </a:ext>
            </a:extLst>
          </p:cNvPr>
          <p:cNvSpPr txBox="1"/>
          <p:nvPr/>
        </p:nvSpPr>
        <p:spPr>
          <a:xfrm>
            <a:off x="731520" y="2174240"/>
            <a:ext cx="10871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miracles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eyewitnesses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fulfilled prophecy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Certified by the Father’s approval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baptism of Christ (Matt. 3:16-17; John 1:33)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 transfiguration (Matt. 17:5)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Father called him “Son” (Heb. 1:8)</a:t>
            </a:r>
          </a:p>
        </p:txBody>
      </p:sp>
    </p:spTree>
    <p:extLst>
      <p:ext uri="{BB962C8B-B14F-4D97-AF65-F5344CB8AC3E}">
        <p14:creationId xmlns:p14="http://schemas.microsoft.com/office/powerpoint/2010/main" val="53044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7A277-49B1-77A1-E000-17B47E2C9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06ED8E4-BC76-1C80-4D34-24B50D5C2723}"/>
              </a:ext>
            </a:extLst>
          </p:cNvPr>
          <p:cNvSpPr txBox="1"/>
          <p:nvPr/>
        </p:nvSpPr>
        <p:spPr>
          <a:xfrm>
            <a:off x="594360" y="589508"/>
            <a:ext cx="1100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iome" panose="020B0503030204020804" pitchFamily="34" charset="0"/>
                <a:cs typeface="Biome" panose="020B0503030204020804" pitchFamily="34" charset="0"/>
              </a:rPr>
              <a:t>The Certified Gospel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E6DE0B-3E57-1003-4529-02419052C27D}"/>
              </a:ext>
            </a:extLst>
          </p:cNvPr>
          <p:cNvSpPr txBox="1"/>
          <p:nvPr/>
        </p:nvSpPr>
        <p:spPr>
          <a:xfrm>
            <a:off x="594360" y="2509520"/>
            <a:ext cx="70510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  <a:p>
            <a:pPr marL="400050" indent="-400050">
              <a:buFont typeface="+mj-lt"/>
              <a:buAutoNum type="romanUcPeriod"/>
            </a:pPr>
            <a:endParaRPr lang="en-US" dirty="0"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</p:spTree>
    <p:extLst>
      <p:ext uri="{BB962C8B-B14F-4D97-AF65-F5344CB8AC3E}">
        <p14:creationId xmlns:p14="http://schemas.microsoft.com/office/powerpoint/2010/main" val="91535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2C6CE-03A6-353C-988B-37D589CB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4E2A53-6F04-C181-E291-A6C8F8C0F5DB}"/>
              </a:ext>
            </a:extLst>
          </p:cNvPr>
          <p:cNvSpPr txBox="1"/>
          <p:nvPr/>
        </p:nvSpPr>
        <p:spPr>
          <a:xfrm>
            <a:off x="2479040" y="579120"/>
            <a:ext cx="885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1C3315-3C79-362F-68BC-FD3EC7989AD0}"/>
              </a:ext>
            </a:extLst>
          </p:cNvPr>
          <p:cNvSpPr txBox="1"/>
          <p:nvPr/>
        </p:nvSpPr>
        <p:spPr>
          <a:xfrm>
            <a:off x="731520" y="2174240"/>
            <a:ext cx="10871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original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was concerned about “another” gospel – different (1:6)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preached the “original” – from God (1:11-12)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any message does not agree with the original – it is not certified and thus false (1:8-9; cf. 1 John 4:1,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men write their creeds and doctrines – not the original gospel</a:t>
            </a:r>
          </a:p>
        </p:txBody>
      </p:sp>
    </p:spTree>
    <p:extLst>
      <p:ext uri="{BB962C8B-B14F-4D97-AF65-F5344CB8AC3E}">
        <p14:creationId xmlns:p14="http://schemas.microsoft.com/office/powerpoint/2010/main" val="355447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180E8-5C06-CE87-3D2A-AAA19F814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782F9F-220F-86EC-EE99-AB6E54E06B1D}"/>
              </a:ext>
            </a:extLst>
          </p:cNvPr>
          <p:cNvSpPr txBox="1"/>
          <p:nvPr/>
        </p:nvSpPr>
        <p:spPr>
          <a:xfrm>
            <a:off x="2479040" y="579120"/>
            <a:ext cx="885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574561-DD7C-65D5-EF2A-642D0198C179}"/>
              </a:ext>
            </a:extLst>
          </p:cNvPr>
          <p:cNvSpPr txBox="1"/>
          <p:nvPr/>
        </p:nvSpPr>
        <p:spPr>
          <a:xfrm>
            <a:off x="731520" y="2174240"/>
            <a:ext cx="10871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original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pure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would “pervert” (change, alter) the gospel (1:7)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By “pure” mean – not perverted – no addition or subtraction (Rev. 22:18-19)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the pure gospel saves (Rom. 1:16), then perverted gospel does not save!</a:t>
            </a:r>
          </a:p>
        </p:txBody>
      </p:sp>
    </p:spTree>
    <p:extLst>
      <p:ext uri="{BB962C8B-B14F-4D97-AF65-F5344CB8AC3E}">
        <p14:creationId xmlns:p14="http://schemas.microsoft.com/office/powerpoint/2010/main" val="1038190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A52EB-A671-95DF-9CA9-39B3C8916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968E5E-9220-8F1A-FF4C-7C03C4ADBEB1}"/>
              </a:ext>
            </a:extLst>
          </p:cNvPr>
          <p:cNvSpPr txBox="1"/>
          <p:nvPr/>
        </p:nvSpPr>
        <p:spPr>
          <a:xfrm>
            <a:off x="2479040" y="579120"/>
            <a:ext cx="885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35687-E2F6-EF9F-8CDA-FD160779D714}"/>
              </a:ext>
            </a:extLst>
          </p:cNvPr>
          <p:cNvSpPr txBox="1"/>
          <p:nvPr/>
        </p:nvSpPr>
        <p:spPr>
          <a:xfrm>
            <a:off x="731520" y="2174240"/>
            <a:ext cx="10871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original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pure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adequate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Don’t need anything else to improve it (1:8-9)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Word of God is complete – capable to do what God wants done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Will accomplish what God sends it to do (Isa. 55:11)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Complete – all we need (Jude 3; Jas. 1:25)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Can do all we need to live right (2 Tim. 3:16-17)</a:t>
            </a:r>
          </a:p>
        </p:txBody>
      </p:sp>
    </p:spTree>
    <p:extLst>
      <p:ext uri="{BB962C8B-B14F-4D97-AF65-F5344CB8AC3E}">
        <p14:creationId xmlns:p14="http://schemas.microsoft.com/office/powerpoint/2010/main" val="1931551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8C87A-E4D9-6594-6212-55F7EE37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CE0240-4253-F92A-DBF6-70A0A2EF084D}"/>
              </a:ext>
            </a:extLst>
          </p:cNvPr>
          <p:cNvSpPr txBox="1"/>
          <p:nvPr/>
        </p:nvSpPr>
        <p:spPr>
          <a:xfrm>
            <a:off x="2479040" y="579120"/>
            <a:ext cx="885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BCDDD7-F06E-7240-7AAA-97A5673570E5}"/>
              </a:ext>
            </a:extLst>
          </p:cNvPr>
          <p:cNvSpPr txBox="1"/>
          <p:nvPr/>
        </p:nvSpPr>
        <p:spPr>
          <a:xfrm>
            <a:off x="731520" y="2174240"/>
            <a:ext cx="10871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original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pure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adequate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glorious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Called the “glorious gospel” (1 Tim. 1:11)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Because it is from Christ (Gal. 1:11-12)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Nothing to be ashamed of (Rom. 1:16)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did not appeal to wisdom of men – just preached Christ (1 Cor. 2:1-2)</a:t>
            </a:r>
          </a:p>
        </p:txBody>
      </p:sp>
    </p:spTree>
    <p:extLst>
      <p:ext uri="{BB962C8B-B14F-4D97-AF65-F5344CB8AC3E}">
        <p14:creationId xmlns:p14="http://schemas.microsoft.com/office/powerpoint/2010/main" val="3075961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BF4D0-52F8-4A3B-95D6-FE53DA8E2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BB1565-F255-6D5B-5BB6-350D6F13CF81}"/>
              </a:ext>
            </a:extLst>
          </p:cNvPr>
          <p:cNvSpPr txBox="1"/>
          <p:nvPr/>
        </p:nvSpPr>
        <p:spPr>
          <a:xfrm>
            <a:off x="2479040" y="579120"/>
            <a:ext cx="885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F61E2-A159-06CF-51F6-27F3CD24D1E5}"/>
              </a:ext>
            </a:extLst>
          </p:cNvPr>
          <p:cNvSpPr txBox="1"/>
          <p:nvPr/>
        </p:nvSpPr>
        <p:spPr>
          <a:xfrm>
            <a:off x="731520" y="2174240"/>
            <a:ext cx="10871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original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pure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adequate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glorious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saving gospel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Power of God to save (Rom. 1:16-17)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Truth leads to freedom from sin (John 8:32; 17:17; 1 Pet. 1:22)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Pleases God to save men through message preached (1 Cor. 1:21)</a:t>
            </a:r>
          </a:p>
        </p:txBody>
      </p:sp>
    </p:spTree>
    <p:extLst>
      <p:ext uri="{BB962C8B-B14F-4D97-AF65-F5344CB8AC3E}">
        <p14:creationId xmlns:p14="http://schemas.microsoft.com/office/powerpoint/2010/main" val="1128165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B7586-3510-C757-13DC-DED546F4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B8F0E87-E6C0-B481-4762-D36CE3C08601}"/>
              </a:ext>
            </a:extLst>
          </p:cNvPr>
          <p:cNvSpPr txBox="1"/>
          <p:nvPr/>
        </p:nvSpPr>
        <p:spPr>
          <a:xfrm>
            <a:off x="594360" y="589508"/>
            <a:ext cx="1100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iome" panose="020B0503030204020804" pitchFamily="34" charset="0"/>
                <a:cs typeface="Biome" panose="020B0503030204020804" pitchFamily="34" charset="0"/>
              </a:rPr>
              <a:t>The Certified Gospel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128256-E4E9-72A5-6BE6-5746BBB2455E}"/>
              </a:ext>
            </a:extLst>
          </p:cNvPr>
          <p:cNvSpPr txBox="1"/>
          <p:nvPr/>
        </p:nvSpPr>
        <p:spPr>
          <a:xfrm>
            <a:off x="594360" y="2509520"/>
            <a:ext cx="7051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  <a:p>
            <a:pPr marL="400050" indent="-400050">
              <a:buFont typeface="+mj-lt"/>
              <a:buAutoNum type="romanUcPeriod"/>
            </a:pPr>
            <a:endParaRPr lang="en-US" dirty="0">
              <a:solidFill>
                <a:schemeClr val="bg1">
                  <a:lumMod val="65000"/>
                </a:schemeClr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  <a:p>
            <a:pPr marL="400050" indent="-400050">
              <a:buFont typeface="+mj-lt"/>
              <a:buAutoNum type="romanUcPeriod"/>
            </a:pPr>
            <a:endParaRPr lang="en-US" dirty="0"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 The Certifying Elements </a:t>
            </a:r>
          </a:p>
        </p:txBody>
      </p:sp>
    </p:spTree>
    <p:extLst>
      <p:ext uri="{BB962C8B-B14F-4D97-AF65-F5344CB8AC3E}">
        <p14:creationId xmlns:p14="http://schemas.microsoft.com/office/powerpoint/2010/main" val="2593480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89EC8-EA0D-EB7F-0DF2-9DDEDB5B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B7764C-1996-669B-E6A1-41A819452311}"/>
              </a:ext>
            </a:extLst>
          </p:cNvPr>
          <p:cNvSpPr txBox="1"/>
          <p:nvPr/>
        </p:nvSpPr>
        <p:spPr>
          <a:xfrm>
            <a:off x="2489200" y="589280"/>
            <a:ext cx="886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Elements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F9379-5195-0AE7-7965-3C394207C620}"/>
              </a:ext>
            </a:extLst>
          </p:cNvPr>
          <p:cNvSpPr txBox="1"/>
          <p:nvPr/>
        </p:nvSpPr>
        <p:spPr>
          <a:xfrm>
            <a:off x="731520" y="2174240"/>
            <a:ext cx="1087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being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is the gospel “of God” (Rom.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Jesus certified that God is true (John 3:33)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gospel proclaim that God is (Heb. 11:6)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gospel gives evidence of God (Rom. 1:20)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gospel gives evidence that God created the world in six days (Matt. 19:1-6)</a:t>
            </a:r>
          </a:p>
        </p:txBody>
      </p:sp>
    </p:spTree>
    <p:extLst>
      <p:ext uri="{BB962C8B-B14F-4D97-AF65-F5344CB8AC3E}">
        <p14:creationId xmlns:p14="http://schemas.microsoft.com/office/powerpoint/2010/main" val="3277311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F4069-1900-B2E0-3F44-B4252070A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D9E8E4-7C4F-AD60-6F63-5956FA6A289D}"/>
              </a:ext>
            </a:extLst>
          </p:cNvPr>
          <p:cNvSpPr txBox="1"/>
          <p:nvPr/>
        </p:nvSpPr>
        <p:spPr>
          <a:xfrm>
            <a:off x="2489200" y="589280"/>
            <a:ext cx="886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Elements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415B60-CCE9-0C44-3989-4E9CA8F3AE39}"/>
              </a:ext>
            </a:extLst>
          </p:cNvPr>
          <p:cNvSpPr txBox="1"/>
          <p:nvPr/>
        </p:nvSpPr>
        <p:spPr>
          <a:xfrm>
            <a:off x="731520" y="2174240"/>
            <a:ext cx="10871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being of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deity of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Paul’s first sermon proclaimed Jesus is Son of God (Acts 9:20)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gospel teaches Jesus was born of virgin (Luke 1:35; Matt. 1:23)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This gospel declares he is the Son of God and gives evidence (Rom. 1:4)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Being the “Son of God” means he is God (John 5:17-18)</a:t>
            </a:r>
          </a:p>
        </p:txBody>
      </p:sp>
    </p:spTree>
    <p:extLst>
      <p:ext uri="{BB962C8B-B14F-4D97-AF65-F5344CB8AC3E}">
        <p14:creationId xmlns:p14="http://schemas.microsoft.com/office/powerpoint/2010/main" val="3538845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3E786-80F5-0B08-75B1-D0C2E58A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382E58-B267-7D10-8D99-CE47983FF45C}"/>
              </a:ext>
            </a:extLst>
          </p:cNvPr>
          <p:cNvSpPr txBox="1"/>
          <p:nvPr/>
        </p:nvSpPr>
        <p:spPr>
          <a:xfrm>
            <a:off x="2489200" y="589280"/>
            <a:ext cx="886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Elements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5C8FE-198F-9AC9-BAA6-78FFAD672A76}"/>
              </a:ext>
            </a:extLst>
          </p:cNvPr>
          <p:cNvSpPr txBox="1"/>
          <p:nvPr/>
        </p:nvSpPr>
        <p:spPr>
          <a:xfrm>
            <a:off x="731520" y="2174240"/>
            <a:ext cx="10871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being of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deity of Christ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church of Christ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preached about Christ and the church (Eph. 5:32)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church is the body of Christ (Eph. 1:23)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There is one body (Eph. 4:4)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saved, the body, and the church are one and the same (Eph. 5:23; Acts 2:47)</a:t>
            </a:r>
          </a:p>
        </p:txBody>
      </p:sp>
    </p:spTree>
    <p:extLst>
      <p:ext uri="{BB962C8B-B14F-4D97-AF65-F5344CB8AC3E}">
        <p14:creationId xmlns:p14="http://schemas.microsoft.com/office/powerpoint/2010/main" val="2581710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1C72-6F31-873C-EDD4-AF9D191D1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C5183-656F-6CCB-5662-F0C677A55195}"/>
              </a:ext>
            </a:extLst>
          </p:cNvPr>
          <p:cNvSpPr txBox="1"/>
          <p:nvPr/>
        </p:nvSpPr>
        <p:spPr>
          <a:xfrm>
            <a:off x="2489200" y="589280"/>
            <a:ext cx="886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latin typeface="Biome" panose="020B0503030204020804" pitchFamily="34" charset="0"/>
                <a:cs typeface="Biome" panose="020B0503030204020804" pitchFamily="34" charset="0"/>
              </a:rPr>
              <a:t>The Certifying Elements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58DB3-86EC-F2E3-5586-B488A6CC3B3C}"/>
              </a:ext>
            </a:extLst>
          </p:cNvPr>
          <p:cNvSpPr txBox="1"/>
          <p:nvPr/>
        </p:nvSpPr>
        <p:spPr>
          <a:xfrm>
            <a:off x="731520" y="2174240"/>
            <a:ext cx="1087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being of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deity of Christ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church of Christ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 plan of salvation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great commission said to preach the plan (Mark 16:15-16)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first gospel sermon preached the plan (Acts 2)</a:t>
            </a:r>
          </a:p>
        </p:txBody>
      </p:sp>
    </p:spTree>
    <p:extLst>
      <p:ext uri="{BB962C8B-B14F-4D97-AF65-F5344CB8AC3E}">
        <p14:creationId xmlns:p14="http://schemas.microsoft.com/office/powerpoint/2010/main" val="34572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8850C-68AB-A288-2E61-47446458E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B4360B5-B9CA-80A0-7AC4-7743AF039111}"/>
              </a:ext>
            </a:extLst>
          </p:cNvPr>
          <p:cNvSpPr txBox="1"/>
          <p:nvPr/>
        </p:nvSpPr>
        <p:spPr>
          <a:xfrm>
            <a:off x="594360" y="589508"/>
            <a:ext cx="1100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Biome" panose="020B0503030204020804" pitchFamily="34" charset="0"/>
                <a:cs typeface="Biome" panose="020B0503030204020804" pitchFamily="34" charset="0"/>
              </a:rPr>
              <a:t>The Certified Gospel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7DB6FF-1FFC-17CC-59E1-AD3B90D2A7C5}"/>
              </a:ext>
            </a:extLst>
          </p:cNvPr>
          <p:cNvSpPr txBox="1"/>
          <p:nvPr/>
        </p:nvSpPr>
        <p:spPr>
          <a:xfrm>
            <a:off x="594360" y="2509520"/>
            <a:ext cx="7051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The Certifying Evidence</a:t>
            </a:r>
          </a:p>
          <a:p>
            <a:pPr marL="400050" indent="-400050">
              <a:buFont typeface="+mj-lt"/>
              <a:buAutoNum type="romanUcPeriod"/>
            </a:pPr>
            <a:endParaRPr lang="en-US" dirty="0"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The Certifying Features</a:t>
            </a:r>
          </a:p>
          <a:p>
            <a:pPr marL="400050" indent="-400050">
              <a:buFont typeface="+mj-lt"/>
              <a:buAutoNum type="romanUcPeriod"/>
            </a:pPr>
            <a:endParaRPr lang="en-US" dirty="0"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dirty="0">
                <a:latin typeface="Biome" panose="020B0503030204020804" pitchFamily="34" charset="0"/>
                <a:cs typeface="Biome" panose="020B0503030204020804" pitchFamily="34" charset="0"/>
              </a:rPr>
              <a:t> The Certifying Elements </a:t>
            </a:r>
          </a:p>
        </p:txBody>
      </p:sp>
    </p:spTree>
    <p:extLst>
      <p:ext uri="{BB962C8B-B14F-4D97-AF65-F5344CB8AC3E}">
        <p14:creationId xmlns:p14="http://schemas.microsoft.com/office/powerpoint/2010/main" val="3692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1294</Words>
  <Application>Microsoft Office PowerPoint</Application>
  <PresentationFormat>Widescreen</PresentationFormat>
  <Paragraphs>182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 Display</vt:lpstr>
      <vt:lpstr>Calibri</vt:lpstr>
      <vt:lpstr>Arial</vt:lpstr>
      <vt:lpstr>Aptos</vt:lpstr>
      <vt:lpstr>Biome</vt:lpstr>
      <vt:lpstr>Arial Narrow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dcterms:created xsi:type="dcterms:W3CDTF">2024-11-22T22:08:08Z</dcterms:created>
  <dcterms:modified xsi:type="dcterms:W3CDTF">2024-11-24T13:49:59Z</dcterms:modified>
</cp:coreProperties>
</file>