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62" r:id="rId2"/>
    <p:sldId id="285" r:id="rId3"/>
    <p:sldId id="286" r:id="rId4"/>
    <p:sldId id="256" r:id="rId5"/>
    <p:sldId id="263" r:id="rId6"/>
    <p:sldId id="269" r:id="rId7"/>
    <p:sldId id="287" r:id="rId8"/>
    <p:sldId id="288" r:id="rId9"/>
    <p:sldId id="289" r:id="rId10"/>
    <p:sldId id="290" r:id="rId11"/>
    <p:sldId id="291" r:id="rId12"/>
    <p:sldId id="292" r:id="rId13"/>
    <p:sldId id="264" r:id="rId14"/>
    <p:sldId id="268" r:id="rId15"/>
    <p:sldId id="293" r:id="rId16"/>
    <p:sldId id="294" r:id="rId17"/>
    <p:sldId id="265" r:id="rId18"/>
    <p:sldId id="267" r:id="rId19"/>
    <p:sldId id="295" r:id="rId20"/>
    <p:sldId id="296" r:id="rId21"/>
    <p:sldId id="266" r:id="rId22"/>
    <p:sldId id="297" r:id="rId23"/>
    <p:sldId id="298" r:id="rId24"/>
  </p:sldIdLst>
  <p:sldSz cx="12188825" cy="6858000"/>
  <p:notesSz cx="7004050" cy="9290050"/>
  <p:embeddedFontLst>
    <p:embeddedFont>
      <p:font typeface="Consolas" panose="020B0609020204030204" pitchFamily="49" charset="0"/>
      <p:regular r:id="rId27"/>
      <p:bold r:id="rId28"/>
      <p:italic r:id="rId29"/>
      <p:boldItalic r:id="rId30"/>
    </p:embeddedFont>
    <p:embeddedFont>
      <p:font typeface="Corbel" panose="020B050302020402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6" userDrawn="1">
          <p15:clr>
            <a:srgbClr val="A4A3A4"/>
          </p15:clr>
        </p15:guide>
        <p15:guide id="2" pos="220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C05D8F-AD2C-41EA-ADE4-20F25FC313B8}" v="4787" dt="2024-10-06T20:04:13.589"/>
  </p1510:revLst>
</p1510:revInfo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599" autoAdjust="0"/>
  </p:normalViewPr>
  <p:slideViewPr>
    <p:cSldViewPr>
      <p:cViewPr varScale="1">
        <p:scale>
          <a:sx n="75" d="100"/>
          <a:sy n="75" d="100"/>
        </p:scale>
        <p:origin x="854" y="43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926"/>
        <p:guide pos="220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7341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10/6/2024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10/6/2024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12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12774"/>
            <a:ext cx="5603240" cy="4180523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6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10/6/2024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5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10/6/2024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8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10/6/2024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0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10/6/2024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6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10/6/2024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10/6/2024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grpSp>
        <p:nvGrpSpPr>
          <p:cNvPr id="615" name="frame" descr="Box graphic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10/6/2024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grpSp>
        <p:nvGrpSpPr>
          <p:cNvPr id="614" name="frame" descr="Box graphic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10/6/2024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10/6/2024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10/6/2024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10/6/2024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507AED-3C00-B24E-0793-9861CE35701C}"/>
              </a:ext>
            </a:extLst>
          </p:cNvPr>
          <p:cNvSpPr txBox="1"/>
          <p:nvPr/>
        </p:nvSpPr>
        <p:spPr>
          <a:xfrm>
            <a:off x="608012" y="685800"/>
            <a:ext cx="1097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accent2"/>
                </a:solidFill>
              </a:rPr>
              <a:t>What do you think when you see someone crying?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455E9E-9923-7BBC-2D11-28DD5C832218}"/>
              </a:ext>
            </a:extLst>
          </p:cNvPr>
          <p:cNvSpPr txBox="1"/>
          <p:nvPr/>
        </p:nvSpPr>
        <p:spPr>
          <a:xfrm>
            <a:off x="1865312" y="1981200"/>
            <a:ext cx="8458200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May first wonder </a:t>
            </a:r>
            <a:r>
              <a:rPr lang="en-US" sz="2800" i="1" dirty="0"/>
              <a:t>why</a:t>
            </a:r>
            <a:r>
              <a:rPr lang="en-US" sz="2800" dirty="0"/>
              <a:t> – then ask, “What’s wrong?”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Their feelings we understand – for weeping expresses emotion in a universal language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Crying is a normal human expression – every normal person had shed tears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What do you think when you see a grown man cry?</a:t>
            </a:r>
          </a:p>
          <a:p>
            <a:pPr marL="914400" lvl="1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i="1" dirty="0"/>
              <a:t>Think he is weak?</a:t>
            </a:r>
          </a:p>
          <a:p>
            <a:pPr marL="914400" lvl="1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i="1" dirty="0"/>
              <a:t>Think he should pull it together?</a:t>
            </a:r>
          </a:p>
          <a:p>
            <a:pPr marL="914400" lvl="1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i="1" dirty="0"/>
              <a:t>Think “What a man!”?</a:t>
            </a:r>
          </a:p>
        </p:txBody>
      </p:sp>
    </p:spTree>
    <p:extLst>
      <p:ext uri="{BB962C8B-B14F-4D97-AF65-F5344CB8AC3E}">
        <p14:creationId xmlns:p14="http://schemas.microsoft.com/office/powerpoint/2010/main" val="4650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112DAC-87BA-03CD-D87F-8C6C219094AD}"/>
              </a:ext>
            </a:extLst>
          </p:cNvPr>
          <p:cNvSpPr txBox="1"/>
          <p:nvPr/>
        </p:nvSpPr>
        <p:spPr>
          <a:xfrm>
            <a:off x="608012" y="685800"/>
            <a:ext cx="10972800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accent2"/>
                </a:solidFill>
              </a:rPr>
              <a:t>What do you think when you see someone crying?</a:t>
            </a:r>
          </a:p>
          <a:p>
            <a:pPr algn="ctr">
              <a:lnSpc>
                <a:spcPct val="90000"/>
              </a:lnSpc>
            </a:pPr>
            <a:endParaRPr lang="en-US" sz="2800" dirty="0">
              <a:solidFill>
                <a:schemeClr val="accent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accent2"/>
                </a:solidFill>
              </a:rPr>
              <a:t>Jesus Cried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4C084C-A42A-EEA2-87FC-10BA870B551E}"/>
              </a:ext>
            </a:extLst>
          </p:cNvPr>
          <p:cNvSpPr txBox="1"/>
          <p:nvPr/>
        </p:nvSpPr>
        <p:spPr>
          <a:xfrm>
            <a:off x="1865312" y="2609874"/>
            <a:ext cx="8953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Called “man of sorrows” (Isa. 53:3)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At least three occasions:</a:t>
            </a:r>
          </a:p>
          <a:p>
            <a:pPr marL="914400" lvl="1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i="1" dirty="0"/>
              <a:t>At the death of his friend, Lazarus (John 11:35, NCV)</a:t>
            </a:r>
          </a:p>
          <a:p>
            <a:pPr marL="914400" lvl="1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i="1" dirty="0"/>
              <a:t>As he viewed Jerusalem (Luke 19:41)</a:t>
            </a:r>
          </a:p>
          <a:p>
            <a:pPr marL="914400" lvl="1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i="1" dirty="0"/>
              <a:t>In Gethsemane (Heb. 5:7-8)</a:t>
            </a:r>
          </a:p>
        </p:txBody>
      </p:sp>
    </p:spTree>
    <p:extLst>
      <p:ext uri="{BB962C8B-B14F-4D97-AF65-F5344CB8AC3E}">
        <p14:creationId xmlns:p14="http://schemas.microsoft.com/office/powerpoint/2010/main" val="173403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112DAC-87BA-03CD-D87F-8C6C219094AD}"/>
              </a:ext>
            </a:extLst>
          </p:cNvPr>
          <p:cNvSpPr txBox="1"/>
          <p:nvPr/>
        </p:nvSpPr>
        <p:spPr>
          <a:xfrm>
            <a:off x="608012" y="685800"/>
            <a:ext cx="1097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accent2"/>
                </a:solidFill>
              </a:rPr>
              <a:t>What do you think when you see someone crying?</a:t>
            </a:r>
          </a:p>
          <a:p>
            <a:pPr algn="ctr">
              <a:lnSpc>
                <a:spcPct val="90000"/>
              </a:lnSpc>
            </a:pPr>
            <a:endParaRPr lang="en-US" sz="2800" dirty="0">
              <a:solidFill>
                <a:schemeClr val="accent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accent2"/>
                </a:solidFill>
              </a:rPr>
              <a:t>Jesus Cried</a:t>
            </a:r>
          </a:p>
          <a:p>
            <a:pPr algn="ctr">
              <a:lnSpc>
                <a:spcPct val="90000"/>
              </a:lnSpc>
            </a:pPr>
            <a:endParaRPr lang="en-US" sz="2800" dirty="0">
              <a:solidFill>
                <a:schemeClr val="accent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accent2"/>
                </a:solidFill>
              </a:rPr>
              <a:t>What do we learn?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4C084C-A42A-EEA2-87FC-10BA870B551E}"/>
              </a:ext>
            </a:extLst>
          </p:cNvPr>
          <p:cNvSpPr txBox="1"/>
          <p:nvPr/>
        </p:nvSpPr>
        <p:spPr>
          <a:xfrm>
            <a:off x="1865312" y="3559076"/>
            <a:ext cx="8458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Shows he was human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Had emotions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Shows he cared – had love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Tears of disappointment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Tears of agony</a:t>
            </a:r>
          </a:p>
        </p:txBody>
      </p:sp>
    </p:spTree>
    <p:extLst>
      <p:ext uri="{BB962C8B-B14F-4D97-AF65-F5344CB8AC3E}">
        <p14:creationId xmlns:p14="http://schemas.microsoft.com/office/powerpoint/2010/main" val="279562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/>
              <a:t>Jesus Cried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John 11:35	Luke 19:41	Heb. 5:7-9</a:t>
            </a:r>
          </a:p>
        </p:txBody>
      </p:sp>
      <p:pic>
        <p:nvPicPr>
          <p:cNvPr id="4" name="Picture 2" descr="Man Crying">
            <a:extLst>
              <a:ext uri="{FF2B5EF4-FFF2-40B4-BE49-F238E27FC236}">
                <a16:creationId xmlns:a16="http://schemas.microsoft.com/office/drawing/2014/main" id="{59C12908-86B6-7C36-6F50-CA5648E14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11450"/>
          <a:stretch>
            <a:fillRect/>
          </a:stretch>
        </p:blipFill>
        <p:spPr bwMode="auto">
          <a:xfrm>
            <a:off x="8304211" y="3657600"/>
            <a:ext cx="2184179" cy="2895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/>
              <a:t>Jesus Cried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John 11:35	Luke 19:41	Heb. 5:7-9</a:t>
            </a:r>
          </a:p>
        </p:txBody>
      </p:sp>
      <p:pic>
        <p:nvPicPr>
          <p:cNvPr id="4" name="Picture 2" descr="Man Crying">
            <a:extLst>
              <a:ext uri="{FF2B5EF4-FFF2-40B4-BE49-F238E27FC236}">
                <a16:creationId xmlns:a16="http://schemas.microsoft.com/office/drawing/2014/main" id="{59C12908-86B6-7C36-6F50-CA5648E14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11450"/>
          <a:stretch>
            <a:fillRect/>
          </a:stretch>
        </p:blipFill>
        <p:spPr bwMode="auto">
          <a:xfrm>
            <a:off x="8304211" y="3657600"/>
            <a:ext cx="2184179" cy="2895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47A913-02F8-F90E-8F68-7733A9AD9DC0}"/>
              </a:ext>
            </a:extLst>
          </p:cNvPr>
          <p:cNvSpPr txBox="1"/>
          <p:nvPr/>
        </p:nvSpPr>
        <p:spPr>
          <a:xfrm>
            <a:off x="1522412" y="335280"/>
            <a:ext cx="9982200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At the Death of Lazarus (John 11:35)</a:t>
            </a:r>
          </a:p>
        </p:txBody>
      </p:sp>
    </p:spTree>
    <p:extLst>
      <p:ext uri="{BB962C8B-B14F-4D97-AF65-F5344CB8AC3E}">
        <p14:creationId xmlns:p14="http://schemas.microsoft.com/office/powerpoint/2010/main" val="373386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C6D698-E633-510F-D981-D907765BE167}"/>
              </a:ext>
            </a:extLst>
          </p:cNvPr>
          <p:cNvSpPr txBox="1"/>
          <p:nvPr/>
        </p:nvSpPr>
        <p:spPr>
          <a:xfrm>
            <a:off x="11033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At the Death of Lazarus (John 11:35)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CB9B3-B6DC-1592-EFA0-EC9A91072A7B}"/>
              </a:ext>
            </a:extLst>
          </p:cNvPr>
          <p:cNvSpPr txBox="1"/>
          <p:nvPr/>
        </p:nvSpPr>
        <p:spPr>
          <a:xfrm>
            <a:off x="608012" y="1981200"/>
            <a:ext cx="10972800" cy="214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Short verse with long meaning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Shortest verse in the English text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“But for all its grammatical simplicity, it’s packed with unfathomable complexity” (Jon Bloom)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A tightly packed verse – containing much about Jesus, his emotions and lessons for us</a:t>
            </a:r>
          </a:p>
        </p:txBody>
      </p:sp>
    </p:spTree>
    <p:extLst>
      <p:ext uri="{BB962C8B-B14F-4D97-AF65-F5344CB8AC3E}">
        <p14:creationId xmlns:p14="http://schemas.microsoft.com/office/powerpoint/2010/main" val="403908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C6D698-E633-510F-D981-D907765BE167}"/>
              </a:ext>
            </a:extLst>
          </p:cNvPr>
          <p:cNvSpPr txBox="1"/>
          <p:nvPr/>
        </p:nvSpPr>
        <p:spPr>
          <a:xfrm>
            <a:off x="11033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At the Death of Lazarus (John 11:35)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CB9B3-B6DC-1592-EFA0-EC9A91072A7B}"/>
              </a:ext>
            </a:extLst>
          </p:cNvPr>
          <p:cNvSpPr txBox="1"/>
          <p:nvPr/>
        </p:nvSpPr>
        <p:spPr>
          <a:xfrm>
            <a:off x="608012" y="1981200"/>
            <a:ext cx="10972800" cy="4191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Short verse with long meaning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Lazarus was sick and Jesus delayed (vv. 1-16)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Purpose was to demonstrate his deity (vv. 4, 15)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Lazarus died (v. 14)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Jesus announces to Martha that Lazarus would be raised and what it meant (vv. 23-25)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Jesus saw Mary weeping (v. 33)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Word </a:t>
            </a:r>
            <a:r>
              <a:rPr lang="en-US" sz="2400" dirty="0" err="1"/>
              <a:t>Klaiō</a:t>
            </a:r>
            <a:r>
              <a:rPr lang="en-US" sz="2400" dirty="0"/>
              <a:t> – “wailing” (Robertson); “loud weeping” (Vincent)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His reaction: groaned and was troubled / “deeply moved… greatly troubled” (ESV) – compare v. 38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He felt strong and indignant about the matter (Louw-Nida)</a:t>
            </a:r>
          </a:p>
        </p:txBody>
      </p:sp>
    </p:spTree>
    <p:extLst>
      <p:ext uri="{BB962C8B-B14F-4D97-AF65-F5344CB8AC3E}">
        <p14:creationId xmlns:p14="http://schemas.microsoft.com/office/powerpoint/2010/main" val="192010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C6D698-E633-510F-D981-D907765BE167}"/>
              </a:ext>
            </a:extLst>
          </p:cNvPr>
          <p:cNvSpPr txBox="1"/>
          <p:nvPr/>
        </p:nvSpPr>
        <p:spPr>
          <a:xfrm>
            <a:off x="11033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At the Death of Lazarus (John 11:35)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CB9B3-B6DC-1592-EFA0-EC9A91072A7B}"/>
              </a:ext>
            </a:extLst>
          </p:cNvPr>
          <p:cNvSpPr txBox="1"/>
          <p:nvPr/>
        </p:nvSpPr>
        <p:spPr>
          <a:xfrm>
            <a:off x="608012" y="1981200"/>
            <a:ext cx="10972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Short verse with long meaning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Lazarus was sick and Jesus delayed (vv. 1-16)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Purpose was to demonstrate his deity (vv. 4, 15)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Lazarus died (v. 14)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Jesus announces to Martha that Lazarus would be raised and what it meant (vv. 23-25)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Jesus saw Mary weeping (v. 33)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Jesus wept (v. 35)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This was after speaking with the sisters and seeing their sorrow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Word </a:t>
            </a:r>
            <a:r>
              <a:rPr lang="en-US" sz="2400" dirty="0" err="1"/>
              <a:t>dakryō</a:t>
            </a:r>
            <a:r>
              <a:rPr lang="en-US" sz="2400" dirty="0"/>
              <a:t> – “a tear…never means to wail” (Robertson);  “Weep silently” (Vincent)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Reaction was that he loved him (v. 36)</a:t>
            </a:r>
          </a:p>
        </p:txBody>
      </p:sp>
    </p:spTree>
    <p:extLst>
      <p:ext uri="{BB962C8B-B14F-4D97-AF65-F5344CB8AC3E}">
        <p14:creationId xmlns:p14="http://schemas.microsoft.com/office/powerpoint/2010/main" val="97658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C6D698-E633-510F-D981-D907765BE167}"/>
              </a:ext>
            </a:extLst>
          </p:cNvPr>
          <p:cNvSpPr txBox="1"/>
          <p:nvPr/>
        </p:nvSpPr>
        <p:spPr>
          <a:xfrm>
            <a:off x="11033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At the Death of Lazarus (John 11:35)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CB9B3-B6DC-1592-EFA0-EC9A91072A7B}"/>
              </a:ext>
            </a:extLst>
          </p:cNvPr>
          <p:cNvSpPr txBox="1"/>
          <p:nvPr/>
        </p:nvSpPr>
        <p:spPr>
          <a:xfrm>
            <a:off x="608012" y="1981200"/>
            <a:ext cx="11277600" cy="325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Short verse with long meaning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Why? What do we learn?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Deep compassion for the suffering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Weeps over the death of a friend (v. 36) and the pain the family suffers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Tears of sympathy that shows he can be touched with man’s hurt (Heb. 4:15)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Cares: he hurts with those who hurt (cf. Rom. 12:15)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Swedish proverb: “Shared joy is double joy. Shared sorrow is half sorrow.”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He cried – even though he knew what was about to happen (would be raised)</a:t>
            </a:r>
          </a:p>
        </p:txBody>
      </p:sp>
    </p:spTree>
    <p:extLst>
      <p:ext uri="{BB962C8B-B14F-4D97-AF65-F5344CB8AC3E}">
        <p14:creationId xmlns:p14="http://schemas.microsoft.com/office/powerpoint/2010/main" val="230814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C6D698-E633-510F-D981-D907765BE167}"/>
              </a:ext>
            </a:extLst>
          </p:cNvPr>
          <p:cNvSpPr txBox="1"/>
          <p:nvPr/>
        </p:nvSpPr>
        <p:spPr>
          <a:xfrm>
            <a:off x="11033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At the Death of Lazarus (John 11:35)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CB9B3-B6DC-1592-EFA0-EC9A91072A7B}"/>
              </a:ext>
            </a:extLst>
          </p:cNvPr>
          <p:cNvSpPr txBox="1"/>
          <p:nvPr/>
        </p:nvSpPr>
        <p:spPr>
          <a:xfrm>
            <a:off x="608012" y="1981200"/>
            <a:ext cx="11277600" cy="291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Short verse with long meaning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Why? What do we learn?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Deep compassion for the suffering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May have been some tears for lack of faith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On part of disciples (v. 15)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On part of Martha, and perhaps Mary (vv. 25-26)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On part of the Jews with Mary (v. 42)</a:t>
            </a:r>
          </a:p>
        </p:txBody>
      </p:sp>
    </p:spTree>
    <p:extLst>
      <p:ext uri="{BB962C8B-B14F-4D97-AF65-F5344CB8AC3E}">
        <p14:creationId xmlns:p14="http://schemas.microsoft.com/office/powerpoint/2010/main" val="372238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C6D698-E633-510F-D981-D907765BE167}"/>
              </a:ext>
            </a:extLst>
          </p:cNvPr>
          <p:cNvSpPr txBox="1"/>
          <p:nvPr/>
        </p:nvSpPr>
        <p:spPr>
          <a:xfrm>
            <a:off x="11033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At the Death of Lazarus (John 11:35)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CB9B3-B6DC-1592-EFA0-EC9A91072A7B}"/>
              </a:ext>
            </a:extLst>
          </p:cNvPr>
          <p:cNvSpPr txBox="1"/>
          <p:nvPr/>
        </p:nvSpPr>
        <p:spPr>
          <a:xfrm>
            <a:off x="608012" y="1981200"/>
            <a:ext cx="11277600" cy="291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Short verse with long meaning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Why? What do we learn?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Deep compassion for the suffering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May have been some tears for lack of faith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May have been some tears knowing how the Jews would react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Some believed (v. 45)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Many plotted how they could kill him (vv. 47-57)</a:t>
            </a:r>
          </a:p>
        </p:txBody>
      </p:sp>
    </p:spTree>
    <p:extLst>
      <p:ext uri="{BB962C8B-B14F-4D97-AF65-F5344CB8AC3E}">
        <p14:creationId xmlns:p14="http://schemas.microsoft.com/office/powerpoint/2010/main" val="224434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C6D698-E633-510F-D981-D907765BE167}"/>
              </a:ext>
            </a:extLst>
          </p:cNvPr>
          <p:cNvSpPr txBox="1"/>
          <p:nvPr/>
        </p:nvSpPr>
        <p:spPr>
          <a:xfrm>
            <a:off x="11033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514350" indent="-514350" algn="ctr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At the Death of Lazarus (John 11:35)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CB9B3-B6DC-1592-EFA0-EC9A91072A7B}"/>
              </a:ext>
            </a:extLst>
          </p:cNvPr>
          <p:cNvSpPr txBox="1"/>
          <p:nvPr/>
        </p:nvSpPr>
        <p:spPr>
          <a:xfrm>
            <a:off x="608012" y="1981200"/>
            <a:ext cx="11277600" cy="325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Short verse with long meaning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Why? What do we learn?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Deep compassion for the suffering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May have been some tears for lack of faith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May have been some tears knowing how the Jews would react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May have been some tears over the calamity of sin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Death itself is a consequence to sin (1 Cor. 15:21-22)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This would not be if it were not for sin!</a:t>
            </a:r>
          </a:p>
        </p:txBody>
      </p:sp>
    </p:spTree>
    <p:extLst>
      <p:ext uri="{BB962C8B-B14F-4D97-AF65-F5344CB8AC3E}">
        <p14:creationId xmlns:p14="http://schemas.microsoft.com/office/powerpoint/2010/main" val="301653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/>
              <a:t>Jesus Cried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John 11:35	Luke 19:41	Heb. 5:7-9</a:t>
            </a:r>
          </a:p>
        </p:txBody>
      </p:sp>
      <p:pic>
        <p:nvPicPr>
          <p:cNvPr id="4" name="Picture 2" descr="Man Crying">
            <a:extLst>
              <a:ext uri="{FF2B5EF4-FFF2-40B4-BE49-F238E27FC236}">
                <a16:creationId xmlns:a16="http://schemas.microsoft.com/office/drawing/2014/main" id="{59C12908-86B6-7C36-6F50-CA5648E14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11450"/>
          <a:stretch>
            <a:fillRect/>
          </a:stretch>
        </p:blipFill>
        <p:spPr bwMode="auto">
          <a:xfrm>
            <a:off x="8304211" y="3657600"/>
            <a:ext cx="2184179" cy="2895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47A913-02F8-F90E-8F68-7733A9AD9DC0}"/>
              </a:ext>
            </a:extLst>
          </p:cNvPr>
          <p:cNvSpPr txBox="1"/>
          <p:nvPr/>
        </p:nvSpPr>
        <p:spPr>
          <a:xfrm>
            <a:off x="1522412" y="335280"/>
            <a:ext cx="9982200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At the Death of Lazarus (John 11:35)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When he Looked at Jerusalem (Luke 19:41)</a:t>
            </a:r>
          </a:p>
        </p:txBody>
      </p:sp>
    </p:spTree>
    <p:extLst>
      <p:ext uri="{BB962C8B-B14F-4D97-AF65-F5344CB8AC3E}">
        <p14:creationId xmlns:p14="http://schemas.microsoft.com/office/powerpoint/2010/main" val="130770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7CE010-9836-2C97-4573-FEE5EC747716}"/>
              </a:ext>
            </a:extLst>
          </p:cNvPr>
          <p:cNvSpPr txBox="1"/>
          <p:nvPr/>
        </p:nvSpPr>
        <p:spPr>
          <a:xfrm>
            <a:off x="11033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4000" dirty="0">
                <a:solidFill>
                  <a:schemeClr val="accent2"/>
                </a:solidFill>
              </a:rPr>
              <a:t>When he Looked at Jerusalem (Luke 19:41)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F1AE06-4270-1DAE-7571-313939BEEE5B}"/>
              </a:ext>
            </a:extLst>
          </p:cNvPr>
          <p:cNvSpPr txBox="1"/>
          <p:nvPr/>
        </p:nvSpPr>
        <p:spPr>
          <a:xfrm>
            <a:off x="608012" y="1981200"/>
            <a:ext cx="10972800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Triumphant entry into Jerusalem on Sunday (vv. 28-40)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When Jesus saw the city, he wept (v. 41)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Same word for Mary’s weeping – “…burst into tears. Probably audible weeping” (Robertson) / “to weep or wail with an emphasis upon the noise accompanying the weeping” (Louw-Nida)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Not same word for Jesus’ weeping (John 11:35)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What he said (vv. 42-44)</a:t>
            </a:r>
          </a:p>
          <a:p>
            <a:pPr marL="1885950" lvl="3" indent="-5143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If you had just known (vv. 42, 44)</a:t>
            </a:r>
          </a:p>
          <a:p>
            <a:pPr marL="1885950" lvl="3" indent="-5143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Now, destruction is coming (vv. 43-44)</a:t>
            </a:r>
          </a:p>
        </p:txBody>
      </p:sp>
    </p:spTree>
    <p:extLst>
      <p:ext uri="{BB962C8B-B14F-4D97-AF65-F5344CB8AC3E}">
        <p14:creationId xmlns:p14="http://schemas.microsoft.com/office/powerpoint/2010/main" val="293995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7CE010-9836-2C97-4573-FEE5EC747716}"/>
              </a:ext>
            </a:extLst>
          </p:cNvPr>
          <p:cNvSpPr txBox="1"/>
          <p:nvPr/>
        </p:nvSpPr>
        <p:spPr>
          <a:xfrm>
            <a:off x="11033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4000" dirty="0">
                <a:solidFill>
                  <a:schemeClr val="accent2"/>
                </a:solidFill>
              </a:rPr>
              <a:t>When he Looked at Jerusalem (Luke 19:41)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F1AE06-4270-1DAE-7571-313939BEEE5B}"/>
              </a:ext>
            </a:extLst>
          </p:cNvPr>
          <p:cNvSpPr txBox="1"/>
          <p:nvPr/>
        </p:nvSpPr>
        <p:spPr>
          <a:xfrm>
            <a:off x="608012" y="1981200"/>
            <a:ext cx="1097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Why?  What Learn?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Squandered opportunity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Thinking of what might have been (v. 42)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Could have been different – if only listened (Matt. 23:37)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They rejected the message (Matt. 23:34; John 1:11)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They stiffened necks (Matt. 13:14-15)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Took no comfort knowing they brought this on themselves</a:t>
            </a:r>
          </a:p>
        </p:txBody>
      </p:sp>
    </p:spTree>
    <p:extLst>
      <p:ext uri="{BB962C8B-B14F-4D97-AF65-F5344CB8AC3E}">
        <p14:creationId xmlns:p14="http://schemas.microsoft.com/office/powerpoint/2010/main" val="90829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7CE010-9836-2C97-4573-FEE5EC747716}"/>
              </a:ext>
            </a:extLst>
          </p:cNvPr>
          <p:cNvSpPr txBox="1"/>
          <p:nvPr/>
        </p:nvSpPr>
        <p:spPr>
          <a:xfrm>
            <a:off x="11033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4000" dirty="0">
                <a:solidFill>
                  <a:schemeClr val="accent2"/>
                </a:solidFill>
              </a:rPr>
              <a:t>When he Looked at Jerusalem (Luke 19:41)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F1AE06-4270-1DAE-7571-313939BEEE5B}"/>
              </a:ext>
            </a:extLst>
          </p:cNvPr>
          <p:cNvSpPr txBox="1"/>
          <p:nvPr/>
        </p:nvSpPr>
        <p:spPr>
          <a:xfrm>
            <a:off x="608012" y="1981200"/>
            <a:ext cx="1097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Why?  What Learn?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Squandered opportunity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Certainty of judgment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Because of their sin (rejection of God) the city will be leveled (vv. 43-44)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Greater problem is lost souls (Matt. 9:36; 16:26)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u="sng" dirty="0"/>
              <a:t>Lesson:</a:t>
            </a:r>
            <a:r>
              <a:rPr lang="en-US" sz="2400" dirty="0"/>
              <a:t> Jesus had a stronger reaction (more noticeable) over lost souls than death!</a:t>
            </a:r>
          </a:p>
        </p:txBody>
      </p:sp>
    </p:spTree>
    <p:extLst>
      <p:ext uri="{BB962C8B-B14F-4D97-AF65-F5344CB8AC3E}">
        <p14:creationId xmlns:p14="http://schemas.microsoft.com/office/powerpoint/2010/main" val="400814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/>
              <a:t>Jesus Cried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John 11:35	Luke 19:41	Heb. 5:7-9</a:t>
            </a:r>
          </a:p>
        </p:txBody>
      </p:sp>
      <p:pic>
        <p:nvPicPr>
          <p:cNvPr id="4" name="Picture 2" descr="Man Crying">
            <a:extLst>
              <a:ext uri="{FF2B5EF4-FFF2-40B4-BE49-F238E27FC236}">
                <a16:creationId xmlns:a16="http://schemas.microsoft.com/office/drawing/2014/main" id="{59C12908-86B6-7C36-6F50-CA5648E14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11450"/>
          <a:stretch>
            <a:fillRect/>
          </a:stretch>
        </p:blipFill>
        <p:spPr bwMode="auto">
          <a:xfrm>
            <a:off x="8304211" y="3657600"/>
            <a:ext cx="2184179" cy="2895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47A913-02F8-F90E-8F68-7733A9AD9DC0}"/>
              </a:ext>
            </a:extLst>
          </p:cNvPr>
          <p:cNvSpPr txBox="1"/>
          <p:nvPr/>
        </p:nvSpPr>
        <p:spPr>
          <a:xfrm>
            <a:off x="1522412" y="335280"/>
            <a:ext cx="9982200" cy="276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At the Death of Lazarus (John 11:35)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When he Looked at Jerusalem (Luke 19:41)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 In Gethsemane (Heb. 5:7-9)</a:t>
            </a:r>
          </a:p>
        </p:txBody>
      </p:sp>
    </p:spTree>
    <p:extLst>
      <p:ext uri="{BB962C8B-B14F-4D97-AF65-F5344CB8AC3E}">
        <p14:creationId xmlns:p14="http://schemas.microsoft.com/office/powerpoint/2010/main" val="319761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5AC73B-DE05-4CFC-91AE-29DABBAAD4E1}"/>
              </a:ext>
            </a:extLst>
          </p:cNvPr>
          <p:cNvSpPr txBox="1"/>
          <p:nvPr/>
        </p:nvSpPr>
        <p:spPr>
          <a:xfrm>
            <a:off x="10652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4000" dirty="0">
                <a:solidFill>
                  <a:schemeClr val="accent2"/>
                </a:solidFill>
              </a:rPr>
              <a:t>Gethsemane (Heb. 5:7-9)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D7FE3E-C27C-02AC-899B-66579477A4A6}"/>
              </a:ext>
            </a:extLst>
          </p:cNvPr>
          <p:cNvSpPr txBox="1"/>
          <p:nvPr/>
        </p:nvSpPr>
        <p:spPr>
          <a:xfrm>
            <a:off x="608012" y="1981200"/>
            <a:ext cx="10972800" cy="380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Christ is the perfect High Priest (vv. 1-10)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Qualifications to be High Priest (vv. 1-4)</a:t>
            </a:r>
          </a:p>
          <a:p>
            <a:pPr marL="1885950" lvl="3" indent="-5143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400" dirty="0"/>
              <a:t>Man (v. 1)</a:t>
            </a:r>
          </a:p>
          <a:p>
            <a:pPr marL="1885950" lvl="3" indent="-5143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400" dirty="0"/>
              <a:t>Beset by weakness (v. 2)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In the flesh he suffered (vv. 7-8)</a:t>
            </a:r>
          </a:p>
          <a:p>
            <a:pPr marL="1885950" lvl="3" indent="-5143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400" dirty="0"/>
              <a:t>Prayed with cries and tears (v. 7)</a:t>
            </a:r>
          </a:p>
          <a:p>
            <a:pPr marL="2343150" lvl="4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“Vehement cries” (NKJV)</a:t>
            </a:r>
          </a:p>
          <a:p>
            <a:pPr marL="2343150" lvl="4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“loud cries” (ESV); “loud crying” (NASB95; HCSB)</a:t>
            </a:r>
          </a:p>
          <a:p>
            <a:pPr marL="1885950" lvl="3" indent="-5143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400" dirty="0"/>
              <a:t>Suffered (v. 8)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This refers to scene in Gethsemane (Matt. 26; Luke 22)</a:t>
            </a:r>
          </a:p>
        </p:txBody>
      </p:sp>
    </p:spTree>
    <p:extLst>
      <p:ext uri="{BB962C8B-B14F-4D97-AF65-F5344CB8AC3E}">
        <p14:creationId xmlns:p14="http://schemas.microsoft.com/office/powerpoint/2010/main" val="21749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5AC73B-DE05-4CFC-91AE-29DABBAAD4E1}"/>
              </a:ext>
            </a:extLst>
          </p:cNvPr>
          <p:cNvSpPr txBox="1"/>
          <p:nvPr/>
        </p:nvSpPr>
        <p:spPr>
          <a:xfrm>
            <a:off x="10652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4000" dirty="0">
                <a:solidFill>
                  <a:schemeClr val="accent2"/>
                </a:solidFill>
              </a:rPr>
              <a:t>Gethsemane (Heb. 5:7-9)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D7FE3E-C27C-02AC-899B-66579477A4A6}"/>
              </a:ext>
            </a:extLst>
          </p:cNvPr>
          <p:cNvSpPr txBox="1"/>
          <p:nvPr/>
        </p:nvSpPr>
        <p:spPr>
          <a:xfrm>
            <a:off x="608012" y="1981200"/>
            <a:ext cx="1097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In Gethsemane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Sorrowful and deeply distressed (Matt. 26:37-38)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Even to death (Mark 14:34) [“overwhelmed with sorrow to the point of death” –NIV]</a:t>
            </a:r>
          </a:p>
          <a:p>
            <a:pPr marL="1428750" lvl="2" indent="-5143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In agony (Luke 22:44)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Conflict: own desires –vs – doing the Father’s will (Matt. 26:39-46)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Knew that he was to immediately be betrayed by one of his own (vv. 46-ff)</a:t>
            </a:r>
          </a:p>
        </p:txBody>
      </p:sp>
    </p:spTree>
    <p:extLst>
      <p:ext uri="{BB962C8B-B14F-4D97-AF65-F5344CB8AC3E}">
        <p14:creationId xmlns:p14="http://schemas.microsoft.com/office/powerpoint/2010/main" val="14545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5AC73B-DE05-4CFC-91AE-29DABBAAD4E1}"/>
              </a:ext>
            </a:extLst>
          </p:cNvPr>
          <p:cNvSpPr txBox="1"/>
          <p:nvPr/>
        </p:nvSpPr>
        <p:spPr>
          <a:xfrm>
            <a:off x="1065212" y="304800"/>
            <a:ext cx="9982200" cy="920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3"/>
            </a:pPr>
            <a:r>
              <a:rPr lang="en-US" sz="4000" dirty="0">
                <a:solidFill>
                  <a:schemeClr val="accent2"/>
                </a:solidFill>
              </a:rPr>
              <a:t>Gethsemane (Heb. 5:7-9)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D7FE3E-C27C-02AC-899B-66579477A4A6}"/>
              </a:ext>
            </a:extLst>
          </p:cNvPr>
          <p:cNvSpPr txBox="1"/>
          <p:nvPr/>
        </p:nvSpPr>
        <p:spPr>
          <a:xfrm>
            <a:off x="608012" y="1981200"/>
            <a:ext cx="1097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Context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In Gethsemane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Why? What Learn?</a:t>
            </a:r>
          </a:p>
          <a:p>
            <a:pPr marL="514350" indent="-514350">
              <a:lnSpc>
                <a:spcPct val="90000"/>
              </a:lnSpc>
              <a:buFont typeface="+mj-lt"/>
              <a:buAutoNum type="alphaUcPeriod"/>
            </a:pPr>
            <a:endParaRPr lang="en-US" sz="800" dirty="0">
              <a:solidFill>
                <a:schemeClr val="accent2"/>
              </a:solidFill>
            </a:endParaRP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Sorrow for what he was facing (suffering death)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endParaRPr lang="en-US" sz="800" i="1" dirty="0"/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Sorrow for being betrayed by a friend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endParaRPr lang="en-US" sz="800" i="1" dirty="0"/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 i="1" dirty="0"/>
              <a:t>Sorrow for conflict of own desires and God’s will</a:t>
            </a:r>
          </a:p>
        </p:txBody>
      </p:sp>
    </p:spTree>
    <p:extLst>
      <p:ext uri="{BB962C8B-B14F-4D97-AF65-F5344CB8AC3E}">
        <p14:creationId xmlns:p14="http://schemas.microsoft.com/office/powerpoint/2010/main" val="71940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/>
              <a:t>Jesus Cried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John 11:35	Luke 19:41	Heb. 5:7-9</a:t>
            </a:r>
          </a:p>
        </p:txBody>
      </p:sp>
      <p:pic>
        <p:nvPicPr>
          <p:cNvPr id="4" name="Picture 2" descr="Man Crying">
            <a:extLst>
              <a:ext uri="{FF2B5EF4-FFF2-40B4-BE49-F238E27FC236}">
                <a16:creationId xmlns:a16="http://schemas.microsoft.com/office/drawing/2014/main" id="{59C12908-86B6-7C36-6F50-CA5648E14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11450"/>
          <a:stretch>
            <a:fillRect/>
          </a:stretch>
        </p:blipFill>
        <p:spPr bwMode="auto">
          <a:xfrm>
            <a:off x="8304211" y="3657600"/>
            <a:ext cx="2184179" cy="2895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47A913-02F8-F90E-8F68-7733A9AD9DC0}"/>
              </a:ext>
            </a:extLst>
          </p:cNvPr>
          <p:cNvSpPr txBox="1"/>
          <p:nvPr/>
        </p:nvSpPr>
        <p:spPr>
          <a:xfrm>
            <a:off x="1522412" y="335280"/>
            <a:ext cx="9982200" cy="276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At the Death of Lazarus (John 11:35)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When he Looked at Jerusalem (Luke 19:41)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accent2"/>
                </a:solidFill>
              </a:rPr>
              <a:t> In Gethsemane (Heb. 5:7-9)</a:t>
            </a:r>
          </a:p>
        </p:txBody>
      </p:sp>
    </p:spTree>
    <p:extLst>
      <p:ext uri="{BB962C8B-B14F-4D97-AF65-F5344CB8AC3E}">
        <p14:creationId xmlns:p14="http://schemas.microsoft.com/office/powerpoint/2010/main" val="143192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7BE6162-DC38-CDDD-12BE-0BCBDB1B9ED5}"/>
              </a:ext>
            </a:extLst>
          </p:cNvPr>
          <p:cNvSpPr txBox="1">
            <a:spLocks/>
          </p:cNvSpPr>
          <p:nvPr/>
        </p:nvSpPr>
        <p:spPr>
          <a:xfrm>
            <a:off x="1522412" y="381000"/>
            <a:ext cx="9144000" cy="2667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600" dirty="0"/>
              <a:t>Jesus Cried</a:t>
            </a:r>
          </a:p>
          <a:p>
            <a:pPr algn="ctr"/>
            <a:endParaRPr lang="en-US" sz="8000" dirty="0"/>
          </a:p>
          <a:p>
            <a:pPr algn="ctr"/>
            <a:r>
              <a:rPr lang="en-US" sz="8000" i="1" dirty="0"/>
              <a:t>Conclusions: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734420-E5C1-4A98-3A81-B990A0963B75}"/>
              </a:ext>
            </a:extLst>
          </p:cNvPr>
          <p:cNvSpPr txBox="1"/>
          <p:nvPr/>
        </p:nvSpPr>
        <p:spPr>
          <a:xfrm>
            <a:off x="836612" y="3124200"/>
            <a:ext cx="10972800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2"/>
                </a:solidFill>
              </a:rPr>
              <a:t>Jesus cried silently with tears and loudly with wailing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2"/>
                </a:solidFill>
              </a:rPr>
              <a:t>Jesus loved and cared about the suffering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2"/>
                </a:solidFill>
              </a:rPr>
              <a:t>Jesus had tears for those lacking in faith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2"/>
                </a:solidFill>
              </a:rPr>
              <a:t>Jesus wailed over lost souls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2"/>
                </a:solidFill>
              </a:rPr>
              <a:t>Jesus wept over those who wasted opportunity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2"/>
                </a:solidFill>
              </a:rPr>
              <a:t>Jesus cried about his own suffering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2"/>
                </a:solidFill>
              </a:rPr>
              <a:t>Jesus shed tears about a friend turning against him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2"/>
                </a:solidFill>
              </a:rPr>
              <a:t>Jesus wept over a conflict of his human desire and following God</a:t>
            </a:r>
          </a:p>
        </p:txBody>
      </p:sp>
    </p:spTree>
    <p:extLst>
      <p:ext uri="{BB962C8B-B14F-4D97-AF65-F5344CB8AC3E}">
        <p14:creationId xmlns:p14="http://schemas.microsoft.com/office/powerpoint/2010/main" val="200744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7BE6162-DC38-CDDD-12BE-0BCBDB1B9ED5}"/>
              </a:ext>
            </a:extLst>
          </p:cNvPr>
          <p:cNvSpPr txBox="1">
            <a:spLocks/>
          </p:cNvSpPr>
          <p:nvPr/>
        </p:nvSpPr>
        <p:spPr>
          <a:xfrm>
            <a:off x="1522412" y="-1143000"/>
            <a:ext cx="9144000" cy="2667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600" dirty="0"/>
              <a:t>What about me?</a:t>
            </a:r>
            <a:endParaRPr lang="en-US" sz="80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734420-E5C1-4A98-3A81-B990A0963B75}"/>
              </a:ext>
            </a:extLst>
          </p:cNvPr>
          <p:cNvSpPr txBox="1"/>
          <p:nvPr/>
        </p:nvSpPr>
        <p:spPr>
          <a:xfrm>
            <a:off x="684212" y="2514600"/>
            <a:ext cx="109728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Could I be causing the Lord to weep (cf. Eph. 4:30)?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sz="3200" dirty="0"/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Should long for the day when all tears will be gone (Rev. 21:4)</a:t>
            </a:r>
          </a:p>
        </p:txBody>
      </p:sp>
    </p:spTree>
    <p:extLst>
      <p:ext uri="{BB962C8B-B14F-4D97-AF65-F5344CB8AC3E}">
        <p14:creationId xmlns:p14="http://schemas.microsoft.com/office/powerpoint/2010/main" val="288213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0001018.potx" id="{D19C2884-2C55-4C1A-A5C2-5D03FF1F35A4}" vid="{5F7A9C6A-558C-4654-B762-2F22BC904FAE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Chalkboard education presentation (widescreen)</Template>
  <TotalTime>1876</TotalTime>
  <Words>1507</Words>
  <Application>Microsoft Office PowerPoint</Application>
  <PresentationFormat>Custom</PresentationFormat>
  <Paragraphs>186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Wingdings</vt:lpstr>
      <vt:lpstr>Arial</vt:lpstr>
      <vt:lpstr>Consolas</vt:lpstr>
      <vt:lpstr>Corbel</vt:lpstr>
      <vt:lpstr>Chalkboard 16x9</vt:lpstr>
      <vt:lpstr>PowerPoint Presentation</vt:lpstr>
      <vt:lpstr>PowerPoint Presentation</vt:lpstr>
      <vt:lpstr>PowerPoint Presentation</vt:lpstr>
      <vt:lpstr>Jesus Cried</vt:lpstr>
      <vt:lpstr>Jesus Cried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Jesus Cried</vt:lpstr>
      <vt:lpstr>PowerPoint Presentation</vt:lpstr>
      <vt:lpstr>PowerPoint Presentation</vt:lpstr>
      <vt:lpstr>PowerPoint Presentation</vt:lpstr>
      <vt:lpstr>Jesus Cried</vt:lpstr>
      <vt:lpstr>PowerPoint Presentation</vt:lpstr>
      <vt:lpstr>PowerPoint Presentation</vt:lpstr>
      <vt:lpstr>PowerPoint Presentation</vt:lpstr>
      <vt:lpstr>Jesus Cried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2</cp:revision>
  <cp:lastPrinted>2024-10-06T20:04:15Z</cp:lastPrinted>
  <dcterms:created xsi:type="dcterms:W3CDTF">2024-10-04T15:33:28Z</dcterms:created>
  <dcterms:modified xsi:type="dcterms:W3CDTF">2024-10-06T20:04:47Z</dcterms:modified>
</cp:coreProperties>
</file>