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theme/theme6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672" r:id="rId2"/>
    <p:sldMasterId id="2147483696" r:id="rId3"/>
    <p:sldMasterId id="2147483732" r:id="rId4"/>
    <p:sldMasterId id="2147483744" r:id="rId5"/>
    <p:sldMasterId id="2147483762" r:id="rId6"/>
    <p:sldMasterId id="2147483764" r:id="rId7"/>
  </p:sldMasterIdLst>
  <p:sldIdLst>
    <p:sldId id="322" r:id="rId8"/>
    <p:sldId id="370" r:id="rId9"/>
    <p:sldId id="373" r:id="rId10"/>
    <p:sldId id="372" r:id="rId11"/>
    <p:sldId id="271" r:id="rId12"/>
    <p:sldId id="272" r:id="rId13"/>
    <p:sldId id="274" r:id="rId14"/>
    <p:sldId id="287" r:id="rId15"/>
    <p:sldId id="257" r:id="rId16"/>
    <p:sldId id="265" r:id="rId17"/>
    <p:sldId id="275" r:id="rId18"/>
    <p:sldId id="276" r:id="rId19"/>
    <p:sldId id="259" r:id="rId20"/>
    <p:sldId id="266" r:id="rId21"/>
    <p:sldId id="277" r:id="rId22"/>
    <p:sldId id="278" r:id="rId23"/>
    <p:sldId id="260" r:id="rId24"/>
    <p:sldId id="267" r:id="rId25"/>
    <p:sldId id="279" r:id="rId26"/>
    <p:sldId id="280" r:id="rId27"/>
    <p:sldId id="281" r:id="rId28"/>
    <p:sldId id="261" r:id="rId29"/>
    <p:sldId id="268" r:id="rId30"/>
    <p:sldId id="282" r:id="rId31"/>
    <p:sldId id="262" r:id="rId32"/>
    <p:sldId id="269" r:id="rId33"/>
    <p:sldId id="283" r:id="rId34"/>
    <p:sldId id="284" r:id="rId35"/>
    <p:sldId id="285" r:id="rId36"/>
    <p:sldId id="263" r:id="rId37"/>
    <p:sldId id="270" r:id="rId38"/>
    <p:sldId id="286" r:id="rId39"/>
    <p:sldId id="264" r:id="rId40"/>
    <p:sldId id="273" r:id="rId41"/>
  </p:sldIdLst>
  <p:sldSz cx="12192000" cy="6858000"/>
  <p:notesSz cx="6858000" cy="9144000"/>
  <p:embeddedFontLst>
    <p:embeddedFont>
      <p:font typeface="Avante" panose="020B0500000000000000" charset="0"/>
      <p:regular r:id="rId42"/>
      <p:bold r:id="rId43"/>
      <p:italic r:id="rId44"/>
      <p:boldItalic r:id="rId45"/>
    </p:embeddedFont>
    <p:embeddedFont>
      <p:font typeface="Bodoni MT" panose="02070603080606020203" pitchFamily="18" charset="0"/>
      <p:regular r:id="rId46"/>
      <p:bold r:id="rId47"/>
      <p:italic r:id="rId48"/>
      <p:boldItalic r:id="rId49"/>
    </p:embeddedFon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Calibri Light" panose="020F0302020204030204" pitchFamily="34" charset="0"/>
      <p:regular r:id="rId54"/>
      <p:italic r:id="rId55"/>
    </p:embeddedFont>
    <p:embeddedFont>
      <p:font typeface="Comic Sans MS" panose="030F0702030302020204" pitchFamily="66" charset="0"/>
      <p:regular r:id="rId56"/>
      <p:bold r:id="rId57"/>
      <p:italic r:id="rId58"/>
      <p:boldItalic r:id="rId59"/>
    </p:embeddedFont>
    <p:embeddedFont>
      <p:font typeface="Franklin Gothic Book" panose="020B0503020102020204" pitchFamily="34" charset="0"/>
      <p:regular r:id="rId60"/>
      <p:italic r:id="rId61"/>
    </p:embeddedFont>
    <p:embeddedFont>
      <p:font typeface="Franklin Gothic Demi Cond" panose="020B0706030402020204" pitchFamily="34" charset="0"/>
      <p:regular r:id="rId62"/>
    </p:embeddedFont>
    <p:embeddedFont>
      <p:font typeface="Franklin Gothic Medium" panose="020B0603020102020204" pitchFamily="34" charset="0"/>
      <p:regular r:id="rId63"/>
      <p:italic r:id="rId64"/>
    </p:embeddedFont>
    <p:embeddedFont>
      <p:font typeface="Goudy Old Style" panose="02020502050305020303" pitchFamily="18" charset="0"/>
      <p:regular r:id="rId65"/>
      <p:bold r:id="rId66"/>
      <p:italic r:id="rId67"/>
    </p:embeddedFont>
    <p:embeddedFont>
      <p:font typeface="Wingdings 2" panose="05020102010507070707" pitchFamily="18" charset="2"/>
      <p:regular r:id="rId6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3333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99" autoAdjust="0"/>
    <p:restoredTop sz="94660"/>
  </p:normalViewPr>
  <p:slideViewPr>
    <p:cSldViewPr snapToGrid="0">
      <p:cViewPr varScale="1">
        <p:scale>
          <a:sx n="70" d="100"/>
          <a:sy n="70" d="100"/>
        </p:scale>
        <p:origin x="45" y="5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63" Type="http://schemas.openxmlformats.org/officeDocument/2006/relationships/font" Target="fonts/font22.fntdata"/><Relationship Id="rId68" Type="http://schemas.openxmlformats.org/officeDocument/2006/relationships/font" Target="fonts/font27.fntdata"/><Relationship Id="rId7" Type="http://schemas.openxmlformats.org/officeDocument/2006/relationships/slideMaster" Target="slideMasters/slideMaster7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font" Target="fonts/font17.fntdata"/><Relationship Id="rId66" Type="http://schemas.openxmlformats.org/officeDocument/2006/relationships/font" Target="fonts/font25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20.fnt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font" Target="fonts/font15.fntdata"/><Relationship Id="rId64" Type="http://schemas.openxmlformats.org/officeDocument/2006/relationships/font" Target="fonts/font23.fntdata"/><Relationship Id="rId69" Type="http://schemas.openxmlformats.org/officeDocument/2006/relationships/presProps" Target="presProps.xml"/><Relationship Id="rId8" Type="http://schemas.openxmlformats.org/officeDocument/2006/relationships/slide" Target="slides/slide1.xml"/><Relationship Id="rId51" Type="http://schemas.openxmlformats.org/officeDocument/2006/relationships/font" Target="fonts/font10.fntdata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font" Target="fonts/font5.fntdata"/><Relationship Id="rId59" Type="http://schemas.openxmlformats.org/officeDocument/2006/relationships/font" Target="fonts/font18.fntdata"/><Relationship Id="rId67" Type="http://schemas.openxmlformats.org/officeDocument/2006/relationships/font" Target="fonts/font26.fntdata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font" Target="fonts/font13.fntdata"/><Relationship Id="rId62" Type="http://schemas.openxmlformats.org/officeDocument/2006/relationships/font" Target="fonts/font21.fntdata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font" Target="fonts/font8.fntdata"/><Relationship Id="rId57" Type="http://schemas.openxmlformats.org/officeDocument/2006/relationships/font" Target="fonts/font16.fntdata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60" Type="http://schemas.openxmlformats.org/officeDocument/2006/relationships/font" Target="fonts/font19.fntdata"/><Relationship Id="rId65" Type="http://schemas.openxmlformats.org/officeDocument/2006/relationships/font" Target="fonts/font24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font" Target="fonts/font9.fntdata"/><Relationship Id="rId55" Type="http://schemas.openxmlformats.org/officeDocument/2006/relationships/font" Target="fonts/font1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5784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34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3234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8567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771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80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1808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6406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48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7035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326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45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526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582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703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060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466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0997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020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96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135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5863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47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4138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3690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6358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66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71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678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8618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2991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740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467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6270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677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510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025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1273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9521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306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2529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6637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8539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0492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01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03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736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549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9/3/2023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6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9/3/2023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55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9/3/2023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55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84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0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66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015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878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48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9/3/2023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35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9/3/2023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87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2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26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580104" y="353966"/>
            <a:ext cx="11051459" cy="187796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2056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A1C012-8297-4361-ACE8-A2509FB18911}"/>
              </a:ext>
            </a:extLst>
          </p:cNvPr>
          <p:cNvSpPr/>
          <p:nvPr/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EC2572-8518-46FF-8F60-FE2963DF4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20" y="640080"/>
            <a:ext cx="10268712" cy="3227832"/>
          </a:xfrm>
        </p:spPr>
        <p:txBody>
          <a:bodyPr anchor="b">
            <a:normAutofit/>
          </a:bodyPr>
          <a:lstStyle>
            <a:lvl1pPr algn="ctr"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0C76A-7715-48A4-8CF5-14BBF6196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20" y="4526280"/>
            <a:ext cx="10268712" cy="1508760"/>
          </a:xfrm>
        </p:spPr>
        <p:txBody>
          <a:bodyPr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2D4EF84-F7DF-49C5-9285-301284ADB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9/3/2023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1266E04-79AF-49EF-86BC-DB29D304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0DF5B53-9A9A-46CE-A910-25ADA5875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49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0910-921F-4143-AB01-0F0AFC29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182FC-5A0B-4C24-A6ED-990ED5BA9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172F4-3DB0-4AE3-8926-081B7803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9/3/2023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F1358-C731-465B-BCB1-2CCBFD6E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59536-57D3-4C8A-A207-568465A3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83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1E0804-8E9E-4C6E-B18D-44FE715B239E}"/>
              </a:ext>
            </a:extLst>
          </p:cNvPr>
          <p:cNvSpPr/>
          <p:nvPr/>
        </p:nvSpPr>
        <p:spPr>
          <a:xfrm>
            <a:off x="0" y="0"/>
            <a:ext cx="12192000" cy="4224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78AA1-17A5-44BF-8791-EACDA31F5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68096"/>
            <a:ext cx="10268712" cy="3136392"/>
          </a:xfrm>
        </p:spPr>
        <p:txBody>
          <a:bodyPr anchor="b">
            <a:normAutofit/>
          </a:bodyPr>
          <a:lstStyle>
            <a:lvl1pPr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203A5-DA79-4778-AB85-15036574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4544568"/>
            <a:ext cx="10268712" cy="1545336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E3B1B5E-0912-44AE-BAED-70B980E53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9/3/2023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6C82F1-A7B2-4F03-A26B-59D79BF5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1DC1ABC-47A9-477B-A29D-F6690EE6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64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5F398-F05F-4793-9FA5-5B817EB9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7F1CD-2CD4-4BBB-AB36-73A20B1A8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0120" y="2587752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7BBE02-B884-4CCC-9CBD-13B792BBA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2992" y="2583371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7FBE509-AA68-4D63-A589-AD5DE7FFF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9/3/2023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C1A4D52-57E4-4F45-BC2C-9FD73E9C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76AD5E1-358D-4236-85AE-74713259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61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9944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9/3/2023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7375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7BA0-DC57-452F-85B7-C979AA69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C53797-8D72-4774-AC93-EB9FDD65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9/3/2023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945AB7-1A32-4516-ABF9-B40958AE2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2923C3-1D67-4089-A6B1-9A10315E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13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9/3/2023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63FF0-1A91-4698-B12A-112D0537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11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3A0FE-F7E3-433E-9A29-D778690D2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591850"/>
            <a:ext cx="6045644" cy="3593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B15D-55F5-4208-AF40-41CAFEB56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120" y="2591850"/>
            <a:ext cx="3811905" cy="3277137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8A46CE7-2F0F-4C85-B633-B9FCB8347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9/3/2023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900919-3A73-4918-9D97-8DBE7ABB7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BC1001-E44E-4A9A-9E60-2E319A844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125AC31-022C-40AA-B65C-C9AC48395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342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97A575-703F-410E-9A84-F9B578FEAE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267712"/>
            <a:ext cx="6571469" cy="459028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8B509-934D-400A-A922-45B61AC6E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5971" y="2587752"/>
            <a:ext cx="3992856" cy="3593592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9813C51-6954-4F3A-A043-D1BCC8B5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9/3/2023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AC32FB-49A3-40E4-9D24-17759704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C93F5E6-DAE6-447B-8038-5F4C9A799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F97FB-514D-4FE8-A9A4-E9A111A56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81282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327B9-64C6-4AFE-8E67-F60CD17A8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2656D-F600-4D76-8A0F-BDBE78759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13412-4939-4879-B91F-BB5B029B6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9/3/2023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237DB9-DE7D-4687-82D7-612600F0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19356-0444-4C23-82D3-E2FDE28D3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90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EB51B7C-D548-4AB7-90A4-C196105E6D56}"/>
              </a:ext>
            </a:extLst>
          </p:cNvPr>
          <p:cNvSpPr/>
          <p:nvPr/>
        </p:nvSpPr>
        <p:spPr>
          <a:xfrm>
            <a:off x="7108274" y="0"/>
            <a:ext cx="50837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C521B-8B54-4843-9FF4-B2C30FA004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51740" y="643467"/>
            <a:ext cx="3477092" cy="5533495"/>
          </a:xfrm>
        </p:spPr>
        <p:txBody>
          <a:bodyPr vert="eaVert" tIns="9144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E3F10-9E27-41E6-A965-4243E37BE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60120" y="643467"/>
            <a:ext cx="5504687" cy="5533496"/>
          </a:xfrm>
        </p:spPr>
        <p:txBody>
          <a:bodyPr vert="eaVert" t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41D62D-51A0-4AD7-8027-BF548FB6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7898" y="6356350"/>
            <a:ext cx="25227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9/3/2023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57492-A701-44A1-B1D5-7B2C8CD0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D2E8AE-F1AA-4D19-A434-102501D3B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31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www.pptbackgroundstemplates.com/backgrounds/simple-notebook-on-black-ppt-backgrounds-powerpoint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/>
          <p:cNvSpPr/>
          <p:nvPr userDrawn="1"/>
        </p:nvSpPr>
        <p:spPr>
          <a:xfrm>
            <a:off x="1325217" y="450574"/>
            <a:ext cx="10548731" cy="6016487"/>
          </a:xfrm>
          <a:prstGeom prst="roundRect">
            <a:avLst>
              <a:gd name="adj" fmla="val 4552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ounded Rectangle 8"/>
          <p:cNvSpPr/>
          <p:nvPr userDrawn="1"/>
        </p:nvSpPr>
        <p:spPr>
          <a:xfrm>
            <a:off x="1731618" y="687388"/>
            <a:ext cx="9882257" cy="136842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4408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www.pptbackgroundstemplates.com/backgrounds/simple-notebook-on-black-ppt-backgrounds-powerpoint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/>
          <p:cNvSpPr/>
          <p:nvPr userDrawn="1"/>
        </p:nvSpPr>
        <p:spPr>
          <a:xfrm>
            <a:off x="1395896" y="503723"/>
            <a:ext cx="10389704" cy="113237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59485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www.pptbackgroundstemplates.com/backgrounds/simple-notebook-on-black-ppt-backgrounds-powerpoint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345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6296A-9F9B-4E09-A931-53EC2CAF63D3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9E471-D7AC-4C63-B2E9-2BF90B4F90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www.pptbackgroundstemplates.com/backgrounds/simple-notebook-on-black-ppt-backgrounds-powerpoint.jpg">
            <a:extLst>
              <a:ext uri="{FF2B5EF4-FFF2-40B4-BE49-F238E27FC236}">
                <a16:creationId xmlns:a16="http://schemas.microsoft.com/office/drawing/2014/main" id="{F56820D1-D7A4-56D8-3502-E59D3288F3B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40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5714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baseline="0">
                <a:solidFill>
                  <a:schemeClr val="tx2"/>
                </a:solidFill>
              </a:defRPr>
            </a:lvl1pPr>
          </a:lstStyle>
          <a:p>
            <a:pPr defTabSz="257175"/>
            <a:fld id="{87DE6118-2437-4B30-8E3C-4D2BE6020583}" type="datetimeFigureOut">
              <a:rPr lang="en-US" smtClean="0">
                <a:solidFill>
                  <a:srgbClr val="4A2318"/>
                </a:solidFill>
              </a:rPr>
              <a:pPr defTabSz="257175"/>
              <a:t>9/3/2023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6" y="6453386"/>
            <a:ext cx="6280831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baseline="0">
                <a:solidFill>
                  <a:schemeClr val="tx2"/>
                </a:solidFill>
              </a:defRPr>
            </a:lvl1pPr>
          </a:lstStyle>
          <a:p>
            <a:pPr defTabSz="257175"/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8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aseline="0">
                <a:solidFill>
                  <a:schemeClr val="tx2"/>
                </a:solidFill>
              </a:defRPr>
            </a:lvl1pPr>
          </a:lstStyle>
          <a:p>
            <a:pPr defTabSz="257175"/>
            <a:fld id="{69E57DC2-970A-4B3E-BB1C-7A09969E49DF}" type="slidenum">
              <a:rPr lang="en-US" smtClean="0">
                <a:solidFill>
                  <a:srgbClr val="4A2318"/>
                </a:solidFill>
              </a:rPr>
              <a:pPr defTabSz="257175"/>
              <a:t>‹#›</a:t>
            </a:fld>
            <a:endParaRPr lang="en-US" dirty="0">
              <a:solidFill>
                <a:srgbClr val="4A2318"/>
              </a:solidFill>
            </a:endParaRPr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75347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514350" rtl="0" eaLnBrk="1" latinLnBrk="0" hangingPunct="1">
        <a:lnSpc>
          <a:spcPct val="89000"/>
        </a:lnSpc>
        <a:spcBef>
          <a:spcPct val="0"/>
        </a:spcBef>
        <a:buNone/>
        <a:defRPr sz="2475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27" indent="-216027" algn="l" defTabSz="514350" rtl="0" eaLnBrk="1" latinLnBrk="0" hangingPunct="1">
        <a:lnSpc>
          <a:spcPct val="94000"/>
        </a:lnSpc>
        <a:spcBef>
          <a:spcPts val="563"/>
        </a:spcBef>
        <a:spcAft>
          <a:spcPts val="113"/>
        </a:spcAft>
        <a:buFont typeface="Franklin Gothic Book" panose="020B0503020102020204" pitchFamily="34" charset="0"/>
        <a:buChar char="■"/>
        <a:defRPr sz="1125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51435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1125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77152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1013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02870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1013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128587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9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4305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9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180022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788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057400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–"/>
        <a:defRPr sz="788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314575" indent="-216027" algn="l" defTabSz="514350" rtl="0" eaLnBrk="1" latinLnBrk="0" hangingPunct="1">
        <a:lnSpc>
          <a:spcPct val="94000"/>
        </a:lnSpc>
        <a:spcBef>
          <a:spcPts val="281"/>
        </a:spcBef>
        <a:spcAft>
          <a:spcPts val="113"/>
        </a:spcAft>
        <a:buFont typeface="Franklin Gothic Book" panose="020B0503020102020204" pitchFamily="34" charset="0"/>
        <a:buChar char="■"/>
        <a:defRPr sz="788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153959-30FA-4987-A094-7243641F474B}"/>
              </a:ext>
            </a:extLst>
          </p:cNvPr>
          <p:cNvSpPr/>
          <p:nvPr/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216229-A6DB-436A-B327-667E80F0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B351D-270D-480D-8AF5-6A213ED2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2587752"/>
            <a:ext cx="10268712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B0E73-3310-4A8F-BB4A-7A6A99121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03720" y="6356350"/>
            <a:ext cx="3236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just">
              <a:defRPr sz="1200" spc="50" baseline="0">
                <a:solidFill>
                  <a:schemeClr val="tx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9/3/2023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1C4C0-515B-4404-A780-C31E7DFE5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0120" y="6356350"/>
            <a:ext cx="5504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50" baseline="0">
                <a:solidFill>
                  <a:schemeClr val="tx1"/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30C7-F013-428C-A6F7-A8CCCD14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96144" y="6356350"/>
            <a:ext cx="93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38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kern="1200" cap="all" spc="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1000"/>
        </a:lnSpc>
        <a:spcBef>
          <a:spcPts val="700"/>
        </a:spcBef>
        <a:spcAft>
          <a:spcPts val="700"/>
        </a:spcAft>
        <a:buFont typeface="Arial" panose="020B0604020202020204" pitchFamily="34" charset="0"/>
        <a:buNone/>
        <a:defRPr sz="26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23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9436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eon laser lights aligned to form a triangle">
            <a:extLst>
              <a:ext uri="{FF2B5EF4-FFF2-40B4-BE49-F238E27FC236}">
                <a16:creationId xmlns:a16="http://schemas.microsoft.com/office/drawing/2014/main" id="{6AC5287B-3A62-DB3F-71C1-DFEEB4D49C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915" b="1085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pic>
        <p:nvPicPr>
          <p:cNvPr id="6" name="Picture 5" descr="A close-up of a person holding a phone&#10;&#10;Description automatically generated with low confidence">
            <a:extLst>
              <a:ext uri="{FF2B5EF4-FFF2-40B4-BE49-F238E27FC236}">
                <a16:creationId xmlns:a16="http://schemas.microsoft.com/office/drawing/2014/main" id="{40416886-F2AB-B0C8-A9CC-29D61DAD0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869" y="1109298"/>
            <a:ext cx="5482198" cy="39266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FCAB44-E00C-041A-EB13-8F886C6DABB1}"/>
              </a:ext>
            </a:extLst>
          </p:cNvPr>
          <p:cNvSpPr txBox="1"/>
          <p:nvPr/>
        </p:nvSpPr>
        <p:spPr>
          <a:xfrm>
            <a:off x="369663" y="810452"/>
            <a:ext cx="284405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udy Old Style" panose="02040603050505030304"/>
                <a:ea typeface="+mn-ea"/>
                <a:cs typeface="+mn-cs"/>
              </a:rPr>
              <a:t>Please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udy Old Style" panose="02040603050505030304"/>
                <a:ea typeface="+mn-ea"/>
                <a:cs typeface="+mn-cs"/>
              </a:rPr>
              <a:t>Silence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udy Old Style" panose="02040603050505030304"/>
                <a:ea typeface="+mn-ea"/>
                <a:cs typeface="+mn-cs"/>
              </a:rPr>
              <a:t>Your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udy Old Style" panose="02040603050505030304"/>
                <a:ea typeface="+mn-ea"/>
                <a:cs typeface="+mn-cs"/>
              </a:rPr>
              <a:t>Phone</a:t>
            </a:r>
          </a:p>
        </p:txBody>
      </p:sp>
      <p:pic>
        <p:nvPicPr>
          <p:cNvPr id="13" name="Graphic 12" descr="Volume with solid fill">
            <a:extLst>
              <a:ext uri="{FF2B5EF4-FFF2-40B4-BE49-F238E27FC236}">
                <a16:creationId xmlns:a16="http://schemas.microsoft.com/office/drawing/2014/main" id="{ADCA54EF-B6FF-839E-DA51-5ADB9E67D4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71442" y="2568388"/>
            <a:ext cx="1390426" cy="1390426"/>
          </a:xfrm>
          <a:prstGeom prst="rect">
            <a:avLst/>
          </a:prstGeom>
        </p:spPr>
      </p:pic>
      <p:pic>
        <p:nvPicPr>
          <p:cNvPr id="17" name="Graphic 16" descr="No sign outline">
            <a:extLst>
              <a:ext uri="{FF2B5EF4-FFF2-40B4-BE49-F238E27FC236}">
                <a16:creationId xmlns:a16="http://schemas.microsoft.com/office/drawing/2014/main" id="{ED45EB0E-A0AC-2B87-F445-C6E1D2EC2D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87325" y="2348752"/>
            <a:ext cx="1823357" cy="182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886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02998F-CD6A-46F5-A8E9-1F0CB6C55921}"/>
              </a:ext>
            </a:extLst>
          </p:cNvPr>
          <p:cNvSpPr/>
          <p:nvPr/>
        </p:nvSpPr>
        <p:spPr>
          <a:xfrm>
            <a:off x="2671666" y="832390"/>
            <a:ext cx="6848671" cy="99257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/>
                <a:solidFill>
                  <a:srgbClr val="188E8D">
                    <a:lumMod val="20000"/>
                    <a:lumOff val="80000"/>
                  </a:srgbClr>
                </a:solidFill>
                <a:effectLst/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2023-2024 Dates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496EA6-DA7A-46A4-983A-9E4F31765E49}"/>
              </a:ext>
            </a:extLst>
          </p:cNvPr>
          <p:cNvSpPr txBox="1"/>
          <p:nvPr/>
        </p:nvSpPr>
        <p:spPr>
          <a:xfrm>
            <a:off x="721870" y="2384684"/>
            <a:ext cx="10708130" cy="1835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3429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3C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Nov. 3-5, 2023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♦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  Meeting (Micah Webb)</a:t>
            </a:r>
          </a:p>
          <a:p>
            <a:pPr marL="342900" marR="0" lvl="0" indent="-342900" algn="l" defTabSz="3429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3C8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May 2024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♦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 CENA" panose="02000000000000000000" pitchFamily="2" charset="0"/>
                <a:ea typeface="+mn-ea"/>
                <a:cs typeface="+mn-cs"/>
              </a:rPr>
              <a:t>  Singing School (Tim Stevens)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16FC9B-8C55-470E-960C-F9E941B96FD7}"/>
              </a:ext>
            </a:extLst>
          </p:cNvPr>
          <p:cNvSpPr/>
          <p:nvPr/>
        </p:nvSpPr>
        <p:spPr>
          <a:xfrm>
            <a:off x="457200" y="496390"/>
            <a:ext cx="11353800" cy="5808617"/>
          </a:xfrm>
          <a:prstGeom prst="roundRect">
            <a:avLst/>
          </a:prstGeom>
          <a:noFill/>
          <a:ln w="28575"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7" name="Graphic 6" descr="Pencil">
            <a:extLst>
              <a:ext uri="{FF2B5EF4-FFF2-40B4-BE49-F238E27FC236}">
                <a16:creationId xmlns:a16="http://schemas.microsoft.com/office/drawing/2014/main" id="{C88AC31A-051B-4FEE-9D68-86F9C9D354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84150" y="4531752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1EB33C-1E44-4268-8E54-9441736E0213}"/>
              </a:ext>
            </a:extLst>
          </p:cNvPr>
          <p:cNvSpPr txBox="1"/>
          <p:nvPr/>
        </p:nvSpPr>
        <p:spPr>
          <a:xfrm>
            <a:off x="4532586" y="4779581"/>
            <a:ext cx="6461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3C82E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/>
                <a:ea typeface="+mn-ea"/>
                <a:cs typeface="+mn-cs"/>
              </a:rPr>
              <a:t>Mark These On Your Calendar</a:t>
            </a:r>
          </a:p>
        </p:txBody>
      </p:sp>
    </p:spTree>
    <p:extLst>
      <p:ext uri="{BB962C8B-B14F-4D97-AF65-F5344CB8AC3E}">
        <p14:creationId xmlns:p14="http://schemas.microsoft.com/office/powerpoint/2010/main" val="243345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7000"/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96968D-92E5-35F5-4470-5E17D2DD4150}"/>
              </a:ext>
            </a:extLst>
          </p:cNvPr>
          <p:cNvSpPr txBox="1"/>
          <p:nvPr/>
        </p:nvSpPr>
        <p:spPr>
          <a:xfrm>
            <a:off x="5334000" y="1524000"/>
            <a:ext cx="5334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Goudy Old Style" panose="02040603050505030304"/>
                <a:ea typeface="+mn-ea"/>
                <a:cs typeface="+mn-cs"/>
              </a:rPr>
              <a:t>Betty Ann Wood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Goudy Old Style" panose="02040603050505030304"/>
                <a:ea typeface="+mn-ea"/>
                <a:cs typeface="+mn-cs"/>
              </a:rPr>
              <a:t>Wanda Kelly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Goudy Old Style" panose="02040603050505030304"/>
                <a:ea typeface="+mn-ea"/>
                <a:cs typeface="+mn-cs"/>
              </a:rPr>
              <a:t>Robert Bonds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Goudy Old Style" panose="02040603050505030304"/>
                <a:ea typeface="+mn-ea"/>
                <a:cs typeface="+mn-cs"/>
              </a:rPr>
              <a:t>Francis Bonds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Goudy Old Style" panose="02040603050505030304"/>
                <a:ea typeface="+mn-ea"/>
                <a:cs typeface="+mn-cs"/>
              </a:rPr>
              <a:t>Alice Harris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Goudy Old Style" panose="02040603050505030304"/>
                <a:ea typeface="+mn-ea"/>
                <a:cs typeface="+mn-cs"/>
              </a:rPr>
              <a:t>Betty Prater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Goudy Old Style" panose="02040603050505030304"/>
                <a:ea typeface="+mn-ea"/>
                <a:cs typeface="+mn-cs"/>
              </a:rPr>
              <a:t>Betty Reeves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Goudy Old Style" panose="02040603050505030304"/>
                <a:ea typeface="+mn-ea"/>
                <a:cs typeface="+mn-cs"/>
              </a:rPr>
              <a:t>Annette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Goudy Old Style" panose="02040603050505030304"/>
                <a:ea typeface="+mn-ea"/>
                <a:cs typeface="+mn-cs"/>
              </a:rPr>
              <a:t>Sissom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CC66"/>
              </a:solidFill>
              <a:effectLst/>
              <a:uLnTx/>
              <a:uFillTx/>
              <a:latin typeface="Goudy Old Style" panose="020406030505050303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9C59DC-BE1A-5CCB-F2EE-49A4B676354F}"/>
              </a:ext>
            </a:extLst>
          </p:cNvPr>
          <p:cNvSpPr/>
          <p:nvPr/>
        </p:nvSpPr>
        <p:spPr>
          <a:xfrm>
            <a:off x="914400" y="125527"/>
            <a:ext cx="1022639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Goudy Old Style" panose="02040603050505030304"/>
                <a:ea typeface="+mn-ea"/>
                <a:cs typeface="+mn-cs"/>
              </a:rPr>
              <a:t>Remember those who are shut in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C3DC42-EEB9-29E5-67C2-FD8DB085CA04}"/>
              </a:ext>
            </a:extLst>
          </p:cNvPr>
          <p:cNvSpPr/>
          <p:nvPr/>
        </p:nvSpPr>
        <p:spPr>
          <a:xfrm>
            <a:off x="845995" y="6147698"/>
            <a:ext cx="10668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Goudy Old Style" panose="02040603050505030304"/>
                <a:ea typeface="+mn-ea"/>
                <a:cs typeface="+mn-cs"/>
              </a:rPr>
              <a:t>Some of these are continually shut in, others are temporary</a:t>
            </a:r>
          </a:p>
        </p:txBody>
      </p:sp>
      <p:pic>
        <p:nvPicPr>
          <p:cNvPr id="8" name="Picture 7" descr="Close-up of a hand holding a cane&#10;&#10;Description automatically generated">
            <a:extLst>
              <a:ext uri="{FF2B5EF4-FFF2-40B4-BE49-F238E27FC236}">
                <a16:creationId xmlns:a16="http://schemas.microsoft.com/office/drawing/2014/main" id="{40D936A9-3799-5ADE-E800-F0E7D55B39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071086"/>
            <a:ext cx="3429000" cy="5146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7833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54BDA8-EE5D-4DC8-BA6E-A93D65016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348" y="736600"/>
            <a:ext cx="7534652" cy="53847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96F977-B25E-0561-67AE-360DDEECD5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0814" y="4903786"/>
            <a:ext cx="5928018" cy="105727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Let us all prepare to worship the Almighty God</a:t>
            </a:r>
          </a:p>
        </p:txBody>
      </p:sp>
      <p:pic>
        <p:nvPicPr>
          <p:cNvPr id="4" name="Picture 3" descr="Wavy 3D art">
            <a:extLst>
              <a:ext uri="{FF2B5EF4-FFF2-40B4-BE49-F238E27FC236}">
                <a16:creationId xmlns:a16="http://schemas.microsoft.com/office/drawing/2014/main" id="{B423D515-C07B-5912-4FEE-2937F0443E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10" r="10759" b="-2"/>
          <a:stretch/>
        </p:blipFill>
        <p:spPr>
          <a:xfrm>
            <a:off x="0" y="-1"/>
            <a:ext cx="4657348" cy="68580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07E278-768A-8E34-D102-5D238EA7338D}"/>
              </a:ext>
            </a:extLst>
          </p:cNvPr>
          <p:cNvSpPr txBox="1"/>
          <p:nvPr/>
        </p:nvSpPr>
        <p:spPr>
          <a:xfrm>
            <a:off x="4657348" y="129452"/>
            <a:ext cx="753465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Quiet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Please</a:t>
            </a:r>
          </a:p>
        </p:txBody>
      </p:sp>
    </p:spTree>
    <p:extLst>
      <p:ext uri="{BB962C8B-B14F-4D97-AF65-F5344CB8AC3E}">
        <p14:creationId xmlns:p14="http://schemas.microsoft.com/office/powerpoint/2010/main" val="67397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18535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69773" y="524436"/>
            <a:ext cx="9786731" cy="20708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ttp://ts1.mm.bing.net/th?&amp;id=HN.608033937703895542&amp;w=300&amp;h=300&amp;c=0&amp;pid=1.9&amp;rs=0&amp;p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272" y="602468"/>
            <a:ext cx="2974276" cy="197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05130" y="826916"/>
            <a:ext cx="70634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Avante" panose="020B0500000000000000" pitchFamily="34" charset="0"/>
              </a:rPr>
              <a:t>There is a</a:t>
            </a:r>
          </a:p>
          <a:p>
            <a:pPr algn="ctr"/>
            <a:r>
              <a:rPr lang="en-US" sz="4400" dirty="0">
                <a:latin typeface="Avante" panose="020B0500000000000000" pitchFamily="34" charset="0"/>
              </a:rPr>
              <a:t>Judgment Day Coming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88703" y="2884739"/>
            <a:ext cx="83488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Heb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9:27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“And as it is appointed for men to die once, but after this 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judgment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73356" y="4329368"/>
            <a:ext cx="92108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Acts 24:25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“Now as he reasoned about righteousness, self-control, and the 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judgment to come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Felix was afraid and answered, ‘Go away for now; when I have a convenient time I will call for you.’”</a:t>
            </a:r>
          </a:p>
        </p:txBody>
      </p:sp>
    </p:spTree>
    <p:extLst>
      <p:ext uri="{BB962C8B-B14F-4D97-AF65-F5344CB8AC3E}">
        <p14:creationId xmlns:p14="http://schemas.microsoft.com/office/powerpoint/2010/main" val="1578528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1.bp.blogspot.com/-5d7MbgRd6L0/TsaYQixGU_I/AAAAAAAAF6I/THs-opAni7k/s1600/shru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311" y="1677461"/>
            <a:ext cx="3282484" cy="4672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95061" y="656305"/>
            <a:ext cx="9435548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vante" panose="020B0500000000000000" pitchFamily="34" charset="0"/>
              </a:rPr>
              <a:t>Not Uncommon for People to Think Little or Nothing About the Judgment Day</a:t>
            </a:r>
          </a:p>
        </p:txBody>
      </p:sp>
      <p:sp>
        <p:nvSpPr>
          <p:cNvPr id="4" name="Oval 3"/>
          <p:cNvSpPr/>
          <p:nvPr/>
        </p:nvSpPr>
        <p:spPr>
          <a:xfrm>
            <a:off x="6904293" y="2137776"/>
            <a:ext cx="2944906" cy="1119751"/>
          </a:xfrm>
          <a:prstGeom prst="ellipse">
            <a:avLst/>
          </a:prstGeom>
          <a:solidFill>
            <a:srgbClr val="3333CC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Romans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62609" y="3679105"/>
            <a:ext cx="63655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“Our situation is different” (</a:t>
            </a:r>
            <a:r>
              <a:rPr lang="en-US" sz="3200" dirty="0" err="1"/>
              <a:t>v.</a:t>
            </a:r>
            <a:r>
              <a:rPr lang="en-US" sz="3200" dirty="0"/>
              <a:t> 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Think “Goodness is approval” (</a:t>
            </a:r>
            <a:r>
              <a:rPr lang="en-US" sz="3200" dirty="0" err="1"/>
              <a:t>v.</a:t>
            </a:r>
            <a:r>
              <a:rPr lang="en-US" sz="3200" dirty="0"/>
              <a:t> 4)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Don’t fear (</a:t>
            </a:r>
            <a:r>
              <a:rPr lang="en-US" sz="3200" dirty="0" err="1"/>
              <a:t>v.</a:t>
            </a:r>
            <a:r>
              <a:rPr lang="en-US" sz="3200" dirty="0"/>
              <a:t> 5)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4707" y="5525764"/>
            <a:ext cx="6804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Attitude Affects How We Live!</a:t>
            </a:r>
          </a:p>
        </p:txBody>
      </p:sp>
    </p:spTree>
    <p:extLst>
      <p:ext uri="{BB962C8B-B14F-4D97-AF65-F5344CB8AC3E}">
        <p14:creationId xmlns:p14="http://schemas.microsoft.com/office/powerpoint/2010/main" val="38237320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bldLvl="5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37FE000-E784-4000-43B2-52F74A17E4C6}"/>
              </a:ext>
            </a:extLst>
          </p:cNvPr>
          <p:cNvSpPr/>
          <p:nvPr/>
        </p:nvSpPr>
        <p:spPr>
          <a:xfrm>
            <a:off x="1351722" y="470452"/>
            <a:ext cx="10535477" cy="6003235"/>
          </a:xfrm>
          <a:prstGeom prst="roundRect">
            <a:avLst>
              <a:gd name="adj" fmla="val 3422"/>
            </a:avLst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525A1A-1F16-C8CB-16D8-4013D83CD6C0}"/>
              </a:ext>
            </a:extLst>
          </p:cNvPr>
          <p:cNvSpPr/>
          <p:nvPr/>
        </p:nvSpPr>
        <p:spPr>
          <a:xfrm>
            <a:off x="3246783" y="1969136"/>
            <a:ext cx="6877436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e" panose="020B0500000000000000" pitchFamily="34" charset="0"/>
              </a:rPr>
              <a:t>The</a:t>
            </a:r>
          </a:p>
          <a:p>
            <a:pPr algn="ctr"/>
            <a:r>
              <a:rPr lang="en-US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e" panose="020B0500000000000000" pitchFamily="34" charset="0"/>
              </a:rPr>
              <a:t>Judgment Day</a:t>
            </a:r>
          </a:p>
        </p:txBody>
      </p:sp>
    </p:spTree>
    <p:extLst>
      <p:ext uri="{BB962C8B-B14F-4D97-AF65-F5344CB8AC3E}">
        <p14:creationId xmlns:p14="http://schemas.microsoft.com/office/powerpoint/2010/main" val="8659317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EEFD497-B46B-E1EF-C712-55AF08CBE529}"/>
              </a:ext>
            </a:extLst>
          </p:cNvPr>
          <p:cNvSpPr/>
          <p:nvPr/>
        </p:nvSpPr>
        <p:spPr>
          <a:xfrm>
            <a:off x="2918411" y="842701"/>
            <a:ext cx="724268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ante" panose="020B0500000000000000" pitchFamily="34" charset="0"/>
              </a:rPr>
              <a:t>The Judgment Day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20280E-3CC5-226B-D38B-F6D9CA30DDDE}"/>
              </a:ext>
            </a:extLst>
          </p:cNvPr>
          <p:cNvSpPr txBox="1"/>
          <p:nvPr/>
        </p:nvSpPr>
        <p:spPr>
          <a:xfrm>
            <a:off x="2918411" y="2070905"/>
            <a:ext cx="765584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</a:p>
        </p:txBody>
      </p:sp>
      <p:pic>
        <p:nvPicPr>
          <p:cNvPr id="7" name="Picture 6" descr="http://ts1.mm.bing.net/th?&amp;id=HN.608033937703895542&amp;w=300&amp;h=300&amp;c=0&amp;pid=1.9&amp;rs=0&amp;p=0">
            <a:extLst>
              <a:ext uri="{FF2B5EF4-FFF2-40B4-BE49-F238E27FC236}">
                <a16:creationId xmlns:a16="http://schemas.microsoft.com/office/drawing/2014/main" id="{1A2135FA-9A26-7FCF-DC58-94799F782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731" y="3173895"/>
            <a:ext cx="3146558" cy="2087218"/>
          </a:xfrm>
          <a:prstGeom prst="rect">
            <a:avLst/>
          </a:prstGeom>
          <a:noFill/>
          <a:ln w="28575">
            <a:solidFill>
              <a:srgbClr val="3333C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396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89812" y="626636"/>
            <a:ext cx="7467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10140" y="1963272"/>
            <a:ext cx="9965634" cy="1977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God has appointed a day for judgment (Acts 17:30-31)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Yet future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Heb. 9:27 – after death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John 12:48 – in last day (cf. 11:24; 6:40)</a:t>
            </a:r>
          </a:p>
        </p:txBody>
      </p:sp>
    </p:spTree>
    <p:extLst>
      <p:ext uri="{BB962C8B-B14F-4D97-AF65-F5344CB8AC3E}">
        <p14:creationId xmlns:p14="http://schemas.microsoft.com/office/powerpoint/2010/main" val="2860154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89812" y="626636"/>
            <a:ext cx="7467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04122" y="1963272"/>
            <a:ext cx="10124661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God has appointed a day for judgment (Acts 17:30-31)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Yet future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After second coming and resurrection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Matt. 13:40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Matt. 25:31-32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2 Thess. 1:7-10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2 Pet. 3:7,9-10</a:t>
            </a:r>
          </a:p>
        </p:txBody>
      </p:sp>
    </p:spTree>
    <p:extLst>
      <p:ext uri="{BB962C8B-B14F-4D97-AF65-F5344CB8AC3E}">
        <p14:creationId xmlns:p14="http://schemas.microsoft.com/office/powerpoint/2010/main" val="3118364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89812" y="626636"/>
            <a:ext cx="7467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10748" y="1963272"/>
            <a:ext cx="10084904" cy="316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God has appointed a day for judgment (Acts 17:30-31)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Yet future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After second coming and resurrection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We don’t know when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Matt. 24:36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Thus, it behooves us to live like it is today!</a:t>
            </a:r>
          </a:p>
        </p:txBody>
      </p:sp>
    </p:spTree>
    <p:extLst>
      <p:ext uri="{BB962C8B-B14F-4D97-AF65-F5344CB8AC3E}">
        <p14:creationId xmlns:p14="http://schemas.microsoft.com/office/powerpoint/2010/main" val="19577054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18411" y="842701"/>
            <a:ext cx="724268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ante" panose="020B0500000000000000" pitchFamily="34" charset="0"/>
              </a:rPr>
              <a:t>The Judgment Day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4CA0F3-FE05-C9E9-C331-65A6F083DD4A}"/>
              </a:ext>
            </a:extLst>
          </p:cNvPr>
          <p:cNvSpPr txBox="1"/>
          <p:nvPr/>
        </p:nvSpPr>
        <p:spPr>
          <a:xfrm>
            <a:off x="2918411" y="2070905"/>
            <a:ext cx="765584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</a:p>
        </p:txBody>
      </p:sp>
      <p:pic>
        <p:nvPicPr>
          <p:cNvPr id="3" name="Picture 2" descr="http://ts1.mm.bing.net/th?&amp;id=HN.608033937703895542&amp;w=300&amp;h=300&amp;c=0&amp;pid=1.9&amp;rs=0&amp;p=0">
            <a:extLst>
              <a:ext uri="{FF2B5EF4-FFF2-40B4-BE49-F238E27FC236}">
                <a16:creationId xmlns:a16="http://schemas.microsoft.com/office/drawing/2014/main" id="{1FB9EA27-C083-C7AF-5AC8-51EA7E801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731" y="3173895"/>
            <a:ext cx="3146558" cy="2087218"/>
          </a:xfrm>
          <a:prstGeom prst="rect">
            <a:avLst/>
          </a:prstGeom>
          <a:noFill/>
          <a:ln w="28575">
            <a:solidFill>
              <a:srgbClr val="3333C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1420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2872" y="599741"/>
            <a:ext cx="7772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30626" y="1963271"/>
            <a:ext cx="1002527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All judgment is with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Heb. 11:6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1 Pet. 1:17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1 Pet. 2:23</a:t>
            </a:r>
          </a:p>
        </p:txBody>
      </p:sp>
    </p:spTree>
    <p:extLst>
      <p:ext uri="{BB962C8B-B14F-4D97-AF65-F5344CB8AC3E}">
        <p14:creationId xmlns:p14="http://schemas.microsoft.com/office/powerpoint/2010/main" val="22069526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2872" y="599741"/>
            <a:ext cx="7772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97495" y="1963271"/>
            <a:ext cx="10038521" cy="3701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All judgment is with God</a:t>
            </a:r>
          </a:p>
          <a:p>
            <a:pPr marL="457200" indent="-457200">
              <a:buFont typeface="+mj-lt"/>
              <a:buAutoNum type="alphaUcPeriod"/>
            </a:pPr>
            <a:endParaRPr lang="en-US" sz="1050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Committed all judgment to the Son (Jesus Christ)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John 5:22, 27 – committed all judgment to Son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Acts 17:30-31- judge world by one raised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Matt. 25:31-32 – all nations gathered before him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Acts 10:42 – God ordained him to be the judge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2 Cor. 5:10 – judgment seat of Christ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2 Tim. 4:1, 8 – Lord Jesus will judge living &amp; dead</a:t>
            </a:r>
          </a:p>
        </p:txBody>
      </p:sp>
    </p:spTree>
    <p:extLst>
      <p:ext uri="{BB962C8B-B14F-4D97-AF65-F5344CB8AC3E}">
        <p14:creationId xmlns:p14="http://schemas.microsoft.com/office/powerpoint/2010/main" val="306107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2872" y="599741"/>
            <a:ext cx="7772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04122" y="1963272"/>
            <a:ext cx="10071652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All judgment is with God</a:t>
            </a:r>
          </a:p>
          <a:p>
            <a:pPr marL="457200" indent="-457200">
              <a:buFont typeface="+mj-lt"/>
              <a:buAutoNum type="alphaUcPeriod"/>
            </a:pPr>
            <a:endParaRPr lang="en-US" sz="1050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Committed all judgment to the Son (Jesus Christ)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The perfect judge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2 Tim. 4:8 – righteous judge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Heb. 2:17-18 – lived as man –knows suffering and temptation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Heb. 4:15 – tempted in all points like us</a:t>
            </a:r>
          </a:p>
        </p:txBody>
      </p:sp>
    </p:spTree>
    <p:extLst>
      <p:ext uri="{BB962C8B-B14F-4D97-AF65-F5344CB8AC3E}">
        <p14:creationId xmlns:p14="http://schemas.microsoft.com/office/powerpoint/2010/main" val="5921663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18411" y="842701"/>
            <a:ext cx="724268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ante" panose="020B0500000000000000" pitchFamily="34" charset="0"/>
              </a:rPr>
              <a:t>The Judgment Day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8F4059-40B1-E949-92FB-03A463AAE7A9}"/>
              </a:ext>
            </a:extLst>
          </p:cNvPr>
          <p:cNvSpPr txBox="1"/>
          <p:nvPr/>
        </p:nvSpPr>
        <p:spPr>
          <a:xfrm>
            <a:off x="2918411" y="2070905"/>
            <a:ext cx="765584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</a:p>
        </p:txBody>
      </p:sp>
      <p:pic>
        <p:nvPicPr>
          <p:cNvPr id="3" name="Picture 2" descr="http://ts1.mm.bing.net/th?&amp;id=HN.608033937703895542&amp;w=300&amp;h=300&amp;c=0&amp;pid=1.9&amp;rs=0&amp;p=0">
            <a:extLst>
              <a:ext uri="{FF2B5EF4-FFF2-40B4-BE49-F238E27FC236}">
                <a16:creationId xmlns:a16="http://schemas.microsoft.com/office/drawing/2014/main" id="{56F611BF-C12F-8B81-0835-F51D257C7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731" y="3173895"/>
            <a:ext cx="3146558" cy="2087218"/>
          </a:xfrm>
          <a:prstGeom prst="rect">
            <a:avLst/>
          </a:prstGeom>
          <a:noFill/>
          <a:ln w="28575">
            <a:solidFill>
              <a:srgbClr val="3333C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8590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0765" y="572846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90869" y="1963271"/>
            <a:ext cx="1013791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All who ever lived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John 5:27-29 – all in graves will come forth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Acts 24:15  - resurrection of just and unjust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Matt. 25:32 – all nations be gathered before him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Rom. 2:5-6; 3:6 – each one; world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Rev. 20:12-13 – all the dead</a:t>
            </a:r>
          </a:p>
        </p:txBody>
      </p:sp>
    </p:spTree>
    <p:extLst>
      <p:ext uri="{BB962C8B-B14F-4D97-AF65-F5344CB8AC3E}">
        <p14:creationId xmlns:p14="http://schemas.microsoft.com/office/powerpoint/2010/main" val="35849442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0765" y="572846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0" y="1963272"/>
            <a:ext cx="10051774" cy="1977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All who ever lived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None are exempt / or will escape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Rom. 2:3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God is no respecter of persons (Rom. 2:11)</a:t>
            </a:r>
          </a:p>
        </p:txBody>
      </p:sp>
    </p:spTree>
    <p:extLst>
      <p:ext uri="{BB962C8B-B14F-4D97-AF65-F5344CB8AC3E}">
        <p14:creationId xmlns:p14="http://schemas.microsoft.com/office/powerpoint/2010/main" val="20275594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0765" y="572846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30626" y="1963272"/>
            <a:ext cx="10065026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All who ever lived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None are exempt / or will escape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Even angels are included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2 Pet. 2:4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Jude 6</a:t>
            </a:r>
          </a:p>
        </p:txBody>
      </p:sp>
    </p:spTree>
    <p:extLst>
      <p:ext uri="{BB962C8B-B14F-4D97-AF65-F5344CB8AC3E}">
        <p14:creationId xmlns:p14="http://schemas.microsoft.com/office/powerpoint/2010/main" val="16296559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0765" y="572846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0" y="1963272"/>
            <a:ext cx="10051774" cy="4455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All who ever lived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None are exempt / or will escape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Even angels are included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Judged as individuals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Rom. 2:6 – render to each one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Rom. 14:12 – give an account of himself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1 Pet. 1:17 – according to each one’s work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Not as a church (just because in right church)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Not as a family (just because family godly)</a:t>
            </a:r>
          </a:p>
        </p:txBody>
      </p:sp>
    </p:spTree>
    <p:extLst>
      <p:ext uri="{BB962C8B-B14F-4D97-AF65-F5344CB8AC3E}">
        <p14:creationId xmlns:p14="http://schemas.microsoft.com/office/powerpoint/2010/main" val="3672919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18411" y="842701"/>
            <a:ext cx="724268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ante" panose="020B0500000000000000" pitchFamily="34" charset="0"/>
              </a:rPr>
              <a:t>The Judgment Day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C963C6-2639-4637-FFDB-780A6205BD60}"/>
              </a:ext>
            </a:extLst>
          </p:cNvPr>
          <p:cNvSpPr txBox="1"/>
          <p:nvPr/>
        </p:nvSpPr>
        <p:spPr>
          <a:xfrm>
            <a:off x="2918411" y="2070905"/>
            <a:ext cx="765584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Standard</a:t>
            </a:r>
          </a:p>
        </p:txBody>
      </p:sp>
      <p:pic>
        <p:nvPicPr>
          <p:cNvPr id="3" name="Picture 2" descr="http://ts1.mm.bing.net/th?&amp;id=HN.608033937703895542&amp;w=300&amp;h=300&amp;c=0&amp;pid=1.9&amp;rs=0&amp;p=0">
            <a:extLst>
              <a:ext uri="{FF2B5EF4-FFF2-40B4-BE49-F238E27FC236}">
                <a16:creationId xmlns:a16="http://schemas.microsoft.com/office/drawing/2014/main" id="{13A83CD2-B968-84C1-249D-5BA6C33F4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731" y="3173895"/>
            <a:ext cx="3146558" cy="2087218"/>
          </a:xfrm>
          <a:prstGeom prst="rect">
            <a:avLst/>
          </a:prstGeom>
          <a:noFill/>
          <a:ln w="28575">
            <a:solidFill>
              <a:srgbClr val="3333C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9271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0764" y="613187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Standard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37252" y="1963271"/>
            <a:ext cx="10058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Not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The world’s standard (what world thinks right)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Own thinking or conscience (Jer. 10:23)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What brethren think (1 Cor. 4:3-4)</a:t>
            </a:r>
          </a:p>
        </p:txBody>
      </p:sp>
    </p:spTree>
    <p:extLst>
      <p:ext uri="{BB962C8B-B14F-4D97-AF65-F5344CB8AC3E}">
        <p14:creationId xmlns:p14="http://schemas.microsoft.com/office/powerpoint/2010/main" val="17520178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0764" y="613187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Standard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90870" y="1963272"/>
            <a:ext cx="10078278" cy="2408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Not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Word of God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John 12:48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Rom. 2:16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Rev. 20:11-15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2" r="1681"/>
          <a:stretch/>
        </p:blipFill>
        <p:spPr>
          <a:xfrm>
            <a:off x="6096000" y="2798308"/>
            <a:ext cx="5612879" cy="3446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Oval 5"/>
          <p:cNvSpPr/>
          <p:nvPr/>
        </p:nvSpPr>
        <p:spPr>
          <a:xfrm>
            <a:off x="3098477" y="4559872"/>
            <a:ext cx="2931459" cy="1264023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chemeClr val="bg1"/>
                </a:solidFill>
              </a:rPr>
              <a:t>Does not change!</a:t>
            </a:r>
          </a:p>
        </p:txBody>
      </p:sp>
    </p:spTree>
    <p:extLst>
      <p:ext uri="{BB962C8B-B14F-4D97-AF65-F5344CB8AC3E}">
        <p14:creationId xmlns:p14="http://schemas.microsoft.com/office/powerpoint/2010/main" val="2746101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18411" y="842701"/>
            <a:ext cx="724268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ante" panose="020B0500000000000000" pitchFamily="34" charset="0"/>
              </a:rPr>
              <a:t>The Judgment Day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8EAFD2-6CBF-3E5F-DC2F-3B2DB3D21BC7}"/>
              </a:ext>
            </a:extLst>
          </p:cNvPr>
          <p:cNvSpPr txBox="1"/>
          <p:nvPr/>
        </p:nvSpPr>
        <p:spPr>
          <a:xfrm>
            <a:off x="2918411" y="2070905"/>
            <a:ext cx="765584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Standard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Deeds</a:t>
            </a:r>
          </a:p>
        </p:txBody>
      </p:sp>
      <p:pic>
        <p:nvPicPr>
          <p:cNvPr id="3" name="Picture 2" descr="http://ts1.mm.bing.net/th?&amp;id=HN.608033937703895542&amp;w=300&amp;h=300&amp;c=0&amp;pid=1.9&amp;rs=0&amp;p=0">
            <a:extLst>
              <a:ext uri="{FF2B5EF4-FFF2-40B4-BE49-F238E27FC236}">
                <a16:creationId xmlns:a16="http://schemas.microsoft.com/office/drawing/2014/main" id="{EE49792A-DC24-185E-E60F-35F76BEE6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731" y="3173895"/>
            <a:ext cx="3146558" cy="2087218"/>
          </a:xfrm>
          <a:prstGeom prst="rect">
            <a:avLst/>
          </a:prstGeom>
          <a:noFill/>
          <a:ln w="28575">
            <a:solidFill>
              <a:srgbClr val="3333C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1070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36976" y="599741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Deeds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10747" y="1963271"/>
            <a:ext cx="1011140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All of our actions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2 Cor. 5:10 – both good and evil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Rev. 20:12 – according to their works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Matt. 25:31-46 – deeds or lack of them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Eph. 6:8 – what ever good – does – receive same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Heb. 6:10 – God will not forget work and labor</a:t>
            </a:r>
          </a:p>
        </p:txBody>
      </p:sp>
    </p:spTree>
    <p:extLst>
      <p:ext uri="{BB962C8B-B14F-4D97-AF65-F5344CB8AC3E}">
        <p14:creationId xmlns:p14="http://schemas.microsoft.com/office/powerpoint/2010/main" val="19698028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36976" y="599741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Deeds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04122" y="1963272"/>
            <a:ext cx="10071652" cy="2408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All of our actions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Our words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Matt. 12:36-37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Careful what we say, what we tell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Jas. 3:1 – careful in our teaching</a:t>
            </a:r>
          </a:p>
        </p:txBody>
      </p:sp>
    </p:spTree>
    <p:extLst>
      <p:ext uri="{BB962C8B-B14F-4D97-AF65-F5344CB8AC3E}">
        <p14:creationId xmlns:p14="http://schemas.microsoft.com/office/powerpoint/2010/main" val="40354878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36976" y="599741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Deeds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97496" y="1963272"/>
            <a:ext cx="10111408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solidFill>
                  <a:prstClr val="black"/>
                </a:solidFill>
              </a:rPr>
              <a:t>All of our actions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solidFill>
                  <a:prstClr val="black"/>
                </a:solidFill>
              </a:rPr>
              <a:t>Our words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solidFill>
                  <a:prstClr val="black"/>
                </a:solidFill>
              </a:rPr>
              <a:t>Our thoughts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prstClr val="black"/>
                </a:solidFill>
              </a:rPr>
              <a:t>1 Cor. 4:5 – God will reveal the hidden counsels of the heart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prstClr val="black"/>
                </a:solidFill>
              </a:rPr>
              <a:t>Why it is important to control our thoughts (2 Cor. 10:5)</a:t>
            </a:r>
          </a:p>
        </p:txBody>
      </p:sp>
    </p:spTree>
    <p:extLst>
      <p:ext uri="{BB962C8B-B14F-4D97-AF65-F5344CB8AC3E}">
        <p14:creationId xmlns:p14="http://schemas.microsoft.com/office/powerpoint/2010/main" val="2900963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36976" y="599741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5"/>
            </a:pPr>
            <a:r>
              <a:rPr lang="en-US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Deeds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84243" y="1963272"/>
            <a:ext cx="10084905" cy="316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solidFill>
                  <a:prstClr val="black"/>
                </a:solidFill>
              </a:rPr>
              <a:t>All of our actions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solidFill>
                  <a:prstClr val="black"/>
                </a:solidFill>
              </a:rPr>
              <a:t>Our words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solidFill>
                  <a:prstClr val="black"/>
                </a:solidFill>
              </a:rPr>
              <a:t>Our thoughts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solidFill>
                  <a:prstClr val="black"/>
                </a:solidFill>
              </a:rPr>
              <a:t>Our secrets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prstClr val="black"/>
                </a:solidFill>
              </a:rPr>
              <a:t>Rom. 2:16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>
                <a:solidFill>
                  <a:prstClr val="black"/>
                </a:solidFill>
              </a:rPr>
              <a:t>Things kept to self – no one knows</a:t>
            </a:r>
          </a:p>
        </p:txBody>
      </p:sp>
    </p:spTree>
    <p:extLst>
      <p:ext uri="{BB962C8B-B14F-4D97-AF65-F5344CB8AC3E}">
        <p14:creationId xmlns:p14="http://schemas.microsoft.com/office/powerpoint/2010/main" val="1390289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18411" y="842701"/>
            <a:ext cx="724268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ante" panose="020B0500000000000000" pitchFamily="34" charset="0"/>
              </a:rPr>
              <a:t>The Judgment Day</a:t>
            </a:r>
          </a:p>
        </p:txBody>
      </p:sp>
      <p:pic>
        <p:nvPicPr>
          <p:cNvPr id="2" name="Picture 1" descr="http://ts1.mm.bing.net/th?&amp;id=HN.608033937703895542&amp;w=300&amp;h=300&amp;c=0&amp;pid=1.9&amp;rs=0&amp;p=0">
            <a:extLst>
              <a:ext uri="{FF2B5EF4-FFF2-40B4-BE49-F238E27FC236}">
                <a16:creationId xmlns:a16="http://schemas.microsoft.com/office/drawing/2014/main" id="{255C8C51-99C9-628C-76F5-BA8D1353D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731" y="3173895"/>
            <a:ext cx="3146558" cy="2087218"/>
          </a:xfrm>
          <a:prstGeom prst="rect">
            <a:avLst/>
          </a:prstGeom>
          <a:noFill/>
          <a:ln w="28575">
            <a:solidFill>
              <a:srgbClr val="3333C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BA98EE2-83F7-04D4-CCDE-C6BDD89E6D86}"/>
              </a:ext>
            </a:extLst>
          </p:cNvPr>
          <p:cNvSpPr txBox="1"/>
          <p:nvPr/>
        </p:nvSpPr>
        <p:spPr>
          <a:xfrm>
            <a:off x="2918411" y="2070905"/>
            <a:ext cx="765584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Standard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Deeds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Purpose</a:t>
            </a:r>
          </a:p>
        </p:txBody>
      </p:sp>
    </p:spTree>
    <p:extLst>
      <p:ext uri="{BB962C8B-B14F-4D97-AF65-F5344CB8AC3E}">
        <p14:creationId xmlns:p14="http://schemas.microsoft.com/office/powerpoint/2010/main" val="3198112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1106" y="599741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6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Purpose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10748" y="1963271"/>
            <a:ext cx="1006502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Not at trial or investigation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Not like a trial – evidence is presented &amp; counter arguments, etc. to determine if one is guilty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God is all knowing (Heb. 4:12) – thus he already knows who is guilty and who is not.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Luke 16:19-ff demonstrates that God already knows the destiny of those who have died</a:t>
            </a:r>
          </a:p>
        </p:txBody>
      </p:sp>
    </p:spTree>
    <p:extLst>
      <p:ext uri="{BB962C8B-B14F-4D97-AF65-F5344CB8AC3E}">
        <p14:creationId xmlns:p14="http://schemas.microsoft.com/office/powerpoint/2010/main" val="35171475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1106" y="599741"/>
            <a:ext cx="558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6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Purpose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30626" y="1963272"/>
            <a:ext cx="10031896" cy="2839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Not at trial or investigation</a:t>
            </a:r>
          </a:p>
          <a:p>
            <a:pPr marL="457200" indent="-457200">
              <a:buFont typeface="+mj-lt"/>
              <a:buAutoNum type="alphaUcPeriod"/>
            </a:pPr>
            <a:endParaRPr lang="en-US" sz="1050" b="1" dirty="0"/>
          </a:p>
          <a:p>
            <a:pPr marL="457200" indent="-457200">
              <a:buFont typeface="+mj-lt"/>
              <a:buAutoNum type="alphaUcPeriod"/>
            </a:pPr>
            <a:r>
              <a:rPr lang="en-US" sz="2800" b="1" dirty="0"/>
              <a:t>To declare a sentence (Heaven of Hell)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Matt 25:31-46 – separation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Rom. 2:3, 5, 8-11 – render to each one - separated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2 Thess. 1:7-9 – coming to take </a:t>
            </a:r>
            <a:r>
              <a:rPr lang="en-US" sz="2800" i="1" dirty="0" err="1"/>
              <a:t>vengence</a:t>
            </a:r>
            <a:endParaRPr lang="en-US" sz="2800" i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800" i="1" dirty="0"/>
              <a:t>Jude 6, 15 – to execute judgment</a:t>
            </a:r>
          </a:p>
        </p:txBody>
      </p:sp>
    </p:spTree>
    <p:extLst>
      <p:ext uri="{BB962C8B-B14F-4D97-AF65-F5344CB8AC3E}">
        <p14:creationId xmlns:p14="http://schemas.microsoft.com/office/powerpoint/2010/main" val="1447997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18411" y="842701"/>
            <a:ext cx="724268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ante" panose="020B0500000000000000" pitchFamily="34" charset="0"/>
              </a:rPr>
              <a:t>The Judgment Day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18411" y="2070905"/>
            <a:ext cx="765584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Day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Standard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Deeds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Purpose</a:t>
            </a:r>
          </a:p>
        </p:txBody>
      </p:sp>
      <p:pic>
        <p:nvPicPr>
          <p:cNvPr id="3" name="Picture 2" descr="http://ts1.mm.bing.net/th?&amp;id=HN.608033937703895542&amp;w=300&amp;h=300&amp;c=0&amp;pid=1.9&amp;rs=0&amp;p=0">
            <a:extLst>
              <a:ext uri="{FF2B5EF4-FFF2-40B4-BE49-F238E27FC236}">
                <a16:creationId xmlns:a16="http://schemas.microsoft.com/office/drawing/2014/main" id="{F90DD2B3-81ED-FB1F-55A7-6B295E7547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731" y="3173895"/>
            <a:ext cx="3146558" cy="2087218"/>
          </a:xfrm>
          <a:prstGeom prst="rect">
            <a:avLst/>
          </a:prstGeom>
          <a:noFill/>
          <a:ln w="28575">
            <a:solidFill>
              <a:srgbClr val="3333C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49198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511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SlateVTI">
  <a:themeElements>
    <a:clrScheme name="AnalogousFromDarkSeedLeftStep">
      <a:dk1>
        <a:srgbClr val="000000"/>
      </a:dk1>
      <a:lt1>
        <a:srgbClr val="FFFFFF"/>
      </a:lt1>
      <a:dk2>
        <a:srgbClr val="1C2031"/>
      </a:dk2>
      <a:lt2>
        <a:srgbClr val="F0F3F1"/>
      </a:lt2>
      <a:accent1>
        <a:srgbClr val="D040B9"/>
      </a:accent1>
      <a:accent2>
        <a:srgbClr val="9A2EBE"/>
      </a:accent2>
      <a:accent3>
        <a:srgbClr val="6F40D0"/>
      </a:accent3>
      <a:accent4>
        <a:srgbClr val="3440C0"/>
      </a:accent4>
      <a:accent5>
        <a:srgbClr val="4088D0"/>
      </a:accent5>
      <a:accent6>
        <a:srgbClr val="2EB3BE"/>
      </a:accent6>
      <a:hlink>
        <a:srgbClr val="3F6ABF"/>
      </a:hlink>
      <a:folHlink>
        <a:srgbClr val="7F7F7F"/>
      </a:folHlink>
    </a:clrScheme>
    <a:fontScheme name="Slate">
      <a:majorFont>
        <a:latin typeface="Bodoni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oudy Old Style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ppt/theme/theme6.xml><?xml version="1.0" encoding="utf-8"?>
<a:theme xmlns:a="http://schemas.openxmlformats.org/drawingml/2006/main" name="1_Crop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ppt/theme/theme7.xml><?xml version="1.0" encoding="utf-8"?>
<a:theme xmlns:a="http://schemas.openxmlformats.org/drawingml/2006/main" name="JuxtaposeVTI">
  <a:themeElements>
    <a:clrScheme name="AnalogousFromRegularSeed_2SEEDS">
      <a:dk1>
        <a:srgbClr val="000000"/>
      </a:dk1>
      <a:lt1>
        <a:srgbClr val="FFFFFF"/>
      </a:lt1>
      <a:dk2>
        <a:srgbClr val="23323E"/>
      </a:dk2>
      <a:lt2>
        <a:srgbClr val="E8E3E2"/>
      </a:lt2>
      <a:accent1>
        <a:srgbClr val="3B94B1"/>
      </a:accent1>
      <a:accent2>
        <a:srgbClr val="46B4A1"/>
      </a:accent2>
      <a:accent3>
        <a:srgbClr val="4D74C3"/>
      </a:accent3>
      <a:accent4>
        <a:srgbClr val="B13B58"/>
      </a:accent4>
      <a:accent5>
        <a:srgbClr val="C3604D"/>
      </a:accent5>
      <a:accent6>
        <a:srgbClr val="B1803B"/>
      </a:accent6>
      <a:hlink>
        <a:srgbClr val="BF5F3F"/>
      </a:hlink>
      <a:folHlink>
        <a:srgbClr val="7F7F7F"/>
      </a:folHlink>
    </a:clrScheme>
    <a:fontScheme name="Custom 167">
      <a:majorFont>
        <a:latin typeface="Franklin Gothic Demi Cond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xtaposeVTI" id="{FBDCC3B4-6EA8-442A-B697-43C068E31FE3}" vid="{090F2E09-E4E2-4F71-A70E-279F5A0D9E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1284</TotalTime>
  <Words>1004</Words>
  <Application>Microsoft Office PowerPoint</Application>
  <PresentationFormat>Widescreen</PresentationFormat>
  <Paragraphs>211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34</vt:i4>
      </vt:variant>
    </vt:vector>
  </HeadingPairs>
  <TitlesOfParts>
    <vt:vector size="55" baseType="lpstr">
      <vt:lpstr>Franklin Gothic Demi Cond</vt:lpstr>
      <vt:lpstr>AR CENA</vt:lpstr>
      <vt:lpstr>Franklin Gothic Book</vt:lpstr>
      <vt:lpstr>Comic Sans MS</vt:lpstr>
      <vt:lpstr>Arial</vt:lpstr>
      <vt:lpstr>Wingdings 2</vt:lpstr>
      <vt:lpstr>Wingdings</vt:lpstr>
      <vt:lpstr>Times New Roman</vt:lpstr>
      <vt:lpstr>Calibri</vt:lpstr>
      <vt:lpstr>Goudy Old Style</vt:lpstr>
      <vt:lpstr>Calibri Light</vt:lpstr>
      <vt:lpstr>Franklin Gothic Medium</vt:lpstr>
      <vt:lpstr>Bodoni MT</vt:lpstr>
      <vt:lpstr>Avante</vt:lpstr>
      <vt:lpstr>2_Office Theme</vt:lpstr>
      <vt:lpstr>1_Office Theme</vt:lpstr>
      <vt:lpstr>3_Office Theme</vt:lpstr>
      <vt:lpstr>5_Office Theme</vt:lpstr>
      <vt:lpstr>SlateVTI</vt:lpstr>
      <vt:lpstr>1_Crop</vt:lpstr>
      <vt:lpstr>JuxtaposeVTI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29</cp:revision>
  <dcterms:created xsi:type="dcterms:W3CDTF">2014-10-25T17:12:07Z</dcterms:created>
  <dcterms:modified xsi:type="dcterms:W3CDTF">2023-09-03T21:02:12Z</dcterms:modified>
</cp:coreProperties>
</file>