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9" r:id="rId1"/>
    <p:sldMasterId id="2147483691" r:id="rId2"/>
    <p:sldMasterId id="2147483721" r:id="rId3"/>
  </p:sldMasterIdLst>
  <p:sldIdLst>
    <p:sldId id="272" r:id="rId4"/>
    <p:sldId id="273" r:id="rId5"/>
    <p:sldId id="274" r:id="rId6"/>
    <p:sldId id="261" r:id="rId7"/>
    <p:sldId id="275" r:id="rId8"/>
    <p:sldId id="268" r:id="rId9"/>
    <p:sldId id="276" r:id="rId10"/>
    <p:sldId id="277" r:id="rId11"/>
    <p:sldId id="278" r:id="rId12"/>
    <p:sldId id="280" r:id="rId13"/>
    <p:sldId id="281" r:id="rId14"/>
    <p:sldId id="263" r:id="rId15"/>
    <p:sldId id="269"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64" r:id="rId33"/>
    <p:sldId id="270" r:id="rId34"/>
    <p:sldId id="298" r:id="rId35"/>
    <p:sldId id="299" r:id="rId36"/>
    <p:sldId id="265" r:id="rId37"/>
    <p:sldId id="271" r:id="rId38"/>
    <p:sldId id="303" r:id="rId39"/>
    <p:sldId id="304" r:id="rId40"/>
    <p:sldId id="305" r:id="rId41"/>
    <p:sldId id="306" r:id="rId42"/>
    <p:sldId id="266" r:id="rId43"/>
  </p:sldIdLst>
  <p:sldSz cx="12192000" cy="6858000"/>
  <p:notesSz cx="6858000" cy="9144000"/>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Franklin Gothic Book" panose="020B0503020102020204" pitchFamily="34" charset="0"/>
      <p:regular r:id="rId50"/>
      <p:italic r:id="rId51"/>
    </p:embeddedFont>
    <p:embeddedFont>
      <p:font typeface="Tahoma" panose="020B0604030504040204" pitchFamily="34" charset="0"/>
      <p:regular r:id="rId52"/>
      <p:bold r:id="rId53"/>
    </p:embeddedFont>
    <p:embeddedFont>
      <p:font typeface="Tempus Sans ITC" panose="04020404030D07020202" pitchFamily="82" charset="0"/>
      <p:regular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8" autoAdjust="0"/>
    <p:restoredTop sz="94660"/>
  </p:normalViewPr>
  <p:slideViewPr>
    <p:cSldViewPr snapToGrid="0">
      <p:cViewPr varScale="1">
        <p:scale>
          <a:sx n="87" d="100"/>
          <a:sy n="87" d="100"/>
        </p:scale>
        <p:origin x="30" y="18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5.fntdata"/><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3.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6.fntdata"/><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1.fntdata"/><Relationship Id="rId52"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112789"/>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537198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9438254"/>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1807458"/>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9604957"/>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4675623"/>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87323006"/>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801905"/>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62669471"/>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7142438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8156072"/>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6D664C-2457-4493-B106-35E5BCD8C193}"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3471668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D664C-2457-4493-B106-35E5BCD8C193}"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3071167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D664C-2457-4493-B106-35E5BCD8C193}"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2214392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6D664C-2457-4493-B106-35E5BCD8C193}"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3078996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6D664C-2457-4493-B106-35E5BCD8C193}" type="datetimeFigureOut">
              <a:rPr lang="en-US" smtClean="0"/>
              <a:t>9/3/2023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927072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6D664C-2457-4493-B106-35E5BCD8C193}" type="datetimeFigureOut">
              <a:rPr lang="en-US" smtClean="0"/>
              <a:t>9/3/2023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2504767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6D664C-2457-4493-B106-35E5BCD8C193}" type="datetimeFigureOut">
              <a:rPr lang="en-US" smtClean="0"/>
              <a:t>9/3/2023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2097717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6D664C-2457-4493-B106-35E5BCD8C193}"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1879210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6D664C-2457-4493-B106-35E5BCD8C193}"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1410283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D664C-2457-4493-B106-35E5BCD8C193}"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946940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D664C-2457-4493-B106-35E5BCD8C193}"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606C6-FA19-4656-A1AB-9B4C92D4B52E}" type="slidenum">
              <a:rPr lang="en-US" smtClean="0"/>
              <a:t>‹#›</a:t>
            </a:fld>
            <a:endParaRPr lang="en-US"/>
          </a:p>
        </p:txBody>
      </p:sp>
    </p:spTree>
    <p:extLst>
      <p:ext uri="{BB962C8B-B14F-4D97-AF65-F5344CB8AC3E}">
        <p14:creationId xmlns:p14="http://schemas.microsoft.com/office/powerpoint/2010/main" val="4150244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grpSp>
        <p:nvGrpSpPr>
          <p:cNvPr id="9" name="Group 8"/>
          <p:cNvGrpSpPr/>
          <p:nvPr/>
        </p:nvGrpSpPr>
        <p:grpSpPr>
          <a:xfrm>
            <a:off x="580104" y="353966"/>
            <a:ext cx="11051459" cy="187796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5474784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rPr>
              <a:pPr/>
              <a:t>9/3/2023</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221" y="0"/>
            <a:ext cx="122182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50467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6D664C-2457-4493-B106-35E5BCD8C193}" type="datetimeFigureOut">
              <a:rPr lang="en-US" smtClean="0"/>
              <a:t>9/3/2023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606C6-FA19-4656-A1AB-9B4C92D4B52E}" type="slidenum">
              <a:rPr lang="en-US" smtClean="0"/>
              <a:t>‹#›</a:t>
            </a:fld>
            <a:endParaRPr lang="en-US"/>
          </a:p>
        </p:txBody>
      </p:sp>
      <p:pic>
        <p:nvPicPr>
          <p:cNvPr id="7" name="Picture 2" descr="http://www.greenhdwallpaper.com/wp-content/uploads/2014/05/light-green-color-wallpaper-8.jpg">
            <a:extLst>
              <a:ext uri="{FF2B5EF4-FFF2-40B4-BE49-F238E27FC236}">
                <a16:creationId xmlns:a16="http://schemas.microsoft.com/office/drawing/2014/main" id="{020E2F8F-6524-BA18-0E29-18EFAD4E97B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2206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70252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fld id="{87DE6118-2437-4B30-8E3C-4D2BE6020583}" type="datetimeFigureOut">
              <a:rPr lang="en-US" smtClean="0">
                <a:solidFill>
                  <a:srgbClr val="4A2318"/>
                </a:solidFill>
              </a:rPr>
              <a:pPr defTabSz="257175"/>
              <a:t>9/3/2023</a:t>
            </a:fld>
            <a:endParaRPr lang="en-US" dirty="0">
              <a:solidFill>
                <a:srgbClr val="4A2318"/>
              </a:solidFill>
            </a:endParaRPr>
          </a:p>
        </p:txBody>
      </p:sp>
      <p:sp>
        <p:nvSpPr>
          <p:cNvPr id="5" name="Footer Placeholder 4"/>
          <p:cNvSpPr>
            <a:spLocks noGrp="1"/>
          </p:cNvSpPr>
          <p:nvPr>
            <p:ph type="ftr" sz="quarter" idx="3"/>
          </p:nvPr>
        </p:nvSpPr>
        <p:spPr>
          <a:xfrm>
            <a:off x="2893566" y="6453386"/>
            <a:ext cx="6280831" cy="404614"/>
          </a:xfrm>
          <a:prstGeom prst="rect">
            <a:avLst/>
          </a:prstGeom>
        </p:spPr>
        <p:txBody>
          <a:bodyPr vert="horz" lIns="91440" tIns="45720" rIns="91440" bIns="45720" rtlCol="0" anchor="ctr"/>
          <a:lstStyle>
            <a:lvl1pPr algn="l">
              <a:defRPr sz="675" baseline="0">
                <a:solidFill>
                  <a:schemeClr val="tx2"/>
                </a:solidFill>
              </a:defRPr>
            </a:lvl1pPr>
          </a:lstStyle>
          <a:p>
            <a:pPr defTabSz="257175"/>
            <a:endParaRPr lang="en-US" dirty="0">
              <a:solidFill>
                <a:srgbClr val="4A2318"/>
              </a:solidFill>
            </a:endParaRPr>
          </a:p>
        </p:txBody>
      </p:sp>
      <p:sp>
        <p:nvSpPr>
          <p:cNvPr id="6" name="Slide Number Placeholder 5"/>
          <p:cNvSpPr>
            <a:spLocks noGrp="1"/>
          </p:cNvSpPr>
          <p:nvPr>
            <p:ph type="sldNum" sz="quarter" idx="4"/>
          </p:nvPr>
        </p:nvSpPr>
        <p:spPr>
          <a:xfrm>
            <a:off x="9472738" y="6453386"/>
            <a:ext cx="1596292" cy="404614"/>
          </a:xfrm>
          <a:prstGeom prst="rect">
            <a:avLst/>
          </a:prstGeom>
        </p:spPr>
        <p:txBody>
          <a:bodyPr vert="horz" lIns="91440" tIns="45720" rIns="91440" bIns="45720" rtlCol="0" anchor="ctr"/>
          <a:lstStyle>
            <a:lvl1pPr algn="r">
              <a:defRPr sz="675" baseline="0">
                <a:solidFill>
                  <a:schemeClr val="tx2"/>
                </a:solidFill>
              </a:defRPr>
            </a:lvl1pPr>
          </a:lstStyle>
          <a:p>
            <a:pPr defTabSz="257175"/>
            <a:fld id="{69E57DC2-970A-4B3E-BB1C-7A09969E49DF}" type="slidenum">
              <a:rPr lang="en-US" smtClean="0">
                <a:solidFill>
                  <a:srgbClr val="4A2318"/>
                </a:solidFill>
              </a:rPr>
              <a:pPr defTabSz="257175"/>
              <a:t>‹#›</a:t>
            </a:fld>
            <a:endParaRPr lang="en-US" dirty="0">
              <a:solidFill>
                <a:srgbClr val="4A2318"/>
              </a:solidFill>
            </a:endParaRP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81448559"/>
      </p:ext>
    </p:extLst>
  </p:cSld>
  <p:clrMap bg1="lt1" tx1="dk1" bg2="lt2" tx2="dk2" accent1="accent1" accent2="accent2" accent3="accent3" accent4="accent4" accent5="accent5" accent6="accent6" hlink="hlink" folHlink="folHlink"/>
  <p:sldLayoutIdLst>
    <p:sldLayoutId id="2147483722" r:id="rId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l" defTabSz="514350" rtl="0" eaLnBrk="1" latinLnBrk="0" hangingPunct="1">
        <a:lnSpc>
          <a:spcPct val="89000"/>
        </a:lnSpc>
        <a:spcBef>
          <a:spcPct val="0"/>
        </a:spcBef>
        <a:buNone/>
        <a:defRPr sz="2475" kern="1200" baseline="0">
          <a:solidFill>
            <a:schemeClr val="tx2"/>
          </a:solidFill>
          <a:latin typeface="+mj-lt"/>
          <a:ea typeface="+mj-ea"/>
          <a:cs typeface="+mj-cs"/>
        </a:defRPr>
      </a:lvl1pPr>
    </p:titleStyle>
    <p:bodyStyle>
      <a:lvl1pPr marL="216027" indent="-216027" algn="l" defTabSz="514350" rtl="0" eaLnBrk="1" latinLnBrk="0" hangingPunct="1">
        <a:lnSpc>
          <a:spcPct val="94000"/>
        </a:lnSpc>
        <a:spcBef>
          <a:spcPts val="563"/>
        </a:spcBef>
        <a:spcAft>
          <a:spcPts val="113"/>
        </a:spcAft>
        <a:buFont typeface="Franklin Gothic Book" panose="020B0503020102020204" pitchFamily="34" charset="0"/>
        <a:buChar char="■"/>
        <a:defRPr sz="1125" kern="1200" baseline="0">
          <a:solidFill>
            <a:schemeClr val="tx2"/>
          </a:solidFill>
          <a:latin typeface="+mn-lt"/>
          <a:ea typeface="+mn-ea"/>
          <a:cs typeface="+mn-cs"/>
        </a:defRPr>
      </a:lvl1pPr>
      <a:lvl2pPr marL="5143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125" i="1" kern="1200" baseline="0">
          <a:solidFill>
            <a:schemeClr val="tx2"/>
          </a:solidFill>
          <a:latin typeface="+mn-lt"/>
          <a:ea typeface="+mn-ea"/>
          <a:cs typeface="+mn-cs"/>
        </a:defRPr>
      </a:lvl2pPr>
      <a:lvl3pPr marL="7715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kern="1200" baseline="0">
          <a:solidFill>
            <a:schemeClr val="tx2"/>
          </a:solidFill>
          <a:latin typeface="+mn-lt"/>
          <a:ea typeface="+mn-ea"/>
          <a:cs typeface="+mn-cs"/>
        </a:defRPr>
      </a:lvl3pPr>
      <a:lvl4pPr marL="10287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1013" i="1" kern="1200" baseline="0">
          <a:solidFill>
            <a:schemeClr val="tx2"/>
          </a:solidFill>
          <a:latin typeface="+mn-lt"/>
          <a:ea typeface="+mn-ea"/>
          <a:cs typeface="+mn-cs"/>
        </a:defRPr>
      </a:lvl4pPr>
      <a:lvl5pPr marL="12858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kern="1200" baseline="0">
          <a:solidFill>
            <a:schemeClr val="tx2"/>
          </a:solidFill>
          <a:latin typeface="+mn-lt"/>
          <a:ea typeface="+mn-ea"/>
          <a:cs typeface="+mn-cs"/>
        </a:defRPr>
      </a:lvl5pPr>
      <a:lvl6pPr marL="1543050" indent="-216027" algn="l" defTabSz="514350" rtl="0" eaLnBrk="1" latinLnBrk="0" hangingPunct="1">
        <a:lnSpc>
          <a:spcPct val="94000"/>
        </a:lnSpc>
        <a:spcBef>
          <a:spcPts val="281"/>
        </a:spcBef>
        <a:spcAft>
          <a:spcPts val="113"/>
        </a:spcAft>
        <a:buFont typeface="Franklin Gothic Book" panose="020B0503020102020204" pitchFamily="34" charset="0"/>
        <a:buChar char="–"/>
        <a:defRPr sz="900" i="1" kern="1200" baseline="0">
          <a:solidFill>
            <a:schemeClr val="tx2"/>
          </a:solidFill>
          <a:latin typeface="+mn-lt"/>
          <a:ea typeface="+mn-ea"/>
          <a:cs typeface="+mn-cs"/>
        </a:defRPr>
      </a:lvl6pPr>
      <a:lvl7pPr marL="180022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7pPr>
      <a:lvl8pPr marL="2057400"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i="1" kern="1200" baseline="0">
          <a:solidFill>
            <a:schemeClr val="tx2"/>
          </a:solidFill>
          <a:latin typeface="+mn-lt"/>
          <a:ea typeface="+mn-ea"/>
          <a:cs typeface="+mn-cs"/>
        </a:defRPr>
      </a:lvl8pPr>
      <a:lvl9pPr marL="2314575" indent="-216027" algn="l" defTabSz="514350" rtl="0" eaLnBrk="1" latinLnBrk="0" hangingPunct="1">
        <a:lnSpc>
          <a:spcPct val="94000"/>
        </a:lnSpc>
        <a:spcBef>
          <a:spcPts val="281"/>
        </a:spcBef>
        <a:spcAft>
          <a:spcPts val="113"/>
        </a:spcAft>
        <a:buFont typeface="Franklin Gothic Book" panose="020B0503020102020204" pitchFamily="34" charset="0"/>
        <a:buChar char="■"/>
        <a:defRPr sz="788" kern="1200" baseline="0">
          <a:solidFill>
            <a:schemeClr val="tx2"/>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3498" y="1343304"/>
            <a:ext cx="3634067" cy="3609840"/>
          </a:xfrm>
          <a:prstGeom prst="rect">
            <a:avLst/>
          </a:prstGeom>
        </p:spPr>
      </p:pic>
      <p:sp>
        <p:nvSpPr>
          <p:cNvPr id="5" name="TextBox 4"/>
          <p:cNvSpPr txBox="1"/>
          <p:nvPr/>
        </p:nvSpPr>
        <p:spPr>
          <a:xfrm>
            <a:off x="2291217" y="259792"/>
            <a:ext cx="7772400" cy="923330"/>
          </a:xfrm>
          <a:prstGeom prst="rect">
            <a:avLst/>
          </a:prstGeom>
          <a:noFill/>
        </p:spPr>
        <p:txBody>
          <a:bodyPr wrap="square" rtlCol="0">
            <a:spAutoFit/>
          </a:bodyPr>
          <a:lstStyle/>
          <a:p>
            <a:pPr algn="ctr"/>
            <a:r>
              <a:rPr lang="en-US" sz="5400" dirty="0"/>
              <a:t>What is the Bible About?</a:t>
            </a:r>
          </a:p>
        </p:txBody>
      </p:sp>
      <p:sp>
        <p:nvSpPr>
          <p:cNvPr id="6" name="TextBox 5"/>
          <p:cNvSpPr txBox="1"/>
          <p:nvPr/>
        </p:nvSpPr>
        <p:spPr>
          <a:xfrm>
            <a:off x="2209800" y="5233270"/>
            <a:ext cx="7772400" cy="830997"/>
          </a:xfrm>
          <a:prstGeom prst="rect">
            <a:avLst/>
          </a:prstGeom>
          <a:noFill/>
        </p:spPr>
        <p:txBody>
          <a:bodyPr wrap="square" rtlCol="0">
            <a:spAutoFit/>
          </a:bodyPr>
          <a:lstStyle/>
          <a:p>
            <a:pPr algn="ctr"/>
            <a:r>
              <a:rPr lang="en-US" sz="4800" dirty="0"/>
              <a:t>What is the main thrust?</a:t>
            </a:r>
          </a:p>
        </p:txBody>
      </p:sp>
      <p:sp>
        <p:nvSpPr>
          <p:cNvPr id="7" name="TextBox 6"/>
          <p:cNvSpPr txBox="1"/>
          <p:nvPr/>
        </p:nvSpPr>
        <p:spPr>
          <a:xfrm>
            <a:off x="509217" y="2219911"/>
            <a:ext cx="3940897" cy="2231380"/>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Summarize in one sentence?</a:t>
            </a:r>
          </a:p>
          <a:p>
            <a:pPr marL="285750" indent="-285750">
              <a:buFont typeface="Wingdings" panose="05000000000000000000" pitchFamily="2" charset="2"/>
              <a:buChar char="ü"/>
            </a:pPr>
            <a:endParaRPr lang="en-US" sz="1100" dirty="0"/>
          </a:p>
          <a:p>
            <a:pPr marL="285750" indent="-285750">
              <a:buFont typeface="Wingdings" panose="05000000000000000000" pitchFamily="2" charset="2"/>
              <a:buChar char="ü"/>
            </a:pPr>
            <a:r>
              <a:rPr lang="en-US" sz="3200" dirty="0"/>
              <a:t>Summarize in three words?</a:t>
            </a:r>
          </a:p>
        </p:txBody>
      </p:sp>
      <p:sp>
        <p:nvSpPr>
          <p:cNvPr id="8" name="TextBox 7"/>
          <p:cNvSpPr txBox="1"/>
          <p:nvPr/>
        </p:nvSpPr>
        <p:spPr>
          <a:xfrm>
            <a:off x="7918760" y="2073717"/>
            <a:ext cx="4388225" cy="2523768"/>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How to treat others?</a:t>
            </a:r>
          </a:p>
          <a:p>
            <a:pPr marL="285750" indent="-285750">
              <a:buFont typeface="Wingdings" panose="05000000000000000000" pitchFamily="2" charset="2"/>
              <a:buChar char="ü"/>
            </a:pPr>
            <a:endParaRPr lang="en-US" sz="1000" dirty="0"/>
          </a:p>
          <a:p>
            <a:pPr marL="285750" indent="-285750">
              <a:buFont typeface="Wingdings" panose="05000000000000000000" pitchFamily="2" charset="2"/>
              <a:buChar char="ü"/>
            </a:pPr>
            <a:r>
              <a:rPr lang="en-US" sz="3200" dirty="0"/>
              <a:t>Love your neighbor?</a:t>
            </a:r>
          </a:p>
          <a:p>
            <a:pPr marL="285750" indent="-285750">
              <a:buFont typeface="Wingdings" panose="05000000000000000000" pitchFamily="2" charset="2"/>
              <a:buChar char="ü"/>
            </a:pPr>
            <a:endParaRPr lang="en-US" sz="1000" dirty="0"/>
          </a:p>
          <a:p>
            <a:pPr marL="285750" indent="-285750">
              <a:buFont typeface="Wingdings" panose="05000000000000000000" pitchFamily="2" charset="2"/>
              <a:buChar char="ü"/>
            </a:pPr>
            <a:r>
              <a:rPr lang="en-US" sz="3200" dirty="0"/>
              <a:t>Being a good person?</a:t>
            </a:r>
          </a:p>
          <a:p>
            <a:pPr marL="285750" indent="-285750">
              <a:buFont typeface="Wingdings" panose="05000000000000000000" pitchFamily="2" charset="2"/>
              <a:buChar char="ü"/>
            </a:pPr>
            <a:endParaRPr lang="en-US" sz="1000" dirty="0"/>
          </a:p>
          <a:p>
            <a:pPr marL="285750" indent="-285750">
              <a:buFont typeface="Wingdings" panose="05000000000000000000" pitchFamily="2" charset="2"/>
              <a:buChar char="ü"/>
            </a:pPr>
            <a:r>
              <a:rPr lang="en-US" sz="3200" dirty="0"/>
              <a:t>Better society?</a:t>
            </a:r>
          </a:p>
        </p:txBody>
      </p:sp>
    </p:spTree>
    <p:extLst>
      <p:ext uri="{BB962C8B-B14F-4D97-AF65-F5344CB8AC3E}">
        <p14:creationId xmlns:p14="http://schemas.microsoft.com/office/powerpoint/2010/main" val="1320117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fade">
                                      <p:cBhvr>
                                        <p:cTn id="28" dur="1000"/>
                                        <p:tgtEl>
                                          <p:spTgt spid="8">
                                            <p:txEl>
                                              <p:pRg st="0" end="0"/>
                                            </p:txEl>
                                          </p:spTgt>
                                        </p:tgtEl>
                                      </p:cBhvr>
                                    </p:animEffect>
                                    <p:anim calcmode="lin" valueType="num">
                                      <p:cBhvr>
                                        <p:cTn id="2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1000"/>
                                        <p:tgtEl>
                                          <p:spTgt spid="8">
                                            <p:txEl>
                                              <p:pRg st="2" end="2"/>
                                            </p:txEl>
                                          </p:spTgt>
                                        </p:tgtEl>
                                      </p:cBhvr>
                                    </p:animEffect>
                                    <p:anim calcmode="lin" valueType="num">
                                      <p:cBhvr>
                                        <p:cTn id="3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fade">
                                      <p:cBhvr>
                                        <p:cTn id="42" dur="1000"/>
                                        <p:tgtEl>
                                          <p:spTgt spid="8">
                                            <p:txEl>
                                              <p:pRg st="4" end="4"/>
                                            </p:txEl>
                                          </p:spTgt>
                                        </p:tgtEl>
                                      </p:cBhvr>
                                    </p:animEffect>
                                    <p:anim calcmode="lin" valueType="num">
                                      <p:cBhvr>
                                        <p:cTn id="43"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Effect transition="in" filter="fade">
                                      <p:cBhvr>
                                        <p:cTn id="49" dur="1000"/>
                                        <p:tgtEl>
                                          <p:spTgt spid="8">
                                            <p:txEl>
                                              <p:pRg st="6" end="6"/>
                                            </p:txEl>
                                          </p:spTgt>
                                        </p:tgtEl>
                                      </p:cBhvr>
                                    </p:animEffect>
                                    <p:anim calcmode="lin" valueType="num">
                                      <p:cBhvr>
                                        <p:cTn id="5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bldLvl="5"/>
      <p:bldP spid="8"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bibleteacher.com/sites/default/files/powerpoint-backgrounds/1/sunsetcross.jpg"/>
          <p:cNvPicPr>
            <a:picLocks noChangeAspect="1" noChangeArrowheads="1"/>
          </p:cNvPicPr>
          <p:nvPr/>
        </p:nvPicPr>
        <p:blipFill rotWithShape="1">
          <a:blip r:embed="rId2">
            <a:extLst>
              <a:ext uri="{28A0092B-C50C-407E-A947-70E740481C1C}">
                <a14:useLocalDpi xmlns:a14="http://schemas.microsoft.com/office/drawing/2010/main" val="0"/>
              </a:ext>
            </a:extLst>
          </a:blip>
          <a:srcRect l="-300" t="31891" r="300" b="5879"/>
          <a:stretch/>
        </p:blipFill>
        <p:spPr bwMode="auto">
          <a:xfrm>
            <a:off x="1365517" y="596049"/>
            <a:ext cx="9566756" cy="47441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135890" y="963380"/>
            <a:ext cx="6026009" cy="4154984"/>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dirty="0">
                <a:ln/>
                <a:solidFill>
                  <a:srgbClr val="FFFF00"/>
                </a:solidFill>
                <a:latin typeface="Tempus Sans ITC" panose="04020404030D07020202" pitchFamily="82" charset="0"/>
              </a:rPr>
              <a:t>Redemption</a:t>
            </a:r>
          </a:p>
          <a:p>
            <a:pPr algn="ctr"/>
            <a:r>
              <a:rPr lang="en-US" sz="8800" b="1" dirty="0">
                <a:ln/>
                <a:solidFill>
                  <a:srgbClr val="FFFF00"/>
                </a:solidFill>
                <a:latin typeface="Tempus Sans ITC" panose="04020404030D07020202" pitchFamily="82" charset="0"/>
              </a:rPr>
              <a:t>in </a:t>
            </a:r>
          </a:p>
          <a:p>
            <a:pPr algn="ctr"/>
            <a:r>
              <a:rPr lang="en-US" sz="8800" b="1" dirty="0">
                <a:ln/>
                <a:solidFill>
                  <a:srgbClr val="FFFF00"/>
                </a:solidFill>
                <a:latin typeface="Tempus Sans ITC" panose="04020404030D07020202" pitchFamily="82" charset="0"/>
              </a:rPr>
              <a:t>Christ</a:t>
            </a:r>
          </a:p>
        </p:txBody>
      </p:sp>
      <p:sp>
        <p:nvSpPr>
          <p:cNvPr id="4" name="TextBox 3"/>
          <p:cNvSpPr txBox="1"/>
          <p:nvPr/>
        </p:nvSpPr>
        <p:spPr>
          <a:xfrm>
            <a:off x="3830171" y="5540188"/>
            <a:ext cx="4531658" cy="830997"/>
          </a:xfrm>
          <a:prstGeom prst="rect">
            <a:avLst/>
          </a:prstGeom>
          <a:noFill/>
        </p:spPr>
        <p:txBody>
          <a:bodyPr wrap="square" rtlCol="0">
            <a:spAutoFit/>
          </a:bodyPr>
          <a:lstStyle/>
          <a:p>
            <a:pPr algn="ctr"/>
            <a:r>
              <a:rPr lang="en-US" sz="4800" dirty="0">
                <a:latin typeface="Tempus Sans ITC" panose="04020404030D07020202" pitchFamily="82" charset="0"/>
              </a:rPr>
              <a:t>Romans 3:24</a:t>
            </a:r>
          </a:p>
        </p:txBody>
      </p:sp>
    </p:spTree>
    <p:extLst>
      <p:ext uri="{BB962C8B-B14F-4D97-AF65-F5344CB8AC3E}">
        <p14:creationId xmlns:p14="http://schemas.microsoft.com/office/powerpoint/2010/main" val="2487614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ebibleteacher.com/sites/default/files/powerpoint-backgrounds/1/sunsetcross.jpg">
            <a:extLst>
              <a:ext uri="{FF2B5EF4-FFF2-40B4-BE49-F238E27FC236}">
                <a16:creationId xmlns:a16="http://schemas.microsoft.com/office/drawing/2014/main" id="{C5806087-A279-BD15-CF03-C89DF29369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0" t="31891" r="300" b="5879"/>
          <a:stretch/>
        </p:blipFill>
        <p:spPr bwMode="auto">
          <a:xfrm>
            <a:off x="1365517" y="596049"/>
            <a:ext cx="9566756" cy="47441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93064" y="1444794"/>
            <a:ext cx="8590980" cy="2585323"/>
          </a:xfrm>
          <a:prstGeom prst="rect">
            <a:avLst/>
          </a:prstGeom>
          <a:noFill/>
        </p:spPr>
        <p:txBody>
          <a:bodyPr wrap="square" rtlCol="0">
            <a:spAutoFit/>
          </a:bodyPr>
          <a:lstStyle/>
          <a:p>
            <a:r>
              <a:rPr lang="en-US" sz="5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“being justified freely by His grace through the </a:t>
            </a:r>
            <a:r>
              <a:rPr lang="en-US" sz="5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redemption</a:t>
            </a:r>
            <a:r>
              <a:rPr lang="en-US" sz="5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that is </a:t>
            </a:r>
            <a:r>
              <a:rPr lang="en-US" sz="5400" u="sng"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Christ Jesus</a:t>
            </a:r>
            <a:r>
              <a:rPr lang="en-US" sz="5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6C2B9E90-236D-EB03-D20B-0151BA72560C}"/>
              </a:ext>
            </a:extLst>
          </p:cNvPr>
          <p:cNvSpPr txBox="1"/>
          <p:nvPr/>
        </p:nvSpPr>
        <p:spPr>
          <a:xfrm>
            <a:off x="3830171" y="5540188"/>
            <a:ext cx="4531658" cy="830997"/>
          </a:xfrm>
          <a:prstGeom prst="rect">
            <a:avLst/>
          </a:prstGeom>
          <a:noFill/>
        </p:spPr>
        <p:txBody>
          <a:bodyPr wrap="square" rtlCol="0">
            <a:spAutoFit/>
          </a:bodyPr>
          <a:lstStyle/>
          <a:p>
            <a:pPr algn="ctr"/>
            <a:r>
              <a:rPr lang="en-US" sz="4800" dirty="0">
                <a:latin typeface="Tempus Sans ITC" panose="04020404030D07020202" pitchFamily="82" charset="0"/>
              </a:rPr>
              <a:t>Romans 3:24</a:t>
            </a:r>
          </a:p>
        </p:txBody>
      </p:sp>
    </p:spTree>
    <p:extLst>
      <p:ext uri="{BB962C8B-B14F-4D97-AF65-F5344CB8AC3E}">
        <p14:creationId xmlns:p14="http://schemas.microsoft.com/office/powerpoint/2010/main" val="3038221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6302" y="2317969"/>
            <a:ext cx="10463583" cy="2400657"/>
          </a:xfrm>
          <a:prstGeom prst="rect">
            <a:avLst/>
          </a:prstGeom>
          <a:noFill/>
        </p:spPr>
        <p:txBody>
          <a:bodyPr wrap="square" rtlCol="0">
            <a:spAutoFit/>
          </a:bodyPr>
          <a:lstStyle/>
          <a:p>
            <a:pPr marL="342900" indent="-342900">
              <a:buFont typeface="Wingdings" panose="05000000000000000000" pitchFamily="2" charset="2"/>
              <a:buChar char="q"/>
            </a:pPr>
            <a:r>
              <a:rPr lang="en-US" sz="3200" dirty="0"/>
              <a:t> Can easily lose sight of the message of redemption</a:t>
            </a:r>
          </a:p>
          <a:p>
            <a:pPr marL="342900" indent="-342900">
              <a:buFont typeface="Wingdings" panose="05000000000000000000" pitchFamily="2" charset="2"/>
              <a:buChar char="q"/>
            </a:pPr>
            <a:endParaRPr lang="en-US" sz="1100" dirty="0"/>
          </a:p>
          <a:p>
            <a:pPr marL="342900" indent="-342900">
              <a:buFont typeface="Wingdings" panose="05000000000000000000" pitchFamily="2" charset="2"/>
              <a:buChar char="q"/>
            </a:pPr>
            <a:r>
              <a:rPr lang="en-US" sz="3200" dirty="0"/>
              <a:t> The social gospel shifts the message</a:t>
            </a:r>
          </a:p>
          <a:p>
            <a:pPr marL="342900" indent="-342900">
              <a:buFont typeface="Wingdings" panose="05000000000000000000" pitchFamily="2" charset="2"/>
              <a:buChar char="q"/>
            </a:pPr>
            <a:endParaRPr lang="en-US" sz="1100" dirty="0"/>
          </a:p>
          <a:p>
            <a:pPr marL="342900" indent="-342900">
              <a:buFont typeface="Wingdings" panose="05000000000000000000" pitchFamily="2" charset="2"/>
              <a:buChar char="q"/>
            </a:pPr>
            <a:r>
              <a:rPr lang="en-US" sz="3200" dirty="0"/>
              <a:t> If we think most of our teaching should focus on being a better person or coping with life – missed the message</a:t>
            </a:r>
          </a:p>
        </p:txBody>
      </p:sp>
      <p:sp>
        <p:nvSpPr>
          <p:cNvPr id="3" name="TextBox 2"/>
          <p:cNvSpPr txBox="1"/>
          <p:nvPr/>
        </p:nvSpPr>
        <p:spPr>
          <a:xfrm>
            <a:off x="2101887" y="5016265"/>
            <a:ext cx="7982847" cy="1446550"/>
          </a:xfrm>
          <a:prstGeom prst="rect">
            <a:avLst/>
          </a:prstGeom>
          <a:noFill/>
        </p:spPr>
        <p:txBody>
          <a:bodyPr wrap="square" rtlCol="0">
            <a:spAutoFit/>
          </a:bodyPr>
          <a:lstStyle/>
          <a:p>
            <a:pPr algn="ctr"/>
            <a:r>
              <a:rPr lang="en-US" sz="4400" i="1" dirty="0">
                <a:solidFill>
                  <a:srgbClr val="002060"/>
                </a:solidFill>
              </a:rPr>
              <a:t>Let’s See What The Message Is &amp; Why It Is Needed</a:t>
            </a:r>
          </a:p>
        </p:txBody>
      </p:sp>
      <p:pic>
        <p:nvPicPr>
          <p:cNvPr id="8" name="Picture 2" descr="http://www.ebibleteacher.com/sites/default/files/powerpoint-backgrounds/1/sunsetcross.jpg">
            <a:extLst>
              <a:ext uri="{FF2B5EF4-FFF2-40B4-BE49-F238E27FC236}">
                <a16:creationId xmlns:a16="http://schemas.microsoft.com/office/drawing/2014/main" id="{D0FF7B81-F37E-199E-2B05-6CE101F330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42857D0-37BD-CB65-B99C-5A5327025421}"/>
              </a:ext>
            </a:extLst>
          </p:cNvPr>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spTree>
    <p:extLst>
      <p:ext uri="{BB962C8B-B14F-4D97-AF65-F5344CB8AC3E}">
        <p14:creationId xmlns:p14="http://schemas.microsoft.com/office/powerpoint/2010/main" val="3888544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2B64B6-0877-BE4E-CF1F-8EB16A63973E}"/>
              </a:ext>
            </a:extLst>
          </p:cNvPr>
          <p:cNvGrpSpPr/>
          <p:nvPr/>
        </p:nvGrpSpPr>
        <p:grpSpPr>
          <a:xfrm>
            <a:off x="1062238" y="395185"/>
            <a:ext cx="10069350" cy="1527743"/>
            <a:chOff x="1062238" y="395185"/>
            <a:chExt cx="10069350" cy="1527743"/>
          </a:xfrm>
        </p:grpSpPr>
        <p:pic>
          <p:nvPicPr>
            <p:cNvPr id="5" name="Picture 2" descr="http://www.ebibleteacher.com/sites/default/files/powerpoint-backgrounds/1/sunsetcross.jpg"/>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grpSp>
      <p:sp>
        <p:nvSpPr>
          <p:cNvPr id="3" name="TextBox 2">
            <a:extLst>
              <a:ext uri="{FF2B5EF4-FFF2-40B4-BE49-F238E27FC236}">
                <a16:creationId xmlns:a16="http://schemas.microsoft.com/office/drawing/2014/main" id="{AAA02F62-4A9F-D299-446F-C65D3913DAA8}"/>
              </a:ext>
            </a:extLst>
          </p:cNvPr>
          <p:cNvSpPr txBox="1"/>
          <p:nvPr/>
        </p:nvSpPr>
        <p:spPr>
          <a:xfrm>
            <a:off x="1774048" y="2377635"/>
            <a:ext cx="9122714" cy="830997"/>
          </a:xfrm>
          <a:prstGeom prst="rect">
            <a:avLst/>
          </a:prstGeom>
          <a:noFill/>
        </p:spPr>
        <p:txBody>
          <a:bodyPr wrap="square" rtlCol="0">
            <a:spAutoFit/>
          </a:bodyPr>
          <a:lstStyle/>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p:txBody>
      </p:sp>
    </p:spTree>
    <p:extLst>
      <p:ext uri="{BB962C8B-B14F-4D97-AF65-F5344CB8AC3E}">
        <p14:creationId xmlns:p14="http://schemas.microsoft.com/office/powerpoint/2010/main" val="122670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6"/>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p:txBody>
      </p:sp>
      <p:sp>
        <p:nvSpPr>
          <p:cNvPr id="3" name="Oval 2"/>
          <p:cNvSpPr/>
          <p:nvPr/>
        </p:nvSpPr>
        <p:spPr>
          <a:xfrm>
            <a:off x="4031878" y="957699"/>
            <a:ext cx="4128247"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The Fall of Man</a:t>
            </a:r>
          </a:p>
        </p:txBody>
      </p:sp>
      <p:sp>
        <p:nvSpPr>
          <p:cNvPr id="4" name="TextBox 3"/>
          <p:cNvSpPr txBox="1"/>
          <p:nvPr/>
        </p:nvSpPr>
        <p:spPr>
          <a:xfrm>
            <a:off x="607775" y="1990889"/>
            <a:ext cx="11000177" cy="2923877"/>
          </a:xfrm>
          <a:prstGeom prst="rect">
            <a:avLst/>
          </a:prstGeom>
          <a:noFill/>
        </p:spPr>
        <p:txBody>
          <a:bodyPr wrap="square" rtlCol="0">
            <a:spAutoFit/>
          </a:bodyPr>
          <a:lstStyle/>
          <a:p>
            <a:pPr marL="457200" indent="-457200">
              <a:buFont typeface="+mj-lt"/>
              <a:buAutoNum type="alphaUcPeriod"/>
            </a:pPr>
            <a:r>
              <a:rPr lang="en-US" sz="2800" b="1" u="sng" dirty="0"/>
              <a:t>Man’s Condition Before the Fall</a:t>
            </a:r>
          </a:p>
          <a:p>
            <a:pPr marL="914400" lvl="1" indent="-457200">
              <a:buFont typeface="+mj-lt"/>
              <a:buAutoNum type="arabicPeriod"/>
            </a:pPr>
            <a:r>
              <a:rPr lang="en-US" sz="2600" dirty="0"/>
              <a:t>God created man – very good (Gen. 1:26-31)</a:t>
            </a:r>
          </a:p>
          <a:p>
            <a:pPr marL="914400" lvl="1" indent="-457200">
              <a:buFont typeface="+mj-lt"/>
              <a:buAutoNum type="arabicPeriod"/>
            </a:pPr>
            <a:r>
              <a:rPr lang="en-US" sz="2600" dirty="0"/>
              <a:t>Innocent &amp; pure – right with God (nothing to separate)</a:t>
            </a:r>
          </a:p>
          <a:p>
            <a:pPr marL="914400" lvl="1" indent="-457200">
              <a:buFont typeface="+mj-lt"/>
              <a:buAutoNum type="arabicPeriod"/>
            </a:pPr>
            <a:r>
              <a:rPr lang="en-US" sz="2600" dirty="0"/>
              <a:t>Nothing to mar man’s perfect condition – no evil</a:t>
            </a:r>
          </a:p>
          <a:p>
            <a:pPr marL="914400" lvl="1" indent="-457200">
              <a:buFont typeface="+mj-lt"/>
              <a:buAutoNum type="arabicPeriod"/>
            </a:pPr>
            <a:r>
              <a:rPr lang="en-US" sz="2600" dirty="0"/>
              <a:t>No toil – no weariness – no cares – no anxiety – no pain – no sickness – no sorrow – no death</a:t>
            </a:r>
          </a:p>
          <a:p>
            <a:pPr marL="914400" lvl="1" indent="-457200">
              <a:buFont typeface="+mj-lt"/>
              <a:buAutoNum type="arabicPeriod"/>
            </a:pPr>
            <a:r>
              <a:rPr lang="en-US" sz="2600" dirty="0"/>
              <a:t>Capable of understanding – making own choices (Gen.2:16-17)</a:t>
            </a:r>
          </a:p>
        </p:txBody>
      </p:sp>
    </p:spTree>
    <p:extLst>
      <p:ext uri="{BB962C8B-B14F-4D97-AF65-F5344CB8AC3E}">
        <p14:creationId xmlns:p14="http://schemas.microsoft.com/office/powerpoint/2010/main" val="1906781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6"/>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p:txBody>
      </p:sp>
      <p:sp>
        <p:nvSpPr>
          <p:cNvPr id="3" name="Oval 2"/>
          <p:cNvSpPr/>
          <p:nvPr/>
        </p:nvSpPr>
        <p:spPr>
          <a:xfrm>
            <a:off x="4031878" y="957699"/>
            <a:ext cx="4128247"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The Fall of Man</a:t>
            </a:r>
          </a:p>
        </p:txBody>
      </p:sp>
      <p:sp>
        <p:nvSpPr>
          <p:cNvPr id="4" name="TextBox 3"/>
          <p:cNvSpPr txBox="1"/>
          <p:nvPr/>
        </p:nvSpPr>
        <p:spPr>
          <a:xfrm>
            <a:off x="558496" y="1990889"/>
            <a:ext cx="11049455" cy="1754326"/>
          </a:xfrm>
          <a:prstGeom prst="rect">
            <a:avLst/>
          </a:prstGeom>
          <a:noFill/>
        </p:spPr>
        <p:txBody>
          <a:bodyPr wrap="square" rtlCol="0">
            <a:spAutoFit/>
          </a:bodyPr>
          <a:lstStyle/>
          <a:p>
            <a:pPr marL="457200" indent="-457200">
              <a:buFont typeface="+mj-lt"/>
              <a:buAutoNum type="alphaUcPeriod"/>
            </a:pPr>
            <a:r>
              <a:rPr lang="en-US" sz="2800" b="1" u="sng" dirty="0"/>
              <a:t>Man’s Condition Before the Fall</a:t>
            </a:r>
          </a:p>
          <a:p>
            <a:pPr marL="457200" indent="-457200">
              <a:buFont typeface="+mj-lt"/>
              <a:buAutoNum type="alphaUcPeriod"/>
            </a:pPr>
            <a:r>
              <a:rPr lang="en-US" sz="2800" b="1" u="sng" dirty="0"/>
              <a:t>Man’s Fall</a:t>
            </a:r>
          </a:p>
          <a:p>
            <a:pPr marL="914400" lvl="1" indent="-457200">
              <a:buFont typeface="+mj-lt"/>
              <a:buAutoNum type="arabicPeriod"/>
            </a:pPr>
            <a:r>
              <a:rPr lang="en-US" sz="2600" dirty="0"/>
              <a:t>God warned – would die – if sinned (Gen. 2:16-17)</a:t>
            </a:r>
          </a:p>
          <a:p>
            <a:pPr marL="914400" lvl="1" indent="-457200">
              <a:buFont typeface="+mj-lt"/>
              <a:buAutoNum type="arabicPeriod"/>
            </a:pPr>
            <a:r>
              <a:rPr lang="en-US" sz="2600" dirty="0"/>
              <a:t>Adam and Eve sinned (Gen. 3:1-6)</a:t>
            </a:r>
          </a:p>
        </p:txBody>
      </p:sp>
    </p:spTree>
    <p:extLst>
      <p:ext uri="{BB962C8B-B14F-4D97-AF65-F5344CB8AC3E}">
        <p14:creationId xmlns:p14="http://schemas.microsoft.com/office/powerpoint/2010/main" val="3834422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6"/>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p:txBody>
      </p:sp>
      <p:sp>
        <p:nvSpPr>
          <p:cNvPr id="3" name="Oval 2"/>
          <p:cNvSpPr/>
          <p:nvPr/>
        </p:nvSpPr>
        <p:spPr>
          <a:xfrm>
            <a:off x="4031878" y="957699"/>
            <a:ext cx="4128247"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The Fall of Man</a:t>
            </a:r>
          </a:p>
        </p:txBody>
      </p:sp>
      <p:sp>
        <p:nvSpPr>
          <p:cNvPr id="4" name="TextBox 3"/>
          <p:cNvSpPr txBox="1"/>
          <p:nvPr/>
        </p:nvSpPr>
        <p:spPr>
          <a:xfrm>
            <a:off x="635152" y="1990889"/>
            <a:ext cx="10934471" cy="4185761"/>
          </a:xfrm>
          <a:prstGeom prst="rect">
            <a:avLst/>
          </a:prstGeom>
          <a:noFill/>
        </p:spPr>
        <p:txBody>
          <a:bodyPr wrap="square" rtlCol="0">
            <a:spAutoFit/>
          </a:bodyPr>
          <a:lstStyle/>
          <a:p>
            <a:pPr marL="457200" indent="-457200">
              <a:buFont typeface="+mj-lt"/>
              <a:buAutoNum type="alphaUcPeriod"/>
            </a:pPr>
            <a:r>
              <a:rPr lang="en-US" sz="2800" b="1" u="sng" dirty="0"/>
              <a:t>Man’s Condition Before the Fall</a:t>
            </a:r>
          </a:p>
          <a:p>
            <a:pPr marL="457200" indent="-457200">
              <a:buFont typeface="+mj-lt"/>
              <a:buAutoNum type="alphaUcPeriod"/>
            </a:pPr>
            <a:r>
              <a:rPr lang="en-US" sz="2800" b="1" u="sng" dirty="0"/>
              <a:t>Man’s Fall</a:t>
            </a:r>
          </a:p>
          <a:p>
            <a:pPr marL="457200" indent="-457200">
              <a:buFont typeface="+mj-lt"/>
              <a:buAutoNum type="alphaUcPeriod"/>
            </a:pPr>
            <a:r>
              <a:rPr lang="en-US" sz="2800" b="1" u="sng" dirty="0"/>
              <a:t>Man’s Condition After the Fall</a:t>
            </a:r>
          </a:p>
          <a:p>
            <a:pPr marL="914400" lvl="1" indent="-457200">
              <a:buFont typeface="+mj-lt"/>
              <a:buAutoNum type="arabicPeriod"/>
            </a:pPr>
            <a:r>
              <a:rPr lang="en-US" sz="2600" dirty="0"/>
              <a:t>Separated from God </a:t>
            </a:r>
          </a:p>
          <a:p>
            <a:pPr marL="1371600" lvl="2" indent="-457200">
              <a:buFont typeface="+mj-lt"/>
              <a:buAutoNum type="alphaLcPeriod"/>
            </a:pPr>
            <a:r>
              <a:rPr lang="en-US" sz="2400" dirty="0"/>
              <a:t>Driven from the garden (Gen. 3:23-24)</a:t>
            </a:r>
          </a:p>
          <a:p>
            <a:pPr marL="1371600" lvl="2" indent="-457200">
              <a:buFont typeface="+mj-lt"/>
              <a:buAutoNum type="alphaLcPeriod"/>
            </a:pPr>
            <a:r>
              <a:rPr lang="en-US" sz="2400" dirty="0"/>
              <a:t>Sin separates from God (Isa. 59:1-2; Jas. 1:15)</a:t>
            </a:r>
          </a:p>
          <a:p>
            <a:pPr marL="914400" lvl="1" indent="-457200">
              <a:buFont typeface="+mj-lt"/>
              <a:buAutoNum type="arabicPeriod"/>
            </a:pPr>
            <a:r>
              <a:rPr lang="en-US" sz="2600" dirty="0"/>
              <a:t>Physical death (1 Cor. 15:22)</a:t>
            </a:r>
          </a:p>
          <a:p>
            <a:pPr marL="914400" lvl="1" indent="-457200">
              <a:buFont typeface="+mj-lt"/>
              <a:buAutoNum type="arabicPeriod"/>
            </a:pPr>
            <a:r>
              <a:rPr lang="en-US" sz="2600" dirty="0"/>
              <a:t>Sickness, disease, pain, and suffering</a:t>
            </a:r>
          </a:p>
          <a:p>
            <a:pPr marL="914400" lvl="1" indent="-457200">
              <a:buFont typeface="+mj-lt"/>
              <a:buAutoNum type="arabicPeriod"/>
            </a:pPr>
            <a:r>
              <a:rPr lang="en-US" sz="2600" dirty="0"/>
              <a:t>Woman: pain in childbirth (Gen. 3:16; 1 Tim. 2:15)</a:t>
            </a:r>
          </a:p>
          <a:p>
            <a:pPr marL="914400" lvl="1" indent="-457200">
              <a:buFont typeface="+mj-lt"/>
              <a:buAutoNum type="arabicPeriod"/>
            </a:pPr>
            <a:r>
              <a:rPr lang="en-US" sz="2600" dirty="0"/>
              <a:t>Man: by sweat of face eat bread (Gen. 3:19)</a:t>
            </a:r>
          </a:p>
        </p:txBody>
      </p:sp>
      <p:sp>
        <p:nvSpPr>
          <p:cNvPr id="6" name="Round Diagonal Corner Rectangle 5"/>
          <p:cNvSpPr/>
          <p:nvPr/>
        </p:nvSpPr>
        <p:spPr>
          <a:xfrm>
            <a:off x="1982508" y="6065703"/>
            <a:ext cx="8403956" cy="704941"/>
          </a:xfrm>
          <a:prstGeom prst="round2DiagRect">
            <a:avLst>
              <a:gd name="adj1" fmla="val 50000"/>
              <a:gd name="adj2" fmla="val 0"/>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chemeClr val="bg1"/>
                </a:solidFill>
              </a:rPr>
              <a:t>Man is left in a wretched condition (Rom. 7:24-25)</a:t>
            </a:r>
          </a:p>
        </p:txBody>
      </p:sp>
    </p:spTree>
    <p:extLst>
      <p:ext uri="{BB962C8B-B14F-4D97-AF65-F5344CB8AC3E}">
        <p14:creationId xmlns:p14="http://schemas.microsoft.com/office/powerpoint/2010/main" val="1471175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6"/>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571500" indent="-571500" algn="ctr">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p:txBody>
      </p:sp>
      <p:sp>
        <p:nvSpPr>
          <p:cNvPr id="3" name="Oval 2"/>
          <p:cNvSpPr/>
          <p:nvPr/>
        </p:nvSpPr>
        <p:spPr>
          <a:xfrm>
            <a:off x="4031878" y="957699"/>
            <a:ext cx="4128247"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The Fall of Man</a:t>
            </a:r>
          </a:p>
        </p:txBody>
      </p:sp>
      <p:sp>
        <p:nvSpPr>
          <p:cNvPr id="4" name="TextBox 3"/>
          <p:cNvSpPr txBox="1"/>
          <p:nvPr/>
        </p:nvSpPr>
        <p:spPr>
          <a:xfrm>
            <a:off x="596824" y="1990889"/>
            <a:ext cx="10994701" cy="3016210"/>
          </a:xfrm>
          <a:prstGeom prst="rect">
            <a:avLst/>
          </a:prstGeom>
          <a:noFill/>
        </p:spPr>
        <p:txBody>
          <a:bodyPr wrap="square" rtlCol="0">
            <a:spAutoFit/>
          </a:bodyPr>
          <a:lstStyle/>
          <a:p>
            <a:pPr marL="457200" indent="-457200">
              <a:buFont typeface="+mj-lt"/>
              <a:buAutoNum type="alphaUcPeriod"/>
            </a:pPr>
            <a:r>
              <a:rPr lang="en-US" sz="2800" b="1" u="sng" dirty="0"/>
              <a:t>Man’s Condition Before the Fall</a:t>
            </a:r>
          </a:p>
          <a:p>
            <a:pPr marL="457200" indent="-457200">
              <a:buFont typeface="+mj-lt"/>
              <a:buAutoNum type="alphaUcPeriod"/>
            </a:pPr>
            <a:r>
              <a:rPr lang="en-US" sz="2800" b="1" u="sng" dirty="0"/>
              <a:t>Man’s Fall</a:t>
            </a:r>
          </a:p>
          <a:p>
            <a:pPr marL="457200" indent="-457200">
              <a:buFont typeface="+mj-lt"/>
              <a:buAutoNum type="alphaUcPeriod"/>
            </a:pPr>
            <a:r>
              <a:rPr lang="en-US" sz="2800" b="1" u="sng" dirty="0"/>
              <a:t>Man’s Condition After the Fall</a:t>
            </a:r>
          </a:p>
          <a:p>
            <a:pPr marL="457200" indent="-457200">
              <a:buFont typeface="+mj-lt"/>
              <a:buAutoNum type="alphaUcPeriod"/>
            </a:pPr>
            <a:r>
              <a:rPr lang="en-US" sz="2800" b="1" u="sng" dirty="0"/>
              <a:t>All Men Sin</a:t>
            </a:r>
          </a:p>
          <a:p>
            <a:pPr marL="914400" lvl="1" indent="-457200">
              <a:buFont typeface="+mj-lt"/>
              <a:buAutoNum type="arabicPeriod"/>
            </a:pPr>
            <a:r>
              <a:rPr lang="en-US" sz="2600" dirty="0"/>
              <a:t>All men become sinners &amp; fall (Rom. 3:9, 23)</a:t>
            </a:r>
          </a:p>
          <a:p>
            <a:pPr marL="914400" lvl="1" indent="-457200">
              <a:buFont typeface="+mj-lt"/>
              <a:buAutoNum type="arabicPeriod"/>
            </a:pPr>
            <a:r>
              <a:rPr lang="en-US" sz="2600" dirty="0"/>
              <a:t>Become sinners by own sin (Rom. 5:12; Ezek. 18:20)</a:t>
            </a:r>
          </a:p>
          <a:p>
            <a:pPr marL="914400" lvl="1" indent="-457200">
              <a:buFont typeface="+mj-lt"/>
              <a:buAutoNum type="arabicPeriod"/>
            </a:pPr>
            <a:r>
              <a:rPr lang="en-US" sz="2600" dirty="0"/>
              <a:t>Become sinners  when we become accountable (Rom. 7:9)</a:t>
            </a:r>
          </a:p>
        </p:txBody>
      </p:sp>
    </p:spTree>
    <p:extLst>
      <p:ext uri="{BB962C8B-B14F-4D97-AF65-F5344CB8AC3E}">
        <p14:creationId xmlns:p14="http://schemas.microsoft.com/office/powerpoint/2010/main" val="1577791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ChangeArrowheads="1"/>
          </p:cNvSpPr>
          <p:nvPr/>
        </p:nvSpPr>
        <p:spPr bwMode="auto">
          <a:xfrm rot="16200000">
            <a:off x="2819400" y="4419600"/>
            <a:ext cx="6477000" cy="38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US" sz="2800" b="1">
                <a:solidFill>
                  <a:srgbClr val="000000"/>
                </a:solidFill>
              </a:rPr>
              <a:t>Point of Accountability</a:t>
            </a:r>
          </a:p>
        </p:txBody>
      </p:sp>
      <p:sp>
        <p:nvSpPr>
          <p:cNvPr id="221187" name="Text Box 3"/>
          <p:cNvSpPr txBox="1">
            <a:spLocks noChangeArrowheads="1"/>
          </p:cNvSpPr>
          <p:nvPr/>
        </p:nvSpPr>
        <p:spPr bwMode="auto">
          <a:xfrm>
            <a:off x="2286000" y="304800"/>
            <a:ext cx="7696200" cy="1931988"/>
          </a:xfrm>
          <a:prstGeom prst="rect">
            <a:avLst/>
          </a:prstGeom>
          <a:solidFill>
            <a:srgbClr val="333333"/>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lgn="ctr" fontAlgn="base">
              <a:spcBef>
                <a:spcPct val="0"/>
              </a:spcBef>
              <a:spcAft>
                <a:spcPct val="0"/>
              </a:spcAft>
            </a:pPr>
            <a:r>
              <a:rPr lang="en-US" sz="3600" b="1" u="sng" dirty="0">
                <a:solidFill>
                  <a:srgbClr val="FFFFFF"/>
                </a:solidFill>
                <a:latin typeface="Times New Roman" panose="02020603050405020304" pitchFamily="18" charset="0"/>
              </a:rPr>
              <a:t>Rom 7:9</a:t>
            </a:r>
          </a:p>
          <a:p>
            <a:pPr algn="ctr" fontAlgn="base">
              <a:spcBef>
                <a:spcPct val="0"/>
              </a:spcBef>
              <a:spcAft>
                <a:spcPct val="0"/>
              </a:spcAft>
            </a:pPr>
            <a:endParaRPr lang="en-US" sz="2800" dirty="0">
              <a:solidFill>
                <a:srgbClr val="FFFFFF"/>
              </a:solidFill>
              <a:latin typeface="Times New Roman" panose="02020603050405020304" pitchFamily="18" charset="0"/>
            </a:endParaRPr>
          </a:p>
          <a:p>
            <a:pPr algn="ctr" fontAlgn="base">
              <a:spcBef>
                <a:spcPct val="0"/>
              </a:spcBef>
              <a:spcAft>
                <a:spcPct val="0"/>
              </a:spcAft>
            </a:pPr>
            <a:r>
              <a:rPr lang="en-US" sz="2800" dirty="0">
                <a:solidFill>
                  <a:srgbClr val="FFFFFF"/>
                </a:solidFill>
                <a:latin typeface="Times New Roman" panose="02020603050405020304" pitchFamily="18" charset="0"/>
              </a:rPr>
              <a:t>I was alive once without the law, but when the commandment came, sin revived and I died. </a:t>
            </a:r>
          </a:p>
        </p:txBody>
      </p:sp>
      <p:sp>
        <p:nvSpPr>
          <p:cNvPr id="221188" name="AutoShape 4"/>
          <p:cNvSpPr>
            <a:spLocks noChangeArrowheads="1"/>
          </p:cNvSpPr>
          <p:nvPr/>
        </p:nvSpPr>
        <p:spPr bwMode="auto">
          <a:xfrm>
            <a:off x="1752600" y="2895600"/>
            <a:ext cx="3810000" cy="457200"/>
          </a:xfrm>
          <a:prstGeom prst="roundRect">
            <a:avLst>
              <a:gd name="adj" fmla="val 30954"/>
            </a:avLst>
          </a:prstGeom>
          <a:solidFill>
            <a:srgbClr val="C000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fontAlgn="base">
              <a:spcBef>
                <a:spcPct val="0"/>
              </a:spcBef>
              <a:spcAft>
                <a:spcPct val="0"/>
              </a:spcAft>
            </a:pPr>
            <a:r>
              <a:rPr lang="en-US" sz="2400" b="1" dirty="0">
                <a:solidFill>
                  <a:srgbClr val="FFFFFF"/>
                </a:solidFill>
                <a:effectLst>
                  <a:outerShdw blurRad="38100" dist="38100" dir="2700000" algn="tl">
                    <a:srgbClr val="000000">
                      <a:alpha val="43137"/>
                    </a:srgbClr>
                  </a:outerShdw>
                </a:effectLst>
              </a:rPr>
              <a:t>Before He Was Accountable</a:t>
            </a:r>
          </a:p>
        </p:txBody>
      </p:sp>
      <p:sp>
        <p:nvSpPr>
          <p:cNvPr id="221189" name="AutoShape 5"/>
          <p:cNvSpPr>
            <a:spLocks noChangeArrowheads="1"/>
          </p:cNvSpPr>
          <p:nvPr/>
        </p:nvSpPr>
        <p:spPr bwMode="auto">
          <a:xfrm>
            <a:off x="6553200" y="2895600"/>
            <a:ext cx="3810000" cy="457200"/>
          </a:xfrm>
          <a:prstGeom prst="roundRect">
            <a:avLst>
              <a:gd name="adj" fmla="val 30954"/>
            </a:avLst>
          </a:prstGeom>
          <a:solidFill>
            <a:srgbClr val="C000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fontAlgn="base">
              <a:spcBef>
                <a:spcPct val="0"/>
              </a:spcBef>
              <a:spcAft>
                <a:spcPct val="0"/>
              </a:spcAft>
            </a:pPr>
            <a:r>
              <a:rPr lang="en-US" sz="2400" b="1">
                <a:solidFill>
                  <a:srgbClr val="FFFFFF"/>
                </a:solidFill>
                <a:effectLst>
                  <a:outerShdw blurRad="38100" dist="38100" dir="2700000" algn="tl">
                    <a:srgbClr val="000000">
                      <a:alpha val="43137"/>
                    </a:srgbClr>
                  </a:outerShdw>
                </a:effectLst>
              </a:rPr>
              <a:t>After He Was Accountable</a:t>
            </a:r>
          </a:p>
        </p:txBody>
      </p:sp>
      <p:sp>
        <p:nvSpPr>
          <p:cNvPr id="221190" name="Text Box 6"/>
          <p:cNvSpPr txBox="1">
            <a:spLocks noChangeArrowheads="1"/>
          </p:cNvSpPr>
          <p:nvPr/>
        </p:nvSpPr>
        <p:spPr bwMode="auto">
          <a:xfrm>
            <a:off x="2133600" y="3886200"/>
            <a:ext cx="3200400" cy="231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120000"/>
              </a:lnSpc>
              <a:spcBef>
                <a:spcPct val="50000"/>
              </a:spcBef>
              <a:spcAft>
                <a:spcPct val="0"/>
              </a:spcAft>
            </a:pPr>
            <a:r>
              <a:rPr lang="en-US" sz="3200" b="1" dirty="0"/>
              <a:t>Without Law</a:t>
            </a:r>
          </a:p>
          <a:p>
            <a:pPr algn="ctr" fontAlgn="base">
              <a:lnSpc>
                <a:spcPct val="120000"/>
              </a:lnSpc>
              <a:spcBef>
                <a:spcPct val="50000"/>
              </a:spcBef>
              <a:spcAft>
                <a:spcPct val="0"/>
              </a:spcAft>
            </a:pPr>
            <a:r>
              <a:rPr lang="en-US" sz="3200" b="1" i="1" dirty="0"/>
              <a:t>No Sin</a:t>
            </a:r>
          </a:p>
          <a:p>
            <a:pPr algn="ctr" fontAlgn="base">
              <a:lnSpc>
                <a:spcPct val="120000"/>
              </a:lnSpc>
              <a:spcBef>
                <a:spcPct val="50000"/>
              </a:spcBef>
              <a:spcAft>
                <a:spcPct val="0"/>
              </a:spcAft>
            </a:pPr>
            <a:r>
              <a:rPr lang="en-US" sz="3200" b="1" dirty="0"/>
              <a:t>Alive</a:t>
            </a:r>
          </a:p>
        </p:txBody>
      </p:sp>
      <p:sp>
        <p:nvSpPr>
          <p:cNvPr id="221191" name="Text Box 7"/>
          <p:cNvSpPr txBox="1">
            <a:spLocks noChangeArrowheads="1"/>
          </p:cNvSpPr>
          <p:nvPr/>
        </p:nvSpPr>
        <p:spPr bwMode="auto">
          <a:xfrm>
            <a:off x="6172200" y="3886200"/>
            <a:ext cx="4800600" cy="231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120000"/>
              </a:lnSpc>
              <a:spcBef>
                <a:spcPct val="50000"/>
              </a:spcBef>
              <a:spcAft>
                <a:spcPct val="0"/>
              </a:spcAft>
            </a:pPr>
            <a:r>
              <a:rPr lang="en-US" sz="3200" b="1" dirty="0"/>
              <a:t>Commandment Came</a:t>
            </a:r>
          </a:p>
          <a:p>
            <a:pPr algn="ctr" fontAlgn="base">
              <a:lnSpc>
                <a:spcPct val="120000"/>
              </a:lnSpc>
              <a:spcBef>
                <a:spcPct val="50000"/>
              </a:spcBef>
              <a:spcAft>
                <a:spcPct val="0"/>
              </a:spcAft>
            </a:pPr>
            <a:r>
              <a:rPr lang="en-US" sz="3200" b="1" dirty="0"/>
              <a:t>Sin Revived</a:t>
            </a:r>
          </a:p>
          <a:p>
            <a:pPr algn="ctr" fontAlgn="base">
              <a:lnSpc>
                <a:spcPct val="120000"/>
              </a:lnSpc>
              <a:spcBef>
                <a:spcPct val="50000"/>
              </a:spcBef>
              <a:spcAft>
                <a:spcPct val="0"/>
              </a:spcAft>
            </a:pPr>
            <a:r>
              <a:rPr lang="en-US" sz="3200" b="1" dirty="0"/>
              <a:t>Died</a:t>
            </a:r>
          </a:p>
        </p:txBody>
      </p:sp>
    </p:spTree>
    <p:extLst>
      <p:ext uri="{BB962C8B-B14F-4D97-AF65-F5344CB8AC3E}">
        <p14:creationId xmlns:p14="http://schemas.microsoft.com/office/powerpoint/2010/main" val="149432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1186"/>
                                        </p:tgtEl>
                                        <p:attrNameLst>
                                          <p:attrName>style.visibility</p:attrName>
                                        </p:attrNameLst>
                                      </p:cBhvr>
                                      <p:to>
                                        <p:strVal val="visible"/>
                                      </p:to>
                                    </p:set>
                                    <p:animEffect transition="in" filter="wipe(up)">
                                      <p:cBhvr>
                                        <p:cTn id="7" dur="1000"/>
                                        <p:tgtEl>
                                          <p:spTgt spid="2211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1188"/>
                                        </p:tgtEl>
                                        <p:attrNameLst>
                                          <p:attrName>style.visibility</p:attrName>
                                        </p:attrNameLst>
                                      </p:cBhvr>
                                      <p:to>
                                        <p:strVal val="visible"/>
                                      </p:to>
                                    </p:set>
                                    <p:animEffect transition="in" filter="wipe(left)">
                                      <p:cBhvr>
                                        <p:cTn id="12" dur="500"/>
                                        <p:tgtEl>
                                          <p:spTgt spid="22118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21189"/>
                                        </p:tgtEl>
                                        <p:attrNameLst>
                                          <p:attrName>style.visibility</p:attrName>
                                        </p:attrNameLst>
                                      </p:cBhvr>
                                      <p:to>
                                        <p:strVal val="visible"/>
                                      </p:to>
                                    </p:set>
                                    <p:animEffect transition="in" filter="wipe(right)">
                                      <p:cBhvr>
                                        <p:cTn id="15" dur="500"/>
                                        <p:tgtEl>
                                          <p:spTgt spid="22118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21190"/>
                                        </p:tgtEl>
                                        <p:attrNameLst>
                                          <p:attrName>style.visibility</p:attrName>
                                        </p:attrNameLst>
                                      </p:cBhvr>
                                      <p:to>
                                        <p:strVal val="visible"/>
                                      </p:to>
                                    </p:set>
                                    <p:animEffect transition="in" filter="fade">
                                      <p:cBhvr>
                                        <p:cTn id="20" dur="1000"/>
                                        <p:tgtEl>
                                          <p:spTgt spid="221190"/>
                                        </p:tgtEl>
                                      </p:cBhvr>
                                    </p:animEffect>
                                    <p:anim calcmode="lin" valueType="num">
                                      <p:cBhvr>
                                        <p:cTn id="21" dur="1000" fill="hold"/>
                                        <p:tgtEl>
                                          <p:spTgt spid="221190"/>
                                        </p:tgtEl>
                                        <p:attrNameLst>
                                          <p:attrName>ppt_x</p:attrName>
                                        </p:attrNameLst>
                                      </p:cBhvr>
                                      <p:tavLst>
                                        <p:tav tm="0">
                                          <p:val>
                                            <p:strVal val="#ppt_x"/>
                                          </p:val>
                                        </p:tav>
                                        <p:tav tm="100000">
                                          <p:val>
                                            <p:strVal val="#ppt_x"/>
                                          </p:val>
                                        </p:tav>
                                      </p:tavLst>
                                    </p:anim>
                                    <p:anim calcmode="lin" valueType="num">
                                      <p:cBhvr>
                                        <p:cTn id="22" dur="1000" fill="hold"/>
                                        <p:tgtEl>
                                          <p:spTgt spid="22119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21191"/>
                                        </p:tgtEl>
                                        <p:attrNameLst>
                                          <p:attrName>style.visibility</p:attrName>
                                        </p:attrNameLst>
                                      </p:cBhvr>
                                      <p:to>
                                        <p:strVal val="visible"/>
                                      </p:to>
                                    </p:set>
                                    <p:animEffect transition="in" filter="fade">
                                      <p:cBhvr>
                                        <p:cTn id="27" dur="1000"/>
                                        <p:tgtEl>
                                          <p:spTgt spid="221191"/>
                                        </p:tgtEl>
                                      </p:cBhvr>
                                    </p:animEffect>
                                    <p:anim calcmode="lin" valueType="num">
                                      <p:cBhvr>
                                        <p:cTn id="28" dur="1000" fill="hold"/>
                                        <p:tgtEl>
                                          <p:spTgt spid="221191"/>
                                        </p:tgtEl>
                                        <p:attrNameLst>
                                          <p:attrName>ppt_x</p:attrName>
                                        </p:attrNameLst>
                                      </p:cBhvr>
                                      <p:tavLst>
                                        <p:tav tm="0">
                                          <p:val>
                                            <p:strVal val="#ppt_x"/>
                                          </p:val>
                                        </p:tav>
                                        <p:tav tm="100000">
                                          <p:val>
                                            <p:strVal val="#ppt_x"/>
                                          </p:val>
                                        </p:tav>
                                      </p:tavLst>
                                    </p:anim>
                                    <p:anim calcmode="lin" valueType="num">
                                      <p:cBhvr>
                                        <p:cTn id="29" dur="1000" fill="hold"/>
                                        <p:tgtEl>
                                          <p:spTgt spid="2211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animBg="1"/>
      <p:bldP spid="221188" grpId="0" animBg="1"/>
      <p:bldP spid="221189" grpId="0" animBg="1"/>
      <p:bldP spid="221190" grpId="0"/>
      <p:bldP spid="2211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1" y="430307"/>
            <a:ext cx="4612341" cy="646331"/>
          </a:xfrm>
          <a:prstGeom prst="rect">
            <a:avLst/>
          </a:prstGeom>
          <a:noFill/>
        </p:spPr>
        <p:txBody>
          <a:bodyPr wrap="square" rtlCol="0">
            <a:spAutoFit/>
          </a:bodyPr>
          <a:lstStyle/>
          <a:p>
            <a:pPr algn="ctr"/>
            <a:r>
              <a:rPr lang="en-US" sz="3600" b="1" u="sng" dirty="0"/>
              <a:t>Evolution Model</a:t>
            </a:r>
          </a:p>
        </p:txBody>
      </p:sp>
      <p:sp>
        <p:nvSpPr>
          <p:cNvPr id="4" name="TextBox 3"/>
          <p:cNvSpPr txBox="1"/>
          <p:nvPr/>
        </p:nvSpPr>
        <p:spPr>
          <a:xfrm>
            <a:off x="6136342" y="430307"/>
            <a:ext cx="4531659" cy="646331"/>
          </a:xfrm>
          <a:prstGeom prst="rect">
            <a:avLst/>
          </a:prstGeom>
          <a:noFill/>
        </p:spPr>
        <p:txBody>
          <a:bodyPr wrap="square" rtlCol="0">
            <a:spAutoFit/>
          </a:bodyPr>
          <a:lstStyle/>
          <a:p>
            <a:pPr algn="ctr"/>
            <a:r>
              <a:rPr lang="en-US" sz="3600" b="1" u="sng" dirty="0"/>
              <a:t>Creation Model</a:t>
            </a:r>
          </a:p>
        </p:txBody>
      </p:sp>
      <p:cxnSp>
        <p:nvCxnSpPr>
          <p:cNvPr id="6" name="Straight Connector 5"/>
          <p:cNvCxnSpPr/>
          <p:nvPr/>
        </p:nvCxnSpPr>
        <p:spPr>
          <a:xfrm>
            <a:off x="6136341" y="349623"/>
            <a:ext cx="0" cy="63201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43784" y="5661213"/>
            <a:ext cx="3439523" cy="523220"/>
          </a:xfrm>
          <a:prstGeom prst="rect">
            <a:avLst/>
          </a:prstGeom>
          <a:noFill/>
          <a:ln>
            <a:solidFill>
              <a:schemeClr val="tx1"/>
            </a:solidFill>
          </a:ln>
        </p:spPr>
        <p:txBody>
          <a:bodyPr wrap="square" rtlCol="0">
            <a:spAutoFit/>
          </a:bodyPr>
          <a:lstStyle/>
          <a:p>
            <a:pPr algn="ctr"/>
            <a:r>
              <a:rPr lang="en-US" sz="2800" dirty="0"/>
              <a:t>Starts low / imperfect</a:t>
            </a:r>
          </a:p>
        </p:txBody>
      </p:sp>
      <p:sp>
        <p:nvSpPr>
          <p:cNvPr id="8" name="TextBox 7"/>
          <p:cNvSpPr txBox="1"/>
          <p:nvPr/>
        </p:nvSpPr>
        <p:spPr>
          <a:xfrm>
            <a:off x="6956612" y="1712261"/>
            <a:ext cx="2891117" cy="523220"/>
          </a:xfrm>
          <a:prstGeom prst="rect">
            <a:avLst/>
          </a:prstGeom>
          <a:noFill/>
          <a:ln>
            <a:solidFill>
              <a:schemeClr val="tx1"/>
            </a:solidFill>
          </a:ln>
        </p:spPr>
        <p:txBody>
          <a:bodyPr wrap="square" rtlCol="0">
            <a:spAutoFit/>
          </a:bodyPr>
          <a:lstStyle/>
          <a:p>
            <a:pPr algn="ctr"/>
            <a:r>
              <a:rPr lang="en-US" sz="2800" dirty="0"/>
              <a:t>Starts perfect</a:t>
            </a:r>
          </a:p>
        </p:txBody>
      </p:sp>
      <p:sp>
        <p:nvSpPr>
          <p:cNvPr id="9" name="Left-Right Arrow 8"/>
          <p:cNvSpPr/>
          <p:nvPr/>
        </p:nvSpPr>
        <p:spPr>
          <a:xfrm rot="18061876">
            <a:off x="4099111" y="3574845"/>
            <a:ext cx="4074459" cy="712694"/>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Different Starting Points</a:t>
            </a:r>
          </a:p>
        </p:txBody>
      </p:sp>
      <p:grpSp>
        <p:nvGrpSpPr>
          <p:cNvPr id="14" name="Group 13"/>
          <p:cNvGrpSpPr/>
          <p:nvPr/>
        </p:nvGrpSpPr>
        <p:grpSpPr>
          <a:xfrm>
            <a:off x="3204883" y="1943092"/>
            <a:ext cx="1331257" cy="3507330"/>
            <a:chOff x="1680882" y="1943092"/>
            <a:chExt cx="1331257" cy="3507330"/>
          </a:xfrm>
        </p:grpSpPr>
        <p:sp>
          <p:nvSpPr>
            <p:cNvPr id="10" name="Down Arrow 9"/>
            <p:cNvSpPr/>
            <p:nvPr/>
          </p:nvSpPr>
          <p:spPr>
            <a:xfrm rot="10800000">
              <a:off x="1680882" y="1943092"/>
              <a:ext cx="1331257" cy="3507330"/>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12" name="TextBox 11"/>
            <p:cNvSpPr txBox="1"/>
            <p:nvPr/>
          </p:nvSpPr>
          <p:spPr>
            <a:xfrm rot="16200000">
              <a:off x="883969" y="3435147"/>
              <a:ext cx="2891117" cy="523220"/>
            </a:xfrm>
            <a:prstGeom prst="rect">
              <a:avLst/>
            </a:prstGeom>
            <a:noFill/>
            <a:ln>
              <a:noFill/>
            </a:ln>
          </p:spPr>
          <p:txBody>
            <a:bodyPr wrap="square" rtlCol="0">
              <a:spAutoFit/>
            </a:bodyPr>
            <a:lstStyle/>
            <a:p>
              <a:pPr algn="ctr"/>
              <a:r>
                <a:rPr lang="en-US" sz="2800" dirty="0"/>
                <a:t>Evolves / improves</a:t>
              </a:r>
            </a:p>
          </p:txBody>
        </p:sp>
      </p:grpSp>
      <p:grpSp>
        <p:nvGrpSpPr>
          <p:cNvPr id="15" name="Group 14"/>
          <p:cNvGrpSpPr/>
          <p:nvPr/>
        </p:nvGrpSpPr>
        <p:grpSpPr>
          <a:xfrm>
            <a:off x="7731338" y="2233261"/>
            <a:ext cx="1331257" cy="3627305"/>
            <a:chOff x="6207337" y="2233260"/>
            <a:chExt cx="1331257" cy="3627305"/>
          </a:xfrm>
        </p:grpSpPr>
        <p:sp>
          <p:nvSpPr>
            <p:cNvPr id="11" name="Down Arrow 10"/>
            <p:cNvSpPr/>
            <p:nvPr/>
          </p:nvSpPr>
          <p:spPr>
            <a:xfrm>
              <a:off x="6207337" y="2353235"/>
              <a:ext cx="1331257" cy="3507330"/>
            </a:xfrm>
            <a:prstGeom prst="downArrow">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TextBox 12"/>
            <p:cNvSpPr txBox="1"/>
            <p:nvPr/>
          </p:nvSpPr>
          <p:spPr>
            <a:xfrm rot="5400000">
              <a:off x="5427406" y="3417209"/>
              <a:ext cx="2891117" cy="523220"/>
            </a:xfrm>
            <a:prstGeom prst="rect">
              <a:avLst/>
            </a:prstGeom>
            <a:noFill/>
            <a:ln>
              <a:noFill/>
            </a:ln>
          </p:spPr>
          <p:txBody>
            <a:bodyPr wrap="square" rtlCol="0">
              <a:spAutoFit/>
            </a:bodyPr>
            <a:lstStyle/>
            <a:p>
              <a:pPr algn="ctr"/>
              <a:r>
                <a:rPr lang="en-US" sz="2800" dirty="0"/>
                <a:t>Fall / Declines</a:t>
              </a:r>
            </a:p>
          </p:txBody>
        </p:sp>
      </p:grpSp>
    </p:spTree>
    <p:extLst>
      <p:ext uri="{BB962C8B-B14F-4D97-AF65-F5344CB8AC3E}">
        <p14:creationId xmlns:p14="http://schemas.microsoft.com/office/powerpoint/2010/main" val="943185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outVertic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CB21FD-0352-73A1-824E-7CBD95F3C492}"/>
              </a:ext>
            </a:extLst>
          </p:cNvPr>
          <p:cNvGrpSpPr/>
          <p:nvPr/>
        </p:nvGrpSpPr>
        <p:grpSpPr>
          <a:xfrm>
            <a:off x="1062238" y="395185"/>
            <a:ext cx="10069350" cy="1527743"/>
            <a:chOff x="1062238" y="395185"/>
            <a:chExt cx="10069350" cy="1527743"/>
          </a:xfrm>
        </p:grpSpPr>
        <p:pic>
          <p:nvPicPr>
            <p:cNvPr id="3" name="Picture 2" descr="http://www.ebibleteacher.com/sites/default/files/powerpoint-backgrounds/1/sunsetcross.jpg">
              <a:extLst>
                <a:ext uri="{FF2B5EF4-FFF2-40B4-BE49-F238E27FC236}">
                  <a16:creationId xmlns:a16="http://schemas.microsoft.com/office/drawing/2014/main" id="{1C0F91FA-D688-5B61-430A-4886E47AD7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B8F0CC4-64DD-37BF-5FB2-D2DF71AD234D}"/>
                </a:ext>
              </a:extLst>
            </p:cNvPr>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grpSp>
      <p:sp>
        <p:nvSpPr>
          <p:cNvPr id="8" name="TextBox 7">
            <a:extLst>
              <a:ext uri="{FF2B5EF4-FFF2-40B4-BE49-F238E27FC236}">
                <a16:creationId xmlns:a16="http://schemas.microsoft.com/office/drawing/2014/main" id="{B1120AFB-E9BF-69B6-2EDF-0FE0B4FFBC1E}"/>
              </a:ext>
            </a:extLst>
          </p:cNvPr>
          <p:cNvSpPr txBox="1"/>
          <p:nvPr/>
        </p:nvSpPr>
        <p:spPr>
          <a:xfrm>
            <a:off x="1774048" y="2377635"/>
            <a:ext cx="9122714" cy="1785104"/>
          </a:xfrm>
          <a:prstGeom prst="rect">
            <a:avLst/>
          </a:prstGeom>
          <a:noFill/>
        </p:spPr>
        <p:txBody>
          <a:bodyPr wrap="square" rtlCol="0">
            <a:spAutoFit/>
          </a:bodyPr>
          <a:lstStyle/>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Need</a:t>
            </a:r>
            <a:r>
              <a:rPr lang="en-US" sz="4800" b="1" dirty="0">
                <a:solidFill>
                  <a:schemeClr val="tx1">
                    <a:lumMod val="50000"/>
                    <a:lumOff val="50000"/>
                  </a:schemeClr>
                </a:solidFill>
                <a:latin typeface="Tempus Sans ITC" panose="04020404030D07020202" pitchFamily="82" charset="0"/>
              </a:rPr>
              <a:t> for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Promise</a:t>
            </a:r>
            <a:r>
              <a:rPr lang="en-US" sz="4800" b="1" dirty="0">
                <a:latin typeface="Tempus Sans ITC" panose="04020404030D07020202" pitchFamily="82" charset="0"/>
              </a:rPr>
              <a:t> of Redemption</a:t>
            </a:r>
          </a:p>
        </p:txBody>
      </p:sp>
    </p:spTree>
    <p:extLst>
      <p:ext uri="{BB962C8B-B14F-4D97-AF65-F5344CB8AC3E}">
        <p14:creationId xmlns:p14="http://schemas.microsoft.com/office/powerpoint/2010/main" val="1271621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7"/>
            <a:ext cx="9143999"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800" b="1" dirty="0">
                <a:latin typeface="Tempus Sans ITC" panose="04020404030D07020202" pitchFamily="82" charset="0"/>
              </a:rPr>
              <a:t>The </a:t>
            </a:r>
            <a:r>
              <a:rPr lang="en-US" sz="4800" b="1" u="sng" dirty="0">
                <a:latin typeface="Tempus Sans ITC" panose="04020404030D07020202" pitchFamily="82" charset="0"/>
              </a:rPr>
              <a:t>Promise</a:t>
            </a:r>
            <a:r>
              <a:rPr lang="en-US" sz="4800" b="1" dirty="0">
                <a:latin typeface="Tempus Sans ITC" panose="04020404030D07020202" pitchFamily="82" charset="0"/>
              </a:rPr>
              <a:t> of Redemption</a:t>
            </a:r>
          </a:p>
        </p:txBody>
      </p:sp>
      <p:sp>
        <p:nvSpPr>
          <p:cNvPr id="3" name="Oval 2"/>
          <p:cNvSpPr/>
          <p:nvPr/>
        </p:nvSpPr>
        <p:spPr>
          <a:xfrm>
            <a:off x="3416680" y="971145"/>
            <a:ext cx="5278333" cy="748145"/>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God said he would save</a:t>
            </a:r>
          </a:p>
        </p:txBody>
      </p:sp>
      <p:sp>
        <p:nvSpPr>
          <p:cNvPr id="4" name="TextBox 3"/>
          <p:cNvSpPr txBox="1"/>
          <p:nvPr/>
        </p:nvSpPr>
        <p:spPr>
          <a:xfrm>
            <a:off x="596825" y="1990890"/>
            <a:ext cx="10939946" cy="523220"/>
          </a:xfrm>
          <a:prstGeom prst="rect">
            <a:avLst/>
          </a:prstGeom>
          <a:noFill/>
        </p:spPr>
        <p:txBody>
          <a:bodyPr wrap="square" rtlCol="0">
            <a:spAutoFit/>
          </a:bodyPr>
          <a:lstStyle/>
          <a:p>
            <a:pPr marL="457200" indent="-457200">
              <a:buFont typeface="+mj-lt"/>
              <a:buAutoNum type="alphaUcPeriod"/>
            </a:pPr>
            <a:r>
              <a:rPr lang="en-US" sz="2800" b="1" u="sng" dirty="0"/>
              <a:t>At the Time of the Fall</a:t>
            </a:r>
            <a:r>
              <a:rPr lang="en-US" sz="2800" b="1" dirty="0"/>
              <a:t> (Gen. 3:15)</a:t>
            </a:r>
            <a:endParaRPr lang="en-US" sz="2800" b="1" u="sng" dirty="0"/>
          </a:p>
        </p:txBody>
      </p:sp>
    </p:spTree>
    <p:extLst>
      <p:ext uri="{BB962C8B-B14F-4D97-AF65-F5344CB8AC3E}">
        <p14:creationId xmlns:p14="http://schemas.microsoft.com/office/powerpoint/2010/main" val="1930013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1.bp.blogspot.com/-mhwyezwUYDU/Td32i_9bmzI/AAAAAAAALGE/VYGfsLrbLdo/s1600/headheel%255B1%25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7998" y="2522350"/>
            <a:ext cx="3762375" cy="39147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89615" y="383048"/>
            <a:ext cx="10074826" cy="1977464"/>
          </a:xfrm>
          <a:prstGeom prst="rect">
            <a:avLst/>
          </a:prstGeom>
          <a:noFill/>
        </p:spPr>
        <p:txBody>
          <a:bodyPr wrap="square" rtlCol="0">
            <a:spAutoFit/>
          </a:bodyPr>
          <a:lstStyle/>
          <a:p>
            <a:pPr algn="ctr"/>
            <a:r>
              <a:rPr lang="en-US" sz="2800" b="1" u="sng" dirty="0">
                <a:latin typeface="Times New Roman" panose="02020603050405020304" pitchFamily="18" charset="0"/>
                <a:cs typeface="Times New Roman" panose="02020603050405020304" pitchFamily="18" charset="0"/>
              </a:rPr>
              <a:t>Genesis 3:15</a:t>
            </a:r>
          </a:p>
          <a:p>
            <a:pPr algn="ctr"/>
            <a:endParaRPr lang="en-US" sz="1050" b="1" u="sng"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“And I will put enmity Between you and the woman, And between your seed and her Seed; </a:t>
            </a:r>
            <a:r>
              <a:rPr lang="en-US" sz="2800" b="1" dirty="0">
                <a:latin typeface="Times New Roman" panose="02020603050405020304" pitchFamily="18" charset="0"/>
                <a:cs typeface="Times New Roman" panose="02020603050405020304" pitchFamily="18" charset="0"/>
              </a:rPr>
              <a:t>He shall bruise your head</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you shall bruise His heel</a:t>
            </a:r>
            <a:r>
              <a:rPr lang="en-US" sz="2800" dirty="0">
                <a:latin typeface="Times New Roman" panose="02020603050405020304" pitchFamily="18" charset="0"/>
                <a:cs typeface="Times New Roman" panose="02020603050405020304" pitchFamily="18" charset="0"/>
              </a:rPr>
              <a:t>.”</a:t>
            </a:r>
          </a:p>
        </p:txBody>
      </p:sp>
      <p:sp>
        <p:nvSpPr>
          <p:cNvPr id="5" name="TextBox 4"/>
          <p:cNvSpPr txBox="1"/>
          <p:nvPr/>
        </p:nvSpPr>
        <p:spPr>
          <a:xfrm>
            <a:off x="5329517" y="3375213"/>
            <a:ext cx="1532964" cy="461665"/>
          </a:xfrm>
          <a:prstGeom prst="rect">
            <a:avLst/>
          </a:prstGeom>
          <a:noFill/>
        </p:spPr>
        <p:txBody>
          <a:bodyPr wrap="square" rtlCol="0">
            <a:spAutoFit/>
          </a:bodyPr>
          <a:lstStyle/>
          <a:p>
            <a:pPr algn="ctr"/>
            <a:r>
              <a:rPr lang="en-US" sz="2400" b="1" dirty="0"/>
              <a:t>Christ</a:t>
            </a:r>
          </a:p>
        </p:txBody>
      </p:sp>
      <p:sp>
        <p:nvSpPr>
          <p:cNvPr id="8" name="TextBox 7"/>
          <p:cNvSpPr txBox="1"/>
          <p:nvPr/>
        </p:nvSpPr>
        <p:spPr>
          <a:xfrm rot="2491378">
            <a:off x="4511129" y="4792406"/>
            <a:ext cx="970466" cy="461665"/>
          </a:xfrm>
          <a:prstGeom prst="rect">
            <a:avLst/>
          </a:prstGeom>
          <a:solidFill>
            <a:srgbClr val="FFFFFF">
              <a:alpha val="80000"/>
            </a:srgbClr>
          </a:solidFill>
        </p:spPr>
        <p:txBody>
          <a:bodyPr wrap="square" rtlCol="0">
            <a:spAutoFit/>
          </a:bodyPr>
          <a:lstStyle/>
          <a:p>
            <a:pPr algn="ctr"/>
            <a:r>
              <a:rPr lang="en-US" sz="2400" b="1" dirty="0"/>
              <a:t>Satan</a:t>
            </a:r>
          </a:p>
        </p:txBody>
      </p:sp>
      <p:sp>
        <p:nvSpPr>
          <p:cNvPr id="6" name="Curved Left Arrow 5"/>
          <p:cNvSpPr/>
          <p:nvPr/>
        </p:nvSpPr>
        <p:spPr>
          <a:xfrm rot="518074">
            <a:off x="7383398" y="4546789"/>
            <a:ext cx="1155719" cy="1887054"/>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rot="901272" flipH="1" flipV="1">
            <a:off x="3414245" y="3868238"/>
            <a:ext cx="1124699" cy="1924505"/>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7809949" y="4908192"/>
            <a:ext cx="3092086" cy="954107"/>
          </a:xfrm>
          <a:prstGeom prst="rect">
            <a:avLst/>
          </a:prstGeom>
          <a:solidFill>
            <a:srgbClr val="FFFF00">
              <a:alpha val="80000"/>
            </a:srgbClr>
          </a:solidFill>
        </p:spPr>
        <p:txBody>
          <a:bodyPr wrap="square" rtlCol="0">
            <a:spAutoFit/>
          </a:bodyPr>
          <a:lstStyle/>
          <a:p>
            <a:pPr algn="ctr"/>
            <a:r>
              <a:rPr lang="en-US" sz="2800" dirty="0"/>
              <a:t>“bruise your head”</a:t>
            </a:r>
          </a:p>
          <a:p>
            <a:pPr algn="ctr"/>
            <a:r>
              <a:rPr lang="en-US" sz="2800" dirty="0"/>
              <a:t>(Resurrection)</a:t>
            </a:r>
          </a:p>
        </p:txBody>
      </p:sp>
      <p:sp>
        <p:nvSpPr>
          <p:cNvPr id="13" name="TextBox 12"/>
          <p:cNvSpPr txBox="1"/>
          <p:nvPr/>
        </p:nvSpPr>
        <p:spPr>
          <a:xfrm>
            <a:off x="1725599" y="4495537"/>
            <a:ext cx="2711517" cy="954107"/>
          </a:xfrm>
          <a:prstGeom prst="rect">
            <a:avLst/>
          </a:prstGeom>
          <a:solidFill>
            <a:srgbClr val="FFFF00">
              <a:alpha val="80000"/>
            </a:srgbClr>
          </a:solidFill>
        </p:spPr>
        <p:txBody>
          <a:bodyPr wrap="square" rtlCol="0">
            <a:spAutoFit/>
          </a:bodyPr>
          <a:lstStyle/>
          <a:p>
            <a:pPr algn="ctr"/>
            <a:r>
              <a:rPr lang="en-US" sz="2800" dirty="0"/>
              <a:t>“bruise His heel”</a:t>
            </a:r>
          </a:p>
          <a:p>
            <a:pPr algn="ctr"/>
            <a:r>
              <a:rPr lang="en-US" sz="2800" dirty="0"/>
              <a:t>(Death)</a:t>
            </a:r>
          </a:p>
        </p:txBody>
      </p:sp>
    </p:spTree>
    <p:extLst>
      <p:ext uri="{BB962C8B-B14F-4D97-AF65-F5344CB8AC3E}">
        <p14:creationId xmlns:p14="http://schemas.microsoft.com/office/powerpoint/2010/main" val="1569814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wipe(up)">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6" grpId="0" animBg="1"/>
      <p:bldP spid="10" grpId="0" animBg="1"/>
      <p:bldP spid="9"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7"/>
            <a:ext cx="9143999"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800" b="1" dirty="0">
                <a:latin typeface="Tempus Sans ITC" panose="04020404030D07020202" pitchFamily="82" charset="0"/>
              </a:rPr>
              <a:t>The </a:t>
            </a:r>
            <a:r>
              <a:rPr lang="en-US" sz="4800" b="1" u="sng" dirty="0">
                <a:latin typeface="Tempus Sans ITC" panose="04020404030D07020202" pitchFamily="82" charset="0"/>
              </a:rPr>
              <a:t>Promise</a:t>
            </a:r>
            <a:r>
              <a:rPr lang="en-US" sz="4800" b="1" dirty="0">
                <a:latin typeface="Tempus Sans ITC" panose="04020404030D07020202" pitchFamily="82" charset="0"/>
              </a:rPr>
              <a:t> of Redemption</a:t>
            </a:r>
          </a:p>
        </p:txBody>
      </p:sp>
      <p:sp>
        <p:nvSpPr>
          <p:cNvPr id="4" name="TextBox 3"/>
          <p:cNvSpPr txBox="1"/>
          <p:nvPr/>
        </p:nvSpPr>
        <p:spPr>
          <a:xfrm>
            <a:off x="607775" y="1990890"/>
            <a:ext cx="11005653" cy="954107"/>
          </a:xfrm>
          <a:prstGeom prst="rect">
            <a:avLst/>
          </a:prstGeom>
          <a:noFill/>
        </p:spPr>
        <p:txBody>
          <a:bodyPr wrap="square" rtlCol="0">
            <a:spAutoFit/>
          </a:bodyPr>
          <a:lstStyle/>
          <a:p>
            <a:pPr marL="457200" indent="-457200">
              <a:buFont typeface="+mj-lt"/>
              <a:buAutoNum type="alphaUcPeriod"/>
            </a:pPr>
            <a:r>
              <a:rPr lang="en-US" sz="2800" b="1" u="sng" dirty="0"/>
              <a:t>At the Time of the Fall</a:t>
            </a:r>
            <a:r>
              <a:rPr lang="en-US" sz="2800" b="1" dirty="0"/>
              <a:t> (Gen. 3:15)</a:t>
            </a:r>
          </a:p>
          <a:p>
            <a:pPr marL="457200" indent="-457200">
              <a:buFont typeface="+mj-lt"/>
              <a:buAutoNum type="alphaUcPeriod"/>
            </a:pPr>
            <a:r>
              <a:rPr lang="en-US" sz="2800" b="1" u="sng" dirty="0"/>
              <a:t>To Abraham</a:t>
            </a:r>
            <a:r>
              <a:rPr lang="en-US" sz="2800" b="1" dirty="0"/>
              <a:t> (Gen.12:1-3)</a:t>
            </a:r>
            <a:endParaRPr lang="en-US" sz="2800" b="1" u="sng" dirty="0"/>
          </a:p>
        </p:txBody>
      </p:sp>
      <p:sp>
        <p:nvSpPr>
          <p:cNvPr id="5" name="Oval 4">
            <a:extLst>
              <a:ext uri="{FF2B5EF4-FFF2-40B4-BE49-F238E27FC236}">
                <a16:creationId xmlns:a16="http://schemas.microsoft.com/office/drawing/2014/main" id="{022C10E8-2E66-36F2-2916-10334A8C6E2F}"/>
              </a:ext>
            </a:extLst>
          </p:cNvPr>
          <p:cNvSpPr/>
          <p:nvPr/>
        </p:nvSpPr>
        <p:spPr>
          <a:xfrm>
            <a:off x="3416680" y="971145"/>
            <a:ext cx="5278333" cy="748145"/>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God said he would save</a:t>
            </a:r>
          </a:p>
        </p:txBody>
      </p:sp>
    </p:spTree>
    <p:extLst>
      <p:ext uri="{BB962C8B-B14F-4D97-AF65-F5344CB8AC3E}">
        <p14:creationId xmlns:p14="http://schemas.microsoft.com/office/powerpoint/2010/main" val="4115791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133600" y="381000"/>
            <a:ext cx="8153400" cy="5693866"/>
          </a:xfrm>
          <a:prstGeom prst="rect">
            <a:avLst/>
          </a:prstGeom>
          <a:noFill/>
          <a:ln w="9525">
            <a:noFill/>
            <a:miter lim="800000"/>
            <a:headEnd/>
            <a:tailEnd/>
          </a:ln>
        </p:spPr>
        <p:txBody>
          <a:bodyPr>
            <a:spAutoFit/>
          </a:bodyPr>
          <a:lstStyle/>
          <a:p>
            <a:pPr algn="ctr" eaLnBrk="0" hangingPunct="0"/>
            <a:r>
              <a:rPr lang="en-US" sz="6000" dirty="0">
                <a:solidFill>
                  <a:srgbClr val="000000"/>
                </a:solidFill>
                <a:latin typeface="Times New Roman" pitchFamily="18" charset="0"/>
                <a:cs typeface="Times New Roman" pitchFamily="18" charset="0"/>
              </a:rPr>
              <a:t>Gen 12:1-3</a:t>
            </a:r>
            <a:endParaRPr lang="en-US" sz="4000" b="1" dirty="0">
              <a:solidFill>
                <a:srgbClr val="000000"/>
              </a:solidFill>
              <a:latin typeface="Times New Roman" pitchFamily="18" charset="0"/>
              <a:cs typeface="Times New Roman" pitchFamily="18" charset="0"/>
            </a:endParaRPr>
          </a:p>
          <a:p>
            <a:pPr algn="ctr" eaLnBrk="0" hangingPunct="0"/>
            <a:endParaRPr lang="en-US" sz="2400" dirty="0">
              <a:solidFill>
                <a:srgbClr val="000000"/>
              </a:solidFill>
            </a:endParaRPr>
          </a:p>
          <a:p>
            <a:pPr eaLnBrk="0" hangingPunct="0"/>
            <a:r>
              <a:rPr lang="en-US" sz="2800" dirty="0">
                <a:solidFill>
                  <a:srgbClr val="000000"/>
                </a:solidFill>
                <a:latin typeface="Times New Roman" pitchFamily="18" charset="0"/>
                <a:cs typeface="Times New Roman" pitchFamily="18" charset="0"/>
              </a:rPr>
              <a:t>1 Now the LORD had said to Abram: "Get out of your country, From your family And from your father's house, To a land that I will show you. </a:t>
            </a:r>
          </a:p>
          <a:p>
            <a:pPr eaLnBrk="0" hangingPunct="0"/>
            <a:endParaRPr lang="en-US" sz="2800" dirty="0">
              <a:solidFill>
                <a:srgbClr val="000000"/>
              </a:solidFill>
              <a:latin typeface="Times New Roman" pitchFamily="18" charset="0"/>
              <a:cs typeface="Times New Roman" pitchFamily="18" charset="0"/>
            </a:endParaRPr>
          </a:p>
          <a:p>
            <a:pPr eaLnBrk="0" hangingPunct="0"/>
            <a:r>
              <a:rPr lang="en-US" sz="2800" dirty="0">
                <a:solidFill>
                  <a:srgbClr val="000000"/>
                </a:solidFill>
                <a:latin typeface="Times New Roman" pitchFamily="18" charset="0"/>
                <a:cs typeface="Times New Roman" pitchFamily="18" charset="0"/>
              </a:rPr>
              <a:t>2 I will make you a great nation; I will bless you and make your name great; And you shall be a blessing. </a:t>
            </a:r>
          </a:p>
          <a:p>
            <a:pPr eaLnBrk="0" hangingPunct="0"/>
            <a:endParaRPr lang="en-US" sz="2800" dirty="0">
              <a:solidFill>
                <a:srgbClr val="000000"/>
              </a:solidFill>
              <a:latin typeface="Times New Roman" pitchFamily="18" charset="0"/>
              <a:cs typeface="Times New Roman" pitchFamily="18" charset="0"/>
            </a:endParaRPr>
          </a:p>
          <a:p>
            <a:pPr eaLnBrk="0" hangingPunct="0"/>
            <a:r>
              <a:rPr lang="en-US" sz="2800" dirty="0">
                <a:solidFill>
                  <a:srgbClr val="000000"/>
                </a:solidFill>
                <a:latin typeface="Times New Roman" pitchFamily="18" charset="0"/>
                <a:cs typeface="Times New Roman" pitchFamily="18" charset="0"/>
              </a:rPr>
              <a:t>3 I will bless those who bless you, And I will curse him who curses you; And in you all the families of the earth shall be blessed." </a:t>
            </a:r>
          </a:p>
        </p:txBody>
      </p:sp>
      <p:sp>
        <p:nvSpPr>
          <p:cNvPr id="193539" name="Line 3"/>
          <p:cNvSpPr>
            <a:spLocks noChangeShapeType="1"/>
          </p:cNvSpPr>
          <p:nvPr/>
        </p:nvSpPr>
        <p:spPr bwMode="auto">
          <a:xfrm>
            <a:off x="3276600" y="3048000"/>
            <a:ext cx="1600200" cy="0"/>
          </a:xfrm>
          <a:prstGeom prst="line">
            <a:avLst/>
          </a:prstGeom>
          <a:noFill/>
          <a:ln w="76200">
            <a:solidFill>
              <a:srgbClr val="C00000"/>
            </a:solidFill>
            <a:round/>
            <a:headEnd/>
            <a:tailEnd/>
          </a:ln>
        </p:spPr>
        <p:txBody>
          <a:bodyPr wrap="none" anchor="ctr"/>
          <a:lstStyle/>
          <a:p>
            <a:endParaRPr lang="en-US" dirty="0"/>
          </a:p>
        </p:txBody>
      </p:sp>
      <p:sp>
        <p:nvSpPr>
          <p:cNvPr id="193540" name="Line 4"/>
          <p:cNvSpPr>
            <a:spLocks noChangeShapeType="1"/>
          </p:cNvSpPr>
          <p:nvPr/>
        </p:nvSpPr>
        <p:spPr bwMode="auto">
          <a:xfrm>
            <a:off x="5105400" y="3886200"/>
            <a:ext cx="1828800" cy="0"/>
          </a:xfrm>
          <a:prstGeom prst="line">
            <a:avLst/>
          </a:prstGeom>
          <a:noFill/>
          <a:ln w="76200">
            <a:solidFill>
              <a:srgbClr val="C00000"/>
            </a:solidFill>
            <a:round/>
            <a:headEnd/>
            <a:tailEnd/>
          </a:ln>
        </p:spPr>
        <p:txBody>
          <a:bodyPr wrap="none" anchor="ctr"/>
          <a:lstStyle/>
          <a:p>
            <a:endParaRPr lang="en-US" dirty="0"/>
          </a:p>
        </p:txBody>
      </p:sp>
      <p:sp>
        <p:nvSpPr>
          <p:cNvPr id="193541" name="Line 5"/>
          <p:cNvSpPr>
            <a:spLocks noChangeShapeType="1"/>
          </p:cNvSpPr>
          <p:nvPr/>
        </p:nvSpPr>
        <p:spPr bwMode="auto">
          <a:xfrm>
            <a:off x="4648200" y="5562600"/>
            <a:ext cx="5410200" cy="0"/>
          </a:xfrm>
          <a:prstGeom prst="line">
            <a:avLst/>
          </a:prstGeom>
          <a:noFill/>
          <a:ln w="76200">
            <a:solidFill>
              <a:srgbClr val="C00000"/>
            </a:solidFill>
            <a:round/>
            <a:headEnd/>
            <a:tailEnd/>
          </a:ln>
        </p:spPr>
        <p:txBody>
          <a:bodyPr wrap="none" anchor="ctr"/>
          <a:lstStyle/>
          <a:p>
            <a:endParaRPr lang="en-US" dirty="0"/>
          </a:p>
        </p:txBody>
      </p:sp>
      <p:sp>
        <p:nvSpPr>
          <p:cNvPr id="193542" name="Line 6"/>
          <p:cNvSpPr>
            <a:spLocks noChangeShapeType="1"/>
          </p:cNvSpPr>
          <p:nvPr/>
        </p:nvSpPr>
        <p:spPr bwMode="auto">
          <a:xfrm>
            <a:off x="2209800" y="6019800"/>
            <a:ext cx="2133600" cy="0"/>
          </a:xfrm>
          <a:prstGeom prst="line">
            <a:avLst/>
          </a:prstGeom>
          <a:noFill/>
          <a:ln w="76200">
            <a:solidFill>
              <a:srgbClr val="C00000"/>
            </a:solidFill>
            <a:round/>
            <a:headEnd/>
            <a:tailEnd/>
          </a:ln>
        </p:spPr>
        <p:txBody>
          <a:bodyPr wrap="none" anchor="ctr"/>
          <a:lstStyle/>
          <a:p>
            <a:endParaRPr lang="en-US" dirty="0"/>
          </a:p>
        </p:txBody>
      </p:sp>
      <p:sp>
        <p:nvSpPr>
          <p:cNvPr id="193543" name="Rectangle 7"/>
          <p:cNvSpPr>
            <a:spLocks noChangeArrowheads="1"/>
          </p:cNvSpPr>
          <p:nvPr/>
        </p:nvSpPr>
        <p:spPr bwMode="auto">
          <a:xfrm>
            <a:off x="5410200" y="2286000"/>
            <a:ext cx="2667000" cy="762000"/>
          </a:xfrm>
          <a:prstGeom prst="rect">
            <a:avLst/>
          </a:prstGeom>
          <a:solidFill>
            <a:srgbClr val="002060"/>
          </a:solidFill>
          <a:ln w="9525">
            <a:solidFill>
              <a:srgbClr val="000000"/>
            </a:solidFill>
            <a:miter lim="800000"/>
            <a:headEnd/>
            <a:tailEnd/>
          </a:ln>
        </p:spPr>
        <p:txBody>
          <a:bodyPr wrap="none" anchor="ctr"/>
          <a:lstStyle/>
          <a:p>
            <a:pPr algn="ctr" eaLnBrk="0" hangingPunct="0"/>
            <a:r>
              <a:rPr lang="en-US" sz="4000" b="1" dirty="0">
                <a:solidFill>
                  <a:schemeClr val="bg1"/>
                </a:solidFill>
                <a:latin typeface="Arial" pitchFamily="34" charset="0"/>
              </a:rPr>
              <a:t>Land</a:t>
            </a:r>
          </a:p>
        </p:txBody>
      </p:sp>
      <p:sp>
        <p:nvSpPr>
          <p:cNvPr id="193544" name="Rectangle 8"/>
          <p:cNvSpPr>
            <a:spLocks noChangeArrowheads="1"/>
          </p:cNvSpPr>
          <p:nvPr/>
        </p:nvSpPr>
        <p:spPr bwMode="auto">
          <a:xfrm>
            <a:off x="7010400" y="3352800"/>
            <a:ext cx="2667000" cy="762000"/>
          </a:xfrm>
          <a:prstGeom prst="rect">
            <a:avLst/>
          </a:prstGeom>
          <a:solidFill>
            <a:srgbClr val="002060"/>
          </a:solidFill>
          <a:ln w="9525">
            <a:solidFill>
              <a:srgbClr val="000000"/>
            </a:solidFill>
            <a:miter lim="800000"/>
            <a:headEnd/>
            <a:tailEnd/>
          </a:ln>
        </p:spPr>
        <p:txBody>
          <a:bodyPr wrap="none" anchor="ctr"/>
          <a:lstStyle/>
          <a:p>
            <a:pPr algn="ctr" eaLnBrk="0" hangingPunct="0"/>
            <a:r>
              <a:rPr lang="en-US" sz="4000" b="1" dirty="0">
                <a:solidFill>
                  <a:schemeClr val="bg1"/>
                </a:solidFill>
                <a:latin typeface="Arial" pitchFamily="34" charset="0"/>
              </a:rPr>
              <a:t>Nation</a:t>
            </a:r>
          </a:p>
        </p:txBody>
      </p:sp>
      <p:sp>
        <p:nvSpPr>
          <p:cNvPr id="193545" name="Rectangle 9"/>
          <p:cNvSpPr>
            <a:spLocks noChangeArrowheads="1"/>
          </p:cNvSpPr>
          <p:nvPr/>
        </p:nvSpPr>
        <p:spPr bwMode="auto">
          <a:xfrm>
            <a:off x="6553200" y="5638800"/>
            <a:ext cx="2667000" cy="762000"/>
          </a:xfrm>
          <a:prstGeom prst="rect">
            <a:avLst/>
          </a:prstGeom>
          <a:solidFill>
            <a:srgbClr val="002060"/>
          </a:solidFill>
          <a:ln w="9525">
            <a:solidFill>
              <a:srgbClr val="000000"/>
            </a:solidFill>
            <a:miter lim="800000"/>
            <a:headEnd/>
            <a:tailEnd/>
          </a:ln>
        </p:spPr>
        <p:txBody>
          <a:bodyPr wrap="none" anchor="ctr"/>
          <a:lstStyle/>
          <a:p>
            <a:pPr algn="ctr" eaLnBrk="0" hangingPunct="0"/>
            <a:r>
              <a:rPr lang="en-US" sz="4000" b="1" dirty="0">
                <a:solidFill>
                  <a:schemeClr val="bg1"/>
                </a:solidFill>
                <a:latin typeface="Arial" pitchFamily="34" charset="0"/>
              </a:rPr>
              <a:t>Seed</a:t>
            </a:r>
          </a:p>
        </p:txBody>
      </p:sp>
    </p:spTree>
    <p:extLst>
      <p:ext uri="{BB962C8B-B14F-4D97-AF65-F5344CB8AC3E}">
        <p14:creationId xmlns:p14="http://schemas.microsoft.com/office/powerpoint/2010/main" val="4138608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3539"/>
                                        </p:tgtEl>
                                        <p:attrNameLst>
                                          <p:attrName>style.visibility</p:attrName>
                                        </p:attrNameLst>
                                      </p:cBhvr>
                                      <p:to>
                                        <p:strVal val="visible"/>
                                      </p:to>
                                    </p:set>
                                    <p:animEffect transition="in" filter="wipe(left)">
                                      <p:cBhvr>
                                        <p:cTn id="7" dur="500"/>
                                        <p:tgtEl>
                                          <p:spTgt spid="1935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3540"/>
                                        </p:tgtEl>
                                        <p:attrNameLst>
                                          <p:attrName>style.visibility</p:attrName>
                                        </p:attrNameLst>
                                      </p:cBhvr>
                                      <p:to>
                                        <p:strVal val="visible"/>
                                      </p:to>
                                    </p:set>
                                    <p:animEffect transition="in" filter="wipe(left)">
                                      <p:cBhvr>
                                        <p:cTn id="12" dur="500"/>
                                        <p:tgtEl>
                                          <p:spTgt spid="1935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3541"/>
                                        </p:tgtEl>
                                        <p:attrNameLst>
                                          <p:attrName>style.visibility</p:attrName>
                                        </p:attrNameLst>
                                      </p:cBhvr>
                                      <p:to>
                                        <p:strVal val="visible"/>
                                      </p:to>
                                    </p:set>
                                    <p:animEffect transition="in" filter="wipe(left)">
                                      <p:cBhvr>
                                        <p:cTn id="17" dur="500"/>
                                        <p:tgtEl>
                                          <p:spTgt spid="19354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3542"/>
                                        </p:tgtEl>
                                        <p:attrNameLst>
                                          <p:attrName>style.visibility</p:attrName>
                                        </p:attrNameLst>
                                      </p:cBhvr>
                                      <p:to>
                                        <p:strVal val="visible"/>
                                      </p:to>
                                    </p:set>
                                    <p:animEffect transition="in" filter="wipe(left)">
                                      <p:cBhvr>
                                        <p:cTn id="20" dur="500"/>
                                        <p:tgtEl>
                                          <p:spTgt spid="19354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93543"/>
                                        </p:tgtEl>
                                        <p:attrNameLst>
                                          <p:attrName>style.visibility</p:attrName>
                                        </p:attrNameLst>
                                      </p:cBhvr>
                                      <p:to>
                                        <p:strVal val="visible"/>
                                      </p:to>
                                    </p:set>
                                    <p:animEffect transition="in" filter="dissolve">
                                      <p:cBhvr>
                                        <p:cTn id="25" dur="500"/>
                                        <p:tgtEl>
                                          <p:spTgt spid="19354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93544"/>
                                        </p:tgtEl>
                                        <p:attrNameLst>
                                          <p:attrName>style.visibility</p:attrName>
                                        </p:attrNameLst>
                                      </p:cBhvr>
                                      <p:to>
                                        <p:strVal val="visible"/>
                                      </p:to>
                                    </p:set>
                                    <p:animEffect transition="in" filter="dissolve">
                                      <p:cBhvr>
                                        <p:cTn id="30" dur="500"/>
                                        <p:tgtEl>
                                          <p:spTgt spid="19354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93545"/>
                                        </p:tgtEl>
                                        <p:attrNameLst>
                                          <p:attrName>style.visibility</p:attrName>
                                        </p:attrNameLst>
                                      </p:cBhvr>
                                      <p:to>
                                        <p:strVal val="visible"/>
                                      </p:to>
                                    </p:set>
                                    <p:animEffect transition="in" filter="dissolve">
                                      <p:cBhvr>
                                        <p:cTn id="35" dur="500"/>
                                        <p:tgtEl>
                                          <p:spTgt spid="193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animBg="1"/>
      <p:bldP spid="193540" grpId="0" animBg="1"/>
      <p:bldP spid="193541" grpId="0" animBg="1"/>
      <p:bldP spid="193542" grpId="0" animBg="1"/>
      <p:bldP spid="193543" grpId="0" animBg="1" autoUpdateAnimBg="0"/>
      <p:bldP spid="193544" grpId="0" animBg="1" autoUpdateAnimBg="0"/>
      <p:bldP spid="19354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srael"/>
          <p:cNvPicPr>
            <a:picLocks noChangeAspect="1" noChangeArrowheads="1"/>
          </p:cNvPicPr>
          <p:nvPr/>
        </p:nvPicPr>
        <p:blipFill>
          <a:blip r:embed="rId2" cstate="print"/>
          <a:srcRect/>
          <a:stretch>
            <a:fillRect/>
          </a:stretch>
        </p:blipFill>
        <p:spPr bwMode="auto">
          <a:xfrm>
            <a:off x="2074742" y="74405"/>
            <a:ext cx="9748901" cy="6783595"/>
          </a:xfrm>
          <a:prstGeom prst="rect">
            <a:avLst/>
          </a:prstGeom>
          <a:noFill/>
          <a:ln w="9525">
            <a:noFill/>
            <a:miter lim="800000"/>
            <a:headEnd/>
            <a:tailEnd/>
          </a:ln>
        </p:spPr>
      </p:pic>
      <p:sp>
        <p:nvSpPr>
          <p:cNvPr id="27651" name="Oval 3"/>
          <p:cNvSpPr>
            <a:spLocks noChangeArrowheads="1"/>
          </p:cNvSpPr>
          <p:nvPr/>
        </p:nvSpPr>
        <p:spPr bwMode="auto">
          <a:xfrm rot="-5400000">
            <a:off x="-2572321"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dirty="0">
                <a:solidFill>
                  <a:schemeClr val="bg1"/>
                </a:solidFill>
                <a:latin typeface="Arial" pitchFamily="34" charset="0"/>
              </a:rPr>
              <a:t>Land Promise</a:t>
            </a:r>
          </a:p>
        </p:txBody>
      </p:sp>
      <p:sp>
        <p:nvSpPr>
          <p:cNvPr id="2" name="Line 4">
            <a:extLst>
              <a:ext uri="{FF2B5EF4-FFF2-40B4-BE49-F238E27FC236}">
                <a16:creationId xmlns:a16="http://schemas.microsoft.com/office/drawing/2014/main" id="{592BFE40-5D2C-CACA-CD22-AA94E96E8D41}"/>
              </a:ext>
            </a:extLst>
          </p:cNvPr>
          <p:cNvSpPr>
            <a:spLocks noChangeShapeType="1"/>
          </p:cNvSpPr>
          <p:nvPr/>
        </p:nvSpPr>
        <p:spPr bwMode="auto">
          <a:xfrm>
            <a:off x="1865760" y="0"/>
            <a:ext cx="0" cy="6858000"/>
          </a:xfrm>
          <a:prstGeom prst="line">
            <a:avLst/>
          </a:prstGeom>
          <a:noFill/>
          <a:ln w="9525">
            <a:solidFill>
              <a:schemeClr val="tx1"/>
            </a:solidFill>
            <a:round/>
            <a:headEnd/>
            <a:tailEnd/>
          </a:ln>
        </p:spPr>
        <p:txBody>
          <a:bodyPr wrap="none" anchor="ctr"/>
          <a:lstStyle/>
          <a:p>
            <a:endParaRPr lang="en-US" dirty="0"/>
          </a:p>
        </p:txBody>
      </p:sp>
      <p:sp>
        <p:nvSpPr>
          <p:cNvPr id="3" name="Oval 2">
            <a:extLst>
              <a:ext uri="{FF2B5EF4-FFF2-40B4-BE49-F238E27FC236}">
                <a16:creationId xmlns:a16="http://schemas.microsoft.com/office/drawing/2014/main" id="{D12EE07B-885B-2AAA-5E28-BC8A20EC0FA5}"/>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1</a:t>
            </a:r>
          </a:p>
        </p:txBody>
      </p:sp>
    </p:spTree>
    <p:extLst>
      <p:ext uri="{BB962C8B-B14F-4D97-AF65-F5344CB8AC3E}">
        <p14:creationId xmlns:p14="http://schemas.microsoft.com/office/powerpoint/2010/main" val="3839925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133600" y="914401"/>
            <a:ext cx="7924800" cy="5262979"/>
          </a:xfrm>
          <a:prstGeom prst="rect">
            <a:avLst/>
          </a:prstGeom>
          <a:noFill/>
          <a:ln w="9525">
            <a:noFill/>
            <a:miter lim="800000"/>
            <a:headEnd/>
            <a:tailEnd/>
          </a:ln>
        </p:spPr>
        <p:txBody>
          <a:bodyPr>
            <a:spAutoFit/>
          </a:bodyPr>
          <a:lstStyle/>
          <a:p>
            <a:pPr eaLnBrk="0" hangingPunct="0"/>
            <a:r>
              <a:rPr lang="en-US" sz="2800" dirty="0">
                <a:solidFill>
                  <a:srgbClr val="000000"/>
                </a:solidFill>
                <a:latin typeface="Times New Roman" panose="02020603050405020304" pitchFamily="18" charset="0"/>
                <a:cs typeface="Times New Roman" panose="02020603050405020304" pitchFamily="18" charset="0"/>
              </a:rPr>
              <a:t>43 So the LORD gave to Israel all the land of which He had sworn to give to their fathers, and they took possession of it and dwelt in it. </a:t>
            </a:r>
          </a:p>
          <a:p>
            <a:pPr eaLnBrk="0" hangingPunct="0"/>
            <a:endParaRPr lang="en-US" sz="2800" dirty="0">
              <a:solidFill>
                <a:srgbClr val="000000"/>
              </a:solidFill>
              <a:latin typeface="Times New Roman" panose="02020603050405020304" pitchFamily="18" charset="0"/>
              <a:cs typeface="Times New Roman" panose="02020603050405020304" pitchFamily="18" charset="0"/>
            </a:endParaRPr>
          </a:p>
          <a:p>
            <a:pPr eaLnBrk="0" hangingPunct="0"/>
            <a:r>
              <a:rPr lang="en-US" sz="2800" dirty="0">
                <a:solidFill>
                  <a:srgbClr val="000000"/>
                </a:solidFill>
                <a:latin typeface="Times New Roman" panose="02020603050405020304" pitchFamily="18" charset="0"/>
                <a:cs typeface="Times New Roman" panose="02020603050405020304" pitchFamily="18" charset="0"/>
              </a:rPr>
              <a:t>44 The LORD gave them rest all around, according to all that He had sworn to their fathers. And not a man of all their enemies stood against them; the LORD delivered all their enemies into their hand. </a:t>
            </a:r>
          </a:p>
          <a:p>
            <a:pPr eaLnBrk="0" hangingPunct="0"/>
            <a:endParaRPr lang="en-US" sz="2800" dirty="0">
              <a:solidFill>
                <a:srgbClr val="000000"/>
              </a:solidFill>
              <a:latin typeface="Times New Roman" panose="02020603050405020304" pitchFamily="18" charset="0"/>
              <a:cs typeface="Times New Roman" panose="02020603050405020304" pitchFamily="18" charset="0"/>
            </a:endParaRPr>
          </a:p>
          <a:p>
            <a:pPr eaLnBrk="0" hangingPunct="0"/>
            <a:r>
              <a:rPr lang="en-US" sz="2800" dirty="0">
                <a:solidFill>
                  <a:srgbClr val="000000"/>
                </a:solidFill>
                <a:latin typeface="Times New Roman" panose="02020603050405020304" pitchFamily="18" charset="0"/>
                <a:cs typeface="Times New Roman" panose="02020603050405020304" pitchFamily="18" charset="0"/>
              </a:rPr>
              <a:t>45 Not a word failed of any good thing which the LORD had spoken to the house of Israel. All came to pass. </a:t>
            </a:r>
          </a:p>
        </p:txBody>
      </p:sp>
      <p:sp>
        <p:nvSpPr>
          <p:cNvPr id="28675" name="Text Box 3"/>
          <p:cNvSpPr txBox="1">
            <a:spLocks noChangeArrowheads="1"/>
          </p:cNvSpPr>
          <p:nvPr/>
        </p:nvSpPr>
        <p:spPr bwMode="auto">
          <a:xfrm>
            <a:off x="3657601" y="-76200"/>
            <a:ext cx="4235455" cy="830997"/>
          </a:xfrm>
          <a:prstGeom prst="rect">
            <a:avLst/>
          </a:prstGeom>
          <a:noFill/>
          <a:ln w="9525">
            <a:noFill/>
            <a:miter lim="800000"/>
            <a:headEnd/>
            <a:tailEnd/>
          </a:ln>
        </p:spPr>
        <p:txBody>
          <a:bodyPr wrap="none">
            <a:spAutoFit/>
          </a:bodyPr>
          <a:lstStyle/>
          <a:p>
            <a:pPr eaLnBrk="0" hangingPunct="0"/>
            <a:r>
              <a:rPr lang="en-US" sz="4800" u="sng" dirty="0">
                <a:solidFill>
                  <a:srgbClr val="0033CC"/>
                </a:solidFill>
                <a:latin typeface="Times New Roman" pitchFamily="18" charset="0"/>
                <a:cs typeface="Times New Roman" pitchFamily="18" charset="0"/>
              </a:rPr>
              <a:t>Joshua 21:43-45</a:t>
            </a:r>
          </a:p>
        </p:txBody>
      </p:sp>
      <p:sp>
        <p:nvSpPr>
          <p:cNvPr id="195588" name="Line 4"/>
          <p:cNvSpPr>
            <a:spLocks noChangeShapeType="1"/>
          </p:cNvSpPr>
          <p:nvPr/>
        </p:nvSpPr>
        <p:spPr bwMode="auto">
          <a:xfrm>
            <a:off x="6673855" y="1371600"/>
            <a:ext cx="2057400" cy="0"/>
          </a:xfrm>
          <a:prstGeom prst="line">
            <a:avLst/>
          </a:prstGeom>
          <a:noFill/>
          <a:ln w="76200">
            <a:solidFill>
              <a:srgbClr val="C00000"/>
            </a:solidFill>
            <a:round/>
            <a:headEnd/>
            <a:tailEnd/>
          </a:ln>
        </p:spPr>
        <p:txBody>
          <a:bodyPr wrap="none" anchor="ctr"/>
          <a:lstStyle/>
          <a:p>
            <a:endParaRPr lang="en-US" dirty="0"/>
          </a:p>
        </p:txBody>
      </p:sp>
      <p:sp>
        <p:nvSpPr>
          <p:cNvPr id="195589" name="Line 5"/>
          <p:cNvSpPr>
            <a:spLocks noChangeShapeType="1"/>
          </p:cNvSpPr>
          <p:nvPr/>
        </p:nvSpPr>
        <p:spPr bwMode="auto">
          <a:xfrm>
            <a:off x="2586318" y="5262282"/>
            <a:ext cx="5562600" cy="0"/>
          </a:xfrm>
          <a:prstGeom prst="line">
            <a:avLst/>
          </a:prstGeom>
          <a:noFill/>
          <a:ln w="76200">
            <a:solidFill>
              <a:srgbClr val="C00000"/>
            </a:solidFill>
            <a:round/>
            <a:headEnd/>
            <a:tailEnd/>
          </a:ln>
        </p:spPr>
        <p:txBody>
          <a:bodyPr wrap="none" anchor="ctr"/>
          <a:lstStyle/>
          <a:p>
            <a:endParaRPr lang="en-US" dirty="0"/>
          </a:p>
        </p:txBody>
      </p:sp>
      <p:sp>
        <p:nvSpPr>
          <p:cNvPr id="195590" name="Line 6"/>
          <p:cNvSpPr>
            <a:spLocks noChangeShapeType="1"/>
          </p:cNvSpPr>
          <p:nvPr/>
        </p:nvSpPr>
        <p:spPr bwMode="auto">
          <a:xfrm flipV="1">
            <a:off x="8081683" y="5620871"/>
            <a:ext cx="1658470" cy="0"/>
          </a:xfrm>
          <a:prstGeom prst="line">
            <a:avLst/>
          </a:prstGeom>
          <a:noFill/>
          <a:ln w="76200">
            <a:solidFill>
              <a:srgbClr val="C00000"/>
            </a:solidFill>
            <a:round/>
            <a:headEnd/>
            <a:tailEnd/>
          </a:ln>
        </p:spPr>
        <p:txBody>
          <a:bodyPr wrap="none" anchor="ctr"/>
          <a:lstStyle/>
          <a:p>
            <a:endParaRPr lang="en-US" dirty="0"/>
          </a:p>
        </p:txBody>
      </p:sp>
      <p:sp>
        <p:nvSpPr>
          <p:cNvPr id="195591" name="Line 7"/>
          <p:cNvSpPr>
            <a:spLocks noChangeShapeType="1"/>
          </p:cNvSpPr>
          <p:nvPr/>
        </p:nvSpPr>
        <p:spPr bwMode="auto">
          <a:xfrm>
            <a:off x="2245659" y="6101179"/>
            <a:ext cx="582706" cy="8965"/>
          </a:xfrm>
          <a:prstGeom prst="line">
            <a:avLst/>
          </a:prstGeom>
          <a:noFill/>
          <a:ln w="76200">
            <a:solidFill>
              <a:srgbClr val="C00000"/>
            </a:solidFill>
            <a:round/>
            <a:headEnd/>
            <a:tailEnd/>
          </a:ln>
        </p:spPr>
        <p:txBody>
          <a:bodyPr wrap="none" anchor="ctr"/>
          <a:lstStyle/>
          <a:p>
            <a:endParaRPr lang="en-US" dirty="0"/>
          </a:p>
        </p:txBody>
      </p:sp>
    </p:spTree>
    <p:extLst>
      <p:ext uri="{BB962C8B-B14F-4D97-AF65-F5344CB8AC3E}">
        <p14:creationId xmlns:p14="http://schemas.microsoft.com/office/powerpoint/2010/main" val="389424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5588"/>
                                        </p:tgtEl>
                                        <p:attrNameLst>
                                          <p:attrName>style.visibility</p:attrName>
                                        </p:attrNameLst>
                                      </p:cBhvr>
                                      <p:to>
                                        <p:strVal val="visible"/>
                                      </p:to>
                                    </p:set>
                                    <p:animEffect transition="in" filter="wipe(left)">
                                      <p:cBhvr>
                                        <p:cTn id="7" dur="500"/>
                                        <p:tgtEl>
                                          <p:spTgt spid="1955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5589"/>
                                        </p:tgtEl>
                                        <p:attrNameLst>
                                          <p:attrName>style.visibility</p:attrName>
                                        </p:attrNameLst>
                                      </p:cBhvr>
                                      <p:to>
                                        <p:strVal val="visible"/>
                                      </p:to>
                                    </p:set>
                                    <p:animEffect transition="in" filter="wipe(left)">
                                      <p:cBhvr>
                                        <p:cTn id="12" dur="500"/>
                                        <p:tgtEl>
                                          <p:spTgt spid="19558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5590"/>
                                        </p:tgtEl>
                                        <p:attrNameLst>
                                          <p:attrName>style.visibility</p:attrName>
                                        </p:attrNameLst>
                                      </p:cBhvr>
                                      <p:to>
                                        <p:strVal val="visible"/>
                                      </p:to>
                                    </p:set>
                                    <p:animEffect transition="in" filter="wipe(left)">
                                      <p:cBhvr>
                                        <p:cTn id="17" dur="500"/>
                                        <p:tgtEl>
                                          <p:spTgt spid="19559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5591"/>
                                        </p:tgtEl>
                                        <p:attrNameLst>
                                          <p:attrName>style.visibility</p:attrName>
                                        </p:attrNameLst>
                                      </p:cBhvr>
                                      <p:to>
                                        <p:strVal val="visible"/>
                                      </p:to>
                                    </p:set>
                                    <p:animEffect transition="in" filter="wipe(left)">
                                      <p:cBhvr>
                                        <p:cTn id="20" dur="500"/>
                                        <p:tgtEl>
                                          <p:spTgt spid="195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8" grpId="0" animBg="1"/>
      <p:bldP spid="195589" grpId="0" animBg="1"/>
      <p:bldP spid="195590" grpId="0" animBg="1"/>
      <p:bldP spid="19559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ChangeArrowheads="1"/>
          </p:cNvSpPr>
          <p:nvPr/>
        </p:nvSpPr>
        <p:spPr bwMode="auto">
          <a:xfrm>
            <a:off x="3657600" y="1676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dirty="0">
                <a:solidFill>
                  <a:schemeClr val="bg1"/>
                </a:solidFill>
                <a:effectLst>
                  <a:outerShdw blurRad="38100" dist="38100" dir="2700000" algn="tl">
                    <a:srgbClr val="000000">
                      <a:alpha val="43137"/>
                    </a:srgbClr>
                  </a:outerShdw>
                </a:effectLst>
                <a:latin typeface="Arial" pitchFamily="34" charset="0"/>
              </a:rPr>
              <a:t>Into Egypt - 70</a:t>
            </a:r>
          </a:p>
        </p:txBody>
      </p:sp>
      <p:sp>
        <p:nvSpPr>
          <p:cNvPr id="30724" name="Oval 3"/>
          <p:cNvSpPr>
            <a:spLocks noChangeArrowheads="1"/>
          </p:cNvSpPr>
          <p:nvPr/>
        </p:nvSpPr>
        <p:spPr bwMode="auto">
          <a:xfrm rot="-5400000">
            <a:off x="-2523755"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dirty="0">
                <a:solidFill>
                  <a:schemeClr val="bg1"/>
                </a:solidFill>
                <a:latin typeface="Arial" pitchFamily="34" charset="0"/>
              </a:rPr>
              <a:t>Nation Promise</a:t>
            </a:r>
          </a:p>
        </p:txBody>
      </p:sp>
      <p:sp>
        <p:nvSpPr>
          <p:cNvPr id="30725" name="Line 4"/>
          <p:cNvSpPr>
            <a:spLocks noChangeShapeType="1"/>
          </p:cNvSpPr>
          <p:nvPr/>
        </p:nvSpPr>
        <p:spPr bwMode="auto">
          <a:xfrm>
            <a:off x="2002646" y="0"/>
            <a:ext cx="0" cy="6858000"/>
          </a:xfrm>
          <a:prstGeom prst="line">
            <a:avLst/>
          </a:prstGeom>
          <a:noFill/>
          <a:ln w="9525">
            <a:solidFill>
              <a:schemeClr val="tx1"/>
            </a:solidFill>
            <a:round/>
            <a:headEnd/>
            <a:tailEnd/>
          </a:ln>
        </p:spPr>
        <p:txBody>
          <a:bodyPr wrap="none" anchor="ctr"/>
          <a:lstStyle/>
          <a:p>
            <a:endParaRPr lang="en-US" dirty="0"/>
          </a:p>
        </p:txBody>
      </p:sp>
      <p:sp>
        <p:nvSpPr>
          <p:cNvPr id="197637" name="Text Box 5"/>
          <p:cNvSpPr txBox="1">
            <a:spLocks noChangeArrowheads="1"/>
          </p:cNvSpPr>
          <p:nvPr/>
        </p:nvSpPr>
        <p:spPr bwMode="auto">
          <a:xfrm>
            <a:off x="5396571" y="3352800"/>
            <a:ext cx="2949846" cy="1446550"/>
          </a:xfrm>
          <a:prstGeom prst="rect">
            <a:avLst/>
          </a:prstGeom>
          <a:noFill/>
          <a:ln w="9525">
            <a:noFill/>
            <a:miter lim="800000"/>
            <a:headEnd/>
            <a:tailEnd/>
          </a:ln>
        </p:spPr>
        <p:txBody>
          <a:bodyPr wrap="none">
            <a:spAutoFit/>
          </a:bodyPr>
          <a:lstStyle/>
          <a:p>
            <a:pPr algn="ctr" eaLnBrk="0" hangingPunct="0"/>
            <a:r>
              <a:rPr lang="en-US" sz="4400" dirty="0">
                <a:solidFill>
                  <a:srgbClr val="000000"/>
                </a:solidFill>
                <a:latin typeface="Tahoma" pitchFamily="34" charset="0"/>
              </a:rPr>
              <a:t>Gen. 46:27</a:t>
            </a:r>
          </a:p>
          <a:p>
            <a:pPr algn="ctr" eaLnBrk="0" hangingPunct="0"/>
            <a:r>
              <a:rPr lang="en-US" sz="4400" dirty="0" err="1">
                <a:solidFill>
                  <a:srgbClr val="000000"/>
                </a:solidFill>
                <a:latin typeface="Tahoma" pitchFamily="34" charset="0"/>
              </a:rPr>
              <a:t>Exo</a:t>
            </a:r>
            <a:r>
              <a:rPr lang="en-US" sz="4400" dirty="0">
                <a:solidFill>
                  <a:srgbClr val="000000"/>
                </a:solidFill>
                <a:latin typeface="Tahoma" pitchFamily="34" charset="0"/>
              </a:rPr>
              <a:t>. 1:5</a:t>
            </a:r>
          </a:p>
        </p:txBody>
      </p:sp>
      <p:sp>
        <p:nvSpPr>
          <p:cNvPr id="3" name="Oval 2">
            <a:extLst>
              <a:ext uri="{FF2B5EF4-FFF2-40B4-BE49-F238E27FC236}">
                <a16:creationId xmlns:a16="http://schemas.microsoft.com/office/drawing/2014/main" id="{549A1CA9-F22A-C532-7651-55AE4450B130}"/>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2</a:t>
            </a:r>
          </a:p>
        </p:txBody>
      </p:sp>
    </p:spTree>
    <p:extLst>
      <p:ext uri="{BB962C8B-B14F-4D97-AF65-F5344CB8AC3E}">
        <p14:creationId xmlns:p14="http://schemas.microsoft.com/office/powerpoint/2010/main" val="3013613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97637">
                                            <p:txEl>
                                              <p:pRg st="0" end="0"/>
                                            </p:txEl>
                                          </p:spTgt>
                                        </p:tgtEl>
                                        <p:attrNameLst>
                                          <p:attrName>style.visibility</p:attrName>
                                        </p:attrNameLst>
                                      </p:cBhvr>
                                      <p:to>
                                        <p:strVal val="visible"/>
                                      </p:to>
                                    </p:set>
                                    <p:anim calcmode="lin" valueType="num">
                                      <p:cBhvr additive="base">
                                        <p:cTn id="7" dur="500" fill="hold"/>
                                        <p:tgtEl>
                                          <p:spTgt spid="19763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763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197637">
                                            <p:txEl>
                                              <p:pRg st="1" end="1"/>
                                            </p:txEl>
                                          </p:spTgt>
                                        </p:tgtEl>
                                        <p:attrNameLst>
                                          <p:attrName>style.visibility</p:attrName>
                                        </p:attrNameLst>
                                      </p:cBhvr>
                                      <p:to>
                                        <p:strVal val="visible"/>
                                      </p:to>
                                    </p:set>
                                    <p:anim calcmode="lin" valueType="num">
                                      <p:cBhvr additive="base">
                                        <p:cTn id="11" dur="500" fill="hold"/>
                                        <p:tgtEl>
                                          <p:spTgt spid="19763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763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7"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ChangeArrowheads="1"/>
          </p:cNvSpPr>
          <p:nvPr/>
        </p:nvSpPr>
        <p:spPr bwMode="auto">
          <a:xfrm>
            <a:off x="3657600" y="1676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Into Egypt - 70</a:t>
            </a:r>
          </a:p>
        </p:txBody>
      </p:sp>
      <p:sp>
        <p:nvSpPr>
          <p:cNvPr id="31749" name="Rectangle 4"/>
          <p:cNvSpPr>
            <a:spLocks noChangeArrowheads="1"/>
          </p:cNvSpPr>
          <p:nvPr/>
        </p:nvSpPr>
        <p:spPr bwMode="auto">
          <a:xfrm>
            <a:off x="3657600" y="28575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Out of Egypt - 600,000 +</a:t>
            </a:r>
          </a:p>
        </p:txBody>
      </p:sp>
      <p:sp>
        <p:nvSpPr>
          <p:cNvPr id="198662" name="Text Box 6"/>
          <p:cNvSpPr txBox="1">
            <a:spLocks noChangeArrowheads="1"/>
          </p:cNvSpPr>
          <p:nvPr/>
        </p:nvSpPr>
        <p:spPr bwMode="auto">
          <a:xfrm>
            <a:off x="5454651" y="4267200"/>
            <a:ext cx="2836863" cy="762000"/>
          </a:xfrm>
          <a:prstGeom prst="rect">
            <a:avLst/>
          </a:prstGeom>
          <a:noFill/>
          <a:ln w="9525">
            <a:noFill/>
            <a:miter lim="800000"/>
            <a:headEnd/>
            <a:tailEnd/>
          </a:ln>
        </p:spPr>
        <p:txBody>
          <a:bodyPr wrap="none">
            <a:spAutoFit/>
          </a:bodyPr>
          <a:lstStyle/>
          <a:p>
            <a:pPr algn="ctr" eaLnBrk="0" hangingPunct="0"/>
            <a:r>
              <a:rPr lang="en-US" sz="4400">
                <a:solidFill>
                  <a:srgbClr val="000000"/>
                </a:solidFill>
                <a:latin typeface="Tahoma" pitchFamily="34" charset="0"/>
              </a:rPr>
              <a:t>Exo. 12:37</a:t>
            </a:r>
          </a:p>
        </p:txBody>
      </p:sp>
      <p:sp>
        <p:nvSpPr>
          <p:cNvPr id="2" name="Oval 3">
            <a:extLst>
              <a:ext uri="{FF2B5EF4-FFF2-40B4-BE49-F238E27FC236}">
                <a16:creationId xmlns:a16="http://schemas.microsoft.com/office/drawing/2014/main" id="{57668189-E8CC-09B7-2E92-8B393C408677}"/>
              </a:ext>
            </a:extLst>
          </p:cNvPr>
          <p:cNvSpPr>
            <a:spLocks noChangeArrowheads="1"/>
          </p:cNvSpPr>
          <p:nvPr/>
        </p:nvSpPr>
        <p:spPr bwMode="auto">
          <a:xfrm rot="-5400000">
            <a:off x="-2523755"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dirty="0">
                <a:solidFill>
                  <a:schemeClr val="bg1"/>
                </a:solidFill>
                <a:latin typeface="Arial" pitchFamily="34" charset="0"/>
              </a:rPr>
              <a:t>Nation Promise</a:t>
            </a:r>
          </a:p>
        </p:txBody>
      </p:sp>
      <p:sp>
        <p:nvSpPr>
          <p:cNvPr id="3" name="Line 4">
            <a:extLst>
              <a:ext uri="{FF2B5EF4-FFF2-40B4-BE49-F238E27FC236}">
                <a16:creationId xmlns:a16="http://schemas.microsoft.com/office/drawing/2014/main" id="{C757DE7B-9B28-48C0-F609-008CE989182F}"/>
              </a:ext>
            </a:extLst>
          </p:cNvPr>
          <p:cNvSpPr>
            <a:spLocks noChangeShapeType="1"/>
          </p:cNvSpPr>
          <p:nvPr/>
        </p:nvSpPr>
        <p:spPr bwMode="auto">
          <a:xfrm>
            <a:off x="2002646" y="0"/>
            <a:ext cx="0" cy="6858000"/>
          </a:xfrm>
          <a:prstGeom prst="line">
            <a:avLst/>
          </a:prstGeom>
          <a:noFill/>
          <a:ln w="9525">
            <a:solidFill>
              <a:schemeClr val="tx1"/>
            </a:solidFill>
            <a:round/>
            <a:headEnd/>
            <a:tailEnd/>
          </a:ln>
        </p:spPr>
        <p:txBody>
          <a:bodyPr wrap="none" anchor="ctr"/>
          <a:lstStyle/>
          <a:p>
            <a:endParaRPr lang="en-US" dirty="0"/>
          </a:p>
        </p:txBody>
      </p:sp>
      <p:sp>
        <p:nvSpPr>
          <p:cNvPr id="4" name="Oval 3">
            <a:extLst>
              <a:ext uri="{FF2B5EF4-FFF2-40B4-BE49-F238E27FC236}">
                <a16:creationId xmlns:a16="http://schemas.microsoft.com/office/drawing/2014/main" id="{498D864E-95C7-2AEC-6E88-F22561E19B19}"/>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2</a:t>
            </a:r>
          </a:p>
        </p:txBody>
      </p:sp>
    </p:spTree>
    <p:extLst>
      <p:ext uri="{BB962C8B-B14F-4D97-AF65-F5344CB8AC3E}">
        <p14:creationId xmlns:p14="http://schemas.microsoft.com/office/powerpoint/2010/main" val="2488495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98662">
                                            <p:txEl>
                                              <p:pRg st="0" end="0"/>
                                            </p:txEl>
                                          </p:spTgt>
                                        </p:tgtEl>
                                        <p:attrNameLst>
                                          <p:attrName>style.visibility</p:attrName>
                                        </p:attrNameLst>
                                      </p:cBhvr>
                                      <p:to>
                                        <p:strVal val="visible"/>
                                      </p:to>
                                    </p:set>
                                    <p:anim calcmode="lin" valueType="num">
                                      <p:cBhvr additive="base">
                                        <p:cTn id="7" dur="500" fill="hold"/>
                                        <p:tgtEl>
                                          <p:spTgt spid="19866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866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2"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ChangeArrowheads="1"/>
          </p:cNvSpPr>
          <p:nvPr/>
        </p:nvSpPr>
        <p:spPr bwMode="auto">
          <a:xfrm>
            <a:off x="3657600" y="1676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Into Egypt - 70</a:t>
            </a:r>
          </a:p>
        </p:txBody>
      </p:sp>
      <p:sp>
        <p:nvSpPr>
          <p:cNvPr id="32773" name="Rectangle 4"/>
          <p:cNvSpPr>
            <a:spLocks noChangeArrowheads="1"/>
          </p:cNvSpPr>
          <p:nvPr/>
        </p:nvSpPr>
        <p:spPr bwMode="auto">
          <a:xfrm>
            <a:off x="3657600" y="28575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Out of Egypt - 600,000 +</a:t>
            </a:r>
          </a:p>
        </p:txBody>
      </p:sp>
      <p:sp>
        <p:nvSpPr>
          <p:cNvPr id="32774" name="Rectangle 5"/>
          <p:cNvSpPr>
            <a:spLocks noChangeArrowheads="1"/>
          </p:cNvSpPr>
          <p:nvPr/>
        </p:nvSpPr>
        <p:spPr bwMode="auto">
          <a:xfrm>
            <a:off x="3657600" y="40386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At Sinai - Covenant</a:t>
            </a:r>
          </a:p>
        </p:txBody>
      </p:sp>
      <p:sp>
        <p:nvSpPr>
          <p:cNvPr id="199687" name="Text Box 7"/>
          <p:cNvSpPr txBox="1">
            <a:spLocks noChangeArrowheads="1"/>
          </p:cNvSpPr>
          <p:nvPr/>
        </p:nvSpPr>
        <p:spPr bwMode="auto">
          <a:xfrm>
            <a:off x="5344746" y="5105401"/>
            <a:ext cx="3056670" cy="769441"/>
          </a:xfrm>
          <a:prstGeom prst="rect">
            <a:avLst/>
          </a:prstGeom>
          <a:noFill/>
          <a:ln w="9525">
            <a:noFill/>
            <a:miter lim="800000"/>
            <a:headEnd/>
            <a:tailEnd/>
          </a:ln>
        </p:spPr>
        <p:txBody>
          <a:bodyPr wrap="none">
            <a:spAutoFit/>
          </a:bodyPr>
          <a:lstStyle/>
          <a:p>
            <a:pPr algn="ctr" eaLnBrk="0" hangingPunct="0"/>
            <a:r>
              <a:rPr lang="en-US" sz="4400" dirty="0" err="1">
                <a:solidFill>
                  <a:srgbClr val="000000"/>
                </a:solidFill>
                <a:latin typeface="Tahoma" pitchFamily="34" charset="0"/>
              </a:rPr>
              <a:t>Exo</a:t>
            </a:r>
            <a:r>
              <a:rPr lang="en-US" sz="4400" dirty="0">
                <a:solidFill>
                  <a:srgbClr val="000000"/>
                </a:solidFill>
                <a:latin typeface="Tahoma" pitchFamily="34" charset="0"/>
              </a:rPr>
              <a:t>. 19:4-6</a:t>
            </a:r>
          </a:p>
        </p:txBody>
      </p:sp>
      <p:sp>
        <p:nvSpPr>
          <p:cNvPr id="2" name="Oval 3">
            <a:extLst>
              <a:ext uri="{FF2B5EF4-FFF2-40B4-BE49-F238E27FC236}">
                <a16:creationId xmlns:a16="http://schemas.microsoft.com/office/drawing/2014/main" id="{C2945F75-270C-0DCC-ECB1-3B1356EC4EC9}"/>
              </a:ext>
            </a:extLst>
          </p:cNvPr>
          <p:cNvSpPr>
            <a:spLocks noChangeArrowheads="1"/>
          </p:cNvSpPr>
          <p:nvPr/>
        </p:nvSpPr>
        <p:spPr bwMode="auto">
          <a:xfrm rot="-5400000">
            <a:off x="-2523755"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dirty="0">
                <a:solidFill>
                  <a:schemeClr val="bg1"/>
                </a:solidFill>
                <a:latin typeface="Arial" pitchFamily="34" charset="0"/>
              </a:rPr>
              <a:t>Nation Promise</a:t>
            </a:r>
          </a:p>
        </p:txBody>
      </p:sp>
      <p:sp>
        <p:nvSpPr>
          <p:cNvPr id="3" name="Line 4">
            <a:extLst>
              <a:ext uri="{FF2B5EF4-FFF2-40B4-BE49-F238E27FC236}">
                <a16:creationId xmlns:a16="http://schemas.microsoft.com/office/drawing/2014/main" id="{CD21A027-1A8F-1265-5B19-E492F6B04976}"/>
              </a:ext>
            </a:extLst>
          </p:cNvPr>
          <p:cNvSpPr>
            <a:spLocks noChangeShapeType="1"/>
          </p:cNvSpPr>
          <p:nvPr/>
        </p:nvSpPr>
        <p:spPr bwMode="auto">
          <a:xfrm>
            <a:off x="2002646" y="0"/>
            <a:ext cx="0" cy="6858000"/>
          </a:xfrm>
          <a:prstGeom prst="line">
            <a:avLst/>
          </a:prstGeom>
          <a:noFill/>
          <a:ln w="9525">
            <a:solidFill>
              <a:schemeClr val="tx1"/>
            </a:solidFill>
            <a:round/>
            <a:headEnd/>
            <a:tailEnd/>
          </a:ln>
        </p:spPr>
        <p:txBody>
          <a:bodyPr wrap="none" anchor="ctr"/>
          <a:lstStyle/>
          <a:p>
            <a:endParaRPr lang="en-US" dirty="0"/>
          </a:p>
        </p:txBody>
      </p:sp>
      <p:sp>
        <p:nvSpPr>
          <p:cNvPr id="4" name="Oval 3">
            <a:extLst>
              <a:ext uri="{FF2B5EF4-FFF2-40B4-BE49-F238E27FC236}">
                <a16:creationId xmlns:a16="http://schemas.microsoft.com/office/drawing/2014/main" id="{9AE86E90-254C-3F3A-24BA-F0AD4A4E2938}"/>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2</a:t>
            </a:r>
          </a:p>
        </p:txBody>
      </p:sp>
    </p:spTree>
    <p:extLst>
      <p:ext uri="{BB962C8B-B14F-4D97-AF65-F5344CB8AC3E}">
        <p14:creationId xmlns:p14="http://schemas.microsoft.com/office/powerpoint/2010/main" val="552727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99687">
                                            <p:txEl>
                                              <p:pRg st="0" end="0"/>
                                            </p:txEl>
                                          </p:spTgt>
                                        </p:tgtEl>
                                        <p:attrNameLst>
                                          <p:attrName>style.visibility</p:attrName>
                                        </p:attrNameLst>
                                      </p:cBhvr>
                                      <p:to>
                                        <p:strVal val="visible"/>
                                      </p:to>
                                    </p:set>
                                    <p:anim calcmode="lin" valueType="num">
                                      <p:cBhvr additive="base">
                                        <p:cTn id="7" dur="500" fill="hold"/>
                                        <p:tgtEl>
                                          <p:spTgt spid="1996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968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ChangeArrowheads="1"/>
          </p:cNvSpPr>
          <p:nvPr/>
        </p:nvSpPr>
        <p:spPr bwMode="auto">
          <a:xfrm>
            <a:off x="3657600" y="1295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Seed of woman</a:t>
            </a:r>
          </a:p>
        </p:txBody>
      </p:sp>
      <p:sp>
        <p:nvSpPr>
          <p:cNvPr id="33796" name="Oval 3"/>
          <p:cNvSpPr>
            <a:spLocks noChangeArrowheads="1"/>
          </p:cNvSpPr>
          <p:nvPr/>
        </p:nvSpPr>
        <p:spPr bwMode="auto">
          <a:xfrm rot="-5400000">
            <a:off x="-2548136"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a:solidFill>
                  <a:schemeClr val="bg1"/>
                </a:solidFill>
                <a:latin typeface="Arial" pitchFamily="34" charset="0"/>
              </a:rPr>
              <a:t>Seed Promise</a:t>
            </a:r>
          </a:p>
        </p:txBody>
      </p:sp>
      <p:sp>
        <p:nvSpPr>
          <p:cNvPr id="33797" name="Line 4"/>
          <p:cNvSpPr>
            <a:spLocks noChangeShapeType="1"/>
          </p:cNvSpPr>
          <p:nvPr/>
        </p:nvSpPr>
        <p:spPr bwMode="auto">
          <a:xfrm>
            <a:off x="1805530" y="0"/>
            <a:ext cx="0" cy="6858000"/>
          </a:xfrm>
          <a:prstGeom prst="line">
            <a:avLst/>
          </a:prstGeom>
          <a:noFill/>
          <a:ln w="9525">
            <a:solidFill>
              <a:schemeClr val="tx1"/>
            </a:solidFill>
            <a:round/>
            <a:headEnd/>
            <a:tailEnd/>
          </a:ln>
        </p:spPr>
        <p:txBody>
          <a:bodyPr wrap="none" anchor="ctr"/>
          <a:lstStyle/>
          <a:p>
            <a:endParaRPr lang="en-US"/>
          </a:p>
        </p:txBody>
      </p:sp>
      <p:sp>
        <p:nvSpPr>
          <p:cNvPr id="200709" name="Text Box 5"/>
          <p:cNvSpPr txBox="1">
            <a:spLocks noChangeArrowheads="1"/>
          </p:cNvSpPr>
          <p:nvPr/>
        </p:nvSpPr>
        <p:spPr bwMode="auto">
          <a:xfrm>
            <a:off x="3276600" y="2057400"/>
            <a:ext cx="7391400" cy="1938992"/>
          </a:xfrm>
          <a:prstGeom prst="rect">
            <a:avLst/>
          </a:prstGeom>
          <a:noFill/>
          <a:ln w="9525">
            <a:noFill/>
            <a:miter lim="800000"/>
            <a:headEnd/>
            <a:tailEnd/>
          </a:ln>
        </p:spPr>
        <p:txBody>
          <a:bodyPr>
            <a:spAutoFit/>
          </a:bodyPr>
          <a:lstStyle/>
          <a:p>
            <a:pPr eaLnBrk="0" hangingPunct="0">
              <a:tabLst>
                <a:tab pos="400050" algn="l"/>
              </a:tabLst>
            </a:pPr>
            <a:endParaRPr lang="en-US" sz="3600" b="1" dirty="0">
              <a:solidFill>
                <a:srgbClr val="000000"/>
              </a:solidFill>
              <a:latin typeface="Arial" pitchFamily="34" charset="0"/>
            </a:endParaRPr>
          </a:p>
          <a:p>
            <a:pPr eaLnBrk="0" hangingPunct="0">
              <a:buFontTx/>
              <a:buChar char="•"/>
              <a:tabLst>
                <a:tab pos="400050" algn="l"/>
              </a:tabLst>
            </a:pPr>
            <a:r>
              <a:rPr lang="en-US" sz="3600" b="1" dirty="0">
                <a:solidFill>
                  <a:srgbClr val="000000"/>
                </a:solidFill>
                <a:latin typeface="Arial" pitchFamily="34" charset="0"/>
              </a:rPr>
              <a:t> Christ = seed of woman</a:t>
            </a:r>
            <a:endParaRPr lang="en-US" sz="2400" b="1" i="1" dirty="0">
              <a:solidFill>
                <a:srgbClr val="000000"/>
              </a:solidFill>
              <a:latin typeface="Arial" pitchFamily="34" charset="0"/>
            </a:endParaRPr>
          </a:p>
          <a:p>
            <a:pPr lvl="1" eaLnBrk="0" hangingPunct="0">
              <a:buFontTx/>
              <a:buChar char="•"/>
              <a:tabLst>
                <a:tab pos="400050" algn="l"/>
              </a:tabLst>
            </a:pPr>
            <a:r>
              <a:rPr lang="en-US" sz="2400" b="1" i="1" dirty="0">
                <a:solidFill>
                  <a:srgbClr val="000000"/>
                </a:solidFill>
                <a:latin typeface="Arial" pitchFamily="34" charset="0"/>
              </a:rPr>
              <a:t> Born of a woman (virgin) - Isa. 7:14</a:t>
            </a:r>
          </a:p>
          <a:p>
            <a:pPr lvl="1" eaLnBrk="0" hangingPunct="0">
              <a:buFontTx/>
              <a:buChar char="•"/>
              <a:tabLst>
                <a:tab pos="400050" algn="l"/>
              </a:tabLst>
            </a:pPr>
            <a:r>
              <a:rPr lang="en-US" sz="2400" b="1" i="1" dirty="0">
                <a:solidFill>
                  <a:srgbClr val="000000"/>
                </a:solidFill>
                <a:latin typeface="Arial" pitchFamily="34" charset="0"/>
              </a:rPr>
              <a:t> Made of a woman (Gal. 4:4)</a:t>
            </a:r>
          </a:p>
        </p:txBody>
      </p:sp>
      <p:sp>
        <p:nvSpPr>
          <p:cNvPr id="2" name="Oval 1">
            <a:extLst>
              <a:ext uri="{FF2B5EF4-FFF2-40B4-BE49-F238E27FC236}">
                <a16:creationId xmlns:a16="http://schemas.microsoft.com/office/drawing/2014/main" id="{C60F80DF-760B-D131-DD7A-5925DFF3E6F5}"/>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3</a:t>
            </a:r>
          </a:p>
        </p:txBody>
      </p:sp>
    </p:spTree>
    <p:extLst>
      <p:ext uri="{BB962C8B-B14F-4D97-AF65-F5344CB8AC3E}">
        <p14:creationId xmlns:p14="http://schemas.microsoft.com/office/powerpoint/2010/main" val="2202492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0709">
                                            <p:txEl>
                                              <p:pRg st="1" end="1"/>
                                            </p:txEl>
                                          </p:spTgt>
                                        </p:tgtEl>
                                        <p:attrNameLst>
                                          <p:attrName>style.visibility</p:attrName>
                                        </p:attrNameLst>
                                      </p:cBhvr>
                                      <p:to>
                                        <p:strVal val="visible"/>
                                      </p:to>
                                    </p:set>
                                    <p:anim calcmode="lin" valueType="num">
                                      <p:cBhvr additive="base">
                                        <p:cTn id="7" dur="500" fill="hold"/>
                                        <p:tgtEl>
                                          <p:spTgt spid="20070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070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0709">
                                            <p:txEl>
                                              <p:pRg st="2" end="2"/>
                                            </p:txEl>
                                          </p:spTgt>
                                        </p:tgtEl>
                                        <p:attrNameLst>
                                          <p:attrName>style.visibility</p:attrName>
                                        </p:attrNameLst>
                                      </p:cBhvr>
                                      <p:to>
                                        <p:strVal val="visible"/>
                                      </p:to>
                                    </p:set>
                                    <p:anim calcmode="lin" valueType="num">
                                      <p:cBhvr additive="base">
                                        <p:cTn id="13" dur="500" fill="hold"/>
                                        <p:tgtEl>
                                          <p:spTgt spid="20070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070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0709">
                                            <p:txEl>
                                              <p:pRg st="3" end="3"/>
                                            </p:txEl>
                                          </p:spTgt>
                                        </p:tgtEl>
                                        <p:attrNameLst>
                                          <p:attrName>style.visibility</p:attrName>
                                        </p:attrNameLst>
                                      </p:cBhvr>
                                      <p:to>
                                        <p:strVal val="visible"/>
                                      </p:to>
                                    </p:set>
                                    <p:anim calcmode="lin" valueType="num">
                                      <p:cBhvr additive="base">
                                        <p:cTn id="19" dur="500" fill="hold"/>
                                        <p:tgtEl>
                                          <p:spTgt spid="20070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070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3657600" y="1295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Seed of woman</a:t>
            </a:r>
          </a:p>
        </p:txBody>
      </p:sp>
      <p:sp>
        <p:nvSpPr>
          <p:cNvPr id="34821" name="Rectangle 4"/>
          <p:cNvSpPr>
            <a:spLocks noChangeArrowheads="1"/>
          </p:cNvSpPr>
          <p:nvPr/>
        </p:nvSpPr>
        <p:spPr bwMode="auto">
          <a:xfrm>
            <a:off x="3657600" y="24765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Seed of Abraham</a:t>
            </a:r>
          </a:p>
        </p:txBody>
      </p:sp>
      <p:sp>
        <p:nvSpPr>
          <p:cNvPr id="201734" name="Text Box 6"/>
          <p:cNvSpPr txBox="1">
            <a:spLocks noChangeArrowheads="1"/>
          </p:cNvSpPr>
          <p:nvPr/>
        </p:nvSpPr>
        <p:spPr bwMode="auto">
          <a:xfrm>
            <a:off x="3657600" y="3810000"/>
            <a:ext cx="5791200" cy="1569660"/>
          </a:xfrm>
          <a:prstGeom prst="rect">
            <a:avLst/>
          </a:prstGeom>
          <a:noFill/>
          <a:ln w="9525">
            <a:noFill/>
            <a:miter lim="800000"/>
            <a:headEnd/>
            <a:tailEnd/>
          </a:ln>
        </p:spPr>
        <p:txBody>
          <a:bodyPr wrap="square">
            <a:spAutoFit/>
          </a:bodyPr>
          <a:lstStyle/>
          <a:p>
            <a:pPr eaLnBrk="0" hangingPunct="0">
              <a:buFontTx/>
              <a:buChar char="•"/>
            </a:pPr>
            <a:r>
              <a:rPr lang="en-US" sz="3600" dirty="0">
                <a:solidFill>
                  <a:srgbClr val="000000"/>
                </a:solidFill>
                <a:latin typeface="Arial" pitchFamily="34" charset="0"/>
              </a:rPr>
              <a:t> Gen. 12:3; 22:18</a:t>
            </a:r>
          </a:p>
          <a:p>
            <a:pPr eaLnBrk="0" hangingPunct="0">
              <a:buFontTx/>
              <a:buChar char="•"/>
            </a:pPr>
            <a:r>
              <a:rPr lang="en-US" sz="3600" dirty="0">
                <a:solidFill>
                  <a:srgbClr val="000000"/>
                </a:solidFill>
                <a:latin typeface="Arial" pitchFamily="34" charset="0"/>
              </a:rPr>
              <a:t> Seed = Christ</a:t>
            </a:r>
            <a:endParaRPr lang="en-US" sz="4000" dirty="0">
              <a:solidFill>
                <a:srgbClr val="000000"/>
              </a:solidFill>
              <a:latin typeface="Arial" pitchFamily="34" charset="0"/>
            </a:endParaRPr>
          </a:p>
          <a:p>
            <a:pPr lvl="1" eaLnBrk="0" hangingPunct="0">
              <a:buFontTx/>
              <a:buChar char="•"/>
            </a:pPr>
            <a:r>
              <a:rPr lang="en-US" sz="2400" i="1" dirty="0">
                <a:solidFill>
                  <a:srgbClr val="000000"/>
                </a:solidFill>
                <a:latin typeface="Arial" pitchFamily="34" charset="0"/>
              </a:rPr>
              <a:t> Gal. 3:16 - “seed who is Christ” </a:t>
            </a:r>
          </a:p>
        </p:txBody>
      </p:sp>
      <p:sp>
        <p:nvSpPr>
          <p:cNvPr id="201735" name="AutoShape 7"/>
          <p:cNvSpPr>
            <a:spLocks noChangeArrowheads="1"/>
          </p:cNvSpPr>
          <p:nvPr/>
        </p:nvSpPr>
        <p:spPr bwMode="auto">
          <a:xfrm rot="-5249613">
            <a:off x="8686800" y="1905000"/>
            <a:ext cx="1295400" cy="685800"/>
          </a:xfrm>
          <a:prstGeom prst="curvedUpArrow">
            <a:avLst>
              <a:gd name="adj1" fmla="val 37778"/>
              <a:gd name="adj2" fmla="val 75556"/>
              <a:gd name="adj3" fmla="val 33333"/>
            </a:avLst>
          </a:prstGeom>
          <a:solidFill>
            <a:schemeClr val="bg1"/>
          </a:solidFill>
          <a:ln w="9525">
            <a:solidFill>
              <a:schemeClr val="tx1"/>
            </a:solidFill>
            <a:miter lim="800000"/>
            <a:headEnd/>
            <a:tailEnd/>
          </a:ln>
        </p:spPr>
        <p:txBody>
          <a:bodyPr wrap="none" anchor="ctr"/>
          <a:lstStyle/>
          <a:p>
            <a:endParaRPr lang="en-US"/>
          </a:p>
        </p:txBody>
      </p:sp>
      <p:sp>
        <p:nvSpPr>
          <p:cNvPr id="201736" name="Text Box 8"/>
          <p:cNvSpPr txBox="1">
            <a:spLocks noChangeArrowheads="1"/>
          </p:cNvSpPr>
          <p:nvPr/>
        </p:nvSpPr>
        <p:spPr bwMode="auto">
          <a:xfrm>
            <a:off x="2971800" y="1"/>
            <a:ext cx="7696200" cy="2246769"/>
          </a:xfrm>
          <a:prstGeom prst="rect">
            <a:avLst/>
          </a:prstGeom>
          <a:solidFill>
            <a:schemeClr val="bg1"/>
          </a:solidFill>
          <a:ln w="9525">
            <a:solidFill>
              <a:schemeClr val="tx1"/>
            </a:solidFill>
            <a:miter lim="800000"/>
            <a:headEnd/>
            <a:tailEnd/>
          </a:ln>
        </p:spPr>
        <p:txBody>
          <a:bodyPr>
            <a:spAutoFit/>
          </a:bodyPr>
          <a:lstStyle/>
          <a:p>
            <a:pPr algn="ctr" eaLnBrk="0" hangingPunct="0"/>
            <a:r>
              <a:rPr lang="en-US" sz="2800" dirty="0">
                <a:solidFill>
                  <a:srgbClr val="000000"/>
                </a:solidFill>
                <a:latin typeface="Arial" pitchFamily="34" charset="0"/>
              </a:rPr>
              <a:t>Gal. 3:16</a:t>
            </a:r>
          </a:p>
          <a:p>
            <a:pPr algn="ctr" eaLnBrk="0" hangingPunct="0"/>
            <a:r>
              <a:rPr lang="en-US" sz="2800" dirty="0">
                <a:solidFill>
                  <a:srgbClr val="000000"/>
                </a:solidFill>
                <a:latin typeface="Arial" pitchFamily="34" charset="0"/>
              </a:rPr>
              <a:t>Now to Abraham and his Seed were the promises made. He does not say, "And to seeds," as of many, but as of one, "And to your Seed," who is Christ. </a:t>
            </a:r>
          </a:p>
        </p:txBody>
      </p:sp>
      <p:sp>
        <p:nvSpPr>
          <p:cNvPr id="2" name="Oval 3">
            <a:extLst>
              <a:ext uri="{FF2B5EF4-FFF2-40B4-BE49-F238E27FC236}">
                <a16:creationId xmlns:a16="http://schemas.microsoft.com/office/drawing/2014/main" id="{746024B6-17E4-E928-883C-B3F2B4FFD5C8}"/>
              </a:ext>
            </a:extLst>
          </p:cNvPr>
          <p:cNvSpPr>
            <a:spLocks noChangeArrowheads="1"/>
          </p:cNvSpPr>
          <p:nvPr/>
        </p:nvSpPr>
        <p:spPr bwMode="auto">
          <a:xfrm rot="-5400000">
            <a:off x="-2548136"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a:solidFill>
                  <a:schemeClr val="bg1"/>
                </a:solidFill>
                <a:latin typeface="Arial" pitchFamily="34" charset="0"/>
              </a:rPr>
              <a:t>Seed Promise</a:t>
            </a:r>
          </a:p>
        </p:txBody>
      </p:sp>
      <p:sp>
        <p:nvSpPr>
          <p:cNvPr id="3" name="Line 4">
            <a:extLst>
              <a:ext uri="{FF2B5EF4-FFF2-40B4-BE49-F238E27FC236}">
                <a16:creationId xmlns:a16="http://schemas.microsoft.com/office/drawing/2014/main" id="{14EBC1F8-CB2F-C686-B20A-92D6F0E8609F}"/>
              </a:ext>
            </a:extLst>
          </p:cNvPr>
          <p:cNvSpPr>
            <a:spLocks noChangeShapeType="1"/>
          </p:cNvSpPr>
          <p:nvPr/>
        </p:nvSpPr>
        <p:spPr bwMode="auto">
          <a:xfrm>
            <a:off x="1805530" y="0"/>
            <a:ext cx="0" cy="6858000"/>
          </a:xfrm>
          <a:prstGeom prst="line">
            <a:avLst/>
          </a:prstGeom>
          <a:noFill/>
          <a:ln w="9525">
            <a:solidFill>
              <a:schemeClr val="tx1"/>
            </a:solidFill>
            <a:round/>
            <a:headEnd/>
            <a:tailEnd/>
          </a:ln>
        </p:spPr>
        <p:txBody>
          <a:bodyPr wrap="none" anchor="ctr"/>
          <a:lstStyle/>
          <a:p>
            <a:endParaRPr lang="en-US"/>
          </a:p>
        </p:txBody>
      </p:sp>
      <p:sp>
        <p:nvSpPr>
          <p:cNvPr id="4" name="Oval 3">
            <a:extLst>
              <a:ext uri="{FF2B5EF4-FFF2-40B4-BE49-F238E27FC236}">
                <a16:creationId xmlns:a16="http://schemas.microsoft.com/office/drawing/2014/main" id="{5BCAB3AD-1345-66CC-B318-17683932B079}"/>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3</a:t>
            </a:r>
          </a:p>
        </p:txBody>
      </p:sp>
    </p:spTree>
    <p:extLst>
      <p:ext uri="{BB962C8B-B14F-4D97-AF65-F5344CB8AC3E}">
        <p14:creationId xmlns:p14="http://schemas.microsoft.com/office/powerpoint/2010/main" val="1936878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1735"/>
                                        </p:tgtEl>
                                        <p:attrNameLst>
                                          <p:attrName>style.visibility</p:attrName>
                                        </p:attrNameLst>
                                      </p:cBhvr>
                                      <p:to>
                                        <p:strVal val="visible"/>
                                      </p:to>
                                    </p:set>
                                    <p:animEffect transition="in" filter="wipe(down)">
                                      <p:cBhvr>
                                        <p:cTn id="7" dur="500"/>
                                        <p:tgtEl>
                                          <p:spTgt spid="20173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01734">
                                            <p:txEl>
                                              <p:pRg st="0" end="0"/>
                                            </p:txEl>
                                          </p:spTgt>
                                        </p:tgtEl>
                                        <p:attrNameLst>
                                          <p:attrName>style.visibility</p:attrName>
                                        </p:attrNameLst>
                                      </p:cBhvr>
                                      <p:to>
                                        <p:strVal val="visible"/>
                                      </p:to>
                                    </p:set>
                                    <p:anim calcmode="lin" valueType="num">
                                      <p:cBhvr additive="base">
                                        <p:cTn id="12" dur="500" fill="hold"/>
                                        <p:tgtEl>
                                          <p:spTgt spid="201734">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017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1734">
                                            <p:txEl>
                                              <p:pRg st="1" end="1"/>
                                            </p:txEl>
                                          </p:spTgt>
                                        </p:tgtEl>
                                        <p:attrNameLst>
                                          <p:attrName>style.visibility</p:attrName>
                                        </p:attrNameLst>
                                      </p:cBhvr>
                                      <p:to>
                                        <p:strVal val="visible"/>
                                      </p:to>
                                    </p:set>
                                    <p:anim calcmode="lin" valueType="num">
                                      <p:cBhvr additive="base">
                                        <p:cTn id="18" dur="500" fill="hold"/>
                                        <p:tgtEl>
                                          <p:spTgt spid="201734">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017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1734">
                                            <p:txEl>
                                              <p:pRg st="2" end="2"/>
                                            </p:txEl>
                                          </p:spTgt>
                                        </p:tgtEl>
                                        <p:attrNameLst>
                                          <p:attrName>style.visibility</p:attrName>
                                        </p:attrNameLst>
                                      </p:cBhvr>
                                      <p:to>
                                        <p:strVal val="visible"/>
                                      </p:to>
                                    </p:set>
                                    <p:anim calcmode="lin" valueType="num">
                                      <p:cBhvr additive="base">
                                        <p:cTn id="24" dur="500" fill="hold"/>
                                        <p:tgtEl>
                                          <p:spTgt spid="201734">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0173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0"/>
                                  </p:stCondLst>
                                  <p:childTnLst>
                                    <p:set>
                                      <p:cBhvr>
                                        <p:cTn id="29" dur="1" fill="hold">
                                          <p:stCondLst>
                                            <p:cond delay="0"/>
                                          </p:stCondLst>
                                        </p:cTn>
                                        <p:tgtEl>
                                          <p:spTgt spid="201736"/>
                                        </p:tgtEl>
                                        <p:attrNameLst>
                                          <p:attrName>style.visibility</p:attrName>
                                        </p:attrNameLst>
                                      </p:cBhvr>
                                      <p:to>
                                        <p:strVal val="visible"/>
                                      </p:to>
                                    </p:set>
                                    <p:anim calcmode="lin" valueType="num">
                                      <p:cBhvr additive="base">
                                        <p:cTn id="30" dur="500" fill="hold"/>
                                        <p:tgtEl>
                                          <p:spTgt spid="201736"/>
                                        </p:tgtEl>
                                        <p:attrNameLst>
                                          <p:attrName>ppt_x</p:attrName>
                                        </p:attrNameLst>
                                      </p:cBhvr>
                                      <p:tavLst>
                                        <p:tav tm="0">
                                          <p:val>
                                            <p:strVal val="#ppt_x"/>
                                          </p:val>
                                        </p:tav>
                                        <p:tav tm="100000">
                                          <p:val>
                                            <p:strVal val="#ppt_x"/>
                                          </p:val>
                                        </p:tav>
                                      </p:tavLst>
                                    </p:anim>
                                    <p:anim calcmode="lin" valueType="num">
                                      <p:cBhvr additive="base">
                                        <p:cTn id="31" dur="500" fill="hold"/>
                                        <p:tgtEl>
                                          <p:spTgt spid="2017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4" grpId="0" build="p" bldLvl="2" autoUpdateAnimBg="0"/>
      <p:bldP spid="201735" grpId="0" animBg="1"/>
      <p:bldP spid="201736"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3657600" y="12954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Seed of woman</a:t>
            </a:r>
          </a:p>
        </p:txBody>
      </p:sp>
      <p:sp>
        <p:nvSpPr>
          <p:cNvPr id="35845" name="Rectangle 4"/>
          <p:cNvSpPr>
            <a:spLocks noChangeArrowheads="1"/>
          </p:cNvSpPr>
          <p:nvPr/>
        </p:nvSpPr>
        <p:spPr bwMode="auto">
          <a:xfrm>
            <a:off x="3657600" y="2476500"/>
            <a:ext cx="6400800" cy="838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Seed of Abraham</a:t>
            </a:r>
          </a:p>
        </p:txBody>
      </p:sp>
      <p:sp>
        <p:nvSpPr>
          <p:cNvPr id="35846" name="Rectangle 5"/>
          <p:cNvSpPr>
            <a:spLocks noChangeArrowheads="1"/>
          </p:cNvSpPr>
          <p:nvPr/>
        </p:nvSpPr>
        <p:spPr bwMode="auto">
          <a:xfrm>
            <a:off x="3657600" y="3657600"/>
            <a:ext cx="6400800" cy="1219200"/>
          </a:xfrm>
          <a:prstGeom prst="rect">
            <a:avLst/>
          </a:prstGeom>
          <a:solidFill>
            <a:srgbClr val="CC6600"/>
          </a:solidFill>
          <a:ln w="9525">
            <a:solidFill>
              <a:schemeClr val="tx1"/>
            </a:solidFill>
            <a:miter lim="800000"/>
            <a:headEnd/>
            <a:tailEnd/>
          </a:ln>
        </p:spPr>
        <p:txBody>
          <a:bodyPr wrap="none" anchor="ctr"/>
          <a:lstStyle/>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How does the promise </a:t>
            </a:r>
          </a:p>
          <a:p>
            <a:pPr algn="ctr" eaLnBrk="0" hangingPunct="0"/>
            <a:r>
              <a:rPr lang="en-US" sz="3600" b="1">
                <a:solidFill>
                  <a:schemeClr val="bg1"/>
                </a:solidFill>
                <a:effectLst>
                  <a:outerShdw blurRad="38100" dist="38100" dir="2700000" algn="tl">
                    <a:srgbClr val="000000">
                      <a:alpha val="43137"/>
                    </a:srgbClr>
                  </a:outerShdw>
                </a:effectLst>
                <a:latin typeface="Arial" pitchFamily="34" charset="0"/>
              </a:rPr>
              <a:t>relate to us?</a:t>
            </a:r>
          </a:p>
        </p:txBody>
      </p:sp>
      <p:sp>
        <p:nvSpPr>
          <p:cNvPr id="2" name="Oval 3">
            <a:extLst>
              <a:ext uri="{FF2B5EF4-FFF2-40B4-BE49-F238E27FC236}">
                <a16:creationId xmlns:a16="http://schemas.microsoft.com/office/drawing/2014/main" id="{46FA3675-7454-FA91-4CE0-A03E2A61FDAD}"/>
              </a:ext>
            </a:extLst>
          </p:cNvPr>
          <p:cNvSpPr>
            <a:spLocks noChangeArrowheads="1"/>
          </p:cNvSpPr>
          <p:nvPr/>
        </p:nvSpPr>
        <p:spPr bwMode="auto">
          <a:xfrm rot="-5400000">
            <a:off x="-2548136" y="2628900"/>
            <a:ext cx="6858000" cy="1600200"/>
          </a:xfrm>
          <a:prstGeom prst="ellipse">
            <a:avLst/>
          </a:prstGeom>
          <a:solidFill>
            <a:srgbClr val="000000"/>
          </a:solidFill>
          <a:ln w="9525">
            <a:noFill/>
            <a:round/>
            <a:headEnd/>
            <a:tailEnd/>
          </a:ln>
        </p:spPr>
        <p:txBody>
          <a:bodyPr wrap="none" anchor="ctr"/>
          <a:lstStyle/>
          <a:p>
            <a:pPr algn="ctr" eaLnBrk="0" hangingPunct="0"/>
            <a:r>
              <a:rPr lang="en-US" sz="6000" b="1">
                <a:solidFill>
                  <a:schemeClr val="bg1"/>
                </a:solidFill>
                <a:latin typeface="Arial" pitchFamily="34" charset="0"/>
              </a:rPr>
              <a:t>Seed Promise</a:t>
            </a:r>
          </a:p>
        </p:txBody>
      </p:sp>
      <p:sp>
        <p:nvSpPr>
          <p:cNvPr id="3" name="Line 4">
            <a:extLst>
              <a:ext uri="{FF2B5EF4-FFF2-40B4-BE49-F238E27FC236}">
                <a16:creationId xmlns:a16="http://schemas.microsoft.com/office/drawing/2014/main" id="{C325FE85-F0DF-B03C-BEAD-291555B23A96}"/>
              </a:ext>
            </a:extLst>
          </p:cNvPr>
          <p:cNvSpPr>
            <a:spLocks noChangeShapeType="1"/>
          </p:cNvSpPr>
          <p:nvPr/>
        </p:nvSpPr>
        <p:spPr bwMode="auto">
          <a:xfrm>
            <a:off x="1805530" y="0"/>
            <a:ext cx="0" cy="6858000"/>
          </a:xfrm>
          <a:prstGeom prst="line">
            <a:avLst/>
          </a:prstGeom>
          <a:noFill/>
          <a:ln w="9525">
            <a:solidFill>
              <a:schemeClr val="tx1"/>
            </a:solidFill>
            <a:round/>
            <a:headEnd/>
            <a:tailEnd/>
          </a:ln>
        </p:spPr>
        <p:txBody>
          <a:bodyPr wrap="none" anchor="ctr"/>
          <a:lstStyle/>
          <a:p>
            <a:endParaRPr lang="en-US"/>
          </a:p>
        </p:txBody>
      </p:sp>
      <p:sp>
        <p:nvSpPr>
          <p:cNvPr id="4" name="Oval 3">
            <a:extLst>
              <a:ext uri="{FF2B5EF4-FFF2-40B4-BE49-F238E27FC236}">
                <a16:creationId xmlns:a16="http://schemas.microsoft.com/office/drawing/2014/main" id="{163351DA-6840-592A-FB80-255A9B10C6FB}"/>
              </a:ext>
            </a:extLst>
          </p:cNvPr>
          <p:cNvSpPr/>
          <p:nvPr/>
        </p:nvSpPr>
        <p:spPr>
          <a:xfrm>
            <a:off x="2041833" y="0"/>
            <a:ext cx="855616" cy="838200"/>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3</a:t>
            </a:r>
          </a:p>
        </p:txBody>
      </p:sp>
    </p:spTree>
    <p:extLst>
      <p:ext uri="{BB962C8B-B14F-4D97-AF65-F5344CB8AC3E}">
        <p14:creationId xmlns:p14="http://schemas.microsoft.com/office/powerpoint/2010/main" val="203400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AutoShape 2"/>
          <p:cNvSpPr>
            <a:spLocks noChangeArrowheads="1"/>
          </p:cNvSpPr>
          <p:nvPr/>
        </p:nvSpPr>
        <p:spPr bwMode="auto">
          <a:xfrm>
            <a:off x="2514600" y="304800"/>
            <a:ext cx="7239000" cy="1295400"/>
          </a:xfrm>
          <a:prstGeom prst="flowChartAlternateProcess">
            <a:avLst/>
          </a:prstGeom>
          <a:solidFill>
            <a:schemeClr val="tx1"/>
          </a:solidFill>
          <a:ln w="9525">
            <a:solidFill>
              <a:srgbClr val="000000"/>
            </a:solidFill>
            <a:miter lim="800000"/>
            <a:headEnd/>
            <a:tailEnd/>
          </a:ln>
          <a:effectLst/>
        </p:spPr>
        <p:txBody>
          <a:bodyPr wrap="none" anchor="ctr"/>
          <a:lstStyle/>
          <a:p>
            <a:pPr algn="ctr" eaLnBrk="0" hangingPunct="0">
              <a:defRPr/>
            </a:pPr>
            <a:r>
              <a:rPr lang="en-US" sz="3600" b="1" dirty="0">
                <a:solidFill>
                  <a:schemeClr val="bg1"/>
                </a:solidFill>
                <a:latin typeface="Arial" charset="0"/>
              </a:rPr>
              <a:t>Our Salvation is a Result</a:t>
            </a:r>
          </a:p>
          <a:p>
            <a:pPr algn="ctr" eaLnBrk="0" hangingPunct="0">
              <a:defRPr/>
            </a:pPr>
            <a:r>
              <a:rPr lang="en-US" sz="3600" b="1" dirty="0">
                <a:solidFill>
                  <a:schemeClr val="bg1"/>
                </a:solidFill>
                <a:latin typeface="Arial" charset="0"/>
              </a:rPr>
              <a:t>of the Seed Promise</a:t>
            </a:r>
          </a:p>
        </p:txBody>
      </p:sp>
      <p:sp>
        <p:nvSpPr>
          <p:cNvPr id="36867" name="Text Box 3"/>
          <p:cNvSpPr txBox="1">
            <a:spLocks noChangeArrowheads="1"/>
          </p:cNvSpPr>
          <p:nvPr/>
        </p:nvSpPr>
        <p:spPr bwMode="auto">
          <a:xfrm>
            <a:off x="626026" y="2223489"/>
            <a:ext cx="10939947" cy="3323987"/>
          </a:xfrm>
          <a:prstGeom prst="rect">
            <a:avLst/>
          </a:prstGeom>
          <a:noFill/>
          <a:ln w="9525">
            <a:noFill/>
            <a:miter lim="800000"/>
            <a:headEnd/>
            <a:tailEnd/>
          </a:ln>
        </p:spPr>
        <p:txBody>
          <a:bodyPr wrap="square">
            <a:spAutoFit/>
          </a:bodyPr>
          <a:lstStyle/>
          <a:p>
            <a:pPr algn="ctr" eaLnBrk="0" hangingPunct="0"/>
            <a:r>
              <a:rPr lang="en-US" sz="3200" b="1" u="sng" dirty="0">
                <a:solidFill>
                  <a:srgbClr val="000000"/>
                </a:solidFill>
                <a:latin typeface="Times New Roman" pitchFamily="18" charset="0"/>
                <a:cs typeface="Times New Roman" pitchFamily="18" charset="0"/>
              </a:rPr>
              <a:t>Acts 3:25-26</a:t>
            </a:r>
          </a:p>
          <a:p>
            <a:pPr algn="ctr" eaLnBrk="0" hangingPunct="0"/>
            <a:endParaRPr lang="en-US" sz="1000" u="sng" dirty="0">
              <a:solidFill>
                <a:srgbClr val="000000"/>
              </a:solidFill>
              <a:latin typeface="Times New Roman" pitchFamily="18" charset="0"/>
              <a:cs typeface="Times New Roman" pitchFamily="18" charset="0"/>
            </a:endParaRPr>
          </a:p>
          <a:p>
            <a:pPr eaLnBrk="0" hangingPunct="0"/>
            <a:r>
              <a:rPr lang="en-US" sz="2800" dirty="0">
                <a:solidFill>
                  <a:srgbClr val="000000"/>
                </a:solidFill>
                <a:latin typeface="Times New Roman" pitchFamily="18" charset="0"/>
                <a:cs typeface="Times New Roman" pitchFamily="18" charset="0"/>
              </a:rPr>
              <a:t>25 You are sons of the prophets, and of the covenant which God made with our fathers, saying to Abraham, 'And in your seed all the families of the earth shall be blessed.' </a:t>
            </a:r>
          </a:p>
          <a:p>
            <a:pPr eaLnBrk="0" hangingPunct="0"/>
            <a:r>
              <a:rPr lang="en-US" sz="2800" dirty="0">
                <a:solidFill>
                  <a:srgbClr val="000000"/>
                </a:solidFill>
                <a:latin typeface="Times New Roman" pitchFamily="18" charset="0"/>
                <a:cs typeface="Times New Roman" pitchFamily="18" charset="0"/>
              </a:rPr>
              <a:t> </a:t>
            </a:r>
          </a:p>
          <a:p>
            <a:pPr eaLnBrk="0" hangingPunct="0"/>
            <a:r>
              <a:rPr lang="en-US" sz="2800" dirty="0">
                <a:solidFill>
                  <a:srgbClr val="000000"/>
                </a:solidFill>
                <a:latin typeface="Times New Roman" pitchFamily="18" charset="0"/>
                <a:cs typeface="Times New Roman" pitchFamily="18" charset="0"/>
              </a:rPr>
              <a:t>26 To you first, God, having raised up His Servant Jesus, sent Him to bless you, in turning away every one of you from your iniquities." </a:t>
            </a:r>
          </a:p>
        </p:txBody>
      </p:sp>
    </p:spTree>
    <p:extLst>
      <p:ext uri="{BB962C8B-B14F-4D97-AF65-F5344CB8AC3E}">
        <p14:creationId xmlns:p14="http://schemas.microsoft.com/office/powerpoint/2010/main" val="35382786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AutoShape 2"/>
          <p:cNvSpPr>
            <a:spLocks noChangeArrowheads="1"/>
          </p:cNvSpPr>
          <p:nvPr/>
        </p:nvSpPr>
        <p:spPr bwMode="auto">
          <a:xfrm>
            <a:off x="2514600" y="304800"/>
            <a:ext cx="7239000" cy="1295400"/>
          </a:xfrm>
          <a:prstGeom prst="flowChartAlternateProcess">
            <a:avLst/>
          </a:prstGeom>
          <a:solidFill>
            <a:schemeClr val="tx1"/>
          </a:solidFill>
          <a:ln w="9525">
            <a:solidFill>
              <a:srgbClr val="000000"/>
            </a:solidFill>
            <a:miter lim="800000"/>
            <a:headEnd/>
            <a:tailEnd/>
          </a:ln>
          <a:effectLst/>
        </p:spPr>
        <p:txBody>
          <a:bodyPr wrap="none" anchor="ctr"/>
          <a:lstStyle/>
          <a:p>
            <a:pPr algn="ctr" eaLnBrk="0" hangingPunct="0">
              <a:defRPr/>
            </a:pPr>
            <a:r>
              <a:rPr lang="en-US" sz="3600" b="1">
                <a:solidFill>
                  <a:schemeClr val="bg1"/>
                </a:solidFill>
                <a:latin typeface="Arial" charset="0"/>
              </a:rPr>
              <a:t>Our Salvation is a Result</a:t>
            </a:r>
          </a:p>
          <a:p>
            <a:pPr algn="ctr" eaLnBrk="0" hangingPunct="0">
              <a:defRPr/>
            </a:pPr>
            <a:r>
              <a:rPr lang="en-US" sz="3600" b="1">
                <a:solidFill>
                  <a:schemeClr val="bg1"/>
                </a:solidFill>
                <a:latin typeface="Arial" charset="0"/>
              </a:rPr>
              <a:t>of the Seed Promise</a:t>
            </a:r>
          </a:p>
        </p:txBody>
      </p:sp>
      <p:sp>
        <p:nvSpPr>
          <p:cNvPr id="37891" name="Rectangle 3"/>
          <p:cNvSpPr>
            <a:spLocks noChangeArrowheads="1"/>
          </p:cNvSpPr>
          <p:nvPr/>
        </p:nvSpPr>
        <p:spPr bwMode="auto">
          <a:xfrm>
            <a:off x="2514600" y="2386839"/>
            <a:ext cx="2971800" cy="3124200"/>
          </a:xfrm>
          <a:prstGeom prst="rect">
            <a:avLst/>
          </a:prstGeom>
          <a:solidFill>
            <a:srgbClr val="CC6600"/>
          </a:solidFill>
          <a:ln w="9525">
            <a:solidFill>
              <a:schemeClr val="tx1"/>
            </a:solidFill>
            <a:miter lim="800000"/>
            <a:headEnd/>
            <a:tailEnd/>
          </a:ln>
        </p:spPr>
        <p:txBody>
          <a:bodyPr wrap="none" anchor="ctr"/>
          <a:lstStyle/>
          <a:p>
            <a:pPr algn="ctr" eaLnBrk="0" hangingPunct="0"/>
            <a:endParaRPr lang="en-US" sz="2800" b="1" dirty="0">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u="sng" dirty="0">
                <a:solidFill>
                  <a:schemeClr val="bg1"/>
                </a:solidFill>
                <a:effectLst>
                  <a:outerShdw blurRad="38100" dist="38100" dir="2700000" algn="tl">
                    <a:srgbClr val="000000">
                      <a:alpha val="43137"/>
                    </a:srgbClr>
                  </a:outerShdw>
                </a:effectLst>
                <a:latin typeface="Arial" pitchFamily="34" charset="0"/>
              </a:rPr>
              <a:t>Gen 12:3</a:t>
            </a:r>
            <a:endParaRPr lang="en-US" sz="2800" b="1" dirty="0">
              <a:solidFill>
                <a:schemeClr val="bg1"/>
              </a:solidFill>
              <a:effectLst>
                <a:outerShdw blurRad="38100" dist="38100" dir="2700000" algn="tl">
                  <a:srgbClr val="000000">
                    <a:alpha val="43137"/>
                  </a:srgbClr>
                </a:outerShdw>
              </a:effectLst>
              <a:latin typeface="Arial" pitchFamily="34" charset="0"/>
            </a:endParaRPr>
          </a:p>
          <a:p>
            <a:pPr algn="ctr" eaLnBrk="0" hangingPunct="0"/>
            <a:endParaRPr lang="en-US" sz="2800" b="1" dirty="0">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“And in you</a:t>
            </a: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all the families</a:t>
            </a: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of the earth</a:t>
            </a: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shall be</a:t>
            </a: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blessed”</a:t>
            </a:r>
          </a:p>
          <a:p>
            <a:pPr algn="ctr" eaLnBrk="0" hangingPunct="0"/>
            <a:r>
              <a:rPr lang="en-US" sz="2800" b="1" dirty="0">
                <a:solidFill>
                  <a:schemeClr val="bg1"/>
                </a:solidFill>
                <a:effectLst>
                  <a:outerShdw blurRad="38100" dist="38100" dir="2700000" algn="tl">
                    <a:srgbClr val="000000">
                      <a:alpha val="43137"/>
                    </a:srgbClr>
                  </a:outerShdw>
                </a:effectLst>
                <a:latin typeface="Arial" pitchFamily="34" charset="0"/>
              </a:rPr>
              <a:t> </a:t>
            </a:r>
          </a:p>
        </p:txBody>
      </p:sp>
      <p:grpSp>
        <p:nvGrpSpPr>
          <p:cNvPr id="2" name="Group 4"/>
          <p:cNvGrpSpPr>
            <a:grpSpLocks/>
          </p:cNvGrpSpPr>
          <p:nvPr/>
        </p:nvGrpSpPr>
        <p:grpSpPr bwMode="auto">
          <a:xfrm>
            <a:off x="5638800" y="2386839"/>
            <a:ext cx="4114800" cy="3124200"/>
            <a:chOff x="2592" y="1200"/>
            <a:chExt cx="2592" cy="1968"/>
          </a:xfrm>
        </p:grpSpPr>
        <p:sp>
          <p:nvSpPr>
            <p:cNvPr id="37893" name="Rectangle 5"/>
            <p:cNvSpPr>
              <a:spLocks noChangeArrowheads="1"/>
            </p:cNvSpPr>
            <p:nvPr/>
          </p:nvSpPr>
          <p:spPr bwMode="auto">
            <a:xfrm>
              <a:off x="3312" y="1200"/>
              <a:ext cx="1872" cy="1968"/>
            </a:xfrm>
            <a:prstGeom prst="rect">
              <a:avLst/>
            </a:prstGeom>
            <a:solidFill>
              <a:srgbClr val="CC6600"/>
            </a:solidFill>
            <a:ln w="9525">
              <a:solidFill>
                <a:schemeClr val="tx1"/>
              </a:solidFill>
              <a:miter lim="800000"/>
              <a:headEnd/>
              <a:tailEnd/>
            </a:ln>
          </p:spPr>
          <p:txBody>
            <a:bodyPr wrap="none" anchor="ctr"/>
            <a:lstStyle/>
            <a:p>
              <a:pPr algn="ctr" eaLnBrk="0" hangingPunct="0"/>
              <a:endParaRPr lang="en-US" sz="2800" b="1">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Acts 3:26</a:t>
              </a:r>
              <a:endParaRPr lang="en-US" sz="2800" b="1">
                <a:solidFill>
                  <a:schemeClr val="bg1"/>
                </a:solidFill>
                <a:effectLst>
                  <a:outerShdw blurRad="38100" dist="38100" dir="2700000" algn="tl">
                    <a:srgbClr val="000000">
                      <a:alpha val="43137"/>
                    </a:srgbClr>
                  </a:outerShdw>
                </a:effectLst>
                <a:latin typeface="Arial" pitchFamily="34" charset="0"/>
              </a:endParaRPr>
            </a:p>
            <a:p>
              <a:pPr algn="ctr" eaLnBrk="0" hangingPunct="0"/>
              <a:endParaRPr lang="en-US" sz="2800" b="1">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“turning away</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every one</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of you from</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your iniquities”</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 </a:t>
              </a:r>
            </a:p>
          </p:txBody>
        </p:sp>
        <p:sp>
          <p:nvSpPr>
            <p:cNvPr id="37894" name="AutoShape 6"/>
            <p:cNvSpPr>
              <a:spLocks noChangeArrowheads="1"/>
            </p:cNvSpPr>
            <p:nvPr/>
          </p:nvSpPr>
          <p:spPr bwMode="auto">
            <a:xfrm>
              <a:off x="2592" y="1824"/>
              <a:ext cx="624" cy="864"/>
            </a:xfrm>
            <a:prstGeom prst="chevron">
              <a:avLst>
                <a:gd name="adj" fmla="val 34616"/>
              </a:avLst>
            </a:prstGeom>
            <a:solidFill>
              <a:schemeClr val="tx1"/>
            </a:solidFill>
            <a:ln w="9525">
              <a:solidFill>
                <a:schemeClr val="tx1"/>
              </a:solidFill>
              <a:miter lim="800000"/>
              <a:headEnd/>
              <a:tailEnd/>
            </a:ln>
          </p:spPr>
          <p:txBody>
            <a:bodyPr wrap="none" anchor="ctr"/>
            <a:lstStyle/>
            <a:p>
              <a:pPr algn="ctr" eaLnBrk="0" hangingPunct="0"/>
              <a:r>
                <a:rPr lang="en-US" sz="2400" dirty="0">
                  <a:solidFill>
                    <a:schemeClr val="bg1"/>
                  </a:solidFill>
                  <a:latin typeface="Arial" pitchFamily="34" charset="0"/>
                </a:rPr>
                <a:t>    </a:t>
              </a:r>
              <a:r>
                <a:rPr lang="en-US" sz="2400" b="1" dirty="0">
                  <a:solidFill>
                    <a:schemeClr val="bg1"/>
                  </a:solidFill>
                  <a:effectLst>
                    <a:outerShdw blurRad="38100" dist="38100" dir="2700000" algn="tl">
                      <a:srgbClr val="000000">
                        <a:alpha val="43137"/>
                      </a:srgbClr>
                    </a:outerShdw>
                  </a:effectLst>
                  <a:latin typeface="Arial" pitchFamily="34" charset="0"/>
                </a:rPr>
                <a:t>IS</a:t>
              </a:r>
              <a:endParaRPr lang="en-US" sz="2400" dirty="0">
                <a:solidFill>
                  <a:schemeClr val="bg1"/>
                </a:solidFill>
                <a:effectLst>
                  <a:outerShdw blurRad="38100" dist="38100" dir="2700000" algn="tl">
                    <a:srgbClr val="000000">
                      <a:alpha val="43137"/>
                    </a:srgbClr>
                  </a:outerShdw>
                </a:effectLst>
                <a:latin typeface="Arial" pitchFamily="34" charset="0"/>
              </a:endParaRPr>
            </a:p>
          </p:txBody>
        </p:sp>
      </p:grpSp>
    </p:spTree>
    <p:extLst>
      <p:ext uri="{BB962C8B-B14F-4D97-AF65-F5344CB8AC3E}">
        <p14:creationId xmlns:p14="http://schemas.microsoft.com/office/powerpoint/2010/main" val="1581831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AutoShape 2"/>
          <p:cNvSpPr>
            <a:spLocks noChangeArrowheads="1"/>
          </p:cNvSpPr>
          <p:nvPr/>
        </p:nvSpPr>
        <p:spPr bwMode="auto">
          <a:xfrm>
            <a:off x="2514600" y="304800"/>
            <a:ext cx="7239000" cy="1295400"/>
          </a:xfrm>
          <a:prstGeom prst="flowChartAlternateProcess">
            <a:avLst/>
          </a:prstGeom>
          <a:solidFill>
            <a:schemeClr val="tx1"/>
          </a:solidFill>
          <a:ln w="9525">
            <a:solidFill>
              <a:srgbClr val="000000"/>
            </a:solidFill>
            <a:miter lim="800000"/>
            <a:headEnd/>
            <a:tailEnd/>
          </a:ln>
          <a:effectLst/>
        </p:spPr>
        <p:txBody>
          <a:bodyPr wrap="none" anchor="ctr"/>
          <a:lstStyle/>
          <a:p>
            <a:pPr algn="ctr" eaLnBrk="0" hangingPunct="0">
              <a:defRPr/>
            </a:pPr>
            <a:r>
              <a:rPr lang="en-US" sz="3600" b="1">
                <a:solidFill>
                  <a:schemeClr val="bg1"/>
                </a:solidFill>
                <a:latin typeface="Arial" charset="0"/>
              </a:rPr>
              <a:t>Our Salvation is a Result</a:t>
            </a:r>
          </a:p>
          <a:p>
            <a:pPr algn="ctr" eaLnBrk="0" hangingPunct="0">
              <a:defRPr/>
            </a:pPr>
            <a:r>
              <a:rPr lang="en-US" sz="3600" b="1">
                <a:solidFill>
                  <a:schemeClr val="bg1"/>
                </a:solidFill>
                <a:latin typeface="Arial" charset="0"/>
              </a:rPr>
              <a:t>of the Seed Promise</a:t>
            </a:r>
          </a:p>
        </p:txBody>
      </p:sp>
      <p:sp>
        <p:nvSpPr>
          <p:cNvPr id="38915" name="Text Box 3"/>
          <p:cNvSpPr txBox="1">
            <a:spLocks noChangeArrowheads="1"/>
          </p:cNvSpPr>
          <p:nvPr/>
        </p:nvSpPr>
        <p:spPr bwMode="auto">
          <a:xfrm>
            <a:off x="569447" y="1828801"/>
            <a:ext cx="11049456" cy="3170099"/>
          </a:xfrm>
          <a:prstGeom prst="rect">
            <a:avLst/>
          </a:prstGeom>
          <a:noFill/>
          <a:ln w="9525">
            <a:noFill/>
            <a:miter lim="800000"/>
            <a:headEnd/>
            <a:tailEnd/>
          </a:ln>
        </p:spPr>
        <p:txBody>
          <a:bodyPr wrap="square">
            <a:spAutoFit/>
          </a:bodyPr>
          <a:lstStyle/>
          <a:p>
            <a:pPr algn="ctr" eaLnBrk="0" hangingPunct="0"/>
            <a:r>
              <a:rPr lang="en-US" sz="3200" b="1" u="sng" dirty="0">
                <a:solidFill>
                  <a:srgbClr val="000000"/>
                </a:solidFill>
                <a:latin typeface="Times New Roman" pitchFamily="18" charset="0"/>
                <a:cs typeface="Times New Roman" pitchFamily="18" charset="0"/>
              </a:rPr>
              <a:t>Gal 3:26-29</a:t>
            </a:r>
            <a:endParaRPr lang="en-US" sz="2800" dirty="0">
              <a:solidFill>
                <a:srgbClr val="000000"/>
              </a:solidFill>
              <a:latin typeface="Times New Roman" pitchFamily="18" charset="0"/>
              <a:cs typeface="Times New Roman" pitchFamily="18" charset="0"/>
            </a:endParaRPr>
          </a:p>
          <a:p>
            <a:pPr eaLnBrk="0" hangingPunct="0"/>
            <a:r>
              <a:rPr lang="en-US" sz="2800" dirty="0">
                <a:solidFill>
                  <a:srgbClr val="000000"/>
                </a:solidFill>
                <a:latin typeface="Times New Roman" pitchFamily="18" charset="0"/>
                <a:cs typeface="Times New Roman" pitchFamily="18" charset="0"/>
              </a:rPr>
              <a:t>26 For you are all sons of God through faith in Christ Jesus. </a:t>
            </a:r>
          </a:p>
          <a:p>
            <a:pPr eaLnBrk="0" hangingPunct="0"/>
            <a:r>
              <a:rPr lang="en-US" sz="2800" dirty="0">
                <a:solidFill>
                  <a:srgbClr val="000000"/>
                </a:solidFill>
                <a:latin typeface="Times New Roman" pitchFamily="18" charset="0"/>
                <a:cs typeface="Times New Roman" pitchFamily="18" charset="0"/>
              </a:rPr>
              <a:t>27 For as many of you as were baptized into Christ have put on Christ. </a:t>
            </a:r>
          </a:p>
          <a:p>
            <a:pPr eaLnBrk="0" hangingPunct="0"/>
            <a:r>
              <a:rPr lang="en-US" sz="2800" dirty="0">
                <a:solidFill>
                  <a:srgbClr val="000000"/>
                </a:solidFill>
                <a:latin typeface="Times New Roman" pitchFamily="18" charset="0"/>
                <a:cs typeface="Times New Roman" pitchFamily="18" charset="0"/>
              </a:rPr>
              <a:t>28 There is neither Jew nor Greek, there is neither slave nor free, there is neither male nor female; for you are all one in Christ Jesus. </a:t>
            </a:r>
          </a:p>
          <a:p>
            <a:pPr eaLnBrk="0" hangingPunct="0"/>
            <a:r>
              <a:rPr lang="en-US" sz="2800" dirty="0">
                <a:solidFill>
                  <a:srgbClr val="000000"/>
                </a:solidFill>
                <a:latin typeface="Times New Roman" pitchFamily="18" charset="0"/>
                <a:cs typeface="Times New Roman" pitchFamily="18" charset="0"/>
              </a:rPr>
              <a:t>29 And if you are Christ's, then you are Abraham's seed, and heirs according to the promise. </a:t>
            </a:r>
          </a:p>
        </p:txBody>
      </p:sp>
      <p:sp>
        <p:nvSpPr>
          <p:cNvPr id="205828" name="Line 4"/>
          <p:cNvSpPr>
            <a:spLocks noChangeShapeType="1"/>
          </p:cNvSpPr>
          <p:nvPr/>
        </p:nvSpPr>
        <p:spPr bwMode="auto">
          <a:xfrm>
            <a:off x="6278971" y="4498994"/>
            <a:ext cx="2286000" cy="0"/>
          </a:xfrm>
          <a:prstGeom prst="line">
            <a:avLst/>
          </a:prstGeom>
          <a:noFill/>
          <a:ln w="76200">
            <a:solidFill>
              <a:srgbClr val="C00000"/>
            </a:solidFill>
            <a:round/>
            <a:headEnd/>
            <a:tailEnd/>
          </a:ln>
        </p:spPr>
        <p:txBody>
          <a:bodyPr wrap="none" anchor="ctr"/>
          <a:lstStyle/>
          <a:p>
            <a:endParaRPr lang="en-US"/>
          </a:p>
        </p:txBody>
      </p:sp>
      <p:sp>
        <p:nvSpPr>
          <p:cNvPr id="2" name="Line 4">
            <a:extLst>
              <a:ext uri="{FF2B5EF4-FFF2-40B4-BE49-F238E27FC236}">
                <a16:creationId xmlns:a16="http://schemas.microsoft.com/office/drawing/2014/main" id="{87EF41AF-4868-747B-EE5F-4099892317AF}"/>
              </a:ext>
            </a:extLst>
          </p:cNvPr>
          <p:cNvSpPr>
            <a:spLocks noChangeShapeType="1"/>
          </p:cNvSpPr>
          <p:nvPr/>
        </p:nvSpPr>
        <p:spPr bwMode="auto">
          <a:xfrm>
            <a:off x="9332903" y="4498994"/>
            <a:ext cx="2286000" cy="0"/>
          </a:xfrm>
          <a:prstGeom prst="line">
            <a:avLst/>
          </a:prstGeom>
          <a:noFill/>
          <a:ln w="76200">
            <a:solidFill>
              <a:srgbClr val="C00000"/>
            </a:solidFill>
            <a:round/>
            <a:headEnd/>
            <a:tailEnd/>
          </a:ln>
        </p:spPr>
        <p:txBody>
          <a:bodyPr wrap="none" anchor="ctr"/>
          <a:lstStyle/>
          <a:p>
            <a:endParaRPr lang="en-US"/>
          </a:p>
        </p:txBody>
      </p:sp>
      <p:sp>
        <p:nvSpPr>
          <p:cNvPr id="3" name="Line 4">
            <a:extLst>
              <a:ext uri="{FF2B5EF4-FFF2-40B4-BE49-F238E27FC236}">
                <a16:creationId xmlns:a16="http://schemas.microsoft.com/office/drawing/2014/main" id="{A86A155A-6B32-D638-EFE8-CBE6AEBE70E1}"/>
              </a:ext>
            </a:extLst>
          </p:cNvPr>
          <p:cNvSpPr>
            <a:spLocks noChangeShapeType="1"/>
          </p:cNvSpPr>
          <p:nvPr/>
        </p:nvSpPr>
        <p:spPr bwMode="auto">
          <a:xfrm flipV="1">
            <a:off x="627395" y="4922429"/>
            <a:ext cx="2033673" cy="30114"/>
          </a:xfrm>
          <a:prstGeom prst="line">
            <a:avLst/>
          </a:prstGeom>
          <a:noFill/>
          <a:ln w="76200">
            <a:solidFill>
              <a:srgbClr val="C00000"/>
            </a:solidFill>
            <a:round/>
            <a:headEnd/>
            <a:tailEnd/>
          </a:ln>
        </p:spPr>
        <p:txBody>
          <a:bodyPr wrap="none" anchor="ctr"/>
          <a:lstStyle/>
          <a:p>
            <a:endParaRPr lang="en-US"/>
          </a:p>
        </p:txBody>
      </p:sp>
    </p:spTree>
    <p:extLst>
      <p:ext uri="{BB962C8B-B14F-4D97-AF65-F5344CB8AC3E}">
        <p14:creationId xmlns:p14="http://schemas.microsoft.com/office/powerpoint/2010/main" val="2311081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5828"/>
                                        </p:tgtEl>
                                        <p:attrNameLst>
                                          <p:attrName>style.visibility</p:attrName>
                                        </p:attrNameLst>
                                      </p:cBhvr>
                                      <p:to>
                                        <p:strVal val="visible"/>
                                      </p:to>
                                    </p:set>
                                    <p:animEffect transition="in" filter="wipe(left)">
                                      <p:cBhvr>
                                        <p:cTn id="7" dur="500"/>
                                        <p:tgtEl>
                                          <p:spTgt spid="2058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8" grpId="0" animBg="1"/>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5410200" y="3300549"/>
            <a:ext cx="1447800" cy="1371600"/>
          </a:xfrm>
          <a:prstGeom prst="chevron">
            <a:avLst>
              <a:gd name="adj" fmla="val 36539"/>
            </a:avLst>
          </a:prstGeom>
          <a:solidFill>
            <a:schemeClr val="tx1"/>
          </a:solidFill>
          <a:ln w="9525">
            <a:solidFill>
              <a:schemeClr val="tx1"/>
            </a:solidFill>
            <a:miter lim="800000"/>
            <a:headEnd/>
            <a:tailEnd/>
          </a:ln>
        </p:spPr>
        <p:txBody>
          <a:bodyPr wrap="none" anchor="ctr"/>
          <a:lstStyle/>
          <a:p>
            <a:pPr algn="ctr" eaLnBrk="0" hangingPunct="0"/>
            <a:r>
              <a:rPr lang="en-US" sz="2400" dirty="0">
                <a:solidFill>
                  <a:srgbClr val="000000"/>
                </a:solidFill>
                <a:latin typeface="Arial" pitchFamily="34" charset="0"/>
              </a:rPr>
              <a:t>    </a:t>
            </a:r>
            <a:r>
              <a:rPr lang="en-US" sz="2000" b="1" dirty="0">
                <a:solidFill>
                  <a:srgbClr val="FFFF00"/>
                </a:solidFill>
                <a:latin typeface="Arial" pitchFamily="34" charset="0"/>
              </a:rPr>
              <a:t>ARE</a:t>
            </a:r>
            <a:endParaRPr lang="en-US" sz="2400" dirty="0">
              <a:solidFill>
                <a:srgbClr val="FFFF00"/>
              </a:solidFill>
              <a:latin typeface="Arial" pitchFamily="34" charset="0"/>
            </a:endParaRPr>
          </a:p>
        </p:txBody>
      </p:sp>
      <p:sp>
        <p:nvSpPr>
          <p:cNvPr id="206851" name="AutoShape 3"/>
          <p:cNvSpPr>
            <a:spLocks noChangeArrowheads="1"/>
          </p:cNvSpPr>
          <p:nvPr/>
        </p:nvSpPr>
        <p:spPr bwMode="auto">
          <a:xfrm>
            <a:off x="2514600" y="304800"/>
            <a:ext cx="7239000" cy="1295400"/>
          </a:xfrm>
          <a:prstGeom prst="flowChartAlternateProcess">
            <a:avLst/>
          </a:prstGeom>
          <a:solidFill>
            <a:schemeClr val="tx1"/>
          </a:solidFill>
          <a:ln w="9525">
            <a:solidFill>
              <a:srgbClr val="000000"/>
            </a:solidFill>
            <a:miter lim="800000"/>
            <a:headEnd/>
            <a:tailEnd/>
          </a:ln>
          <a:effectLst/>
        </p:spPr>
        <p:txBody>
          <a:bodyPr wrap="none" anchor="ctr"/>
          <a:lstStyle/>
          <a:p>
            <a:pPr algn="ctr" eaLnBrk="0" hangingPunct="0">
              <a:defRPr/>
            </a:pPr>
            <a:r>
              <a:rPr lang="en-US" sz="3600" b="1">
                <a:solidFill>
                  <a:schemeClr val="bg1"/>
                </a:solidFill>
                <a:latin typeface="Arial" charset="0"/>
              </a:rPr>
              <a:t>Our Salvation is a Result</a:t>
            </a:r>
          </a:p>
          <a:p>
            <a:pPr algn="ctr" eaLnBrk="0" hangingPunct="0">
              <a:defRPr/>
            </a:pPr>
            <a:r>
              <a:rPr lang="en-US" sz="3600" b="1">
                <a:solidFill>
                  <a:schemeClr val="bg1"/>
                </a:solidFill>
                <a:latin typeface="Arial" charset="0"/>
              </a:rPr>
              <a:t>of the Seed Promise</a:t>
            </a:r>
          </a:p>
        </p:txBody>
      </p:sp>
      <p:sp>
        <p:nvSpPr>
          <p:cNvPr id="39940" name="Rectangle 4"/>
          <p:cNvSpPr>
            <a:spLocks noChangeArrowheads="1"/>
          </p:cNvSpPr>
          <p:nvPr/>
        </p:nvSpPr>
        <p:spPr bwMode="auto">
          <a:xfrm>
            <a:off x="2514600" y="2309949"/>
            <a:ext cx="2971800" cy="3124200"/>
          </a:xfrm>
          <a:prstGeom prst="rect">
            <a:avLst/>
          </a:prstGeom>
          <a:solidFill>
            <a:srgbClr val="CC6600"/>
          </a:solidFill>
          <a:ln w="9525">
            <a:solidFill>
              <a:schemeClr val="tx1"/>
            </a:solidFill>
            <a:miter lim="800000"/>
            <a:headEnd/>
            <a:tailEnd/>
          </a:ln>
          <a:effectLst>
            <a:innerShdw blurRad="63500" dist="50800" dir="8100000">
              <a:prstClr val="black">
                <a:alpha val="50000"/>
              </a:prstClr>
            </a:innerShdw>
          </a:effectLst>
        </p:spPr>
        <p:txBody>
          <a:bodyPr wrap="none" anchor="ctr"/>
          <a:lstStyle/>
          <a:p>
            <a:pPr algn="ctr" eaLnBrk="0" hangingPunct="0"/>
            <a:endParaRPr lang="en-US" sz="2800" b="1">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Children</a:t>
            </a: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of God</a:t>
            </a:r>
          </a:p>
          <a:p>
            <a:pPr algn="ctr" eaLnBrk="0" hangingPunct="0"/>
            <a:endParaRPr lang="en-US" sz="2800" b="1" u="sng">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(Baptized)</a:t>
            </a:r>
          </a:p>
          <a:p>
            <a:pPr algn="ctr" eaLnBrk="0" hangingPunct="0"/>
            <a:endParaRPr lang="en-US" sz="2800" b="1" u="sng">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Gal. 3:26-27</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 </a:t>
            </a:r>
          </a:p>
        </p:txBody>
      </p:sp>
      <p:sp>
        <p:nvSpPr>
          <p:cNvPr id="39941" name="Rectangle 5"/>
          <p:cNvSpPr>
            <a:spLocks noChangeArrowheads="1"/>
          </p:cNvSpPr>
          <p:nvPr/>
        </p:nvSpPr>
        <p:spPr bwMode="auto">
          <a:xfrm>
            <a:off x="6781800" y="2309949"/>
            <a:ext cx="2971800" cy="3124200"/>
          </a:xfrm>
          <a:prstGeom prst="rect">
            <a:avLst/>
          </a:prstGeom>
          <a:solidFill>
            <a:srgbClr val="CC6600"/>
          </a:solidFill>
          <a:ln w="9525">
            <a:solidFill>
              <a:schemeClr val="tx1"/>
            </a:solidFill>
            <a:miter lim="800000"/>
            <a:headEnd/>
            <a:tailEnd/>
          </a:ln>
          <a:effectLst>
            <a:innerShdw blurRad="63500" dist="50800" dir="8100000">
              <a:prstClr val="black">
                <a:alpha val="50000"/>
              </a:prstClr>
            </a:innerShdw>
          </a:effectLst>
        </p:spPr>
        <p:txBody>
          <a:bodyPr wrap="none" anchor="ctr"/>
          <a:lstStyle/>
          <a:p>
            <a:pPr algn="ctr" eaLnBrk="0" hangingPunct="0"/>
            <a:endParaRPr lang="en-US" sz="2800" b="1">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Abraham’s</a:t>
            </a: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Seed</a:t>
            </a:r>
          </a:p>
          <a:p>
            <a:pPr algn="ctr" eaLnBrk="0" hangingPunct="0"/>
            <a:endParaRPr lang="en-US" sz="2800" b="1" u="sng">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Heirs of</a:t>
            </a:r>
          </a:p>
          <a:p>
            <a:pPr algn="ctr" eaLnBrk="0" hangingPunct="0"/>
            <a:r>
              <a:rPr lang="en-US" sz="2800" b="1" u="sng">
                <a:solidFill>
                  <a:schemeClr val="bg1"/>
                </a:solidFill>
                <a:effectLst>
                  <a:outerShdw blurRad="38100" dist="38100" dir="2700000" algn="tl">
                    <a:srgbClr val="000000">
                      <a:alpha val="43137"/>
                    </a:srgbClr>
                  </a:outerShdw>
                </a:effectLst>
                <a:latin typeface="Arial" pitchFamily="34" charset="0"/>
              </a:rPr>
              <a:t>Promise</a:t>
            </a:r>
          </a:p>
          <a:p>
            <a:pPr algn="ctr" eaLnBrk="0" hangingPunct="0"/>
            <a:endParaRPr lang="en-US" sz="2800" b="1" u="sng">
              <a:solidFill>
                <a:schemeClr val="bg1"/>
              </a:solidFill>
              <a:effectLst>
                <a:outerShdw blurRad="38100" dist="38100" dir="2700000" algn="tl">
                  <a:srgbClr val="000000">
                    <a:alpha val="43137"/>
                  </a:srgbClr>
                </a:outerShdw>
              </a:effectLst>
              <a:latin typeface="Arial" pitchFamily="34" charset="0"/>
            </a:endParaRP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Gal. 3:29</a:t>
            </a:r>
          </a:p>
          <a:p>
            <a:pPr algn="ctr" eaLnBrk="0" hangingPunct="0"/>
            <a:r>
              <a:rPr lang="en-US" sz="2800" b="1">
                <a:solidFill>
                  <a:schemeClr val="bg1"/>
                </a:solidFill>
                <a:effectLst>
                  <a:outerShdw blurRad="38100" dist="38100" dir="2700000" algn="tl">
                    <a:srgbClr val="000000">
                      <a:alpha val="43137"/>
                    </a:srgbClr>
                  </a:outerShdw>
                </a:effectLst>
                <a:latin typeface="Arial" pitchFamily="34" charset="0"/>
              </a:rPr>
              <a:t> </a:t>
            </a:r>
          </a:p>
        </p:txBody>
      </p:sp>
    </p:spTree>
    <p:extLst>
      <p:ext uri="{BB962C8B-B14F-4D97-AF65-F5344CB8AC3E}">
        <p14:creationId xmlns:p14="http://schemas.microsoft.com/office/powerpoint/2010/main" val="111145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1" y="295837"/>
            <a:ext cx="9143999"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2"/>
            </a:pPr>
            <a:r>
              <a:rPr lang="en-US" sz="4800" b="1" dirty="0">
                <a:latin typeface="Tempus Sans ITC" panose="04020404030D07020202" pitchFamily="82" charset="0"/>
              </a:rPr>
              <a:t>The </a:t>
            </a:r>
            <a:r>
              <a:rPr lang="en-US" sz="4800" b="1" u="sng" dirty="0">
                <a:latin typeface="Tempus Sans ITC" panose="04020404030D07020202" pitchFamily="82" charset="0"/>
              </a:rPr>
              <a:t>Promise</a:t>
            </a:r>
            <a:r>
              <a:rPr lang="en-US" sz="4800" b="1" dirty="0">
                <a:latin typeface="Tempus Sans ITC" panose="04020404030D07020202" pitchFamily="82" charset="0"/>
              </a:rPr>
              <a:t> of Redemption</a:t>
            </a:r>
          </a:p>
        </p:txBody>
      </p:sp>
      <p:sp>
        <p:nvSpPr>
          <p:cNvPr id="4" name="TextBox 3"/>
          <p:cNvSpPr txBox="1"/>
          <p:nvPr/>
        </p:nvSpPr>
        <p:spPr>
          <a:xfrm>
            <a:off x="548640" y="1990889"/>
            <a:ext cx="11044645" cy="2185214"/>
          </a:xfrm>
          <a:prstGeom prst="rect">
            <a:avLst/>
          </a:prstGeom>
          <a:noFill/>
        </p:spPr>
        <p:txBody>
          <a:bodyPr wrap="square" rtlCol="0">
            <a:spAutoFit/>
          </a:bodyPr>
          <a:lstStyle/>
          <a:p>
            <a:pPr marL="457200" indent="-457200">
              <a:buFont typeface="+mj-lt"/>
              <a:buAutoNum type="alphaUcPeriod"/>
            </a:pPr>
            <a:r>
              <a:rPr lang="en-US" sz="2800" b="1" u="sng" dirty="0"/>
              <a:t>At the Time of the Fall</a:t>
            </a:r>
            <a:r>
              <a:rPr lang="en-US" sz="2800" b="1" dirty="0"/>
              <a:t> (Gen. 3:15)</a:t>
            </a:r>
          </a:p>
          <a:p>
            <a:pPr marL="457200" indent="-457200">
              <a:buFont typeface="+mj-lt"/>
              <a:buAutoNum type="alphaUcPeriod"/>
            </a:pPr>
            <a:r>
              <a:rPr lang="en-US" sz="2800" b="1" u="sng" dirty="0"/>
              <a:t>To Abraham</a:t>
            </a:r>
            <a:r>
              <a:rPr lang="en-US" sz="2800" b="1" dirty="0"/>
              <a:t> (Gen.12:1-3)</a:t>
            </a:r>
          </a:p>
          <a:p>
            <a:pPr marL="457200" indent="-457200">
              <a:buFont typeface="+mj-lt"/>
              <a:buAutoNum type="alphaUcPeriod"/>
            </a:pPr>
            <a:r>
              <a:rPr lang="en-US" sz="2800" b="1" u="sng" dirty="0"/>
              <a:t>In the Prophets</a:t>
            </a:r>
          </a:p>
          <a:p>
            <a:pPr marL="914400" lvl="1" indent="-457200">
              <a:buFont typeface="+mj-lt"/>
              <a:buAutoNum type="arabicPeriod"/>
            </a:pPr>
            <a:r>
              <a:rPr lang="en-US" sz="2600" dirty="0"/>
              <a:t>Isaiah 53 – The suffering servant died for our iniquity</a:t>
            </a:r>
          </a:p>
          <a:p>
            <a:pPr marL="914400" lvl="1" indent="-457200">
              <a:buFont typeface="+mj-lt"/>
              <a:buAutoNum type="arabicPeriod"/>
            </a:pPr>
            <a:r>
              <a:rPr lang="en-US" sz="2600" dirty="0"/>
              <a:t>Jeremiah 31:31-34 – New covenant with complete forgiveness</a:t>
            </a:r>
          </a:p>
        </p:txBody>
      </p:sp>
      <p:sp>
        <p:nvSpPr>
          <p:cNvPr id="5" name="Oval 4">
            <a:extLst>
              <a:ext uri="{FF2B5EF4-FFF2-40B4-BE49-F238E27FC236}">
                <a16:creationId xmlns:a16="http://schemas.microsoft.com/office/drawing/2014/main" id="{7FED95C0-58AB-4829-714D-DFEEC0DA546E}"/>
              </a:ext>
            </a:extLst>
          </p:cNvPr>
          <p:cNvSpPr/>
          <p:nvPr/>
        </p:nvSpPr>
        <p:spPr>
          <a:xfrm>
            <a:off x="3416680" y="971145"/>
            <a:ext cx="5278333" cy="748145"/>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God said he would save</a:t>
            </a:r>
          </a:p>
        </p:txBody>
      </p:sp>
    </p:spTree>
    <p:extLst>
      <p:ext uri="{BB962C8B-B14F-4D97-AF65-F5344CB8AC3E}">
        <p14:creationId xmlns:p14="http://schemas.microsoft.com/office/powerpoint/2010/main" val="1452266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ADAABB-6C12-BD0C-5391-64ADDFD80C2E}"/>
              </a:ext>
            </a:extLst>
          </p:cNvPr>
          <p:cNvGrpSpPr/>
          <p:nvPr/>
        </p:nvGrpSpPr>
        <p:grpSpPr>
          <a:xfrm>
            <a:off x="1062238" y="395185"/>
            <a:ext cx="10069350" cy="1527743"/>
            <a:chOff x="1062238" y="395185"/>
            <a:chExt cx="10069350" cy="1527743"/>
          </a:xfrm>
        </p:grpSpPr>
        <p:pic>
          <p:nvPicPr>
            <p:cNvPr id="3" name="Picture 2" descr="http://www.ebibleteacher.com/sites/default/files/powerpoint-backgrounds/1/sunsetcross.jpg">
              <a:extLst>
                <a:ext uri="{FF2B5EF4-FFF2-40B4-BE49-F238E27FC236}">
                  <a16:creationId xmlns:a16="http://schemas.microsoft.com/office/drawing/2014/main" id="{79BA3286-8A5F-B520-5D1B-A43265C057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1FB9502-C5DA-80E5-A4EA-652D79036AFC}"/>
                </a:ext>
              </a:extLst>
            </p:cNvPr>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grpSp>
      <p:sp>
        <p:nvSpPr>
          <p:cNvPr id="8" name="TextBox 7">
            <a:extLst>
              <a:ext uri="{FF2B5EF4-FFF2-40B4-BE49-F238E27FC236}">
                <a16:creationId xmlns:a16="http://schemas.microsoft.com/office/drawing/2014/main" id="{CEA151AE-4F2B-6E25-60A6-459DB2C5FBE4}"/>
              </a:ext>
            </a:extLst>
          </p:cNvPr>
          <p:cNvSpPr txBox="1"/>
          <p:nvPr/>
        </p:nvSpPr>
        <p:spPr>
          <a:xfrm>
            <a:off x="1774048" y="2377635"/>
            <a:ext cx="9122714" cy="2739211"/>
          </a:xfrm>
          <a:prstGeom prst="rect">
            <a:avLst/>
          </a:prstGeom>
          <a:noFill/>
        </p:spPr>
        <p:txBody>
          <a:bodyPr wrap="square" rtlCol="0">
            <a:spAutoFit/>
          </a:bodyPr>
          <a:lstStyle/>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Need</a:t>
            </a:r>
            <a:r>
              <a:rPr lang="en-US" sz="4800" b="1" dirty="0">
                <a:solidFill>
                  <a:schemeClr val="tx1">
                    <a:lumMod val="50000"/>
                    <a:lumOff val="50000"/>
                  </a:schemeClr>
                </a:solidFill>
                <a:latin typeface="Tempus Sans ITC" panose="04020404030D07020202" pitchFamily="82" charset="0"/>
              </a:rPr>
              <a:t> for Redemption</a:t>
            </a:r>
          </a:p>
          <a:p>
            <a:pPr marL="571500" indent="-571500">
              <a:buFont typeface="+mj-lt"/>
              <a:buAutoNum type="romanUcPeriod"/>
            </a:pPr>
            <a:endParaRPr lang="en-US" sz="1400" b="1" dirty="0">
              <a:solidFill>
                <a:schemeClr val="tx1">
                  <a:lumMod val="50000"/>
                  <a:lumOff val="50000"/>
                </a:schemeClr>
              </a:solidFill>
              <a:latin typeface="Tempus Sans ITC" panose="04020404030D07020202" pitchFamily="82" charset="0"/>
            </a:endParaRPr>
          </a:p>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Promise</a:t>
            </a:r>
            <a:r>
              <a:rPr lang="en-US" sz="4800" b="1" dirty="0">
                <a:solidFill>
                  <a:schemeClr val="tx1">
                    <a:lumMod val="50000"/>
                    <a:lumOff val="50000"/>
                  </a:schemeClr>
                </a:solidFill>
                <a:latin typeface="Tempus Sans ITC" panose="04020404030D07020202" pitchFamily="82" charset="0"/>
              </a:rPr>
              <a:t> of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Agent</a:t>
            </a:r>
            <a:r>
              <a:rPr lang="en-US" sz="4800" b="1" dirty="0">
                <a:latin typeface="Tempus Sans ITC" panose="04020404030D07020202" pitchFamily="82" charset="0"/>
              </a:rPr>
              <a:t> of Redemption</a:t>
            </a:r>
          </a:p>
        </p:txBody>
      </p:sp>
    </p:spTree>
    <p:extLst>
      <p:ext uri="{BB962C8B-B14F-4D97-AF65-F5344CB8AC3E}">
        <p14:creationId xmlns:p14="http://schemas.microsoft.com/office/powerpoint/2010/main" val="651672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7"/>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800" b="1" dirty="0">
                <a:latin typeface="Tempus Sans ITC" panose="04020404030D07020202" pitchFamily="82" charset="0"/>
              </a:rPr>
              <a:t>The </a:t>
            </a:r>
            <a:r>
              <a:rPr lang="en-US" sz="4800" b="1" u="sng" dirty="0">
                <a:latin typeface="Tempus Sans ITC" panose="04020404030D07020202" pitchFamily="82" charset="0"/>
              </a:rPr>
              <a:t>Agent</a:t>
            </a:r>
            <a:r>
              <a:rPr lang="en-US" sz="4800" b="1" dirty="0">
                <a:latin typeface="Tempus Sans ITC" panose="04020404030D07020202" pitchFamily="82" charset="0"/>
              </a:rPr>
              <a:t> of Redemption</a:t>
            </a:r>
          </a:p>
        </p:txBody>
      </p:sp>
      <p:sp>
        <p:nvSpPr>
          <p:cNvPr id="3" name="Oval 2"/>
          <p:cNvSpPr/>
          <p:nvPr/>
        </p:nvSpPr>
        <p:spPr>
          <a:xfrm>
            <a:off x="3513910" y="957699"/>
            <a:ext cx="5192484"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Christ is the Redeemer</a:t>
            </a:r>
          </a:p>
        </p:txBody>
      </p:sp>
      <p:sp>
        <p:nvSpPr>
          <p:cNvPr id="4" name="TextBox 3"/>
          <p:cNvSpPr txBox="1"/>
          <p:nvPr/>
        </p:nvSpPr>
        <p:spPr>
          <a:xfrm>
            <a:off x="587829" y="1990889"/>
            <a:ext cx="11096897" cy="2923877"/>
          </a:xfrm>
          <a:prstGeom prst="rect">
            <a:avLst/>
          </a:prstGeom>
          <a:noFill/>
        </p:spPr>
        <p:txBody>
          <a:bodyPr wrap="square" rtlCol="0">
            <a:spAutoFit/>
          </a:bodyPr>
          <a:lstStyle/>
          <a:p>
            <a:pPr marL="457200" indent="-457200">
              <a:buFont typeface="+mj-lt"/>
              <a:buAutoNum type="alphaUcPeriod"/>
            </a:pPr>
            <a:r>
              <a:rPr lang="en-US" sz="2800" b="1" u="sng" dirty="0"/>
              <a:t>Jesus Christ is the One Foretold In O.T.</a:t>
            </a:r>
          </a:p>
          <a:p>
            <a:pPr marL="914400" lvl="1" indent="-457200">
              <a:buFont typeface="+mj-lt"/>
              <a:buAutoNum type="arabicPeriod"/>
            </a:pPr>
            <a:r>
              <a:rPr lang="en-US" sz="2600" dirty="0"/>
              <a:t>John 4:25-26 – Claimed to be the Messiah</a:t>
            </a:r>
          </a:p>
          <a:p>
            <a:pPr marL="914400" lvl="1" indent="-457200">
              <a:buFont typeface="+mj-lt"/>
              <a:buAutoNum type="arabicPeriod"/>
            </a:pPr>
            <a:r>
              <a:rPr lang="en-US" sz="2600" dirty="0"/>
              <a:t>Acts 2:22-36 – God made him Lord and Christ</a:t>
            </a:r>
          </a:p>
          <a:p>
            <a:pPr marL="914400" lvl="1" indent="-457200">
              <a:buFont typeface="+mj-lt"/>
              <a:buAutoNum type="arabicPeriod"/>
            </a:pPr>
            <a:r>
              <a:rPr lang="en-US" sz="2600" dirty="0"/>
              <a:t>Acts 3:12-26 – Sermon about Jesus</a:t>
            </a:r>
          </a:p>
          <a:p>
            <a:pPr marL="1371600" lvl="2" indent="-457200">
              <a:buFont typeface="Arial" panose="020B0604020202020204" pitchFamily="34" charset="0"/>
              <a:buChar char="•"/>
            </a:pPr>
            <a:r>
              <a:rPr lang="en-US" sz="2600" dirty="0"/>
              <a:t>Suffering servant of prophecy (</a:t>
            </a:r>
            <a:r>
              <a:rPr lang="en-US" sz="2600" dirty="0" err="1"/>
              <a:t>v.</a:t>
            </a:r>
            <a:r>
              <a:rPr lang="en-US" sz="2600" dirty="0"/>
              <a:t> 18)</a:t>
            </a:r>
          </a:p>
          <a:p>
            <a:pPr marL="1371600" lvl="2" indent="-457200">
              <a:buFont typeface="Arial" panose="020B0604020202020204" pitchFamily="34" charset="0"/>
              <a:buChar char="•"/>
            </a:pPr>
            <a:r>
              <a:rPr lang="en-US" sz="2600" dirty="0"/>
              <a:t>Prophet of prophecy (vv. 22-24)</a:t>
            </a:r>
          </a:p>
          <a:p>
            <a:pPr marL="1371600" lvl="2" indent="-457200">
              <a:buFont typeface="Arial" panose="020B0604020202020204" pitchFamily="34" charset="0"/>
              <a:buChar char="•"/>
            </a:pPr>
            <a:r>
              <a:rPr lang="en-US" sz="2600" dirty="0"/>
              <a:t>Seed of Abraham (vv. 25-26)</a:t>
            </a:r>
          </a:p>
        </p:txBody>
      </p:sp>
    </p:spTree>
    <p:extLst>
      <p:ext uri="{BB962C8B-B14F-4D97-AF65-F5344CB8AC3E}">
        <p14:creationId xmlns:p14="http://schemas.microsoft.com/office/powerpoint/2010/main" val="2082207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7"/>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800" b="1" dirty="0">
                <a:latin typeface="Tempus Sans ITC" panose="04020404030D07020202" pitchFamily="82" charset="0"/>
              </a:rPr>
              <a:t>The </a:t>
            </a:r>
            <a:r>
              <a:rPr lang="en-US" sz="4800" b="1" u="sng" dirty="0">
                <a:latin typeface="Tempus Sans ITC" panose="04020404030D07020202" pitchFamily="82" charset="0"/>
              </a:rPr>
              <a:t>Agent</a:t>
            </a:r>
            <a:r>
              <a:rPr lang="en-US" sz="4800" b="1" dirty="0">
                <a:latin typeface="Tempus Sans ITC" panose="04020404030D07020202" pitchFamily="82" charset="0"/>
              </a:rPr>
              <a:t> of Redemption</a:t>
            </a:r>
          </a:p>
        </p:txBody>
      </p:sp>
      <p:sp>
        <p:nvSpPr>
          <p:cNvPr id="4" name="TextBox 3"/>
          <p:cNvSpPr txBox="1"/>
          <p:nvPr/>
        </p:nvSpPr>
        <p:spPr>
          <a:xfrm>
            <a:off x="581297" y="1990889"/>
            <a:ext cx="11410406" cy="2954655"/>
          </a:xfrm>
          <a:prstGeom prst="rect">
            <a:avLst/>
          </a:prstGeom>
          <a:noFill/>
        </p:spPr>
        <p:txBody>
          <a:bodyPr wrap="square" rtlCol="0">
            <a:spAutoFit/>
          </a:bodyPr>
          <a:lstStyle/>
          <a:p>
            <a:pPr marL="457200" indent="-457200">
              <a:buFont typeface="+mj-lt"/>
              <a:buAutoNum type="alphaUcPeriod"/>
            </a:pPr>
            <a:r>
              <a:rPr lang="en-US" sz="2800" b="1" u="sng" dirty="0"/>
              <a:t>Jesus Christ is the One Foretold In O.T.</a:t>
            </a:r>
          </a:p>
          <a:p>
            <a:pPr marL="457200" indent="-457200">
              <a:buFont typeface="+mj-lt"/>
              <a:buAutoNum type="alphaUcPeriod"/>
            </a:pPr>
            <a:r>
              <a:rPr lang="en-US" sz="2800" b="1" u="sng" dirty="0"/>
              <a:t>Mission to Save Man From Sin</a:t>
            </a:r>
          </a:p>
          <a:p>
            <a:pPr marL="914400" lvl="1" indent="-457200">
              <a:buFont typeface="+mj-lt"/>
              <a:buAutoNum type="arabicPeriod"/>
            </a:pPr>
            <a:r>
              <a:rPr lang="en-US" sz="2600" dirty="0"/>
              <a:t>Not: make man religious, make man better, spare man from human suffering</a:t>
            </a:r>
          </a:p>
          <a:p>
            <a:pPr marL="914400" lvl="1" indent="-457200">
              <a:buFont typeface="+mj-lt"/>
              <a:buAutoNum type="arabicPeriod"/>
            </a:pPr>
            <a:r>
              <a:rPr lang="en-US" sz="2600" dirty="0"/>
              <a:t>Matt. 1:21 – call him Jesus – for save from sins</a:t>
            </a:r>
          </a:p>
          <a:p>
            <a:pPr marL="914400" lvl="1" indent="-457200">
              <a:buFont typeface="+mj-lt"/>
              <a:buAutoNum type="arabicPeriod"/>
            </a:pPr>
            <a:r>
              <a:rPr lang="en-US" sz="2600" dirty="0"/>
              <a:t>Luke 19:10 -  came to seek and save lost</a:t>
            </a:r>
          </a:p>
          <a:p>
            <a:pPr marL="914400" lvl="1" indent="-457200">
              <a:buFont typeface="+mj-lt"/>
              <a:buAutoNum type="arabicPeriod"/>
            </a:pPr>
            <a:r>
              <a:rPr lang="en-US" sz="2600" dirty="0"/>
              <a:t>1 Tim. 1:15 – came into world to save sinners</a:t>
            </a:r>
          </a:p>
          <a:p>
            <a:pPr marL="914400" lvl="1" indent="-457200">
              <a:buFont typeface="+mj-lt"/>
              <a:buAutoNum type="arabicPeriod"/>
            </a:pPr>
            <a:r>
              <a:rPr lang="en-US" sz="2600" dirty="0"/>
              <a:t>What is lost in Adam is gained in Christ (1 Cor. 15:22)</a:t>
            </a:r>
          </a:p>
        </p:txBody>
      </p:sp>
      <p:sp>
        <p:nvSpPr>
          <p:cNvPr id="5" name="Oval 4">
            <a:extLst>
              <a:ext uri="{FF2B5EF4-FFF2-40B4-BE49-F238E27FC236}">
                <a16:creationId xmlns:a16="http://schemas.microsoft.com/office/drawing/2014/main" id="{EB737C0C-0418-D71C-8F24-1068AF68C9F4}"/>
              </a:ext>
            </a:extLst>
          </p:cNvPr>
          <p:cNvSpPr/>
          <p:nvPr/>
        </p:nvSpPr>
        <p:spPr>
          <a:xfrm>
            <a:off x="3513910" y="957699"/>
            <a:ext cx="5192484"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Christ is the Redeemer</a:t>
            </a:r>
          </a:p>
        </p:txBody>
      </p:sp>
    </p:spTree>
    <p:extLst>
      <p:ext uri="{BB962C8B-B14F-4D97-AF65-F5344CB8AC3E}">
        <p14:creationId xmlns:p14="http://schemas.microsoft.com/office/powerpoint/2010/main" val="514093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7"/>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3"/>
            </a:pPr>
            <a:r>
              <a:rPr lang="en-US" sz="4800" b="1" dirty="0">
                <a:latin typeface="Tempus Sans ITC" panose="04020404030D07020202" pitchFamily="82" charset="0"/>
              </a:rPr>
              <a:t>The </a:t>
            </a:r>
            <a:r>
              <a:rPr lang="en-US" sz="4800" b="1" u="sng" dirty="0">
                <a:latin typeface="Tempus Sans ITC" panose="04020404030D07020202" pitchFamily="82" charset="0"/>
              </a:rPr>
              <a:t>Agent</a:t>
            </a:r>
            <a:r>
              <a:rPr lang="en-US" sz="4800" b="1" dirty="0">
                <a:latin typeface="Tempus Sans ITC" panose="04020404030D07020202" pitchFamily="82" charset="0"/>
              </a:rPr>
              <a:t> of Redemption</a:t>
            </a:r>
          </a:p>
        </p:txBody>
      </p:sp>
      <p:sp>
        <p:nvSpPr>
          <p:cNvPr id="4" name="TextBox 3"/>
          <p:cNvSpPr txBox="1"/>
          <p:nvPr/>
        </p:nvSpPr>
        <p:spPr>
          <a:xfrm>
            <a:off x="587829" y="1990890"/>
            <a:ext cx="11070771" cy="4493538"/>
          </a:xfrm>
          <a:prstGeom prst="rect">
            <a:avLst/>
          </a:prstGeom>
          <a:noFill/>
        </p:spPr>
        <p:txBody>
          <a:bodyPr wrap="square" rtlCol="0">
            <a:spAutoFit/>
          </a:bodyPr>
          <a:lstStyle/>
          <a:p>
            <a:pPr marL="457200" indent="-457200">
              <a:buFont typeface="+mj-lt"/>
              <a:buAutoNum type="alphaUcPeriod"/>
            </a:pPr>
            <a:r>
              <a:rPr lang="en-US" sz="2800" b="1" u="sng" dirty="0"/>
              <a:t>Jesus Christ is the One Foretold In O.T.</a:t>
            </a:r>
          </a:p>
          <a:p>
            <a:pPr marL="457200" indent="-457200">
              <a:buFont typeface="+mj-lt"/>
              <a:buAutoNum type="alphaUcPeriod"/>
            </a:pPr>
            <a:r>
              <a:rPr lang="en-US" sz="2800" b="1" u="sng" dirty="0"/>
              <a:t>Mission to Save Man From Sin</a:t>
            </a:r>
          </a:p>
          <a:p>
            <a:pPr marL="457200" indent="-457200">
              <a:buFont typeface="+mj-lt"/>
              <a:buAutoNum type="alphaUcPeriod"/>
            </a:pPr>
            <a:r>
              <a:rPr lang="en-US" sz="2800" b="1" u="sng" dirty="0"/>
              <a:t>Shed His Blood </a:t>
            </a:r>
          </a:p>
          <a:p>
            <a:pPr marL="914400" lvl="1" indent="-457200">
              <a:buFont typeface="+mj-lt"/>
              <a:buAutoNum type="arabicPeriod"/>
            </a:pPr>
            <a:r>
              <a:rPr lang="en-US" sz="2600" dirty="0"/>
              <a:t>Redeemed by the blood (Eph. 1:7; Col. 1:14; 1 Pet. 1:18-19)</a:t>
            </a:r>
          </a:p>
          <a:p>
            <a:pPr marL="914400" lvl="1" indent="-457200">
              <a:buFont typeface="+mj-lt"/>
              <a:buAutoNum type="arabicPeriod"/>
            </a:pPr>
            <a:r>
              <a:rPr lang="en-US" sz="2600" dirty="0"/>
              <a:t>Why did he have to shed his blood?</a:t>
            </a:r>
          </a:p>
          <a:p>
            <a:pPr marL="1371600" lvl="2" indent="-457200">
              <a:buFont typeface="+mj-lt"/>
              <a:buAutoNum type="alphaLcPeriod"/>
            </a:pPr>
            <a:r>
              <a:rPr lang="en-US" sz="2600" dirty="0"/>
              <a:t>Sin (violation of law) demands a penalty for sin</a:t>
            </a:r>
          </a:p>
          <a:p>
            <a:pPr marL="1371600" lvl="2" indent="-457200">
              <a:buFont typeface="+mj-lt"/>
              <a:buAutoNum type="alphaLcPeriod"/>
            </a:pPr>
            <a:r>
              <a:rPr lang="en-US" sz="2600" dirty="0"/>
              <a:t>Man cannot pay to redeem</a:t>
            </a:r>
          </a:p>
          <a:p>
            <a:pPr marL="1371600" lvl="2" indent="-457200">
              <a:buFont typeface="+mj-lt"/>
              <a:buAutoNum type="alphaLcPeriod"/>
            </a:pPr>
            <a:r>
              <a:rPr lang="en-US" sz="2600" dirty="0"/>
              <a:t>God has always demanded blood sacrifices</a:t>
            </a:r>
          </a:p>
          <a:p>
            <a:pPr marL="1828800" lvl="3" indent="-457200">
              <a:buFont typeface="Arial" panose="020B0604020202020204" pitchFamily="34" charset="0"/>
              <a:buChar char="•"/>
            </a:pPr>
            <a:r>
              <a:rPr lang="en-US" sz="2400" dirty="0"/>
              <a:t>Reason: Life is in the blood (Gen.9:4; Lev. 17:1-14; Deut. 12:28)</a:t>
            </a:r>
          </a:p>
          <a:p>
            <a:pPr marL="1828800" lvl="3" indent="-457200">
              <a:buFont typeface="Arial" panose="020B0604020202020204" pitchFamily="34" charset="0"/>
              <a:buChar char="•"/>
            </a:pPr>
            <a:r>
              <a:rPr lang="en-US" sz="2400" dirty="0"/>
              <a:t>Animal blood will not work (Heb. 10:4)</a:t>
            </a:r>
          </a:p>
          <a:p>
            <a:pPr marL="1828800" lvl="3" indent="-457200">
              <a:buFont typeface="Arial" panose="020B0604020202020204" pitchFamily="34" charset="0"/>
              <a:buChar char="•"/>
            </a:pPr>
            <a:r>
              <a:rPr lang="en-US" sz="2400" dirty="0"/>
              <a:t>Perfect sacrifice – blood of Christ (1 Pet. 1:19)</a:t>
            </a:r>
          </a:p>
        </p:txBody>
      </p:sp>
      <p:sp>
        <p:nvSpPr>
          <p:cNvPr id="5" name="Oval 4">
            <a:extLst>
              <a:ext uri="{FF2B5EF4-FFF2-40B4-BE49-F238E27FC236}">
                <a16:creationId xmlns:a16="http://schemas.microsoft.com/office/drawing/2014/main" id="{6F27E2C3-68E3-3E38-B3DD-26598071F6C4}"/>
              </a:ext>
            </a:extLst>
          </p:cNvPr>
          <p:cNvSpPr/>
          <p:nvPr/>
        </p:nvSpPr>
        <p:spPr>
          <a:xfrm>
            <a:off x="3513910" y="957699"/>
            <a:ext cx="5192484"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Christ is the Redeemer</a:t>
            </a:r>
          </a:p>
        </p:txBody>
      </p:sp>
    </p:spTree>
    <p:extLst>
      <p:ext uri="{BB962C8B-B14F-4D97-AF65-F5344CB8AC3E}">
        <p14:creationId xmlns:p14="http://schemas.microsoft.com/office/powerpoint/2010/main" val="1990742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7953645-464C-0480-EAEE-F950BEED8E68}"/>
              </a:ext>
            </a:extLst>
          </p:cNvPr>
          <p:cNvGrpSpPr/>
          <p:nvPr/>
        </p:nvGrpSpPr>
        <p:grpSpPr>
          <a:xfrm>
            <a:off x="1062238" y="395185"/>
            <a:ext cx="10069350" cy="1527743"/>
            <a:chOff x="1062238" y="395185"/>
            <a:chExt cx="10069350" cy="1527743"/>
          </a:xfrm>
        </p:grpSpPr>
        <p:pic>
          <p:nvPicPr>
            <p:cNvPr id="3" name="Picture 2" descr="http://www.ebibleteacher.com/sites/default/files/powerpoint-backgrounds/1/sunsetcross.jpg">
              <a:extLst>
                <a:ext uri="{FF2B5EF4-FFF2-40B4-BE49-F238E27FC236}">
                  <a16:creationId xmlns:a16="http://schemas.microsoft.com/office/drawing/2014/main" id="{6FB2013B-1AA5-994A-9022-0D3FC5E204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B5AC968-1D8F-BA44-F3EC-4B4496946F3A}"/>
                </a:ext>
              </a:extLst>
            </p:cNvPr>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grpSp>
      <p:sp>
        <p:nvSpPr>
          <p:cNvPr id="8" name="TextBox 7">
            <a:extLst>
              <a:ext uri="{FF2B5EF4-FFF2-40B4-BE49-F238E27FC236}">
                <a16:creationId xmlns:a16="http://schemas.microsoft.com/office/drawing/2014/main" id="{CD56CF4B-6F4C-1AD6-0650-566B3C158920}"/>
              </a:ext>
            </a:extLst>
          </p:cNvPr>
          <p:cNvSpPr txBox="1"/>
          <p:nvPr/>
        </p:nvSpPr>
        <p:spPr>
          <a:xfrm>
            <a:off x="1774048" y="2377635"/>
            <a:ext cx="9122714" cy="3693319"/>
          </a:xfrm>
          <a:prstGeom prst="rect">
            <a:avLst/>
          </a:prstGeom>
          <a:noFill/>
        </p:spPr>
        <p:txBody>
          <a:bodyPr wrap="square" rtlCol="0">
            <a:spAutoFit/>
          </a:bodyPr>
          <a:lstStyle/>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Need</a:t>
            </a:r>
            <a:r>
              <a:rPr lang="en-US" sz="4800" b="1" dirty="0">
                <a:solidFill>
                  <a:schemeClr val="tx1">
                    <a:lumMod val="50000"/>
                    <a:lumOff val="50000"/>
                  </a:schemeClr>
                </a:solidFill>
                <a:latin typeface="Tempus Sans ITC" panose="04020404030D07020202" pitchFamily="82" charset="0"/>
              </a:rPr>
              <a:t> for Redemption</a:t>
            </a:r>
          </a:p>
          <a:p>
            <a:pPr marL="571500" indent="-571500">
              <a:buFont typeface="+mj-lt"/>
              <a:buAutoNum type="romanUcPeriod"/>
            </a:pPr>
            <a:endParaRPr lang="en-US" sz="1400" b="1" dirty="0">
              <a:solidFill>
                <a:schemeClr val="tx1">
                  <a:lumMod val="50000"/>
                  <a:lumOff val="50000"/>
                </a:schemeClr>
              </a:solidFill>
              <a:latin typeface="Tempus Sans ITC" panose="04020404030D07020202" pitchFamily="82" charset="0"/>
            </a:endParaRPr>
          </a:p>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Promise</a:t>
            </a:r>
            <a:r>
              <a:rPr lang="en-US" sz="4800" b="1" dirty="0">
                <a:solidFill>
                  <a:schemeClr val="tx1">
                    <a:lumMod val="50000"/>
                    <a:lumOff val="50000"/>
                  </a:schemeClr>
                </a:solidFill>
                <a:latin typeface="Tempus Sans ITC" panose="04020404030D07020202" pitchFamily="82" charset="0"/>
              </a:rPr>
              <a:t> of Redemption</a:t>
            </a:r>
          </a:p>
          <a:p>
            <a:pPr marL="571500" indent="-571500">
              <a:buFont typeface="+mj-lt"/>
              <a:buAutoNum type="romanUcPeriod"/>
            </a:pPr>
            <a:endParaRPr lang="en-US" sz="1400" b="1" dirty="0">
              <a:solidFill>
                <a:schemeClr val="tx1">
                  <a:lumMod val="50000"/>
                  <a:lumOff val="50000"/>
                </a:schemeClr>
              </a:solidFill>
              <a:latin typeface="Tempus Sans ITC" panose="04020404030D07020202" pitchFamily="82" charset="0"/>
            </a:endParaRPr>
          </a:p>
          <a:p>
            <a:pPr marL="571500" indent="-571500">
              <a:buFont typeface="+mj-lt"/>
              <a:buAutoNum type="romanUcPeriod"/>
            </a:pPr>
            <a:r>
              <a:rPr lang="en-US" sz="4800" b="1" dirty="0">
                <a:solidFill>
                  <a:schemeClr val="tx1">
                    <a:lumMod val="50000"/>
                    <a:lumOff val="50000"/>
                  </a:schemeClr>
                </a:solidFill>
                <a:latin typeface="Tempus Sans ITC" panose="04020404030D07020202" pitchFamily="82" charset="0"/>
              </a:rPr>
              <a:t>The </a:t>
            </a:r>
            <a:r>
              <a:rPr lang="en-US" sz="4800" b="1" u="sng" dirty="0">
                <a:solidFill>
                  <a:schemeClr val="tx1">
                    <a:lumMod val="50000"/>
                    <a:lumOff val="50000"/>
                  </a:schemeClr>
                </a:solidFill>
                <a:latin typeface="Tempus Sans ITC" panose="04020404030D07020202" pitchFamily="82" charset="0"/>
              </a:rPr>
              <a:t>Agent</a:t>
            </a:r>
            <a:r>
              <a:rPr lang="en-US" sz="4800" b="1" dirty="0">
                <a:solidFill>
                  <a:schemeClr val="tx1">
                    <a:lumMod val="50000"/>
                    <a:lumOff val="50000"/>
                  </a:schemeClr>
                </a:solidFill>
                <a:latin typeface="Tempus Sans ITC" panose="04020404030D07020202" pitchFamily="82" charset="0"/>
              </a:rPr>
              <a:t> of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Message</a:t>
            </a:r>
            <a:r>
              <a:rPr lang="en-US" sz="4800" b="1" dirty="0">
                <a:latin typeface="Tempus Sans ITC" panose="04020404030D07020202" pitchFamily="82" charset="0"/>
              </a:rPr>
              <a:t> of Redemption</a:t>
            </a:r>
          </a:p>
        </p:txBody>
      </p:sp>
    </p:spTree>
    <p:extLst>
      <p:ext uri="{BB962C8B-B14F-4D97-AF65-F5344CB8AC3E}">
        <p14:creationId xmlns:p14="http://schemas.microsoft.com/office/powerpoint/2010/main" val="1515952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8"/>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800" b="1" dirty="0">
                <a:latin typeface="Tempus Sans ITC" panose="04020404030D07020202" pitchFamily="82" charset="0"/>
              </a:rPr>
              <a:t>The </a:t>
            </a:r>
            <a:r>
              <a:rPr lang="en-US" sz="4800" b="1" u="sng" dirty="0">
                <a:latin typeface="Tempus Sans ITC" panose="04020404030D07020202" pitchFamily="82" charset="0"/>
              </a:rPr>
              <a:t>Message</a:t>
            </a:r>
            <a:r>
              <a:rPr lang="en-US" sz="4800" b="1" dirty="0">
                <a:latin typeface="Tempus Sans ITC" panose="04020404030D07020202" pitchFamily="82" charset="0"/>
              </a:rPr>
              <a:t> of Redemption</a:t>
            </a:r>
          </a:p>
        </p:txBody>
      </p:sp>
      <p:sp>
        <p:nvSpPr>
          <p:cNvPr id="3" name="Oval 2"/>
          <p:cNvSpPr/>
          <p:nvPr/>
        </p:nvSpPr>
        <p:spPr>
          <a:xfrm>
            <a:off x="3598817" y="957699"/>
            <a:ext cx="4826725"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Gospel is Redemptive</a:t>
            </a:r>
          </a:p>
        </p:txBody>
      </p:sp>
      <p:sp>
        <p:nvSpPr>
          <p:cNvPr id="4" name="TextBox 3"/>
          <p:cNvSpPr txBox="1"/>
          <p:nvPr/>
        </p:nvSpPr>
        <p:spPr>
          <a:xfrm>
            <a:off x="607423" y="1990889"/>
            <a:ext cx="10953206" cy="1723549"/>
          </a:xfrm>
          <a:prstGeom prst="rect">
            <a:avLst/>
          </a:prstGeom>
          <a:noFill/>
        </p:spPr>
        <p:txBody>
          <a:bodyPr wrap="square" rtlCol="0">
            <a:spAutoFit/>
          </a:bodyPr>
          <a:lstStyle/>
          <a:p>
            <a:pPr marL="457200" indent="-457200">
              <a:buFont typeface="+mj-lt"/>
              <a:buAutoNum type="alphaUcPeriod"/>
            </a:pPr>
            <a:r>
              <a:rPr lang="en-US" sz="2800" b="1" u="sng" dirty="0"/>
              <a:t>About Christ</a:t>
            </a:r>
          </a:p>
          <a:p>
            <a:pPr marL="914400" lvl="1" indent="-457200">
              <a:buFont typeface="+mj-lt"/>
              <a:buAutoNum type="arabicPeriod"/>
            </a:pPr>
            <a:r>
              <a:rPr lang="en-US" sz="2600" dirty="0"/>
              <a:t>Is deity (John 1:1; 8:24)</a:t>
            </a:r>
          </a:p>
          <a:p>
            <a:pPr marL="914400" lvl="1" indent="-457200">
              <a:buFont typeface="+mj-lt"/>
              <a:buAutoNum type="arabicPeriod"/>
            </a:pPr>
            <a:r>
              <a:rPr lang="en-US" sz="2600" dirty="0"/>
              <a:t>Is the Messiah (John 1:41)</a:t>
            </a:r>
          </a:p>
          <a:p>
            <a:pPr marL="914400" lvl="1" indent="-457200">
              <a:buFont typeface="+mj-lt"/>
              <a:buAutoNum type="arabicPeriod"/>
            </a:pPr>
            <a:r>
              <a:rPr lang="en-US" sz="2600" dirty="0"/>
              <a:t>Died for our sins (1 Cor. 15:1-4)</a:t>
            </a:r>
          </a:p>
        </p:txBody>
      </p:sp>
    </p:spTree>
    <p:extLst>
      <p:ext uri="{BB962C8B-B14F-4D97-AF65-F5344CB8AC3E}">
        <p14:creationId xmlns:p14="http://schemas.microsoft.com/office/powerpoint/2010/main" val="826366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8"/>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800" b="1" dirty="0">
                <a:latin typeface="Tempus Sans ITC" panose="04020404030D07020202" pitchFamily="82" charset="0"/>
              </a:rPr>
              <a:t>The </a:t>
            </a:r>
            <a:r>
              <a:rPr lang="en-US" sz="4800" b="1" u="sng" dirty="0">
                <a:latin typeface="Tempus Sans ITC" panose="04020404030D07020202" pitchFamily="82" charset="0"/>
              </a:rPr>
              <a:t>Message</a:t>
            </a:r>
            <a:r>
              <a:rPr lang="en-US" sz="4800" b="1" dirty="0">
                <a:latin typeface="Tempus Sans ITC" panose="04020404030D07020202" pitchFamily="82" charset="0"/>
              </a:rPr>
              <a:t> of Redemption</a:t>
            </a:r>
          </a:p>
        </p:txBody>
      </p:sp>
      <p:sp>
        <p:nvSpPr>
          <p:cNvPr id="4" name="TextBox 3"/>
          <p:cNvSpPr txBox="1"/>
          <p:nvPr/>
        </p:nvSpPr>
        <p:spPr>
          <a:xfrm>
            <a:off x="581297" y="1990889"/>
            <a:ext cx="11011989" cy="2154436"/>
          </a:xfrm>
          <a:prstGeom prst="rect">
            <a:avLst/>
          </a:prstGeom>
          <a:noFill/>
        </p:spPr>
        <p:txBody>
          <a:bodyPr wrap="square" rtlCol="0">
            <a:spAutoFit/>
          </a:bodyPr>
          <a:lstStyle/>
          <a:p>
            <a:pPr marL="457200" indent="-457200">
              <a:buFont typeface="+mj-lt"/>
              <a:buAutoNum type="alphaUcPeriod"/>
            </a:pPr>
            <a:r>
              <a:rPr lang="en-US" sz="2800" b="1" u="sng" dirty="0"/>
              <a:t>About Christ</a:t>
            </a:r>
          </a:p>
          <a:p>
            <a:pPr marL="457200" indent="-457200">
              <a:buFont typeface="+mj-lt"/>
              <a:buAutoNum type="alphaUcPeriod"/>
            </a:pPr>
            <a:r>
              <a:rPr lang="en-US" sz="2800" b="1" u="sng" dirty="0"/>
              <a:t>Convicts Man of Sin</a:t>
            </a:r>
          </a:p>
          <a:p>
            <a:pPr marL="914400" lvl="1" indent="-457200">
              <a:buFont typeface="+mj-lt"/>
              <a:buAutoNum type="arabicPeriod"/>
            </a:pPr>
            <a:r>
              <a:rPr lang="en-US" sz="2600" dirty="0"/>
              <a:t>Holy Spirits convicts of sin (John 16:8)</a:t>
            </a:r>
          </a:p>
          <a:p>
            <a:pPr marL="914400" lvl="1" indent="-457200">
              <a:buFont typeface="+mj-lt"/>
              <a:buAutoNum type="arabicPeriod"/>
            </a:pPr>
            <a:r>
              <a:rPr lang="en-US" sz="2600" dirty="0"/>
              <a:t>First sermon included conviction of sin (Acts 2:23)</a:t>
            </a:r>
          </a:p>
          <a:p>
            <a:pPr marL="914400" lvl="1" indent="-457200">
              <a:buFont typeface="+mj-lt"/>
              <a:buAutoNum type="arabicPeriod"/>
            </a:pPr>
            <a:r>
              <a:rPr lang="en-US" sz="2600" dirty="0"/>
              <a:t>Man must know in sin before knows he needs redemption (Rom. 1-3)</a:t>
            </a:r>
          </a:p>
        </p:txBody>
      </p:sp>
      <p:sp>
        <p:nvSpPr>
          <p:cNvPr id="5" name="Oval 4">
            <a:extLst>
              <a:ext uri="{FF2B5EF4-FFF2-40B4-BE49-F238E27FC236}">
                <a16:creationId xmlns:a16="http://schemas.microsoft.com/office/drawing/2014/main" id="{59B284CE-6219-F243-5E8F-EE3699132208}"/>
              </a:ext>
            </a:extLst>
          </p:cNvPr>
          <p:cNvSpPr/>
          <p:nvPr/>
        </p:nvSpPr>
        <p:spPr>
          <a:xfrm>
            <a:off x="3598817" y="957699"/>
            <a:ext cx="4826725"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Gospel is Redemptive</a:t>
            </a:r>
          </a:p>
        </p:txBody>
      </p:sp>
    </p:spTree>
    <p:extLst>
      <p:ext uri="{BB962C8B-B14F-4D97-AF65-F5344CB8AC3E}">
        <p14:creationId xmlns:p14="http://schemas.microsoft.com/office/powerpoint/2010/main" val="3404951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8"/>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800" b="1" dirty="0">
                <a:latin typeface="Tempus Sans ITC" panose="04020404030D07020202" pitchFamily="82" charset="0"/>
              </a:rPr>
              <a:t>The </a:t>
            </a:r>
            <a:r>
              <a:rPr lang="en-US" sz="4800" b="1" u="sng" dirty="0">
                <a:latin typeface="Tempus Sans ITC" panose="04020404030D07020202" pitchFamily="82" charset="0"/>
              </a:rPr>
              <a:t>Message</a:t>
            </a:r>
            <a:r>
              <a:rPr lang="en-US" sz="4800" b="1" dirty="0">
                <a:latin typeface="Tempus Sans ITC" panose="04020404030D07020202" pitchFamily="82" charset="0"/>
              </a:rPr>
              <a:t> of Redemption</a:t>
            </a:r>
          </a:p>
        </p:txBody>
      </p:sp>
      <p:sp>
        <p:nvSpPr>
          <p:cNvPr id="4" name="TextBox 3"/>
          <p:cNvSpPr txBox="1"/>
          <p:nvPr/>
        </p:nvSpPr>
        <p:spPr>
          <a:xfrm>
            <a:off x="613954" y="1990889"/>
            <a:ext cx="10979331" cy="2985433"/>
          </a:xfrm>
          <a:prstGeom prst="rect">
            <a:avLst/>
          </a:prstGeom>
          <a:noFill/>
        </p:spPr>
        <p:txBody>
          <a:bodyPr wrap="square" rtlCol="0">
            <a:spAutoFit/>
          </a:bodyPr>
          <a:lstStyle/>
          <a:p>
            <a:pPr marL="457200" indent="-457200">
              <a:buFont typeface="+mj-lt"/>
              <a:buAutoNum type="alphaUcPeriod"/>
            </a:pPr>
            <a:r>
              <a:rPr lang="en-US" sz="2800" b="1" u="sng" dirty="0"/>
              <a:t>About Christ</a:t>
            </a:r>
          </a:p>
          <a:p>
            <a:pPr marL="457200" indent="-457200">
              <a:buFont typeface="+mj-lt"/>
              <a:buAutoNum type="alphaUcPeriod"/>
            </a:pPr>
            <a:r>
              <a:rPr lang="en-US" sz="2800" b="1" u="sng" dirty="0"/>
              <a:t>Convicts Man of Sin</a:t>
            </a:r>
          </a:p>
          <a:p>
            <a:pPr marL="457200" indent="-457200">
              <a:buFont typeface="+mj-lt"/>
              <a:buAutoNum type="alphaUcPeriod"/>
            </a:pPr>
            <a:r>
              <a:rPr lang="en-US" sz="2800" b="1" u="sng" dirty="0"/>
              <a:t>Tells Man What Must Do</a:t>
            </a:r>
          </a:p>
          <a:p>
            <a:pPr marL="914400" lvl="1" indent="-457200">
              <a:buFont typeface="+mj-lt"/>
              <a:buAutoNum type="arabicPeriod"/>
            </a:pPr>
            <a:r>
              <a:rPr lang="en-US" sz="2600" dirty="0"/>
              <a:t>Hear (Acts 2:22)</a:t>
            </a:r>
          </a:p>
          <a:p>
            <a:pPr marL="914400" lvl="1" indent="-457200">
              <a:buFont typeface="+mj-lt"/>
              <a:buAutoNum type="arabicPeriod"/>
            </a:pPr>
            <a:r>
              <a:rPr lang="en-US" sz="2600" dirty="0"/>
              <a:t>Believe (Acts 2:36)</a:t>
            </a:r>
          </a:p>
          <a:p>
            <a:pPr marL="914400" lvl="1" indent="-457200">
              <a:buFont typeface="+mj-lt"/>
              <a:buAutoNum type="arabicPeriod"/>
            </a:pPr>
            <a:r>
              <a:rPr lang="en-US" sz="2600" dirty="0"/>
              <a:t>Repent (Acts 2:38)</a:t>
            </a:r>
          </a:p>
          <a:p>
            <a:pPr marL="914400" lvl="1" indent="-457200">
              <a:buFont typeface="+mj-lt"/>
              <a:buAutoNum type="arabicPeriod"/>
            </a:pPr>
            <a:r>
              <a:rPr lang="en-US" sz="2600" dirty="0"/>
              <a:t>Be Baptized (Acts 2:38)</a:t>
            </a:r>
          </a:p>
        </p:txBody>
      </p:sp>
      <p:sp>
        <p:nvSpPr>
          <p:cNvPr id="5" name="Oval 4">
            <a:extLst>
              <a:ext uri="{FF2B5EF4-FFF2-40B4-BE49-F238E27FC236}">
                <a16:creationId xmlns:a16="http://schemas.microsoft.com/office/drawing/2014/main" id="{D19E96DF-600B-F833-CD0C-9E376A843350}"/>
              </a:ext>
            </a:extLst>
          </p:cNvPr>
          <p:cNvSpPr/>
          <p:nvPr/>
        </p:nvSpPr>
        <p:spPr>
          <a:xfrm>
            <a:off x="3598817" y="957699"/>
            <a:ext cx="4826725"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Gospel is Redemptive</a:t>
            </a:r>
          </a:p>
        </p:txBody>
      </p:sp>
    </p:spTree>
    <p:extLst>
      <p:ext uri="{BB962C8B-B14F-4D97-AF65-F5344CB8AC3E}">
        <p14:creationId xmlns:p14="http://schemas.microsoft.com/office/powerpoint/2010/main" val="1168414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8"/>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800" b="1" dirty="0">
                <a:solidFill>
                  <a:prstClr val="black"/>
                </a:solidFill>
                <a:latin typeface="Tempus Sans ITC" panose="04020404030D07020202" pitchFamily="82" charset="0"/>
              </a:rPr>
              <a:t>The </a:t>
            </a:r>
            <a:r>
              <a:rPr lang="en-US" sz="4800" b="1" u="sng" dirty="0">
                <a:solidFill>
                  <a:prstClr val="black"/>
                </a:solidFill>
                <a:latin typeface="Tempus Sans ITC" panose="04020404030D07020202" pitchFamily="82" charset="0"/>
              </a:rPr>
              <a:t>Message</a:t>
            </a:r>
            <a:r>
              <a:rPr lang="en-US" sz="4800" b="1" dirty="0">
                <a:solidFill>
                  <a:prstClr val="black"/>
                </a:solidFill>
                <a:latin typeface="Tempus Sans ITC" panose="04020404030D07020202" pitchFamily="82" charset="0"/>
              </a:rPr>
              <a:t> of Redemption</a:t>
            </a:r>
          </a:p>
        </p:txBody>
      </p:sp>
      <p:sp>
        <p:nvSpPr>
          <p:cNvPr id="4" name="TextBox 3"/>
          <p:cNvSpPr txBox="1"/>
          <p:nvPr/>
        </p:nvSpPr>
        <p:spPr>
          <a:xfrm>
            <a:off x="633549" y="1990889"/>
            <a:ext cx="10985862" cy="3016210"/>
          </a:xfrm>
          <a:prstGeom prst="rect">
            <a:avLst/>
          </a:prstGeom>
          <a:noFill/>
        </p:spPr>
        <p:txBody>
          <a:bodyPr wrap="square" rtlCol="0">
            <a:spAutoFit/>
          </a:bodyPr>
          <a:lstStyle/>
          <a:p>
            <a:pPr marL="457200" indent="-457200">
              <a:buFont typeface="+mj-lt"/>
              <a:buAutoNum type="alphaUcPeriod"/>
            </a:pPr>
            <a:r>
              <a:rPr lang="en-US" sz="2800" b="1" u="sng" dirty="0">
                <a:solidFill>
                  <a:prstClr val="black"/>
                </a:solidFill>
              </a:rPr>
              <a:t>About Christ</a:t>
            </a:r>
          </a:p>
          <a:p>
            <a:pPr marL="457200" indent="-457200">
              <a:buFont typeface="+mj-lt"/>
              <a:buAutoNum type="alphaUcPeriod"/>
            </a:pPr>
            <a:r>
              <a:rPr lang="en-US" sz="2800" b="1" u="sng" dirty="0">
                <a:solidFill>
                  <a:prstClr val="black"/>
                </a:solidFill>
              </a:rPr>
              <a:t>Convicts Man of Sin</a:t>
            </a:r>
          </a:p>
          <a:p>
            <a:pPr marL="457200" indent="-457200">
              <a:buFont typeface="+mj-lt"/>
              <a:buAutoNum type="alphaUcPeriod"/>
            </a:pPr>
            <a:r>
              <a:rPr lang="en-US" sz="2800" b="1" u="sng" dirty="0">
                <a:solidFill>
                  <a:prstClr val="black"/>
                </a:solidFill>
              </a:rPr>
              <a:t>Tells Man What Must Do</a:t>
            </a:r>
          </a:p>
          <a:p>
            <a:pPr marL="457200" indent="-457200">
              <a:buFont typeface="+mj-lt"/>
              <a:buAutoNum type="alphaUcPeriod"/>
            </a:pPr>
            <a:r>
              <a:rPr lang="en-US" sz="2800" b="1" u="sng" dirty="0">
                <a:solidFill>
                  <a:prstClr val="black"/>
                </a:solidFill>
              </a:rPr>
              <a:t>Promises to be Received</a:t>
            </a:r>
          </a:p>
          <a:p>
            <a:pPr marL="914400" lvl="1" indent="-457200">
              <a:buFont typeface="+mj-lt"/>
              <a:buAutoNum type="arabicPeriod"/>
            </a:pPr>
            <a:r>
              <a:rPr lang="en-US" sz="2600" dirty="0">
                <a:solidFill>
                  <a:prstClr val="black"/>
                </a:solidFill>
              </a:rPr>
              <a:t>Remission of sins (Acts 2:38)</a:t>
            </a:r>
          </a:p>
          <a:p>
            <a:pPr marL="914400" lvl="1" indent="-457200">
              <a:buFont typeface="+mj-lt"/>
              <a:buAutoNum type="arabicPeriod"/>
            </a:pPr>
            <a:r>
              <a:rPr lang="en-US" sz="2600" dirty="0">
                <a:solidFill>
                  <a:prstClr val="black"/>
                </a:solidFill>
              </a:rPr>
              <a:t>Clear conscience (1 Pet. 3:21)</a:t>
            </a:r>
          </a:p>
          <a:p>
            <a:pPr marL="914400" lvl="1" indent="-457200">
              <a:buFont typeface="+mj-lt"/>
              <a:buAutoNum type="arabicPeriod"/>
            </a:pPr>
            <a:r>
              <a:rPr lang="en-US" sz="2600" dirty="0">
                <a:solidFill>
                  <a:prstClr val="black"/>
                </a:solidFill>
              </a:rPr>
              <a:t>Hope of heaven (Titus 1:2)</a:t>
            </a:r>
          </a:p>
        </p:txBody>
      </p:sp>
      <p:sp>
        <p:nvSpPr>
          <p:cNvPr id="5" name="Oval 4">
            <a:extLst>
              <a:ext uri="{FF2B5EF4-FFF2-40B4-BE49-F238E27FC236}">
                <a16:creationId xmlns:a16="http://schemas.microsoft.com/office/drawing/2014/main" id="{E330F4C3-E6A3-CEA3-9FE0-ECDBD4500ABA}"/>
              </a:ext>
            </a:extLst>
          </p:cNvPr>
          <p:cNvSpPr/>
          <p:nvPr/>
        </p:nvSpPr>
        <p:spPr>
          <a:xfrm>
            <a:off x="3598817" y="957699"/>
            <a:ext cx="4826725"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Gospel is Redemptive</a:t>
            </a:r>
          </a:p>
        </p:txBody>
      </p:sp>
    </p:spTree>
    <p:extLst>
      <p:ext uri="{BB962C8B-B14F-4D97-AF65-F5344CB8AC3E}">
        <p14:creationId xmlns:p14="http://schemas.microsoft.com/office/powerpoint/2010/main" val="3258151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95838"/>
            <a:ext cx="9144000" cy="830997"/>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857250" indent="-857250" algn="ctr">
              <a:buFont typeface="+mj-lt"/>
              <a:buAutoNum type="romanUcPeriod" startAt="4"/>
            </a:pPr>
            <a:r>
              <a:rPr lang="en-US" sz="4800" b="1" dirty="0">
                <a:solidFill>
                  <a:prstClr val="black"/>
                </a:solidFill>
                <a:latin typeface="Tempus Sans ITC" panose="04020404030D07020202" pitchFamily="82" charset="0"/>
              </a:rPr>
              <a:t>The </a:t>
            </a:r>
            <a:r>
              <a:rPr lang="en-US" sz="4800" b="1" u="sng" dirty="0">
                <a:solidFill>
                  <a:prstClr val="black"/>
                </a:solidFill>
                <a:latin typeface="Tempus Sans ITC" panose="04020404030D07020202" pitchFamily="82" charset="0"/>
              </a:rPr>
              <a:t>Message</a:t>
            </a:r>
            <a:r>
              <a:rPr lang="en-US" sz="4800" b="1" dirty="0">
                <a:solidFill>
                  <a:prstClr val="black"/>
                </a:solidFill>
                <a:latin typeface="Tempus Sans ITC" panose="04020404030D07020202" pitchFamily="82" charset="0"/>
              </a:rPr>
              <a:t> of Redemption</a:t>
            </a:r>
          </a:p>
        </p:txBody>
      </p:sp>
      <p:sp>
        <p:nvSpPr>
          <p:cNvPr id="5" name="TextBox 4"/>
          <p:cNvSpPr txBox="1"/>
          <p:nvPr/>
        </p:nvSpPr>
        <p:spPr>
          <a:xfrm>
            <a:off x="1810871" y="2079812"/>
            <a:ext cx="8382000" cy="4031873"/>
          </a:xfrm>
          <a:prstGeom prst="rect">
            <a:avLst/>
          </a:prstGeom>
          <a:noFill/>
        </p:spPr>
        <p:txBody>
          <a:bodyPr wrap="square" rtlCol="0">
            <a:spAutoFit/>
          </a:bodyPr>
          <a:lstStyle/>
          <a:p>
            <a:pPr lvl="1" algn="ctr"/>
            <a:r>
              <a:rPr lang="en-US" sz="3200" b="1" u="sng" dirty="0">
                <a:latin typeface="Times New Roman" pitchFamily="18" charset="0"/>
                <a:cs typeface="Times New Roman" pitchFamily="18" charset="0"/>
              </a:rPr>
              <a:t>Sermons Focused On Spiritual Need</a:t>
            </a:r>
          </a:p>
          <a:p>
            <a:pPr lvl="1" algn="ctr"/>
            <a:r>
              <a:rPr lang="en-US" sz="3200" b="1" u="sng" dirty="0">
                <a:latin typeface="Times New Roman" pitchFamily="18" charset="0"/>
                <a:cs typeface="Times New Roman" pitchFamily="18" charset="0"/>
              </a:rPr>
              <a:t>The Redemptive Message</a:t>
            </a:r>
          </a:p>
          <a:p>
            <a:pPr lvl="1" algn="ctr"/>
            <a:endParaRPr lang="en-US" sz="3200" dirty="0">
              <a:latin typeface="Times New Roman" pitchFamily="18" charset="0"/>
              <a:cs typeface="Times New Roman" pitchFamily="18" charset="0"/>
            </a:endParaRPr>
          </a:p>
          <a:p>
            <a:pPr marL="1428750" lvl="2" indent="-514350">
              <a:buFont typeface="Arial" panose="020B0604020202020204" pitchFamily="34" charset="0"/>
              <a:buChar char="•"/>
            </a:pPr>
            <a:r>
              <a:rPr lang="en-US" sz="3200" dirty="0">
                <a:latin typeface="Times New Roman" pitchFamily="18" charset="0"/>
                <a:cs typeface="Times New Roman" pitchFamily="18" charset="0"/>
              </a:rPr>
              <a:t>Acts 2:21, 37-40</a:t>
            </a:r>
          </a:p>
          <a:p>
            <a:pPr marL="1428750" lvl="2" indent="-514350">
              <a:buFont typeface="Arial" panose="020B0604020202020204" pitchFamily="34" charset="0"/>
              <a:buChar char="•"/>
            </a:pPr>
            <a:r>
              <a:rPr lang="en-US" sz="3200" dirty="0">
                <a:latin typeface="Times New Roman" pitchFamily="18" charset="0"/>
                <a:cs typeface="Times New Roman" pitchFamily="18" charset="0"/>
              </a:rPr>
              <a:t>Acts 3:19-26</a:t>
            </a:r>
          </a:p>
          <a:p>
            <a:pPr marL="1428750" lvl="2" indent="-514350">
              <a:buFont typeface="Arial" panose="020B0604020202020204" pitchFamily="34" charset="0"/>
              <a:buChar char="•"/>
            </a:pPr>
            <a:r>
              <a:rPr lang="en-US" sz="3200" dirty="0">
                <a:latin typeface="Times New Roman" pitchFamily="18" charset="0"/>
                <a:cs typeface="Times New Roman" pitchFamily="18" charset="0"/>
              </a:rPr>
              <a:t>Acts 10:43</a:t>
            </a:r>
          </a:p>
          <a:p>
            <a:pPr marL="1428750" lvl="2" indent="-514350">
              <a:buFont typeface="Arial" panose="020B0604020202020204" pitchFamily="34" charset="0"/>
              <a:buChar char="•"/>
            </a:pPr>
            <a:r>
              <a:rPr lang="en-US" sz="3200" dirty="0">
                <a:latin typeface="Times New Roman" pitchFamily="18" charset="0"/>
                <a:cs typeface="Times New Roman" pitchFamily="18" charset="0"/>
              </a:rPr>
              <a:t>Acts 13:23, 39-41</a:t>
            </a:r>
          </a:p>
          <a:p>
            <a:pPr marL="1428750" lvl="2" indent="-514350">
              <a:buFont typeface="Arial" panose="020B0604020202020204" pitchFamily="34" charset="0"/>
              <a:buChar char="•"/>
            </a:pPr>
            <a:r>
              <a:rPr lang="en-US" sz="3200" dirty="0">
                <a:latin typeface="Times New Roman" pitchFamily="18" charset="0"/>
                <a:cs typeface="Times New Roman" pitchFamily="18" charset="0"/>
              </a:rPr>
              <a:t>Acts 17:30-31</a:t>
            </a:r>
          </a:p>
        </p:txBody>
      </p:sp>
      <p:sp>
        <p:nvSpPr>
          <p:cNvPr id="4" name="Oval 3">
            <a:extLst>
              <a:ext uri="{FF2B5EF4-FFF2-40B4-BE49-F238E27FC236}">
                <a16:creationId xmlns:a16="http://schemas.microsoft.com/office/drawing/2014/main" id="{913AF4D5-05AD-934D-28EF-4FD403099163}"/>
              </a:ext>
            </a:extLst>
          </p:cNvPr>
          <p:cNvSpPr/>
          <p:nvPr/>
        </p:nvSpPr>
        <p:spPr>
          <a:xfrm>
            <a:off x="3598817" y="957699"/>
            <a:ext cx="4826725" cy="736630"/>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Tempus Sans ITC" panose="04020404030D07020202" pitchFamily="82" charset="0"/>
              </a:rPr>
              <a:t>Gospel is Redemptive</a:t>
            </a:r>
          </a:p>
        </p:txBody>
      </p:sp>
    </p:spTree>
    <p:extLst>
      <p:ext uri="{BB962C8B-B14F-4D97-AF65-F5344CB8AC3E}">
        <p14:creationId xmlns:p14="http://schemas.microsoft.com/office/powerpoint/2010/main" val="1330832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74048" y="2377635"/>
            <a:ext cx="9122714" cy="3693319"/>
          </a:xfrm>
          <a:prstGeom prst="rect">
            <a:avLst/>
          </a:prstGeom>
          <a:noFill/>
        </p:spPr>
        <p:txBody>
          <a:bodyPr wrap="square" rtlCol="0">
            <a:spAutoFit/>
          </a:bodyPr>
          <a:lstStyle/>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Need</a:t>
            </a:r>
            <a:r>
              <a:rPr lang="en-US" sz="4800" b="1" dirty="0">
                <a:latin typeface="Tempus Sans ITC" panose="04020404030D07020202" pitchFamily="82" charset="0"/>
              </a:rPr>
              <a:t> for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Promise</a:t>
            </a:r>
            <a:r>
              <a:rPr lang="en-US" sz="4800" b="1" dirty="0">
                <a:latin typeface="Tempus Sans ITC" panose="04020404030D07020202" pitchFamily="82" charset="0"/>
              </a:rPr>
              <a:t> of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Agent</a:t>
            </a:r>
            <a:r>
              <a:rPr lang="en-US" sz="4800" b="1" dirty="0">
                <a:latin typeface="Tempus Sans ITC" panose="04020404030D07020202" pitchFamily="82" charset="0"/>
              </a:rPr>
              <a:t> of Redemption</a:t>
            </a:r>
          </a:p>
          <a:p>
            <a:pPr marL="571500" indent="-571500">
              <a:buFont typeface="+mj-lt"/>
              <a:buAutoNum type="romanUcPeriod"/>
            </a:pPr>
            <a:endParaRPr lang="en-US" sz="1400" b="1" dirty="0">
              <a:latin typeface="Tempus Sans ITC" panose="04020404030D07020202" pitchFamily="82" charset="0"/>
            </a:endParaRPr>
          </a:p>
          <a:p>
            <a:pPr marL="571500" indent="-571500">
              <a:buFont typeface="+mj-lt"/>
              <a:buAutoNum type="romanUcPeriod"/>
            </a:pPr>
            <a:r>
              <a:rPr lang="en-US" sz="4800" b="1" dirty="0">
                <a:latin typeface="Tempus Sans ITC" panose="04020404030D07020202" pitchFamily="82" charset="0"/>
              </a:rPr>
              <a:t>The </a:t>
            </a:r>
            <a:r>
              <a:rPr lang="en-US" sz="4800" b="1" u="sng" dirty="0">
                <a:latin typeface="Tempus Sans ITC" panose="04020404030D07020202" pitchFamily="82" charset="0"/>
              </a:rPr>
              <a:t>Message</a:t>
            </a:r>
            <a:r>
              <a:rPr lang="en-US" sz="4800" b="1" dirty="0">
                <a:latin typeface="Tempus Sans ITC" panose="04020404030D07020202" pitchFamily="82" charset="0"/>
              </a:rPr>
              <a:t> of Redemption</a:t>
            </a:r>
          </a:p>
        </p:txBody>
      </p:sp>
      <p:grpSp>
        <p:nvGrpSpPr>
          <p:cNvPr id="2" name="Group 1">
            <a:extLst>
              <a:ext uri="{FF2B5EF4-FFF2-40B4-BE49-F238E27FC236}">
                <a16:creationId xmlns:a16="http://schemas.microsoft.com/office/drawing/2014/main" id="{01361FF3-1BC4-3782-6AEF-AD151CC95F9D}"/>
              </a:ext>
            </a:extLst>
          </p:cNvPr>
          <p:cNvGrpSpPr/>
          <p:nvPr/>
        </p:nvGrpSpPr>
        <p:grpSpPr>
          <a:xfrm>
            <a:off x="1062238" y="395185"/>
            <a:ext cx="10069350" cy="1527743"/>
            <a:chOff x="1062238" y="395185"/>
            <a:chExt cx="10069350" cy="1527743"/>
          </a:xfrm>
        </p:grpSpPr>
        <p:pic>
          <p:nvPicPr>
            <p:cNvPr id="3" name="Picture 2" descr="http://www.ebibleteacher.com/sites/default/files/powerpoint-backgrounds/1/sunsetcross.jpg">
              <a:extLst>
                <a:ext uri="{FF2B5EF4-FFF2-40B4-BE49-F238E27FC236}">
                  <a16:creationId xmlns:a16="http://schemas.microsoft.com/office/drawing/2014/main" id="{30D3D6B7-DF49-47CF-3406-E71AC41769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526" b="6068"/>
            <a:stretch/>
          </p:blipFill>
          <p:spPr bwMode="auto">
            <a:xfrm>
              <a:off x="1062238" y="395185"/>
              <a:ext cx="10069350" cy="1527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A6C5C02-4092-98CB-7903-444F092D24EC}"/>
                </a:ext>
              </a:extLst>
            </p:cNvPr>
            <p:cNvSpPr/>
            <p:nvPr/>
          </p:nvSpPr>
          <p:spPr>
            <a:xfrm>
              <a:off x="1856414" y="573758"/>
              <a:ext cx="84737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dirty="0">
                  <a:ln/>
                  <a:solidFill>
                    <a:srgbClr val="FFFF00"/>
                  </a:solidFill>
                  <a:latin typeface="Tempus Sans ITC" panose="04020404030D07020202" pitchFamily="82" charset="0"/>
                </a:rPr>
                <a:t>Redemption in Christ</a:t>
              </a:r>
            </a:p>
          </p:txBody>
        </p:sp>
      </p:grpSp>
    </p:spTree>
    <p:extLst>
      <p:ext uri="{BB962C8B-B14F-4D97-AF65-F5344CB8AC3E}">
        <p14:creationId xmlns:p14="http://schemas.microsoft.com/office/powerpoint/2010/main" val="1943887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docProps/app.xml><?xml version="1.0" encoding="utf-8"?>
<Properties xmlns="http://schemas.openxmlformats.org/officeDocument/2006/extended-properties" xmlns:vt="http://schemas.openxmlformats.org/officeDocument/2006/docPropsVTypes">
  <Template>Office Theme</Template>
  <TotalTime>3920</TotalTime>
  <Words>1759</Words>
  <Application>Microsoft Office PowerPoint</Application>
  <PresentationFormat>Widescreen</PresentationFormat>
  <Paragraphs>313</Paragraphs>
  <Slides>40</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40</vt:i4>
      </vt:variant>
    </vt:vector>
  </HeadingPairs>
  <TitlesOfParts>
    <vt:vector size="51" baseType="lpstr">
      <vt:lpstr>Calibri</vt:lpstr>
      <vt:lpstr>Tahoma</vt:lpstr>
      <vt:lpstr>Arial</vt:lpstr>
      <vt:lpstr>Wingdings</vt:lpstr>
      <vt:lpstr>Franklin Gothic Book</vt:lpstr>
      <vt:lpstr>Tempus Sans ITC</vt:lpstr>
      <vt:lpstr>Calibri Light</vt:lpstr>
      <vt:lpstr>Times New Roman</vt:lpstr>
      <vt:lpstr>3_Office Theme</vt:lpstr>
      <vt:lpstr>Office Theme</vt:lpstr>
      <vt:lpstr>1_Crop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54</cp:revision>
  <dcterms:created xsi:type="dcterms:W3CDTF">2015-02-20T20:01:36Z</dcterms:created>
  <dcterms:modified xsi:type="dcterms:W3CDTF">2023-09-03T12:36:31Z</dcterms:modified>
</cp:coreProperties>
</file>