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  <p:sldMasterId id="2147483708" r:id="rId3"/>
    <p:sldMasterId id="2147483720" r:id="rId4"/>
    <p:sldMasterId id="2147483732" r:id="rId5"/>
    <p:sldMasterId id="2147483744" r:id="rId6"/>
    <p:sldMasterId id="2147483774" r:id="rId7"/>
  </p:sldMasterIdLst>
  <p:sldIdLst>
    <p:sldId id="259" r:id="rId8"/>
    <p:sldId id="265" r:id="rId9"/>
    <p:sldId id="266" r:id="rId10"/>
    <p:sldId id="258" r:id="rId11"/>
    <p:sldId id="267" r:id="rId12"/>
    <p:sldId id="268" r:id="rId13"/>
    <p:sldId id="283" r:id="rId14"/>
    <p:sldId id="270" r:id="rId15"/>
    <p:sldId id="271" r:id="rId16"/>
    <p:sldId id="273" r:id="rId17"/>
    <p:sldId id="272" r:id="rId18"/>
    <p:sldId id="274" r:id="rId19"/>
    <p:sldId id="275" r:id="rId20"/>
    <p:sldId id="260" r:id="rId21"/>
    <p:sldId id="276" r:id="rId22"/>
    <p:sldId id="261" r:id="rId23"/>
    <p:sldId id="277" r:id="rId24"/>
    <p:sldId id="278" r:id="rId25"/>
    <p:sldId id="279" r:id="rId26"/>
    <p:sldId id="280" r:id="rId27"/>
    <p:sldId id="281" r:id="rId28"/>
    <p:sldId id="282" r:id="rId29"/>
    <p:sldId id="262" r:id="rId30"/>
  </p:sldIdLst>
  <p:sldSz cx="12192000" cy="6858000"/>
  <p:notesSz cx="7010400" cy="92964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libri Light" panose="020F0302020204030204" pitchFamily="34" charset="0"/>
      <p:regular r:id="rId35"/>
      <p:italic r:id="rId36"/>
    </p:embeddedFont>
    <p:embeddedFont>
      <p:font typeface="Franklin Gothic Book" panose="020B0503020102020204" pitchFamily="34" charset="0"/>
      <p:regular r:id="rId37"/>
      <p:italic r:id="rId38"/>
    </p:embeddedFont>
    <p:embeddedFont>
      <p:font typeface="HP Simplified" panose="020B0604020204020204"/>
      <p:regular r:id="rId39"/>
      <p:bold r:id="rId40"/>
      <p:italic r:id="rId41"/>
      <p:boldItalic r:id="rId4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400"/>
    <a:srgbClr val="808000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20A7B7-7F16-4B8A-896A-DAD030E5CCD6}" v="110" dt="2023-08-26T18:37:11.3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70" autoAdjust="0"/>
    <p:restoredTop sz="94660"/>
  </p:normalViewPr>
  <p:slideViewPr>
    <p:cSldViewPr snapToGrid="0">
      <p:cViewPr varScale="1">
        <p:scale>
          <a:sx n="91" d="100"/>
          <a:sy n="91" d="100"/>
        </p:scale>
        <p:origin x="165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font" Target="fonts/font9.fntdata"/><Relationship Id="rId21" Type="http://schemas.openxmlformats.org/officeDocument/2006/relationships/slide" Target="slides/slide14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microsoft.com/office/2015/10/relationships/revisionInfo" Target="revisionInfo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font" Target="fonts/font6.fntdata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font" Target="fonts/font1.fntdata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font" Target="fonts/font5.fntdata"/><Relationship Id="rId43" Type="http://schemas.openxmlformats.org/officeDocument/2006/relationships/presProps" Target="presProps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tableStyles" Target="tableStyles.xml"/><Relationship Id="rId20" Type="http://schemas.openxmlformats.org/officeDocument/2006/relationships/slide" Target="slides/slide13.xml"/><Relationship Id="rId41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29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09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31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32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7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6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07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43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39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53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01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14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18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22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101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49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76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536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90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22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81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307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29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23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5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970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57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54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50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63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96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96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638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771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06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334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39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8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42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79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32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28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96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822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88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15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78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899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20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31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511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547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86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774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65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C5789-5ACB-4A64-9F31-23F2F2EE17B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752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42A40-ACCC-4159-BE7E-73CD7DDBB96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433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4C312-D4E6-4A05-87A8-20632035278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064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70653-F873-4CE7-BD5A-66E4A2998B2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767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F3870-B92E-4B9C-95A6-2BB571A2135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32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96708-59D0-4511-9CBE-F4290E1C32D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747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5B908-814D-47BE-9282-5333827B41A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250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58EB8-A30E-46CD-BC14-B7F091CEEAD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5751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43812-3B4B-456C-B731-A6E49B2CF62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704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FD2E-AC2F-4967-9F73-5B82479137A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556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BD644-64C2-4215-B8BE-F6A5054CFEA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924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580104" y="353966"/>
            <a:ext cx="11051459" cy="187796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15625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277D6B2-BD2B-4977-A15E-C8F68956D41F}"/>
              </a:ext>
            </a:extLst>
          </p:cNvPr>
          <p:cNvSpPr/>
          <p:nvPr userDrawn="1"/>
        </p:nvSpPr>
        <p:spPr>
          <a:xfrm>
            <a:off x="-13109" y="-4379"/>
            <a:ext cx="12205109" cy="17403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0F24573-B622-4AEB-BB1C-1D95B7CDC3E2}"/>
              </a:ext>
            </a:extLst>
          </p:cNvPr>
          <p:cNvSpPr/>
          <p:nvPr userDrawn="1"/>
        </p:nvSpPr>
        <p:spPr>
          <a:xfrm>
            <a:off x="-13109" y="9833"/>
            <a:ext cx="2307303" cy="1680857"/>
          </a:xfrm>
          <a:custGeom>
            <a:avLst/>
            <a:gdLst>
              <a:gd name="connsiteX0" fmla="*/ 9832 w 4581832"/>
              <a:gd name="connsiteY0" fmla="*/ 0 h 6853084"/>
              <a:gd name="connsiteX1" fmla="*/ 4581832 w 4581832"/>
              <a:gd name="connsiteY1" fmla="*/ 3431458 h 6853084"/>
              <a:gd name="connsiteX2" fmla="*/ 0 w 4581832"/>
              <a:gd name="connsiteY2" fmla="*/ 6853084 h 6853084"/>
              <a:gd name="connsiteX3" fmla="*/ 9832 w 4581832"/>
              <a:gd name="connsiteY3" fmla="*/ 0 h 6853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1832" h="6853084">
                <a:moveTo>
                  <a:pt x="9832" y="0"/>
                </a:moveTo>
                <a:lnTo>
                  <a:pt x="4581832" y="3431458"/>
                </a:lnTo>
                <a:lnTo>
                  <a:pt x="0" y="6853084"/>
                </a:lnTo>
                <a:cubicBezTo>
                  <a:pt x="3277" y="4568723"/>
                  <a:pt x="6555" y="2284361"/>
                  <a:pt x="9832" y="0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CCAE1FD-BC86-4995-8921-7C5281FC74B1}"/>
              </a:ext>
            </a:extLst>
          </p:cNvPr>
          <p:cNvSpPr/>
          <p:nvPr userDrawn="1"/>
        </p:nvSpPr>
        <p:spPr>
          <a:xfrm flipH="1">
            <a:off x="9884698" y="14541"/>
            <a:ext cx="2307303" cy="1680857"/>
          </a:xfrm>
          <a:custGeom>
            <a:avLst/>
            <a:gdLst>
              <a:gd name="connsiteX0" fmla="*/ 9832 w 4581832"/>
              <a:gd name="connsiteY0" fmla="*/ 0 h 6853084"/>
              <a:gd name="connsiteX1" fmla="*/ 4581832 w 4581832"/>
              <a:gd name="connsiteY1" fmla="*/ 3431458 h 6853084"/>
              <a:gd name="connsiteX2" fmla="*/ 0 w 4581832"/>
              <a:gd name="connsiteY2" fmla="*/ 6853084 h 6853084"/>
              <a:gd name="connsiteX3" fmla="*/ 9832 w 4581832"/>
              <a:gd name="connsiteY3" fmla="*/ 0 h 6853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1832" h="6853084">
                <a:moveTo>
                  <a:pt x="9832" y="0"/>
                </a:moveTo>
                <a:lnTo>
                  <a:pt x="4581832" y="3431458"/>
                </a:lnTo>
                <a:lnTo>
                  <a:pt x="0" y="6853084"/>
                </a:lnTo>
                <a:cubicBezTo>
                  <a:pt x="3277" y="4568723"/>
                  <a:pt x="6555" y="2284361"/>
                  <a:pt x="9832" y="0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8CF7B4-0E2C-4D1E-A5BD-3E6FA012B475}"/>
              </a:ext>
            </a:extLst>
          </p:cNvPr>
          <p:cNvSpPr txBox="1"/>
          <p:nvPr userDrawn="1"/>
        </p:nvSpPr>
        <p:spPr>
          <a:xfrm>
            <a:off x="-589934" y="557872"/>
            <a:ext cx="2902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HP Simplified" panose="020B0604020204020204" pitchFamily="34" charset="0"/>
              </a:rPr>
              <a:t>Defeat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60A948-789B-4D4E-B2B8-DE83019A144C}"/>
              </a:ext>
            </a:extLst>
          </p:cNvPr>
          <p:cNvSpPr txBox="1"/>
          <p:nvPr userDrawn="1"/>
        </p:nvSpPr>
        <p:spPr>
          <a:xfrm>
            <a:off x="9903545" y="578818"/>
            <a:ext cx="2902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HP Simplified" panose="020B0604020204020204" pitchFamily="34" charset="0"/>
              </a:rPr>
              <a:t>Victory</a:t>
            </a:r>
          </a:p>
        </p:txBody>
      </p:sp>
    </p:spTree>
    <p:extLst>
      <p:ext uri="{BB962C8B-B14F-4D97-AF65-F5344CB8AC3E}">
        <p14:creationId xmlns:p14="http://schemas.microsoft.com/office/powerpoint/2010/main" val="207401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277D6B2-BD2B-4977-A15E-C8F68956D41F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FD6BDED-0876-418F-9706-3E5BDA48DA7C}"/>
              </a:ext>
            </a:extLst>
          </p:cNvPr>
          <p:cNvSpPr/>
          <p:nvPr userDrawn="1"/>
        </p:nvSpPr>
        <p:spPr>
          <a:xfrm>
            <a:off x="406401" y="216310"/>
            <a:ext cx="11366091" cy="6420464"/>
          </a:xfrm>
          <a:prstGeom prst="roundRect">
            <a:avLst>
              <a:gd name="adj" fmla="val 518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829481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04895F2-8571-62E0-63C5-812F993BC8C5}"/>
              </a:ext>
            </a:extLst>
          </p:cNvPr>
          <p:cNvSpPr/>
          <p:nvPr userDrawn="1"/>
        </p:nvSpPr>
        <p:spPr>
          <a:xfrm>
            <a:off x="-13109" y="9832"/>
            <a:ext cx="6109109" cy="6853084"/>
          </a:xfrm>
          <a:custGeom>
            <a:avLst/>
            <a:gdLst>
              <a:gd name="connsiteX0" fmla="*/ 9832 w 4581832"/>
              <a:gd name="connsiteY0" fmla="*/ 0 h 6853084"/>
              <a:gd name="connsiteX1" fmla="*/ 4581832 w 4581832"/>
              <a:gd name="connsiteY1" fmla="*/ 3431458 h 6853084"/>
              <a:gd name="connsiteX2" fmla="*/ 0 w 4581832"/>
              <a:gd name="connsiteY2" fmla="*/ 6853084 h 6853084"/>
              <a:gd name="connsiteX3" fmla="*/ 9832 w 4581832"/>
              <a:gd name="connsiteY3" fmla="*/ 0 h 6853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1832" h="6853084">
                <a:moveTo>
                  <a:pt x="9832" y="0"/>
                </a:moveTo>
                <a:lnTo>
                  <a:pt x="4581832" y="3431458"/>
                </a:lnTo>
                <a:lnTo>
                  <a:pt x="0" y="6853084"/>
                </a:lnTo>
                <a:cubicBezTo>
                  <a:pt x="3277" y="4568723"/>
                  <a:pt x="6555" y="2284361"/>
                  <a:pt x="9832" y="0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D6BB263-38C3-F046-42C3-6E0E3A82A0CE}"/>
              </a:ext>
            </a:extLst>
          </p:cNvPr>
          <p:cNvSpPr/>
          <p:nvPr userDrawn="1"/>
        </p:nvSpPr>
        <p:spPr>
          <a:xfrm flipH="1">
            <a:off x="6096000" y="0"/>
            <a:ext cx="6109109" cy="6853084"/>
          </a:xfrm>
          <a:custGeom>
            <a:avLst/>
            <a:gdLst>
              <a:gd name="connsiteX0" fmla="*/ 9832 w 4581832"/>
              <a:gd name="connsiteY0" fmla="*/ 0 h 6853084"/>
              <a:gd name="connsiteX1" fmla="*/ 4581832 w 4581832"/>
              <a:gd name="connsiteY1" fmla="*/ 3431458 h 6853084"/>
              <a:gd name="connsiteX2" fmla="*/ 0 w 4581832"/>
              <a:gd name="connsiteY2" fmla="*/ 6853084 h 6853084"/>
              <a:gd name="connsiteX3" fmla="*/ 9832 w 4581832"/>
              <a:gd name="connsiteY3" fmla="*/ 0 h 6853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1832" h="6853084">
                <a:moveTo>
                  <a:pt x="9832" y="0"/>
                </a:moveTo>
                <a:lnTo>
                  <a:pt x="4581832" y="3431458"/>
                </a:lnTo>
                <a:lnTo>
                  <a:pt x="0" y="6853084"/>
                </a:lnTo>
                <a:cubicBezTo>
                  <a:pt x="3277" y="4568723"/>
                  <a:pt x="6555" y="2284361"/>
                  <a:pt x="9832" y="0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71B915-84F2-DC00-B781-AAD87F4DA989}"/>
              </a:ext>
            </a:extLst>
          </p:cNvPr>
          <p:cNvSpPr txBox="1"/>
          <p:nvPr userDrawn="1"/>
        </p:nvSpPr>
        <p:spPr>
          <a:xfrm>
            <a:off x="4847303" y="2727846"/>
            <a:ext cx="2507227" cy="144655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D626DC-1EA8-DE6E-5CD1-4CE3597D2CF0}"/>
              </a:ext>
            </a:extLst>
          </p:cNvPr>
          <p:cNvSpPr txBox="1"/>
          <p:nvPr userDrawn="1"/>
        </p:nvSpPr>
        <p:spPr>
          <a:xfrm>
            <a:off x="-425655" y="2810272"/>
            <a:ext cx="54929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  <a:latin typeface="HP Simplified" panose="020B0604020204020204" pitchFamily="34" charset="0"/>
              </a:rPr>
              <a:t>Defeat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08AA74-5B1B-F9AE-0B95-CC9C7400B309}"/>
              </a:ext>
            </a:extLst>
          </p:cNvPr>
          <p:cNvSpPr txBox="1"/>
          <p:nvPr userDrawn="1"/>
        </p:nvSpPr>
        <p:spPr>
          <a:xfrm>
            <a:off x="7109543" y="2879182"/>
            <a:ext cx="54929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HP Simplified" panose="020B0604020204020204" pitchFamily="34" charset="0"/>
              </a:rPr>
              <a:t>Victory</a:t>
            </a:r>
          </a:p>
        </p:txBody>
      </p:sp>
    </p:spTree>
    <p:extLst>
      <p:ext uri="{BB962C8B-B14F-4D97-AF65-F5344CB8AC3E}">
        <p14:creationId xmlns:p14="http://schemas.microsoft.com/office/powerpoint/2010/main" val="2283903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88F0E1-490E-BFF9-D152-94A03C0729EC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56A6148-3CF4-5430-6F07-DE78E0AE9845}"/>
              </a:ext>
            </a:extLst>
          </p:cNvPr>
          <p:cNvSpPr/>
          <p:nvPr userDrawn="1"/>
        </p:nvSpPr>
        <p:spPr>
          <a:xfrm>
            <a:off x="406401" y="216310"/>
            <a:ext cx="11366091" cy="6420464"/>
          </a:xfrm>
          <a:prstGeom prst="roundRect">
            <a:avLst>
              <a:gd name="adj" fmla="val 518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297613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AC17E6-E263-0B52-093C-C3D8281CF86A}"/>
              </a:ext>
            </a:extLst>
          </p:cNvPr>
          <p:cNvSpPr/>
          <p:nvPr userDrawn="1"/>
        </p:nvSpPr>
        <p:spPr>
          <a:xfrm>
            <a:off x="-13109" y="-4379"/>
            <a:ext cx="12205109" cy="17403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506C95D-333B-F8EE-B8BD-F5699FE765E1}"/>
              </a:ext>
            </a:extLst>
          </p:cNvPr>
          <p:cNvSpPr/>
          <p:nvPr userDrawn="1"/>
        </p:nvSpPr>
        <p:spPr>
          <a:xfrm>
            <a:off x="-13109" y="9833"/>
            <a:ext cx="2307303" cy="1680857"/>
          </a:xfrm>
          <a:custGeom>
            <a:avLst/>
            <a:gdLst>
              <a:gd name="connsiteX0" fmla="*/ 9832 w 4581832"/>
              <a:gd name="connsiteY0" fmla="*/ 0 h 6853084"/>
              <a:gd name="connsiteX1" fmla="*/ 4581832 w 4581832"/>
              <a:gd name="connsiteY1" fmla="*/ 3431458 h 6853084"/>
              <a:gd name="connsiteX2" fmla="*/ 0 w 4581832"/>
              <a:gd name="connsiteY2" fmla="*/ 6853084 h 6853084"/>
              <a:gd name="connsiteX3" fmla="*/ 9832 w 4581832"/>
              <a:gd name="connsiteY3" fmla="*/ 0 h 6853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1832" h="6853084">
                <a:moveTo>
                  <a:pt x="9832" y="0"/>
                </a:moveTo>
                <a:lnTo>
                  <a:pt x="4581832" y="3431458"/>
                </a:lnTo>
                <a:lnTo>
                  <a:pt x="0" y="6853084"/>
                </a:lnTo>
                <a:cubicBezTo>
                  <a:pt x="3277" y="4568723"/>
                  <a:pt x="6555" y="2284361"/>
                  <a:pt x="9832" y="0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F5566B9-3F41-3224-7103-F0BF2CC6294A}"/>
              </a:ext>
            </a:extLst>
          </p:cNvPr>
          <p:cNvSpPr/>
          <p:nvPr userDrawn="1"/>
        </p:nvSpPr>
        <p:spPr>
          <a:xfrm flipH="1">
            <a:off x="9884698" y="14541"/>
            <a:ext cx="2307303" cy="1680857"/>
          </a:xfrm>
          <a:custGeom>
            <a:avLst/>
            <a:gdLst>
              <a:gd name="connsiteX0" fmla="*/ 9832 w 4581832"/>
              <a:gd name="connsiteY0" fmla="*/ 0 h 6853084"/>
              <a:gd name="connsiteX1" fmla="*/ 4581832 w 4581832"/>
              <a:gd name="connsiteY1" fmla="*/ 3431458 h 6853084"/>
              <a:gd name="connsiteX2" fmla="*/ 0 w 4581832"/>
              <a:gd name="connsiteY2" fmla="*/ 6853084 h 6853084"/>
              <a:gd name="connsiteX3" fmla="*/ 9832 w 4581832"/>
              <a:gd name="connsiteY3" fmla="*/ 0 h 6853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1832" h="6853084">
                <a:moveTo>
                  <a:pt x="9832" y="0"/>
                </a:moveTo>
                <a:lnTo>
                  <a:pt x="4581832" y="3431458"/>
                </a:lnTo>
                <a:lnTo>
                  <a:pt x="0" y="6853084"/>
                </a:lnTo>
                <a:cubicBezTo>
                  <a:pt x="3277" y="4568723"/>
                  <a:pt x="6555" y="2284361"/>
                  <a:pt x="9832" y="0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55C264-AF4E-6C18-9B7C-93CE385FBF4A}"/>
              </a:ext>
            </a:extLst>
          </p:cNvPr>
          <p:cNvSpPr txBox="1"/>
          <p:nvPr userDrawn="1"/>
        </p:nvSpPr>
        <p:spPr>
          <a:xfrm>
            <a:off x="-589934" y="557872"/>
            <a:ext cx="2902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HP Simplified" panose="020B0604020204020204" pitchFamily="34" charset="0"/>
              </a:rPr>
              <a:t>Defeat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813473-3BBC-3E19-0DE0-529934AFEAF7}"/>
              </a:ext>
            </a:extLst>
          </p:cNvPr>
          <p:cNvSpPr txBox="1"/>
          <p:nvPr userDrawn="1"/>
        </p:nvSpPr>
        <p:spPr>
          <a:xfrm>
            <a:off x="9903545" y="578818"/>
            <a:ext cx="2902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HP Simplified" panose="020B0604020204020204" pitchFamily="34" charset="0"/>
              </a:rPr>
              <a:t>Victory</a:t>
            </a:r>
          </a:p>
        </p:txBody>
      </p:sp>
    </p:spTree>
    <p:extLst>
      <p:ext uri="{BB962C8B-B14F-4D97-AF65-F5344CB8AC3E}">
        <p14:creationId xmlns:p14="http://schemas.microsoft.com/office/powerpoint/2010/main" val="38677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FC6F1-A41A-491B-A176-83B5EF5AB25E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344D8-B7E5-42D1-AFAD-7B1EA5F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18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baseline="0">
                <a:solidFill>
                  <a:schemeClr val="tx2"/>
                </a:solidFill>
              </a:defRPr>
            </a:lvl1pPr>
          </a:lstStyle>
          <a:p>
            <a:pPr defTabSz="257175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257175"/>
              <a:t>8/27/2023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6" y="6453386"/>
            <a:ext cx="6280831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baseline="0">
                <a:solidFill>
                  <a:schemeClr val="tx2"/>
                </a:solidFill>
              </a:defRPr>
            </a:lvl1pPr>
          </a:lstStyle>
          <a:p>
            <a:pPr defTabSz="257175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8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aseline="0">
                <a:solidFill>
                  <a:schemeClr val="tx2"/>
                </a:solidFill>
              </a:defRPr>
            </a:lvl1pPr>
          </a:lstStyle>
          <a:p>
            <a:pPr defTabSz="257175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257175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75883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514350" rtl="0" eaLnBrk="1" latinLnBrk="0" hangingPunct="1">
        <a:lnSpc>
          <a:spcPct val="89000"/>
        </a:lnSpc>
        <a:spcBef>
          <a:spcPct val="0"/>
        </a:spcBef>
        <a:buNone/>
        <a:defRPr sz="2475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27" indent="-216027" algn="l" defTabSz="514350" rtl="0" eaLnBrk="1" latinLnBrk="0" hangingPunct="1">
        <a:lnSpc>
          <a:spcPct val="94000"/>
        </a:lnSpc>
        <a:spcBef>
          <a:spcPts val="563"/>
        </a:spcBef>
        <a:spcAft>
          <a:spcPts val="113"/>
        </a:spcAft>
        <a:buFont typeface="Franklin Gothic Book" panose="020B0503020102020204" pitchFamily="34" charset="0"/>
        <a:buChar char="■"/>
        <a:defRPr sz="1125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51435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1125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77152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1013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02870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1013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128587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9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4305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9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180022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788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05740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788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31457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788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8B06B10-8B21-48C9-9630-6BF5BB041350}"/>
              </a:ext>
            </a:extLst>
          </p:cNvPr>
          <p:cNvSpPr txBox="1"/>
          <p:nvPr/>
        </p:nvSpPr>
        <p:spPr>
          <a:xfrm>
            <a:off x="421240" y="442452"/>
            <a:ext cx="113118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HP Simplified" panose="020B0604020204020204" pitchFamily="34" charset="0"/>
              </a:rPr>
              <a:t>The book of Joshua  - Is an Exciting Book</a:t>
            </a:r>
          </a:p>
          <a:p>
            <a:pPr algn="ctr"/>
            <a:r>
              <a:rPr lang="en-US" sz="4000" b="1" dirty="0">
                <a:latin typeface="HP Simplified" panose="020B0604020204020204" pitchFamily="34" charset="0"/>
              </a:rPr>
              <a:t>The Conquest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61F693-000D-469D-B514-59E4CD677FCF}"/>
              </a:ext>
            </a:extLst>
          </p:cNvPr>
          <p:cNvSpPr txBox="1"/>
          <p:nvPr/>
        </p:nvSpPr>
        <p:spPr>
          <a:xfrm>
            <a:off x="2884717" y="1952789"/>
            <a:ext cx="668803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/>
              <a:t>Joshua 1-5  Crossing the River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/>
              <a:t>Joshua 6-ff  The Conquest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900" dirty="0"/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600" i="1" dirty="0"/>
              <a:t>Victory at Jericho (Josh. 6)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600" i="1" dirty="0"/>
              <a:t>Defeat at Ai (Josh. 7)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600" i="1" dirty="0"/>
              <a:t>Victory at Ai (Josh 8)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DAA3AD-71CF-4E49-9290-A80B159D2DDB}"/>
              </a:ext>
            </a:extLst>
          </p:cNvPr>
          <p:cNvSpPr txBox="1"/>
          <p:nvPr/>
        </p:nvSpPr>
        <p:spPr>
          <a:xfrm>
            <a:off x="2654711" y="5348750"/>
            <a:ext cx="7148051" cy="95410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Much to learn from Israel’s defeat &amp; victory </a:t>
            </a:r>
          </a:p>
          <a:p>
            <a:pPr algn="ctr"/>
            <a:r>
              <a:rPr lang="en-US" sz="2800" i="1" dirty="0"/>
              <a:t>that may help us avoid defeat &amp; gain victory</a:t>
            </a:r>
          </a:p>
        </p:txBody>
      </p:sp>
    </p:spTree>
    <p:extLst>
      <p:ext uri="{BB962C8B-B14F-4D97-AF65-F5344CB8AC3E}">
        <p14:creationId xmlns:p14="http://schemas.microsoft.com/office/powerpoint/2010/main" val="333632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38E23A-3FA2-4E97-AE5D-1E672824C4CE}"/>
              </a:ext>
            </a:extLst>
          </p:cNvPr>
          <p:cNvSpPr txBox="1"/>
          <p:nvPr/>
        </p:nvSpPr>
        <p:spPr>
          <a:xfrm>
            <a:off x="2365167" y="496194"/>
            <a:ext cx="74518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latin typeface="HP Simplified" panose="020B0604020204020204" pitchFamily="34" charset="0"/>
              </a:rPr>
              <a:t>Defeat on the Heels of Victory </a:t>
            </a:r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HP Simplified" panose="020B0604020204020204" pitchFamily="34" charset="0"/>
              </a:rPr>
              <a:t>(Joshua 7)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5AF57C-2A6C-45A1-A608-24051EC38C59}"/>
              </a:ext>
            </a:extLst>
          </p:cNvPr>
          <p:cNvSpPr txBox="1"/>
          <p:nvPr/>
        </p:nvSpPr>
        <p:spPr>
          <a:xfrm>
            <a:off x="2117834" y="5118366"/>
            <a:ext cx="79458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4000" dirty="0">
                <a:latin typeface="HP Simplified" panose="020B0604020204020204" pitchFamily="34" charset="0"/>
              </a:rPr>
              <a:t>Turning Defeat into Victory </a:t>
            </a:r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HP Simplified" panose="020B0604020204020204" pitchFamily="34" charset="0"/>
              </a:rPr>
              <a:t>(Joshua 8)</a:t>
            </a:r>
          </a:p>
        </p:txBody>
      </p:sp>
    </p:spTree>
    <p:extLst>
      <p:ext uri="{BB962C8B-B14F-4D97-AF65-F5344CB8AC3E}">
        <p14:creationId xmlns:p14="http://schemas.microsoft.com/office/powerpoint/2010/main" val="86646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9A918D-F60E-DA73-1ED2-E9E5E6AC799F}"/>
              </a:ext>
            </a:extLst>
          </p:cNvPr>
          <p:cNvSpPr txBox="1"/>
          <p:nvPr/>
        </p:nvSpPr>
        <p:spPr>
          <a:xfrm>
            <a:off x="2365167" y="496194"/>
            <a:ext cx="74518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latin typeface="HP Simplified" panose="020B0604020204020204" pitchFamily="34" charset="0"/>
              </a:rPr>
              <a:t>Defeat on the Heels of Victory </a:t>
            </a:r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HP Simplified" panose="020B0604020204020204" pitchFamily="34" charset="0"/>
              </a:rPr>
              <a:t>(Joshua 7)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B7F64C-643E-3501-08D4-82BE8B184D7F}"/>
              </a:ext>
            </a:extLst>
          </p:cNvPr>
          <p:cNvSpPr txBox="1"/>
          <p:nvPr/>
        </p:nvSpPr>
        <p:spPr>
          <a:xfrm>
            <a:off x="2117834" y="5118366"/>
            <a:ext cx="79458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  <a:latin typeface="HP Simplified" panose="020B0604020204020204" pitchFamily="34" charset="0"/>
              </a:rPr>
              <a:t>Turning Defeat into Victory (Joshua 8)</a:t>
            </a:r>
          </a:p>
        </p:txBody>
      </p:sp>
    </p:spTree>
    <p:extLst>
      <p:ext uri="{BB962C8B-B14F-4D97-AF65-F5344CB8AC3E}">
        <p14:creationId xmlns:p14="http://schemas.microsoft.com/office/powerpoint/2010/main" val="177674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CE210D-C096-4F4E-940B-F848183058F2}"/>
              </a:ext>
            </a:extLst>
          </p:cNvPr>
          <p:cNvSpPr txBox="1"/>
          <p:nvPr/>
        </p:nvSpPr>
        <p:spPr>
          <a:xfrm>
            <a:off x="2112135" y="175146"/>
            <a:ext cx="79140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Defeat on the Heels of Victory (Joshua 7)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A9D29C-AB97-4636-98A5-294CE7CD027A}"/>
              </a:ext>
            </a:extLst>
          </p:cNvPr>
          <p:cNvSpPr txBox="1"/>
          <p:nvPr/>
        </p:nvSpPr>
        <p:spPr>
          <a:xfrm>
            <a:off x="605307" y="1936956"/>
            <a:ext cx="109985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The Disobedient Soldier </a:t>
            </a:r>
            <a:r>
              <a:rPr lang="en-US" sz="3200" dirty="0"/>
              <a:t>(vv. 1, 20-21)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The sinner: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err="1"/>
              <a:t>Achan</a:t>
            </a:r>
            <a:r>
              <a:rPr lang="en-US" sz="2400" dirty="0"/>
              <a:t> (“trouble”) – known for having troubled Israel (v. 25)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Because of his sin – Israel was defeated &amp; 36 men lost lives (v. 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God held Israel responsible because of sin in the camp (vv. 1, 11, 13)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Learn – never underestimate the damage one person can do outside the will of God</a:t>
            </a:r>
          </a:p>
        </p:txBody>
      </p:sp>
    </p:spTree>
    <p:extLst>
      <p:ext uri="{BB962C8B-B14F-4D97-AF65-F5344CB8AC3E}">
        <p14:creationId xmlns:p14="http://schemas.microsoft.com/office/powerpoint/2010/main" val="127960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FA9D29C-AB97-4636-98A5-294CE7CD027A}"/>
              </a:ext>
            </a:extLst>
          </p:cNvPr>
          <p:cNvSpPr txBox="1"/>
          <p:nvPr/>
        </p:nvSpPr>
        <p:spPr>
          <a:xfrm>
            <a:off x="579549" y="1936956"/>
            <a:ext cx="11017875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The Disobedient Soldier </a:t>
            </a:r>
            <a:r>
              <a:rPr lang="en-US" sz="3200" dirty="0"/>
              <a:t>(vv. 1, 20-21)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The sinner: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The sin: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err="1"/>
              <a:t>Achan</a:t>
            </a:r>
            <a:r>
              <a:rPr lang="en-US" sz="2400" dirty="0"/>
              <a:t> heard the orders &amp; knew (6:17-21, 24)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His progression into sin (vv. 20-21)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sz="2400" dirty="0"/>
              <a:t>Looked at the treasures a second time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sz="2400" dirty="0"/>
              <a:t>Reclassified the treasures as “spoils”</a:t>
            </a:r>
          </a:p>
          <a:p>
            <a:pPr marL="2286000" lvl="4" indent="-457200">
              <a:buFont typeface="Arial" panose="020B0604020202020204" pitchFamily="34" charset="0"/>
              <a:buChar char="•"/>
            </a:pPr>
            <a:r>
              <a:rPr lang="en-US" sz="2400" dirty="0"/>
              <a:t>Calling evil – good (Isa. 5:20)</a:t>
            </a:r>
          </a:p>
          <a:p>
            <a:pPr marL="2286000" lvl="4" indent="-457200">
              <a:buFont typeface="Arial" panose="020B0604020202020204" pitchFamily="34" charset="0"/>
              <a:buChar char="•"/>
            </a:pPr>
            <a:r>
              <a:rPr lang="en-US" sz="2400" dirty="0"/>
              <a:t>“Rewriting God’s dictionary”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sz="2400" dirty="0"/>
              <a:t>Coveted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sz="2400" dirty="0"/>
              <a:t>Took them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sz="2400" dirty="0"/>
              <a:t>Thought he could get away with it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C125B6-CAC5-BF21-4CED-00FE1F7ECBAC}"/>
              </a:ext>
            </a:extLst>
          </p:cNvPr>
          <p:cNvSpPr txBox="1"/>
          <p:nvPr/>
        </p:nvSpPr>
        <p:spPr>
          <a:xfrm>
            <a:off x="2112135" y="175146"/>
            <a:ext cx="79140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Defeat on the Heels of Victory (Joshua 7)</a:t>
            </a:r>
          </a:p>
        </p:txBody>
      </p:sp>
    </p:spTree>
    <p:extLst>
      <p:ext uri="{BB962C8B-B14F-4D97-AF65-F5344CB8AC3E}">
        <p14:creationId xmlns:p14="http://schemas.microsoft.com/office/powerpoint/2010/main" val="365458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FA9D29C-AB97-4636-98A5-294CE7CD027A}"/>
              </a:ext>
            </a:extLst>
          </p:cNvPr>
          <p:cNvSpPr txBox="1"/>
          <p:nvPr/>
        </p:nvSpPr>
        <p:spPr>
          <a:xfrm>
            <a:off x="566670" y="1936956"/>
            <a:ext cx="10972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The Disobedient Soldier </a:t>
            </a:r>
            <a:r>
              <a:rPr lang="en-US" sz="3200" dirty="0"/>
              <a:t>(vv. 1, 20-21)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The Defeated Army </a:t>
            </a:r>
            <a:r>
              <a:rPr lang="en-US" sz="3200" dirty="0"/>
              <a:t>(vv. 2-5)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C41306-4EF4-1E29-0146-85A0F8F3D5F8}"/>
              </a:ext>
            </a:extLst>
          </p:cNvPr>
          <p:cNvSpPr txBox="1"/>
          <p:nvPr/>
        </p:nvSpPr>
        <p:spPr>
          <a:xfrm>
            <a:off x="2112135" y="175146"/>
            <a:ext cx="79140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Defeat on the Heels of Victory (Joshua 7)</a:t>
            </a:r>
          </a:p>
        </p:txBody>
      </p:sp>
    </p:spTree>
    <p:extLst>
      <p:ext uri="{BB962C8B-B14F-4D97-AF65-F5344CB8AC3E}">
        <p14:creationId xmlns:p14="http://schemas.microsoft.com/office/powerpoint/2010/main" val="2544833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885012-F3BD-1384-B59C-3EA896D02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905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46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FA9D29C-AB97-4636-98A5-294CE7CD027A}"/>
              </a:ext>
            </a:extLst>
          </p:cNvPr>
          <p:cNvSpPr txBox="1"/>
          <p:nvPr/>
        </p:nvSpPr>
        <p:spPr>
          <a:xfrm>
            <a:off x="566671" y="1914377"/>
            <a:ext cx="1107583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The Disobedient Soldier </a:t>
            </a:r>
            <a:r>
              <a:rPr lang="en-US" sz="3200" dirty="0"/>
              <a:t>(vv. 1, 20-21)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The Defeated Army </a:t>
            </a:r>
            <a:r>
              <a:rPr lang="en-US" sz="3200" dirty="0"/>
              <a:t>(vv. 2-5)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Joshua prepares (vv. 2-3)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He assumes the Lord is with them &amp; is pleased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Victory at Jericho had given them confidence – which may have caused some presumption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Confidence is in the large army &amp; Ai is small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Defeated (vv. 4-5)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3,000 men fled being chased by few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36 men were killed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Their hearts melted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65E92D6-4BF3-410E-9AAF-6651E1A14E3E}"/>
              </a:ext>
            </a:extLst>
          </p:cNvPr>
          <p:cNvSpPr/>
          <p:nvPr/>
        </p:nvSpPr>
        <p:spPr>
          <a:xfrm>
            <a:off x="6722772" y="5407846"/>
            <a:ext cx="5271751" cy="127500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>
                <a:solidFill>
                  <a:schemeClr val="bg1"/>
                </a:solidFill>
              </a:rPr>
              <a:t>Lesson: presuming confidence in own power &amp; not depending on God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551552-847B-400A-DE7D-59FE854894A7}"/>
              </a:ext>
            </a:extLst>
          </p:cNvPr>
          <p:cNvSpPr txBox="1"/>
          <p:nvPr/>
        </p:nvSpPr>
        <p:spPr>
          <a:xfrm>
            <a:off x="2112135" y="175146"/>
            <a:ext cx="79140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Defeat on the Heels of Victory (Joshua 7)</a:t>
            </a:r>
          </a:p>
        </p:txBody>
      </p:sp>
    </p:spTree>
    <p:extLst>
      <p:ext uri="{BB962C8B-B14F-4D97-AF65-F5344CB8AC3E}">
        <p14:creationId xmlns:p14="http://schemas.microsoft.com/office/powerpoint/2010/main" val="34018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FA9D29C-AB97-4636-98A5-294CE7CD027A}"/>
              </a:ext>
            </a:extLst>
          </p:cNvPr>
          <p:cNvSpPr txBox="1"/>
          <p:nvPr/>
        </p:nvSpPr>
        <p:spPr>
          <a:xfrm>
            <a:off x="592429" y="1914378"/>
            <a:ext cx="1103075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The Disobedient Soldier </a:t>
            </a:r>
            <a:r>
              <a:rPr lang="en-US" sz="3200" dirty="0"/>
              <a:t>(vv. 1, 20-21)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The Defeated Army </a:t>
            </a:r>
            <a:r>
              <a:rPr lang="en-US" sz="3200" dirty="0"/>
              <a:t>(vv. 2-5)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A Discouraged Leader </a:t>
            </a:r>
            <a:r>
              <a:rPr lang="en-US" sz="3200" dirty="0"/>
              <a:t>(vv. 6-15)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Remorse (v. 6) – his best plans are dashed to pieces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Reproach (v. 7)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At first, he seems to be reproaching God – blaming Him!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Would have been content to stay on other side! (With less than God’s best!)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7F5A3A-CB20-1FA6-C6F4-F4C41C644323}"/>
              </a:ext>
            </a:extLst>
          </p:cNvPr>
          <p:cNvSpPr txBox="1"/>
          <p:nvPr/>
        </p:nvSpPr>
        <p:spPr>
          <a:xfrm>
            <a:off x="2112135" y="175146"/>
            <a:ext cx="79140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Defeat on the Heels of Victory (Joshua 7)</a:t>
            </a:r>
          </a:p>
        </p:txBody>
      </p:sp>
    </p:spTree>
    <p:extLst>
      <p:ext uri="{BB962C8B-B14F-4D97-AF65-F5344CB8AC3E}">
        <p14:creationId xmlns:p14="http://schemas.microsoft.com/office/powerpoint/2010/main" val="398757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FA9D29C-AB97-4636-98A5-294CE7CD027A}"/>
              </a:ext>
            </a:extLst>
          </p:cNvPr>
          <p:cNvSpPr txBox="1"/>
          <p:nvPr/>
        </p:nvSpPr>
        <p:spPr>
          <a:xfrm>
            <a:off x="560231" y="1914378"/>
            <a:ext cx="1099211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The Disobedient Soldier </a:t>
            </a:r>
            <a:r>
              <a:rPr lang="en-US" sz="3200" dirty="0"/>
              <a:t>(vv. 1, 20-21)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The Defeated Army </a:t>
            </a:r>
            <a:r>
              <a:rPr lang="en-US" sz="3200" dirty="0"/>
              <a:t>(vv. 2-5)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A Discouraged Leader </a:t>
            </a:r>
            <a:r>
              <a:rPr lang="en-US" sz="3200" dirty="0"/>
              <a:t>(vv. 6-15)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Remorse (v. 6) – his best plans are dashed to pieces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Reproach (v. 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Repentance (vv. 8-9)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Israel’s sin had robbed God of his glory!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His concern – not for his own reputation, but God’s!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388F11-6C16-39D2-3535-74BE067E3B5D}"/>
              </a:ext>
            </a:extLst>
          </p:cNvPr>
          <p:cNvSpPr txBox="1"/>
          <p:nvPr/>
        </p:nvSpPr>
        <p:spPr>
          <a:xfrm>
            <a:off x="2112135" y="175146"/>
            <a:ext cx="79140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Defeat on the Heels of Victory (Joshua 7)</a:t>
            </a:r>
          </a:p>
        </p:txBody>
      </p:sp>
    </p:spTree>
    <p:extLst>
      <p:ext uri="{BB962C8B-B14F-4D97-AF65-F5344CB8AC3E}">
        <p14:creationId xmlns:p14="http://schemas.microsoft.com/office/powerpoint/2010/main" val="311758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FA9D29C-AB97-4636-98A5-294CE7CD027A}"/>
              </a:ext>
            </a:extLst>
          </p:cNvPr>
          <p:cNvSpPr txBox="1"/>
          <p:nvPr/>
        </p:nvSpPr>
        <p:spPr>
          <a:xfrm>
            <a:off x="560231" y="1914377"/>
            <a:ext cx="1181636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The Disobedient Soldier </a:t>
            </a:r>
            <a:r>
              <a:rPr lang="en-US" sz="3200" dirty="0"/>
              <a:t>(vv. 1, 20-21)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The Defeated Army </a:t>
            </a:r>
            <a:r>
              <a:rPr lang="en-US" sz="3200" dirty="0"/>
              <a:t>(vv. 2-5)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A Discouraged Leader </a:t>
            </a:r>
            <a:r>
              <a:rPr lang="en-US" sz="3200" dirty="0"/>
              <a:t>(vv. 6-15)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Remorse (v. 6) – his best plans are dashed to pieces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Reproach (v. 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Repentance (vv. 8-9)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Rebuke (vv. 10-15) 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“Get up” – now is time to act (vv. 10, 13)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Problem is sin in camp (vv. 10-13)</a:t>
            </a:r>
          </a:p>
          <a:p>
            <a:pPr marL="1885950" lvl="3" indent="-514350">
              <a:buFont typeface="Arial" panose="020B0604020202020204" pitchFamily="34" charset="0"/>
              <a:buChar char="•"/>
            </a:pPr>
            <a:r>
              <a:rPr lang="en-US" sz="2400" dirty="0"/>
              <a:t>Everything up to this point is of no avail if they can’t go forward!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Sinner must be identified in the morning (vv. 14-15)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C3BADA-C6B3-DA77-0CDF-B83835484DC0}"/>
              </a:ext>
            </a:extLst>
          </p:cNvPr>
          <p:cNvSpPr txBox="1"/>
          <p:nvPr/>
        </p:nvSpPr>
        <p:spPr>
          <a:xfrm>
            <a:off x="2112135" y="175146"/>
            <a:ext cx="79140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Defeat on the Heels of Victory (Joshua 7)</a:t>
            </a:r>
          </a:p>
        </p:txBody>
      </p:sp>
    </p:spTree>
    <p:extLst>
      <p:ext uri="{BB962C8B-B14F-4D97-AF65-F5344CB8AC3E}">
        <p14:creationId xmlns:p14="http://schemas.microsoft.com/office/powerpoint/2010/main" val="407148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FA9D29C-AB97-4636-98A5-294CE7CD027A}"/>
              </a:ext>
            </a:extLst>
          </p:cNvPr>
          <p:cNvSpPr txBox="1"/>
          <p:nvPr/>
        </p:nvSpPr>
        <p:spPr>
          <a:xfrm>
            <a:off x="534473" y="1914377"/>
            <a:ext cx="1108871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The Disobedient Soldier </a:t>
            </a:r>
            <a:r>
              <a:rPr lang="en-US" sz="3200" dirty="0"/>
              <a:t>(vv. 1, 20-21)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The Defeated Army </a:t>
            </a:r>
            <a:r>
              <a:rPr lang="en-US" sz="3200" dirty="0"/>
              <a:t>(vv. 2-5)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A Discouraged Leader </a:t>
            </a:r>
            <a:r>
              <a:rPr lang="en-US" sz="3200" dirty="0"/>
              <a:t>(vv. 6-15)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A Discovered Sinner </a:t>
            </a:r>
            <a:r>
              <a:rPr lang="en-US" sz="3200" dirty="0"/>
              <a:t>(vv. 16-26)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The investigation (vv. 16-18)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Nobody hides from God (Jer. 23:24)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The confession (vv. 19-23)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The judgment (vv. 24-26)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 err="1"/>
              <a:t>Achan’s</a:t>
            </a:r>
            <a:r>
              <a:rPr lang="en-US" sz="2400" dirty="0"/>
              <a:t> family must have assisted or covered for him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The value of the stolen goods – was not worth it!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B4B1A1-4C4E-B899-6D72-472FB75AD3D2}"/>
              </a:ext>
            </a:extLst>
          </p:cNvPr>
          <p:cNvSpPr txBox="1"/>
          <p:nvPr/>
        </p:nvSpPr>
        <p:spPr>
          <a:xfrm>
            <a:off x="2112135" y="175146"/>
            <a:ext cx="79140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Defeat on the Heels of Victory (Joshua 7)</a:t>
            </a:r>
          </a:p>
        </p:txBody>
      </p:sp>
    </p:spTree>
    <p:extLst>
      <p:ext uri="{BB962C8B-B14F-4D97-AF65-F5344CB8AC3E}">
        <p14:creationId xmlns:p14="http://schemas.microsoft.com/office/powerpoint/2010/main" val="402999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FA9D29C-AB97-4636-98A5-294CE7CD027A}"/>
              </a:ext>
            </a:extLst>
          </p:cNvPr>
          <p:cNvSpPr txBox="1"/>
          <p:nvPr/>
        </p:nvSpPr>
        <p:spPr>
          <a:xfrm>
            <a:off x="560231" y="1914377"/>
            <a:ext cx="11024315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The Disobedient Soldier </a:t>
            </a:r>
            <a:r>
              <a:rPr lang="en-US" sz="3200" dirty="0"/>
              <a:t>(vv. 1, 20-21)</a:t>
            </a:r>
          </a:p>
          <a:p>
            <a:pPr marL="514350" indent="-514350">
              <a:buFont typeface="+mj-lt"/>
              <a:buAutoNum type="alphaUcPeriod"/>
            </a:pPr>
            <a:endParaRPr lang="en-US" sz="900" u="sng" dirty="0"/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The Defeated Army </a:t>
            </a:r>
            <a:r>
              <a:rPr lang="en-US" sz="3200" dirty="0"/>
              <a:t>(vv. 2-5)</a:t>
            </a:r>
          </a:p>
          <a:p>
            <a:pPr marL="514350" indent="-514350">
              <a:buFont typeface="+mj-lt"/>
              <a:buAutoNum type="alphaUcPeriod"/>
            </a:pPr>
            <a:endParaRPr lang="en-US" sz="900" u="sng" dirty="0"/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A Discouraged Leader </a:t>
            </a:r>
            <a:r>
              <a:rPr lang="en-US" sz="3200" dirty="0"/>
              <a:t>(vv. 6-15)</a:t>
            </a:r>
          </a:p>
          <a:p>
            <a:pPr marL="514350" indent="-514350">
              <a:buFont typeface="+mj-lt"/>
              <a:buAutoNum type="alphaUcPeriod"/>
            </a:pPr>
            <a:endParaRPr lang="en-US" sz="900" u="sng" dirty="0"/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A Discovered Sinner </a:t>
            </a:r>
            <a:r>
              <a:rPr lang="en-US" sz="3200" dirty="0"/>
              <a:t>(vv. 16-26)</a:t>
            </a:r>
            <a:endParaRPr lang="en-US" sz="24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B544012-EFD1-4B16-BF2F-DABCAEF94832}"/>
              </a:ext>
            </a:extLst>
          </p:cNvPr>
          <p:cNvSpPr/>
          <p:nvPr/>
        </p:nvSpPr>
        <p:spPr>
          <a:xfrm>
            <a:off x="1517561" y="4621043"/>
            <a:ext cx="9156877" cy="2048933"/>
          </a:xfrm>
          <a:prstGeom prst="roundRect">
            <a:avLst>
              <a:gd name="adj" fmla="val 18595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u="sng" dirty="0">
                <a:solidFill>
                  <a:schemeClr val="bg1"/>
                </a:solidFill>
              </a:rPr>
              <a:t>Defeated</a:t>
            </a:r>
          </a:p>
          <a:p>
            <a:pPr algn="ctr"/>
            <a:endParaRPr lang="en-US" sz="1000" b="1" u="sng" dirty="0">
              <a:solidFill>
                <a:schemeClr val="bg1"/>
              </a:solidFill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</a:rPr>
              <a:t>Because did not obey!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</a:rPr>
              <a:t>Because did not take the word of God seriously!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</a:rPr>
              <a:t>Can go down in defeat – even on the heels of victory!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2C104E-6395-4AC8-89EB-7CF44E942C5D}"/>
              </a:ext>
            </a:extLst>
          </p:cNvPr>
          <p:cNvSpPr txBox="1"/>
          <p:nvPr/>
        </p:nvSpPr>
        <p:spPr>
          <a:xfrm>
            <a:off x="2112135" y="175146"/>
            <a:ext cx="79140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Defeat on the Heels of Victory (Joshua 7)</a:t>
            </a:r>
          </a:p>
        </p:txBody>
      </p:sp>
    </p:spTree>
    <p:extLst>
      <p:ext uri="{BB962C8B-B14F-4D97-AF65-F5344CB8AC3E}">
        <p14:creationId xmlns:p14="http://schemas.microsoft.com/office/powerpoint/2010/main" val="87640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C2885A8-A929-7E24-501F-19CBCB0DBC58}"/>
              </a:ext>
            </a:extLst>
          </p:cNvPr>
          <p:cNvSpPr txBox="1"/>
          <p:nvPr/>
        </p:nvSpPr>
        <p:spPr>
          <a:xfrm>
            <a:off x="2365167" y="496194"/>
            <a:ext cx="74518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  <a:latin typeface="HP Simplified" panose="020B0604020204020204" pitchFamily="34" charset="0"/>
              </a:rPr>
              <a:t>Defeat on the Heels of Victory (Joshua 7)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F63EB1-3867-B566-2BD4-55FCC8A719EE}"/>
              </a:ext>
            </a:extLst>
          </p:cNvPr>
          <p:cNvSpPr txBox="1"/>
          <p:nvPr/>
        </p:nvSpPr>
        <p:spPr>
          <a:xfrm>
            <a:off x="2117834" y="5118366"/>
            <a:ext cx="79458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4000" dirty="0">
                <a:latin typeface="HP Simplified" panose="020B0604020204020204" pitchFamily="34" charset="0"/>
              </a:rPr>
              <a:t>Turning Defeat into Victory </a:t>
            </a:r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HP Simplified" panose="020B0604020204020204" pitchFamily="34" charset="0"/>
              </a:rPr>
              <a:t>(Joshua 8)</a:t>
            </a:r>
          </a:p>
        </p:txBody>
      </p:sp>
    </p:spTree>
    <p:extLst>
      <p:ext uri="{BB962C8B-B14F-4D97-AF65-F5344CB8AC3E}">
        <p14:creationId xmlns:p14="http://schemas.microsoft.com/office/powerpoint/2010/main" val="398546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A mistake is an opportunity to begin again - Henry Ford">
            <a:extLst>
              <a:ext uri="{FF2B5EF4-FFF2-40B4-BE49-F238E27FC236}">
                <a16:creationId xmlns:a16="http://schemas.microsoft.com/office/drawing/2014/main" id="{8EDBCC50-0CAA-4F46-BFF3-3B0CE08A5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03" y="824248"/>
            <a:ext cx="10864837" cy="5106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1447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78D543-7156-4D18-BF63-63416F7D0C04}"/>
              </a:ext>
            </a:extLst>
          </p:cNvPr>
          <p:cNvSpPr txBox="1"/>
          <p:nvPr/>
        </p:nvSpPr>
        <p:spPr>
          <a:xfrm>
            <a:off x="2170091" y="190508"/>
            <a:ext cx="79011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Turning Defeat into Victory (Joshua 8)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3319D4-15AE-4F1B-9109-6DBE0A344D8B}"/>
              </a:ext>
            </a:extLst>
          </p:cNvPr>
          <p:cNvSpPr txBox="1"/>
          <p:nvPr/>
        </p:nvSpPr>
        <p:spPr>
          <a:xfrm>
            <a:off x="592428" y="1936955"/>
            <a:ext cx="1115310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A New Beginning</a:t>
            </a:r>
            <a:r>
              <a:rPr lang="en-US" sz="3200" dirty="0"/>
              <a:t> (vv. 1-2)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A word of encouragement (v. 1a)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Discouragement over the past &amp; fear of future often come with failure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Answer to discouragement is to listen to God!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There is no reason to fear!</a:t>
            </a:r>
          </a:p>
        </p:txBody>
      </p:sp>
    </p:spTree>
    <p:extLst>
      <p:ext uri="{BB962C8B-B14F-4D97-AF65-F5344CB8AC3E}">
        <p14:creationId xmlns:p14="http://schemas.microsoft.com/office/powerpoint/2010/main" val="3217204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3319D4-15AE-4F1B-9109-6DBE0A344D8B}"/>
              </a:ext>
            </a:extLst>
          </p:cNvPr>
          <p:cNvSpPr txBox="1"/>
          <p:nvPr/>
        </p:nvSpPr>
        <p:spPr>
          <a:xfrm>
            <a:off x="592428" y="1936956"/>
            <a:ext cx="1101787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A New Beginning</a:t>
            </a:r>
            <a:r>
              <a:rPr lang="en-US" sz="3200" dirty="0"/>
              <a:t> (vv. 1-2)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A word of encouragement (v. 1a)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A word of instruction (vv. 1b-2)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This time the spoils are yours (v. 2a)</a:t>
            </a:r>
          </a:p>
          <a:p>
            <a:pPr marL="1885950" lvl="3" indent="-514350">
              <a:buFont typeface="Arial" panose="020B0604020202020204" pitchFamily="34" charset="0"/>
              <a:buChar char="•"/>
            </a:pPr>
            <a:r>
              <a:rPr lang="en-US" sz="2400" dirty="0"/>
              <a:t>Had </a:t>
            </a:r>
            <a:r>
              <a:rPr lang="en-US" sz="2400" dirty="0" err="1"/>
              <a:t>Achan</a:t>
            </a:r>
            <a:r>
              <a:rPr lang="en-US" sz="2400" dirty="0"/>
              <a:t> waited a few days – could have pick all the spoils he wanted (only God’s ways)</a:t>
            </a:r>
          </a:p>
          <a:p>
            <a:pPr marL="1885950" lvl="3" indent="-514350">
              <a:buFont typeface="Arial" panose="020B0604020202020204" pitchFamily="34" charset="0"/>
              <a:buChar char="•"/>
            </a:pPr>
            <a:r>
              <a:rPr lang="en-US" sz="2400" dirty="0"/>
              <a:t>“God always gives His best to those who leave the choice with Him.”</a:t>
            </a:r>
          </a:p>
          <a:p>
            <a:pPr marL="1885950" lvl="3" indent="-514350">
              <a:buFont typeface="Arial" panose="020B0604020202020204" pitchFamily="34" charset="0"/>
              <a:buChar char="•"/>
            </a:pPr>
            <a:r>
              <a:rPr lang="en-US" sz="2400" dirty="0"/>
              <a:t>Don’t run ahead of God!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Lay an ambush (v. 2b)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B837F1-9961-A059-7193-156AF7726001}"/>
              </a:ext>
            </a:extLst>
          </p:cNvPr>
          <p:cNvSpPr txBox="1"/>
          <p:nvPr/>
        </p:nvSpPr>
        <p:spPr>
          <a:xfrm>
            <a:off x="2170091" y="190508"/>
            <a:ext cx="79011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Turning Defeat into Victory (Joshua 8)</a:t>
            </a:r>
          </a:p>
        </p:txBody>
      </p:sp>
    </p:spTree>
    <p:extLst>
      <p:ext uri="{BB962C8B-B14F-4D97-AF65-F5344CB8AC3E}">
        <p14:creationId xmlns:p14="http://schemas.microsoft.com/office/powerpoint/2010/main" val="389168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3319D4-15AE-4F1B-9109-6DBE0A344D8B}"/>
              </a:ext>
            </a:extLst>
          </p:cNvPr>
          <p:cNvSpPr txBox="1"/>
          <p:nvPr/>
        </p:nvSpPr>
        <p:spPr>
          <a:xfrm>
            <a:off x="592428" y="1936956"/>
            <a:ext cx="109728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A New Beginning</a:t>
            </a:r>
            <a:r>
              <a:rPr lang="en-US" sz="3200" dirty="0"/>
              <a:t> (vv. 1-2)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A word of encouragement (v. 1a)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A word of instruction (vv. 1b-2)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A word of promise (v. 1c-2a)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I have given Ai to you (v. 1b)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Same promise as given about Jericho (6:2)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In both cases – promise of God was conditional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23A67C4-856B-419E-AAAF-838010148858}"/>
              </a:ext>
            </a:extLst>
          </p:cNvPr>
          <p:cNvSpPr/>
          <p:nvPr/>
        </p:nvSpPr>
        <p:spPr>
          <a:xfrm>
            <a:off x="1738647" y="5092691"/>
            <a:ext cx="8680361" cy="1574801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No matter how bad we fail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we can always get up and begin again.</a:t>
            </a:r>
          </a:p>
          <a:p>
            <a:pPr algn="ctr"/>
            <a:endParaRPr lang="en-US" sz="9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God is a God of New Beginnings!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982DD2-4491-FA02-92DD-C57A1DCE6CAB}"/>
              </a:ext>
            </a:extLst>
          </p:cNvPr>
          <p:cNvSpPr txBox="1"/>
          <p:nvPr/>
        </p:nvSpPr>
        <p:spPr>
          <a:xfrm>
            <a:off x="2170091" y="190508"/>
            <a:ext cx="79011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Turning Defeat into Victory (Joshua 8)</a:t>
            </a:r>
          </a:p>
        </p:txBody>
      </p:sp>
    </p:spTree>
    <p:extLst>
      <p:ext uri="{BB962C8B-B14F-4D97-AF65-F5344CB8AC3E}">
        <p14:creationId xmlns:p14="http://schemas.microsoft.com/office/powerpoint/2010/main" val="228066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3319D4-15AE-4F1B-9109-6DBE0A344D8B}"/>
              </a:ext>
            </a:extLst>
          </p:cNvPr>
          <p:cNvSpPr txBox="1"/>
          <p:nvPr/>
        </p:nvSpPr>
        <p:spPr>
          <a:xfrm>
            <a:off x="585989" y="1936956"/>
            <a:ext cx="11339848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A New Beginning</a:t>
            </a:r>
            <a:r>
              <a:rPr lang="en-US" sz="3200" dirty="0"/>
              <a:t> (vv. 1-2)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A New Strategy</a:t>
            </a:r>
            <a:r>
              <a:rPr lang="en-US" sz="3200" dirty="0"/>
              <a:t> (vv. 3-13)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A new beginning requires a new strategy – the old strategy led to defeat!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Even different than at Jericho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This strategy seems to be based on Israel’s defeat (using that to cause Ai to be overconfident…)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Victory requires planning – that takes God’s instructions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F32431-B983-BB29-1E36-B668A1FE6E69}"/>
              </a:ext>
            </a:extLst>
          </p:cNvPr>
          <p:cNvSpPr txBox="1"/>
          <p:nvPr/>
        </p:nvSpPr>
        <p:spPr>
          <a:xfrm>
            <a:off x="2170091" y="190508"/>
            <a:ext cx="79011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Turning Defeat into Victory (Joshua 8)</a:t>
            </a:r>
          </a:p>
        </p:txBody>
      </p:sp>
    </p:spTree>
    <p:extLst>
      <p:ext uri="{BB962C8B-B14F-4D97-AF65-F5344CB8AC3E}">
        <p14:creationId xmlns:p14="http://schemas.microsoft.com/office/powerpoint/2010/main" val="2159968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3319D4-15AE-4F1B-9109-6DBE0A344D8B}"/>
              </a:ext>
            </a:extLst>
          </p:cNvPr>
          <p:cNvSpPr txBox="1"/>
          <p:nvPr/>
        </p:nvSpPr>
        <p:spPr>
          <a:xfrm>
            <a:off x="573110" y="1936955"/>
            <a:ext cx="1103075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A New Beginning</a:t>
            </a:r>
            <a:r>
              <a:rPr lang="en-US" sz="3200" dirty="0"/>
              <a:t> (vv. 1-2)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A New Strategy</a:t>
            </a:r>
            <a:r>
              <a:rPr lang="en-US" sz="3200" dirty="0"/>
              <a:t> (vv. 3-13)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A New Victory</a:t>
            </a:r>
            <a:r>
              <a:rPr lang="en-US" sz="3200" dirty="0"/>
              <a:t> (vv. 14-29)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Ai emptied (vv. 14-17)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The men of Ai were confident of victory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“They are most in danger who are least aware of it” (M. Henry)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Ai captured (vv. 18-20)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Ai’s army &amp; people destroyed (vv.21-29)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Ai’s king slain (vv. 23, 29)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Ai’s spoils claimed (v. 27)</a:t>
            </a:r>
            <a:endParaRPr lang="en-US" sz="24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65D659F-DF82-48A0-BFB1-0CF625FDDCE8}"/>
              </a:ext>
            </a:extLst>
          </p:cNvPr>
          <p:cNvSpPr/>
          <p:nvPr/>
        </p:nvSpPr>
        <p:spPr>
          <a:xfrm>
            <a:off x="6690575" y="5607239"/>
            <a:ext cx="5092441" cy="106025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The Disgrace &amp; Defeat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Now Seems to be Erased!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5C2283-8EDD-4BD5-28B0-9E560985C3DB}"/>
              </a:ext>
            </a:extLst>
          </p:cNvPr>
          <p:cNvSpPr txBox="1"/>
          <p:nvPr/>
        </p:nvSpPr>
        <p:spPr>
          <a:xfrm>
            <a:off x="2170091" y="190508"/>
            <a:ext cx="79011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Turning Defeat into Victory (Joshua 8)</a:t>
            </a:r>
          </a:p>
        </p:txBody>
      </p:sp>
    </p:spTree>
    <p:extLst>
      <p:ext uri="{BB962C8B-B14F-4D97-AF65-F5344CB8AC3E}">
        <p14:creationId xmlns:p14="http://schemas.microsoft.com/office/powerpoint/2010/main" val="325753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3319D4-15AE-4F1B-9109-6DBE0A344D8B}"/>
              </a:ext>
            </a:extLst>
          </p:cNvPr>
          <p:cNvSpPr txBox="1"/>
          <p:nvPr/>
        </p:nvSpPr>
        <p:spPr>
          <a:xfrm>
            <a:off x="585990" y="1936956"/>
            <a:ext cx="1098567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A New Beginning</a:t>
            </a:r>
            <a:r>
              <a:rPr lang="en-US" sz="3200" dirty="0"/>
              <a:t> (vv. 1-2)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A New Strategy</a:t>
            </a:r>
            <a:r>
              <a:rPr lang="en-US" sz="3200" dirty="0"/>
              <a:t> (vv. 3-13)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A New Victory</a:t>
            </a:r>
            <a:r>
              <a:rPr lang="en-US" sz="3200" dirty="0"/>
              <a:t> (vv. 14-29)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A New Commitment</a:t>
            </a:r>
            <a:r>
              <a:rPr lang="en-US" sz="3200" dirty="0"/>
              <a:t> (vv. 30-35)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Commitment to honor and worship (vv. 30-31)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Commitment to follow the word (vv. 32-35)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Wrote the law on stones (vv. 32-33)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en-US" sz="2400" dirty="0"/>
              <a:t>Read from the law (vv. 34-35)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2BEC25-643A-B923-4ADC-DBD96FE22B04}"/>
              </a:ext>
            </a:extLst>
          </p:cNvPr>
          <p:cNvSpPr txBox="1"/>
          <p:nvPr/>
        </p:nvSpPr>
        <p:spPr>
          <a:xfrm>
            <a:off x="2170091" y="190508"/>
            <a:ext cx="79011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Turning Defeat into Victory (Joshua 8)</a:t>
            </a:r>
          </a:p>
        </p:txBody>
      </p:sp>
    </p:spTree>
    <p:extLst>
      <p:ext uri="{BB962C8B-B14F-4D97-AF65-F5344CB8AC3E}">
        <p14:creationId xmlns:p14="http://schemas.microsoft.com/office/powerpoint/2010/main" val="31001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3319D4-15AE-4F1B-9109-6DBE0A344D8B}"/>
              </a:ext>
            </a:extLst>
          </p:cNvPr>
          <p:cNvSpPr txBox="1"/>
          <p:nvPr/>
        </p:nvSpPr>
        <p:spPr>
          <a:xfrm>
            <a:off x="547352" y="1936955"/>
            <a:ext cx="11024316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A New Beginning</a:t>
            </a:r>
            <a:r>
              <a:rPr lang="en-US" sz="3200" dirty="0"/>
              <a:t> (vv. 1-2)</a:t>
            </a:r>
          </a:p>
          <a:p>
            <a:pPr marL="514350" indent="-514350">
              <a:buFont typeface="+mj-lt"/>
              <a:buAutoNum type="alphaUcPeriod"/>
            </a:pPr>
            <a:endParaRPr lang="en-US" sz="900" u="sng" dirty="0"/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A New Strategy</a:t>
            </a:r>
            <a:r>
              <a:rPr lang="en-US" sz="3200" dirty="0"/>
              <a:t> (vv. 3-13)</a:t>
            </a:r>
          </a:p>
          <a:p>
            <a:pPr marL="514350" indent="-514350">
              <a:buFont typeface="+mj-lt"/>
              <a:buAutoNum type="alphaUcPeriod"/>
            </a:pPr>
            <a:endParaRPr lang="en-US" sz="900" u="sng" dirty="0"/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A New Victory</a:t>
            </a:r>
            <a:r>
              <a:rPr lang="en-US" sz="3200" dirty="0"/>
              <a:t> (vv. 14-29)</a:t>
            </a:r>
          </a:p>
          <a:p>
            <a:pPr marL="514350" indent="-514350">
              <a:buFont typeface="+mj-lt"/>
              <a:buAutoNum type="alphaUcPeriod"/>
            </a:pPr>
            <a:endParaRPr lang="en-US" sz="900" u="sng" dirty="0"/>
          </a:p>
          <a:p>
            <a:pPr marL="514350" indent="-514350">
              <a:buFont typeface="+mj-lt"/>
              <a:buAutoNum type="alphaUcPeriod"/>
            </a:pPr>
            <a:r>
              <a:rPr lang="en-US" sz="3200" u="sng" dirty="0"/>
              <a:t>A New Commitment</a:t>
            </a:r>
            <a:r>
              <a:rPr lang="en-US" sz="3200" dirty="0"/>
              <a:t> (vv. 30-35)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8E09B18-8F72-4ED3-9997-0200755B6D7D}"/>
              </a:ext>
            </a:extLst>
          </p:cNvPr>
          <p:cNvSpPr/>
          <p:nvPr/>
        </p:nvSpPr>
        <p:spPr>
          <a:xfrm>
            <a:off x="2192151" y="4618559"/>
            <a:ext cx="7857067" cy="2048933"/>
          </a:xfrm>
          <a:prstGeom prst="roundRect">
            <a:avLst>
              <a:gd name="adj" fmla="val 18595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u="sng" dirty="0">
                <a:solidFill>
                  <a:schemeClr val="bg1"/>
                </a:solidFill>
              </a:rPr>
              <a:t>Victorious</a:t>
            </a:r>
          </a:p>
          <a:p>
            <a:pPr algn="ctr"/>
            <a:endParaRPr lang="en-US" sz="1000" b="1" u="sng" dirty="0">
              <a:solidFill>
                <a:schemeClr val="bg1"/>
              </a:solidFill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</a:rPr>
              <a:t>Because obeyed!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</a:rPr>
              <a:t>Because took word of God seriously!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</a:rPr>
              <a:t>Can turn defeat into victory!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909A90-7AF8-F42E-2087-19BF8F25A765}"/>
              </a:ext>
            </a:extLst>
          </p:cNvPr>
          <p:cNvSpPr txBox="1"/>
          <p:nvPr/>
        </p:nvSpPr>
        <p:spPr>
          <a:xfrm>
            <a:off x="2170091" y="190508"/>
            <a:ext cx="79011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 Simplified" panose="020B0604020204020204" pitchFamily="34" charset="0"/>
              </a:rPr>
              <a:t>Turning Defeat into Victory (Joshua 8)</a:t>
            </a:r>
          </a:p>
        </p:txBody>
      </p:sp>
    </p:spTree>
    <p:extLst>
      <p:ext uri="{BB962C8B-B14F-4D97-AF65-F5344CB8AC3E}">
        <p14:creationId xmlns:p14="http://schemas.microsoft.com/office/powerpoint/2010/main" val="610107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F771B3B-BB34-6CF7-A291-2458B8F77AE9}"/>
              </a:ext>
            </a:extLst>
          </p:cNvPr>
          <p:cNvSpPr txBox="1"/>
          <p:nvPr/>
        </p:nvSpPr>
        <p:spPr>
          <a:xfrm>
            <a:off x="2365167" y="496194"/>
            <a:ext cx="74518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000" dirty="0">
                <a:latin typeface="HP Simplified" panose="020B0604020204020204" pitchFamily="34" charset="0"/>
              </a:rPr>
              <a:t>Defeat on the Heels of Victory </a:t>
            </a:r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HP Simplified" panose="020B0604020204020204" pitchFamily="34" charset="0"/>
              </a:rPr>
              <a:t>(Joshua 7)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A3C1E7-26B9-02BC-DC59-A53E2F4D9880}"/>
              </a:ext>
            </a:extLst>
          </p:cNvPr>
          <p:cNvSpPr txBox="1"/>
          <p:nvPr/>
        </p:nvSpPr>
        <p:spPr>
          <a:xfrm>
            <a:off x="2117834" y="5118366"/>
            <a:ext cx="79458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4000" dirty="0">
                <a:latin typeface="HP Simplified" panose="020B0604020204020204" pitchFamily="34" charset="0"/>
              </a:rPr>
              <a:t>Turning Defeat into Victory </a:t>
            </a:r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HP Simplified" panose="020B0604020204020204" pitchFamily="34" charset="0"/>
              </a:rPr>
              <a:t>(Joshua 8)</a:t>
            </a:r>
          </a:p>
        </p:txBody>
      </p:sp>
    </p:spTree>
    <p:extLst>
      <p:ext uri="{BB962C8B-B14F-4D97-AF65-F5344CB8AC3E}">
        <p14:creationId xmlns:p14="http://schemas.microsoft.com/office/powerpoint/2010/main" val="64709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Crop">
  <a:themeElements>
    <a:clrScheme name="Crop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2719</TotalTime>
  <Words>1453</Words>
  <Application>Microsoft Office PowerPoint</Application>
  <PresentationFormat>Widescreen</PresentationFormat>
  <Paragraphs>176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23</vt:i4>
      </vt:variant>
    </vt:vector>
  </HeadingPairs>
  <TitlesOfParts>
    <vt:vector size="37" baseType="lpstr">
      <vt:lpstr>HP Simplified</vt:lpstr>
      <vt:lpstr>Franklin Gothic Book</vt:lpstr>
      <vt:lpstr>Wingdings</vt:lpstr>
      <vt:lpstr>Calibri Light</vt:lpstr>
      <vt:lpstr>Courier New</vt:lpstr>
      <vt:lpstr>Calibri</vt:lpstr>
      <vt:lpstr>Arial</vt:lpstr>
      <vt:lpstr>1_Office Theme</vt:lpstr>
      <vt:lpstr>2_Office Theme</vt:lpstr>
      <vt:lpstr>Office Theme</vt:lpstr>
      <vt:lpstr>3_Office Theme</vt:lpstr>
      <vt:lpstr>4_Office Theme</vt:lpstr>
      <vt:lpstr>5_Office Theme</vt:lpstr>
      <vt:lpstr>1_Crop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40</cp:revision>
  <cp:lastPrinted>2023-08-26T18:37:12Z</cp:lastPrinted>
  <dcterms:created xsi:type="dcterms:W3CDTF">2017-08-19T12:39:22Z</dcterms:created>
  <dcterms:modified xsi:type="dcterms:W3CDTF">2023-08-27T13:11:31Z</dcterms:modified>
</cp:coreProperties>
</file>