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</p:sldMasterIdLst>
  <p:sldIdLst>
    <p:sldId id="362" r:id="rId6"/>
    <p:sldId id="363" r:id="rId7"/>
    <p:sldId id="364" r:id="rId8"/>
    <p:sldId id="365" r:id="rId9"/>
    <p:sldId id="366" r:id="rId10"/>
    <p:sldId id="307" r:id="rId11"/>
    <p:sldId id="324" r:id="rId12"/>
    <p:sldId id="335" r:id="rId13"/>
    <p:sldId id="270" r:id="rId14"/>
    <p:sldId id="331" r:id="rId15"/>
    <p:sldId id="347" r:id="rId16"/>
    <p:sldId id="308" r:id="rId17"/>
    <p:sldId id="353" r:id="rId18"/>
    <p:sldId id="354" r:id="rId19"/>
    <p:sldId id="355" r:id="rId20"/>
    <p:sldId id="356" r:id="rId21"/>
    <p:sldId id="348" r:id="rId22"/>
    <p:sldId id="351" r:id="rId23"/>
    <p:sldId id="357" r:id="rId24"/>
    <p:sldId id="358" r:id="rId25"/>
    <p:sldId id="349" r:id="rId26"/>
    <p:sldId id="352" r:id="rId27"/>
    <p:sldId id="359" r:id="rId28"/>
    <p:sldId id="360" r:id="rId29"/>
    <p:sldId id="350" r:id="rId30"/>
    <p:sldId id="367" r:id="rId31"/>
  </p:sldIdLst>
  <p:sldSz cx="12192000" cy="6858000"/>
  <p:notesSz cx="7010400" cy="9296400"/>
  <p:embeddedFontLst>
    <p:embeddedFont>
      <p:font typeface="Abadi Extra Light" panose="020B0204020104020204" pitchFamily="34" charset="0"/>
      <p:regular r:id="rId32"/>
    </p:embeddedFont>
    <p:embeddedFont>
      <p:font typeface="AR BERKLEY" panose="020B0604020202020204" charset="0"/>
      <p:regular r:id="rId33"/>
    </p:embeddedFont>
    <p:embeddedFont>
      <p:font typeface="Arial Narrow" panose="020B0606020202030204" pitchFamily="34" charset="0"/>
      <p:regular r:id="rId34"/>
      <p:bold r:id="rId35"/>
      <p:italic r:id="rId36"/>
      <p:boldItalic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Californian FB" panose="0207040306080B030204" pitchFamily="18" charset="0"/>
      <p:regular r:id="rId44"/>
      <p:bold r:id="rId45"/>
      <p:italic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69" y="3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8.fntdata"/><Relationship Id="rId21" Type="http://schemas.openxmlformats.org/officeDocument/2006/relationships/slide" Target="slides/slide16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5.fntdata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5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341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41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072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449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03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723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209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244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52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955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625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21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56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269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63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094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450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213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495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422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192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976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282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067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949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2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232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93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527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963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912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576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Image result for mountain in galilee">
            <a:extLst>
              <a:ext uri="{FF2B5EF4-FFF2-40B4-BE49-F238E27FC236}">
                <a16:creationId xmlns:a16="http://schemas.microsoft.com/office/drawing/2014/main" id="{9BD21A39-4600-98D6-C11B-EFCF8A6B3D8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780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Image result for mountain in galilee">
            <a:extLst>
              <a:ext uri="{FF2B5EF4-FFF2-40B4-BE49-F238E27FC236}">
                <a16:creationId xmlns:a16="http://schemas.microsoft.com/office/drawing/2014/main" id="{532C9FE5-391D-F1A5-5C77-DCCE5B14226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12192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41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D9C105-76A6-EB62-A130-0141AF6E015D}"/>
              </a:ext>
            </a:extLst>
          </p:cNvPr>
          <p:cNvCxnSpPr/>
          <p:nvPr userDrawn="1"/>
        </p:nvCxnSpPr>
        <p:spPr>
          <a:xfrm>
            <a:off x="838200" y="365127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3652EE7-F8FB-8397-375D-B17D41C1A8B8}"/>
              </a:ext>
            </a:extLst>
          </p:cNvPr>
          <p:cNvCxnSpPr/>
          <p:nvPr userDrawn="1"/>
        </p:nvCxnSpPr>
        <p:spPr>
          <a:xfrm>
            <a:off x="838199" y="365126"/>
            <a:ext cx="10672099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mountain in galilee">
            <a:extLst>
              <a:ext uri="{FF2B5EF4-FFF2-40B4-BE49-F238E27FC236}">
                <a16:creationId xmlns:a16="http://schemas.microsoft.com/office/drawing/2014/main" id="{98BF0BED-A2DF-9CC0-8A89-3CDF31DC916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838198" y="353044"/>
            <a:ext cx="2308125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2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1871927" y="302794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BBD7A2-2B00-4A1C-8EA8-FCAF347C4968}"/>
              </a:ext>
            </a:extLst>
          </p:cNvPr>
          <p:cNvSpPr/>
          <p:nvPr/>
        </p:nvSpPr>
        <p:spPr>
          <a:xfrm>
            <a:off x="1755058" y="2123767"/>
            <a:ext cx="8681884" cy="3706762"/>
          </a:xfrm>
          <a:prstGeom prst="roundRect">
            <a:avLst>
              <a:gd name="adj" fmla="val 12082"/>
            </a:avLst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The Citizens of the Kingdom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(5:1-16)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The Righteousness of the Kingdom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(5:17-48)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Sincere Devotion in the Kingdom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(6:1-18)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Trusting God in the Kingdom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(6:19-34)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Relating to Man in the Kingdom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(7:1-12)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Entering the Kingdom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(7:13-27)</a:t>
            </a:r>
          </a:p>
        </p:txBody>
      </p:sp>
    </p:spTree>
    <p:extLst>
      <p:ext uri="{BB962C8B-B14F-4D97-AF65-F5344CB8AC3E}">
        <p14:creationId xmlns:p14="http://schemas.microsoft.com/office/powerpoint/2010/main" val="2195555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6514299" y="0"/>
            <a:ext cx="45945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Matthew 5-7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872358" y="1759899"/>
            <a:ext cx="10447283" cy="25237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Message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Kingdom of God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Matt. 4:23 – preaching gospel of kingdom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“Kingdom” repeated throughout: (5:3, 10, 19, 20; 6:10; 33; 7:21)</a:t>
            </a:r>
          </a:p>
        </p:txBody>
      </p:sp>
    </p:spTree>
    <p:extLst>
      <p:ext uri="{BB962C8B-B14F-4D97-AF65-F5344CB8AC3E}">
        <p14:creationId xmlns:p14="http://schemas.microsoft.com/office/powerpoint/2010/main" val="677606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261D77-9542-5115-16E5-197A20593244}"/>
              </a:ext>
            </a:extLst>
          </p:cNvPr>
          <p:cNvSpPr/>
          <p:nvPr/>
        </p:nvSpPr>
        <p:spPr>
          <a:xfrm>
            <a:off x="1744133" y="5034454"/>
            <a:ext cx="7368336" cy="188660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D51BC7-2D1A-49D6-BEAE-B3C2DC6D9414}"/>
              </a:ext>
            </a:extLst>
          </p:cNvPr>
          <p:cNvSpPr txBox="1"/>
          <p:nvPr/>
        </p:nvSpPr>
        <p:spPr>
          <a:xfrm>
            <a:off x="1744133" y="1740857"/>
            <a:ext cx="87037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Citizens of the Kingdom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(5:2-16)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Characteristics [Beatitudes] (5:2-12)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Their influence on the world (5:13-16)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Righteousness of the Kingdom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(5:17 - 7:12)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Harmonizes with the Old Testament (5:17-19)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Exceeds the righteousness of the Scribes &amp; Pharisee (5:20-48)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Relationship to God (6)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Relationship to man (7:1-12)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Exhortation to Enter the Kingdom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(7:13-27)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Enter the narrow gate that leads to life (7:13-14)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Don’t let false prophets turn you aside (7:15-20)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Only the obedient enter the kingdom (7:21-27)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7A6AC4-305A-4523-9E6E-3CDE27BBCCD0}"/>
              </a:ext>
            </a:extLst>
          </p:cNvPr>
          <p:cNvSpPr/>
          <p:nvPr/>
        </p:nvSpPr>
        <p:spPr>
          <a:xfrm>
            <a:off x="1871927" y="383805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A15FE2-31A0-42D7-AB62-34782AF294C2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746160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2044250" y="420780"/>
            <a:ext cx="81035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The Citizens of the Kingdom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(Matt. 5:1-16)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1329558" y="2488228"/>
            <a:ext cx="9532883" cy="142346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Characteristics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of the Citizens (5:2-12)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ldhabi" panose="020B0604020202020204" pitchFamily="2" charset="-78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The Influence of the Citizens on the World (5:13-16)</a:t>
            </a: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0610F33A-38CC-4977-BDD5-BB8193A30522}"/>
              </a:ext>
            </a:extLst>
          </p:cNvPr>
          <p:cNvSpPr/>
          <p:nvPr/>
        </p:nvSpPr>
        <p:spPr>
          <a:xfrm rot="20869704">
            <a:off x="321910" y="566117"/>
            <a:ext cx="1513751" cy="1343570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Review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874CF9-8761-7731-281B-701EDE113EBC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</p:spTree>
    <p:extLst>
      <p:ext uri="{BB962C8B-B14F-4D97-AF65-F5344CB8AC3E}">
        <p14:creationId xmlns:p14="http://schemas.microsoft.com/office/powerpoint/2010/main" val="746399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0" y="214308"/>
            <a:ext cx="12191999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The Righteousness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of the Kingdom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(Matt. 5:17-48)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698938" y="2561799"/>
            <a:ext cx="10715296" cy="1938992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Harmonizes with the Old Testament (5:17-19)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Exceeds the Righteousness of Scribes and Pharisees (5:20-48)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503127-4A18-AC5D-5E27-2A66DC5FA68B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4" name="Rectangle: Folded Corner 3">
            <a:extLst>
              <a:ext uri="{FF2B5EF4-FFF2-40B4-BE49-F238E27FC236}">
                <a16:creationId xmlns:a16="http://schemas.microsoft.com/office/drawing/2014/main" id="{DB44AC37-D386-274D-09D3-97214E2E832A}"/>
              </a:ext>
            </a:extLst>
          </p:cNvPr>
          <p:cNvSpPr/>
          <p:nvPr/>
        </p:nvSpPr>
        <p:spPr>
          <a:xfrm rot="20869704">
            <a:off x="321910" y="566117"/>
            <a:ext cx="1513751" cy="1343570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166729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F0AF42-5100-75A9-BF0B-37D6513EB31D}"/>
              </a:ext>
            </a:extLst>
          </p:cNvPr>
          <p:cNvSpPr/>
          <p:nvPr/>
        </p:nvSpPr>
        <p:spPr>
          <a:xfrm>
            <a:off x="0" y="214308"/>
            <a:ext cx="121920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Sincere Devotion In the Kingdom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(Matt. 6:1-18)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8FC3F4-1EC3-ED0A-F43C-8AA0D67A76FF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B8629C-E658-72F1-6AC3-9D05869B9842}"/>
              </a:ext>
            </a:extLst>
          </p:cNvPr>
          <p:cNvSpPr txBox="1"/>
          <p:nvPr/>
        </p:nvSpPr>
        <p:spPr>
          <a:xfrm>
            <a:off x="1961444" y="2122196"/>
            <a:ext cx="8269112" cy="2000548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Giving to the Needy (vv. 1-4)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ldhabi" panose="020B0604020202020204" pitchFamily="2" charset="-78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Prayer (vv. 5-15)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ldhabi" panose="020B0604020202020204" pitchFamily="2" charset="-78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Fasting (vv. 16-18)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055AAB-81B6-BCF2-8EFA-29E9C803421F}"/>
              </a:ext>
            </a:extLst>
          </p:cNvPr>
          <p:cNvSpPr txBox="1"/>
          <p:nvPr/>
        </p:nvSpPr>
        <p:spPr>
          <a:xfrm>
            <a:off x="7337069" y="2164311"/>
            <a:ext cx="344129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Benevolence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Worship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Self-Denial</a:t>
            </a:r>
          </a:p>
        </p:txBody>
      </p:sp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1746384D-3316-FBF5-9E23-BBFB219A7BB5}"/>
              </a:ext>
            </a:extLst>
          </p:cNvPr>
          <p:cNvSpPr/>
          <p:nvPr/>
        </p:nvSpPr>
        <p:spPr>
          <a:xfrm rot="20869704">
            <a:off x="124625" y="676263"/>
            <a:ext cx="1513751" cy="1343570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88368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42D9A0C-E06F-96F4-2788-75C18AFE6FAA}"/>
              </a:ext>
            </a:extLst>
          </p:cNvPr>
          <p:cNvSpPr/>
          <p:nvPr/>
        </p:nvSpPr>
        <p:spPr>
          <a:xfrm>
            <a:off x="1676400" y="214308"/>
            <a:ext cx="88392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Trusting God In the Kingdom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(Matt. 6:19-34)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CD047-39F7-0DE5-DC47-20CC3A35FE34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11F4B9-F283-FD41-46E7-0E02D71353C3}"/>
              </a:ext>
            </a:extLst>
          </p:cNvPr>
          <p:cNvSpPr txBox="1"/>
          <p:nvPr/>
        </p:nvSpPr>
        <p:spPr>
          <a:xfrm>
            <a:off x="1484500" y="2525013"/>
            <a:ext cx="9871928" cy="132343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Trust in God – Not in Earthly Things (vv. 19-24)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Trust in God – Do Not Worry (vv. 25-34)</a:t>
            </a:r>
          </a:p>
        </p:txBody>
      </p:sp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5E9D260F-83E5-1DF1-F358-3640B5E58AA2}"/>
              </a:ext>
            </a:extLst>
          </p:cNvPr>
          <p:cNvSpPr/>
          <p:nvPr/>
        </p:nvSpPr>
        <p:spPr>
          <a:xfrm rot="20869704">
            <a:off x="124625" y="676263"/>
            <a:ext cx="1513751" cy="1343570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8148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888125" y="2125621"/>
            <a:ext cx="10478814" cy="1938992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Don’t Judge Hypocritically (7:1-5)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Be Gracious to Others as God is to Us (7:6-11)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ldhabi" panose="020B0604020202020204" pitchFamily="2" charset="-78"/>
              </a:rPr>
              <a:t> Treat Others the Way You Want to Be Treated (7:12)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7FE145-E1CA-5CFD-1E17-B49B5605BAF3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FA0F81-35C9-13DF-0AA4-5602A4CA20EC}"/>
              </a:ext>
            </a:extLst>
          </p:cNvPr>
          <p:cNvSpPr/>
          <p:nvPr/>
        </p:nvSpPr>
        <p:spPr>
          <a:xfrm>
            <a:off x="1072055" y="214308"/>
            <a:ext cx="10037379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Relating to Man in the Kingdom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(Matt. 7:1-12)</a:t>
            </a:r>
          </a:p>
        </p:txBody>
      </p:sp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id="{A0A86B01-4EAD-392C-E58B-A8EEB9AA7F8B}"/>
              </a:ext>
            </a:extLst>
          </p:cNvPr>
          <p:cNvSpPr/>
          <p:nvPr/>
        </p:nvSpPr>
        <p:spPr>
          <a:xfrm rot="20869704">
            <a:off x="124625" y="676263"/>
            <a:ext cx="1513751" cy="1343570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800369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2948351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Entering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474792-7301-49F5-85AB-76F434CC1936}"/>
              </a:ext>
            </a:extLst>
          </p:cNvPr>
          <p:cNvSpPr txBox="1"/>
          <p:nvPr/>
        </p:nvSpPr>
        <p:spPr>
          <a:xfrm>
            <a:off x="1045779" y="3013502"/>
            <a:ext cx="10079421" cy="1785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Point: Plea to enter the kingdom</a:t>
            </a:r>
          </a:p>
          <a:p>
            <a:pPr algn="ctr"/>
            <a:endParaRPr lang="en-US" sz="1400" dirty="0"/>
          </a:p>
          <a:p>
            <a:pPr algn="ctr"/>
            <a:r>
              <a:rPr lang="en-US" sz="3200" dirty="0"/>
              <a:t>Having described the kingdom – challenges those who hear to enter his kingdom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CCC78D-9F0F-81D3-7A0A-349B90AD23B2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</p:spTree>
    <p:extLst>
      <p:ext uri="{BB962C8B-B14F-4D97-AF65-F5344CB8AC3E}">
        <p14:creationId xmlns:p14="http://schemas.microsoft.com/office/powerpoint/2010/main" val="4067322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861845" y="2151896"/>
            <a:ext cx="10363200" cy="224676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 (7:15-20)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Only the Obedient Enter the Kingdom (7:21-27)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2948351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Entering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A495B0-B5FF-F9BD-BCD2-B80CA52F6A02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</p:spTree>
    <p:extLst>
      <p:ext uri="{BB962C8B-B14F-4D97-AF65-F5344CB8AC3E}">
        <p14:creationId xmlns:p14="http://schemas.microsoft.com/office/powerpoint/2010/main" val="176092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2948351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Entering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352CF0-877F-680F-A1D6-BFB4D4295269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7E9CA-A376-8E8E-D642-BAE4B1744B97}"/>
              </a:ext>
            </a:extLst>
          </p:cNvPr>
          <p:cNvSpPr txBox="1"/>
          <p:nvPr/>
        </p:nvSpPr>
        <p:spPr>
          <a:xfrm>
            <a:off x="861845" y="2151896"/>
            <a:ext cx="10363200" cy="70788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</p:txBody>
      </p:sp>
    </p:spTree>
    <p:extLst>
      <p:ext uri="{BB962C8B-B14F-4D97-AF65-F5344CB8AC3E}">
        <p14:creationId xmlns:p14="http://schemas.microsoft.com/office/powerpoint/2010/main" val="1960748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34509" y="1766559"/>
            <a:ext cx="1006891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Gates –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The Beginning of the Way</a:t>
            </a:r>
            <a:endParaRPr lang="en-US" sz="2800" i="1" dirty="0">
              <a:solidFill>
                <a:prstClr val="black"/>
              </a:solidFill>
              <a:latin typeface="Calibri" panose="020F0502020204030204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Wider gate – allows many through with all their baggage!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Narrow gate – admits one at a time – as a turnstile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Not just anyone can enter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Beatitudes show the kind of person (5:1-12)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 contrast to the common idea of “just believe”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3205655" y="479732"/>
            <a:ext cx="8287407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(7:13-14)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EABF52-171D-BA14-E24B-071114225AAE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</p:spTree>
    <p:extLst>
      <p:ext uri="{BB962C8B-B14F-4D97-AF65-F5344CB8AC3E}">
        <p14:creationId xmlns:p14="http://schemas.microsoft.com/office/powerpoint/2010/main" val="2399146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45021" y="1766560"/>
            <a:ext cx="1000584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Gates –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The Beginning of the Way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Ways –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Progress on the Way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Broad way – room to do as you please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Confined way – narrow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Makes it clear that the road ahead is a demanding one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It may at times be restricting – May not be able to carry all we want with us.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96C1EF-FD81-2411-B3D0-C3CAEDAEF0A4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AAB5DB-6A64-7765-37A6-8B509C35AA7F}"/>
              </a:ext>
            </a:extLst>
          </p:cNvPr>
          <p:cNvSpPr txBox="1"/>
          <p:nvPr/>
        </p:nvSpPr>
        <p:spPr>
          <a:xfrm>
            <a:off x="3205655" y="479732"/>
            <a:ext cx="8287407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(7:13-14)</a:t>
            </a:r>
          </a:p>
        </p:txBody>
      </p:sp>
    </p:spTree>
    <p:extLst>
      <p:ext uri="{BB962C8B-B14F-4D97-AF65-F5344CB8AC3E}">
        <p14:creationId xmlns:p14="http://schemas.microsoft.com/office/powerpoint/2010/main" val="2470277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34509" y="1766560"/>
            <a:ext cx="102055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Gates –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The Beginning of the Way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Ways –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Progress on the Way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Kinds of Travelers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– Few will Enter the Kingdom</a:t>
            </a:r>
            <a:endParaRPr lang="en-US" sz="2800" b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Many – Most of the world is not in the kingdom (lost now and in eternity)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Only a few will be saved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This is obvious from the kind of people listed as citizens (5:1-13)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7EA95F-C5E6-3F55-E3C8-C6F53C8DEA6A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84E0F-4508-785D-3462-22538255B388}"/>
              </a:ext>
            </a:extLst>
          </p:cNvPr>
          <p:cNvSpPr txBox="1"/>
          <p:nvPr/>
        </p:nvSpPr>
        <p:spPr>
          <a:xfrm>
            <a:off x="3205655" y="479732"/>
            <a:ext cx="8287407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(7:13-14)</a:t>
            </a:r>
          </a:p>
        </p:txBody>
      </p:sp>
    </p:spTree>
    <p:extLst>
      <p:ext uri="{BB962C8B-B14F-4D97-AF65-F5344CB8AC3E}">
        <p14:creationId xmlns:p14="http://schemas.microsoft.com/office/powerpoint/2010/main" val="1845732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3489" y="1766559"/>
            <a:ext cx="1013722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Gates –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The Beginning of the Way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Ways –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Progress on the Way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Kinds of Travelers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– Few will Enter the Kingdom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b="1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Destinations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Life – Heaven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Destruction - Hell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9EAEAD-CE05-87EE-E508-A56B5DF211C6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F19702-D626-B63F-A323-DAEEFF8B2D93}"/>
              </a:ext>
            </a:extLst>
          </p:cNvPr>
          <p:cNvSpPr txBox="1"/>
          <p:nvPr/>
        </p:nvSpPr>
        <p:spPr>
          <a:xfrm>
            <a:off x="3205655" y="479732"/>
            <a:ext cx="8287407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(7:13-14)</a:t>
            </a:r>
          </a:p>
        </p:txBody>
      </p:sp>
    </p:spTree>
    <p:extLst>
      <p:ext uri="{BB962C8B-B14F-4D97-AF65-F5344CB8AC3E}">
        <p14:creationId xmlns:p14="http://schemas.microsoft.com/office/powerpoint/2010/main" val="2350454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08233" y="1766560"/>
            <a:ext cx="1006891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Gates –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The Beginning of the Way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Ways –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Progress on the Way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Kinds of Travelers </a:t>
            </a:r>
            <a:r>
              <a:rPr lang="en-US" sz="2800" i="1" u="sng" dirty="0">
                <a:solidFill>
                  <a:prstClr val="black"/>
                </a:solidFill>
                <a:latin typeface="Calibri" panose="020F0502020204030204"/>
              </a:rPr>
              <a:t>– Few will Enter the Kingdom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b="1" i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Two Destinations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b="1" u="sng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Exhortation to Enter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Because of the benefits and results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Because of tendency of man to do what is easier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327440-1C05-D5C4-6547-D8B55BF57277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9C4597-F3D0-6FFC-82B3-AAED22686FE3}"/>
              </a:ext>
            </a:extLst>
          </p:cNvPr>
          <p:cNvSpPr txBox="1"/>
          <p:nvPr/>
        </p:nvSpPr>
        <p:spPr>
          <a:xfrm>
            <a:off x="3205655" y="479732"/>
            <a:ext cx="8287407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(7:13-14)</a:t>
            </a:r>
          </a:p>
        </p:txBody>
      </p:sp>
    </p:spTree>
    <p:extLst>
      <p:ext uri="{BB962C8B-B14F-4D97-AF65-F5344CB8AC3E}">
        <p14:creationId xmlns:p14="http://schemas.microsoft.com/office/powerpoint/2010/main" val="2186404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2948351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Entering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9BF452-41C9-4810-0093-84BE7124E831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B66599-CEA0-E413-3260-A49C0E203825}"/>
              </a:ext>
            </a:extLst>
          </p:cNvPr>
          <p:cNvSpPr txBox="1"/>
          <p:nvPr/>
        </p:nvSpPr>
        <p:spPr>
          <a:xfrm>
            <a:off x="861845" y="2151896"/>
            <a:ext cx="10363200" cy="1477328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 (7:15-20)</a:t>
            </a:r>
          </a:p>
        </p:txBody>
      </p:sp>
    </p:spTree>
    <p:extLst>
      <p:ext uri="{BB962C8B-B14F-4D97-AF65-F5344CB8AC3E}">
        <p14:creationId xmlns:p14="http://schemas.microsoft.com/office/powerpoint/2010/main" val="1798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02979" y="1766559"/>
            <a:ext cx="10110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Appear Harmless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False teachers that lead astray is one of the things that makes it difficult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The kind of person that cause the shallow minded to wonder, “How could such smart teachers be wrong?”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3216167" y="500753"/>
            <a:ext cx="8219088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(7:15-20)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FF7F66-C269-A05E-CE8F-B4F37E0E1A37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</p:spTree>
    <p:extLst>
      <p:ext uri="{BB962C8B-B14F-4D97-AF65-F5344CB8AC3E}">
        <p14:creationId xmlns:p14="http://schemas.microsoft.com/office/powerpoint/2010/main" val="2984124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3491" y="1766560"/>
            <a:ext cx="101109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Appear Harmless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Destroy your Soul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Truth saves (Rom. 1:16; John 3:32)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Error damns (2 Thess. 2:10-12)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BFFC17-BD25-A487-9693-82FB98D7B85D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90F72B-4762-0E52-4135-4D301718AC1F}"/>
              </a:ext>
            </a:extLst>
          </p:cNvPr>
          <p:cNvSpPr txBox="1"/>
          <p:nvPr/>
        </p:nvSpPr>
        <p:spPr>
          <a:xfrm>
            <a:off x="3216167" y="500753"/>
            <a:ext cx="8219088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(7:15-20)</a:t>
            </a:r>
          </a:p>
        </p:txBody>
      </p:sp>
    </p:spTree>
    <p:extLst>
      <p:ext uri="{BB962C8B-B14F-4D97-AF65-F5344CB8AC3E}">
        <p14:creationId xmlns:p14="http://schemas.microsoft.com/office/powerpoint/2010/main" val="2105634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76703" y="1766560"/>
            <a:ext cx="1015824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Appear Harmless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Destroy your Soul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(v. 15)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Know Them by Their Fruits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(vv. 16-20)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Fruits include: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Teaching (1 John 4:1, 6)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Their lives (2 Pet. 2)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Lives of hearers (1 Cor. 15:32-33)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Fruit will eventually be borne – all disguises removed – seen for what they really are!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E22919-9378-CDB9-F0C6-06391745D837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8003FB-06AD-684D-A7A5-9E4D3E5889C6}"/>
              </a:ext>
            </a:extLst>
          </p:cNvPr>
          <p:cNvSpPr txBox="1"/>
          <p:nvPr/>
        </p:nvSpPr>
        <p:spPr>
          <a:xfrm>
            <a:off x="3216167" y="500753"/>
            <a:ext cx="8219088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(7:15-20)</a:t>
            </a:r>
          </a:p>
        </p:txBody>
      </p:sp>
    </p:spTree>
    <p:extLst>
      <p:ext uri="{BB962C8B-B14F-4D97-AF65-F5344CB8AC3E}">
        <p14:creationId xmlns:p14="http://schemas.microsoft.com/office/powerpoint/2010/main" val="2954067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2948351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Entering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190AE4-F255-ED70-236B-5A616A0B93C4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C3BDEC-EB12-D0B5-E7A7-6DD8DE43C4CC}"/>
              </a:ext>
            </a:extLst>
          </p:cNvPr>
          <p:cNvSpPr txBox="1"/>
          <p:nvPr/>
        </p:nvSpPr>
        <p:spPr>
          <a:xfrm>
            <a:off x="861845" y="2151896"/>
            <a:ext cx="10363200" cy="224676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 (7:15-20)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Only the Obedient Enter the Kingdom (7:21-27)</a:t>
            </a:r>
          </a:p>
        </p:txBody>
      </p:sp>
    </p:spTree>
    <p:extLst>
      <p:ext uri="{BB962C8B-B14F-4D97-AF65-F5344CB8AC3E}">
        <p14:creationId xmlns:p14="http://schemas.microsoft.com/office/powerpoint/2010/main" val="3632309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8745" y="1766559"/>
            <a:ext cx="1006365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Not the Religious Who are Disobedient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(vv. 21-23)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Call on him as Lord – religious – makes claims of him being their ruler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But don’t obey (cf. Luke 6:46)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Some teach a lie (vv. 15-20)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Some live a lie (v. 21)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Work lawlessness – without law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3168869" y="490239"/>
            <a:ext cx="8266386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Only the Obedient Enter </a:t>
            </a:r>
            <a:r>
              <a:rPr lang="en-US" sz="3600" u="sng" dirty="0" err="1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th</a:t>
            </a: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 Kingdom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    (7:21-27)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8A469C-1685-8F21-9D94-3DC0085046EB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</p:spTree>
    <p:extLst>
      <p:ext uri="{BB962C8B-B14F-4D97-AF65-F5344CB8AC3E}">
        <p14:creationId xmlns:p14="http://schemas.microsoft.com/office/powerpoint/2010/main" val="3305612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518745" y="1766560"/>
            <a:ext cx="100741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Not the Religious Who are Disobedient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(vv. 21-23)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The Ones Who Obey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(v. 21)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0F487-26DA-B7DC-4660-DC6C229A20A0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71A5FA-5618-CD4C-78BA-8309DB96F75A}"/>
              </a:ext>
            </a:extLst>
          </p:cNvPr>
          <p:cNvSpPr txBox="1"/>
          <p:nvPr/>
        </p:nvSpPr>
        <p:spPr>
          <a:xfrm>
            <a:off x="3168869" y="490239"/>
            <a:ext cx="8266386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Only the Obedient Enter </a:t>
            </a:r>
            <a:r>
              <a:rPr lang="en-US" sz="3600" u="sng" dirty="0" err="1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th</a:t>
            </a: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 Kingdom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    (7:21-27)</a:t>
            </a:r>
          </a:p>
        </p:txBody>
      </p:sp>
    </p:spTree>
    <p:extLst>
      <p:ext uri="{BB962C8B-B14F-4D97-AF65-F5344CB8AC3E}">
        <p14:creationId xmlns:p14="http://schemas.microsoft.com/office/powerpoint/2010/main" val="1684568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1466193" y="1766560"/>
            <a:ext cx="101162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Not the Religious Who are Disobedient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(vv. 21-23)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The Ones Who Obey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(v. 21)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8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/>
              </a:rPr>
              <a:t>Illustrated with Two Builders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(vv. 24-27)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Foolish man – built on sand = those who hear and do not obey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May be weak, wavering or rebellious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Makes no difference who or how he builds – sand is sand!</a:t>
            </a:r>
          </a:p>
          <a:p>
            <a:pPr marL="1371600" lvl="2" indent="-457200">
              <a:buFont typeface="+mj-lt"/>
              <a:buAutoNum type="alphaLcPeriod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Always those who want to build quicker &amp; easier!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Wise man – built on rock = those who hear and obey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3018CE-390D-FD5E-AFE8-AA159F9B5B22}"/>
              </a:ext>
            </a:extLst>
          </p:cNvPr>
          <p:cNvSpPr/>
          <p:nvPr/>
        </p:nvSpPr>
        <p:spPr>
          <a:xfrm>
            <a:off x="1292746" y="38932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79B85D-1CC9-E849-78A0-C3C0043DFF0E}"/>
              </a:ext>
            </a:extLst>
          </p:cNvPr>
          <p:cNvSpPr txBox="1"/>
          <p:nvPr/>
        </p:nvSpPr>
        <p:spPr>
          <a:xfrm>
            <a:off x="3168869" y="490239"/>
            <a:ext cx="8266386" cy="120032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Only the Obedient Enter </a:t>
            </a:r>
            <a:r>
              <a:rPr lang="en-US" sz="3600" u="sng" dirty="0" err="1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th</a:t>
            </a:r>
            <a:r>
              <a:rPr lang="en-US" sz="3600" u="sng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e Kingdom</a:t>
            </a:r>
            <a:r>
              <a:rPr lang="en-US" sz="3600" dirty="0">
                <a:solidFill>
                  <a:prstClr val="black"/>
                </a:solidFill>
                <a:latin typeface="Arial Narrow" panose="020B0606020202030204" pitchFamily="34" charset="0"/>
                <a:cs typeface="Aldhabi" panose="020B0604020202020204" pitchFamily="2" charset="-78"/>
              </a:rPr>
              <a:t>     (7:21-27)</a:t>
            </a:r>
          </a:p>
        </p:txBody>
      </p:sp>
    </p:spTree>
    <p:extLst>
      <p:ext uri="{BB962C8B-B14F-4D97-AF65-F5344CB8AC3E}">
        <p14:creationId xmlns:p14="http://schemas.microsoft.com/office/powerpoint/2010/main" val="2301369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2948351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Entering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680FA5-27A6-36CF-DD6E-C5C1803F699F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B00ECB-07C2-50C4-A485-29A8A4D4E597}"/>
              </a:ext>
            </a:extLst>
          </p:cNvPr>
          <p:cNvSpPr txBox="1"/>
          <p:nvPr/>
        </p:nvSpPr>
        <p:spPr>
          <a:xfrm>
            <a:off x="861845" y="2151896"/>
            <a:ext cx="10363200" cy="2246769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Enter the Narrow Gate That Leads to Life (7:13-14)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Don’t Let False Prophets Turn You Aside (7:15-20)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latin typeface="Arial Narrow" panose="020B0606020202030204" pitchFamily="34" charset="0"/>
                <a:cs typeface="Aldhabi" panose="020B0604020202020204" pitchFamily="2" charset="-78"/>
              </a:rPr>
              <a:t>Only the Obedient Enter the Kingdom (7:21-27)</a:t>
            </a:r>
          </a:p>
        </p:txBody>
      </p:sp>
    </p:spTree>
    <p:extLst>
      <p:ext uri="{BB962C8B-B14F-4D97-AF65-F5344CB8AC3E}">
        <p14:creationId xmlns:p14="http://schemas.microsoft.com/office/powerpoint/2010/main" val="2218517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3C7312-8711-4B5A-AC0B-F99675DE74EE}"/>
              </a:ext>
            </a:extLst>
          </p:cNvPr>
          <p:cNvSpPr/>
          <p:nvPr/>
        </p:nvSpPr>
        <p:spPr>
          <a:xfrm>
            <a:off x="2948351" y="214308"/>
            <a:ext cx="6295313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Entering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7:13-27)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E03AA8-9C4B-4123-B02E-B6C1751AE2C5}"/>
              </a:ext>
            </a:extLst>
          </p:cNvPr>
          <p:cNvSpPr/>
          <p:nvPr/>
        </p:nvSpPr>
        <p:spPr>
          <a:xfrm>
            <a:off x="1145622" y="2086304"/>
            <a:ext cx="9906000" cy="29915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Reaction to the Sermon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(vv. 28-29)</a:t>
            </a:r>
          </a:p>
          <a:p>
            <a:pPr algn="ctr"/>
            <a:endParaRPr lang="en-US" sz="900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What a wonderful sermon!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Greater impression – What a preacher!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Why not enter the kingdom?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680FA5-27A6-36CF-DD6E-C5C1803F699F}"/>
              </a:ext>
            </a:extLst>
          </p:cNvPr>
          <p:cNvSpPr/>
          <p:nvPr/>
        </p:nvSpPr>
        <p:spPr>
          <a:xfrm>
            <a:off x="8291312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 BERKLEY" panose="02000000000000000000" pitchFamily="2" charset="0"/>
                <a:ea typeface="+mn-ea"/>
                <a:cs typeface="+mn-cs"/>
              </a:rPr>
              <a:t>Sermon on the Mount</a:t>
            </a:r>
          </a:p>
        </p:txBody>
      </p:sp>
    </p:spTree>
    <p:extLst>
      <p:ext uri="{BB962C8B-B14F-4D97-AF65-F5344CB8AC3E}">
        <p14:creationId xmlns:p14="http://schemas.microsoft.com/office/powerpoint/2010/main" val="4165800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 animBg="1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7127</TotalTime>
  <Words>1362</Words>
  <Application>Microsoft Office PowerPoint</Application>
  <PresentationFormat>Widescreen</PresentationFormat>
  <Paragraphs>244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Abadi Extra Light</vt:lpstr>
      <vt:lpstr>Calibri Light</vt:lpstr>
      <vt:lpstr>AR BERKLEY</vt:lpstr>
      <vt:lpstr>Calibri</vt:lpstr>
      <vt:lpstr>Arial</vt:lpstr>
      <vt:lpstr>Arial Narrow</vt:lpstr>
      <vt:lpstr>Californian FB</vt:lpstr>
      <vt:lpstr>1_Office Theme</vt:lpstr>
      <vt:lpstr>2_Office Theme</vt:lpstr>
      <vt:lpstr>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106</cp:revision>
  <cp:lastPrinted>2023-07-23T04:16:04Z</cp:lastPrinted>
  <dcterms:created xsi:type="dcterms:W3CDTF">2017-09-29T03:02:24Z</dcterms:created>
  <dcterms:modified xsi:type="dcterms:W3CDTF">2023-07-23T04:16:48Z</dcterms:modified>
</cp:coreProperties>
</file>