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60" r:id="rId2"/>
    <p:sldMasterId id="2147483682" r:id="rId3"/>
  </p:sldMasterIdLst>
  <p:notesMasterIdLst>
    <p:notesMasterId r:id="rId30"/>
  </p:notesMasterIdLst>
  <p:handoutMasterIdLst>
    <p:handoutMasterId r:id="rId31"/>
  </p:handoutMasterIdLst>
  <p:sldIdLst>
    <p:sldId id="266" r:id="rId4"/>
    <p:sldId id="267" r:id="rId5"/>
    <p:sldId id="299" r:id="rId6"/>
    <p:sldId id="268" r:id="rId7"/>
    <p:sldId id="306" r:id="rId8"/>
    <p:sldId id="257" r:id="rId9"/>
    <p:sldId id="349" r:id="rId10"/>
    <p:sldId id="350" r:id="rId11"/>
    <p:sldId id="330" r:id="rId12"/>
    <p:sldId id="351" r:id="rId13"/>
    <p:sldId id="357" r:id="rId14"/>
    <p:sldId id="352" r:id="rId15"/>
    <p:sldId id="358" r:id="rId16"/>
    <p:sldId id="353" r:id="rId17"/>
    <p:sldId id="359" r:id="rId18"/>
    <p:sldId id="362" r:id="rId19"/>
    <p:sldId id="363" r:id="rId20"/>
    <p:sldId id="364" r:id="rId21"/>
    <p:sldId id="365" r:id="rId22"/>
    <p:sldId id="366" r:id="rId23"/>
    <p:sldId id="367" r:id="rId24"/>
    <p:sldId id="354" r:id="rId25"/>
    <p:sldId id="360" r:id="rId26"/>
    <p:sldId id="355" r:id="rId27"/>
    <p:sldId id="361" r:id="rId28"/>
    <p:sldId id="356" r:id="rId29"/>
  </p:sldIdLst>
  <p:sldSz cx="9144000" cy="6858000" type="screen4x3"/>
  <p:notesSz cx="7077075" cy="9004300"/>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69696"/>
    <a:srgbClr val="6600FF"/>
    <a:srgbClr val="5F5F5F"/>
    <a:srgbClr val="777777"/>
    <a:srgbClr val="FFFF00"/>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02"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2ECD4E88-1446-4614-10F1-11ACACAFF7B2}"/>
              </a:ext>
            </a:extLst>
          </p:cNvPr>
          <p:cNvSpPr>
            <a:spLocks noGrp="1" noChangeArrowheads="1"/>
          </p:cNvSpPr>
          <p:nvPr>
            <p:ph type="hdr" sz="quarter"/>
          </p:nvPr>
        </p:nvSpPr>
        <p:spPr bwMode="auto">
          <a:xfrm>
            <a:off x="0" y="0"/>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en-US"/>
          </a:p>
        </p:txBody>
      </p:sp>
      <p:sp>
        <p:nvSpPr>
          <p:cNvPr id="154627" name="Rectangle 3">
            <a:extLst>
              <a:ext uri="{FF2B5EF4-FFF2-40B4-BE49-F238E27FC236}">
                <a16:creationId xmlns:a16="http://schemas.microsoft.com/office/drawing/2014/main" id="{94A55A5B-77DF-1A2B-C63C-19D79815C45B}"/>
              </a:ext>
            </a:extLst>
          </p:cNvPr>
          <p:cNvSpPr>
            <a:spLocks noGrp="1" noChangeArrowheads="1"/>
          </p:cNvSpPr>
          <p:nvPr>
            <p:ph type="dt" sz="quarter" idx="1"/>
          </p:nvPr>
        </p:nvSpPr>
        <p:spPr bwMode="auto">
          <a:xfrm>
            <a:off x="4008438" y="0"/>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n-US" altLang="en-US"/>
          </a:p>
        </p:txBody>
      </p:sp>
      <p:sp>
        <p:nvSpPr>
          <p:cNvPr id="154628" name="Rectangle 4">
            <a:extLst>
              <a:ext uri="{FF2B5EF4-FFF2-40B4-BE49-F238E27FC236}">
                <a16:creationId xmlns:a16="http://schemas.microsoft.com/office/drawing/2014/main" id="{F40FB6D1-E09D-8E8A-AFCF-F9C819133ED1}"/>
              </a:ext>
            </a:extLst>
          </p:cNvPr>
          <p:cNvSpPr>
            <a:spLocks noGrp="1" noChangeArrowheads="1"/>
          </p:cNvSpPr>
          <p:nvPr>
            <p:ph type="ftr" sz="quarter" idx="2"/>
          </p:nvPr>
        </p:nvSpPr>
        <p:spPr bwMode="auto">
          <a:xfrm>
            <a:off x="0" y="8551863"/>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n-US" altLang="en-US"/>
          </a:p>
        </p:txBody>
      </p:sp>
      <p:sp>
        <p:nvSpPr>
          <p:cNvPr id="154629" name="Rectangle 5">
            <a:extLst>
              <a:ext uri="{FF2B5EF4-FFF2-40B4-BE49-F238E27FC236}">
                <a16:creationId xmlns:a16="http://schemas.microsoft.com/office/drawing/2014/main" id="{2A0D1D22-83E4-2FF6-869F-E610D987573E}"/>
              </a:ext>
            </a:extLst>
          </p:cNvPr>
          <p:cNvSpPr>
            <a:spLocks noGrp="1" noChangeArrowheads="1"/>
          </p:cNvSpPr>
          <p:nvPr>
            <p:ph type="sldNum" sz="quarter" idx="3"/>
          </p:nvPr>
        </p:nvSpPr>
        <p:spPr bwMode="auto">
          <a:xfrm>
            <a:off x="4008438" y="8551863"/>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2BAE5D85-84D2-4376-9743-0AE8F3F1CFBB}"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F0011E01-DC25-CA8F-53DC-5BFEF01C9FBB}"/>
              </a:ext>
            </a:extLst>
          </p:cNvPr>
          <p:cNvSpPr>
            <a:spLocks noGrp="1" noChangeArrowheads="1"/>
          </p:cNvSpPr>
          <p:nvPr>
            <p:ph type="hdr" sz="quarter"/>
          </p:nvPr>
        </p:nvSpPr>
        <p:spPr bwMode="auto">
          <a:xfrm>
            <a:off x="0" y="0"/>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en-US"/>
          </a:p>
        </p:txBody>
      </p:sp>
      <p:sp>
        <p:nvSpPr>
          <p:cNvPr id="21507" name="Rectangle 3">
            <a:extLst>
              <a:ext uri="{FF2B5EF4-FFF2-40B4-BE49-F238E27FC236}">
                <a16:creationId xmlns:a16="http://schemas.microsoft.com/office/drawing/2014/main" id="{9E5A1CA8-6FFC-A6C3-1436-972B2E7789A0}"/>
              </a:ext>
            </a:extLst>
          </p:cNvPr>
          <p:cNvSpPr>
            <a:spLocks noGrp="1" noChangeArrowheads="1"/>
          </p:cNvSpPr>
          <p:nvPr>
            <p:ph type="dt" idx="1"/>
          </p:nvPr>
        </p:nvSpPr>
        <p:spPr bwMode="auto">
          <a:xfrm>
            <a:off x="4008438" y="0"/>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n-US" altLang="en-US"/>
          </a:p>
        </p:txBody>
      </p:sp>
      <p:sp>
        <p:nvSpPr>
          <p:cNvPr id="21508" name="Rectangle 4">
            <a:extLst>
              <a:ext uri="{FF2B5EF4-FFF2-40B4-BE49-F238E27FC236}">
                <a16:creationId xmlns:a16="http://schemas.microsoft.com/office/drawing/2014/main" id="{DF7F4C31-71EE-669E-B5CE-69C6824DF0AF}"/>
              </a:ext>
            </a:extLst>
          </p:cNvPr>
          <p:cNvSpPr>
            <a:spLocks noGrp="1" noRot="1" noChangeAspect="1" noChangeArrowheads="1" noTextEdit="1"/>
          </p:cNvSpPr>
          <p:nvPr>
            <p:ph type="sldImg" idx="2"/>
          </p:nvPr>
        </p:nvSpPr>
        <p:spPr bwMode="auto">
          <a:xfrm>
            <a:off x="1287463" y="674688"/>
            <a:ext cx="4502150" cy="33766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CACE7791-AC88-FDEF-3D90-9C14B3DB17A7}"/>
              </a:ext>
            </a:extLst>
          </p:cNvPr>
          <p:cNvSpPr>
            <a:spLocks noGrp="1" noChangeArrowheads="1"/>
          </p:cNvSpPr>
          <p:nvPr>
            <p:ph type="body" sz="quarter" idx="3"/>
          </p:nvPr>
        </p:nvSpPr>
        <p:spPr bwMode="auto">
          <a:xfrm>
            <a:off x="708025" y="4276725"/>
            <a:ext cx="5661025" cy="405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10" name="Rectangle 6">
            <a:extLst>
              <a:ext uri="{FF2B5EF4-FFF2-40B4-BE49-F238E27FC236}">
                <a16:creationId xmlns:a16="http://schemas.microsoft.com/office/drawing/2014/main" id="{95848E86-D345-BB78-A9B4-8AA1D2AB479E}"/>
              </a:ext>
            </a:extLst>
          </p:cNvPr>
          <p:cNvSpPr>
            <a:spLocks noGrp="1" noChangeArrowheads="1"/>
          </p:cNvSpPr>
          <p:nvPr>
            <p:ph type="ftr" sz="quarter" idx="4"/>
          </p:nvPr>
        </p:nvSpPr>
        <p:spPr bwMode="auto">
          <a:xfrm>
            <a:off x="0" y="8551863"/>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n-US" altLang="en-US"/>
          </a:p>
        </p:txBody>
      </p:sp>
      <p:sp>
        <p:nvSpPr>
          <p:cNvPr id="21511" name="Rectangle 7">
            <a:extLst>
              <a:ext uri="{FF2B5EF4-FFF2-40B4-BE49-F238E27FC236}">
                <a16:creationId xmlns:a16="http://schemas.microsoft.com/office/drawing/2014/main" id="{9BF44755-8313-B542-BF81-54BE25362636}"/>
              </a:ext>
            </a:extLst>
          </p:cNvPr>
          <p:cNvSpPr>
            <a:spLocks noGrp="1" noChangeArrowheads="1"/>
          </p:cNvSpPr>
          <p:nvPr>
            <p:ph type="sldNum" sz="quarter" idx="5"/>
          </p:nvPr>
        </p:nvSpPr>
        <p:spPr bwMode="auto">
          <a:xfrm>
            <a:off x="4008438" y="8551863"/>
            <a:ext cx="306705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F6DB04BA-3D64-4A2B-B6D6-545F4631EB1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F0DB186A-2001-E3C1-53E7-AE3FC3C83B2F}"/>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CAF2B217-BC96-4C89-87BF-3C8FAA2D8C70}"/>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8B666C8F-F2F4-2652-DBDE-20B3D669BD44}"/>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CCECFD71-8238-A5AC-217A-DEF7CFF725E6}"/>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912C5D6D-4577-65DE-BFF1-AD617CBFF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F818041A-49A5-57E3-8530-8FF59142DB86}"/>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98F08F35-F885-6109-DB8C-E71AA02AF284}"/>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CFAEBA7D-8A6F-1674-AB49-FA5BA1412070}"/>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DAA9FBAC-28F4-EAB1-D2D5-D84293D57FA7}"/>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AA6321FF-7551-987C-A7DF-6342582E5286}"/>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5CF6F1A9-A481-A3C3-0D33-CBE80F5DAD51}"/>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35C4542A-CE98-EB99-8E69-16D4CB088145}"/>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8905894F-06FB-D98A-2759-B4DC1A522DDC}"/>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86160D74-BEB2-62EE-D8FB-6C2C3754F841}"/>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416C85A4-B969-429C-97A4-39AB0CFE3F0A}" type="slidenum">
              <a:rPr lang="en-US" altLang="en-US"/>
              <a:pPr/>
              <a:t>‹#›</a:t>
            </a:fld>
            <a:endParaRPr lang="en-US" alt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F471-B62E-5407-B1C3-8784353657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B8D20F-D2BB-A2F4-E597-ED72E405B9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8DBE9-1423-C14A-959B-D7E06D0CF7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473380F-DAE8-0AF0-8276-4517623CC1D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9B5FAAD-1DF7-6103-40F1-F23CDD9E74A9}"/>
              </a:ext>
            </a:extLst>
          </p:cNvPr>
          <p:cNvSpPr>
            <a:spLocks noGrp="1"/>
          </p:cNvSpPr>
          <p:nvPr>
            <p:ph type="sldNum" sz="quarter" idx="12"/>
          </p:nvPr>
        </p:nvSpPr>
        <p:spPr/>
        <p:txBody>
          <a:bodyPr/>
          <a:lstStyle>
            <a:lvl1pPr>
              <a:defRPr/>
            </a:lvl1pPr>
          </a:lstStyle>
          <a:p>
            <a:fld id="{6C5157EB-0692-40F5-A220-4C431C17CF78}" type="slidenum">
              <a:rPr lang="en-US" altLang="en-US"/>
              <a:pPr/>
              <a:t>‹#›</a:t>
            </a:fld>
            <a:endParaRPr lang="en-US" altLang="en-US"/>
          </a:p>
        </p:txBody>
      </p:sp>
    </p:spTree>
    <p:extLst>
      <p:ext uri="{BB962C8B-B14F-4D97-AF65-F5344CB8AC3E}">
        <p14:creationId xmlns:p14="http://schemas.microsoft.com/office/powerpoint/2010/main" val="124270917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E173-B1EA-18C8-67CA-BFDC4914CA4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F97321-ADD9-AAD9-CD46-2233B655D3C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DB2F11F-857A-5987-AD50-FE959540470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B05D0AD-C2A5-CF19-D214-79B84304C91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B801C7F-2971-812B-80B4-0986F57BC77F}"/>
              </a:ext>
            </a:extLst>
          </p:cNvPr>
          <p:cNvSpPr>
            <a:spLocks noGrp="1"/>
          </p:cNvSpPr>
          <p:nvPr>
            <p:ph type="sldNum" sz="quarter" idx="12"/>
          </p:nvPr>
        </p:nvSpPr>
        <p:spPr/>
        <p:txBody>
          <a:bodyPr/>
          <a:lstStyle>
            <a:lvl1pPr>
              <a:defRPr/>
            </a:lvl1pPr>
          </a:lstStyle>
          <a:p>
            <a:fld id="{568B59DB-9991-41B5-8ED1-B1BF2E55F27D}" type="slidenum">
              <a:rPr lang="en-US" altLang="en-US"/>
              <a:pPr/>
              <a:t>‹#›</a:t>
            </a:fld>
            <a:endParaRPr lang="en-US" altLang="en-US"/>
          </a:p>
        </p:txBody>
      </p:sp>
    </p:spTree>
    <p:extLst>
      <p:ext uri="{BB962C8B-B14F-4D97-AF65-F5344CB8AC3E}">
        <p14:creationId xmlns:p14="http://schemas.microsoft.com/office/powerpoint/2010/main" val="15040938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CC92-8137-9883-C38D-B1A9661AE3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AF458-1010-F720-D066-E85D0180EF1B}"/>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99FFC6-C990-4743-B5AF-C3B8901539D7}"/>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599004-53C7-DA1F-0005-8EA15966752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7B07338-78AB-01ED-C833-6F6C97E5182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C136915-54C4-AAE2-D87A-9E968DCC163F}"/>
              </a:ext>
            </a:extLst>
          </p:cNvPr>
          <p:cNvSpPr>
            <a:spLocks noGrp="1"/>
          </p:cNvSpPr>
          <p:nvPr>
            <p:ph type="sldNum" sz="quarter" idx="12"/>
          </p:nvPr>
        </p:nvSpPr>
        <p:spPr/>
        <p:txBody>
          <a:bodyPr/>
          <a:lstStyle>
            <a:lvl1pPr>
              <a:defRPr/>
            </a:lvl1pPr>
          </a:lstStyle>
          <a:p>
            <a:fld id="{3811F175-9F09-48AF-9DDD-7E6EAA386453}" type="slidenum">
              <a:rPr lang="en-US" altLang="en-US"/>
              <a:pPr/>
              <a:t>‹#›</a:t>
            </a:fld>
            <a:endParaRPr lang="en-US" altLang="en-US"/>
          </a:p>
        </p:txBody>
      </p:sp>
    </p:spTree>
    <p:extLst>
      <p:ext uri="{BB962C8B-B14F-4D97-AF65-F5344CB8AC3E}">
        <p14:creationId xmlns:p14="http://schemas.microsoft.com/office/powerpoint/2010/main" val="265328759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22CA-2370-E3E7-E2FB-77495C1067EF}"/>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98302B-1955-00C4-50B4-7B62B0FE55D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FD890F-6F2B-0479-CDE8-F027630CF48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46134-C1E8-5747-F5C9-38320FEC9EE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91D752-DE88-8CAF-FBB8-DC06CDD91E0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E3BBB7-2555-761A-24FC-F3DB1A799E8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6F7AB0C6-B335-BCAC-72AB-85EC68233B8A}"/>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D8EA7C3-963C-5182-85F1-C7D0AEAE5F53}"/>
              </a:ext>
            </a:extLst>
          </p:cNvPr>
          <p:cNvSpPr>
            <a:spLocks noGrp="1"/>
          </p:cNvSpPr>
          <p:nvPr>
            <p:ph type="sldNum" sz="quarter" idx="12"/>
          </p:nvPr>
        </p:nvSpPr>
        <p:spPr/>
        <p:txBody>
          <a:bodyPr/>
          <a:lstStyle>
            <a:lvl1pPr>
              <a:defRPr/>
            </a:lvl1pPr>
          </a:lstStyle>
          <a:p>
            <a:fld id="{2D2BC30D-6729-43F9-ABBB-7B126AC5507A}" type="slidenum">
              <a:rPr lang="en-US" altLang="en-US"/>
              <a:pPr/>
              <a:t>‹#›</a:t>
            </a:fld>
            <a:endParaRPr lang="en-US" altLang="en-US"/>
          </a:p>
        </p:txBody>
      </p:sp>
    </p:spTree>
    <p:extLst>
      <p:ext uri="{BB962C8B-B14F-4D97-AF65-F5344CB8AC3E}">
        <p14:creationId xmlns:p14="http://schemas.microsoft.com/office/powerpoint/2010/main" val="20212387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0D1D-EA76-B618-865E-DC43CEC646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00695A-577C-84C0-90B5-05E7A512F682}"/>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96F5910F-B145-83FB-2336-255AEFA15A9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8A969200-26C4-7F47-7076-A2B56FC015E8}"/>
              </a:ext>
            </a:extLst>
          </p:cNvPr>
          <p:cNvSpPr>
            <a:spLocks noGrp="1"/>
          </p:cNvSpPr>
          <p:nvPr>
            <p:ph type="sldNum" sz="quarter" idx="12"/>
          </p:nvPr>
        </p:nvSpPr>
        <p:spPr/>
        <p:txBody>
          <a:bodyPr/>
          <a:lstStyle>
            <a:lvl1pPr>
              <a:defRPr/>
            </a:lvl1pPr>
          </a:lstStyle>
          <a:p>
            <a:fld id="{056EACCA-9140-47CA-B693-1C972280044A}" type="slidenum">
              <a:rPr lang="en-US" altLang="en-US"/>
              <a:pPr/>
              <a:t>‹#›</a:t>
            </a:fld>
            <a:endParaRPr lang="en-US" altLang="en-US"/>
          </a:p>
        </p:txBody>
      </p:sp>
    </p:spTree>
    <p:extLst>
      <p:ext uri="{BB962C8B-B14F-4D97-AF65-F5344CB8AC3E}">
        <p14:creationId xmlns:p14="http://schemas.microsoft.com/office/powerpoint/2010/main" val="235946536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188579-A931-4DA1-BEB6-3046FEA25FF0}"/>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86C9DEE-FE6B-0215-9FBA-8FC06AB91D8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E8DA5D1-7A1B-765F-78AA-E86EA05FB437}"/>
              </a:ext>
            </a:extLst>
          </p:cNvPr>
          <p:cNvSpPr>
            <a:spLocks noGrp="1"/>
          </p:cNvSpPr>
          <p:nvPr>
            <p:ph type="sldNum" sz="quarter" idx="12"/>
          </p:nvPr>
        </p:nvSpPr>
        <p:spPr/>
        <p:txBody>
          <a:bodyPr/>
          <a:lstStyle>
            <a:lvl1pPr>
              <a:defRPr/>
            </a:lvl1pPr>
          </a:lstStyle>
          <a:p>
            <a:fld id="{918650CE-0D6C-421C-9FDB-09AA24D3B023}" type="slidenum">
              <a:rPr lang="en-US" altLang="en-US"/>
              <a:pPr/>
              <a:t>‹#›</a:t>
            </a:fld>
            <a:endParaRPr lang="en-US" altLang="en-US"/>
          </a:p>
        </p:txBody>
      </p:sp>
    </p:spTree>
    <p:extLst>
      <p:ext uri="{BB962C8B-B14F-4D97-AF65-F5344CB8AC3E}">
        <p14:creationId xmlns:p14="http://schemas.microsoft.com/office/powerpoint/2010/main" val="60967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80B2-7522-DEA2-34BB-3C6EB90D0E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CBBA3E-ED2C-1348-7A23-79CA4FC6B3B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73DEE4-1998-8634-662B-0F2763773EC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2DE18-8BF3-027E-F143-082483535DC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5E71843-7915-B61F-B647-6AF755BA972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2683D65-9C98-8EFB-A896-5C493205C0AC}"/>
              </a:ext>
            </a:extLst>
          </p:cNvPr>
          <p:cNvSpPr>
            <a:spLocks noGrp="1"/>
          </p:cNvSpPr>
          <p:nvPr>
            <p:ph type="sldNum" sz="quarter" idx="12"/>
          </p:nvPr>
        </p:nvSpPr>
        <p:spPr/>
        <p:txBody>
          <a:bodyPr/>
          <a:lstStyle>
            <a:lvl1pPr>
              <a:defRPr/>
            </a:lvl1pPr>
          </a:lstStyle>
          <a:p>
            <a:fld id="{82698F2F-2360-4D35-A76B-AEE865848260}" type="slidenum">
              <a:rPr lang="en-US" altLang="en-US"/>
              <a:pPr/>
              <a:t>‹#›</a:t>
            </a:fld>
            <a:endParaRPr lang="en-US" altLang="en-US"/>
          </a:p>
        </p:txBody>
      </p:sp>
    </p:spTree>
    <p:extLst>
      <p:ext uri="{BB962C8B-B14F-4D97-AF65-F5344CB8AC3E}">
        <p14:creationId xmlns:p14="http://schemas.microsoft.com/office/powerpoint/2010/main" val="419466651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B217F-E9BA-60D7-BE76-949933E090D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5C675C-D0D7-9D74-8AE5-460D1129765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476594-BC98-94A7-9D73-8556D8E2997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754033-E420-47EF-BDA0-362F9AB9988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1B0090C-E041-75C4-4C85-2974EB34D95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221C40A-3F1E-3D95-FCCC-F4DECE92D261}"/>
              </a:ext>
            </a:extLst>
          </p:cNvPr>
          <p:cNvSpPr>
            <a:spLocks noGrp="1"/>
          </p:cNvSpPr>
          <p:nvPr>
            <p:ph type="sldNum" sz="quarter" idx="12"/>
          </p:nvPr>
        </p:nvSpPr>
        <p:spPr/>
        <p:txBody>
          <a:bodyPr/>
          <a:lstStyle>
            <a:lvl1pPr>
              <a:defRPr/>
            </a:lvl1pPr>
          </a:lstStyle>
          <a:p>
            <a:fld id="{4D080314-879F-42CB-9368-BE9FA0936596}" type="slidenum">
              <a:rPr lang="en-US" altLang="en-US"/>
              <a:pPr/>
              <a:t>‹#›</a:t>
            </a:fld>
            <a:endParaRPr lang="en-US" altLang="en-US"/>
          </a:p>
        </p:txBody>
      </p:sp>
    </p:spTree>
    <p:extLst>
      <p:ext uri="{BB962C8B-B14F-4D97-AF65-F5344CB8AC3E}">
        <p14:creationId xmlns:p14="http://schemas.microsoft.com/office/powerpoint/2010/main" val="371237112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B6026-1927-52BC-43A7-6058D460DC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D1E328-A679-EECA-E509-1FD30D1533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B282DE-EFBA-B4BA-A07C-FDBE269C2EF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4C3B66A-B0BF-3974-5B26-3A428C4AE43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CEA392-1011-3484-A9AA-0EFADACC8AC4}"/>
              </a:ext>
            </a:extLst>
          </p:cNvPr>
          <p:cNvSpPr>
            <a:spLocks noGrp="1"/>
          </p:cNvSpPr>
          <p:nvPr>
            <p:ph type="sldNum" sz="quarter" idx="12"/>
          </p:nvPr>
        </p:nvSpPr>
        <p:spPr/>
        <p:txBody>
          <a:bodyPr/>
          <a:lstStyle>
            <a:lvl1pPr>
              <a:defRPr/>
            </a:lvl1pPr>
          </a:lstStyle>
          <a:p>
            <a:fld id="{F8DEB6B0-F819-45F4-B060-6DD5A62B2B7F}" type="slidenum">
              <a:rPr lang="en-US" altLang="en-US"/>
              <a:pPr/>
              <a:t>‹#›</a:t>
            </a:fld>
            <a:endParaRPr lang="en-US" altLang="en-US"/>
          </a:p>
        </p:txBody>
      </p:sp>
    </p:spTree>
    <p:extLst>
      <p:ext uri="{BB962C8B-B14F-4D97-AF65-F5344CB8AC3E}">
        <p14:creationId xmlns:p14="http://schemas.microsoft.com/office/powerpoint/2010/main" val="275235054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14AA35-B068-2C7F-D6F2-889AC89739A5}"/>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B6A6E1-82F5-2F75-04F8-0D36FFE5AB03}"/>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FDCEE-C7E6-5E0A-438B-37D06EBE02D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82186D6-A59B-5640-0CDF-374B2FA7199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352D447-F972-1232-C59C-28EB92D75C77}"/>
              </a:ext>
            </a:extLst>
          </p:cNvPr>
          <p:cNvSpPr>
            <a:spLocks noGrp="1"/>
          </p:cNvSpPr>
          <p:nvPr>
            <p:ph type="sldNum" sz="quarter" idx="12"/>
          </p:nvPr>
        </p:nvSpPr>
        <p:spPr/>
        <p:txBody>
          <a:bodyPr/>
          <a:lstStyle>
            <a:lvl1pPr>
              <a:defRPr/>
            </a:lvl1pPr>
          </a:lstStyle>
          <a:p>
            <a:fld id="{0253C47D-4656-4FC6-9540-BE4C69041DA0}" type="slidenum">
              <a:rPr lang="en-US" altLang="en-US"/>
              <a:pPr/>
              <a:t>‹#›</a:t>
            </a:fld>
            <a:endParaRPr lang="en-US" altLang="en-US"/>
          </a:p>
        </p:txBody>
      </p:sp>
    </p:spTree>
    <p:extLst>
      <p:ext uri="{BB962C8B-B14F-4D97-AF65-F5344CB8AC3E}">
        <p14:creationId xmlns:p14="http://schemas.microsoft.com/office/powerpoint/2010/main" val="379618084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57AEE-D031-3378-E017-37FFCC2058B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253067-87C2-BA88-061E-2820333523D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4FF85F-19A3-2BB8-0E83-D0D2049448B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06541A0-0813-E8C3-8A41-BBD10B7352C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2DC44C2-2FDF-3FAF-1E1E-EC39FFF551BF}"/>
              </a:ext>
            </a:extLst>
          </p:cNvPr>
          <p:cNvSpPr>
            <a:spLocks noGrp="1"/>
          </p:cNvSpPr>
          <p:nvPr>
            <p:ph type="sldNum" sz="quarter" idx="12"/>
          </p:nvPr>
        </p:nvSpPr>
        <p:spPr/>
        <p:txBody>
          <a:bodyPr/>
          <a:lstStyle>
            <a:lvl1pPr>
              <a:defRPr/>
            </a:lvl1pPr>
          </a:lstStyle>
          <a:p>
            <a:fld id="{2B23B4E2-D6AB-4704-A522-BBD9EC66B721}" type="slidenum">
              <a:rPr lang="en-US" altLang="en-US"/>
              <a:pPr/>
              <a:t>‹#›</a:t>
            </a:fld>
            <a:endParaRPr lang="en-US" altLang="en-US"/>
          </a:p>
        </p:txBody>
      </p:sp>
    </p:spTree>
    <p:extLst>
      <p:ext uri="{BB962C8B-B14F-4D97-AF65-F5344CB8AC3E}">
        <p14:creationId xmlns:p14="http://schemas.microsoft.com/office/powerpoint/2010/main" val="425724444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2277-20C6-6AC3-0827-26011A2CD0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767BA-A8BF-B3BA-C435-26BB1048A9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F1A947-B190-11D9-75E9-4B287259CB9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9698A1B-69E2-5D5B-8CF9-E53DA0AF5CF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24A9868-1DCD-123A-57D3-0F3C5BE2E0CD}"/>
              </a:ext>
            </a:extLst>
          </p:cNvPr>
          <p:cNvSpPr>
            <a:spLocks noGrp="1"/>
          </p:cNvSpPr>
          <p:nvPr>
            <p:ph type="sldNum" sz="quarter" idx="12"/>
          </p:nvPr>
        </p:nvSpPr>
        <p:spPr/>
        <p:txBody>
          <a:bodyPr/>
          <a:lstStyle>
            <a:lvl1pPr>
              <a:defRPr/>
            </a:lvl1pPr>
          </a:lstStyle>
          <a:p>
            <a:fld id="{EC19D2A0-43E8-4873-90E8-CEB01F035ADB}" type="slidenum">
              <a:rPr lang="en-US" altLang="en-US"/>
              <a:pPr/>
              <a:t>‹#›</a:t>
            </a:fld>
            <a:endParaRPr lang="en-US" altLang="en-US"/>
          </a:p>
        </p:txBody>
      </p:sp>
    </p:spTree>
    <p:extLst>
      <p:ext uri="{BB962C8B-B14F-4D97-AF65-F5344CB8AC3E}">
        <p14:creationId xmlns:p14="http://schemas.microsoft.com/office/powerpoint/2010/main" val="195902782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D32A-A979-AB5B-1D5D-614A1E1D35E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BAFB47-64BF-665A-E7CD-1A4E9622653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85EE033-1020-776B-9D6D-6E9DD075C03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650F4DA-E909-53B9-255A-A270784A31C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22A9672-5675-1B4E-9BD1-C598F09E1265}"/>
              </a:ext>
            </a:extLst>
          </p:cNvPr>
          <p:cNvSpPr>
            <a:spLocks noGrp="1"/>
          </p:cNvSpPr>
          <p:nvPr>
            <p:ph type="sldNum" sz="quarter" idx="12"/>
          </p:nvPr>
        </p:nvSpPr>
        <p:spPr/>
        <p:txBody>
          <a:bodyPr/>
          <a:lstStyle>
            <a:lvl1pPr>
              <a:defRPr/>
            </a:lvl1pPr>
          </a:lstStyle>
          <a:p>
            <a:fld id="{05A312AB-5048-400E-AF85-F22A15E3C76C}" type="slidenum">
              <a:rPr lang="en-US" altLang="en-US"/>
              <a:pPr/>
              <a:t>‹#›</a:t>
            </a:fld>
            <a:endParaRPr lang="en-US" altLang="en-US"/>
          </a:p>
        </p:txBody>
      </p:sp>
    </p:spTree>
    <p:extLst>
      <p:ext uri="{BB962C8B-B14F-4D97-AF65-F5344CB8AC3E}">
        <p14:creationId xmlns:p14="http://schemas.microsoft.com/office/powerpoint/2010/main" val="2981762681"/>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ABBF-5357-2846-9C77-94930A63A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75B9D1-C7EB-9754-B41D-EB5E80958A3C}"/>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EB754B-7AFC-F456-DF42-1B441476654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B91A7B-8394-5C95-95DE-C37E11772D8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D4B0F24-D650-6D95-DC0A-69F1BEAA7EC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6D58EC4-1B54-FD5C-F704-D6090E2946B3}"/>
              </a:ext>
            </a:extLst>
          </p:cNvPr>
          <p:cNvSpPr>
            <a:spLocks noGrp="1"/>
          </p:cNvSpPr>
          <p:nvPr>
            <p:ph type="sldNum" sz="quarter" idx="12"/>
          </p:nvPr>
        </p:nvSpPr>
        <p:spPr/>
        <p:txBody>
          <a:bodyPr/>
          <a:lstStyle>
            <a:lvl1pPr>
              <a:defRPr/>
            </a:lvl1pPr>
          </a:lstStyle>
          <a:p>
            <a:fld id="{DF5A84A9-8B45-4E9B-B651-75E556101E80}" type="slidenum">
              <a:rPr lang="en-US" altLang="en-US"/>
              <a:pPr/>
              <a:t>‹#›</a:t>
            </a:fld>
            <a:endParaRPr lang="en-US" altLang="en-US"/>
          </a:p>
        </p:txBody>
      </p:sp>
    </p:spTree>
    <p:extLst>
      <p:ext uri="{BB962C8B-B14F-4D97-AF65-F5344CB8AC3E}">
        <p14:creationId xmlns:p14="http://schemas.microsoft.com/office/powerpoint/2010/main" val="37220784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61B44-BF5E-1A69-8AA0-27D1EF9DAA2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E28C7C-D42C-B7E8-F471-163804FD45F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D65C71-6D9B-BA1F-5836-A0C35DDC679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F299B2-FAB7-4991-11AB-6F68CE99296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89CAAC-7582-3A3D-6BAC-D1C97F02540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C01B67-57C6-3464-CAFD-88D2F60F704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F4A370D-0584-42B5-D16B-EC86440CE96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A8615DF9-2006-A659-F70F-C7C51B0C3EE3}"/>
              </a:ext>
            </a:extLst>
          </p:cNvPr>
          <p:cNvSpPr>
            <a:spLocks noGrp="1"/>
          </p:cNvSpPr>
          <p:nvPr>
            <p:ph type="sldNum" sz="quarter" idx="12"/>
          </p:nvPr>
        </p:nvSpPr>
        <p:spPr/>
        <p:txBody>
          <a:bodyPr/>
          <a:lstStyle>
            <a:lvl1pPr>
              <a:defRPr/>
            </a:lvl1pPr>
          </a:lstStyle>
          <a:p>
            <a:fld id="{E430990D-BD22-4AC7-9D3D-C6B605920BA8}" type="slidenum">
              <a:rPr lang="en-US" altLang="en-US"/>
              <a:pPr/>
              <a:t>‹#›</a:t>
            </a:fld>
            <a:endParaRPr lang="en-US" altLang="en-US"/>
          </a:p>
        </p:txBody>
      </p:sp>
    </p:spTree>
    <p:extLst>
      <p:ext uri="{BB962C8B-B14F-4D97-AF65-F5344CB8AC3E}">
        <p14:creationId xmlns:p14="http://schemas.microsoft.com/office/powerpoint/2010/main" val="4200912136"/>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C652-D1DF-950F-E442-AA279F9A35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72913A-CD2E-BEB0-90D5-F2179A0482D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3627FA37-4CA2-B348-7C61-9EB267E75FE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7BB8BF6-2FD7-A217-FCE9-B3C95585C7A9}"/>
              </a:ext>
            </a:extLst>
          </p:cNvPr>
          <p:cNvSpPr>
            <a:spLocks noGrp="1"/>
          </p:cNvSpPr>
          <p:nvPr>
            <p:ph type="sldNum" sz="quarter" idx="12"/>
          </p:nvPr>
        </p:nvSpPr>
        <p:spPr/>
        <p:txBody>
          <a:bodyPr/>
          <a:lstStyle>
            <a:lvl1pPr>
              <a:defRPr/>
            </a:lvl1pPr>
          </a:lstStyle>
          <a:p>
            <a:fld id="{80BACA64-E16F-4A6E-BB39-293010495F19}" type="slidenum">
              <a:rPr lang="en-US" altLang="en-US"/>
              <a:pPr/>
              <a:t>‹#›</a:t>
            </a:fld>
            <a:endParaRPr lang="en-US" altLang="en-US"/>
          </a:p>
        </p:txBody>
      </p:sp>
    </p:spTree>
    <p:extLst>
      <p:ext uri="{BB962C8B-B14F-4D97-AF65-F5344CB8AC3E}">
        <p14:creationId xmlns:p14="http://schemas.microsoft.com/office/powerpoint/2010/main" val="4241758933"/>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CA9301-C06B-745D-207A-FBF69830974D}"/>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1E72A3B5-A603-7CC4-A9AB-69E0B439C10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D312A4C8-AA24-D362-9639-9F7202F744DE}"/>
              </a:ext>
            </a:extLst>
          </p:cNvPr>
          <p:cNvSpPr>
            <a:spLocks noGrp="1"/>
          </p:cNvSpPr>
          <p:nvPr>
            <p:ph type="sldNum" sz="quarter" idx="12"/>
          </p:nvPr>
        </p:nvSpPr>
        <p:spPr/>
        <p:txBody>
          <a:bodyPr/>
          <a:lstStyle>
            <a:lvl1pPr>
              <a:defRPr/>
            </a:lvl1pPr>
          </a:lstStyle>
          <a:p>
            <a:fld id="{19A34A3C-AFA5-406B-957A-C2EE51DAECFE}" type="slidenum">
              <a:rPr lang="en-US" altLang="en-US"/>
              <a:pPr/>
              <a:t>‹#›</a:t>
            </a:fld>
            <a:endParaRPr lang="en-US" altLang="en-US"/>
          </a:p>
        </p:txBody>
      </p:sp>
    </p:spTree>
    <p:extLst>
      <p:ext uri="{BB962C8B-B14F-4D97-AF65-F5344CB8AC3E}">
        <p14:creationId xmlns:p14="http://schemas.microsoft.com/office/powerpoint/2010/main" val="240234357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D88E-5EE9-7426-8494-903965D667F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246EA9-465B-C0A2-230F-4AAA791DBCB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E4DE83-5E13-25F4-932E-4DDF4562121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AB201-B933-B2A3-9DF6-728A8202BDD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3F2843E-AE67-17BA-919C-AB8B6EDBE67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4DBEFB8-D6CB-C9E7-3485-6108BC2939BB}"/>
              </a:ext>
            </a:extLst>
          </p:cNvPr>
          <p:cNvSpPr>
            <a:spLocks noGrp="1"/>
          </p:cNvSpPr>
          <p:nvPr>
            <p:ph type="sldNum" sz="quarter" idx="12"/>
          </p:nvPr>
        </p:nvSpPr>
        <p:spPr/>
        <p:txBody>
          <a:bodyPr/>
          <a:lstStyle>
            <a:lvl1pPr>
              <a:defRPr/>
            </a:lvl1pPr>
          </a:lstStyle>
          <a:p>
            <a:fld id="{5C825BEF-83C2-496C-A111-C3F2EEB06D28}" type="slidenum">
              <a:rPr lang="en-US" altLang="en-US"/>
              <a:pPr/>
              <a:t>‹#›</a:t>
            </a:fld>
            <a:endParaRPr lang="en-US" altLang="en-US"/>
          </a:p>
        </p:txBody>
      </p:sp>
    </p:spTree>
    <p:extLst>
      <p:ext uri="{BB962C8B-B14F-4D97-AF65-F5344CB8AC3E}">
        <p14:creationId xmlns:p14="http://schemas.microsoft.com/office/powerpoint/2010/main" val="37859984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E8510-056E-6DA8-0214-44752B15BA3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D4C909-A2EA-140C-F602-6DCD754C0EA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83DC2C-BB0B-B66C-7848-DC8927E1B3C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39B170-4F1E-9988-7BDC-7624F0D72E60}"/>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E4D8411-5C59-AAF9-DA44-5A5678C1478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7EC662C-F417-247C-838C-47058D9A0F0D}"/>
              </a:ext>
            </a:extLst>
          </p:cNvPr>
          <p:cNvSpPr>
            <a:spLocks noGrp="1"/>
          </p:cNvSpPr>
          <p:nvPr>
            <p:ph type="sldNum" sz="quarter" idx="12"/>
          </p:nvPr>
        </p:nvSpPr>
        <p:spPr/>
        <p:txBody>
          <a:bodyPr/>
          <a:lstStyle>
            <a:lvl1pPr>
              <a:defRPr/>
            </a:lvl1pPr>
          </a:lstStyle>
          <a:p>
            <a:fld id="{22BE0B60-7E2C-458D-A2F2-CB31657EBBE9}" type="slidenum">
              <a:rPr lang="en-US" altLang="en-US"/>
              <a:pPr/>
              <a:t>‹#›</a:t>
            </a:fld>
            <a:endParaRPr lang="en-US" altLang="en-US"/>
          </a:p>
        </p:txBody>
      </p:sp>
    </p:spTree>
    <p:extLst>
      <p:ext uri="{BB962C8B-B14F-4D97-AF65-F5344CB8AC3E}">
        <p14:creationId xmlns:p14="http://schemas.microsoft.com/office/powerpoint/2010/main" val="206304523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AD17-304D-4516-9B9D-E7FC0D598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668F29-A78D-3D7B-94A0-7A544F5FA1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F3495-A6D4-B072-4C94-9A4D794FD59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145CE1E-9E2D-45AE-341A-45BD7B4B96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B4E686E-6DCB-3480-452F-F3C4EF527A3E}"/>
              </a:ext>
            </a:extLst>
          </p:cNvPr>
          <p:cNvSpPr>
            <a:spLocks noGrp="1"/>
          </p:cNvSpPr>
          <p:nvPr>
            <p:ph type="sldNum" sz="quarter" idx="12"/>
          </p:nvPr>
        </p:nvSpPr>
        <p:spPr/>
        <p:txBody>
          <a:bodyPr/>
          <a:lstStyle>
            <a:lvl1pPr>
              <a:defRPr/>
            </a:lvl1pPr>
          </a:lstStyle>
          <a:p>
            <a:fld id="{405DBCE6-8090-4E12-870E-C4E6E3702A36}" type="slidenum">
              <a:rPr lang="en-US" altLang="en-US"/>
              <a:pPr/>
              <a:t>‹#›</a:t>
            </a:fld>
            <a:endParaRPr lang="en-US" altLang="en-US"/>
          </a:p>
        </p:txBody>
      </p:sp>
    </p:spTree>
    <p:extLst>
      <p:ext uri="{BB962C8B-B14F-4D97-AF65-F5344CB8AC3E}">
        <p14:creationId xmlns:p14="http://schemas.microsoft.com/office/powerpoint/2010/main" val="35043422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C6F4CF-091D-B428-3E18-3B059A7A0978}"/>
              </a:ext>
            </a:extLst>
          </p:cNvPr>
          <p:cNvSpPr>
            <a:spLocks noGrp="1"/>
          </p:cNvSpPr>
          <p:nvPr>
            <p:ph type="title" orient="vert"/>
          </p:nvPr>
        </p:nvSpPr>
        <p:spPr>
          <a:xfrm>
            <a:off x="6515100" y="163513"/>
            <a:ext cx="1943100" cy="59324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6071EB-67CC-2D92-0F89-412F071CBCC4}"/>
              </a:ext>
            </a:extLst>
          </p:cNvPr>
          <p:cNvSpPr>
            <a:spLocks noGrp="1"/>
          </p:cNvSpPr>
          <p:nvPr>
            <p:ph type="body" orient="vert" idx="1"/>
          </p:nvPr>
        </p:nvSpPr>
        <p:spPr>
          <a:xfrm>
            <a:off x="685800" y="163513"/>
            <a:ext cx="5676900" cy="5932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835D99-911F-3B69-B105-8A77E2B8294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0689D2B-91A0-6942-2FA8-57BC32A5EC0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940C0C0-E3CB-4912-EA7A-5E7E2B2FEDEE}"/>
              </a:ext>
            </a:extLst>
          </p:cNvPr>
          <p:cNvSpPr>
            <a:spLocks noGrp="1"/>
          </p:cNvSpPr>
          <p:nvPr>
            <p:ph type="sldNum" sz="quarter" idx="12"/>
          </p:nvPr>
        </p:nvSpPr>
        <p:spPr/>
        <p:txBody>
          <a:bodyPr/>
          <a:lstStyle>
            <a:lvl1pPr>
              <a:defRPr/>
            </a:lvl1pPr>
          </a:lstStyle>
          <a:p>
            <a:fld id="{F378D8F7-EE8D-4E3D-8821-8C2CC5E9B0A5}" type="slidenum">
              <a:rPr lang="en-US" altLang="en-US"/>
              <a:pPr/>
              <a:t>‹#›</a:t>
            </a:fld>
            <a:endParaRPr lang="en-US" altLang="en-US"/>
          </a:p>
        </p:txBody>
      </p:sp>
    </p:spTree>
    <p:extLst>
      <p:ext uri="{BB962C8B-B14F-4D97-AF65-F5344CB8AC3E}">
        <p14:creationId xmlns:p14="http://schemas.microsoft.com/office/powerpoint/2010/main" val="255947748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5/7/2023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363790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5/7/2023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38323952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5/7/2023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11639330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5/7/2023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3942100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5/7/2023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895762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5/7/2023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2455673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5/7/2023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11051280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5/7/2023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59078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5/7/2023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9048403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5/7/2023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41244672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5/7/2023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291741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2555BDB7-F7B1-D009-BE9D-501FE7EF9085}"/>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A4CC3F90-960F-9ACD-37D5-B47F0F7BB6F0}"/>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48E16F03-40C1-381E-3B52-A2C14D1FEDBB}"/>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5B6BD8DD-1BE0-7235-BBC5-CA11A6528823}"/>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AA6BEEC8-DAF0-E934-E1A1-E8E32DF1E177}"/>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E9F80DC3-1622-A535-AD1A-1D80D9B65E5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53AE8ADB-B9E7-0072-B99D-C4866BD8533E}"/>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8FF7B918-3CDE-3B5E-63C2-ADBEA5B9B70B}"/>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DD2C9E7D-75EB-5A49-B7CE-9F9AC2B23F42}"/>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C9F18411-B7F6-7FFD-0172-0C083CE60909}"/>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5751F7C2-96E3-45BC-A023-BAEFDCF506CF}"/>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37A2B66D-50E6-A5D5-31E4-CD1FEBE0DA31}"/>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8A6D0394-49B9-BF87-0ADF-34D9F6375E3A}"/>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6AB7C975-D184-1B30-915F-A907202C8968}"/>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F0FDF31A-63E2-E508-E917-7F1F22769621}"/>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ECDC17AB-2EB3-4964-B8F4-51BEE3345CB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F7A9CD60-CA82-AA53-401D-4465F28B22AA}"/>
              </a:ext>
            </a:extLst>
          </p:cNvPr>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7043" name="Rectangle 3">
            <a:extLst>
              <a:ext uri="{FF2B5EF4-FFF2-40B4-BE49-F238E27FC236}">
                <a16:creationId xmlns:a16="http://schemas.microsoft.com/office/drawing/2014/main" id="{BAFB36F3-187E-98C6-ACED-F1B15B6543A9}"/>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4" name="Rectangle 4">
            <a:extLst>
              <a:ext uri="{FF2B5EF4-FFF2-40B4-BE49-F238E27FC236}">
                <a16:creationId xmlns:a16="http://schemas.microsoft.com/office/drawing/2014/main" id="{00F786AD-A38C-152E-BAD8-57CB39043432}"/>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endParaRPr lang="en-US" altLang="en-US"/>
          </a:p>
        </p:txBody>
      </p:sp>
      <p:sp>
        <p:nvSpPr>
          <p:cNvPr id="87045" name="Rectangle 5">
            <a:extLst>
              <a:ext uri="{FF2B5EF4-FFF2-40B4-BE49-F238E27FC236}">
                <a16:creationId xmlns:a16="http://schemas.microsoft.com/office/drawing/2014/main" id="{F544E806-F9E1-F418-4081-B098016C5E10}"/>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ltLang="en-US"/>
          </a:p>
        </p:txBody>
      </p:sp>
      <p:sp>
        <p:nvSpPr>
          <p:cNvPr id="87046" name="Rectangle 6">
            <a:extLst>
              <a:ext uri="{FF2B5EF4-FFF2-40B4-BE49-F238E27FC236}">
                <a16:creationId xmlns:a16="http://schemas.microsoft.com/office/drawing/2014/main" id="{1DBF1DA4-5641-6979-8484-D26AB7A9C92E}"/>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833739FC-2FF1-421B-BC13-1231196E478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spd="slow">
    <p:fade/>
  </p:transition>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5/7/2023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56672088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29A21A1C-9335-7CB6-7275-B4A9CBCB2A51}"/>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b="0">
              <a:solidFill>
                <a:srgbClr val="000000"/>
              </a:solidFill>
            </a:endParaRPr>
          </a:p>
        </p:txBody>
      </p:sp>
      <p:sp>
        <p:nvSpPr>
          <p:cNvPr id="16390" name="Text Box 6">
            <a:extLst>
              <a:ext uri="{FF2B5EF4-FFF2-40B4-BE49-F238E27FC236}">
                <a16:creationId xmlns:a16="http://schemas.microsoft.com/office/drawing/2014/main" id="{81C6234D-F9CF-6061-1CB3-5B50A75182F3}"/>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6391" name="Text Box 7">
            <a:extLst>
              <a:ext uri="{FF2B5EF4-FFF2-40B4-BE49-F238E27FC236}">
                <a16:creationId xmlns:a16="http://schemas.microsoft.com/office/drawing/2014/main" id="{2037E9C1-AF3E-EFEA-D145-6BF63F828F22}"/>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b="0">
                <a:solidFill>
                  <a:schemeClr val="folHlink"/>
                </a:solidFill>
              </a:rPr>
              <a:t> Some were </a:t>
            </a:r>
            <a:r>
              <a:rPr lang="en-US" altLang="en-US" sz="2800" u="sng">
                <a:solidFill>
                  <a:schemeClr val="folHlink"/>
                </a:solidFill>
              </a:rPr>
              <a:t>good</a:t>
            </a:r>
            <a:r>
              <a:rPr lang="en-US" altLang="en-US" sz="2800" b="0">
                <a:solidFill>
                  <a:schemeClr val="folHlink"/>
                </a:solidFill>
              </a:rPr>
              <a:t> (Smyrna, Philadelphia)</a:t>
            </a:r>
          </a:p>
          <a:p>
            <a:pPr>
              <a:spcBef>
                <a:spcPct val="50000"/>
              </a:spcBef>
              <a:buFontTx/>
              <a:buChar char="•"/>
            </a:pPr>
            <a:r>
              <a:rPr lang="en-US" altLang="en-US" sz="2800" b="0">
                <a:solidFill>
                  <a:schemeClr val="folHlink"/>
                </a:solidFill>
              </a:rPr>
              <a:t> Some were </a:t>
            </a:r>
            <a:r>
              <a:rPr lang="en-US" altLang="en-US" sz="2800" u="sng">
                <a:solidFill>
                  <a:schemeClr val="folHlink"/>
                </a:solidFill>
              </a:rPr>
              <a:t>good / bad</a:t>
            </a:r>
            <a:r>
              <a:rPr lang="en-US" altLang="en-US" sz="2800" b="0">
                <a:solidFill>
                  <a:schemeClr val="folHlink"/>
                </a:solidFill>
              </a:rPr>
              <a:t> (Ephesus, Pergomas, 	Thyatira, Sardis)</a:t>
            </a:r>
          </a:p>
          <a:p>
            <a:pPr>
              <a:spcBef>
                <a:spcPct val="50000"/>
              </a:spcBef>
              <a:buFontTx/>
              <a:buChar char="•"/>
            </a:pPr>
            <a:r>
              <a:rPr lang="en-US" altLang="en-US" sz="2800" b="0">
                <a:solidFill>
                  <a:schemeClr val="folHlink"/>
                </a:solidFill>
              </a:rPr>
              <a:t> One was </a:t>
            </a:r>
            <a:r>
              <a:rPr lang="en-US" altLang="en-US" sz="2800" u="sng">
                <a:solidFill>
                  <a:schemeClr val="folHlink"/>
                </a:solidFill>
              </a:rPr>
              <a:t>bad</a:t>
            </a:r>
            <a:r>
              <a:rPr lang="en-US" altLang="en-US" sz="2800" b="0">
                <a:solidFill>
                  <a:schemeClr val="folHlink"/>
                </a:solidFill>
              </a:rPr>
              <a:t> (Laodicea)</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63060C84-8B1D-D756-EB4F-66AFCEA83938}"/>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7413" name="Oval 5">
            <a:extLst>
              <a:ext uri="{FF2B5EF4-FFF2-40B4-BE49-F238E27FC236}">
                <a16:creationId xmlns:a16="http://schemas.microsoft.com/office/drawing/2014/main" id="{5B1CB7C1-832A-4947-DB55-73A136550624}"/>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4" name="Oval 6">
            <a:extLst>
              <a:ext uri="{FF2B5EF4-FFF2-40B4-BE49-F238E27FC236}">
                <a16:creationId xmlns:a16="http://schemas.microsoft.com/office/drawing/2014/main" id="{38B841E2-7738-7391-0D9C-108DF606EFA9}"/>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5" name="Oval 7">
            <a:extLst>
              <a:ext uri="{FF2B5EF4-FFF2-40B4-BE49-F238E27FC236}">
                <a16:creationId xmlns:a16="http://schemas.microsoft.com/office/drawing/2014/main" id="{64A1CE09-EEDF-1048-E488-0AFBC129B8CD}"/>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6" name="Oval 8">
            <a:extLst>
              <a:ext uri="{FF2B5EF4-FFF2-40B4-BE49-F238E27FC236}">
                <a16:creationId xmlns:a16="http://schemas.microsoft.com/office/drawing/2014/main" id="{5C3B4230-2088-52CC-36B3-14FCE2EF5A14}"/>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7" name="Oval 9">
            <a:extLst>
              <a:ext uri="{FF2B5EF4-FFF2-40B4-BE49-F238E27FC236}">
                <a16:creationId xmlns:a16="http://schemas.microsoft.com/office/drawing/2014/main" id="{AA691C41-C6BC-13FE-226D-F3E193B40B48}"/>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8" name="Oval 10">
            <a:extLst>
              <a:ext uri="{FF2B5EF4-FFF2-40B4-BE49-F238E27FC236}">
                <a16:creationId xmlns:a16="http://schemas.microsoft.com/office/drawing/2014/main" id="{7D25E139-1764-258C-4AE7-B47C48A4F6DC}"/>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9" name="Oval 11">
            <a:extLst>
              <a:ext uri="{FF2B5EF4-FFF2-40B4-BE49-F238E27FC236}">
                <a16:creationId xmlns:a16="http://schemas.microsoft.com/office/drawing/2014/main" id="{5089616D-C6DD-8994-0DDC-29A0FE0A91CE}"/>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Bad</a:t>
            </a:r>
          </a:p>
        </p:txBody>
      </p:sp>
      <p:sp>
        <p:nvSpPr>
          <p:cNvPr id="17420" name="Text Box 12">
            <a:extLst>
              <a:ext uri="{FF2B5EF4-FFF2-40B4-BE49-F238E27FC236}">
                <a16:creationId xmlns:a16="http://schemas.microsoft.com/office/drawing/2014/main" id="{2353B631-48CF-1564-5D1F-7FF850E61323}"/>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Tx/>
              <a:buChar char="•"/>
            </a:pPr>
            <a:r>
              <a:rPr lang="en-US" altLang="en-US" b="0">
                <a:solidFill>
                  <a:srgbClr val="000000"/>
                </a:solidFill>
              </a:rPr>
              <a:t> Most of us would like to be in GOOD church (no 	condemnation)</a:t>
            </a:r>
          </a:p>
          <a:p>
            <a:pPr>
              <a:spcBef>
                <a:spcPct val="50000"/>
              </a:spcBef>
              <a:buFontTx/>
              <a:buChar char="•"/>
            </a:pPr>
            <a:r>
              <a:rPr lang="en-US" altLang="en-US" b="0">
                <a:solidFill>
                  <a:srgbClr val="000000"/>
                </a:solidFill>
              </a:rPr>
              <a:t> None of us would have anything to do with a BAD 	church (no commendation)</a:t>
            </a:r>
          </a:p>
          <a:p>
            <a:pPr>
              <a:spcBef>
                <a:spcPct val="50000"/>
              </a:spcBef>
              <a:buFontTx/>
              <a:buChar char="•"/>
            </a:pPr>
            <a:r>
              <a:rPr lang="en-US" altLang="en-US" b="0">
                <a:solidFill>
                  <a:srgbClr val="000000"/>
                </a:solidFill>
              </a:rPr>
              <a:t> Reality: may be in a church that is GOOD / BAD 	(Some commendation &amp; Some condemnation)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a:extLst>
              <a:ext uri="{FF2B5EF4-FFF2-40B4-BE49-F238E27FC236}">
                <a16:creationId xmlns:a16="http://schemas.microsoft.com/office/drawing/2014/main" id="{574A0F4F-EACD-25BC-9BE5-D793D7CFFF1D}"/>
              </a:ext>
            </a:extLst>
          </p:cNvPr>
          <p:cNvSpPr txBox="1">
            <a:spLocks noChangeArrowheads="1"/>
          </p:cNvSpPr>
          <p:nvPr/>
        </p:nvSpPr>
        <p:spPr bwMode="auto">
          <a:xfrm>
            <a:off x="1219200" y="762000"/>
            <a:ext cx="7620000" cy="294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3200" dirty="0">
                <a:solidFill>
                  <a:srgbClr val="000000"/>
                </a:solidFill>
              </a:rPr>
              <a:t>A Church Left Its First Love – </a:t>
            </a:r>
            <a:r>
              <a:rPr lang="en-US" altLang="en-US" sz="3200" i="1" dirty="0">
                <a:solidFill>
                  <a:srgbClr val="6600FF"/>
                </a:solidFill>
              </a:rPr>
              <a:t>Ephesus  	</a:t>
            </a:r>
            <a:r>
              <a:rPr lang="en-US" altLang="en-US" sz="3200" dirty="0">
                <a:solidFill>
                  <a:srgbClr val="5F5F5F"/>
                </a:solidFill>
              </a:rPr>
              <a:t>(Rev. 2:1-7)</a:t>
            </a:r>
          </a:p>
          <a:p>
            <a:pPr>
              <a:lnSpc>
                <a:spcPct val="80000"/>
              </a:lnSpc>
              <a:spcBef>
                <a:spcPct val="50000"/>
              </a:spcBef>
            </a:pPr>
            <a:r>
              <a:rPr lang="en-US" altLang="en-US" sz="3200" dirty="0">
                <a:solidFill>
                  <a:srgbClr val="000000"/>
                </a:solidFill>
              </a:rPr>
              <a:t>A Church Under Pressure</a:t>
            </a:r>
            <a:r>
              <a:rPr lang="en-US" altLang="en-US" sz="3200" dirty="0">
                <a:solidFill>
                  <a:srgbClr val="5F5F5F"/>
                </a:solidFill>
              </a:rPr>
              <a:t> </a:t>
            </a:r>
            <a:r>
              <a:rPr lang="en-US" altLang="en-US" sz="2800" dirty="0">
                <a:solidFill>
                  <a:srgbClr val="000000"/>
                </a:solidFill>
              </a:rPr>
              <a:t>–</a:t>
            </a:r>
            <a:r>
              <a:rPr lang="en-US" altLang="en-US" sz="3200" dirty="0">
                <a:solidFill>
                  <a:srgbClr val="5F5F5F"/>
                </a:solidFill>
              </a:rPr>
              <a:t> </a:t>
            </a:r>
            <a:r>
              <a:rPr lang="en-US" altLang="en-US" sz="3200" i="1" dirty="0">
                <a:solidFill>
                  <a:srgbClr val="6600FF"/>
                </a:solidFill>
              </a:rPr>
              <a:t>Smyrna   	</a:t>
            </a:r>
            <a:r>
              <a:rPr lang="en-US" altLang="en-US" sz="3200" dirty="0">
                <a:solidFill>
                  <a:srgbClr val="777777"/>
                </a:solidFill>
              </a:rPr>
              <a:t>(Rev. 2:8-11)</a:t>
            </a:r>
          </a:p>
          <a:p>
            <a:pPr>
              <a:lnSpc>
                <a:spcPct val="80000"/>
              </a:lnSpc>
              <a:spcBef>
                <a:spcPct val="50000"/>
              </a:spcBef>
            </a:pPr>
            <a:r>
              <a:rPr lang="en-US" altLang="en-US" sz="3200" dirty="0">
                <a:solidFill>
                  <a:srgbClr val="000000"/>
                </a:solidFill>
              </a:rPr>
              <a:t>A Church That Compromised</a:t>
            </a:r>
            <a:r>
              <a:rPr lang="en-US" altLang="en-US" sz="3200" dirty="0">
                <a:solidFill>
                  <a:srgbClr val="5F5F5F"/>
                </a:solidFill>
              </a:rPr>
              <a:t> </a:t>
            </a:r>
            <a:r>
              <a:rPr lang="en-US" altLang="en-US" sz="2800" dirty="0">
                <a:solidFill>
                  <a:srgbClr val="000000"/>
                </a:solidFill>
              </a:rPr>
              <a:t>–</a:t>
            </a:r>
            <a:r>
              <a:rPr lang="en-US" altLang="en-US" sz="3200" dirty="0">
                <a:solidFill>
                  <a:srgbClr val="5F5F5F"/>
                </a:solidFill>
              </a:rPr>
              <a:t> </a:t>
            </a:r>
            <a:r>
              <a:rPr lang="en-US" altLang="en-US" sz="3200" i="1" dirty="0">
                <a:solidFill>
                  <a:srgbClr val="6600FF"/>
                </a:solidFill>
              </a:rPr>
              <a:t>Pergamos   	</a:t>
            </a:r>
            <a:r>
              <a:rPr lang="en-US" altLang="en-US" sz="3200" dirty="0">
                <a:solidFill>
                  <a:srgbClr val="777777"/>
                </a:solidFill>
              </a:rPr>
              <a:t>(Rev. 2:12-17)</a:t>
            </a:r>
            <a:endParaRPr lang="en-US" altLang="en-US" sz="3200" i="1" dirty="0">
              <a:solidFill>
                <a:srgbClr val="777777"/>
              </a:solidFill>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a:extLst>
              <a:ext uri="{FF2B5EF4-FFF2-40B4-BE49-F238E27FC236}">
                <a16:creationId xmlns:a16="http://schemas.microsoft.com/office/drawing/2014/main" id="{663CCA24-D349-A931-2A1C-25AFB42636B8}"/>
              </a:ext>
            </a:extLst>
          </p:cNvPr>
          <p:cNvSpPr txBox="1">
            <a:spLocks noChangeArrowheads="1"/>
          </p:cNvSpPr>
          <p:nvPr/>
        </p:nvSpPr>
        <p:spPr bwMode="auto">
          <a:xfrm>
            <a:off x="2133600" y="381000"/>
            <a:ext cx="60960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000000"/>
                </a:solidFill>
              </a:rPr>
              <a:t>The Church At Thyatira </a:t>
            </a:r>
            <a:r>
              <a:rPr lang="en-US" altLang="en-US" sz="3600" i="1">
                <a:solidFill>
                  <a:srgbClr val="000000"/>
                </a:solidFill>
              </a:rPr>
              <a:t>(Rev. 2:18-29)</a:t>
            </a:r>
          </a:p>
        </p:txBody>
      </p:sp>
      <p:sp>
        <p:nvSpPr>
          <p:cNvPr id="18437" name="Text Box 5">
            <a:extLst>
              <a:ext uri="{FF2B5EF4-FFF2-40B4-BE49-F238E27FC236}">
                <a16:creationId xmlns:a16="http://schemas.microsoft.com/office/drawing/2014/main" id="{0E8746D8-2983-35F8-F34D-92A020320F30}"/>
              </a:ext>
            </a:extLst>
          </p:cNvPr>
          <p:cNvSpPr txBox="1">
            <a:spLocks noChangeArrowheads="1"/>
          </p:cNvSpPr>
          <p:nvPr/>
        </p:nvSpPr>
        <p:spPr bwMode="auto">
          <a:xfrm>
            <a:off x="1676400" y="1828800"/>
            <a:ext cx="685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solidFill>
                  <a:srgbClr val="000000"/>
                </a:solidFill>
              </a:rPr>
              <a:t>Get a letter – You have allowed the wicked to do their work!</a:t>
            </a:r>
          </a:p>
        </p:txBody>
      </p:sp>
      <p:pic>
        <p:nvPicPr>
          <p:cNvPr id="18440" name="Picture 8">
            <a:extLst>
              <a:ext uri="{FF2B5EF4-FFF2-40B4-BE49-F238E27FC236}">
                <a16:creationId xmlns:a16="http://schemas.microsoft.com/office/drawing/2014/main" id="{629FDDD6-D161-DD3B-C810-C83101865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3" name="Text Box 11">
            <a:extLst>
              <a:ext uri="{FF2B5EF4-FFF2-40B4-BE49-F238E27FC236}">
                <a16:creationId xmlns:a16="http://schemas.microsoft.com/office/drawing/2014/main" id="{28B23817-9500-9466-2622-FC2D2C4D9113}"/>
              </a:ext>
            </a:extLst>
          </p:cNvPr>
          <p:cNvSpPr txBox="1">
            <a:spLocks noChangeArrowheads="1"/>
          </p:cNvSpPr>
          <p:nvPr/>
        </p:nvSpPr>
        <p:spPr bwMode="auto">
          <a:xfrm>
            <a:off x="4343400" y="3673475"/>
            <a:ext cx="46482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0">
                <a:solidFill>
                  <a:srgbClr val="000000"/>
                </a:solidFill>
              </a:rPr>
              <a:t>A Church</a:t>
            </a:r>
          </a:p>
          <a:p>
            <a:pPr algn="ctr">
              <a:lnSpc>
                <a:spcPct val="50000"/>
              </a:lnSpc>
              <a:spcBef>
                <a:spcPct val="50000"/>
              </a:spcBef>
            </a:pPr>
            <a:r>
              <a:rPr lang="en-US" altLang="en-US" sz="4400" b="0">
                <a:solidFill>
                  <a:srgbClr val="000000"/>
                </a:solidFill>
              </a:rPr>
              <a:t>That was Tolerant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a:extLst>
              <a:ext uri="{FF2B5EF4-FFF2-40B4-BE49-F238E27FC236}">
                <a16:creationId xmlns:a16="http://schemas.microsoft.com/office/drawing/2014/main" id="{90F9DB84-8C94-2894-D0D6-7C28B824C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88068" name="Oval 4">
            <a:extLst>
              <a:ext uri="{FF2B5EF4-FFF2-40B4-BE49-F238E27FC236}">
                <a16:creationId xmlns:a16="http://schemas.microsoft.com/office/drawing/2014/main" id="{362BD6E1-F492-9FCA-6588-37D23CD6A400}"/>
              </a:ext>
            </a:extLst>
          </p:cNvPr>
          <p:cNvSpPr>
            <a:spLocks noChangeArrowheads="1"/>
          </p:cNvSpPr>
          <p:nvPr/>
        </p:nvSpPr>
        <p:spPr bwMode="auto">
          <a:xfrm>
            <a:off x="2286000" y="28194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ltLang="en-US">
              <a:effectLst>
                <a:outerShdw blurRad="38100" dist="38100" dir="2700000" algn="tl">
                  <a:srgbClr val="FFFFFF"/>
                </a:outerShdw>
              </a:effectLst>
            </a:endParaRPr>
          </a:p>
        </p:txBody>
      </p:sp>
      <p:sp>
        <p:nvSpPr>
          <p:cNvPr id="88069" name="Text Box 5">
            <a:extLst>
              <a:ext uri="{FF2B5EF4-FFF2-40B4-BE49-F238E27FC236}">
                <a16:creationId xmlns:a16="http://schemas.microsoft.com/office/drawing/2014/main" id="{4ED0AB16-D888-318D-1219-A939E86169E3}"/>
              </a:ext>
            </a:extLst>
          </p:cNvPr>
          <p:cNvSpPr txBox="1">
            <a:spLocks noChangeArrowheads="1"/>
          </p:cNvSpPr>
          <p:nvPr/>
        </p:nvSpPr>
        <p:spPr bwMode="auto">
          <a:xfrm>
            <a:off x="3810000" y="685800"/>
            <a:ext cx="5334000" cy="2043113"/>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a:t> Little known about the city 	from the text</a:t>
            </a:r>
          </a:p>
          <a:p>
            <a:pPr>
              <a:spcBef>
                <a:spcPct val="50000"/>
              </a:spcBef>
              <a:buFontTx/>
              <a:buChar char="•"/>
            </a:pPr>
            <a:r>
              <a:rPr lang="en-US" altLang="en-US" sz="2800"/>
              <a:t> Lydia was from Thyatira (Acts 	16:14)</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circle(in)">
                                      <p:cBhvr>
                                        <p:cTn id="7" dur="2000"/>
                                        <p:tgtEl>
                                          <p:spTgt spid="880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8069"/>
                                        </p:tgtEl>
                                        <p:attrNameLst>
                                          <p:attrName>style.visibility</p:attrName>
                                        </p:attrNameLst>
                                      </p:cBhvr>
                                      <p:to>
                                        <p:strVal val="visible"/>
                                      </p:to>
                                    </p:set>
                                    <p:animEffect transition="in" filter="wipe(left)">
                                      <p:cBhvr>
                                        <p:cTn id="12" dur="2000"/>
                                        <p:tgtEl>
                                          <p:spTgt spid="88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P spid="880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479D7124-49AB-BCB8-5672-64718B7058E5}"/>
              </a:ext>
            </a:extLst>
          </p:cNvPr>
          <p:cNvSpPr txBox="1">
            <a:spLocks noChangeArrowheads="1"/>
          </p:cNvSpPr>
          <p:nvPr/>
        </p:nvSpPr>
        <p:spPr bwMode="auto">
          <a:xfrm>
            <a:off x="1295400" y="381000"/>
            <a:ext cx="7543800" cy="63087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u="sng">
                <a:solidFill>
                  <a:srgbClr val="000000"/>
                </a:solidFill>
              </a:rPr>
              <a:t>Rev 2:18-29</a:t>
            </a:r>
          </a:p>
          <a:p>
            <a:endParaRPr lang="en-US" altLang="en-US" sz="2400" u="sng">
              <a:solidFill>
                <a:srgbClr val="000000"/>
              </a:solidFill>
            </a:endParaRPr>
          </a:p>
          <a:p>
            <a:r>
              <a:rPr lang="en-US" altLang="en-US" sz="2400" b="0">
                <a:solidFill>
                  <a:srgbClr val="000000"/>
                </a:solidFill>
              </a:rPr>
              <a:t>18 "And to the angel of the church in Thyatira write, 'These things says the Son of God, who has eyes like a flame of fire, and His feet like fine brass: </a:t>
            </a:r>
          </a:p>
          <a:p>
            <a:endParaRPr lang="en-US" altLang="en-US" sz="2400" b="0">
              <a:solidFill>
                <a:srgbClr val="000000"/>
              </a:solidFill>
            </a:endParaRPr>
          </a:p>
          <a:p>
            <a:r>
              <a:rPr lang="en-US" altLang="en-US" sz="2400" b="0">
                <a:solidFill>
                  <a:srgbClr val="000000"/>
                </a:solidFill>
              </a:rPr>
              <a:t>19 "I know your works, love, service, faith, and your patience; and as for your works, the last are more than the first. </a:t>
            </a:r>
          </a:p>
          <a:p>
            <a:endParaRPr lang="en-US" altLang="en-US" sz="2400" b="0">
              <a:solidFill>
                <a:srgbClr val="000000"/>
              </a:solidFill>
            </a:endParaRPr>
          </a:p>
          <a:p>
            <a:r>
              <a:rPr lang="en-US" altLang="en-US" sz="2400" b="0">
                <a:solidFill>
                  <a:srgbClr val="000000"/>
                </a:solidFill>
              </a:rPr>
              <a:t>20 Nevertheless I have a few things against you, because you allow that woman Jezebel, who calls herself a prophetess, to teach and seduce My servants to commit sexual immorality and eat things sacrificed to idols. </a:t>
            </a:r>
          </a:p>
          <a:p>
            <a:endParaRPr lang="en-US" altLang="en-US" sz="2400" b="0">
              <a:solidFill>
                <a:srgbClr val="000000"/>
              </a:solidFill>
            </a:endParaRPr>
          </a:p>
          <a:p>
            <a:r>
              <a:rPr lang="en-US" altLang="en-US" sz="2400" b="0">
                <a:solidFill>
                  <a:srgbClr val="000000"/>
                </a:solidFill>
              </a:rPr>
              <a:t>21 And I gave her time to repent of her sexual immorality, and she did not repent. </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a:extLst>
              <a:ext uri="{FF2B5EF4-FFF2-40B4-BE49-F238E27FC236}">
                <a16:creationId xmlns:a16="http://schemas.microsoft.com/office/drawing/2014/main" id="{7D430CB8-29AD-1CF0-F41F-2FF4A51A4CC9}"/>
              </a:ext>
            </a:extLst>
          </p:cNvPr>
          <p:cNvSpPr txBox="1">
            <a:spLocks noChangeArrowheads="1"/>
          </p:cNvSpPr>
          <p:nvPr/>
        </p:nvSpPr>
        <p:spPr bwMode="auto">
          <a:xfrm>
            <a:off x="1295400" y="381000"/>
            <a:ext cx="7543800" cy="5943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a:solidFill>
                  <a:srgbClr val="000000"/>
                </a:solidFill>
              </a:rPr>
              <a:t>22 Indeed I will cast her into a sickbed, and those who commit adultery with her into great tribulation, unless they repent of their deeds. </a:t>
            </a:r>
          </a:p>
          <a:p>
            <a:endParaRPr lang="en-US" altLang="en-US" sz="2400" b="0">
              <a:solidFill>
                <a:srgbClr val="000000"/>
              </a:solidFill>
            </a:endParaRPr>
          </a:p>
          <a:p>
            <a:r>
              <a:rPr lang="en-US" altLang="en-US" sz="2400" b="0">
                <a:solidFill>
                  <a:srgbClr val="000000"/>
                </a:solidFill>
              </a:rPr>
              <a:t>23 I will kill her children with death, and all the churches shall know that I am He who searches the minds and hearts. And I will give to each one of you according to your works. </a:t>
            </a:r>
          </a:p>
          <a:p>
            <a:endParaRPr lang="en-US" altLang="en-US" sz="2400" b="0">
              <a:solidFill>
                <a:srgbClr val="000000"/>
              </a:solidFill>
            </a:endParaRPr>
          </a:p>
          <a:p>
            <a:r>
              <a:rPr lang="en-US" altLang="en-US" sz="2400" b="0">
                <a:solidFill>
                  <a:srgbClr val="000000"/>
                </a:solidFill>
              </a:rPr>
              <a:t>24 Now to you I say, and to the rest in Thyatira, as many as do not have this doctrine, who have not known the depths of Satan, as they say, I will put on you no other burden. </a:t>
            </a:r>
          </a:p>
          <a:p>
            <a:endParaRPr lang="en-US" altLang="en-US" sz="2400" b="0">
              <a:solidFill>
                <a:srgbClr val="000000"/>
              </a:solidFill>
            </a:endParaRPr>
          </a:p>
          <a:p>
            <a:r>
              <a:rPr lang="en-US" altLang="en-US" sz="2400" b="0">
                <a:solidFill>
                  <a:srgbClr val="000000"/>
                </a:solidFill>
              </a:rPr>
              <a:t>25 But hold fast what you have till I come. </a:t>
            </a:r>
          </a:p>
          <a:p>
            <a:endParaRPr lang="en-US" altLang="en-US" sz="2400" b="0">
              <a:solidFill>
                <a:srgbClr val="000000"/>
              </a:solidFill>
            </a:endParaRPr>
          </a:p>
          <a:p>
            <a:r>
              <a:rPr lang="en-US" altLang="en-US" sz="2400" b="0">
                <a:solidFill>
                  <a:srgbClr val="000000"/>
                </a:solidFill>
              </a:rPr>
              <a:t>26 And he who overcomes, and keeps My works until the end, to him I will give power over the nations--</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a:extLst>
              <a:ext uri="{FF2B5EF4-FFF2-40B4-BE49-F238E27FC236}">
                <a16:creationId xmlns:a16="http://schemas.microsoft.com/office/drawing/2014/main" id="{7DB74E65-2BF8-15EB-099D-5B87F73BF6DF}"/>
              </a:ext>
            </a:extLst>
          </p:cNvPr>
          <p:cNvSpPr txBox="1">
            <a:spLocks noChangeArrowheads="1"/>
          </p:cNvSpPr>
          <p:nvPr/>
        </p:nvSpPr>
        <p:spPr bwMode="auto">
          <a:xfrm>
            <a:off x="1295400" y="381000"/>
            <a:ext cx="7543800" cy="3022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a:solidFill>
                  <a:srgbClr val="000000"/>
                </a:solidFill>
              </a:rPr>
              <a:t>27'He shall rule them with a rod of iron; They shall be dashed to pieces like the potter's vessels'-- as I also have received from My Father; </a:t>
            </a:r>
          </a:p>
          <a:p>
            <a:endParaRPr lang="en-US" altLang="en-US" sz="2400" b="0">
              <a:solidFill>
                <a:srgbClr val="000000"/>
              </a:solidFill>
            </a:endParaRPr>
          </a:p>
          <a:p>
            <a:r>
              <a:rPr lang="en-US" altLang="en-US" sz="2400" b="0">
                <a:solidFill>
                  <a:srgbClr val="000000"/>
                </a:solidFill>
              </a:rPr>
              <a:t>28 and I will give him the morning star. </a:t>
            </a:r>
          </a:p>
          <a:p>
            <a:endParaRPr lang="en-US" altLang="en-US" sz="2400" b="0">
              <a:solidFill>
                <a:srgbClr val="000000"/>
              </a:solidFill>
            </a:endParaRPr>
          </a:p>
          <a:p>
            <a:r>
              <a:rPr lang="en-US" altLang="en-US" sz="2400" b="0">
                <a:solidFill>
                  <a:srgbClr val="000000"/>
                </a:solidFill>
              </a:rPr>
              <a:t>29 "He who has an ear, let him hear what the Spirit says to the churches." ' </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a:extLst>
              <a:ext uri="{FF2B5EF4-FFF2-40B4-BE49-F238E27FC236}">
                <a16:creationId xmlns:a16="http://schemas.microsoft.com/office/drawing/2014/main" id="{BFA8D182-5B38-7062-5128-AA3668189A79}"/>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14691" name="AutoShape 3">
            <a:extLst>
              <a:ext uri="{FF2B5EF4-FFF2-40B4-BE49-F238E27FC236}">
                <a16:creationId xmlns:a16="http://schemas.microsoft.com/office/drawing/2014/main" id="{8208BCF9-4FA4-E980-2FB0-F330B68EF2D0}"/>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14692" name="Text Box 4">
            <a:extLst>
              <a:ext uri="{FF2B5EF4-FFF2-40B4-BE49-F238E27FC236}">
                <a16:creationId xmlns:a16="http://schemas.microsoft.com/office/drawing/2014/main" id="{614F3E3E-591F-649A-93A3-1FCEC1D0901E}"/>
              </a:ext>
            </a:extLst>
          </p:cNvPr>
          <p:cNvSpPr txBox="1">
            <a:spLocks noChangeArrowheads="1"/>
          </p:cNvSpPr>
          <p:nvPr/>
        </p:nvSpPr>
        <p:spPr bwMode="auto">
          <a:xfrm>
            <a:off x="1371600" y="2420938"/>
            <a:ext cx="6451600" cy="375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a:p>
            <a:pPr>
              <a:lnSpc>
                <a:spcPct val="120000"/>
              </a:lnSpc>
            </a:pPr>
            <a:r>
              <a:rPr lang="en-US" altLang="en-US" sz="4000">
                <a:solidFill>
                  <a:srgbClr val="000000"/>
                </a:solidFill>
              </a:rPr>
              <a:t>II. The Strength (vv. 18-19)</a:t>
            </a:r>
          </a:p>
          <a:p>
            <a:pPr>
              <a:lnSpc>
                <a:spcPct val="120000"/>
              </a:lnSpc>
            </a:pPr>
            <a:r>
              <a:rPr lang="en-US" altLang="en-US" sz="4000">
                <a:solidFill>
                  <a:srgbClr val="000000"/>
                </a:solidFill>
              </a:rPr>
              <a:t>III. The Weakness (v. 20)</a:t>
            </a:r>
          </a:p>
          <a:p>
            <a:pPr>
              <a:lnSpc>
                <a:spcPct val="120000"/>
              </a:lnSpc>
            </a:pPr>
            <a:r>
              <a:rPr lang="en-US" altLang="en-US" sz="4000">
                <a:solidFill>
                  <a:srgbClr val="000000"/>
                </a:solidFill>
              </a:rPr>
              <a:t>IV. The Warning (vv. 21-23)</a:t>
            </a:r>
          </a:p>
          <a:p>
            <a:pPr>
              <a:lnSpc>
                <a:spcPct val="120000"/>
              </a:lnSpc>
            </a:pPr>
            <a:r>
              <a:rPr lang="en-US" altLang="en-US" sz="4000">
                <a:solidFill>
                  <a:srgbClr val="000000"/>
                </a:solidFill>
              </a:rPr>
              <a:t>V. The Assurance (vv. 24-29)</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p:cTn id="7" dur="1000" fill="hold"/>
                                        <p:tgtEl>
                                          <p:spTgt spid="114692"/>
                                        </p:tgtEl>
                                        <p:attrNameLst>
                                          <p:attrName>ppt_x</p:attrName>
                                        </p:attrNameLst>
                                      </p:cBhvr>
                                      <p:tavLst>
                                        <p:tav tm="0">
                                          <p:val>
                                            <p:strVal val="#ppt_x-.2"/>
                                          </p:val>
                                        </p:tav>
                                        <p:tav tm="100000">
                                          <p:val>
                                            <p:strVal val="#ppt_x"/>
                                          </p:val>
                                        </p:tav>
                                      </p:tavLst>
                                    </p:anim>
                                    <p:anim calcmode="lin" valueType="num">
                                      <p:cBhvr>
                                        <p:cTn id="8" dur="1000" fill="hold"/>
                                        <p:tgtEl>
                                          <p:spTgt spid="1146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4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a:extLst>
              <a:ext uri="{FF2B5EF4-FFF2-40B4-BE49-F238E27FC236}">
                <a16:creationId xmlns:a16="http://schemas.microsoft.com/office/drawing/2014/main" id="{BE05AB95-A07A-7977-06AC-13735EB97971}"/>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7219" name="AutoShape 3">
            <a:extLst>
              <a:ext uri="{FF2B5EF4-FFF2-40B4-BE49-F238E27FC236}">
                <a16:creationId xmlns:a16="http://schemas.microsoft.com/office/drawing/2014/main" id="{B9761697-64A8-69A5-87D1-E458311FCF0B}"/>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37220" name="Text Box 4">
            <a:extLst>
              <a:ext uri="{FF2B5EF4-FFF2-40B4-BE49-F238E27FC236}">
                <a16:creationId xmlns:a16="http://schemas.microsoft.com/office/drawing/2014/main" id="{AC921955-337B-431E-6F8D-8895F78BD15A}"/>
              </a:ext>
            </a:extLst>
          </p:cNvPr>
          <p:cNvSpPr txBox="1">
            <a:spLocks noChangeArrowheads="1"/>
          </p:cNvSpPr>
          <p:nvPr/>
        </p:nvSpPr>
        <p:spPr bwMode="auto">
          <a:xfrm>
            <a:off x="1371600" y="2420938"/>
            <a:ext cx="642302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Text Box 4">
            <a:extLst>
              <a:ext uri="{FF2B5EF4-FFF2-40B4-BE49-F238E27FC236}">
                <a16:creationId xmlns:a16="http://schemas.microsoft.com/office/drawing/2014/main" id="{A8D7F349-EC19-4A72-B148-D78B5FC496CC}"/>
              </a:ext>
            </a:extLst>
          </p:cNvPr>
          <p:cNvSpPr txBox="1">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algn="ctr">
              <a:lnSpc>
                <a:spcPct val="120000"/>
              </a:lnSpc>
            </a:pPr>
            <a:r>
              <a:rPr lang="en-US" altLang="en-US" sz="4000">
                <a:solidFill>
                  <a:srgbClr val="000000"/>
                </a:solidFill>
              </a:rPr>
              <a:t>I. The Messenger (vv. 18, 23)</a:t>
            </a:r>
          </a:p>
        </p:txBody>
      </p:sp>
      <p:sp>
        <p:nvSpPr>
          <p:cNvPr id="143365" name="Text Box 5">
            <a:extLst>
              <a:ext uri="{FF2B5EF4-FFF2-40B4-BE49-F238E27FC236}">
                <a16:creationId xmlns:a16="http://schemas.microsoft.com/office/drawing/2014/main" id="{0D476C4B-4E69-85F2-6FAC-610C8B41B9D3}"/>
              </a:ext>
            </a:extLst>
          </p:cNvPr>
          <p:cNvSpPr txBox="1">
            <a:spLocks noChangeArrowheads="1"/>
          </p:cNvSpPr>
          <p:nvPr/>
        </p:nvSpPr>
        <p:spPr bwMode="auto">
          <a:xfrm>
            <a:off x="1371600" y="1219200"/>
            <a:ext cx="7467600" cy="551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Son of God</a:t>
            </a:r>
            <a:r>
              <a:rPr lang="en-US" altLang="en-US" sz="2800" dirty="0">
                <a:solidFill>
                  <a:schemeClr val="tx1">
                    <a:lumMod val="75000"/>
                  </a:schemeClr>
                </a:solidFill>
              </a:rPr>
              <a:t> – deity, God, Judge (John 17:22)</a:t>
            </a:r>
          </a:p>
          <a:p>
            <a:pPr>
              <a:lnSpc>
                <a:spcPct val="90000"/>
              </a:lnSpc>
              <a:spcBef>
                <a:spcPct val="50000"/>
              </a:spcBef>
            </a:pPr>
            <a:r>
              <a:rPr lang="en-US" altLang="en-US" sz="2800" dirty="0">
                <a:solidFill>
                  <a:schemeClr val="tx1">
                    <a:lumMod val="75000"/>
                  </a:schemeClr>
                </a:solidFill>
              </a:rPr>
              <a:t>B. </a:t>
            </a:r>
            <a:r>
              <a:rPr lang="en-US" altLang="en-US" sz="2800" i="1" dirty="0">
                <a:solidFill>
                  <a:schemeClr val="tx1">
                    <a:lumMod val="75000"/>
                  </a:schemeClr>
                </a:solidFill>
              </a:rPr>
              <a:t>Eyes like a flame of fire </a:t>
            </a:r>
            <a:r>
              <a:rPr lang="en-US" altLang="en-US" sz="2800" dirty="0">
                <a:solidFill>
                  <a:schemeClr val="tx1">
                    <a:lumMod val="75000"/>
                  </a:schemeClr>
                </a:solidFill>
              </a:rPr>
              <a:t> (cf. Rev. 1:1)</a:t>
            </a:r>
            <a:endParaRPr lang="en-US" altLang="en-US" sz="2800" i="1" dirty="0">
              <a:solidFill>
                <a:schemeClr val="tx1">
                  <a:lumMod val="75000"/>
                </a:schemeClr>
              </a:solidFill>
            </a:endParaRPr>
          </a:p>
          <a:p>
            <a:pPr>
              <a:lnSpc>
                <a:spcPct val="90000"/>
              </a:lnSpc>
              <a:spcBef>
                <a:spcPct val="50000"/>
              </a:spcBef>
            </a:pPr>
            <a:r>
              <a:rPr lang="en-US" altLang="en-US" sz="2800" dirty="0">
                <a:solidFill>
                  <a:schemeClr val="tx1">
                    <a:lumMod val="75000"/>
                  </a:schemeClr>
                </a:solidFill>
              </a:rPr>
              <a:t>	</a:t>
            </a:r>
            <a:r>
              <a:rPr lang="en-US" altLang="en-US" dirty="0">
                <a:solidFill>
                  <a:schemeClr val="tx1">
                    <a:lumMod val="75000"/>
                  </a:schemeClr>
                </a:solidFill>
              </a:rPr>
              <a:t>1. May refer to his anger when saw the problems</a:t>
            </a:r>
          </a:p>
          <a:p>
            <a:pPr>
              <a:lnSpc>
                <a:spcPct val="90000"/>
              </a:lnSpc>
              <a:spcBef>
                <a:spcPct val="50000"/>
              </a:spcBef>
            </a:pPr>
            <a:r>
              <a:rPr lang="en-US" altLang="en-US" dirty="0">
                <a:solidFill>
                  <a:schemeClr val="tx1">
                    <a:lumMod val="75000"/>
                  </a:schemeClr>
                </a:solidFill>
              </a:rPr>
              <a:t>	2. May refer to penetrating nature of his vision</a:t>
            </a:r>
          </a:p>
          <a:p>
            <a:pPr>
              <a:lnSpc>
                <a:spcPct val="90000"/>
              </a:lnSpc>
              <a:spcBef>
                <a:spcPct val="50000"/>
              </a:spcBef>
            </a:pPr>
            <a:r>
              <a:rPr lang="en-US" altLang="en-US" sz="2800" dirty="0">
                <a:solidFill>
                  <a:schemeClr val="tx1">
                    <a:lumMod val="75000"/>
                  </a:schemeClr>
                </a:solidFill>
              </a:rPr>
              <a:t>C. </a:t>
            </a:r>
            <a:r>
              <a:rPr lang="en-US" altLang="en-US" sz="2800" i="1" dirty="0">
                <a:solidFill>
                  <a:schemeClr val="tx1">
                    <a:lumMod val="75000"/>
                  </a:schemeClr>
                </a:solidFill>
              </a:rPr>
              <a:t>Feet like fine brass</a:t>
            </a:r>
            <a:r>
              <a:rPr lang="en-US" altLang="en-US" sz="2800" dirty="0">
                <a:solidFill>
                  <a:schemeClr val="tx1">
                    <a:lumMod val="75000"/>
                  </a:schemeClr>
                </a:solidFill>
              </a:rPr>
              <a:t>  (cf. Rev. 1:1)</a:t>
            </a:r>
          </a:p>
          <a:p>
            <a:pPr>
              <a:lnSpc>
                <a:spcPct val="90000"/>
              </a:lnSpc>
              <a:spcBef>
                <a:spcPct val="50000"/>
              </a:spcBef>
            </a:pPr>
            <a:r>
              <a:rPr lang="en-US" altLang="en-US" dirty="0">
                <a:solidFill>
                  <a:schemeClr val="tx1">
                    <a:lumMod val="75000"/>
                  </a:schemeClr>
                </a:solidFill>
              </a:rPr>
              <a:t>	1. Firmness of his stand against sin &amp; error</a:t>
            </a:r>
          </a:p>
          <a:p>
            <a:pPr>
              <a:lnSpc>
                <a:spcPct val="90000"/>
              </a:lnSpc>
              <a:spcBef>
                <a:spcPct val="50000"/>
              </a:spcBef>
            </a:pPr>
            <a:r>
              <a:rPr lang="en-US" altLang="en-US" dirty="0">
                <a:solidFill>
                  <a:schemeClr val="tx1">
                    <a:lumMod val="75000"/>
                  </a:schemeClr>
                </a:solidFill>
              </a:rPr>
              <a:t>	2. The beauty of his stand</a:t>
            </a:r>
          </a:p>
          <a:p>
            <a:pPr>
              <a:lnSpc>
                <a:spcPct val="90000"/>
              </a:lnSpc>
              <a:spcBef>
                <a:spcPct val="50000"/>
              </a:spcBef>
            </a:pPr>
            <a:r>
              <a:rPr lang="en-US" altLang="en-US" sz="2800" dirty="0">
                <a:solidFill>
                  <a:schemeClr val="tx1">
                    <a:lumMod val="75000"/>
                  </a:schemeClr>
                </a:solidFill>
              </a:rPr>
              <a:t>D. </a:t>
            </a:r>
            <a:r>
              <a:rPr lang="en-US" altLang="en-US" sz="2800" i="1" dirty="0">
                <a:solidFill>
                  <a:schemeClr val="tx1">
                    <a:lumMod val="75000"/>
                  </a:schemeClr>
                </a:solidFill>
              </a:rPr>
              <a:t>Searches the mind &amp; heart</a:t>
            </a:r>
            <a:r>
              <a:rPr lang="en-US" altLang="en-US" sz="2800" dirty="0">
                <a:solidFill>
                  <a:schemeClr val="tx1">
                    <a:lumMod val="75000"/>
                  </a:schemeClr>
                </a:solidFill>
              </a:rPr>
              <a:t> </a:t>
            </a:r>
          </a:p>
          <a:p>
            <a:pPr>
              <a:lnSpc>
                <a:spcPct val="90000"/>
              </a:lnSpc>
              <a:spcBef>
                <a:spcPct val="50000"/>
              </a:spcBef>
            </a:pPr>
            <a:r>
              <a:rPr lang="en-US" altLang="en-US" sz="2800" dirty="0">
                <a:solidFill>
                  <a:schemeClr val="tx1">
                    <a:lumMod val="75000"/>
                  </a:schemeClr>
                </a:solidFill>
              </a:rPr>
              <a:t>	</a:t>
            </a:r>
            <a:r>
              <a:rPr lang="en-US" altLang="en-US" dirty="0">
                <a:solidFill>
                  <a:schemeClr val="tx1">
                    <a:lumMod val="75000"/>
                  </a:schemeClr>
                </a:solidFill>
              </a:rPr>
              <a:t>1. Knows all</a:t>
            </a:r>
          </a:p>
          <a:p>
            <a:pPr>
              <a:lnSpc>
                <a:spcPct val="90000"/>
              </a:lnSpc>
              <a:spcBef>
                <a:spcPct val="50000"/>
              </a:spcBef>
            </a:pPr>
            <a:r>
              <a:rPr lang="en-US" altLang="en-US" dirty="0">
                <a:solidFill>
                  <a:schemeClr val="tx1">
                    <a:lumMod val="75000"/>
                  </a:schemeClr>
                </a:solidFill>
              </a:rPr>
              <a:t>	2. Examines fully before judgment</a:t>
            </a:r>
            <a:endParaRPr lang="en-US" altLang="en-US" sz="2800" dirty="0">
              <a:solidFill>
                <a:schemeClr val="tx1">
                  <a:lumMod val="75000"/>
                </a:schemeClr>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43365">
                                            <p:txEl>
                                              <p:pRg st="0" end="0"/>
                                            </p:txEl>
                                          </p:spTgt>
                                        </p:tgtEl>
                                        <p:attrNameLst>
                                          <p:attrName>style.visibility</p:attrName>
                                        </p:attrNameLst>
                                      </p:cBhvr>
                                      <p:to>
                                        <p:strVal val="visible"/>
                                      </p:to>
                                    </p:set>
                                    <p:animEffect transition="in" filter="fade">
                                      <p:cBhvr>
                                        <p:cTn id="7" dur="1000"/>
                                        <p:tgtEl>
                                          <p:spTgt spid="143365">
                                            <p:txEl>
                                              <p:pRg st="0" end="0"/>
                                            </p:txEl>
                                          </p:spTgt>
                                        </p:tgtEl>
                                      </p:cBhvr>
                                    </p:animEffect>
                                    <p:anim calcmode="lin" valueType="num">
                                      <p:cBhvr>
                                        <p:cTn id="8" dur="1000" fill="hold"/>
                                        <p:tgtEl>
                                          <p:spTgt spid="14336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6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43365">
                                            <p:txEl>
                                              <p:pRg st="1" end="1"/>
                                            </p:txEl>
                                          </p:spTgt>
                                        </p:tgtEl>
                                        <p:attrNameLst>
                                          <p:attrName>style.visibility</p:attrName>
                                        </p:attrNameLst>
                                      </p:cBhvr>
                                      <p:to>
                                        <p:strVal val="visible"/>
                                      </p:to>
                                    </p:set>
                                    <p:animEffect transition="in" filter="fade">
                                      <p:cBhvr>
                                        <p:cTn id="14" dur="1000"/>
                                        <p:tgtEl>
                                          <p:spTgt spid="143365">
                                            <p:txEl>
                                              <p:pRg st="1" end="1"/>
                                            </p:txEl>
                                          </p:spTgt>
                                        </p:tgtEl>
                                      </p:cBhvr>
                                    </p:animEffect>
                                    <p:anim calcmode="lin" valueType="num">
                                      <p:cBhvr>
                                        <p:cTn id="15" dur="1000" fill="hold"/>
                                        <p:tgtEl>
                                          <p:spTgt spid="14336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43365">
                                            <p:txEl>
                                              <p:pRg st="2" end="2"/>
                                            </p:txEl>
                                          </p:spTgt>
                                        </p:tgtEl>
                                        <p:attrNameLst>
                                          <p:attrName>style.visibility</p:attrName>
                                        </p:attrNameLst>
                                      </p:cBhvr>
                                      <p:to>
                                        <p:strVal val="visible"/>
                                      </p:to>
                                    </p:set>
                                    <p:animEffect transition="in" filter="fade">
                                      <p:cBhvr>
                                        <p:cTn id="21" dur="1000"/>
                                        <p:tgtEl>
                                          <p:spTgt spid="143365">
                                            <p:txEl>
                                              <p:pRg st="2" end="2"/>
                                            </p:txEl>
                                          </p:spTgt>
                                        </p:tgtEl>
                                      </p:cBhvr>
                                    </p:animEffect>
                                    <p:anim calcmode="lin" valueType="num">
                                      <p:cBhvr>
                                        <p:cTn id="22" dur="1000" fill="hold"/>
                                        <p:tgtEl>
                                          <p:spTgt spid="14336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6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43365">
                                            <p:txEl>
                                              <p:pRg st="3" end="3"/>
                                            </p:txEl>
                                          </p:spTgt>
                                        </p:tgtEl>
                                        <p:attrNameLst>
                                          <p:attrName>style.visibility</p:attrName>
                                        </p:attrNameLst>
                                      </p:cBhvr>
                                      <p:to>
                                        <p:strVal val="visible"/>
                                      </p:to>
                                    </p:set>
                                    <p:animEffect transition="in" filter="fade">
                                      <p:cBhvr>
                                        <p:cTn id="28" dur="1000"/>
                                        <p:tgtEl>
                                          <p:spTgt spid="143365">
                                            <p:txEl>
                                              <p:pRg st="3" end="3"/>
                                            </p:txEl>
                                          </p:spTgt>
                                        </p:tgtEl>
                                      </p:cBhvr>
                                    </p:animEffect>
                                    <p:anim calcmode="lin" valueType="num">
                                      <p:cBhvr>
                                        <p:cTn id="29" dur="1000" fill="hold"/>
                                        <p:tgtEl>
                                          <p:spTgt spid="14336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6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43365">
                                            <p:txEl>
                                              <p:pRg st="4" end="4"/>
                                            </p:txEl>
                                          </p:spTgt>
                                        </p:tgtEl>
                                        <p:attrNameLst>
                                          <p:attrName>style.visibility</p:attrName>
                                        </p:attrNameLst>
                                      </p:cBhvr>
                                      <p:to>
                                        <p:strVal val="visible"/>
                                      </p:to>
                                    </p:set>
                                    <p:animEffect transition="in" filter="fade">
                                      <p:cBhvr>
                                        <p:cTn id="35" dur="1000"/>
                                        <p:tgtEl>
                                          <p:spTgt spid="143365">
                                            <p:txEl>
                                              <p:pRg st="4" end="4"/>
                                            </p:txEl>
                                          </p:spTgt>
                                        </p:tgtEl>
                                      </p:cBhvr>
                                    </p:animEffect>
                                    <p:anim calcmode="lin" valueType="num">
                                      <p:cBhvr>
                                        <p:cTn id="36" dur="1000" fill="hold"/>
                                        <p:tgtEl>
                                          <p:spTgt spid="14336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6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143365">
                                            <p:txEl>
                                              <p:pRg st="5" end="5"/>
                                            </p:txEl>
                                          </p:spTgt>
                                        </p:tgtEl>
                                        <p:attrNameLst>
                                          <p:attrName>style.visibility</p:attrName>
                                        </p:attrNameLst>
                                      </p:cBhvr>
                                      <p:to>
                                        <p:strVal val="visible"/>
                                      </p:to>
                                    </p:set>
                                    <p:animEffect transition="in" filter="fade">
                                      <p:cBhvr>
                                        <p:cTn id="42" dur="1000"/>
                                        <p:tgtEl>
                                          <p:spTgt spid="143365">
                                            <p:txEl>
                                              <p:pRg st="5" end="5"/>
                                            </p:txEl>
                                          </p:spTgt>
                                        </p:tgtEl>
                                      </p:cBhvr>
                                    </p:animEffect>
                                    <p:anim calcmode="lin" valueType="num">
                                      <p:cBhvr>
                                        <p:cTn id="43" dur="1000" fill="hold"/>
                                        <p:tgtEl>
                                          <p:spTgt spid="14336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336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143365">
                                            <p:txEl>
                                              <p:pRg st="6" end="6"/>
                                            </p:txEl>
                                          </p:spTgt>
                                        </p:tgtEl>
                                        <p:attrNameLst>
                                          <p:attrName>style.visibility</p:attrName>
                                        </p:attrNameLst>
                                      </p:cBhvr>
                                      <p:to>
                                        <p:strVal val="visible"/>
                                      </p:to>
                                    </p:set>
                                    <p:animEffect transition="in" filter="fade">
                                      <p:cBhvr>
                                        <p:cTn id="49" dur="1000"/>
                                        <p:tgtEl>
                                          <p:spTgt spid="143365">
                                            <p:txEl>
                                              <p:pRg st="6" end="6"/>
                                            </p:txEl>
                                          </p:spTgt>
                                        </p:tgtEl>
                                      </p:cBhvr>
                                    </p:animEffect>
                                    <p:anim calcmode="lin" valueType="num">
                                      <p:cBhvr>
                                        <p:cTn id="50" dur="1000" fill="hold"/>
                                        <p:tgtEl>
                                          <p:spTgt spid="14336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4336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7" presetClass="entr" presetSubtype="0" fill="hold" nodeType="clickEffect">
                                  <p:stCondLst>
                                    <p:cond delay="0"/>
                                  </p:stCondLst>
                                  <p:childTnLst>
                                    <p:set>
                                      <p:cBhvr>
                                        <p:cTn id="55" dur="1" fill="hold">
                                          <p:stCondLst>
                                            <p:cond delay="0"/>
                                          </p:stCondLst>
                                        </p:cTn>
                                        <p:tgtEl>
                                          <p:spTgt spid="143365">
                                            <p:txEl>
                                              <p:pRg st="7" end="7"/>
                                            </p:txEl>
                                          </p:spTgt>
                                        </p:tgtEl>
                                        <p:attrNameLst>
                                          <p:attrName>style.visibility</p:attrName>
                                        </p:attrNameLst>
                                      </p:cBhvr>
                                      <p:to>
                                        <p:strVal val="visible"/>
                                      </p:to>
                                    </p:set>
                                    <p:animEffect transition="in" filter="fade">
                                      <p:cBhvr>
                                        <p:cTn id="56" dur="1000"/>
                                        <p:tgtEl>
                                          <p:spTgt spid="143365">
                                            <p:txEl>
                                              <p:pRg st="7" end="7"/>
                                            </p:txEl>
                                          </p:spTgt>
                                        </p:tgtEl>
                                      </p:cBhvr>
                                    </p:animEffect>
                                    <p:anim calcmode="lin" valueType="num">
                                      <p:cBhvr>
                                        <p:cTn id="57" dur="1000" fill="hold"/>
                                        <p:tgtEl>
                                          <p:spTgt spid="14336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4336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7" presetClass="entr" presetSubtype="0" fill="hold" nodeType="clickEffect">
                                  <p:stCondLst>
                                    <p:cond delay="0"/>
                                  </p:stCondLst>
                                  <p:childTnLst>
                                    <p:set>
                                      <p:cBhvr>
                                        <p:cTn id="62" dur="1" fill="hold">
                                          <p:stCondLst>
                                            <p:cond delay="0"/>
                                          </p:stCondLst>
                                        </p:cTn>
                                        <p:tgtEl>
                                          <p:spTgt spid="143365">
                                            <p:txEl>
                                              <p:pRg st="8" end="8"/>
                                            </p:txEl>
                                          </p:spTgt>
                                        </p:tgtEl>
                                        <p:attrNameLst>
                                          <p:attrName>style.visibility</p:attrName>
                                        </p:attrNameLst>
                                      </p:cBhvr>
                                      <p:to>
                                        <p:strVal val="visible"/>
                                      </p:to>
                                    </p:set>
                                    <p:animEffect transition="in" filter="fade">
                                      <p:cBhvr>
                                        <p:cTn id="63" dur="1000"/>
                                        <p:tgtEl>
                                          <p:spTgt spid="143365">
                                            <p:txEl>
                                              <p:pRg st="8" end="8"/>
                                            </p:txEl>
                                          </p:spTgt>
                                        </p:tgtEl>
                                      </p:cBhvr>
                                    </p:animEffect>
                                    <p:anim calcmode="lin" valueType="num">
                                      <p:cBhvr>
                                        <p:cTn id="64" dur="1000" fill="hold"/>
                                        <p:tgtEl>
                                          <p:spTgt spid="14336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14336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7" presetClass="entr" presetSubtype="0" fill="hold" nodeType="clickEffect">
                                  <p:stCondLst>
                                    <p:cond delay="0"/>
                                  </p:stCondLst>
                                  <p:childTnLst>
                                    <p:set>
                                      <p:cBhvr>
                                        <p:cTn id="69" dur="1" fill="hold">
                                          <p:stCondLst>
                                            <p:cond delay="0"/>
                                          </p:stCondLst>
                                        </p:cTn>
                                        <p:tgtEl>
                                          <p:spTgt spid="143365">
                                            <p:txEl>
                                              <p:pRg st="9" end="9"/>
                                            </p:txEl>
                                          </p:spTgt>
                                        </p:tgtEl>
                                        <p:attrNameLst>
                                          <p:attrName>style.visibility</p:attrName>
                                        </p:attrNameLst>
                                      </p:cBhvr>
                                      <p:to>
                                        <p:strVal val="visible"/>
                                      </p:to>
                                    </p:set>
                                    <p:animEffect transition="in" filter="fade">
                                      <p:cBhvr>
                                        <p:cTn id="70" dur="1000"/>
                                        <p:tgtEl>
                                          <p:spTgt spid="143365">
                                            <p:txEl>
                                              <p:pRg st="9" end="9"/>
                                            </p:txEl>
                                          </p:spTgt>
                                        </p:tgtEl>
                                      </p:cBhvr>
                                    </p:animEffect>
                                    <p:anim calcmode="lin" valueType="num">
                                      <p:cBhvr>
                                        <p:cTn id="71" dur="1000" fill="hold"/>
                                        <p:tgtEl>
                                          <p:spTgt spid="14336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14336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a:extLst>
              <a:ext uri="{FF2B5EF4-FFF2-40B4-BE49-F238E27FC236}">
                <a16:creationId xmlns:a16="http://schemas.microsoft.com/office/drawing/2014/main" id="{ACD69AC0-58A7-E8AE-1B1E-6B09F0169F94}"/>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8243" name="AutoShape 3">
            <a:extLst>
              <a:ext uri="{FF2B5EF4-FFF2-40B4-BE49-F238E27FC236}">
                <a16:creationId xmlns:a16="http://schemas.microsoft.com/office/drawing/2014/main" id="{E90EC26F-1466-DCA8-382C-AA2911099CC4}"/>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38244" name="Text Box 4">
            <a:extLst>
              <a:ext uri="{FF2B5EF4-FFF2-40B4-BE49-F238E27FC236}">
                <a16:creationId xmlns:a16="http://schemas.microsoft.com/office/drawing/2014/main" id="{6BEC8D46-666F-80AA-A3A6-19522F37EE7E}"/>
              </a:ext>
            </a:extLst>
          </p:cNvPr>
          <p:cNvSpPr txBox="1">
            <a:spLocks noChangeArrowheads="1"/>
          </p:cNvSpPr>
          <p:nvPr/>
        </p:nvSpPr>
        <p:spPr bwMode="auto">
          <a:xfrm>
            <a:off x="1371600" y="2420938"/>
            <a:ext cx="642302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a:p>
            <a:pPr>
              <a:lnSpc>
                <a:spcPct val="120000"/>
              </a:lnSpc>
            </a:pPr>
            <a:r>
              <a:rPr lang="en-US" altLang="en-US" sz="4000">
                <a:solidFill>
                  <a:srgbClr val="000000"/>
                </a:solidFill>
              </a:rPr>
              <a:t>II. The Strength (vv. 18-19)</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a:extLst>
              <a:ext uri="{FF2B5EF4-FFF2-40B4-BE49-F238E27FC236}">
                <a16:creationId xmlns:a16="http://schemas.microsoft.com/office/drawing/2014/main" id="{E45440C2-0280-3F9E-FF9D-F83FE308D496}"/>
              </a:ext>
            </a:extLst>
          </p:cNvPr>
          <p:cNvSpPr>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 The Strength (vv. 18-19)</a:t>
            </a:r>
          </a:p>
        </p:txBody>
      </p:sp>
      <p:sp>
        <p:nvSpPr>
          <p:cNvPr id="144388" name="Text Box 4">
            <a:extLst>
              <a:ext uri="{FF2B5EF4-FFF2-40B4-BE49-F238E27FC236}">
                <a16:creationId xmlns:a16="http://schemas.microsoft.com/office/drawing/2014/main" id="{444D2FAC-BBBA-AD2F-CC0C-698C9903BD58}"/>
              </a:ext>
            </a:extLst>
          </p:cNvPr>
          <p:cNvSpPr txBox="1">
            <a:spLocks noChangeArrowheads="1"/>
          </p:cNvSpPr>
          <p:nvPr/>
        </p:nvSpPr>
        <p:spPr bwMode="auto">
          <a:xfrm>
            <a:off x="1371600" y="1219200"/>
            <a:ext cx="7467600"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Works – </a:t>
            </a:r>
            <a:r>
              <a:rPr lang="en-US" altLang="en-US" sz="2800" dirty="0">
                <a:solidFill>
                  <a:schemeClr val="tx1">
                    <a:lumMod val="75000"/>
                  </a:schemeClr>
                </a:solidFill>
              </a:rPr>
              <a:t>Active, busy, doing, etc.</a:t>
            </a:r>
          </a:p>
          <a:p>
            <a:pPr>
              <a:lnSpc>
                <a:spcPct val="90000"/>
              </a:lnSpc>
              <a:spcBef>
                <a:spcPct val="50000"/>
              </a:spcBef>
            </a:pPr>
            <a:r>
              <a:rPr lang="en-US" altLang="en-US" sz="2800" dirty="0">
                <a:solidFill>
                  <a:schemeClr val="tx1">
                    <a:lumMod val="75000"/>
                  </a:schemeClr>
                </a:solidFill>
              </a:rPr>
              <a:t>B. </a:t>
            </a:r>
            <a:r>
              <a:rPr lang="en-US" altLang="en-US" sz="2800" i="1" dirty="0">
                <a:solidFill>
                  <a:schemeClr val="tx1">
                    <a:lumMod val="75000"/>
                  </a:schemeClr>
                </a:solidFill>
              </a:rPr>
              <a:t>Love – </a:t>
            </a:r>
            <a:r>
              <a:rPr lang="en-US" altLang="en-US" sz="2800" dirty="0">
                <a:solidFill>
                  <a:schemeClr val="tx1">
                    <a:lumMod val="75000"/>
                  </a:schemeClr>
                </a:solidFill>
              </a:rPr>
              <a:t>for God, truth, others.</a:t>
            </a:r>
          </a:p>
          <a:p>
            <a:pPr>
              <a:lnSpc>
                <a:spcPct val="90000"/>
              </a:lnSpc>
              <a:spcBef>
                <a:spcPct val="50000"/>
              </a:spcBef>
            </a:pPr>
            <a:r>
              <a:rPr lang="en-US" altLang="en-US" sz="2800" dirty="0">
                <a:solidFill>
                  <a:schemeClr val="tx1">
                    <a:lumMod val="75000"/>
                  </a:schemeClr>
                </a:solidFill>
              </a:rPr>
              <a:t>C. </a:t>
            </a:r>
            <a:r>
              <a:rPr lang="en-US" altLang="en-US" sz="2800" i="1" dirty="0">
                <a:solidFill>
                  <a:schemeClr val="tx1">
                    <a:lumMod val="75000"/>
                  </a:schemeClr>
                </a:solidFill>
              </a:rPr>
              <a:t>Service – </a:t>
            </a:r>
            <a:r>
              <a:rPr lang="en-US" altLang="en-US" sz="2800" dirty="0">
                <a:solidFill>
                  <a:schemeClr val="tx1">
                    <a:lumMod val="75000"/>
                  </a:schemeClr>
                </a:solidFill>
              </a:rPr>
              <a:t>Serving God &amp; others (from love)</a:t>
            </a:r>
          </a:p>
          <a:p>
            <a:pPr>
              <a:lnSpc>
                <a:spcPct val="90000"/>
              </a:lnSpc>
              <a:spcBef>
                <a:spcPct val="50000"/>
              </a:spcBef>
            </a:pPr>
            <a:r>
              <a:rPr lang="en-US" altLang="en-US" sz="2800" dirty="0">
                <a:solidFill>
                  <a:schemeClr val="tx1">
                    <a:lumMod val="75000"/>
                  </a:schemeClr>
                </a:solidFill>
              </a:rPr>
              <a:t>D. </a:t>
            </a:r>
            <a:r>
              <a:rPr lang="en-US" altLang="en-US" sz="2800" i="1" dirty="0">
                <a:solidFill>
                  <a:schemeClr val="tx1">
                    <a:lumMod val="75000"/>
                  </a:schemeClr>
                </a:solidFill>
              </a:rPr>
              <a:t>Faith – </a:t>
            </a:r>
            <a:r>
              <a:rPr lang="en-US" altLang="en-US" sz="2800" dirty="0">
                <a:solidFill>
                  <a:schemeClr val="tx1">
                    <a:lumMod val="75000"/>
                  </a:schemeClr>
                </a:solidFill>
              </a:rPr>
              <a:t>belief, reaction to word, obedience</a:t>
            </a:r>
          </a:p>
          <a:p>
            <a:pPr>
              <a:lnSpc>
                <a:spcPct val="90000"/>
              </a:lnSpc>
              <a:spcBef>
                <a:spcPct val="50000"/>
              </a:spcBef>
            </a:pPr>
            <a:r>
              <a:rPr lang="en-US" altLang="en-US" sz="2800" dirty="0">
                <a:solidFill>
                  <a:schemeClr val="tx1">
                    <a:lumMod val="75000"/>
                  </a:schemeClr>
                </a:solidFill>
              </a:rPr>
              <a:t>E. </a:t>
            </a:r>
            <a:r>
              <a:rPr lang="en-US" altLang="en-US" sz="2800" i="1" dirty="0">
                <a:solidFill>
                  <a:schemeClr val="tx1">
                    <a:lumMod val="75000"/>
                  </a:schemeClr>
                </a:solidFill>
              </a:rPr>
              <a:t>Patience – </a:t>
            </a:r>
            <a:r>
              <a:rPr lang="en-US" altLang="en-US" sz="2800" dirty="0">
                <a:solidFill>
                  <a:schemeClr val="tx1">
                    <a:lumMod val="75000"/>
                  </a:schemeClr>
                </a:solidFill>
              </a:rPr>
              <a:t>Perseverance, steadfast</a:t>
            </a:r>
          </a:p>
          <a:p>
            <a:pPr>
              <a:lnSpc>
                <a:spcPct val="90000"/>
              </a:lnSpc>
              <a:spcBef>
                <a:spcPct val="50000"/>
              </a:spcBef>
            </a:pPr>
            <a:r>
              <a:rPr lang="en-US" altLang="en-US" sz="2800" dirty="0">
                <a:solidFill>
                  <a:schemeClr val="tx1">
                    <a:lumMod val="75000"/>
                  </a:schemeClr>
                </a:solidFill>
              </a:rPr>
              <a:t>G. </a:t>
            </a:r>
            <a:r>
              <a:rPr lang="en-US" altLang="en-US" sz="2800" i="1" dirty="0">
                <a:solidFill>
                  <a:schemeClr val="tx1">
                    <a:lumMod val="75000"/>
                  </a:schemeClr>
                </a:solidFill>
              </a:rPr>
              <a:t>Last greater than first</a:t>
            </a:r>
            <a:r>
              <a:rPr lang="en-US" altLang="en-US" sz="2800" dirty="0">
                <a:solidFill>
                  <a:schemeClr val="tx1">
                    <a:lumMod val="75000"/>
                  </a:schemeClr>
                </a:solidFill>
              </a:rPr>
              <a:t> </a:t>
            </a:r>
            <a:r>
              <a:rPr lang="en-US" altLang="en-US" sz="2800" i="1" dirty="0">
                <a:solidFill>
                  <a:schemeClr val="tx1">
                    <a:lumMod val="75000"/>
                  </a:schemeClr>
                </a:solidFill>
              </a:rPr>
              <a:t>– </a:t>
            </a:r>
          </a:p>
          <a:p>
            <a:pPr>
              <a:lnSpc>
                <a:spcPct val="90000"/>
              </a:lnSpc>
              <a:spcBef>
                <a:spcPct val="50000"/>
              </a:spcBef>
            </a:pPr>
            <a:r>
              <a:rPr lang="en-US" altLang="en-US" sz="2800" i="1" dirty="0">
                <a:solidFill>
                  <a:schemeClr val="tx1">
                    <a:lumMod val="75000"/>
                  </a:schemeClr>
                </a:solidFill>
              </a:rPr>
              <a:t>	</a:t>
            </a:r>
            <a:r>
              <a:rPr lang="en-US" altLang="en-US" dirty="0">
                <a:solidFill>
                  <a:schemeClr val="tx1">
                    <a:lumMod val="75000"/>
                  </a:schemeClr>
                </a:solidFill>
              </a:rPr>
              <a:t>1. Grown, progressed</a:t>
            </a:r>
          </a:p>
          <a:p>
            <a:pPr>
              <a:lnSpc>
                <a:spcPct val="90000"/>
              </a:lnSpc>
              <a:spcBef>
                <a:spcPct val="50000"/>
              </a:spcBef>
            </a:pPr>
            <a:r>
              <a:rPr lang="en-US" altLang="en-US" dirty="0">
                <a:solidFill>
                  <a:schemeClr val="tx1">
                    <a:lumMod val="75000"/>
                  </a:schemeClr>
                </a:solidFill>
              </a:rPr>
              <a:t>	2. Doing more now than had at first (often it is just 		the opposite)</a:t>
            </a:r>
            <a:r>
              <a:rPr lang="en-US" altLang="en-US" sz="2800" dirty="0">
                <a:solidFill>
                  <a:schemeClr val="tx1">
                    <a:lumMod val="75000"/>
                  </a:schemeClr>
                </a:solidFill>
              </a:rPr>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44388">
                                            <p:txEl>
                                              <p:pRg st="0" end="0"/>
                                            </p:txEl>
                                          </p:spTgt>
                                        </p:tgtEl>
                                        <p:attrNameLst>
                                          <p:attrName>style.visibility</p:attrName>
                                        </p:attrNameLst>
                                      </p:cBhvr>
                                      <p:to>
                                        <p:strVal val="visible"/>
                                      </p:to>
                                    </p:set>
                                    <p:animEffect transition="in" filter="fade">
                                      <p:cBhvr>
                                        <p:cTn id="7" dur="1000"/>
                                        <p:tgtEl>
                                          <p:spTgt spid="144388">
                                            <p:txEl>
                                              <p:pRg st="0" end="0"/>
                                            </p:txEl>
                                          </p:spTgt>
                                        </p:tgtEl>
                                      </p:cBhvr>
                                    </p:animEffect>
                                    <p:anim calcmode="lin" valueType="num">
                                      <p:cBhvr>
                                        <p:cTn id="8" dur="1000" fill="hold"/>
                                        <p:tgtEl>
                                          <p:spTgt spid="14438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43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44388">
                                            <p:txEl>
                                              <p:pRg st="1" end="1"/>
                                            </p:txEl>
                                          </p:spTgt>
                                        </p:tgtEl>
                                        <p:attrNameLst>
                                          <p:attrName>style.visibility</p:attrName>
                                        </p:attrNameLst>
                                      </p:cBhvr>
                                      <p:to>
                                        <p:strVal val="visible"/>
                                      </p:to>
                                    </p:set>
                                    <p:animEffect transition="in" filter="fade">
                                      <p:cBhvr>
                                        <p:cTn id="14" dur="1000"/>
                                        <p:tgtEl>
                                          <p:spTgt spid="144388">
                                            <p:txEl>
                                              <p:pRg st="1" end="1"/>
                                            </p:txEl>
                                          </p:spTgt>
                                        </p:tgtEl>
                                      </p:cBhvr>
                                    </p:animEffect>
                                    <p:anim calcmode="lin" valueType="num">
                                      <p:cBhvr>
                                        <p:cTn id="15" dur="1000" fill="hold"/>
                                        <p:tgtEl>
                                          <p:spTgt spid="14438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43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44388">
                                            <p:txEl>
                                              <p:pRg st="2" end="2"/>
                                            </p:txEl>
                                          </p:spTgt>
                                        </p:tgtEl>
                                        <p:attrNameLst>
                                          <p:attrName>style.visibility</p:attrName>
                                        </p:attrNameLst>
                                      </p:cBhvr>
                                      <p:to>
                                        <p:strVal val="visible"/>
                                      </p:to>
                                    </p:set>
                                    <p:animEffect transition="in" filter="fade">
                                      <p:cBhvr>
                                        <p:cTn id="21" dur="1000"/>
                                        <p:tgtEl>
                                          <p:spTgt spid="144388">
                                            <p:txEl>
                                              <p:pRg st="2" end="2"/>
                                            </p:txEl>
                                          </p:spTgt>
                                        </p:tgtEl>
                                      </p:cBhvr>
                                    </p:animEffect>
                                    <p:anim calcmode="lin" valueType="num">
                                      <p:cBhvr>
                                        <p:cTn id="22" dur="1000" fill="hold"/>
                                        <p:tgtEl>
                                          <p:spTgt spid="14438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438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44388">
                                            <p:txEl>
                                              <p:pRg st="3" end="3"/>
                                            </p:txEl>
                                          </p:spTgt>
                                        </p:tgtEl>
                                        <p:attrNameLst>
                                          <p:attrName>style.visibility</p:attrName>
                                        </p:attrNameLst>
                                      </p:cBhvr>
                                      <p:to>
                                        <p:strVal val="visible"/>
                                      </p:to>
                                    </p:set>
                                    <p:animEffect transition="in" filter="fade">
                                      <p:cBhvr>
                                        <p:cTn id="28" dur="1000"/>
                                        <p:tgtEl>
                                          <p:spTgt spid="144388">
                                            <p:txEl>
                                              <p:pRg st="3" end="3"/>
                                            </p:txEl>
                                          </p:spTgt>
                                        </p:tgtEl>
                                      </p:cBhvr>
                                    </p:animEffect>
                                    <p:anim calcmode="lin" valueType="num">
                                      <p:cBhvr>
                                        <p:cTn id="29" dur="1000" fill="hold"/>
                                        <p:tgtEl>
                                          <p:spTgt spid="14438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438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44388">
                                            <p:txEl>
                                              <p:pRg st="4" end="4"/>
                                            </p:txEl>
                                          </p:spTgt>
                                        </p:tgtEl>
                                        <p:attrNameLst>
                                          <p:attrName>style.visibility</p:attrName>
                                        </p:attrNameLst>
                                      </p:cBhvr>
                                      <p:to>
                                        <p:strVal val="visible"/>
                                      </p:to>
                                    </p:set>
                                    <p:animEffect transition="in" filter="fade">
                                      <p:cBhvr>
                                        <p:cTn id="35" dur="1000"/>
                                        <p:tgtEl>
                                          <p:spTgt spid="144388">
                                            <p:txEl>
                                              <p:pRg st="4" end="4"/>
                                            </p:txEl>
                                          </p:spTgt>
                                        </p:tgtEl>
                                      </p:cBhvr>
                                    </p:animEffect>
                                    <p:anim calcmode="lin" valueType="num">
                                      <p:cBhvr>
                                        <p:cTn id="36" dur="1000" fill="hold"/>
                                        <p:tgtEl>
                                          <p:spTgt spid="14438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438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144388">
                                            <p:txEl>
                                              <p:pRg st="5" end="5"/>
                                            </p:txEl>
                                          </p:spTgt>
                                        </p:tgtEl>
                                        <p:attrNameLst>
                                          <p:attrName>style.visibility</p:attrName>
                                        </p:attrNameLst>
                                      </p:cBhvr>
                                      <p:to>
                                        <p:strVal val="visible"/>
                                      </p:to>
                                    </p:set>
                                    <p:animEffect transition="in" filter="fade">
                                      <p:cBhvr>
                                        <p:cTn id="42" dur="1000"/>
                                        <p:tgtEl>
                                          <p:spTgt spid="144388">
                                            <p:txEl>
                                              <p:pRg st="5" end="5"/>
                                            </p:txEl>
                                          </p:spTgt>
                                        </p:tgtEl>
                                      </p:cBhvr>
                                    </p:animEffect>
                                    <p:anim calcmode="lin" valueType="num">
                                      <p:cBhvr>
                                        <p:cTn id="43" dur="1000" fill="hold"/>
                                        <p:tgtEl>
                                          <p:spTgt spid="144388">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438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144388">
                                            <p:txEl>
                                              <p:pRg st="6" end="6"/>
                                            </p:txEl>
                                          </p:spTgt>
                                        </p:tgtEl>
                                        <p:attrNameLst>
                                          <p:attrName>style.visibility</p:attrName>
                                        </p:attrNameLst>
                                      </p:cBhvr>
                                      <p:to>
                                        <p:strVal val="visible"/>
                                      </p:to>
                                    </p:set>
                                    <p:animEffect transition="in" filter="fade">
                                      <p:cBhvr>
                                        <p:cTn id="49" dur="1000"/>
                                        <p:tgtEl>
                                          <p:spTgt spid="144388">
                                            <p:txEl>
                                              <p:pRg st="6" end="6"/>
                                            </p:txEl>
                                          </p:spTgt>
                                        </p:tgtEl>
                                      </p:cBhvr>
                                    </p:animEffect>
                                    <p:anim calcmode="lin" valueType="num">
                                      <p:cBhvr>
                                        <p:cTn id="50" dur="1000" fill="hold"/>
                                        <p:tgtEl>
                                          <p:spTgt spid="144388">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4438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7" presetClass="entr" presetSubtype="0" fill="hold" nodeType="clickEffect">
                                  <p:stCondLst>
                                    <p:cond delay="0"/>
                                  </p:stCondLst>
                                  <p:childTnLst>
                                    <p:set>
                                      <p:cBhvr>
                                        <p:cTn id="55" dur="1" fill="hold">
                                          <p:stCondLst>
                                            <p:cond delay="0"/>
                                          </p:stCondLst>
                                        </p:cTn>
                                        <p:tgtEl>
                                          <p:spTgt spid="144388">
                                            <p:txEl>
                                              <p:pRg st="7" end="7"/>
                                            </p:txEl>
                                          </p:spTgt>
                                        </p:tgtEl>
                                        <p:attrNameLst>
                                          <p:attrName>style.visibility</p:attrName>
                                        </p:attrNameLst>
                                      </p:cBhvr>
                                      <p:to>
                                        <p:strVal val="visible"/>
                                      </p:to>
                                    </p:set>
                                    <p:animEffect transition="in" filter="fade">
                                      <p:cBhvr>
                                        <p:cTn id="56" dur="1000"/>
                                        <p:tgtEl>
                                          <p:spTgt spid="144388">
                                            <p:txEl>
                                              <p:pRg st="7" end="7"/>
                                            </p:txEl>
                                          </p:spTgt>
                                        </p:tgtEl>
                                      </p:cBhvr>
                                    </p:animEffect>
                                    <p:anim calcmode="lin" valueType="num">
                                      <p:cBhvr>
                                        <p:cTn id="57" dur="1000" fill="hold"/>
                                        <p:tgtEl>
                                          <p:spTgt spid="144388">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4438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a:extLst>
              <a:ext uri="{FF2B5EF4-FFF2-40B4-BE49-F238E27FC236}">
                <a16:creationId xmlns:a16="http://schemas.microsoft.com/office/drawing/2014/main" id="{200D04B0-E449-8591-FD6D-811F1D2D0D62}"/>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39267" name="AutoShape 3">
            <a:extLst>
              <a:ext uri="{FF2B5EF4-FFF2-40B4-BE49-F238E27FC236}">
                <a16:creationId xmlns:a16="http://schemas.microsoft.com/office/drawing/2014/main" id="{CCB4BA30-8718-5691-FF71-F2544D4FDEFB}"/>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39268" name="Text Box 4">
            <a:extLst>
              <a:ext uri="{FF2B5EF4-FFF2-40B4-BE49-F238E27FC236}">
                <a16:creationId xmlns:a16="http://schemas.microsoft.com/office/drawing/2014/main" id="{32D23AC2-1A74-6A10-3C2A-A1CED4A75689}"/>
              </a:ext>
            </a:extLst>
          </p:cNvPr>
          <p:cNvSpPr txBox="1">
            <a:spLocks noChangeArrowheads="1"/>
          </p:cNvSpPr>
          <p:nvPr/>
        </p:nvSpPr>
        <p:spPr bwMode="auto">
          <a:xfrm>
            <a:off x="1371600" y="2420938"/>
            <a:ext cx="6423025" cy="228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a:p>
            <a:pPr>
              <a:lnSpc>
                <a:spcPct val="120000"/>
              </a:lnSpc>
            </a:pPr>
            <a:r>
              <a:rPr lang="en-US" altLang="en-US" sz="4000">
                <a:solidFill>
                  <a:srgbClr val="000000"/>
                </a:solidFill>
              </a:rPr>
              <a:t>II. The Strength (vv. 18-19)</a:t>
            </a:r>
          </a:p>
          <a:p>
            <a:pPr>
              <a:lnSpc>
                <a:spcPct val="120000"/>
              </a:lnSpc>
            </a:pPr>
            <a:r>
              <a:rPr lang="en-US" altLang="en-US" sz="4000">
                <a:solidFill>
                  <a:srgbClr val="000000"/>
                </a:solidFill>
              </a:rPr>
              <a:t>III. The Weakness (v. 20)</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a:extLst>
              <a:ext uri="{FF2B5EF4-FFF2-40B4-BE49-F238E27FC236}">
                <a16:creationId xmlns:a16="http://schemas.microsoft.com/office/drawing/2014/main" id="{5D2D9E53-3F72-94D1-473F-0239457C8D0C}"/>
              </a:ext>
            </a:extLst>
          </p:cNvPr>
          <p:cNvSpPr>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The Weakness (v. 20)</a:t>
            </a:r>
          </a:p>
        </p:txBody>
      </p:sp>
      <p:sp>
        <p:nvSpPr>
          <p:cNvPr id="145412" name="Text Box 4">
            <a:extLst>
              <a:ext uri="{FF2B5EF4-FFF2-40B4-BE49-F238E27FC236}">
                <a16:creationId xmlns:a16="http://schemas.microsoft.com/office/drawing/2014/main" id="{22112CDE-BF91-CC52-D90E-3040E157524F}"/>
              </a:ext>
            </a:extLst>
          </p:cNvPr>
          <p:cNvSpPr txBox="1">
            <a:spLocks noChangeArrowheads="1"/>
          </p:cNvSpPr>
          <p:nvPr/>
        </p:nvSpPr>
        <p:spPr bwMode="auto">
          <a:xfrm>
            <a:off x="3124200" y="914400"/>
            <a:ext cx="3810000" cy="701675"/>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4000" i="1" dirty="0">
                <a:solidFill>
                  <a:srgbClr val="FF0000"/>
                </a:solidFill>
                <a:effectLst>
                  <a:outerShdw blurRad="38100" dist="38100" dir="2700000" algn="tl">
                    <a:srgbClr val="000000">
                      <a:alpha val="43137"/>
                    </a:srgbClr>
                  </a:outerShdw>
                </a:effectLst>
              </a:rPr>
              <a:t>Tolerant</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Text Box 4">
            <a:extLst>
              <a:ext uri="{FF2B5EF4-FFF2-40B4-BE49-F238E27FC236}">
                <a16:creationId xmlns:a16="http://schemas.microsoft.com/office/drawing/2014/main" id="{ED7FA137-6B3C-B344-FE86-93408A93312C}"/>
              </a:ext>
            </a:extLst>
          </p:cNvPr>
          <p:cNvSpPr txBox="1">
            <a:spLocks noChangeArrowheads="1"/>
          </p:cNvSpPr>
          <p:nvPr/>
        </p:nvSpPr>
        <p:spPr bwMode="auto">
          <a:xfrm>
            <a:off x="2590800" y="304800"/>
            <a:ext cx="4800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000000"/>
                </a:solidFill>
              </a:rPr>
              <a:t>Jezebel</a:t>
            </a:r>
          </a:p>
        </p:txBody>
      </p:sp>
      <p:sp>
        <p:nvSpPr>
          <p:cNvPr id="148485" name="Text Box 5">
            <a:extLst>
              <a:ext uri="{FF2B5EF4-FFF2-40B4-BE49-F238E27FC236}">
                <a16:creationId xmlns:a16="http://schemas.microsoft.com/office/drawing/2014/main" id="{F28D7954-8C97-64FA-7611-A586402BA39B}"/>
              </a:ext>
            </a:extLst>
          </p:cNvPr>
          <p:cNvSpPr txBox="1">
            <a:spLocks noChangeArrowheads="1"/>
          </p:cNvSpPr>
          <p:nvPr/>
        </p:nvSpPr>
        <p:spPr bwMode="auto">
          <a:xfrm>
            <a:off x="1371600" y="1600200"/>
            <a:ext cx="74676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sz="2400" dirty="0">
                <a:solidFill>
                  <a:schemeClr val="tx1">
                    <a:lumMod val="75000"/>
                  </a:schemeClr>
                </a:solidFill>
              </a:rPr>
              <a:t> Wicked wife of wicked king Ahab (1 Kings 21:25)</a:t>
            </a:r>
          </a:p>
          <a:p>
            <a:pPr>
              <a:spcBef>
                <a:spcPct val="50000"/>
              </a:spcBef>
              <a:buFontTx/>
              <a:buChar char="•"/>
            </a:pPr>
            <a:r>
              <a:rPr lang="en-US" altLang="en-US" sz="2400" dirty="0">
                <a:solidFill>
                  <a:schemeClr val="tx1">
                    <a:lumMod val="75000"/>
                  </a:schemeClr>
                </a:solidFill>
              </a:rPr>
              <a:t> Here used symbolically like “Balaam” (2:14)</a:t>
            </a:r>
          </a:p>
          <a:p>
            <a:pPr>
              <a:spcBef>
                <a:spcPct val="50000"/>
              </a:spcBef>
              <a:buFontTx/>
              <a:buChar char="•"/>
            </a:pPr>
            <a:r>
              <a:rPr lang="en-US" altLang="en-US" sz="2400" dirty="0">
                <a:solidFill>
                  <a:schemeClr val="tx1">
                    <a:lumMod val="75000"/>
                  </a:schemeClr>
                </a:solidFill>
              </a:rPr>
              <a:t> May refer to a faction within the church</a:t>
            </a:r>
          </a:p>
          <a:p>
            <a:pPr>
              <a:spcBef>
                <a:spcPct val="50000"/>
              </a:spcBef>
              <a:buFontTx/>
              <a:buChar char="•"/>
            </a:pPr>
            <a:r>
              <a:rPr lang="en-US" altLang="en-US" sz="2400" dirty="0">
                <a:solidFill>
                  <a:schemeClr val="tx1">
                    <a:lumMod val="75000"/>
                  </a:schemeClr>
                </a:solidFill>
              </a:rPr>
              <a:t> May refer to a woman who had evil influence</a:t>
            </a:r>
          </a:p>
          <a:p>
            <a:pPr>
              <a:spcBef>
                <a:spcPct val="50000"/>
              </a:spcBef>
              <a:buFontTx/>
              <a:buChar char="•"/>
            </a:pPr>
            <a:r>
              <a:rPr lang="en-US" altLang="en-US" sz="2400" dirty="0">
                <a:solidFill>
                  <a:schemeClr val="tx1">
                    <a:lumMod val="75000"/>
                  </a:schemeClr>
                </a:solidFill>
              </a:rPr>
              <a:t> Claims to be a prophetess – but was not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48485">
                                            <p:txEl>
                                              <p:pRg st="0" end="0"/>
                                            </p:txEl>
                                          </p:spTgt>
                                        </p:tgtEl>
                                        <p:attrNameLst>
                                          <p:attrName>style.visibility</p:attrName>
                                        </p:attrNameLst>
                                      </p:cBhvr>
                                      <p:to>
                                        <p:strVal val="visible"/>
                                      </p:to>
                                    </p:set>
                                    <p:animEffect transition="in" filter="fade">
                                      <p:cBhvr>
                                        <p:cTn id="7" dur="1000"/>
                                        <p:tgtEl>
                                          <p:spTgt spid="148485">
                                            <p:txEl>
                                              <p:pRg st="0" end="0"/>
                                            </p:txEl>
                                          </p:spTgt>
                                        </p:tgtEl>
                                      </p:cBhvr>
                                    </p:animEffect>
                                    <p:anim calcmode="lin" valueType="num">
                                      <p:cBhvr>
                                        <p:cTn id="8" dur="1000" fill="hold"/>
                                        <p:tgtEl>
                                          <p:spTgt spid="14848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848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48485">
                                            <p:txEl>
                                              <p:pRg st="1" end="1"/>
                                            </p:txEl>
                                          </p:spTgt>
                                        </p:tgtEl>
                                        <p:attrNameLst>
                                          <p:attrName>style.visibility</p:attrName>
                                        </p:attrNameLst>
                                      </p:cBhvr>
                                      <p:to>
                                        <p:strVal val="visible"/>
                                      </p:to>
                                    </p:set>
                                    <p:animEffect transition="in" filter="fade">
                                      <p:cBhvr>
                                        <p:cTn id="14" dur="1000"/>
                                        <p:tgtEl>
                                          <p:spTgt spid="148485">
                                            <p:txEl>
                                              <p:pRg st="1" end="1"/>
                                            </p:txEl>
                                          </p:spTgt>
                                        </p:tgtEl>
                                      </p:cBhvr>
                                    </p:animEffect>
                                    <p:anim calcmode="lin" valueType="num">
                                      <p:cBhvr>
                                        <p:cTn id="15" dur="1000" fill="hold"/>
                                        <p:tgtEl>
                                          <p:spTgt spid="14848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848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48485">
                                            <p:txEl>
                                              <p:pRg st="2" end="2"/>
                                            </p:txEl>
                                          </p:spTgt>
                                        </p:tgtEl>
                                        <p:attrNameLst>
                                          <p:attrName>style.visibility</p:attrName>
                                        </p:attrNameLst>
                                      </p:cBhvr>
                                      <p:to>
                                        <p:strVal val="visible"/>
                                      </p:to>
                                    </p:set>
                                    <p:animEffect transition="in" filter="fade">
                                      <p:cBhvr>
                                        <p:cTn id="21" dur="1000"/>
                                        <p:tgtEl>
                                          <p:spTgt spid="148485">
                                            <p:txEl>
                                              <p:pRg st="2" end="2"/>
                                            </p:txEl>
                                          </p:spTgt>
                                        </p:tgtEl>
                                      </p:cBhvr>
                                    </p:animEffect>
                                    <p:anim calcmode="lin" valueType="num">
                                      <p:cBhvr>
                                        <p:cTn id="22" dur="1000" fill="hold"/>
                                        <p:tgtEl>
                                          <p:spTgt spid="14848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848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48485">
                                            <p:txEl>
                                              <p:pRg st="3" end="3"/>
                                            </p:txEl>
                                          </p:spTgt>
                                        </p:tgtEl>
                                        <p:attrNameLst>
                                          <p:attrName>style.visibility</p:attrName>
                                        </p:attrNameLst>
                                      </p:cBhvr>
                                      <p:to>
                                        <p:strVal val="visible"/>
                                      </p:to>
                                    </p:set>
                                    <p:animEffect transition="in" filter="fade">
                                      <p:cBhvr>
                                        <p:cTn id="28" dur="1000"/>
                                        <p:tgtEl>
                                          <p:spTgt spid="148485">
                                            <p:txEl>
                                              <p:pRg st="3" end="3"/>
                                            </p:txEl>
                                          </p:spTgt>
                                        </p:tgtEl>
                                      </p:cBhvr>
                                    </p:animEffect>
                                    <p:anim calcmode="lin" valueType="num">
                                      <p:cBhvr>
                                        <p:cTn id="29" dur="1000" fill="hold"/>
                                        <p:tgtEl>
                                          <p:spTgt spid="14848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848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48485">
                                            <p:txEl>
                                              <p:pRg st="4" end="4"/>
                                            </p:txEl>
                                          </p:spTgt>
                                        </p:tgtEl>
                                        <p:attrNameLst>
                                          <p:attrName>style.visibility</p:attrName>
                                        </p:attrNameLst>
                                      </p:cBhvr>
                                      <p:to>
                                        <p:strVal val="visible"/>
                                      </p:to>
                                    </p:set>
                                    <p:animEffect transition="in" filter="fade">
                                      <p:cBhvr>
                                        <p:cTn id="35" dur="1000"/>
                                        <p:tgtEl>
                                          <p:spTgt spid="148485">
                                            <p:txEl>
                                              <p:pRg st="4" end="4"/>
                                            </p:txEl>
                                          </p:spTgt>
                                        </p:tgtEl>
                                      </p:cBhvr>
                                    </p:animEffect>
                                    <p:anim calcmode="lin" valueType="num">
                                      <p:cBhvr>
                                        <p:cTn id="36" dur="1000" fill="hold"/>
                                        <p:tgtEl>
                                          <p:spTgt spid="14848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848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46D29D18-4043-CF9D-AB25-82D82CC13781}"/>
              </a:ext>
            </a:extLst>
          </p:cNvPr>
          <p:cNvSpPr>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The Weakness (v. 20)</a:t>
            </a:r>
          </a:p>
        </p:txBody>
      </p:sp>
      <p:sp>
        <p:nvSpPr>
          <p:cNvPr id="149508" name="Text Box 4">
            <a:extLst>
              <a:ext uri="{FF2B5EF4-FFF2-40B4-BE49-F238E27FC236}">
                <a16:creationId xmlns:a16="http://schemas.microsoft.com/office/drawing/2014/main" id="{316D5B74-0C75-6169-17E7-A954413C6678}"/>
              </a:ext>
            </a:extLst>
          </p:cNvPr>
          <p:cNvSpPr txBox="1">
            <a:spLocks noChangeArrowheads="1"/>
          </p:cNvSpPr>
          <p:nvPr/>
        </p:nvSpPr>
        <p:spPr bwMode="auto">
          <a:xfrm>
            <a:off x="1447800" y="1895475"/>
            <a:ext cx="74676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Allow </a:t>
            </a:r>
            <a:endParaRPr lang="en-US" altLang="en-US" i="1" dirty="0">
              <a:solidFill>
                <a:schemeClr val="tx1">
                  <a:lumMod val="75000"/>
                </a:schemeClr>
              </a:solidFill>
            </a:endParaRPr>
          </a:p>
          <a:p>
            <a:pPr>
              <a:lnSpc>
                <a:spcPct val="90000"/>
              </a:lnSpc>
              <a:spcBef>
                <a:spcPct val="50000"/>
              </a:spcBef>
            </a:pPr>
            <a:r>
              <a:rPr lang="en-US" altLang="en-US" dirty="0">
                <a:solidFill>
                  <a:schemeClr val="tx1">
                    <a:lumMod val="75000"/>
                  </a:schemeClr>
                </a:solidFill>
              </a:rPr>
              <a:t>	1. Not doing so themselves – but tolerate it!</a:t>
            </a:r>
          </a:p>
          <a:p>
            <a:pPr>
              <a:lnSpc>
                <a:spcPct val="90000"/>
              </a:lnSpc>
              <a:spcBef>
                <a:spcPct val="50000"/>
              </a:spcBef>
            </a:pPr>
            <a:r>
              <a:rPr lang="en-US" altLang="en-US" dirty="0">
                <a:solidFill>
                  <a:schemeClr val="tx1">
                    <a:lumMod val="75000"/>
                  </a:schemeClr>
                </a:solidFill>
              </a:rPr>
              <a:t>	2. Could have been stopped – but nothing was done!</a:t>
            </a:r>
          </a:p>
          <a:p>
            <a:pPr>
              <a:lnSpc>
                <a:spcPct val="90000"/>
              </a:lnSpc>
              <a:spcBef>
                <a:spcPct val="50000"/>
              </a:spcBef>
            </a:pPr>
            <a:r>
              <a:rPr lang="en-US" altLang="en-US" dirty="0">
                <a:solidFill>
                  <a:schemeClr val="tx1">
                    <a:lumMod val="75000"/>
                  </a:schemeClr>
                </a:solidFill>
              </a:rPr>
              <a:t>	3. Condemned for not taking action!</a:t>
            </a:r>
          </a:p>
        </p:txBody>
      </p:sp>
      <p:sp>
        <p:nvSpPr>
          <p:cNvPr id="4" name="Text Box 4">
            <a:extLst>
              <a:ext uri="{FF2B5EF4-FFF2-40B4-BE49-F238E27FC236}">
                <a16:creationId xmlns:a16="http://schemas.microsoft.com/office/drawing/2014/main" id="{68281CD6-9909-8733-955F-DFCEB85D9B3F}"/>
              </a:ext>
            </a:extLst>
          </p:cNvPr>
          <p:cNvSpPr txBox="1">
            <a:spLocks noChangeArrowheads="1"/>
          </p:cNvSpPr>
          <p:nvPr/>
        </p:nvSpPr>
        <p:spPr bwMode="auto">
          <a:xfrm>
            <a:off x="3124200" y="914400"/>
            <a:ext cx="3810000" cy="701675"/>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4000" i="1" dirty="0">
                <a:solidFill>
                  <a:srgbClr val="FF0000"/>
                </a:solidFill>
                <a:effectLst>
                  <a:outerShdw blurRad="38100" dist="38100" dir="2700000" algn="tl">
                    <a:srgbClr val="000000">
                      <a:alpha val="43137"/>
                    </a:srgbClr>
                  </a:outerShdw>
                </a:effectLst>
              </a:rPr>
              <a:t>Tolerant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49508">
                                            <p:txEl>
                                              <p:pRg st="0" end="0"/>
                                            </p:txEl>
                                          </p:spTgt>
                                        </p:tgtEl>
                                        <p:attrNameLst>
                                          <p:attrName>style.visibility</p:attrName>
                                        </p:attrNameLst>
                                      </p:cBhvr>
                                      <p:to>
                                        <p:strVal val="visible"/>
                                      </p:to>
                                    </p:set>
                                    <p:animEffect transition="in" filter="fade">
                                      <p:cBhvr>
                                        <p:cTn id="7" dur="1000"/>
                                        <p:tgtEl>
                                          <p:spTgt spid="149508">
                                            <p:txEl>
                                              <p:pRg st="0" end="0"/>
                                            </p:txEl>
                                          </p:spTgt>
                                        </p:tgtEl>
                                      </p:cBhvr>
                                    </p:animEffect>
                                    <p:anim calcmode="lin" valueType="num">
                                      <p:cBhvr>
                                        <p:cTn id="8" dur="1000" fill="hold"/>
                                        <p:tgtEl>
                                          <p:spTgt spid="14950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950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49508">
                                            <p:txEl>
                                              <p:pRg st="1" end="1"/>
                                            </p:txEl>
                                          </p:spTgt>
                                        </p:tgtEl>
                                        <p:attrNameLst>
                                          <p:attrName>style.visibility</p:attrName>
                                        </p:attrNameLst>
                                      </p:cBhvr>
                                      <p:to>
                                        <p:strVal val="visible"/>
                                      </p:to>
                                    </p:set>
                                    <p:animEffect transition="in" filter="fade">
                                      <p:cBhvr>
                                        <p:cTn id="14" dur="1000"/>
                                        <p:tgtEl>
                                          <p:spTgt spid="149508">
                                            <p:txEl>
                                              <p:pRg st="1" end="1"/>
                                            </p:txEl>
                                          </p:spTgt>
                                        </p:tgtEl>
                                      </p:cBhvr>
                                    </p:animEffect>
                                    <p:anim calcmode="lin" valueType="num">
                                      <p:cBhvr>
                                        <p:cTn id="15" dur="1000" fill="hold"/>
                                        <p:tgtEl>
                                          <p:spTgt spid="14950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950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49508">
                                            <p:txEl>
                                              <p:pRg st="2" end="2"/>
                                            </p:txEl>
                                          </p:spTgt>
                                        </p:tgtEl>
                                        <p:attrNameLst>
                                          <p:attrName>style.visibility</p:attrName>
                                        </p:attrNameLst>
                                      </p:cBhvr>
                                      <p:to>
                                        <p:strVal val="visible"/>
                                      </p:to>
                                    </p:set>
                                    <p:animEffect transition="in" filter="fade">
                                      <p:cBhvr>
                                        <p:cTn id="21" dur="1000"/>
                                        <p:tgtEl>
                                          <p:spTgt spid="149508">
                                            <p:txEl>
                                              <p:pRg st="2" end="2"/>
                                            </p:txEl>
                                          </p:spTgt>
                                        </p:tgtEl>
                                      </p:cBhvr>
                                    </p:animEffect>
                                    <p:anim calcmode="lin" valueType="num">
                                      <p:cBhvr>
                                        <p:cTn id="22" dur="1000" fill="hold"/>
                                        <p:tgtEl>
                                          <p:spTgt spid="14950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950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49508">
                                            <p:txEl>
                                              <p:pRg st="3" end="3"/>
                                            </p:txEl>
                                          </p:spTgt>
                                        </p:tgtEl>
                                        <p:attrNameLst>
                                          <p:attrName>style.visibility</p:attrName>
                                        </p:attrNameLst>
                                      </p:cBhvr>
                                      <p:to>
                                        <p:strVal val="visible"/>
                                      </p:to>
                                    </p:set>
                                    <p:animEffect transition="in" filter="fade">
                                      <p:cBhvr>
                                        <p:cTn id="28" dur="1000"/>
                                        <p:tgtEl>
                                          <p:spTgt spid="149508">
                                            <p:txEl>
                                              <p:pRg st="3" end="3"/>
                                            </p:txEl>
                                          </p:spTgt>
                                        </p:tgtEl>
                                      </p:cBhvr>
                                    </p:animEffect>
                                    <p:anim calcmode="lin" valueType="num">
                                      <p:cBhvr>
                                        <p:cTn id="29" dur="1000" fill="hold"/>
                                        <p:tgtEl>
                                          <p:spTgt spid="14950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950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EBFBA37A-A607-DD54-B832-0C3E56DC1E14}"/>
              </a:ext>
            </a:extLst>
          </p:cNvPr>
          <p:cNvSpPr>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The Weakness (v. 20)</a:t>
            </a:r>
          </a:p>
        </p:txBody>
      </p:sp>
      <p:sp>
        <p:nvSpPr>
          <p:cNvPr id="150532" name="Text Box 4">
            <a:extLst>
              <a:ext uri="{FF2B5EF4-FFF2-40B4-BE49-F238E27FC236}">
                <a16:creationId xmlns:a16="http://schemas.microsoft.com/office/drawing/2014/main" id="{3A06AD76-D9A3-CB86-4534-C609B8D463CA}"/>
              </a:ext>
            </a:extLst>
          </p:cNvPr>
          <p:cNvSpPr txBox="1">
            <a:spLocks noChangeArrowheads="1"/>
          </p:cNvSpPr>
          <p:nvPr/>
        </p:nvSpPr>
        <p:spPr bwMode="auto">
          <a:xfrm>
            <a:off x="1447800" y="1895475"/>
            <a:ext cx="7467600" cy="2966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Allow </a:t>
            </a:r>
          </a:p>
          <a:p>
            <a:pPr>
              <a:lnSpc>
                <a:spcPct val="90000"/>
              </a:lnSpc>
              <a:spcBef>
                <a:spcPct val="50000"/>
              </a:spcBef>
            </a:pPr>
            <a:r>
              <a:rPr lang="en-US" altLang="en-US" sz="2800" dirty="0">
                <a:solidFill>
                  <a:schemeClr val="tx1">
                    <a:lumMod val="75000"/>
                  </a:schemeClr>
                </a:solidFill>
              </a:rPr>
              <a:t>B. </a:t>
            </a:r>
            <a:r>
              <a:rPr lang="en-US" altLang="en-US" sz="2800" i="1" dirty="0">
                <a:solidFill>
                  <a:schemeClr val="tx1">
                    <a:lumMod val="75000"/>
                  </a:schemeClr>
                </a:solidFill>
              </a:rPr>
              <a:t>What allow</a:t>
            </a:r>
            <a:endParaRPr lang="en-US" altLang="en-US" sz="2800" dirty="0">
              <a:solidFill>
                <a:schemeClr val="tx1">
                  <a:lumMod val="75000"/>
                </a:schemeClr>
              </a:solidFill>
            </a:endParaRPr>
          </a:p>
          <a:p>
            <a:pPr>
              <a:lnSpc>
                <a:spcPct val="90000"/>
              </a:lnSpc>
              <a:spcBef>
                <a:spcPct val="50000"/>
              </a:spcBef>
            </a:pPr>
            <a:r>
              <a:rPr lang="en-US" altLang="en-US" dirty="0">
                <a:solidFill>
                  <a:schemeClr val="tx1">
                    <a:lumMod val="75000"/>
                  </a:schemeClr>
                </a:solidFill>
              </a:rPr>
              <a:t>	1. Teach Christians to commit adultery (spiritual)</a:t>
            </a:r>
          </a:p>
          <a:p>
            <a:pPr>
              <a:lnSpc>
                <a:spcPct val="90000"/>
              </a:lnSpc>
              <a:spcBef>
                <a:spcPct val="50000"/>
              </a:spcBef>
            </a:pPr>
            <a:r>
              <a:rPr lang="en-US" altLang="en-US" dirty="0">
                <a:solidFill>
                  <a:schemeClr val="tx1">
                    <a:lumMod val="75000"/>
                  </a:schemeClr>
                </a:solidFill>
              </a:rPr>
              <a:t>	2. Perhaps: by joining the trade guilds (with its 			sacrifices to idols &amp; drunken revelry)</a:t>
            </a:r>
          </a:p>
          <a:p>
            <a:pPr>
              <a:lnSpc>
                <a:spcPct val="90000"/>
              </a:lnSpc>
              <a:spcBef>
                <a:spcPct val="50000"/>
              </a:spcBef>
            </a:pPr>
            <a:r>
              <a:rPr lang="en-US" altLang="en-US" dirty="0">
                <a:solidFill>
                  <a:schemeClr val="tx1">
                    <a:lumMod val="75000"/>
                  </a:schemeClr>
                </a:solidFill>
              </a:rPr>
              <a:t>	3. No evidence that “just quit”</a:t>
            </a:r>
          </a:p>
        </p:txBody>
      </p:sp>
      <p:sp>
        <p:nvSpPr>
          <p:cNvPr id="4" name="Text Box 4">
            <a:extLst>
              <a:ext uri="{FF2B5EF4-FFF2-40B4-BE49-F238E27FC236}">
                <a16:creationId xmlns:a16="http://schemas.microsoft.com/office/drawing/2014/main" id="{C616CDCF-7591-37C5-EF50-2BCB60FA80ED}"/>
              </a:ext>
            </a:extLst>
          </p:cNvPr>
          <p:cNvSpPr txBox="1">
            <a:spLocks noChangeArrowheads="1"/>
          </p:cNvSpPr>
          <p:nvPr/>
        </p:nvSpPr>
        <p:spPr bwMode="auto">
          <a:xfrm>
            <a:off x="3124200" y="914400"/>
            <a:ext cx="3810000" cy="701675"/>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4000" i="1" dirty="0">
                <a:solidFill>
                  <a:srgbClr val="FF0000"/>
                </a:solidFill>
                <a:effectLst>
                  <a:outerShdw blurRad="38100" dist="38100" dir="2700000" algn="tl">
                    <a:srgbClr val="000000">
                      <a:alpha val="43137"/>
                    </a:srgbClr>
                  </a:outerShdw>
                </a:effectLst>
              </a:rPr>
              <a:t>Tolerant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50532">
                                            <p:txEl>
                                              <p:pRg st="2" end="2"/>
                                            </p:txEl>
                                          </p:spTgt>
                                        </p:tgtEl>
                                        <p:attrNameLst>
                                          <p:attrName>style.visibility</p:attrName>
                                        </p:attrNameLst>
                                      </p:cBhvr>
                                      <p:to>
                                        <p:strVal val="visible"/>
                                      </p:to>
                                    </p:set>
                                    <p:animEffect transition="in" filter="fade">
                                      <p:cBhvr>
                                        <p:cTn id="7" dur="1000"/>
                                        <p:tgtEl>
                                          <p:spTgt spid="150532">
                                            <p:txEl>
                                              <p:pRg st="2" end="2"/>
                                            </p:txEl>
                                          </p:spTgt>
                                        </p:tgtEl>
                                      </p:cBhvr>
                                    </p:animEffect>
                                    <p:anim calcmode="lin" valueType="num">
                                      <p:cBhvr>
                                        <p:cTn id="8" dur="1000" fill="hold"/>
                                        <p:tgtEl>
                                          <p:spTgt spid="15053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5053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50532">
                                            <p:txEl>
                                              <p:pRg st="3" end="3"/>
                                            </p:txEl>
                                          </p:spTgt>
                                        </p:tgtEl>
                                        <p:attrNameLst>
                                          <p:attrName>style.visibility</p:attrName>
                                        </p:attrNameLst>
                                      </p:cBhvr>
                                      <p:to>
                                        <p:strVal val="visible"/>
                                      </p:to>
                                    </p:set>
                                    <p:animEffect transition="in" filter="fade">
                                      <p:cBhvr>
                                        <p:cTn id="14" dur="1000"/>
                                        <p:tgtEl>
                                          <p:spTgt spid="150532">
                                            <p:txEl>
                                              <p:pRg st="3" end="3"/>
                                            </p:txEl>
                                          </p:spTgt>
                                        </p:tgtEl>
                                      </p:cBhvr>
                                    </p:animEffect>
                                    <p:anim calcmode="lin" valueType="num">
                                      <p:cBhvr>
                                        <p:cTn id="15" dur="1000" fill="hold"/>
                                        <p:tgtEl>
                                          <p:spTgt spid="15053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5053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50532">
                                            <p:txEl>
                                              <p:pRg st="4" end="4"/>
                                            </p:txEl>
                                          </p:spTgt>
                                        </p:tgtEl>
                                        <p:attrNameLst>
                                          <p:attrName>style.visibility</p:attrName>
                                        </p:attrNameLst>
                                      </p:cBhvr>
                                      <p:to>
                                        <p:strVal val="visible"/>
                                      </p:to>
                                    </p:set>
                                    <p:animEffect transition="in" filter="fade">
                                      <p:cBhvr>
                                        <p:cTn id="21" dur="1000"/>
                                        <p:tgtEl>
                                          <p:spTgt spid="150532">
                                            <p:txEl>
                                              <p:pRg st="4" end="4"/>
                                            </p:txEl>
                                          </p:spTgt>
                                        </p:tgtEl>
                                      </p:cBhvr>
                                    </p:animEffect>
                                    <p:anim calcmode="lin" valueType="num">
                                      <p:cBhvr>
                                        <p:cTn id="22" dur="1000" fill="hold"/>
                                        <p:tgtEl>
                                          <p:spTgt spid="15053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5053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Text Box 4">
            <a:extLst>
              <a:ext uri="{FF2B5EF4-FFF2-40B4-BE49-F238E27FC236}">
                <a16:creationId xmlns:a16="http://schemas.microsoft.com/office/drawing/2014/main" id="{6A59103F-85B7-72B0-8C08-385E225E48B5}"/>
              </a:ext>
            </a:extLst>
          </p:cNvPr>
          <p:cNvSpPr txBox="1">
            <a:spLocks noChangeArrowheads="1"/>
          </p:cNvSpPr>
          <p:nvPr/>
        </p:nvSpPr>
        <p:spPr bwMode="auto">
          <a:xfrm>
            <a:off x="1828800" y="1066800"/>
            <a:ext cx="6781800" cy="43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chemeClr val="tx1">
                    <a:lumMod val="75000"/>
                  </a:schemeClr>
                </a:solidFill>
              </a:rPr>
              <a:t>“The woman (or faction) referred to as Jezebel had not quit the church at Thyatira, and was not encouraging others to quit the church…Many there are who would not think of quitting the church altogether, but who compromise with the devil on first one thing and then another.”</a:t>
            </a:r>
          </a:p>
          <a:p>
            <a:pPr>
              <a:spcBef>
                <a:spcPct val="50000"/>
              </a:spcBef>
            </a:pPr>
            <a:endParaRPr lang="en-US" altLang="en-US">
              <a:solidFill>
                <a:schemeClr val="tx1">
                  <a:lumMod val="75000"/>
                </a:schemeClr>
              </a:solidFill>
            </a:endParaRPr>
          </a:p>
          <a:p>
            <a:pPr algn="r">
              <a:spcBef>
                <a:spcPct val="50000"/>
              </a:spcBef>
            </a:pPr>
            <a:r>
              <a:rPr lang="en-US" altLang="en-US">
                <a:solidFill>
                  <a:schemeClr val="tx1">
                    <a:lumMod val="75000"/>
                  </a:schemeClr>
                </a:solidFill>
              </a:rPr>
              <a:t>	</a:t>
            </a:r>
            <a:r>
              <a:rPr lang="en-US" altLang="en-US" sz="2000">
                <a:solidFill>
                  <a:schemeClr val="tx1">
                    <a:lumMod val="75000"/>
                  </a:schemeClr>
                </a:solidFill>
              </a:rPr>
              <a:t>- Bobby Duncan, </a:t>
            </a:r>
            <a:r>
              <a:rPr lang="en-US" altLang="en-US" sz="2000" i="1">
                <a:solidFill>
                  <a:schemeClr val="tx1">
                    <a:lumMod val="75000"/>
                  </a:schemeClr>
                </a:solidFill>
              </a:rPr>
              <a:t>Spiritual Sword</a:t>
            </a:r>
            <a:endParaRPr lang="en-US" altLang="en-US" sz="2000">
              <a:solidFill>
                <a:schemeClr val="tx1">
                  <a:lumMod val="75000"/>
                </a:schemeClr>
              </a:solidFill>
            </a:endParaRP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B525E3E0-40D1-AF98-0F09-CD7A7A15EB94}"/>
              </a:ext>
            </a:extLst>
          </p:cNvPr>
          <p:cNvSpPr>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The Weakness (v. 20)</a:t>
            </a:r>
          </a:p>
        </p:txBody>
      </p:sp>
      <p:sp>
        <p:nvSpPr>
          <p:cNvPr id="152580" name="Text Box 4">
            <a:extLst>
              <a:ext uri="{FF2B5EF4-FFF2-40B4-BE49-F238E27FC236}">
                <a16:creationId xmlns:a16="http://schemas.microsoft.com/office/drawing/2014/main" id="{1E31E9AD-0E06-4B2C-EB6C-C5C30E91CA5E}"/>
              </a:ext>
            </a:extLst>
          </p:cNvPr>
          <p:cNvSpPr txBox="1">
            <a:spLocks noChangeArrowheads="1"/>
          </p:cNvSpPr>
          <p:nvPr/>
        </p:nvSpPr>
        <p:spPr bwMode="auto">
          <a:xfrm>
            <a:off x="1447800" y="1895475"/>
            <a:ext cx="7467600" cy="348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Allow </a:t>
            </a:r>
          </a:p>
          <a:p>
            <a:pPr>
              <a:lnSpc>
                <a:spcPct val="90000"/>
              </a:lnSpc>
              <a:spcBef>
                <a:spcPct val="50000"/>
              </a:spcBef>
            </a:pPr>
            <a:r>
              <a:rPr lang="en-US" altLang="en-US" sz="2800" dirty="0">
                <a:solidFill>
                  <a:schemeClr val="tx1">
                    <a:lumMod val="75000"/>
                  </a:schemeClr>
                </a:solidFill>
              </a:rPr>
              <a:t>B. </a:t>
            </a:r>
            <a:r>
              <a:rPr lang="en-US" altLang="en-US" sz="2800" i="1" dirty="0">
                <a:solidFill>
                  <a:schemeClr val="tx1">
                    <a:lumMod val="75000"/>
                  </a:schemeClr>
                </a:solidFill>
              </a:rPr>
              <a:t>What allow</a:t>
            </a:r>
            <a:endParaRPr lang="en-US" altLang="en-US" sz="2800" dirty="0">
              <a:solidFill>
                <a:schemeClr val="tx1">
                  <a:lumMod val="75000"/>
                </a:schemeClr>
              </a:solidFill>
            </a:endParaRPr>
          </a:p>
          <a:p>
            <a:pPr>
              <a:lnSpc>
                <a:spcPct val="90000"/>
              </a:lnSpc>
              <a:spcBef>
                <a:spcPct val="50000"/>
              </a:spcBef>
            </a:pPr>
            <a:r>
              <a:rPr lang="en-US" altLang="en-US" dirty="0">
                <a:solidFill>
                  <a:schemeClr val="tx1">
                    <a:lumMod val="75000"/>
                  </a:schemeClr>
                </a:solidFill>
              </a:rPr>
              <a:t>	1. Teach Christians to commit adultery (spiritual)</a:t>
            </a:r>
          </a:p>
          <a:p>
            <a:pPr>
              <a:lnSpc>
                <a:spcPct val="90000"/>
              </a:lnSpc>
              <a:spcBef>
                <a:spcPct val="50000"/>
              </a:spcBef>
            </a:pPr>
            <a:r>
              <a:rPr lang="en-US" altLang="en-US" dirty="0">
                <a:solidFill>
                  <a:schemeClr val="tx1">
                    <a:lumMod val="75000"/>
                  </a:schemeClr>
                </a:solidFill>
              </a:rPr>
              <a:t>	2. Perhaps: by joining the trade guilds (with its 			sacrifices to idols &amp; drunken revelry)</a:t>
            </a:r>
          </a:p>
          <a:p>
            <a:pPr>
              <a:lnSpc>
                <a:spcPct val="90000"/>
              </a:lnSpc>
              <a:spcBef>
                <a:spcPct val="50000"/>
              </a:spcBef>
            </a:pPr>
            <a:r>
              <a:rPr lang="en-US" altLang="en-US" dirty="0">
                <a:solidFill>
                  <a:schemeClr val="tx1">
                    <a:lumMod val="75000"/>
                  </a:schemeClr>
                </a:solidFill>
              </a:rPr>
              <a:t>	3. No evidence that “just quit”</a:t>
            </a:r>
          </a:p>
          <a:p>
            <a:pPr>
              <a:lnSpc>
                <a:spcPct val="90000"/>
              </a:lnSpc>
              <a:spcBef>
                <a:spcPct val="50000"/>
              </a:spcBef>
            </a:pPr>
            <a:r>
              <a:rPr lang="en-US" altLang="en-US" dirty="0">
                <a:solidFill>
                  <a:schemeClr val="tx1">
                    <a:lumMod val="75000"/>
                  </a:schemeClr>
                </a:solidFill>
              </a:rPr>
              <a:t>	4. Allowed her to sin and lead others into sin!</a:t>
            </a:r>
          </a:p>
        </p:txBody>
      </p:sp>
      <p:sp>
        <p:nvSpPr>
          <p:cNvPr id="4" name="Text Box 4">
            <a:extLst>
              <a:ext uri="{FF2B5EF4-FFF2-40B4-BE49-F238E27FC236}">
                <a16:creationId xmlns:a16="http://schemas.microsoft.com/office/drawing/2014/main" id="{6B81B3C2-AF52-9948-2056-59631CE0D08B}"/>
              </a:ext>
            </a:extLst>
          </p:cNvPr>
          <p:cNvSpPr txBox="1">
            <a:spLocks noChangeArrowheads="1"/>
          </p:cNvSpPr>
          <p:nvPr/>
        </p:nvSpPr>
        <p:spPr bwMode="auto">
          <a:xfrm>
            <a:off x="3124200" y="914400"/>
            <a:ext cx="3810000" cy="701675"/>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4000" i="1" dirty="0">
                <a:solidFill>
                  <a:srgbClr val="FF0000"/>
                </a:solidFill>
                <a:effectLst>
                  <a:outerShdw blurRad="38100" dist="38100" dir="2700000" algn="tl">
                    <a:srgbClr val="000000">
                      <a:alpha val="43137"/>
                    </a:srgbClr>
                  </a:outerShdw>
                </a:effectLst>
              </a:rPr>
              <a:t>Tolerant</a:t>
            </a: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8FEC6E35-45FA-8EC4-8C61-C9E2DD3A9E96}"/>
              </a:ext>
            </a:extLst>
          </p:cNvPr>
          <p:cNvSpPr>
            <a:spLocks noChangeArrowheads="1"/>
          </p:cNvSpPr>
          <p:nvPr/>
        </p:nvSpPr>
        <p:spPr bwMode="auto">
          <a:xfrm>
            <a:off x="1143000" y="0"/>
            <a:ext cx="8001000" cy="83343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en-US" sz="4000">
                <a:solidFill>
                  <a:srgbClr val="000000"/>
                </a:solidFill>
              </a:rPr>
              <a:t>III. The Weakness (v. 20)</a:t>
            </a:r>
          </a:p>
        </p:txBody>
      </p:sp>
      <p:sp>
        <p:nvSpPr>
          <p:cNvPr id="153604" name="Text Box 4">
            <a:extLst>
              <a:ext uri="{FF2B5EF4-FFF2-40B4-BE49-F238E27FC236}">
                <a16:creationId xmlns:a16="http://schemas.microsoft.com/office/drawing/2014/main" id="{5C711F09-2827-7083-8468-146A7C34F04E}"/>
              </a:ext>
            </a:extLst>
          </p:cNvPr>
          <p:cNvSpPr txBox="1">
            <a:spLocks noChangeArrowheads="1"/>
          </p:cNvSpPr>
          <p:nvPr/>
        </p:nvSpPr>
        <p:spPr bwMode="auto">
          <a:xfrm>
            <a:off x="1447800" y="1895475"/>
            <a:ext cx="74676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Allow </a:t>
            </a:r>
          </a:p>
          <a:p>
            <a:pPr>
              <a:lnSpc>
                <a:spcPct val="90000"/>
              </a:lnSpc>
              <a:spcBef>
                <a:spcPct val="50000"/>
              </a:spcBef>
            </a:pPr>
            <a:r>
              <a:rPr lang="en-US" altLang="en-US" sz="2800" dirty="0">
                <a:solidFill>
                  <a:schemeClr val="tx1">
                    <a:lumMod val="75000"/>
                  </a:schemeClr>
                </a:solidFill>
              </a:rPr>
              <a:t>B. </a:t>
            </a:r>
            <a:r>
              <a:rPr lang="en-US" altLang="en-US" sz="2800" i="1" dirty="0">
                <a:solidFill>
                  <a:schemeClr val="tx1">
                    <a:lumMod val="75000"/>
                  </a:schemeClr>
                </a:solidFill>
              </a:rPr>
              <a:t>What allow</a:t>
            </a:r>
          </a:p>
          <a:p>
            <a:pPr>
              <a:lnSpc>
                <a:spcPct val="90000"/>
              </a:lnSpc>
              <a:spcBef>
                <a:spcPct val="50000"/>
              </a:spcBef>
            </a:pPr>
            <a:r>
              <a:rPr lang="en-US" altLang="en-US" sz="2800" dirty="0">
                <a:solidFill>
                  <a:schemeClr val="tx1">
                    <a:lumMod val="75000"/>
                  </a:schemeClr>
                </a:solidFill>
              </a:rPr>
              <a:t>C. </a:t>
            </a:r>
            <a:r>
              <a:rPr lang="en-US" altLang="en-US" sz="2800" i="1" dirty="0">
                <a:solidFill>
                  <a:schemeClr val="tx1">
                    <a:lumMod val="75000"/>
                  </a:schemeClr>
                </a:solidFill>
              </a:rPr>
              <a:t>The church bore some responsibility </a:t>
            </a:r>
            <a:endParaRPr lang="en-US" altLang="en-US" sz="2800" dirty="0">
              <a:solidFill>
                <a:schemeClr val="tx1">
                  <a:lumMod val="75000"/>
                </a:schemeClr>
              </a:solidFill>
            </a:endParaRPr>
          </a:p>
          <a:p>
            <a:pPr>
              <a:lnSpc>
                <a:spcPct val="90000"/>
              </a:lnSpc>
              <a:spcBef>
                <a:spcPct val="50000"/>
              </a:spcBef>
            </a:pPr>
            <a:r>
              <a:rPr lang="en-US" altLang="en-US" dirty="0">
                <a:solidFill>
                  <a:schemeClr val="tx1">
                    <a:lumMod val="75000"/>
                  </a:schemeClr>
                </a:solidFill>
              </a:rPr>
              <a:t>	1. God held the church </a:t>
            </a:r>
            <a:r>
              <a:rPr lang="en-US" altLang="en-US" dirty="0" err="1">
                <a:solidFill>
                  <a:schemeClr val="tx1">
                    <a:lumMod val="75000"/>
                  </a:schemeClr>
                </a:solidFill>
              </a:rPr>
              <a:t>respon</a:t>
            </a:r>
            <a:r>
              <a:rPr lang="en-US" altLang="en-US" dirty="0">
                <a:solidFill>
                  <a:schemeClr val="tx1">
                    <a:lumMod val="75000"/>
                  </a:schemeClr>
                </a:solidFill>
              </a:rPr>
              <a:t>. for its members</a:t>
            </a:r>
          </a:p>
          <a:p>
            <a:pPr>
              <a:lnSpc>
                <a:spcPct val="90000"/>
              </a:lnSpc>
              <a:spcBef>
                <a:spcPct val="50000"/>
              </a:spcBef>
            </a:pPr>
            <a:r>
              <a:rPr lang="en-US" altLang="en-US" dirty="0">
                <a:solidFill>
                  <a:schemeClr val="tx1">
                    <a:lumMod val="75000"/>
                  </a:schemeClr>
                </a:solidFill>
              </a:rPr>
              <a:t>	2. Blame is not just on Jezebel, but the church!</a:t>
            </a:r>
          </a:p>
        </p:txBody>
      </p:sp>
      <p:sp>
        <p:nvSpPr>
          <p:cNvPr id="4" name="Text Box 4">
            <a:extLst>
              <a:ext uri="{FF2B5EF4-FFF2-40B4-BE49-F238E27FC236}">
                <a16:creationId xmlns:a16="http://schemas.microsoft.com/office/drawing/2014/main" id="{BEF664FC-AC0F-D29B-585F-2CE31C9B10E9}"/>
              </a:ext>
            </a:extLst>
          </p:cNvPr>
          <p:cNvSpPr txBox="1">
            <a:spLocks noChangeArrowheads="1"/>
          </p:cNvSpPr>
          <p:nvPr/>
        </p:nvSpPr>
        <p:spPr bwMode="auto">
          <a:xfrm>
            <a:off x="3124200" y="914400"/>
            <a:ext cx="3810000" cy="701675"/>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4000" i="1" dirty="0">
                <a:solidFill>
                  <a:srgbClr val="FF0000"/>
                </a:solidFill>
                <a:effectLst>
                  <a:outerShdw blurRad="38100" dist="38100" dir="2700000" algn="tl">
                    <a:srgbClr val="000000">
                      <a:alpha val="43137"/>
                    </a:srgbClr>
                  </a:outerShdw>
                </a:effectLst>
              </a:rPr>
              <a:t>Tolerant</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
            <a:extLst>
              <a:ext uri="{FF2B5EF4-FFF2-40B4-BE49-F238E27FC236}">
                <a16:creationId xmlns:a16="http://schemas.microsoft.com/office/drawing/2014/main" id="{143794D5-F73B-A2C6-FD84-1A5E4CC31911}"/>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40291" name="AutoShape 3">
            <a:extLst>
              <a:ext uri="{FF2B5EF4-FFF2-40B4-BE49-F238E27FC236}">
                <a16:creationId xmlns:a16="http://schemas.microsoft.com/office/drawing/2014/main" id="{58C048A8-8C05-188C-D746-73ABE13EBB32}"/>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40292" name="Text Box 4">
            <a:extLst>
              <a:ext uri="{FF2B5EF4-FFF2-40B4-BE49-F238E27FC236}">
                <a16:creationId xmlns:a16="http://schemas.microsoft.com/office/drawing/2014/main" id="{5294E615-7FBD-7357-609A-4A9E8AE071F8}"/>
              </a:ext>
            </a:extLst>
          </p:cNvPr>
          <p:cNvSpPr txBox="1">
            <a:spLocks noChangeArrowheads="1"/>
          </p:cNvSpPr>
          <p:nvPr/>
        </p:nvSpPr>
        <p:spPr bwMode="auto">
          <a:xfrm>
            <a:off x="1371600" y="2420938"/>
            <a:ext cx="6423025"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a:p>
            <a:pPr>
              <a:lnSpc>
                <a:spcPct val="120000"/>
              </a:lnSpc>
            </a:pPr>
            <a:r>
              <a:rPr lang="en-US" altLang="en-US" sz="4000">
                <a:solidFill>
                  <a:srgbClr val="000000"/>
                </a:solidFill>
              </a:rPr>
              <a:t>II. The Strength (vv. 18-19)</a:t>
            </a:r>
          </a:p>
          <a:p>
            <a:pPr>
              <a:lnSpc>
                <a:spcPct val="120000"/>
              </a:lnSpc>
            </a:pPr>
            <a:r>
              <a:rPr lang="en-US" altLang="en-US" sz="4000">
                <a:solidFill>
                  <a:srgbClr val="000000"/>
                </a:solidFill>
              </a:rPr>
              <a:t>III. The Weakness (v. 20)</a:t>
            </a:r>
          </a:p>
          <a:p>
            <a:pPr>
              <a:lnSpc>
                <a:spcPct val="120000"/>
              </a:lnSpc>
            </a:pPr>
            <a:r>
              <a:rPr lang="en-US" altLang="en-US" sz="4000">
                <a:solidFill>
                  <a:srgbClr val="000000"/>
                </a:solidFill>
              </a:rPr>
              <a:t>IV. The Warning (vv. 21-23)</a:t>
            </a: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a:extLst>
              <a:ext uri="{FF2B5EF4-FFF2-40B4-BE49-F238E27FC236}">
                <a16:creationId xmlns:a16="http://schemas.microsoft.com/office/drawing/2014/main" id="{1D9A4459-E3BF-9A02-C938-D70CC1CD09B3}"/>
              </a:ext>
            </a:extLst>
          </p:cNvPr>
          <p:cNvSpPr>
            <a:spLocks noChangeArrowheads="1"/>
          </p:cNvSpPr>
          <p:nvPr/>
        </p:nvSpPr>
        <p:spPr bwMode="auto">
          <a:xfrm>
            <a:off x="1066800" y="0"/>
            <a:ext cx="8077200" cy="7112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IV. The Warning (vv. 21-23)</a:t>
            </a:r>
          </a:p>
        </p:txBody>
      </p:sp>
      <p:sp>
        <p:nvSpPr>
          <p:cNvPr id="146436" name="Text Box 4">
            <a:extLst>
              <a:ext uri="{FF2B5EF4-FFF2-40B4-BE49-F238E27FC236}">
                <a16:creationId xmlns:a16="http://schemas.microsoft.com/office/drawing/2014/main" id="{85AC1FFF-A478-2B1B-3486-4821283DD3B5}"/>
              </a:ext>
            </a:extLst>
          </p:cNvPr>
          <p:cNvSpPr txBox="1">
            <a:spLocks noChangeArrowheads="1"/>
          </p:cNvSpPr>
          <p:nvPr/>
        </p:nvSpPr>
        <p:spPr bwMode="auto">
          <a:xfrm>
            <a:off x="1371600" y="1143000"/>
            <a:ext cx="7467600" cy="418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solidFill>
                  <a:schemeClr val="tx1">
                    <a:lumMod val="75000"/>
                  </a:schemeClr>
                </a:solidFill>
              </a:rPr>
              <a:t>A. </a:t>
            </a:r>
            <a:r>
              <a:rPr lang="en-US" altLang="en-US" sz="2800" i="1" dirty="0">
                <a:solidFill>
                  <a:schemeClr val="tx1">
                    <a:lumMod val="75000"/>
                  </a:schemeClr>
                </a:solidFill>
              </a:rPr>
              <a:t>Rejected opportunities &amp; Refused to Repent (v. 	21) </a:t>
            </a:r>
          </a:p>
          <a:p>
            <a:pPr>
              <a:lnSpc>
                <a:spcPct val="90000"/>
              </a:lnSpc>
              <a:spcBef>
                <a:spcPct val="50000"/>
              </a:spcBef>
            </a:pPr>
            <a:r>
              <a:rPr lang="en-US" altLang="en-US" sz="2800" dirty="0">
                <a:solidFill>
                  <a:schemeClr val="tx1">
                    <a:lumMod val="75000"/>
                  </a:schemeClr>
                </a:solidFill>
              </a:rPr>
              <a:t>B. </a:t>
            </a:r>
            <a:r>
              <a:rPr lang="en-US" altLang="en-US" sz="2800" i="1" dirty="0">
                <a:solidFill>
                  <a:schemeClr val="tx1">
                    <a:lumMod val="75000"/>
                  </a:schemeClr>
                </a:solidFill>
              </a:rPr>
              <a:t>Faces Judgment to come</a:t>
            </a:r>
            <a:r>
              <a:rPr lang="en-US" altLang="en-US" sz="2800" dirty="0">
                <a:solidFill>
                  <a:schemeClr val="tx1">
                    <a:lumMod val="75000"/>
                  </a:schemeClr>
                </a:solidFill>
              </a:rPr>
              <a:t> (v. 23)</a:t>
            </a:r>
          </a:p>
          <a:p>
            <a:pPr>
              <a:lnSpc>
                <a:spcPct val="90000"/>
              </a:lnSpc>
              <a:spcBef>
                <a:spcPct val="50000"/>
              </a:spcBef>
            </a:pPr>
            <a:r>
              <a:rPr lang="en-US" altLang="en-US" sz="2800" dirty="0">
                <a:solidFill>
                  <a:schemeClr val="tx1">
                    <a:lumMod val="75000"/>
                  </a:schemeClr>
                </a:solidFill>
              </a:rPr>
              <a:t>C. </a:t>
            </a:r>
            <a:r>
              <a:rPr lang="en-US" altLang="en-US" sz="2800" i="1" dirty="0">
                <a:solidFill>
                  <a:schemeClr val="tx1">
                    <a:lumMod val="75000"/>
                  </a:schemeClr>
                </a:solidFill>
              </a:rPr>
              <a:t>Punishment</a:t>
            </a:r>
            <a:endParaRPr lang="en-US" altLang="en-US" sz="2800" dirty="0">
              <a:solidFill>
                <a:schemeClr val="tx1">
                  <a:lumMod val="75000"/>
                </a:schemeClr>
              </a:solidFill>
            </a:endParaRPr>
          </a:p>
          <a:p>
            <a:pPr>
              <a:lnSpc>
                <a:spcPct val="90000"/>
              </a:lnSpc>
              <a:spcBef>
                <a:spcPct val="50000"/>
              </a:spcBef>
            </a:pPr>
            <a:r>
              <a:rPr lang="en-US" altLang="en-US" dirty="0">
                <a:solidFill>
                  <a:schemeClr val="tx1">
                    <a:lumMod val="75000"/>
                  </a:schemeClr>
                </a:solidFill>
              </a:rPr>
              <a:t>	1. Sickbed (“bed of pleasure becomes bed of pain”)</a:t>
            </a:r>
          </a:p>
          <a:p>
            <a:pPr>
              <a:lnSpc>
                <a:spcPct val="90000"/>
              </a:lnSpc>
              <a:spcBef>
                <a:spcPct val="50000"/>
              </a:spcBef>
            </a:pPr>
            <a:r>
              <a:rPr lang="en-US" altLang="en-US" dirty="0">
                <a:solidFill>
                  <a:schemeClr val="tx1">
                    <a:lumMod val="75000"/>
                  </a:schemeClr>
                </a:solidFill>
              </a:rPr>
              <a:t>	2. Tribulation</a:t>
            </a:r>
          </a:p>
          <a:p>
            <a:pPr>
              <a:lnSpc>
                <a:spcPct val="90000"/>
              </a:lnSpc>
              <a:spcBef>
                <a:spcPct val="50000"/>
              </a:spcBef>
            </a:pPr>
            <a:r>
              <a:rPr lang="en-US" altLang="en-US" dirty="0">
                <a:solidFill>
                  <a:schemeClr val="tx1">
                    <a:lumMod val="75000"/>
                  </a:schemeClr>
                </a:solidFill>
              </a:rPr>
              <a:t>	3. Kill with death</a:t>
            </a:r>
          </a:p>
          <a:p>
            <a:pPr>
              <a:lnSpc>
                <a:spcPct val="90000"/>
              </a:lnSpc>
              <a:spcBef>
                <a:spcPct val="50000"/>
              </a:spcBef>
            </a:pPr>
            <a:r>
              <a:rPr lang="en-US" altLang="en-US" sz="2800" dirty="0">
                <a:solidFill>
                  <a:schemeClr val="tx1">
                    <a:lumMod val="75000"/>
                  </a:schemeClr>
                </a:solidFill>
              </a:rPr>
              <a:t>D. </a:t>
            </a:r>
            <a:r>
              <a:rPr lang="en-US" altLang="en-US" sz="2800" i="1" dirty="0">
                <a:solidFill>
                  <a:schemeClr val="tx1">
                    <a:lumMod val="75000"/>
                  </a:schemeClr>
                </a:solidFill>
              </a:rPr>
              <a:t>Choice was theirs </a:t>
            </a:r>
            <a:r>
              <a:rPr lang="en-US" altLang="en-US" sz="2800" dirty="0">
                <a:solidFill>
                  <a:schemeClr val="tx1">
                    <a:lumMod val="75000"/>
                  </a:schemeClr>
                </a:solidFill>
              </a:rPr>
              <a:t> (v. 22)</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46436">
                                            <p:txEl>
                                              <p:pRg st="0" end="0"/>
                                            </p:txEl>
                                          </p:spTgt>
                                        </p:tgtEl>
                                        <p:attrNameLst>
                                          <p:attrName>style.visibility</p:attrName>
                                        </p:attrNameLst>
                                      </p:cBhvr>
                                      <p:to>
                                        <p:strVal val="visible"/>
                                      </p:to>
                                    </p:set>
                                    <p:animEffect transition="in" filter="fade">
                                      <p:cBhvr>
                                        <p:cTn id="7" dur="1000"/>
                                        <p:tgtEl>
                                          <p:spTgt spid="146436">
                                            <p:txEl>
                                              <p:pRg st="0" end="0"/>
                                            </p:txEl>
                                          </p:spTgt>
                                        </p:tgtEl>
                                      </p:cBhvr>
                                    </p:animEffect>
                                    <p:anim calcmode="lin" valueType="num">
                                      <p:cBhvr>
                                        <p:cTn id="8" dur="1000" fill="hold"/>
                                        <p:tgtEl>
                                          <p:spTgt spid="14643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64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46436">
                                            <p:txEl>
                                              <p:pRg st="1" end="1"/>
                                            </p:txEl>
                                          </p:spTgt>
                                        </p:tgtEl>
                                        <p:attrNameLst>
                                          <p:attrName>style.visibility</p:attrName>
                                        </p:attrNameLst>
                                      </p:cBhvr>
                                      <p:to>
                                        <p:strVal val="visible"/>
                                      </p:to>
                                    </p:set>
                                    <p:animEffect transition="in" filter="fade">
                                      <p:cBhvr>
                                        <p:cTn id="14" dur="1000"/>
                                        <p:tgtEl>
                                          <p:spTgt spid="146436">
                                            <p:txEl>
                                              <p:pRg st="1" end="1"/>
                                            </p:txEl>
                                          </p:spTgt>
                                        </p:tgtEl>
                                      </p:cBhvr>
                                    </p:animEffect>
                                    <p:anim calcmode="lin" valueType="num">
                                      <p:cBhvr>
                                        <p:cTn id="15" dur="1000" fill="hold"/>
                                        <p:tgtEl>
                                          <p:spTgt spid="14643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643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46436">
                                            <p:txEl>
                                              <p:pRg st="2" end="2"/>
                                            </p:txEl>
                                          </p:spTgt>
                                        </p:tgtEl>
                                        <p:attrNameLst>
                                          <p:attrName>style.visibility</p:attrName>
                                        </p:attrNameLst>
                                      </p:cBhvr>
                                      <p:to>
                                        <p:strVal val="visible"/>
                                      </p:to>
                                    </p:set>
                                    <p:animEffect transition="in" filter="fade">
                                      <p:cBhvr>
                                        <p:cTn id="21" dur="1000"/>
                                        <p:tgtEl>
                                          <p:spTgt spid="146436">
                                            <p:txEl>
                                              <p:pRg st="2" end="2"/>
                                            </p:txEl>
                                          </p:spTgt>
                                        </p:tgtEl>
                                      </p:cBhvr>
                                    </p:animEffect>
                                    <p:anim calcmode="lin" valueType="num">
                                      <p:cBhvr>
                                        <p:cTn id="22" dur="1000" fill="hold"/>
                                        <p:tgtEl>
                                          <p:spTgt spid="14643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643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46436">
                                            <p:txEl>
                                              <p:pRg st="3" end="3"/>
                                            </p:txEl>
                                          </p:spTgt>
                                        </p:tgtEl>
                                        <p:attrNameLst>
                                          <p:attrName>style.visibility</p:attrName>
                                        </p:attrNameLst>
                                      </p:cBhvr>
                                      <p:to>
                                        <p:strVal val="visible"/>
                                      </p:to>
                                    </p:set>
                                    <p:animEffect transition="in" filter="fade">
                                      <p:cBhvr>
                                        <p:cTn id="28" dur="1000"/>
                                        <p:tgtEl>
                                          <p:spTgt spid="146436">
                                            <p:txEl>
                                              <p:pRg st="3" end="3"/>
                                            </p:txEl>
                                          </p:spTgt>
                                        </p:tgtEl>
                                      </p:cBhvr>
                                    </p:animEffect>
                                    <p:anim calcmode="lin" valueType="num">
                                      <p:cBhvr>
                                        <p:cTn id="29" dur="1000" fill="hold"/>
                                        <p:tgtEl>
                                          <p:spTgt spid="14643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643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46436">
                                            <p:txEl>
                                              <p:pRg st="4" end="4"/>
                                            </p:txEl>
                                          </p:spTgt>
                                        </p:tgtEl>
                                        <p:attrNameLst>
                                          <p:attrName>style.visibility</p:attrName>
                                        </p:attrNameLst>
                                      </p:cBhvr>
                                      <p:to>
                                        <p:strVal val="visible"/>
                                      </p:to>
                                    </p:set>
                                    <p:animEffect transition="in" filter="fade">
                                      <p:cBhvr>
                                        <p:cTn id="35" dur="1000"/>
                                        <p:tgtEl>
                                          <p:spTgt spid="146436">
                                            <p:txEl>
                                              <p:pRg st="4" end="4"/>
                                            </p:txEl>
                                          </p:spTgt>
                                        </p:tgtEl>
                                      </p:cBhvr>
                                    </p:animEffect>
                                    <p:anim calcmode="lin" valueType="num">
                                      <p:cBhvr>
                                        <p:cTn id="36" dur="1000" fill="hold"/>
                                        <p:tgtEl>
                                          <p:spTgt spid="14643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643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146436">
                                            <p:txEl>
                                              <p:pRg st="5" end="5"/>
                                            </p:txEl>
                                          </p:spTgt>
                                        </p:tgtEl>
                                        <p:attrNameLst>
                                          <p:attrName>style.visibility</p:attrName>
                                        </p:attrNameLst>
                                      </p:cBhvr>
                                      <p:to>
                                        <p:strVal val="visible"/>
                                      </p:to>
                                    </p:set>
                                    <p:animEffect transition="in" filter="fade">
                                      <p:cBhvr>
                                        <p:cTn id="42" dur="1000"/>
                                        <p:tgtEl>
                                          <p:spTgt spid="146436">
                                            <p:txEl>
                                              <p:pRg st="5" end="5"/>
                                            </p:txEl>
                                          </p:spTgt>
                                        </p:tgtEl>
                                      </p:cBhvr>
                                    </p:animEffect>
                                    <p:anim calcmode="lin" valueType="num">
                                      <p:cBhvr>
                                        <p:cTn id="43" dur="1000" fill="hold"/>
                                        <p:tgtEl>
                                          <p:spTgt spid="14643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643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146436">
                                            <p:txEl>
                                              <p:pRg st="6" end="6"/>
                                            </p:txEl>
                                          </p:spTgt>
                                        </p:tgtEl>
                                        <p:attrNameLst>
                                          <p:attrName>style.visibility</p:attrName>
                                        </p:attrNameLst>
                                      </p:cBhvr>
                                      <p:to>
                                        <p:strVal val="visible"/>
                                      </p:to>
                                    </p:set>
                                    <p:animEffect transition="in" filter="fade">
                                      <p:cBhvr>
                                        <p:cTn id="49" dur="1000"/>
                                        <p:tgtEl>
                                          <p:spTgt spid="146436">
                                            <p:txEl>
                                              <p:pRg st="6" end="6"/>
                                            </p:txEl>
                                          </p:spTgt>
                                        </p:tgtEl>
                                      </p:cBhvr>
                                    </p:animEffect>
                                    <p:anim calcmode="lin" valueType="num">
                                      <p:cBhvr>
                                        <p:cTn id="50" dur="1000" fill="hold"/>
                                        <p:tgtEl>
                                          <p:spTgt spid="146436">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4643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a:extLst>
              <a:ext uri="{FF2B5EF4-FFF2-40B4-BE49-F238E27FC236}">
                <a16:creationId xmlns:a16="http://schemas.microsoft.com/office/drawing/2014/main" id="{39C7F585-7EAD-2F2D-AB98-0E15D6FBC229}"/>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41315" name="AutoShape 3">
            <a:extLst>
              <a:ext uri="{FF2B5EF4-FFF2-40B4-BE49-F238E27FC236}">
                <a16:creationId xmlns:a16="http://schemas.microsoft.com/office/drawing/2014/main" id="{94942A4A-C334-BD04-7D03-51C92449DB35}"/>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41316" name="Text Box 4">
            <a:extLst>
              <a:ext uri="{FF2B5EF4-FFF2-40B4-BE49-F238E27FC236}">
                <a16:creationId xmlns:a16="http://schemas.microsoft.com/office/drawing/2014/main" id="{29C3349A-C940-B0D2-C37F-63A0409677E3}"/>
              </a:ext>
            </a:extLst>
          </p:cNvPr>
          <p:cNvSpPr txBox="1">
            <a:spLocks noChangeArrowheads="1"/>
          </p:cNvSpPr>
          <p:nvPr/>
        </p:nvSpPr>
        <p:spPr bwMode="auto">
          <a:xfrm>
            <a:off x="1371600" y="2420938"/>
            <a:ext cx="6451600" cy="375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a:p>
            <a:pPr>
              <a:lnSpc>
                <a:spcPct val="120000"/>
              </a:lnSpc>
            </a:pPr>
            <a:r>
              <a:rPr lang="en-US" altLang="en-US" sz="4000">
                <a:solidFill>
                  <a:srgbClr val="000000"/>
                </a:solidFill>
              </a:rPr>
              <a:t>II. The Strength (vv. 18-19)</a:t>
            </a:r>
          </a:p>
          <a:p>
            <a:pPr>
              <a:lnSpc>
                <a:spcPct val="120000"/>
              </a:lnSpc>
            </a:pPr>
            <a:r>
              <a:rPr lang="en-US" altLang="en-US" sz="4000">
                <a:solidFill>
                  <a:srgbClr val="000000"/>
                </a:solidFill>
              </a:rPr>
              <a:t>III. The Weakness (v. 20)</a:t>
            </a:r>
          </a:p>
          <a:p>
            <a:pPr>
              <a:lnSpc>
                <a:spcPct val="120000"/>
              </a:lnSpc>
            </a:pPr>
            <a:r>
              <a:rPr lang="en-US" altLang="en-US" sz="4000">
                <a:solidFill>
                  <a:srgbClr val="000000"/>
                </a:solidFill>
              </a:rPr>
              <a:t>IV. The Warning (vv. 21-23)</a:t>
            </a:r>
          </a:p>
          <a:p>
            <a:pPr>
              <a:lnSpc>
                <a:spcPct val="120000"/>
              </a:lnSpc>
            </a:pPr>
            <a:r>
              <a:rPr lang="en-US" altLang="en-US" sz="4000">
                <a:solidFill>
                  <a:srgbClr val="000000"/>
                </a:solidFill>
              </a:rPr>
              <a:t>V. The Assurance (vv. 24-29)</a:t>
            </a: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3">
            <a:extLst>
              <a:ext uri="{FF2B5EF4-FFF2-40B4-BE49-F238E27FC236}">
                <a16:creationId xmlns:a16="http://schemas.microsoft.com/office/drawing/2014/main" id="{3A9B7254-E144-BF66-7FCC-081E83C4BEDA}"/>
              </a:ext>
            </a:extLst>
          </p:cNvPr>
          <p:cNvSpPr>
            <a:spLocks noChangeArrowheads="1"/>
          </p:cNvSpPr>
          <p:nvPr/>
        </p:nvSpPr>
        <p:spPr bwMode="auto">
          <a:xfrm>
            <a:off x="1066800" y="0"/>
            <a:ext cx="8077200" cy="71120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a:solidFill>
                  <a:srgbClr val="000000"/>
                </a:solidFill>
              </a:rPr>
              <a:t>V. The Assurance (vv. 24-29)</a:t>
            </a:r>
          </a:p>
        </p:txBody>
      </p:sp>
      <p:sp>
        <p:nvSpPr>
          <p:cNvPr id="147460" name="Text Box 4">
            <a:extLst>
              <a:ext uri="{FF2B5EF4-FFF2-40B4-BE49-F238E27FC236}">
                <a16:creationId xmlns:a16="http://schemas.microsoft.com/office/drawing/2014/main" id="{25CE0370-A70A-C53E-634C-74D5C41D1F87}"/>
              </a:ext>
            </a:extLst>
          </p:cNvPr>
          <p:cNvSpPr txBox="1">
            <a:spLocks noChangeArrowheads="1"/>
          </p:cNvSpPr>
          <p:nvPr/>
        </p:nvSpPr>
        <p:spPr bwMode="auto">
          <a:xfrm>
            <a:off x="1371600" y="1143000"/>
            <a:ext cx="7467600" cy="227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800" dirty="0"/>
              <a:t>A. </a:t>
            </a:r>
            <a:r>
              <a:rPr lang="en-US" altLang="en-US" sz="2800" i="1" dirty="0"/>
              <a:t>All do not compromise or sin </a:t>
            </a:r>
            <a:r>
              <a:rPr lang="en-US" altLang="en-US" sz="2800" dirty="0"/>
              <a:t>(v. 24)</a:t>
            </a:r>
          </a:p>
          <a:p>
            <a:pPr>
              <a:lnSpc>
                <a:spcPct val="90000"/>
              </a:lnSpc>
              <a:spcBef>
                <a:spcPct val="50000"/>
              </a:spcBef>
            </a:pPr>
            <a:r>
              <a:rPr lang="en-US" altLang="en-US" sz="2800" dirty="0"/>
              <a:t>B. </a:t>
            </a:r>
            <a:r>
              <a:rPr lang="en-US" altLang="en-US" sz="2800" i="1" dirty="0"/>
              <a:t>Lord knows and understands </a:t>
            </a:r>
            <a:r>
              <a:rPr lang="en-US" altLang="en-US" sz="2800" dirty="0"/>
              <a:t> (v. 24)</a:t>
            </a:r>
          </a:p>
          <a:p>
            <a:pPr>
              <a:lnSpc>
                <a:spcPct val="90000"/>
              </a:lnSpc>
              <a:spcBef>
                <a:spcPct val="50000"/>
              </a:spcBef>
            </a:pPr>
            <a:r>
              <a:rPr lang="en-US" altLang="en-US" sz="2800" dirty="0"/>
              <a:t>C. </a:t>
            </a:r>
            <a:r>
              <a:rPr lang="en-US" altLang="en-US" sz="2800" i="1" dirty="0"/>
              <a:t>Can endure &amp; overcome</a:t>
            </a:r>
            <a:r>
              <a:rPr lang="en-US" altLang="en-US" sz="2800" dirty="0"/>
              <a:t> (vv. 25-26a)</a:t>
            </a:r>
          </a:p>
          <a:p>
            <a:pPr>
              <a:lnSpc>
                <a:spcPct val="90000"/>
              </a:lnSpc>
              <a:spcBef>
                <a:spcPct val="50000"/>
              </a:spcBef>
            </a:pPr>
            <a:r>
              <a:rPr lang="en-US" altLang="en-US" sz="2800" dirty="0"/>
              <a:t>D. </a:t>
            </a:r>
            <a:r>
              <a:rPr lang="en-US" altLang="en-US" sz="2800" i="1" dirty="0"/>
              <a:t>Rewarded</a:t>
            </a:r>
            <a:r>
              <a:rPr lang="en-US" altLang="en-US" sz="2800" dirty="0"/>
              <a:t> (vv. 26b-29)</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47460">
                                            <p:txEl>
                                              <p:pRg st="0" end="0"/>
                                            </p:txEl>
                                          </p:spTgt>
                                        </p:tgtEl>
                                        <p:attrNameLst>
                                          <p:attrName>style.visibility</p:attrName>
                                        </p:attrNameLst>
                                      </p:cBhvr>
                                      <p:to>
                                        <p:strVal val="visible"/>
                                      </p:to>
                                    </p:set>
                                    <p:animEffect transition="in" filter="fade">
                                      <p:cBhvr>
                                        <p:cTn id="7" dur="1000"/>
                                        <p:tgtEl>
                                          <p:spTgt spid="147460">
                                            <p:txEl>
                                              <p:pRg st="0" end="0"/>
                                            </p:txEl>
                                          </p:spTgt>
                                        </p:tgtEl>
                                      </p:cBhvr>
                                    </p:animEffect>
                                    <p:anim calcmode="lin" valueType="num">
                                      <p:cBhvr>
                                        <p:cTn id="8" dur="1000" fill="hold"/>
                                        <p:tgtEl>
                                          <p:spTgt spid="14746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74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47460">
                                            <p:txEl>
                                              <p:pRg st="1" end="1"/>
                                            </p:txEl>
                                          </p:spTgt>
                                        </p:tgtEl>
                                        <p:attrNameLst>
                                          <p:attrName>style.visibility</p:attrName>
                                        </p:attrNameLst>
                                      </p:cBhvr>
                                      <p:to>
                                        <p:strVal val="visible"/>
                                      </p:to>
                                    </p:set>
                                    <p:animEffect transition="in" filter="fade">
                                      <p:cBhvr>
                                        <p:cTn id="14" dur="1000"/>
                                        <p:tgtEl>
                                          <p:spTgt spid="147460">
                                            <p:txEl>
                                              <p:pRg st="1" end="1"/>
                                            </p:txEl>
                                          </p:spTgt>
                                        </p:tgtEl>
                                      </p:cBhvr>
                                    </p:animEffect>
                                    <p:anim calcmode="lin" valueType="num">
                                      <p:cBhvr>
                                        <p:cTn id="15" dur="1000" fill="hold"/>
                                        <p:tgtEl>
                                          <p:spTgt spid="14746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746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47460">
                                            <p:txEl>
                                              <p:pRg st="2" end="2"/>
                                            </p:txEl>
                                          </p:spTgt>
                                        </p:tgtEl>
                                        <p:attrNameLst>
                                          <p:attrName>style.visibility</p:attrName>
                                        </p:attrNameLst>
                                      </p:cBhvr>
                                      <p:to>
                                        <p:strVal val="visible"/>
                                      </p:to>
                                    </p:set>
                                    <p:animEffect transition="in" filter="fade">
                                      <p:cBhvr>
                                        <p:cTn id="21" dur="1000"/>
                                        <p:tgtEl>
                                          <p:spTgt spid="147460">
                                            <p:txEl>
                                              <p:pRg st="2" end="2"/>
                                            </p:txEl>
                                          </p:spTgt>
                                        </p:tgtEl>
                                      </p:cBhvr>
                                    </p:animEffect>
                                    <p:anim calcmode="lin" valueType="num">
                                      <p:cBhvr>
                                        <p:cTn id="22" dur="1000" fill="hold"/>
                                        <p:tgtEl>
                                          <p:spTgt spid="14746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746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47460">
                                            <p:txEl>
                                              <p:pRg st="3" end="3"/>
                                            </p:txEl>
                                          </p:spTgt>
                                        </p:tgtEl>
                                        <p:attrNameLst>
                                          <p:attrName>style.visibility</p:attrName>
                                        </p:attrNameLst>
                                      </p:cBhvr>
                                      <p:to>
                                        <p:strVal val="visible"/>
                                      </p:to>
                                    </p:set>
                                    <p:animEffect transition="in" filter="fade">
                                      <p:cBhvr>
                                        <p:cTn id="28" dur="1000"/>
                                        <p:tgtEl>
                                          <p:spTgt spid="147460">
                                            <p:txEl>
                                              <p:pRg st="3" end="3"/>
                                            </p:txEl>
                                          </p:spTgt>
                                        </p:tgtEl>
                                      </p:cBhvr>
                                    </p:animEffect>
                                    <p:anim calcmode="lin" valueType="num">
                                      <p:cBhvr>
                                        <p:cTn id="29" dur="1000" fill="hold"/>
                                        <p:tgtEl>
                                          <p:spTgt spid="14746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746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2">
            <a:extLst>
              <a:ext uri="{FF2B5EF4-FFF2-40B4-BE49-F238E27FC236}">
                <a16:creationId xmlns:a16="http://schemas.microsoft.com/office/drawing/2014/main" id="{35BECC11-25CF-CB4B-36AB-168601C733B0}"/>
              </a:ext>
            </a:extLst>
          </p:cNvPr>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42339" name="AutoShape 3">
            <a:extLst>
              <a:ext uri="{FF2B5EF4-FFF2-40B4-BE49-F238E27FC236}">
                <a16:creationId xmlns:a16="http://schemas.microsoft.com/office/drawing/2014/main" id="{AB8718B2-017A-6FE8-1230-6D4D577990F3}"/>
              </a:ext>
            </a:extLst>
          </p:cNvPr>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Tolerant Church</a:t>
            </a:r>
          </a:p>
          <a:p>
            <a:pPr algn="ctr"/>
            <a:r>
              <a:rPr lang="en-US" altLang="en-US" i="1"/>
              <a:t>Rev. 2:18-29</a:t>
            </a:r>
          </a:p>
        </p:txBody>
      </p:sp>
      <p:sp>
        <p:nvSpPr>
          <p:cNvPr id="142340" name="Text Box 4">
            <a:extLst>
              <a:ext uri="{FF2B5EF4-FFF2-40B4-BE49-F238E27FC236}">
                <a16:creationId xmlns:a16="http://schemas.microsoft.com/office/drawing/2014/main" id="{E14DBD8D-0BA7-498D-49D8-9AAB3CC87EAB}"/>
              </a:ext>
            </a:extLst>
          </p:cNvPr>
          <p:cNvSpPr txBox="1">
            <a:spLocks noChangeArrowheads="1"/>
          </p:cNvSpPr>
          <p:nvPr/>
        </p:nvSpPr>
        <p:spPr bwMode="auto">
          <a:xfrm>
            <a:off x="1371600" y="2420938"/>
            <a:ext cx="6451600" cy="375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a:lnSpc>
                <a:spcPct val="120000"/>
              </a:lnSpc>
            </a:pPr>
            <a:r>
              <a:rPr lang="en-US" altLang="en-US" sz="4000">
                <a:solidFill>
                  <a:srgbClr val="000000"/>
                </a:solidFill>
              </a:rPr>
              <a:t>I. The Messenger (vv. 18, 23)</a:t>
            </a:r>
          </a:p>
          <a:p>
            <a:pPr>
              <a:lnSpc>
                <a:spcPct val="120000"/>
              </a:lnSpc>
            </a:pPr>
            <a:r>
              <a:rPr lang="en-US" altLang="en-US" sz="4000">
                <a:solidFill>
                  <a:srgbClr val="000000"/>
                </a:solidFill>
              </a:rPr>
              <a:t>II. The Strength (vv. 18-19)</a:t>
            </a:r>
          </a:p>
          <a:p>
            <a:pPr>
              <a:lnSpc>
                <a:spcPct val="120000"/>
              </a:lnSpc>
            </a:pPr>
            <a:r>
              <a:rPr lang="en-US" altLang="en-US" sz="4000">
                <a:solidFill>
                  <a:srgbClr val="000000"/>
                </a:solidFill>
              </a:rPr>
              <a:t>III. The Weakness (v. 20)</a:t>
            </a:r>
          </a:p>
          <a:p>
            <a:pPr>
              <a:lnSpc>
                <a:spcPct val="120000"/>
              </a:lnSpc>
            </a:pPr>
            <a:r>
              <a:rPr lang="en-US" altLang="en-US" sz="4000">
                <a:solidFill>
                  <a:srgbClr val="000000"/>
                </a:solidFill>
              </a:rPr>
              <a:t>IV. The Warning (vv. 21-23)</a:t>
            </a:r>
          </a:p>
          <a:p>
            <a:pPr>
              <a:lnSpc>
                <a:spcPct val="120000"/>
              </a:lnSpc>
            </a:pPr>
            <a:r>
              <a:rPr lang="en-US" altLang="en-US" sz="4000">
                <a:solidFill>
                  <a:srgbClr val="000000"/>
                </a:solidFill>
              </a:rPr>
              <a:t>V. The Assurance (vv. 24-29)</a:t>
            </a:r>
          </a:p>
        </p:txBody>
      </p:sp>
    </p:spTree>
  </p:cSld>
  <p:clrMapOvr>
    <a:masterClrMapping/>
  </p:clrMapOvr>
  <p:transition spd="slow">
    <p:fade/>
  </p:transition>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4033</TotalTime>
  <Words>1518</Words>
  <Application>Microsoft Office PowerPoint</Application>
  <PresentationFormat>On-screen Show (4:3)</PresentationFormat>
  <Paragraphs>164</Paragraphs>
  <Slides>26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Calibri</vt:lpstr>
      <vt:lpstr>Calibri Light</vt:lpstr>
      <vt:lpstr>Impact</vt:lpstr>
      <vt:lpstr>Times New Roman</vt:lpstr>
      <vt:lpstr>Trajan</vt:lpstr>
      <vt:lpstr>Blush</vt:lpstr>
      <vt:lpstr>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69</cp:revision>
  <dcterms:created xsi:type="dcterms:W3CDTF">2007-02-21T20:31:46Z</dcterms:created>
  <dcterms:modified xsi:type="dcterms:W3CDTF">2023-05-07T12:31:40Z</dcterms:modified>
</cp:coreProperties>
</file>