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6" r:id="rId2"/>
    <p:sldMasterId id="2147483672" r:id="rId3"/>
    <p:sldMasterId id="2147483684" r:id="rId4"/>
    <p:sldMasterId id="2147483708" r:id="rId5"/>
    <p:sldMasterId id="2147483720" r:id="rId6"/>
  </p:sldMasterIdLst>
  <p:notesMasterIdLst>
    <p:notesMasterId r:id="rId57"/>
  </p:notesMasterIdLst>
  <p:sldIdLst>
    <p:sldId id="256" r:id="rId7"/>
    <p:sldId id="260" r:id="rId8"/>
    <p:sldId id="261" r:id="rId9"/>
    <p:sldId id="257" r:id="rId10"/>
    <p:sldId id="1039" r:id="rId11"/>
    <p:sldId id="1040" r:id="rId12"/>
    <p:sldId id="1041" r:id="rId13"/>
    <p:sldId id="965" r:id="rId14"/>
    <p:sldId id="262" r:id="rId15"/>
    <p:sldId id="259" r:id="rId16"/>
    <p:sldId id="975" r:id="rId17"/>
    <p:sldId id="976" r:id="rId18"/>
    <p:sldId id="1051" r:id="rId19"/>
    <p:sldId id="977" r:id="rId20"/>
    <p:sldId id="978" r:id="rId21"/>
    <p:sldId id="1052" r:id="rId22"/>
    <p:sldId id="979" r:id="rId23"/>
    <p:sldId id="1053" r:id="rId24"/>
    <p:sldId id="980" r:id="rId25"/>
    <p:sldId id="1008" r:id="rId26"/>
    <p:sldId id="981" r:id="rId27"/>
    <p:sldId id="1054" r:id="rId28"/>
    <p:sldId id="982" r:id="rId29"/>
    <p:sldId id="1055" r:id="rId30"/>
    <p:sldId id="984" r:id="rId31"/>
    <p:sldId id="985" r:id="rId32"/>
    <p:sldId id="1056" r:id="rId33"/>
    <p:sldId id="986" r:id="rId34"/>
    <p:sldId id="1009" r:id="rId35"/>
    <p:sldId id="1057" r:id="rId36"/>
    <p:sldId id="987" r:id="rId37"/>
    <p:sldId id="1058" r:id="rId38"/>
    <p:sldId id="988" r:id="rId39"/>
    <p:sldId id="989" r:id="rId40"/>
    <p:sldId id="990" r:id="rId41"/>
    <p:sldId id="1042" r:id="rId42"/>
    <p:sldId id="1047" r:id="rId43"/>
    <p:sldId id="993" r:id="rId44"/>
    <p:sldId id="996" r:id="rId45"/>
    <p:sldId id="997" r:id="rId46"/>
    <p:sldId id="1059" r:id="rId47"/>
    <p:sldId id="1043" r:id="rId48"/>
    <p:sldId id="1048" r:id="rId49"/>
    <p:sldId id="1002" r:id="rId50"/>
    <p:sldId id="1003" r:id="rId51"/>
    <p:sldId id="1044" r:id="rId52"/>
    <p:sldId id="1049" r:id="rId53"/>
    <p:sldId id="1045" r:id="rId54"/>
    <p:sldId id="1050" r:id="rId55"/>
    <p:sldId id="1046" r:id="rId56"/>
  </p:sldIdLst>
  <p:sldSz cx="9144000" cy="6858000" type="screen4x3"/>
  <p:notesSz cx="6858000" cy="9144000"/>
  <p:embeddedFontLst>
    <p:embeddedFont>
      <p:font typeface="Amasis MT Pro Black" panose="02040A04050005020304" pitchFamily="18" charset="0"/>
      <p:bold r:id="rId58"/>
      <p:boldItalic r:id="rId59"/>
    </p:embeddedFont>
    <p:embeddedFont>
      <p:font typeface="Arial Black" panose="020B0A04020102020204" pitchFamily="34" charset="0"/>
      <p:bold r:id="rId60"/>
    </p:embeddedFont>
    <p:embeddedFont>
      <p:font typeface="Arial Narrow" panose="020B0606020202030204" pitchFamily="34" charset="0"/>
      <p:regular r:id="rId61"/>
      <p:bold r:id="rId62"/>
      <p:italic r:id="rId63"/>
      <p:boldItalic r:id="rId64"/>
    </p:embeddedFont>
    <p:embeddedFont>
      <p:font typeface="Calibri" panose="020F0502020204030204" pitchFamily="34" charset="0"/>
      <p:regular r:id="rId65"/>
      <p:bold r:id="rId66"/>
      <p:italic r:id="rId67"/>
      <p:boldItalic r:id="rId68"/>
    </p:embeddedFont>
    <p:embeddedFont>
      <p:font typeface="Calibri Light" panose="020F0302020204030204" pitchFamily="34" charset="0"/>
      <p:regular r:id="rId69"/>
      <p:italic r:id="rId70"/>
    </p:embeddedFont>
    <p:embeddedFont>
      <p:font typeface="Comic Sans MS" panose="030F0702030302020204" pitchFamily="66" charset="0"/>
      <p:regular r:id="rId71"/>
      <p:bold r:id="rId72"/>
      <p:italic r:id="rId73"/>
      <p:boldItalic r:id="rId74"/>
    </p:embeddedFont>
    <p:embeddedFont>
      <p:font typeface="Consolas" panose="020B0609020204030204" pitchFamily="49" charset="0"/>
      <p:regular r:id="rId75"/>
      <p:bold r:id="rId76"/>
      <p:italic r:id="rId77"/>
      <p:boldItalic r:id="rId78"/>
    </p:embeddedFont>
    <p:embeddedFont>
      <p:font typeface="Corbel" panose="020B0503020204020204" pitchFamily="34" charset="0"/>
      <p:regular r:id="rId79"/>
      <p:bold r:id="rId80"/>
      <p:italic r:id="rId81"/>
      <p:boldItalic r:id="rId82"/>
    </p:embeddedFont>
    <p:embeddedFont>
      <p:font typeface="Maiandra GD" panose="020E0502030308020204" pitchFamily="34" charset="0"/>
      <p:regular r:id="rId83"/>
    </p:embeddedFont>
    <p:embeddedFont>
      <p:font typeface="Open Sans" panose="020B0606030504020204" pitchFamily="34" charset="0"/>
      <p:regular r:id="rId84"/>
      <p:bold r:id="rId85"/>
      <p:italic r:id="rId86"/>
      <p:boldItalic r:id="rId87"/>
    </p:embeddedFont>
    <p:embeddedFont>
      <p:font typeface="Tahoma" panose="020B0604030504040204" pitchFamily="34" charset="0"/>
      <p:regular r:id="rId88"/>
      <p:bold r:id="rId89"/>
    </p:embeddedFont>
    <p:embeddedFont>
      <p:font typeface="Wingdings 2" panose="05020102010507070707" pitchFamily="18" charset="2"/>
      <p:regular r:id="rId90"/>
    </p:embeddedFont>
    <p:embeddedFont>
      <p:font typeface="Wingdings 3" panose="05040102010807070707" pitchFamily="18" charset="2"/>
      <p:regular r:id="rId9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00FF"/>
    <a:srgbClr val="F2F2F2"/>
    <a:srgbClr val="FFFFFF"/>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192618-DB12-4870-9125-48B385090F70}" v="211" dt="2023-05-21T21:16:29.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7" autoAdjust="0"/>
    <p:restoredTop sz="94570" autoAdjust="0"/>
  </p:normalViewPr>
  <p:slideViewPr>
    <p:cSldViewPr snapToGrid="0">
      <p:cViewPr varScale="1">
        <p:scale>
          <a:sx n="88" d="100"/>
          <a:sy n="88" d="100"/>
        </p:scale>
        <p:origin x="474" y="5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6.fntdata"/><Relationship Id="rId68" Type="http://schemas.openxmlformats.org/officeDocument/2006/relationships/font" Target="fonts/font11.fntdata"/><Relationship Id="rId84" Type="http://schemas.openxmlformats.org/officeDocument/2006/relationships/font" Target="fonts/font27.fntdata"/><Relationship Id="rId89" Type="http://schemas.openxmlformats.org/officeDocument/2006/relationships/font" Target="fonts/font32.fntdata"/><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font" Target="fonts/font1.fntdata"/><Relationship Id="rId74" Type="http://schemas.openxmlformats.org/officeDocument/2006/relationships/font" Target="fonts/font17.fntdata"/><Relationship Id="rId79" Type="http://schemas.openxmlformats.org/officeDocument/2006/relationships/font" Target="fonts/font22.fntdata"/><Relationship Id="rId5" Type="http://schemas.openxmlformats.org/officeDocument/2006/relationships/slideMaster" Target="slideMasters/slideMaster5.xml"/><Relationship Id="rId90" Type="http://schemas.openxmlformats.org/officeDocument/2006/relationships/font" Target="fonts/font33.fntdata"/><Relationship Id="rId95" Type="http://schemas.openxmlformats.org/officeDocument/2006/relationships/tableStyles" Target="tableStyle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5.fntdata"/><Relationship Id="rId80" Type="http://schemas.openxmlformats.org/officeDocument/2006/relationships/font" Target="fonts/font23.fntdata"/><Relationship Id="rId85" Type="http://schemas.openxmlformats.org/officeDocument/2006/relationships/font" Target="fonts/font28.fntdata"/><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font" Target="fonts/font18.fntdata"/><Relationship Id="rId83" Type="http://schemas.openxmlformats.org/officeDocument/2006/relationships/font" Target="fonts/font26.fntdata"/><Relationship Id="rId88" Type="http://schemas.openxmlformats.org/officeDocument/2006/relationships/font" Target="fonts/font31.fntdata"/><Relationship Id="rId91" Type="http://schemas.openxmlformats.org/officeDocument/2006/relationships/font" Target="fonts/font34.fntdata"/><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78" Type="http://schemas.openxmlformats.org/officeDocument/2006/relationships/font" Target="fonts/font21.fntdata"/><Relationship Id="rId81" Type="http://schemas.openxmlformats.org/officeDocument/2006/relationships/font" Target="fonts/font24.fntdata"/><Relationship Id="rId86" Type="http://schemas.openxmlformats.org/officeDocument/2006/relationships/font" Target="fonts/font29.fntdata"/><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font" Target="fonts/font19.fntdata"/><Relationship Id="rId7" Type="http://schemas.openxmlformats.org/officeDocument/2006/relationships/slide" Target="slides/slide1.xml"/><Relationship Id="rId71" Type="http://schemas.openxmlformats.org/officeDocument/2006/relationships/font" Target="fonts/font14.fntdata"/><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font" Target="fonts/font9.fntdata"/><Relationship Id="rId87" Type="http://schemas.openxmlformats.org/officeDocument/2006/relationships/font" Target="fonts/font30.fntdata"/><Relationship Id="rId61" Type="http://schemas.openxmlformats.org/officeDocument/2006/relationships/font" Target="fonts/font4.fntdata"/><Relationship Id="rId82" Type="http://schemas.openxmlformats.org/officeDocument/2006/relationships/font" Target="fonts/font25.fntdata"/><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F38566-981F-4ABC-BEAE-86403139B97E}" type="datetimeFigureOut">
              <a:rPr lang="en-US" smtClean="0"/>
              <a:t>5/21/2023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F2866D-D6E6-4A03-BE5F-B7C7A1BA5D88}" type="slidenum">
              <a:rPr lang="en-US" smtClean="0"/>
              <a:t>‹#›</a:t>
            </a:fld>
            <a:endParaRPr lang="en-US"/>
          </a:p>
        </p:txBody>
      </p:sp>
    </p:spTree>
    <p:extLst>
      <p:ext uri="{BB962C8B-B14F-4D97-AF65-F5344CB8AC3E}">
        <p14:creationId xmlns:p14="http://schemas.microsoft.com/office/powerpoint/2010/main" val="1770031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LEB = </a:t>
            </a:r>
            <a:r>
              <a:rPr lang="en-US" dirty="0" err="1"/>
              <a:t>Lexham</a:t>
            </a:r>
            <a:r>
              <a:rPr lang="en-US" dirty="0"/>
              <a:t> English</a:t>
            </a:r>
            <a:r>
              <a:rPr lang="en-US" baseline="0" dirty="0"/>
              <a:t> Bible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3DF8D-29B6-49BE-ACAE-6FA7E7F9F2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2700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t>http://www.cwfa.org/articles/14696/CFI/family/index.htm</a:t>
            </a: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D708FE-A55C-43F9-87E2-F2985A95CFBA}"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289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0AF1EB9-786D-49EE-A48F-C043C16B632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4499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0224850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562359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602020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8495784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5/21/2023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491041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5/21/2023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131642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5/21/2023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0823410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228122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424610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035540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6895444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9062665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490847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7758031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1028356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5/21/2023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6629951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5/21/2023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3787933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5/21/2023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363719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7237805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971367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7432949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8808577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0864840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19281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6135404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023649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5/21/2023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002440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5/21/2023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8365593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5/21/2023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16114358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5757924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9753011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1987811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4817675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1701266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541721"/>
            <a:ext cx="7886700" cy="463524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9302895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4978667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813741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332864-2C81-463D-B9EC-9B5A8B64DCB9}" type="datetimeFigureOut">
              <a:rPr lang="en-US" smtClean="0"/>
              <a:t>5/21/2023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143242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32864-2C81-463D-B9EC-9B5A8B64DCB9}" type="datetimeFigureOut">
              <a:rPr lang="en-US" smtClean="0"/>
              <a:t>5/21/2023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3521479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32864-2C81-463D-B9EC-9B5A8B64DCB9}" type="datetimeFigureOut">
              <a:rPr lang="en-US" smtClean="0"/>
              <a:t>5/21/2023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30498918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9895589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332864-2C81-463D-B9EC-9B5A8B64DCB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24683169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541721"/>
            <a:ext cx="7886700" cy="463524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5242941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332864-2C81-463D-B9EC-9B5A8B64DCB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158A0-D379-4D0F-894F-294FFC74CC1A}" type="slidenum">
              <a:rPr lang="en-US" smtClean="0"/>
              <a:t>‹#›</a:t>
            </a:fld>
            <a:endParaRPr lang="en-US"/>
          </a:p>
        </p:txBody>
      </p:sp>
    </p:spTree>
    <p:extLst>
      <p:ext uri="{BB962C8B-B14F-4D97-AF65-F5344CB8AC3E}">
        <p14:creationId xmlns:p14="http://schemas.microsoft.com/office/powerpoint/2010/main" val="6660825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5/21/2023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a:prstGeom prst="rect">
            <a:avLst/>
          </a:prstGeo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a:prstGeom prst="rect">
            <a:avLst/>
          </a:prstGeo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2739140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Content Placeholder 2"/>
          <p:cNvSpPr>
            <a:spLocks noGrp="1"/>
          </p:cNvSpPr>
          <p:nvPr>
            <p:ph idx="1"/>
          </p:nvPr>
        </p:nvSpPr>
        <p:spPr>
          <a:xfrm>
            <a:off x="914400" y="1783560"/>
            <a:ext cx="7772400" cy="4572000"/>
          </a:xfrm>
          <a:prstGeom prst="rect">
            <a:avLst/>
          </a:prstGeo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5428836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a:prstGeom prst="rect">
            <a:avLst/>
          </a:prstGeo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a:prstGeom prst="rect">
            <a:avLst/>
          </a:prstGeo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9348292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a:prstGeom prst="rect">
            <a:avLst/>
          </a:prstGeo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8261949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a:prstGeom prst="rect">
            <a:avLst/>
          </a:prstGeo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a:prstGeom prst="rect">
            <a:avLst/>
          </a:prstGeo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a:prstGeom prst="rect">
            <a:avLst/>
          </a:prstGeo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a:prstGeom prst="rect">
            <a:avLst/>
          </a:prstGeo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5/21/2023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0519246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5/21/2023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2441180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5/21/2023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2695786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a:prstGeom prst="rect">
            <a:avLst/>
          </a:prstGeo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a:prstGeom prst="rect">
            <a:avLst/>
          </a:prstGeo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a:prstGeom prst="rect">
            <a:avLst/>
          </a:prstGeo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1713796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a:prstGeom prst="rect">
            <a:avLst/>
          </a:prstGeo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prstGeom prst="rect">
            <a:avLst/>
          </a:prstGeo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a:prstGeom prst="rect">
            <a:avLst/>
          </a:prstGeo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5/21/2023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0210388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914400" y="1783560"/>
            <a:ext cx="7772400" cy="45720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9614633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a:prstGeom prst="rect">
            <a:avLst/>
          </a:prstGeo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4026520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BF488121-3355-4A57-8346-4230DF24FDD9}" type="datetimeFigureOut">
              <a:rPr lang="en-US" smtClean="0"/>
              <a:t>5/21/2023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58D0C37-8CD9-4AC1-B6D3-AD5C8E361ECB}"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5582732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15625088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F488121-3355-4A57-8346-4230DF24FDD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20711909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8863123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F488121-3355-4A57-8346-4230DF24FDD9}" type="datetimeFigureOut">
              <a:rPr lang="en-US" smtClean="0"/>
              <a:t>5/21/2023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D0C37-8CD9-4AC1-B6D3-AD5C8E361ECB}"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501344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BF488121-3355-4A57-8346-4230DF24FDD9}" type="datetimeFigureOut">
              <a:rPr lang="en-US" smtClean="0"/>
              <a:t>5/21/2023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4352136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88121-3355-4A57-8346-4230DF24FDD9}" type="datetimeFigureOut">
              <a:rPr lang="en-US" smtClean="0"/>
              <a:t>5/21/2023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997587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F488121-3355-4A57-8346-4230DF24FDD9}" type="datetimeFigureOut">
              <a:rPr lang="en-US" smtClean="0"/>
              <a:t>5/21/2023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4171495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BF488121-3355-4A57-8346-4230DF24FDD9}" type="datetimeFigureOut">
              <a:rPr lang="en-US" smtClean="0"/>
              <a:t>5/21/2023</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9985390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35695720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F488121-3355-4A57-8346-4230DF24FDD9}" type="datetimeFigureOut">
              <a:rPr lang="en-US" smtClean="0"/>
              <a:t>5/21/2023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D0C37-8CD9-4AC1-B6D3-AD5C8E361ECB}" type="slidenum">
              <a:rPr lang="en-US" smtClean="0"/>
              <a:t>‹#›</a:t>
            </a:fld>
            <a:endParaRPr lang="en-US"/>
          </a:p>
        </p:txBody>
      </p:sp>
    </p:spTree>
    <p:extLst>
      <p:ext uri="{BB962C8B-B14F-4D97-AF65-F5344CB8AC3E}">
        <p14:creationId xmlns:p14="http://schemas.microsoft.com/office/powerpoint/2010/main" val="25380973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5/21/2023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srcRect r="3" b="3196"/>
          <a:stretch/>
        </p:blipFill>
        <p:spPr>
          <a:xfrm>
            <a:off x="0" y="-48410"/>
            <a:ext cx="9144000" cy="6954819"/>
          </a:xfrm>
          <a:prstGeom prst="rect">
            <a:avLst/>
          </a:prstGeom>
        </p:spPr>
      </p:pic>
    </p:spTree>
    <p:extLst>
      <p:ext uri="{BB962C8B-B14F-4D97-AF65-F5344CB8AC3E}">
        <p14:creationId xmlns:p14="http://schemas.microsoft.com/office/powerpoint/2010/main" val="9899695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5/21/2023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srcRect r="3" b="3196"/>
          <a:stretch/>
        </p:blipFill>
        <p:spPr>
          <a:xfrm>
            <a:off x="0" y="-48410"/>
            <a:ext cx="9144000" cy="6954819"/>
          </a:xfrm>
          <a:prstGeom prst="rect">
            <a:avLst/>
          </a:prstGeom>
        </p:spPr>
      </p:pic>
      <p:sp>
        <p:nvSpPr>
          <p:cNvPr id="8" name="Rectangle: Rounded Corners 7">
            <a:extLst>
              <a:ext uri="{FF2B5EF4-FFF2-40B4-BE49-F238E27FC236}">
                <a16:creationId xmlns:a16="http://schemas.microsoft.com/office/drawing/2014/main" id="{C8B23999-EA8A-CB01-60AF-23746B2627BD}"/>
              </a:ext>
            </a:extLst>
          </p:cNvPr>
          <p:cNvSpPr/>
          <p:nvPr userDrawn="1"/>
        </p:nvSpPr>
        <p:spPr>
          <a:xfrm>
            <a:off x="566848" y="1446028"/>
            <a:ext cx="8010303" cy="5275448"/>
          </a:xfrm>
          <a:prstGeom prst="roundRect">
            <a:avLst>
              <a:gd name="adj" fmla="val 2116"/>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60368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5/21/2023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7" name="Picture 6" descr="Jigsaw puzzles in plastic figures">
            <a:extLst>
              <a:ext uri="{FF2B5EF4-FFF2-40B4-BE49-F238E27FC236}">
                <a16:creationId xmlns:a16="http://schemas.microsoft.com/office/drawing/2014/main" id="{D8A32338-4EC6-71A6-B670-BD8CC081B97B}"/>
              </a:ext>
            </a:extLst>
          </p:cNvPr>
          <p:cNvPicPr>
            <a:picLocks noChangeAspect="1"/>
          </p:cNvPicPr>
          <p:nvPr userDrawn="1"/>
        </p:nvPicPr>
        <p:blipFill rotWithShape="1">
          <a:blip r:embed="rId13">
            <a:lum bright="70000" contrast="-70000"/>
          </a:blip>
          <a:srcRect r="3" b="3196"/>
          <a:stretch/>
        </p:blipFill>
        <p:spPr>
          <a:xfrm>
            <a:off x="0" y="-48410"/>
            <a:ext cx="9144000" cy="6954819"/>
          </a:xfrm>
          <a:prstGeom prst="rect">
            <a:avLst/>
          </a:prstGeom>
        </p:spPr>
      </p:pic>
    </p:spTree>
    <p:extLst>
      <p:ext uri="{BB962C8B-B14F-4D97-AF65-F5344CB8AC3E}">
        <p14:creationId xmlns:p14="http://schemas.microsoft.com/office/powerpoint/2010/main" val="24214047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32864-2C81-463D-B9EC-9B5A8B64DCB9}" type="datetimeFigureOut">
              <a:rPr lang="en-US" smtClean="0"/>
              <a:t>5/21/2023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158A0-D379-4D0F-894F-294FFC74CC1A}" type="slidenum">
              <a:rPr lang="en-US" smtClean="0"/>
              <a:t>‹#›</a:t>
            </a:fld>
            <a:endParaRPr lang="en-US"/>
          </a:p>
        </p:txBody>
      </p:sp>
      <p:pic>
        <p:nvPicPr>
          <p:cNvPr id="9" name="Picture 8" descr="Jigsaw puzzles in plastic figures">
            <a:extLst>
              <a:ext uri="{FF2B5EF4-FFF2-40B4-BE49-F238E27FC236}">
                <a16:creationId xmlns:a16="http://schemas.microsoft.com/office/drawing/2014/main" id="{116C5627-5665-1C2C-C313-42270A4809CF}"/>
              </a:ext>
            </a:extLst>
          </p:cNvPr>
          <p:cNvPicPr>
            <a:picLocks noChangeAspect="1"/>
          </p:cNvPicPr>
          <p:nvPr userDrawn="1"/>
        </p:nvPicPr>
        <p:blipFill rotWithShape="1">
          <a:blip r:embed="rId13"/>
          <a:srcRect r="3" b="3196"/>
          <a:stretch/>
        </p:blipFill>
        <p:spPr>
          <a:xfrm>
            <a:off x="-1" y="0"/>
            <a:ext cx="1901197" cy="1446028"/>
          </a:xfrm>
          <a:prstGeom prst="rect">
            <a:avLst/>
          </a:prstGeom>
          <a:ln>
            <a:noFill/>
          </a:ln>
          <a:effectLst>
            <a:softEdge rad="112500"/>
          </a:effectLst>
        </p:spPr>
      </p:pic>
      <p:pic>
        <p:nvPicPr>
          <p:cNvPr id="10" name="Picture 9" descr="Jigsaw puzzles in plastic figures">
            <a:extLst>
              <a:ext uri="{FF2B5EF4-FFF2-40B4-BE49-F238E27FC236}">
                <a16:creationId xmlns:a16="http://schemas.microsoft.com/office/drawing/2014/main" id="{779E7D2A-68F4-AE97-D89B-8409D4407D4C}"/>
              </a:ext>
            </a:extLst>
          </p:cNvPr>
          <p:cNvPicPr>
            <a:picLocks noChangeAspect="1"/>
          </p:cNvPicPr>
          <p:nvPr userDrawn="1"/>
        </p:nvPicPr>
        <p:blipFill rotWithShape="1">
          <a:blip r:embed="rId13"/>
          <a:srcRect r="3" b="3196"/>
          <a:stretch/>
        </p:blipFill>
        <p:spPr>
          <a:xfrm>
            <a:off x="7242803" y="0"/>
            <a:ext cx="1901197" cy="1446028"/>
          </a:xfrm>
          <a:prstGeom prst="rect">
            <a:avLst/>
          </a:prstGeom>
          <a:ln>
            <a:noFill/>
          </a:ln>
          <a:effectLst>
            <a:softEdge rad="112500"/>
          </a:effectLst>
        </p:spPr>
      </p:pic>
      <p:sp>
        <p:nvSpPr>
          <p:cNvPr id="11" name="Rectangle: Rounded Corners 10">
            <a:extLst>
              <a:ext uri="{FF2B5EF4-FFF2-40B4-BE49-F238E27FC236}">
                <a16:creationId xmlns:a16="http://schemas.microsoft.com/office/drawing/2014/main" id="{714610C0-AD11-CF89-64B7-69A28133EE95}"/>
              </a:ext>
            </a:extLst>
          </p:cNvPr>
          <p:cNvSpPr/>
          <p:nvPr userDrawn="1"/>
        </p:nvSpPr>
        <p:spPr>
          <a:xfrm>
            <a:off x="566848" y="1446028"/>
            <a:ext cx="8010303" cy="5275448"/>
          </a:xfrm>
          <a:prstGeom prst="roundRect">
            <a:avLst>
              <a:gd name="adj" fmla="val 2116"/>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1123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5/21/2023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pic>
        <p:nvPicPr>
          <p:cNvPr id="1026" name="Picture 2" descr="Las Vegas Skyline"/>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34421" t="1735" r="24670" b="-1735"/>
          <a:stretch/>
        </p:blipFill>
        <p:spPr bwMode="auto">
          <a:xfrm>
            <a:off x="0" y="0"/>
            <a:ext cx="3958814"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84041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F488121-3355-4A57-8346-4230DF24FDD9}" type="datetimeFigureOut">
              <a:rPr lang="en-US" smtClean="0"/>
              <a:t>5/21/2023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58D0C37-8CD9-4AC1-B6D3-AD5C8E361ECB}" type="slidenum">
              <a:rPr lang="en-US" smtClean="0"/>
              <a:t>‹#›</a:t>
            </a:fld>
            <a:endParaRPr lang="en-US"/>
          </a:p>
        </p:txBody>
      </p:sp>
    </p:spTree>
    <p:extLst>
      <p:ext uri="{BB962C8B-B14F-4D97-AF65-F5344CB8AC3E}">
        <p14:creationId xmlns:p14="http://schemas.microsoft.com/office/powerpoint/2010/main" val="2470246288"/>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s-h-systems.co.uk/tourism/images/advice40.gif"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s-h-systems.co.uk/tourism/images/advice40.gif"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oleObject" Target="../embeddings/oleObject1.bin"/><Relationship Id="rId1" Type="http://schemas.openxmlformats.org/officeDocument/2006/relationships/slideLayout" Target="../slideLayouts/slideLayout62.xml"/><Relationship Id="rId5" Type="http://schemas.openxmlformats.org/officeDocument/2006/relationships/image" Target="../media/image11.wmf"/><Relationship Id="rId4" Type="http://schemas.openxmlformats.org/officeDocument/2006/relationships/oleObject" Target="../embeddings/oleObject2.bin"/></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3.bin"/><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770317" y="296133"/>
            <a:ext cx="7603365" cy="2215991"/>
          </a:xfrm>
          <a:custGeom>
            <a:avLst/>
            <a:gdLst>
              <a:gd name="connsiteX0" fmla="*/ 0 w 7603365"/>
              <a:gd name="connsiteY0" fmla="*/ 0 h 2215991"/>
              <a:gd name="connsiteX1" fmla="*/ 615181 w 7603365"/>
              <a:gd name="connsiteY1" fmla="*/ 0 h 2215991"/>
              <a:gd name="connsiteX2" fmla="*/ 1078295 w 7603365"/>
              <a:gd name="connsiteY2" fmla="*/ 0 h 2215991"/>
              <a:gd name="connsiteX3" fmla="*/ 1845544 w 7603365"/>
              <a:gd name="connsiteY3" fmla="*/ 0 h 2215991"/>
              <a:gd name="connsiteX4" fmla="*/ 2384692 w 7603365"/>
              <a:gd name="connsiteY4" fmla="*/ 0 h 2215991"/>
              <a:gd name="connsiteX5" fmla="*/ 2999873 w 7603365"/>
              <a:gd name="connsiteY5" fmla="*/ 0 h 2215991"/>
              <a:gd name="connsiteX6" fmla="*/ 3843155 w 7603365"/>
              <a:gd name="connsiteY6" fmla="*/ 0 h 2215991"/>
              <a:gd name="connsiteX7" fmla="*/ 4686438 w 7603365"/>
              <a:gd name="connsiteY7" fmla="*/ 0 h 2215991"/>
              <a:gd name="connsiteX8" fmla="*/ 5529720 w 7603365"/>
              <a:gd name="connsiteY8" fmla="*/ 0 h 2215991"/>
              <a:gd name="connsiteX9" fmla="*/ 6220935 w 7603365"/>
              <a:gd name="connsiteY9" fmla="*/ 0 h 2215991"/>
              <a:gd name="connsiteX10" fmla="*/ 6912150 w 7603365"/>
              <a:gd name="connsiteY10" fmla="*/ 0 h 2215991"/>
              <a:gd name="connsiteX11" fmla="*/ 7603365 w 7603365"/>
              <a:gd name="connsiteY11" fmla="*/ 0 h 2215991"/>
              <a:gd name="connsiteX12" fmla="*/ 7603365 w 7603365"/>
              <a:gd name="connsiteY12" fmla="*/ 553998 h 2215991"/>
              <a:gd name="connsiteX13" fmla="*/ 7603365 w 7603365"/>
              <a:gd name="connsiteY13" fmla="*/ 1152315 h 2215991"/>
              <a:gd name="connsiteX14" fmla="*/ 7603365 w 7603365"/>
              <a:gd name="connsiteY14" fmla="*/ 1706313 h 2215991"/>
              <a:gd name="connsiteX15" fmla="*/ 7603365 w 7603365"/>
              <a:gd name="connsiteY15" fmla="*/ 2215991 h 2215991"/>
              <a:gd name="connsiteX16" fmla="*/ 6912150 w 7603365"/>
              <a:gd name="connsiteY16" fmla="*/ 2215991 h 2215991"/>
              <a:gd name="connsiteX17" fmla="*/ 6068868 w 7603365"/>
              <a:gd name="connsiteY17" fmla="*/ 2215991 h 2215991"/>
              <a:gd name="connsiteX18" fmla="*/ 5453686 w 7603365"/>
              <a:gd name="connsiteY18" fmla="*/ 2215991 h 2215991"/>
              <a:gd name="connsiteX19" fmla="*/ 4990572 w 7603365"/>
              <a:gd name="connsiteY19" fmla="*/ 2215991 h 2215991"/>
              <a:gd name="connsiteX20" fmla="*/ 4451425 w 7603365"/>
              <a:gd name="connsiteY20" fmla="*/ 2215991 h 2215991"/>
              <a:gd name="connsiteX21" fmla="*/ 3684176 w 7603365"/>
              <a:gd name="connsiteY21" fmla="*/ 2215991 h 2215991"/>
              <a:gd name="connsiteX22" fmla="*/ 2916927 w 7603365"/>
              <a:gd name="connsiteY22" fmla="*/ 2215991 h 2215991"/>
              <a:gd name="connsiteX23" fmla="*/ 2149679 w 7603365"/>
              <a:gd name="connsiteY23" fmla="*/ 2215991 h 2215991"/>
              <a:gd name="connsiteX24" fmla="*/ 1534497 w 7603365"/>
              <a:gd name="connsiteY24" fmla="*/ 2215991 h 2215991"/>
              <a:gd name="connsiteX25" fmla="*/ 691215 w 7603365"/>
              <a:gd name="connsiteY25" fmla="*/ 2215991 h 2215991"/>
              <a:gd name="connsiteX26" fmla="*/ 0 w 7603365"/>
              <a:gd name="connsiteY26" fmla="*/ 2215991 h 2215991"/>
              <a:gd name="connsiteX27" fmla="*/ 0 w 7603365"/>
              <a:gd name="connsiteY27" fmla="*/ 1684153 h 2215991"/>
              <a:gd name="connsiteX28" fmla="*/ 0 w 7603365"/>
              <a:gd name="connsiteY28" fmla="*/ 1130155 h 2215991"/>
              <a:gd name="connsiteX29" fmla="*/ 0 w 7603365"/>
              <a:gd name="connsiteY29" fmla="*/ 598318 h 2215991"/>
              <a:gd name="connsiteX30" fmla="*/ 0 w 7603365"/>
              <a:gd name="connsiteY30"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3365" h="2215991" fill="none" extrusionOk="0">
                <a:moveTo>
                  <a:pt x="0" y="0"/>
                </a:moveTo>
                <a:cubicBezTo>
                  <a:pt x="239305" y="-27549"/>
                  <a:pt x="348645" y="26540"/>
                  <a:pt x="615181" y="0"/>
                </a:cubicBezTo>
                <a:cubicBezTo>
                  <a:pt x="881717" y="-26540"/>
                  <a:pt x="921122" y="13988"/>
                  <a:pt x="1078295" y="0"/>
                </a:cubicBezTo>
                <a:cubicBezTo>
                  <a:pt x="1235468" y="-13988"/>
                  <a:pt x="1629222" y="26605"/>
                  <a:pt x="1845544" y="0"/>
                </a:cubicBezTo>
                <a:cubicBezTo>
                  <a:pt x="2061866" y="-26605"/>
                  <a:pt x="2256993" y="-2025"/>
                  <a:pt x="2384692" y="0"/>
                </a:cubicBezTo>
                <a:cubicBezTo>
                  <a:pt x="2512391" y="2025"/>
                  <a:pt x="2793476" y="-4767"/>
                  <a:pt x="2999873" y="0"/>
                </a:cubicBezTo>
                <a:cubicBezTo>
                  <a:pt x="3206270" y="4767"/>
                  <a:pt x="3534565" y="-33884"/>
                  <a:pt x="3843155" y="0"/>
                </a:cubicBezTo>
                <a:cubicBezTo>
                  <a:pt x="4151745" y="33884"/>
                  <a:pt x="4275236" y="-3755"/>
                  <a:pt x="4686438" y="0"/>
                </a:cubicBezTo>
                <a:cubicBezTo>
                  <a:pt x="5097640" y="3755"/>
                  <a:pt x="5358894" y="-6501"/>
                  <a:pt x="5529720" y="0"/>
                </a:cubicBezTo>
                <a:cubicBezTo>
                  <a:pt x="5700546" y="6501"/>
                  <a:pt x="5991292" y="12031"/>
                  <a:pt x="6220935" y="0"/>
                </a:cubicBezTo>
                <a:cubicBezTo>
                  <a:pt x="6450579" y="-12031"/>
                  <a:pt x="6663389" y="-7613"/>
                  <a:pt x="6912150" y="0"/>
                </a:cubicBezTo>
                <a:cubicBezTo>
                  <a:pt x="7160911" y="7613"/>
                  <a:pt x="7357346" y="-34515"/>
                  <a:pt x="7603365" y="0"/>
                </a:cubicBezTo>
                <a:cubicBezTo>
                  <a:pt x="7626802" y="162264"/>
                  <a:pt x="7606503" y="373370"/>
                  <a:pt x="7603365" y="553998"/>
                </a:cubicBezTo>
                <a:cubicBezTo>
                  <a:pt x="7600227" y="734626"/>
                  <a:pt x="7577976" y="993907"/>
                  <a:pt x="7603365" y="1152315"/>
                </a:cubicBezTo>
                <a:cubicBezTo>
                  <a:pt x="7628754" y="1310723"/>
                  <a:pt x="7589349" y="1526938"/>
                  <a:pt x="7603365" y="1706313"/>
                </a:cubicBezTo>
                <a:cubicBezTo>
                  <a:pt x="7617381" y="1885688"/>
                  <a:pt x="7580770" y="2042243"/>
                  <a:pt x="7603365" y="2215991"/>
                </a:cubicBezTo>
                <a:cubicBezTo>
                  <a:pt x="7355578" y="2209092"/>
                  <a:pt x="7197500" y="2207637"/>
                  <a:pt x="6912150" y="2215991"/>
                </a:cubicBezTo>
                <a:cubicBezTo>
                  <a:pt x="6626801" y="2224345"/>
                  <a:pt x="6475605" y="2252691"/>
                  <a:pt x="6068868" y="2215991"/>
                </a:cubicBezTo>
                <a:cubicBezTo>
                  <a:pt x="5662131" y="2179291"/>
                  <a:pt x="5743909" y="2228646"/>
                  <a:pt x="5453686" y="2215991"/>
                </a:cubicBezTo>
                <a:cubicBezTo>
                  <a:pt x="5163463" y="2203336"/>
                  <a:pt x="5152135" y="2226641"/>
                  <a:pt x="4990572" y="2215991"/>
                </a:cubicBezTo>
                <a:cubicBezTo>
                  <a:pt x="4829009" y="2205341"/>
                  <a:pt x="4584202" y="2220914"/>
                  <a:pt x="4451425" y="2215991"/>
                </a:cubicBezTo>
                <a:cubicBezTo>
                  <a:pt x="4318648" y="2211068"/>
                  <a:pt x="3879323" y="2224836"/>
                  <a:pt x="3684176" y="2215991"/>
                </a:cubicBezTo>
                <a:cubicBezTo>
                  <a:pt x="3489029" y="2207146"/>
                  <a:pt x="3086794" y="2242799"/>
                  <a:pt x="2916927" y="2215991"/>
                </a:cubicBezTo>
                <a:cubicBezTo>
                  <a:pt x="2747060" y="2189183"/>
                  <a:pt x="2354030" y="2199364"/>
                  <a:pt x="2149679" y="2215991"/>
                </a:cubicBezTo>
                <a:cubicBezTo>
                  <a:pt x="1945328" y="2232618"/>
                  <a:pt x="1809780" y="2200001"/>
                  <a:pt x="1534497" y="2215991"/>
                </a:cubicBezTo>
                <a:cubicBezTo>
                  <a:pt x="1259214" y="2231981"/>
                  <a:pt x="1083306" y="2227142"/>
                  <a:pt x="691215" y="2215991"/>
                </a:cubicBezTo>
                <a:cubicBezTo>
                  <a:pt x="299124" y="2204840"/>
                  <a:pt x="341591" y="2200757"/>
                  <a:pt x="0" y="2215991"/>
                </a:cubicBezTo>
                <a:cubicBezTo>
                  <a:pt x="-9586" y="1995931"/>
                  <a:pt x="18513" y="1915038"/>
                  <a:pt x="0" y="1684153"/>
                </a:cubicBezTo>
                <a:cubicBezTo>
                  <a:pt x="-18513" y="1453268"/>
                  <a:pt x="26" y="1274110"/>
                  <a:pt x="0" y="1130155"/>
                </a:cubicBezTo>
                <a:cubicBezTo>
                  <a:pt x="-26" y="986200"/>
                  <a:pt x="-10620" y="825414"/>
                  <a:pt x="0" y="598318"/>
                </a:cubicBezTo>
                <a:cubicBezTo>
                  <a:pt x="10620" y="371222"/>
                  <a:pt x="-2700" y="288760"/>
                  <a:pt x="0" y="0"/>
                </a:cubicBezTo>
                <a:close/>
              </a:path>
              <a:path w="7603365" h="2215991" stroke="0" extrusionOk="0">
                <a:moveTo>
                  <a:pt x="0" y="0"/>
                </a:moveTo>
                <a:cubicBezTo>
                  <a:pt x="178096" y="-3976"/>
                  <a:pt x="397054" y="20963"/>
                  <a:pt x="539148" y="0"/>
                </a:cubicBezTo>
                <a:cubicBezTo>
                  <a:pt x="681242" y="-20963"/>
                  <a:pt x="923636" y="-7220"/>
                  <a:pt x="1230363" y="0"/>
                </a:cubicBezTo>
                <a:cubicBezTo>
                  <a:pt x="1537091" y="7220"/>
                  <a:pt x="1636031" y="14027"/>
                  <a:pt x="1921578" y="0"/>
                </a:cubicBezTo>
                <a:cubicBezTo>
                  <a:pt x="2207125" y="-14027"/>
                  <a:pt x="2429386" y="-4555"/>
                  <a:pt x="2764860" y="0"/>
                </a:cubicBezTo>
                <a:cubicBezTo>
                  <a:pt x="3100334" y="4555"/>
                  <a:pt x="3369964" y="8572"/>
                  <a:pt x="3532109" y="0"/>
                </a:cubicBezTo>
                <a:cubicBezTo>
                  <a:pt x="3694254" y="-8572"/>
                  <a:pt x="3978593" y="19048"/>
                  <a:pt x="4299357" y="0"/>
                </a:cubicBezTo>
                <a:cubicBezTo>
                  <a:pt x="4620121" y="-19048"/>
                  <a:pt x="4718306" y="9486"/>
                  <a:pt x="4990572" y="0"/>
                </a:cubicBezTo>
                <a:cubicBezTo>
                  <a:pt x="5262838" y="-9486"/>
                  <a:pt x="5303684" y="-28318"/>
                  <a:pt x="5605754" y="0"/>
                </a:cubicBezTo>
                <a:cubicBezTo>
                  <a:pt x="5907824" y="28318"/>
                  <a:pt x="5859884" y="19622"/>
                  <a:pt x="6068868" y="0"/>
                </a:cubicBezTo>
                <a:cubicBezTo>
                  <a:pt x="6277852" y="-19622"/>
                  <a:pt x="6397322" y="9109"/>
                  <a:pt x="6531982" y="0"/>
                </a:cubicBezTo>
                <a:cubicBezTo>
                  <a:pt x="6666642" y="-9109"/>
                  <a:pt x="7343758" y="-13349"/>
                  <a:pt x="7603365" y="0"/>
                </a:cubicBezTo>
                <a:cubicBezTo>
                  <a:pt x="7590687" y="168145"/>
                  <a:pt x="7609179" y="368501"/>
                  <a:pt x="7603365" y="487518"/>
                </a:cubicBezTo>
                <a:cubicBezTo>
                  <a:pt x="7597551" y="606535"/>
                  <a:pt x="7606686" y="806637"/>
                  <a:pt x="7603365" y="997196"/>
                </a:cubicBezTo>
                <a:cubicBezTo>
                  <a:pt x="7600044" y="1187755"/>
                  <a:pt x="7590357" y="1365438"/>
                  <a:pt x="7603365" y="1506874"/>
                </a:cubicBezTo>
                <a:cubicBezTo>
                  <a:pt x="7616373" y="1648310"/>
                  <a:pt x="7604077" y="1997523"/>
                  <a:pt x="7603365" y="2215991"/>
                </a:cubicBezTo>
                <a:cubicBezTo>
                  <a:pt x="7474287" y="2196655"/>
                  <a:pt x="7287157" y="2239602"/>
                  <a:pt x="6988184" y="2215991"/>
                </a:cubicBezTo>
                <a:cubicBezTo>
                  <a:pt x="6689211" y="2192380"/>
                  <a:pt x="6696252" y="2236444"/>
                  <a:pt x="6449036" y="2215991"/>
                </a:cubicBezTo>
                <a:cubicBezTo>
                  <a:pt x="6201820" y="2195538"/>
                  <a:pt x="5795993" y="2190104"/>
                  <a:pt x="5605754" y="2215991"/>
                </a:cubicBezTo>
                <a:cubicBezTo>
                  <a:pt x="5415515" y="2241878"/>
                  <a:pt x="5314983" y="2226107"/>
                  <a:pt x="5066606" y="2215991"/>
                </a:cubicBezTo>
                <a:cubicBezTo>
                  <a:pt x="4818229" y="2205875"/>
                  <a:pt x="4653547" y="2203742"/>
                  <a:pt x="4375391" y="2215991"/>
                </a:cubicBezTo>
                <a:cubicBezTo>
                  <a:pt x="4097236" y="2228240"/>
                  <a:pt x="4025057" y="2227394"/>
                  <a:pt x="3836243" y="2215991"/>
                </a:cubicBezTo>
                <a:cubicBezTo>
                  <a:pt x="3647429" y="2204588"/>
                  <a:pt x="3354333" y="2229538"/>
                  <a:pt x="3145028" y="2215991"/>
                </a:cubicBezTo>
                <a:cubicBezTo>
                  <a:pt x="2935724" y="2202444"/>
                  <a:pt x="2864856" y="2220236"/>
                  <a:pt x="2681914" y="2215991"/>
                </a:cubicBezTo>
                <a:cubicBezTo>
                  <a:pt x="2498972" y="2211746"/>
                  <a:pt x="2355486" y="2215485"/>
                  <a:pt x="2218800" y="2215991"/>
                </a:cubicBezTo>
                <a:cubicBezTo>
                  <a:pt x="2082114" y="2216497"/>
                  <a:pt x="1719744" y="2238993"/>
                  <a:pt x="1451551" y="2215991"/>
                </a:cubicBezTo>
                <a:cubicBezTo>
                  <a:pt x="1183358" y="2192989"/>
                  <a:pt x="986692" y="2215528"/>
                  <a:pt x="836370" y="2215991"/>
                </a:cubicBezTo>
                <a:cubicBezTo>
                  <a:pt x="686048" y="2216454"/>
                  <a:pt x="311666" y="2181391"/>
                  <a:pt x="0" y="2215991"/>
                </a:cubicBezTo>
                <a:cubicBezTo>
                  <a:pt x="23616" y="2062741"/>
                  <a:pt x="18551" y="1819104"/>
                  <a:pt x="0" y="1617673"/>
                </a:cubicBezTo>
                <a:cubicBezTo>
                  <a:pt x="-18551" y="1416242"/>
                  <a:pt x="-24863" y="1195716"/>
                  <a:pt x="0" y="1041516"/>
                </a:cubicBezTo>
                <a:cubicBezTo>
                  <a:pt x="24863" y="887316"/>
                  <a:pt x="24391" y="703161"/>
                  <a:pt x="0" y="487518"/>
                </a:cubicBezTo>
                <a:cubicBezTo>
                  <a:pt x="-24391" y="271875"/>
                  <a:pt x="911" y="22017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13800" b="1" cap="none" spc="50" dirty="0">
                <a:ln w="0"/>
                <a:solidFill>
                  <a:schemeClr val="tx1">
                    <a:lumMod val="65000"/>
                    <a:lumOff val="35000"/>
                  </a:schemeClr>
                </a:solidFill>
                <a:effectLst>
                  <a:innerShdw blurRad="63500" dist="50800" dir="13500000">
                    <a:srgbClr val="000000">
                      <a:alpha val="50000"/>
                    </a:srgbClr>
                  </a:innerShdw>
                </a:effectLst>
              </a:rPr>
              <a:t>Is it a Sin?</a:t>
            </a:r>
          </a:p>
        </p:txBody>
      </p:sp>
      <p:sp>
        <p:nvSpPr>
          <p:cNvPr id="8" name="Rectangle 7">
            <a:extLst>
              <a:ext uri="{FF2B5EF4-FFF2-40B4-BE49-F238E27FC236}">
                <a16:creationId xmlns:a16="http://schemas.microsoft.com/office/drawing/2014/main" id="{7AA82445-3301-CB69-CD71-BF59F7032F7F}"/>
              </a:ext>
            </a:extLst>
          </p:cNvPr>
          <p:cNvSpPr/>
          <p:nvPr/>
        </p:nvSpPr>
        <p:spPr>
          <a:xfrm>
            <a:off x="2181697" y="2848315"/>
            <a:ext cx="4780604" cy="3785652"/>
          </a:xfrm>
          <a:custGeom>
            <a:avLst/>
            <a:gdLst>
              <a:gd name="connsiteX0" fmla="*/ 0 w 4780604"/>
              <a:gd name="connsiteY0" fmla="*/ 0 h 3785652"/>
              <a:gd name="connsiteX1" fmla="*/ 682943 w 4780604"/>
              <a:gd name="connsiteY1" fmla="*/ 0 h 3785652"/>
              <a:gd name="connsiteX2" fmla="*/ 1365887 w 4780604"/>
              <a:gd name="connsiteY2" fmla="*/ 0 h 3785652"/>
              <a:gd name="connsiteX3" fmla="*/ 2001024 w 4780604"/>
              <a:gd name="connsiteY3" fmla="*/ 0 h 3785652"/>
              <a:gd name="connsiteX4" fmla="*/ 2731774 w 4780604"/>
              <a:gd name="connsiteY4" fmla="*/ 0 h 3785652"/>
              <a:gd name="connsiteX5" fmla="*/ 3271299 w 4780604"/>
              <a:gd name="connsiteY5" fmla="*/ 0 h 3785652"/>
              <a:gd name="connsiteX6" fmla="*/ 4049855 w 4780604"/>
              <a:gd name="connsiteY6" fmla="*/ 0 h 3785652"/>
              <a:gd name="connsiteX7" fmla="*/ 4780604 w 4780604"/>
              <a:gd name="connsiteY7" fmla="*/ 0 h 3785652"/>
              <a:gd name="connsiteX8" fmla="*/ 4780604 w 4780604"/>
              <a:gd name="connsiteY8" fmla="*/ 668799 h 3785652"/>
              <a:gd name="connsiteX9" fmla="*/ 4780604 w 4780604"/>
              <a:gd name="connsiteY9" fmla="*/ 1375454 h 3785652"/>
              <a:gd name="connsiteX10" fmla="*/ 4780604 w 4780604"/>
              <a:gd name="connsiteY10" fmla="*/ 2044252 h 3785652"/>
              <a:gd name="connsiteX11" fmla="*/ 4780604 w 4780604"/>
              <a:gd name="connsiteY11" fmla="*/ 2713051 h 3785652"/>
              <a:gd name="connsiteX12" fmla="*/ 4780604 w 4780604"/>
              <a:gd name="connsiteY12" fmla="*/ 3785652 h 3785652"/>
              <a:gd name="connsiteX13" fmla="*/ 4002048 w 4780604"/>
              <a:gd name="connsiteY13" fmla="*/ 3785652 h 3785652"/>
              <a:gd name="connsiteX14" fmla="*/ 3319105 w 4780604"/>
              <a:gd name="connsiteY14" fmla="*/ 3785652 h 3785652"/>
              <a:gd name="connsiteX15" fmla="*/ 2683968 w 4780604"/>
              <a:gd name="connsiteY15" fmla="*/ 3785652 h 3785652"/>
              <a:gd name="connsiteX16" fmla="*/ 1953218 w 4780604"/>
              <a:gd name="connsiteY16" fmla="*/ 3785652 h 3785652"/>
              <a:gd name="connsiteX17" fmla="*/ 1270275 w 4780604"/>
              <a:gd name="connsiteY17" fmla="*/ 3785652 h 3785652"/>
              <a:gd name="connsiteX18" fmla="*/ 0 w 4780604"/>
              <a:gd name="connsiteY18" fmla="*/ 3785652 h 3785652"/>
              <a:gd name="connsiteX19" fmla="*/ 0 w 4780604"/>
              <a:gd name="connsiteY19" fmla="*/ 3230423 h 3785652"/>
              <a:gd name="connsiteX20" fmla="*/ 0 w 4780604"/>
              <a:gd name="connsiteY20" fmla="*/ 2713051 h 3785652"/>
              <a:gd name="connsiteX21" fmla="*/ 0 w 4780604"/>
              <a:gd name="connsiteY21" fmla="*/ 2082109 h 3785652"/>
              <a:gd name="connsiteX22" fmla="*/ 0 w 4780604"/>
              <a:gd name="connsiteY22" fmla="*/ 1489023 h 3785652"/>
              <a:gd name="connsiteX23" fmla="*/ 0 w 4780604"/>
              <a:gd name="connsiteY23" fmla="*/ 820225 h 3785652"/>
              <a:gd name="connsiteX24" fmla="*/ 0 w 4780604"/>
              <a:gd name="connsiteY24" fmla="*/ 0 h 378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80604" h="3785652" fill="none" extrusionOk="0">
                <a:moveTo>
                  <a:pt x="0" y="0"/>
                </a:moveTo>
                <a:cubicBezTo>
                  <a:pt x="337716" y="16641"/>
                  <a:pt x="425394" y="3441"/>
                  <a:pt x="682943" y="0"/>
                </a:cubicBezTo>
                <a:cubicBezTo>
                  <a:pt x="940492" y="-3441"/>
                  <a:pt x="1186739" y="-20066"/>
                  <a:pt x="1365887" y="0"/>
                </a:cubicBezTo>
                <a:cubicBezTo>
                  <a:pt x="1545035" y="20066"/>
                  <a:pt x="1748480" y="2437"/>
                  <a:pt x="2001024" y="0"/>
                </a:cubicBezTo>
                <a:cubicBezTo>
                  <a:pt x="2253568" y="-2437"/>
                  <a:pt x="2483213" y="-4492"/>
                  <a:pt x="2731774" y="0"/>
                </a:cubicBezTo>
                <a:cubicBezTo>
                  <a:pt x="2980335" y="4492"/>
                  <a:pt x="3138706" y="21219"/>
                  <a:pt x="3271299" y="0"/>
                </a:cubicBezTo>
                <a:cubicBezTo>
                  <a:pt x="3403893" y="-21219"/>
                  <a:pt x="3701091" y="-37621"/>
                  <a:pt x="4049855" y="0"/>
                </a:cubicBezTo>
                <a:cubicBezTo>
                  <a:pt x="4398619" y="37621"/>
                  <a:pt x="4513232" y="3235"/>
                  <a:pt x="4780604" y="0"/>
                </a:cubicBezTo>
                <a:cubicBezTo>
                  <a:pt x="4793819" y="204053"/>
                  <a:pt x="4772779" y="357552"/>
                  <a:pt x="4780604" y="668799"/>
                </a:cubicBezTo>
                <a:cubicBezTo>
                  <a:pt x="4788429" y="980046"/>
                  <a:pt x="4815864" y="1115604"/>
                  <a:pt x="4780604" y="1375454"/>
                </a:cubicBezTo>
                <a:cubicBezTo>
                  <a:pt x="4745344" y="1635304"/>
                  <a:pt x="4806890" y="1797168"/>
                  <a:pt x="4780604" y="2044252"/>
                </a:cubicBezTo>
                <a:cubicBezTo>
                  <a:pt x="4754318" y="2291336"/>
                  <a:pt x="4773391" y="2404551"/>
                  <a:pt x="4780604" y="2713051"/>
                </a:cubicBezTo>
                <a:cubicBezTo>
                  <a:pt x="4787817" y="3021551"/>
                  <a:pt x="4742681" y="3481518"/>
                  <a:pt x="4780604" y="3785652"/>
                </a:cubicBezTo>
                <a:cubicBezTo>
                  <a:pt x="4474063" y="3823584"/>
                  <a:pt x="4276828" y="3751745"/>
                  <a:pt x="4002048" y="3785652"/>
                </a:cubicBezTo>
                <a:cubicBezTo>
                  <a:pt x="3727268" y="3819559"/>
                  <a:pt x="3656255" y="3802039"/>
                  <a:pt x="3319105" y="3785652"/>
                </a:cubicBezTo>
                <a:cubicBezTo>
                  <a:pt x="2981955" y="3769265"/>
                  <a:pt x="2824737" y="3811271"/>
                  <a:pt x="2683968" y="3785652"/>
                </a:cubicBezTo>
                <a:cubicBezTo>
                  <a:pt x="2543199" y="3760033"/>
                  <a:pt x="2243568" y="3819948"/>
                  <a:pt x="1953218" y="3785652"/>
                </a:cubicBezTo>
                <a:cubicBezTo>
                  <a:pt x="1662868" y="3751357"/>
                  <a:pt x="1605728" y="3814314"/>
                  <a:pt x="1270275" y="3785652"/>
                </a:cubicBezTo>
                <a:cubicBezTo>
                  <a:pt x="934822" y="3756990"/>
                  <a:pt x="386222" y="3818285"/>
                  <a:pt x="0" y="3785652"/>
                </a:cubicBezTo>
                <a:cubicBezTo>
                  <a:pt x="8950" y="3650408"/>
                  <a:pt x="11931" y="3452398"/>
                  <a:pt x="0" y="3230423"/>
                </a:cubicBezTo>
                <a:cubicBezTo>
                  <a:pt x="-11931" y="3008448"/>
                  <a:pt x="-24519" y="2953325"/>
                  <a:pt x="0" y="2713051"/>
                </a:cubicBezTo>
                <a:cubicBezTo>
                  <a:pt x="24519" y="2472777"/>
                  <a:pt x="-4138" y="2359076"/>
                  <a:pt x="0" y="2082109"/>
                </a:cubicBezTo>
                <a:cubicBezTo>
                  <a:pt x="4138" y="1805142"/>
                  <a:pt x="6641" y="1732700"/>
                  <a:pt x="0" y="1489023"/>
                </a:cubicBezTo>
                <a:cubicBezTo>
                  <a:pt x="-6641" y="1245346"/>
                  <a:pt x="-10719" y="975204"/>
                  <a:pt x="0" y="820225"/>
                </a:cubicBezTo>
                <a:cubicBezTo>
                  <a:pt x="10719" y="665246"/>
                  <a:pt x="15027" y="271409"/>
                  <a:pt x="0" y="0"/>
                </a:cubicBezTo>
                <a:close/>
              </a:path>
              <a:path w="4780604" h="3785652" stroke="0" extrusionOk="0">
                <a:moveTo>
                  <a:pt x="0" y="0"/>
                </a:moveTo>
                <a:cubicBezTo>
                  <a:pt x="227168" y="22699"/>
                  <a:pt x="319471" y="27076"/>
                  <a:pt x="587331" y="0"/>
                </a:cubicBezTo>
                <a:cubicBezTo>
                  <a:pt x="855191" y="-27076"/>
                  <a:pt x="1119438" y="9028"/>
                  <a:pt x="1270275" y="0"/>
                </a:cubicBezTo>
                <a:cubicBezTo>
                  <a:pt x="1421112" y="-9028"/>
                  <a:pt x="1718459" y="-27544"/>
                  <a:pt x="1953218" y="0"/>
                </a:cubicBezTo>
                <a:cubicBezTo>
                  <a:pt x="2187977" y="27544"/>
                  <a:pt x="2427417" y="-33293"/>
                  <a:pt x="2731774" y="0"/>
                </a:cubicBezTo>
                <a:cubicBezTo>
                  <a:pt x="3036131" y="33293"/>
                  <a:pt x="3238882" y="1813"/>
                  <a:pt x="3462523" y="0"/>
                </a:cubicBezTo>
                <a:cubicBezTo>
                  <a:pt x="3686164" y="-1813"/>
                  <a:pt x="3870787" y="21458"/>
                  <a:pt x="4193273" y="0"/>
                </a:cubicBezTo>
                <a:cubicBezTo>
                  <a:pt x="4515759" y="-21458"/>
                  <a:pt x="4620732" y="4369"/>
                  <a:pt x="4780604" y="0"/>
                </a:cubicBezTo>
                <a:cubicBezTo>
                  <a:pt x="4761338" y="127099"/>
                  <a:pt x="4790696" y="459325"/>
                  <a:pt x="4780604" y="593085"/>
                </a:cubicBezTo>
                <a:cubicBezTo>
                  <a:pt x="4770512" y="726846"/>
                  <a:pt x="4760975" y="1031191"/>
                  <a:pt x="4780604" y="1299741"/>
                </a:cubicBezTo>
                <a:cubicBezTo>
                  <a:pt x="4800233" y="1568291"/>
                  <a:pt x="4807375" y="1767496"/>
                  <a:pt x="4780604" y="1892826"/>
                </a:cubicBezTo>
                <a:cubicBezTo>
                  <a:pt x="4753833" y="2018157"/>
                  <a:pt x="4747455" y="2416207"/>
                  <a:pt x="4780604" y="2561625"/>
                </a:cubicBezTo>
                <a:cubicBezTo>
                  <a:pt x="4813753" y="2707043"/>
                  <a:pt x="4798776" y="2922964"/>
                  <a:pt x="4780604" y="3078997"/>
                </a:cubicBezTo>
                <a:cubicBezTo>
                  <a:pt x="4762432" y="3235030"/>
                  <a:pt x="4753877" y="3472318"/>
                  <a:pt x="4780604" y="3785652"/>
                </a:cubicBezTo>
                <a:cubicBezTo>
                  <a:pt x="4638039" y="3813896"/>
                  <a:pt x="4342929" y="3791004"/>
                  <a:pt x="4193273" y="3785652"/>
                </a:cubicBezTo>
                <a:cubicBezTo>
                  <a:pt x="4043617" y="3780300"/>
                  <a:pt x="3779006" y="3769598"/>
                  <a:pt x="3462523" y="3785652"/>
                </a:cubicBezTo>
                <a:cubicBezTo>
                  <a:pt x="3146040" y="3801707"/>
                  <a:pt x="3072114" y="3802986"/>
                  <a:pt x="2922998" y="3785652"/>
                </a:cubicBezTo>
                <a:cubicBezTo>
                  <a:pt x="2773883" y="3768318"/>
                  <a:pt x="2560282" y="3770053"/>
                  <a:pt x="2335667" y="3785652"/>
                </a:cubicBezTo>
                <a:cubicBezTo>
                  <a:pt x="2111052" y="3801251"/>
                  <a:pt x="1773954" y="3787829"/>
                  <a:pt x="1557111" y="3785652"/>
                </a:cubicBezTo>
                <a:cubicBezTo>
                  <a:pt x="1340268" y="3783475"/>
                  <a:pt x="1132737" y="3768119"/>
                  <a:pt x="969780" y="3785652"/>
                </a:cubicBezTo>
                <a:cubicBezTo>
                  <a:pt x="806823" y="3803185"/>
                  <a:pt x="451195" y="3813697"/>
                  <a:pt x="0" y="3785652"/>
                </a:cubicBezTo>
                <a:cubicBezTo>
                  <a:pt x="-17018" y="3575280"/>
                  <a:pt x="-23430" y="3434666"/>
                  <a:pt x="0" y="3230423"/>
                </a:cubicBezTo>
                <a:cubicBezTo>
                  <a:pt x="23430" y="3026180"/>
                  <a:pt x="-24763" y="2784674"/>
                  <a:pt x="0" y="2637338"/>
                </a:cubicBezTo>
                <a:cubicBezTo>
                  <a:pt x="24763" y="2490002"/>
                  <a:pt x="-12374" y="2302780"/>
                  <a:pt x="0" y="2006396"/>
                </a:cubicBezTo>
                <a:cubicBezTo>
                  <a:pt x="12374" y="1710012"/>
                  <a:pt x="-16019" y="1615394"/>
                  <a:pt x="0" y="1375454"/>
                </a:cubicBezTo>
                <a:cubicBezTo>
                  <a:pt x="16019" y="1135514"/>
                  <a:pt x="-4480" y="953554"/>
                  <a:pt x="0" y="744512"/>
                </a:cubicBezTo>
                <a:cubicBezTo>
                  <a:pt x="4480" y="535470"/>
                  <a:pt x="15834" y="19578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marL="571500" indent="-571500">
              <a:buFont typeface="Wingdings" panose="05000000000000000000" pitchFamily="2" charset="2"/>
              <a:buChar char="§"/>
            </a:pPr>
            <a:r>
              <a:rPr lang="en-US" sz="4000" b="1" i="1" cap="none" spc="50" dirty="0">
                <a:ln w="0"/>
                <a:solidFill>
                  <a:schemeClr val="tx1">
                    <a:lumMod val="65000"/>
                    <a:lumOff val="35000"/>
                  </a:schemeClr>
                </a:solidFill>
                <a:effectLst>
                  <a:innerShdw blurRad="63500" dist="50800" dir="13500000">
                    <a:srgbClr val="000000">
                      <a:alpha val="50000"/>
                    </a:srgbClr>
                  </a:innerShdw>
                </a:effectLst>
              </a:rPr>
              <a:t>Drink?</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Dance?</a:t>
            </a:r>
          </a:p>
          <a:p>
            <a:pPr marL="571500" indent="-571500">
              <a:buFont typeface="Wingdings" panose="05000000000000000000" pitchFamily="2" charset="2"/>
              <a:buChar char="§"/>
            </a:pPr>
            <a:r>
              <a:rPr lang="en-US" sz="4000" b="1" i="1" cap="none" spc="50" dirty="0">
                <a:ln w="0"/>
                <a:solidFill>
                  <a:schemeClr val="tx1">
                    <a:lumMod val="65000"/>
                    <a:lumOff val="35000"/>
                  </a:schemeClr>
                </a:solidFill>
                <a:effectLst>
                  <a:innerShdw blurRad="63500" dist="50800" dir="13500000">
                    <a:srgbClr val="000000">
                      <a:alpha val="50000"/>
                    </a:srgbClr>
                  </a:innerShdw>
                </a:effectLst>
              </a:rPr>
              <a:t>Ga</a:t>
            </a:r>
            <a:r>
              <a:rPr lang="en-US" sz="4000" b="1" i="1" spc="50" dirty="0">
                <a:ln w="0"/>
                <a:solidFill>
                  <a:schemeClr val="tx1">
                    <a:lumMod val="65000"/>
                    <a:lumOff val="35000"/>
                  </a:schemeClr>
                </a:solidFill>
                <a:effectLst>
                  <a:innerShdw blurRad="63500" dist="50800" dir="13500000">
                    <a:srgbClr val="000000">
                      <a:alpha val="50000"/>
                    </a:srgbClr>
                  </a:innerShdw>
                </a:effectLst>
              </a:rPr>
              <a:t>mble?</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Pre-marital sex?</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Homosexuality?</a:t>
            </a:r>
          </a:p>
          <a:p>
            <a:pPr marL="571500" indent="-571500">
              <a:buFont typeface="Wingdings" panose="05000000000000000000" pitchFamily="2" charset="2"/>
              <a:buChar char="§"/>
            </a:pPr>
            <a:r>
              <a:rPr lang="en-US" sz="4000" b="1" i="1" spc="50" dirty="0">
                <a:ln w="0"/>
                <a:solidFill>
                  <a:schemeClr val="tx1">
                    <a:lumMod val="65000"/>
                    <a:lumOff val="35000"/>
                  </a:schemeClr>
                </a:solidFill>
                <a:effectLst>
                  <a:innerShdw blurRad="63500" dist="50800" dir="13500000">
                    <a:srgbClr val="000000">
                      <a:alpha val="50000"/>
                    </a:srgbClr>
                  </a:innerShdw>
                </a:effectLst>
              </a:rPr>
              <a:t>Wear short attire?</a:t>
            </a:r>
          </a:p>
        </p:txBody>
      </p:sp>
    </p:spTree>
    <p:extLst>
      <p:ext uri="{BB962C8B-B14F-4D97-AF65-F5344CB8AC3E}">
        <p14:creationId xmlns:p14="http://schemas.microsoft.com/office/powerpoint/2010/main" val="5351385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770317" y="296133"/>
            <a:ext cx="7603365" cy="2215991"/>
          </a:xfrm>
          <a:custGeom>
            <a:avLst/>
            <a:gdLst>
              <a:gd name="connsiteX0" fmla="*/ 0 w 7603365"/>
              <a:gd name="connsiteY0" fmla="*/ 0 h 2215991"/>
              <a:gd name="connsiteX1" fmla="*/ 615181 w 7603365"/>
              <a:gd name="connsiteY1" fmla="*/ 0 h 2215991"/>
              <a:gd name="connsiteX2" fmla="*/ 1078295 w 7603365"/>
              <a:gd name="connsiteY2" fmla="*/ 0 h 2215991"/>
              <a:gd name="connsiteX3" fmla="*/ 1845544 w 7603365"/>
              <a:gd name="connsiteY3" fmla="*/ 0 h 2215991"/>
              <a:gd name="connsiteX4" fmla="*/ 2384692 w 7603365"/>
              <a:gd name="connsiteY4" fmla="*/ 0 h 2215991"/>
              <a:gd name="connsiteX5" fmla="*/ 2999873 w 7603365"/>
              <a:gd name="connsiteY5" fmla="*/ 0 h 2215991"/>
              <a:gd name="connsiteX6" fmla="*/ 3843155 w 7603365"/>
              <a:gd name="connsiteY6" fmla="*/ 0 h 2215991"/>
              <a:gd name="connsiteX7" fmla="*/ 4686438 w 7603365"/>
              <a:gd name="connsiteY7" fmla="*/ 0 h 2215991"/>
              <a:gd name="connsiteX8" fmla="*/ 5529720 w 7603365"/>
              <a:gd name="connsiteY8" fmla="*/ 0 h 2215991"/>
              <a:gd name="connsiteX9" fmla="*/ 6220935 w 7603365"/>
              <a:gd name="connsiteY9" fmla="*/ 0 h 2215991"/>
              <a:gd name="connsiteX10" fmla="*/ 6912150 w 7603365"/>
              <a:gd name="connsiteY10" fmla="*/ 0 h 2215991"/>
              <a:gd name="connsiteX11" fmla="*/ 7603365 w 7603365"/>
              <a:gd name="connsiteY11" fmla="*/ 0 h 2215991"/>
              <a:gd name="connsiteX12" fmla="*/ 7603365 w 7603365"/>
              <a:gd name="connsiteY12" fmla="*/ 553998 h 2215991"/>
              <a:gd name="connsiteX13" fmla="*/ 7603365 w 7603365"/>
              <a:gd name="connsiteY13" fmla="*/ 1152315 h 2215991"/>
              <a:gd name="connsiteX14" fmla="*/ 7603365 w 7603365"/>
              <a:gd name="connsiteY14" fmla="*/ 1706313 h 2215991"/>
              <a:gd name="connsiteX15" fmla="*/ 7603365 w 7603365"/>
              <a:gd name="connsiteY15" fmla="*/ 2215991 h 2215991"/>
              <a:gd name="connsiteX16" fmla="*/ 6912150 w 7603365"/>
              <a:gd name="connsiteY16" fmla="*/ 2215991 h 2215991"/>
              <a:gd name="connsiteX17" fmla="*/ 6068868 w 7603365"/>
              <a:gd name="connsiteY17" fmla="*/ 2215991 h 2215991"/>
              <a:gd name="connsiteX18" fmla="*/ 5453686 w 7603365"/>
              <a:gd name="connsiteY18" fmla="*/ 2215991 h 2215991"/>
              <a:gd name="connsiteX19" fmla="*/ 4990572 w 7603365"/>
              <a:gd name="connsiteY19" fmla="*/ 2215991 h 2215991"/>
              <a:gd name="connsiteX20" fmla="*/ 4451425 w 7603365"/>
              <a:gd name="connsiteY20" fmla="*/ 2215991 h 2215991"/>
              <a:gd name="connsiteX21" fmla="*/ 3684176 w 7603365"/>
              <a:gd name="connsiteY21" fmla="*/ 2215991 h 2215991"/>
              <a:gd name="connsiteX22" fmla="*/ 2916927 w 7603365"/>
              <a:gd name="connsiteY22" fmla="*/ 2215991 h 2215991"/>
              <a:gd name="connsiteX23" fmla="*/ 2149679 w 7603365"/>
              <a:gd name="connsiteY23" fmla="*/ 2215991 h 2215991"/>
              <a:gd name="connsiteX24" fmla="*/ 1534497 w 7603365"/>
              <a:gd name="connsiteY24" fmla="*/ 2215991 h 2215991"/>
              <a:gd name="connsiteX25" fmla="*/ 691215 w 7603365"/>
              <a:gd name="connsiteY25" fmla="*/ 2215991 h 2215991"/>
              <a:gd name="connsiteX26" fmla="*/ 0 w 7603365"/>
              <a:gd name="connsiteY26" fmla="*/ 2215991 h 2215991"/>
              <a:gd name="connsiteX27" fmla="*/ 0 w 7603365"/>
              <a:gd name="connsiteY27" fmla="*/ 1684153 h 2215991"/>
              <a:gd name="connsiteX28" fmla="*/ 0 w 7603365"/>
              <a:gd name="connsiteY28" fmla="*/ 1130155 h 2215991"/>
              <a:gd name="connsiteX29" fmla="*/ 0 w 7603365"/>
              <a:gd name="connsiteY29" fmla="*/ 598318 h 2215991"/>
              <a:gd name="connsiteX30" fmla="*/ 0 w 7603365"/>
              <a:gd name="connsiteY30"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603365" h="2215991" fill="none" extrusionOk="0">
                <a:moveTo>
                  <a:pt x="0" y="0"/>
                </a:moveTo>
                <a:cubicBezTo>
                  <a:pt x="239305" y="-27549"/>
                  <a:pt x="348645" y="26540"/>
                  <a:pt x="615181" y="0"/>
                </a:cubicBezTo>
                <a:cubicBezTo>
                  <a:pt x="881717" y="-26540"/>
                  <a:pt x="921122" y="13988"/>
                  <a:pt x="1078295" y="0"/>
                </a:cubicBezTo>
                <a:cubicBezTo>
                  <a:pt x="1235468" y="-13988"/>
                  <a:pt x="1629222" y="26605"/>
                  <a:pt x="1845544" y="0"/>
                </a:cubicBezTo>
                <a:cubicBezTo>
                  <a:pt x="2061866" y="-26605"/>
                  <a:pt x="2256993" y="-2025"/>
                  <a:pt x="2384692" y="0"/>
                </a:cubicBezTo>
                <a:cubicBezTo>
                  <a:pt x="2512391" y="2025"/>
                  <a:pt x="2793476" y="-4767"/>
                  <a:pt x="2999873" y="0"/>
                </a:cubicBezTo>
                <a:cubicBezTo>
                  <a:pt x="3206270" y="4767"/>
                  <a:pt x="3534565" y="-33884"/>
                  <a:pt x="3843155" y="0"/>
                </a:cubicBezTo>
                <a:cubicBezTo>
                  <a:pt x="4151745" y="33884"/>
                  <a:pt x="4275236" y="-3755"/>
                  <a:pt x="4686438" y="0"/>
                </a:cubicBezTo>
                <a:cubicBezTo>
                  <a:pt x="5097640" y="3755"/>
                  <a:pt x="5358894" y="-6501"/>
                  <a:pt x="5529720" y="0"/>
                </a:cubicBezTo>
                <a:cubicBezTo>
                  <a:pt x="5700546" y="6501"/>
                  <a:pt x="5991292" y="12031"/>
                  <a:pt x="6220935" y="0"/>
                </a:cubicBezTo>
                <a:cubicBezTo>
                  <a:pt x="6450579" y="-12031"/>
                  <a:pt x="6663389" y="-7613"/>
                  <a:pt x="6912150" y="0"/>
                </a:cubicBezTo>
                <a:cubicBezTo>
                  <a:pt x="7160911" y="7613"/>
                  <a:pt x="7357346" y="-34515"/>
                  <a:pt x="7603365" y="0"/>
                </a:cubicBezTo>
                <a:cubicBezTo>
                  <a:pt x="7626802" y="162264"/>
                  <a:pt x="7606503" y="373370"/>
                  <a:pt x="7603365" y="553998"/>
                </a:cubicBezTo>
                <a:cubicBezTo>
                  <a:pt x="7600227" y="734626"/>
                  <a:pt x="7577976" y="993907"/>
                  <a:pt x="7603365" y="1152315"/>
                </a:cubicBezTo>
                <a:cubicBezTo>
                  <a:pt x="7628754" y="1310723"/>
                  <a:pt x="7589349" y="1526938"/>
                  <a:pt x="7603365" y="1706313"/>
                </a:cubicBezTo>
                <a:cubicBezTo>
                  <a:pt x="7617381" y="1885688"/>
                  <a:pt x="7580770" y="2042243"/>
                  <a:pt x="7603365" y="2215991"/>
                </a:cubicBezTo>
                <a:cubicBezTo>
                  <a:pt x="7355578" y="2209092"/>
                  <a:pt x="7197500" y="2207637"/>
                  <a:pt x="6912150" y="2215991"/>
                </a:cubicBezTo>
                <a:cubicBezTo>
                  <a:pt x="6626801" y="2224345"/>
                  <a:pt x="6475605" y="2252691"/>
                  <a:pt x="6068868" y="2215991"/>
                </a:cubicBezTo>
                <a:cubicBezTo>
                  <a:pt x="5662131" y="2179291"/>
                  <a:pt x="5743909" y="2228646"/>
                  <a:pt x="5453686" y="2215991"/>
                </a:cubicBezTo>
                <a:cubicBezTo>
                  <a:pt x="5163463" y="2203336"/>
                  <a:pt x="5152135" y="2226641"/>
                  <a:pt x="4990572" y="2215991"/>
                </a:cubicBezTo>
                <a:cubicBezTo>
                  <a:pt x="4829009" y="2205341"/>
                  <a:pt x="4584202" y="2220914"/>
                  <a:pt x="4451425" y="2215991"/>
                </a:cubicBezTo>
                <a:cubicBezTo>
                  <a:pt x="4318648" y="2211068"/>
                  <a:pt x="3879323" y="2224836"/>
                  <a:pt x="3684176" y="2215991"/>
                </a:cubicBezTo>
                <a:cubicBezTo>
                  <a:pt x="3489029" y="2207146"/>
                  <a:pt x="3086794" y="2242799"/>
                  <a:pt x="2916927" y="2215991"/>
                </a:cubicBezTo>
                <a:cubicBezTo>
                  <a:pt x="2747060" y="2189183"/>
                  <a:pt x="2354030" y="2199364"/>
                  <a:pt x="2149679" y="2215991"/>
                </a:cubicBezTo>
                <a:cubicBezTo>
                  <a:pt x="1945328" y="2232618"/>
                  <a:pt x="1809780" y="2200001"/>
                  <a:pt x="1534497" y="2215991"/>
                </a:cubicBezTo>
                <a:cubicBezTo>
                  <a:pt x="1259214" y="2231981"/>
                  <a:pt x="1083306" y="2227142"/>
                  <a:pt x="691215" y="2215991"/>
                </a:cubicBezTo>
                <a:cubicBezTo>
                  <a:pt x="299124" y="2204840"/>
                  <a:pt x="341591" y="2200757"/>
                  <a:pt x="0" y="2215991"/>
                </a:cubicBezTo>
                <a:cubicBezTo>
                  <a:pt x="-9586" y="1995931"/>
                  <a:pt x="18513" y="1915038"/>
                  <a:pt x="0" y="1684153"/>
                </a:cubicBezTo>
                <a:cubicBezTo>
                  <a:pt x="-18513" y="1453268"/>
                  <a:pt x="26" y="1274110"/>
                  <a:pt x="0" y="1130155"/>
                </a:cubicBezTo>
                <a:cubicBezTo>
                  <a:pt x="-26" y="986200"/>
                  <a:pt x="-10620" y="825414"/>
                  <a:pt x="0" y="598318"/>
                </a:cubicBezTo>
                <a:cubicBezTo>
                  <a:pt x="10620" y="371222"/>
                  <a:pt x="-2700" y="288760"/>
                  <a:pt x="0" y="0"/>
                </a:cubicBezTo>
                <a:close/>
              </a:path>
              <a:path w="7603365" h="2215991" stroke="0" extrusionOk="0">
                <a:moveTo>
                  <a:pt x="0" y="0"/>
                </a:moveTo>
                <a:cubicBezTo>
                  <a:pt x="178096" y="-3976"/>
                  <a:pt x="397054" y="20963"/>
                  <a:pt x="539148" y="0"/>
                </a:cubicBezTo>
                <a:cubicBezTo>
                  <a:pt x="681242" y="-20963"/>
                  <a:pt x="923636" y="-7220"/>
                  <a:pt x="1230363" y="0"/>
                </a:cubicBezTo>
                <a:cubicBezTo>
                  <a:pt x="1537091" y="7220"/>
                  <a:pt x="1636031" y="14027"/>
                  <a:pt x="1921578" y="0"/>
                </a:cubicBezTo>
                <a:cubicBezTo>
                  <a:pt x="2207125" y="-14027"/>
                  <a:pt x="2429386" y="-4555"/>
                  <a:pt x="2764860" y="0"/>
                </a:cubicBezTo>
                <a:cubicBezTo>
                  <a:pt x="3100334" y="4555"/>
                  <a:pt x="3369964" y="8572"/>
                  <a:pt x="3532109" y="0"/>
                </a:cubicBezTo>
                <a:cubicBezTo>
                  <a:pt x="3694254" y="-8572"/>
                  <a:pt x="3978593" y="19048"/>
                  <a:pt x="4299357" y="0"/>
                </a:cubicBezTo>
                <a:cubicBezTo>
                  <a:pt x="4620121" y="-19048"/>
                  <a:pt x="4718306" y="9486"/>
                  <a:pt x="4990572" y="0"/>
                </a:cubicBezTo>
                <a:cubicBezTo>
                  <a:pt x="5262838" y="-9486"/>
                  <a:pt x="5303684" y="-28318"/>
                  <a:pt x="5605754" y="0"/>
                </a:cubicBezTo>
                <a:cubicBezTo>
                  <a:pt x="5907824" y="28318"/>
                  <a:pt x="5859884" y="19622"/>
                  <a:pt x="6068868" y="0"/>
                </a:cubicBezTo>
                <a:cubicBezTo>
                  <a:pt x="6277852" y="-19622"/>
                  <a:pt x="6397322" y="9109"/>
                  <a:pt x="6531982" y="0"/>
                </a:cubicBezTo>
                <a:cubicBezTo>
                  <a:pt x="6666642" y="-9109"/>
                  <a:pt x="7343758" y="-13349"/>
                  <a:pt x="7603365" y="0"/>
                </a:cubicBezTo>
                <a:cubicBezTo>
                  <a:pt x="7590687" y="168145"/>
                  <a:pt x="7609179" y="368501"/>
                  <a:pt x="7603365" y="487518"/>
                </a:cubicBezTo>
                <a:cubicBezTo>
                  <a:pt x="7597551" y="606535"/>
                  <a:pt x="7606686" y="806637"/>
                  <a:pt x="7603365" y="997196"/>
                </a:cubicBezTo>
                <a:cubicBezTo>
                  <a:pt x="7600044" y="1187755"/>
                  <a:pt x="7590357" y="1365438"/>
                  <a:pt x="7603365" y="1506874"/>
                </a:cubicBezTo>
                <a:cubicBezTo>
                  <a:pt x="7616373" y="1648310"/>
                  <a:pt x="7604077" y="1997523"/>
                  <a:pt x="7603365" y="2215991"/>
                </a:cubicBezTo>
                <a:cubicBezTo>
                  <a:pt x="7474287" y="2196655"/>
                  <a:pt x="7287157" y="2239602"/>
                  <a:pt x="6988184" y="2215991"/>
                </a:cubicBezTo>
                <a:cubicBezTo>
                  <a:pt x="6689211" y="2192380"/>
                  <a:pt x="6696252" y="2236444"/>
                  <a:pt x="6449036" y="2215991"/>
                </a:cubicBezTo>
                <a:cubicBezTo>
                  <a:pt x="6201820" y="2195538"/>
                  <a:pt x="5795993" y="2190104"/>
                  <a:pt x="5605754" y="2215991"/>
                </a:cubicBezTo>
                <a:cubicBezTo>
                  <a:pt x="5415515" y="2241878"/>
                  <a:pt x="5314983" y="2226107"/>
                  <a:pt x="5066606" y="2215991"/>
                </a:cubicBezTo>
                <a:cubicBezTo>
                  <a:pt x="4818229" y="2205875"/>
                  <a:pt x="4653547" y="2203742"/>
                  <a:pt x="4375391" y="2215991"/>
                </a:cubicBezTo>
                <a:cubicBezTo>
                  <a:pt x="4097236" y="2228240"/>
                  <a:pt x="4025057" y="2227394"/>
                  <a:pt x="3836243" y="2215991"/>
                </a:cubicBezTo>
                <a:cubicBezTo>
                  <a:pt x="3647429" y="2204588"/>
                  <a:pt x="3354333" y="2229538"/>
                  <a:pt x="3145028" y="2215991"/>
                </a:cubicBezTo>
                <a:cubicBezTo>
                  <a:pt x="2935724" y="2202444"/>
                  <a:pt x="2864856" y="2220236"/>
                  <a:pt x="2681914" y="2215991"/>
                </a:cubicBezTo>
                <a:cubicBezTo>
                  <a:pt x="2498972" y="2211746"/>
                  <a:pt x="2355486" y="2215485"/>
                  <a:pt x="2218800" y="2215991"/>
                </a:cubicBezTo>
                <a:cubicBezTo>
                  <a:pt x="2082114" y="2216497"/>
                  <a:pt x="1719744" y="2238993"/>
                  <a:pt x="1451551" y="2215991"/>
                </a:cubicBezTo>
                <a:cubicBezTo>
                  <a:pt x="1183358" y="2192989"/>
                  <a:pt x="986692" y="2215528"/>
                  <a:pt x="836370" y="2215991"/>
                </a:cubicBezTo>
                <a:cubicBezTo>
                  <a:pt x="686048" y="2216454"/>
                  <a:pt x="311666" y="2181391"/>
                  <a:pt x="0" y="2215991"/>
                </a:cubicBezTo>
                <a:cubicBezTo>
                  <a:pt x="23616" y="2062741"/>
                  <a:pt x="18551" y="1819104"/>
                  <a:pt x="0" y="1617673"/>
                </a:cubicBezTo>
                <a:cubicBezTo>
                  <a:pt x="-18551" y="1416242"/>
                  <a:pt x="-24863" y="1195716"/>
                  <a:pt x="0" y="1041516"/>
                </a:cubicBezTo>
                <a:cubicBezTo>
                  <a:pt x="24863" y="887316"/>
                  <a:pt x="24391" y="703161"/>
                  <a:pt x="0" y="487518"/>
                </a:cubicBezTo>
                <a:cubicBezTo>
                  <a:pt x="-24391" y="271875"/>
                  <a:pt x="911" y="220178"/>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13800" b="1" cap="none" spc="50" dirty="0">
                <a:ln w="0"/>
                <a:solidFill>
                  <a:schemeClr val="tx1">
                    <a:lumMod val="65000"/>
                    <a:lumOff val="35000"/>
                  </a:schemeClr>
                </a:solidFill>
                <a:effectLst>
                  <a:innerShdw blurRad="63500" dist="50800" dir="13500000">
                    <a:srgbClr val="000000">
                      <a:alpha val="50000"/>
                    </a:srgbClr>
                  </a:innerShdw>
                </a:effectLst>
              </a:rPr>
              <a:t>Is it a Sin?</a:t>
            </a:r>
          </a:p>
        </p:txBody>
      </p:sp>
      <p:sp>
        <p:nvSpPr>
          <p:cNvPr id="8" name="Rectangle 7">
            <a:extLst>
              <a:ext uri="{FF2B5EF4-FFF2-40B4-BE49-F238E27FC236}">
                <a16:creationId xmlns:a16="http://schemas.microsoft.com/office/drawing/2014/main" id="{7AA82445-3301-CB69-CD71-BF59F7032F7F}"/>
              </a:ext>
            </a:extLst>
          </p:cNvPr>
          <p:cNvSpPr/>
          <p:nvPr/>
        </p:nvSpPr>
        <p:spPr>
          <a:xfrm>
            <a:off x="429760" y="3356986"/>
            <a:ext cx="8435066" cy="1569660"/>
          </a:xfrm>
          <a:custGeom>
            <a:avLst/>
            <a:gdLst>
              <a:gd name="connsiteX0" fmla="*/ 0 w 8435066"/>
              <a:gd name="connsiteY0" fmla="*/ 0 h 1569660"/>
              <a:gd name="connsiteX1" fmla="*/ 733202 w 8435066"/>
              <a:gd name="connsiteY1" fmla="*/ 0 h 1569660"/>
              <a:gd name="connsiteX2" fmla="*/ 1213352 w 8435066"/>
              <a:gd name="connsiteY2" fmla="*/ 0 h 1569660"/>
              <a:gd name="connsiteX3" fmla="*/ 1777852 w 8435066"/>
              <a:gd name="connsiteY3" fmla="*/ 0 h 1569660"/>
              <a:gd name="connsiteX4" fmla="*/ 2595405 w 8435066"/>
              <a:gd name="connsiteY4" fmla="*/ 0 h 1569660"/>
              <a:gd name="connsiteX5" fmla="*/ 3412957 w 8435066"/>
              <a:gd name="connsiteY5" fmla="*/ 0 h 1569660"/>
              <a:gd name="connsiteX6" fmla="*/ 4230510 w 8435066"/>
              <a:gd name="connsiteY6" fmla="*/ 0 h 1569660"/>
              <a:gd name="connsiteX7" fmla="*/ 4879361 w 8435066"/>
              <a:gd name="connsiteY7" fmla="*/ 0 h 1569660"/>
              <a:gd name="connsiteX8" fmla="*/ 5528212 w 8435066"/>
              <a:gd name="connsiteY8" fmla="*/ 0 h 1569660"/>
              <a:gd name="connsiteX9" fmla="*/ 6345765 w 8435066"/>
              <a:gd name="connsiteY9" fmla="*/ 0 h 1569660"/>
              <a:gd name="connsiteX10" fmla="*/ 6994616 w 8435066"/>
              <a:gd name="connsiteY10" fmla="*/ 0 h 1569660"/>
              <a:gd name="connsiteX11" fmla="*/ 7474766 w 8435066"/>
              <a:gd name="connsiteY11" fmla="*/ 0 h 1569660"/>
              <a:gd name="connsiteX12" fmla="*/ 8435066 w 8435066"/>
              <a:gd name="connsiteY12" fmla="*/ 0 h 1569660"/>
              <a:gd name="connsiteX13" fmla="*/ 8435066 w 8435066"/>
              <a:gd name="connsiteY13" fmla="*/ 476130 h 1569660"/>
              <a:gd name="connsiteX14" fmla="*/ 8435066 w 8435066"/>
              <a:gd name="connsiteY14" fmla="*/ 999350 h 1569660"/>
              <a:gd name="connsiteX15" fmla="*/ 8435066 w 8435066"/>
              <a:gd name="connsiteY15" fmla="*/ 1569660 h 1569660"/>
              <a:gd name="connsiteX16" fmla="*/ 7617513 w 8435066"/>
              <a:gd name="connsiteY16" fmla="*/ 1569660 h 1569660"/>
              <a:gd name="connsiteX17" fmla="*/ 7221714 w 8435066"/>
              <a:gd name="connsiteY17" fmla="*/ 1569660 h 1569660"/>
              <a:gd name="connsiteX18" fmla="*/ 6741564 w 8435066"/>
              <a:gd name="connsiteY18" fmla="*/ 1569660 h 1569660"/>
              <a:gd name="connsiteX19" fmla="*/ 6008362 w 8435066"/>
              <a:gd name="connsiteY19" fmla="*/ 1569660 h 1569660"/>
              <a:gd name="connsiteX20" fmla="*/ 5275161 w 8435066"/>
              <a:gd name="connsiteY20" fmla="*/ 1569660 h 1569660"/>
              <a:gd name="connsiteX21" fmla="*/ 4541959 w 8435066"/>
              <a:gd name="connsiteY21" fmla="*/ 1569660 h 1569660"/>
              <a:gd name="connsiteX22" fmla="*/ 3977458 w 8435066"/>
              <a:gd name="connsiteY22" fmla="*/ 1569660 h 1569660"/>
              <a:gd name="connsiteX23" fmla="*/ 3159905 w 8435066"/>
              <a:gd name="connsiteY23" fmla="*/ 1569660 h 1569660"/>
              <a:gd name="connsiteX24" fmla="*/ 2595405 w 8435066"/>
              <a:gd name="connsiteY24" fmla="*/ 1569660 h 1569660"/>
              <a:gd name="connsiteX25" fmla="*/ 2030904 w 8435066"/>
              <a:gd name="connsiteY25" fmla="*/ 1569660 h 1569660"/>
              <a:gd name="connsiteX26" fmla="*/ 1635105 w 8435066"/>
              <a:gd name="connsiteY26" fmla="*/ 1569660 h 1569660"/>
              <a:gd name="connsiteX27" fmla="*/ 1070605 w 8435066"/>
              <a:gd name="connsiteY27" fmla="*/ 1569660 h 1569660"/>
              <a:gd name="connsiteX28" fmla="*/ 590455 w 8435066"/>
              <a:gd name="connsiteY28" fmla="*/ 1569660 h 1569660"/>
              <a:gd name="connsiteX29" fmla="*/ 0 w 8435066"/>
              <a:gd name="connsiteY29" fmla="*/ 1569660 h 1569660"/>
              <a:gd name="connsiteX30" fmla="*/ 0 w 8435066"/>
              <a:gd name="connsiteY30" fmla="*/ 1015047 h 1569660"/>
              <a:gd name="connsiteX31" fmla="*/ 0 w 8435066"/>
              <a:gd name="connsiteY31" fmla="*/ 523220 h 1569660"/>
              <a:gd name="connsiteX32" fmla="*/ 0 w 8435066"/>
              <a:gd name="connsiteY32" fmla="*/ 0 h 156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435066" h="1569660" fill="none" extrusionOk="0">
                <a:moveTo>
                  <a:pt x="0" y="0"/>
                </a:moveTo>
                <a:cubicBezTo>
                  <a:pt x="288056" y="23468"/>
                  <a:pt x="379585" y="-34660"/>
                  <a:pt x="733202" y="0"/>
                </a:cubicBezTo>
                <a:cubicBezTo>
                  <a:pt x="1086819" y="34660"/>
                  <a:pt x="1003259" y="-8286"/>
                  <a:pt x="1213352" y="0"/>
                </a:cubicBezTo>
                <a:cubicBezTo>
                  <a:pt x="1423445" y="8286"/>
                  <a:pt x="1508361" y="-5083"/>
                  <a:pt x="1777852" y="0"/>
                </a:cubicBezTo>
                <a:cubicBezTo>
                  <a:pt x="2047343" y="5083"/>
                  <a:pt x="2222517" y="13889"/>
                  <a:pt x="2595405" y="0"/>
                </a:cubicBezTo>
                <a:cubicBezTo>
                  <a:pt x="2968293" y="-13889"/>
                  <a:pt x="3057427" y="-23251"/>
                  <a:pt x="3412957" y="0"/>
                </a:cubicBezTo>
                <a:cubicBezTo>
                  <a:pt x="3768487" y="23251"/>
                  <a:pt x="4059657" y="-9699"/>
                  <a:pt x="4230510" y="0"/>
                </a:cubicBezTo>
                <a:cubicBezTo>
                  <a:pt x="4401363" y="9699"/>
                  <a:pt x="4655210" y="9445"/>
                  <a:pt x="4879361" y="0"/>
                </a:cubicBezTo>
                <a:cubicBezTo>
                  <a:pt x="5103512" y="-9445"/>
                  <a:pt x="5326938" y="-29275"/>
                  <a:pt x="5528212" y="0"/>
                </a:cubicBezTo>
                <a:cubicBezTo>
                  <a:pt x="5729486" y="29275"/>
                  <a:pt x="6178538" y="8299"/>
                  <a:pt x="6345765" y="0"/>
                </a:cubicBezTo>
                <a:cubicBezTo>
                  <a:pt x="6512992" y="-8299"/>
                  <a:pt x="6851875" y="-13761"/>
                  <a:pt x="6994616" y="0"/>
                </a:cubicBezTo>
                <a:cubicBezTo>
                  <a:pt x="7137357" y="13761"/>
                  <a:pt x="7327326" y="9253"/>
                  <a:pt x="7474766" y="0"/>
                </a:cubicBezTo>
                <a:cubicBezTo>
                  <a:pt x="7622206" y="-9253"/>
                  <a:pt x="8115919" y="39048"/>
                  <a:pt x="8435066" y="0"/>
                </a:cubicBezTo>
                <a:cubicBezTo>
                  <a:pt x="8456095" y="187479"/>
                  <a:pt x="8422663" y="250271"/>
                  <a:pt x="8435066" y="476130"/>
                </a:cubicBezTo>
                <a:cubicBezTo>
                  <a:pt x="8447470" y="701989"/>
                  <a:pt x="8439452" y="752327"/>
                  <a:pt x="8435066" y="999350"/>
                </a:cubicBezTo>
                <a:cubicBezTo>
                  <a:pt x="8430680" y="1246373"/>
                  <a:pt x="8428324" y="1433204"/>
                  <a:pt x="8435066" y="1569660"/>
                </a:cubicBezTo>
                <a:cubicBezTo>
                  <a:pt x="8132108" y="1575733"/>
                  <a:pt x="7888622" y="1607053"/>
                  <a:pt x="7617513" y="1569660"/>
                </a:cubicBezTo>
                <a:cubicBezTo>
                  <a:pt x="7346404" y="1532267"/>
                  <a:pt x="7360861" y="1558303"/>
                  <a:pt x="7221714" y="1569660"/>
                </a:cubicBezTo>
                <a:cubicBezTo>
                  <a:pt x="7082567" y="1581017"/>
                  <a:pt x="6892004" y="1584222"/>
                  <a:pt x="6741564" y="1569660"/>
                </a:cubicBezTo>
                <a:cubicBezTo>
                  <a:pt x="6591124" y="1555099"/>
                  <a:pt x="6331903" y="1580504"/>
                  <a:pt x="6008362" y="1569660"/>
                </a:cubicBezTo>
                <a:cubicBezTo>
                  <a:pt x="5684821" y="1558816"/>
                  <a:pt x="5636163" y="1597325"/>
                  <a:pt x="5275161" y="1569660"/>
                </a:cubicBezTo>
                <a:cubicBezTo>
                  <a:pt x="4914159" y="1541995"/>
                  <a:pt x="4749423" y="1570293"/>
                  <a:pt x="4541959" y="1569660"/>
                </a:cubicBezTo>
                <a:cubicBezTo>
                  <a:pt x="4334495" y="1569027"/>
                  <a:pt x="4215849" y="1586960"/>
                  <a:pt x="3977458" y="1569660"/>
                </a:cubicBezTo>
                <a:cubicBezTo>
                  <a:pt x="3739067" y="1552360"/>
                  <a:pt x="3342343" y="1543583"/>
                  <a:pt x="3159905" y="1569660"/>
                </a:cubicBezTo>
                <a:cubicBezTo>
                  <a:pt x="2977467" y="1595737"/>
                  <a:pt x="2727868" y="1586495"/>
                  <a:pt x="2595405" y="1569660"/>
                </a:cubicBezTo>
                <a:cubicBezTo>
                  <a:pt x="2462942" y="1552825"/>
                  <a:pt x="2185029" y="1573387"/>
                  <a:pt x="2030904" y="1569660"/>
                </a:cubicBezTo>
                <a:cubicBezTo>
                  <a:pt x="1876779" y="1565933"/>
                  <a:pt x="1731068" y="1575141"/>
                  <a:pt x="1635105" y="1569660"/>
                </a:cubicBezTo>
                <a:cubicBezTo>
                  <a:pt x="1539142" y="1564179"/>
                  <a:pt x="1334319" y="1593819"/>
                  <a:pt x="1070605" y="1569660"/>
                </a:cubicBezTo>
                <a:cubicBezTo>
                  <a:pt x="806891" y="1545501"/>
                  <a:pt x="702365" y="1581816"/>
                  <a:pt x="590455" y="1569660"/>
                </a:cubicBezTo>
                <a:cubicBezTo>
                  <a:pt x="478545" y="1557505"/>
                  <a:pt x="140997" y="1569090"/>
                  <a:pt x="0" y="1569660"/>
                </a:cubicBezTo>
                <a:cubicBezTo>
                  <a:pt x="14555" y="1351472"/>
                  <a:pt x="-11380" y="1250143"/>
                  <a:pt x="0" y="1015047"/>
                </a:cubicBezTo>
                <a:cubicBezTo>
                  <a:pt x="11380" y="779951"/>
                  <a:pt x="-7227" y="636614"/>
                  <a:pt x="0" y="523220"/>
                </a:cubicBezTo>
                <a:cubicBezTo>
                  <a:pt x="7227" y="409826"/>
                  <a:pt x="13136" y="108189"/>
                  <a:pt x="0" y="0"/>
                </a:cubicBezTo>
                <a:close/>
              </a:path>
              <a:path w="8435066" h="1569660" stroke="0" extrusionOk="0">
                <a:moveTo>
                  <a:pt x="0" y="0"/>
                </a:moveTo>
                <a:cubicBezTo>
                  <a:pt x="202054" y="18342"/>
                  <a:pt x="297547" y="17751"/>
                  <a:pt x="480150" y="0"/>
                </a:cubicBezTo>
                <a:cubicBezTo>
                  <a:pt x="662753" y="-17751"/>
                  <a:pt x="980773" y="-20429"/>
                  <a:pt x="1129001" y="0"/>
                </a:cubicBezTo>
                <a:cubicBezTo>
                  <a:pt x="1277229" y="20429"/>
                  <a:pt x="1477291" y="-30749"/>
                  <a:pt x="1777852" y="0"/>
                </a:cubicBezTo>
                <a:cubicBezTo>
                  <a:pt x="2078413" y="30749"/>
                  <a:pt x="2301128" y="13574"/>
                  <a:pt x="2595405" y="0"/>
                </a:cubicBezTo>
                <a:cubicBezTo>
                  <a:pt x="2889682" y="-13574"/>
                  <a:pt x="3025654" y="-7602"/>
                  <a:pt x="3328607" y="0"/>
                </a:cubicBezTo>
                <a:cubicBezTo>
                  <a:pt x="3631560" y="7602"/>
                  <a:pt x="3868509" y="11612"/>
                  <a:pt x="4061809" y="0"/>
                </a:cubicBezTo>
                <a:cubicBezTo>
                  <a:pt x="4255109" y="-11612"/>
                  <a:pt x="4477989" y="15676"/>
                  <a:pt x="4710660" y="0"/>
                </a:cubicBezTo>
                <a:cubicBezTo>
                  <a:pt x="4943331" y="-15676"/>
                  <a:pt x="5074321" y="-25113"/>
                  <a:pt x="5275161" y="0"/>
                </a:cubicBezTo>
                <a:cubicBezTo>
                  <a:pt x="5476001" y="25113"/>
                  <a:pt x="5578828" y="-940"/>
                  <a:pt x="5670960" y="0"/>
                </a:cubicBezTo>
                <a:cubicBezTo>
                  <a:pt x="5763092" y="940"/>
                  <a:pt x="5884023" y="6362"/>
                  <a:pt x="6066759" y="0"/>
                </a:cubicBezTo>
                <a:cubicBezTo>
                  <a:pt x="6249495" y="-6362"/>
                  <a:pt x="6609677" y="-21704"/>
                  <a:pt x="6799961" y="0"/>
                </a:cubicBezTo>
                <a:cubicBezTo>
                  <a:pt x="6990245" y="21704"/>
                  <a:pt x="7072871" y="-176"/>
                  <a:pt x="7195760" y="0"/>
                </a:cubicBezTo>
                <a:cubicBezTo>
                  <a:pt x="7318649" y="176"/>
                  <a:pt x="7430910" y="913"/>
                  <a:pt x="7591559" y="0"/>
                </a:cubicBezTo>
                <a:cubicBezTo>
                  <a:pt x="7752208" y="-913"/>
                  <a:pt x="8059201" y="14971"/>
                  <a:pt x="8435066" y="0"/>
                </a:cubicBezTo>
                <a:cubicBezTo>
                  <a:pt x="8426305" y="173424"/>
                  <a:pt x="8443908" y="254470"/>
                  <a:pt x="8435066" y="476130"/>
                </a:cubicBezTo>
                <a:cubicBezTo>
                  <a:pt x="8426225" y="697790"/>
                  <a:pt x="8413879" y="758880"/>
                  <a:pt x="8435066" y="983654"/>
                </a:cubicBezTo>
                <a:cubicBezTo>
                  <a:pt x="8456253" y="1208428"/>
                  <a:pt x="8453541" y="1451282"/>
                  <a:pt x="8435066" y="1569660"/>
                </a:cubicBezTo>
                <a:cubicBezTo>
                  <a:pt x="8233208" y="1598850"/>
                  <a:pt x="8038311" y="1552155"/>
                  <a:pt x="7701864" y="1569660"/>
                </a:cubicBezTo>
                <a:cubicBezTo>
                  <a:pt x="7365417" y="1587165"/>
                  <a:pt x="7394628" y="1558603"/>
                  <a:pt x="7221714" y="1569660"/>
                </a:cubicBezTo>
                <a:cubicBezTo>
                  <a:pt x="7048800" y="1580718"/>
                  <a:pt x="6867587" y="1595040"/>
                  <a:pt x="6572863" y="1569660"/>
                </a:cubicBezTo>
                <a:cubicBezTo>
                  <a:pt x="6278139" y="1544280"/>
                  <a:pt x="6207353" y="1555834"/>
                  <a:pt x="6092713" y="1569660"/>
                </a:cubicBezTo>
                <a:cubicBezTo>
                  <a:pt x="5978073" y="1583487"/>
                  <a:pt x="5746803" y="1584219"/>
                  <a:pt x="5443862" y="1569660"/>
                </a:cubicBezTo>
                <a:cubicBezTo>
                  <a:pt x="5140921" y="1555101"/>
                  <a:pt x="5240691" y="1551955"/>
                  <a:pt x="5048063" y="1569660"/>
                </a:cubicBezTo>
                <a:cubicBezTo>
                  <a:pt x="4855435" y="1587365"/>
                  <a:pt x="4765072" y="1550957"/>
                  <a:pt x="4652263" y="1569660"/>
                </a:cubicBezTo>
                <a:cubicBezTo>
                  <a:pt x="4539454" y="1588363"/>
                  <a:pt x="4175986" y="1556490"/>
                  <a:pt x="3919061" y="1569660"/>
                </a:cubicBezTo>
                <a:cubicBezTo>
                  <a:pt x="3662136" y="1582830"/>
                  <a:pt x="3516279" y="1587500"/>
                  <a:pt x="3354561" y="1569660"/>
                </a:cubicBezTo>
                <a:cubicBezTo>
                  <a:pt x="3192843" y="1551820"/>
                  <a:pt x="2980334" y="1595555"/>
                  <a:pt x="2705710" y="1569660"/>
                </a:cubicBezTo>
                <a:cubicBezTo>
                  <a:pt x="2431086" y="1543765"/>
                  <a:pt x="2125255" y="1588147"/>
                  <a:pt x="1888157" y="1569660"/>
                </a:cubicBezTo>
                <a:cubicBezTo>
                  <a:pt x="1651059" y="1551173"/>
                  <a:pt x="1488584" y="1595757"/>
                  <a:pt x="1323657" y="1569660"/>
                </a:cubicBezTo>
                <a:cubicBezTo>
                  <a:pt x="1158730" y="1543563"/>
                  <a:pt x="530908" y="1529771"/>
                  <a:pt x="0" y="1569660"/>
                </a:cubicBezTo>
                <a:cubicBezTo>
                  <a:pt x="3623" y="1386274"/>
                  <a:pt x="10475" y="1229159"/>
                  <a:pt x="0" y="1093530"/>
                </a:cubicBezTo>
                <a:cubicBezTo>
                  <a:pt x="-10475" y="957901"/>
                  <a:pt x="-12208" y="738377"/>
                  <a:pt x="0" y="586006"/>
                </a:cubicBezTo>
                <a:cubicBezTo>
                  <a:pt x="12208" y="433635"/>
                  <a:pt x="-9954" y="292387"/>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9600" b="1" i="1" cap="none" spc="50" dirty="0">
                <a:ln w="0"/>
                <a:solidFill>
                  <a:schemeClr val="tx1">
                    <a:lumMod val="65000"/>
                    <a:lumOff val="35000"/>
                  </a:schemeClr>
                </a:solidFill>
                <a:effectLst>
                  <a:innerShdw blurRad="63500" dist="50800" dir="13500000">
                    <a:srgbClr val="000000">
                      <a:alpha val="50000"/>
                    </a:srgbClr>
                  </a:innerShdw>
                </a:effectLst>
              </a:rPr>
              <a:t>Homosexuality</a:t>
            </a:r>
            <a:r>
              <a:rPr lang="en-US" sz="9600" b="1" i="1" spc="50" dirty="0">
                <a:ln w="0"/>
                <a:solidFill>
                  <a:schemeClr val="tx1">
                    <a:lumMod val="65000"/>
                    <a:lumOff val="35000"/>
                  </a:schemeClr>
                </a:solidFill>
                <a:effectLst>
                  <a:innerShdw blurRad="63500" dist="50800" dir="13500000">
                    <a:srgbClr val="000000">
                      <a:alpha val="50000"/>
                    </a:srgbClr>
                  </a:innerShdw>
                </a:effectLst>
              </a:rPr>
              <a:t>?</a:t>
            </a:r>
            <a:endParaRPr lang="en-US" sz="9600" b="1" i="1" cap="none" spc="50" dirty="0">
              <a:ln w="0"/>
              <a:solidFill>
                <a:schemeClr val="tx1">
                  <a:lumMod val="65000"/>
                  <a:lumOff val="35000"/>
                </a:schemeClr>
              </a:solidFill>
              <a:effectLst>
                <a:innerShdw blurRad="63500" dist="50800" dir="13500000">
                  <a:srgbClr val="000000">
                    <a:alpha val="50000"/>
                  </a:srgbClr>
                </a:innerShdw>
              </a:effectLst>
            </a:endParaRPr>
          </a:p>
        </p:txBody>
      </p:sp>
      <p:pic>
        <p:nvPicPr>
          <p:cNvPr id="2" name="Picture 47" descr="advice40">
            <a:hlinkClick r:id="rId2"/>
            <a:extLst>
              <a:ext uri="{FF2B5EF4-FFF2-40B4-BE49-F238E27FC236}">
                <a16:creationId xmlns:a16="http://schemas.microsoft.com/office/drawing/2014/main" id="{FF12EA84-5E37-15D3-7695-5D6C4A218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7983" y="5216357"/>
            <a:ext cx="1518620" cy="15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5523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6E6DB-DD50-1B7F-8596-2086F3A6A253}"/>
              </a:ext>
            </a:extLst>
          </p:cNvPr>
          <p:cNvSpPr txBox="1"/>
          <p:nvPr/>
        </p:nvSpPr>
        <p:spPr>
          <a:xfrm>
            <a:off x="508673" y="254336"/>
            <a:ext cx="8126654" cy="1107996"/>
          </a:xfrm>
          <a:prstGeom prst="rect">
            <a:avLst/>
          </a:prstGeom>
          <a:noFill/>
        </p:spPr>
        <p:txBody>
          <a:bodyPr wrap="square" rtlCol="0">
            <a:spAutoFit/>
          </a:bodyPr>
          <a:lstStyle/>
          <a:p>
            <a:pPr algn="ctr"/>
            <a:r>
              <a:rPr lang="en-US" sz="6600" b="1" dirty="0"/>
              <a:t>What Constitutes Sin?</a:t>
            </a:r>
          </a:p>
        </p:txBody>
      </p:sp>
      <p:grpSp>
        <p:nvGrpSpPr>
          <p:cNvPr id="6" name="Group 5">
            <a:extLst>
              <a:ext uri="{FF2B5EF4-FFF2-40B4-BE49-F238E27FC236}">
                <a16:creationId xmlns:a16="http://schemas.microsoft.com/office/drawing/2014/main" id="{B6B8A211-F1B9-4AEB-FD26-0B78B024BA84}"/>
              </a:ext>
            </a:extLst>
          </p:cNvPr>
          <p:cNvGrpSpPr/>
          <p:nvPr/>
        </p:nvGrpSpPr>
        <p:grpSpPr>
          <a:xfrm>
            <a:off x="844760" y="1919324"/>
            <a:ext cx="7454480" cy="1695576"/>
            <a:chOff x="1090013" y="1810633"/>
            <a:chExt cx="7454480" cy="1695576"/>
          </a:xfrm>
        </p:grpSpPr>
        <p:sp>
          <p:nvSpPr>
            <p:cNvPr id="4" name="Rectangle: Rounded Corners 3">
              <a:extLst>
                <a:ext uri="{FF2B5EF4-FFF2-40B4-BE49-F238E27FC236}">
                  <a16:creationId xmlns:a16="http://schemas.microsoft.com/office/drawing/2014/main" id="{0669BD26-E688-391D-52BB-5C5F3AE51544}"/>
                </a:ext>
              </a:extLst>
            </p:cNvPr>
            <p:cNvSpPr/>
            <p:nvPr/>
          </p:nvSpPr>
          <p:spPr>
            <a:xfrm>
              <a:off x="1090013" y="1810633"/>
              <a:ext cx="7454480" cy="1695576"/>
            </a:xfrm>
            <a:prstGeom prst="roundRect">
              <a:avLst/>
            </a:prstGeom>
            <a:solidFill>
              <a:srgbClr val="C00000"/>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Sin is a violation of God’s law</a:t>
              </a:r>
            </a:p>
          </p:txBody>
        </p:sp>
        <p:sp>
          <p:nvSpPr>
            <p:cNvPr id="5" name="TextBox 4">
              <a:extLst>
                <a:ext uri="{FF2B5EF4-FFF2-40B4-BE49-F238E27FC236}">
                  <a16:creationId xmlns:a16="http://schemas.microsoft.com/office/drawing/2014/main" id="{9962E639-0C19-4ECD-56E8-1641D9CC6E11}"/>
                </a:ext>
              </a:extLst>
            </p:cNvPr>
            <p:cNvSpPr txBox="1"/>
            <p:nvPr/>
          </p:nvSpPr>
          <p:spPr>
            <a:xfrm>
              <a:off x="1410956" y="2292366"/>
              <a:ext cx="6739915" cy="707886"/>
            </a:xfrm>
            <a:prstGeom prst="rect">
              <a:avLst/>
            </a:prstGeom>
            <a:noFill/>
          </p:spPr>
          <p:txBody>
            <a:bodyPr wrap="square" rtlCol="0">
              <a:spAutoFit/>
            </a:bodyPr>
            <a:lstStyle/>
            <a:p>
              <a:pPr algn="ctr"/>
              <a:r>
                <a:rPr lang="en-US" sz="4000" b="1" dirty="0">
                  <a:solidFill>
                    <a:srgbClr val="FFFF00"/>
                  </a:solidFill>
                </a:rPr>
                <a:t>Sin is a violation of God’s law</a:t>
              </a:r>
            </a:p>
          </p:txBody>
        </p:sp>
      </p:grpSp>
      <p:sp>
        <p:nvSpPr>
          <p:cNvPr id="7" name="TextBox 6">
            <a:extLst>
              <a:ext uri="{FF2B5EF4-FFF2-40B4-BE49-F238E27FC236}">
                <a16:creationId xmlns:a16="http://schemas.microsoft.com/office/drawing/2014/main" id="{2797649F-4AC1-6794-C549-8BC6643AB3CF}"/>
              </a:ext>
            </a:extLst>
          </p:cNvPr>
          <p:cNvSpPr txBox="1"/>
          <p:nvPr/>
        </p:nvSpPr>
        <p:spPr>
          <a:xfrm>
            <a:off x="337213" y="4096633"/>
            <a:ext cx="5595402" cy="1200329"/>
          </a:xfrm>
          <a:prstGeom prst="rect">
            <a:avLst/>
          </a:prstGeom>
          <a:noFill/>
        </p:spPr>
        <p:txBody>
          <a:bodyPr wrap="square" rtlCol="0">
            <a:spAutoFit/>
          </a:bodyPr>
          <a:lstStyle/>
          <a:p>
            <a:pPr algn="ctr"/>
            <a:r>
              <a:rPr lang="en-US" sz="3600" dirty="0"/>
              <a:t>1 John 3:4</a:t>
            </a:r>
          </a:p>
          <a:p>
            <a:pPr algn="ctr"/>
            <a:r>
              <a:rPr lang="en-US" sz="3600" dirty="0"/>
              <a:t>Rom. 4:15</a:t>
            </a:r>
          </a:p>
        </p:txBody>
      </p:sp>
      <p:sp>
        <p:nvSpPr>
          <p:cNvPr id="8" name="TextBox 7">
            <a:extLst>
              <a:ext uri="{FF2B5EF4-FFF2-40B4-BE49-F238E27FC236}">
                <a16:creationId xmlns:a16="http://schemas.microsoft.com/office/drawing/2014/main" id="{887919D2-9FD8-B8BD-0404-42FADA27E820}"/>
              </a:ext>
            </a:extLst>
          </p:cNvPr>
          <p:cNvSpPr txBox="1"/>
          <p:nvPr/>
        </p:nvSpPr>
        <p:spPr>
          <a:xfrm>
            <a:off x="272503" y="5706117"/>
            <a:ext cx="8362824" cy="646331"/>
          </a:xfrm>
          <a:prstGeom prst="rect">
            <a:avLst/>
          </a:prstGeom>
          <a:noFill/>
        </p:spPr>
        <p:txBody>
          <a:bodyPr wrap="square" rtlCol="0">
            <a:spAutoFit/>
          </a:bodyPr>
          <a:lstStyle/>
          <a:p>
            <a:pPr algn="ctr"/>
            <a:r>
              <a:rPr lang="en-US" sz="3600" i="1" dirty="0">
                <a:solidFill>
                  <a:srgbClr val="6600FF"/>
                </a:solidFill>
              </a:rPr>
              <a:t>It does not have to be specifically stated</a:t>
            </a:r>
          </a:p>
        </p:txBody>
      </p:sp>
      <p:pic>
        <p:nvPicPr>
          <p:cNvPr id="9" name="Picture 8" descr="A picture containing indoor, table, sitting&#10;&#10;Description automatically generated">
            <a:extLst>
              <a:ext uri="{FF2B5EF4-FFF2-40B4-BE49-F238E27FC236}">
                <a16:creationId xmlns:a16="http://schemas.microsoft.com/office/drawing/2014/main" id="{04F194C2-3363-EF79-E23A-1F1CFF1FE9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1964" y="3108943"/>
            <a:ext cx="3683363" cy="1895076"/>
          </a:xfrm>
          <a:prstGeom prst="rect">
            <a:avLst/>
          </a:prstGeom>
        </p:spPr>
      </p:pic>
    </p:spTree>
    <p:extLst>
      <p:ext uri="{BB962C8B-B14F-4D97-AF65-F5344CB8AC3E}">
        <p14:creationId xmlns:p14="http://schemas.microsoft.com/office/powerpoint/2010/main" val="33167799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3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250"/>
                                        <p:tgtEl>
                                          <p:spTgt spid="9"/>
                                        </p:tgtEl>
                                      </p:cBhvr>
                                    </p:animEffect>
                                    <p:anim calcmode="lin" valueType="num">
                                      <p:cBhvr>
                                        <p:cTn id="13" dur="2250" fill="hold"/>
                                        <p:tgtEl>
                                          <p:spTgt spid="9"/>
                                        </p:tgtEl>
                                        <p:attrNameLst>
                                          <p:attrName>ppt_x</p:attrName>
                                        </p:attrNameLst>
                                      </p:cBhvr>
                                      <p:tavLst>
                                        <p:tav tm="0">
                                          <p:val>
                                            <p:strVal val="#ppt_x"/>
                                          </p:val>
                                        </p:tav>
                                        <p:tav tm="100000">
                                          <p:val>
                                            <p:strVal val="#ppt_x"/>
                                          </p:val>
                                        </p:tav>
                                      </p:tavLst>
                                    </p:anim>
                                    <p:anim calcmode="lin" valueType="num">
                                      <p:cBhvr>
                                        <p:cTn id="14" dur="2025" decel="100000" fill="hold"/>
                                        <p:tgtEl>
                                          <p:spTgt spid="9"/>
                                        </p:tgtEl>
                                        <p:attrNameLst>
                                          <p:attrName>ppt_y</p:attrName>
                                        </p:attrNameLst>
                                      </p:cBhvr>
                                      <p:tavLst>
                                        <p:tav tm="0">
                                          <p:val>
                                            <p:strVal val="#ppt_y+1"/>
                                          </p:val>
                                        </p:tav>
                                        <p:tav tm="100000">
                                          <p:val>
                                            <p:strVal val="#ppt_y-.03"/>
                                          </p:val>
                                        </p:tav>
                                      </p:tavLst>
                                    </p:anim>
                                    <p:anim calcmode="lin" valueType="num">
                                      <p:cBhvr>
                                        <p:cTn id="15" dur="225" accel="100000" fill="hold">
                                          <p:stCondLst>
                                            <p:cond delay="2025"/>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F44B4C-A519-8B94-970F-BFC36D8C5360}"/>
              </a:ext>
            </a:extLst>
          </p:cNvPr>
          <p:cNvSpPr/>
          <p:nvPr/>
        </p:nvSpPr>
        <p:spPr>
          <a:xfrm>
            <a:off x="1154760" y="296133"/>
            <a:ext cx="6834500" cy="2308324"/>
          </a:xfrm>
          <a:custGeom>
            <a:avLst/>
            <a:gdLst>
              <a:gd name="connsiteX0" fmla="*/ 0 w 6834500"/>
              <a:gd name="connsiteY0" fmla="*/ 0 h 2308324"/>
              <a:gd name="connsiteX1" fmla="*/ 683450 w 6834500"/>
              <a:gd name="connsiteY1" fmla="*/ 0 h 2308324"/>
              <a:gd name="connsiteX2" fmla="*/ 1161865 w 6834500"/>
              <a:gd name="connsiteY2" fmla="*/ 0 h 2308324"/>
              <a:gd name="connsiteX3" fmla="*/ 1982005 w 6834500"/>
              <a:gd name="connsiteY3" fmla="*/ 0 h 2308324"/>
              <a:gd name="connsiteX4" fmla="*/ 2460420 w 6834500"/>
              <a:gd name="connsiteY4" fmla="*/ 0 h 2308324"/>
              <a:gd name="connsiteX5" fmla="*/ 3212215 w 6834500"/>
              <a:gd name="connsiteY5" fmla="*/ 0 h 2308324"/>
              <a:gd name="connsiteX6" fmla="*/ 3758975 w 6834500"/>
              <a:gd name="connsiteY6" fmla="*/ 0 h 2308324"/>
              <a:gd name="connsiteX7" fmla="*/ 4374080 w 6834500"/>
              <a:gd name="connsiteY7" fmla="*/ 0 h 2308324"/>
              <a:gd name="connsiteX8" fmla="*/ 5194220 w 6834500"/>
              <a:gd name="connsiteY8" fmla="*/ 0 h 2308324"/>
              <a:gd name="connsiteX9" fmla="*/ 6014360 w 6834500"/>
              <a:gd name="connsiteY9" fmla="*/ 0 h 2308324"/>
              <a:gd name="connsiteX10" fmla="*/ 6834500 w 6834500"/>
              <a:gd name="connsiteY10" fmla="*/ 0 h 2308324"/>
              <a:gd name="connsiteX11" fmla="*/ 6834500 w 6834500"/>
              <a:gd name="connsiteY11" fmla="*/ 577081 h 2308324"/>
              <a:gd name="connsiteX12" fmla="*/ 6834500 w 6834500"/>
              <a:gd name="connsiteY12" fmla="*/ 1200328 h 2308324"/>
              <a:gd name="connsiteX13" fmla="*/ 6834500 w 6834500"/>
              <a:gd name="connsiteY13" fmla="*/ 1800493 h 2308324"/>
              <a:gd name="connsiteX14" fmla="*/ 6834500 w 6834500"/>
              <a:gd name="connsiteY14" fmla="*/ 2308324 h 2308324"/>
              <a:gd name="connsiteX15" fmla="*/ 6014360 w 6834500"/>
              <a:gd name="connsiteY15" fmla="*/ 2308324 h 2308324"/>
              <a:gd name="connsiteX16" fmla="*/ 5467600 w 6834500"/>
              <a:gd name="connsiteY16" fmla="*/ 2308324 h 2308324"/>
              <a:gd name="connsiteX17" fmla="*/ 4784150 w 6834500"/>
              <a:gd name="connsiteY17" fmla="*/ 2308324 h 2308324"/>
              <a:gd name="connsiteX18" fmla="*/ 4100700 w 6834500"/>
              <a:gd name="connsiteY18" fmla="*/ 2308324 h 2308324"/>
              <a:gd name="connsiteX19" fmla="*/ 3280560 w 6834500"/>
              <a:gd name="connsiteY19" fmla="*/ 2308324 h 2308324"/>
              <a:gd name="connsiteX20" fmla="*/ 2665455 w 6834500"/>
              <a:gd name="connsiteY20" fmla="*/ 2308324 h 2308324"/>
              <a:gd name="connsiteX21" fmla="*/ 2187040 w 6834500"/>
              <a:gd name="connsiteY21" fmla="*/ 2308324 h 2308324"/>
              <a:gd name="connsiteX22" fmla="*/ 1640280 w 6834500"/>
              <a:gd name="connsiteY22" fmla="*/ 2308324 h 2308324"/>
              <a:gd name="connsiteX23" fmla="*/ 888485 w 6834500"/>
              <a:gd name="connsiteY23" fmla="*/ 2308324 h 2308324"/>
              <a:gd name="connsiteX24" fmla="*/ 0 w 6834500"/>
              <a:gd name="connsiteY24" fmla="*/ 2308324 h 2308324"/>
              <a:gd name="connsiteX25" fmla="*/ 0 w 6834500"/>
              <a:gd name="connsiteY25" fmla="*/ 1708160 h 2308324"/>
              <a:gd name="connsiteX26" fmla="*/ 0 w 6834500"/>
              <a:gd name="connsiteY26" fmla="*/ 1107996 h 2308324"/>
              <a:gd name="connsiteX27" fmla="*/ 0 w 6834500"/>
              <a:gd name="connsiteY27"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34500" h="2308324" fill="none" extrusionOk="0">
                <a:moveTo>
                  <a:pt x="0" y="0"/>
                </a:moveTo>
                <a:cubicBezTo>
                  <a:pt x="339816" y="-24133"/>
                  <a:pt x="350775" y="14479"/>
                  <a:pt x="683450" y="0"/>
                </a:cubicBezTo>
                <a:cubicBezTo>
                  <a:pt x="1016125" y="-14479"/>
                  <a:pt x="1024263" y="-21012"/>
                  <a:pt x="1161865" y="0"/>
                </a:cubicBezTo>
                <a:cubicBezTo>
                  <a:pt x="1299467" y="21012"/>
                  <a:pt x="1702307" y="-14524"/>
                  <a:pt x="1982005" y="0"/>
                </a:cubicBezTo>
                <a:cubicBezTo>
                  <a:pt x="2261703" y="14524"/>
                  <a:pt x="2221562" y="4611"/>
                  <a:pt x="2460420" y="0"/>
                </a:cubicBezTo>
                <a:cubicBezTo>
                  <a:pt x="2699279" y="-4611"/>
                  <a:pt x="3028525" y="34821"/>
                  <a:pt x="3212215" y="0"/>
                </a:cubicBezTo>
                <a:cubicBezTo>
                  <a:pt x="3395905" y="-34821"/>
                  <a:pt x="3505191" y="18685"/>
                  <a:pt x="3758975" y="0"/>
                </a:cubicBezTo>
                <a:cubicBezTo>
                  <a:pt x="4012759" y="-18685"/>
                  <a:pt x="4098352" y="16088"/>
                  <a:pt x="4374080" y="0"/>
                </a:cubicBezTo>
                <a:cubicBezTo>
                  <a:pt x="4649809" y="-16088"/>
                  <a:pt x="4996402" y="16963"/>
                  <a:pt x="5194220" y="0"/>
                </a:cubicBezTo>
                <a:cubicBezTo>
                  <a:pt x="5392038" y="-16963"/>
                  <a:pt x="5613185" y="24216"/>
                  <a:pt x="6014360" y="0"/>
                </a:cubicBezTo>
                <a:cubicBezTo>
                  <a:pt x="6415535" y="-24216"/>
                  <a:pt x="6478611" y="17708"/>
                  <a:pt x="6834500" y="0"/>
                </a:cubicBezTo>
                <a:cubicBezTo>
                  <a:pt x="6847064" y="160941"/>
                  <a:pt x="6835093" y="397263"/>
                  <a:pt x="6834500" y="577081"/>
                </a:cubicBezTo>
                <a:cubicBezTo>
                  <a:pt x="6833907" y="756899"/>
                  <a:pt x="6829830" y="1014329"/>
                  <a:pt x="6834500" y="1200328"/>
                </a:cubicBezTo>
                <a:cubicBezTo>
                  <a:pt x="6839170" y="1386327"/>
                  <a:pt x="6807158" y="1556955"/>
                  <a:pt x="6834500" y="1800493"/>
                </a:cubicBezTo>
                <a:cubicBezTo>
                  <a:pt x="6861842" y="2044031"/>
                  <a:pt x="6856279" y="2193556"/>
                  <a:pt x="6834500" y="2308324"/>
                </a:cubicBezTo>
                <a:cubicBezTo>
                  <a:pt x="6513736" y="2313758"/>
                  <a:pt x="6420098" y="2283589"/>
                  <a:pt x="6014360" y="2308324"/>
                </a:cubicBezTo>
                <a:cubicBezTo>
                  <a:pt x="5608622" y="2333059"/>
                  <a:pt x="5740492" y="2288908"/>
                  <a:pt x="5467600" y="2308324"/>
                </a:cubicBezTo>
                <a:cubicBezTo>
                  <a:pt x="5194708" y="2327740"/>
                  <a:pt x="5004684" y="2332702"/>
                  <a:pt x="4784150" y="2308324"/>
                </a:cubicBezTo>
                <a:cubicBezTo>
                  <a:pt x="4563616" y="2283947"/>
                  <a:pt x="4350975" y="2275033"/>
                  <a:pt x="4100700" y="2308324"/>
                </a:cubicBezTo>
                <a:cubicBezTo>
                  <a:pt x="3850425" y="2341616"/>
                  <a:pt x="3675330" y="2275133"/>
                  <a:pt x="3280560" y="2308324"/>
                </a:cubicBezTo>
                <a:cubicBezTo>
                  <a:pt x="2885790" y="2341515"/>
                  <a:pt x="2906598" y="2305729"/>
                  <a:pt x="2665455" y="2308324"/>
                </a:cubicBezTo>
                <a:cubicBezTo>
                  <a:pt x="2424312" y="2310919"/>
                  <a:pt x="2377626" y="2330273"/>
                  <a:pt x="2187040" y="2308324"/>
                </a:cubicBezTo>
                <a:cubicBezTo>
                  <a:pt x="1996455" y="2286375"/>
                  <a:pt x="1800108" y="2312467"/>
                  <a:pt x="1640280" y="2308324"/>
                </a:cubicBezTo>
                <a:cubicBezTo>
                  <a:pt x="1480452" y="2304181"/>
                  <a:pt x="1075105" y="2292303"/>
                  <a:pt x="888485" y="2308324"/>
                </a:cubicBezTo>
                <a:cubicBezTo>
                  <a:pt x="701865" y="2324345"/>
                  <a:pt x="223231" y="2285847"/>
                  <a:pt x="0" y="2308324"/>
                </a:cubicBezTo>
                <a:cubicBezTo>
                  <a:pt x="27050" y="2059676"/>
                  <a:pt x="-937" y="1979875"/>
                  <a:pt x="0" y="1708160"/>
                </a:cubicBezTo>
                <a:cubicBezTo>
                  <a:pt x="937" y="1436445"/>
                  <a:pt x="5319" y="1361153"/>
                  <a:pt x="0" y="1107996"/>
                </a:cubicBezTo>
                <a:cubicBezTo>
                  <a:pt x="-5319" y="854839"/>
                  <a:pt x="-46637" y="332143"/>
                  <a:pt x="0" y="0"/>
                </a:cubicBezTo>
                <a:close/>
              </a:path>
              <a:path w="6834500" h="2308324" stroke="0" extrusionOk="0">
                <a:moveTo>
                  <a:pt x="0" y="0"/>
                </a:moveTo>
                <a:cubicBezTo>
                  <a:pt x="189641" y="-7591"/>
                  <a:pt x="415444" y="16395"/>
                  <a:pt x="546760" y="0"/>
                </a:cubicBezTo>
                <a:cubicBezTo>
                  <a:pt x="678076" y="-16395"/>
                  <a:pt x="1075672" y="-14134"/>
                  <a:pt x="1230210" y="0"/>
                </a:cubicBezTo>
                <a:cubicBezTo>
                  <a:pt x="1384748" y="14134"/>
                  <a:pt x="1597651" y="12688"/>
                  <a:pt x="1913660" y="0"/>
                </a:cubicBezTo>
                <a:cubicBezTo>
                  <a:pt x="2229669" y="-12688"/>
                  <a:pt x="2558289" y="12501"/>
                  <a:pt x="2733800" y="0"/>
                </a:cubicBezTo>
                <a:cubicBezTo>
                  <a:pt x="2909311" y="-12501"/>
                  <a:pt x="3306446" y="-11986"/>
                  <a:pt x="3485595" y="0"/>
                </a:cubicBezTo>
                <a:cubicBezTo>
                  <a:pt x="3664745" y="11986"/>
                  <a:pt x="4036062" y="-11901"/>
                  <a:pt x="4237390" y="0"/>
                </a:cubicBezTo>
                <a:cubicBezTo>
                  <a:pt x="4438718" y="11901"/>
                  <a:pt x="4719572" y="-26568"/>
                  <a:pt x="4920840" y="0"/>
                </a:cubicBezTo>
                <a:cubicBezTo>
                  <a:pt x="5122108" y="26568"/>
                  <a:pt x="5369316" y="-19839"/>
                  <a:pt x="5535945" y="0"/>
                </a:cubicBezTo>
                <a:cubicBezTo>
                  <a:pt x="5702574" y="19839"/>
                  <a:pt x="5779071" y="-15577"/>
                  <a:pt x="6014360" y="0"/>
                </a:cubicBezTo>
                <a:cubicBezTo>
                  <a:pt x="6249649" y="15577"/>
                  <a:pt x="6541059" y="4301"/>
                  <a:pt x="6834500" y="0"/>
                </a:cubicBezTo>
                <a:cubicBezTo>
                  <a:pt x="6831255" y="203224"/>
                  <a:pt x="6855127" y="329439"/>
                  <a:pt x="6834500" y="600164"/>
                </a:cubicBezTo>
                <a:cubicBezTo>
                  <a:pt x="6813873" y="870889"/>
                  <a:pt x="6815825" y="1000162"/>
                  <a:pt x="6834500" y="1107996"/>
                </a:cubicBezTo>
                <a:cubicBezTo>
                  <a:pt x="6853175" y="1215830"/>
                  <a:pt x="6848029" y="1448015"/>
                  <a:pt x="6834500" y="1638910"/>
                </a:cubicBezTo>
                <a:cubicBezTo>
                  <a:pt x="6820971" y="1829805"/>
                  <a:pt x="6858921" y="2159625"/>
                  <a:pt x="6834500" y="2308324"/>
                </a:cubicBezTo>
                <a:cubicBezTo>
                  <a:pt x="6562753" y="2332006"/>
                  <a:pt x="6468273" y="2291465"/>
                  <a:pt x="6151050" y="2308324"/>
                </a:cubicBezTo>
                <a:cubicBezTo>
                  <a:pt x="5833827" y="2325184"/>
                  <a:pt x="5806459" y="2326288"/>
                  <a:pt x="5672635" y="2308324"/>
                </a:cubicBezTo>
                <a:cubicBezTo>
                  <a:pt x="5538812" y="2290360"/>
                  <a:pt x="5284806" y="2318881"/>
                  <a:pt x="5125875" y="2308324"/>
                </a:cubicBezTo>
                <a:cubicBezTo>
                  <a:pt x="4966944" y="2297767"/>
                  <a:pt x="4656512" y="2342713"/>
                  <a:pt x="4305735" y="2308324"/>
                </a:cubicBezTo>
                <a:cubicBezTo>
                  <a:pt x="3954958" y="2273935"/>
                  <a:pt x="3882600" y="2323568"/>
                  <a:pt x="3758975" y="2308324"/>
                </a:cubicBezTo>
                <a:cubicBezTo>
                  <a:pt x="3635350" y="2293080"/>
                  <a:pt x="3266336" y="2318727"/>
                  <a:pt x="3075525" y="2308324"/>
                </a:cubicBezTo>
                <a:cubicBezTo>
                  <a:pt x="2884714" y="2297922"/>
                  <a:pt x="2765299" y="2282452"/>
                  <a:pt x="2528765" y="2308324"/>
                </a:cubicBezTo>
                <a:cubicBezTo>
                  <a:pt x="2292231" y="2334196"/>
                  <a:pt x="2031882" y="2316091"/>
                  <a:pt x="1845315" y="2308324"/>
                </a:cubicBezTo>
                <a:cubicBezTo>
                  <a:pt x="1658748" y="2300558"/>
                  <a:pt x="1506445" y="2309359"/>
                  <a:pt x="1366900" y="2308324"/>
                </a:cubicBezTo>
                <a:cubicBezTo>
                  <a:pt x="1227355" y="2307289"/>
                  <a:pt x="1104203" y="2291953"/>
                  <a:pt x="888485" y="2308324"/>
                </a:cubicBezTo>
                <a:cubicBezTo>
                  <a:pt x="672767" y="2324695"/>
                  <a:pt x="304390" y="2324358"/>
                  <a:pt x="0" y="2308324"/>
                </a:cubicBezTo>
                <a:cubicBezTo>
                  <a:pt x="17127" y="2191726"/>
                  <a:pt x="-6338" y="2013148"/>
                  <a:pt x="0" y="1754326"/>
                </a:cubicBezTo>
                <a:cubicBezTo>
                  <a:pt x="6338" y="1495504"/>
                  <a:pt x="-633" y="1373019"/>
                  <a:pt x="0" y="1177245"/>
                </a:cubicBezTo>
                <a:cubicBezTo>
                  <a:pt x="633" y="981471"/>
                  <a:pt x="26701" y="708350"/>
                  <a:pt x="0" y="577081"/>
                </a:cubicBezTo>
                <a:cubicBezTo>
                  <a:pt x="-26701" y="445812"/>
                  <a:pt x="-28704" y="28627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a:t>
            </a:r>
            <a:r>
              <a:rPr lang="en-US" sz="7200" b="1" spc="50" dirty="0">
                <a:ln w="0"/>
                <a:solidFill>
                  <a:schemeClr val="tx1">
                    <a:lumMod val="65000"/>
                    <a:lumOff val="35000"/>
                  </a:schemeClr>
                </a:solidFill>
                <a:effectLst>
                  <a:innerShdw blurRad="63500" dist="50800" dir="13500000">
                    <a:srgbClr val="000000">
                      <a:alpha val="50000"/>
                    </a:srgbClr>
                  </a:innerShdw>
                </a:effectLst>
              </a:rPr>
              <a:t>Homosexuality</a:t>
            </a:r>
          </a:p>
          <a:p>
            <a:pPr algn="ctr"/>
            <a:r>
              <a:rPr lang="en-US" sz="7200" b="1" spc="50" dirty="0">
                <a:ln w="0"/>
                <a:solidFill>
                  <a:schemeClr val="tx1">
                    <a:lumMod val="65000"/>
                    <a:lumOff val="35000"/>
                  </a:schemeClr>
                </a:solidFill>
                <a:effectLst>
                  <a:innerShdw blurRad="63500" dist="50800" dir="13500000">
                    <a:srgbClr val="000000">
                      <a:alpha val="50000"/>
                    </a:srgbClr>
                  </a:innerShdw>
                </a:effectLst>
              </a:rPr>
              <a:t>a Sin</a:t>
            </a:r>
            <a:r>
              <a:rPr lang="en-US" sz="7200" b="1" cap="none" spc="50" dirty="0">
                <a:ln w="0"/>
                <a:solidFill>
                  <a:schemeClr val="tx1">
                    <a:lumMod val="65000"/>
                    <a:lumOff val="35000"/>
                  </a:schemeClr>
                </a:solidFill>
                <a:effectLst>
                  <a:innerShdw blurRad="63500" dist="50800" dir="13500000">
                    <a:srgbClr val="000000">
                      <a:alpha val="50000"/>
                    </a:srgbClr>
                  </a:innerShdw>
                </a:effectLst>
              </a:rPr>
              <a:t>?</a:t>
            </a:r>
          </a:p>
        </p:txBody>
      </p:sp>
      <p:sp>
        <p:nvSpPr>
          <p:cNvPr id="6" name="Rectangle 3">
            <a:extLst>
              <a:ext uri="{FF2B5EF4-FFF2-40B4-BE49-F238E27FC236}">
                <a16:creationId xmlns:a16="http://schemas.microsoft.com/office/drawing/2014/main" id="{10F7002D-73B8-8C7B-F508-AD93728C2FBC}"/>
              </a:ext>
            </a:extLst>
          </p:cNvPr>
          <p:cNvSpPr txBox="1">
            <a:spLocks noChangeArrowheads="1"/>
          </p:cNvSpPr>
          <p:nvPr/>
        </p:nvSpPr>
        <p:spPr>
          <a:xfrm>
            <a:off x="949808" y="3146610"/>
            <a:ext cx="7362715" cy="3281081"/>
          </a:xfrm>
          <a:custGeom>
            <a:avLst/>
            <a:gdLst>
              <a:gd name="connsiteX0" fmla="*/ 0 w 7362715"/>
              <a:gd name="connsiteY0" fmla="*/ 0 h 3281081"/>
              <a:gd name="connsiteX1" fmla="*/ 345481 w 7362715"/>
              <a:gd name="connsiteY1" fmla="*/ 0 h 3281081"/>
              <a:gd name="connsiteX2" fmla="*/ 764590 w 7362715"/>
              <a:gd name="connsiteY2" fmla="*/ 0 h 3281081"/>
              <a:gd name="connsiteX3" fmla="*/ 1478207 w 7362715"/>
              <a:gd name="connsiteY3" fmla="*/ 0 h 3281081"/>
              <a:gd name="connsiteX4" fmla="*/ 2191824 w 7362715"/>
              <a:gd name="connsiteY4" fmla="*/ 0 h 3281081"/>
              <a:gd name="connsiteX5" fmla="*/ 2758186 w 7362715"/>
              <a:gd name="connsiteY5" fmla="*/ 0 h 3281081"/>
              <a:gd name="connsiteX6" fmla="*/ 3177295 w 7362715"/>
              <a:gd name="connsiteY6" fmla="*/ 0 h 3281081"/>
              <a:gd name="connsiteX7" fmla="*/ 3670030 w 7362715"/>
              <a:gd name="connsiteY7" fmla="*/ 0 h 3281081"/>
              <a:gd name="connsiteX8" fmla="*/ 4236393 w 7362715"/>
              <a:gd name="connsiteY8" fmla="*/ 0 h 3281081"/>
              <a:gd name="connsiteX9" fmla="*/ 4581874 w 7362715"/>
              <a:gd name="connsiteY9" fmla="*/ 0 h 3281081"/>
              <a:gd name="connsiteX10" fmla="*/ 4927355 w 7362715"/>
              <a:gd name="connsiteY10" fmla="*/ 0 h 3281081"/>
              <a:gd name="connsiteX11" fmla="*/ 5420091 w 7362715"/>
              <a:gd name="connsiteY11" fmla="*/ 0 h 3281081"/>
              <a:gd name="connsiteX12" fmla="*/ 6133708 w 7362715"/>
              <a:gd name="connsiteY12" fmla="*/ 0 h 3281081"/>
              <a:gd name="connsiteX13" fmla="*/ 6626444 w 7362715"/>
              <a:gd name="connsiteY13" fmla="*/ 0 h 3281081"/>
              <a:gd name="connsiteX14" fmla="*/ 7362715 w 7362715"/>
              <a:gd name="connsiteY14" fmla="*/ 0 h 3281081"/>
              <a:gd name="connsiteX15" fmla="*/ 7362715 w 7362715"/>
              <a:gd name="connsiteY15" fmla="*/ 579658 h 3281081"/>
              <a:gd name="connsiteX16" fmla="*/ 7362715 w 7362715"/>
              <a:gd name="connsiteY16" fmla="*/ 1159315 h 3281081"/>
              <a:gd name="connsiteX17" fmla="*/ 7362715 w 7362715"/>
              <a:gd name="connsiteY17" fmla="*/ 1738973 h 3281081"/>
              <a:gd name="connsiteX18" fmla="*/ 7362715 w 7362715"/>
              <a:gd name="connsiteY18" fmla="*/ 2187387 h 3281081"/>
              <a:gd name="connsiteX19" fmla="*/ 7362715 w 7362715"/>
              <a:gd name="connsiteY19" fmla="*/ 2635802 h 3281081"/>
              <a:gd name="connsiteX20" fmla="*/ 7362715 w 7362715"/>
              <a:gd name="connsiteY20" fmla="*/ 3281081 h 3281081"/>
              <a:gd name="connsiteX21" fmla="*/ 6869979 w 7362715"/>
              <a:gd name="connsiteY21" fmla="*/ 3281081 h 3281081"/>
              <a:gd name="connsiteX22" fmla="*/ 6524498 w 7362715"/>
              <a:gd name="connsiteY22" fmla="*/ 3281081 h 3281081"/>
              <a:gd name="connsiteX23" fmla="*/ 6031763 w 7362715"/>
              <a:gd name="connsiteY23" fmla="*/ 3281081 h 3281081"/>
              <a:gd name="connsiteX24" fmla="*/ 5318146 w 7362715"/>
              <a:gd name="connsiteY24" fmla="*/ 3281081 h 3281081"/>
              <a:gd name="connsiteX25" fmla="*/ 4972664 w 7362715"/>
              <a:gd name="connsiteY25" fmla="*/ 3281081 h 3281081"/>
              <a:gd name="connsiteX26" fmla="*/ 4406302 w 7362715"/>
              <a:gd name="connsiteY26" fmla="*/ 3281081 h 3281081"/>
              <a:gd name="connsiteX27" fmla="*/ 3987193 w 7362715"/>
              <a:gd name="connsiteY27" fmla="*/ 3281081 h 3281081"/>
              <a:gd name="connsiteX28" fmla="*/ 3347204 w 7362715"/>
              <a:gd name="connsiteY28" fmla="*/ 3281081 h 3281081"/>
              <a:gd name="connsiteX29" fmla="*/ 2633587 w 7362715"/>
              <a:gd name="connsiteY29" fmla="*/ 3281081 h 3281081"/>
              <a:gd name="connsiteX30" fmla="*/ 1919970 w 7362715"/>
              <a:gd name="connsiteY30" fmla="*/ 3281081 h 3281081"/>
              <a:gd name="connsiteX31" fmla="*/ 1206353 w 7362715"/>
              <a:gd name="connsiteY31" fmla="*/ 3281081 h 3281081"/>
              <a:gd name="connsiteX32" fmla="*/ 639990 w 7362715"/>
              <a:gd name="connsiteY32" fmla="*/ 3281081 h 3281081"/>
              <a:gd name="connsiteX33" fmla="*/ 0 w 7362715"/>
              <a:gd name="connsiteY33" fmla="*/ 3281081 h 3281081"/>
              <a:gd name="connsiteX34" fmla="*/ 0 w 7362715"/>
              <a:gd name="connsiteY34" fmla="*/ 2799856 h 3281081"/>
              <a:gd name="connsiteX35" fmla="*/ 0 w 7362715"/>
              <a:gd name="connsiteY35" fmla="*/ 2220198 h 3281081"/>
              <a:gd name="connsiteX36" fmla="*/ 0 w 7362715"/>
              <a:gd name="connsiteY36" fmla="*/ 1640541 h 3281081"/>
              <a:gd name="connsiteX37" fmla="*/ 0 w 7362715"/>
              <a:gd name="connsiteY37" fmla="*/ 1060883 h 3281081"/>
              <a:gd name="connsiteX38" fmla="*/ 0 w 7362715"/>
              <a:gd name="connsiteY38" fmla="*/ 481225 h 3281081"/>
              <a:gd name="connsiteX39" fmla="*/ 0 w 7362715"/>
              <a:gd name="connsiteY39" fmla="*/ 0 h 3281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362715" h="3281081" fill="none" extrusionOk="0">
                <a:moveTo>
                  <a:pt x="0" y="0"/>
                </a:moveTo>
                <a:cubicBezTo>
                  <a:pt x="74722" y="-24279"/>
                  <a:pt x="180644" y="20131"/>
                  <a:pt x="345481" y="0"/>
                </a:cubicBezTo>
                <a:cubicBezTo>
                  <a:pt x="510318" y="-20131"/>
                  <a:pt x="590384" y="34472"/>
                  <a:pt x="764590" y="0"/>
                </a:cubicBezTo>
                <a:cubicBezTo>
                  <a:pt x="938796" y="-34472"/>
                  <a:pt x="1302757" y="85250"/>
                  <a:pt x="1478207" y="0"/>
                </a:cubicBezTo>
                <a:cubicBezTo>
                  <a:pt x="1653657" y="-85250"/>
                  <a:pt x="1938344" y="51074"/>
                  <a:pt x="2191824" y="0"/>
                </a:cubicBezTo>
                <a:cubicBezTo>
                  <a:pt x="2445304" y="-51074"/>
                  <a:pt x="2597673" y="44429"/>
                  <a:pt x="2758186" y="0"/>
                </a:cubicBezTo>
                <a:cubicBezTo>
                  <a:pt x="2918699" y="-44429"/>
                  <a:pt x="3093427" y="39729"/>
                  <a:pt x="3177295" y="0"/>
                </a:cubicBezTo>
                <a:cubicBezTo>
                  <a:pt x="3261163" y="-39729"/>
                  <a:pt x="3507064" y="48500"/>
                  <a:pt x="3670030" y="0"/>
                </a:cubicBezTo>
                <a:cubicBezTo>
                  <a:pt x="3832997" y="-48500"/>
                  <a:pt x="4004351" y="26763"/>
                  <a:pt x="4236393" y="0"/>
                </a:cubicBezTo>
                <a:cubicBezTo>
                  <a:pt x="4468435" y="-26763"/>
                  <a:pt x="4511551" y="31335"/>
                  <a:pt x="4581874" y="0"/>
                </a:cubicBezTo>
                <a:cubicBezTo>
                  <a:pt x="4652197" y="-31335"/>
                  <a:pt x="4802659" y="14012"/>
                  <a:pt x="4927355" y="0"/>
                </a:cubicBezTo>
                <a:cubicBezTo>
                  <a:pt x="5052051" y="-14012"/>
                  <a:pt x="5286640" y="46655"/>
                  <a:pt x="5420091" y="0"/>
                </a:cubicBezTo>
                <a:cubicBezTo>
                  <a:pt x="5553542" y="-46655"/>
                  <a:pt x="5909242" y="47910"/>
                  <a:pt x="6133708" y="0"/>
                </a:cubicBezTo>
                <a:cubicBezTo>
                  <a:pt x="6358174" y="-47910"/>
                  <a:pt x="6476454" y="45442"/>
                  <a:pt x="6626444" y="0"/>
                </a:cubicBezTo>
                <a:cubicBezTo>
                  <a:pt x="6776434" y="-45442"/>
                  <a:pt x="7148125" y="4274"/>
                  <a:pt x="7362715" y="0"/>
                </a:cubicBezTo>
                <a:cubicBezTo>
                  <a:pt x="7371312" y="120649"/>
                  <a:pt x="7358663" y="319480"/>
                  <a:pt x="7362715" y="579658"/>
                </a:cubicBezTo>
                <a:cubicBezTo>
                  <a:pt x="7366767" y="839836"/>
                  <a:pt x="7342093" y="953251"/>
                  <a:pt x="7362715" y="1159315"/>
                </a:cubicBezTo>
                <a:cubicBezTo>
                  <a:pt x="7383337" y="1365379"/>
                  <a:pt x="7336615" y="1469918"/>
                  <a:pt x="7362715" y="1738973"/>
                </a:cubicBezTo>
                <a:cubicBezTo>
                  <a:pt x="7388815" y="2008028"/>
                  <a:pt x="7311045" y="2006226"/>
                  <a:pt x="7362715" y="2187387"/>
                </a:cubicBezTo>
                <a:cubicBezTo>
                  <a:pt x="7414385" y="2368548"/>
                  <a:pt x="7342567" y="2446313"/>
                  <a:pt x="7362715" y="2635802"/>
                </a:cubicBezTo>
                <a:cubicBezTo>
                  <a:pt x="7382863" y="2825292"/>
                  <a:pt x="7335449" y="3114752"/>
                  <a:pt x="7362715" y="3281081"/>
                </a:cubicBezTo>
                <a:cubicBezTo>
                  <a:pt x="7167851" y="3319751"/>
                  <a:pt x="6984436" y="3241257"/>
                  <a:pt x="6869979" y="3281081"/>
                </a:cubicBezTo>
                <a:cubicBezTo>
                  <a:pt x="6755522" y="3320905"/>
                  <a:pt x="6661460" y="3266394"/>
                  <a:pt x="6524498" y="3281081"/>
                </a:cubicBezTo>
                <a:cubicBezTo>
                  <a:pt x="6387536" y="3295768"/>
                  <a:pt x="6201953" y="3222116"/>
                  <a:pt x="6031763" y="3281081"/>
                </a:cubicBezTo>
                <a:cubicBezTo>
                  <a:pt x="5861574" y="3340046"/>
                  <a:pt x="5532070" y="3199474"/>
                  <a:pt x="5318146" y="3281081"/>
                </a:cubicBezTo>
                <a:cubicBezTo>
                  <a:pt x="5104222" y="3362688"/>
                  <a:pt x="5136948" y="3250173"/>
                  <a:pt x="4972664" y="3281081"/>
                </a:cubicBezTo>
                <a:cubicBezTo>
                  <a:pt x="4808380" y="3311989"/>
                  <a:pt x="4569782" y="3280610"/>
                  <a:pt x="4406302" y="3281081"/>
                </a:cubicBezTo>
                <a:cubicBezTo>
                  <a:pt x="4242822" y="3281552"/>
                  <a:pt x="4074533" y="3267852"/>
                  <a:pt x="3987193" y="3281081"/>
                </a:cubicBezTo>
                <a:cubicBezTo>
                  <a:pt x="3899853" y="3294310"/>
                  <a:pt x="3622743" y="3258767"/>
                  <a:pt x="3347204" y="3281081"/>
                </a:cubicBezTo>
                <a:cubicBezTo>
                  <a:pt x="3071665" y="3303395"/>
                  <a:pt x="2966214" y="3260499"/>
                  <a:pt x="2633587" y="3281081"/>
                </a:cubicBezTo>
                <a:cubicBezTo>
                  <a:pt x="2300960" y="3301663"/>
                  <a:pt x="2217415" y="3228570"/>
                  <a:pt x="1919970" y="3281081"/>
                </a:cubicBezTo>
                <a:cubicBezTo>
                  <a:pt x="1622525" y="3333592"/>
                  <a:pt x="1359190" y="3226892"/>
                  <a:pt x="1206353" y="3281081"/>
                </a:cubicBezTo>
                <a:cubicBezTo>
                  <a:pt x="1053516" y="3335270"/>
                  <a:pt x="787091" y="3245368"/>
                  <a:pt x="639990" y="3281081"/>
                </a:cubicBezTo>
                <a:cubicBezTo>
                  <a:pt x="492889" y="3316794"/>
                  <a:pt x="259354" y="3260184"/>
                  <a:pt x="0" y="3281081"/>
                </a:cubicBezTo>
                <a:cubicBezTo>
                  <a:pt x="-42541" y="3093508"/>
                  <a:pt x="12399" y="2948234"/>
                  <a:pt x="0" y="2799856"/>
                </a:cubicBezTo>
                <a:cubicBezTo>
                  <a:pt x="-12399" y="2651479"/>
                  <a:pt x="40078" y="2492845"/>
                  <a:pt x="0" y="2220198"/>
                </a:cubicBezTo>
                <a:cubicBezTo>
                  <a:pt x="-40078" y="1947551"/>
                  <a:pt x="19114" y="1854076"/>
                  <a:pt x="0" y="1640541"/>
                </a:cubicBezTo>
                <a:cubicBezTo>
                  <a:pt x="-19114" y="1427006"/>
                  <a:pt x="67148" y="1205115"/>
                  <a:pt x="0" y="1060883"/>
                </a:cubicBezTo>
                <a:cubicBezTo>
                  <a:pt x="-67148" y="916651"/>
                  <a:pt x="54719" y="613773"/>
                  <a:pt x="0" y="481225"/>
                </a:cubicBezTo>
                <a:cubicBezTo>
                  <a:pt x="-54719" y="348677"/>
                  <a:pt x="25196" y="101282"/>
                  <a:pt x="0" y="0"/>
                </a:cubicBezTo>
                <a:close/>
              </a:path>
              <a:path w="7362715" h="3281081" stroke="0" extrusionOk="0">
                <a:moveTo>
                  <a:pt x="0" y="0"/>
                </a:moveTo>
                <a:cubicBezTo>
                  <a:pt x="120010" y="-20907"/>
                  <a:pt x="255853" y="35453"/>
                  <a:pt x="492736" y="0"/>
                </a:cubicBezTo>
                <a:cubicBezTo>
                  <a:pt x="729619" y="-35453"/>
                  <a:pt x="735251" y="47972"/>
                  <a:pt x="911844" y="0"/>
                </a:cubicBezTo>
                <a:cubicBezTo>
                  <a:pt x="1088437" y="-47972"/>
                  <a:pt x="1134678" y="7886"/>
                  <a:pt x="1257325" y="0"/>
                </a:cubicBezTo>
                <a:cubicBezTo>
                  <a:pt x="1379972" y="-7886"/>
                  <a:pt x="1619783" y="52153"/>
                  <a:pt x="1750061" y="0"/>
                </a:cubicBezTo>
                <a:cubicBezTo>
                  <a:pt x="1880339" y="-52153"/>
                  <a:pt x="2123852" y="74436"/>
                  <a:pt x="2463678" y="0"/>
                </a:cubicBezTo>
                <a:cubicBezTo>
                  <a:pt x="2803504" y="-74436"/>
                  <a:pt x="2786973" y="43825"/>
                  <a:pt x="2882786" y="0"/>
                </a:cubicBezTo>
                <a:cubicBezTo>
                  <a:pt x="2978599" y="-43825"/>
                  <a:pt x="3204515" y="28980"/>
                  <a:pt x="3375522" y="0"/>
                </a:cubicBezTo>
                <a:cubicBezTo>
                  <a:pt x="3546529" y="-28980"/>
                  <a:pt x="3632394" y="18427"/>
                  <a:pt x="3721003" y="0"/>
                </a:cubicBezTo>
                <a:cubicBezTo>
                  <a:pt x="3809612" y="-18427"/>
                  <a:pt x="3964827" y="34017"/>
                  <a:pt x="4140111" y="0"/>
                </a:cubicBezTo>
                <a:cubicBezTo>
                  <a:pt x="4315395" y="-34017"/>
                  <a:pt x="4337318" y="22593"/>
                  <a:pt x="4485593" y="0"/>
                </a:cubicBezTo>
                <a:cubicBezTo>
                  <a:pt x="4633868" y="-22593"/>
                  <a:pt x="4864702" y="9044"/>
                  <a:pt x="5199210" y="0"/>
                </a:cubicBezTo>
                <a:cubicBezTo>
                  <a:pt x="5533718" y="-9044"/>
                  <a:pt x="5710895" y="4037"/>
                  <a:pt x="5912827" y="0"/>
                </a:cubicBezTo>
                <a:cubicBezTo>
                  <a:pt x="6114759" y="-4037"/>
                  <a:pt x="6319923" y="46739"/>
                  <a:pt x="6479189" y="0"/>
                </a:cubicBezTo>
                <a:cubicBezTo>
                  <a:pt x="6638455" y="-46739"/>
                  <a:pt x="7094651" y="63547"/>
                  <a:pt x="7362715" y="0"/>
                </a:cubicBezTo>
                <a:cubicBezTo>
                  <a:pt x="7418531" y="157688"/>
                  <a:pt x="7299612" y="389774"/>
                  <a:pt x="7362715" y="546847"/>
                </a:cubicBezTo>
                <a:cubicBezTo>
                  <a:pt x="7425818" y="703920"/>
                  <a:pt x="7354750" y="838668"/>
                  <a:pt x="7362715" y="995261"/>
                </a:cubicBezTo>
                <a:cubicBezTo>
                  <a:pt x="7370680" y="1151854"/>
                  <a:pt x="7353325" y="1333356"/>
                  <a:pt x="7362715" y="1476486"/>
                </a:cubicBezTo>
                <a:cubicBezTo>
                  <a:pt x="7372105" y="1619617"/>
                  <a:pt x="7344486" y="1881480"/>
                  <a:pt x="7362715" y="2023333"/>
                </a:cubicBezTo>
                <a:cubicBezTo>
                  <a:pt x="7380944" y="2165186"/>
                  <a:pt x="7331476" y="2382398"/>
                  <a:pt x="7362715" y="2570180"/>
                </a:cubicBezTo>
                <a:cubicBezTo>
                  <a:pt x="7393954" y="2757962"/>
                  <a:pt x="7287921" y="3097520"/>
                  <a:pt x="7362715" y="3281081"/>
                </a:cubicBezTo>
                <a:cubicBezTo>
                  <a:pt x="7200033" y="3298747"/>
                  <a:pt x="7082747" y="3268678"/>
                  <a:pt x="6943607" y="3281081"/>
                </a:cubicBezTo>
                <a:cubicBezTo>
                  <a:pt x="6804467" y="3293484"/>
                  <a:pt x="6551112" y="3235004"/>
                  <a:pt x="6377244" y="3281081"/>
                </a:cubicBezTo>
                <a:cubicBezTo>
                  <a:pt x="6203376" y="3327158"/>
                  <a:pt x="5897440" y="3253253"/>
                  <a:pt x="5737254" y="3281081"/>
                </a:cubicBezTo>
                <a:cubicBezTo>
                  <a:pt x="5577068" y="3308909"/>
                  <a:pt x="5282088" y="3228195"/>
                  <a:pt x="5097264" y="3281081"/>
                </a:cubicBezTo>
                <a:cubicBezTo>
                  <a:pt x="4912440" y="3333967"/>
                  <a:pt x="4589910" y="3228936"/>
                  <a:pt x="4457274" y="3281081"/>
                </a:cubicBezTo>
                <a:cubicBezTo>
                  <a:pt x="4324638" y="3333226"/>
                  <a:pt x="4219903" y="3269440"/>
                  <a:pt x="4038166" y="3281081"/>
                </a:cubicBezTo>
                <a:cubicBezTo>
                  <a:pt x="3856429" y="3292722"/>
                  <a:pt x="3693854" y="3258594"/>
                  <a:pt x="3471803" y="3281081"/>
                </a:cubicBezTo>
                <a:cubicBezTo>
                  <a:pt x="3249752" y="3303568"/>
                  <a:pt x="3041909" y="3213973"/>
                  <a:pt x="2905441" y="3281081"/>
                </a:cubicBezTo>
                <a:cubicBezTo>
                  <a:pt x="2768973" y="3348189"/>
                  <a:pt x="2629635" y="3272287"/>
                  <a:pt x="2412705" y="3281081"/>
                </a:cubicBezTo>
                <a:cubicBezTo>
                  <a:pt x="2195775" y="3289875"/>
                  <a:pt x="2068198" y="3242762"/>
                  <a:pt x="1772715" y="3281081"/>
                </a:cubicBezTo>
                <a:cubicBezTo>
                  <a:pt x="1477232" y="3319400"/>
                  <a:pt x="1535031" y="3242105"/>
                  <a:pt x="1427234" y="3281081"/>
                </a:cubicBezTo>
                <a:cubicBezTo>
                  <a:pt x="1319437" y="3320057"/>
                  <a:pt x="1035158" y="3245370"/>
                  <a:pt x="934498" y="3281081"/>
                </a:cubicBezTo>
                <a:cubicBezTo>
                  <a:pt x="833838" y="3316792"/>
                  <a:pt x="656333" y="3250367"/>
                  <a:pt x="515390" y="3281081"/>
                </a:cubicBezTo>
                <a:cubicBezTo>
                  <a:pt x="374447" y="3311795"/>
                  <a:pt x="232967" y="3242124"/>
                  <a:pt x="0" y="3281081"/>
                </a:cubicBezTo>
                <a:cubicBezTo>
                  <a:pt x="-43798" y="3160786"/>
                  <a:pt x="55161" y="2882252"/>
                  <a:pt x="0" y="2767045"/>
                </a:cubicBezTo>
                <a:cubicBezTo>
                  <a:pt x="-55161" y="2651838"/>
                  <a:pt x="19024" y="2458831"/>
                  <a:pt x="0" y="2154577"/>
                </a:cubicBezTo>
                <a:cubicBezTo>
                  <a:pt x="-19024" y="1850323"/>
                  <a:pt x="12217" y="1814706"/>
                  <a:pt x="0" y="1640541"/>
                </a:cubicBezTo>
                <a:cubicBezTo>
                  <a:pt x="-12217" y="1466376"/>
                  <a:pt x="13733" y="1193916"/>
                  <a:pt x="0" y="1060883"/>
                </a:cubicBezTo>
                <a:cubicBezTo>
                  <a:pt x="-13733" y="927850"/>
                  <a:pt x="31356" y="749986"/>
                  <a:pt x="0" y="546847"/>
                </a:cubicBezTo>
                <a:cubicBezTo>
                  <a:pt x="-31356" y="343708"/>
                  <a:pt x="26060" y="129102"/>
                  <a:pt x="0" y="0"/>
                </a:cubicBezTo>
                <a:close/>
              </a:path>
            </a:pathLst>
          </a:custGeom>
          <a:solidFill>
            <a:schemeClr val="bg1"/>
          </a:solidFill>
          <a:ln w="38100">
            <a:solidFill>
              <a:schemeClr val="tx1">
                <a:lumMod val="65000"/>
                <a:lumOff val="35000"/>
              </a:schemeClr>
            </a:solidFill>
            <a:extLst>
              <a:ext uri="{C807C97D-BFC1-408E-A445-0C87EB9F89A2}">
                <ask:lineSketchStyleProps xmlns:ask="http://schemas.microsoft.com/office/drawing/2018/sketchyshapes" sd="2683384424">
                  <a:prstGeom prst="rect">
                    <a:avLst/>
                  </a:prstGeom>
                  <ask:type>
                    <ask:lineSketchScribble/>
                  </ask:type>
                </ask:lineSketchStyleProps>
              </a:ext>
            </a:extLst>
          </a:ln>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a:lnSpc>
                <a:spcPct val="90000"/>
              </a:lnSpc>
            </a:pPr>
            <a:r>
              <a:rPr lang="en-US" dirty="0">
                <a:effectLst>
                  <a:outerShdw blurRad="38100" dist="38100" dir="2700000" algn="tl">
                    <a:srgbClr val="000000">
                      <a:alpha val="43137"/>
                    </a:srgbClr>
                  </a:outerShdw>
                </a:effectLst>
              </a:rPr>
              <a:t>Political Issue</a:t>
            </a:r>
            <a:endParaRPr lang="en-US" dirty="0">
              <a:solidFill>
                <a:srgbClr val="3333CC"/>
              </a:solidFill>
              <a:effectLst>
                <a:outerShdw blurRad="38100" dist="38100" dir="2700000" algn="tl">
                  <a:srgbClr val="000000">
                    <a:alpha val="43137"/>
                  </a:srgbClr>
                </a:outerShdw>
              </a:effectLst>
            </a:endParaRPr>
          </a:p>
          <a:p>
            <a:pPr lvl="1">
              <a:lnSpc>
                <a:spcPct val="90000"/>
              </a:lnSpc>
            </a:pPr>
            <a:r>
              <a:rPr lang="en-US" i="1" dirty="0">
                <a:solidFill>
                  <a:srgbClr val="3333CC"/>
                </a:solidFill>
                <a:effectLst>
                  <a:outerShdw blurRad="38100" dist="38100" dir="2700000" algn="tl">
                    <a:srgbClr val="000000">
                      <a:alpha val="43137"/>
                    </a:srgbClr>
                  </a:outerShdw>
                </a:effectLst>
              </a:rPr>
              <a:t>“Gay rights”</a:t>
            </a:r>
          </a:p>
          <a:p>
            <a:pPr lvl="1">
              <a:lnSpc>
                <a:spcPct val="90000"/>
              </a:lnSpc>
            </a:pPr>
            <a:r>
              <a:rPr lang="en-US" i="1" dirty="0">
                <a:solidFill>
                  <a:srgbClr val="3333CC"/>
                </a:solidFill>
                <a:effectLst>
                  <a:outerShdw blurRad="38100" dist="38100" dir="2700000" algn="tl">
                    <a:srgbClr val="000000">
                      <a:alpha val="43137"/>
                    </a:srgbClr>
                  </a:outerShdw>
                </a:effectLst>
              </a:rPr>
              <a:t>“Hate crimes”</a:t>
            </a:r>
          </a:p>
          <a:p>
            <a:pPr lvl="1">
              <a:lnSpc>
                <a:spcPct val="90000"/>
              </a:lnSpc>
            </a:pPr>
            <a:r>
              <a:rPr lang="en-US" i="1" dirty="0">
                <a:solidFill>
                  <a:srgbClr val="3333CC"/>
                </a:solidFill>
                <a:effectLst>
                  <a:outerShdw blurRad="38100" dist="38100" dir="2700000" algn="tl">
                    <a:srgbClr val="000000">
                      <a:alpha val="43137"/>
                    </a:srgbClr>
                  </a:outerShdw>
                </a:effectLst>
              </a:rPr>
              <a:t>“Same sex marriage”</a:t>
            </a:r>
          </a:p>
          <a:p>
            <a:pPr lvl="1">
              <a:lnSpc>
                <a:spcPct val="90000"/>
              </a:lnSpc>
            </a:pPr>
            <a:r>
              <a:rPr lang="en-US" i="1" dirty="0">
                <a:solidFill>
                  <a:srgbClr val="3333CC"/>
                </a:solidFill>
                <a:effectLst>
                  <a:outerShdw blurRad="38100" dist="38100" dir="2700000" algn="tl">
                    <a:srgbClr val="000000">
                      <a:alpha val="43137"/>
                    </a:srgbClr>
                  </a:outerShdw>
                </a:effectLst>
              </a:rPr>
              <a:t>Part of a political party platform</a:t>
            </a:r>
          </a:p>
          <a:p>
            <a:pPr>
              <a:lnSpc>
                <a:spcPct val="90000"/>
              </a:lnSpc>
            </a:pPr>
            <a:r>
              <a:rPr lang="en-US" dirty="0">
                <a:effectLst>
                  <a:outerShdw blurRad="38100" dist="38100" dir="2700000" algn="tl">
                    <a:srgbClr val="000000">
                      <a:alpha val="43137"/>
                    </a:srgbClr>
                  </a:outerShdw>
                </a:effectLst>
              </a:rPr>
              <a:t>Moral Issue</a:t>
            </a:r>
          </a:p>
          <a:p>
            <a:pPr>
              <a:lnSpc>
                <a:spcPct val="90000"/>
              </a:lnSpc>
            </a:pPr>
            <a:r>
              <a:rPr lang="en-US" dirty="0">
                <a:effectLst>
                  <a:outerShdw blurRad="38100" dist="38100" dir="2700000" algn="tl">
                    <a:srgbClr val="000000">
                      <a:alpha val="43137"/>
                    </a:srgbClr>
                  </a:outerShdw>
                </a:effectLst>
              </a:rPr>
              <a:t>Biblical Issue</a:t>
            </a:r>
          </a:p>
        </p:txBody>
      </p:sp>
      <p:pic>
        <p:nvPicPr>
          <p:cNvPr id="2" name="Picture 47" descr="advice40">
            <a:hlinkClick r:id="rId2"/>
            <a:extLst>
              <a:ext uri="{FF2B5EF4-FFF2-40B4-BE49-F238E27FC236}">
                <a16:creationId xmlns:a16="http://schemas.microsoft.com/office/drawing/2014/main" id="{B0406E35-E797-5DB1-C39F-3FB3EEE40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9930" y="1510347"/>
            <a:ext cx="1518620" cy="15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447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1000"/>
                                        <p:tgtEl>
                                          <p:spTgt spid="6">
                                            <p:txEl>
                                              <p:pRg st="3" end="3"/>
                                            </p:txEl>
                                          </p:spTgt>
                                        </p:tgtEl>
                                      </p:cBhvr>
                                    </p:animEffect>
                                    <p:anim calcmode="lin" valueType="num">
                                      <p:cBhvr>
                                        <p:cTn id="3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fade">
                                      <p:cBhvr>
                                        <p:cTn id="40" dur="1000"/>
                                        <p:tgtEl>
                                          <p:spTgt spid="6">
                                            <p:txEl>
                                              <p:pRg st="4" end="4"/>
                                            </p:txEl>
                                          </p:spTgt>
                                        </p:tgtEl>
                                      </p:cBhvr>
                                    </p:animEffect>
                                    <p:anim calcmode="lin" valueType="num">
                                      <p:cBhvr>
                                        <p:cTn id="41"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animEffect transition="in" filter="fade">
                                      <p:cBhvr>
                                        <p:cTn id="47" dur="1000"/>
                                        <p:tgtEl>
                                          <p:spTgt spid="6">
                                            <p:txEl>
                                              <p:pRg st="5" end="5"/>
                                            </p:txEl>
                                          </p:spTgt>
                                        </p:tgtEl>
                                      </p:cBhvr>
                                    </p:animEffect>
                                    <p:anim calcmode="lin" valueType="num">
                                      <p:cBhvr>
                                        <p:cTn id="4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txEl>
                                              <p:pRg st="6" end="6"/>
                                            </p:txEl>
                                          </p:spTgt>
                                        </p:tgtEl>
                                        <p:attrNameLst>
                                          <p:attrName>style.visibility</p:attrName>
                                        </p:attrNameLst>
                                      </p:cBhvr>
                                      <p:to>
                                        <p:strVal val="visible"/>
                                      </p:to>
                                    </p:set>
                                    <p:animEffect transition="in" filter="fade">
                                      <p:cBhvr>
                                        <p:cTn id="54" dur="1000"/>
                                        <p:tgtEl>
                                          <p:spTgt spid="6">
                                            <p:txEl>
                                              <p:pRg st="6" end="6"/>
                                            </p:txEl>
                                          </p:spTgt>
                                        </p:tgtEl>
                                      </p:cBhvr>
                                    </p:animEffect>
                                    <p:anim calcmode="lin" valueType="num">
                                      <p:cBhvr>
                                        <p:cTn id="5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a:extLst>
              <a:ext uri="{FF2B5EF4-FFF2-40B4-BE49-F238E27FC236}">
                <a16:creationId xmlns:a16="http://schemas.microsoft.com/office/drawing/2014/main" id="{FA85E891-4988-57B2-DB53-EB0B7721241E}"/>
              </a:ext>
            </a:extLst>
          </p:cNvPr>
          <p:cNvSpPr>
            <a:spLocks noChangeArrowheads="1"/>
          </p:cNvSpPr>
          <p:nvPr/>
        </p:nvSpPr>
        <p:spPr bwMode="auto">
          <a:xfrm>
            <a:off x="228600" y="228600"/>
            <a:ext cx="2514600" cy="6248400"/>
          </a:xfrm>
          <a:prstGeom prst="ellipse">
            <a:avLst/>
          </a:prstGeom>
          <a:solidFill>
            <a:srgbClr val="333300"/>
          </a:solidFill>
          <a:ln w="9525">
            <a:noFill/>
            <a:round/>
            <a:headEnd/>
            <a:tailEnd/>
          </a:ln>
          <a:effectLst/>
          <a:scene3d>
            <a:camera prst="orthographicFront">
              <a:rot lat="0" lon="0" rev="0"/>
            </a:camera>
            <a:lightRig rig="contrasting" dir="t">
              <a:rot lat="0" lon="0" rev="7800000"/>
            </a:lightRig>
          </a:scene3d>
          <a:sp3d>
            <a:bevelT w="139700" h="139700"/>
          </a:sp3d>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We Are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Told That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 </a:t>
            </a:r>
            <a:r>
              <a:rPr kumimoji="0" lang="en-US" sz="3200" b="1"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10%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Of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Population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Are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Arial" charset="0"/>
                <a:ea typeface="+mn-ea"/>
                <a:cs typeface="+mn-cs"/>
              </a:rPr>
              <a:t>Homosexual</a:t>
            </a:r>
          </a:p>
        </p:txBody>
      </p:sp>
      <p:sp>
        <p:nvSpPr>
          <p:cNvPr id="3" name="Text Box 7">
            <a:extLst>
              <a:ext uri="{FF2B5EF4-FFF2-40B4-BE49-F238E27FC236}">
                <a16:creationId xmlns:a16="http://schemas.microsoft.com/office/drawing/2014/main" id="{B0597A7F-EF0B-5F02-DF4C-0804094D6316}"/>
              </a:ext>
            </a:extLst>
          </p:cNvPr>
          <p:cNvSpPr txBox="1">
            <a:spLocks noChangeArrowheads="1"/>
          </p:cNvSpPr>
          <p:nvPr/>
        </p:nvSpPr>
        <p:spPr bwMode="auto">
          <a:xfrm>
            <a:off x="2590800" y="185738"/>
            <a:ext cx="6324600" cy="6900862"/>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800" b="0" i="0" u="none" strike="noStrike" kern="1200" cap="none" spc="0" normalizeH="0" baseline="0" noProof="0" dirty="0">
                <a:ln>
                  <a:noFill/>
                </a:ln>
                <a:solidFill>
                  <a:srgbClr val="E5FFFF"/>
                </a:solidFill>
                <a:effectLst>
                  <a:outerShdw blurRad="38100" dist="38100" dir="2700000" algn="tl">
                    <a:srgbClr val="000000"/>
                  </a:outerShdw>
                </a:effectLst>
                <a:uLnTx/>
                <a:uFillTx/>
                <a:latin typeface="Arial" charset="0"/>
                <a:ea typeface="+mn-ea"/>
                <a:cs typeface="+mn-cs"/>
              </a:rPr>
              <a:t> </a:t>
            </a:r>
            <a:r>
              <a:rPr kumimoji="0" lang="en-US" sz="2800" b="0" i="0" u="sng" strike="noStrike" kern="1200" cap="none" spc="0" normalizeH="0" baseline="0" noProof="0" dirty="0">
                <a:ln>
                  <a:noFill/>
                </a:ln>
                <a:uLnTx/>
                <a:uFillTx/>
                <a:latin typeface="Arial" charset="0"/>
                <a:ea typeface="+mn-ea"/>
                <a:cs typeface="+mn-cs"/>
              </a:rPr>
              <a:t>Based on 1948 	Kinsey Research</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800" b="0" i="0" u="none" strike="noStrike" kern="1200" cap="none" spc="0" normalizeH="0" baseline="0" noProof="0" dirty="0">
                <a:ln>
                  <a:noFill/>
                </a:ln>
                <a:uLnTx/>
                <a:uFillTx/>
                <a:latin typeface="Arial" charset="0"/>
                <a:ea typeface="+mn-ea"/>
                <a:cs typeface="+mn-cs"/>
              </a:rPr>
              <a:t> </a:t>
            </a:r>
            <a:r>
              <a:rPr kumimoji="0" lang="en-US" sz="2800" b="0" i="0" u="sng" strike="noStrike" kern="1200" cap="none" spc="0" normalizeH="0" baseline="0" noProof="0" dirty="0">
                <a:ln>
                  <a:noFill/>
                </a:ln>
                <a:uLnTx/>
                <a:uFillTx/>
                <a:latin typeface="Arial" charset="0"/>
                <a:ea typeface="+mn-ea"/>
                <a:cs typeface="+mn-cs"/>
              </a:rPr>
              <a:t>Kinsey Research flawed</a:t>
            </a:r>
            <a:endParaRPr kumimoji="0" lang="en-US" sz="2400" b="0" i="0" u="sng" strike="noStrike" kern="1200" cap="none" spc="0" normalizeH="0" baseline="0" noProof="0" dirty="0">
              <a:ln>
                <a:noFill/>
              </a:ln>
              <a:uLnTx/>
              <a:uFillTx/>
              <a:latin typeface="Arial" charset="0"/>
              <a:ea typeface="+mn-ea"/>
              <a:cs typeface="+mn-cs"/>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sz="2400" b="0" i="0"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en-US" sz="2400" b="0" i="0"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rPr>
              <a:t> </a:t>
            </a:r>
            <a:r>
              <a:rPr kumimoji="0" lang="en-US" sz="2400" b="0" i="1"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rPr>
              <a:t>Database included a high percentage of prison inmates and known sex offenders.</a:t>
            </a: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en-US" sz="2400" b="0" i="1"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rPr>
              <a:t> Convicted criminals comprised a full 25% of  Kinsey’s male sample, compared to less than 1% of the total U.S. population</a:t>
            </a: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en-US" sz="2400" b="0" i="1"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rPr>
              <a:t> Newsweek, (2/93) “Ideology, not sound science, has perpetuated a 1-in-10 myth.  In the nearly half century since Kinsey, no survey has come close to duplicating his findings.”</a:t>
            </a:r>
          </a:p>
          <a:p>
            <a:pPr marL="457200" marR="0" lvl="1" indent="0" algn="l" defTabSz="914400" rtl="0" eaLnBrk="1" fontAlgn="base" latinLnBrk="0" hangingPunct="1">
              <a:lnSpc>
                <a:spcPct val="90000"/>
              </a:lnSpc>
              <a:spcBef>
                <a:spcPct val="20000"/>
              </a:spcBef>
              <a:spcAft>
                <a:spcPct val="0"/>
              </a:spcAft>
              <a:buClrTx/>
              <a:buSzTx/>
              <a:buFontTx/>
              <a:buChar char="–"/>
              <a:tabLst/>
              <a:defRPr/>
            </a:pPr>
            <a:endParaRPr kumimoji="0" lang="en-US" sz="2400" b="0" i="1" u="none" strike="noStrike" kern="1200" cap="none" spc="0" normalizeH="0" baseline="0" noProof="0" dirty="0">
              <a:ln>
                <a:noFill/>
              </a:ln>
              <a:solidFill>
                <a:srgbClr val="FFFF99"/>
              </a:solidFill>
              <a:effectLst/>
              <a:uLnTx/>
              <a:uFillTx/>
              <a:latin typeface="Arial" charset="0"/>
              <a:ea typeface="+mn-ea"/>
              <a:cs typeface="+mn-cs"/>
            </a:endParaRPr>
          </a:p>
        </p:txBody>
      </p:sp>
    </p:spTree>
    <p:extLst>
      <p:ext uri="{BB962C8B-B14F-4D97-AF65-F5344CB8AC3E}">
        <p14:creationId xmlns:p14="http://schemas.microsoft.com/office/powerpoint/2010/main" val="19142759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B88F5B-E320-A237-659C-734C9FA6C35E}"/>
              </a:ext>
            </a:extLst>
          </p:cNvPr>
          <p:cNvPicPr>
            <a:picLocks noChangeAspect="1"/>
          </p:cNvPicPr>
          <p:nvPr/>
        </p:nvPicPr>
        <p:blipFill>
          <a:blip r:embed="rId2"/>
          <a:stretch>
            <a:fillRect/>
          </a:stretch>
        </p:blipFill>
        <p:spPr>
          <a:xfrm>
            <a:off x="12749" y="441064"/>
            <a:ext cx="9131251" cy="6319130"/>
          </a:xfrm>
          <a:prstGeom prst="rect">
            <a:avLst/>
          </a:prstGeom>
          <a:ln>
            <a:solidFill>
              <a:schemeClr val="tx1"/>
            </a:solidFill>
          </a:ln>
        </p:spPr>
      </p:pic>
      <p:sp>
        <p:nvSpPr>
          <p:cNvPr id="4" name="TextBox 3">
            <a:extLst>
              <a:ext uri="{FF2B5EF4-FFF2-40B4-BE49-F238E27FC236}">
                <a16:creationId xmlns:a16="http://schemas.microsoft.com/office/drawing/2014/main" id="{234C8DAD-D88D-4CAF-09AD-1DF395132D67}"/>
              </a:ext>
            </a:extLst>
          </p:cNvPr>
          <p:cNvSpPr txBox="1"/>
          <p:nvPr/>
        </p:nvSpPr>
        <p:spPr>
          <a:xfrm>
            <a:off x="1253265" y="558963"/>
            <a:ext cx="6191027" cy="830997"/>
          </a:xfrm>
          <a:prstGeom prst="rect">
            <a:avLst/>
          </a:prstGeom>
          <a:noFill/>
        </p:spPr>
        <p:txBody>
          <a:bodyPr wrap="square" rtlCol="0">
            <a:spAutoFit/>
          </a:bodyPr>
          <a:lstStyle/>
          <a:p>
            <a:r>
              <a:rPr lang="en-US" sz="2400" b="1" i="0" dirty="0">
                <a:effectLst/>
                <a:latin typeface="Open Sans" panose="020B0606030504020204" pitchFamily="34" charset="0"/>
              </a:rPr>
              <a:t>Share of Americans who identify as LGBT from 2012 to 2021, by generation</a:t>
            </a:r>
            <a:endParaRPr lang="en-US" sz="2400" dirty="0"/>
          </a:p>
        </p:txBody>
      </p:sp>
      <p:sp>
        <p:nvSpPr>
          <p:cNvPr id="5" name="TextBox 4">
            <a:extLst>
              <a:ext uri="{FF2B5EF4-FFF2-40B4-BE49-F238E27FC236}">
                <a16:creationId xmlns:a16="http://schemas.microsoft.com/office/drawing/2014/main" id="{8BE925B5-ACC3-1BEA-F5C9-8901C1D9FE53}"/>
              </a:ext>
            </a:extLst>
          </p:cNvPr>
          <p:cNvSpPr txBox="1"/>
          <p:nvPr/>
        </p:nvSpPr>
        <p:spPr>
          <a:xfrm>
            <a:off x="3340249" y="6271707"/>
            <a:ext cx="2463502" cy="400110"/>
          </a:xfrm>
          <a:prstGeom prst="rect">
            <a:avLst/>
          </a:prstGeom>
          <a:solidFill>
            <a:srgbClr val="3333CC"/>
          </a:solidFill>
        </p:spPr>
        <p:txBody>
          <a:bodyPr wrap="square" rtlCol="0">
            <a:spAutoFit/>
          </a:bodyPr>
          <a:lstStyle/>
          <a:p>
            <a:pPr algn="ctr"/>
            <a:r>
              <a:rPr lang="en-US" sz="2000" dirty="0">
                <a:solidFill>
                  <a:schemeClr val="bg1"/>
                </a:solidFill>
              </a:rPr>
              <a:t>Statista.com</a:t>
            </a:r>
          </a:p>
        </p:txBody>
      </p:sp>
    </p:spTree>
    <p:extLst>
      <p:ext uri="{BB962C8B-B14F-4D97-AF65-F5344CB8AC3E}">
        <p14:creationId xmlns:p14="http://schemas.microsoft.com/office/powerpoint/2010/main" val="39118671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F0D229-5F67-14C6-8370-2E13BA48BD02}"/>
              </a:ext>
            </a:extLst>
          </p:cNvPr>
          <p:cNvPicPr>
            <a:picLocks noChangeAspect="1"/>
          </p:cNvPicPr>
          <p:nvPr/>
        </p:nvPicPr>
        <p:blipFill>
          <a:blip r:embed="rId2"/>
          <a:stretch>
            <a:fillRect/>
          </a:stretch>
        </p:blipFill>
        <p:spPr>
          <a:xfrm>
            <a:off x="0" y="822655"/>
            <a:ext cx="9144000" cy="4986779"/>
          </a:xfrm>
          <a:prstGeom prst="rect">
            <a:avLst/>
          </a:prstGeom>
          <a:ln>
            <a:solidFill>
              <a:schemeClr val="tx1"/>
            </a:solidFill>
          </a:ln>
        </p:spPr>
      </p:pic>
      <p:sp>
        <p:nvSpPr>
          <p:cNvPr id="4" name="TextBox 3">
            <a:extLst>
              <a:ext uri="{FF2B5EF4-FFF2-40B4-BE49-F238E27FC236}">
                <a16:creationId xmlns:a16="http://schemas.microsoft.com/office/drawing/2014/main" id="{32756269-560A-443C-3B6F-D71FBE2FE63A}"/>
              </a:ext>
            </a:extLst>
          </p:cNvPr>
          <p:cNvSpPr txBox="1"/>
          <p:nvPr/>
        </p:nvSpPr>
        <p:spPr>
          <a:xfrm>
            <a:off x="7481944" y="6363148"/>
            <a:ext cx="1742738" cy="369332"/>
          </a:xfrm>
          <a:prstGeom prst="rect">
            <a:avLst/>
          </a:prstGeom>
          <a:noFill/>
        </p:spPr>
        <p:txBody>
          <a:bodyPr wrap="square" rtlCol="0">
            <a:spAutoFit/>
          </a:bodyPr>
          <a:lstStyle/>
          <a:p>
            <a:r>
              <a:rPr lang="en-US" dirty="0"/>
              <a:t>March 2022</a:t>
            </a:r>
          </a:p>
        </p:txBody>
      </p:sp>
    </p:spTree>
    <p:extLst>
      <p:ext uri="{BB962C8B-B14F-4D97-AF65-F5344CB8AC3E}">
        <p14:creationId xmlns:p14="http://schemas.microsoft.com/office/powerpoint/2010/main" val="18545850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idx="4294967295"/>
          </p:nvPr>
        </p:nvSpPr>
        <p:spPr>
          <a:xfrm>
            <a:off x="762000" y="304800"/>
            <a:ext cx="7772400" cy="914400"/>
          </a:xfrm>
          <a:solidFill>
            <a:srgbClr val="3333CC"/>
          </a:solidFill>
          <a:ln>
            <a:solidFill>
              <a:srgbClr val="FFFF99"/>
            </a:solidFill>
          </a:ln>
        </p:spPr>
        <p:txBody>
          <a:bodyPr/>
          <a:lstStyle/>
          <a:p>
            <a:pPr algn="ctr" eaLnBrk="1" hangingPunct="1">
              <a:defRPr/>
            </a:pPr>
            <a:r>
              <a:rPr lang="en-US">
                <a:solidFill>
                  <a:srgbClr val="FFFFCC"/>
                </a:solidFill>
              </a:rPr>
              <a:t>What Does This Say?</a:t>
            </a:r>
          </a:p>
        </p:txBody>
      </p:sp>
      <p:sp>
        <p:nvSpPr>
          <p:cNvPr id="466947" name="Rectangle 3"/>
          <p:cNvSpPr>
            <a:spLocks noGrp="1" noChangeArrowheads="1"/>
          </p:cNvSpPr>
          <p:nvPr>
            <p:ph type="body" idx="4294967295"/>
          </p:nvPr>
        </p:nvSpPr>
        <p:spPr>
          <a:xfrm>
            <a:off x="457200" y="2286000"/>
            <a:ext cx="8686800" cy="2590800"/>
          </a:xfrm>
        </p:spPr>
        <p:txBody>
          <a:bodyPr>
            <a:normAutofit fontScale="92500" lnSpcReduction="20000"/>
          </a:bodyPr>
          <a:lstStyle/>
          <a:p>
            <a:pPr eaLnBrk="1" hangingPunct="1">
              <a:defRPr/>
            </a:pPr>
            <a:r>
              <a:rPr lang="en-US" sz="4000" dirty="0"/>
              <a:t>Not as many as we are told</a:t>
            </a:r>
          </a:p>
          <a:p>
            <a:pPr eaLnBrk="1" hangingPunct="1">
              <a:defRPr/>
            </a:pPr>
            <a:r>
              <a:rPr lang="en-US" sz="4000" dirty="0"/>
              <a:t>Yet, more and more think it is okay</a:t>
            </a:r>
          </a:p>
          <a:p>
            <a:pPr eaLnBrk="1" hangingPunct="1">
              <a:defRPr/>
            </a:pPr>
            <a:r>
              <a:rPr lang="en-US" sz="4000" dirty="0"/>
              <a:t>Push to be more tolerant </a:t>
            </a:r>
          </a:p>
          <a:p>
            <a:pPr eaLnBrk="1" hangingPunct="1">
              <a:defRPr/>
            </a:pPr>
            <a:r>
              <a:rPr lang="en-US" sz="4000" dirty="0"/>
              <a:t>Is a relation to acceptance &amp; religious views</a:t>
            </a:r>
          </a:p>
        </p:txBody>
      </p:sp>
      <p:pic>
        <p:nvPicPr>
          <p:cNvPr id="4" name="Picture 3"/>
          <p:cNvPicPr>
            <a:picLocks noChangeAspect="1"/>
          </p:cNvPicPr>
          <p:nvPr/>
        </p:nvPicPr>
        <p:blipFill>
          <a:blip r:embed="rId2"/>
          <a:stretch>
            <a:fillRect/>
          </a:stretch>
        </p:blipFill>
        <p:spPr>
          <a:xfrm>
            <a:off x="4022843" y="4785360"/>
            <a:ext cx="1497218" cy="11205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27406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66947">
                                            <p:txEl>
                                              <p:pRg st="0" end="0"/>
                                            </p:txEl>
                                          </p:spTgt>
                                        </p:tgtEl>
                                        <p:attrNameLst>
                                          <p:attrName>style.visibility</p:attrName>
                                        </p:attrNameLst>
                                      </p:cBhvr>
                                      <p:to>
                                        <p:strVal val="visible"/>
                                      </p:to>
                                    </p:set>
                                    <p:anim calcmode="lin" valueType="num">
                                      <p:cBhvr>
                                        <p:cTn id="7" dur="1000" fill="hold"/>
                                        <p:tgtEl>
                                          <p:spTgt spid="466947">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46694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669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466947">
                                            <p:txEl>
                                              <p:pRg st="1" end="1"/>
                                            </p:txEl>
                                          </p:spTgt>
                                        </p:tgtEl>
                                        <p:attrNameLst>
                                          <p:attrName>style.visibility</p:attrName>
                                        </p:attrNameLst>
                                      </p:cBhvr>
                                      <p:to>
                                        <p:strVal val="visible"/>
                                      </p:to>
                                    </p:set>
                                    <p:anim calcmode="lin" valueType="num">
                                      <p:cBhvr>
                                        <p:cTn id="14" dur="1000" fill="hold"/>
                                        <p:tgtEl>
                                          <p:spTgt spid="466947">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466947">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6694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466947">
                                            <p:txEl>
                                              <p:pRg st="2" end="2"/>
                                            </p:txEl>
                                          </p:spTgt>
                                        </p:tgtEl>
                                        <p:attrNameLst>
                                          <p:attrName>style.visibility</p:attrName>
                                        </p:attrNameLst>
                                      </p:cBhvr>
                                      <p:to>
                                        <p:strVal val="visible"/>
                                      </p:to>
                                    </p:set>
                                    <p:anim calcmode="lin" valueType="num">
                                      <p:cBhvr>
                                        <p:cTn id="21" dur="1000" fill="hold"/>
                                        <p:tgtEl>
                                          <p:spTgt spid="466947">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466947">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6694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466947">
                                            <p:txEl>
                                              <p:pRg st="3" end="3"/>
                                            </p:txEl>
                                          </p:spTgt>
                                        </p:tgtEl>
                                        <p:attrNameLst>
                                          <p:attrName>style.visibility</p:attrName>
                                        </p:attrNameLst>
                                      </p:cBhvr>
                                      <p:to>
                                        <p:strVal val="visible"/>
                                      </p:to>
                                    </p:set>
                                    <p:anim calcmode="lin" valueType="num">
                                      <p:cBhvr>
                                        <p:cTn id="28" dur="1000" fill="hold"/>
                                        <p:tgtEl>
                                          <p:spTgt spid="466947">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466947">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669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94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653384"/>
          </a:xfrm>
          <a:custGeom>
            <a:avLst/>
            <a:gdLst>
              <a:gd name="connsiteX0" fmla="*/ 0 w 8142270"/>
              <a:gd name="connsiteY0" fmla="*/ 0 h 653384"/>
              <a:gd name="connsiteX1" fmla="*/ 597100 w 8142270"/>
              <a:gd name="connsiteY1" fmla="*/ 0 h 653384"/>
              <a:gd name="connsiteX2" fmla="*/ 1357045 w 8142270"/>
              <a:gd name="connsiteY2" fmla="*/ 0 h 653384"/>
              <a:gd name="connsiteX3" fmla="*/ 1954145 w 8142270"/>
              <a:gd name="connsiteY3" fmla="*/ 0 h 653384"/>
              <a:gd name="connsiteX4" fmla="*/ 2632667 w 8142270"/>
              <a:gd name="connsiteY4" fmla="*/ 0 h 653384"/>
              <a:gd name="connsiteX5" fmla="*/ 3066922 w 8142270"/>
              <a:gd name="connsiteY5" fmla="*/ 0 h 653384"/>
              <a:gd name="connsiteX6" fmla="*/ 3664021 w 8142270"/>
              <a:gd name="connsiteY6" fmla="*/ 0 h 653384"/>
              <a:gd name="connsiteX7" fmla="*/ 4098276 w 8142270"/>
              <a:gd name="connsiteY7" fmla="*/ 0 h 653384"/>
              <a:gd name="connsiteX8" fmla="*/ 4776798 w 8142270"/>
              <a:gd name="connsiteY8" fmla="*/ 0 h 653384"/>
              <a:gd name="connsiteX9" fmla="*/ 5455321 w 8142270"/>
              <a:gd name="connsiteY9" fmla="*/ 0 h 653384"/>
              <a:gd name="connsiteX10" fmla="*/ 5970998 w 8142270"/>
              <a:gd name="connsiteY10" fmla="*/ 0 h 653384"/>
              <a:gd name="connsiteX11" fmla="*/ 6486675 w 8142270"/>
              <a:gd name="connsiteY11" fmla="*/ 0 h 653384"/>
              <a:gd name="connsiteX12" fmla="*/ 7165198 w 8142270"/>
              <a:gd name="connsiteY12" fmla="*/ 0 h 653384"/>
              <a:gd name="connsiteX13" fmla="*/ 8142270 w 8142270"/>
              <a:gd name="connsiteY13" fmla="*/ 0 h 653384"/>
              <a:gd name="connsiteX14" fmla="*/ 8142270 w 8142270"/>
              <a:gd name="connsiteY14" fmla="*/ 653384 h 653384"/>
              <a:gd name="connsiteX15" fmla="*/ 7300902 w 8142270"/>
              <a:gd name="connsiteY15" fmla="*/ 653384 h 653384"/>
              <a:gd name="connsiteX16" fmla="*/ 6540957 w 8142270"/>
              <a:gd name="connsiteY16" fmla="*/ 653384 h 653384"/>
              <a:gd name="connsiteX17" fmla="*/ 6025280 w 8142270"/>
              <a:gd name="connsiteY17" fmla="*/ 653384 h 653384"/>
              <a:gd name="connsiteX18" fmla="*/ 5428180 w 8142270"/>
              <a:gd name="connsiteY18" fmla="*/ 653384 h 653384"/>
              <a:gd name="connsiteX19" fmla="*/ 4749657 w 8142270"/>
              <a:gd name="connsiteY19" fmla="*/ 653384 h 653384"/>
              <a:gd name="connsiteX20" fmla="*/ 4233980 w 8142270"/>
              <a:gd name="connsiteY20" fmla="*/ 653384 h 653384"/>
              <a:gd name="connsiteX21" fmla="*/ 3474035 w 8142270"/>
              <a:gd name="connsiteY21" fmla="*/ 653384 h 653384"/>
              <a:gd name="connsiteX22" fmla="*/ 3039781 w 8142270"/>
              <a:gd name="connsiteY22" fmla="*/ 653384 h 653384"/>
              <a:gd name="connsiteX23" fmla="*/ 2605526 w 8142270"/>
              <a:gd name="connsiteY23" fmla="*/ 653384 h 653384"/>
              <a:gd name="connsiteX24" fmla="*/ 1927004 w 8142270"/>
              <a:gd name="connsiteY24" fmla="*/ 653384 h 653384"/>
              <a:gd name="connsiteX25" fmla="*/ 1329904 w 8142270"/>
              <a:gd name="connsiteY25" fmla="*/ 653384 h 653384"/>
              <a:gd name="connsiteX26" fmla="*/ 651382 w 8142270"/>
              <a:gd name="connsiteY26" fmla="*/ 653384 h 653384"/>
              <a:gd name="connsiteX27" fmla="*/ 0 w 8142270"/>
              <a:gd name="connsiteY27" fmla="*/ 653384 h 653384"/>
              <a:gd name="connsiteX28" fmla="*/ 0 w 8142270"/>
              <a:gd name="connsiteY28"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142270" h="653384" fill="none" extrusionOk="0">
                <a:moveTo>
                  <a:pt x="0" y="0"/>
                </a:moveTo>
                <a:cubicBezTo>
                  <a:pt x="247345" y="17190"/>
                  <a:pt x="350290" y="-25085"/>
                  <a:pt x="597100" y="0"/>
                </a:cubicBezTo>
                <a:cubicBezTo>
                  <a:pt x="843910" y="25085"/>
                  <a:pt x="1156651" y="15644"/>
                  <a:pt x="1357045" y="0"/>
                </a:cubicBezTo>
                <a:cubicBezTo>
                  <a:pt x="1557440" y="-15644"/>
                  <a:pt x="1667583" y="641"/>
                  <a:pt x="1954145" y="0"/>
                </a:cubicBezTo>
                <a:cubicBezTo>
                  <a:pt x="2240707" y="-641"/>
                  <a:pt x="2399686" y="-4608"/>
                  <a:pt x="2632667" y="0"/>
                </a:cubicBezTo>
                <a:cubicBezTo>
                  <a:pt x="2865648" y="4608"/>
                  <a:pt x="2971922" y="-21"/>
                  <a:pt x="3066922" y="0"/>
                </a:cubicBezTo>
                <a:cubicBezTo>
                  <a:pt x="3161923" y="21"/>
                  <a:pt x="3440798" y="9302"/>
                  <a:pt x="3664021" y="0"/>
                </a:cubicBezTo>
                <a:cubicBezTo>
                  <a:pt x="3887244" y="-9302"/>
                  <a:pt x="3894841" y="-10233"/>
                  <a:pt x="4098276" y="0"/>
                </a:cubicBezTo>
                <a:cubicBezTo>
                  <a:pt x="4301711" y="10233"/>
                  <a:pt x="4444603" y="-5410"/>
                  <a:pt x="4776798" y="0"/>
                </a:cubicBezTo>
                <a:cubicBezTo>
                  <a:pt x="5108993" y="5410"/>
                  <a:pt x="5318741" y="-10221"/>
                  <a:pt x="5455321" y="0"/>
                </a:cubicBezTo>
                <a:cubicBezTo>
                  <a:pt x="5591901" y="10221"/>
                  <a:pt x="5838659" y="-12157"/>
                  <a:pt x="5970998" y="0"/>
                </a:cubicBezTo>
                <a:cubicBezTo>
                  <a:pt x="6103337" y="12157"/>
                  <a:pt x="6288224" y="16311"/>
                  <a:pt x="6486675" y="0"/>
                </a:cubicBezTo>
                <a:cubicBezTo>
                  <a:pt x="6685126" y="-16311"/>
                  <a:pt x="6997075" y="31294"/>
                  <a:pt x="7165198" y="0"/>
                </a:cubicBezTo>
                <a:cubicBezTo>
                  <a:pt x="7333321" y="-31294"/>
                  <a:pt x="7792042" y="4245"/>
                  <a:pt x="8142270" y="0"/>
                </a:cubicBezTo>
                <a:cubicBezTo>
                  <a:pt x="8119294" y="258263"/>
                  <a:pt x="8168704" y="424844"/>
                  <a:pt x="8142270" y="653384"/>
                </a:cubicBezTo>
                <a:cubicBezTo>
                  <a:pt x="7916081" y="688125"/>
                  <a:pt x="7535586" y="628699"/>
                  <a:pt x="7300902" y="653384"/>
                </a:cubicBezTo>
                <a:cubicBezTo>
                  <a:pt x="7066218" y="678069"/>
                  <a:pt x="6754402" y="624144"/>
                  <a:pt x="6540957" y="653384"/>
                </a:cubicBezTo>
                <a:cubicBezTo>
                  <a:pt x="6327513" y="682624"/>
                  <a:pt x="6193836" y="656326"/>
                  <a:pt x="6025280" y="653384"/>
                </a:cubicBezTo>
                <a:cubicBezTo>
                  <a:pt x="5856724" y="650442"/>
                  <a:pt x="5683779" y="648014"/>
                  <a:pt x="5428180" y="653384"/>
                </a:cubicBezTo>
                <a:cubicBezTo>
                  <a:pt x="5172581" y="658754"/>
                  <a:pt x="4953545" y="661588"/>
                  <a:pt x="4749657" y="653384"/>
                </a:cubicBezTo>
                <a:cubicBezTo>
                  <a:pt x="4545769" y="645180"/>
                  <a:pt x="4441221" y="653838"/>
                  <a:pt x="4233980" y="653384"/>
                </a:cubicBezTo>
                <a:cubicBezTo>
                  <a:pt x="4026739" y="652930"/>
                  <a:pt x="3826057" y="624854"/>
                  <a:pt x="3474035" y="653384"/>
                </a:cubicBezTo>
                <a:cubicBezTo>
                  <a:pt x="3122014" y="681914"/>
                  <a:pt x="3249606" y="650419"/>
                  <a:pt x="3039781" y="653384"/>
                </a:cubicBezTo>
                <a:cubicBezTo>
                  <a:pt x="2829956" y="656349"/>
                  <a:pt x="2740784" y="642351"/>
                  <a:pt x="2605526" y="653384"/>
                </a:cubicBezTo>
                <a:cubicBezTo>
                  <a:pt x="2470269" y="664417"/>
                  <a:pt x="2085369" y="638012"/>
                  <a:pt x="1927004" y="653384"/>
                </a:cubicBezTo>
                <a:cubicBezTo>
                  <a:pt x="1768639" y="668756"/>
                  <a:pt x="1478949" y="635079"/>
                  <a:pt x="1329904" y="653384"/>
                </a:cubicBezTo>
                <a:cubicBezTo>
                  <a:pt x="1180859" y="671689"/>
                  <a:pt x="944146" y="628477"/>
                  <a:pt x="651382" y="653384"/>
                </a:cubicBezTo>
                <a:cubicBezTo>
                  <a:pt x="358618" y="678291"/>
                  <a:pt x="211852" y="645870"/>
                  <a:pt x="0" y="653384"/>
                </a:cubicBezTo>
                <a:cubicBezTo>
                  <a:pt x="22209" y="453734"/>
                  <a:pt x="-26799" y="175806"/>
                  <a:pt x="0" y="0"/>
                </a:cubicBezTo>
                <a:close/>
              </a:path>
              <a:path w="8142270" h="653384"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12432" y="292842"/>
                  <a:pt x="8126156" y="403426"/>
                  <a:pt x="8142270" y="653384"/>
                </a:cubicBezTo>
                <a:cubicBezTo>
                  <a:pt x="7883755" y="669758"/>
                  <a:pt x="7594175" y="650405"/>
                  <a:pt x="7300902" y="653384"/>
                </a:cubicBezTo>
                <a:cubicBezTo>
                  <a:pt x="7007629" y="656363"/>
                  <a:pt x="6881539" y="634189"/>
                  <a:pt x="6703802" y="653384"/>
                </a:cubicBezTo>
                <a:cubicBezTo>
                  <a:pt x="6526065" y="672579"/>
                  <a:pt x="6313108" y="689081"/>
                  <a:pt x="5943857" y="653384"/>
                </a:cubicBezTo>
                <a:cubicBezTo>
                  <a:pt x="5574606" y="617687"/>
                  <a:pt x="5486525" y="691158"/>
                  <a:pt x="5102489" y="653384"/>
                </a:cubicBezTo>
                <a:cubicBezTo>
                  <a:pt x="4718453" y="615610"/>
                  <a:pt x="4535800" y="625731"/>
                  <a:pt x="4261121" y="653384"/>
                </a:cubicBezTo>
                <a:cubicBezTo>
                  <a:pt x="3986442" y="681037"/>
                  <a:pt x="3793464" y="654357"/>
                  <a:pt x="3664021" y="653384"/>
                </a:cubicBezTo>
                <a:cubicBezTo>
                  <a:pt x="3534578" y="652411"/>
                  <a:pt x="3175591" y="634846"/>
                  <a:pt x="2985499" y="653384"/>
                </a:cubicBezTo>
                <a:cubicBezTo>
                  <a:pt x="2795407" y="671922"/>
                  <a:pt x="2698312" y="673401"/>
                  <a:pt x="2551245" y="653384"/>
                </a:cubicBezTo>
                <a:cubicBezTo>
                  <a:pt x="2404178" y="633367"/>
                  <a:pt x="1996965" y="692414"/>
                  <a:pt x="1709877" y="653384"/>
                </a:cubicBezTo>
                <a:cubicBezTo>
                  <a:pt x="1422789" y="614354"/>
                  <a:pt x="1341125" y="660683"/>
                  <a:pt x="1031354" y="653384"/>
                </a:cubicBezTo>
                <a:cubicBezTo>
                  <a:pt x="721583" y="646085"/>
                  <a:pt x="220511" y="700382"/>
                  <a:pt x="0" y="653384"/>
                </a:cubicBezTo>
                <a:cubicBezTo>
                  <a:pt x="-30729" y="413868"/>
                  <a:pt x="15521" y="29071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Passages Addressing It</a:t>
            </a:r>
          </a:p>
        </p:txBody>
      </p:sp>
      <p:sp>
        <p:nvSpPr>
          <p:cNvPr id="3" name="Rectangle 2">
            <a:extLst>
              <a:ext uri="{FF2B5EF4-FFF2-40B4-BE49-F238E27FC236}">
                <a16:creationId xmlns:a16="http://schemas.microsoft.com/office/drawing/2014/main" id="{2394FD90-55A9-7901-864E-8F4C9D68A863}"/>
              </a:ext>
            </a:extLst>
          </p:cNvPr>
          <p:cNvSpPr/>
          <p:nvPr/>
        </p:nvSpPr>
        <p:spPr>
          <a:xfrm>
            <a:off x="1154757" y="296133"/>
            <a:ext cx="6834500" cy="2308324"/>
          </a:xfrm>
          <a:custGeom>
            <a:avLst/>
            <a:gdLst>
              <a:gd name="connsiteX0" fmla="*/ 0 w 6834500"/>
              <a:gd name="connsiteY0" fmla="*/ 0 h 2308324"/>
              <a:gd name="connsiteX1" fmla="*/ 683450 w 6834500"/>
              <a:gd name="connsiteY1" fmla="*/ 0 h 2308324"/>
              <a:gd name="connsiteX2" fmla="*/ 1161865 w 6834500"/>
              <a:gd name="connsiteY2" fmla="*/ 0 h 2308324"/>
              <a:gd name="connsiteX3" fmla="*/ 1982005 w 6834500"/>
              <a:gd name="connsiteY3" fmla="*/ 0 h 2308324"/>
              <a:gd name="connsiteX4" fmla="*/ 2460420 w 6834500"/>
              <a:gd name="connsiteY4" fmla="*/ 0 h 2308324"/>
              <a:gd name="connsiteX5" fmla="*/ 3212215 w 6834500"/>
              <a:gd name="connsiteY5" fmla="*/ 0 h 2308324"/>
              <a:gd name="connsiteX6" fmla="*/ 3758975 w 6834500"/>
              <a:gd name="connsiteY6" fmla="*/ 0 h 2308324"/>
              <a:gd name="connsiteX7" fmla="*/ 4374080 w 6834500"/>
              <a:gd name="connsiteY7" fmla="*/ 0 h 2308324"/>
              <a:gd name="connsiteX8" fmla="*/ 5194220 w 6834500"/>
              <a:gd name="connsiteY8" fmla="*/ 0 h 2308324"/>
              <a:gd name="connsiteX9" fmla="*/ 6014360 w 6834500"/>
              <a:gd name="connsiteY9" fmla="*/ 0 h 2308324"/>
              <a:gd name="connsiteX10" fmla="*/ 6834500 w 6834500"/>
              <a:gd name="connsiteY10" fmla="*/ 0 h 2308324"/>
              <a:gd name="connsiteX11" fmla="*/ 6834500 w 6834500"/>
              <a:gd name="connsiteY11" fmla="*/ 577081 h 2308324"/>
              <a:gd name="connsiteX12" fmla="*/ 6834500 w 6834500"/>
              <a:gd name="connsiteY12" fmla="*/ 1200328 h 2308324"/>
              <a:gd name="connsiteX13" fmla="*/ 6834500 w 6834500"/>
              <a:gd name="connsiteY13" fmla="*/ 1800493 h 2308324"/>
              <a:gd name="connsiteX14" fmla="*/ 6834500 w 6834500"/>
              <a:gd name="connsiteY14" fmla="*/ 2308324 h 2308324"/>
              <a:gd name="connsiteX15" fmla="*/ 6014360 w 6834500"/>
              <a:gd name="connsiteY15" fmla="*/ 2308324 h 2308324"/>
              <a:gd name="connsiteX16" fmla="*/ 5467600 w 6834500"/>
              <a:gd name="connsiteY16" fmla="*/ 2308324 h 2308324"/>
              <a:gd name="connsiteX17" fmla="*/ 4784150 w 6834500"/>
              <a:gd name="connsiteY17" fmla="*/ 2308324 h 2308324"/>
              <a:gd name="connsiteX18" fmla="*/ 4100700 w 6834500"/>
              <a:gd name="connsiteY18" fmla="*/ 2308324 h 2308324"/>
              <a:gd name="connsiteX19" fmla="*/ 3280560 w 6834500"/>
              <a:gd name="connsiteY19" fmla="*/ 2308324 h 2308324"/>
              <a:gd name="connsiteX20" fmla="*/ 2665455 w 6834500"/>
              <a:gd name="connsiteY20" fmla="*/ 2308324 h 2308324"/>
              <a:gd name="connsiteX21" fmla="*/ 2187040 w 6834500"/>
              <a:gd name="connsiteY21" fmla="*/ 2308324 h 2308324"/>
              <a:gd name="connsiteX22" fmla="*/ 1640280 w 6834500"/>
              <a:gd name="connsiteY22" fmla="*/ 2308324 h 2308324"/>
              <a:gd name="connsiteX23" fmla="*/ 888485 w 6834500"/>
              <a:gd name="connsiteY23" fmla="*/ 2308324 h 2308324"/>
              <a:gd name="connsiteX24" fmla="*/ 0 w 6834500"/>
              <a:gd name="connsiteY24" fmla="*/ 2308324 h 2308324"/>
              <a:gd name="connsiteX25" fmla="*/ 0 w 6834500"/>
              <a:gd name="connsiteY25" fmla="*/ 1708160 h 2308324"/>
              <a:gd name="connsiteX26" fmla="*/ 0 w 6834500"/>
              <a:gd name="connsiteY26" fmla="*/ 1107996 h 2308324"/>
              <a:gd name="connsiteX27" fmla="*/ 0 w 6834500"/>
              <a:gd name="connsiteY27"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34500" h="2308324" fill="none" extrusionOk="0">
                <a:moveTo>
                  <a:pt x="0" y="0"/>
                </a:moveTo>
                <a:cubicBezTo>
                  <a:pt x="339816" y="-24133"/>
                  <a:pt x="350775" y="14479"/>
                  <a:pt x="683450" y="0"/>
                </a:cubicBezTo>
                <a:cubicBezTo>
                  <a:pt x="1016125" y="-14479"/>
                  <a:pt x="1024263" y="-21012"/>
                  <a:pt x="1161865" y="0"/>
                </a:cubicBezTo>
                <a:cubicBezTo>
                  <a:pt x="1299467" y="21012"/>
                  <a:pt x="1702307" y="-14524"/>
                  <a:pt x="1982005" y="0"/>
                </a:cubicBezTo>
                <a:cubicBezTo>
                  <a:pt x="2261703" y="14524"/>
                  <a:pt x="2221562" y="4611"/>
                  <a:pt x="2460420" y="0"/>
                </a:cubicBezTo>
                <a:cubicBezTo>
                  <a:pt x="2699279" y="-4611"/>
                  <a:pt x="3028525" y="34821"/>
                  <a:pt x="3212215" y="0"/>
                </a:cubicBezTo>
                <a:cubicBezTo>
                  <a:pt x="3395905" y="-34821"/>
                  <a:pt x="3505191" y="18685"/>
                  <a:pt x="3758975" y="0"/>
                </a:cubicBezTo>
                <a:cubicBezTo>
                  <a:pt x="4012759" y="-18685"/>
                  <a:pt x="4098352" y="16088"/>
                  <a:pt x="4374080" y="0"/>
                </a:cubicBezTo>
                <a:cubicBezTo>
                  <a:pt x="4649809" y="-16088"/>
                  <a:pt x="4996402" y="16963"/>
                  <a:pt x="5194220" y="0"/>
                </a:cubicBezTo>
                <a:cubicBezTo>
                  <a:pt x="5392038" y="-16963"/>
                  <a:pt x="5613185" y="24216"/>
                  <a:pt x="6014360" y="0"/>
                </a:cubicBezTo>
                <a:cubicBezTo>
                  <a:pt x="6415535" y="-24216"/>
                  <a:pt x="6478611" y="17708"/>
                  <a:pt x="6834500" y="0"/>
                </a:cubicBezTo>
                <a:cubicBezTo>
                  <a:pt x="6847064" y="160941"/>
                  <a:pt x="6835093" y="397263"/>
                  <a:pt x="6834500" y="577081"/>
                </a:cubicBezTo>
                <a:cubicBezTo>
                  <a:pt x="6833907" y="756899"/>
                  <a:pt x="6829830" y="1014329"/>
                  <a:pt x="6834500" y="1200328"/>
                </a:cubicBezTo>
                <a:cubicBezTo>
                  <a:pt x="6839170" y="1386327"/>
                  <a:pt x="6807158" y="1556955"/>
                  <a:pt x="6834500" y="1800493"/>
                </a:cubicBezTo>
                <a:cubicBezTo>
                  <a:pt x="6861842" y="2044031"/>
                  <a:pt x="6856279" y="2193556"/>
                  <a:pt x="6834500" y="2308324"/>
                </a:cubicBezTo>
                <a:cubicBezTo>
                  <a:pt x="6513736" y="2313758"/>
                  <a:pt x="6420098" y="2283589"/>
                  <a:pt x="6014360" y="2308324"/>
                </a:cubicBezTo>
                <a:cubicBezTo>
                  <a:pt x="5608622" y="2333059"/>
                  <a:pt x="5740492" y="2288908"/>
                  <a:pt x="5467600" y="2308324"/>
                </a:cubicBezTo>
                <a:cubicBezTo>
                  <a:pt x="5194708" y="2327740"/>
                  <a:pt x="5004684" y="2332702"/>
                  <a:pt x="4784150" y="2308324"/>
                </a:cubicBezTo>
                <a:cubicBezTo>
                  <a:pt x="4563616" y="2283947"/>
                  <a:pt x="4350975" y="2275033"/>
                  <a:pt x="4100700" y="2308324"/>
                </a:cubicBezTo>
                <a:cubicBezTo>
                  <a:pt x="3850425" y="2341616"/>
                  <a:pt x="3675330" y="2275133"/>
                  <a:pt x="3280560" y="2308324"/>
                </a:cubicBezTo>
                <a:cubicBezTo>
                  <a:pt x="2885790" y="2341515"/>
                  <a:pt x="2906598" y="2305729"/>
                  <a:pt x="2665455" y="2308324"/>
                </a:cubicBezTo>
                <a:cubicBezTo>
                  <a:pt x="2424312" y="2310919"/>
                  <a:pt x="2377626" y="2330273"/>
                  <a:pt x="2187040" y="2308324"/>
                </a:cubicBezTo>
                <a:cubicBezTo>
                  <a:pt x="1996455" y="2286375"/>
                  <a:pt x="1800108" y="2312467"/>
                  <a:pt x="1640280" y="2308324"/>
                </a:cubicBezTo>
                <a:cubicBezTo>
                  <a:pt x="1480452" y="2304181"/>
                  <a:pt x="1075105" y="2292303"/>
                  <a:pt x="888485" y="2308324"/>
                </a:cubicBezTo>
                <a:cubicBezTo>
                  <a:pt x="701865" y="2324345"/>
                  <a:pt x="223231" y="2285847"/>
                  <a:pt x="0" y="2308324"/>
                </a:cubicBezTo>
                <a:cubicBezTo>
                  <a:pt x="27050" y="2059676"/>
                  <a:pt x="-937" y="1979875"/>
                  <a:pt x="0" y="1708160"/>
                </a:cubicBezTo>
                <a:cubicBezTo>
                  <a:pt x="937" y="1436445"/>
                  <a:pt x="5319" y="1361153"/>
                  <a:pt x="0" y="1107996"/>
                </a:cubicBezTo>
                <a:cubicBezTo>
                  <a:pt x="-5319" y="854839"/>
                  <a:pt x="-46637" y="332143"/>
                  <a:pt x="0" y="0"/>
                </a:cubicBezTo>
                <a:close/>
              </a:path>
              <a:path w="6834500" h="2308324" stroke="0" extrusionOk="0">
                <a:moveTo>
                  <a:pt x="0" y="0"/>
                </a:moveTo>
                <a:cubicBezTo>
                  <a:pt x="189641" y="-7591"/>
                  <a:pt x="415444" y="16395"/>
                  <a:pt x="546760" y="0"/>
                </a:cubicBezTo>
                <a:cubicBezTo>
                  <a:pt x="678076" y="-16395"/>
                  <a:pt x="1075672" y="-14134"/>
                  <a:pt x="1230210" y="0"/>
                </a:cubicBezTo>
                <a:cubicBezTo>
                  <a:pt x="1384748" y="14134"/>
                  <a:pt x="1597651" y="12688"/>
                  <a:pt x="1913660" y="0"/>
                </a:cubicBezTo>
                <a:cubicBezTo>
                  <a:pt x="2229669" y="-12688"/>
                  <a:pt x="2558289" y="12501"/>
                  <a:pt x="2733800" y="0"/>
                </a:cubicBezTo>
                <a:cubicBezTo>
                  <a:pt x="2909311" y="-12501"/>
                  <a:pt x="3306446" y="-11986"/>
                  <a:pt x="3485595" y="0"/>
                </a:cubicBezTo>
                <a:cubicBezTo>
                  <a:pt x="3664745" y="11986"/>
                  <a:pt x="4036062" y="-11901"/>
                  <a:pt x="4237390" y="0"/>
                </a:cubicBezTo>
                <a:cubicBezTo>
                  <a:pt x="4438718" y="11901"/>
                  <a:pt x="4719572" y="-26568"/>
                  <a:pt x="4920840" y="0"/>
                </a:cubicBezTo>
                <a:cubicBezTo>
                  <a:pt x="5122108" y="26568"/>
                  <a:pt x="5369316" y="-19839"/>
                  <a:pt x="5535945" y="0"/>
                </a:cubicBezTo>
                <a:cubicBezTo>
                  <a:pt x="5702574" y="19839"/>
                  <a:pt x="5779071" y="-15577"/>
                  <a:pt x="6014360" y="0"/>
                </a:cubicBezTo>
                <a:cubicBezTo>
                  <a:pt x="6249649" y="15577"/>
                  <a:pt x="6541059" y="4301"/>
                  <a:pt x="6834500" y="0"/>
                </a:cubicBezTo>
                <a:cubicBezTo>
                  <a:pt x="6831255" y="203224"/>
                  <a:pt x="6855127" y="329439"/>
                  <a:pt x="6834500" y="600164"/>
                </a:cubicBezTo>
                <a:cubicBezTo>
                  <a:pt x="6813873" y="870889"/>
                  <a:pt x="6815825" y="1000162"/>
                  <a:pt x="6834500" y="1107996"/>
                </a:cubicBezTo>
                <a:cubicBezTo>
                  <a:pt x="6853175" y="1215830"/>
                  <a:pt x="6848029" y="1448015"/>
                  <a:pt x="6834500" y="1638910"/>
                </a:cubicBezTo>
                <a:cubicBezTo>
                  <a:pt x="6820971" y="1829805"/>
                  <a:pt x="6858921" y="2159625"/>
                  <a:pt x="6834500" y="2308324"/>
                </a:cubicBezTo>
                <a:cubicBezTo>
                  <a:pt x="6562753" y="2332006"/>
                  <a:pt x="6468273" y="2291465"/>
                  <a:pt x="6151050" y="2308324"/>
                </a:cubicBezTo>
                <a:cubicBezTo>
                  <a:pt x="5833827" y="2325184"/>
                  <a:pt x="5806459" y="2326288"/>
                  <a:pt x="5672635" y="2308324"/>
                </a:cubicBezTo>
                <a:cubicBezTo>
                  <a:pt x="5538812" y="2290360"/>
                  <a:pt x="5284806" y="2318881"/>
                  <a:pt x="5125875" y="2308324"/>
                </a:cubicBezTo>
                <a:cubicBezTo>
                  <a:pt x="4966944" y="2297767"/>
                  <a:pt x="4656512" y="2342713"/>
                  <a:pt x="4305735" y="2308324"/>
                </a:cubicBezTo>
                <a:cubicBezTo>
                  <a:pt x="3954958" y="2273935"/>
                  <a:pt x="3882600" y="2323568"/>
                  <a:pt x="3758975" y="2308324"/>
                </a:cubicBezTo>
                <a:cubicBezTo>
                  <a:pt x="3635350" y="2293080"/>
                  <a:pt x="3266336" y="2318727"/>
                  <a:pt x="3075525" y="2308324"/>
                </a:cubicBezTo>
                <a:cubicBezTo>
                  <a:pt x="2884714" y="2297922"/>
                  <a:pt x="2765299" y="2282452"/>
                  <a:pt x="2528765" y="2308324"/>
                </a:cubicBezTo>
                <a:cubicBezTo>
                  <a:pt x="2292231" y="2334196"/>
                  <a:pt x="2031882" y="2316091"/>
                  <a:pt x="1845315" y="2308324"/>
                </a:cubicBezTo>
                <a:cubicBezTo>
                  <a:pt x="1658748" y="2300558"/>
                  <a:pt x="1506445" y="2309359"/>
                  <a:pt x="1366900" y="2308324"/>
                </a:cubicBezTo>
                <a:cubicBezTo>
                  <a:pt x="1227355" y="2307289"/>
                  <a:pt x="1104203" y="2291953"/>
                  <a:pt x="888485" y="2308324"/>
                </a:cubicBezTo>
                <a:cubicBezTo>
                  <a:pt x="672767" y="2324695"/>
                  <a:pt x="304390" y="2324358"/>
                  <a:pt x="0" y="2308324"/>
                </a:cubicBezTo>
                <a:cubicBezTo>
                  <a:pt x="17127" y="2191726"/>
                  <a:pt x="-6338" y="2013148"/>
                  <a:pt x="0" y="1754326"/>
                </a:cubicBezTo>
                <a:cubicBezTo>
                  <a:pt x="6338" y="1495504"/>
                  <a:pt x="-633" y="1373019"/>
                  <a:pt x="0" y="1177245"/>
                </a:cubicBezTo>
                <a:cubicBezTo>
                  <a:pt x="633" y="981471"/>
                  <a:pt x="26701" y="708350"/>
                  <a:pt x="0" y="577081"/>
                </a:cubicBezTo>
                <a:cubicBezTo>
                  <a:pt x="-26701" y="445812"/>
                  <a:pt x="-28704" y="28627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Homosexuality</a:t>
            </a:r>
          </a:p>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a Sin?</a:t>
            </a:r>
          </a:p>
        </p:txBody>
      </p:sp>
      <p:pic>
        <p:nvPicPr>
          <p:cNvPr id="4" name="Picture 4" descr="Homosexuality">
            <a:extLst>
              <a:ext uri="{FF2B5EF4-FFF2-40B4-BE49-F238E27FC236}">
                <a16:creationId xmlns:a16="http://schemas.microsoft.com/office/drawing/2014/main" id="{B9046F91-EFD5-DE72-A977-F9D90423CD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308854">
            <a:off x="1038964" y="1492909"/>
            <a:ext cx="891299" cy="126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9560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indent="0" defTabSz="914400">
              <a:lnSpc>
                <a:spcPct val="80000"/>
              </a:lnSpc>
              <a:buClr>
                <a:srgbClr val="ECE9C6"/>
              </a:buClr>
              <a:buNone/>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523220"/>
          </a:xfrm>
          <a:prstGeom prst="rect">
            <a:avLst/>
          </a:prstGeom>
          <a:noFill/>
        </p:spPr>
        <p:txBody>
          <a:bodyPr wrap="square" rtlCol="0">
            <a:spAutoFit/>
          </a:bodyPr>
          <a:lstStyle/>
          <a:p>
            <a:pPr marL="457200" indent="-457200">
              <a:buFont typeface="+mj-lt"/>
              <a:buAutoNum type="alphaUcPeriod"/>
            </a:pPr>
            <a:r>
              <a:rPr lang="en-US" sz="2800" dirty="0"/>
              <a:t>Genesis 19</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4330400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Text Box 4"/>
          <p:cNvSpPr txBox="1">
            <a:spLocks noChangeArrowheads="1"/>
          </p:cNvSpPr>
          <p:nvPr/>
        </p:nvSpPr>
        <p:spPr bwMode="auto">
          <a:xfrm>
            <a:off x="2514600" y="0"/>
            <a:ext cx="419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Gen. 19:1-28</a:t>
            </a:r>
          </a:p>
        </p:txBody>
      </p:sp>
      <p:sp>
        <p:nvSpPr>
          <p:cNvPr id="17411" name="Text Box 6"/>
          <p:cNvSpPr txBox="1">
            <a:spLocks noChangeArrowheads="1"/>
          </p:cNvSpPr>
          <p:nvPr/>
        </p:nvSpPr>
        <p:spPr bwMode="auto">
          <a:xfrm>
            <a:off x="533400" y="1676400"/>
            <a:ext cx="8229600" cy="3935413"/>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charset="0"/>
                <a:ea typeface="+mn-ea"/>
                <a:cs typeface="+mn-cs"/>
              </a:rPr>
              <a:t>4 Now before they lay down, the men of the city, the men of Sodom, both old and young, all the people from every quarter, surrounded the house.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charset="0"/>
                <a:ea typeface="+mn-ea"/>
                <a:cs typeface="+mn-cs"/>
              </a:rPr>
              <a:t>5 And they called to Lot and said to him, "Where are the men who came to you tonight? Bring them out to us that we may know them carnally." </a:t>
            </a:r>
          </a:p>
        </p:txBody>
      </p:sp>
      <p:grpSp>
        <p:nvGrpSpPr>
          <p:cNvPr id="7" name="Group 6"/>
          <p:cNvGrpSpPr/>
          <p:nvPr/>
        </p:nvGrpSpPr>
        <p:grpSpPr>
          <a:xfrm>
            <a:off x="3124200" y="1676400"/>
            <a:ext cx="3886200" cy="3124200"/>
            <a:chOff x="3124200" y="1676400"/>
            <a:chExt cx="3886200" cy="3124200"/>
          </a:xfrm>
        </p:grpSpPr>
        <p:sp>
          <p:nvSpPr>
            <p:cNvPr id="2" name="Oval 1"/>
            <p:cNvSpPr/>
            <p:nvPr/>
          </p:nvSpPr>
          <p:spPr>
            <a:xfrm>
              <a:off x="6019800" y="1676400"/>
              <a:ext cx="990600" cy="533400"/>
            </a:xfrm>
            <a:prstGeom prst="ellipse">
              <a:avLst/>
            </a:prstGeom>
            <a:noFill/>
            <a:ln w="57150">
              <a:solidFill>
                <a:schemeClr val="accent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Corbel"/>
                <a:ea typeface="+mn-ea"/>
                <a:cs typeface="+mn-cs"/>
              </a:endParaRPr>
            </a:p>
          </p:txBody>
        </p:sp>
        <p:sp>
          <p:nvSpPr>
            <p:cNvPr id="5" name="Oval 4"/>
            <p:cNvSpPr/>
            <p:nvPr/>
          </p:nvSpPr>
          <p:spPr>
            <a:xfrm>
              <a:off x="3124200" y="4267200"/>
              <a:ext cx="990600" cy="533400"/>
            </a:xfrm>
            <a:prstGeom prst="ellipse">
              <a:avLst/>
            </a:prstGeom>
            <a:noFill/>
            <a:ln w="57150">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orbel"/>
                <a:ea typeface="+mn-ea"/>
                <a:cs typeface="+mn-cs"/>
              </a:endParaRPr>
            </a:p>
          </p:txBody>
        </p:sp>
        <p:cxnSp>
          <p:nvCxnSpPr>
            <p:cNvPr id="4" name="Straight Connector 3"/>
            <p:cNvCxnSpPr>
              <a:stCxn id="2" idx="3"/>
            </p:cNvCxnSpPr>
            <p:nvPr/>
          </p:nvCxnSpPr>
          <p:spPr>
            <a:xfrm flipH="1">
              <a:off x="3810000" y="2131685"/>
              <a:ext cx="2354870" cy="213551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609600" y="5807066"/>
            <a:ext cx="80772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Bring them out to us so we can have sexual relations with them.”  (NCV)</a:t>
            </a:r>
          </a:p>
        </p:txBody>
      </p:sp>
    </p:spTree>
    <p:extLst>
      <p:ext uri="{BB962C8B-B14F-4D97-AF65-F5344CB8AC3E}">
        <p14:creationId xmlns:p14="http://schemas.microsoft.com/office/powerpoint/2010/main" val="6788027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514600" y="0"/>
            <a:ext cx="419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Gen. 19:1-28</a:t>
            </a:r>
          </a:p>
        </p:txBody>
      </p:sp>
      <p:sp>
        <p:nvSpPr>
          <p:cNvPr id="18435" name="Text Box 5"/>
          <p:cNvSpPr txBox="1">
            <a:spLocks noChangeArrowheads="1"/>
          </p:cNvSpPr>
          <p:nvPr/>
        </p:nvSpPr>
        <p:spPr bwMode="auto">
          <a:xfrm>
            <a:off x="381000" y="1393825"/>
            <a:ext cx="8382000" cy="4524315"/>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24 Then the LORD rained brimstone and fire on Sodom and Gomorrah, from the LORD out of the heavens.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25 So He overthrew those cities, all the plain, all the inhabitants of the cities, and what grew on the ground.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26 But his wife looked back behind him, and she became a pillar of salt.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27 And Abraham went early in the morning to the place where he had stood before the LORD.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28 Then he looked toward Sodom and Gomorrah, and toward all the land of the plain; and he saw, and behold, the smoke of the land which went up like the smoke of a furnace. </a:t>
            </a:r>
          </a:p>
        </p:txBody>
      </p:sp>
    </p:spTree>
    <p:extLst>
      <p:ext uri="{BB962C8B-B14F-4D97-AF65-F5344CB8AC3E}">
        <p14:creationId xmlns:p14="http://schemas.microsoft.com/office/powerpoint/2010/main" val="41282223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80000"/>
              </a:lnSpc>
              <a:spcBef>
                <a:spcPts val="700"/>
              </a:spcBef>
              <a:spcAft>
                <a:spcPts val="0"/>
              </a:spcAft>
              <a:buClr>
                <a:srgbClr val="ECE9C6"/>
              </a:buClr>
              <a:buSzPct val="95000"/>
              <a:buFont typeface="Wingdings"/>
              <a:buNone/>
              <a:tabLst/>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95410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Genesis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Leviticus 18 &amp; 20</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21711491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514600" y="0"/>
            <a:ext cx="419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Lev. 18:22</a:t>
            </a:r>
          </a:p>
        </p:txBody>
      </p:sp>
      <p:sp>
        <p:nvSpPr>
          <p:cNvPr id="19459" name="Text Box 3"/>
          <p:cNvSpPr txBox="1">
            <a:spLocks noChangeArrowheads="1"/>
          </p:cNvSpPr>
          <p:nvPr/>
        </p:nvSpPr>
        <p:spPr bwMode="auto">
          <a:xfrm>
            <a:off x="533400" y="2286000"/>
            <a:ext cx="8001000" cy="1066800"/>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charset="0"/>
                <a:ea typeface="+mn-ea"/>
                <a:cs typeface="+mn-cs"/>
              </a:rPr>
              <a:t>22 You shall not lie with a male as with a woman. It is an abomination. </a:t>
            </a:r>
          </a:p>
        </p:txBody>
      </p:sp>
      <p:sp>
        <p:nvSpPr>
          <p:cNvPr id="2" name="TextBox 1"/>
          <p:cNvSpPr txBox="1"/>
          <p:nvPr/>
        </p:nvSpPr>
        <p:spPr>
          <a:xfrm>
            <a:off x="762000" y="4191000"/>
            <a:ext cx="7848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 ‘You must not have sexual relations with a man as you would a woman. That is a hateful sin’” (NCV).</a:t>
            </a:r>
          </a:p>
        </p:txBody>
      </p:sp>
    </p:spTree>
    <p:extLst>
      <p:ext uri="{BB962C8B-B14F-4D97-AF65-F5344CB8AC3E}">
        <p14:creationId xmlns:p14="http://schemas.microsoft.com/office/powerpoint/2010/main" val="38691155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514600" y="0"/>
            <a:ext cx="419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Lev. 20:13</a:t>
            </a:r>
          </a:p>
        </p:txBody>
      </p:sp>
      <p:sp>
        <p:nvSpPr>
          <p:cNvPr id="20483" name="Text Box 3"/>
          <p:cNvSpPr txBox="1">
            <a:spLocks noChangeArrowheads="1"/>
          </p:cNvSpPr>
          <p:nvPr/>
        </p:nvSpPr>
        <p:spPr bwMode="auto">
          <a:xfrm>
            <a:off x="533400" y="1524000"/>
            <a:ext cx="8001000" cy="1971675"/>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13 If a man lies with a male as he lies with a woman, both of them have committed an abomination. They shall surely be put to death. Their blood shall be upon them. </a:t>
            </a:r>
          </a:p>
        </p:txBody>
      </p:sp>
      <p:sp>
        <p:nvSpPr>
          <p:cNvPr id="2" name="TextBox 1"/>
          <p:cNvSpPr txBox="1"/>
          <p:nvPr/>
        </p:nvSpPr>
        <p:spPr>
          <a:xfrm>
            <a:off x="228600" y="4114800"/>
            <a:ext cx="891540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a:ea typeface="+mn-ea"/>
                <a:cs typeface="+mn-cs"/>
              </a:rPr>
              <a:t>“ ‘If a man has sexual relations with a man as one does with a woman, both of them have done what is detestable. They are to be put to death; their blood will be on their own heads.” (NIV)</a:t>
            </a:r>
          </a:p>
        </p:txBody>
      </p:sp>
    </p:spTree>
    <p:extLst>
      <p:ext uri="{BB962C8B-B14F-4D97-AF65-F5344CB8AC3E}">
        <p14:creationId xmlns:p14="http://schemas.microsoft.com/office/powerpoint/2010/main" val="32119647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80000"/>
              </a:lnSpc>
              <a:spcBef>
                <a:spcPts val="700"/>
              </a:spcBef>
              <a:spcAft>
                <a:spcPts val="0"/>
              </a:spcAft>
              <a:buClr>
                <a:srgbClr val="ECE9C6"/>
              </a:buClr>
              <a:buSzPct val="95000"/>
              <a:buFont typeface="Wingdings"/>
              <a:buNone/>
              <a:tabLst/>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1384995"/>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Genesis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Leviticus 18 &amp; 20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Deuteronomy 23</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34355141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514600" y="0"/>
            <a:ext cx="419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Deut. 23:17</a:t>
            </a:r>
          </a:p>
        </p:txBody>
      </p:sp>
      <p:sp>
        <p:nvSpPr>
          <p:cNvPr id="21507" name="Text Box 3"/>
          <p:cNvSpPr txBox="1">
            <a:spLocks noChangeArrowheads="1"/>
          </p:cNvSpPr>
          <p:nvPr/>
        </p:nvSpPr>
        <p:spPr bwMode="auto">
          <a:xfrm>
            <a:off x="609600" y="1676400"/>
            <a:ext cx="8001000" cy="1373188"/>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17 "There shall be no ritual harlot of the daughters of Israel, or a perverted one of the sons of Israel. </a:t>
            </a:r>
          </a:p>
        </p:txBody>
      </p:sp>
      <p:sp>
        <p:nvSpPr>
          <p:cNvPr id="2" name="TextBox 1"/>
          <p:cNvSpPr txBox="1"/>
          <p:nvPr/>
        </p:nvSpPr>
        <p:spPr>
          <a:xfrm>
            <a:off x="685800" y="3429000"/>
            <a:ext cx="3810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“sodomite” (KJV)</a:t>
            </a:r>
          </a:p>
        </p:txBody>
      </p:sp>
    </p:spTree>
    <p:extLst>
      <p:ext uri="{BB962C8B-B14F-4D97-AF65-F5344CB8AC3E}">
        <p14:creationId xmlns:p14="http://schemas.microsoft.com/office/powerpoint/2010/main" val="40908838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80000"/>
              </a:lnSpc>
              <a:spcBef>
                <a:spcPts val="700"/>
              </a:spcBef>
              <a:spcAft>
                <a:spcPts val="0"/>
              </a:spcAft>
              <a:buClr>
                <a:srgbClr val="ECE9C6"/>
              </a:buClr>
              <a:buSzPct val="95000"/>
              <a:buFont typeface="Wingdings"/>
              <a:buNone/>
              <a:tabLst/>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1815882"/>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Genesis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Leviticus 18 &amp; 20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Deuteronomy 23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Kings 14, 15 &amp; 22</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10905764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2514600" y="150674"/>
            <a:ext cx="419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1 Kings 14:24</a:t>
            </a:r>
          </a:p>
        </p:txBody>
      </p:sp>
      <p:sp>
        <p:nvSpPr>
          <p:cNvPr id="22531" name="Text Box 3"/>
          <p:cNvSpPr txBox="1">
            <a:spLocks noChangeArrowheads="1"/>
          </p:cNvSpPr>
          <p:nvPr/>
        </p:nvSpPr>
        <p:spPr bwMode="auto">
          <a:xfrm>
            <a:off x="609600" y="1065074"/>
            <a:ext cx="8001000" cy="2143125"/>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24 And there were also perverted persons in the land. They did according to all the abominations of the nations which the LORD had cast out before the children of Israel. </a:t>
            </a:r>
          </a:p>
        </p:txBody>
      </p:sp>
      <p:sp>
        <p:nvSpPr>
          <p:cNvPr id="3" name="TextBox 2"/>
          <p:cNvSpPr txBox="1"/>
          <p:nvPr/>
        </p:nvSpPr>
        <p:spPr>
          <a:xfrm>
            <a:off x="990600" y="3503474"/>
            <a:ext cx="6934200" cy="1754326"/>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“Sodomites” (KJV, ASV)</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“male cult prostitute” (ESV)</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 </a:t>
            </a:r>
            <a:r>
              <a:rPr kumimoji="0" lang="en-US" sz="2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 sodomite” (</a:t>
            </a:r>
            <a:r>
              <a:rPr kumimoji="0" lang="en-US" sz="2400" b="0" i="1"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Gensenius</a:t>
            </a:r>
            <a:r>
              <a:rPr kumimoji="0" lang="en-US" sz="2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725)</a:t>
            </a:r>
            <a:endPar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44702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533400" y="3429000"/>
            <a:ext cx="8458200" cy="156966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Footnote NKJV: “Heb. </a:t>
            </a:r>
            <a:r>
              <a:rPr kumimoji="0" lang="en-US" sz="2400" b="0"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qedeshim</a:t>
            </a:r>
            <a:r>
              <a:rPr kumimoji="0" lang="en-US" sz="2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those practicing sodomy and prostitution in religious rituals”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“Sodomites” (KJV, ASV)</a:t>
            </a:r>
          </a:p>
        </p:txBody>
      </p:sp>
      <p:grpSp>
        <p:nvGrpSpPr>
          <p:cNvPr id="3" name="Group 6"/>
          <p:cNvGrpSpPr>
            <a:grpSpLocks/>
          </p:cNvGrpSpPr>
          <p:nvPr/>
        </p:nvGrpSpPr>
        <p:grpSpPr bwMode="auto">
          <a:xfrm>
            <a:off x="685800" y="533400"/>
            <a:ext cx="8001000" cy="2363788"/>
            <a:chOff x="480" y="2016"/>
            <a:chExt cx="5040" cy="1489"/>
          </a:xfrm>
        </p:grpSpPr>
        <p:sp>
          <p:nvSpPr>
            <p:cNvPr id="4" name="Text Box 4"/>
            <p:cNvSpPr txBox="1">
              <a:spLocks noChangeArrowheads="1"/>
            </p:cNvSpPr>
            <p:nvPr/>
          </p:nvSpPr>
          <p:spPr bwMode="auto">
            <a:xfrm>
              <a:off x="1632" y="2016"/>
              <a:ext cx="2640" cy="480"/>
            </a:xfrm>
            <a:prstGeom prst="rect">
              <a:avLst/>
            </a:prstGeom>
            <a:solidFill>
              <a:srgbClr val="333300"/>
            </a:solid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outerShdw blurRad="38100" dist="38100" dir="2700000" algn="tl">
                      <a:srgbClr val="000000"/>
                    </a:outerShdw>
                  </a:effectLst>
                  <a:uLnTx/>
                  <a:uFillTx/>
                  <a:latin typeface="Comic Sans MS" pitchFamily="66" charset="0"/>
                  <a:ea typeface="+mn-ea"/>
                  <a:cs typeface="+mn-cs"/>
                </a:rPr>
                <a:t>1 Kings 15:12</a:t>
              </a:r>
            </a:p>
          </p:txBody>
        </p:sp>
        <p:sp>
          <p:nvSpPr>
            <p:cNvPr id="5" name="Text Box 5"/>
            <p:cNvSpPr txBox="1">
              <a:spLocks noChangeArrowheads="1"/>
            </p:cNvSpPr>
            <p:nvPr/>
          </p:nvSpPr>
          <p:spPr bwMode="auto">
            <a:xfrm>
              <a:off x="480" y="2640"/>
              <a:ext cx="5040" cy="865"/>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12 And he banished the perverted persons from the land, and removed all the idols that his fathers had made.</a:t>
              </a:r>
            </a:p>
          </p:txBody>
        </p:sp>
      </p:grpSp>
    </p:spTree>
    <p:extLst>
      <p:ext uri="{BB962C8B-B14F-4D97-AF65-F5344CB8AC3E}">
        <p14:creationId xmlns:p14="http://schemas.microsoft.com/office/powerpoint/2010/main" val="36470887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2514600" y="0"/>
            <a:ext cx="419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1 Kings 22:46</a:t>
            </a:r>
          </a:p>
        </p:txBody>
      </p:sp>
      <p:sp>
        <p:nvSpPr>
          <p:cNvPr id="23555" name="Text Box 3"/>
          <p:cNvSpPr txBox="1">
            <a:spLocks noChangeArrowheads="1"/>
          </p:cNvSpPr>
          <p:nvPr/>
        </p:nvSpPr>
        <p:spPr bwMode="auto">
          <a:xfrm>
            <a:off x="609600" y="1524000"/>
            <a:ext cx="8001000" cy="1373188"/>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46 And the rest of the perverted persons, who remained in the days of his father </a:t>
            </a:r>
            <a:r>
              <a:rPr kumimoji="0" lang="en-US" sz="2800" b="0" i="0" u="none" strike="noStrike" kern="1200" cap="none" spc="0" normalizeH="0" baseline="0" noProof="0" dirty="0" err="1">
                <a:ln>
                  <a:noFill/>
                </a:ln>
                <a:solidFill>
                  <a:srgbClr val="000000"/>
                </a:solidFill>
                <a:effectLst/>
                <a:uLnTx/>
                <a:uFillTx/>
                <a:latin typeface="Arial" charset="0"/>
                <a:ea typeface="+mn-ea"/>
                <a:cs typeface="+mn-cs"/>
              </a:rPr>
              <a:t>Asa</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he banished from the land. </a:t>
            </a:r>
          </a:p>
        </p:txBody>
      </p:sp>
      <p:grpSp>
        <p:nvGrpSpPr>
          <p:cNvPr id="2" name="Group 6"/>
          <p:cNvGrpSpPr>
            <a:grpSpLocks/>
          </p:cNvGrpSpPr>
          <p:nvPr/>
        </p:nvGrpSpPr>
        <p:grpSpPr bwMode="auto">
          <a:xfrm>
            <a:off x="609600" y="3505200"/>
            <a:ext cx="7848600" cy="2638425"/>
            <a:chOff x="384" y="2208"/>
            <a:chExt cx="4944" cy="1662"/>
          </a:xfrm>
        </p:grpSpPr>
        <p:sp>
          <p:nvSpPr>
            <p:cNvPr id="23557" name="Text Box 4"/>
            <p:cNvSpPr txBox="1">
              <a:spLocks noChangeArrowheads="1"/>
            </p:cNvSpPr>
            <p:nvPr/>
          </p:nvSpPr>
          <p:spPr bwMode="auto">
            <a:xfrm>
              <a:off x="384" y="2736"/>
              <a:ext cx="4944" cy="1134"/>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7 Then he tore down the ritual booths of the perverted persons that were in the house of the LORD, where the women wove hangings for the wooden image. </a:t>
              </a:r>
            </a:p>
          </p:txBody>
        </p:sp>
        <p:sp>
          <p:nvSpPr>
            <p:cNvPr id="38918" name="Text Box 5"/>
            <p:cNvSpPr txBox="1">
              <a:spLocks noChangeArrowheads="1"/>
            </p:cNvSpPr>
            <p:nvPr/>
          </p:nvSpPr>
          <p:spPr bwMode="auto">
            <a:xfrm>
              <a:off x="1584" y="2208"/>
              <a:ext cx="2640" cy="480"/>
            </a:xfrm>
            <a:prstGeom prst="rect">
              <a:avLst/>
            </a:prstGeom>
            <a:solidFill>
              <a:srgbClr val="33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2 Kings 23:7</a:t>
              </a:r>
            </a:p>
          </p:txBody>
        </p:sp>
      </p:grpSp>
    </p:spTree>
    <p:extLst>
      <p:ext uri="{BB962C8B-B14F-4D97-AF65-F5344CB8AC3E}">
        <p14:creationId xmlns:p14="http://schemas.microsoft.com/office/powerpoint/2010/main" val="2430762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80000"/>
              </a:lnSpc>
              <a:spcBef>
                <a:spcPts val="700"/>
              </a:spcBef>
              <a:spcAft>
                <a:spcPts val="0"/>
              </a:spcAft>
              <a:buClr>
                <a:srgbClr val="ECE9C6"/>
              </a:buClr>
              <a:buSzPct val="95000"/>
              <a:buFont typeface="Wingdings"/>
              <a:buNone/>
              <a:tabLst/>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2246769"/>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Genesis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Leviticus 18 &amp; 20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Deuteronomy 23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Kings 14, 15 &amp; 22</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Judges 19</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26953654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905000" y="0"/>
            <a:ext cx="533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dirty="0">
                <a:ln>
                  <a:noFill/>
                </a:ln>
                <a:solidFill>
                  <a:srgbClr val="FFFFCC"/>
                </a:solidFill>
                <a:effectLst/>
                <a:uLnTx/>
                <a:uFillTx/>
                <a:latin typeface="Comic Sans MS" pitchFamily="66" charset="0"/>
                <a:ea typeface="+mn-ea"/>
                <a:cs typeface="+mn-cs"/>
              </a:rPr>
              <a:t>Judges 19:22-25</a:t>
            </a:r>
          </a:p>
        </p:txBody>
      </p:sp>
      <p:sp>
        <p:nvSpPr>
          <p:cNvPr id="24579" name="Text Box 3"/>
          <p:cNvSpPr txBox="1">
            <a:spLocks noChangeArrowheads="1"/>
          </p:cNvSpPr>
          <p:nvPr/>
        </p:nvSpPr>
        <p:spPr bwMode="auto">
          <a:xfrm>
            <a:off x="304800" y="762000"/>
            <a:ext cx="8839200" cy="5934075"/>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mn-ea"/>
                <a:cs typeface="+mn-cs"/>
              </a:rPr>
              <a:t>22 As they were enjoying themselves, suddenly certain men of the city, perverted men, surrounded the house and beat on the door. They spoke to the master of the house, the old man, saying, "Bring out the man who came to your house, that we may know him carnally!"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mn-ea"/>
                <a:cs typeface="+mn-cs"/>
              </a:rPr>
              <a:t>23 But the man, the master of the house, went out to them and said to them, "No, my brethren! I beg you, do not act so wickedly! Seeing this man has come into my house, do not commit this outrage.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mn-ea"/>
                <a:cs typeface="+mn-cs"/>
              </a:rPr>
              <a:t>24 Look, here is my virgin daughter and the man's concubine; let me bring them out now. Humble them, and do with them as you please; but to this man do not do such a vile thing!"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mn-ea"/>
                <a:cs typeface="+mn-cs"/>
              </a:rPr>
              <a:t>25 But the men would not heed him. So the man took his concubine and brought her out to them. And they knew her and abused her all night until morning; and when the day began to break, they let her go. </a:t>
            </a:r>
          </a:p>
        </p:txBody>
      </p:sp>
      <p:cxnSp>
        <p:nvCxnSpPr>
          <p:cNvPr id="3" name="Straight Connector 2"/>
          <p:cNvCxnSpPr/>
          <p:nvPr/>
        </p:nvCxnSpPr>
        <p:spPr>
          <a:xfrm>
            <a:off x="1524000" y="1524000"/>
            <a:ext cx="1905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973394" y="2590800"/>
            <a:ext cx="245560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63794" y="3714289"/>
            <a:ext cx="116020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905000" y="4114800"/>
            <a:ext cx="116020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553200" y="5181600"/>
            <a:ext cx="116020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86649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80000"/>
              </a:lnSpc>
              <a:spcBef>
                <a:spcPts val="700"/>
              </a:spcBef>
              <a:spcAft>
                <a:spcPts val="0"/>
              </a:spcAft>
              <a:buClr>
                <a:srgbClr val="ECE9C6"/>
              </a:buClr>
              <a:buSzPct val="95000"/>
              <a:buFont typeface="Wingdings"/>
              <a:buNone/>
              <a:tabLst/>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2677656"/>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Genesis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Leviticus 18 &amp; 20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Deuteronomy 23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Kings 14, 15 &amp; 22</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Judges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Romans 1</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14977566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981200" y="76200"/>
            <a:ext cx="5181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Romans 1:24-29</a:t>
            </a:r>
          </a:p>
        </p:txBody>
      </p:sp>
      <p:sp>
        <p:nvSpPr>
          <p:cNvPr id="26627" name="Text Box 3"/>
          <p:cNvSpPr txBox="1">
            <a:spLocks noChangeArrowheads="1"/>
          </p:cNvSpPr>
          <p:nvPr/>
        </p:nvSpPr>
        <p:spPr bwMode="auto">
          <a:xfrm>
            <a:off x="609600" y="1143000"/>
            <a:ext cx="8001000" cy="4789488"/>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24 Therefore God also gave them up to uncleanness, in the lusts of their hearts, to dishonor their bodies among themselves,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25 who exchanged the truth of God for the lie, and worshiped and served the creature rather than the Creator, who is blessed forever. Amen.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26 For this reason God gave them up to vile passions. </a:t>
            </a:r>
            <a:r>
              <a:rPr kumimoji="0" lang="en-US" sz="2800" b="0" i="0" u="none" strike="noStrike" kern="1200" cap="none" spc="0" normalizeH="0" baseline="0" noProof="0" dirty="0">
                <a:ln>
                  <a:noFill/>
                </a:ln>
                <a:solidFill>
                  <a:srgbClr val="0000FF"/>
                </a:solidFill>
                <a:effectLst/>
                <a:uLnTx/>
                <a:uFillTx/>
                <a:latin typeface="Arial" charset="0"/>
                <a:ea typeface="+mn-ea"/>
                <a:cs typeface="+mn-cs"/>
              </a:rPr>
              <a:t>For even their women exchanged the natural use for what is against nature.</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a:t>
            </a:r>
          </a:p>
        </p:txBody>
      </p:sp>
    </p:spTree>
    <p:extLst>
      <p:ext uri="{BB962C8B-B14F-4D97-AF65-F5344CB8AC3E}">
        <p14:creationId xmlns:p14="http://schemas.microsoft.com/office/powerpoint/2010/main" val="25589496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981200" y="76200"/>
            <a:ext cx="5181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Romans 1:24-29</a:t>
            </a:r>
          </a:p>
        </p:txBody>
      </p:sp>
      <p:sp>
        <p:nvSpPr>
          <p:cNvPr id="27651" name="Text Box 3"/>
          <p:cNvSpPr txBox="1">
            <a:spLocks noChangeArrowheads="1"/>
          </p:cNvSpPr>
          <p:nvPr/>
        </p:nvSpPr>
        <p:spPr bwMode="auto">
          <a:xfrm>
            <a:off x="228600" y="982444"/>
            <a:ext cx="8686800" cy="5570756"/>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27 Likewise also the men, </a:t>
            </a:r>
            <a:r>
              <a:rPr kumimoji="0" lang="en-US" sz="2800" b="0" i="0" u="none" strike="noStrike" kern="1200" cap="none" spc="0" normalizeH="0" baseline="0" noProof="0" dirty="0">
                <a:ln>
                  <a:noFill/>
                </a:ln>
                <a:solidFill>
                  <a:srgbClr val="0000FF"/>
                </a:solidFill>
                <a:effectLst/>
                <a:uLnTx/>
                <a:uFillTx/>
                <a:latin typeface="Arial" charset="0"/>
                <a:ea typeface="+mn-ea"/>
                <a:cs typeface="+mn-cs"/>
              </a:rPr>
              <a:t>leaving the natural use of the woman, burned in their lust for one another</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a:t>
            </a:r>
            <a:r>
              <a:rPr kumimoji="0" lang="en-US" sz="2800" b="0" i="0" u="none" strike="noStrike" kern="1200" cap="none" spc="0" normalizeH="0" baseline="0" noProof="0" dirty="0">
                <a:ln>
                  <a:noFill/>
                </a:ln>
                <a:solidFill>
                  <a:srgbClr val="C00000"/>
                </a:solidFill>
                <a:effectLst/>
                <a:uLnTx/>
                <a:uFillTx/>
                <a:latin typeface="Arial" charset="0"/>
                <a:ea typeface="+mn-ea"/>
                <a:cs typeface="+mn-cs"/>
              </a:rPr>
              <a:t>men with men</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committing what is </a:t>
            </a:r>
            <a:r>
              <a:rPr kumimoji="0" lang="en-US" sz="2800" b="0" i="0" u="sng" strike="noStrike" kern="1200" cap="none" spc="0" normalizeH="0" baseline="0" noProof="0" dirty="0">
                <a:ln>
                  <a:noFill/>
                </a:ln>
                <a:solidFill>
                  <a:srgbClr val="674616"/>
                </a:solidFill>
                <a:effectLst/>
                <a:uLnTx/>
                <a:uFillTx/>
                <a:latin typeface="Arial" charset="0"/>
                <a:ea typeface="+mn-ea"/>
                <a:cs typeface="+mn-cs"/>
              </a:rPr>
              <a:t>shameful</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and receiving in themselves the penalty of their error which was due.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28 And even as they did not like to retain God in their knowledge, God gave them over to a debased mind, to do those things which are not fitting;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29 being filled with all unrighteousness, sexual immorality, wickedness, covetousness, maliciousness; full of envy, murder, strife, deceit, evil-mindedness; they are whisperers, </a:t>
            </a:r>
          </a:p>
        </p:txBody>
      </p:sp>
    </p:spTree>
    <p:extLst>
      <p:ext uri="{BB962C8B-B14F-4D97-AF65-F5344CB8AC3E}">
        <p14:creationId xmlns:p14="http://schemas.microsoft.com/office/powerpoint/2010/main" val="19634887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80000"/>
              </a:lnSpc>
              <a:spcBef>
                <a:spcPts val="700"/>
              </a:spcBef>
              <a:spcAft>
                <a:spcPts val="0"/>
              </a:spcAft>
              <a:buClr>
                <a:srgbClr val="ECE9C6"/>
              </a:buClr>
              <a:buSzPct val="95000"/>
              <a:buFont typeface="Wingdings"/>
              <a:buNone/>
              <a:tabLst/>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310854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Genesis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Leviticus 18 &amp; 20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Deuteronomy 23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Kings 14, 15 &amp; 22</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Judges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Romans 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Corinthians 6</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2138128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1981200" y="76200"/>
            <a:ext cx="5181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1 Cor. 6:9-10</a:t>
            </a:r>
          </a:p>
        </p:txBody>
      </p:sp>
      <p:sp>
        <p:nvSpPr>
          <p:cNvPr id="28675" name="Text Box 3"/>
          <p:cNvSpPr txBox="1">
            <a:spLocks noChangeArrowheads="1"/>
          </p:cNvSpPr>
          <p:nvPr/>
        </p:nvSpPr>
        <p:spPr bwMode="auto">
          <a:xfrm>
            <a:off x="685800" y="1066800"/>
            <a:ext cx="8001000" cy="3262432"/>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9 Do you not know that the unrighteous will not inherit the kingdom of God? Do not be deceived. Neither fornicators, nor idolaters, nor adulterers, nor </a:t>
            </a:r>
            <a:r>
              <a:rPr kumimoji="0" lang="en-US" sz="2800" b="0" i="0" u="none" strike="noStrike" kern="1200" cap="none" spc="0" normalizeH="0" baseline="0" noProof="0" dirty="0">
                <a:ln>
                  <a:noFill/>
                </a:ln>
                <a:solidFill>
                  <a:srgbClr val="0000FF"/>
                </a:solidFill>
                <a:effectLst/>
                <a:uLnTx/>
                <a:uFillTx/>
                <a:latin typeface="Arial" charset="0"/>
                <a:ea typeface="+mn-ea"/>
                <a:cs typeface="+mn-cs"/>
              </a:rPr>
              <a:t>homosexuals</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nor </a:t>
            </a:r>
            <a:r>
              <a:rPr kumimoji="0" lang="en-US" sz="2800" b="0" i="0" u="none" strike="noStrike" kern="1200" cap="none" spc="0" normalizeH="0" baseline="0" noProof="0" dirty="0">
                <a:ln>
                  <a:noFill/>
                </a:ln>
                <a:solidFill>
                  <a:srgbClr val="0000FF"/>
                </a:solidFill>
                <a:effectLst/>
                <a:uLnTx/>
                <a:uFillTx/>
                <a:latin typeface="Arial" charset="0"/>
                <a:ea typeface="+mn-ea"/>
                <a:cs typeface="+mn-cs"/>
              </a:rPr>
              <a:t>sodomites</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10 nor thieves, nor covetous, nor drunkards, nor revilers, nor </a:t>
            </a:r>
            <a:r>
              <a:rPr kumimoji="0" lang="en-US" sz="2800" b="0" i="0" u="none" strike="noStrike" kern="1200" cap="none" spc="0" normalizeH="0" baseline="0" noProof="0" dirty="0" err="1">
                <a:ln>
                  <a:noFill/>
                </a:ln>
                <a:solidFill>
                  <a:srgbClr val="000000"/>
                </a:solidFill>
                <a:effectLst/>
                <a:uLnTx/>
                <a:uFillTx/>
                <a:latin typeface="Arial" charset="0"/>
                <a:ea typeface="+mn-ea"/>
                <a:cs typeface="+mn-cs"/>
              </a:rPr>
              <a:t>extortioners</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will inherit the kingdom of God. </a:t>
            </a:r>
          </a:p>
        </p:txBody>
      </p:sp>
    </p:spTree>
    <p:extLst>
      <p:ext uri="{BB962C8B-B14F-4D97-AF65-F5344CB8AC3E}">
        <p14:creationId xmlns:p14="http://schemas.microsoft.com/office/powerpoint/2010/main" val="17155115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62000" y="609602"/>
          <a:ext cx="7772400" cy="576072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914400">
                <a:tc>
                  <a:txBody>
                    <a:bodyPr/>
                    <a:lstStyle/>
                    <a:p>
                      <a:pPr algn="ctr"/>
                      <a:r>
                        <a:rPr lang="en-US" sz="2400" dirty="0">
                          <a:latin typeface="Arial" panose="020B0604020202020204" pitchFamily="34" charset="0"/>
                          <a:cs typeface="Arial" panose="020B0604020202020204" pitchFamily="34" charset="0"/>
                        </a:rPr>
                        <a:t>“Homosexual” (NKJV)</a:t>
                      </a:r>
                    </a:p>
                  </a:txBody>
                  <a:tcPr/>
                </a:tc>
                <a:tc>
                  <a:txBody>
                    <a:bodyPr/>
                    <a:lstStyle/>
                    <a:p>
                      <a:pPr algn="ctr"/>
                      <a:r>
                        <a:rPr lang="en-US" sz="2400" dirty="0">
                          <a:latin typeface="Arial" panose="020B0604020202020204" pitchFamily="34" charset="0"/>
                          <a:cs typeface="Arial" panose="020B0604020202020204" pitchFamily="34" charset="0"/>
                        </a:rPr>
                        <a:t>“Sodomites” (NKJV)</a:t>
                      </a:r>
                    </a:p>
                  </a:txBody>
                  <a:tcPr/>
                </a:tc>
                <a:extLst>
                  <a:ext uri="{0D108BD9-81ED-4DB2-BD59-A6C34878D82A}">
                    <a16:rowId xmlns:a16="http://schemas.microsoft.com/office/drawing/2014/main" val="10000"/>
                  </a:ext>
                </a:extLst>
              </a:tr>
              <a:tr h="914400">
                <a:tc>
                  <a:txBody>
                    <a:bodyPr/>
                    <a:lstStyle/>
                    <a:p>
                      <a:pPr algn="ctr"/>
                      <a:r>
                        <a:rPr lang="en-US" sz="2400" dirty="0">
                          <a:latin typeface="Arial" panose="020B0604020202020204" pitchFamily="34" charset="0"/>
                          <a:cs typeface="Arial" panose="020B0604020202020204" pitchFamily="34" charset="0"/>
                        </a:rPr>
                        <a:t>ESV </a:t>
                      </a:r>
                      <a:r>
                        <a:rPr lang="en-US" sz="2400" dirty="0" err="1">
                          <a:latin typeface="Arial" panose="020B0604020202020204" pitchFamily="34" charset="0"/>
                          <a:cs typeface="Arial" panose="020B0604020202020204" pitchFamily="34" charset="0"/>
                        </a:rPr>
                        <a:t>fn</a:t>
                      </a:r>
                      <a:r>
                        <a:rPr lang="en-US" sz="2400" dirty="0">
                          <a:latin typeface="Arial" panose="020B0604020202020204" pitchFamily="34" charset="0"/>
                          <a:cs typeface="Arial" panose="020B0604020202020204" pitchFamily="34" charset="0"/>
                        </a:rPr>
                        <a:t>:</a:t>
                      </a:r>
                      <a:r>
                        <a:rPr lang="en-US" sz="2400" baseline="0" dirty="0">
                          <a:latin typeface="Arial" panose="020B0604020202020204" pitchFamily="34" charset="0"/>
                          <a:cs typeface="Arial" panose="020B0604020202020204" pitchFamily="34" charset="0"/>
                        </a:rPr>
                        <a:t> passive partner in homosexual acts</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latin typeface="Arial" panose="020B0604020202020204" pitchFamily="34" charset="0"/>
                          <a:cs typeface="Arial" panose="020B0604020202020204" pitchFamily="34" charset="0"/>
                        </a:rPr>
                        <a:t>ESV </a:t>
                      </a:r>
                      <a:r>
                        <a:rPr lang="en-US" sz="2400" dirty="0" err="1">
                          <a:latin typeface="Arial" panose="020B0604020202020204" pitchFamily="34" charset="0"/>
                          <a:cs typeface="Arial" panose="020B0604020202020204" pitchFamily="34" charset="0"/>
                        </a:rPr>
                        <a:t>fn</a:t>
                      </a:r>
                      <a:r>
                        <a:rPr lang="en-US" sz="2400" dirty="0">
                          <a:latin typeface="Arial" panose="020B0604020202020204" pitchFamily="34" charset="0"/>
                          <a:cs typeface="Arial" panose="020B0604020202020204" pitchFamily="34" charset="0"/>
                        </a:rPr>
                        <a:t>:</a:t>
                      </a:r>
                      <a:r>
                        <a:rPr lang="en-US" sz="2400" baseline="0" dirty="0">
                          <a:latin typeface="Arial" panose="020B0604020202020204" pitchFamily="34" charset="0"/>
                          <a:cs typeface="Arial" panose="020B0604020202020204" pitchFamily="34" charset="0"/>
                        </a:rPr>
                        <a:t> active partner in homosexual acts</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914400">
                <a:tc>
                  <a:txBody>
                    <a:bodyPr/>
                    <a:lstStyle/>
                    <a:p>
                      <a:pPr algn="ctr"/>
                      <a:r>
                        <a:rPr lang="en-US" sz="2400" dirty="0">
                          <a:latin typeface="Arial" panose="020B0604020202020204" pitchFamily="34" charset="0"/>
                          <a:cs typeface="Arial" panose="020B0604020202020204" pitchFamily="34" charset="0"/>
                        </a:rPr>
                        <a:t>“effeminate</a:t>
                      </a:r>
                      <a:r>
                        <a:rPr lang="en-US" sz="2400" baseline="0" dirty="0">
                          <a:latin typeface="Arial" panose="020B0604020202020204" pitchFamily="34" charset="0"/>
                          <a:cs typeface="Arial" panose="020B0604020202020204" pitchFamily="34" charset="0"/>
                        </a:rPr>
                        <a:t>” (ASV)</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latin typeface="Arial" panose="020B0604020202020204" pitchFamily="34" charset="0"/>
                          <a:cs typeface="Arial" panose="020B0604020202020204" pitchFamily="34" charset="0"/>
                        </a:rPr>
                        <a:t>“abusers of themselves with men” (ASV)</a:t>
                      </a:r>
                    </a:p>
                  </a:txBody>
                  <a:tcPr/>
                </a:tc>
                <a:extLst>
                  <a:ext uri="{0D108BD9-81ED-4DB2-BD59-A6C34878D82A}">
                    <a16:rowId xmlns:a16="http://schemas.microsoft.com/office/drawing/2014/main" val="10002"/>
                  </a:ext>
                </a:extLst>
              </a:tr>
              <a:tr h="914400">
                <a:tc>
                  <a:txBody>
                    <a:bodyPr/>
                    <a:lstStyle/>
                    <a:p>
                      <a:pPr algn="ctr"/>
                      <a:r>
                        <a:rPr lang="en-US" sz="2400" dirty="0">
                          <a:latin typeface="Arial" panose="020B0604020202020204" pitchFamily="34" charset="0"/>
                          <a:cs typeface="Arial" panose="020B0604020202020204" pitchFamily="34" charset="0"/>
                        </a:rPr>
                        <a:t>“men who have sex with men” (NIV)</a:t>
                      </a:r>
                    </a:p>
                  </a:txBody>
                  <a:tcPr/>
                </a:tc>
                <a:tc>
                  <a:txBody>
                    <a:bodyPr/>
                    <a:lstStyle/>
                    <a:p>
                      <a:pPr algn="ctr"/>
                      <a:r>
                        <a:rPr lang="en-US" sz="2400" dirty="0">
                          <a:latin typeface="Arial" panose="020B0604020202020204" pitchFamily="34" charset="0"/>
                          <a:cs typeface="Arial" panose="020B0604020202020204" pitchFamily="34" charset="0"/>
                        </a:rPr>
                        <a:t>“men who have sex with men</a:t>
                      </a:r>
                      <a:r>
                        <a:rPr lang="en-US" sz="2400" baseline="0" dirty="0">
                          <a:latin typeface="Arial" panose="020B0604020202020204" pitchFamily="34" charset="0"/>
                          <a:cs typeface="Arial" panose="020B0604020202020204" pitchFamily="34" charset="0"/>
                        </a:rPr>
                        <a:t> (NIV)</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914400">
                <a:tc>
                  <a:txBody>
                    <a:bodyPr/>
                    <a:lstStyle/>
                    <a:p>
                      <a:pPr algn="ctr"/>
                      <a:r>
                        <a:rPr lang="en-US" sz="2400" dirty="0">
                          <a:latin typeface="Arial" panose="020B0604020202020204" pitchFamily="34" charset="0"/>
                          <a:cs typeface="Arial" panose="020B0604020202020204" pitchFamily="34" charset="0"/>
                        </a:rPr>
                        <a:t>“passive</a:t>
                      </a:r>
                      <a:r>
                        <a:rPr lang="en-US" sz="2400" baseline="0" dirty="0">
                          <a:latin typeface="Arial" panose="020B0604020202020204" pitchFamily="34" charset="0"/>
                          <a:cs typeface="Arial" panose="020B0604020202020204" pitchFamily="34" charset="0"/>
                        </a:rPr>
                        <a:t> homosexual partners” (LEB)</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latin typeface="Arial" panose="020B0604020202020204" pitchFamily="34" charset="0"/>
                          <a:cs typeface="Arial" panose="020B0604020202020204" pitchFamily="34" charset="0"/>
                        </a:rPr>
                        <a:t>“dominant homosexual partners” (LEB) </a:t>
                      </a:r>
                    </a:p>
                  </a:txBody>
                  <a:tcPr/>
                </a:tc>
                <a:extLst>
                  <a:ext uri="{0D108BD9-81ED-4DB2-BD59-A6C34878D82A}">
                    <a16:rowId xmlns:a16="http://schemas.microsoft.com/office/drawing/2014/main" val="10004"/>
                  </a:ext>
                </a:extLst>
              </a:tr>
              <a:tr h="914400">
                <a:tc>
                  <a:txBody>
                    <a:bodyPr/>
                    <a:lstStyle/>
                    <a:p>
                      <a:pPr algn="ctr"/>
                      <a:r>
                        <a:rPr lang="en-US" sz="2400" dirty="0">
                          <a:latin typeface="Arial" panose="020B0604020202020204" pitchFamily="34" charset="0"/>
                          <a:cs typeface="Arial" panose="020B0604020202020204" pitchFamily="34" charset="0"/>
                        </a:rPr>
                        <a:t>“soft…a man who submits himself to unnatural lewdness” (Thayer)</a:t>
                      </a:r>
                    </a:p>
                  </a:txBody>
                  <a:tcPr/>
                </a:tc>
                <a:tc>
                  <a:txBody>
                    <a:bodyPr/>
                    <a:lstStyle/>
                    <a:p>
                      <a:pPr algn="ctr"/>
                      <a:r>
                        <a:rPr lang="en-US" sz="2400" dirty="0">
                          <a:latin typeface="Arial" panose="020B0604020202020204" pitchFamily="34" charset="0"/>
                          <a:cs typeface="Arial" panose="020B0604020202020204" pitchFamily="34" charset="0"/>
                        </a:rPr>
                        <a:t>“one who lies</a:t>
                      </a:r>
                      <a:r>
                        <a:rPr lang="en-US" sz="2400" baseline="0" dirty="0">
                          <a:latin typeface="Arial" panose="020B0604020202020204" pitchFamily="34" charset="0"/>
                          <a:cs typeface="Arial" panose="020B0604020202020204" pitchFamily="34" charset="0"/>
                        </a:rPr>
                        <a:t> with a male as with a female” (Thayer)</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539794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80000"/>
              </a:lnSpc>
              <a:spcBef>
                <a:spcPts val="700"/>
              </a:spcBef>
              <a:spcAft>
                <a:spcPts val="0"/>
              </a:spcAft>
              <a:buClr>
                <a:srgbClr val="ECE9C6"/>
              </a:buClr>
              <a:buSzPct val="95000"/>
              <a:buFont typeface="Wingdings"/>
              <a:buNone/>
              <a:tabLst/>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3539430"/>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Genesis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Leviticus 18 &amp; 20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Deuteronomy 23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Kings 14, 15 &amp; 22</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Judges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Romans 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Corinthians 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Timothy 1</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8746866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1981200" y="76200"/>
            <a:ext cx="5181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1 Tim. 1:9-10</a:t>
            </a:r>
          </a:p>
        </p:txBody>
      </p:sp>
      <p:sp>
        <p:nvSpPr>
          <p:cNvPr id="29699" name="Text Box 3"/>
          <p:cNvSpPr txBox="1">
            <a:spLocks noChangeArrowheads="1"/>
          </p:cNvSpPr>
          <p:nvPr/>
        </p:nvSpPr>
        <p:spPr bwMode="auto">
          <a:xfrm>
            <a:off x="609600" y="1550988"/>
            <a:ext cx="8001000" cy="3935412"/>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9 knowing this: that the law is not made for a righteous person, but for the lawless and insubordinate, for the ungodly and for sinners, for the unholy and profane, for murderers of fathers and murderers of mothers, for manslayers,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10 for fornicators, for </a:t>
            </a:r>
            <a:r>
              <a:rPr kumimoji="0" lang="en-US" sz="2800" b="0" i="0" u="none" strike="noStrike" kern="1200" cap="none" spc="0" normalizeH="0" baseline="0" noProof="0" dirty="0">
                <a:ln>
                  <a:noFill/>
                </a:ln>
                <a:solidFill>
                  <a:srgbClr val="0000FF"/>
                </a:solidFill>
                <a:effectLst/>
                <a:uLnTx/>
                <a:uFillTx/>
                <a:latin typeface="Arial" charset="0"/>
                <a:ea typeface="+mn-ea"/>
                <a:cs typeface="+mn-cs"/>
              </a:rPr>
              <a:t>sodomites</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for kidnappers, for liars, for perjurers, and if there is any other thing that is contrary to sound doctrine, </a:t>
            </a:r>
          </a:p>
        </p:txBody>
      </p:sp>
      <p:sp>
        <p:nvSpPr>
          <p:cNvPr id="2" name="TextBox 1"/>
          <p:cNvSpPr txBox="1"/>
          <p:nvPr/>
        </p:nvSpPr>
        <p:spPr>
          <a:xfrm>
            <a:off x="624840" y="5657671"/>
            <a:ext cx="83058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have sexual relations with people of the same sex” (NCV)</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44849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889DFBCF-B68E-6340-83B4-97525A7834C2}"/>
              </a:ext>
            </a:extLst>
          </p:cNvPr>
          <p:cNvSpPr txBox="1">
            <a:spLocks noChangeArrowheads="1"/>
          </p:cNvSpPr>
          <p:nvPr/>
        </p:nvSpPr>
        <p:spPr>
          <a:xfrm>
            <a:off x="2708953" y="2172128"/>
            <a:ext cx="5181600" cy="4114800"/>
          </a:xfrm>
          <a:prstGeom prst="rect">
            <a:avLst/>
          </a:prstGeom>
        </p:spPr>
        <p:txBody>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80000"/>
              </a:lnSpc>
              <a:spcBef>
                <a:spcPts val="700"/>
              </a:spcBef>
              <a:spcAft>
                <a:spcPts val="0"/>
              </a:spcAft>
              <a:buClr>
                <a:srgbClr val="ECE9C6"/>
              </a:buClr>
              <a:buSzPct val="95000"/>
              <a:buFont typeface="Wingdings"/>
              <a:buNone/>
              <a:tabLst/>
              <a:defRPr/>
            </a:pPr>
            <a:endParaRPr kumimoji="0" lang="en-US" sz="2800" b="0" i="1" u="none" strike="noStrike" kern="1200" cap="none" spc="0" normalizeH="0" baseline="0" noProof="0" dirty="0">
              <a:ln>
                <a:noFill/>
              </a:ln>
              <a:solidFill>
                <a:srgbClr val="3333CC"/>
              </a:solidFill>
              <a:effectLst>
                <a:outerShdw blurRad="38100" dist="38100" dir="2700000" algn="tl">
                  <a:srgbClr val="000000">
                    <a:alpha val="43137"/>
                  </a:srgbClr>
                </a:outerShdw>
              </a:effectLst>
              <a:uLnTx/>
              <a:uFillTx/>
              <a:latin typeface="Corbel"/>
              <a:ea typeface="+mn-ea"/>
              <a:cs typeface="+mn-cs"/>
            </a:endParaRPr>
          </a:p>
        </p:txBody>
      </p:sp>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3970318"/>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Genesis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Leviticus 18 &amp; 20</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Deuteronomy 23</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Kings 14, 15 &amp; 22</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Judges 19</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Romans 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1 Corinthians 6</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Timothy 1</a:t>
            </a:r>
          </a:p>
          <a:p>
            <a:pPr marL="457200" marR="0" lvl="0" indent="-457200" algn="l" defTabSz="457200" rtl="0" eaLnBrk="1" fontAlgn="auto" latinLnBrk="0" hangingPunct="1">
              <a:lnSpc>
                <a:spcPct val="100000"/>
              </a:lnSpc>
              <a:spcBef>
                <a:spcPts val="0"/>
              </a:spcBef>
              <a:spcAft>
                <a:spcPts val="0"/>
              </a:spcAft>
              <a:buClrTx/>
              <a:buSzTx/>
              <a:buFont typeface="+mj-lt"/>
              <a:buAutoNum type="alphaUcPeriod"/>
              <a:tabLst/>
              <a:defRPr/>
            </a:pPr>
            <a:r>
              <a:rPr lang="en-US" sz="2800" dirty="0">
                <a:solidFill>
                  <a:prstClr val="black"/>
                </a:solidFill>
                <a:latin typeface="Calibri" panose="020F0502020204030204"/>
              </a:rPr>
              <a:t>Jude 7</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prstClr val="black"/>
                </a:solidFill>
                <a:effectLst/>
                <a:uLnTx/>
                <a:uFillTx/>
                <a:latin typeface="Maiandra GD" pitchFamily="34" charset="0"/>
                <a:ea typeface="+mn-ea"/>
                <a:cs typeface="+mn-cs"/>
              </a:rPr>
              <a:t>Passages Addressing It</a:t>
            </a:r>
          </a:p>
        </p:txBody>
      </p:sp>
    </p:spTree>
    <p:extLst>
      <p:ext uri="{BB962C8B-B14F-4D97-AF65-F5344CB8AC3E}">
        <p14:creationId xmlns:p14="http://schemas.microsoft.com/office/powerpoint/2010/main" val="27380504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981200" y="76200"/>
            <a:ext cx="5181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Jude 7</a:t>
            </a:r>
          </a:p>
        </p:txBody>
      </p:sp>
      <p:sp>
        <p:nvSpPr>
          <p:cNvPr id="30723" name="Text Box 3"/>
          <p:cNvSpPr txBox="1">
            <a:spLocks noChangeArrowheads="1"/>
          </p:cNvSpPr>
          <p:nvPr/>
        </p:nvSpPr>
        <p:spPr bwMode="auto">
          <a:xfrm>
            <a:off x="762000" y="1219200"/>
            <a:ext cx="8001000" cy="2227262"/>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mn-cs"/>
              </a:rPr>
              <a:t>7 as Sodom and Gomorrah, and the cities around them in a similar manner to these, having given themselves over to </a:t>
            </a:r>
            <a:r>
              <a:rPr kumimoji="0" lang="en-US" sz="2800" b="0" i="0" u="none" strike="noStrike" kern="1200" cap="none" spc="0" normalizeH="0" baseline="0" noProof="0" dirty="0">
                <a:ln>
                  <a:noFill/>
                </a:ln>
                <a:solidFill>
                  <a:srgbClr val="0000FF"/>
                </a:solidFill>
                <a:effectLst/>
                <a:uLnTx/>
                <a:uFillTx/>
                <a:latin typeface="Arial" charset="0"/>
                <a:ea typeface="+mn-ea"/>
                <a:cs typeface="+mn-cs"/>
              </a:rPr>
              <a:t>sexual immorality</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and gone after </a:t>
            </a:r>
            <a:r>
              <a:rPr kumimoji="0" lang="en-US" sz="2800" b="0" i="0" u="none" strike="noStrike" kern="1200" cap="none" spc="0" normalizeH="0" baseline="0" noProof="0" dirty="0">
                <a:ln>
                  <a:noFill/>
                </a:ln>
                <a:solidFill>
                  <a:srgbClr val="0000FF"/>
                </a:solidFill>
                <a:effectLst/>
                <a:uLnTx/>
                <a:uFillTx/>
                <a:latin typeface="Arial" charset="0"/>
                <a:ea typeface="+mn-ea"/>
                <a:cs typeface="+mn-cs"/>
              </a:rPr>
              <a:t>strange flesh</a:t>
            </a:r>
            <a:r>
              <a:rPr kumimoji="0" lang="en-US" sz="2800" b="0" i="0" u="none" strike="noStrike" kern="1200" cap="none" spc="0" normalizeH="0" baseline="0" noProof="0" dirty="0">
                <a:ln>
                  <a:noFill/>
                </a:ln>
                <a:solidFill>
                  <a:srgbClr val="000000"/>
                </a:solidFill>
                <a:effectLst/>
                <a:uLnTx/>
                <a:uFillTx/>
                <a:latin typeface="Arial" charset="0"/>
                <a:ea typeface="+mn-ea"/>
                <a:cs typeface="+mn-cs"/>
              </a:rPr>
              <a:t>, are set forth as an example, suffering the vengeance of eternal fire. </a:t>
            </a:r>
          </a:p>
        </p:txBody>
      </p:sp>
      <p:sp>
        <p:nvSpPr>
          <p:cNvPr id="2" name="TextBox 1"/>
          <p:cNvSpPr txBox="1"/>
          <p:nvPr/>
        </p:nvSpPr>
        <p:spPr>
          <a:xfrm>
            <a:off x="838200" y="3962400"/>
            <a:ext cx="7620000" cy="1538883"/>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“pursued unnatural desire” (ESV)</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“desired sexual relations that God does not allow” (NCV)</a:t>
            </a:r>
          </a:p>
        </p:txBody>
      </p:sp>
    </p:spTree>
    <p:extLst>
      <p:ext uri="{BB962C8B-B14F-4D97-AF65-F5344CB8AC3E}">
        <p14:creationId xmlns:p14="http://schemas.microsoft.com/office/powerpoint/2010/main" val="19884195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2514600" y="0"/>
            <a:ext cx="419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1" i="0" u="none" strike="noStrike" kern="1200" cap="none" spc="0" normalizeH="0" baseline="0" noProof="0">
                <a:ln>
                  <a:noFill/>
                </a:ln>
                <a:solidFill>
                  <a:srgbClr val="FFFFCC"/>
                </a:solidFill>
                <a:effectLst/>
                <a:uLnTx/>
                <a:uFillTx/>
                <a:latin typeface="Comic Sans MS" pitchFamily="66" charset="0"/>
                <a:ea typeface="+mn-ea"/>
                <a:cs typeface="+mn-cs"/>
              </a:rPr>
              <a:t>Summary</a:t>
            </a:r>
          </a:p>
        </p:txBody>
      </p:sp>
      <p:sp>
        <p:nvSpPr>
          <p:cNvPr id="31747" name="Text Box 4"/>
          <p:cNvSpPr txBox="1">
            <a:spLocks noChangeArrowheads="1"/>
          </p:cNvSpPr>
          <p:nvPr/>
        </p:nvSpPr>
        <p:spPr bwMode="auto">
          <a:xfrm>
            <a:off x="762000" y="796290"/>
            <a:ext cx="7696200" cy="5909310"/>
          </a:xfrm>
          <a:prstGeom prst="rect">
            <a:avLst/>
          </a:prstGeom>
          <a:solidFill>
            <a:schemeClr val="tx1"/>
          </a:solidFill>
          <a:ln w="9525">
            <a:noFill/>
            <a:miter lim="800000"/>
            <a:headEnd/>
            <a:tailEnd/>
          </a:ln>
          <a:effectLst/>
        </p:spPr>
        <p:txBody>
          <a:bodyPr>
            <a:spAutoFit/>
          </a:bodyPr>
          <a:lstStyle/>
          <a:p>
            <a:pPr marL="0" marR="0" lvl="0" indent="0" algn="l" defTabSz="914400" rtl="0" eaLnBrk="1" fontAlgn="base" latinLnBrk="0" hangingPunct="1">
              <a:lnSpc>
                <a:spcPct val="5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Gen. 19:1-28  - God Destroyed Sodom</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Lev. 18:22 – Abomination</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Lev. 20:13 – Death</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Deut 23:17 – Perverted</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1 Kings 14:24 – Perverted</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1 Kings 15:12 – Associated with idolatry</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1 Kings 22:46 – Perverted Banished</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2 Kings 23:7 – Perverted</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Judges 19:22-30 – Wicked / Outrage / Vile</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Rom. 1:24-29 – Against Nature</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1 Cor. 6:9-10 – Can’t go to heaven</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1 Tim. 1:9-10 – Law lies against (penalty)</a:t>
            </a:r>
          </a:p>
          <a:p>
            <a:pPr marL="0" marR="0" lvl="0" indent="0" algn="l" defTabSz="914400" rtl="0" eaLnBrk="1" fontAlgn="base" latinLnBrk="0" hangingPunct="1">
              <a:lnSpc>
                <a:spcPct val="50000"/>
              </a:lnSpc>
              <a:spcBef>
                <a:spcPct val="50000"/>
              </a:spcBef>
              <a:spcAft>
                <a:spcPct val="0"/>
              </a:spcAft>
              <a:buClrTx/>
              <a:buSzTx/>
              <a:buFontTx/>
              <a:buChar char="•"/>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mn-cs"/>
              </a:rPr>
              <a:t> Jude 7 – Suffer Vengeance</a:t>
            </a:r>
          </a:p>
        </p:txBody>
      </p:sp>
    </p:spTree>
    <p:extLst>
      <p:ext uri="{BB962C8B-B14F-4D97-AF65-F5344CB8AC3E}">
        <p14:creationId xmlns:p14="http://schemas.microsoft.com/office/powerpoint/2010/main" val="35702065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4898" name="Text Box 2"/>
          <p:cNvSpPr txBox="1">
            <a:spLocks noChangeArrowheads="1"/>
          </p:cNvSpPr>
          <p:nvPr/>
        </p:nvSpPr>
        <p:spPr bwMode="auto">
          <a:xfrm>
            <a:off x="533400" y="2362200"/>
            <a:ext cx="8077200" cy="35052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40000"/>
              </a:lnSpc>
              <a:spcBef>
                <a:spcPct val="0"/>
              </a:spcBef>
              <a:spcAft>
                <a:spcPct val="0"/>
              </a:spcAft>
              <a:buClrTx/>
              <a:buSzTx/>
              <a:buFontTx/>
              <a:buChar char="•"/>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1" i="0"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Homosexuals</a:t>
            </a: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0" i="0" u="none" strike="noStrike" kern="1200" cap="none" spc="0" normalizeH="0" baseline="0" noProof="0" dirty="0">
                <a:ln>
                  <a:noFill/>
                </a:ln>
                <a:solidFill>
                  <a:srgbClr val="FFFF66"/>
                </a:solidFill>
                <a:effectLst>
                  <a:outerShdw blurRad="38100" dist="38100" dir="2700000" algn="tl">
                    <a:srgbClr val="000000">
                      <a:alpha val="43137"/>
                    </a:srgbClr>
                  </a:outerShdw>
                </a:effectLst>
                <a:uLnTx/>
                <a:uFillTx/>
                <a:latin typeface="Arial" charset="0"/>
                <a:ea typeface="+mn-ea"/>
                <a:cs typeface="+mn-cs"/>
              </a:rPr>
              <a:t>(1 Cor.  6:9, NKJV)</a:t>
            </a:r>
          </a:p>
          <a:p>
            <a:pPr marL="0" marR="0" lvl="0" indent="0" algn="l" defTabSz="914400" rtl="0" eaLnBrk="1" fontAlgn="base" latinLnBrk="0" hangingPunct="1">
              <a:lnSpc>
                <a:spcPct val="140000"/>
              </a:lnSpc>
              <a:spcBef>
                <a:spcPct val="0"/>
              </a:spcBef>
              <a:spcAft>
                <a:spcPct val="0"/>
              </a:spcAft>
              <a:buClrTx/>
              <a:buSzTx/>
              <a:buFontTx/>
              <a:buChar char="•"/>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1" i="0"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Sodomites</a:t>
            </a: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0" i="0" u="none" strike="noStrike" kern="1200" cap="none" spc="0" normalizeH="0" baseline="0" noProof="0" dirty="0">
                <a:ln>
                  <a:noFill/>
                </a:ln>
                <a:solidFill>
                  <a:srgbClr val="FFFF66"/>
                </a:solidFill>
                <a:effectLst>
                  <a:outerShdw blurRad="38100" dist="38100" dir="2700000" algn="tl">
                    <a:srgbClr val="000000">
                      <a:alpha val="43137"/>
                    </a:srgbClr>
                  </a:outerShdw>
                </a:effectLst>
                <a:uLnTx/>
                <a:uFillTx/>
                <a:latin typeface="Arial" charset="0"/>
                <a:ea typeface="+mn-ea"/>
                <a:cs typeface="+mn-cs"/>
              </a:rPr>
              <a:t>(1 Cor.  6:9, NKJV)</a:t>
            </a:r>
          </a:p>
          <a:p>
            <a:pPr marL="0" marR="0" lvl="0" indent="0" algn="l" defTabSz="914400" rtl="0" eaLnBrk="1" fontAlgn="base" latinLnBrk="0" hangingPunct="1">
              <a:lnSpc>
                <a:spcPct val="140000"/>
              </a:lnSpc>
              <a:spcBef>
                <a:spcPct val="0"/>
              </a:spcBef>
              <a:spcAft>
                <a:spcPct val="0"/>
              </a:spcAft>
              <a:buClrTx/>
              <a:buSzTx/>
              <a:buFontTx/>
              <a:buChar char="•"/>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1" i="0"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Abusers of themselves</a:t>
            </a: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0" i="0" u="none" strike="noStrike" kern="1200" cap="none" spc="0" normalizeH="0" baseline="0" noProof="0" dirty="0">
                <a:ln>
                  <a:noFill/>
                </a:ln>
                <a:solidFill>
                  <a:srgbClr val="FFFF66"/>
                </a:solidFill>
                <a:effectLst>
                  <a:outerShdw blurRad="38100" dist="38100" dir="2700000" algn="tl">
                    <a:srgbClr val="000000">
                      <a:alpha val="43137"/>
                    </a:srgbClr>
                  </a:outerShdw>
                </a:effectLst>
                <a:uLnTx/>
                <a:uFillTx/>
                <a:latin typeface="Arial" charset="0"/>
                <a:ea typeface="+mn-ea"/>
                <a:cs typeface="+mn-cs"/>
              </a:rPr>
              <a:t>(1 Cor.  6:9 KJV)</a:t>
            </a:r>
          </a:p>
          <a:p>
            <a:pPr marL="0" marR="0" lvl="0" indent="0" algn="l" defTabSz="914400" rtl="0" eaLnBrk="1" fontAlgn="base" latinLnBrk="0" hangingPunct="1">
              <a:lnSpc>
                <a:spcPct val="140000"/>
              </a:lnSpc>
              <a:spcBef>
                <a:spcPct val="0"/>
              </a:spcBef>
              <a:spcAft>
                <a:spcPct val="0"/>
              </a:spcAft>
              <a:buClrTx/>
              <a:buSzTx/>
              <a:buFontTx/>
              <a:buChar char="•"/>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1" i="0"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Perverted</a:t>
            </a: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0" i="0" u="none" strike="noStrike" kern="1200" cap="none" spc="0" normalizeH="0" baseline="0" noProof="0" dirty="0">
                <a:ln>
                  <a:noFill/>
                </a:ln>
                <a:solidFill>
                  <a:srgbClr val="FFFF66"/>
                </a:solidFill>
                <a:effectLst>
                  <a:outerShdw blurRad="38100" dist="38100" dir="2700000" algn="tl">
                    <a:srgbClr val="000000">
                      <a:alpha val="43137"/>
                    </a:srgbClr>
                  </a:outerShdw>
                </a:effectLst>
                <a:uLnTx/>
                <a:uFillTx/>
                <a:latin typeface="Arial" charset="0"/>
                <a:ea typeface="+mn-ea"/>
                <a:cs typeface="+mn-cs"/>
              </a:rPr>
              <a:t>(Deut.  23:17; 1 Tim.  1:10)</a:t>
            </a:r>
          </a:p>
          <a:p>
            <a:pPr marL="0" marR="0" lvl="0" indent="0" algn="l" defTabSz="914400" rtl="0" eaLnBrk="1" fontAlgn="base" latinLnBrk="0" hangingPunct="1">
              <a:lnSpc>
                <a:spcPct val="140000"/>
              </a:lnSpc>
              <a:spcBef>
                <a:spcPct val="0"/>
              </a:spcBef>
              <a:spcAft>
                <a:spcPct val="0"/>
              </a:spcAft>
              <a:buClrTx/>
              <a:buSzTx/>
              <a:buFontTx/>
              <a:buChar char="•"/>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1" i="0" u="sng"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Dogs</a:t>
            </a: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3200" b="0" i="0" u="none" strike="noStrike" kern="1200" cap="none" spc="0" normalizeH="0" baseline="0" noProof="0" dirty="0">
                <a:ln>
                  <a:noFill/>
                </a:ln>
                <a:solidFill>
                  <a:srgbClr val="FFFF66"/>
                </a:solidFill>
                <a:effectLst>
                  <a:outerShdw blurRad="38100" dist="38100" dir="2700000" algn="tl">
                    <a:srgbClr val="000000">
                      <a:alpha val="43137"/>
                    </a:srgbClr>
                  </a:outerShdw>
                </a:effectLst>
                <a:uLnTx/>
                <a:uFillTx/>
                <a:latin typeface="Arial" charset="0"/>
                <a:ea typeface="+mn-ea"/>
                <a:cs typeface="+mn-cs"/>
              </a:rPr>
              <a:t>(Deut.  23:18; Rev. 22:15)</a:t>
            </a:r>
          </a:p>
        </p:txBody>
      </p:sp>
      <p:grpSp>
        <p:nvGrpSpPr>
          <p:cNvPr id="1029" name="Group 3"/>
          <p:cNvGrpSpPr>
            <a:grpSpLocks/>
          </p:cNvGrpSpPr>
          <p:nvPr/>
        </p:nvGrpSpPr>
        <p:grpSpPr bwMode="auto">
          <a:xfrm>
            <a:off x="1085626" y="0"/>
            <a:ext cx="1447800" cy="2209800"/>
            <a:chOff x="240" y="0"/>
            <a:chExt cx="1188" cy="1776"/>
          </a:xfrm>
        </p:grpSpPr>
        <p:graphicFrame>
          <p:nvGraphicFramePr>
            <p:cNvPr id="1026" name="Object 4"/>
            <p:cNvGraphicFramePr>
              <a:graphicFrameLocks noChangeAspect="1"/>
            </p:cNvGraphicFramePr>
            <p:nvPr/>
          </p:nvGraphicFramePr>
          <p:xfrm>
            <a:off x="240" y="0"/>
            <a:ext cx="1188" cy="1776"/>
          </p:xfrm>
          <a:graphic>
            <a:graphicData uri="http://schemas.openxmlformats.org/presentationml/2006/ole">
              <mc:AlternateContent xmlns:mc="http://schemas.openxmlformats.org/markup-compatibility/2006">
                <mc:Choice xmlns:v="urn:schemas-microsoft-com:vml" Requires="v">
                  <p:oleObj r:id="rId2" imgW="7125122" imgH="11512512" progId="">
                    <p:embed/>
                  </p:oleObj>
                </mc:Choice>
                <mc:Fallback>
                  <p:oleObj r:id="rId2" imgW="7125122" imgH="11512512" progId="">
                    <p:embed/>
                    <p:pic>
                      <p:nvPicPr>
                        <p:cNvPr id="102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0"/>
                          <a:ext cx="1188" cy="1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5"/>
            <p:cNvGraphicFramePr>
              <a:graphicFrameLocks noChangeAspect="1"/>
            </p:cNvGraphicFramePr>
            <p:nvPr/>
          </p:nvGraphicFramePr>
          <p:xfrm>
            <a:off x="1008" y="624"/>
            <a:ext cx="24" cy="24"/>
          </p:xfrm>
          <a:graphic>
            <a:graphicData uri="http://schemas.openxmlformats.org/presentationml/2006/ole">
              <mc:AlternateContent xmlns:mc="http://schemas.openxmlformats.org/markup-compatibility/2006">
                <mc:Choice xmlns:v="urn:schemas-microsoft-com:vml" Requires="v">
                  <p:oleObj name="Drawing" r:id="rId4" imgW="38160" imgH="38160" progId="WPDraw30.Drawing">
                    <p:embed/>
                  </p:oleObj>
                </mc:Choice>
                <mc:Fallback>
                  <p:oleObj name="Drawing" r:id="rId4" imgW="38160" imgH="38160" progId="WPDraw30.Drawing">
                    <p:embed/>
                    <p:pic>
                      <p:nvPicPr>
                        <p:cNvPr id="102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8" y="624"/>
                          <a:ext cx="24" cy="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 name="TextBox 1">
            <a:extLst>
              <a:ext uri="{FF2B5EF4-FFF2-40B4-BE49-F238E27FC236}">
                <a16:creationId xmlns:a16="http://schemas.microsoft.com/office/drawing/2014/main" id="{AA559321-7E10-0DFB-F4A0-B42670BEA7F8}"/>
              </a:ext>
            </a:extLst>
          </p:cNvPr>
          <p:cNvSpPr txBox="1"/>
          <p:nvPr/>
        </p:nvSpPr>
        <p:spPr>
          <a:xfrm>
            <a:off x="2656242" y="550902"/>
            <a:ext cx="5954358" cy="1107996"/>
          </a:xfrm>
          <a:prstGeom prst="rect">
            <a:avLst/>
          </a:prstGeom>
          <a:noFill/>
        </p:spPr>
        <p:txBody>
          <a:bodyPr wrap="square" rtlCol="0">
            <a:spAutoFit/>
          </a:bodyPr>
          <a:lstStyle/>
          <a:p>
            <a:pPr algn="ctr"/>
            <a:r>
              <a:rPr lang="en-US" sz="6600" b="1" dirty="0">
                <a:solidFill>
                  <a:schemeClr val="accent3">
                    <a:lumMod val="60000"/>
                    <a:lumOff val="40000"/>
                  </a:schemeClr>
                </a:solidFill>
                <a:effectLst>
                  <a:outerShdw blurRad="38100" dist="38100" dir="2700000" algn="tl">
                    <a:srgbClr val="000000">
                      <a:alpha val="43137"/>
                    </a:srgbClr>
                  </a:outerShdw>
                </a:effectLst>
                <a:latin typeface="Amasis MT Pro Black" panose="02040A04050005020304" pitchFamily="18" charset="0"/>
              </a:rPr>
              <a:t>Bible Terms</a:t>
            </a:r>
          </a:p>
        </p:txBody>
      </p:sp>
    </p:spTree>
    <p:extLst>
      <p:ext uri="{BB962C8B-B14F-4D97-AF65-F5344CB8AC3E}">
        <p14:creationId xmlns:p14="http://schemas.microsoft.com/office/powerpoint/2010/main" val="40016095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64898">
                                            <p:txEl>
                                              <p:pRg st="0" end="0"/>
                                            </p:txEl>
                                          </p:spTgt>
                                        </p:tgtEl>
                                        <p:attrNameLst>
                                          <p:attrName>style.visibility</p:attrName>
                                        </p:attrNameLst>
                                      </p:cBhvr>
                                      <p:to>
                                        <p:strVal val="visible"/>
                                      </p:to>
                                    </p:set>
                                    <p:anim calcmode="lin" valueType="num">
                                      <p:cBhvr>
                                        <p:cTn id="7" dur="1000" fill="hold"/>
                                        <p:tgtEl>
                                          <p:spTgt spid="464898">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46489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46489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64898">
                                            <p:txEl>
                                              <p:pRg st="1" end="1"/>
                                            </p:txEl>
                                          </p:spTgt>
                                        </p:tgtEl>
                                        <p:attrNameLst>
                                          <p:attrName>style.visibility</p:attrName>
                                        </p:attrNameLst>
                                      </p:cBhvr>
                                      <p:to>
                                        <p:strVal val="visible"/>
                                      </p:to>
                                    </p:set>
                                    <p:anim calcmode="lin" valueType="num">
                                      <p:cBhvr>
                                        <p:cTn id="14" dur="1000" fill="hold"/>
                                        <p:tgtEl>
                                          <p:spTgt spid="464898">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46489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64898">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464898">
                                            <p:txEl>
                                              <p:pRg st="2" end="2"/>
                                            </p:txEl>
                                          </p:spTgt>
                                        </p:tgtEl>
                                        <p:attrNameLst>
                                          <p:attrName>style.visibility</p:attrName>
                                        </p:attrNameLst>
                                      </p:cBhvr>
                                      <p:to>
                                        <p:strVal val="visible"/>
                                      </p:to>
                                    </p:set>
                                    <p:anim calcmode="lin" valueType="num">
                                      <p:cBhvr>
                                        <p:cTn id="21" dur="1000" fill="hold"/>
                                        <p:tgtEl>
                                          <p:spTgt spid="464898">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46489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64898">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464898">
                                            <p:txEl>
                                              <p:pRg st="3" end="3"/>
                                            </p:txEl>
                                          </p:spTgt>
                                        </p:tgtEl>
                                        <p:attrNameLst>
                                          <p:attrName>style.visibility</p:attrName>
                                        </p:attrNameLst>
                                      </p:cBhvr>
                                      <p:to>
                                        <p:strVal val="visible"/>
                                      </p:to>
                                    </p:set>
                                    <p:anim calcmode="lin" valueType="num">
                                      <p:cBhvr>
                                        <p:cTn id="28" dur="1000" fill="hold"/>
                                        <p:tgtEl>
                                          <p:spTgt spid="464898">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46489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464898">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464898">
                                            <p:txEl>
                                              <p:pRg st="4" end="4"/>
                                            </p:txEl>
                                          </p:spTgt>
                                        </p:tgtEl>
                                        <p:attrNameLst>
                                          <p:attrName>style.visibility</p:attrName>
                                        </p:attrNameLst>
                                      </p:cBhvr>
                                      <p:to>
                                        <p:strVal val="visible"/>
                                      </p:to>
                                    </p:set>
                                    <p:anim calcmode="lin" valueType="num">
                                      <p:cBhvr>
                                        <p:cTn id="35" dur="1000" fill="hold"/>
                                        <p:tgtEl>
                                          <p:spTgt spid="464898">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46489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46489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4898"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1256113"/>
          </a:xfrm>
          <a:custGeom>
            <a:avLst/>
            <a:gdLst>
              <a:gd name="connsiteX0" fmla="*/ 0 w 8142270"/>
              <a:gd name="connsiteY0" fmla="*/ 0 h 1256113"/>
              <a:gd name="connsiteX1" fmla="*/ 841368 w 8142270"/>
              <a:gd name="connsiteY1" fmla="*/ 0 h 1256113"/>
              <a:gd name="connsiteX2" fmla="*/ 1519890 w 8142270"/>
              <a:gd name="connsiteY2" fmla="*/ 0 h 1256113"/>
              <a:gd name="connsiteX3" fmla="*/ 1954145 w 8142270"/>
              <a:gd name="connsiteY3" fmla="*/ 0 h 1256113"/>
              <a:gd name="connsiteX4" fmla="*/ 2551245 w 8142270"/>
              <a:gd name="connsiteY4" fmla="*/ 0 h 1256113"/>
              <a:gd name="connsiteX5" fmla="*/ 2985499 w 8142270"/>
              <a:gd name="connsiteY5" fmla="*/ 0 h 1256113"/>
              <a:gd name="connsiteX6" fmla="*/ 3664022 w 8142270"/>
              <a:gd name="connsiteY6" fmla="*/ 0 h 1256113"/>
              <a:gd name="connsiteX7" fmla="*/ 4342544 w 8142270"/>
              <a:gd name="connsiteY7" fmla="*/ 0 h 1256113"/>
              <a:gd name="connsiteX8" fmla="*/ 4858221 w 8142270"/>
              <a:gd name="connsiteY8" fmla="*/ 0 h 1256113"/>
              <a:gd name="connsiteX9" fmla="*/ 5373898 w 8142270"/>
              <a:gd name="connsiteY9" fmla="*/ 0 h 1256113"/>
              <a:gd name="connsiteX10" fmla="*/ 6052421 w 8142270"/>
              <a:gd name="connsiteY10" fmla="*/ 0 h 1256113"/>
              <a:gd name="connsiteX11" fmla="*/ 6649521 w 8142270"/>
              <a:gd name="connsiteY11" fmla="*/ 0 h 1256113"/>
              <a:gd name="connsiteX12" fmla="*/ 7409466 w 8142270"/>
              <a:gd name="connsiteY12" fmla="*/ 0 h 1256113"/>
              <a:gd name="connsiteX13" fmla="*/ 8142270 w 8142270"/>
              <a:gd name="connsiteY13" fmla="*/ 0 h 1256113"/>
              <a:gd name="connsiteX14" fmla="*/ 8142270 w 8142270"/>
              <a:gd name="connsiteY14" fmla="*/ 615495 h 1256113"/>
              <a:gd name="connsiteX15" fmla="*/ 8142270 w 8142270"/>
              <a:gd name="connsiteY15" fmla="*/ 1256113 h 1256113"/>
              <a:gd name="connsiteX16" fmla="*/ 7382325 w 8142270"/>
              <a:gd name="connsiteY16" fmla="*/ 1256113 h 1256113"/>
              <a:gd name="connsiteX17" fmla="*/ 6703802 w 8142270"/>
              <a:gd name="connsiteY17" fmla="*/ 1256113 h 1256113"/>
              <a:gd name="connsiteX18" fmla="*/ 6188125 w 8142270"/>
              <a:gd name="connsiteY18" fmla="*/ 1256113 h 1256113"/>
              <a:gd name="connsiteX19" fmla="*/ 5428180 w 8142270"/>
              <a:gd name="connsiteY19" fmla="*/ 1256113 h 1256113"/>
              <a:gd name="connsiteX20" fmla="*/ 4993926 w 8142270"/>
              <a:gd name="connsiteY20" fmla="*/ 1256113 h 1256113"/>
              <a:gd name="connsiteX21" fmla="*/ 4559671 w 8142270"/>
              <a:gd name="connsiteY21" fmla="*/ 1256113 h 1256113"/>
              <a:gd name="connsiteX22" fmla="*/ 3881149 w 8142270"/>
              <a:gd name="connsiteY22" fmla="*/ 1256113 h 1256113"/>
              <a:gd name="connsiteX23" fmla="*/ 3284049 w 8142270"/>
              <a:gd name="connsiteY23" fmla="*/ 1256113 h 1256113"/>
              <a:gd name="connsiteX24" fmla="*/ 2605526 w 8142270"/>
              <a:gd name="connsiteY24" fmla="*/ 1256113 h 1256113"/>
              <a:gd name="connsiteX25" fmla="*/ 1764158 w 8142270"/>
              <a:gd name="connsiteY25" fmla="*/ 1256113 h 1256113"/>
              <a:gd name="connsiteX26" fmla="*/ 1329904 w 8142270"/>
              <a:gd name="connsiteY26" fmla="*/ 1256113 h 1256113"/>
              <a:gd name="connsiteX27" fmla="*/ 0 w 8142270"/>
              <a:gd name="connsiteY27" fmla="*/ 1256113 h 1256113"/>
              <a:gd name="connsiteX28" fmla="*/ 0 w 8142270"/>
              <a:gd name="connsiteY28" fmla="*/ 628057 h 1256113"/>
              <a:gd name="connsiteX29" fmla="*/ 0 w 8142270"/>
              <a:gd name="connsiteY29" fmla="*/ 0 h 125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142270" h="1256113" fill="none" extrusionOk="0">
                <a:moveTo>
                  <a:pt x="0" y="0"/>
                </a:moveTo>
                <a:cubicBezTo>
                  <a:pt x="279972" y="2730"/>
                  <a:pt x="426246" y="-32655"/>
                  <a:pt x="841368" y="0"/>
                </a:cubicBezTo>
                <a:cubicBezTo>
                  <a:pt x="1256490" y="32655"/>
                  <a:pt x="1286909" y="-4608"/>
                  <a:pt x="1519890" y="0"/>
                </a:cubicBezTo>
                <a:cubicBezTo>
                  <a:pt x="1752871" y="4608"/>
                  <a:pt x="1859145" y="-21"/>
                  <a:pt x="1954145" y="0"/>
                </a:cubicBezTo>
                <a:cubicBezTo>
                  <a:pt x="2049146" y="21"/>
                  <a:pt x="2326464" y="9152"/>
                  <a:pt x="2551245" y="0"/>
                </a:cubicBezTo>
                <a:cubicBezTo>
                  <a:pt x="2776026" y="-9152"/>
                  <a:pt x="2787896" y="-8204"/>
                  <a:pt x="2985499" y="0"/>
                </a:cubicBezTo>
                <a:cubicBezTo>
                  <a:pt x="3183102" y="8204"/>
                  <a:pt x="3326820" y="-5875"/>
                  <a:pt x="3664022" y="0"/>
                </a:cubicBezTo>
                <a:cubicBezTo>
                  <a:pt x="4001224" y="5875"/>
                  <a:pt x="4003735" y="-5763"/>
                  <a:pt x="4342544" y="0"/>
                </a:cubicBezTo>
                <a:cubicBezTo>
                  <a:pt x="4681353" y="5763"/>
                  <a:pt x="4725882" y="-12157"/>
                  <a:pt x="4858221" y="0"/>
                </a:cubicBezTo>
                <a:cubicBezTo>
                  <a:pt x="4990560" y="12157"/>
                  <a:pt x="5175447" y="16311"/>
                  <a:pt x="5373898" y="0"/>
                </a:cubicBezTo>
                <a:cubicBezTo>
                  <a:pt x="5572349" y="-16311"/>
                  <a:pt x="5884298" y="31294"/>
                  <a:pt x="6052421" y="0"/>
                </a:cubicBezTo>
                <a:cubicBezTo>
                  <a:pt x="6220544" y="-31294"/>
                  <a:pt x="6418659" y="-1136"/>
                  <a:pt x="6649521" y="0"/>
                </a:cubicBezTo>
                <a:cubicBezTo>
                  <a:pt x="6880383" y="1136"/>
                  <a:pt x="7089890" y="25103"/>
                  <a:pt x="7409466" y="0"/>
                </a:cubicBezTo>
                <a:cubicBezTo>
                  <a:pt x="7729043" y="-25103"/>
                  <a:pt x="7777978" y="11544"/>
                  <a:pt x="8142270" y="0"/>
                </a:cubicBezTo>
                <a:cubicBezTo>
                  <a:pt x="8124312" y="183064"/>
                  <a:pt x="8119531" y="349911"/>
                  <a:pt x="8142270" y="615495"/>
                </a:cubicBezTo>
                <a:cubicBezTo>
                  <a:pt x="8165009" y="881079"/>
                  <a:pt x="8123181" y="988248"/>
                  <a:pt x="8142270" y="1256113"/>
                </a:cubicBezTo>
                <a:cubicBezTo>
                  <a:pt x="7958016" y="1226976"/>
                  <a:pt x="7714523" y="1247413"/>
                  <a:pt x="7382325" y="1256113"/>
                </a:cubicBezTo>
                <a:cubicBezTo>
                  <a:pt x="7050128" y="1264813"/>
                  <a:pt x="6907690" y="1264317"/>
                  <a:pt x="6703802" y="1256113"/>
                </a:cubicBezTo>
                <a:cubicBezTo>
                  <a:pt x="6499914" y="1247909"/>
                  <a:pt x="6395366" y="1256567"/>
                  <a:pt x="6188125" y="1256113"/>
                </a:cubicBezTo>
                <a:cubicBezTo>
                  <a:pt x="5980884" y="1255659"/>
                  <a:pt x="5780202" y="1227583"/>
                  <a:pt x="5428180" y="1256113"/>
                </a:cubicBezTo>
                <a:cubicBezTo>
                  <a:pt x="5076159" y="1284643"/>
                  <a:pt x="5203751" y="1253148"/>
                  <a:pt x="4993926" y="1256113"/>
                </a:cubicBezTo>
                <a:cubicBezTo>
                  <a:pt x="4784101" y="1259078"/>
                  <a:pt x="4694929" y="1245080"/>
                  <a:pt x="4559671" y="1256113"/>
                </a:cubicBezTo>
                <a:cubicBezTo>
                  <a:pt x="4424414" y="1267146"/>
                  <a:pt x="4039514" y="1240741"/>
                  <a:pt x="3881149" y="1256113"/>
                </a:cubicBezTo>
                <a:cubicBezTo>
                  <a:pt x="3722784" y="1271485"/>
                  <a:pt x="3433094" y="1237808"/>
                  <a:pt x="3284049" y="1256113"/>
                </a:cubicBezTo>
                <a:cubicBezTo>
                  <a:pt x="3135004" y="1274418"/>
                  <a:pt x="2900915" y="1231435"/>
                  <a:pt x="2605526" y="1256113"/>
                </a:cubicBezTo>
                <a:cubicBezTo>
                  <a:pt x="2310137" y="1280791"/>
                  <a:pt x="1962331" y="1288799"/>
                  <a:pt x="1764158" y="1256113"/>
                </a:cubicBezTo>
                <a:cubicBezTo>
                  <a:pt x="1565985" y="1223427"/>
                  <a:pt x="1522410" y="1255127"/>
                  <a:pt x="1329904" y="1256113"/>
                </a:cubicBezTo>
                <a:cubicBezTo>
                  <a:pt x="1137398" y="1257099"/>
                  <a:pt x="384698" y="1200939"/>
                  <a:pt x="0" y="1256113"/>
                </a:cubicBezTo>
                <a:cubicBezTo>
                  <a:pt x="-25772" y="977782"/>
                  <a:pt x="-13675" y="868897"/>
                  <a:pt x="0" y="628057"/>
                </a:cubicBezTo>
                <a:cubicBezTo>
                  <a:pt x="13675" y="387217"/>
                  <a:pt x="10325" y="207671"/>
                  <a:pt x="0" y="0"/>
                </a:cubicBezTo>
                <a:close/>
              </a:path>
              <a:path w="8142270" h="1256113"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6003" y="240474"/>
                  <a:pt x="8118932" y="398226"/>
                  <a:pt x="8142270" y="590373"/>
                </a:cubicBezTo>
                <a:cubicBezTo>
                  <a:pt x="8165608" y="782520"/>
                  <a:pt x="8140811" y="935968"/>
                  <a:pt x="8142270" y="1256113"/>
                </a:cubicBezTo>
                <a:cubicBezTo>
                  <a:pt x="8021416" y="1284824"/>
                  <a:pt x="7722907" y="1236918"/>
                  <a:pt x="7545170" y="1256113"/>
                </a:cubicBezTo>
                <a:cubicBezTo>
                  <a:pt x="7367433" y="1275308"/>
                  <a:pt x="7154476" y="1291810"/>
                  <a:pt x="6785225" y="1256113"/>
                </a:cubicBezTo>
                <a:cubicBezTo>
                  <a:pt x="6415974" y="1220416"/>
                  <a:pt x="6327893" y="1293887"/>
                  <a:pt x="5943857" y="1256113"/>
                </a:cubicBezTo>
                <a:cubicBezTo>
                  <a:pt x="5559821" y="1218339"/>
                  <a:pt x="5377168" y="1228460"/>
                  <a:pt x="5102489" y="1256113"/>
                </a:cubicBezTo>
                <a:cubicBezTo>
                  <a:pt x="4827810" y="1283766"/>
                  <a:pt x="4634832" y="1257086"/>
                  <a:pt x="4505389" y="1256113"/>
                </a:cubicBezTo>
                <a:cubicBezTo>
                  <a:pt x="4375946" y="1255140"/>
                  <a:pt x="4016959" y="1237575"/>
                  <a:pt x="3826867" y="1256113"/>
                </a:cubicBezTo>
                <a:cubicBezTo>
                  <a:pt x="3636775" y="1274651"/>
                  <a:pt x="3543909" y="1241545"/>
                  <a:pt x="3392612" y="1256113"/>
                </a:cubicBezTo>
                <a:cubicBezTo>
                  <a:pt x="3241316" y="1270681"/>
                  <a:pt x="2833695" y="1291216"/>
                  <a:pt x="2551245" y="1256113"/>
                </a:cubicBezTo>
                <a:cubicBezTo>
                  <a:pt x="2268795" y="1221010"/>
                  <a:pt x="2182493" y="1263412"/>
                  <a:pt x="1872722" y="1256113"/>
                </a:cubicBezTo>
                <a:cubicBezTo>
                  <a:pt x="1562951" y="1248814"/>
                  <a:pt x="1360636" y="1245982"/>
                  <a:pt x="1112777" y="1256113"/>
                </a:cubicBezTo>
                <a:cubicBezTo>
                  <a:pt x="864919" y="1266244"/>
                  <a:pt x="435723" y="1290225"/>
                  <a:pt x="0" y="1256113"/>
                </a:cubicBezTo>
                <a:cubicBezTo>
                  <a:pt x="-20111" y="1068311"/>
                  <a:pt x="-25473" y="818341"/>
                  <a:pt x="0" y="602934"/>
                </a:cubicBezTo>
                <a:cubicBezTo>
                  <a:pt x="25473" y="387527"/>
                  <a:pt x="11099" y="1384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Passages Addressing It</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A Great Problem</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Rectangle 2">
            <a:extLst>
              <a:ext uri="{FF2B5EF4-FFF2-40B4-BE49-F238E27FC236}">
                <a16:creationId xmlns:a16="http://schemas.microsoft.com/office/drawing/2014/main" id="{2394FD90-55A9-7901-864E-8F4C9D68A863}"/>
              </a:ext>
            </a:extLst>
          </p:cNvPr>
          <p:cNvSpPr/>
          <p:nvPr/>
        </p:nvSpPr>
        <p:spPr>
          <a:xfrm>
            <a:off x="1154757" y="296133"/>
            <a:ext cx="6834500" cy="2308324"/>
          </a:xfrm>
          <a:custGeom>
            <a:avLst/>
            <a:gdLst>
              <a:gd name="connsiteX0" fmla="*/ 0 w 6834500"/>
              <a:gd name="connsiteY0" fmla="*/ 0 h 2308324"/>
              <a:gd name="connsiteX1" fmla="*/ 683450 w 6834500"/>
              <a:gd name="connsiteY1" fmla="*/ 0 h 2308324"/>
              <a:gd name="connsiteX2" fmla="*/ 1161865 w 6834500"/>
              <a:gd name="connsiteY2" fmla="*/ 0 h 2308324"/>
              <a:gd name="connsiteX3" fmla="*/ 1982005 w 6834500"/>
              <a:gd name="connsiteY3" fmla="*/ 0 h 2308324"/>
              <a:gd name="connsiteX4" fmla="*/ 2460420 w 6834500"/>
              <a:gd name="connsiteY4" fmla="*/ 0 h 2308324"/>
              <a:gd name="connsiteX5" fmla="*/ 3212215 w 6834500"/>
              <a:gd name="connsiteY5" fmla="*/ 0 h 2308324"/>
              <a:gd name="connsiteX6" fmla="*/ 3758975 w 6834500"/>
              <a:gd name="connsiteY6" fmla="*/ 0 h 2308324"/>
              <a:gd name="connsiteX7" fmla="*/ 4374080 w 6834500"/>
              <a:gd name="connsiteY7" fmla="*/ 0 h 2308324"/>
              <a:gd name="connsiteX8" fmla="*/ 5194220 w 6834500"/>
              <a:gd name="connsiteY8" fmla="*/ 0 h 2308324"/>
              <a:gd name="connsiteX9" fmla="*/ 6014360 w 6834500"/>
              <a:gd name="connsiteY9" fmla="*/ 0 h 2308324"/>
              <a:gd name="connsiteX10" fmla="*/ 6834500 w 6834500"/>
              <a:gd name="connsiteY10" fmla="*/ 0 h 2308324"/>
              <a:gd name="connsiteX11" fmla="*/ 6834500 w 6834500"/>
              <a:gd name="connsiteY11" fmla="*/ 577081 h 2308324"/>
              <a:gd name="connsiteX12" fmla="*/ 6834500 w 6834500"/>
              <a:gd name="connsiteY12" fmla="*/ 1200328 h 2308324"/>
              <a:gd name="connsiteX13" fmla="*/ 6834500 w 6834500"/>
              <a:gd name="connsiteY13" fmla="*/ 1800493 h 2308324"/>
              <a:gd name="connsiteX14" fmla="*/ 6834500 w 6834500"/>
              <a:gd name="connsiteY14" fmla="*/ 2308324 h 2308324"/>
              <a:gd name="connsiteX15" fmla="*/ 6014360 w 6834500"/>
              <a:gd name="connsiteY15" fmla="*/ 2308324 h 2308324"/>
              <a:gd name="connsiteX16" fmla="*/ 5467600 w 6834500"/>
              <a:gd name="connsiteY16" fmla="*/ 2308324 h 2308324"/>
              <a:gd name="connsiteX17" fmla="*/ 4784150 w 6834500"/>
              <a:gd name="connsiteY17" fmla="*/ 2308324 h 2308324"/>
              <a:gd name="connsiteX18" fmla="*/ 4100700 w 6834500"/>
              <a:gd name="connsiteY18" fmla="*/ 2308324 h 2308324"/>
              <a:gd name="connsiteX19" fmla="*/ 3280560 w 6834500"/>
              <a:gd name="connsiteY19" fmla="*/ 2308324 h 2308324"/>
              <a:gd name="connsiteX20" fmla="*/ 2665455 w 6834500"/>
              <a:gd name="connsiteY20" fmla="*/ 2308324 h 2308324"/>
              <a:gd name="connsiteX21" fmla="*/ 2187040 w 6834500"/>
              <a:gd name="connsiteY21" fmla="*/ 2308324 h 2308324"/>
              <a:gd name="connsiteX22" fmla="*/ 1640280 w 6834500"/>
              <a:gd name="connsiteY22" fmla="*/ 2308324 h 2308324"/>
              <a:gd name="connsiteX23" fmla="*/ 888485 w 6834500"/>
              <a:gd name="connsiteY23" fmla="*/ 2308324 h 2308324"/>
              <a:gd name="connsiteX24" fmla="*/ 0 w 6834500"/>
              <a:gd name="connsiteY24" fmla="*/ 2308324 h 2308324"/>
              <a:gd name="connsiteX25" fmla="*/ 0 w 6834500"/>
              <a:gd name="connsiteY25" fmla="*/ 1708160 h 2308324"/>
              <a:gd name="connsiteX26" fmla="*/ 0 w 6834500"/>
              <a:gd name="connsiteY26" fmla="*/ 1107996 h 2308324"/>
              <a:gd name="connsiteX27" fmla="*/ 0 w 6834500"/>
              <a:gd name="connsiteY27"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34500" h="2308324" fill="none" extrusionOk="0">
                <a:moveTo>
                  <a:pt x="0" y="0"/>
                </a:moveTo>
                <a:cubicBezTo>
                  <a:pt x="339816" y="-24133"/>
                  <a:pt x="350775" y="14479"/>
                  <a:pt x="683450" y="0"/>
                </a:cubicBezTo>
                <a:cubicBezTo>
                  <a:pt x="1016125" y="-14479"/>
                  <a:pt x="1024263" y="-21012"/>
                  <a:pt x="1161865" y="0"/>
                </a:cubicBezTo>
                <a:cubicBezTo>
                  <a:pt x="1299467" y="21012"/>
                  <a:pt x="1702307" y="-14524"/>
                  <a:pt x="1982005" y="0"/>
                </a:cubicBezTo>
                <a:cubicBezTo>
                  <a:pt x="2261703" y="14524"/>
                  <a:pt x="2221562" y="4611"/>
                  <a:pt x="2460420" y="0"/>
                </a:cubicBezTo>
                <a:cubicBezTo>
                  <a:pt x="2699279" y="-4611"/>
                  <a:pt x="3028525" y="34821"/>
                  <a:pt x="3212215" y="0"/>
                </a:cubicBezTo>
                <a:cubicBezTo>
                  <a:pt x="3395905" y="-34821"/>
                  <a:pt x="3505191" y="18685"/>
                  <a:pt x="3758975" y="0"/>
                </a:cubicBezTo>
                <a:cubicBezTo>
                  <a:pt x="4012759" y="-18685"/>
                  <a:pt x="4098352" y="16088"/>
                  <a:pt x="4374080" y="0"/>
                </a:cubicBezTo>
                <a:cubicBezTo>
                  <a:pt x="4649809" y="-16088"/>
                  <a:pt x="4996402" y="16963"/>
                  <a:pt x="5194220" y="0"/>
                </a:cubicBezTo>
                <a:cubicBezTo>
                  <a:pt x="5392038" y="-16963"/>
                  <a:pt x="5613185" y="24216"/>
                  <a:pt x="6014360" y="0"/>
                </a:cubicBezTo>
                <a:cubicBezTo>
                  <a:pt x="6415535" y="-24216"/>
                  <a:pt x="6478611" y="17708"/>
                  <a:pt x="6834500" y="0"/>
                </a:cubicBezTo>
                <a:cubicBezTo>
                  <a:pt x="6847064" y="160941"/>
                  <a:pt x="6835093" y="397263"/>
                  <a:pt x="6834500" y="577081"/>
                </a:cubicBezTo>
                <a:cubicBezTo>
                  <a:pt x="6833907" y="756899"/>
                  <a:pt x="6829830" y="1014329"/>
                  <a:pt x="6834500" y="1200328"/>
                </a:cubicBezTo>
                <a:cubicBezTo>
                  <a:pt x="6839170" y="1386327"/>
                  <a:pt x="6807158" y="1556955"/>
                  <a:pt x="6834500" y="1800493"/>
                </a:cubicBezTo>
                <a:cubicBezTo>
                  <a:pt x="6861842" y="2044031"/>
                  <a:pt x="6856279" y="2193556"/>
                  <a:pt x="6834500" y="2308324"/>
                </a:cubicBezTo>
                <a:cubicBezTo>
                  <a:pt x="6513736" y="2313758"/>
                  <a:pt x="6420098" y="2283589"/>
                  <a:pt x="6014360" y="2308324"/>
                </a:cubicBezTo>
                <a:cubicBezTo>
                  <a:pt x="5608622" y="2333059"/>
                  <a:pt x="5740492" y="2288908"/>
                  <a:pt x="5467600" y="2308324"/>
                </a:cubicBezTo>
                <a:cubicBezTo>
                  <a:pt x="5194708" y="2327740"/>
                  <a:pt x="5004684" y="2332702"/>
                  <a:pt x="4784150" y="2308324"/>
                </a:cubicBezTo>
                <a:cubicBezTo>
                  <a:pt x="4563616" y="2283947"/>
                  <a:pt x="4350975" y="2275033"/>
                  <a:pt x="4100700" y="2308324"/>
                </a:cubicBezTo>
                <a:cubicBezTo>
                  <a:pt x="3850425" y="2341616"/>
                  <a:pt x="3675330" y="2275133"/>
                  <a:pt x="3280560" y="2308324"/>
                </a:cubicBezTo>
                <a:cubicBezTo>
                  <a:pt x="2885790" y="2341515"/>
                  <a:pt x="2906598" y="2305729"/>
                  <a:pt x="2665455" y="2308324"/>
                </a:cubicBezTo>
                <a:cubicBezTo>
                  <a:pt x="2424312" y="2310919"/>
                  <a:pt x="2377626" y="2330273"/>
                  <a:pt x="2187040" y="2308324"/>
                </a:cubicBezTo>
                <a:cubicBezTo>
                  <a:pt x="1996455" y="2286375"/>
                  <a:pt x="1800108" y="2312467"/>
                  <a:pt x="1640280" y="2308324"/>
                </a:cubicBezTo>
                <a:cubicBezTo>
                  <a:pt x="1480452" y="2304181"/>
                  <a:pt x="1075105" y="2292303"/>
                  <a:pt x="888485" y="2308324"/>
                </a:cubicBezTo>
                <a:cubicBezTo>
                  <a:pt x="701865" y="2324345"/>
                  <a:pt x="223231" y="2285847"/>
                  <a:pt x="0" y="2308324"/>
                </a:cubicBezTo>
                <a:cubicBezTo>
                  <a:pt x="27050" y="2059676"/>
                  <a:pt x="-937" y="1979875"/>
                  <a:pt x="0" y="1708160"/>
                </a:cubicBezTo>
                <a:cubicBezTo>
                  <a:pt x="937" y="1436445"/>
                  <a:pt x="5319" y="1361153"/>
                  <a:pt x="0" y="1107996"/>
                </a:cubicBezTo>
                <a:cubicBezTo>
                  <a:pt x="-5319" y="854839"/>
                  <a:pt x="-46637" y="332143"/>
                  <a:pt x="0" y="0"/>
                </a:cubicBezTo>
                <a:close/>
              </a:path>
              <a:path w="6834500" h="2308324" stroke="0" extrusionOk="0">
                <a:moveTo>
                  <a:pt x="0" y="0"/>
                </a:moveTo>
                <a:cubicBezTo>
                  <a:pt x="189641" y="-7591"/>
                  <a:pt x="415444" y="16395"/>
                  <a:pt x="546760" y="0"/>
                </a:cubicBezTo>
                <a:cubicBezTo>
                  <a:pt x="678076" y="-16395"/>
                  <a:pt x="1075672" y="-14134"/>
                  <a:pt x="1230210" y="0"/>
                </a:cubicBezTo>
                <a:cubicBezTo>
                  <a:pt x="1384748" y="14134"/>
                  <a:pt x="1597651" y="12688"/>
                  <a:pt x="1913660" y="0"/>
                </a:cubicBezTo>
                <a:cubicBezTo>
                  <a:pt x="2229669" y="-12688"/>
                  <a:pt x="2558289" y="12501"/>
                  <a:pt x="2733800" y="0"/>
                </a:cubicBezTo>
                <a:cubicBezTo>
                  <a:pt x="2909311" y="-12501"/>
                  <a:pt x="3306446" y="-11986"/>
                  <a:pt x="3485595" y="0"/>
                </a:cubicBezTo>
                <a:cubicBezTo>
                  <a:pt x="3664745" y="11986"/>
                  <a:pt x="4036062" y="-11901"/>
                  <a:pt x="4237390" y="0"/>
                </a:cubicBezTo>
                <a:cubicBezTo>
                  <a:pt x="4438718" y="11901"/>
                  <a:pt x="4719572" y="-26568"/>
                  <a:pt x="4920840" y="0"/>
                </a:cubicBezTo>
                <a:cubicBezTo>
                  <a:pt x="5122108" y="26568"/>
                  <a:pt x="5369316" y="-19839"/>
                  <a:pt x="5535945" y="0"/>
                </a:cubicBezTo>
                <a:cubicBezTo>
                  <a:pt x="5702574" y="19839"/>
                  <a:pt x="5779071" y="-15577"/>
                  <a:pt x="6014360" y="0"/>
                </a:cubicBezTo>
                <a:cubicBezTo>
                  <a:pt x="6249649" y="15577"/>
                  <a:pt x="6541059" y="4301"/>
                  <a:pt x="6834500" y="0"/>
                </a:cubicBezTo>
                <a:cubicBezTo>
                  <a:pt x="6831255" y="203224"/>
                  <a:pt x="6855127" y="329439"/>
                  <a:pt x="6834500" y="600164"/>
                </a:cubicBezTo>
                <a:cubicBezTo>
                  <a:pt x="6813873" y="870889"/>
                  <a:pt x="6815825" y="1000162"/>
                  <a:pt x="6834500" y="1107996"/>
                </a:cubicBezTo>
                <a:cubicBezTo>
                  <a:pt x="6853175" y="1215830"/>
                  <a:pt x="6848029" y="1448015"/>
                  <a:pt x="6834500" y="1638910"/>
                </a:cubicBezTo>
                <a:cubicBezTo>
                  <a:pt x="6820971" y="1829805"/>
                  <a:pt x="6858921" y="2159625"/>
                  <a:pt x="6834500" y="2308324"/>
                </a:cubicBezTo>
                <a:cubicBezTo>
                  <a:pt x="6562753" y="2332006"/>
                  <a:pt x="6468273" y="2291465"/>
                  <a:pt x="6151050" y="2308324"/>
                </a:cubicBezTo>
                <a:cubicBezTo>
                  <a:pt x="5833827" y="2325184"/>
                  <a:pt x="5806459" y="2326288"/>
                  <a:pt x="5672635" y="2308324"/>
                </a:cubicBezTo>
                <a:cubicBezTo>
                  <a:pt x="5538812" y="2290360"/>
                  <a:pt x="5284806" y="2318881"/>
                  <a:pt x="5125875" y="2308324"/>
                </a:cubicBezTo>
                <a:cubicBezTo>
                  <a:pt x="4966944" y="2297767"/>
                  <a:pt x="4656512" y="2342713"/>
                  <a:pt x="4305735" y="2308324"/>
                </a:cubicBezTo>
                <a:cubicBezTo>
                  <a:pt x="3954958" y="2273935"/>
                  <a:pt x="3882600" y="2323568"/>
                  <a:pt x="3758975" y="2308324"/>
                </a:cubicBezTo>
                <a:cubicBezTo>
                  <a:pt x="3635350" y="2293080"/>
                  <a:pt x="3266336" y="2318727"/>
                  <a:pt x="3075525" y="2308324"/>
                </a:cubicBezTo>
                <a:cubicBezTo>
                  <a:pt x="2884714" y="2297922"/>
                  <a:pt x="2765299" y="2282452"/>
                  <a:pt x="2528765" y="2308324"/>
                </a:cubicBezTo>
                <a:cubicBezTo>
                  <a:pt x="2292231" y="2334196"/>
                  <a:pt x="2031882" y="2316091"/>
                  <a:pt x="1845315" y="2308324"/>
                </a:cubicBezTo>
                <a:cubicBezTo>
                  <a:pt x="1658748" y="2300558"/>
                  <a:pt x="1506445" y="2309359"/>
                  <a:pt x="1366900" y="2308324"/>
                </a:cubicBezTo>
                <a:cubicBezTo>
                  <a:pt x="1227355" y="2307289"/>
                  <a:pt x="1104203" y="2291953"/>
                  <a:pt x="888485" y="2308324"/>
                </a:cubicBezTo>
                <a:cubicBezTo>
                  <a:pt x="672767" y="2324695"/>
                  <a:pt x="304390" y="2324358"/>
                  <a:pt x="0" y="2308324"/>
                </a:cubicBezTo>
                <a:cubicBezTo>
                  <a:pt x="17127" y="2191726"/>
                  <a:pt x="-6338" y="2013148"/>
                  <a:pt x="0" y="1754326"/>
                </a:cubicBezTo>
                <a:cubicBezTo>
                  <a:pt x="6338" y="1495504"/>
                  <a:pt x="-633" y="1373019"/>
                  <a:pt x="0" y="1177245"/>
                </a:cubicBezTo>
                <a:cubicBezTo>
                  <a:pt x="633" y="981471"/>
                  <a:pt x="26701" y="708350"/>
                  <a:pt x="0" y="577081"/>
                </a:cubicBezTo>
                <a:cubicBezTo>
                  <a:pt x="-26701" y="445812"/>
                  <a:pt x="-28704" y="28627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Homosexuality</a:t>
            </a:r>
          </a:p>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a Sin?</a:t>
            </a:r>
          </a:p>
        </p:txBody>
      </p:sp>
      <p:pic>
        <p:nvPicPr>
          <p:cNvPr id="4" name="Picture 4" descr="Homosexuality">
            <a:extLst>
              <a:ext uri="{FF2B5EF4-FFF2-40B4-BE49-F238E27FC236}">
                <a16:creationId xmlns:a16="http://schemas.microsoft.com/office/drawing/2014/main" id="{B9046F91-EFD5-DE72-A977-F9D90423CD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308854">
            <a:off x="1038964" y="1492909"/>
            <a:ext cx="891299" cy="126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0575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EB81CB-CD2B-D3B2-97BA-6787490CB901}"/>
              </a:ext>
            </a:extLst>
          </p:cNvPr>
          <p:cNvSpPr txBox="1"/>
          <p:nvPr/>
        </p:nvSpPr>
        <p:spPr>
          <a:xfrm>
            <a:off x="828339" y="1608269"/>
            <a:ext cx="7186108" cy="3323987"/>
          </a:xfrm>
          <a:prstGeom prst="rect">
            <a:avLst/>
          </a:prstGeom>
          <a:noFill/>
        </p:spPr>
        <p:txBody>
          <a:bodyPr wrap="square" rtlCol="0">
            <a:spAutoFit/>
          </a:bodyPr>
          <a:lstStyle/>
          <a:p>
            <a:pPr marL="457200" indent="-457200">
              <a:buFont typeface="+mj-lt"/>
              <a:buAutoNum type="alphaUcPeriod"/>
            </a:pPr>
            <a:r>
              <a:rPr lang="en-US" sz="2800" dirty="0"/>
              <a:t>An old problem (Gen. 19)</a:t>
            </a:r>
          </a:p>
          <a:p>
            <a:pPr marL="457200" indent="-457200">
              <a:buFont typeface="+mj-lt"/>
              <a:buAutoNum type="alphaUcPeriod"/>
            </a:pPr>
            <a:endParaRPr lang="en-US" sz="1400" dirty="0"/>
          </a:p>
          <a:p>
            <a:pPr marL="457200" indent="-457200">
              <a:buFont typeface="+mj-lt"/>
              <a:buAutoNum type="alphaUcPeriod"/>
            </a:pPr>
            <a:r>
              <a:rPr lang="en-US" sz="2800" dirty="0"/>
              <a:t>A problem in society</a:t>
            </a:r>
          </a:p>
          <a:p>
            <a:pPr marL="971550" lvl="1" indent="-514350">
              <a:buFont typeface="+mj-lt"/>
              <a:buAutoNum type="arabicPeriod"/>
            </a:pPr>
            <a:r>
              <a:rPr lang="en-US" sz="2800" i="1" dirty="0"/>
              <a:t>Advocacy groups</a:t>
            </a:r>
          </a:p>
          <a:p>
            <a:pPr marL="1428750" lvl="2" indent="-514350">
              <a:buFont typeface="Arial" panose="020B0604020202020204" pitchFamily="34" charset="0"/>
              <a:buChar char="•"/>
            </a:pPr>
            <a:r>
              <a:rPr lang="en-US" sz="2800" dirty="0"/>
              <a:t>Homophile Movement</a:t>
            </a:r>
          </a:p>
          <a:p>
            <a:pPr marL="1428750" lvl="2" indent="-514350">
              <a:buFont typeface="Arial" panose="020B0604020202020204" pitchFamily="34" charset="0"/>
              <a:buChar char="•"/>
            </a:pPr>
            <a:r>
              <a:rPr lang="en-US" sz="2800" dirty="0"/>
              <a:t>Gay Liberation Movement</a:t>
            </a:r>
          </a:p>
          <a:p>
            <a:pPr marL="1428750" lvl="2" indent="-514350">
              <a:buFont typeface="Arial" panose="020B0604020202020204" pitchFamily="34" charset="0"/>
              <a:buChar char="•"/>
            </a:pPr>
            <a:r>
              <a:rPr lang="en-US" sz="2800" dirty="0"/>
              <a:t>New Alliance for Gay Equality</a:t>
            </a:r>
          </a:p>
          <a:p>
            <a:pPr marL="971550" lvl="1" indent="-514350">
              <a:buFont typeface="+mj-lt"/>
              <a:buAutoNum type="arabicPeriod"/>
            </a:pPr>
            <a:r>
              <a:rPr lang="en-US" sz="2800" i="1" dirty="0"/>
              <a:t>Accepted in some denominations</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kumimoji="0" lang="en-US" sz="3600" b="0" i="0" u="none" strike="noStrike" kern="1200" cap="none" spc="0" normalizeH="0" baseline="0" noProof="0" dirty="0">
                <a:ln>
                  <a:noFill/>
                </a:ln>
                <a:uLnTx/>
                <a:uFillTx/>
                <a:latin typeface="Maiandra GD" pitchFamily="34" charset="0"/>
                <a:ea typeface="+mn-ea"/>
                <a:cs typeface="+mn-cs"/>
              </a:rPr>
              <a:t>A Great Problem</a:t>
            </a:r>
          </a:p>
        </p:txBody>
      </p:sp>
    </p:spTree>
    <p:extLst>
      <p:ext uri="{BB962C8B-B14F-4D97-AF65-F5344CB8AC3E}">
        <p14:creationId xmlns:p14="http://schemas.microsoft.com/office/powerpoint/2010/main" val="16160349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769441"/>
          </a:xfrm>
          <a:prstGeom prst="rect">
            <a:avLst/>
          </a:prstGeom>
          <a:solidFill>
            <a:srgbClr val="FF99CC"/>
          </a:solidFill>
          <a:ln>
            <a:noFill/>
          </a:ln>
          <a:effectLst/>
          <a:scene3d>
            <a:camera prst="orthographicFront">
              <a:rot lat="0" lon="0" rev="0"/>
            </a:camera>
            <a:lightRig rig="chilly" dir="t">
              <a:rot lat="0" lon="0" rev="18480000"/>
            </a:lightRig>
          </a:scene3d>
          <a:sp3d prstMaterial="clear">
            <a:bevelT h="63500"/>
          </a:sp3d>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w="11430"/>
                <a:solidFill>
                  <a:srgbClr val="FFFF00"/>
                </a:solidFill>
                <a:effectLst>
                  <a:outerShdw blurRad="50800" dist="39000" dir="5460000" algn="tl">
                    <a:srgbClr val="000000">
                      <a:alpha val="38000"/>
                    </a:srgbClr>
                  </a:outerShdw>
                </a:effectLst>
                <a:uLnTx/>
                <a:uFillTx/>
                <a:latin typeface="Arial" pitchFamily="34" charset="0"/>
                <a:ea typeface="+mn-ea"/>
                <a:cs typeface="+mn-cs"/>
              </a:rPr>
              <a:t>The “Gay” Agenda</a:t>
            </a:r>
          </a:p>
        </p:txBody>
      </p:sp>
      <p:sp>
        <p:nvSpPr>
          <p:cNvPr id="4" name="TextBox 3"/>
          <p:cNvSpPr txBox="1">
            <a:spLocks noChangeArrowheads="1"/>
          </p:cNvSpPr>
          <p:nvPr/>
        </p:nvSpPr>
        <p:spPr bwMode="auto">
          <a:xfrm>
            <a:off x="152400" y="1103313"/>
            <a:ext cx="89154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396875" algn="l"/>
              </a:tabLst>
              <a:defRPr sz="2800">
                <a:solidFill>
                  <a:schemeClr val="tx1"/>
                </a:solidFill>
                <a:latin typeface="Arial" charset="0"/>
              </a:defRPr>
            </a:lvl1pPr>
            <a:lvl2pPr eaLnBrk="0" hangingPunct="0">
              <a:tabLst>
                <a:tab pos="396875" algn="l"/>
              </a:tabLst>
              <a:defRPr sz="2800">
                <a:solidFill>
                  <a:schemeClr val="tx1"/>
                </a:solidFill>
                <a:latin typeface="Arial" charset="0"/>
              </a:defRPr>
            </a:lvl2pPr>
            <a:lvl3pPr marL="1143000" indent="-228600" eaLnBrk="0" hangingPunct="0">
              <a:tabLst>
                <a:tab pos="396875" algn="l"/>
              </a:tabLst>
              <a:defRPr sz="2800">
                <a:solidFill>
                  <a:schemeClr val="tx1"/>
                </a:solidFill>
                <a:latin typeface="Arial" charset="0"/>
              </a:defRPr>
            </a:lvl3pPr>
            <a:lvl4pPr marL="1600200" indent="-228600" eaLnBrk="0" hangingPunct="0">
              <a:tabLst>
                <a:tab pos="396875" algn="l"/>
              </a:tabLst>
              <a:defRPr sz="2800">
                <a:solidFill>
                  <a:schemeClr val="tx1"/>
                </a:solidFill>
                <a:latin typeface="Arial" charset="0"/>
              </a:defRPr>
            </a:lvl4pPr>
            <a:lvl5pPr marL="2057400" indent="-228600" eaLnBrk="0" hangingPunct="0">
              <a:tabLst>
                <a:tab pos="396875" algn="l"/>
              </a:tabLst>
              <a:defRPr sz="2800">
                <a:solidFill>
                  <a:schemeClr val="tx1"/>
                </a:solidFill>
                <a:latin typeface="Arial" charset="0"/>
              </a:defRPr>
            </a:lvl5pPr>
            <a:lvl6pPr marL="2514600" indent="-228600" eaLnBrk="0" fontAlgn="base" hangingPunct="0">
              <a:spcBef>
                <a:spcPct val="0"/>
              </a:spcBef>
              <a:spcAft>
                <a:spcPct val="0"/>
              </a:spcAft>
              <a:tabLst>
                <a:tab pos="396875" algn="l"/>
              </a:tabLst>
              <a:defRPr sz="2800">
                <a:solidFill>
                  <a:schemeClr val="tx1"/>
                </a:solidFill>
                <a:latin typeface="Arial" charset="0"/>
              </a:defRPr>
            </a:lvl6pPr>
            <a:lvl7pPr marL="2971800" indent="-228600" eaLnBrk="0" fontAlgn="base" hangingPunct="0">
              <a:spcBef>
                <a:spcPct val="0"/>
              </a:spcBef>
              <a:spcAft>
                <a:spcPct val="0"/>
              </a:spcAft>
              <a:tabLst>
                <a:tab pos="396875" algn="l"/>
              </a:tabLst>
              <a:defRPr sz="2800">
                <a:solidFill>
                  <a:schemeClr val="tx1"/>
                </a:solidFill>
                <a:latin typeface="Arial" charset="0"/>
              </a:defRPr>
            </a:lvl7pPr>
            <a:lvl8pPr marL="3429000" indent="-228600" eaLnBrk="0" fontAlgn="base" hangingPunct="0">
              <a:spcBef>
                <a:spcPct val="0"/>
              </a:spcBef>
              <a:spcAft>
                <a:spcPct val="0"/>
              </a:spcAft>
              <a:tabLst>
                <a:tab pos="396875" algn="l"/>
              </a:tabLst>
              <a:defRPr sz="2800">
                <a:solidFill>
                  <a:schemeClr val="tx1"/>
                </a:solidFill>
                <a:latin typeface="Arial" charset="0"/>
              </a:defRPr>
            </a:lvl8pPr>
            <a:lvl9pPr marL="3886200" indent="-228600" eaLnBrk="0" fontAlgn="base" hangingPunct="0">
              <a:spcBef>
                <a:spcPct val="0"/>
              </a:spcBef>
              <a:spcAft>
                <a:spcPct val="0"/>
              </a:spcAft>
              <a:tabLst>
                <a:tab pos="396875" algn="l"/>
              </a:tabLst>
              <a:defRPr sz="28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tab pos="396875" algn="l"/>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Human Rights Campaign (HRC) – annual budget of 50 Million</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tab pos="396875" algn="l"/>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tab pos="396875" algn="l"/>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2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rPr>
              <a:t>Goal:</a:t>
            </a: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p>
          <a:p>
            <a:pPr marL="457200" marR="0" lvl="1" indent="0" algn="l" defTabSz="914400" rtl="0" eaLnBrk="1" fontAlgn="base" latinLnBrk="0" hangingPunct="1">
              <a:lnSpc>
                <a:spcPct val="100000"/>
              </a:lnSpc>
              <a:spcBef>
                <a:spcPct val="0"/>
              </a:spcBef>
              <a:spcAft>
                <a:spcPct val="0"/>
              </a:spcAft>
              <a:buClrTx/>
              <a:buSzTx/>
              <a:buFont typeface="Arial" charset="0"/>
              <a:buChar char="•"/>
              <a:tabLst>
                <a:tab pos="396875" algn="l"/>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Remove from society all traditional notions of sexual 	morality. When it comes to sex, there is no right or wrong.</a:t>
            </a:r>
          </a:p>
          <a:p>
            <a:pPr marL="457200" marR="0" lvl="1" indent="0" algn="l" defTabSz="914400" rtl="0" eaLnBrk="1" fontAlgn="base" latinLnBrk="0" hangingPunct="1">
              <a:lnSpc>
                <a:spcPct val="100000"/>
              </a:lnSpc>
              <a:spcBef>
                <a:spcPct val="0"/>
              </a:spcBef>
              <a:spcAft>
                <a:spcPct val="0"/>
              </a:spcAft>
              <a:buClrTx/>
              <a:buSzTx/>
              <a:buFont typeface="Arial" charset="0"/>
              <a:buChar char="•"/>
              <a:tabLst>
                <a:tab pos="396875" algn="l"/>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Redefine legitimate marriage and the nuclear family</a:t>
            </a:r>
          </a:p>
          <a:p>
            <a:pPr marL="457200" marR="0" lvl="1" indent="0" algn="l" defTabSz="914400" rtl="0" eaLnBrk="1" fontAlgn="base" latinLnBrk="0" hangingPunct="1">
              <a:lnSpc>
                <a:spcPct val="100000"/>
              </a:lnSpc>
              <a:spcBef>
                <a:spcPct val="0"/>
              </a:spcBef>
              <a:spcAft>
                <a:spcPct val="0"/>
              </a:spcAft>
              <a:buClrTx/>
              <a:buSzTx/>
              <a:buFont typeface="Arial" charset="0"/>
              <a:buChar char="•"/>
              <a:tabLst>
                <a:tab pos="396875" algn="l"/>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Not just tolerate, but celebrate (“celebrate diversity”)</a:t>
            </a: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q"/>
              <a:tabLst>
                <a:tab pos="396875" algn="l"/>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tab pos="396875" algn="l"/>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a:t>
            </a:r>
            <a:r>
              <a:rPr kumimoji="0" lang="en-US" sz="2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rPr>
              <a:t>Plan of Attack</a:t>
            </a:r>
          </a:p>
          <a:p>
            <a:pPr marL="457200" marR="0" lvl="1" indent="0" algn="l" defTabSz="914400" rtl="0" eaLnBrk="1" fontAlgn="base" latinLnBrk="0" hangingPunct="1">
              <a:lnSpc>
                <a:spcPct val="100000"/>
              </a:lnSpc>
              <a:spcBef>
                <a:spcPct val="0"/>
              </a:spcBef>
              <a:spcAft>
                <a:spcPct val="0"/>
              </a:spcAft>
              <a:buClrTx/>
              <a:buSzTx/>
              <a:buFont typeface="Arial" charset="0"/>
              <a:buChar char="•"/>
              <a:tabLst>
                <a:tab pos="396875" algn="l"/>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Create acceptance by presenting “gay” as normal</a:t>
            </a:r>
          </a:p>
          <a:p>
            <a:pPr marL="457200" marR="0" lvl="1" indent="0" algn="l" defTabSz="914400" rtl="0" eaLnBrk="1" fontAlgn="base" latinLnBrk="0" hangingPunct="1">
              <a:lnSpc>
                <a:spcPct val="100000"/>
              </a:lnSpc>
              <a:spcBef>
                <a:spcPct val="0"/>
              </a:spcBef>
              <a:spcAft>
                <a:spcPct val="0"/>
              </a:spcAft>
              <a:buClrTx/>
              <a:buSzTx/>
              <a:buFont typeface="Arial" charset="0"/>
              <a:buChar char="•"/>
              <a:tabLst>
                <a:tab pos="396875" algn="l"/>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 Create laws that protect “gays” from condemnation</a:t>
            </a:r>
          </a:p>
        </p:txBody>
      </p:sp>
    </p:spTree>
    <p:extLst>
      <p:ext uri="{BB962C8B-B14F-4D97-AF65-F5344CB8AC3E}">
        <p14:creationId xmlns:p14="http://schemas.microsoft.com/office/powerpoint/2010/main" val="6064661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fade">
                                      <p:cBhvr>
                                        <p:cTn id="56" dur="1000"/>
                                        <p:tgtEl>
                                          <p:spTgt spid="4">
                                            <p:txEl>
                                              <p:pRg st="9" end="9"/>
                                            </p:txEl>
                                          </p:spTgt>
                                        </p:tgtEl>
                                      </p:cBhvr>
                                    </p:animEffect>
                                    <p:anim calcmode="lin" valueType="num">
                                      <p:cBhvr>
                                        <p:cTn id="5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769441"/>
          </a:xfrm>
          <a:prstGeom prst="rect">
            <a:avLst/>
          </a:prstGeom>
          <a:solidFill>
            <a:srgbClr val="FF99CC"/>
          </a:solidFill>
          <a:ln>
            <a:noFill/>
          </a:ln>
          <a:effectLst/>
          <a:scene3d>
            <a:camera prst="orthographicFront">
              <a:rot lat="0" lon="0" rev="0"/>
            </a:camera>
            <a:lightRig rig="chilly" dir="t">
              <a:rot lat="0" lon="0" rev="18480000"/>
            </a:lightRig>
          </a:scene3d>
          <a:sp3d prstMaterial="clear">
            <a:bevelT h="63500"/>
          </a:sp3d>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w="11430"/>
                <a:solidFill>
                  <a:srgbClr val="FFFF00"/>
                </a:solidFill>
                <a:effectLst>
                  <a:outerShdw blurRad="50800" dist="39000" dir="5460000" algn="tl">
                    <a:srgbClr val="000000">
                      <a:alpha val="38000"/>
                    </a:srgbClr>
                  </a:outerShdw>
                </a:effectLst>
                <a:uLnTx/>
                <a:uFillTx/>
                <a:latin typeface="Arial" pitchFamily="34" charset="0"/>
                <a:ea typeface="+mn-ea"/>
                <a:cs typeface="+mn-cs"/>
              </a:rPr>
              <a:t>The “Gay” Agenda</a:t>
            </a:r>
          </a:p>
        </p:txBody>
      </p:sp>
      <p:sp>
        <p:nvSpPr>
          <p:cNvPr id="3" name="TextBox 2"/>
          <p:cNvSpPr txBox="1"/>
          <p:nvPr/>
        </p:nvSpPr>
        <p:spPr>
          <a:xfrm>
            <a:off x="0" y="762000"/>
            <a:ext cx="9144000" cy="58420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pitchFamily="34" charset="0"/>
                <a:ea typeface="+mn-ea"/>
                <a:cs typeface="+mn-cs"/>
              </a:rPr>
              <a:t>2005 Article – by Clinton Fein</a:t>
            </a:r>
          </a:p>
        </p:txBody>
      </p:sp>
      <p:sp>
        <p:nvSpPr>
          <p:cNvPr id="53252" name="TextBox 3"/>
          <p:cNvSpPr txBox="1">
            <a:spLocks noChangeArrowheads="1"/>
          </p:cNvSpPr>
          <p:nvPr/>
        </p:nvSpPr>
        <p:spPr bwMode="auto">
          <a:xfrm>
            <a:off x="304800" y="1295400"/>
            <a:ext cx="86106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 </a:t>
            </a:r>
            <a:r>
              <a:rPr kumimoji="0" lang="en-US" sz="2400" b="1"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pitchFamily="34" charset="0"/>
                <a:ea typeface="+mn-ea"/>
                <a:cs typeface="+mn-cs"/>
              </a:rPr>
              <a:t>On “hate crimes” laws</a:t>
            </a: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 “Hate Crime laws are just the beginning. Once those are passed either federally or in all 50 states, begin campaign to eliminate homophobia entirely.” </a:t>
            </a: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endParaRPr kumimoji="0" 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2400" b="1"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pitchFamily="34" charset="0"/>
                <a:ea typeface="+mn-ea"/>
                <a:cs typeface="+mn-cs"/>
              </a:rPr>
              <a:t> On “hate thoughts” and “hate speech” laws: </a:t>
            </a: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“Homophobic inclinations alone, even without any actions, should be criminal and punishable to the full extent of the law.” </a:t>
            </a: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endParaRPr kumimoji="0" 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 </a:t>
            </a:r>
            <a:r>
              <a:rPr kumimoji="0" lang="en-US" sz="2400" b="1"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pitchFamily="34" charset="0"/>
                <a:ea typeface="+mn-ea"/>
                <a:cs typeface="+mn-cs"/>
              </a:rPr>
              <a:t>On influencing public policy</a:t>
            </a: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 </a:t>
            </a: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“Make sure that gay representation permeates every level of governance.” </a:t>
            </a: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endParaRPr kumimoji="0" 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 </a:t>
            </a:r>
            <a:r>
              <a:rPr kumimoji="0" lang="en-US" sz="2400" b="1"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pitchFamily="34" charset="0"/>
                <a:ea typeface="+mn-ea"/>
                <a:cs typeface="+mn-cs"/>
              </a:rPr>
              <a:t>On “same-sex marriage”: </a:t>
            </a: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“Demand the institution and then wreck it. James Dobson was right about our evil intentions. We just plan to be quicker than he thought.” </a:t>
            </a: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endParaRPr kumimoji="0" 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 </a:t>
            </a:r>
            <a:r>
              <a:rPr kumimoji="0" lang="en-US" sz="2400" b="1"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Narrow" pitchFamily="34" charset="0"/>
                <a:ea typeface="+mn-ea"/>
                <a:cs typeface="+mn-cs"/>
              </a:rPr>
              <a:t>On “gays” in the Church</a:t>
            </a:r>
            <a:r>
              <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 </a:t>
            </a: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itchFamily="34" charset="0"/>
                <a:ea typeface="+mn-ea"/>
                <a:cs typeface="+mn-cs"/>
              </a:rPr>
              <a:t>“Reclaim Jesus. He was a Jewish queer to begin with, and don’t let anyone forget it.” </a:t>
            </a:r>
          </a:p>
        </p:txBody>
      </p:sp>
    </p:spTree>
    <p:extLst>
      <p:ext uri="{BB962C8B-B14F-4D97-AF65-F5344CB8AC3E}">
        <p14:creationId xmlns:p14="http://schemas.microsoft.com/office/powerpoint/2010/main" val="13928327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3252">
                                            <p:txEl>
                                              <p:pRg st="2" end="2"/>
                                            </p:txEl>
                                          </p:spTgt>
                                        </p:tgtEl>
                                        <p:attrNameLst>
                                          <p:attrName>style.visibility</p:attrName>
                                        </p:attrNameLst>
                                      </p:cBhvr>
                                      <p:to>
                                        <p:strVal val="visible"/>
                                      </p:to>
                                    </p:set>
                                    <p:animEffect transition="in" filter="fade">
                                      <p:cBhvr>
                                        <p:cTn id="7" dur="1000"/>
                                        <p:tgtEl>
                                          <p:spTgt spid="53252">
                                            <p:txEl>
                                              <p:pRg st="2" end="2"/>
                                            </p:txEl>
                                          </p:spTgt>
                                        </p:tgtEl>
                                      </p:cBhvr>
                                    </p:animEffect>
                                    <p:anim calcmode="lin" valueType="num">
                                      <p:cBhvr>
                                        <p:cTn id="8" dur="1000" fill="hold"/>
                                        <p:tgtEl>
                                          <p:spTgt spid="5325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325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3252">
                                            <p:txEl>
                                              <p:pRg st="4" end="4"/>
                                            </p:txEl>
                                          </p:spTgt>
                                        </p:tgtEl>
                                        <p:attrNameLst>
                                          <p:attrName>style.visibility</p:attrName>
                                        </p:attrNameLst>
                                      </p:cBhvr>
                                      <p:to>
                                        <p:strVal val="visible"/>
                                      </p:to>
                                    </p:set>
                                    <p:animEffect transition="in" filter="fade">
                                      <p:cBhvr>
                                        <p:cTn id="14" dur="1000"/>
                                        <p:tgtEl>
                                          <p:spTgt spid="53252">
                                            <p:txEl>
                                              <p:pRg st="4" end="4"/>
                                            </p:txEl>
                                          </p:spTgt>
                                        </p:tgtEl>
                                      </p:cBhvr>
                                    </p:animEffect>
                                    <p:anim calcmode="lin" valueType="num">
                                      <p:cBhvr>
                                        <p:cTn id="15" dur="1000" fill="hold"/>
                                        <p:tgtEl>
                                          <p:spTgt spid="5325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325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3252">
                                            <p:txEl>
                                              <p:pRg st="6" end="6"/>
                                            </p:txEl>
                                          </p:spTgt>
                                        </p:tgtEl>
                                        <p:attrNameLst>
                                          <p:attrName>style.visibility</p:attrName>
                                        </p:attrNameLst>
                                      </p:cBhvr>
                                      <p:to>
                                        <p:strVal val="visible"/>
                                      </p:to>
                                    </p:set>
                                    <p:animEffect transition="in" filter="fade">
                                      <p:cBhvr>
                                        <p:cTn id="21" dur="1000"/>
                                        <p:tgtEl>
                                          <p:spTgt spid="53252">
                                            <p:txEl>
                                              <p:pRg st="6" end="6"/>
                                            </p:txEl>
                                          </p:spTgt>
                                        </p:tgtEl>
                                      </p:cBhvr>
                                    </p:animEffect>
                                    <p:anim calcmode="lin" valueType="num">
                                      <p:cBhvr>
                                        <p:cTn id="22" dur="1000" fill="hold"/>
                                        <p:tgtEl>
                                          <p:spTgt spid="5325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325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3252">
                                            <p:txEl>
                                              <p:pRg st="8" end="8"/>
                                            </p:txEl>
                                          </p:spTgt>
                                        </p:tgtEl>
                                        <p:attrNameLst>
                                          <p:attrName>style.visibility</p:attrName>
                                        </p:attrNameLst>
                                      </p:cBhvr>
                                      <p:to>
                                        <p:strVal val="visible"/>
                                      </p:to>
                                    </p:set>
                                    <p:animEffect transition="in" filter="fade">
                                      <p:cBhvr>
                                        <p:cTn id="28" dur="1000"/>
                                        <p:tgtEl>
                                          <p:spTgt spid="53252">
                                            <p:txEl>
                                              <p:pRg st="8" end="8"/>
                                            </p:txEl>
                                          </p:spTgt>
                                        </p:tgtEl>
                                      </p:cBhvr>
                                    </p:animEffect>
                                    <p:anim calcmode="lin" valueType="num">
                                      <p:cBhvr>
                                        <p:cTn id="29" dur="1000" fill="hold"/>
                                        <p:tgtEl>
                                          <p:spTgt spid="5325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325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build="p" bldLvl="5"/>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769441"/>
          </a:xfrm>
          <a:prstGeom prst="rect">
            <a:avLst/>
          </a:prstGeom>
          <a:solidFill>
            <a:srgbClr val="FF99CC"/>
          </a:solidFill>
          <a:ln>
            <a:noFill/>
          </a:ln>
          <a:effectLst/>
          <a:scene3d>
            <a:camera prst="orthographicFront">
              <a:rot lat="0" lon="0" rev="0"/>
            </a:camera>
            <a:lightRig rig="chilly" dir="t">
              <a:rot lat="0" lon="0" rev="18480000"/>
            </a:lightRig>
          </a:scene3d>
          <a:sp3d prstMaterial="clear">
            <a:bevelT h="63500"/>
          </a:sp3d>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w="11430"/>
                <a:solidFill>
                  <a:srgbClr val="FFFF00"/>
                </a:solidFill>
                <a:effectLst>
                  <a:outerShdw blurRad="50800" dist="39000" dir="5460000" algn="tl">
                    <a:srgbClr val="000000">
                      <a:alpha val="38000"/>
                    </a:srgbClr>
                  </a:outerShdw>
                </a:effectLst>
                <a:uLnTx/>
                <a:uFillTx/>
                <a:latin typeface="Arial" pitchFamily="34" charset="0"/>
                <a:ea typeface="+mn-ea"/>
                <a:cs typeface="+mn-cs"/>
              </a:rPr>
              <a:t>The “Gay” Agenda</a:t>
            </a:r>
          </a:p>
        </p:txBody>
      </p:sp>
      <p:sp>
        <p:nvSpPr>
          <p:cNvPr id="54276" name="TextBox 3"/>
          <p:cNvSpPr txBox="1">
            <a:spLocks noChangeArrowheads="1"/>
          </p:cNvSpPr>
          <p:nvPr/>
        </p:nvSpPr>
        <p:spPr bwMode="auto">
          <a:xfrm>
            <a:off x="-304800" y="4191000"/>
            <a:ext cx="3200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Marshall Kirk</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Hunter Madsen</a:t>
            </a:r>
          </a:p>
        </p:txBody>
      </p:sp>
      <p:sp>
        <p:nvSpPr>
          <p:cNvPr id="54277" name="TextBox 4"/>
          <p:cNvSpPr txBox="1">
            <a:spLocks noChangeArrowheads="1"/>
          </p:cNvSpPr>
          <p:nvPr/>
        </p:nvSpPr>
        <p:spPr bwMode="auto">
          <a:xfrm>
            <a:off x="2819400" y="1066800"/>
            <a:ext cx="58674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514350" marR="0" lvl="0" indent="-514350" algn="l" defTabSz="914400" rtl="0" eaLnBrk="1" fontAlgn="base" latinLnBrk="0" hangingPunct="1">
              <a:lnSpc>
                <a:spcPct val="150000"/>
              </a:lnSpc>
              <a:spcBef>
                <a:spcPct val="0"/>
              </a:spcBef>
              <a:spcAft>
                <a:spcPct val="0"/>
              </a:spcAft>
              <a:buClrTx/>
              <a:buSzTx/>
              <a:buFont typeface="Tahoma" pitchFamily="34" charset="0"/>
              <a:buAutoNum type="arabicPeriod"/>
              <a:tabLst/>
              <a:defRPr/>
            </a:pPr>
            <a:r>
              <a:rPr kumimoji="0" 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Desensitization</a:t>
            </a:r>
          </a:p>
          <a:p>
            <a:pPr marL="514350" marR="0" lvl="0" indent="-514350" algn="l" defTabSz="914400" rtl="0" eaLnBrk="1" fontAlgn="base" latinLnBrk="0" hangingPunct="1">
              <a:lnSpc>
                <a:spcPct val="150000"/>
              </a:lnSpc>
              <a:spcBef>
                <a:spcPct val="0"/>
              </a:spcBef>
              <a:spcAft>
                <a:spcPct val="0"/>
              </a:spcAft>
              <a:buClrTx/>
              <a:buSzTx/>
              <a:buFont typeface="Tahoma" pitchFamily="34" charset="0"/>
              <a:buAutoNum type="arabicPeriod"/>
              <a:tabLst/>
              <a:defRPr/>
            </a:pPr>
            <a:endParaRPr kumimoji="0" 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a:p>
            <a:pPr marL="514350" marR="0" lvl="0" indent="-514350" algn="l" defTabSz="914400" rtl="0" eaLnBrk="1" fontAlgn="base" latinLnBrk="0" hangingPunct="1">
              <a:lnSpc>
                <a:spcPct val="150000"/>
              </a:lnSpc>
              <a:spcBef>
                <a:spcPct val="0"/>
              </a:spcBef>
              <a:spcAft>
                <a:spcPct val="0"/>
              </a:spcAft>
              <a:buClrTx/>
              <a:buSzTx/>
              <a:buFont typeface="Tahoma" pitchFamily="34" charset="0"/>
              <a:buAutoNum type="arabicPeriod"/>
              <a:tabLst/>
              <a:defRPr/>
            </a:pPr>
            <a:r>
              <a:rPr kumimoji="0" 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Jamming</a:t>
            </a:r>
          </a:p>
          <a:p>
            <a:pPr marL="514350" marR="0" lvl="0" indent="-514350" algn="l" defTabSz="914400" rtl="0" eaLnBrk="1" fontAlgn="base" latinLnBrk="0" hangingPunct="1">
              <a:lnSpc>
                <a:spcPct val="150000"/>
              </a:lnSpc>
              <a:spcBef>
                <a:spcPct val="0"/>
              </a:spcBef>
              <a:spcAft>
                <a:spcPct val="0"/>
              </a:spcAft>
              <a:buClrTx/>
              <a:buSzTx/>
              <a:buFont typeface="Tahoma" pitchFamily="34" charset="0"/>
              <a:buAutoNum type="arabicPeriod"/>
              <a:tabLst/>
              <a:defRPr/>
            </a:pPr>
            <a:endParaRPr kumimoji="0" 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a:p>
            <a:pPr marL="514350" marR="0" lvl="0" indent="-514350" algn="l" defTabSz="914400" rtl="0" eaLnBrk="1" fontAlgn="base" latinLnBrk="0" hangingPunct="1">
              <a:lnSpc>
                <a:spcPct val="150000"/>
              </a:lnSpc>
              <a:spcBef>
                <a:spcPct val="0"/>
              </a:spcBef>
              <a:spcAft>
                <a:spcPct val="0"/>
              </a:spcAft>
              <a:buClrTx/>
              <a:buSzTx/>
              <a:buFont typeface="Tahoma" pitchFamily="34" charset="0"/>
              <a:buAutoNum type="arabicPeriod"/>
              <a:tabLst/>
              <a:defRPr/>
            </a:pPr>
            <a:r>
              <a:rPr kumimoji="0" lang="en-US" sz="3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Conversion</a:t>
            </a:r>
          </a:p>
        </p:txBody>
      </p:sp>
      <p:sp>
        <p:nvSpPr>
          <p:cNvPr id="6" name="TextBox 5"/>
          <p:cNvSpPr txBox="1">
            <a:spLocks noChangeArrowheads="1"/>
          </p:cNvSpPr>
          <p:nvPr/>
        </p:nvSpPr>
        <p:spPr bwMode="auto">
          <a:xfrm>
            <a:off x="3352800" y="1752600"/>
            <a:ext cx="54864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2800" b="0" i="0" u="none" strike="noStrike" kern="1200" cap="none" spc="0" normalizeH="0" baseline="0" noProof="0" dirty="0">
                <a:ln>
                  <a:noFill/>
                </a:ln>
                <a:solidFill>
                  <a:srgbClr val="FFFF00"/>
                </a:solidFill>
                <a:effectLst/>
                <a:uLnTx/>
                <a:uFillTx/>
                <a:latin typeface="Arial" charset="0"/>
                <a:ea typeface="+mn-ea"/>
                <a:cs typeface="+mn-cs"/>
              </a:rPr>
              <a:t> </a:t>
            </a:r>
            <a:r>
              <a:rPr kumimoji="0" lang="en-US" sz="2400" b="0" i="0" u="none" strike="noStrike" kern="1200" cap="none" spc="0" normalizeH="0" baseline="0" noProof="0" dirty="0">
                <a:ln>
                  <a:noFill/>
                </a:ln>
                <a:solidFill>
                  <a:srgbClr val="FFFF00"/>
                </a:solidFill>
                <a:effectLst/>
                <a:uLnTx/>
                <a:uFillTx/>
                <a:latin typeface="Arial Narrow" pitchFamily="34" charset="0"/>
                <a:ea typeface="+mn-ea"/>
                <a:cs typeface="+mn-cs"/>
              </a:rPr>
              <a:t>Continuous flood of “Gay” propaganda</a:t>
            </a: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2400" b="0" i="0" u="none" strike="noStrike" kern="1200" cap="none" spc="0" normalizeH="0" baseline="0" noProof="0" dirty="0">
                <a:ln>
                  <a:noFill/>
                </a:ln>
                <a:solidFill>
                  <a:srgbClr val="FFFF00"/>
                </a:solidFill>
                <a:effectLst/>
                <a:uLnTx/>
                <a:uFillTx/>
                <a:latin typeface="Arial Narrow" pitchFamily="34" charset="0"/>
                <a:ea typeface="+mn-ea"/>
                <a:cs typeface="+mn-cs"/>
              </a:rPr>
              <a:t> Example: Ellen, Brokeback Mountain, 	Philadelphia, Will and Grace</a:t>
            </a:r>
            <a:endParaRPr kumimoji="0" lang="en-US" sz="2800" b="0" i="0" u="none" strike="noStrike" kern="1200" cap="none" spc="0" normalizeH="0" baseline="0" noProof="0" dirty="0">
              <a:ln>
                <a:noFill/>
              </a:ln>
              <a:solidFill>
                <a:srgbClr val="FFFF00"/>
              </a:solidFill>
              <a:effectLst/>
              <a:uLnTx/>
              <a:uFillTx/>
              <a:latin typeface="Arial" charset="0"/>
              <a:ea typeface="+mn-ea"/>
              <a:cs typeface="+mn-cs"/>
            </a:endParaRPr>
          </a:p>
        </p:txBody>
      </p:sp>
      <p:sp>
        <p:nvSpPr>
          <p:cNvPr id="7" name="TextBox 6"/>
          <p:cNvSpPr txBox="1">
            <a:spLocks noChangeArrowheads="1"/>
          </p:cNvSpPr>
          <p:nvPr/>
        </p:nvSpPr>
        <p:spPr bwMode="auto">
          <a:xfrm>
            <a:off x="3352800" y="3352800"/>
            <a:ext cx="54864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8600" eaLnBrk="0" hangingPunct="0">
              <a:defRPr sz="2800">
                <a:solidFill>
                  <a:schemeClr val="tx1"/>
                </a:solidFill>
                <a:latin typeface="Arial" charset="0"/>
              </a:defRPr>
            </a:lvl1pPr>
            <a:lvl2pPr marL="742950" indent="-285750" defTabSz="228600" eaLnBrk="0" hangingPunct="0">
              <a:defRPr sz="2800">
                <a:solidFill>
                  <a:schemeClr val="tx1"/>
                </a:solidFill>
                <a:latin typeface="Arial" charset="0"/>
              </a:defRPr>
            </a:lvl2pPr>
            <a:lvl3pPr marL="1143000" indent="-228600" defTabSz="228600" eaLnBrk="0" hangingPunct="0">
              <a:defRPr sz="2800">
                <a:solidFill>
                  <a:schemeClr val="tx1"/>
                </a:solidFill>
                <a:latin typeface="Arial" charset="0"/>
              </a:defRPr>
            </a:lvl3pPr>
            <a:lvl4pPr marL="1600200" indent="-228600" defTabSz="228600" eaLnBrk="0" hangingPunct="0">
              <a:defRPr sz="2800">
                <a:solidFill>
                  <a:schemeClr val="tx1"/>
                </a:solidFill>
                <a:latin typeface="Arial" charset="0"/>
              </a:defRPr>
            </a:lvl4pPr>
            <a:lvl5pPr marL="2057400" indent="-228600" defTabSz="228600" eaLnBrk="0" hangingPunct="0">
              <a:defRPr sz="2800">
                <a:solidFill>
                  <a:schemeClr val="tx1"/>
                </a:solidFill>
                <a:latin typeface="Arial" charset="0"/>
              </a:defRPr>
            </a:lvl5pPr>
            <a:lvl6pPr marL="2514600" indent="-228600" defTabSz="228600" eaLnBrk="0" fontAlgn="base" hangingPunct="0">
              <a:spcBef>
                <a:spcPct val="0"/>
              </a:spcBef>
              <a:spcAft>
                <a:spcPct val="0"/>
              </a:spcAft>
              <a:defRPr sz="2800">
                <a:solidFill>
                  <a:schemeClr val="tx1"/>
                </a:solidFill>
                <a:latin typeface="Arial" charset="0"/>
              </a:defRPr>
            </a:lvl6pPr>
            <a:lvl7pPr marL="2971800" indent="-228600" defTabSz="228600" eaLnBrk="0" fontAlgn="base" hangingPunct="0">
              <a:spcBef>
                <a:spcPct val="0"/>
              </a:spcBef>
              <a:spcAft>
                <a:spcPct val="0"/>
              </a:spcAft>
              <a:defRPr sz="2800">
                <a:solidFill>
                  <a:schemeClr val="tx1"/>
                </a:solidFill>
                <a:latin typeface="Arial" charset="0"/>
              </a:defRPr>
            </a:lvl7pPr>
            <a:lvl8pPr marL="3429000" indent="-228600" defTabSz="228600" eaLnBrk="0" fontAlgn="base" hangingPunct="0">
              <a:spcBef>
                <a:spcPct val="0"/>
              </a:spcBef>
              <a:spcAft>
                <a:spcPct val="0"/>
              </a:spcAft>
              <a:defRPr sz="2800">
                <a:solidFill>
                  <a:schemeClr val="tx1"/>
                </a:solidFill>
                <a:latin typeface="Arial" charset="0"/>
              </a:defRPr>
            </a:lvl8pPr>
            <a:lvl9pPr marL="3886200" indent="-228600" defTabSz="228600" eaLnBrk="0" fontAlgn="base" hangingPunct="0">
              <a:spcBef>
                <a:spcPct val="0"/>
              </a:spcBef>
              <a:spcAft>
                <a:spcPct val="0"/>
              </a:spcAft>
              <a:defRPr sz="2800">
                <a:solidFill>
                  <a:schemeClr val="tx1"/>
                </a:solidFill>
                <a:latin typeface="Arial" charset="0"/>
              </a:defRPr>
            </a:lvl9pPr>
          </a:lstStyle>
          <a:p>
            <a:pPr marL="0" marR="0" lvl="0" indent="0" algn="l" defTabSz="228600" rtl="0" eaLnBrk="1" fontAlgn="base" latinLnBrk="0" hangingPunct="1">
              <a:lnSpc>
                <a:spcPct val="100000"/>
              </a:lnSpc>
              <a:spcBef>
                <a:spcPct val="0"/>
              </a:spcBef>
              <a:spcAft>
                <a:spcPct val="0"/>
              </a:spcAft>
              <a:buClrTx/>
              <a:buSzTx/>
              <a:buFont typeface="Arial" charset="0"/>
              <a:buChar char="•"/>
              <a:tabLst/>
              <a:defRPr/>
            </a:pPr>
            <a:r>
              <a:rPr kumimoji="0" lang="en-US" sz="2800" b="0" i="0" u="none" strike="noStrike" kern="1200" cap="none" spc="0" normalizeH="0" baseline="0" noProof="0">
                <a:ln>
                  <a:noFill/>
                </a:ln>
                <a:solidFill>
                  <a:srgbClr val="FFFF00"/>
                </a:solidFill>
                <a:effectLst/>
                <a:uLnTx/>
                <a:uFillTx/>
                <a:latin typeface="Arial" charset="0"/>
                <a:ea typeface="+mn-ea"/>
                <a:cs typeface="+mn-cs"/>
              </a:rPr>
              <a:t> </a:t>
            </a:r>
            <a:r>
              <a:rPr kumimoji="0" lang="en-US" sz="2400" b="0" i="0" u="none" strike="noStrike" kern="1200" cap="none" spc="0" normalizeH="0" baseline="0" noProof="0">
                <a:ln>
                  <a:noFill/>
                </a:ln>
                <a:solidFill>
                  <a:srgbClr val="FFFF00"/>
                </a:solidFill>
                <a:effectLst/>
                <a:uLnTx/>
                <a:uFillTx/>
                <a:latin typeface="Arial Narrow" pitchFamily="34" charset="0"/>
                <a:ea typeface="+mn-ea"/>
                <a:cs typeface="+mn-cs"/>
              </a:rPr>
              <a:t>Public smearing of traditionalist, Christians 	who oppose</a:t>
            </a:r>
          </a:p>
          <a:p>
            <a:pPr marL="0" marR="0" lvl="0" indent="0" algn="l" defTabSz="228600" rtl="0" eaLnBrk="1" fontAlgn="base" latinLnBrk="0" hangingPunct="1">
              <a:lnSpc>
                <a:spcPct val="100000"/>
              </a:lnSpc>
              <a:spcBef>
                <a:spcPct val="0"/>
              </a:spcBef>
              <a:spcAft>
                <a:spcPct val="0"/>
              </a:spcAft>
              <a:buClrTx/>
              <a:buSzTx/>
              <a:buFont typeface="Arial" charset="0"/>
              <a:buChar char="•"/>
              <a:tabLst/>
              <a:defRPr/>
            </a:pPr>
            <a:r>
              <a:rPr kumimoji="0" lang="en-US" sz="2400" b="0" i="0" u="none" strike="noStrike" kern="1200" cap="none" spc="0" normalizeH="0" baseline="0" noProof="0">
                <a:ln>
                  <a:noFill/>
                </a:ln>
                <a:solidFill>
                  <a:srgbClr val="FFFF00"/>
                </a:solidFill>
                <a:effectLst/>
                <a:uLnTx/>
                <a:uFillTx/>
                <a:latin typeface="Arial Narrow" pitchFamily="34" charset="0"/>
                <a:ea typeface="+mn-ea"/>
                <a:cs typeface="+mn-cs"/>
              </a:rPr>
              <a:t> “Homphobe”, “hatemonger”, “bigot”, “Nazi”</a:t>
            </a:r>
            <a:endParaRPr kumimoji="0" lang="en-US" sz="2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8" name="TextBox 7"/>
          <p:cNvSpPr txBox="1">
            <a:spLocks noChangeArrowheads="1"/>
          </p:cNvSpPr>
          <p:nvPr/>
        </p:nvSpPr>
        <p:spPr bwMode="auto">
          <a:xfrm>
            <a:off x="3352800" y="4986338"/>
            <a:ext cx="5486400"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8600" eaLnBrk="0" hangingPunct="0">
              <a:defRPr sz="2800">
                <a:solidFill>
                  <a:schemeClr val="tx1"/>
                </a:solidFill>
                <a:latin typeface="Arial" charset="0"/>
              </a:defRPr>
            </a:lvl1pPr>
            <a:lvl2pPr marL="742950" indent="-285750" defTabSz="228600" eaLnBrk="0" hangingPunct="0">
              <a:defRPr sz="2800">
                <a:solidFill>
                  <a:schemeClr val="tx1"/>
                </a:solidFill>
                <a:latin typeface="Arial" charset="0"/>
              </a:defRPr>
            </a:lvl2pPr>
            <a:lvl3pPr marL="1143000" indent="-228600" defTabSz="228600" eaLnBrk="0" hangingPunct="0">
              <a:defRPr sz="2800">
                <a:solidFill>
                  <a:schemeClr val="tx1"/>
                </a:solidFill>
                <a:latin typeface="Arial" charset="0"/>
              </a:defRPr>
            </a:lvl3pPr>
            <a:lvl4pPr marL="1600200" indent="-228600" defTabSz="228600" eaLnBrk="0" hangingPunct="0">
              <a:defRPr sz="2800">
                <a:solidFill>
                  <a:schemeClr val="tx1"/>
                </a:solidFill>
                <a:latin typeface="Arial" charset="0"/>
              </a:defRPr>
            </a:lvl4pPr>
            <a:lvl5pPr marL="2057400" indent="-228600" defTabSz="228600" eaLnBrk="0" hangingPunct="0">
              <a:defRPr sz="2800">
                <a:solidFill>
                  <a:schemeClr val="tx1"/>
                </a:solidFill>
                <a:latin typeface="Arial" charset="0"/>
              </a:defRPr>
            </a:lvl5pPr>
            <a:lvl6pPr marL="2514600" indent="-228600" defTabSz="228600" eaLnBrk="0" fontAlgn="base" hangingPunct="0">
              <a:spcBef>
                <a:spcPct val="0"/>
              </a:spcBef>
              <a:spcAft>
                <a:spcPct val="0"/>
              </a:spcAft>
              <a:defRPr sz="2800">
                <a:solidFill>
                  <a:schemeClr val="tx1"/>
                </a:solidFill>
                <a:latin typeface="Arial" charset="0"/>
              </a:defRPr>
            </a:lvl6pPr>
            <a:lvl7pPr marL="2971800" indent="-228600" defTabSz="228600" eaLnBrk="0" fontAlgn="base" hangingPunct="0">
              <a:spcBef>
                <a:spcPct val="0"/>
              </a:spcBef>
              <a:spcAft>
                <a:spcPct val="0"/>
              </a:spcAft>
              <a:defRPr sz="2800">
                <a:solidFill>
                  <a:schemeClr val="tx1"/>
                </a:solidFill>
                <a:latin typeface="Arial" charset="0"/>
              </a:defRPr>
            </a:lvl7pPr>
            <a:lvl8pPr marL="3429000" indent="-228600" defTabSz="228600" eaLnBrk="0" fontAlgn="base" hangingPunct="0">
              <a:spcBef>
                <a:spcPct val="0"/>
              </a:spcBef>
              <a:spcAft>
                <a:spcPct val="0"/>
              </a:spcAft>
              <a:defRPr sz="2800">
                <a:solidFill>
                  <a:schemeClr val="tx1"/>
                </a:solidFill>
                <a:latin typeface="Arial" charset="0"/>
              </a:defRPr>
            </a:lvl8pPr>
            <a:lvl9pPr marL="3886200" indent="-228600" defTabSz="228600" eaLnBrk="0" fontAlgn="base" hangingPunct="0">
              <a:spcBef>
                <a:spcPct val="0"/>
              </a:spcBef>
              <a:spcAft>
                <a:spcPct val="0"/>
              </a:spcAft>
              <a:defRPr sz="2800">
                <a:solidFill>
                  <a:schemeClr val="tx1"/>
                </a:solidFill>
                <a:latin typeface="Arial" charset="0"/>
              </a:defRPr>
            </a:lvl9pPr>
          </a:lstStyle>
          <a:p>
            <a:pPr marL="0" marR="0" lvl="0" indent="0" algn="l" defTabSz="228600" rtl="0" eaLnBrk="1" fontAlgn="base" latinLnBrk="0" hangingPunct="1">
              <a:lnSpc>
                <a:spcPct val="100000"/>
              </a:lnSpc>
              <a:spcBef>
                <a:spcPct val="0"/>
              </a:spcBef>
              <a:spcAft>
                <a:spcPct val="0"/>
              </a:spcAft>
              <a:buClrTx/>
              <a:buSzTx/>
              <a:buFont typeface="Arial" charset="0"/>
              <a:buChar char="•"/>
              <a:tabLst/>
              <a:defRPr/>
            </a:pPr>
            <a:r>
              <a:rPr kumimoji="0" lang="en-US" sz="2800" b="0" i="0" u="none" strike="noStrike" kern="1200" cap="none" spc="0" normalizeH="0" baseline="0" noProof="0">
                <a:ln>
                  <a:noFill/>
                </a:ln>
                <a:solidFill>
                  <a:srgbClr val="FFFF00"/>
                </a:solidFill>
                <a:effectLst/>
                <a:uLnTx/>
                <a:uFillTx/>
                <a:latin typeface="Arial" charset="0"/>
                <a:ea typeface="+mn-ea"/>
                <a:cs typeface="+mn-cs"/>
              </a:rPr>
              <a:t> </a:t>
            </a:r>
            <a:r>
              <a:rPr kumimoji="0" lang="en-US" sz="2400" b="0" i="0" u="none" strike="noStrike" kern="1200" cap="none" spc="0" normalizeH="0" baseline="0" noProof="0">
                <a:ln>
                  <a:noFill/>
                </a:ln>
                <a:solidFill>
                  <a:srgbClr val="FFFF00"/>
                </a:solidFill>
                <a:effectLst/>
                <a:uLnTx/>
                <a:uFillTx/>
                <a:latin typeface="Arial Narrow" pitchFamily="34" charset="0"/>
                <a:ea typeface="+mn-ea"/>
                <a:cs typeface="+mn-cs"/>
              </a:rPr>
              <a:t>Convert American emotion, mind &amp; will</a:t>
            </a:r>
          </a:p>
          <a:p>
            <a:pPr marL="0" marR="0" lvl="0" indent="0" algn="l" defTabSz="228600" rtl="0" eaLnBrk="1" fontAlgn="base" latinLnBrk="0" hangingPunct="1">
              <a:lnSpc>
                <a:spcPct val="100000"/>
              </a:lnSpc>
              <a:spcBef>
                <a:spcPct val="0"/>
              </a:spcBef>
              <a:spcAft>
                <a:spcPct val="0"/>
              </a:spcAft>
              <a:buClrTx/>
              <a:buSzTx/>
              <a:buFont typeface="Arial" charset="0"/>
              <a:buChar char="•"/>
              <a:tabLst/>
              <a:defRPr/>
            </a:pPr>
            <a:r>
              <a:rPr kumimoji="0" lang="en-US" sz="2400" b="0" i="0" u="none" strike="noStrike" kern="1200" cap="none" spc="0" normalizeH="0" baseline="0" noProof="0">
                <a:ln>
                  <a:noFill/>
                </a:ln>
                <a:solidFill>
                  <a:srgbClr val="FFFF00"/>
                </a:solidFill>
                <a:effectLst/>
                <a:uLnTx/>
                <a:uFillTx/>
                <a:latin typeface="Arial Narrow" pitchFamily="34" charset="0"/>
                <a:ea typeface="+mn-ea"/>
                <a:cs typeface="+mn-cs"/>
              </a:rPr>
              <a:t> “Gay civil right” –focus on “civil rights” rather 	than conduct</a:t>
            </a:r>
            <a:endParaRPr kumimoji="0" lang="en-US" sz="28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1026" name="Picture 2" descr="After the Ball: How America Will Conquer Its Fear and Hatred of Gays in the 90's - Picture 1 of 6">
            <a:extLst>
              <a:ext uri="{FF2B5EF4-FFF2-40B4-BE49-F238E27FC236}">
                <a16:creationId xmlns:a16="http://schemas.microsoft.com/office/drawing/2014/main" id="{D5A70FBA-AD7B-6EBE-119A-820802A0FB5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04800" y="939546"/>
            <a:ext cx="2215571" cy="2954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4436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EB81CB-CD2B-D3B2-97BA-6787490CB901}"/>
              </a:ext>
            </a:extLst>
          </p:cNvPr>
          <p:cNvSpPr txBox="1"/>
          <p:nvPr/>
        </p:nvSpPr>
        <p:spPr>
          <a:xfrm>
            <a:off x="828339" y="1608269"/>
            <a:ext cx="7186108" cy="2677656"/>
          </a:xfrm>
          <a:prstGeom prst="rect">
            <a:avLst/>
          </a:prstGeom>
          <a:noFill/>
        </p:spPr>
        <p:txBody>
          <a:bodyPr wrap="square" rtlCol="0">
            <a:spAutoFit/>
          </a:bodyPr>
          <a:lstStyle/>
          <a:p>
            <a:pPr marL="457200" indent="-457200">
              <a:buFont typeface="+mj-lt"/>
              <a:buAutoNum type="alphaUcPeriod"/>
            </a:pPr>
            <a:r>
              <a:rPr lang="en-US" sz="2800" dirty="0"/>
              <a:t>An old problem (Gen. 19)</a:t>
            </a:r>
          </a:p>
          <a:p>
            <a:pPr marL="457200" indent="-457200">
              <a:buFont typeface="+mj-lt"/>
              <a:buAutoNum type="alphaUcPeriod"/>
            </a:pPr>
            <a:endParaRPr lang="en-US" sz="1400" dirty="0"/>
          </a:p>
          <a:p>
            <a:pPr marL="457200" indent="-457200">
              <a:buFont typeface="+mj-lt"/>
              <a:buAutoNum type="alphaUcPeriod"/>
            </a:pPr>
            <a:r>
              <a:rPr lang="en-US" sz="2800" dirty="0"/>
              <a:t>A problem in society</a:t>
            </a:r>
          </a:p>
          <a:p>
            <a:pPr marL="457200" indent="-457200">
              <a:buFont typeface="+mj-lt"/>
              <a:buAutoNum type="alphaUcPeriod"/>
            </a:pPr>
            <a:endParaRPr lang="en-US" sz="1400" dirty="0"/>
          </a:p>
          <a:p>
            <a:pPr marL="457200" indent="-457200">
              <a:buFont typeface="+mj-lt"/>
              <a:buAutoNum type="alphaUcPeriod"/>
            </a:pPr>
            <a:r>
              <a:rPr lang="en-US" sz="2800" dirty="0"/>
              <a:t>A problem in the church</a:t>
            </a:r>
          </a:p>
          <a:p>
            <a:pPr marL="971550" lvl="1" indent="-514350">
              <a:buFont typeface="+mj-lt"/>
              <a:buAutoNum type="arabicPeriod"/>
            </a:pPr>
            <a:r>
              <a:rPr lang="en-US" sz="2800" i="1" dirty="0"/>
              <a:t>Same as any other sin – some are guilty</a:t>
            </a:r>
          </a:p>
          <a:p>
            <a:pPr marL="971550" lvl="1" indent="-514350">
              <a:buFont typeface="+mj-lt"/>
              <a:buAutoNum type="arabicPeriod"/>
            </a:pPr>
            <a:r>
              <a:rPr lang="en-US" sz="2800" i="1" dirty="0"/>
              <a:t>Some would justify it</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2"/>
              <a:tabLst/>
              <a:defRPr/>
            </a:pPr>
            <a:r>
              <a:rPr kumimoji="0" lang="en-US" sz="3600" b="0" i="0" u="none" strike="noStrike" kern="1200" cap="none" spc="0" normalizeH="0" baseline="0" noProof="0" dirty="0">
                <a:ln>
                  <a:noFill/>
                </a:ln>
                <a:uLnTx/>
                <a:uFillTx/>
                <a:latin typeface="Maiandra GD" pitchFamily="34" charset="0"/>
                <a:ea typeface="+mn-ea"/>
                <a:cs typeface="+mn-cs"/>
              </a:rPr>
              <a:t>A Great Problem</a:t>
            </a:r>
          </a:p>
        </p:txBody>
      </p:sp>
    </p:spTree>
    <p:extLst>
      <p:ext uri="{BB962C8B-B14F-4D97-AF65-F5344CB8AC3E}">
        <p14:creationId xmlns:p14="http://schemas.microsoft.com/office/powerpoint/2010/main" val="31009238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1858842"/>
          </a:xfrm>
          <a:custGeom>
            <a:avLst/>
            <a:gdLst>
              <a:gd name="connsiteX0" fmla="*/ 0 w 8142270"/>
              <a:gd name="connsiteY0" fmla="*/ 0 h 1858842"/>
              <a:gd name="connsiteX1" fmla="*/ 759945 w 8142270"/>
              <a:gd name="connsiteY1" fmla="*/ 0 h 1858842"/>
              <a:gd name="connsiteX2" fmla="*/ 1357045 w 8142270"/>
              <a:gd name="connsiteY2" fmla="*/ 0 h 1858842"/>
              <a:gd name="connsiteX3" fmla="*/ 1791299 w 8142270"/>
              <a:gd name="connsiteY3" fmla="*/ 0 h 1858842"/>
              <a:gd name="connsiteX4" fmla="*/ 2469822 w 8142270"/>
              <a:gd name="connsiteY4" fmla="*/ 0 h 1858842"/>
              <a:gd name="connsiteX5" fmla="*/ 3148344 w 8142270"/>
              <a:gd name="connsiteY5" fmla="*/ 0 h 1858842"/>
              <a:gd name="connsiteX6" fmla="*/ 3664021 w 8142270"/>
              <a:gd name="connsiteY6" fmla="*/ 0 h 1858842"/>
              <a:gd name="connsiteX7" fmla="*/ 4179699 w 8142270"/>
              <a:gd name="connsiteY7" fmla="*/ 0 h 1858842"/>
              <a:gd name="connsiteX8" fmla="*/ 4858221 w 8142270"/>
              <a:gd name="connsiteY8" fmla="*/ 0 h 1858842"/>
              <a:gd name="connsiteX9" fmla="*/ 5455321 w 8142270"/>
              <a:gd name="connsiteY9" fmla="*/ 0 h 1858842"/>
              <a:gd name="connsiteX10" fmla="*/ 6215266 w 8142270"/>
              <a:gd name="connsiteY10" fmla="*/ 0 h 1858842"/>
              <a:gd name="connsiteX11" fmla="*/ 6893789 w 8142270"/>
              <a:gd name="connsiteY11" fmla="*/ 0 h 1858842"/>
              <a:gd name="connsiteX12" fmla="*/ 7490888 w 8142270"/>
              <a:gd name="connsiteY12" fmla="*/ 0 h 1858842"/>
              <a:gd name="connsiteX13" fmla="*/ 8142270 w 8142270"/>
              <a:gd name="connsiteY13" fmla="*/ 0 h 1858842"/>
              <a:gd name="connsiteX14" fmla="*/ 8142270 w 8142270"/>
              <a:gd name="connsiteY14" fmla="*/ 563849 h 1858842"/>
              <a:gd name="connsiteX15" fmla="*/ 8142270 w 8142270"/>
              <a:gd name="connsiteY15" fmla="*/ 1220640 h 1858842"/>
              <a:gd name="connsiteX16" fmla="*/ 8142270 w 8142270"/>
              <a:gd name="connsiteY16" fmla="*/ 1858842 h 1858842"/>
              <a:gd name="connsiteX17" fmla="*/ 7545170 w 8142270"/>
              <a:gd name="connsiteY17" fmla="*/ 1858842 h 1858842"/>
              <a:gd name="connsiteX18" fmla="*/ 7110916 w 8142270"/>
              <a:gd name="connsiteY18" fmla="*/ 1858842 h 1858842"/>
              <a:gd name="connsiteX19" fmla="*/ 6676661 w 8142270"/>
              <a:gd name="connsiteY19" fmla="*/ 1858842 h 1858842"/>
              <a:gd name="connsiteX20" fmla="*/ 5998139 w 8142270"/>
              <a:gd name="connsiteY20" fmla="*/ 1858842 h 1858842"/>
              <a:gd name="connsiteX21" fmla="*/ 5401039 w 8142270"/>
              <a:gd name="connsiteY21" fmla="*/ 1858842 h 1858842"/>
              <a:gd name="connsiteX22" fmla="*/ 4722517 w 8142270"/>
              <a:gd name="connsiteY22" fmla="*/ 1858842 h 1858842"/>
              <a:gd name="connsiteX23" fmla="*/ 3881149 w 8142270"/>
              <a:gd name="connsiteY23" fmla="*/ 1858842 h 1858842"/>
              <a:gd name="connsiteX24" fmla="*/ 3446894 w 8142270"/>
              <a:gd name="connsiteY24" fmla="*/ 1858842 h 1858842"/>
              <a:gd name="connsiteX25" fmla="*/ 2686949 w 8142270"/>
              <a:gd name="connsiteY25" fmla="*/ 1858842 h 1858842"/>
              <a:gd name="connsiteX26" fmla="*/ 2008427 w 8142270"/>
              <a:gd name="connsiteY26" fmla="*/ 1858842 h 1858842"/>
              <a:gd name="connsiteX27" fmla="*/ 1248481 w 8142270"/>
              <a:gd name="connsiteY27" fmla="*/ 1858842 h 1858842"/>
              <a:gd name="connsiteX28" fmla="*/ 0 w 8142270"/>
              <a:gd name="connsiteY28" fmla="*/ 1858842 h 1858842"/>
              <a:gd name="connsiteX29" fmla="*/ 0 w 8142270"/>
              <a:gd name="connsiteY29" fmla="*/ 1202051 h 1858842"/>
              <a:gd name="connsiteX30" fmla="*/ 0 w 8142270"/>
              <a:gd name="connsiteY30" fmla="*/ 545260 h 1858842"/>
              <a:gd name="connsiteX31" fmla="*/ 0 w 8142270"/>
              <a:gd name="connsiteY31" fmla="*/ 0 h 185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1858842" fill="none" extrusionOk="0">
                <a:moveTo>
                  <a:pt x="0" y="0"/>
                </a:moveTo>
                <a:cubicBezTo>
                  <a:pt x="350658" y="17152"/>
                  <a:pt x="503711" y="-31654"/>
                  <a:pt x="759945" y="0"/>
                </a:cubicBezTo>
                <a:cubicBezTo>
                  <a:pt x="1016180" y="31654"/>
                  <a:pt x="1132264" y="9152"/>
                  <a:pt x="1357045" y="0"/>
                </a:cubicBezTo>
                <a:cubicBezTo>
                  <a:pt x="1581826" y="-9152"/>
                  <a:pt x="1593696" y="-8204"/>
                  <a:pt x="1791299" y="0"/>
                </a:cubicBezTo>
                <a:cubicBezTo>
                  <a:pt x="1988902" y="8204"/>
                  <a:pt x="2132620" y="-5875"/>
                  <a:pt x="2469822" y="0"/>
                </a:cubicBezTo>
                <a:cubicBezTo>
                  <a:pt x="2807024" y="5875"/>
                  <a:pt x="2809535" y="-5763"/>
                  <a:pt x="3148344" y="0"/>
                </a:cubicBezTo>
                <a:cubicBezTo>
                  <a:pt x="3487153" y="5763"/>
                  <a:pt x="3531682" y="-12157"/>
                  <a:pt x="3664021" y="0"/>
                </a:cubicBezTo>
                <a:cubicBezTo>
                  <a:pt x="3796360" y="12157"/>
                  <a:pt x="3978828" y="12177"/>
                  <a:pt x="4179699" y="0"/>
                </a:cubicBezTo>
                <a:cubicBezTo>
                  <a:pt x="4380570" y="-12177"/>
                  <a:pt x="4694181" y="31934"/>
                  <a:pt x="4858221" y="0"/>
                </a:cubicBezTo>
                <a:cubicBezTo>
                  <a:pt x="5022261" y="-31934"/>
                  <a:pt x="5224459" y="-1136"/>
                  <a:pt x="5455321" y="0"/>
                </a:cubicBezTo>
                <a:cubicBezTo>
                  <a:pt x="5686183" y="1136"/>
                  <a:pt x="5895690" y="25103"/>
                  <a:pt x="6215266" y="0"/>
                </a:cubicBezTo>
                <a:cubicBezTo>
                  <a:pt x="6534843" y="-25103"/>
                  <a:pt x="6595170" y="-28258"/>
                  <a:pt x="6893789" y="0"/>
                </a:cubicBezTo>
                <a:cubicBezTo>
                  <a:pt x="7192408" y="28258"/>
                  <a:pt x="7321786" y="23995"/>
                  <a:pt x="7490888" y="0"/>
                </a:cubicBezTo>
                <a:cubicBezTo>
                  <a:pt x="7659990" y="-23995"/>
                  <a:pt x="7829498" y="4358"/>
                  <a:pt x="8142270" y="0"/>
                </a:cubicBezTo>
                <a:cubicBezTo>
                  <a:pt x="8146515" y="143606"/>
                  <a:pt x="8117941" y="406051"/>
                  <a:pt x="8142270" y="563849"/>
                </a:cubicBezTo>
                <a:cubicBezTo>
                  <a:pt x="8166599" y="721647"/>
                  <a:pt x="8157729" y="928157"/>
                  <a:pt x="8142270" y="1220640"/>
                </a:cubicBezTo>
                <a:cubicBezTo>
                  <a:pt x="8126811" y="1513123"/>
                  <a:pt x="8160737" y="1569955"/>
                  <a:pt x="8142270" y="1858842"/>
                </a:cubicBezTo>
                <a:cubicBezTo>
                  <a:pt x="7933827" y="1848379"/>
                  <a:pt x="7685856" y="1851063"/>
                  <a:pt x="7545170" y="1858842"/>
                </a:cubicBezTo>
                <a:cubicBezTo>
                  <a:pt x="7404484" y="1866621"/>
                  <a:pt x="7320741" y="1855877"/>
                  <a:pt x="7110916" y="1858842"/>
                </a:cubicBezTo>
                <a:cubicBezTo>
                  <a:pt x="6901091" y="1861807"/>
                  <a:pt x="6811919" y="1847809"/>
                  <a:pt x="6676661" y="1858842"/>
                </a:cubicBezTo>
                <a:cubicBezTo>
                  <a:pt x="6541404" y="1869875"/>
                  <a:pt x="6156504" y="1843470"/>
                  <a:pt x="5998139" y="1858842"/>
                </a:cubicBezTo>
                <a:cubicBezTo>
                  <a:pt x="5839774" y="1874214"/>
                  <a:pt x="5550084" y="1840537"/>
                  <a:pt x="5401039" y="1858842"/>
                </a:cubicBezTo>
                <a:cubicBezTo>
                  <a:pt x="5251994" y="1877147"/>
                  <a:pt x="5015281" y="1833935"/>
                  <a:pt x="4722517" y="1858842"/>
                </a:cubicBezTo>
                <a:cubicBezTo>
                  <a:pt x="4429753" y="1883749"/>
                  <a:pt x="4079322" y="1891528"/>
                  <a:pt x="3881149" y="1858842"/>
                </a:cubicBezTo>
                <a:cubicBezTo>
                  <a:pt x="3682976" y="1826156"/>
                  <a:pt x="3640151" y="1858794"/>
                  <a:pt x="3446894" y="1858842"/>
                </a:cubicBezTo>
                <a:cubicBezTo>
                  <a:pt x="3253637" y="1858890"/>
                  <a:pt x="2847004" y="1869611"/>
                  <a:pt x="2686949" y="1858842"/>
                </a:cubicBezTo>
                <a:cubicBezTo>
                  <a:pt x="2526894" y="1848073"/>
                  <a:pt x="2235516" y="1882527"/>
                  <a:pt x="2008427" y="1858842"/>
                </a:cubicBezTo>
                <a:cubicBezTo>
                  <a:pt x="1781338" y="1835157"/>
                  <a:pt x="1559149" y="1833402"/>
                  <a:pt x="1248481" y="1858842"/>
                </a:cubicBezTo>
                <a:cubicBezTo>
                  <a:pt x="937813" y="1884282"/>
                  <a:pt x="279969" y="1809377"/>
                  <a:pt x="0" y="1858842"/>
                </a:cubicBezTo>
                <a:cubicBezTo>
                  <a:pt x="8816" y="1605834"/>
                  <a:pt x="29312" y="1491202"/>
                  <a:pt x="0" y="1202051"/>
                </a:cubicBezTo>
                <a:cubicBezTo>
                  <a:pt x="-29312" y="912900"/>
                  <a:pt x="-12964" y="707526"/>
                  <a:pt x="0" y="545260"/>
                </a:cubicBezTo>
                <a:cubicBezTo>
                  <a:pt x="12964" y="382994"/>
                  <a:pt x="14718" y="179825"/>
                  <a:pt x="0" y="0"/>
                </a:cubicBezTo>
                <a:close/>
              </a:path>
              <a:path w="8142270" h="1858842"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42053" y="253926"/>
                  <a:pt x="8143452" y="357458"/>
                  <a:pt x="8142270" y="563849"/>
                </a:cubicBezTo>
                <a:cubicBezTo>
                  <a:pt x="8141088" y="770240"/>
                  <a:pt x="8174206" y="933269"/>
                  <a:pt x="8142270" y="1220640"/>
                </a:cubicBezTo>
                <a:cubicBezTo>
                  <a:pt x="8110334" y="1508011"/>
                  <a:pt x="8132748" y="1663945"/>
                  <a:pt x="8142270" y="1858842"/>
                </a:cubicBezTo>
                <a:cubicBezTo>
                  <a:pt x="7904271" y="1840059"/>
                  <a:pt x="7837169" y="1839147"/>
                  <a:pt x="7626593" y="1858842"/>
                </a:cubicBezTo>
                <a:cubicBezTo>
                  <a:pt x="7416017" y="1878537"/>
                  <a:pt x="7169261" y="1896616"/>
                  <a:pt x="6785225" y="1858842"/>
                </a:cubicBezTo>
                <a:cubicBezTo>
                  <a:pt x="6401189" y="1821068"/>
                  <a:pt x="6218536" y="1831189"/>
                  <a:pt x="5943857" y="1858842"/>
                </a:cubicBezTo>
                <a:cubicBezTo>
                  <a:pt x="5669178" y="1886495"/>
                  <a:pt x="5476200" y="1859815"/>
                  <a:pt x="5346757" y="1858842"/>
                </a:cubicBezTo>
                <a:cubicBezTo>
                  <a:pt x="5217314" y="1857869"/>
                  <a:pt x="4858327" y="1840304"/>
                  <a:pt x="4668235" y="1858842"/>
                </a:cubicBezTo>
                <a:cubicBezTo>
                  <a:pt x="4478143" y="1877380"/>
                  <a:pt x="4385277" y="1844274"/>
                  <a:pt x="4233980" y="1858842"/>
                </a:cubicBezTo>
                <a:cubicBezTo>
                  <a:pt x="4082684" y="1873410"/>
                  <a:pt x="3679700" y="1897872"/>
                  <a:pt x="3392612" y="1858842"/>
                </a:cubicBezTo>
                <a:cubicBezTo>
                  <a:pt x="3105524" y="1819812"/>
                  <a:pt x="3023366" y="1864243"/>
                  <a:pt x="2714090" y="1858842"/>
                </a:cubicBezTo>
                <a:cubicBezTo>
                  <a:pt x="2404814" y="1853441"/>
                  <a:pt x="2202004" y="1848711"/>
                  <a:pt x="1954145" y="1858842"/>
                </a:cubicBezTo>
                <a:cubicBezTo>
                  <a:pt x="1706287" y="1868973"/>
                  <a:pt x="1432421" y="1861192"/>
                  <a:pt x="1194200" y="1858842"/>
                </a:cubicBezTo>
                <a:cubicBezTo>
                  <a:pt x="955980" y="1856492"/>
                  <a:pt x="541185" y="1830798"/>
                  <a:pt x="0" y="1858842"/>
                </a:cubicBezTo>
                <a:cubicBezTo>
                  <a:pt x="-31689" y="1595526"/>
                  <a:pt x="27654" y="1487044"/>
                  <a:pt x="0" y="1202051"/>
                </a:cubicBezTo>
                <a:cubicBezTo>
                  <a:pt x="-27654" y="917058"/>
                  <a:pt x="15250" y="749911"/>
                  <a:pt x="0" y="545260"/>
                </a:cubicBezTo>
                <a:cubicBezTo>
                  <a:pt x="-15250" y="340609"/>
                  <a:pt x="-14240" y="18578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Passages Addressing It</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50000"/>
                  </a:schemeClr>
                </a:solidFill>
                <a:latin typeface="Maiandra GD" pitchFamily="34" charset="0"/>
              </a:rPr>
              <a:t>A Great Problem</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A Learned Behavior</a:t>
            </a:r>
          </a:p>
        </p:txBody>
      </p:sp>
      <p:sp>
        <p:nvSpPr>
          <p:cNvPr id="3" name="Rectangle 2">
            <a:extLst>
              <a:ext uri="{FF2B5EF4-FFF2-40B4-BE49-F238E27FC236}">
                <a16:creationId xmlns:a16="http://schemas.microsoft.com/office/drawing/2014/main" id="{2394FD90-55A9-7901-864E-8F4C9D68A863}"/>
              </a:ext>
            </a:extLst>
          </p:cNvPr>
          <p:cNvSpPr/>
          <p:nvPr/>
        </p:nvSpPr>
        <p:spPr>
          <a:xfrm>
            <a:off x="1154757" y="296133"/>
            <a:ext cx="6834500" cy="2308324"/>
          </a:xfrm>
          <a:custGeom>
            <a:avLst/>
            <a:gdLst>
              <a:gd name="connsiteX0" fmla="*/ 0 w 6834500"/>
              <a:gd name="connsiteY0" fmla="*/ 0 h 2308324"/>
              <a:gd name="connsiteX1" fmla="*/ 683450 w 6834500"/>
              <a:gd name="connsiteY1" fmla="*/ 0 h 2308324"/>
              <a:gd name="connsiteX2" fmla="*/ 1161865 w 6834500"/>
              <a:gd name="connsiteY2" fmla="*/ 0 h 2308324"/>
              <a:gd name="connsiteX3" fmla="*/ 1982005 w 6834500"/>
              <a:gd name="connsiteY3" fmla="*/ 0 h 2308324"/>
              <a:gd name="connsiteX4" fmla="*/ 2460420 w 6834500"/>
              <a:gd name="connsiteY4" fmla="*/ 0 h 2308324"/>
              <a:gd name="connsiteX5" fmla="*/ 3212215 w 6834500"/>
              <a:gd name="connsiteY5" fmla="*/ 0 h 2308324"/>
              <a:gd name="connsiteX6" fmla="*/ 3758975 w 6834500"/>
              <a:gd name="connsiteY6" fmla="*/ 0 h 2308324"/>
              <a:gd name="connsiteX7" fmla="*/ 4374080 w 6834500"/>
              <a:gd name="connsiteY7" fmla="*/ 0 h 2308324"/>
              <a:gd name="connsiteX8" fmla="*/ 5194220 w 6834500"/>
              <a:gd name="connsiteY8" fmla="*/ 0 h 2308324"/>
              <a:gd name="connsiteX9" fmla="*/ 6014360 w 6834500"/>
              <a:gd name="connsiteY9" fmla="*/ 0 h 2308324"/>
              <a:gd name="connsiteX10" fmla="*/ 6834500 w 6834500"/>
              <a:gd name="connsiteY10" fmla="*/ 0 h 2308324"/>
              <a:gd name="connsiteX11" fmla="*/ 6834500 w 6834500"/>
              <a:gd name="connsiteY11" fmla="*/ 577081 h 2308324"/>
              <a:gd name="connsiteX12" fmla="*/ 6834500 w 6834500"/>
              <a:gd name="connsiteY12" fmla="*/ 1200328 h 2308324"/>
              <a:gd name="connsiteX13" fmla="*/ 6834500 w 6834500"/>
              <a:gd name="connsiteY13" fmla="*/ 1800493 h 2308324"/>
              <a:gd name="connsiteX14" fmla="*/ 6834500 w 6834500"/>
              <a:gd name="connsiteY14" fmla="*/ 2308324 h 2308324"/>
              <a:gd name="connsiteX15" fmla="*/ 6014360 w 6834500"/>
              <a:gd name="connsiteY15" fmla="*/ 2308324 h 2308324"/>
              <a:gd name="connsiteX16" fmla="*/ 5467600 w 6834500"/>
              <a:gd name="connsiteY16" fmla="*/ 2308324 h 2308324"/>
              <a:gd name="connsiteX17" fmla="*/ 4784150 w 6834500"/>
              <a:gd name="connsiteY17" fmla="*/ 2308324 h 2308324"/>
              <a:gd name="connsiteX18" fmla="*/ 4100700 w 6834500"/>
              <a:gd name="connsiteY18" fmla="*/ 2308324 h 2308324"/>
              <a:gd name="connsiteX19" fmla="*/ 3280560 w 6834500"/>
              <a:gd name="connsiteY19" fmla="*/ 2308324 h 2308324"/>
              <a:gd name="connsiteX20" fmla="*/ 2665455 w 6834500"/>
              <a:gd name="connsiteY20" fmla="*/ 2308324 h 2308324"/>
              <a:gd name="connsiteX21" fmla="*/ 2187040 w 6834500"/>
              <a:gd name="connsiteY21" fmla="*/ 2308324 h 2308324"/>
              <a:gd name="connsiteX22" fmla="*/ 1640280 w 6834500"/>
              <a:gd name="connsiteY22" fmla="*/ 2308324 h 2308324"/>
              <a:gd name="connsiteX23" fmla="*/ 888485 w 6834500"/>
              <a:gd name="connsiteY23" fmla="*/ 2308324 h 2308324"/>
              <a:gd name="connsiteX24" fmla="*/ 0 w 6834500"/>
              <a:gd name="connsiteY24" fmla="*/ 2308324 h 2308324"/>
              <a:gd name="connsiteX25" fmla="*/ 0 w 6834500"/>
              <a:gd name="connsiteY25" fmla="*/ 1708160 h 2308324"/>
              <a:gd name="connsiteX26" fmla="*/ 0 w 6834500"/>
              <a:gd name="connsiteY26" fmla="*/ 1107996 h 2308324"/>
              <a:gd name="connsiteX27" fmla="*/ 0 w 6834500"/>
              <a:gd name="connsiteY27"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34500" h="2308324" fill="none" extrusionOk="0">
                <a:moveTo>
                  <a:pt x="0" y="0"/>
                </a:moveTo>
                <a:cubicBezTo>
                  <a:pt x="339816" y="-24133"/>
                  <a:pt x="350775" y="14479"/>
                  <a:pt x="683450" y="0"/>
                </a:cubicBezTo>
                <a:cubicBezTo>
                  <a:pt x="1016125" y="-14479"/>
                  <a:pt x="1024263" y="-21012"/>
                  <a:pt x="1161865" y="0"/>
                </a:cubicBezTo>
                <a:cubicBezTo>
                  <a:pt x="1299467" y="21012"/>
                  <a:pt x="1702307" y="-14524"/>
                  <a:pt x="1982005" y="0"/>
                </a:cubicBezTo>
                <a:cubicBezTo>
                  <a:pt x="2261703" y="14524"/>
                  <a:pt x="2221562" y="4611"/>
                  <a:pt x="2460420" y="0"/>
                </a:cubicBezTo>
                <a:cubicBezTo>
                  <a:pt x="2699279" y="-4611"/>
                  <a:pt x="3028525" y="34821"/>
                  <a:pt x="3212215" y="0"/>
                </a:cubicBezTo>
                <a:cubicBezTo>
                  <a:pt x="3395905" y="-34821"/>
                  <a:pt x="3505191" y="18685"/>
                  <a:pt x="3758975" y="0"/>
                </a:cubicBezTo>
                <a:cubicBezTo>
                  <a:pt x="4012759" y="-18685"/>
                  <a:pt x="4098352" y="16088"/>
                  <a:pt x="4374080" y="0"/>
                </a:cubicBezTo>
                <a:cubicBezTo>
                  <a:pt x="4649809" y="-16088"/>
                  <a:pt x="4996402" y="16963"/>
                  <a:pt x="5194220" y="0"/>
                </a:cubicBezTo>
                <a:cubicBezTo>
                  <a:pt x="5392038" y="-16963"/>
                  <a:pt x="5613185" y="24216"/>
                  <a:pt x="6014360" y="0"/>
                </a:cubicBezTo>
                <a:cubicBezTo>
                  <a:pt x="6415535" y="-24216"/>
                  <a:pt x="6478611" y="17708"/>
                  <a:pt x="6834500" y="0"/>
                </a:cubicBezTo>
                <a:cubicBezTo>
                  <a:pt x="6847064" y="160941"/>
                  <a:pt x="6835093" y="397263"/>
                  <a:pt x="6834500" y="577081"/>
                </a:cubicBezTo>
                <a:cubicBezTo>
                  <a:pt x="6833907" y="756899"/>
                  <a:pt x="6829830" y="1014329"/>
                  <a:pt x="6834500" y="1200328"/>
                </a:cubicBezTo>
                <a:cubicBezTo>
                  <a:pt x="6839170" y="1386327"/>
                  <a:pt x="6807158" y="1556955"/>
                  <a:pt x="6834500" y="1800493"/>
                </a:cubicBezTo>
                <a:cubicBezTo>
                  <a:pt x="6861842" y="2044031"/>
                  <a:pt x="6856279" y="2193556"/>
                  <a:pt x="6834500" y="2308324"/>
                </a:cubicBezTo>
                <a:cubicBezTo>
                  <a:pt x="6513736" y="2313758"/>
                  <a:pt x="6420098" y="2283589"/>
                  <a:pt x="6014360" y="2308324"/>
                </a:cubicBezTo>
                <a:cubicBezTo>
                  <a:pt x="5608622" y="2333059"/>
                  <a:pt x="5740492" y="2288908"/>
                  <a:pt x="5467600" y="2308324"/>
                </a:cubicBezTo>
                <a:cubicBezTo>
                  <a:pt x="5194708" y="2327740"/>
                  <a:pt x="5004684" y="2332702"/>
                  <a:pt x="4784150" y="2308324"/>
                </a:cubicBezTo>
                <a:cubicBezTo>
                  <a:pt x="4563616" y="2283947"/>
                  <a:pt x="4350975" y="2275033"/>
                  <a:pt x="4100700" y="2308324"/>
                </a:cubicBezTo>
                <a:cubicBezTo>
                  <a:pt x="3850425" y="2341616"/>
                  <a:pt x="3675330" y="2275133"/>
                  <a:pt x="3280560" y="2308324"/>
                </a:cubicBezTo>
                <a:cubicBezTo>
                  <a:pt x="2885790" y="2341515"/>
                  <a:pt x="2906598" y="2305729"/>
                  <a:pt x="2665455" y="2308324"/>
                </a:cubicBezTo>
                <a:cubicBezTo>
                  <a:pt x="2424312" y="2310919"/>
                  <a:pt x="2377626" y="2330273"/>
                  <a:pt x="2187040" y="2308324"/>
                </a:cubicBezTo>
                <a:cubicBezTo>
                  <a:pt x="1996455" y="2286375"/>
                  <a:pt x="1800108" y="2312467"/>
                  <a:pt x="1640280" y="2308324"/>
                </a:cubicBezTo>
                <a:cubicBezTo>
                  <a:pt x="1480452" y="2304181"/>
                  <a:pt x="1075105" y="2292303"/>
                  <a:pt x="888485" y="2308324"/>
                </a:cubicBezTo>
                <a:cubicBezTo>
                  <a:pt x="701865" y="2324345"/>
                  <a:pt x="223231" y="2285847"/>
                  <a:pt x="0" y="2308324"/>
                </a:cubicBezTo>
                <a:cubicBezTo>
                  <a:pt x="27050" y="2059676"/>
                  <a:pt x="-937" y="1979875"/>
                  <a:pt x="0" y="1708160"/>
                </a:cubicBezTo>
                <a:cubicBezTo>
                  <a:pt x="937" y="1436445"/>
                  <a:pt x="5319" y="1361153"/>
                  <a:pt x="0" y="1107996"/>
                </a:cubicBezTo>
                <a:cubicBezTo>
                  <a:pt x="-5319" y="854839"/>
                  <a:pt x="-46637" y="332143"/>
                  <a:pt x="0" y="0"/>
                </a:cubicBezTo>
                <a:close/>
              </a:path>
              <a:path w="6834500" h="2308324" stroke="0" extrusionOk="0">
                <a:moveTo>
                  <a:pt x="0" y="0"/>
                </a:moveTo>
                <a:cubicBezTo>
                  <a:pt x="189641" y="-7591"/>
                  <a:pt x="415444" y="16395"/>
                  <a:pt x="546760" y="0"/>
                </a:cubicBezTo>
                <a:cubicBezTo>
                  <a:pt x="678076" y="-16395"/>
                  <a:pt x="1075672" y="-14134"/>
                  <a:pt x="1230210" y="0"/>
                </a:cubicBezTo>
                <a:cubicBezTo>
                  <a:pt x="1384748" y="14134"/>
                  <a:pt x="1597651" y="12688"/>
                  <a:pt x="1913660" y="0"/>
                </a:cubicBezTo>
                <a:cubicBezTo>
                  <a:pt x="2229669" y="-12688"/>
                  <a:pt x="2558289" y="12501"/>
                  <a:pt x="2733800" y="0"/>
                </a:cubicBezTo>
                <a:cubicBezTo>
                  <a:pt x="2909311" y="-12501"/>
                  <a:pt x="3306446" y="-11986"/>
                  <a:pt x="3485595" y="0"/>
                </a:cubicBezTo>
                <a:cubicBezTo>
                  <a:pt x="3664745" y="11986"/>
                  <a:pt x="4036062" y="-11901"/>
                  <a:pt x="4237390" y="0"/>
                </a:cubicBezTo>
                <a:cubicBezTo>
                  <a:pt x="4438718" y="11901"/>
                  <a:pt x="4719572" y="-26568"/>
                  <a:pt x="4920840" y="0"/>
                </a:cubicBezTo>
                <a:cubicBezTo>
                  <a:pt x="5122108" y="26568"/>
                  <a:pt x="5369316" y="-19839"/>
                  <a:pt x="5535945" y="0"/>
                </a:cubicBezTo>
                <a:cubicBezTo>
                  <a:pt x="5702574" y="19839"/>
                  <a:pt x="5779071" y="-15577"/>
                  <a:pt x="6014360" y="0"/>
                </a:cubicBezTo>
                <a:cubicBezTo>
                  <a:pt x="6249649" y="15577"/>
                  <a:pt x="6541059" y="4301"/>
                  <a:pt x="6834500" y="0"/>
                </a:cubicBezTo>
                <a:cubicBezTo>
                  <a:pt x="6831255" y="203224"/>
                  <a:pt x="6855127" y="329439"/>
                  <a:pt x="6834500" y="600164"/>
                </a:cubicBezTo>
                <a:cubicBezTo>
                  <a:pt x="6813873" y="870889"/>
                  <a:pt x="6815825" y="1000162"/>
                  <a:pt x="6834500" y="1107996"/>
                </a:cubicBezTo>
                <a:cubicBezTo>
                  <a:pt x="6853175" y="1215830"/>
                  <a:pt x="6848029" y="1448015"/>
                  <a:pt x="6834500" y="1638910"/>
                </a:cubicBezTo>
                <a:cubicBezTo>
                  <a:pt x="6820971" y="1829805"/>
                  <a:pt x="6858921" y="2159625"/>
                  <a:pt x="6834500" y="2308324"/>
                </a:cubicBezTo>
                <a:cubicBezTo>
                  <a:pt x="6562753" y="2332006"/>
                  <a:pt x="6468273" y="2291465"/>
                  <a:pt x="6151050" y="2308324"/>
                </a:cubicBezTo>
                <a:cubicBezTo>
                  <a:pt x="5833827" y="2325184"/>
                  <a:pt x="5806459" y="2326288"/>
                  <a:pt x="5672635" y="2308324"/>
                </a:cubicBezTo>
                <a:cubicBezTo>
                  <a:pt x="5538812" y="2290360"/>
                  <a:pt x="5284806" y="2318881"/>
                  <a:pt x="5125875" y="2308324"/>
                </a:cubicBezTo>
                <a:cubicBezTo>
                  <a:pt x="4966944" y="2297767"/>
                  <a:pt x="4656512" y="2342713"/>
                  <a:pt x="4305735" y="2308324"/>
                </a:cubicBezTo>
                <a:cubicBezTo>
                  <a:pt x="3954958" y="2273935"/>
                  <a:pt x="3882600" y="2323568"/>
                  <a:pt x="3758975" y="2308324"/>
                </a:cubicBezTo>
                <a:cubicBezTo>
                  <a:pt x="3635350" y="2293080"/>
                  <a:pt x="3266336" y="2318727"/>
                  <a:pt x="3075525" y="2308324"/>
                </a:cubicBezTo>
                <a:cubicBezTo>
                  <a:pt x="2884714" y="2297922"/>
                  <a:pt x="2765299" y="2282452"/>
                  <a:pt x="2528765" y="2308324"/>
                </a:cubicBezTo>
                <a:cubicBezTo>
                  <a:pt x="2292231" y="2334196"/>
                  <a:pt x="2031882" y="2316091"/>
                  <a:pt x="1845315" y="2308324"/>
                </a:cubicBezTo>
                <a:cubicBezTo>
                  <a:pt x="1658748" y="2300558"/>
                  <a:pt x="1506445" y="2309359"/>
                  <a:pt x="1366900" y="2308324"/>
                </a:cubicBezTo>
                <a:cubicBezTo>
                  <a:pt x="1227355" y="2307289"/>
                  <a:pt x="1104203" y="2291953"/>
                  <a:pt x="888485" y="2308324"/>
                </a:cubicBezTo>
                <a:cubicBezTo>
                  <a:pt x="672767" y="2324695"/>
                  <a:pt x="304390" y="2324358"/>
                  <a:pt x="0" y="2308324"/>
                </a:cubicBezTo>
                <a:cubicBezTo>
                  <a:pt x="17127" y="2191726"/>
                  <a:pt x="-6338" y="2013148"/>
                  <a:pt x="0" y="1754326"/>
                </a:cubicBezTo>
                <a:cubicBezTo>
                  <a:pt x="6338" y="1495504"/>
                  <a:pt x="-633" y="1373019"/>
                  <a:pt x="0" y="1177245"/>
                </a:cubicBezTo>
                <a:cubicBezTo>
                  <a:pt x="633" y="981471"/>
                  <a:pt x="26701" y="708350"/>
                  <a:pt x="0" y="577081"/>
                </a:cubicBezTo>
                <a:cubicBezTo>
                  <a:pt x="-26701" y="445812"/>
                  <a:pt x="-28704" y="28627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Homosexuality</a:t>
            </a:r>
          </a:p>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a Sin?</a:t>
            </a:r>
          </a:p>
        </p:txBody>
      </p:sp>
      <p:pic>
        <p:nvPicPr>
          <p:cNvPr id="4" name="Picture 4" descr="Homosexuality">
            <a:extLst>
              <a:ext uri="{FF2B5EF4-FFF2-40B4-BE49-F238E27FC236}">
                <a16:creationId xmlns:a16="http://schemas.microsoft.com/office/drawing/2014/main" id="{B9046F91-EFD5-DE72-A977-F9D90423CD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308854">
            <a:off x="1038964" y="1492909"/>
            <a:ext cx="891299" cy="126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0290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1815882"/>
          </a:xfrm>
          <a:prstGeom prst="rect">
            <a:avLst/>
          </a:prstGeom>
          <a:noFill/>
        </p:spPr>
        <p:txBody>
          <a:bodyPr wrap="square" rtlCol="0">
            <a:spAutoFit/>
          </a:bodyPr>
          <a:lstStyle/>
          <a:p>
            <a:pPr marL="457200" indent="-457200">
              <a:buFont typeface="+mj-lt"/>
              <a:buAutoNum type="alphaUcPeriod"/>
            </a:pPr>
            <a:r>
              <a:rPr lang="en-US" sz="2800" dirty="0"/>
              <a:t>Seen in that the Bible condemns it</a:t>
            </a:r>
          </a:p>
          <a:p>
            <a:pPr marL="457200" indent="-457200">
              <a:buFont typeface="+mj-lt"/>
              <a:buAutoNum type="alphaUcPeriod"/>
            </a:pPr>
            <a:endParaRPr lang="en-US" sz="1400" dirty="0"/>
          </a:p>
          <a:p>
            <a:pPr marL="457200" indent="-457200">
              <a:buFont typeface="+mj-lt"/>
              <a:buAutoNum type="alphaUcPeriod"/>
            </a:pPr>
            <a:r>
              <a:rPr lang="en-US" sz="2800" dirty="0"/>
              <a:t>Same with any sin (drinking, fornication)</a:t>
            </a:r>
          </a:p>
          <a:p>
            <a:pPr marL="457200" indent="-457200">
              <a:buFont typeface="+mj-lt"/>
              <a:buAutoNum type="alphaUcPeriod"/>
            </a:pPr>
            <a:endParaRPr lang="en-US" sz="1400" dirty="0"/>
          </a:p>
          <a:p>
            <a:pPr marL="457200" indent="-457200">
              <a:buFont typeface="+mj-lt"/>
              <a:buAutoNum type="alphaUcPeriod"/>
            </a:pPr>
            <a:r>
              <a:rPr lang="en-US" sz="2800" dirty="0"/>
              <a:t>Testimony of the Gay &amp; Lesbian community:</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3"/>
              <a:tabLst/>
              <a:defRPr/>
            </a:pPr>
            <a:r>
              <a:rPr kumimoji="0" lang="en-US" sz="3600" b="0" i="0" u="none" strike="noStrike" kern="1200" cap="none" spc="0" normalizeH="0" baseline="0" noProof="0" dirty="0">
                <a:ln>
                  <a:noFill/>
                </a:ln>
                <a:uLnTx/>
                <a:uFillTx/>
                <a:latin typeface="Maiandra GD" pitchFamily="34" charset="0"/>
                <a:ea typeface="+mn-ea"/>
                <a:cs typeface="+mn-cs"/>
              </a:rPr>
              <a:t>A Learned Behavior</a:t>
            </a:r>
          </a:p>
        </p:txBody>
      </p:sp>
    </p:spTree>
    <p:extLst>
      <p:ext uri="{BB962C8B-B14F-4D97-AF65-F5344CB8AC3E}">
        <p14:creationId xmlns:p14="http://schemas.microsoft.com/office/powerpoint/2010/main" val="34107671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4"/>
          <p:cNvSpPr>
            <a:spLocks noChangeArrowheads="1"/>
          </p:cNvSpPr>
          <p:nvPr/>
        </p:nvSpPr>
        <p:spPr bwMode="auto">
          <a:xfrm>
            <a:off x="457200" y="228600"/>
            <a:ext cx="8305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marR="0" lvl="0" indent="-342900" algn="l" defTabSz="914400" rtl="0" eaLnBrk="1" fontAlgn="base" latinLnBrk="0" hangingPunct="1">
              <a:lnSpc>
                <a:spcPct val="90000"/>
              </a:lnSpc>
              <a:spcBef>
                <a:spcPct val="20000"/>
              </a:spcBef>
              <a:spcAft>
                <a:spcPct val="0"/>
              </a:spcAft>
              <a:buClr>
                <a:srgbClr val="00CCFF"/>
              </a:buClr>
              <a:buSzPct val="65000"/>
              <a:buFont typeface="Wingdings" pitchFamily="2" charset="2"/>
              <a:buNone/>
              <a:tabLst/>
              <a:defRPr/>
            </a:pPr>
            <a:r>
              <a:rPr kumimoji="0" lang="en-US" sz="3600" b="1" i="0" u="sng" strike="noStrike" kern="1200" cap="none" spc="0" normalizeH="0" baseline="0" noProof="0">
                <a:ln>
                  <a:noFill/>
                </a:ln>
                <a:solidFill>
                  <a:srgbClr val="FFFFCC"/>
                </a:solidFill>
                <a:effectLst/>
                <a:uLnTx/>
                <a:uFillTx/>
                <a:latin typeface="Corbel"/>
                <a:ea typeface="+mn-ea"/>
                <a:cs typeface="+mn-cs"/>
              </a:rPr>
              <a:t>Camille Paglia, - </a:t>
            </a:r>
            <a:r>
              <a:rPr kumimoji="0" lang="en-US" sz="3600" b="1" i="1" u="sng" strike="noStrike" kern="1200" cap="none" spc="0" normalizeH="0" baseline="0" noProof="0">
                <a:ln>
                  <a:noFill/>
                </a:ln>
                <a:solidFill>
                  <a:srgbClr val="FFFFCC"/>
                </a:solidFill>
                <a:effectLst/>
                <a:uLnTx/>
                <a:uFillTx/>
                <a:latin typeface="Corbel"/>
                <a:ea typeface="+mn-ea"/>
                <a:cs typeface="+mn-cs"/>
              </a:rPr>
              <a:t>Lesbian Activist &amp; Writer</a:t>
            </a:r>
          </a:p>
          <a:p>
            <a:pPr marL="342900" marR="0" lvl="0" indent="-342900" algn="l" defTabSz="914400" rtl="0" eaLnBrk="1" fontAlgn="base" latinLnBrk="0" hangingPunct="1">
              <a:lnSpc>
                <a:spcPct val="90000"/>
              </a:lnSpc>
              <a:spcBef>
                <a:spcPct val="20000"/>
              </a:spcBef>
              <a:spcAft>
                <a:spcPct val="0"/>
              </a:spcAft>
              <a:buClr>
                <a:srgbClr val="00CCFF"/>
              </a:buClr>
              <a:buSzPct val="65000"/>
              <a:buFont typeface="Wingdings" pitchFamily="2" charset="2"/>
              <a:buNone/>
              <a:tabLst/>
              <a:defRPr/>
            </a:pPr>
            <a:endParaRPr kumimoji="0" lang="en-US" sz="3600" b="1" i="1" u="sng" strike="noStrike" kern="1200" cap="none" spc="0" normalizeH="0" baseline="0" noProof="0">
              <a:ln>
                <a:noFill/>
              </a:ln>
              <a:solidFill>
                <a:srgbClr val="FFFFCC"/>
              </a:solidFill>
              <a:effectLst/>
              <a:uLnTx/>
              <a:uFillTx/>
              <a:latin typeface="Corbel"/>
              <a:ea typeface="+mn-ea"/>
              <a:cs typeface="+mn-cs"/>
            </a:endParaRPr>
          </a:p>
          <a:p>
            <a:pPr marL="342900" marR="0" lvl="0" indent="-342900" algn="l" defTabSz="914400" rtl="0" eaLnBrk="1" fontAlgn="base" latinLnBrk="0" hangingPunct="1">
              <a:lnSpc>
                <a:spcPct val="90000"/>
              </a:lnSpc>
              <a:spcBef>
                <a:spcPct val="20000"/>
              </a:spcBef>
              <a:spcAft>
                <a:spcPct val="0"/>
              </a:spcAft>
              <a:buClr>
                <a:srgbClr val="00CCFF"/>
              </a:buClr>
              <a:buSzPct val="65000"/>
              <a:buFont typeface="Wingdings" pitchFamily="2" charset="2"/>
              <a:buNone/>
              <a:tabLst/>
              <a:defRPr/>
            </a:pPr>
            <a:r>
              <a:rPr kumimoji="0" lang="en-US" sz="3600" b="0" i="0" u="none" strike="noStrike" kern="1200" cap="none" spc="0" normalizeH="0" baseline="0" noProof="0">
                <a:ln>
                  <a:noFill/>
                </a:ln>
                <a:solidFill>
                  <a:srgbClr val="FFFFFF"/>
                </a:solidFill>
                <a:effectLst/>
                <a:uLnTx/>
                <a:uFillTx/>
                <a:latin typeface="Corbel"/>
                <a:ea typeface="+mn-ea"/>
                <a:cs typeface="+mn-cs"/>
              </a:rPr>
              <a:t>	“No one is born gay. The mere idea that that is possible is a flimsy fabrication of sloppy journalists and amoral queer activists. Any person, male or female, who cannot feel the sexual allure of the opposite sex has been traumatized by some early combination of social circumstances.”</a:t>
            </a:r>
          </a:p>
        </p:txBody>
      </p:sp>
    </p:spTree>
    <p:extLst>
      <p:ext uri="{BB962C8B-B14F-4D97-AF65-F5344CB8AC3E}">
        <p14:creationId xmlns:p14="http://schemas.microsoft.com/office/powerpoint/2010/main" val="8931895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WordArt 2"/>
          <p:cNvSpPr>
            <a:spLocks noChangeArrowheads="1" noChangeShapeType="1" noTextEdit="1"/>
          </p:cNvSpPr>
          <p:nvPr/>
        </p:nvSpPr>
        <p:spPr bwMode="auto">
          <a:xfrm>
            <a:off x="381000" y="304800"/>
            <a:ext cx="6096000" cy="990600"/>
          </a:xfrm>
          <a:prstGeom prst="rect">
            <a:avLst/>
          </a:prstGeom>
        </p:spPr>
        <p:txBody>
          <a:bodyPr wrap="none"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1" u="none" strike="noStrike" kern="10" cap="none" spc="0" normalizeH="0" baseline="0" noProof="0">
                <a:ln w="9525">
                  <a:solidFill>
                    <a:srgbClr val="000000"/>
                  </a:solidFill>
                  <a:round/>
                  <a:headEnd/>
                  <a:tailEnd/>
                </a:ln>
                <a:solidFill>
                  <a:srgbClr val="FFFFFF"/>
                </a:solidFill>
                <a:effectLst>
                  <a:outerShdw dist="35921" dir="2700000" algn="ctr" rotWithShape="0">
                    <a:srgbClr val="808080">
                      <a:alpha val="79999"/>
                    </a:srgbClr>
                  </a:outerShdw>
                </a:effectLst>
                <a:uLnTx/>
                <a:uFillTx/>
                <a:latin typeface="Arial Black"/>
                <a:ea typeface="+mn-ea"/>
                <a:cs typeface="+mn-cs"/>
              </a:rPr>
              <a:t>Contributing Factors</a:t>
            </a:r>
          </a:p>
        </p:txBody>
      </p:sp>
      <p:sp>
        <p:nvSpPr>
          <p:cNvPr id="60419" name="Line 3"/>
          <p:cNvSpPr>
            <a:spLocks noChangeShapeType="1"/>
          </p:cNvSpPr>
          <p:nvPr/>
        </p:nvSpPr>
        <p:spPr bwMode="auto">
          <a:xfrm>
            <a:off x="0" y="15240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932" name="Text Box 4"/>
          <p:cNvSpPr txBox="1">
            <a:spLocks noChangeArrowheads="1"/>
          </p:cNvSpPr>
          <p:nvPr/>
        </p:nvSpPr>
        <p:spPr bwMode="auto">
          <a:xfrm>
            <a:off x="258763" y="1905000"/>
            <a:ext cx="8739187" cy="2554288"/>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amp;"/>
              <a:tabLst/>
              <a:defRPr/>
            </a:pPr>
            <a:r>
              <a:rPr kumimoji="0" lang="en-US" sz="32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rPr>
              <a:t> </a:t>
            </a:r>
            <a:r>
              <a:rPr kumimoji="0" lang="en-US" sz="32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Sexual Revolution (loosening standards)</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sz="32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amp;"/>
              <a:tabLst/>
              <a:defRPr/>
            </a:pPr>
            <a:r>
              <a:rPr kumimoji="0" lang="en-US" sz="32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rPr>
              <a:t> </a:t>
            </a:r>
            <a:r>
              <a:rPr kumimoji="0" lang="en-US" sz="32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Domineering Parents (Mother)</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sz="32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amp;"/>
              <a:tabLst/>
              <a:defRPr/>
            </a:pPr>
            <a:r>
              <a:rPr kumimoji="0" lang="en-US" sz="32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rPr>
              <a:t> </a:t>
            </a:r>
            <a:r>
              <a:rPr kumimoji="0" lang="en-US" sz="32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Feminist Movement</a:t>
            </a:r>
          </a:p>
        </p:txBody>
      </p:sp>
    </p:spTree>
    <p:extLst>
      <p:ext uri="{BB962C8B-B14F-4D97-AF65-F5344CB8AC3E}">
        <p14:creationId xmlns:p14="http://schemas.microsoft.com/office/powerpoint/2010/main" val="27941537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08932">
                                            <p:txEl>
                                              <p:pRg st="0" end="0"/>
                                            </p:txEl>
                                          </p:spTgt>
                                        </p:tgtEl>
                                        <p:attrNameLst>
                                          <p:attrName>style.visibility</p:attrName>
                                        </p:attrNameLst>
                                      </p:cBhvr>
                                      <p:to>
                                        <p:strVal val="visible"/>
                                      </p:to>
                                    </p:set>
                                    <p:anim calcmode="lin" valueType="num">
                                      <p:cBhvr>
                                        <p:cTn id="7" dur="1000" fill="hold"/>
                                        <p:tgtEl>
                                          <p:spTgt spid="508932">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0893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0893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08932">
                                            <p:txEl>
                                              <p:pRg st="2" end="2"/>
                                            </p:txEl>
                                          </p:spTgt>
                                        </p:tgtEl>
                                        <p:attrNameLst>
                                          <p:attrName>style.visibility</p:attrName>
                                        </p:attrNameLst>
                                      </p:cBhvr>
                                      <p:to>
                                        <p:strVal val="visible"/>
                                      </p:to>
                                    </p:set>
                                    <p:anim calcmode="lin" valueType="num">
                                      <p:cBhvr>
                                        <p:cTn id="14" dur="1000" fill="hold"/>
                                        <p:tgtEl>
                                          <p:spTgt spid="508932">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50893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0893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508932">
                                            <p:txEl>
                                              <p:pRg st="4" end="4"/>
                                            </p:txEl>
                                          </p:spTgt>
                                        </p:tgtEl>
                                        <p:attrNameLst>
                                          <p:attrName>style.visibility</p:attrName>
                                        </p:attrNameLst>
                                      </p:cBhvr>
                                      <p:to>
                                        <p:strVal val="visible"/>
                                      </p:to>
                                    </p:set>
                                    <p:anim calcmode="lin" valueType="num">
                                      <p:cBhvr>
                                        <p:cTn id="21" dur="1000" fill="hold"/>
                                        <p:tgtEl>
                                          <p:spTgt spid="508932">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50893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089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93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2461571"/>
          </a:xfrm>
          <a:custGeom>
            <a:avLst/>
            <a:gdLst>
              <a:gd name="connsiteX0" fmla="*/ 0 w 8142270"/>
              <a:gd name="connsiteY0" fmla="*/ 0 h 2461571"/>
              <a:gd name="connsiteX1" fmla="*/ 434254 w 8142270"/>
              <a:gd name="connsiteY1" fmla="*/ 0 h 2461571"/>
              <a:gd name="connsiteX2" fmla="*/ 1112777 w 8142270"/>
              <a:gd name="connsiteY2" fmla="*/ 0 h 2461571"/>
              <a:gd name="connsiteX3" fmla="*/ 1791299 w 8142270"/>
              <a:gd name="connsiteY3" fmla="*/ 0 h 2461571"/>
              <a:gd name="connsiteX4" fmla="*/ 2306977 w 8142270"/>
              <a:gd name="connsiteY4" fmla="*/ 0 h 2461571"/>
              <a:gd name="connsiteX5" fmla="*/ 2822654 w 8142270"/>
              <a:gd name="connsiteY5" fmla="*/ 0 h 2461571"/>
              <a:gd name="connsiteX6" fmla="*/ 3501176 w 8142270"/>
              <a:gd name="connsiteY6" fmla="*/ 0 h 2461571"/>
              <a:gd name="connsiteX7" fmla="*/ 4098276 w 8142270"/>
              <a:gd name="connsiteY7" fmla="*/ 0 h 2461571"/>
              <a:gd name="connsiteX8" fmla="*/ 4858221 w 8142270"/>
              <a:gd name="connsiteY8" fmla="*/ 0 h 2461571"/>
              <a:gd name="connsiteX9" fmla="*/ 5536744 w 8142270"/>
              <a:gd name="connsiteY9" fmla="*/ 0 h 2461571"/>
              <a:gd name="connsiteX10" fmla="*/ 6133843 w 8142270"/>
              <a:gd name="connsiteY10" fmla="*/ 0 h 2461571"/>
              <a:gd name="connsiteX11" fmla="*/ 6812366 w 8142270"/>
              <a:gd name="connsiteY11" fmla="*/ 0 h 2461571"/>
              <a:gd name="connsiteX12" fmla="*/ 7246620 w 8142270"/>
              <a:gd name="connsiteY12" fmla="*/ 0 h 2461571"/>
              <a:gd name="connsiteX13" fmla="*/ 8142270 w 8142270"/>
              <a:gd name="connsiteY13" fmla="*/ 0 h 2461571"/>
              <a:gd name="connsiteX14" fmla="*/ 8142270 w 8142270"/>
              <a:gd name="connsiteY14" fmla="*/ 566161 h 2461571"/>
              <a:gd name="connsiteX15" fmla="*/ 8142270 w 8142270"/>
              <a:gd name="connsiteY15" fmla="*/ 1156938 h 2461571"/>
              <a:gd name="connsiteX16" fmla="*/ 8142270 w 8142270"/>
              <a:gd name="connsiteY16" fmla="*/ 1747715 h 2461571"/>
              <a:gd name="connsiteX17" fmla="*/ 8142270 w 8142270"/>
              <a:gd name="connsiteY17" fmla="*/ 2461571 h 2461571"/>
              <a:gd name="connsiteX18" fmla="*/ 7463748 w 8142270"/>
              <a:gd name="connsiteY18" fmla="*/ 2461571 h 2461571"/>
              <a:gd name="connsiteX19" fmla="*/ 6866648 w 8142270"/>
              <a:gd name="connsiteY19" fmla="*/ 2461571 h 2461571"/>
              <a:gd name="connsiteX20" fmla="*/ 6188125 w 8142270"/>
              <a:gd name="connsiteY20" fmla="*/ 2461571 h 2461571"/>
              <a:gd name="connsiteX21" fmla="*/ 5346757 w 8142270"/>
              <a:gd name="connsiteY21" fmla="*/ 2461571 h 2461571"/>
              <a:gd name="connsiteX22" fmla="*/ 4912503 w 8142270"/>
              <a:gd name="connsiteY22" fmla="*/ 2461571 h 2461571"/>
              <a:gd name="connsiteX23" fmla="*/ 4152558 w 8142270"/>
              <a:gd name="connsiteY23" fmla="*/ 2461571 h 2461571"/>
              <a:gd name="connsiteX24" fmla="*/ 3474035 w 8142270"/>
              <a:gd name="connsiteY24" fmla="*/ 2461571 h 2461571"/>
              <a:gd name="connsiteX25" fmla="*/ 2714090 w 8142270"/>
              <a:gd name="connsiteY25" fmla="*/ 2461571 h 2461571"/>
              <a:gd name="connsiteX26" fmla="*/ 1954145 w 8142270"/>
              <a:gd name="connsiteY26" fmla="*/ 2461571 h 2461571"/>
              <a:gd name="connsiteX27" fmla="*/ 1112777 w 8142270"/>
              <a:gd name="connsiteY27" fmla="*/ 2461571 h 2461571"/>
              <a:gd name="connsiteX28" fmla="*/ 0 w 8142270"/>
              <a:gd name="connsiteY28" fmla="*/ 2461571 h 2461571"/>
              <a:gd name="connsiteX29" fmla="*/ 0 w 8142270"/>
              <a:gd name="connsiteY29" fmla="*/ 1796947 h 2461571"/>
              <a:gd name="connsiteX30" fmla="*/ 0 w 8142270"/>
              <a:gd name="connsiteY30" fmla="*/ 1132323 h 2461571"/>
              <a:gd name="connsiteX31" fmla="*/ 0 w 8142270"/>
              <a:gd name="connsiteY31" fmla="*/ 0 h 246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142270" h="2461571" fill="none" extrusionOk="0">
                <a:moveTo>
                  <a:pt x="0" y="0"/>
                </a:moveTo>
                <a:cubicBezTo>
                  <a:pt x="190421" y="-3385"/>
                  <a:pt x="236651" y="-8204"/>
                  <a:pt x="434254" y="0"/>
                </a:cubicBezTo>
                <a:cubicBezTo>
                  <a:pt x="631857" y="8204"/>
                  <a:pt x="775575" y="-5875"/>
                  <a:pt x="1112777" y="0"/>
                </a:cubicBezTo>
                <a:cubicBezTo>
                  <a:pt x="1449979" y="5875"/>
                  <a:pt x="1452490" y="-5763"/>
                  <a:pt x="1791299" y="0"/>
                </a:cubicBezTo>
                <a:cubicBezTo>
                  <a:pt x="2130108" y="5763"/>
                  <a:pt x="2170082" y="-14333"/>
                  <a:pt x="2306977" y="0"/>
                </a:cubicBezTo>
                <a:cubicBezTo>
                  <a:pt x="2443872" y="14333"/>
                  <a:pt x="2624203" y="16311"/>
                  <a:pt x="2822654" y="0"/>
                </a:cubicBezTo>
                <a:cubicBezTo>
                  <a:pt x="3021105" y="-16311"/>
                  <a:pt x="3337136" y="31934"/>
                  <a:pt x="3501176" y="0"/>
                </a:cubicBezTo>
                <a:cubicBezTo>
                  <a:pt x="3665216" y="-31934"/>
                  <a:pt x="3867414" y="-1136"/>
                  <a:pt x="4098276" y="0"/>
                </a:cubicBezTo>
                <a:cubicBezTo>
                  <a:pt x="4329138" y="1136"/>
                  <a:pt x="4538645" y="25103"/>
                  <a:pt x="4858221" y="0"/>
                </a:cubicBezTo>
                <a:cubicBezTo>
                  <a:pt x="5177798" y="-25103"/>
                  <a:pt x="5238125" y="-28258"/>
                  <a:pt x="5536744" y="0"/>
                </a:cubicBezTo>
                <a:cubicBezTo>
                  <a:pt x="5835363" y="28258"/>
                  <a:pt x="5964741" y="23995"/>
                  <a:pt x="6133843" y="0"/>
                </a:cubicBezTo>
                <a:cubicBezTo>
                  <a:pt x="6302945" y="-23995"/>
                  <a:pt x="6551299" y="-13308"/>
                  <a:pt x="6812366" y="0"/>
                </a:cubicBezTo>
                <a:cubicBezTo>
                  <a:pt x="7073433" y="13308"/>
                  <a:pt x="7031940" y="-5844"/>
                  <a:pt x="7246620" y="0"/>
                </a:cubicBezTo>
                <a:cubicBezTo>
                  <a:pt x="7461300" y="5844"/>
                  <a:pt x="7822293" y="13177"/>
                  <a:pt x="8142270" y="0"/>
                </a:cubicBezTo>
                <a:cubicBezTo>
                  <a:pt x="8163867" y="210353"/>
                  <a:pt x="8146809" y="340215"/>
                  <a:pt x="8142270" y="566161"/>
                </a:cubicBezTo>
                <a:cubicBezTo>
                  <a:pt x="8137731" y="792107"/>
                  <a:pt x="8158609" y="1022689"/>
                  <a:pt x="8142270" y="1156938"/>
                </a:cubicBezTo>
                <a:cubicBezTo>
                  <a:pt x="8125931" y="1291187"/>
                  <a:pt x="8127399" y="1477646"/>
                  <a:pt x="8142270" y="1747715"/>
                </a:cubicBezTo>
                <a:cubicBezTo>
                  <a:pt x="8157141" y="2017784"/>
                  <a:pt x="8115965" y="2112866"/>
                  <a:pt x="8142270" y="2461571"/>
                </a:cubicBezTo>
                <a:cubicBezTo>
                  <a:pt x="7954805" y="2492651"/>
                  <a:pt x="7622113" y="2446199"/>
                  <a:pt x="7463748" y="2461571"/>
                </a:cubicBezTo>
                <a:cubicBezTo>
                  <a:pt x="7305383" y="2476943"/>
                  <a:pt x="7015693" y="2443266"/>
                  <a:pt x="6866648" y="2461571"/>
                </a:cubicBezTo>
                <a:cubicBezTo>
                  <a:pt x="6717603" y="2479876"/>
                  <a:pt x="6483514" y="2436893"/>
                  <a:pt x="6188125" y="2461571"/>
                </a:cubicBezTo>
                <a:cubicBezTo>
                  <a:pt x="5892736" y="2486249"/>
                  <a:pt x="5544930" y="2494257"/>
                  <a:pt x="5346757" y="2461571"/>
                </a:cubicBezTo>
                <a:cubicBezTo>
                  <a:pt x="5148584" y="2428885"/>
                  <a:pt x="5105009" y="2460585"/>
                  <a:pt x="4912503" y="2461571"/>
                </a:cubicBezTo>
                <a:cubicBezTo>
                  <a:pt x="4719997" y="2462557"/>
                  <a:pt x="4312613" y="2472340"/>
                  <a:pt x="4152558" y="2461571"/>
                </a:cubicBezTo>
                <a:cubicBezTo>
                  <a:pt x="3992503" y="2450802"/>
                  <a:pt x="3704373" y="2491541"/>
                  <a:pt x="3474035" y="2461571"/>
                </a:cubicBezTo>
                <a:cubicBezTo>
                  <a:pt x="3243697" y="2431601"/>
                  <a:pt x="3019617" y="2431415"/>
                  <a:pt x="2714090" y="2461571"/>
                </a:cubicBezTo>
                <a:cubicBezTo>
                  <a:pt x="2408563" y="2491727"/>
                  <a:pt x="2111181" y="2447390"/>
                  <a:pt x="1954145" y="2461571"/>
                </a:cubicBezTo>
                <a:cubicBezTo>
                  <a:pt x="1797109" y="2475752"/>
                  <a:pt x="1440197" y="2426423"/>
                  <a:pt x="1112777" y="2461571"/>
                </a:cubicBezTo>
                <a:cubicBezTo>
                  <a:pt x="785357" y="2496719"/>
                  <a:pt x="491133" y="2420650"/>
                  <a:pt x="0" y="2461571"/>
                </a:cubicBezTo>
                <a:cubicBezTo>
                  <a:pt x="27708" y="2151512"/>
                  <a:pt x="871" y="2101338"/>
                  <a:pt x="0" y="1796947"/>
                </a:cubicBezTo>
                <a:cubicBezTo>
                  <a:pt x="-871" y="1492556"/>
                  <a:pt x="-9921" y="1414414"/>
                  <a:pt x="0" y="1132323"/>
                </a:cubicBezTo>
                <a:cubicBezTo>
                  <a:pt x="9921" y="850232"/>
                  <a:pt x="-12937" y="416725"/>
                  <a:pt x="0" y="0"/>
                </a:cubicBezTo>
                <a:close/>
              </a:path>
              <a:path w="8142270" h="2461571"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37257" y="224917"/>
                  <a:pt x="8141224" y="378344"/>
                  <a:pt x="8142270" y="541546"/>
                </a:cubicBezTo>
                <a:cubicBezTo>
                  <a:pt x="8143316" y="704748"/>
                  <a:pt x="8139597" y="932155"/>
                  <a:pt x="8142270" y="1206170"/>
                </a:cubicBezTo>
                <a:cubicBezTo>
                  <a:pt x="8144943" y="1480185"/>
                  <a:pt x="8151012" y="1633367"/>
                  <a:pt x="8142270" y="1796947"/>
                </a:cubicBezTo>
                <a:cubicBezTo>
                  <a:pt x="8133528" y="1960527"/>
                  <a:pt x="8109649" y="2220675"/>
                  <a:pt x="8142270" y="2461571"/>
                </a:cubicBezTo>
                <a:cubicBezTo>
                  <a:pt x="7988322" y="2467427"/>
                  <a:pt x="7826075" y="2487409"/>
                  <a:pt x="7545170" y="2461571"/>
                </a:cubicBezTo>
                <a:cubicBezTo>
                  <a:pt x="7264265" y="2435733"/>
                  <a:pt x="6978481" y="2433918"/>
                  <a:pt x="6703802" y="2461571"/>
                </a:cubicBezTo>
                <a:cubicBezTo>
                  <a:pt x="6429123" y="2489224"/>
                  <a:pt x="6229834" y="2456724"/>
                  <a:pt x="6106703" y="2461571"/>
                </a:cubicBezTo>
                <a:cubicBezTo>
                  <a:pt x="5983572" y="2466418"/>
                  <a:pt x="5624035" y="2447251"/>
                  <a:pt x="5428180" y="2461571"/>
                </a:cubicBezTo>
                <a:cubicBezTo>
                  <a:pt x="5232325" y="2475891"/>
                  <a:pt x="5140993" y="2481588"/>
                  <a:pt x="4993926" y="2461571"/>
                </a:cubicBezTo>
                <a:cubicBezTo>
                  <a:pt x="4846859" y="2441554"/>
                  <a:pt x="4439646" y="2500601"/>
                  <a:pt x="4152558" y="2461571"/>
                </a:cubicBezTo>
                <a:cubicBezTo>
                  <a:pt x="3865470" y="2422541"/>
                  <a:pt x="3783806" y="2468870"/>
                  <a:pt x="3474035" y="2461571"/>
                </a:cubicBezTo>
                <a:cubicBezTo>
                  <a:pt x="3164264" y="2454272"/>
                  <a:pt x="2961949" y="2451440"/>
                  <a:pt x="2714090" y="2461571"/>
                </a:cubicBezTo>
                <a:cubicBezTo>
                  <a:pt x="2466232" y="2471702"/>
                  <a:pt x="2192366" y="2463921"/>
                  <a:pt x="1954145" y="2461571"/>
                </a:cubicBezTo>
                <a:cubicBezTo>
                  <a:pt x="1715925" y="2459221"/>
                  <a:pt x="1472259" y="2456554"/>
                  <a:pt x="1112777" y="2461571"/>
                </a:cubicBezTo>
                <a:cubicBezTo>
                  <a:pt x="753295" y="2466588"/>
                  <a:pt x="343407" y="2458578"/>
                  <a:pt x="0" y="2461571"/>
                </a:cubicBezTo>
                <a:cubicBezTo>
                  <a:pt x="-5057" y="2210658"/>
                  <a:pt x="-9077" y="2037477"/>
                  <a:pt x="0" y="1920025"/>
                </a:cubicBezTo>
                <a:cubicBezTo>
                  <a:pt x="9077" y="1802573"/>
                  <a:pt x="27169" y="1594977"/>
                  <a:pt x="0" y="1353864"/>
                </a:cubicBezTo>
                <a:cubicBezTo>
                  <a:pt x="-27169" y="1112751"/>
                  <a:pt x="12038" y="1031629"/>
                  <a:pt x="0" y="713856"/>
                </a:cubicBezTo>
                <a:cubicBezTo>
                  <a:pt x="-12038" y="396083"/>
                  <a:pt x="7111" y="231247"/>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Passages Addressing It</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50000"/>
                  </a:schemeClr>
                </a:solidFill>
                <a:latin typeface="Maiandra GD" pitchFamily="34" charset="0"/>
              </a:rPr>
              <a:t>A Great Problem</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A Learned Behavior</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It is a Sin</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Rectangle 2">
            <a:extLst>
              <a:ext uri="{FF2B5EF4-FFF2-40B4-BE49-F238E27FC236}">
                <a16:creationId xmlns:a16="http://schemas.microsoft.com/office/drawing/2014/main" id="{2394FD90-55A9-7901-864E-8F4C9D68A863}"/>
              </a:ext>
            </a:extLst>
          </p:cNvPr>
          <p:cNvSpPr/>
          <p:nvPr/>
        </p:nvSpPr>
        <p:spPr>
          <a:xfrm>
            <a:off x="1154757" y="296133"/>
            <a:ext cx="6834500" cy="2308324"/>
          </a:xfrm>
          <a:custGeom>
            <a:avLst/>
            <a:gdLst>
              <a:gd name="connsiteX0" fmla="*/ 0 w 6834500"/>
              <a:gd name="connsiteY0" fmla="*/ 0 h 2308324"/>
              <a:gd name="connsiteX1" fmla="*/ 683450 w 6834500"/>
              <a:gd name="connsiteY1" fmla="*/ 0 h 2308324"/>
              <a:gd name="connsiteX2" fmla="*/ 1161865 w 6834500"/>
              <a:gd name="connsiteY2" fmla="*/ 0 h 2308324"/>
              <a:gd name="connsiteX3" fmla="*/ 1982005 w 6834500"/>
              <a:gd name="connsiteY3" fmla="*/ 0 h 2308324"/>
              <a:gd name="connsiteX4" fmla="*/ 2460420 w 6834500"/>
              <a:gd name="connsiteY4" fmla="*/ 0 h 2308324"/>
              <a:gd name="connsiteX5" fmla="*/ 3212215 w 6834500"/>
              <a:gd name="connsiteY5" fmla="*/ 0 h 2308324"/>
              <a:gd name="connsiteX6" fmla="*/ 3758975 w 6834500"/>
              <a:gd name="connsiteY6" fmla="*/ 0 h 2308324"/>
              <a:gd name="connsiteX7" fmla="*/ 4374080 w 6834500"/>
              <a:gd name="connsiteY7" fmla="*/ 0 h 2308324"/>
              <a:gd name="connsiteX8" fmla="*/ 5194220 w 6834500"/>
              <a:gd name="connsiteY8" fmla="*/ 0 h 2308324"/>
              <a:gd name="connsiteX9" fmla="*/ 6014360 w 6834500"/>
              <a:gd name="connsiteY9" fmla="*/ 0 h 2308324"/>
              <a:gd name="connsiteX10" fmla="*/ 6834500 w 6834500"/>
              <a:gd name="connsiteY10" fmla="*/ 0 h 2308324"/>
              <a:gd name="connsiteX11" fmla="*/ 6834500 w 6834500"/>
              <a:gd name="connsiteY11" fmla="*/ 577081 h 2308324"/>
              <a:gd name="connsiteX12" fmla="*/ 6834500 w 6834500"/>
              <a:gd name="connsiteY12" fmla="*/ 1200328 h 2308324"/>
              <a:gd name="connsiteX13" fmla="*/ 6834500 w 6834500"/>
              <a:gd name="connsiteY13" fmla="*/ 1800493 h 2308324"/>
              <a:gd name="connsiteX14" fmla="*/ 6834500 w 6834500"/>
              <a:gd name="connsiteY14" fmla="*/ 2308324 h 2308324"/>
              <a:gd name="connsiteX15" fmla="*/ 6014360 w 6834500"/>
              <a:gd name="connsiteY15" fmla="*/ 2308324 h 2308324"/>
              <a:gd name="connsiteX16" fmla="*/ 5467600 w 6834500"/>
              <a:gd name="connsiteY16" fmla="*/ 2308324 h 2308324"/>
              <a:gd name="connsiteX17" fmla="*/ 4784150 w 6834500"/>
              <a:gd name="connsiteY17" fmla="*/ 2308324 h 2308324"/>
              <a:gd name="connsiteX18" fmla="*/ 4100700 w 6834500"/>
              <a:gd name="connsiteY18" fmla="*/ 2308324 h 2308324"/>
              <a:gd name="connsiteX19" fmla="*/ 3280560 w 6834500"/>
              <a:gd name="connsiteY19" fmla="*/ 2308324 h 2308324"/>
              <a:gd name="connsiteX20" fmla="*/ 2665455 w 6834500"/>
              <a:gd name="connsiteY20" fmla="*/ 2308324 h 2308324"/>
              <a:gd name="connsiteX21" fmla="*/ 2187040 w 6834500"/>
              <a:gd name="connsiteY21" fmla="*/ 2308324 h 2308324"/>
              <a:gd name="connsiteX22" fmla="*/ 1640280 w 6834500"/>
              <a:gd name="connsiteY22" fmla="*/ 2308324 h 2308324"/>
              <a:gd name="connsiteX23" fmla="*/ 888485 w 6834500"/>
              <a:gd name="connsiteY23" fmla="*/ 2308324 h 2308324"/>
              <a:gd name="connsiteX24" fmla="*/ 0 w 6834500"/>
              <a:gd name="connsiteY24" fmla="*/ 2308324 h 2308324"/>
              <a:gd name="connsiteX25" fmla="*/ 0 w 6834500"/>
              <a:gd name="connsiteY25" fmla="*/ 1708160 h 2308324"/>
              <a:gd name="connsiteX26" fmla="*/ 0 w 6834500"/>
              <a:gd name="connsiteY26" fmla="*/ 1107996 h 2308324"/>
              <a:gd name="connsiteX27" fmla="*/ 0 w 6834500"/>
              <a:gd name="connsiteY27"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34500" h="2308324" fill="none" extrusionOk="0">
                <a:moveTo>
                  <a:pt x="0" y="0"/>
                </a:moveTo>
                <a:cubicBezTo>
                  <a:pt x="339816" y="-24133"/>
                  <a:pt x="350775" y="14479"/>
                  <a:pt x="683450" y="0"/>
                </a:cubicBezTo>
                <a:cubicBezTo>
                  <a:pt x="1016125" y="-14479"/>
                  <a:pt x="1024263" y="-21012"/>
                  <a:pt x="1161865" y="0"/>
                </a:cubicBezTo>
                <a:cubicBezTo>
                  <a:pt x="1299467" y="21012"/>
                  <a:pt x="1702307" y="-14524"/>
                  <a:pt x="1982005" y="0"/>
                </a:cubicBezTo>
                <a:cubicBezTo>
                  <a:pt x="2261703" y="14524"/>
                  <a:pt x="2221562" y="4611"/>
                  <a:pt x="2460420" y="0"/>
                </a:cubicBezTo>
                <a:cubicBezTo>
                  <a:pt x="2699279" y="-4611"/>
                  <a:pt x="3028525" y="34821"/>
                  <a:pt x="3212215" y="0"/>
                </a:cubicBezTo>
                <a:cubicBezTo>
                  <a:pt x="3395905" y="-34821"/>
                  <a:pt x="3505191" y="18685"/>
                  <a:pt x="3758975" y="0"/>
                </a:cubicBezTo>
                <a:cubicBezTo>
                  <a:pt x="4012759" y="-18685"/>
                  <a:pt x="4098352" y="16088"/>
                  <a:pt x="4374080" y="0"/>
                </a:cubicBezTo>
                <a:cubicBezTo>
                  <a:pt x="4649809" y="-16088"/>
                  <a:pt x="4996402" y="16963"/>
                  <a:pt x="5194220" y="0"/>
                </a:cubicBezTo>
                <a:cubicBezTo>
                  <a:pt x="5392038" y="-16963"/>
                  <a:pt x="5613185" y="24216"/>
                  <a:pt x="6014360" y="0"/>
                </a:cubicBezTo>
                <a:cubicBezTo>
                  <a:pt x="6415535" y="-24216"/>
                  <a:pt x="6478611" y="17708"/>
                  <a:pt x="6834500" y="0"/>
                </a:cubicBezTo>
                <a:cubicBezTo>
                  <a:pt x="6847064" y="160941"/>
                  <a:pt x="6835093" y="397263"/>
                  <a:pt x="6834500" y="577081"/>
                </a:cubicBezTo>
                <a:cubicBezTo>
                  <a:pt x="6833907" y="756899"/>
                  <a:pt x="6829830" y="1014329"/>
                  <a:pt x="6834500" y="1200328"/>
                </a:cubicBezTo>
                <a:cubicBezTo>
                  <a:pt x="6839170" y="1386327"/>
                  <a:pt x="6807158" y="1556955"/>
                  <a:pt x="6834500" y="1800493"/>
                </a:cubicBezTo>
                <a:cubicBezTo>
                  <a:pt x="6861842" y="2044031"/>
                  <a:pt x="6856279" y="2193556"/>
                  <a:pt x="6834500" y="2308324"/>
                </a:cubicBezTo>
                <a:cubicBezTo>
                  <a:pt x="6513736" y="2313758"/>
                  <a:pt x="6420098" y="2283589"/>
                  <a:pt x="6014360" y="2308324"/>
                </a:cubicBezTo>
                <a:cubicBezTo>
                  <a:pt x="5608622" y="2333059"/>
                  <a:pt x="5740492" y="2288908"/>
                  <a:pt x="5467600" y="2308324"/>
                </a:cubicBezTo>
                <a:cubicBezTo>
                  <a:pt x="5194708" y="2327740"/>
                  <a:pt x="5004684" y="2332702"/>
                  <a:pt x="4784150" y="2308324"/>
                </a:cubicBezTo>
                <a:cubicBezTo>
                  <a:pt x="4563616" y="2283947"/>
                  <a:pt x="4350975" y="2275033"/>
                  <a:pt x="4100700" y="2308324"/>
                </a:cubicBezTo>
                <a:cubicBezTo>
                  <a:pt x="3850425" y="2341616"/>
                  <a:pt x="3675330" y="2275133"/>
                  <a:pt x="3280560" y="2308324"/>
                </a:cubicBezTo>
                <a:cubicBezTo>
                  <a:pt x="2885790" y="2341515"/>
                  <a:pt x="2906598" y="2305729"/>
                  <a:pt x="2665455" y="2308324"/>
                </a:cubicBezTo>
                <a:cubicBezTo>
                  <a:pt x="2424312" y="2310919"/>
                  <a:pt x="2377626" y="2330273"/>
                  <a:pt x="2187040" y="2308324"/>
                </a:cubicBezTo>
                <a:cubicBezTo>
                  <a:pt x="1996455" y="2286375"/>
                  <a:pt x="1800108" y="2312467"/>
                  <a:pt x="1640280" y="2308324"/>
                </a:cubicBezTo>
                <a:cubicBezTo>
                  <a:pt x="1480452" y="2304181"/>
                  <a:pt x="1075105" y="2292303"/>
                  <a:pt x="888485" y="2308324"/>
                </a:cubicBezTo>
                <a:cubicBezTo>
                  <a:pt x="701865" y="2324345"/>
                  <a:pt x="223231" y="2285847"/>
                  <a:pt x="0" y="2308324"/>
                </a:cubicBezTo>
                <a:cubicBezTo>
                  <a:pt x="27050" y="2059676"/>
                  <a:pt x="-937" y="1979875"/>
                  <a:pt x="0" y="1708160"/>
                </a:cubicBezTo>
                <a:cubicBezTo>
                  <a:pt x="937" y="1436445"/>
                  <a:pt x="5319" y="1361153"/>
                  <a:pt x="0" y="1107996"/>
                </a:cubicBezTo>
                <a:cubicBezTo>
                  <a:pt x="-5319" y="854839"/>
                  <a:pt x="-46637" y="332143"/>
                  <a:pt x="0" y="0"/>
                </a:cubicBezTo>
                <a:close/>
              </a:path>
              <a:path w="6834500" h="2308324" stroke="0" extrusionOk="0">
                <a:moveTo>
                  <a:pt x="0" y="0"/>
                </a:moveTo>
                <a:cubicBezTo>
                  <a:pt x="189641" y="-7591"/>
                  <a:pt x="415444" y="16395"/>
                  <a:pt x="546760" y="0"/>
                </a:cubicBezTo>
                <a:cubicBezTo>
                  <a:pt x="678076" y="-16395"/>
                  <a:pt x="1075672" y="-14134"/>
                  <a:pt x="1230210" y="0"/>
                </a:cubicBezTo>
                <a:cubicBezTo>
                  <a:pt x="1384748" y="14134"/>
                  <a:pt x="1597651" y="12688"/>
                  <a:pt x="1913660" y="0"/>
                </a:cubicBezTo>
                <a:cubicBezTo>
                  <a:pt x="2229669" y="-12688"/>
                  <a:pt x="2558289" y="12501"/>
                  <a:pt x="2733800" y="0"/>
                </a:cubicBezTo>
                <a:cubicBezTo>
                  <a:pt x="2909311" y="-12501"/>
                  <a:pt x="3306446" y="-11986"/>
                  <a:pt x="3485595" y="0"/>
                </a:cubicBezTo>
                <a:cubicBezTo>
                  <a:pt x="3664745" y="11986"/>
                  <a:pt x="4036062" y="-11901"/>
                  <a:pt x="4237390" y="0"/>
                </a:cubicBezTo>
                <a:cubicBezTo>
                  <a:pt x="4438718" y="11901"/>
                  <a:pt x="4719572" y="-26568"/>
                  <a:pt x="4920840" y="0"/>
                </a:cubicBezTo>
                <a:cubicBezTo>
                  <a:pt x="5122108" y="26568"/>
                  <a:pt x="5369316" y="-19839"/>
                  <a:pt x="5535945" y="0"/>
                </a:cubicBezTo>
                <a:cubicBezTo>
                  <a:pt x="5702574" y="19839"/>
                  <a:pt x="5779071" y="-15577"/>
                  <a:pt x="6014360" y="0"/>
                </a:cubicBezTo>
                <a:cubicBezTo>
                  <a:pt x="6249649" y="15577"/>
                  <a:pt x="6541059" y="4301"/>
                  <a:pt x="6834500" y="0"/>
                </a:cubicBezTo>
                <a:cubicBezTo>
                  <a:pt x="6831255" y="203224"/>
                  <a:pt x="6855127" y="329439"/>
                  <a:pt x="6834500" y="600164"/>
                </a:cubicBezTo>
                <a:cubicBezTo>
                  <a:pt x="6813873" y="870889"/>
                  <a:pt x="6815825" y="1000162"/>
                  <a:pt x="6834500" y="1107996"/>
                </a:cubicBezTo>
                <a:cubicBezTo>
                  <a:pt x="6853175" y="1215830"/>
                  <a:pt x="6848029" y="1448015"/>
                  <a:pt x="6834500" y="1638910"/>
                </a:cubicBezTo>
                <a:cubicBezTo>
                  <a:pt x="6820971" y="1829805"/>
                  <a:pt x="6858921" y="2159625"/>
                  <a:pt x="6834500" y="2308324"/>
                </a:cubicBezTo>
                <a:cubicBezTo>
                  <a:pt x="6562753" y="2332006"/>
                  <a:pt x="6468273" y="2291465"/>
                  <a:pt x="6151050" y="2308324"/>
                </a:cubicBezTo>
                <a:cubicBezTo>
                  <a:pt x="5833827" y="2325184"/>
                  <a:pt x="5806459" y="2326288"/>
                  <a:pt x="5672635" y="2308324"/>
                </a:cubicBezTo>
                <a:cubicBezTo>
                  <a:pt x="5538812" y="2290360"/>
                  <a:pt x="5284806" y="2318881"/>
                  <a:pt x="5125875" y="2308324"/>
                </a:cubicBezTo>
                <a:cubicBezTo>
                  <a:pt x="4966944" y="2297767"/>
                  <a:pt x="4656512" y="2342713"/>
                  <a:pt x="4305735" y="2308324"/>
                </a:cubicBezTo>
                <a:cubicBezTo>
                  <a:pt x="3954958" y="2273935"/>
                  <a:pt x="3882600" y="2323568"/>
                  <a:pt x="3758975" y="2308324"/>
                </a:cubicBezTo>
                <a:cubicBezTo>
                  <a:pt x="3635350" y="2293080"/>
                  <a:pt x="3266336" y="2318727"/>
                  <a:pt x="3075525" y="2308324"/>
                </a:cubicBezTo>
                <a:cubicBezTo>
                  <a:pt x="2884714" y="2297922"/>
                  <a:pt x="2765299" y="2282452"/>
                  <a:pt x="2528765" y="2308324"/>
                </a:cubicBezTo>
                <a:cubicBezTo>
                  <a:pt x="2292231" y="2334196"/>
                  <a:pt x="2031882" y="2316091"/>
                  <a:pt x="1845315" y="2308324"/>
                </a:cubicBezTo>
                <a:cubicBezTo>
                  <a:pt x="1658748" y="2300558"/>
                  <a:pt x="1506445" y="2309359"/>
                  <a:pt x="1366900" y="2308324"/>
                </a:cubicBezTo>
                <a:cubicBezTo>
                  <a:pt x="1227355" y="2307289"/>
                  <a:pt x="1104203" y="2291953"/>
                  <a:pt x="888485" y="2308324"/>
                </a:cubicBezTo>
                <a:cubicBezTo>
                  <a:pt x="672767" y="2324695"/>
                  <a:pt x="304390" y="2324358"/>
                  <a:pt x="0" y="2308324"/>
                </a:cubicBezTo>
                <a:cubicBezTo>
                  <a:pt x="17127" y="2191726"/>
                  <a:pt x="-6338" y="2013148"/>
                  <a:pt x="0" y="1754326"/>
                </a:cubicBezTo>
                <a:cubicBezTo>
                  <a:pt x="6338" y="1495504"/>
                  <a:pt x="-633" y="1373019"/>
                  <a:pt x="0" y="1177245"/>
                </a:cubicBezTo>
                <a:cubicBezTo>
                  <a:pt x="633" y="981471"/>
                  <a:pt x="26701" y="708350"/>
                  <a:pt x="0" y="577081"/>
                </a:cubicBezTo>
                <a:cubicBezTo>
                  <a:pt x="-26701" y="445812"/>
                  <a:pt x="-28704" y="28627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Homosexuality</a:t>
            </a:r>
          </a:p>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a Sin?</a:t>
            </a:r>
          </a:p>
        </p:txBody>
      </p:sp>
      <p:pic>
        <p:nvPicPr>
          <p:cNvPr id="4" name="Picture 4" descr="Homosexuality">
            <a:extLst>
              <a:ext uri="{FF2B5EF4-FFF2-40B4-BE49-F238E27FC236}">
                <a16:creationId xmlns:a16="http://schemas.microsoft.com/office/drawing/2014/main" id="{B9046F91-EFD5-DE72-A977-F9D90423CD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308854">
            <a:off x="1038964" y="1492909"/>
            <a:ext cx="891299" cy="126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6081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74287" cy="2893100"/>
          </a:xfrm>
          <a:prstGeom prst="rect">
            <a:avLst/>
          </a:prstGeom>
          <a:noFill/>
        </p:spPr>
        <p:txBody>
          <a:bodyPr wrap="square" rtlCol="0">
            <a:spAutoFit/>
          </a:bodyPr>
          <a:lstStyle/>
          <a:p>
            <a:pPr marL="457200" indent="-457200">
              <a:buFont typeface="+mj-lt"/>
              <a:buAutoNum type="alphaUcPeriod"/>
            </a:pPr>
            <a:r>
              <a:rPr lang="en-US" sz="2800" dirty="0"/>
              <a:t>Fornication (1 Cor. 6:18)</a:t>
            </a:r>
          </a:p>
          <a:p>
            <a:pPr marL="457200" indent="-457200">
              <a:buFont typeface="+mj-lt"/>
              <a:buAutoNum type="alphaUcPeriod"/>
            </a:pPr>
            <a:endParaRPr lang="en-US" sz="1400" dirty="0"/>
          </a:p>
          <a:p>
            <a:pPr marL="457200" indent="-457200">
              <a:buFont typeface="+mj-lt"/>
              <a:buAutoNum type="alphaUcPeriod"/>
            </a:pPr>
            <a:r>
              <a:rPr lang="en-US" sz="2800" dirty="0"/>
              <a:t>Specifically forbidden (1 Cor. 6:9)</a:t>
            </a:r>
          </a:p>
          <a:p>
            <a:pPr marL="457200" indent="-457200">
              <a:buFont typeface="+mj-lt"/>
              <a:buAutoNum type="alphaUcPeriod"/>
            </a:pPr>
            <a:endParaRPr lang="en-US" sz="1400" dirty="0"/>
          </a:p>
          <a:p>
            <a:pPr marL="457200" indent="-457200">
              <a:buFont typeface="+mj-lt"/>
              <a:buAutoNum type="alphaUcPeriod"/>
            </a:pPr>
            <a:r>
              <a:rPr lang="en-US" sz="2800" dirty="0"/>
              <a:t>Against nature (Rom. 1:26-27)</a:t>
            </a:r>
          </a:p>
          <a:p>
            <a:pPr marL="457200" indent="-457200">
              <a:buFont typeface="+mj-lt"/>
              <a:buAutoNum type="alphaUcPeriod"/>
            </a:pPr>
            <a:endParaRPr lang="en-US" sz="1400" dirty="0"/>
          </a:p>
          <a:p>
            <a:pPr marL="457200" indent="-457200">
              <a:buFont typeface="+mj-lt"/>
              <a:buAutoNum type="alphaUcPeriod"/>
            </a:pPr>
            <a:r>
              <a:rPr lang="en-US" sz="2800" dirty="0"/>
              <a:t>Violates God’s plan for sexuality (Heb. 13:4; Matt. 19:4-6)</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4"/>
              <a:tabLst/>
              <a:defRPr/>
            </a:pPr>
            <a:r>
              <a:rPr kumimoji="0" lang="en-US" sz="3600" b="0" i="0" u="none" strike="noStrike" kern="1200" cap="none" spc="0" normalizeH="0" baseline="0" noProof="0" dirty="0">
                <a:ln>
                  <a:noFill/>
                </a:ln>
                <a:uLnTx/>
                <a:uFillTx/>
                <a:latin typeface="Maiandra GD" pitchFamily="34" charset="0"/>
                <a:ea typeface="+mn-ea"/>
                <a:cs typeface="+mn-cs"/>
              </a:rPr>
              <a:t>It is a Sin</a:t>
            </a:r>
          </a:p>
        </p:txBody>
      </p:sp>
      <p:graphicFrame>
        <p:nvGraphicFramePr>
          <p:cNvPr id="3" name="Object 4">
            <a:extLst>
              <a:ext uri="{FF2B5EF4-FFF2-40B4-BE49-F238E27FC236}">
                <a16:creationId xmlns:a16="http://schemas.microsoft.com/office/drawing/2014/main" id="{C01F64F6-F288-8218-5687-A649EDE764EE}"/>
              </a:ext>
            </a:extLst>
          </p:cNvPr>
          <p:cNvGraphicFramePr>
            <a:graphicFrameLocks noChangeAspect="1"/>
          </p:cNvGraphicFramePr>
          <p:nvPr>
            <p:extLst>
              <p:ext uri="{D42A27DB-BD31-4B8C-83A1-F6EECF244321}">
                <p14:modId xmlns:p14="http://schemas.microsoft.com/office/powerpoint/2010/main" val="3624369672"/>
              </p:ext>
            </p:extLst>
          </p:nvPr>
        </p:nvGraphicFramePr>
        <p:xfrm>
          <a:off x="6191922" y="5178911"/>
          <a:ext cx="2286000" cy="1384300"/>
        </p:xfrm>
        <a:graphic>
          <a:graphicData uri="http://schemas.openxmlformats.org/presentationml/2006/ole">
            <mc:AlternateContent xmlns:mc="http://schemas.openxmlformats.org/markup-compatibility/2006">
              <mc:Choice xmlns:v="urn:schemas-microsoft-com:vml" Requires="v">
                <p:oleObj name="Drawing" r:id="rId2" imgW="2343240" imgH="1419120" progId="WPDraw30.Drawing">
                  <p:embed/>
                </p:oleObj>
              </mc:Choice>
              <mc:Fallback>
                <p:oleObj name="Drawing" r:id="rId2" imgW="2343240" imgH="1419120" progId="WPDraw30.Drawing">
                  <p:embed/>
                  <p:pic>
                    <p:nvPicPr>
                      <p:cNvPr id="205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922" y="5178911"/>
                        <a:ext cx="22860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43733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3064300"/>
          </a:xfrm>
          <a:custGeom>
            <a:avLst/>
            <a:gdLst>
              <a:gd name="connsiteX0" fmla="*/ 0 w 8142270"/>
              <a:gd name="connsiteY0" fmla="*/ 0 h 3064300"/>
              <a:gd name="connsiteX1" fmla="*/ 434254 w 8142270"/>
              <a:gd name="connsiteY1" fmla="*/ 0 h 3064300"/>
              <a:gd name="connsiteX2" fmla="*/ 949931 w 8142270"/>
              <a:gd name="connsiteY2" fmla="*/ 0 h 3064300"/>
              <a:gd name="connsiteX3" fmla="*/ 1628454 w 8142270"/>
              <a:gd name="connsiteY3" fmla="*/ 0 h 3064300"/>
              <a:gd name="connsiteX4" fmla="*/ 2225554 w 8142270"/>
              <a:gd name="connsiteY4" fmla="*/ 0 h 3064300"/>
              <a:gd name="connsiteX5" fmla="*/ 2985499 w 8142270"/>
              <a:gd name="connsiteY5" fmla="*/ 0 h 3064300"/>
              <a:gd name="connsiteX6" fmla="*/ 3664021 w 8142270"/>
              <a:gd name="connsiteY6" fmla="*/ 0 h 3064300"/>
              <a:gd name="connsiteX7" fmla="*/ 4261121 w 8142270"/>
              <a:gd name="connsiteY7" fmla="*/ 0 h 3064300"/>
              <a:gd name="connsiteX8" fmla="*/ 4939644 w 8142270"/>
              <a:gd name="connsiteY8" fmla="*/ 0 h 3064300"/>
              <a:gd name="connsiteX9" fmla="*/ 5373898 w 8142270"/>
              <a:gd name="connsiteY9" fmla="*/ 0 h 3064300"/>
              <a:gd name="connsiteX10" fmla="*/ 5889575 w 8142270"/>
              <a:gd name="connsiteY10" fmla="*/ 0 h 3064300"/>
              <a:gd name="connsiteX11" fmla="*/ 6405252 w 8142270"/>
              <a:gd name="connsiteY11" fmla="*/ 0 h 3064300"/>
              <a:gd name="connsiteX12" fmla="*/ 7002352 w 8142270"/>
              <a:gd name="connsiteY12" fmla="*/ 0 h 3064300"/>
              <a:gd name="connsiteX13" fmla="*/ 8142270 w 8142270"/>
              <a:gd name="connsiteY13" fmla="*/ 0 h 3064300"/>
              <a:gd name="connsiteX14" fmla="*/ 8142270 w 8142270"/>
              <a:gd name="connsiteY14" fmla="*/ 582217 h 3064300"/>
              <a:gd name="connsiteX15" fmla="*/ 8142270 w 8142270"/>
              <a:gd name="connsiteY15" fmla="*/ 1195077 h 3064300"/>
              <a:gd name="connsiteX16" fmla="*/ 8142270 w 8142270"/>
              <a:gd name="connsiteY16" fmla="*/ 1746651 h 3064300"/>
              <a:gd name="connsiteX17" fmla="*/ 8142270 w 8142270"/>
              <a:gd name="connsiteY17" fmla="*/ 2298225 h 3064300"/>
              <a:gd name="connsiteX18" fmla="*/ 8142270 w 8142270"/>
              <a:gd name="connsiteY18" fmla="*/ 3064300 h 3064300"/>
              <a:gd name="connsiteX19" fmla="*/ 7626593 w 8142270"/>
              <a:gd name="connsiteY19" fmla="*/ 3064300 h 3064300"/>
              <a:gd name="connsiteX20" fmla="*/ 6866648 w 8142270"/>
              <a:gd name="connsiteY20" fmla="*/ 3064300 h 3064300"/>
              <a:gd name="connsiteX21" fmla="*/ 6188125 w 8142270"/>
              <a:gd name="connsiteY21" fmla="*/ 3064300 h 3064300"/>
              <a:gd name="connsiteX22" fmla="*/ 5428180 w 8142270"/>
              <a:gd name="connsiteY22" fmla="*/ 3064300 h 3064300"/>
              <a:gd name="connsiteX23" fmla="*/ 4668235 w 8142270"/>
              <a:gd name="connsiteY23" fmla="*/ 3064300 h 3064300"/>
              <a:gd name="connsiteX24" fmla="*/ 3826867 w 8142270"/>
              <a:gd name="connsiteY24" fmla="*/ 3064300 h 3064300"/>
              <a:gd name="connsiteX25" fmla="*/ 2985499 w 8142270"/>
              <a:gd name="connsiteY25" fmla="*/ 3064300 h 3064300"/>
              <a:gd name="connsiteX26" fmla="*/ 2144131 w 8142270"/>
              <a:gd name="connsiteY26" fmla="*/ 3064300 h 3064300"/>
              <a:gd name="connsiteX27" fmla="*/ 1547031 w 8142270"/>
              <a:gd name="connsiteY27" fmla="*/ 3064300 h 3064300"/>
              <a:gd name="connsiteX28" fmla="*/ 868509 w 8142270"/>
              <a:gd name="connsiteY28" fmla="*/ 3064300 h 3064300"/>
              <a:gd name="connsiteX29" fmla="*/ 0 w 8142270"/>
              <a:gd name="connsiteY29" fmla="*/ 3064300 h 3064300"/>
              <a:gd name="connsiteX30" fmla="*/ 0 w 8142270"/>
              <a:gd name="connsiteY30" fmla="*/ 2420797 h 3064300"/>
              <a:gd name="connsiteX31" fmla="*/ 0 w 8142270"/>
              <a:gd name="connsiteY31" fmla="*/ 1869223 h 3064300"/>
              <a:gd name="connsiteX32" fmla="*/ 0 w 8142270"/>
              <a:gd name="connsiteY32" fmla="*/ 1287006 h 3064300"/>
              <a:gd name="connsiteX33" fmla="*/ 0 w 8142270"/>
              <a:gd name="connsiteY33" fmla="*/ 766075 h 3064300"/>
              <a:gd name="connsiteX34" fmla="*/ 0 w 8142270"/>
              <a:gd name="connsiteY34" fmla="*/ 0 h 306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142270" h="3064300" fill="none" extrusionOk="0">
                <a:moveTo>
                  <a:pt x="0" y="0"/>
                </a:moveTo>
                <a:cubicBezTo>
                  <a:pt x="179206" y="-4752"/>
                  <a:pt x="341488" y="-15412"/>
                  <a:pt x="434254" y="0"/>
                </a:cubicBezTo>
                <a:cubicBezTo>
                  <a:pt x="527020" y="15412"/>
                  <a:pt x="751480" y="16311"/>
                  <a:pt x="949931" y="0"/>
                </a:cubicBezTo>
                <a:cubicBezTo>
                  <a:pt x="1148382" y="-16311"/>
                  <a:pt x="1460331" y="31294"/>
                  <a:pt x="1628454" y="0"/>
                </a:cubicBezTo>
                <a:cubicBezTo>
                  <a:pt x="1796577" y="-31294"/>
                  <a:pt x="1994692" y="-1136"/>
                  <a:pt x="2225554" y="0"/>
                </a:cubicBezTo>
                <a:cubicBezTo>
                  <a:pt x="2456416" y="1136"/>
                  <a:pt x="2665923" y="25103"/>
                  <a:pt x="2985499" y="0"/>
                </a:cubicBezTo>
                <a:cubicBezTo>
                  <a:pt x="3305076" y="-25103"/>
                  <a:pt x="3367529" y="-22448"/>
                  <a:pt x="3664021" y="0"/>
                </a:cubicBezTo>
                <a:cubicBezTo>
                  <a:pt x="3960513" y="22448"/>
                  <a:pt x="4090911" y="17865"/>
                  <a:pt x="4261121" y="0"/>
                </a:cubicBezTo>
                <a:cubicBezTo>
                  <a:pt x="4431331" y="-17865"/>
                  <a:pt x="4678577" y="-13308"/>
                  <a:pt x="4939644" y="0"/>
                </a:cubicBezTo>
                <a:cubicBezTo>
                  <a:pt x="5200711" y="13308"/>
                  <a:pt x="5159218" y="-5844"/>
                  <a:pt x="5373898" y="0"/>
                </a:cubicBezTo>
                <a:cubicBezTo>
                  <a:pt x="5588578" y="5844"/>
                  <a:pt x="5732890" y="-15257"/>
                  <a:pt x="5889575" y="0"/>
                </a:cubicBezTo>
                <a:cubicBezTo>
                  <a:pt x="6046260" y="15257"/>
                  <a:pt x="6242430" y="-5804"/>
                  <a:pt x="6405252" y="0"/>
                </a:cubicBezTo>
                <a:cubicBezTo>
                  <a:pt x="6568074" y="5804"/>
                  <a:pt x="6809925" y="13861"/>
                  <a:pt x="7002352" y="0"/>
                </a:cubicBezTo>
                <a:cubicBezTo>
                  <a:pt x="7194779" y="-13861"/>
                  <a:pt x="7650986" y="-28244"/>
                  <a:pt x="8142270" y="0"/>
                </a:cubicBezTo>
                <a:cubicBezTo>
                  <a:pt x="8164117" y="134989"/>
                  <a:pt x="8147447" y="401199"/>
                  <a:pt x="8142270" y="582217"/>
                </a:cubicBezTo>
                <a:cubicBezTo>
                  <a:pt x="8137093" y="763235"/>
                  <a:pt x="8154726" y="990194"/>
                  <a:pt x="8142270" y="1195077"/>
                </a:cubicBezTo>
                <a:cubicBezTo>
                  <a:pt x="8129814" y="1399960"/>
                  <a:pt x="8145662" y="1564195"/>
                  <a:pt x="8142270" y="1746651"/>
                </a:cubicBezTo>
                <a:cubicBezTo>
                  <a:pt x="8138878" y="1929107"/>
                  <a:pt x="8146553" y="2153921"/>
                  <a:pt x="8142270" y="2298225"/>
                </a:cubicBezTo>
                <a:cubicBezTo>
                  <a:pt x="8137987" y="2442529"/>
                  <a:pt x="8114838" y="2693096"/>
                  <a:pt x="8142270" y="3064300"/>
                </a:cubicBezTo>
                <a:cubicBezTo>
                  <a:pt x="7922683" y="3058947"/>
                  <a:pt x="7843368" y="3086680"/>
                  <a:pt x="7626593" y="3064300"/>
                </a:cubicBezTo>
                <a:cubicBezTo>
                  <a:pt x="7409818" y="3041920"/>
                  <a:pt x="7026703" y="3075069"/>
                  <a:pt x="6866648" y="3064300"/>
                </a:cubicBezTo>
                <a:cubicBezTo>
                  <a:pt x="6706593" y="3053531"/>
                  <a:pt x="6418463" y="3094270"/>
                  <a:pt x="6188125" y="3064300"/>
                </a:cubicBezTo>
                <a:cubicBezTo>
                  <a:pt x="5957787" y="3034330"/>
                  <a:pt x="5733707" y="3034144"/>
                  <a:pt x="5428180" y="3064300"/>
                </a:cubicBezTo>
                <a:cubicBezTo>
                  <a:pt x="5122653" y="3094456"/>
                  <a:pt x="4825271" y="3050119"/>
                  <a:pt x="4668235" y="3064300"/>
                </a:cubicBezTo>
                <a:cubicBezTo>
                  <a:pt x="4511199" y="3078481"/>
                  <a:pt x="4154287" y="3029152"/>
                  <a:pt x="3826867" y="3064300"/>
                </a:cubicBezTo>
                <a:cubicBezTo>
                  <a:pt x="3499447" y="3099448"/>
                  <a:pt x="3219190" y="3104926"/>
                  <a:pt x="2985499" y="3064300"/>
                </a:cubicBezTo>
                <a:cubicBezTo>
                  <a:pt x="2751808" y="3023674"/>
                  <a:pt x="2485756" y="3095781"/>
                  <a:pt x="2144131" y="3064300"/>
                </a:cubicBezTo>
                <a:cubicBezTo>
                  <a:pt x="1802506" y="3032819"/>
                  <a:pt x="1797638" y="3091130"/>
                  <a:pt x="1547031" y="3064300"/>
                </a:cubicBezTo>
                <a:cubicBezTo>
                  <a:pt x="1296424" y="3037470"/>
                  <a:pt x="1041630" y="3091691"/>
                  <a:pt x="868509" y="3064300"/>
                </a:cubicBezTo>
                <a:cubicBezTo>
                  <a:pt x="695388" y="3036909"/>
                  <a:pt x="267070" y="3041299"/>
                  <a:pt x="0" y="3064300"/>
                </a:cubicBezTo>
                <a:cubicBezTo>
                  <a:pt x="-21070" y="2862508"/>
                  <a:pt x="-6337" y="2591457"/>
                  <a:pt x="0" y="2420797"/>
                </a:cubicBezTo>
                <a:cubicBezTo>
                  <a:pt x="6337" y="2250137"/>
                  <a:pt x="-4266" y="2075187"/>
                  <a:pt x="0" y="1869223"/>
                </a:cubicBezTo>
                <a:cubicBezTo>
                  <a:pt x="4266" y="1663259"/>
                  <a:pt x="25559" y="1503571"/>
                  <a:pt x="0" y="1287006"/>
                </a:cubicBezTo>
                <a:cubicBezTo>
                  <a:pt x="-25559" y="1070441"/>
                  <a:pt x="-13771" y="968487"/>
                  <a:pt x="0" y="766075"/>
                </a:cubicBezTo>
                <a:cubicBezTo>
                  <a:pt x="13771" y="563663"/>
                  <a:pt x="27003" y="157538"/>
                  <a:pt x="0" y="0"/>
                </a:cubicBezTo>
                <a:close/>
              </a:path>
              <a:path w="8142270" h="3064300"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42706" y="213553"/>
                  <a:pt x="8125379" y="293980"/>
                  <a:pt x="8142270" y="520931"/>
                </a:cubicBezTo>
                <a:cubicBezTo>
                  <a:pt x="8159161" y="747882"/>
                  <a:pt x="8168668" y="1029569"/>
                  <a:pt x="8142270" y="1195077"/>
                </a:cubicBezTo>
                <a:cubicBezTo>
                  <a:pt x="8115872" y="1360585"/>
                  <a:pt x="8150723" y="1556698"/>
                  <a:pt x="8142270" y="1777294"/>
                </a:cubicBezTo>
                <a:cubicBezTo>
                  <a:pt x="8133817" y="1997890"/>
                  <a:pt x="8168602" y="2167358"/>
                  <a:pt x="8142270" y="2328868"/>
                </a:cubicBezTo>
                <a:cubicBezTo>
                  <a:pt x="8115938" y="2490378"/>
                  <a:pt x="8170611" y="2761938"/>
                  <a:pt x="8142270" y="3064300"/>
                </a:cubicBezTo>
                <a:cubicBezTo>
                  <a:pt x="7983654" y="3072060"/>
                  <a:pt x="7805716" y="3060207"/>
                  <a:pt x="7708016" y="3064300"/>
                </a:cubicBezTo>
                <a:cubicBezTo>
                  <a:pt x="7610316" y="3068393"/>
                  <a:pt x="7240359" y="3065273"/>
                  <a:pt x="7110916" y="3064300"/>
                </a:cubicBezTo>
                <a:cubicBezTo>
                  <a:pt x="6981473" y="3063327"/>
                  <a:pt x="6628248" y="3049980"/>
                  <a:pt x="6432393" y="3064300"/>
                </a:cubicBezTo>
                <a:cubicBezTo>
                  <a:pt x="6236538" y="3078620"/>
                  <a:pt x="6145206" y="3084317"/>
                  <a:pt x="5998139" y="3064300"/>
                </a:cubicBezTo>
                <a:cubicBezTo>
                  <a:pt x="5851072" y="3044283"/>
                  <a:pt x="5443859" y="3103330"/>
                  <a:pt x="5156771" y="3064300"/>
                </a:cubicBezTo>
                <a:cubicBezTo>
                  <a:pt x="4869683" y="3025270"/>
                  <a:pt x="4787525" y="3069701"/>
                  <a:pt x="4478249" y="3064300"/>
                </a:cubicBezTo>
                <a:cubicBezTo>
                  <a:pt x="4168973" y="3058899"/>
                  <a:pt x="3966412" y="3056709"/>
                  <a:pt x="3718303" y="3064300"/>
                </a:cubicBezTo>
                <a:cubicBezTo>
                  <a:pt x="3470194" y="3071891"/>
                  <a:pt x="3196579" y="3066650"/>
                  <a:pt x="2958358" y="3064300"/>
                </a:cubicBezTo>
                <a:cubicBezTo>
                  <a:pt x="2720138" y="3061950"/>
                  <a:pt x="2476472" y="3059283"/>
                  <a:pt x="2116990" y="3064300"/>
                </a:cubicBezTo>
                <a:cubicBezTo>
                  <a:pt x="1757508" y="3069317"/>
                  <a:pt x="1584824" y="3099352"/>
                  <a:pt x="1275622" y="3064300"/>
                </a:cubicBezTo>
                <a:cubicBezTo>
                  <a:pt x="966420" y="3029248"/>
                  <a:pt x="956847" y="3081800"/>
                  <a:pt x="841368" y="3064300"/>
                </a:cubicBezTo>
                <a:cubicBezTo>
                  <a:pt x="725889" y="3046800"/>
                  <a:pt x="292802" y="3097106"/>
                  <a:pt x="0" y="3064300"/>
                </a:cubicBezTo>
                <a:cubicBezTo>
                  <a:pt x="25260" y="2781140"/>
                  <a:pt x="-24161" y="2711464"/>
                  <a:pt x="0" y="2482083"/>
                </a:cubicBezTo>
                <a:cubicBezTo>
                  <a:pt x="24161" y="2252702"/>
                  <a:pt x="-16000" y="2034069"/>
                  <a:pt x="0" y="1838580"/>
                </a:cubicBezTo>
                <a:cubicBezTo>
                  <a:pt x="16000" y="1643091"/>
                  <a:pt x="-489" y="1522719"/>
                  <a:pt x="0" y="1317649"/>
                </a:cubicBezTo>
                <a:cubicBezTo>
                  <a:pt x="489" y="1112579"/>
                  <a:pt x="-14896" y="884049"/>
                  <a:pt x="0" y="735432"/>
                </a:cubicBezTo>
                <a:cubicBezTo>
                  <a:pt x="14896" y="586815"/>
                  <a:pt x="32057" y="17544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Passages Addressing It</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50000"/>
                  </a:schemeClr>
                </a:solidFill>
                <a:latin typeface="Maiandra GD" pitchFamily="34" charset="0"/>
              </a:rPr>
              <a:t>A Great Problem</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solidFill>
                  <a:schemeClr val="bg1">
                    <a:lumMod val="50000"/>
                  </a:schemeClr>
                </a:solidFill>
                <a:uLnTx/>
                <a:uFillTx/>
                <a:latin typeface="Maiandra GD" pitchFamily="34" charset="0"/>
                <a:ea typeface="+mn-ea"/>
                <a:cs typeface="+mn-cs"/>
              </a:rPr>
              <a:t>A Learned Behavior</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solidFill>
                  <a:schemeClr val="bg1">
                    <a:lumMod val="50000"/>
                  </a:schemeClr>
                </a:solidFill>
                <a:latin typeface="Maiandra GD" pitchFamily="34" charset="0"/>
              </a:rPr>
              <a:t>It is a Sin</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Can</a:t>
            </a:r>
            <a:r>
              <a:rPr kumimoji="0" lang="en-US" sz="3600" b="0" i="0" u="none" strike="noStrike" kern="1200" cap="none" spc="0" normalizeH="0" noProof="0" dirty="0">
                <a:ln>
                  <a:noFill/>
                </a:ln>
                <a:uLnTx/>
                <a:uFillTx/>
                <a:latin typeface="Maiandra GD" pitchFamily="34" charset="0"/>
                <a:ea typeface="+mn-ea"/>
                <a:cs typeface="+mn-cs"/>
              </a:rPr>
              <a:t> Overcome</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Rectangle 2">
            <a:extLst>
              <a:ext uri="{FF2B5EF4-FFF2-40B4-BE49-F238E27FC236}">
                <a16:creationId xmlns:a16="http://schemas.microsoft.com/office/drawing/2014/main" id="{2394FD90-55A9-7901-864E-8F4C9D68A863}"/>
              </a:ext>
            </a:extLst>
          </p:cNvPr>
          <p:cNvSpPr/>
          <p:nvPr/>
        </p:nvSpPr>
        <p:spPr>
          <a:xfrm>
            <a:off x="1154757" y="296133"/>
            <a:ext cx="6834500" cy="2308324"/>
          </a:xfrm>
          <a:custGeom>
            <a:avLst/>
            <a:gdLst>
              <a:gd name="connsiteX0" fmla="*/ 0 w 6834500"/>
              <a:gd name="connsiteY0" fmla="*/ 0 h 2308324"/>
              <a:gd name="connsiteX1" fmla="*/ 683450 w 6834500"/>
              <a:gd name="connsiteY1" fmla="*/ 0 h 2308324"/>
              <a:gd name="connsiteX2" fmla="*/ 1161865 w 6834500"/>
              <a:gd name="connsiteY2" fmla="*/ 0 h 2308324"/>
              <a:gd name="connsiteX3" fmla="*/ 1982005 w 6834500"/>
              <a:gd name="connsiteY3" fmla="*/ 0 h 2308324"/>
              <a:gd name="connsiteX4" fmla="*/ 2460420 w 6834500"/>
              <a:gd name="connsiteY4" fmla="*/ 0 h 2308324"/>
              <a:gd name="connsiteX5" fmla="*/ 3212215 w 6834500"/>
              <a:gd name="connsiteY5" fmla="*/ 0 h 2308324"/>
              <a:gd name="connsiteX6" fmla="*/ 3758975 w 6834500"/>
              <a:gd name="connsiteY6" fmla="*/ 0 h 2308324"/>
              <a:gd name="connsiteX7" fmla="*/ 4374080 w 6834500"/>
              <a:gd name="connsiteY7" fmla="*/ 0 h 2308324"/>
              <a:gd name="connsiteX8" fmla="*/ 5194220 w 6834500"/>
              <a:gd name="connsiteY8" fmla="*/ 0 h 2308324"/>
              <a:gd name="connsiteX9" fmla="*/ 6014360 w 6834500"/>
              <a:gd name="connsiteY9" fmla="*/ 0 h 2308324"/>
              <a:gd name="connsiteX10" fmla="*/ 6834500 w 6834500"/>
              <a:gd name="connsiteY10" fmla="*/ 0 h 2308324"/>
              <a:gd name="connsiteX11" fmla="*/ 6834500 w 6834500"/>
              <a:gd name="connsiteY11" fmla="*/ 577081 h 2308324"/>
              <a:gd name="connsiteX12" fmla="*/ 6834500 w 6834500"/>
              <a:gd name="connsiteY12" fmla="*/ 1200328 h 2308324"/>
              <a:gd name="connsiteX13" fmla="*/ 6834500 w 6834500"/>
              <a:gd name="connsiteY13" fmla="*/ 1800493 h 2308324"/>
              <a:gd name="connsiteX14" fmla="*/ 6834500 w 6834500"/>
              <a:gd name="connsiteY14" fmla="*/ 2308324 h 2308324"/>
              <a:gd name="connsiteX15" fmla="*/ 6014360 w 6834500"/>
              <a:gd name="connsiteY15" fmla="*/ 2308324 h 2308324"/>
              <a:gd name="connsiteX16" fmla="*/ 5467600 w 6834500"/>
              <a:gd name="connsiteY16" fmla="*/ 2308324 h 2308324"/>
              <a:gd name="connsiteX17" fmla="*/ 4784150 w 6834500"/>
              <a:gd name="connsiteY17" fmla="*/ 2308324 h 2308324"/>
              <a:gd name="connsiteX18" fmla="*/ 4100700 w 6834500"/>
              <a:gd name="connsiteY18" fmla="*/ 2308324 h 2308324"/>
              <a:gd name="connsiteX19" fmla="*/ 3280560 w 6834500"/>
              <a:gd name="connsiteY19" fmla="*/ 2308324 h 2308324"/>
              <a:gd name="connsiteX20" fmla="*/ 2665455 w 6834500"/>
              <a:gd name="connsiteY20" fmla="*/ 2308324 h 2308324"/>
              <a:gd name="connsiteX21" fmla="*/ 2187040 w 6834500"/>
              <a:gd name="connsiteY21" fmla="*/ 2308324 h 2308324"/>
              <a:gd name="connsiteX22" fmla="*/ 1640280 w 6834500"/>
              <a:gd name="connsiteY22" fmla="*/ 2308324 h 2308324"/>
              <a:gd name="connsiteX23" fmla="*/ 888485 w 6834500"/>
              <a:gd name="connsiteY23" fmla="*/ 2308324 h 2308324"/>
              <a:gd name="connsiteX24" fmla="*/ 0 w 6834500"/>
              <a:gd name="connsiteY24" fmla="*/ 2308324 h 2308324"/>
              <a:gd name="connsiteX25" fmla="*/ 0 w 6834500"/>
              <a:gd name="connsiteY25" fmla="*/ 1708160 h 2308324"/>
              <a:gd name="connsiteX26" fmla="*/ 0 w 6834500"/>
              <a:gd name="connsiteY26" fmla="*/ 1107996 h 2308324"/>
              <a:gd name="connsiteX27" fmla="*/ 0 w 6834500"/>
              <a:gd name="connsiteY27"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34500" h="2308324" fill="none" extrusionOk="0">
                <a:moveTo>
                  <a:pt x="0" y="0"/>
                </a:moveTo>
                <a:cubicBezTo>
                  <a:pt x="339816" y="-24133"/>
                  <a:pt x="350775" y="14479"/>
                  <a:pt x="683450" y="0"/>
                </a:cubicBezTo>
                <a:cubicBezTo>
                  <a:pt x="1016125" y="-14479"/>
                  <a:pt x="1024263" y="-21012"/>
                  <a:pt x="1161865" y="0"/>
                </a:cubicBezTo>
                <a:cubicBezTo>
                  <a:pt x="1299467" y="21012"/>
                  <a:pt x="1702307" y="-14524"/>
                  <a:pt x="1982005" y="0"/>
                </a:cubicBezTo>
                <a:cubicBezTo>
                  <a:pt x="2261703" y="14524"/>
                  <a:pt x="2221562" y="4611"/>
                  <a:pt x="2460420" y="0"/>
                </a:cubicBezTo>
                <a:cubicBezTo>
                  <a:pt x="2699279" y="-4611"/>
                  <a:pt x="3028525" y="34821"/>
                  <a:pt x="3212215" y="0"/>
                </a:cubicBezTo>
                <a:cubicBezTo>
                  <a:pt x="3395905" y="-34821"/>
                  <a:pt x="3505191" y="18685"/>
                  <a:pt x="3758975" y="0"/>
                </a:cubicBezTo>
                <a:cubicBezTo>
                  <a:pt x="4012759" y="-18685"/>
                  <a:pt x="4098352" y="16088"/>
                  <a:pt x="4374080" y="0"/>
                </a:cubicBezTo>
                <a:cubicBezTo>
                  <a:pt x="4649809" y="-16088"/>
                  <a:pt x="4996402" y="16963"/>
                  <a:pt x="5194220" y="0"/>
                </a:cubicBezTo>
                <a:cubicBezTo>
                  <a:pt x="5392038" y="-16963"/>
                  <a:pt x="5613185" y="24216"/>
                  <a:pt x="6014360" y="0"/>
                </a:cubicBezTo>
                <a:cubicBezTo>
                  <a:pt x="6415535" y="-24216"/>
                  <a:pt x="6478611" y="17708"/>
                  <a:pt x="6834500" y="0"/>
                </a:cubicBezTo>
                <a:cubicBezTo>
                  <a:pt x="6847064" y="160941"/>
                  <a:pt x="6835093" y="397263"/>
                  <a:pt x="6834500" y="577081"/>
                </a:cubicBezTo>
                <a:cubicBezTo>
                  <a:pt x="6833907" y="756899"/>
                  <a:pt x="6829830" y="1014329"/>
                  <a:pt x="6834500" y="1200328"/>
                </a:cubicBezTo>
                <a:cubicBezTo>
                  <a:pt x="6839170" y="1386327"/>
                  <a:pt x="6807158" y="1556955"/>
                  <a:pt x="6834500" y="1800493"/>
                </a:cubicBezTo>
                <a:cubicBezTo>
                  <a:pt x="6861842" y="2044031"/>
                  <a:pt x="6856279" y="2193556"/>
                  <a:pt x="6834500" y="2308324"/>
                </a:cubicBezTo>
                <a:cubicBezTo>
                  <a:pt x="6513736" y="2313758"/>
                  <a:pt x="6420098" y="2283589"/>
                  <a:pt x="6014360" y="2308324"/>
                </a:cubicBezTo>
                <a:cubicBezTo>
                  <a:pt x="5608622" y="2333059"/>
                  <a:pt x="5740492" y="2288908"/>
                  <a:pt x="5467600" y="2308324"/>
                </a:cubicBezTo>
                <a:cubicBezTo>
                  <a:pt x="5194708" y="2327740"/>
                  <a:pt x="5004684" y="2332702"/>
                  <a:pt x="4784150" y="2308324"/>
                </a:cubicBezTo>
                <a:cubicBezTo>
                  <a:pt x="4563616" y="2283947"/>
                  <a:pt x="4350975" y="2275033"/>
                  <a:pt x="4100700" y="2308324"/>
                </a:cubicBezTo>
                <a:cubicBezTo>
                  <a:pt x="3850425" y="2341616"/>
                  <a:pt x="3675330" y="2275133"/>
                  <a:pt x="3280560" y="2308324"/>
                </a:cubicBezTo>
                <a:cubicBezTo>
                  <a:pt x="2885790" y="2341515"/>
                  <a:pt x="2906598" y="2305729"/>
                  <a:pt x="2665455" y="2308324"/>
                </a:cubicBezTo>
                <a:cubicBezTo>
                  <a:pt x="2424312" y="2310919"/>
                  <a:pt x="2377626" y="2330273"/>
                  <a:pt x="2187040" y="2308324"/>
                </a:cubicBezTo>
                <a:cubicBezTo>
                  <a:pt x="1996455" y="2286375"/>
                  <a:pt x="1800108" y="2312467"/>
                  <a:pt x="1640280" y="2308324"/>
                </a:cubicBezTo>
                <a:cubicBezTo>
                  <a:pt x="1480452" y="2304181"/>
                  <a:pt x="1075105" y="2292303"/>
                  <a:pt x="888485" y="2308324"/>
                </a:cubicBezTo>
                <a:cubicBezTo>
                  <a:pt x="701865" y="2324345"/>
                  <a:pt x="223231" y="2285847"/>
                  <a:pt x="0" y="2308324"/>
                </a:cubicBezTo>
                <a:cubicBezTo>
                  <a:pt x="27050" y="2059676"/>
                  <a:pt x="-937" y="1979875"/>
                  <a:pt x="0" y="1708160"/>
                </a:cubicBezTo>
                <a:cubicBezTo>
                  <a:pt x="937" y="1436445"/>
                  <a:pt x="5319" y="1361153"/>
                  <a:pt x="0" y="1107996"/>
                </a:cubicBezTo>
                <a:cubicBezTo>
                  <a:pt x="-5319" y="854839"/>
                  <a:pt x="-46637" y="332143"/>
                  <a:pt x="0" y="0"/>
                </a:cubicBezTo>
                <a:close/>
              </a:path>
              <a:path w="6834500" h="2308324" stroke="0" extrusionOk="0">
                <a:moveTo>
                  <a:pt x="0" y="0"/>
                </a:moveTo>
                <a:cubicBezTo>
                  <a:pt x="189641" y="-7591"/>
                  <a:pt x="415444" y="16395"/>
                  <a:pt x="546760" y="0"/>
                </a:cubicBezTo>
                <a:cubicBezTo>
                  <a:pt x="678076" y="-16395"/>
                  <a:pt x="1075672" y="-14134"/>
                  <a:pt x="1230210" y="0"/>
                </a:cubicBezTo>
                <a:cubicBezTo>
                  <a:pt x="1384748" y="14134"/>
                  <a:pt x="1597651" y="12688"/>
                  <a:pt x="1913660" y="0"/>
                </a:cubicBezTo>
                <a:cubicBezTo>
                  <a:pt x="2229669" y="-12688"/>
                  <a:pt x="2558289" y="12501"/>
                  <a:pt x="2733800" y="0"/>
                </a:cubicBezTo>
                <a:cubicBezTo>
                  <a:pt x="2909311" y="-12501"/>
                  <a:pt x="3306446" y="-11986"/>
                  <a:pt x="3485595" y="0"/>
                </a:cubicBezTo>
                <a:cubicBezTo>
                  <a:pt x="3664745" y="11986"/>
                  <a:pt x="4036062" y="-11901"/>
                  <a:pt x="4237390" y="0"/>
                </a:cubicBezTo>
                <a:cubicBezTo>
                  <a:pt x="4438718" y="11901"/>
                  <a:pt x="4719572" y="-26568"/>
                  <a:pt x="4920840" y="0"/>
                </a:cubicBezTo>
                <a:cubicBezTo>
                  <a:pt x="5122108" y="26568"/>
                  <a:pt x="5369316" y="-19839"/>
                  <a:pt x="5535945" y="0"/>
                </a:cubicBezTo>
                <a:cubicBezTo>
                  <a:pt x="5702574" y="19839"/>
                  <a:pt x="5779071" y="-15577"/>
                  <a:pt x="6014360" y="0"/>
                </a:cubicBezTo>
                <a:cubicBezTo>
                  <a:pt x="6249649" y="15577"/>
                  <a:pt x="6541059" y="4301"/>
                  <a:pt x="6834500" y="0"/>
                </a:cubicBezTo>
                <a:cubicBezTo>
                  <a:pt x="6831255" y="203224"/>
                  <a:pt x="6855127" y="329439"/>
                  <a:pt x="6834500" y="600164"/>
                </a:cubicBezTo>
                <a:cubicBezTo>
                  <a:pt x="6813873" y="870889"/>
                  <a:pt x="6815825" y="1000162"/>
                  <a:pt x="6834500" y="1107996"/>
                </a:cubicBezTo>
                <a:cubicBezTo>
                  <a:pt x="6853175" y="1215830"/>
                  <a:pt x="6848029" y="1448015"/>
                  <a:pt x="6834500" y="1638910"/>
                </a:cubicBezTo>
                <a:cubicBezTo>
                  <a:pt x="6820971" y="1829805"/>
                  <a:pt x="6858921" y="2159625"/>
                  <a:pt x="6834500" y="2308324"/>
                </a:cubicBezTo>
                <a:cubicBezTo>
                  <a:pt x="6562753" y="2332006"/>
                  <a:pt x="6468273" y="2291465"/>
                  <a:pt x="6151050" y="2308324"/>
                </a:cubicBezTo>
                <a:cubicBezTo>
                  <a:pt x="5833827" y="2325184"/>
                  <a:pt x="5806459" y="2326288"/>
                  <a:pt x="5672635" y="2308324"/>
                </a:cubicBezTo>
                <a:cubicBezTo>
                  <a:pt x="5538812" y="2290360"/>
                  <a:pt x="5284806" y="2318881"/>
                  <a:pt x="5125875" y="2308324"/>
                </a:cubicBezTo>
                <a:cubicBezTo>
                  <a:pt x="4966944" y="2297767"/>
                  <a:pt x="4656512" y="2342713"/>
                  <a:pt x="4305735" y="2308324"/>
                </a:cubicBezTo>
                <a:cubicBezTo>
                  <a:pt x="3954958" y="2273935"/>
                  <a:pt x="3882600" y="2323568"/>
                  <a:pt x="3758975" y="2308324"/>
                </a:cubicBezTo>
                <a:cubicBezTo>
                  <a:pt x="3635350" y="2293080"/>
                  <a:pt x="3266336" y="2318727"/>
                  <a:pt x="3075525" y="2308324"/>
                </a:cubicBezTo>
                <a:cubicBezTo>
                  <a:pt x="2884714" y="2297922"/>
                  <a:pt x="2765299" y="2282452"/>
                  <a:pt x="2528765" y="2308324"/>
                </a:cubicBezTo>
                <a:cubicBezTo>
                  <a:pt x="2292231" y="2334196"/>
                  <a:pt x="2031882" y="2316091"/>
                  <a:pt x="1845315" y="2308324"/>
                </a:cubicBezTo>
                <a:cubicBezTo>
                  <a:pt x="1658748" y="2300558"/>
                  <a:pt x="1506445" y="2309359"/>
                  <a:pt x="1366900" y="2308324"/>
                </a:cubicBezTo>
                <a:cubicBezTo>
                  <a:pt x="1227355" y="2307289"/>
                  <a:pt x="1104203" y="2291953"/>
                  <a:pt x="888485" y="2308324"/>
                </a:cubicBezTo>
                <a:cubicBezTo>
                  <a:pt x="672767" y="2324695"/>
                  <a:pt x="304390" y="2324358"/>
                  <a:pt x="0" y="2308324"/>
                </a:cubicBezTo>
                <a:cubicBezTo>
                  <a:pt x="17127" y="2191726"/>
                  <a:pt x="-6338" y="2013148"/>
                  <a:pt x="0" y="1754326"/>
                </a:cubicBezTo>
                <a:cubicBezTo>
                  <a:pt x="6338" y="1495504"/>
                  <a:pt x="-633" y="1373019"/>
                  <a:pt x="0" y="1177245"/>
                </a:cubicBezTo>
                <a:cubicBezTo>
                  <a:pt x="633" y="981471"/>
                  <a:pt x="26701" y="708350"/>
                  <a:pt x="0" y="577081"/>
                </a:cubicBezTo>
                <a:cubicBezTo>
                  <a:pt x="-26701" y="445812"/>
                  <a:pt x="-28704" y="28627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Homosexuality</a:t>
            </a:r>
          </a:p>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a Sin?</a:t>
            </a:r>
          </a:p>
        </p:txBody>
      </p:sp>
      <p:pic>
        <p:nvPicPr>
          <p:cNvPr id="4" name="Picture 4" descr="Homosexuality">
            <a:extLst>
              <a:ext uri="{FF2B5EF4-FFF2-40B4-BE49-F238E27FC236}">
                <a16:creationId xmlns:a16="http://schemas.microsoft.com/office/drawing/2014/main" id="{B9046F91-EFD5-DE72-A977-F9D90423CD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308854">
            <a:off x="1038964" y="1492909"/>
            <a:ext cx="891299" cy="126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8681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EB81CB-CD2B-D3B2-97BA-6787490CB901}"/>
              </a:ext>
            </a:extLst>
          </p:cNvPr>
          <p:cNvSpPr txBox="1"/>
          <p:nvPr/>
        </p:nvSpPr>
        <p:spPr>
          <a:xfrm>
            <a:off x="995083" y="1871831"/>
            <a:ext cx="7186108" cy="1815882"/>
          </a:xfrm>
          <a:prstGeom prst="rect">
            <a:avLst/>
          </a:prstGeom>
          <a:noFill/>
        </p:spPr>
        <p:txBody>
          <a:bodyPr wrap="square" rtlCol="0">
            <a:spAutoFit/>
          </a:bodyPr>
          <a:lstStyle/>
          <a:p>
            <a:pPr marL="457200" indent="-457200">
              <a:buFont typeface="+mj-lt"/>
              <a:buAutoNum type="alphaUcPeriod"/>
            </a:pPr>
            <a:r>
              <a:rPr lang="en-US" sz="2800" dirty="0"/>
              <a:t>If it is sinful – you can overcome (Phil. 4:13)</a:t>
            </a:r>
          </a:p>
          <a:p>
            <a:pPr marL="457200" indent="-457200">
              <a:buFont typeface="+mj-lt"/>
              <a:buAutoNum type="alphaUcPeriod"/>
            </a:pPr>
            <a:endParaRPr lang="en-US" sz="1400" dirty="0"/>
          </a:p>
          <a:p>
            <a:pPr marL="457200" indent="-457200">
              <a:buFont typeface="+mj-lt"/>
              <a:buAutoNum type="alphaUcPeriod"/>
            </a:pPr>
            <a:r>
              <a:rPr lang="en-US" sz="2800" dirty="0"/>
              <a:t>Requires repentance (Acts 17:30-31)</a:t>
            </a:r>
          </a:p>
          <a:p>
            <a:pPr marL="457200" indent="-457200">
              <a:buFont typeface="+mj-lt"/>
              <a:buAutoNum type="alphaUcPeriod"/>
            </a:pPr>
            <a:endParaRPr lang="en-US" sz="1400" dirty="0"/>
          </a:p>
          <a:p>
            <a:pPr marL="457200" indent="-457200">
              <a:buFont typeface="+mj-lt"/>
              <a:buAutoNum type="alphaUcPeriod"/>
            </a:pPr>
            <a:r>
              <a:rPr lang="en-US" sz="2800" dirty="0"/>
              <a:t>The Corinthians did (1 Cor. 6:9-11)</a:t>
            </a:r>
          </a:p>
        </p:txBody>
      </p:sp>
      <p:sp>
        <p:nvSpPr>
          <p:cNvPr id="6" name="TextBox 5">
            <a:extLst>
              <a:ext uri="{FF2B5EF4-FFF2-40B4-BE49-F238E27FC236}">
                <a16:creationId xmlns:a16="http://schemas.microsoft.com/office/drawing/2014/main" id="{361DC1D2-1B8F-D248-3A50-B4BC64FCC72B}"/>
              </a:ext>
            </a:extLst>
          </p:cNvPr>
          <p:cNvSpPr txBox="1"/>
          <p:nvPr/>
        </p:nvSpPr>
        <p:spPr>
          <a:xfrm>
            <a:off x="1766943" y="415800"/>
            <a:ext cx="5610114" cy="653384"/>
          </a:xfrm>
          <a:custGeom>
            <a:avLst/>
            <a:gdLst>
              <a:gd name="connsiteX0" fmla="*/ 0 w 5610114"/>
              <a:gd name="connsiteY0" fmla="*/ 0 h 653384"/>
              <a:gd name="connsiteX1" fmla="*/ 511144 w 5610114"/>
              <a:gd name="connsiteY1" fmla="*/ 0 h 653384"/>
              <a:gd name="connsiteX2" fmla="*/ 966186 w 5610114"/>
              <a:gd name="connsiteY2" fmla="*/ 0 h 653384"/>
              <a:gd name="connsiteX3" fmla="*/ 1645633 w 5610114"/>
              <a:gd name="connsiteY3" fmla="*/ 0 h 653384"/>
              <a:gd name="connsiteX4" fmla="*/ 2268979 w 5610114"/>
              <a:gd name="connsiteY4" fmla="*/ 0 h 653384"/>
              <a:gd name="connsiteX5" fmla="*/ 2948427 w 5610114"/>
              <a:gd name="connsiteY5" fmla="*/ 0 h 653384"/>
              <a:gd name="connsiteX6" fmla="*/ 3403469 w 5610114"/>
              <a:gd name="connsiteY6" fmla="*/ 0 h 653384"/>
              <a:gd name="connsiteX7" fmla="*/ 3914613 w 5610114"/>
              <a:gd name="connsiteY7" fmla="*/ 0 h 653384"/>
              <a:gd name="connsiteX8" fmla="*/ 4594060 w 5610114"/>
              <a:gd name="connsiteY8" fmla="*/ 0 h 653384"/>
              <a:gd name="connsiteX9" fmla="*/ 5610114 w 5610114"/>
              <a:gd name="connsiteY9" fmla="*/ 0 h 653384"/>
              <a:gd name="connsiteX10" fmla="*/ 5610114 w 5610114"/>
              <a:gd name="connsiteY10" fmla="*/ 653384 h 653384"/>
              <a:gd name="connsiteX11" fmla="*/ 4930667 w 5610114"/>
              <a:gd name="connsiteY11" fmla="*/ 653384 h 653384"/>
              <a:gd name="connsiteX12" fmla="*/ 4363422 w 5610114"/>
              <a:gd name="connsiteY12" fmla="*/ 653384 h 653384"/>
              <a:gd name="connsiteX13" fmla="*/ 3683975 w 5610114"/>
              <a:gd name="connsiteY13" fmla="*/ 653384 h 653384"/>
              <a:gd name="connsiteX14" fmla="*/ 3228932 w 5610114"/>
              <a:gd name="connsiteY14" fmla="*/ 653384 h 653384"/>
              <a:gd name="connsiteX15" fmla="*/ 2549485 w 5610114"/>
              <a:gd name="connsiteY15" fmla="*/ 653384 h 653384"/>
              <a:gd name="connsiteX16" fmla="*/ 1982240 w 5610114"/>
              <a:gd name="connsiteY16" fmla="*/ 653384 h 653384"/>
              <a:gd name="connsiteX17" fmla="*/ 1471097 w 5610114"/>
              <a:gd name="connsiteY17" fmla="*/ 653384 h 653384"/>
              <a:gd name="connsiteX18" fmla="*/ 791649 w 5610114"/>
              <a:gd name="connsiteY18" fmla="*/ 653384 h 653384"/>
              <a:gd name="connsiteX19" fmla="*/ 0 w 5610114"/>
              <a:gd name="connsiteY19" fmla="*/ 653384 h 653384"/>
              <a:gd name="connsiteX20" fmla="*/ 0 w 5610114"/>
              <a:gd name="connsiteY20" fmla="*/ 0 h 65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0114" h="653384" fill="none" extrusionOk="0">
                <a:moveTo>
                  <a:pt x="0" y="0"/>
                </a:moveTo>
                <a:cubicBezTo>
                  <a:pt x="203064" y="-6249"/>
                  <a:pt x="371491" y="11081"/>
                  <a:pt x="511144" y="0"/>
                </a:cubicBezTo>
                <a:cubicBezTo>
                  <a:pt x="650797" y="-11081"/>
                  <a:pt x="850458" y="-19702"/>
                  <a:pt x="966186" y="0"/>
                </a:cubicBezTo>
                <a:cubicBezTo>
                  <a:pt x="1081914" y="19702"/>
                  <a:pt x="1407438" y="16341"/>
                  <a:pt x="1645633" y="0"/>
                </a:cubicBezTo>
                <a:cubicBezTo>
                  <a:pt x="1883828" y="-16341"/>
                  <a:pt x="1961210" y="9061"/>
                  <a:pt x="2268979" y="0"/>
                </a:cubicBezTo>
                <a:cubicBezTo>
                  <a:pt x="2576748" y="-9061"/>
                  <a:pt x="2790225" y="-33689"/>
                  <a:pt x="2948427" y="0"/>
                </a:cubicBezTo>
                <a:cubicBezTo>
                  <a:pt x="3106629" y="33689"/>
                  <a:pt x="3198157" y="7480"/>
                  <a:pt x="3403469" y="0"/>
                </a:cubicBezTo>
                <a:cubicBezTo>
                  <a:pt x="3608781" y="-7480"/>
                  <a:pt x="3777437" y="1990"/>
                  <a:pt x="3914613" y="0"/>
                </a:cubicBezTo>
                <a:cubicBezTo>
                  <a:pt x="4051789" y="-1990"/>
                  <a:pt x="4331237" y="18555"/>
                  <a:pt x="4594060" y="0"/>
                </a:cubicBezTo>
                <a:cubicBezTo>
                  <a:pt x="4856883" y="-18555"/>
                  <a:pt x="5322339" y="26975"/>
                  <a:pt x="5610114" y="0"/>
                </a:cubicBezTo>
                <a:cubicBezTo>
                  <a:pt x="5610299" y="296681"/>
                  <a:pt x="5606564" y="337472"/>
                  <a:pt x="5610114" y="653384"/>
                </a:cubicBezTo>
                <a:cubicBezTo>
                  <a:pt x="5347698" y="635731"/>
                  <a:pt x="5149992" y="676797"/>
                  <a:pt x="4930667" y="653384"/>
                </a:cubicBezTo>
                <a:cubicBezTo>
                  <a:pt x="4711342" y="629971"/>
                  <a:pt x="4482131" y="639218"/>
                  <a:pt x="4363422" y="653384"/>
                </a:cubicBezTo>
                <a:cubicBezTo>
                  <a:pt x="4244713" y="667550"/>
                  <a:pt x="3883204" y="621473"/>
                  <a:pt x="3683975" y="653384"/>
                </a:cubicBezTo>
                <a:cubicBezTo>
                  <a:pt x="3484746" y="685295"/>
                  <a:pt x="3450592" y="658967"/>
                  <a:pt x="3228932" y="653384"/>
                </a:cubicBezTo>
                <a:cubicBezTo>
                  <a:pt x="3007272" y="647801"/>
                  <a:pt x="2722388" y="659552"/>
                  <a:pt x="2549485" y="653384"/>
                </a:cubicBezTo>
                <a:cubicBezTo>
                  <a:pt x="2376582" y="647216"/>
                  <a:pt x="2154915" y="632670"/>
                  <a:pt x="1982240" y="653384"/>
                </a:cubicBezTo>
                <a:cubicBezTo>
                  <a:pt x="1809566" y="674098"/>
                  <a:pt x="1711932" y="649240"/>
                  <a:pt x="1471097" y="653384"/>
                </a:cubicBezTo>
                <a:cubicBezTo>
                  <a:pt x="1230262" y="657528"/>
                  <a:pt x="944814" y="672224"/>
                  <a:pt x="791649" y="653384"/>
                </a:cubicBezTo>
                <a:cubicBezTo>
                  <a:pt x="638484" y="634544"/>
                  <a:pt x="308179" y="663822"/>
                  <a:pt x="0" y="653384"/>
                </a:cubicBezTo>
                <a:cubicBezTo>
                  <a:pt x="-7352" y="387748"/>
                  <a:pt x="-7860" y="222244"/>
                  <a:pt x="0" y="0"/>
                </a:cubicBezTo>
                <a:close/>
              </a:path>
              <a:path w="5610114" h="653384" stroke="0" extrusionOk="0">
                <a:moveTo>
                  <a:pt x="0" y="0"/>
                </a:moveTo>
                <a:cubicBezTo>
                  <a:pt x="222739" y="-5706"/>
                  <a:pt x="444083" y="-9952"/>
                  <a:pt x="735548" y="0"/>
                </a:cubicBezTo>
                <a:cubicBezTo>
                  <a:pt x="1027013" y="9952"/>
                  <a:pt x="1251855" y="33917"/>
                  <a:pt x="1414995" y="0"/>
                </a:cubicBezTo>
                <a:cubicBezTo>
                  <a:pt x="1578135" y="-33917"/>
                  <a:pt x="1760308" y="-9356"/>
                  <a:pt x="2094443" y="0"/>
                </a:cubicBezTo>
                <a:cubicBezTo>
                  <a:pt x="2428578" y="9356"/>
                  <a:pt x="2519175" y="-1511"/>
                  <a:pt x="2829991" y="0"/>
                </a:cubicBezTo>
                <a:cubicBezTo>
                  <a:pt x="3140807" y="1511"/>
                  <a:pt x="3337617" y="-27483"/>
                  <a:pt x="3509438" y="0"/>
                </a:cubicBezTo>
                <a:cubicBezTo>
                  <a:pt x="3681259" y="27483"/>
                  <a:pt x="3767895" y="13068"/>
                  <a:pt x="3964481" y="0"/>
                </a:cubicBezTo>
                <a:cubicBezTo>
                  <a:pt x="4161067" y="-13068"/>
                  <a:pt x="4476701" y="9907"/>
                  <a:pt x="4643928" y="0"/>
                </a:cubicBezTo>
                <a:cubicBezTo>
                  <a:pt x="4811155" y="-9907"/>
                  <a:pt x="5181977" y="6899"/>
                  <a:pt x="5610114" y="0"/>
                </a:cubicBezTo>
                <a:cubicBezTo>
                  <a:pt x="5638142" y="276589"/>
                  <a:pt x="5630271" y="401093"/>
                  <a:pt x="5610114" y="653384"/>
                </a:cubicBezTo>
                <a:cubicBezTo>
                  <a:pt x="5318289" y="668336"/>
                  <a:pt x="5078844" y="629875"/>
                  <a:pt x="4930667" y="653384"/>
                </a:cubicBezTo>
                <a:cubicBezTo>
                  <a:pt x="4782490" y="676893"/>
                  <a:pt x="4503393" y="663972"/>
                  <a:pt x="4363422" y="653384"/>
                </a:cubicBezTo>
                <a:cubicBezTo>
                  <a:pt x="4223451" y="642796"/>
                  <a:pt x="4065466" y="662142"/>
                  <a:pt x="3852278" y="653384"/>
                </a:cubicBezTo>
                <a:cubicBezTo>
                  <a:pt x="3639090" y="644626"/>
                  <a:pt x="3429602" y="632432"/>
                  <a:pt x="3285033" y="653384"/>
                </a:cubicBezTo>
                <a:cubicBezTo>
                  <a:pt x="3140464" y="674336"/>
                  <a:pt x="3035558" y="663379"/>
                  <a:pt x="2829991" y="653384"/>
                </a:cubicBezTo>
                <a:cubicBezTo>
                  <a:pt x="2624424" y="643389"/>
                  <a:pt x="2417244" y="650609"/>
                  <a:pt x="2262746" y="653384"/>
                </a:cubicBezTo>
                <a:cubicBezTo>
                  <a:pt x="2108248" y="656159"/>
                  <a:pt x="1804880" y="683063"/>
                  <a:pt x="1583299" y="653384"/>
                </a:cubicBezTo>
                <a:cubicBezTo>
                  <a:pt x="1361718" y="623705"/>
                  <a:pt x="1041265" y="646232"/>
                  <a:pt x="847751" y="653384"/>
                </a:cubicBezTo>
                <a:cubicBezTo>
                  <a:pt x="654237" y="660536"/>
                  <a:pt x="232571" y="662784"/>
                  <a:pt x="0" y="653384"/>
                </a:cubicBezTo>
                <a:cubicBezTo>
                  <a:pt x="-29640" y="386198"/>
                  <a:pt x="5010" y="159703"/>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ctr" defTabSz="914400" rtl="0" eaLnBrk="1" fontAlgn="auto" latinLnBrk="0" hangingPunct="1">
              <a:lnSpc>
                <a:spcPts val="4700"/>
              </a:lnSpc>
              <a:spcBef>
                <a:spcPts val="0"/>
              </a:spcBef>
              <a:spcAft>
                <a:spcPts val="0"/>
              </a:spcAft>
              <a:buClrTx/>
              <a:buSzTx/>
              <a:buFont typeface="+mj-lt"/>
              <a:buAutoNum type="romanUcPeriod" startAt="5"/>
              <a:tabLst/>
              <a:defRPr/>
            </a:pPr>
            <a:r>
              <a:rPr kumimoji="0" lang="en-US" sz="3600" b="0" i="0" u="none" strike="noStrike" kern="1200" cap="none" spc="0" normalizeH="0" baseline="0" noProof="0" dirty="0">
                <a:ln>
                  <a:noFill/>
                </a:ln>
                <a:uLnTx/>
                <a:uFillTx/>
                <a:latin typeface="Maiandra GD" pitchFamily="34" charset="0"/>
                <a:ea typeface="+mn-ea"/>
                <a:cs typeface="+mn-cs"/>
              </a:rPr>
              <a:t>Can Overcome</a:t>
            </a:r>
          </a:p>
        </p:txBody>
      </p:sp>
    </p:spTree>
    <p:extLst>
      <p:ext uri="{BB962C8B-B14F-4D97-AF65-F5344CB8AC3E}">
        <p14:creationId xmlns:p14="http://schemas.microsoft.com/office/powerpoint/2010/main" val="38222130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83FFFE-8C15-91FB-51E9-CC94B7662F01}"/>
              </a:ext>
            </a:extLst>
          </p:cNvPr>
          <p:cNvSpPr txBox="1"/>
          <p:nvPr/>
        </p:nvSpPr>
        <p:spPr>
          <a:xfrm>
            <a:off x="454632" y="3148242"/>
            <a:ext cx="8142270" cy="3064300"/>
          </a:xfrm>
          <a:custGeom>
            <a:avLst/>
            <a:gdLst>
              <a:gd name="connsiteX0" fmla="*/ 0 w 8142270"/>
              <a:gd name="connsiteY0" fmla="*/ 0 h 3064300"/>
              <a:gd name="connsiteX1" fmla="*/ 434254 w 8142270"/>
              <a:gd name="connsiteY1" fmla="*/ 0 h 3064300"/>
              <a:gd name="connsiteX2" fmla="*/ 949931 w 8142270"/>
              <a:gd name="connsiteY2" fmla="*/ 0 h 3064300"/>
              <a:gd name="connsiteX3" fmla="*/ 1628454 w 8142270"/>
              <a:gd name="connsiteY3" fmla="*/ 0 h 3064300"/>
              <a:gd name="connsiteX4" fmla="*/ 2225554 w 8142270"/>
              <a:gd name="connsiteY4" fmla="*/ 0 h 3064300"/>
              <a:gd name="connsiteX5" fmla="*/ 2985499 w 8142270"/>
              <a:gd name="connsiteY5" fmla="*/ 0 h 3064300"/>
              <a:gd name="connsiteX6" fmla="*/ 3664021 w 8142270"/>
              <a:gd name="connsiteY6" fmla="*/ 0 h 3064300"/>
              <a:gd name="connsiteX7" fmla="*/ 4261121 w 8142270"/>
              <a:gd name="connsiteY7" fmla="*/ 0 h 3064300"/>
              <a:gd name="connsiteX8" fmla="*/ 4939644 w 8142270"/>
              <a:gd name="connsiteY8" fmla="*/ 0 h 3064300"/>
              <a:gd name="connsiteX9" fmla="*/ 5373898 w 8142270"/>
              <a:gd name="connsiteY9" fmla="*/ 0 h 3064300"/>
              <a:gd name="connsiteX10" fmla="*/ 5889575 w 8142270"/>
              <a:gd name="connsiteY10" fmla="*/ 0 h 3064300"/>
              <a:gd name="connsiteX11" fmla="*/ 6405252 w 8142270"/>
              <a:gd name="connsiteY11" fmla="*/ 0 h 3064300"/>
              <a:gd name="connsiteX12" fmla="*/ 7002352 w 8142270"/>
              <a:gd name="connsiteY12" fmla="*/ 0 h 3064300"/>
              <a:gd name="connsiteX13" fmla="*/ 8142270 w 8142270"/>
              <a:gd name="connsiteY13" fmla="*/ 0 h 3064300"/>
              <a:gd name="connsiteX14" fmla="*/ 8142270 w 8142270"/>
              <a:gd name="connsiteY14" fmla="*/ 582217 h 3064300"/>
              <a:gd name="connsiteX15" fmla="*/ 8142270 w 8142270"/>
              <a:gd name="connsiteY15" fmla="*/ 1195077 h 3064300"/>
              <a:gd name="connsiteX16" fmla="*/ 8142270 w 8142270"/>
              <a:gd name="connsiteY16" fmla="*/ 1746651 h 3064300"/>
              <a:gd name="connsiteX17" fmla="*/ 8142270 w 8142270"/>
              <a:gd name="connsiteY17" fmla="*/ 2298225 h 3064300"/>
              <a:gd name="connsiteX18" fmla="*/ 8142270 w 8142270"/>
              <a:gd name="connsiteY18" fmla="*/ 3064300 h 3064300"/>
              <a:gd name="connsiteX19" fmla="*/ 7626593 w 8142270"/>
              <a:gd name="connsiteY19" fmla="*/ 3064300 h 3064300"/>
              <a:gd name="connsiteX20" fmla="*/ 6866648 w 8142270"/>
              <a:gd name="connsiteY20" fmla="*/ 3064300 h 3064300"/>
              <a:gd name="connsiteX21" fmla="*/ 6188125 w 8142270"/>
              <a:gd name="connsiteY21" fmla="*/ 3064300 h 3064300"/>
              <a:gd name="connsiteX22" fmla="*/ 5428180 w 8142270"/>
              <a:gd name="connsiteY22" fmla="*/ 3064300 h 3064300"/>
              <a:gd name="connsiteX23" fmla="*/ 4668235 w 8142270"/>
              <a:gd name="connsiteY23" fmla="*/ 3064300 h 3064300"/>
              <a:gd name="connsiteX24" fmla="*/ 3826867 w 8142270"/>
              <a:gd name="connsiteY24" fmla="*/ 3064300 h 3064300"/>
              <a:gd name="connsiteX25" fmla="*/ 2985499 w 8142270"/>
              <a:gd name="connsiteY25" fmla="*/ 3064300 h 3064300"/>
              <a:gd name="connsiteX26" fmla="*/ 2144131 w 8142270"/>
              <a:gd name="connsiteY26" fmla="*/ 3064300 h 3064300"/>
              <a:gd name="connsiteX27" fmla="*/ 1547031 w 8142270"/>
              <a:gd name="connsiteY27" fmla="*/ 3064300 h 3064300"/>
              <a:gd name="connsiteX28" fmla="*/ 868509 w 8142270"/>
              <a:gd name="connsiteY28" fmla="*/ 3064300 h 3064300"/>
              <a:gd name="connsiteX29" fmla="*/ 0 w 8142270"/>
              <a:gd name="connsiteY29" fmla="*/ 3064300 h 3064300"/>
              <a:gd name="connsiteX30" fmla="*/ 0 w 8142270"/>
              <a:gd name="connsiteY30" fmla="*/ 2420797 h 3064300"/>
              <a:gd name="connsiteX31" fmla="*/ 0 w 8142270"/>
              <a:gd name="connsiteY31" fmla="*/ 1869223 h 3064300"/>
              <a:gd name="connsiteX32" fmla="*/ 0 w 8142270"/>
              <a:gd name="connsiteY32" fmla="*/ 1287006 h 3064300"/>
              <a:gd name="connsiteX33" fmla="*/ 0 w 8142270"/>
              <a:gd name="connsiteY33" fmla="*/ 766075 h 3064300"/>
              <a:gd name="connsiteX34" fmla="*/ 0 w 8142270"/>
              <a:gd name="connsiteY34" fmla="*/ 0 h 306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142270" h="3064300" fill="none" extrusionOk="0">
                <a:moveTo>
                  <a:pt x="0" y="0"/>
                </a:moveTo>
                <a:cubicBezTo>
                  <a:pt x="179206" y="-4752"/>
                  <a:pt x="341488" y="-15412"/>
                  <a:pt x="434254" y="0"/>
                </a:cubicBezTo>
                <a:cubicBezTo>
                  <a:pt x="527020" y="15412"/>
                  <a:pt x="751480" y="16311"/>
                  <a:pt x="949931" y="0"/>
                </a:cubicBezTo>
                <a:cubicBezTo>
                  <a:pt x="1148382" y="-16311"/>
                  <a:pt x="1460331" y="31294"/>
                  <a:pt x="1628454" y="0"/>
                </a:cubicBezTo>
                <a:cubicBezTo>
                  <a:pt x="1796577" y="-31294"/>
                  <a:pt x="1994692" y="-1136"/>
                  <a:pt x="2225554" y="0"/>
                </a:cubicBezTo>
                <a:cubicBezTo>
                  <a:pt x="2456416" y="1136"/>
                  <a:pt x="2665923" y="25103"/>
                  <a:pt x="2985499" y="0"/>
                </a:cubicBezTo>
                <a:cubicBezTo>
                  <a:pt x="3305076" y="-25103"/>
                  <a:pt x="3367529" y="-22448"/>
                  <a:pt x="3664021" y="0"/>
                </a:cubicBezTo>
                <a:cubicBezTo>
                  <a:pt x="3960513" y="22448"/>
                  <a:pt x="4090911" y="17865"/>
                  <a:pt x="4261121" y="0"/>
                </a:cubicBezTo>
                <a:cubicBezTo>
                  <a:pt x="4431331" y="-17865"/>
                  <a:pt x="4678577" y="-13308"/>
                  <a:pt x="4939644" y="0"/>
                </a:cubicBezTo>
                <a:cubicBezTo>
                  <a:pt x="5200711" y="13308"/>
                  <a:pt x="5159218" y="-5844"/>
                  <a:pt x="5373898" y="0"/>
                </a:cubicBezTo>
                <a:cubicBezTo>
                  <a:pt x="5588578" y="5844"/>
                  <a:pt x="5732890" y="-15257"/>
                  <a:pt x="5889575" y="0"/>
                </a:cubicBezTo>
                <a:cubicBezTo>
                  <a:pt x="6046260" y="15257"/>
                  <a:pt x="6242430" y="-5804"/>
                  <a:pt x="6405252" y="0"/>
                </a:cubicBezTo>
                <a:cubicBezTo>
                  <a:pt x="6568074" y="5804"/>
                  <a:pt x="6809925" y="13861"/>
                  <a:pt x="7002352" y="0"/>
                </a:cubicBezTo>
                <a:cubicBezTo>
                  <a:pt x="7194779" y="-13861"/>
                  <a:pt x="7650986" y="-28244"/>
                  <a:pt x="8142270" y="0"/>
                </a:cubicBezTo>
                <a:cubicBezTo>
                  <a:pt x="8164117" y="134989"/>
                  <a:pt x="8147447" y="401199"/>
                  <a:pt x="8142270" y="582217"/>
                </a:cubicBezTo>
                <a:cubicBezTo>
                  <a:pt x="8137093" y="763235"/>
                  <a:pt x="8154726" y="990194"/>
                  <a:pt x="8142270" y="1195077"/>
                </a:cubicBezTo>
                <a:cubicBezTo>
                  <a:pt x="8129814" y="1399960"/>
                  <a:pt x="8145662" y="1564195"/>
                  <a:pt x="8142270" y="1746651"/>
                </a:cubicBezTo>
                <a:cubicBezTo>
                  <a:pt x="8138878" y="1929107"/>
                  <a:pt x="8146553" y="2153921"/>
                  <a:pt x="8142270" y="2298225"/>
                </a:cubicBezTo>
                <a:cubicBezTo>
                  <a:pt x="8137987" y="2442529"/>
                  <a:pt x="8114838" y="2693096"/>
                  <a:pt x="8142270" y="3064300"/>
                </a:cubicBezTo>
                <a:cubicBezTo>
                  <a:pt x="7922683" y="3058947"/>
                  <a:pt x="7843368" y="3086680"/>
                  <a:pt x="7626593" y="3064300"/>
                </a:cubicBezTo>
                <a:cubicBezTo>
                  <a:pt x="7409818" y="3041920"/>
                  <a:pt x="7026703" y="3075069"/>
                  <a:pt x="6866648" y="3064300"/>
                </a:cubicBezTo>
                <a:cubicBezTo>
                  <a:pt x="6706593" y="3053531"/>
                  <a:pt x="6418463" y="3094270"/>
                  <a:pt x="6188125" y="3064300"/>
                </a:cubicBezTo>
                <a:cubicBezTo>
                  <a:pt x="5957787" y="3034330"/>
                  <a:pt x="5733707" y="3034144"/>
                  <a:pt x="5428180" y="3064300"/>
                </a:cubicBezTo>
                <a:cubicBezTo>
                  <a:pt x="5122653" y="3094456"/>
                  <a:pt x="4825271" y="3050119"/>
                  <a:pt x="4668235" y="3064300"/>
                </a:cubicBezTo>
                <a:cubicBezTo>
                  <a:pt x="4511199" y="3078481"/>
                  <a:pt x="4154287" y="3029152"/>
                  <a:pt x="3826867" y="3064300"/>
                </a:cubicBezTo>
                <a:cubicBezTo>
                  <a:pt x="3499447" y="3099448"/>
                  <a:pt x="3219190" y="3104926"/>
                  <a:pt x="2985499" y="3064300"/>
                </a:cubicBezTo>
                <a:cubicBezTo>
                  <a:pt x="2751808" y="3023674"/>
                  <a:pt x="2485756" y="3095781"/>
                  <a:pt x="2144131" y="3064300"/>
                </a:cubicBezTo>
                <a:cubicBezTo>
                  <a:pt x="1802506" y="3032819"/>
                  <a:pt x="1797638" y="3091130"/>
                  <a:pt x="1547031" y="3064300"/>
                </a:cubicBezTo>
                <a:cubicBezTo>
                  <a:pt x="1296424" y="3037470"/>
                  <a:pt x="1041630" y="3091691"/>
                  <a:pt x="868509" y="3064300"/>
                </a:cubicBezTo>
                <a:cubicBezTo>
                  <a:pt x="695388" y="3036909"/>
                  <a:pt x="267070" y="3041299"/>
                  <a:pt x="0" y="3064300"/>
                </a:cubicBezTo>
                <a:cubicBezTo>
                  <a:pt x="-21070" y="2862508"/>
                  <a:pt x="-6337" y="2591457"/>
                  <a:pt x="0" y="2420797"/>
                </a:cubicBezTo>
                <a:cubicBezTo>
                  <a:pt x="6337" y="2250137"/>
                  <a:pt x="-4266" y="2075187"/>
                  <a:pt x="0" y="1869223"/>
                </a:cubicBezTo>
                <a:cubicBezTo>
                  <a:pt x="4266" y="1663259"/>
                  <a:pt x="25559" y="1503571"/>
                  <a:pt x="0" y="1287006"/>
                </a:cubicBezTo>
                <a:cubicBezTo>
                  <a:pt x="-25559" y="1070441"/>
                  <a:pt x="-13771" y="968487"/>
                  <a:pt x="0" y="766075"/>
                </a:cubicBezTo>
                <a:cubicBezTo>
                  <a:pt x="13771" y="563663"/>
                  <a:pt x="27003" y="157538"/>
                  <a:pt x="0" y="0"/>
                </a:cubicBezTo>
                <a:close/>
              </a:path>
              <a:path w="8142270" h="3064300" stroke="0" extrusionOk="0">
                <a:moveTo>
                  <a:pt x="0" y="0"/>
                </a:moveTo>
                <a:cubicBezTo>
                  <a:pt x="193841" y="41037"/>
                  <a:pt x="476326" y="-32232"/>
                  <a:pt x="841368" y="0"/>
                </a:cubicBezTo>
                <a:cubicBezTo>
                  <a:pt x="1206410" y="32232"/>
                  <a:pt x="1238589" y="-19178"/>
                  <a:pt x="1601313" y="0"/>
                </a:cubicBezTo>
                <a:cubicBezTo>
                  <a:pt x="1964037" y="19178"/>
                  <a:pt x="2189596" y="-7701"/>
                  <a:pt x="2361258" y="0"/>
                </a:cubicBezTo>
                <a:cubicBezTo>
                  <a:pt x="2532921" y="7701"/>
                  <a:pt x="2877539" y="7784"/>
                  <a:pt x="3202626" y="0"/>
                </a:cubicBezTo>
                <a:cubicBezTo>
                  <a:pt x="3527713" y="-7784"/>
                  <a:pt x="3591240" y="-36600"/>
                  <a:pt x="3962571" y="0"/>
                </a:cubicBezTo>
                <a:cubicBezTo>
                  <a:pt x="4333902" y="36600"/>
                  <a:pt x="4295769" y="19264"/>
                  <a:pt x="4396826" y="0"/>
                </a:cubicBezTo>
                <a:cubicBezTo>
                  <a:pt x="4497884" y="-19264"/>
                  <a:pt x="4978569" y="-3446"/>
                  <a:pt x="5156771" y="0"/>
                </a:cubicBezTo>
                <a:cubicBezTo>
                  <a:pt x="5334974" y="3446"/>
                  <a:pt x="5664483" y="30698"/>
                  <a:pt x="5835294" y="0"/>
                </a:cubicBezTo>
                <a:cubicBezTo>
                  <a:pt x="6006105" y="-30698"/>
                  <a:pt x="6078883" y="-20608"/>
                  <a:pt x="6269548" y="0"/>
                </a:cubicBezTo>
                <a:cubicBezTo>
                  <a:pt x="6460213" y="20608"/>
                  <a:pt x="6713905" y="-29279"/>
                  <a:pt x="6948070" y="0"/>
                </a:cubicBezTo>
                <a:cubicBezTo>
                  <a:pt x="7182235" y="29279"/>
                  <a:pt x="7209673" y="21334"/>
                  <a:pt x="7463748" y="0"/>
                </a:cubicBezTo>
                <a:cubicBezTo>
                  <a:pt x="7717823" y="-21334"/>
                  <a:pt x="7887500" y="28044"/>
                  <a:pt x="8142270" y="0"/>
                </a:cubicBezTo>
                <a:cubicBezTo>
                  <a:pt x="8142706" y="213553"/>
                  <a:pt x="8125379" y="293980"/>
                  <a:pt x="8142270" y="520931"/>
                </a:cubicBezTo>
                <a:cubicBezTo>
                  <a:pt x="8159161" y="747882"/>
                  <a:pt x="8168668" y="1029569"/>
                  <a:pt x="8142270" y="1195077"/>
                </a:cubicBezTo>
                <a:cubicBezTo>
                  <a:pt x="8115872" y="1360585"/>
                  <a:pt x="8150723" y="1556698"/>
                  <a:pt x="8142270" y="1777294"/>
                </a:cubicBezTo>
                <a:cubicBezTo>
                  <a:pt x="8133817" y="1997890"/>
                  <a:pt x="8168602" y="2167358"/>
                  <a:pt x="8142270" y="2328868"/>
                </a:cubicBezTo>
                <a:cubicBezTo>
                  <a:pt x="8115938" y="2490378"/>
                  <a:pt x="8170611" y="2761938"/>
                  <a:pt x="8142270" y="3064300"/>
                </a:cubicBezTo>
                <a:cubicBezTo>
                  <a:pt x="7983654" y="3072060"/>
                  <a:pt x="7805716" y="3060207"/>
                  <a:pt x="7708016" y="3064300"/>
                </a:cubicBezTo>
                <a:cubicBezTo>
                  <a:pt x="7610316" y="3068393"/>
                  <a:pt x="7240359" y="3065273"/>
                  <a:pt x="7110916" y="3064300"/>
                </a:cubicBezTo>
                <a:cubicBezTo>
                  <a:pt x="6981473" y="3063327"/>
                  <a:pt x="6628248" y="3049980"/>
                  <a:pt x="6432393" y="3064300"/>
                </a:cubicBezTo>
                <a:cubicBezTo>
                  <a:pt x="6236538" y="3078620"/>
                  <a:pt x="6145206" y="3084317"/>
                  <a:pt x="5998139" y="3064300"/>
                </a:cubicBezTo>
                <a:cubicBezTo>
                  <a:pt x="5851072" y="3044283"/>
                  <a:pt x="5443859" y="3103330"/>
                  <a:pt x="5156771" y="3064300"/>
                </a:cubicBezTo>
                <a:cubicBezTo>
                  <a:pt x="4869683" y="3025270"/>
                  <a:pt x="4787525" y="3069701"/>
                  <a:pt x="4478249" y="3064300"/>
                </a:cubicBezTo>
                <a:cubicBezTo>
                  <a:pt x="4168973" y="3058899"/>
                  <a:pt x="3966412" y="3056709"/>
                  <a:pt x="3718303" y="3064300"/>
                </a:cubicBezTo>
                <a:cubicBezTo>
                  <a:pt x="3470194" y="3071891"/>
                  <a:pt x="3196579" y="3066650"/>
                  <a:pt x="2958358" y="3064300"/>
                </a:cubicBezTo>
                <a:cubicBezTo>
                  <a:pt x="2720138" y="3061950"/>
                  <a:pt x="2476472" y="3059283"/>
                  <a:pt x="2116990" y="3064300"/>
                </a:cubicBezTo>
                <a:cubicBezTo>
                  <a:pt x="1757508" y="3069317"/>
                  <a:pt x="1584824" y="3099352"/>
                  <a:pt x="1275622" y="3064300"/>
                </a:cubicBezTo>
                <a:cubicBezTo>
                  <a:pt x="966420" y="3029248"/>
                  <a:pt x="956847" y="3081800"/>
                  <a:pt x="841368" y="3064300"/>
                </a:cubicBezTo>
                <a:cubicBezTo>
                  <a:pt x="725889" y="3046800"/>
                  <a:pt x="292802" y="3097106"/>
                  <a:pt x="0" y="3064300"/>
                </a:cubicBezTo>
                <a:cubicBezTo>
                  <a:pt x="25260" y="2781140"/>
                  <a:pt x="-24161" y="2711464"/>
                  <a:pt x="0" y="2482083"/>
                </a:cubicBezTo>
                <a:cubicBezTo>
                  <a:pt x="24161" y="2252702"/>
                  <a:pt x="-16000" y="2034069"/>
                  <a:pt x="0" y="1838580"/>
                </a:cubicBezTo>
                <a:cubicBezTo>
                  <a:pt x="16000" y="1643091"/>
                  <a:pt x="-489" y="1522719"/>
                  <a:pt x="0" y="1317649"/>
                </a:cubicBezTo>
                <a:cubicBezTo>
                  <a:pt x="489" y="1112579"/>
                  <a:pt x="-14896" y="884049"/>
                  <a:pt x="0" y="735432"/>
                </a:cubicBezTo>
                <a:cubicBezTo>
                  <a:pt x="14896" y="586815"/>
                  <a:pt x="32057" y="175449"/>
                  <a:pt x="0" y="0"/>
                </a:cubicBezTo>
                <a:close/>
              </a:path>
            </a:pathLst>
          </a:custGeom>
          <a:solidFill>
            <a:srgbClr val="F2F2F2">
              <a:alpha val="90000"/>
            </a:srgbClr>
          </a:solidFill>
          <a:ln w="28575">
            <a:solidFill>
              <a:schemeClr val="tx1">
                <a:lumMod val="50000"/>
                <a:lumOff val="50000"/>
              </a:schemeClr>
            </a:solidFill>
            <a:extLst>
              <a:ext uri="{C807C97D-BFC1-408E-A445-0C87EB9F89A2}">
                <ask:lineSketchStyleProps xmlns:ask="http://schemas.microsoft.com/office/drawing/2018/sketchyshapes" sd="3110278125">
                  <a:prstGeom prst="rect">
                    <a:avLst/>
                  </a:prstGeom>
                  <ask:type>
                    <ask:lineSketchFreehand/>
                  </ask:type>
                </ask:lineSketchStyleProps>
              </a:ext>
            </a:extLst>
          </a:ln>
        </p:spPr>
        <p:txBody>
          <a:bodyPr wrap="square" rtlCol="0">
            <a:spAutoFit/>
          </a:bodyPr>
          <a:lstStyle/>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Passages Addressing It</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A Great Problem</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A Learned Behavior</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lang="en-US" sz="3600" dirty="0">
                <a:latin typeface="Maiandra GD" pitchFamily="34" charset="0"/>
              </a:rPr>
              <a:t>It is a Sin</a:t>
            </a:r>
          </a:p>
          <a:p>
            <a:pPr marL="857250" marR="0" lvl="0" indent="-857250" algn="l" defTabSz="914400" rtl="0" eaLnBrk="1" fontAlgn="auto" latinLnBrk="0" hangingPunct="1">
              <a:lnSpc>
                <a:spcPts val="4700"/>
              </a:lnSpc>
              <a:spcBef>
                <a:spcPts val="0"/>
              </a:spcBef>
              <a:spcAft>
                <a:spcPts val="0"/>
              </a:spcAft>
              <a:buClrTx/>
              <a:buSzTx/>
              <a:buFont typeface="+mj-lt"/>
              <a:buAutoNum type="romanUcPeriod"/>
              <a:tabLst/>
              <a:defRPr/>
            </a:pPr>
            <a:r>
              <a:rPr kumimoji="0" lang="en-US" sz="3600" b="0" i="0" u="none" strike="noStrike" kern="1200" cap="none" spc="0" normalizeH="0" baseline="0" noProof="0" dirty="0">
                <a:ln>
                  <a:noFill/>
                </a:ln>
                <a:uLnTx/>
                <a:uFillTx/>
                <a:latin typeface="Maiandra GD" pitchFamily="34" charset="0"/>
                <a:ea typeface="+mn-ea"/>
                <a:cs typeface="+mn-cs"/>
              </a:rPr>
              <a:t>Can</a:t>
            </a:r>
            <a:r>
              <a:rPr kumimoji="0" lang="en-US" sz="3600" b="0" i="0" u="none" strike="noStrike" kern="1200" cap="none" spc="0" normalizeH="0" noProof="0" dirty="0">
                <a:ln>
                  <a:noFill/>
                </a:ln>
                <a:uLnTx/>
                <a:uFillTx/>
                <a:latin typeface="Maiandra GD" pitchFamily="34" charset="0"/>
                <a:ea typeface="+mn-ea"/>
                <a:cs typeface="+mn-cs"/>
              </a:rPr>
              <a:t> Overcome</a:t>
            </a:r>
            <a:endParaRPr kumimoji="0" lang="en-US" sz="3600" b="0" i="0" u="none" strike="noStrike" kern="1200" cap="none" spc="0" normalizeH="0" baseline="0" noProof="0" dirty="0">
              <a:ln>
                <a:noFill/>
              </a:ln>
              <a:uLnTx/>
              <a:uFillTx/>
              <a:latin typeface="Maiandra GD" pitchFamily="34" charset="0"/>
              <a:ea typeface="+mn-ea"/>
              <a:cs typeface="+mn-cs"/>
            </a:endParaRPr>
          </a:p>
        </p:txBody>
      </p:sp>
      <p:sp>
        <p:nvSpPr>
          <p:cNvPr id="3" name="Rectangle 2">
            <a:extLst>
              <a:ext uri="{FF2B5EF4-FFF2-40B4-BE49-F238E27FC236}">
                <a16:creationId xmlns:a16="http://schemas.microsoft.com/office/drawing/2014/main" id="{2394FD90-55A9-7901-864E-8F4C9D68A863}"/>
              </a:ext>
            </a:extLst>
          </p:cNvPr>
          <p:cNvSpPr/>
          <p:nvPr/>
        </p:nvSpPr>
        <p:spPr>
          <a:xfrm>
            <a:off x="1154757" y="296133"/>
            <a:ext cx="6834500" cy="2308324"/>
          </a:xfrm>
          <a:custGeom>
            <a:avLst/>
            <a:gdLst>
              <a:gd name="connsiteX0" fmla="*/ 0 w 6834500"/>
              <a:gd name="connsiteY0" fmla="*/ 0 h 2308324"/>
              <a:gd name="connsiteX1" fmla="*/ 683450 w 6834500"/>
              <a:gd name="connsiteY1" fmla="*/ 0 h 2308324"/>
              <a:gd name="connsiteX2" fmla="*/ 1161865 w 6834500"/>
              <a:gd name="connsiteY2" fmla="*/ 0 h 2308324"/>
              <a:gd name="connsiteX3" fmla="*/ 1982005 w 6834500"/>
              <a:gd name="connsiteY3" fmla="*/ 0 h 2308324"/>
              <a:gd name="connsiteX4" fmla="*/ 2460420 w 6834500"/>
              <a:gd name="connsiteY4" fmla="*/ 0 h 2308324"/>
              <a:gd name="connsiteX5" fmla="*/ 3212215 w 6834500"/>
              <a:gd name="connsiteY5" fmla="*/ 0 h 2308324"/>
              <a:gd name="connsiteX6" fmla="*/ 3758975 w 6834500"/>
              <a:gd name="connsiteY6" fmla="*/ 0 h 2308324"/>
              <a:gd name="connsiteX7" fmla="*/ 4374080 w 6834500"/>
              <a:gd name="connsiteY7" fmla="*/ 0 h 2308324"/>
              <a:gd name="connsiteX8" fmla="*/ 5194220 w 6834500"/>
              <a:gd name="connsiteY8" fmla="*/ 0 h 2308324"/>
              <a:gd name="connsiteX9" fmla="*/ 6014360 w 6834500"/>
              <a:gd name="connsiteY9" fmla="*/ 0 h 2308324"/>
              <a:gd name="connsiteX10" fmla="*/ 6834500 w 6834500"/>
              <a:gd name="connsiteY10" fmla="*/ 0 h 2308324"/>
              <a:gd name="connsiteX11" fmla="*/ 6834500 w 6834500"/>
              <a:gd name="connsiteY11" fmla="*/ 577081 h 2308324"/>
              <a:gd name="connsiteX12" fmla="*/ 6834500 w 6834500"/>
              <a:gd name="connsiteY12" fmla="*/ 1200328 h 2308324"/>
              <a:gd name="connsiteX13" fmla="*/ 6834500 w 6834500"/>
              <a:gd name="connsiteY13" fmla="*/ 1800493 h 2308324"/>
              <a:gd name="connsiteX14" fmla="*/ 6834500 w 6834500"/>
              <a:gd name="connsiteY14" fmla="*/ 2308324 h 2308324"/>
              <a:gd name="connsiteX15" fmla="*/ 6014360 w 6834500"/>
              <a:gd name="connsiteY15" fmla="*/ 2308324 h 2308324"/>
              <a:gd name="connsiteX16" fmla="*/ 5467600 w 6834500"/>
              <a:gd name="connsiteY16" fmla="*/ 2308324 h 2308324"/>
              <a:gd name="connsiteX17" fmla="*/ 4784150 w 6834500"/>
              <a:gd name="connsiteY17" fmla="*/ 2308324 h 2308324"/>
              <a:gd name="connsiteX18" fmla="*/ 4100700 w 6834500"/>
              <a:gd name="connsiteY18" fmla="*/ 2308324 h 2308324"/>
              <a:gd name="connsiteX19" fmla="*/ 3280560 w 6834500"/>
              <a:gd name="connsiteY19" fmla="*/ 2308324 h 2308324"/>
              <a:gd name="connsiteX20" fmla="*/ 2665455 w 6834500"/>
              <a:gd name="connsiteY20" fmla="*/ 2308324 h 2308324"/>
              <a:gd name="connsiteX21" fmla="*/ 2187040 w 6834500"/>
              <a:gd name="connsiteY21" fmla="*/ 2308324 h 2308324"/>
              <a:gd name="connsiteX22" fmla="*/ 1640280 w 6834500"/>
              <a:gd name="connsiteY22" fmla="*/ 2308324 h 2308324"/>
              <a:gd name="connsiteX23" fmla="*/ 888485 w 6834500"/>
              <a:gd name="connsiteY23" fmla="*/ 2308324 h 2308324"/>
              <a:gd name="connsiteX24" fmla="*/ 0 w 6834500"/>
              <a:gd name="connsiteY24" fmla="*/ 2308324 h 2308324"/>
              <a:gd name="connsiteX25" fmla="*/ 0 w 6834500"/>
              <a:gd name="connsiteY25" fmla="*/ 1708160 h 2308324"/>
              <a:gd name="connsiteX26" fmla="*/ 0 w 6834500"/>
              <a:gd name="connsiteY26" fmla="*/ 1107996 h 2308324"/>
              <a:gd name="connsiteX27" fmla="*/ 0 w 6834500"/>
              <a:gd name="connsiteY27"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34500" h="2308324" fill="none" extrusionOk="0">
                <a:moveTo>
                  <a:pt x="0" y="0"/>
                </a:moveTo>
                <a:cubicBezTo>
                  <a:pt x="339816" y="-24133"/>
                  <a:pt x="350775" y="14479"/>
                  <a:pt x="683450" y="0"/>
                </a:cubicBezTo>
                <a:cubicBezTo>
                  <a:pt x="1016125" y="-14479"/>
                  <a:pt x="1024263" y="-21012"/>
                  <a:pt x="1161865" y="0"/>
                </a:cubicBezTo>
                <a:cubicBezTo>
                  <a:pt x="1299467" y="21012"/>
                  <a:pt x="1702307" y="-14524"/>
                  <a:pt x="1982005" y="0"/>
                </a:cubicBezTo>
                <a:cubicBezTo>
                  <a:pt x="2261703" y="14524"/>
                  <a:pt x="2221562" y="4611"/>
                  <a:pt x="2460420" y="0"/>
                </a:cubicBezTo>
                <a:cubicBezTo>
                  <a:pt x="2699279" y="-4611"/>
                  <a:pt x="3028525" y="34821"/>
                  <a:pt x="3212215" y="0"/>
                </a:cubicBezTo>
                <a:cubicBezTo>
                  <a:pt x="3395905" y="-34821"/>
                  <a:pt x="3505191" y="18685"/>
                  <a:pt x="3758975" y="0"/>
                </a:cubicBezTo>
                <a:cubicBezTo>
                  <a:pt x="4012759" y="-18685"/>
                  <a:pt x="4098352" y="16088"/>
                  <a:pt x="4374080" y="0"/>
                </a:cubicBezTo>
                <a:cubicBezTo>
                  <a:pt x="4649809" y="-16088"/>
                  <a:pt x="4996402" y="16963"/>
                  <a:pt x="5194220" y="0"/>
                </a:cubicBezTo>
                <a:cubicBezTo>
                  <a:pt x="5392038" y="-16963"/>
                  <a:pt x="5613185" y="24216"/>
                  <a:pt x="6014360" y="0"/>
                </a:cubicBezTo>
                <a:cubicBezTo>
                  <a:pt x="6415535" y="-24216"/>
                  <a:pt x="6478611" y="17708"/>
                  <a:pt x="6834500" y="0"/>
                </a:cubicBezTo>
                <a:cubicBezTo>
                  <a:pt x="6847064" y="160941"/>
                  <a:pt x="6835093" y="397263"/>
                  <a:pt x="6834500" y="577081"/>
                </a:cubicBezTo>
                <a:cubicBezTo>
                  <a:pt x="6833907" y="756899"/>
                  <a:pt x="6829830" y="1014329"/>
                  <a:pt x="6834500" y="1200328"/>
                </a:cubicBezTo>
                <a:cubicBezTo>
                  <a:pt x="6839170" y="1386327"/>
                  <a:pt x="6807158" y="1556955"/>
                  <a:pt x="6834500" y="1800493"/>
                </a:cubicBezTo>
                <a:cubicBezTo>
                  <a:pt x="6861842" y="2044031"/>
                  <a:pt x="6856279" y="2193556"/>
                  <a:pt x="6834500" y="2308324"/>
                </a:cubicBezTo>
                <a:cubicBezTo>
                  <a:pt x="6513736" y="2313758"/>
                  <a:pt x="6420098" y="2283589"/>
                  <a:pt x="6014360" y="2308324"/>
                </a:cubicBezTo>
                <a:cubicBezTo>
                  <a:pt x="5608622" y="2333059"/>
                  <a:pt x="5740492" y="2288908"/>
                  <a:pt x="5467600" y="2308324"/>
                </a:cubicBezTo>
                <a:cubicBezTo>
                  <a:pt x="5194708" y="2327740"/>
                  <a:pt x="5004684" y="2332702"/>
                  <a:pt x="4784150" y="2308324"/>
                </a:cubicBezTo>
                <a:cubicBezTo>
                  <a:pt x="4563616" y="2283947"/>
                  <a:pt x="4350975" y="2275033"/>
                  <a:pt x="4100700" y="2308324"/>
                </a:cubicBezTo>
                <a:cubicBezTo>
                  <a:pt x="3850425" y="2341616"/>
                  <a:pt x="3675330" y="2275133"/>
                  <a:pt x="3280560" y="2308324"/>
                </a:cubicBezTo>
                <a:cubicBezTo>
                  <a:pt x="2885790" y="2341515"/>
                  <a:pt x="2906598" y="2305729"/>
                  <a:pt x="2665455" y="2308324"/>
                </a:cubicBezTo>
                <a:cubicBezTo>
                  <a:pt x="2424312" y="2310919"/>
                  <a:pt x="2377626" y="2330273"/>
                  <a:pt x="2187040" y="2308324"/>
                </a:cubicBezTo>
                <a:cubicBezTo>
                  <a:pt x="1996455" y="2286375"/>
                  <a:pt x="1800108" y="2312467"/>
                  <a:pt x="1640280" y="2308324"/>
                </a:cubicBezTo>
                <a:cubicBezTo>
                  <a:pt x="1480452" y="2304181"/>
                  <a:pt x="1075105" y="2292303"/>
                  <a:pt x="888485" y="2308324"/>
                </a:cubicBezTo>
                <a:cubicBezTo>
                  <a:pt x="701865" y="2324345"/>
                  <a:pt x="223231" y="2285847"/>
                  <a:pt x="0" y="2308324"/>
                </a:cubicBezTo>
                <a:cubicBezTo>
                  <a:pt x="27050" y="2059676"/>
                  <a:pt x="-937" y="1979875"/>
                  <a:pt x="0" y="1708160"/>
                </a:cubicBezTo>
                <a:cubicBezTo>
                  <a:pt x="937" y="1436445"/>
                  <a:pt x="5319" y="1361153"/>
                  <a:pt x="0" y="1107996"/>
                </a:cubicBezTo>
                <a:cubicBezTo>
                  <a:pt x="-5319" y="854839"/>
                  <a:pt x="-46637" y="332143"/>
                  <a:pt x="0" y="0"/>
                </a:cubicBezTo>
                <a:close/>
              </a:path>
              <a:path w="6834500" h="2308324" stroke="0" extrusionOk="0">
                <a:moveTo>
                  <a:pt x="0" y="0"/>
                </a:moveTo>
                <a:cubicBezTo>
                  <a:pt x="189641" y="-7591"/>
                  <a:pt x="415444" y="16395"/>
                  <a:pt x="546760" y="0"/>
                </a:cubicBezTo>
                <a:cubicBezTo>
                  <a:pt x="678076" y="-16395"/>
                  <a:pt x="1075672" y="-14134"/>
                  <a:pt x="1230210" y="0"/>
                </a:cubicBezTo>
                <a:cubicBezTo>
                  <a:pt x="1384748" y="14134"/>
                  <a:pt x="1597651" y="12688"/>
                  <a:pt x="1913660" y="0"/>
                </a:cubicBezTo>
                <a:cubicBezTo>
                  <a:pt x="2229669" y="-12688"/>
                  <a:pt x="2558289" y="12501"/>
                  <a:pt x="2733800" y="0"/>
                </a:cubicBezTo>
                <a:cubicBezTo>
                  <a:pt x="2909311" y="-12501"/>
                  <a:pt x="3306446" y="-11986"/>
                  <a:pt x="3485595" y="0"/>
                </a:cubicBezTo>
                <a:cubicBezTo>
                  <a:pt x="3664745" y="11986"/>
                  <a:pt x="4036062" y="-11901"/>
                  <a:pt x="4237390" y="0"/>
                </a:cubicBezTo>
                <a:cubicBezTo>
                  <a:pt x="4438718" y="11901"/>
                  <a:pt x="4719572" y="-26568"/>
                  <a:pt x="4920840" y="0"/>
                </a:cubicBezTo>
                <a:cubicBezTo>
                  <a:pt x="5122108" y="26568"/>
                  <a:pt x="5369316" y="-19839"/>
                  <a:pt x="5535945" y="0"/>
                </a:cubicBezTo>
                <a:cubicBezTo>
                  <a:pt x="5702574" y="19839"/>
                  <a:pt x="5779071" y="-15577"/>
                  <a:pt x="6014360" y="0"/>
                </a:cubicBezTo>
                <a:cubicBezTo>
                  <a:pt x="6249649" y="15577"/>
                  <a:pt x="6541059" y="4301"/>
                  <a:pt x="6834500" y="0"/>
                </a:cubicBezTo>
                <a:cubicBezTo>
                  <a:pt x="6831255" y="203224"/>
                  <a:pt x="6855127" y="329439"/>
                  <a:pt x="6834500" y="600164"/>
                </a:cubicBezTo>
                <a:cubicBezTo>
                  <a:pt x="6813873" y="870889"/>
                  <a:pt x="6815825" y="1000162"/>
                  <a:pt x="6834500" y="1107996"/>
                </a:cubicBezTo>
                <a:cubicBezTo>
                  <a:pt x="6853175" y="1215830"/>
                  <a:pt x="6848029" y="1448015"/>
                  <a:pt x="6834500" y="1638910"/>
                </a:cubicBezTo>
                <a:cubicBezTo>
                  <a:pt x="6820971" y="1829805"/>
                  <a:pt x="6858921" y="2159625"/>
                  <a:pt x="6834500" y="2308324"/>
                </a:cubicBezTo>
                <a:cubicBezTo>
                  <a:pt x="6562753" y="2332006"/>
                  <a:pt x="6468273" y="2291465"/>
                  <a:pt x="6151050" y="2308324"/>
                </a:cubicBezTo>
                <a:cubicBezTo>
                  <a:pt x="5833827" y="2325184"/>
                  <a:pt x="5806459" y="2326288"/>
                  <a:pt x="5672635" y="2308324"/>
                </a:cubicBezTo>
                <a:cubicBezTo>
                  <a:pt x="5538812" y="2290360"/>
                  <a:pt x="5284806" y="2318881"/>
                  <a:pt x="5125875" y="2308324"/>
                </a:cubicBezTo>
                <a:cubicBezTo>
                  <a:pt x="4966944" y="2297767"/>
                  <a:pt x="4656512" y="2342713"/>
                  <a:pt x="4305735" y="2308324"/>
                </a:cubicBezTo>
                <a:cubicBezTo>
                  <a:pt x="3954958" y="2273935"/>
                  <a:pt x="3882600" y="2323568"/>
                  <a:pt x="3758975" y="2308324"/>
                </a:cubicBezTo>
                <a:cubicBezTo>
                  <a:pt x="3635350" y="2293080"/>
                  <a:pt x="3266336" y="2318727"/>
                  <a:pt x="3075525" y="2308324"/>
                </a:cubicBezTo>
                <a:cubicBezTo>
                  <a:pt x="2884714" y="2297922"/>
                  <a:pt x="2765299" y="2282452"/>
                  <a:pt x="2528765" y="2308324"/>
                </a:cubicBezTo>
                <a:cubicBezTo>
                  <a:pt x="2292231" y="2334196"/>
                  <a:pt x="2031882" y="2316091"/>
                  <a:pt x="1845315" y="2308324"/>
                </a:cubicBezTo>
                <a:cubicBezTo>
                  <a:pt x="1658748" y="2300558"/>
                  <a:pt x="1506445" y="2309359"/>
                  <a:pt x="1366900" y="2308324"/>
                </a:cubicBezTo>
                <a:cubicBezTo>
                  <a:pt x="1227355" y="2307289"/>
                  <a:pt x="1104203" y="2291953"/>
                  <a:pt x="888485" y="2308324"/>
                </a:cubicBezTo>
                <a:cubicBezTo>
                  <a:pt x="672767" y="2324695"/>
                  <a:pt x="304390" y="2324358"/>
                  <a:pt x="0" y="2308324"/>
                </a:cubicBezTo>
                <a:cubicBezTo>
                  <a:pt x="17127" y="2191726"/>
                  <a:pt x="-6338" y="2013148"/>
                  <a:pt x="0" y="1754326"/>
                </a:cubicBezTo>
                <a:cubicBezTo>
                  <a:pt x="6338" y="1495504"/>
                  <a:pt x="-633" y="1373019"/>
                  <a:pt x="0" y="1177245"/>
                </a:cubicBezTo>
                <a:cubicBezTo>
                  <a:pt x="633" y="981471"/>
                  <a:pt x="26701" y="708350"/>
                  <a:pt x="0" y="577081"/>
                </a:cubicBezTo>
                <a:cubicBezTo>
                  <a:pt x="-26701" y="445812"/>
                  <a:pt x="-28704" y="286275"/>
                  <a:pt x="0" y="0"/>
                </a:cubicBezTo>
                <a:close/>
              </a:path>
            </a:pathLst>
          </a:custGeom>
          <a:solidFill>
            <a:srgbClr val="FFFFFF">
              <a:alpha val="75686"/>
            </a:srgbClr>
          </a:solidFill>
          <a:ln w="38100">
            <a:solidFill>
              <a:schemeClr val="tx1">
                <a:lumMod val="50000"/>
                <a:lumOff val="50000"/>
              </a:schemeClr>
            </a:solidFill>
            <a:extLst>
              <a:ext uri="{C807C97D-BFC1-408E-A445-0C87EB9F89A2}">
                <ask:lineSketchStyleProps xmlns:ask="http://schemas.microsoft.com/office/drawing/2018/sketchyshapes" sd="2300044109">
                  <a:prstGeom prst="rect">
                    <a:avLst/>
                  </a:prstGeom>
                  <ask:type>
                    <ask:lineSketchFreehand/>
                  </ask:type>
                </ask:lineSketchStyleProps>
              </a:ext>
            </a:extLst>
          </a:ln>
          <a:effectLst>
            <a:outerShdw blurRad="50800" dist="50800" dir="5400000" algn="ctr" rotWithShape="0">
              <a:schemeClr val="tx1"/>
            </a:outerShdw>
          </a:effectLst>
        </p:spPr>
        <p:txBody>
          <a:bodyPr wrap="none" lIns="91440" tIns="45720" rIns="91440" bIns="45720">
            <a:spAutoFit/>
          </a:bodyPr>
          <a:lstStyle/>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Is Homosexuality</a:t>
            </a:r>
          </a:p>
          <a:p>
            <a:pPr algn="ctr"/>
            <a:r>
              <a:rPr lang="en-US" sz="7200" b="1" cap="none" spc="50" dirty="0">
                <a:ln w="0"/>
                <a:solidFill>
                  <a:schemeClr val="tx1">
                    <a:lumMod val="65000"/>
                    <a:lumOff val="35000"/>
                  </a:schemeClr>
                </a:solidFill>
                <a:effectLst>
                  <a:innerShdw blurRad="63500" dist="50800" dir="13500000">
                    <a:srgbClr val="000000">
                      <a:alpha val="50000"/>
                    </a:srgbClr>
                  </a:innerShdw>
                </a:effectLst>
              </a:rPr>
              <a:t>a Sin?</a:t>
            </a:r>
          </a:p>
        </p:txBody>
      </p:sp>
      <p:pic>
        <p:nvPicPr>
          <p:cNvPr id="4" name="Picture 4" descr="Homosexuality">
            <a:extLst>
              <a:ext uri="{FF2B5EF4-FFF2-40B4-BE49-F238E27FC236}">
                <a16:creationId xmlns:a16="http://schemas.microsoft.com/office/drawing/2014/main" id="{B9046F91-EFD5-DE72-A977-F9D90423CD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308854">
            <a:off x="1038964" y="1492909"/>
            <a:ext cx="891299" cy="126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0270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1_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6.xml><?xml version="1.0" encoding="utf-8"?>
<a:theme xmlns:a="http://schemas.openxmlformats.org/drawingml/2006/main" name="Metr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1707</TotalTime>
  <Words>2544</Words>
  <Application>Microsoft Office PowerPoint</Application>
  <PresentationFormat>On-screen Show (4:3)</PresentationFormat>
  <Paragraphs>318</Paragraphs>
  <Slides>50</Slides>
  <Notes>3</Notes>
  <HiddenSlides>0</HiddenSlides>
  <MMClips>0</MMClips>
  <ScaleCrop>false</ScaleCrop>
  <HeadingPairs>
    <vt:vector size="8" baseType="variant">
      <vt:variant>
        <vt:lpstr>Fonts Used</vt:lpstr>
      </vt:variant>
      <vt:variant>
        <vt:i4>15</vt:i4>
      </vt:variant>
      <vt:variant>
        <vt:lpstr>Theme</vt:lpstr>
      </vt:variant>
      <vt:variant>
        <vt:i4>6</vt:i4>
      </vt:variant>
      <vt:variant>
        <vt:lpstr>Embedded OLE Servers</vt:lpstr>
      </vt:variant>
      <vt:variant>
        <vt:i4>1</vt:i4>
      </vt:variant>
      <vt:variant>
        <vt:lpstr>Slide Titles</vt:lpstr>
      </vt:variant>
      <vt:variant>
        <vt:i4>50</vt:i4>
      </vt:variant>
    </vt:vector>
  </HeadingPairs>
  <TitlesOfParts>
    <vt:vector size="72" baseType="lpstr">
      <vt:lpstr>Tahoma</vt:lpstr>
      <vt:lpstr>Calibri</vt:lpstr>
      <vt:lpstr>Maiandra GD</vt:lpstr>
      <vt:lpstr>Arial Narrow</vt:lpstr>
      <vt:lpstr>Calibri Light</vt:lpstr>
      <vt:lpstr>Wingdings</vt:lpstr>
      <vt:lpstr>Comic Sans MS</vt:lpstr>
      <vt:lpstr>Wingdings 3</vt:lpstr>
      <vt:lpstr>Wingdings 2</vt:lpstr>
      <vt:lpstr>Corbel</vt:lpstr>
      <vt:lpstr>Arial Black</vt:lpstr>
      <vt:lpstr>Amasis MT Pro Black</vt:lpstr>
      <vt:lpstr>Arial</vt:lpstr>
      <vt:lpstr>Consolas</vt:lpstr>
      <vt:lpstr>Open Sans</vt:lpstr>
      <vt:lpstr>Office Theme</vt:lpstr>
      <vt:lpstr>3_Office Theme</vt:lpstr>
      <vt:lpstr>1_Office Theme</vt:lpstr>
      <vt:lpstr>2_Office Theme</vt:lpstr>
      <vt:lpstr>1_Metro</vt:lpstr>
      <vt:lpstr>Metro</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This Say?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6</cp:revision>
  <dcterms:created xsi:type="dcterms:W3CDTF">2023-04-16T02:55:45Z</dcterms:created>
  <dcterms:modified xsi:type="dcterms:W3CDTF">2023-05-21T21:19:58Z</dcterms:modified>
</cp:coreProperties>
</file>