
<file path=[Content_Types].xml><?xml version="1.0" encoding="utf-8"?>
<Types xmlns="http://schemas.openxmlformats.org/package/2006/content-types">
  <Default Extension="bin" ContentType="application/vnd.openxmlformats-officedocument.oleObject"/>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96" r:id="rId2"/>
    <p:sldMasterId id="2147483672" r:id="rId3"/>
    <p:sldMasterId id="2147483684" r:id="rId4"/>
    <p:sldMasterId id="2147483708" r:id="rId5"/>
    <p:sldMasterId id="2147483720" r:id="rId6"/>
  </p:sldMasterIdLst>
  <p:notesMasterIdLst>
    <p:notesMasterId r:id="rId40"/>
  </p:notesMasterIdLst>
  <p:sldIdLst>
    <p:sldId id="256" r:id="rId7"/>
    <p:sldId id="260" r:id="rId8"/>
    <p:sldId id="261" r:id="rId9"/>
    <p:sldId id="257" r:id="rId10"/>
    <p:sldId id="973" r:id="rId11"/>
    <p:sldId id="1038" r:id="rId12"/>
    <p:sldId id="1039" r:id="rId13"/>
    <p:sldId id="1024" r:id="rId14"/>
    <p:sldId id="262" r:id="rId15"/>
    <p:sldId id="259" r:id="rId16"/>
    <p:sldId id="313" r:id="rId17"/>
    <p:sldId id="325" r:id="rId18"/>
    <p:sldId id="1033" r:id="rId19"/>
    <p:sldId id="1032" r:id="rId20"/>
    <p:sldId id="1025" r:id="rId21"/>
    <p:sldId id="1029" r:id="rId22"/>
    <p:sldId id="1026" r:id="rId23"/>
    <p:sldId id="326" r:id="rId24"/>
    <p:sldId id="1030" r:id="rId25"/>
    <p:sldId id="324" r:id="rId26"/>
    <p:sldId id="327" r:id="rId27"/>
    <p:sldId id="328" r:id="rId28"/>
    <p:sldId id="1034" r:id="rId29"/>
    <p:sldId id="1035" r:id="rId30"/>
    <p:sldId id="1036" r:id="rId31"/>
    <p:sldId id="329" r:id="rId32"/>
    <p:sldId id="1037" r:id="rId33"/>
    <p:sldId id="333" r:id="rId34"/>
    <p:sldId id="334" r:id="rId35"/>
    <p:sldId id="335" r:id="rId36"/>
    <p:sldId id="1027" r:id="rId37"/>
    <p:sldId id="1031" r:id="rId38"/>
    <p:sldId id="1028" r:id="rId39"/>
  </p:sldIdLst>
  <p:sldSz cx="9144000" cy="6858000" type="screen4x3"/>
  <p:notesSz cx="6858000" cy="9144000"/>
  <p:embeddedFontLst>
    <p:embeddedFont>
      <p:font typeface="Arial Narrow" panose="020B0606020202030204" pitchFamily="34" charset="0"/>
      <p:regular r:id="rId41"/>
      <p:bold r:id="rId42"/>
      <p:italic r:id="rId43"/>
      <p:boldItalic r:id="rId44"/>
    </p:embeddedFont>
    <p:embeddedFont>
      <p:font typeface="Calibri" panose="020F0502020204030204" pitchFamily="34" charset="0"/>
      <p:regular r:id="rId45"/>
      <p:bold r:id="rId46"/>
      <p:italic r:id="rId47"/>
      <p:boldItalic r:id="rId48"/>
    </p:embeddedFont>
    <p:embeddedFont>
      <p:font typeface="Calibri Light" panose="020F0302020204030204" pitchFamily="34" charset="0"/>
      <p:regular r:id="rId49"/>
      <p:italic r:id="rId50"/>
    </p:embeddedFont>
    <p:embeddedFont>
      <p:font typeface="Consolas" panose="020B0609020204030204" pitchFamily="49" charset="0"/>
      <p:regular r:id="rId51"/>
      <p:bold r:id="rId52"/>
      <p:italic r:id="rId53"/>
      <p:boldItalic r:id="rId54"/>
    </p:embeddedFont>
    <p:embeddedFont>
      <p:font typeface="Corbel" panose="020B0503020204020204" pitchFamily="34" charset="0"/>
      <p:regular r:id="rId55"/>
      <p:bold r:id="rId56"/>
      <p:italic r:id="rId57"/>
      <p:boldItalic r:id="rId58"/>
    </p:embeddedFont>
    <p:embeddedFont>
      <p:font typeface="Maiandra GD" panose="020E0502030308020204" pitchFamily="34" charset="0"/>
      <p:regular r:id="rId59"/>
    </p:embeddedFont>
    <p:embeddedFont>
      <p:font typeface="Wingdings 2" panose="05020102010507070707" pitchFamily="18" charset="2"/>
      <p:regular r:id="rId60"/>
    </p:embeddedFont>
    <p:embeddedFont>
      <p:font typeface="Wingdings 3" panose="05040102010807070707" pitchFamily="18" charset="2"/>
      <p:regular r:id="rId6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6600FF"/>
    <a:srgbClr val="F2F2F2"/>
    <a:srgbClr val="FFFFFF"/>
    <a:srgbClr val="FFE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576E4A-71EF-401A-AC8B-740065251C25}" v="275" dt="2023-05-14T21:21:08.8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7" autoAdjust="0"/>
    <p:restoredTop sz="95628" autoAdjust="0"/>
  </p:normalViewPr>
  <p:slideViewPr>
    <p:cSldViewPr snapToGrid="0">
      <p:cViewPr varScale="1">
        <p:scale>
          <a:sx n="89" d="100"/>
          <a:sy n="89" d="100"/>
        </p:scale>
        <p:origin x="444" y="5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63"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font" Target="fonts/font18.fntdata"/><Relationship Id="rId66" Type="http://schemas.microsoft.com/office/2015/10/relationships/revisionInfo" Target="revisionInfo.xml"/><Relationship Id="rId5" Type="http://schemas.openxmlformats.org/officeDocument/2006/relationships/slideMaster" Target="slideMasters/slideMaster5.xml"/><Relationship Id="rId61" Type="http://schemas.openxmlformats.org/officeDocument/2006/relationships/font" Target="fonts/font21.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64"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font" Target="fonts/font11.fntdata"/><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6.fntdata"/><Relationship Id="rId59" Type="http://schemas.openxmlformats.org/officeDocument/2006/relationships/font" Target="fonts/font19.fntdata"/><Relationship Id="rId20" Type="http://schemas.openxmlformats.org/officeDocument/2006/relationships/slide" Target="slides/slide14.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9.fntdata"/><Relationship Id="rId57" Type="http://schemas.openxmlformats.org/officeDocument/2006/relationships/font" Target="fonts/font17.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font" Target="fonts/font20.fntdata"/><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F38566-981F-4ABC-BEAE-86403139B97E}" type="datetimeFigureOut">
              <a:rPr lang="en-US" smtClean="0"/>
              <a:t>5/14/2023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F2866D-D6E6-4A03-BE5F-B7C7A1BA5D88}" type="slidenum">
              <a:rPr lang="en-US" smtClean="0"/>
              <a:t>‹#›</a:t>
            </a:fld>
            <a:endParaRPr lang="en-US"/>
          </a:p>
        </p:txBody>
      </p:sp>
    </p:spTree>
    <p:extLst>
      <p:ext uri="{BB962C8B-B14F-4D97-AF65-F5344CB8AC3E}">
        <p14:creationId xmlns:p14="http://schemas.microsoft.com/office/powerpoint/2010/main" val="1770031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022485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9562359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8602020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332864-2C81-463D-B9EC-9B5A8B64DCB9}"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849578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332864-2C81-463D-B9EC-9B5A8B64DCB9}" type="datetimeFigureOut">
              <a:rPr lang="en-US" smtClean="0"/>
              <a:t>5/14/2023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8491041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332864-2C81-463D-B9EC-9B5A8B64DCB9}" type="datetimeFigureOut">
              <a:rPr lang="en-US" smtClean="0"/>
              <a:t>5/14/2023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913164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32864-2C81-463D-B9EC-9B5A8B64DCB9}" type="datetimeFigureOut">
              <a:rPr lang="en-US" smtClean="0"/>
              <a:t>5/14/2023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0823410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22812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842461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9035540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6895444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9062665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490847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7758031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332864-2C81-463D-B9EC-9B5A8B64DCB9}"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1028356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332864-2C81-463D-B9EC-9B5A8B64DCB9}" type="datetimeFigureOut">
              <a:rPr lang="en-US" smtClean="0"/>
              <a:t>5/14/2023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662995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332864-2C81-463D-B9EC-9B5A8B64DCB9}" type="datetimeFigureOut">
              <a:rPr lang="en-US" smtClean="0"/>
              <a:t>5/14/2023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378793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32864-2C81-463D-B9EC-9B5A8B64DCB9}" type="datetimeFigureOut">
              <a:rPr lang="en-US" smtClean="0"/>
              <a:t>5/14/2023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363719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723780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971367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743294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8808577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0864840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919281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613540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332864-2C81-463D-B9EC-9B5A8B64DCB9}"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0023649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332864-2C81-463D-B9EC-9B5A8B64DCB9}" type="datetimeFigureOut">
              <a:rPr lang="en-US" smtClean="0"/>
              <a:t>5/14/2023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0002440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332864-2C81-463D-B9EC-9B5A8B64DCB9}" type="datetimeFigureOut">
              <a:rPr lang="en-US" smtClean="0"/>
              <a:t>5/14/2023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8365593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32864-2C81-463D-B9EC-9B5A8B64DCB9}" type="datetimeFigureOut">
              <a:rPr lang="en-US" smtClean="0"/>
              <a:t>5/14/2023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6114358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5757924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975301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1987811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4817675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1701266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541721"/>
            <a:ext cx="7886700" cy="463524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9302895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497866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332864-2C81-463D-B9EC-9B5A8B64DCB9}"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3813741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332864-2C81-463D-B9EC-9B5A8B64DCB9}" type="datetimeFigureOut">
              <a:rPr lang="en-US" smtClean="0"/>
              <a:t>5/14/2023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3143242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332864-2C81-463D-B9EC-9B5A8B64DCB9}" type="datetimeFigureOut">
              <a:rPr lang="en-US" smtClean="0"/>
              <a:t>5/14/2023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3521479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32864-2C81-463D-B9EC-9B5A8B64DCB9}" type="datetimeFigureOut">
              <a:rPr lang="en-US" smtClean="0"/>
              <a:t>5/14/2023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0498918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989558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4683169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541721"/>
            <a:ext cx="7886700" cy="463524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5242941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6660825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BF488121-3355-4A57-8346-4230DF24FDD9}" type="datetimeFigureOut">
              <a:rPr lang="en-US" smtClean="0"/>
              <a:t>5/14/2023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358D0C37-8CD9-4AC1-B6D3-AD5C8E361ECB}" type="slidenum">
              <a:rPr lang="en-US" smtClean="0"/>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a:prstGeom prst="rect">
            <a:avLst/>
          </a:prstGeo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a:prstGeom prst="rect">
            <a:avLst/>
          </a:prstGeo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12739140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p>
            <a:r>
              <a:rPr kumimoji="0" lang="en-US"/>
              <a:t>Click to edit Master title style</a:t>
            </a:r>
          </a:p>
        </p:txBody>
      </p:sp>
      <p:sp>
        <p:nvSpPr>
          <p:cNvPr id="3" name="Content Placeholder 2"/>
          <p:cNvSpPr>
            <a:spLocks noGrp="1"/>
          </p:cNvSpPr>
          <p:nvPr>
            <p:ph idx="1"/>
          </p:nvPr>
        </p:nvSpPr>
        <p:spPr>
          <a:xfrm>
            <a:off x="914400" y="1783560"/>
            <a:ext cx="7772400" cy="4572000"/>
          </a:xfrm>
          <a:prstGeom prst="rect">
            <a:avLst/>
          </a:prstGeo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5428836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Text Placeholder 2"/>
          <p:cNvSpPr>
            <a:spLocks noGrp="1"/>
          </p:cNvSpPr>
          <p:nvPr>
            <p:ph type="body" idx="1"/>
          </p:nvPr>
        </p:nvSpPr>
        <p:spPr>
          <a:xfrm>
            <a:off x="706902" y="1351672"/>
            <a:ext cx="5718048" cy="977486"/>
          </a:xfrm>
          <a:prstGeom prst="rect">
            <a:avLst/>
          </a:prstGeo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F488121-3355-4A57-8346-4230DF24FDD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06902" y="512064"/>
            <a:ext cx="8156448" cy="777240"/>
          </a:xfrm>
          <a:prstGeom prst="rect">
            <a:avLst/>
          </a:prstGeo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934829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a:prstGeom prst="rect">
            <a:avLst/>
          </a:prstGeo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a:prstGeom prst="rect">
            <a:avLst/>
          </a:prstGeo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a:prstGeom prst="rect">
            <a:avLst/>
          </a:prstGeo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826194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4824" y="512064"/>
            <a:ext cx="7772400" cy="914400"/>
          </a:xfrm>
          <a:prstGeom prst="rect">
            <a:avLst/>
          </a:prstGeo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a:prstGeom prst="rect">
            <a:avLst/>
          </a:prstGeo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a:prstGeom prst="rect">
            <a:avLst/>
          </a:prstGeo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a:prstGeom prst="rect">
            <a:avLst/>
          </a:prstGeo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a:prstGeom prst="rect">
            <a:avLst/>
          </a:prstGeo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F488121-3355-4A57-8346-4230DF24FDD9}" type="datetimeFigureOut">
              <a:rPr lang="en-US" smtClean="0"/>
              <a:t>5/14/2023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8D0C37-8CD9-4AC1-B6D3-AD5C8E361ECB}" type="slidenum">
              <a:rPr lang="en-US" smtClean="0"/>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0519246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BF488121-3355-4A57-8346-4230DF24FDD9}" type="datetimeFigureOut">
              <a:rPr lang="en-US" smtClean="0"/>
              <a:t>5/14/2023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2441180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488121-3355-4A57-8346-4230DF24FDD9}" type="datetimeFigureOut">
              <a:rPr lang="en-US" smtClean="0"/>
              <a:t>5/14/2023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2695786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a:prstGeom prst="rect">
            <a:avLst/>
          </a:prstGeo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a:prstGeom prst="rect">
            <a:avLst/>
          </a:prstGeo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a:prstGeom prst="rect">
            <a:avLst/>
          </a:prstGeo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171379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a:prstGeom prst="rect">
            <a:avLst/>
          </a:prstGeo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prstGeom prst="rect">
            <a:avLst/>
          </a:prstGeom>
          <a:solidFill>
            <a:schemeClr val="bg2"/>
          </a:solidFill>
        </p:spPr>
        <p:txBody>
          <a:bodyPr/>
          <a:lstStyle>
            <a:lvl1pPr marL="0" indent="0">
              <a:buNone/>
              <a:defRPr sz="3200"/>
            </a:lvl1pPr>
            <a:extLst/>
          </a:lstStyle>
          <a:p>
            <a:r>
              <a:rPr kumimoji="0" lang="en-US"/>
              <a:t>Click icon to add picture</a:t>
            </a:r>
          </a:p>
        </p:txBody>
      </p:sp>
      <p:sp>
        <p:nvSpPr>
          <p:cNvPr id="4" name="Text Placeholder 3"/>
          <p:cNvSpPr>
            <a:spLocks noGrp="1"/>
          </p:cNvSpPr>
          <p:nvPr>
            <p:ph type="body" sz="half" idx="2"/>
          </p:nvPr>
        </p:nvSpPr>
        <p:spPr bwMode="grayWhite">
          <a:xfrm>
            <a:off x="914400" y="1150144"/>
            <a:ext cx="6858000" cy="685800"/>
          </a:xfrm>
          <a:prstGeom prst="rect">
            <a:avLst/>
          </a:prstGeo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BF488121-3355-4A57-8346-4230DF24FDD9}" type="datetimeFigureOut">
              <a:rPr lang="en-US" smtClean="0"/>
              <a:t>5/14/2023</a:t>
            </a:fld>
            <a:endParaRPr lang="en-US"/>
          </a:p>
        </p:txBody>
      </p:sp>
      <p:sp>
        <p:nvSpPr>
          <p:cNvPr id="6" name="Footer Placeholder 5"/>
          <p:cNvSpPr>
            <a:spLocks noGrp="1"/>
          </p:cNvSpPr>
          <p:nvPr>
            <p:ph type="ftr" sz="quarter" idx="11"/>
          </p:nvPr>
        </p:nvSpPr>
        <p:spPr>
          <a:xfrm>
            <a:off x="914400" y="55499"/>
            <a:ext cx="5562600" cy="365125"/>
          </a:xfrm>
        </p:spPr>
        <p:txBody>
          <a:bodyPr/>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0210388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p>
            <a:r>
              <a:rPr kumimoji="0" lang="en-US"/>
              <a:t>Click to edit Master title style</a:t>
            </a:r>
          </a:p>
        </p:txBody>
      </p:sp>
      <p:sp>
        <p:nvSpPr>
          <p:cNvPr id="3" name="Vertical Text Placeholder 2"/>
          <p:cNvSpPr>
            <a:spLocks noGrp="1"/>
          </p:cNvSpPr>
          <p:nvPr>
            <p:ph type="body" orient="vert" idx="1"/>
          </p:nvPr>
        </p:nvSpPr>
        <p:spPr>
          <a:xfrm>
            <a:off x="914400" y="1783560"/>
            <a:ext cx="7772400" cy="457200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961463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a:prstGeom prst="rect">
            <a:avLst/>
          </a:prstGeo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4026520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BF488121-3355-4A57-8346-4230DF24FDD9}" type="datetimeFigureOut">
              <a:rPr lang="en-US" smtClean="0"/>
              <a:t>5/14/2023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358D0C37-8CD9-4AC1-B6D3-AD5C8E361ECB}" type="slidenum">
              <a:rPr lang="en-US" smtClean="0"/>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131931171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150960964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F488121-3355-4A57-8346-4230DF24FDD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44560585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98346364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F488121-3355-4A57-8346-4230DF24FDD9}" type="datetimeFigureOut">
              <a:rPr lang="en-US" smtClean="0"/>
              <a:t>5/14/2023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8D0C37-8CD9-4AC1-B6D3-AD5C8E361ECB}" type="slidenum">
              <a:rPr lang="en-US" smtClean="0"/>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8742939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BF488121-3355-4A57-8346-4230DF24FDD9}" type="datetimeFigureOut">
              <a:rPr lang="en-US" smtClean="0"/>
              <a:t>5/14/2023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10248715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488121-3355-4A57-8346-4230DF24FDD9}" type="datetimeFigureOut">
              <a:rPr lang="en-US" smtClean="0"/>
              <a:t>5/14/2023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26749664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01673800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a:t>Click icon to add picture</a:t>
            </a:r>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BF488121-3355-4A57-8346-4230DF24FDD9}" type="datetimeFigureOut">
              <a:rPr lang="en-US" smtClean="0"/>
              <a:t>5/14/2023</a:t>
            </a:fld>
            <a:endParaRPr lang="en-US"/>
          </a:p>
        </p:txBody>
      </p:sp>
      <p:sp>
        <p:nvSpPr>
          <p:cNvPr id="6" name="Footer Placeholder 5"/>
          <p:cNvSpPr>
            <a:spLocks noGrp="1"/>
          </p:cNvSpPr>
          <p:nvPr>
            <p:ph type="ftr" sz="quarter" idx="11"/>
          </p:nvPr>
        </p:nvSpPr>
        <p:spPr>
          <a:xfrm>
            <a:off x="914400" y="55499"/>
            <a:ext cx="5562600" cy="365125"/>
          </a:xfrm>
        </p:spPr>
        <p:txBody>
          <a:bodyPr/>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79905062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49620850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53570564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3.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32864-2C81-463D-B9EC-9B5A8B64DCB9}" type="datetimeFigureOut">
              <a:rPr lang="en-US" smtClean="0"/>
              <a:t>5/14/2023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158A0-D379-4D0F-894F-294FFC74CC1A}" type="slidenum">
              <a:rPr lang="en-US" smtClean="0"/>
              <a:t>‹#›</a:t>
            </a:fld>
            <a:endParaRPr lang="en-US"/>
          </a:p>
        </p:txBody>
      </p:sp>
      <p:pic>
        <p:nvPicPr>
          <p:cNvPr id="7" name="Picture 6" descr="Jigsaw puzzles in plastic figures">
            <a:extLst>
              <a:ext uri="{FF2B5EF4-FFF2-40B4-BE49-F238E27FC236}">
                <a16:creationId xmlns:a16="http://schemas.microsoft.com/office/drawing/2014/main" id="{D8A32338-4EC6-71A6-B670-BD8CC081B97B}"/>
              </a:ext>
            </a:extLst>
          </p:cNvPr>
          <p:cNvPicPr>
            <a:picLocks noChangeAspect="1"/>
          </p:cNvPicPr>
          <p:nvPr userDrawn="1"/>
        </p:nvPicPr>
        <p:blipFill rotWithShape="1">
          <a:blip r:embed="rId13"/>
          <a:srcRect r="3" b="3196"/>
          <a:stretch/>
        </p:blipFill>
        <p:spPr>
          <a:xfrm>
            <a:off x="0" y="-48410"/>
            <a:ext cx="9144000" cy="6954819"/>
          </a:xfrm>
          <a:prstGeom prst="rect">
            <a:avLst/>
          </a:prstGeom>
        </p:spPr>
      </p:pic>
    </p:spTree>
    <p:extLst>
      <p:ext uri="{BB962C8B-B14F-4D97-AF65-F5344CB8AC3E}">
        <p14:creationId xmlns:p14="http://schemas.microsoft.com/office/powerpoint/2010/main" val="9899695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32864-2C81-463D-B9EC-9B5A8B64DCB9}" type="datetimeFigureOut">
              <a:rPr lang="en-US" smtClean="0"/>
              <a:t>5/14/2023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158A0-D379-4D0F-894F-294FFC74CC1A}" type="slidenum">
              <a:rPr lang="en-US" smtClean="0"/>
              <a:t>‹#›</a:t>
            </a:fld>
            <a:endParaRPr lang="en-US"/>
          </a:p>
        </p:txBody>
      </p:sp>
      <p:pic>
        <p:nvPicPr>
          <p:cNvPr id="7" name="Picture 6" descr="Jigsaw puzzles in plastic figures">
            <a:extLst>
              <a:ext uri="{FF2B5EF4-FFF2-40B4-BE49-F238E27FC236}">
                <a16:creationId xmlns:a16="http://schemas.microsoft.com/office/drawing/2014/main" id="{D8A32338-4EC6-71A6-B670-BD8CC081B97B}"/>
              </a:ext>
            </a:extLst>
          </p:cNvPr>
          <p:cNvPicPr>
            <a:picLocks noChangeAspect="1"/>
          </p:cNvPicPr>
          <p:nvPr userDrawn="1"/>
        </p:nvPicPr>
        <p:blipFill rotWithShape="1">
          <a:blip r:embed="rId13"/>
          <a:srcRect r="3" b="3196"/>
          <a:stretch/>
        </p:blipFill>
        <p:spPr>
          <a:xfrm>
            <a:off x="0" y="-48410"/>
            <a:ext cx="9144000" cy="6954819"/>
          </a:xfrm>
          <a:prstGeom prst="rect">
            <a:avLst/>
          </a:prstGeom>
        </p:spPr>
      </p:pic>
      <p:sp>
        <p:nvSpPr>
          <p:cNvPr id="8" name="Rectangle: Rounded Corners 7">
            <a:extLst>
              <a:ext uri="{FF2B5EF4-FFF2-40B4-BE49-F238E27FC236}">
                <a16:creationId xmlns:a16="http://schemas.microsoft.com/office/drawing/2014/main" id="{C8B23999-EA8A-CB01-60AF-23746B2627BD}"/>
              </a:ext>
            </a:extLst>
          </p:cNvPr>
          <p:cNvSpPr/>
          <p:nvPr userDrawn="1"/>
        </p:nvSpPr>
        <p:spPr>
          <a:xfrm>
            <a:off x="566848" y="1446028"/>
            <a:ext cx="8010303" cy="5275448"/>
          </a:xfrm>
          <a:prstGeom prst="roundRect">
            <a:avLst>
              <a:gd name="adj" fmla="val 2116"/>
            </a:avLst>
          </a:prstGeom>
          <a:solidFill>
            <a:schemeClr val="bg1"/>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603681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32864-2C81-463D-B9EC-9B5A8B64DCB9}" type="datetimeFigureOut">
              <a:rPr lang="en-US" smtClean="0"/>
              <a:t>5/14/2023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158A0-D379-4D0F-894F-294FFC74CC1A}" type="slidenum">
              <a:rPr lang="en-US" smtClean="0"/>
              <a:t>‹#›</a:t>
            </a:fld>
            <a:endParaRPr lang="en-US"/>
          </a:p>
        </p:txBody>
      </p:sp>
      <p:pic>
        <p:nvPicPr>
          <p:cNvPr id="7" name="Picture 6" descr="Jigsaw puzzles in plastic figures">
            <a:extLst>
              <a:ext uri="{FF2B5EF4-FFF2-40B4-BE49-F238E27FC236}">
                <a16:creationId xmlns:a16="http://schemas.microsoft.com/office/drawing/2014/main" id="{D8A32338-4EC6-71A6-B670-BD8CC081B97B}"/>
              </a:ext>
            </a:extLst>
          </p:cNvPr>
          <p:cNvPicPr>
            <a:picLocks noChangeAspect="1"/>
          </p:cNvPicPr>
          <p:nvPr userDrawn="1"/>
        </p:nvPicPr>
        <p:blipFill rotWithShape="1">
          <a:blip r:embed="rId13">
            <a:lum bright="70000" contrast="-70000"/>
          </a:blip>
          <a:srcRect r="3" b="3196"/>
          <a:stretch/>
        </p:blipFill>
        <p:spPr>
          <a:xfrm>
            <a:off x="0" y="-48410"/>
            <a:ext cx="9144000" cy="6954819"/>
          </a:xfrm>
          <a:prstGeom prst="rect">
            <a:avLst/>
          </a:prstGeom>
        </p:spPr>
      </p:pic>
    </p:spTree>
    <p:extLst>
      <p:ext uri="{BB962C8B-B14F-4D97-AF65-F5344CB8AC3E}">
        <p14:creationId xmlns:p14="http://schemas.microsoft.com/office/powerpoint/2010/main" val="24214047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32864-2C81-463D-B9EC-9B5A8B64DCB9}" type="datetimeFigureOut">
              <a:rPr lang="en-US" smtClean="0"/>
              <a:t>5/14/2023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158A0-D379-4D0F-894F-294FFC74CC1A}" type="slidenum">
              <a:rPr lang="en-US" smtClean="0"/>
              <a:t>‹#›</a:t>
            </a:fld>
            <a:endParaRPr lang="en-US"/>
          </a:p>
        </p:txBody>
      </p:sp>
      <p:pic>
        <p:nvPicPr>
          <p:cNvPr id="9" name="Picture 8" descr="Jigsaw puzzles in plastic figures">
            <a:extLst>
              <a:ext uri="{FF2B5EF4-FFF2-40B4-BE49-F238E27FC236}">
                <a16:creationId xmlns:a16="http://schemas.microsoft.com/office/drawing/2014/main" id="{116C5627-5665-1C2C-C313-42270A4809CF}"/>
              </a:ext>
            </a:extLst>
          </p:cNvPr>
          <p:cNvPicPr>
            <a:picLocks noChangeAspect="1"/>
          </p:cNvPicPr>
          <p:nvPr userDrawn="1"/>
        </p:nvPicPr>
        <p:blipFill rotWithShape="1">
          <a:blip r:embed="rId13"/>
          <a:srcRect r="3" b="3196"/>
          <a:stretch/>
        </p:blipFill>
        <p:spPr>
          <a:xfrm>
            <a:off x="-1" y="0"/>
            <a:ext cx="1901197" cy="1446028"/>
          </a:xfrm>
          <a:prstGeom prst="rect">
            <a:avLst/>
          </a:prstGeom>
          <a:ln>
            <a:noFill/>
          </a:ln>
          <a:effectLst>
            <a:softEdge rad="112500"/>
          </a:effectLst>
        </p:spPr>
      </p:pic>
      <p:pic>
        <p:nvPicPr>
          <p:cNvPr id="10" name="Picture 9" descr="Jigsaw puzzles in plastic figures">
            <a:extLst>
              <a:ext uri="{FF2B5EF4-FFF2-40B4-BE49-F238E27FC236}">
                <a16:creationId xmlns:a16="http://schemas.microsoft.com/office/drawing/2014/main" id="{779E7D2A-68F4-AE97-D89B-8409D4407D4C}"/>
              </a:ext>
            </a:extLst>
          </p:cNvPr>
          <p:cNvPicPr>
            <a:picLocks noChangeAspect="1"/>
          </p:cNvPicPr>
          <p:nvPr userDrawn="1"/>
        </p:nvPicPr>
        <p:blipFill rotWithShape="1">
          <a:blip r:embed="rId13"/>
          <a:srcRect r="3" b="3196"/>
          <a:stretch/>
        </p:blipFill>
        <p:spPr>
          <a:xfrm>
            <a:off x="7242803" y="0"/>
            <a:ext cx="1901197" cy="1446028"/>
          </a:xfrm>
          <a:prstGeom prst="rect">
            <a:avLst/>
          </a:prstGeom>
          <a:ln>
            <a:noFill/>
          </a:ln>
          <a:effectLst>
            <a:softEdge rad="112500"/>
          </a:effectLst>
        </p:spPr>
      </p:pic>
      <p:sp>
        <p:nvSpPr>
          <p:cNvPr id="11" name="Rectangle: Rounded Corners 10">
            <a:extLst>
              <a:ext uri="{FF2B5EF4-FFF2-40B4-BE49-F238E27FC236}">
                <a16:creationId xmlns:a16="http://schemas.microsoft.com/office/drawing/2014/main" id="{714610C0-AD11-CF89-64B7-69A28133EE95}"/>
              </a:ext>
            </a:extLst>
          </p:cNvPr>
          <p:cNvSpPr/>
          <p:nvPr userDrawn="1"/>
        </p:nvSpPr>
        <p:spPr>
          <a:xfrm>
            <a:off x="566848" y="1446028"/>
            <a:ext cx="8010303" cy="5275448"/>
          </a:xfrm>
          <a:prstGeom prst="roundRect">
            <a:avLst>
              <a:gd name="adj" fmla="val 2116"/>
            </a:avLst>
          </a:prstGeom>
          <a:solidFill>
            <a:schemeClr val="bg1"/>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211237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F488121-3355-4A57-8346-4230DF24FDD9}" type="datetimeFigureOut">
              <a:rPr lang="en-US" smtClean="0"/>
              <a:t>5/14/2023</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58D0C37-8CD9-4AC1-B6D3-AD5C8E361ECB}" type="slidenum">
              <a:rPr lang="en-US" smtClean="0"/>
              <a:t>‹#›</a:t>
            </a:fld>
            <a:endParaRPr lang="en-US"/>
          </a:p>
        </p:txBody>
      </p:sp>
      <p:pic>
        <p:nvPicPr>
          <p:cNvPr id="1026" name="Picture 2" descr="Las Vegas Skyline"/>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34421" t="1735" r="24670" b="-1735"/>
          <a:stretch/>
        </p:blipFill>
        <p:spPr bwMode="auto">
          <a:xfrm>
            <a:off x="0" y="0"/>
            <a:ext cx="3958814" cy="701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840411"/>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F488121-3355-4A57-8346-4230DF24FDD9}" type="datetimeFigureOut">
              <a:rPr lang="en-US" smtClean="0"/>
              <a:t>5/14/2023</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58D0C37-8CD9-4AC1-B6D3-AD5C8E361ECB}" type="slidenum">
              <a:rPr lang="en-US" smtClean="0"/>
              <a:t>‹#›</a:t>
            </a:fld>
            <a:endParaRPr lang="en-US"/>
          </a:p>
        </p:txBody>
      </p:sp>
    </p:spTree>
    <p:extLst>
      <p:ext uri="{BB962C8B-B14F-4D97-AF65-F5344CB8AC3E}">
        <p14:creationId xmlns:p14="http://schemas.microsoft.com/office/powerpoint/2010/main" val="4130711870"/>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hyperlink" Target="https://www.covers.com/industry/illegal-sports-betting-trillion-un-report-2021" TargetMode="External"/><Relationship Id="rId2" Type="http://schemas.openxmlformats.org/officeDocument/2006/relationships/hyperlink" Target="https://www.azcentral.com/story/money/business/economy/2023/05/12/sports-betting-topped-600-million-in-arizona-during-super-bowl/70205825007/" TargetMode="Externa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3" Type="http://schemas.openxmlformats.org/officeDocument/2006/relationships/image" Target="../media/image8.wmf"/><Relationship Id="rId7" Type="http://schemas.openxmlformats.org/officeDocument/2006/relationships/image" Target="../media/image10.wmf"/><Relationship Id="rId2" Type="http://schemas.openxmlformats.org/officeDocument/2006/relationships/oleObject" Target="../embeddings/oleObject2.bin"/><Relationship Id="rId1" Type="http://schemas.openxmlformats.org/officeDocument/2006/relationships/slideLayout" Target="../slideLayouts/slideLayout62.xml"/><Relationship Id="rId6" Type="http://schemas.openxmlformats.org/officeDocument/2006/relationships/oleObject" Target="../embeddings/oleObject4.bin"/><Relationship Id="rId5" Type="http://schemas.openxmlformats.org/officeDocument/2006/relationships/image" Target="../media/image9.wmf"/><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png"/><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40.xml"/><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40.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oleObject" Target="../embeddings/oleObject5.bin"/><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gif"/><Relationship Id="rId1" Type="http://schemas.openxmlformats.org/officeDocument/2006/relationships/slideLayout" Target="../slideLayouts/slideLayout6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770317" y="296133"/>
            <a:ext cx="7603365" cy="2215991"/>
          </a:xfrm>
          <a:custGeom>
            <a:avLst/>
            <a:gdLst>
              <a:gd name="connsiteX0" fmla="*/ 0 w 7603365"/>
              <a:gd name="connsiteY0" fmla="*/ 0 h 2215991"/>
              <a:gd name="connsiteX1" fmla="*/ 615181 w 7603365"/>
              <a:gd name="connsiteY1" fmla="*/ 0 h 2215991"/>
              <a:gd name="connsiteX2" fmla="*/ 1078295 w 7603365"/>
              <a:gd name="connsiteY2" fmla="*/ 0 h 2215991"/>
              <a:gd name="connsiteX3" fmla="*/ 1845544 w 7603365"/>
              <a:gd name="connsiteY3" fmla="*/ 0 h 2215991"/>
              <a:gd name="connsiteX4" fmla="*/ 2384692 w 7603365"/>
              <a:gd name="connsiteY4" fmla="*/ 0 h 2215991"/>
              <a:gd name="connsiteX5" fmla="*/ 2999873 w 7603365"/>
              <a:gd name="connsiteY5" fmla="*/ 0 h 2215991"/>
              <a:gd name="connsiteX6" fmla="*/ 3843155 w 7603365"/>
              <a:gd name="connsiteY6" fmla="*/ 0 h 2215991"/>
              <a:gd name="connsiteX7" fmla="*/ 4686438 w 7603365"/>
              <a:gd name="connsiteY7" fmla="*/ 0 h 2215991"/>
              <a:gd name="connsiteX8" fmla="*/ 5529720 w 7603365"/>
              <a:gd name="connsiteY8" fmla="*/ 0 h 2215991"/>
              <a:gd name="connsiteX9" fmla="*/ 6220935 w 7603365"/>
              <a:gd name="connsiteY9" fmla="*/ 0 h 2215991"/>
              <a:gd name="connsiteX10" fmla="*/ 6912150 w 7603365"/>
              <a:gd name="connsiteY10" fmla="*/ 0 h 2215991"/>
              <a:gd name="connsiteX11" fmla="*/ 7603365 w 7603365"/>
              <a:gd name="connsiteY11" fmla="*/ 0 h 2215991"/>
              <a:gd name="connsiteX12" fmla="*/ 7603365 w 7603365"/>
              <a:gd name="connsiteY12" fmla="*/ 553998 h 2215991"/>
              <a:gd name="connsiteX13" fmla="*/ 7603365 w 7603365"/>
              <a:gd name="connsiteY13" fmla="*/ 1152315 h 2215991"/>
              <a:gd name="connsiteX14" fmla="*/ 7603365 w 7603365"/>
              <a:gd name="connsiteY14" fmla="*/ 1706313 h 2215991"/>
              <a:gd name="connsiteX15" fmla="*/ 7603365 w 7603365"/>
              <a:gd name="connsiteY15" fmla="*/ 2215991 h 2215991"/>
              <a:gd name="connsiteX16" fmla="*/ 6912150 w 7603365"/>
              <a:gd name="connsiteY16" fmla="*/ 2215991 h 2215991"/>
              <a:gd name="connsiteX17" fmla="*/ 6068868 w 7603365"/>
              <a:gd name="connsiteY17" fmla="*/ 2215991 h 2215991"/>
              <a:gd name="connsiteX18" fmla="*/ 5453686 w 7603365"/>
              <a:gd name="connsiteY18" fmla="*/ 2215991 h 2215991"/>
              <a:gd name="connsiteX19" fmla="*/ 4990572 w 7603365"/>
              <a:gd name="connsiteY19" fmla="*/ 2215991 h 2215991"/>
              <a:gd name="connsiteX20" fmla="*/ 4451425 w 7603365"/>
              <a:gd name="connsiteY20" fmla="*/ 2215991 h 2215991"/>
              <a:gd name="connsiteX21" fmla="*/ 3684176 w 7603365"/>
              <a:gd name="connsiteY21" fmla="*/ 2215991 h 2215991"/>
              <a:gd name="connsiteX22" fmla="*/ 2916927 w 7603365"/>
              <a:gd name="connsiteY22" fmla="*/ 2215991 h 2215991"/>
              <a:gd name="connsiteX23" fmla="*/ 2149679 w 7603365"/>
              <a:gd name="connsiteY23" fmla="*/ 2215991 h 2215991"/>
              <a:gd name="connsiteX24" fmla="*/ 1534497 w 7603365"/>
              <a:gd name="connsiteY24" fmla="*/ 2215991 h 2215991"/>
              <a:gd name="connsiteX25" fmla="*/ 691215 w 7603365"/>
              <a:gd name="connsiteY25" fmla="*/ 2215991 h 2215991"/>
              <a:gd name="connsiteX26" fmla="*/ 0 w 7603365"/>
              <a:gd name="connsiteY26" fmla="*/ 2215991 h 2215991"/>
              <a:gd name="connsiteX27" fmla="*/ 0 w 7603365"/>
              <a:gd name="connsiteY27" fmla="*/ 1684153 h 2215991"/>
              <a:gd name="connsiteX28" fmla="*/ 0 w 7603365"/>
              <a:gd name="connsiteY28" fmla="*/ 1130155 h 2215991"/>
              <a:gd name="connsiteX29" fmla="*/ 0 w 7603365"/>
              <a:gd name="connsiteY29" fmla="*/ 598318 h 2215991"/>
              <a:gd name="connsiteX30" fmla="*/ 0 w 7603365"/>
              <a:gd name="connsiteY30" fmla="*/ 0 h 221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603365" h="2215991" fill="none" extrusionOk="0">
                <a:moveTo>
                  <a:pt x="0" y="0"/>
                </a:moveTo>
                <a:cubicBezTo>
                  <a:pt x="239305" y="-27549"/>
                  <a:pt x="348645" y="26540"/>
                  <a:pt x="615181" y="0"/>
                </a:cubicBezTo>
                <a:cubicBezTo>
                  <a:pt x="881717" y="-26540"/>
                  <a:pt x="921122" y="13988"/>
                  <a:pt x="1078295" y="0"/>
                </a:cubicBezTo>
                <a:cubicBezTo>
                  <a:pt x="1235468" y="-13988"/>
                  <a:pt x="1629222" y="26605"/>
                  <a:pt x="1845544" y="0"/>
                </a:cubicBezTo>
                <a:cubicBezTo>
                  <a:pt x="2061866" y="-26605"/>
                  <a:pt x="2256993" y="-2025"/>
                  <a:pt x="2384692" y="0"/>
                </a:cubicBezTo>
                <a:cubicBezTo>
                  <a:pt x="2512391" y="2025"/>
                  <a:pt x="2793476" y="-4767"/>
                  <a:pt x="2999873" y="0"/>
                </a:cubicBezTo>
                <a:cubicBezTo>
                  <a:pt x="3206270" y="4767"/>
                  <a:pt x="3534565" y="-33884"/>
                  <a:pt x="3843155" y="0"/>
                </a:cubicBezTo>
                <a:cubicBezTo>
                  <a:pt x="4151745" y="33884"/>
                  <a:pt x="4275236" y="-3755"/>
                  <a:pt x="4686438" y="0"/>
                </a:cubicBezTo>
                <a:cubicBezTo>
                  <a:pt x="5097640" y="3755"/>
                  <a:pt x="5358894" y="-6501"/>
                  <a:pt x="5529720" y="0"/>
                </a:cubicBezTo>
                <a:cubicBezTo>
                  <a:pt x="5700546" y="6501"/>
                  <a:pt x="5991292" y="12031"/>
                  <a:pt x="6220935" y="0"/>
                </a:cubicBezTo>
                <a:cubicBezTo>
                  <a:pt x="6450579" y="-12031"/>
                  <a:pt x="6663389" y="-7613"/>
                  <a:pt x="6912150" y="0"/>
                </a:cubicBezTo>
                <a:cubicBezTo>
                  <a:pt x="7160911" y="7613"/>
                  <a:pt x="7357346" y="-34515"/>
                  <a:pt x="7603365" y="0"/>
                </a:cubicBezTo>
                <a:cubicBezTo>
                  <a:pt x="7626802" y="162264"/>
                  <a:pt x="7606503" y="373370"/>
                  <a:pt x="7603365" y="553998"/>
                </a:cubicBezTo>
                <a:cubicBezTo>
                  <a:pt x="7600227" y="734626"/>
                  <a:pt x="7577976" y="993907"/>
                  <a:pt x="7603365" y="1152315"/>
                </a:cubicBezTo>
                <a:cubicBezTo>
                  <a:pt x="7628754" y="1310723"/>
                  <a:pt x="7589349" y="1526938"/>
                  <a:pt x="7603365" y="1706313"/>
                </a:cubicBezTo>
                <a:cubicBezTo>
                  <a:pt x="7617381" y="1885688"/>
                  <a:pt x="7580770" y="2042243"/>
                  <a:pt x="7603365" y="2215991"/>
                </a:cubicBezTo>
                <a:cubicBezTo>
                  <a:pt x="7355578" y="2209092"/>
                  <a:pt x="7197500" y="2207637"/>
                  <a:pt x="6912150" y="2215991"/>
                </a:cubicBezTo>
                <a:cubicBezTo>
                  <a:pt x="6626801" y="2224345"/>
                  <a:pt x="6475605" y="2252691"/>
                  <a:pt x="6068868" y="2215991"/>
                </a:cubicBezTo>
                <a:cubicBezTo>
                  <a:pt x="5662131" y="2179291"/>
                  <a:pt x="5743909" y="2228646"/>
                  <a:pt x="5453686" y="2215991"/>
                </a:cubicBezTo>
                <a:cubicBezTo>
                  <a:pt x="5163463" y="2203336"/>
                  <a:pt x="5152135" y="2226641"/>
                  <a:pt x="4990572" y="2215991"/>
                </a:cubicBezTo>
                <a:cubicBezTo>
                  <a:pt x="4829009" y="2205341"/>
                  <a:pt x="4584202" y="2220914"/>
                  <a:pt x="4451425" y="2215991"/>
                </a:cubicBezTo>
                <a:cubicBezTo>
                  <a:pt x="4318648" y="2211068"/>
                  <a:pt x="3879323" y="2224836"/>
                  <a:pt x="3684176" y="2215991"/>
                </a:cubicBezTo>
                <a:cubicBezTo>
                  <a:pt x="3489029" y="2207146"/>
                  <a:pt x="3086794" y="2242799"/>
                  <a:pt x="2916927" y="2215991"/>
                </a:cubicBezTo>
                <a:cubicBezTo>
                  <a:pt x="2747060" y="2189183"/>
                  <a:pt x="2354030" y="2199364"/>
                  <a:pt x="2149679" y="2215991"/>
                </a:cubicBezTo>
                <a:cubicBezTo>
                  <a:pt x="1945328" y="2232618"/>
                  <a:pt x="1809780" y="2200001"/>
                  <a:pt x="1534497" y="2215991"/>
                </a:cubicBezTo>
                <a:cubicBezTo>
                  <a:pt x="1259214" y="2231981"/>
                  <a:pt x="1083306" y="2227142"/>
                  <a:pt x="691215" y="2215991"/>
                </a:cubicBezTo>
                <a:cubicBezTo>
                  <a:pt x="299124" y="2204840"/>
                  <a:pt x="341591" y="2200757"/>
                  <a:pt x="0" y="2215991"/>
                </a:cubicBezTo>
                <a:cubicBezTo>
                  <a:pt x="-9586" y="1995931"/>
                  <a:pt x="18513" y="1915038"/>
                  <a:pt x="0" y="1684153"/>
                </a:cubicBezTo>
                <a:cubicBezTo>
                  <a:pt x="-18513" y="1453268"/>
                  <a:pt x="26" y="1274110"/>
                  <a:pt x="0" y="1130155"/>
                </a:cubicBezTo>
                <a:cubicBezTo>
                  <a:pt x="-26" y="986200"/>
                  <a:pt x="-10620" y="825414"/>
                  <a:pt x="0" y="598318"/>
                </a:cubicBezTo>
                <a:cubicBezTo>
                  <a:pt x="10620" y="371222"/>
                  <a:pt x="-2700" y="288760"/>
                  <a:pt x="0" y="0"/>
                </a:cubicBezTo>
                <a:close/>
              </a:path>
              <a:path w="7603365" h="2215991" stroke="0" extrusionOk="0">
                <a:moveTo>
                  <a:pt x="0" y="0"/>
                </a:moveTo>
                <a:cubicBezTo>
                  <a:pt x="178096" y="-3976"/>
                  <a:pt x="397054" y="20963"/>
                  <a:pt x="539148" y="0"/>
                </a:cubicBezTo>
                <a:cubicBezTo>
                  <a:pt x="681242" y="-20963"/>
                  <a:pt x="923636" y="-7220"/>
                  <a:pt x="1230363" y="0"/>
                </a:cubicBezTo>
                <a:cubicBezTo>
                  <a:pt x="1537091" y="7220"/>
                  <a:pt x="1636031" y="14027"/>
                  <a:pt x="1921578" y="0"/>
                </a:cubicBezTo>
                <a:cubicBezTo>
                  <a:pt x="2207125" y="-14027"/>
                  <a:pt x="2429386" y="-4555"/>
                  <a:pt x="2764860" y="0"/>
                </a:cubicBezTo>
                <a:cubicBezTo>
                  <a:pt x="3100334" y="4555"/>
                  <a:pt x="3369964" y="8572"/>
                  <a:pt x="3532109" y="0"/>
                </a:cubicBezTo>
                <a:cubicBezTo>
                  <a:pt x="3694254" y="-8572"/>
                  <a:pt x="3978593" y="19048"/>
                  <a:pt x="4299357" y="0"/>
                </a:cubicBezTo>
                <a:cubicBezTo>
                  <a:pt x="4620121" y="-19048"/>
                  <a:pt x="4718306" y="9486"/>
                  <a:pt x="4990572" y="0"/>
                </a:cubicBezTo>
                <a:cubicBezTo>
                  <a:pt x="5262838" y="-9486"/>
                  <a:pt x="5303684" y="-28318"/>
                  <a:pt x="5605754" y="0"/>
                </a:cubicBezTo>
                <a:cubicBezTo>
                  <a:pt x="5907824" y="28318"/>
                  <a:pt x="5859884" y="19622"/>
                  <a:pt x="6068868" y="0"/>
                </a:cubicBezTo>
                <a:cubicBezTo>
                  <a:pt x="6277852" y="-19622"/>
                  <a:pt x="6397322" y="9109"/>
                  <a:pt x="6531982" y="0"/>
                </a:cubicBezTo>
                <a:cubicBezTo>
                  <a:pt x="6666642" y="-9109"/>
                  <a:pt x="7343758" y="-13349"/>
                  <a:pt x="7603365" y="0"/>
                </a:cubicBezTo>
                <a:cubicBezTo>
                  <a:pt x="7590687" y="168145"/>
                  <a:pt x="7609179" y="368501"/>
                  <a:pt x="7603365" y="487518"/>
                </a:cubicBezTo>
                <a:cubicBezTo>
                  <a:pt x="7597551" y="606535"/>
                  <a:pt x="7606686" y="806637"/>
                  <a:pt x="7603365" y="997196"/>
                </a:cubicBezTo>
                <a:cubicBezTo>
                  <a:pt x="7600044" y="1187755"/>
                  <a:pt x="7590357" y="1365438"/>
                  <a:pt x="7603365" y="1506874"/>
                </a:cubicBezTo>
                <a:cubicBezTo>
                  <a:pt x="7616373" y="1648310"/>
                  <a:pt x="7604077" y="1997523"/>
                  <a:pt x="7603365" y="2215991"/>
                </a:cubicBezTo>
                <a:cubicBezTo>
                  <a:pt x="7474287" y="2196655"/>
                  <a:pt x="7287157" y="2239602"/>
                  <a:pt x="6988184" y="2215991"/>
                </a:cubicBezTo>
                <a:cubicBezTo>
                  <a:pt x="6689211" y="2192380"/>
                  <a:pt x="6696252" y="2236444"/>
                  <a:pt x="6449036" y="2215991"/>
                </a:cubicBezTo>
                <a:cubicBezTo>
                  <a:pt x="6201820" y="2195538"/>
                  <a:pt x="5795993" y="2190104"/>
                  <a:pt x="5605754" y="2215991"/>
                </a:cubicBezTo>
                <a:cubicBezTo>
                  <a:pt x="5415515" y="2241878"/>
                  <a:pt x="5314983" y="2226107"/>
                  <a:pt x="5066606" y="2215991"/>
                </a:cubicBezTo>
                <a:cubicBezTo>
                  <a:pt x="4818229" y="2205875"/>
                  <a:pt x="4653547" y="2203742"/>
                  <a:pt x="4375391" y="2215991"/>
                </a:cubicBezTo>
                <a:cubicBezTo>
                  <a:pt x="4097236" y="2228240"/>
                  <a:pt x="4025057" y="2227394"/>
                  <a:pt x="3836243" y="2215991"/>
                </a:cubicBezTo>
                <a:cubicBezTo>
                  <a:pt x="3647429" y="2204588"/>
                  <a:pt x="3354333" y="2229538"/>
                  <a:pt x="3145028" y="2215991"/>
                </a:cubicBezTo>
                <a:cubicBezTo>
                  <a:pt x="2935724" y="2202444"/>
                  <a:pt x="2864856" y="2220236"/>
                  <a:pt x="2681914" y="2215991"/>
                </a:cubicBezTo>
                <a:cubicBezTo>
                  <a:pt x="2498972" y="2211746"/>
                  <a:pt x="2355486" y="2215485"/>
                  <a:pt x="2218800" y="2215991"/>
                </a:cubicBezTo>
                <a:cubicBezTo>
                  <a:pt x="2082114" y="2216497"/>
                  <a:pt x="1719744" y="2238993"/>
                  <a:pt x="1451551" y="2215991"/>
                </a:cubicBezTo>
                <a:cubicBezTo>
                  <a:pt x="1183358" y="2192989"/>
                  <a:pt x="986692" y="2215528"/>
                  <a:pt x="836370" y="2215991"/>
                </a:cubicBezTo>
                <a:cubicBezTo>
                  <a:pt x="686048" y="2216454"/>
                  <a:pt x="311666" y="2181391"/>
                  <a:pt x="0" y="2215991"/>
                </a:cubicBezTo>
                <a:cubicBezTo>
                  <a:pt x="23616" y="2062741"/>
                  <a:pt x="18551" y="1819104"/>
                  <a:pt x="0" y="1617673"/>
                </a:cubicBezTo>
                <a:cubicBezTo>
                  <a:pt x="-18551" y="1416242"/>
                  <a:pt x="-24863" y="1195716"/>
                  <a:pt x="0" y="1041516"/>
                </a:cubicBezTo>
                <a:cubicBezTo>
                  <a:pt x="24863" y="887316"/>
                  <a:pt x="24391" y="703161"/>
                  <a:pt x="0" y="487518"/>
                </a:cubicBezTo>
                <a:cubicBezTo>
                  <a:pt x="-24391" y="271875"/>
                  <a:pt x="911" y="220178"/>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13800" b="1" cap="none" spc="50" dirty="0">
                <a:ln w="0"/>
                <a:solidFill>
                  <a:schemeClr val="tx1">
                    <a:lumMod val="65000"/>
                    <a:lumOff val="35000"/>
                  </a:schemeClr>
                </a:solidFill>
                <a:effectLst>
                  <a:innerShdw blurRad="63500" dist="50800" dir="13500000">
                    <a:srgbClr val="000000">
                      <a:alpha val="50000"/>
                    </a:srgbClr>
                  </a:innerShdw>
                </a:effectLst>
              </a:rPr>
              <a:t>Is it a Sin?</a:t>
            </a:r>
          </a:p>
        </p:txBody>
      </p:sp>
      <p:sp>
        <p:nvSpPr>
          <p:cNvPr id="8" name="Rectangle 7">
            <a:extLst>
              <a:ext uri="{FF2B5EF4-FFF2-40B4-BE49-F238E27FC236}">
                <a16:creationId xmlns:a16="http://schemas.microsoft.com/office/drawing/2014/main" id="{7AA82445-3301-CB69-CD71-BF59F7032F7F}"/>
              </a:ext>
            </a:extLst>
          </p:cNvPr>
          <p:cNvSpPr/>
          <p:nvPr/>
        </p:nvSpPr>
        <p:spPr>
          <a:xfrm>
            <a:off x="2181697" y="2848315"/>
            <a:ext cx="4780604" cy="3785652"/>
          </a:xfrm>
          <a:custGeom>
            <a:avLst/>
            <a:gdLst>
              <a:gd name="connsiteX0" fmla="*/ 0 w 4780604"/>
              <a:gd name="connsiteY0" fmla="*/ 0 h 3785652"/>
              <a:gd name="connsiteX1" fmla="*/ 682943 w 4780604"/>
              <a:gd name="connsiteY1" fmla="*/ 0 h 3785652"/>
              <a:gd name="connsiteX2" fmla="*/ 1365887 w 4780604"/>
              <a:gd name="connsiteY2" fmla="*/ 0 h 3785652"/>
              <a:gd name="connsiteX3" fmla="*/ 2001024 w 4780604"/>
              <a:gd name="connsiteY3" fmla="*/ 0 h 3785652"/>
              <a:gd name="connsiteX4" fmla="*/ 2731774 w 4780604"/>
              <a:gd name="connsiteY4" fmla="*/ 0 h 3785652"/>
              <a:gd name="connsiteX5" fmla="*/ 3271299 w 4780604"/>
              <a:gd name="connsiteY5" fmla="*/ 0 h 3785652"/>
              <a:gd name="connsiteX6" fmla="*/ 4049855 w 4780604"/>
              <a:gd name="connsiteY6" fmla="*/ 0 h 3785652"/>
              <a:gd name="connsiteX7" fmla="*/ 4780604 w 4780604"/>
              <a:gd name="connsiteY7" fmla="*/ 0 h 3785652"/>
              <a:gd name="connsiteX8" fmla="*/ 4780604 w 4780604"/>
              <a:gd name="connsiteY8" fmla="*/ 668799 h 3785652"/>
              <a:gd name="connsiteX9" fmla="*/ 4780604 w 4780604"/>
              <a:gd name="connsiteY9" fmla="*/ 1375454 h 3785652"/>
              <a:gd name="connsiteX10" fmla="*/ 4780604 w 4780604"/>
              <a:gd name="connsiteY10" fmla="*/ 2044252 h 3785652"/>
              <a:gd name="connsiteX11" fmla="*/ 4780604 w 4780604"/>
              <a:gd name="connsiteY11" fmla="*/ 2713051 h 3785652"/>
              <a:gd name="connsiteX12" fmla="*/ 4780604 w 4780604"/>
              <a:gd name="connsiteY12" fmla="*/ 3785652 h 3785652"/>
              <a:gd name="connsiteX13" fmla="*/ 4002048 w 4780604"/>
              <a:gd name="connsiteY13" fmla="*/ 3785652 h 3785652"/>
              <a:gd name="connsiteX14" fmla="*/ 3319105 w 4780604"/>
              <a:gd name="connsiteY14" fmla="*/ 3785652 h 3785652"/>
              <a:gd name="connsiteX15" fmla="*/ 2683968 w 4780604"/>
              <a:gd name="connsiteY15" fmla="*/ 3785652 h 3785652"/>
              <a:gd name="connsiteX16" fmla="*/ 1953218 w 4780604"/>
              <a:gd name="connsiteY16" fmla="*/ 3785652 h 3785652"/>
              <a:gd name="connsiteX17" fmla="*/ 1270275 w 4780604"/>
              <a:gd name="connsiteY17" fmla="*/ 3785652 h 3785652"/>
              <a:gd name="connsiteX18" fmla="*/ 0 w 4780604"/>
              <a:gd name="connsiteY18" fmla="*/ 3785652 h 3785652"/>
              <a:gd name="connsiteX19" fmla="*/ 0 w 4780604"/>
              <a:gd name="connsiteY19" fmla="*/ 3230423 h 3785652"/>
              <a:gd name="connsiteX20" fmla="*/ 0 w 4780604"/>
              <a:gd name="connsiteY20" fmla="*/ 2713051 h 3785652"/>
              <a:gd name="connsiteX21" fmla="*/ 0 w 4780604"/>
              <a:gd name="connsiteY21" fmla="*/ 2082109 h 3785652"/>
              <a:gd name="connsiteX22" fmla="*/ 0 w 4780604"/>
              <a:gd name="connsiteY22" fmla="*/ 1489023 h 3785652"/>
              <a:gd name="connsiteX23" fmla="*/ 0 w 4780604"/>
              <a:gd name="connsiteY23" fmla="*/ 820225 h 3785652"/>
              <a:gd name="connsiteX24" fmla="*/ 0 w 4780604"/>
              <a:gd name="connsiteY24" fmla="*/ 0 h 3785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780604" h="3785652" fill="none" extrusionOk="0">
                <a:moveTo>
                  <a:pt x="0" y="0"/>
                </a:moveTo>
                <a:cubicBezTo>
                  <a:pt x="337716" y="16641"/>
                  <a:pt x="425394" y="3441"/>
                  <a:pt x="682943" y="0"/>
                </a:cubicBezTo>
                <a:cubicBezTo>
                  <a:pt x="940492" y="-3441"/>
                  <a:pt x="1186739" y="-20066"/>
                  <a:pt x="1365887" y="0"/>
                </a:cubicBezTo>
                <a:cubicBezTo>
                  <a:pt x="1545035" y="20066"/>
                  <a:pt x="1748480" y="2437"/>
                  <a:pt x="2001024" y="0"/>
                </a:cubicBezTo>
                <a:cubicBezTo>
                  <a:pt x="2253568" y="-2437"/>
                  <a:pt x="2483213" y="-4492"/>
                  <a:pt x="2731774" y="0"/>
                </a:cubicBezTo>
                <a:cubicBezTo>
                  <a:pt x="2980335" y="4492"/>
                  <a:pt x="3138706" y="21219"/>
                  <a:pt x="3271299" y="0"/>
                </a:cubicBezTo>
                <a:cubicBezTo>
                  <a:pt x="3403893" y="-21219"/>
                  <a:pt x="3701091" y="-37621"/>
                  <a:pt x="4049855" y="0"/>
                </a:cubicBezTo>
                <a:cubicBezTo>
                  <a:pt x="4398619" y="37621"/>
                  <a:pt x="4513232" y="3235"/>
                  <a:pt x="4780604" y="0"/>
                </a:cubicBezTo>
                <a:cubicBezTo>
                  <a:pt x="4793819" y="204053"/>
                  <a:pt x="4772779" y="357552"/>
                  <a:pt x="4780604" y="668799"/>
                </a:cubicBezTo>
                <a:cubicBezTo>
                  <a:pt x="4788429" y="980046"/>
                  <a:pt x="4815864" y="1115604"/>
                  <a:pt x="4780604" y="1375454"/>
                </a:cubicBezTo>
                <a:cubicBezTo>
                  <a:pt x="4745344" y="1635304"/>
                  <a:pt x="4806890" y="1797168"/>
                  <a:pt x="4780604" y="2044252"/>
                </a:cubicBezTo>
                <a:cubicBezTo>
                  <a:pt x="4754318" y="2291336"/>
                  <a:pt x="4773391" y="2404551"/>
                  <a:pt x="4780604" y="2713051"/>
                </a:cubicBezTo>
                <a:cubicBezTo>
                  <a:pt x="4787817" y="3021551"/>
                  <a:pt x="4742681" y="3481518"/>
                  <a:pt x="4780604" y="3785652"/>
                </a:cubicBezTo>
                <a:cubicBezTo>
                  <a:pt x="4474063" y="3823584"/>
                  <a:pt x="4276828" y="3751745"/>
                  <a:pt x="4002048" y="3785652"/>
                </a:cubicBezTo>
                <a:cubicBezTo>
                  <a:pt x="3727268" y="3819559"/>
                  <a:pt x="3656255" y="3802039"/>
                  <a:pt x="3319105" y="3785652"/>
                </a:cubicBezTo>
                <a:cubicBezTo>
                  <a:pt x="2981955" y="3769265"/>
                  <a:pt x="2824737" y="3811271"/>
                  <a:pt x="2683968" y="3785652"/>
                </a:cubicBezTo>
                <a:cubicBezTo>
                  <a:pt x="2543199" y="3760033"/>
                  <a:pt x="2243568" y="3819948"/>
                  <a:pt x="1953218" y="3785652"/>
                </a:cubicBezTo>
                <a:cubicBezTo>
                  <a:pt x="1662868" y="3751357"/>
                  <a:pt x="1605728" y="3814314"/>
                  <a:pt x="1270275" y="3785652"/>
                </a:cubicBezTo>
                <a:cubicBezTo>
                  <a:pt x="934822" y="3756990"/>
                  <a:pt x="386222" y="3818285"/>
                  <a:pt x="0" y="3785652"/>
                </a:cubicBezTo>
                <a:cubicBezTo>
                  <a:pt x="8950" y="3650408"/>
                  <a:pt x="11931" y="3452398"/>
                  <a:pt x="0" y="3230423"/>
                </a:cubicBezTo>
                <a:cubicBezTo>
                  <a:pt x="-11931" y="3008448"/>
                  <a:pt x="-24519" y="2953325"/>
                  <a:pt x="0" y="2713051"/>
                </a:cubicBezTo>
                <a:cubicBezTo>
                  <a:pt x="24519" y="2472777"/>
                  <a:pt x="-4138" y="2359076"/>
                  <a:pt x="0" y="2082109"/>
                </a:cubicBezTo>
                <a:cubicBezTo>
                  <a:pt x="4138" y="1805142"/>
                  <a:pt x="6641" y="1732700"/>
                  <a:pt x="0" y="1489023"/>
                </a:cubicBezTo>
                <a:cubicBezTo>
                  <a:pt x="-6641" y="1245346"/>
                  <a:pt x="-10719" y="975204"/>
                  <a:pt x="0" y="820225"/>
                </a:cubicBezTo>
                <a:cubicBezTo>
                  <a:pt x="10719" y="665246"/>
                  <a:pt x="15027" y="271409"/>
                  <a:pt x="0" y="0"/>
                </a:cubicBezTo>
                <a:close/>
              </a:path>
              <a:path w="4780604" h="3785652" stroke="0" extrusionOk="0">
                <a:moveTo>
                  <a:pt x="0" y="0"/>
                </a:moveTo>
                <a:cubicBezTo>
                  <a:pt x="227168" y="22699"/>
                  <a:pt x="319471" y="27076"/>
                  <a:pt x="587331" y="0"/>
                </a:cubicBezTo>
                <a:cubicBezTo>
                  <a:pt x="855191" y="-27076"/>
                  <a:pt x="1119438" y="9028"/>
                  <a:pt x="1270275" y="0"/>
                </a:cubicBezTo>
                <a:cubicBezTo>
                  <a:pt x="1421112" y="-9028"/>
                  <a:pt x="1718459" y="-27544"/>
                  <a:pt x="1953218" y="0"/>
                </a:cubicBezTo>
                <a:cubicBezTo>
                  <a:pt x="2187977" y="27544"/>
                  <a:pt x="2427417" y="-33293"/>
                  <a:pt x="2731774" y="0"/>
                </a:cubicBezTo>
                <a:cubicBezTo>
                  <a:pt x="3036131" y="33293"/>
                  <a:pt x="3238882" y="1813"/>
                  <a:pt x="3462523" y="0"/>
                </a:cubicBezTo>
                <a:cubicBezTo>
                  <a:pt x="3686164" y="-1813"/>
                  <a:pt x="3870787" y="21458"/>
                  <a:pt x="4193273" y="0"/>
                </a:cubicBezTo>
                <a:cubicBezTo>
                  <a:pt x="4515759" y="-21458"/>
                  <a:pt x="4620732" y="4369"/>
                  <a:pt x="4780604" y="0"/>
                </a:cubicBezTo>
                <a:cubicBezTo>
                  <a:pt x="4761338" y="127099"/>
                  <a:pt x="4790696" y="459325"/>
                  <a:pt x="4780604" y="593085"/>
                </a:cubicBezTo>
                <a:cubicBezTo>
                  <a:pt x="4770512" y="726846"/>
                  <a:pt x="4760975" y="1031191"/>
                  <a:pt x="4780604" y="1299741"/>
                </a:cubicBezTo>
                <a:cubicBezTo>
                  <a:pt x="4800233" y="1568291"/>
                  <a:pt x="4807375" y="1767496"/>
                  <a:pt x="4780604" y="1892826"/>
                </a:cubicBezTo>
                <a:cubicBezTo>
                  <a:pt x="4753833" y="2018157"/>
                  <a:pt x="4747455" y="2416207"/>
                  <a:pt x="4780604" y="2561625"/>
                </a:cubicBezTo>
                <a:cubicBezTo>
                  <a:pt x="4813753" y="2707043"/>
                  <a:pt x="4798776" y="2922964"/>
                  <a:pt x="4780604" y="3078997"/>
                </a:cubicBezTo>
                <a:cubicBezTo>
                  <a:pt x="4762432" y="3235030"/>
                  <a:pt x="4753877" y="3472318"/>
                  <a:pt x="4780604" y="3785652"/>
                </a:cubicBezTo>
                <a:cubicBezTo>
                  <a:pt x="4638039" y="3813896"/>
                  <a:pt x="4342929" y="3791004"/>
                  <a:pt x="4193273" y="3785652"/>
                </a:cubicBezTo>
                <a:cubicBezTo>
                  <a:pt x="4043617" y="3780300"/>
                  <a:pt x="3779006" y="3769598"/>
                  <a:pt x="3462523" y="3785652"/>
                </a:cubicBezTo>
                <a:cubicBezTo>
                  <a:pt x="3146040" y="3801707"/>
                  <a:pt x="3072114" y="3802986"/>
                  <a:pt x="2922998" y="3785652"/>
                </a:cubicBezTo>
                <a:cubicBezTo>
                  <a:pt x="2773883" y="3768318"/>
                  <a:pt x="2560282" y="3770053"/>
                  <a:pt x="2335667" y="3785652"/>
                </a:cubicBezTo>
                <a:cubicBezTo>
                  <a:pt x="2111052" y="3801251"/>
                  <a:pt x="1773954" y="3787829"/>
                  <a:pt x="1557111" y="3785652"/>
                </a:cubicBezTo>
                <a:cubicBezTo>
                  <a:pt x="1340268" y="3783475"/>
                  <a:pt x="1132737" y="3768119"/>
                  <a:pt x="969780" y="3785652"/>
                </a:cubicBezTo>
                <a:cubicBezTo>
                  <a:pt x="806823" y="3803185"/>
                  <a:pt x="451195" y="3813697"/>
                  <a:pt x="0" y="3785652"/>
                </a:cubicBezTo>
                <a:cubicBezTo>
                  <a:pt x="-17018" y="3575280"/>
                  <a:pt x="-23430" y="3434666"/>
                  <a:pt x="0" y="3230423"/>
                </a:cubicBezTo>
                <a:cubicBezTo>
                  <a:pt x="23430" y="3026180"/>
                  <a:pt x="-24763" y="2784674"/>
                  <a:pt x="0" y="2637338"/>
                </a:cubicBezTo>
                <a:cubicBezTo>
                  <a:pt x="24763" y="2490002"/>
                  <a:pt x="-12374" y="2302780"/>
                  <a:pt x="0" y="2006396"/>
                </a:cubicBezTo>
                <a:cubicBezTo>
                  <a:pt x="12374" y="1710012"/>
                  <a:pt x="-16019" y="1615394"/>
                  <a:pt x="0" y="1375454"/>
                </a:cubicBezTo>
                <a:cubicBezTo>
                  <a:pt x="16019" y="1135514"/>
                  <a:pt x="-4480" y="953554"/>
                  <a:pt x="0" y="744512"/>
                </a:cubicBezTo>
                <a:cubicBezTo>
                  <a:pt x="4480" y="535470"/>
                  <a:pt x="15834" y="195785"/>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marL="571500" indent="-571500">
              <a:buFont typeface="Wingdings" panose="05000000000000000000" pitchFamily="2" charset="2"/>
              <a:buChar char="§"/>
            </a:pPr>
            <a:r>
              <a:rPr lang="en-US" sz="4000" b="1" i="1" cap="none" spc="50" dirty="0">
                <a:ln w="0"/>
                <a:solidFill>
                  <a:schemeClr val="tx1">
                    <a:lumMod val="65000"/>
                    <a:lumOff val="35000"/>
                  </a:schemeClr>
                </a:solidFill>
                <a:effectLst>
                  <a:innerShdw blurRad="63500" dist="50800" dir="13500000">
                    <a:srgbClr val="000000">
                      <a:alpha val="50000"/>
                    </a:srgbClr>
                  </a:innerShdw>
                </a:effectLst>
              </a:rPr>
              <a:t>Drink?</a:t>
            </a:r>
          </a:p>
          <a:p>
            <a:pPr marL="571500" indent="-571500">
              <a:buFont typeface="Wingdings" panose="05000000000000000000" pitchFamily="2" charset="2"/>
              <a:buChar char="§"/>
            </a:pPr>
            <a:r>
              <a:rPr lang="en-US" sz="4000" b="1" i="1" spc="50" dirty="0">
                <a:ln w="0"/>
                <a:solidFill>
                  <a:schemeClr val="tx1">
                    <a:lumMod val="65000"/>
                    <a:lumOff val="35000"/>
                  </a:schemeClr>
                </a:solidFill>
                <a:effectLst>
                  <a:innerShdw blurRad="63500" dist="50800" dir="13500000">
                    <a:srgbClr val="000000">
                      <a:alpha val="50000"/>
                    </a:srgbClr>
                  </a:innerShdw>
                </a:effectLst>
              </a:rPr>
              <a:t>Dance?</a:t>
            </a:r>
          </a:p>
          <a:p>
            <a:pPr marL="571500" indent="-571500">
              <a:buFont typeface="Wingdings" panose="05000000000000000000" pitchFamily="2" charset="2"/>
              <a:buChar char="§"/>
            </a:pPr>
            <a:r>
              <a:rPr lang="en-US" sz="4000" b="1" i="1" cap="none" spc="50" dirty="0">
                <a:ln w="0"/>
                <a:solidFill>
                  <a:schemeClr val="tx1">
                    <a:lumMod val="65000"/>
                    <a:lumOff val="35000"/>
                  </a:schemeClr>
                </a:solidFill>
                <a:effectLst>
                  <a:innerShdw blurRad="63500" dist="50800" dir="13500000">
                    <a:srgbClr val="000000">
                      <a:alpha val="50000"/>
                    </a:srgbClr>
                  </a:innerShdw>
                </a:effectLst>
              </a:rPr>
              <a:t>Ga</a:t>
            </a:r>
            <a:r>
              <a:rPr lang="en-US" sz="4000" b="1" i="1" spc="50" dirty="0">
                <a:ln w="0"/>
                <a:solidFill>
                  <a:schemeClr val="tx1">
                    <a:lumMod val="65000"/>
                    <a:lumOff val="35000"/>
                  </a:schemeClr>
                </a:solidFill>
                <a:effectLst>
                  <a:innerShdw blurRad="63500" dist="50800" dir="13500000">
                    <a:srgbClr val="000000">
                      <a:alpha val="50000"/>
                    </a:srgbClr>
                  </a:innerShdw>
                </a:effectLst>
              </a:rPr>
              <a:t>mble?</a:t>
            </a:r>
          </a:p>
          <a:p>
            <a:pPr marL="571500" indent="-571500">
              <a:buFont typeface="Wingdings" panose="05000000000000000000" pitchFamily="2" charset="2"/>
              <a:buChar char="§"/>
            </a:pPr>
            <a:r>
              <a:rPr lang="en-US" sz="4000" b="1" i="1" spc="50" dirty="0">
                <a:ln w="0"/>
                <a:solidFill>
                  <a:schemeClr val="tx1">
                    <a:lumMod val="65000"/>
                    <a:lumOff val="35000"/>
                  </a:schemeClr>
                </a:solidFill>
                <a:effectLst>
                  <a:innerShdw blurRad="63500" dist="50800" dir="13500000">
                    <a:srgbClr val="000000">
                      <a:alpha val="50000"/>
                    </a:srgbClr>
                  </a:innerShdw>
                </a:effectLst>
              </a:rPr>
              <a:t>Pre-marital sex?</a:t>
            </a:r>
          </a:p>
          <a:p>
            <a:pPr marL="571500" indent="-571500">
              <a:buFont typeface="Wingdings" panose="05000000000000000000" pitchFamily="2" charset="2"/>
              <a:buChar char="§"/>
            </a:pPr>
            <a:r>
              <a:rPr lang="en-US" sz="4000" b="1" i="1" spc="50" dirty="0">
                <a:ln w="0"/>
                <a:solidFill>
                  <a:schemeClr val="tx1">
                    <a:lumMod val="65000"/>
                    <a:lumOff val="35000"/>
                  </a:schemeClr>
                </a:solidFill>
                <a:effectLst>
                  <a:innerShdw blurRad="63500" dist="50800" dir="13500000">
                    <a:srgbClr val="000000">
                      <a:alpha val="50000"/>
                    </a:srgbClr>
                  </a:innerShdw>
                </a:effectLst>
              </a:rPr>
              <a:t>Homosexuality?</a:t>
            </a:r>
          </a:p>
          <a:p>
            <a:pPr marL="571500" indent="-571500">
              <a:buFont typeface="Wingdings" panose="05000000000000000000" pitchFamily="2" charset="2"/>
              <a:buChar char="§"/>
            </a:pPr>
            <a:r>
              <a:rPr lang="en-US" sz="4000" b="1" i="1" spc="50" dirty="0">
                <a:ln w="0"/>
                <a:solidFill>
                  <a:schemeClr val="tx1">
                    <a:lumMod val="65000"/>
                    <a:lumOff val="35000"/>
                  </a:schemeClr>
                </a:solidFill>
                <a:effectLst>
                  <a:innerShdw blurRad="63500" dist="50800" dir="13500000">
                    <a:srgbClr val="000000">
                      <a:alpha val="50000"/>
                    </a:srgbClr>
                  </a:innerShdw>
                </a:effectLst>
              </a:rPr>
              <a:t>Wear short attire?</a:t>
            </a:r>
          </a:p>
        </p:txBody>
      </p:sp>
    </p:spTree>
    <p:extLst>
      <p:ext uri="{BB962C8B-B14F-4D97-AF65-F5344CB8AC3E}">
        <p14:creationId xmlns:p14="http://schemas.microsoft.com/office/powerpoint/2010/main" val="5351385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770317" y="296133"/>
            <a:ext cx="7603365" cy="2215991"/>
          </a:xfrm>
          <a:custGeom>
            <a:avLst/>
            <a:gdLst>
              <a:gd name="connsiteX0" fmla="*/ 0 w 7603365"/>
              <a:gd name="connsiteY0" fmla="*/ 0 h 2215991"/>
              <a:gd name="connsiteX1" fmla="*/ 615181 w 7603365"/>
              <a:gd name="connsiteY1" fmla="*/ 0 h 2215991"/>
              <a:gd name="connsiteX2" fmla="*/ 1078295 w 7603365"/>
              <a:gd name="connsiteY2" fmla="*/ 0 h 2215991"/>
              <a:gd name="connsiteX3" fmla="*/ 1845544 w 7603365"/>
              <a:gd name="connsiteY3" fmla="*/ 0 h 2215991"/>
              <a:gd name="connsiteX4" fmla="*/ 2384692 w 7603365"/>
              <a:gd name="connsiteY4" fmla="*/ 0 h 2215991"/>
              <a:gd name="connsiteX5" fmla="*/ 2999873 w 7603365"/>
              <a:gd name="connsiteY5" fmla="*/ 0 h 2215991"/>
              <a:gd name="connsiteX6" fmla="*/ 3843155 w 7603365"/>
              <a:gd name="connsiteY6" fmla="*/ 0 h 2215991"/>
              <a:gd name="connsiteX7" fmla="*/ 4686438 w 7603365"/>
              <a:gd name="connsiteY7" fmla="*/ 0 h 2215991"/>
              <a:gd name="connsiteX8" fmla="*/ 5529720 w 7603365"/>
              <a:gd name="connsiteY8" fmla="*/ 0 h 2215991"/>
              <a:gd name="connsiteX9" fmla="*/ 6220935 w 7603365"/>
              <a:gd name="connsiteY9" fmla="*/ 0 h 2215991"/>
              <a:gd name="connsiteX10" fmla="*/ 6912150 w 7603365"/>
              <a:gd name="connsiteY10" fmla="*/ 0 h 2215991"/>
              <a:gd name="connsiteX11" fmla="*/ 7603365 w 7603365"/>
              <a:gd name="connsiteY11" fmla="*/ 0 h 2215991"/>
              <a:gd name="connsiteX12" fmla="*/ 7603365 w 7603365"/>
              <a:gd name="connsiteY12" fmla="*/ 553998 h 2215991"/>
              <a:gd name="connsiteX13" fmla="*/ 7603365 w 7603365"/>
              <a:gd name="connsiteY13" fmla="*/ 1152315 h 2215991"/>
              <a:gd name="connsiteX14" fmla="*/ 7603365 w 7603365"/>
              <a:gd name="connsiteY14" fmla="*/ 1706313 h 2215991"/>
              <a:gd name="connsiteX15" fmla="*/ 7603365 w 7603365"/>
              <a:gd name="connsiteY15" fmla="*/ 2215991 h 2215991"/>
              <a:gd name="connsiteX16" fmla="*/ 6912150 w 7603365"/>
              <a:gd name="connsiteY16" fmla="*/ 2215991 h 2215991"/>
              <a:gd name="connsiteX17" fmla="*/ 6068868 w 7603365"/>
              <a:gd name="connsiteY17" fmla="*/ 2215991 h 2215991"/>
              <a:gd name="connsiteX18" fmla="*/ 5453686 w 7603365"/>
              <a:gd name="connsiteY18" fmla="*/ 2215991 h 2215991"/>
              <a:gd name="connsiteX19" fmla="*/ 4990572 w 7603365"/>
              <a:gd name="connsiteY19" fmla="*/ 2215991 h 2215991"/>
              <a:gd name="connsiteX20" fmla="*/ 4451425 w 7603365"/>
              <a:gd name="connsiteY20" fmla="*/ 2215991 h 2215991"/>
              <a:gd name="connsiteX21" fmla="*/ 3684176 w 7603365"/>
              <a:gd name="connsiteY21" fmla="*/ 2215991 h 2215991"/>
              <a:gd name="connsiteX22" fmla="*/ 2916927 w 7603365"/>
              <a:gd name="connsiteY22" fmla="*/ 2215991 h 2215991"/>
              <a:gd name="connsiteX23" fmla="*/ 2149679 w 7603365"/>
              <a:gd name="connsiteY23" fmla="*/ 2215991 h 2215991"/>
              <a:gd name="connsiteX24" fmla="*/ 1534497 w 7603365"/>
              <a:gd name="connsiteY24" fmla="*/ 2215991 h 2215991"/>
              <a:gd name="connsiteX25" fmla="*/ 691215 w 7603365"/>
              <a:gd name="connsiteY25" fmla="*/ 2215991 h 2215991"/>
              <a:gd name="connsiteX26" fmla="*/ 0 w 7603365"/>
              <a:gd name="connsiteY26" fmla="*/ 2215991 h 2215991"/>
              <a:gd name="connsiteX27" fmla="*/ 0 w 7603365"/>
              <a:gd name="connsiteY27" fmla="*/ 1684153 h 2215991"/>
              <a:gd name="connsiteX28" fmla="*/ 0 w 7603365"/>
              <a:gd name="connsiteY28" fmla="*/ 1130155 h 2215991"/>
              <a:gd name="connsiteX29" fmla="*/ 0 w 7603365"/>
              <a:gd name="connsiteY29" fmla="*/ 598318 h 2215991"/>
              <a:gd name="connsiteX30" fmla="*/ 0 w 7603365"/>
              <a:gd name="connsiteY30" fmla="*/ 0 h 221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603365" h="2215991" fill="none" extrusionOk="0">
                <a:moveTo>
                  <a:pt x="0" y="0"/>
                </a:moveTo>
                <a:cubicBezTo>
                  <a:pt x="239305" y="-27549"/>
                  <a:pt x="348645" y="26540"/>
                  <a:pt x="615181" y="0"/>
                </a:cubicBezTo>
                <a:cubicBezTo>
                  <a:pt x="881717" y="-26540"/>
                  <a:pt x="921122" y="13988"/>
                  <a:pt x="1078295" y="0"/>
                </a:cubicBezTo>
                <a:cubicBezTo>
                  <a:pt x="1235468" y="-13988"/>
                  <a:pt x="1629222" y="26605"/>
                  <a:pt x="1845544" y="0"/>
                </a:cubicBezTo>
                <a:cubicBezTo>
                  <a:pt x="2061866" y="-26605"/>
                  <a:pt x="2256993" y="-2025"/>
                  <a:pt x="2384692" y="0"/>
                </a:cubicBezTo>
                <a:cubicBezTo>
                  <a:pt x="2512391" y="2025"/>
                  <a:pt x="2793476" y="-4767"/>
                  <a:pt x="2999873" y="0"/>
                </a:cubicBezTo>
                <a:cubicBezTo>
                  <a:pt x="3206270" y="4767"/>
                  <a:pt x="3534565" y="-33884"/>
                  <a:pt x="3843155" y="0"/>
                </a:cubicBezTo>
                <a:cubicBezTo>
                  <a:pt x="4151745" y="33884"/>
                  <a:pt x="4275236" y="-3755"/>
                  <a:pt x="4686438" y="0"/>
                </a:cubicBezTo>
                <a:cubicBezTo>
                  <a:pt x="5097640" y="3755"/>
                  <a:pt x="5358894" y="-6501"/>
                  <a:pt x="5529720" y="0"/>
                </a:cubicBezTo>
                <a:cubicBezTo>
                  <a:pt x="5700546" y="6501"/>
                  <a:pt x="5991292" y="12031"/>
                  <a:pt x="6220935" y="0"/>
                </a:cubicBezTo>
                <a:cubicBezTo>
                  <a:pt x="6450579" y="-12031"/>
                  <a:pt x="6663389" y="-7613"/>
                  <a:pt x="6912150" y="0"/>
                </a:cubicBezTo>
                <a:cubicBezTo>
                  <a:pt x="7160911" y="7613"/>
                  <a:pt x="7357346" y="-34515"/>
                  <a:pt x="7603365" y="0"/>
                </a:cubicBezTo>
                <a:cubicBezTo>
                  <a:pt x="7626802" y="162264"/>
                  <a:pt x="7606503" y="373370"/>
                  <a:pt x="7603365" y="553998"/>
                </a:cubicBezTo>
                <a:cubicBezTo>
                  <a:pt x="7600227" y="734626"/>
                  <a:pt x="7577976" y="993907"/>
                  <a:pt x="7603365" y="1152315"/>
                </a:cubicBezTo>
                <a:cubicBezTo>
                  <a:pt x="7628754" y="1310723"/>
                  <a:pt x="7589349" y="1526938"/>
                  <a:pt x="7603365" y="1706313"/>
                </a:cubicBezTo>
                <a:cubicBezTo>
                  <a:pt x="7617381" y="1885688"/>
                  <a:pt x="7580770" y="2042243"/>
                  <a:pt x="7603365" y="2215991"/>
                </a:cubicBezTo>
                <a:cubicBezTo>
                  <a:pt x="7355578" y="2209092"/>
                  <a:pt x="7197500" y="2207637"/>
                  <a:pt x="6912150" y="2215991"/>
                </a:cubicBezTo>
                <a:cubicBezTo>
                  <a:pt x="6626801" y="2224345"/>
                  <a:pt x="6475605" y="2252691"/>
                  <a:pt x="6068868" y="2215991"/>
                </a:cubicBezTo>
                <a:cubicBezTo>
                  <a:pt x="5662131" y="2179291"/>
                  <a:pt x="5743909" y="2228646"/>
                  <a:pt x="5453686" y="2215991"/>
                </a:cubicBezTo>
                <a:cubicBezTo>
                  <a:pt x="5163463" y="2203336"/>
                  <a:pt x="5152135" y="2226641"/>
                  <a:pt x="4990572" y="2215991"/>
                </a:cubicBezTo>
                <a:cubicBezTo>
                  <a:pt x="4829009" y="2205341"/>
                  <a:pt x="4584202" y="2220914"/>
                  <a:pt x="4451425" y="2215991"/>
                </a:cubicBezTo>
                <a:cubicBezTo>
                  <a:pt x="4318648" y="2211068"/>
                  <a:pt x="3879323" y="2224836"/>
                  <a:pt x="3684176" y="2215991"/>
                </a:cubicBezTo>
                <a:cubicBezTo>
                  <a:pt x="3489029" y="2207146"/>
                  <a:pt x="3086794" y="2242799"/>
                  <a:pt x="2916927" y="2215991"/>
                </a:cubicBezTo>
                <a:cubicBezTo>
                  <a:pt x="2747060" y="2189183"/>
                  <a:pt x="2354030" y="2199364"/>
                  <a:pt x="2149679" y="2215991"/>
                </a:cubicBezTo>
                <a:cubicBezTo>
                  <a:pt x="1945328" y="2232618"/>
                  <a:pt x="1809780" y="2200001"/>
                  <a:pt x="1534497" y="2215991"/>
                </a:cubicBezTo>
                <a:cubicBezTo>
                  <a:pt x="1259214" y="2231981"/>
                  <a:pt x="1083306" y="2227142"/>
                  <a:pt x="691215" y="2215991"/>
                </a:cubicBezTo>
                <a:cubicBezTo>
                  <a:pt x="299124" y="2204840"/>
                  <a:pt x="341591" y="2200757"/>
                  <a:pt x="0" y="2215991"/>
                </a:cubicBezTo>
                <a:cubicBezTo>
                  <a:pt x="-9586" y="1995931"/>
                  <a:pt x="18513" y="1915038"/>
                  <a:pt x="0" y="1684153"/>
                </a:cubicBezTo>
                <a:cubicBezTo>
                  <a:pt x="-18513" y="1453268"/>
                  <a:pt x="26" y="1274110"/>
                  <a:pt x="0" y="1130155"/>
                </a:cubicBezTo>
                <a:cubicBezTo>
                  <a:pt x="-26" y="986200"/>
                  <a:pt x="-10620" y="825414"/>
                  <a:pt x="0" y="598318"/>
                </a:cubicBezTo>
                <a:cubicBezTo>
                  <a:pt x="10620" y="371222"/>
                  <a:pt x="-2700" y="288760"/>
                  <a:pt x="0" y="0"/>
                </a:cubicBezTo>
                <a:close/>
              </a:path>
              <a:path w="7603365" h="2215991" stroke="0" extrusionOk="0">
                <a:moveTo>
                  <a:pt x="0" y="0"/>
                </a:moveTo>
                <a:cubicBezTo>
                  <a:pt x="178096" y="-3976"/>
                  <a:pt x="397054" y="20963"/>
                  <a:pt x="539148" y="0"/>
                </a:cubicBezTo>
                <a:cubicBezTo>
                  <a:pt x="681242" y="-20963"/>
                  <a:pt x="923636" y="-7220"/>
                  <a:pt x="1230363" y="0"/>
                </a:cubicBezTo>
                <a:cubicBezTo>
                  <a:pt x="1537091" y="7220"/>
                  <a:pt x="1636031" y="14027"/>
                  <a:pt x="1921578" y="0"/>
                </a:cubicBezTo>
                <a:cubicBezTo>
                  <a:pt x="2207125" y="-14027"/>
                  <a:pt x="2429386" y="-4555"/>
                  <a:pt x="2764860" y="0"/>
                </a:cubicBezTo>
                <a:cubicBezTo>
                  <a:pt x="3100334" y="4555"/>
                  <a:pt x="3369964" y="8572"/>
                  <a:pt x="3532109" y="0"/>
                </a:cubicBezTo>
                <a:cubicBezTo>
                  <a:pt x="3694254" y="-8572"/>
                  <a:pt x="3978593" y="19048"/>
                  <a:pt x="4299357" y="0"/>
                </a:cubicBezTo>
                <a:cubicBezTo>
                  <a:pt x="4620121" y="-19048"/>
                  <a:pt x="4718306" y="9486"/>
                  <a:pt x="4990572" y="0"/>
                </a:cubicBezTo>
                <a:cubicBezTo>
                  <a:pt x="5262838" y="-9486"/>
                  <a:pt x="5303684" y="-28318"/>
                  <a:pt x="5605754" y="0"/>
                </a:cubicBezTo>
                <a:cubicBezTo>
                  <a:pt x="5907824" y="28318"/>
                  <a:pt x="5859884" y="19622"/>
                  <a:pt x="6068868" y="0"/>
                </a:cubicBezTo>
                <a:cubicBezTo>
                  <a:pt x="6277852" y="-19622"/>
                  <a:pt x="6397322" y="9109"/>
                  <a:pt x="6531982" y="0"/>
                </a:cubicBezTo>
                <a:cubicBezTo>
                  <a:pt x="6666642" y="-9109"/>
                  <a:pt x="7343758" y="-13349"/>
                  <a:pt x="7603365" y="0"/>
                </a:cubicBezTo>
                <a:cubicBezTo>
                  <a:pt x="7590687" y="168145"/>
                  <a:pt x="7609179" y="368501"/>
                  <a:pt x="7603365" y="487518"/>
                </a:cubicBezTo>
                <a:cubicBezTo>
                  <a:pt x="7597551" y="606535"/>
                  <a:pt x="7606686" y="806637"/>
                  <a:pt x="7603365" y="997196"/>
                </a:cubicBezTo>
                <a:cubicBezTo>
                  <a:pt x="7600044" y="1187755"/>
                  <a:pt x="7590357" y="1365438"/>
                  <a:pt x="7603365" y="1506874"/>
                </a:cubicBezTo>
                <a:cubicBezTo>
                  <a:pt x="7616373" y="1648310"/>
                  <a:pt x="7604077" y="1997523"/>
                  <a:pt x="7603365" y="2215991"/>
                </a:cubicBezTo>
                <a:cubicBezTo>
                  <a:pt x="7474287" y="2196655"/>
                  <a:pt x="7287157" y="2239602"/>
                  <a:pt x="6988184" y="2215991"/>
                </a:cubicBezTo>
                <a:cubicBezTo>
                  <a:pt x="6689211" y="2192380"/>
                  <a:pt x="6696252" y="2236444"/>
                  <a:pt x="6449036" y="2215991"/>
                </a:cubicBezTo>
                <a:cubicBezTo>
                  <a:pt x="6201820" y="2195538"/>
                  <a:pt x="5795993" y="2190104"/>
                  <a:pt x="5605754" y="2215991"/>
                </a:cubicBezTo>
                <a:cubicBezTo>
                  <a:pt x="5415515" y="2241878"/>
                  <a:pt x="5314983" y="2226107"/>
                  <a:pt x="5066606" y="2215991"/>
                </a:cubicBezTo>
                <a:cubicBezTo>
                  <a:pt x="4818229" y="2205875"/>
                  <a:pt x="4653547" y="2203742"/>
                  <a:pt x="4375391" y="2215991"/>
                </a:cubicBezTo>
                <a:cubicBezTo>
                  <a:pt x="4097236" y="2228240"/>
                  <a:pt x="4025057" y="2227394"/>
                  <a:pt x="3836243" y="2215991"/>
                </a:cubicBezTo>
                <a:cubicBezTo>
                  <a:pt x="3647429" y="2204588"/>
                  <a:pt x="3354333" y="2229538"/>
                  <a:pt x="3145028" y="2215991"/>
                </a:cubicBezTo>
                <a:cubicBezTo>
                  <a:pt x="2935724" y="2202444"/>
                  <a:pt x="2864856" y="2220236"/>
                  <a:pt x="2681914" y="2215991"/>
                </a:cubicBezTo>
                <a:cubicBezTo>
                  <a:pt x="2498972" y="2211746"/>
                  <a:pt x="2355486" y="2215485"/>
                  <a:pt x="2218800" y="2215991"/>
                </a:cubicBezTo>
                <a:cubicBezTo>
                  <a:pt x="2082114" y="2216497"/>
                  <a:pt x="1719744" y="2238993"/>
                  <a:pt x="1451551" y="2215991"/>
                </a:cubicBezTo>
                <a:cubicBezTo>
                  <a:pt x="1183358" y="2192989"/>
                  <a:pt x="986692" y="2215528"/>
                  <a:pt x="836370" y="2215991"/>
                </a:cubicBezTo>
                <a:cubicBezTo>
                  <a:pt x="686048" y="2216454"/>
                  <a:pt x="311666" y="2181391"/>
                  <a:pt x="0" y="2215991"/>
                </a:cubicBezTo>
                <a:cubicBezTo>
                  <a:pt x="23616" y="2062741"/>
                  <a:pt x="18551" y="1819104"/>
                  <a:pt x="0" y="1617673"/>
                </a:cubicBezTo>
                <a:cubicBezTo>
                  <a:pt x="-18551" y="1416242"/>
                  <a:pt x="-24863" y="1195716"/>
                  <a:pt x="0" y="1041516"/>
                </a:cubicBezTo>
                <a:cubicBezTo>
                  <a:pt x="24863" y="887316"/>
                  <a:pt x="24391" y="703161"/>
                  <a:pt x="0" y="487518"/>
                </a:cubicBezTo>
                <a:cubicBezTo>
                  <a:pt x="-24391" y="271875"/>
                  <a:pt x="911" y="220178"/>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13800" b="1" cap="none" spc="50" dirty="0">
                <a:ln w="0"/>
                <a:solidFill>
                  <a:schemeClr val="tx1">
                    <a:lumMod val="65000"/>
                    <a:lumOff val="35000"/>
                  </a:schemeClr>
                </a:solidFill>
                <a:effectLst>
                  <a:innerShdw blurRad="63500" dist="50800" dir="13500000">
                    <a:srgbClr val="000000">
                      <a:alpha val="50000"/>
                    </a:srgbClr>
                  </a:innerShdw>
                </a:effectLst>
              </a:rPr>
              <a:t>Is it a Sin?</a:t>
            </a:r>
          </a:p>
        </p:txBody>
      </p:sp>
      <p:sp>
        <p:nvSpPr>
          <p:cNvPr id="8" name="Rectangle 7">
            <a:extLst>
              <a:ext uri="{FF2B5EF4-FFF2-40B4-BE49-F238E27FC236}">
                <a16:creationId xmlns:a16="http://schemas.microsoft.com/office/drawing/2014/main" id="{7AA82445-3301-CB69-CD71-BF59F7032F7F}"/>
              </a:ext>
            </a:extLst>
          </p:cNvPr>
          <p:cNvSpPr/>
          <p:nvPr/>
        </p:nvSpPr>
        <p:spPr>
          <a:xfrm>
            <a:off x="1525280" y="3356986"/>
            <a:ext cx="6244018" cy="1569660"/>
          </a:xfrm>
          <a:custGeom>
            <a:avLst/>
            <a:gdLst>
              <a:gd name="connsiteX0" fmla="*/ 0 w 6244018"/>
              <a:gd name="connsiteY0" fmla="*/ 0 h 1569660"/>
              <a:gd name="connsiteX1" fmla="*/ 693780 w 6244018"/>
              <a:gd name="connsiteY1" fmla="*/ 0 h 1569660"/>
              <a:gd name="connsiteX2" fmla="*/ 1387560 w 6244018"/>
              <a:gd name="connsiteY2" fmla="*/ 0 h 1569660"/>
              <a:gd name="connsiteX3" fmla="*/ 2018899 w 6244018"/>
              <a:gd name="connsiteY3" fmla="*/ 0 h 1569660"/>
              <a:gd name="connsiteX4" fmla="*/ 2712679 w 6244018"/>
              <a:gd name="connsiteY4" fmla="*/ 0 h 1569660"/>
              <a:gd name="connsiteX5" fmla="*/ 3344019 w 6244018"/>
              <a:gd name="connsiteY5" fmla="*/ 0 h 1569660"/>
              <a:gd name="connsiteX6" fmla="*/ 4100238 w 6244018"/>
              <a:gd name="connsiteY6" fmla="*/ 0 h 1569660"/>
              <a:gd name="connsiteX7" fmla="*/ 4606698 w 6244018"/>
              <a:gd name="connsiteY7" fmla="*/ 0 h 1569660"/>
              <a:gd name="connsiteX8" fmla="*/ 5425358 w 6244018"/>
              <a:gd name="connsiteY8" fmla="*/ 0 h 1569660"/>
              <a:gd name="connsiteX9" fmla="*/ 6244018 w 6244018"/>
              <a:gd name="connsiteY9" fmla="*/ 0 h 1569660"/>
              <a:gd name="connsiteX10" fmla="*/ 6244018 w 6244018"/>
              <a:gd name="connsiteY10" fmla="*/ 538917 h 1569660"/>
              <a:gd name="connsiteX11" fmla="*/ 6244018 w 6244018"/>
              <a:gd name="connsiteY11" fmla="*/ 1093530 h 1569660"/>
              <a:gd name="connsiteX12" fmla="*/ 6244018 w 6244018"/>
              <a:gd name="connsiteY12" fmla="*/ 1569660 h 1569660"/>
              <a:gd name="connsiteX13" fmla="*/ 5487798 w 6244018"/>
              <a:gd name="connsiteY13" fmla="*/ 1569660 h 1569660"/>
              <a:gd name="connsiteX14" fmla="*/ 4856458 w 6244018"/>
              <a:gd name="connsiteY14" fmla="*/ 1569660 h 1569660"/>
              <a:gd name="connsiteX15" fmla="*/ 4287559 w 6244018"/>
              <a:gd name="connsiteY15" fmla="*/ 1569660 h 1569660"/>
              <a:gd name="connsiteX16" fmla="*/ 3593779 w 6244018"/>
              <a:gd name="connsiteY16" fmla="*/ 1569660 h 1569660"/>
              <a:gd name="connsiteX17" fmla="*/ 2962440 w 6244018"/>
              <a:gd name="connsiteY17" fmla="*/ 1569660 h 1569660"/>
              <a:gd name="connsiteX18" fmla="*/ 2206220 w 6244018"/>
              <a:gd name="connsiteY18" fmla="*/ 1569660 h 1569660"/>
              <a:gd name="connsiteX19" fmla="*/ 1512440 w 6244018"/>
              <a:gd name="connsiteY19" fmla="*/ 1569660 h 1569660"/>
              <a:gd name="connsiteX20" fmla="*/ 693780 w 6244018"/>
              <a:gd name="connsiteY20" fmla="*/ 1569660 h 1569660"/>
              <a:gd name="connsiteX21" fmla="*/ 0 w 6244018"/>
              <a:gd name="connsiteY21" fmla="*/ 1569660 h 1569660"/>
              <a:gd name="connsiteX22" fmla="*/ 0 w 6244018"/>
              <a:gd name="connsiteY22" fmla="*/ 1046440 h 1569660"/>
              <a:gd name="connsiteX23" fmla="*/ 0 w 6244018"/>
              <a:gd name="connsiteY23" fmla="*/ 523220 h 1569660"/>
              <a:gd name="connsiteX24" fmla="*/ 0 w 6244018"/>
              <a:gd name="connsiteY24" fmla="*/ 0 h 156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44018" h="1569660" fill="none" extrusionOk="0">
                <a:moveTo>
                  <a:pt x="0" y="0"/>
                </a:moveTo>
                <a:cubicBezTo>
                  <a:pt x="263106" y="-18906"/>
                  <a:pt x="376160" y="2616"/>
                  <a:pt x="693780" y="0"/>
                </a:cubicBezTo>
                <a:cubicBezTo>
                  <a:pt x="1011400" y="-2616"/>
                  <a:pt x="1110706" y="2912"/>
                  <a:pt x="1387560" y="0"/>
                </a:cubicBezTo>
                <a:cubicBezTo>
                  <a:pt x="1664414" y="-2912"/>
                  <a:pt x="1757781" y="-27960"/>
                  <a:pt x="2018899" y="0"/>
                </a:cubicBezTo>
                <a:cubicBezTo>
                  <a:pt x="2280017" y="27960"/>
                  <a:pt x="2369347" y="26624"/>
                  <a:pt x="2712679" y="0"/>
                </a:cubicBezTo>
                <a:cubicBezTo>
                  <a:pt x="3056011" y="-26624"/>
                  <a:pt x="3185141" y="-24487"/>
                  <a:pt x="3344019" y="0"/>
                </a:cubicBezTo>
                <a:cubicBezTo>
                  <a:pt x="3502897" y="24487"/>
                  <a:pt x="3914824" y="8553"/>
                  <a:pt x="4100238" y="0"/>
                </a:cubicBezTo>
                <a:cubicBezTo>
                  <a:pt x="4285652" y="-8553"/>
                  <a:pt x="4410807" y="1906"/>
                  <a:pt x="4606698" y="0"/>
                </a:cubicBezTo>
                <a:cubicBezTo>
                  <a:pt x="4802589" y="-1906"/>
                  <a:pt x="5044423" y="-9454"/>
                  <a:pt x="5425358" y="0"/>
                </a:cubicBezTo>
                <a:cubicBezTo>
                  <a:pt x="5806293" y="9454"/>
                  <a:pt x="5853718" y="-12722"/>
                  <a:pt x="6244018" y="0"/>
                </a:cubicBezTo>
                <a:cubicBezTo>
                  <a:pt x="6233772" y="214125"/>
                  <a:pt x="6269161" y="365263"/>
                  <a:pt x="6244018" y="538917"/>
                </a:cubicBezTo>
                <a:cubicBezTo>
                  <a:pt x="6218875" y="712571"/>
                  <a:pt x="6230726" y="872070"/>
                  <a:pt x="6244018" y="1093530"/>
                </a:cubicBezTo>
                <a:cubicBezTo>
                  <a:pt x="6257310" y="1314990"/>
                  <a:pt x="6266583" y="1354132"/>
                  <a:pt x="6244018" y="1569660"/>
                </a:cubicBezTo>
                <a:cubicBezTo>
                  <a:pt x="5975224" y="1598710"/>
                  <a:pt x="5864341" y="1541244"/>
                  <a:pt x="5487798" y="1569660"/>
                </a:cubicBezTo>
                <a:cubicBezTo>
                  <a:pt x="5111255" y="1598076"/>
                  <a:pt x="5132950" y="1592386"/>
                  <a:pt x="4856458" y="1569660"/>
                </a:cubicBezTo>
                <a:cubicBezTo>
                  <a:pt x="4579966" y="1546934"/>
                  <a:pt x="4443237" y="1576404"/>
                  <a:pt x="4287559" y="1569660"/>
                </a:cubicBezTo>
                <a:cubicBezTo>
                  <a:pt x="4131881" y="1562916"/>
                  <a:pt x="3846887" y="1552414"/>
                  <a:pt x="3593779" y="1569660"/>
                </a:cubicBezTo>
                <a:cubicBezTo>
                  <a:pt x="3340671" y="1586906"/>
                  <a:pt x="3176322" y="1554374"/>
                  <a:pt x="2962440" y="1569660"/>
                </a:cubicBezTo>
                <a:cubicBezTo>
                  <a:pt x="2748558" y="1584946"/>
                  <a:pt x="2517131" y="1607072"/>
                  <a:pt x="2206220" y="1569660"/>
                </a:cubicBezTo>
                <a:cubicBezTo>
                  <a:pt x="1895309" y="1532248"/>
                  <a:pt x="1691445" y="1579733"/>
                  <a:pt x="1512440" y="1569660"/>
                </a:cubicBezTo>
                <a:cubicBezTo>
                  <a:pt x="1333435" y="1559587"/>
                  <a:pt x="957242" y="1535821"/>
                  <a:pt x="693780" y="1569660"/>
                </a:cubicBezTo>
                <a:cubicBezTo>
                  <a:pt x="430318" y="1603499"/>
                  <a:pt x="291617" y="1602469"/>
                  <a:pt x="0" y="1569660"/>
                </a:cubicBezTo>
                <a:cubicBezTo>
                  <a:pt x="-5005" y="1329782"/>
                  <a:pt x="-21921" y="1241357"/>
                  <a:pt x="0" y="1046440"/>
                </a:cubicBezTo>
                <a:cubicBezTo>
                  <a:pt x="21921" y="851523"/>
                  <a:pt x="-14182" y="637713"/>
                  <a:pt x="0" y="523220"/>
                </a:cubicBezTo>
                <a:cubicBezTo>
                  <a:pt x="14182" y="408727"/>
                  <a:pt x="15610" y="180833"/>
                  <a:pt x="0" y="0"/>
                </a:cubicBezTo>
                <a:close/>
              </a:path>
              <a:path w="6244018" h="1569660" stroke="0" extrusionOk="0">
                <a:moveTo>
                  <a:pt x="0" y="0"/>
                </a:moveTo>
                <a:cubicBezTo>
                  <a:pt x="236497" y="-2802"/>
                  <a:pt x="397065" y="21074"/>
                  <a:pt x="568899" y="0"/>
                </a:cubicBezTo>
                <a:cubicBezTo>
                  <a:pt x="740733" y="-21074"/>
                  <a:pt x="1060581" y="24006"/>
                  <a:pt x="1262679" y="0"/>
                </a:cubicBezTo>
                <a:cubicBezTo>
                  <a:pt x="1464777" y="-24006"/>
                  <a:pt x="1693591" y="-6407"/>
                  <a:pt x="1956459" y="0"/>
                </a:cubicBezTo>
                <a:cubicBezTo>
                  <a:pt x="2219327" y="6407"/>
                  <a:pt x="2530900" y="-22107"/>
                  <a:pt x="2775119" y="0"/>
                </a:cubicBezTo>
                <a:cubicBezTo>
                  <a:pt x="3019338" y="22107"/>
                  <a:pt x="3348889" y="23806"/>
                  <a:pt x="3531339" y="0"/>
                </a:cubicBezTo>
                <a:cubicBezTo>
                  <a:pt x="3713789" y="-23806"/>
                  <a:pt x="3964025" y="7511"/>
                  <a:pt x="4287559" y="0"/>
                </a:cubicBezTo>
                <a:cubicBezTo>
                  <a:pt x="4611093" y="-7511"/>
                  <a:pt x="4773139" y="-28538"/>
                  <a:pt x="4981339" y="0"/>
                </a:cubicBezTo>
                <a:cubicBezTo>
                  <a:pt x="5189539" y="28538"/>
                  <a:pt x="5408153" y="-15468"/>
                  <a:pt x="5612678" y="0"/>
                </a:cubicBezTo>
                <a:cubicBezTo>
                  <a:pt x="5817203" y="15468"/>
                  <a:pt x="5946681" y="7220"/>
                  <a:pt x="6244018" y="0"/>
                </a:cubicBezTo>
                <a:cubicBezTo>
                  <a:pt x="6238114" y="153116"/>
                  <a:pt x="6256519" y="310553"/>
                  <a:pt x="6244018" y="476130"/>
                </a:cubicBezTo>
                <a:cubicBezTo>
                  <a:pt x="6231518" y="641707"/>
                  <a:pt x="6245762" y="844228"/>
                  <a:pt x="6244018" y="1015047"/>
                </a:cubicBezTo>
                <a:cubicBezTo>
                  <a:pt x="6242274" y="1185866"/>
                  <a:pt x="6226681" y="1359886"/>
                  <a:pt x="6244018" y="1569660"/>
                </a:cubicBezTo>
                <a:cubicBezTo>
                  <a:pt x="6052072" y="1557964"/>
                  <a:pt x="5823434" y="1574458"/>
                  <a:pt x="5675119" y="1569660"/>
                </a:cubicBezTo>
                <a:cubicBezTo>
                  <a:pt x="5526804" y="1564862"/>
                  <a:pt x="5231964" y="1563370"/>
                  <a:pt x="5043779" y="1569660"/>
                </a:cubicBezTo>
                <a:cubicBezTo>
                  <a:pt x="4855594" y="1575950"/>
                  <a:pt x="4466989" y="1548896"/>
                  <a:pt x="4287559" y="1569660"/>
                </a:cubicBezTo>
                <a:cubicBezTo>
                  <a:pt x="4108129" y="1590424"/>
                  <a:pt x="3927047" y="1545702"/>
                  <a:pt x="3781100" y="1569660"/>
                </a:cubicBezTo>
                <a:cubicBezTo>
                  <a:pt x="3635153" y="1593618"/>
                  <a:pt x="3464426" y="1583710"/>
                  <a:pt x="3212200" y="1569660"/>
                </a:cubicBezTo>
                <a:cubicBezTo>
                  <a:pt x="2959974" y="1555610"/>
                  <a:pt x="2765894" y="1579839"/>
                  <a:pt x="2393540" y="1569660"/>
                </a:cubicBezTo>
                <a:cubicBezTo>
                  <a:pt x="2021186" y="1559481"/>
                  <a:pt x="2023306" y="1548473"/>
                  <a:pt x="1824641" y="1569660"/>
                </a:cubicBezTo>
                <a:cubicBezTo>
                  <a:pt x="1625976" y="1590847"/>
                  <a:pt x="1282621" y="1535317"/>
                  <a:pt x="1130861" y="1569660"/>
                </a:cubicBezTo>
                <a:cubicBezTo>
                  <a:pt x="979101" y="1604003"/>
                  <a:pt x="408262" y="1581919"/>
                  <a:pt x="0" y="1569660"/>
                </a:cubicBezTo>
                <a:cubicBezTo>
                  <a:pt x="-12955" y="1408560"/>
                  <a:pt x="408" y="1210185"/>
                  <a:pt x="0" y="1046440"/>
                </a:cubicBezTo>
                <a:cubicBezTo>
                  <a:pt x="-408" y="882695"/>
                  <a:pt x="23595" y="675507"/>
                  <a:pt x="0" y="523220"/>
                </a:cubicBezTo>
                <a:cubicBezTo>
                  <a:pt x="-23595" y="370933"/>
                  <a:pt x="13112" y="132012"/>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9600" b="1" i="1" cap="none" spc="50" dirty="0">
                <a:ln w="0"/>
                <a:solidFill>
                  <a:schemeClr val="tx1">
                    <a:lumMod val="65000"/>
                    <a:lumOff val="35000"/>
                  </a:schemeClr>
                </a:solidFill>
                <a:effectLst>
                  <a:innerShdw blurRad="63500" dist="50800" dir="13500000">
                    <a:srgbClr val="000000">
                      <a:alpha val="50000"/>
                    </a:srgbClr>
                  </a:innerShdw>
                </a:effectLst>
              </a:rPr>
              <a:t>To </a:t>
            </a:r>
            <a:r>
              <a:rPr lang="en-US" sz="9600" b="1" i="1" spc="50" dirty="0">
                <a:ln w="0"/>
                <a:solidFill>
                  <a:schemeClr val="tx1">
                    <a:lumMod val="65000"/>
                    <a:lumOff val="35000"/>
                  </a:schemeClr>
                </a:solidFill>
                <a:effectLst>
                  <a:innerShdw blurRad="63500" dist="50800" dir="13500000">
                    <a:srgbClr val="000000">
                      <a:alpha val="50000"/>
                    </a:srgbClr>
                  </a:innerShdw>
                </a:effectLst>
              </a:rPr>
              <a:t>Gamble?</a:t>
            </a:r>
            <a:endParaRPr lang="en-US" sz="9600" b="1" i="1" cap="none" spc="50" dirty="0">
              <a:ln w="0"/>
              <a:solidFill>
                <a:schemeClr val="tx1">
                  <a:lumMod val="65000"/>
                  <a:lumOff val="35000"/>
                </a:schemeClr>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2735552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06E6DB-DD50-1B7F-8596-2086F3A6A253}"/>
              </a:ext>
            </a:extLst>
          </p:cNvPr>
          <p:cNvSpPr txBox="1"/>
          <p:nvPr/>
        </p:nvSpPr>
        <p:spPr>
          <a:xfrm>
            <a:off x="508673" y="254336"/>
            <a:ext cx="8126654" cy="1107996"/>
          </a:xfrm>
          <a:prstGeom prst="rect">
            <a:avLst/>
          </a:prstGeom>
          <a:noFill/>
        </p:spPr>
        <p:txBody>
          <a:bodyPr wrap="square" rtlCol="0">
            <a:spAutoFit/>
          </a:bodyPr>
          <a:lstStyle/>
          <a:p>
            <a:pPr algn="ctr"/>
            <a:r>
              <a:rPr lang="en-US" sz="6600" b="1" dirty="0"/>
              <a:t>What Constitutes Sin?</a:t>
            </a:r>
          </a:p>
        </p:txBody>
      </p:sp>
      <p:grpSp>
        <p:nvGrpSpPr>
          <p:cNvPr id="6" name="Group 5">
            <a:extLst>
              <a:ext uri="{FF2B5EF4-FFF2-40B4-BE49-F238E27FC236}">
                <a16:creationId xmlns:a16="http://schemas.microsoft.com/office/drawing/2014/main" id="{B6B8A211-F1B9-4AEB-FD26-0B78B024BA84}"/>
              </a:ext>
            </a:extLst>
          </p:cNvPr>
          <p:cNvGrpSpPr/>
          <p:nvPr/>
        </p:nvGrpSpPr>
        <p:grpSpPr>
          <a:xfrm>
            <a:off x="844760" y="1919324"/>
            <a:ext cx="7454480" cy="1695576"/>
            <a:chOff x="1090013" y="1810633"/>
            <a:chExt cx="7454480" cy="1695576"/>
          </a:xfrm>
        </p:grpSpPr>
        <p:sp>
          <p:nvSpPr>
            <p:cNvPr id="4" name="Rectangle: Rounded Corners 3">
              <a:extLst>
                <a:ext uri="{FF2B5EF4-FFF2-40B4-BE49-F238E27FC236}">
                  <a16:creationId xmlns:a16="http://schemas.microsoft.com/office/drawing/2014/main" id="{0669BD26-E688-391D-52BB-5C5F3AE51544}"/>
                </a:ext>
              </a:extLst>
            </p:cNvPr>
            <p:cNvSpPr/>
            <p:nvPr/>
          </p:nvSpPr>
          <p:spPr>
            <a:xfrm>
              <a:off x="1090013" y="1810633"/>
              <a:ext cx="7454480" cy="1695576"/>
            </a:xfrm>
            <a:prstGeom prst="roundRect">
              <a:avLst/>
            </a:prstGeom>
            <a:solidFill>
              <a:srgbClr val="C00000"/>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Sin is a violation of God’s law</a:t>
              </a:r>
            </a:p>
          </p:txBody>
        </p:sp>
        <p:sp>
          <p:nvSpPr>
            <p:cNvPr id="5" name="TextBox 4">
              <a:extLst>
                <a:ext uri="{FF2B5EF4-FFF2-40B4-BE49-F238E27FC236}">
                  <a16:creationId xmlns:a16="http://schemas.microsoft.com/office/drawing/2014/main" id="{9962E639-0C19-4ECD-56E8-1641D9CC6E11}"/>
                </a:ext>
              </a:extLst>
            </p:cNvPr>
            <p:cNvSpPr txBox="1"/>
            <p:nvPr/>
          </p:nvSpPr>
          <p:spPr>
            <a:xfrm>
              <a:off x="1410956" y="2292366"/>
              <a:ext cx="6739915" cy="707886"/>
            </a:xfrm>
            <a:prstGeom prst="rect">
              <a:avLst/>
            </a:prstGeom>
            <a:noFill/>
          </p:spPr>
          <p:txBody>
            <a:bodyPr wrap="square" rtlCol="0">
              <a:spAutoFit/>
            </a:bodyPr>
            <a:lstStyle/>
            <a:p>
              <a:pPr algn="ctr"/>
              <a:r>
                <a:rPr lang="en-US" sz="4000" b="1" dirty="0">
                  <a:solidFill>
                    <a:srgbClr val="FFFF00"/>
                  </a:solidFill>
                </a:rPr>
                <a:t>Sin is a violation of God’s law</a:t>
              </a:r>
            </a:p>
          </p:txBody>
        </p:sp>
      </p:grpSp>
      <p:sp>
        <p:nvSpPr>
          <p:cNvPr id="7" name="TextBox 6">
            <a:extLst>
              <a:ext uri="{FF2B5EF4-FFF2-40B4-BE49-F238E27FC236}">
                <a16:creationId xmlns:a16="http://schemas.microsoft.com/office/drawing/2014/main" id="{2797649F-4AC1-6794-C549-8BC6643AB3CF}"/>
              </a:ext>
            </a:extLst>
          </p:cNvPr>
          <p:cNvSpPr txBox="1"/>
          <p:nvPr/>
        </p:nvSpPr>
        <p:spPr>
          <a:xfrm>
            <a:off x="337213" y="4096633"/>
            <a:ext cx="5595402" cy="1200329"/>
          </a:xfrm>
          <a:prstGeom prst="rect">
            <a:avLst/>
          </a:prstGeom>
          <a:noFill/>
        </p:spPr>
        <p:txBody>
          <a:bodyPr wrap="square" rtlCol="0">
            <a:spAutoFit/>
          </a:bodyPr>
          <a:lstStyle/>
          <a:p>
            <a:pPr algn="ctr"/>
            <a:r>
              <a:rPr lang="en-US" sz="3600" dirty="0"/>
              <a:t>1 John 3:4</a:t>
            </a:r>
          </a:p>
          <a:p>
            <a:pPr algn="ctr"/>
            <a:r>
              <a:rPr lang="en-US" sz="3600" dirty="0"/>
              <a:t>Rom. 4:15</a:t>
            </a:r>
          </a:p>
        </p:txBody>
      </p:sp>
      <p:sp>
        <p:nvSpPr>
          <p:cNvPr id="8" name="TextBox 7">
            <a:extLst>
              <a:ext uri="{FF2B5EF4-FFF2-40B4-BE49-F238E27FC236}">
                <a16:creationId xmlns:a16="http://schemas.microsoft.com/office/drawing/2014/main" id="{887919D2-9FD8-B8BD-0404-42FADA27E820}"/>
              </a:ext>
            </a:extLst>
          </p:cNvPr>
          <p:cNvSpPr txBox="1"/>
          <p:nvPr/>
        </p:nvSpPr>
        <p:spPr>
          <a:xfrm>
            <a:off x="272503" y="5706117"/>
            <a:ext cx="8362824" cy="646331"/>
          </a:xfrm>
          <a:prstGeom prst="rect">
            <a:avLst/>
          </a:prstGeom>
          <a:noFill/>
        </p:spPr>
        <p:txBody>
          <a:bodyPr wrap="square" rtlCol="0">
            <a:spAutoFit/>
          </a:bodyPr>
          <a:lstStyle/>
          <a:p>
            <a:pPr algn="ctr"/>
            <a:r>
              <a:rPr lang="en-US" sz="3600" i="1" dirty="0">
                <a:solidFill>
                  <a:srgbClr val="6600FF"/>
                </a:solidFill>
              </a:rPr>
              <a:t>It does not have to be specifically stated</a:t>
            </a:r>
          </a:p>
        </p:txBody>
      </p:sp>
      <p:pic>
        <p:nvPicPr>
          <p:cNvPr id="9" name="Picture 8" descr="A picture containing indoor, table, sitting&#10;&#10;Description automatically generated">
            <a:extLst>
              <a:ext uri="{FF2B5EF4-FFF2-40B4-BE49-F238E27FC236}">
                <a16:creationId xmlns:a16="http://schemas.microsoft.com/office/drawing/2014/main" id="{04F194C2-3363-EF79-E23A-1F1CFF1FE9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1964" y="3108943"/>
            <a:ext cx="3683363" cy="1895076"/>
          </a:xfrm>
          <a:prstGeom prst="rect">
            <a:avLst/>
          </a:prstGeom>
        </p:spPr>
      </p:pic>
    </p:spTree>
    <p:extLst>
      <p:ext uri="{BB962C8B-B14F-4D97-AF65-F5344CB8AC3E}">
        <p14:creationId xmlns:p14="http://schemas.microsoft.com/office/powerpoint/2010/main" val="3316779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37"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250"/>
                                        <p:tgtEl>
                                          <p:spTgt spid="9"/>
                                        </p:tgtEl>
                                      </p:cBhvr>
                                    </p:animEffect>
                                    <p:anim calcmode="lin" valueType="num">
                                      <p:cBhvr>
                                        <p:cTn id="13" dur="2250" fill="hold"/>
                                        <p:tgtEl>
                                          <p:spTgt spid="9"/>
                                        </p:tgtEl>
                                        <p:attrNameLst>
                                          <p:attrName>ppt_x</p:attrName>
                                        </p:attrNameLst>
                                      </p:cBhvr>
                                      <p:tavLst>
                                        <p:tav tm="0">
                                          <p:val>
                                            <p:strVal val="#ppt_x"/>
                                          </p:val>
                                        </p:tav>
                                        <p:tav tm="100000">
                                          <p:val>
                                            <p:strVal val="#ppt_x"/>
                                          </p:val>
                                        </p:tav>
                                      </p:tavLst>
                                    </p:anim>
                                    <p:anim calcmode="lin" valueType="num">
                                      <p:cBhvr>
                                        <p:cTn id="14" dur="2025" decel="100000" fill="hold"/>
                                        <p:tgtEl>
                                          <p:spTgt spid="9"/>
                                        </p:tgtEl>
                                        <p:attrNameLst>
                                          <p:attrName>ppt_y</p:attrName>
                                        </p:attrNameLst>
                                      </p:cBhvr>
                                      <p:tavLst>
                                        <p:tav tm="0">
                                          <p:val>
                                            <p:strVal val="#ppt_y+1"/>
                                          </p:val>
                                        </p:tav>
                                        <p:tav tm="100000">
                                          <p:val>
                                            <p:strVal val="#ppt_y-.03"/>
                                          </p:val>
                                        </p:tav>
                                      </p:tavLst>
                                    </p:anim>
                                    <p:anim calcmode="lin" valueType="num">
                                      <p:cBhvr>
                                        <p:cTn id="15" dur="225" accel="100000" fill="hold">
                                          <p:stCondLst>
                                            <p:cond delay="2025"/>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391727" y="296133"/>
            <a:ext cx="8360558" cy="1200329"/>
          </a:xfrm>
          <a:custGeom>
            <a:avLst/>
            <a:gdLst>
              <a:gd name="connsiteX0" fmla="*/ 0 w 8360558"/>
              <a:gd name="connsiteY0" fmla="*/ 0 h 1200329"/>
              <a:gd name="connsiteX1" fmla="*/ 696713 w 8360558"/>
              <a:gd name="connsiteY1" fmla="*/ 0 h 1200329"/>
              <a:gd name="connsiteX2" fmla="*/ 1142610 w 8360558"/>
              <a:gd name="connsiteY2" fmla="*/ 0 h 1200329"/>
              <a:gd name="connsiteX3" fmla="*/ 2006534 w 8360558"/>
              <a:gd name="connsiteY3" fmla="*/ 0 h 1200329"/>
              <a:gd name="connsiteX4" fmla="*/ 2452430 w 8360558"/>
              <a:gd name="connsiteY4" fmla="*/ 0 h 1200329"/>
              <a:gd name="connsiteX5" fmla="*/ 3232749 w 8360558"/>
              <a:gd name="connsiteY5" fmla="*/ 0 h 1200329"/>
              <a:gd name="connsiteX6" fmla="*/ 3762251 w 8360558"/>
              <a:gd name="connsiteY6" fmla="*/ 0 h 1200329"/>
              <a:gd name="connsiteX7" fmla="*/ 4375359 w 8360558"/>
              <a:gd name="connsiteY7" fmla="*/ 0 h 1200329"/>
              <a:gd name="connsiteX8" fmla="*/ 5239283 w 8360558"/>
              <a:gd name="connsiteY8" fmla="*/ 0 h 1200329"/>
              <a:gd name="connsiteX9" fmla="*/ 6103207 w 8360558"/>
              <a:gd name="connsiteY9" fmla="*/ 0 h 1200329"/>
              <a:gd name="connsiteX10" fmla="*/ 6967132 w 8360558"/>
              <a:gd name="connsiteY10" fmla="*/ 0 h 1200329"/>
              <a:gd name="connsiteX11" fmla="*/ 7663845 w 8360558"/>
              <a:gd name="connsiteY11" fmla="*/ 0 h 1200329"/>
              <a:gd name="connsiteX12" fmla="*/ 8360558 w 8360558"/>
              <a:gd name="connsiteY12" fmla="*/ 0 h 1200329"/>
              <a:gd name="connsiteX13" fmla="*/ 8360558 w 8360558"/>
              <a:gd name="connsiteY13" fmla="*/ 624171 h 1200329"/>
              <a:gd name="connsiteX14" fmla="*/ 8360558 w 8360558"/>
              <a:gd name="connsiteY14" fmla="*/ 1200329 h 1200329"/>
              <a:gd name="connsiteX15" fmla="*/ 7496634 w 8360558"/>
              <a:gd name="connsiteY15" fmla="*/ 1200329 h 1200329"/>
              <a:gd name="connsiteX16" fmla="*/ 6967132 w 8360558"/>
              <a:gd name="connsiteY16" fmla="*/ 1200329 h 1200329"/>
              <a:gd name="connsiteX17" fmla="*/ 6270419 w 8360558"/>
              <a:gd name="connsiteY17" fmla="*/ 1200329 h 1200329"/>
              <a:gd name="connsiteX18" fmla="*/ 5573705 w 8360558"/>
              <a:gd name="connsiteY18" fmla="*/ 1200329 h 1200329"/>
              <a:gd name="connsiteX19" fmla="*/ 4709781 w 8360558"/>
              <a:gd name="connsiteY19" fmla="*/ 1200329 h 1200329"/>
              <a:gd name="connsiteX20" fmla="*/ 4096673 w 8360558"/>
              <a:gd name="connsiteY20" fmla="*/ 1200329 h 1200329"/>
              <a:gd name="connsiteX21" fmla="*/ 3650777 w 8360558"/>
              <a:gd name="connsiteY21" fmla="*/ 1200329 h 1200329"/>
              <a:gd name="connsiteX22" fmla="*/ 3121275 w 8360558"/>
              <a:gd name="connsiteY22" fmla="*/ 1200329 h 1200329"/>
              <a:gd name="connsiteX23" fmla="*/ 2340956 w 8360558"/>
              <a:gd name="connsiteY23" fmla="*/ 1200329 h 1200329"/>
              <a:gd name="connsiteX24" fmla="*/ 1560637 w 8360558"/>
              <a:gd name="connsiteY24" fmla="*/ 1200329 h 1200329"/>
              <a:gd name="connsiteX25" fmla="*/ 780319 w 8360558"/>
              <a:gd name="connsiteY25" fmla="*/ 1200329 h 1200329"/>
              <a:gd name="connsiteX26" fmla="*/ 0 w 8360558"/>
              <a:gd name="connsiteY26" fmla="*/ 1200329 h 1200329"/>
              <a:gd name="connsiteX27" fmla="*/ 0 w 8360558"/>
              <a:gd name="connsiteY27" fmla="*/ 576158 h 1200329"/>
              <a:gd name="connsiteX28" fmla="*/ 0 w 8360558"/>
              <a:gd name="connsiteY28"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360558" h="1200329" fill="none" extrusionOk="0">
                <a:moveTo>
                  <a:pt x="0" y="0"/>
                </a:moveTo>
                <a:cubicBezTo>
                  <a:pt x="305174" y="-8216"/>
                  <a:pt x="391449" y="-24044"/>
                  <a:pt x="696713" y="0"/>
                </a:cubicBezTo>
                <a:cubicBezTo>
                  <a:pt x="1001977" y="24044"/>
                  <a:pt x="995085" y="2376"/>
                  <a:pt x="1142610" y="0"/>
                </a:cubicBezTo>
                <a:cubicBezTo>
                  <a:pt x="1290135" y="-2376"/>
                  <a:pt x="1599348" y="-27928"/>
                  <a:pt x="2006534" y="0"/>
                </a:cubicBezTo>
                <a:cubicBezTo>
                  <a:pt x="2413720" y="27928"/>
                  <a:pt x="2253169" y="4987"/>
                  <a:pt x="2452430" y="0"/>
                </a:cubicBezTo>
                <a:cubicBezTo>
                  <a:pt x="2651691" y="-4987"/>
                  <a:pt x="3040541" y="-21058"/>
                  <a:pt x="3232749" y="0"/>
                </a:cubicBezTo>
                <a:cubicBezTo>
                  <a:pt x="3424957" y="21058"/>
                  <a:pt x="3606780" y="-14136"/>
                  <a:pt x="3762251" y="0"/>
                </a:cubicBezTo>
                <a:cubicBezTo>
                  <a:pt x="3917722" y="14136"/>
                  <a:pt x="4184348" y="-26653"/>
                  <a:pt x="4375359" y="0"/>
                </a:cubicBezTo>
                <a:cubicBezTo>
                  <a:pt x="4566370" y="26653"/>
                  <a:pt x="4943568" y="14054"/>
                  <a:pt x="5239283" y="0"/>
                </a:cubicBezTo>
                <a:cubicBezTo>
                  <a:pt x="5534998" y="-14054"/>
                  <a:pt x="5883648" y="40243"/>
                  <a:pt x="6103207" y="0"/>
                </a:cubicBezTo>
                <a:cubicBezTo>
                  <a:pt x="6322766" y="-40243"/>
                  <a:pt x="6546759" y="13731"/>
                  <a:pt x="6967132" y="0"/>
                </a:cubicBezTo>
                <a:cubicBezTo>
                  <a:pt x="7387505" y="-13731"/>
                  <a:pt x="7397347" y="33760"/>
                  <a:pt x="7663845" y="0"/>
                </a:cubicBezTo>
                <a:cubicBezTo>
                  <a:pt x="7930343" y="-33760"/>
                  <a:pt x="8140580" y="33408"/>
                  <a:pt x="8360558" y="0"/>
                </a:cubicBezTo>
                <a:cubicBezTo>
                  <a:pt x="8366306" y="150050"/>
                  <a:pt x="8389396" y="365157"/>
                  <a:pt x="8360558" y="624171"/>
                </a:cubicBezTo>
                <a:cubicBezTo>
                  <a:pt x="8331720" y="883185"/>
                  <a:pt x="8371753" y="1062064"/>
                  <a:pt x="8360558" y="1200329"/>
                </a:cubicBezTo>
                <a:cubicBezTo>
                  <a:pt x="8028281" y="1186903"/>
                  <a:pt x="7691454" y="1236541"/>
                  <a:pt x="7496634" y="1200329"/>
                </a:cubicBezTo>
                <a:cubicBezTo>
                  <a:pt x="7301814" y="1164117"/>
                  <a:pt x="7193445" y="1173985"/>
                  <a:pt x="6967132" y="1200329"/>
                </a:cubicBezTo>
                <a:cubicBezTo>
                  <a:pt x="6740819" y="1226673"/>
                  <a:pt x="6480372" y="1169923"/>
                  <a:pt x="6270419" y="1200329"/>
                </a:cubicBezTo>
                <a:cubicBezTo>
                  <a:pt x="6060466" y="1230735"/>
                  <a:pt x="5798975" y="1208102"/>
                  <a:pt x="5573705" y="1200329"/>
                </a:cubicBezTo>
                <a:cubicBezTo>
                  <a:pt x="5348435" y="1192556"/>
                  <a:pt x="4959033" y="1195321"/>
                  <a:pt x="4709781" y="1200329"/>
                </a:cubicBezTo>
                <a:cubicBezTo>
                  <a:pt x="4460529" y="1205337"/>
                  <a:pt x="4352462" y="1220224"/>
                  <a:pt x="4096673" y="1200329"/>
                </a:cubicBezTo>
                <a:cubicBezTo>
                  <a:pt x="3840884" y="1180434"/>
                  <a:pt x="3820642" y="1200472"/>
                  <a:pt x="3650777" y="1200329"/>
                </a:cubicBezTo>
                <a:cubicBezTo>
                  <a:pt x="3480912" y="1200186"/>
                  <a:pt x="3234223" y="1212338"/>
                  <a:pt x="3121275" y="1200329"/>
                </a:cubicBezTo>
                <a:cubicBezTo>
                  <a:pt x="3008327" y="1188320"/>
                  <a:pt x="2621359" y="1239229"/>
                  <a:pt x="2340956" y="1200329"/>
                </a:cubicBezTo>
                <a:cubicBezTo>
                  <a:pt x="2060553" y="1161429"/>
                  <a:pt x="1759737" y="1182419"/>
                  <a:pt x="1560637" y="1200329"/>
                </a:cubicBezTo>
                <a:cubicBezTo>
                  <a:pt x="1361537" y="1218239"/>
                  <a:pt x="1168044" y="1163958"/>
                  <a:pt x="780319" y="1200329"/>
                </a:cubicBezTo>
                <a:cubicBezTo>
                  <a:pt x="392594" y="1236700"/>
                  <a:pt x="262336" y="1191264"/>
                  <a:pt x="0" y="1200329"/>
                </a:cubicBezTo>
                <a:cubicBezTo>
                  <a:pt x="15533" y="922341"/>
                  <a:pt x="-1738" y="854172"/>
                  <a:pt x="0" y="576158"/>
                </a:cubicBezTo>
                <a:cubicBezTo>
                  <a:pt x="1738" y="298144"/>
                  <a:pt x="13649" y="188836"/>
                  <a:pt x="0" y="0"/>
                </a:cubicBezTo>
                <a:close/>
              </a:path>
              <a:path w="8360558" h="1200329" stroke="0" extrusionOk="0">
                <a:moveTo>
                  <a:pt x="0" y="0"/>
                </a:moveTo>
                <a:cubicBezTo>
                  <a:pt x="175319" y="-20181"/>
                  <a:pt x="267289" y="-9293"/>
                  <a:pt x="529502" y="0"/>
                </a:cubicBezTo>
                <a:cubicBezTo>
                  <a:pt x="791715" y="9293"/>
                  <a:pt x="924274" y="20531"/>
                  <a:pt x="1226215" y="0"/>
                </a:cubicBezTo>
                <a:cubicBezTo>
                  <a:pt x="1528156" y="-20531"/>
                  <a:pt x="1780951" y="-34363"/>
                  <a:pt x="1922928" y="0"/>
                </a:cubicBezTo>
                <a:cubicBezTo>
                  <a:pt x="2064905" y="34363"/>
                  <a:pt x="2427953" y="-27092"/>
                  <a:pt x="2786853" y="0"/>
                </a:cubicBezTo>
                <a:cubicBezTo>
                  <a:pt x="3145754" y="27092"/>
                  <a:pt x="3328776" y="-21765"/>
                  <a:pt x="3567171" y="0"/>
                </a:cubicBezTo>
                <a:cubicBezTo>
                  <a:pt x="3805566" y="21765"/>
                  <a:pt x="4124789" y="36832"/>
                  <a:pt x="4347490" y="0"/>
                </a:cubicBezTo>
                <a:cubicBezTo>
                  <a:pt x="4570191" y="-36832"/>
                  <a:pt x="4796855" y="-3447"/>
                  <a:pt x="5044203" y="0"/>
                </a:cubicBezTo>
                <a:cubicBezTo>
                  <a:pt x="5291551" y="3447"/>
                  <a:pt x="5512812" y="24533"/>
                  <a:pt x="5657311" y="0"/>
                </a:cubicBezTo>
                <a:cubicBezTo>
                  <a:pt x="5801810" y="-24533"/>
                  <a:pt x="5898525" y="21550"/>
                  <a:pt x="6103207" y="0"/>
                </a:cubicBezTo>
                <a:cubicBezTo>
                  <a:pt x="6307889" y="-21550"/>
                  <a:pt x="6376320" y="5551"/>
                  <a:pt x="6549104" y="0"/>
                </a:cubicBezTo>
                <a:cubicBezTo>
                  <a:pt x="6721888" y="-5551"/>
                  <a:pt x="7007637" y="4226"/>
                  <a:pt x="7329423" y="0"/>
                </a:cubicBezTo>
                <a:cubicBezTo>
                  <a:pt x="7651209" y="-4226"/>
                  <a:pt x="7899224" y="-39551"/>
                  <a:pt x="8360558" y="0"/>
                </a:cubicBezTo>
                <a:cubicBezTo>
                  <a:pt x="8369818" y="123181"/>
                  <a:pt x="8349620" y="296634"/>
                  <a:pt x="8360558" y="564155"/>
                </a:cubicBezTo>
                <a:cubicBezTo>
                  <a:pt x="8371496" y="831677"/>
                  <a:pt x="8381525" y="927418"/>
                  <a:pt x="8360558" y="1200329"/>
                </a:cubicBezTo>
                <a:cubicBezTo>
                  <a:pt x="8019266" y="1166522"/>
                  <a:pt x="7880976" y="1228499"/>
                  <a:pt x="7663845" y="1200329"/>
                </a:cubicBezTo>
                <a:cubicBezTo>
                  <a:pt x="7446714" y="1172159"/>
                  <a:pt x="7336522" y="1189987"/>
                  <a:pt x="7217948" y="1200329"/>
                </a:cubicBezTo>
                <a:cubicBezTo>
                  <a:pt x="7099374" y="1210671"/>
                  <a:pt x="6876821" y="1193308"/>
                  <a:pt x="6688446" y="1200329"/>
                </a:cubicBezTo>
                <a:cubicBezTo>
                  <a:pt x="6500071" y="1207350"/>
                  <a:pt x="6186698" y="1175756"/>
                  <a:pt x="5824522" y="1200329"/>
                </a:cubicBezTo>
                <a:cubicBezTo>
                  <a:pt x="5462346" y="1224902"/>
                  <a:pt x="5451336" y="1178013"/>
                  <a:pt x="5295020" y="1200329"/>
                </a:cubicBezTo>
                <a:cubicBezTo>
                  <a:pt x="5138704" y="1222645"/>
                  <a:pt x="4926958" y="1226739"/>
                  <a:pt x="4598307" y="1200329"/>
                </a:cubicBezTo>
                <a:cubicBezTo>
                  <a:pt x="4269656" y="1173919"/>
                  <a:pt x="4188666" y="1216137"/>
                  <a:pt x="4068805" y="1200329"/>
                </a:cubicBezTo>
                <a:cubicBezTo>
                  <a:pt x="3948944" y="1184521"/>
                  <a:pt x="3617831" y="1201260"/>
                  <a:pt x="3372092" y="1200329"/>
                </a:cubicBezTo>
                <a:cubicBezTo>
                  <a:pt x="3126353" y="1199398"/>
                  <a:pt x="3036618" y="1185156"/>
                  <a:pt x="2926195" y="1200329"/>
                </a:cubicBezTo>
                <a:cubicBezTo>
                  <a:pt x="2815772" y="1215502"/>
                  <a:pt x="2675901" y="1197544"/>
                  <a:pt x="2480299" y="1200329"/>
                </a:cubicBezTo>
                <a:cubicBezTo>
                  <a:pt x="2284697" y="1203114"/>
                  <a:pt x="2003222" y="1171611"/>
                  <a:pt x="1699980" y="1200329"/>
                </a:cubicBezTo>
                <a:cubicBezTo>
                  <a:pt x="1396738" y="1229047"/>
                  <a:pt x="1321348" y="1196661"/>
                  <a:pt x="1086873" y="1200329"/>
                </a:cubicBezTo>
                <a:cubicBezTo>
                  <a:pt x="852398" y="1203997"/>
                  <a:pt x="293963" y="1163199"/>
                  <a:pt x="0" y="1200329"/>
                </a:cubicBezTo>
                <a:cubicBezTo>
                  <a:pt x="-29184" y="1007684"/>
                  <a:pt x="1099" y="750263"/>
                  <a:pt x="0" y="576158"/>
                </a:cubicBezTo>
                <a:cubicBezTo>
                  <a:pt x="-1099" y="402053"/>
                  <a:pt x="26128" y="158840"/>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Gamble?</a:t>
            </a:r>
          </a:p>
        </p:txBody>
      </p:sp>
      <p:sp>
        <p:nvSpPr>
          <p:cNvPr id="6" name="Rectangle 3">
            <a:extLst>
              <a:ext uri="{FF2B5EF4-FFF2-40B4-BE49-F238E27FC236}">
                <a16:creationId xmlns:a16="http://schemas.microsoft.com/office/drawing/2014/main" id="{10F7002D-73B8-8C7B-F508-AD93728C2FBC}"/>
              </a:ext>
            </a:extLst>
          </p:cNvPr>
          <p:cNvSpPr txBox="1">
            <a:spLocks noChangeArrowheads="1"/>
          </p:cNvSpPr>
          <p:nvPr/>
        </p:nvSpPr>
        <p:spPr>
          <a:xfrm>
            <a:off x="976703" y="2060088"/>
            <a:ext cx="7362715" cy="4114800"/>
          </a:xfrm>
          <a:custGeom>
            <a:avLst/>
            <a:gdLst>
              <a:gd name="connsiteX0" fmla="*/ 0 w 7362715"/>
              <a:gd name="connsiteY0" fmla="*/ 0 h 4114800"/>
              <a:gd name="connsiteX1" fmla="*/ 419108 w 7362715"/>
              <a:gd name="connsiteY1" fmla="*/ 0 h 4114800"/>
              <a:gd name="connsiteX2" fmla="*/ 1132725 w 7362715"/>
              <a:gd name="connsiteY2" fmla="*/ 0 h 4114800"/>
              <a:gd name="connsiteX3" fmla="*/ 1846342 w 7362715"/>
              <a:gd name="connsiteY3" fmla="*/ 0 h 4114800"/>
              <a:gd name="connsiteX4" fmla="*/ 2412705 w 7362715"/>
              <a:gd name="connsiteY4" fmla="*/ 0 h 4114800"/>
              <a:gd name="connsiteX5" fmla="*/ 2831813 w 7362715"/>
              <a:gd name="connsiteY5" fmla="*/ 0 h 4114800"/>
              <a:gd name="connsiteX6" fmla="*/ 3324549 w 7362715"/>
              <a:gd name="connsiteY6" fmla="*/ 0 h 4114800"/>
              <a:gd name="connsiteX7" fmla="*/ 3890912 w 7362715"/>
              <a:gd name="connsiteY7" fmla="*/ 0 h 4114800"/>
              <a:gd name="connsiteX8" fmla="*/ 4236393 w 7362715"/>
              <a:gd name="connsiteY8" fmla="*/ 0 h 4114800"/>
              <a:gd name="connsiteX9" fmla="*/ 4581874 w 7362715"/>
              <a:gd name="connsiteY9" fmla="*/ 0 h 4114800"/>
              <a:gd name="connsiteX10" fmla="*/ 5074610 w 7362715"/>
              <a:gd name="connsiteY10" fmla="*/ 0 h 4114800"/>
              <a:gd name="connsiteX11" fmla="*/ 5788227 w 7362715"/>
              <a:gd name="connsiteY11" fmla="*/ 0 h 4114800"/>
              <a:gd name="connsiteX12" fmla="*/ 6280962 w 7362715"/>
              <a:gd name="connsiteY12" fmla="*/ 0 h 4114800"/>
              <a:gd name="connsiteX13" fmla="*/ 6626444 w 7362715"/>
              <a:gd name="connsiteY13" fmla="*/ 0 h 4114800"/>
              <a:gd name="connsiteX14" fmla="*/ 7362715 w 7362715"/>
              <a:gd name="connsiteY14" fmla="*/ 0 h 4114800"/>
              <a:gd name="connsiteX15" fmla="*/ 7362715 w 7362715"/>
              <a:gd name="connsiteY15" fmla="*/ 464385 h 4114800"/>
              <a:gd name="connsiteX16" fmla="*/ 7362715 w 7362715"/>
              <a:gd name="connsiteY16" fmla="*/ 1093361 h 4114800"/>
              <a:gd name="connsiteX17" fmla="*/ 7362715 w 7362715"/>
              <a:gd name="connsiteY17" fmla="*/ 1557746 h 4114800"/>
              <a:gd name="connsiteX18" fmla="*/ 7362715 w 7362715"/>
              <a:gd name="connsiteY18" fmla="*/ 2022130 h 4114800"/>
              <a:gd name="connsiteX19" fmla="*/ 7362715 w 7362715"/>
              <a:gd name="connsiteY19" fmla="*/ 2527663 h 4114800"/>
              <a:gd name="connsiteX20" fmla="*/ 7362715 w 7362715"/>
              <a:gd name="connsiteY20" fmla="*/ 3074343 h 4114800"/>
              <a:gd name="connsiteX21" fmla="*/ 7362715 w 7362715"/>
              <a:gd name="connsiteY21" fmla="*/ 3579876 h 4114800"/>
              <a:gd name="connsiteX22" fmla="*/ 7362715 w 7362715"/>
              <a:gd name="connsiteY22" fmla="*/ 4114800 h 4114800"/>
              <a:gd name="connsiteX23" fmla="*/ 6869979 w 7362715"/>
              <a:gd name="connsiteY23" fmla="*/ 4114800 h 4114800"/>
              <a:gd name="connsiteX24" fmla="*/ 6524498 w 7362715"/>
              <a:gd name="connsiteY24" fmla="*/ 4114800 h 4114800"/>
              <a:gd name="connsiteX25" fmla="*/ 5958136 w 7362715"/>
              <a:gd name="connsiteY25" fmla="*/ 4114800 h 4114800"/>
              <a:gd name="connsiteX26" fmla="*/ 5539027 w 7362715"/>
              <a:gd name="connsiteY26" fmla="*/ 4114800 h 4114800"/>
              <a:gd name="connsiteX27" fmla="*/ 4899037 w 7362715"/>
              <a:gd name="connsiteY27" fmla="*/ 4114800 h 4114800"/>
              <a:gd name="connsiteX28" fmla="*/ 4185420 w 7362715"/>
              <a:gd name="connsiteY28" fmla="*/ 4114800 h 4114800"/>
              <a:gd name="connsiteX29" fmla="*/ 3471803 w 7362715"/>
              <a:gd name="connsiteY29" fmla="*/ 4114800 h 4114800"/>
              <a:gd name="connsiteX30" fmla="*/ 2758186 w 7362715"/>
              <a:gd name="connsiteY30" fmla="*/ 4114800 h 4114800"/>
              <a:gd name="connsiteX31" fmla="*/ 2191824 w 7362715"/>
              <a:gd name="connsiteY31" fmla="*/ 4114800 h 4114800"/>
              <a:gd name="connsiteX32" fmla="*/ 1699088 w 7362715"/>
              <a:gd name="connsiteY32" fmla="*/ 4114800 h 4114800"/>
              <a:gd name="connsiteX33" fmla="*/ 1279980 w 7362715"/>
              <a:gd name="connsiteY33" fmla="*/ 4114800 h 4114800"/>
              <a:gd name="connsiteX34" fmla="*/ 860871 w 7362715"/>
              <a:gd name="connsiteY34" fmla="*/ 4114800 h 4114800"/>
              <a:gd name="connsiteX35" fmla="*/ 515390 w 7362715"/>
              <a:gd name="connsiteY35" fmla="*/ 4114800 h 4114800"/>
              <a:gd name="connsiteX36" fmla="*/ 0 w 7362715"/>
              <a:gd name="connsiteY36" fmla="*/ 4114800 h 4114800"/>
              <a:gd name="connsiteX37" fmla="*/ 0 w 7362715"/>
              <a:gd name="connsiteY37" fmla="*/ 3526971 h 4114800"/>
              <a:gd name="connsiteX38" fmla="*/ 0 w 7362715"/>
              <a:gd name="connsiteY38" fmla="*/ 3062587 h 4114800"/>
              <a:gd name="connsiteX39" fmla="*/ 0 w 7362715"/>
              <a:gd name="connsiteY39" fmla="*/ 2392462 h 4114800"/>
              <a:gd name="connsiteX40" fmla="*/ 0 w 7362715"/>
              <a:gd name="connsiteY40" fmla="*/ 1722338 h 4114800"/>
              <a:gd name="connsiteX41" fmla="*/ 0 w 7362715"/>
              <a:gd name="connsiteY41" fmla="*/ 1093361 h 4114800"/>
              <a:gd name="connsiteX42" fmla="*/ 0 w 7362715"/>
              <a:gd name="connsiteY42" fmla="*/ 587829 h 4114800"/>
              <a:gd name="connsiteX43" fmla="*/ 0 w 7362715"/>
              <a:gd name="connsiteY43" fmla="*/ 0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62715" h="4114800" fill="none" extrusionOk="0">
                <a:moveTo>
                  <a:pt x="0" y="0"/>
                </a:moveTo>
                <a:cubicBezTo>
                  <a:pt x="190058" y="-18014"/>
                  <a:pt x="249640" y="44541"/>
                  <a:pt x="419108" y="0"/>
                </a:cubicBezTo>
                <a:cubicBezTo>
                  <a:pt x="588576" y="-44541"/>
                  <a:pt x="957275" y="85250"/>
                  <a:pt x="1132725" y="0"/>
                </a:cubicBezTo>
                <a:cubicBezTo>
                  <a:pt x="1308175" y="-85250"/>
                  <a:pt x="1592862" y="51074"/>
                  <a:pt x="1846342" y="0"/>
                </a:cubicBezTo>
                <a:cubicBezTo>
                  <a:pt x="2099822" y="-51074"/>
                  <a:pt x="2250188" y="40490"/>
                  <a:pt x="2412705" y="0"/>
                </a:cubicBezTo>
                <a:cubicBezTo>
                  <a:pt x="2575222" y="-40490"/>
                  <a:pt x="2630648" y="44327"/>
                  <a:pt x="2831813" y="0"/>
                </a:cubicBezTo>
                <a:cubicBezTo>
                  <a:pt x="3032978" y="-44327"/>
                  <a:pt x="3158319" y="45999"/>
                  <a:pt x="3324549" y="0"/>
                </a:cubicBezTo>
                <a:cubicBezTo>
                  <a:pt x="3490779" y="-45999"/>
                  <a:pt x="3658870" y="26763"/>
                  <a:pt x="3890912" y="0"/>
                </a:cubicBezTo>
                <a:cubicBezTo>
                  <a:pt x="4122954" y="-26763"/>
                  <a:pt x="4166070" y="31335"/>
                  <a:pt x="4236393" y="0"/>
                </a:cubicBezTo>
                <a:cubicBezTo>
                  <a:pt x="4306716" y="-31335"/>
                  <a:pt x="4457178" y="14012"/>
                  <a:pt x="4581874" y="0"/>
                </a:cubicBezTo>
                <a:cubicBezTo>
                  <a:pt x="4706570" y="-14012"/>
                  <a:pt x="4941159" y="46655"/>
                  <a:pt x="5074610" y="0"/>
                </a:cubicBezTo>
                <a:cubicBezTo>
                  <a:pt x="5208061" y="-46655"/>
                  <a:pt x="5563761" y="47910"/>
                  <a:pt x="5788227" y="0"/>
                </a:cubicBezTo>
                <a:cubicBezTo>
                  <a:pt x="6012693" y="-47910"/>
                  <a:pt x="6139577" y="53198"/>
                  <a:pt x="6280962" y="0"/>
                </a:cubicBezTo>
                <a:cubicBezTo>
                  <a:pt x="6422347" y="-53198"/>
                  <a:pt x="6466426" y="8901"/>
                  <a:pt x="6626444" y="0"/>
                </a:cubicBezTo>
                <a:cubicBezTo>
                  <a:pt x="6786462" y="-8901"/>
                  <a:pt x="7169853" y="33299"/>
                  <a:pt x="7362715" y="0"/>
                </a:cubicBezTo>
                <a:cubicBezTo>
                  <a:pt x="7375036" y="183983"/>
                  <a:pt x="7338772" y="275668"/>
                  <a:pt x="7362715" y="464385"/>
                </a:cubicBezTo>
                <a:cubicBezTo>
                  <a:pt x="7386658" y="653102"/>
                  <a:pt x="7336898" y="785254"/>
                  <a:pt x="7362715" y="1093361"/>
                </a:cubicBezTo>
                <a:cubicBezTo>
                  <a:pt x="7388532" y="1401468"/>
                  <a:pt x="7336466" y="1417833"/>
                  <a:pt x="7362715" y="1557746"/>
                </a:cubicBezTo>
                <a:cubicBezTo>
                  <a:pt x="7388964" y="1697659"/>
                  <a:pt x="7337304" y="1812725"/>
                  <a:pt x="7362715" y="2022130"/>
                </a:cubicBezTo>
                <a:cubicBezTo>
                  <a:pt x="7388126" y="2231535"/>
                  <a:pt x="7325867" y="2386641"/>
                  <a:pt x="7362715" y="2527663"/>
                </a:cubicBezTo>
                <a:cubicBezTo>
                  <a:pt x="7399563" y="2668685"/>
                  <a:pt x="7324848" y="2933289"/>
                  <a:pt x="7362715" y="3074343"/>
                </a:cubicBezTo>
                <a:cubicBezTo>
                  <a:pt x="7400582" y="3215397"/>
                  <a:pt x="7359351" y="3417943"/>
                  <a:pt x="7362715" y="3579876"/>
                </a:cubicBezTo>
                <a:cubicBezTo>
                  <a:pt x="7366079" y="3741809"/>
                  <a:pt x="7303588" y="3908437"/>
                  <a:pt x="7362715" y="4114800"/>
                </a:cubicBezTo>
                <a:cubicBezTo>
                  <a:pt x="7206582" y="4137513"/>
                  <a:pt x="6979153" y="4096837"/>
                  <a:pt x="6869979" y="4114800"/>
                </a:cubicBezTo>
                <a:cubicBezTo>
                  <a:pt x="6760805" y="4132763"/>
                  <a:pt x="6687463" y="4075868"/>
                  <a:pt x="6524498" y="4114800"/>
                </a:cubicBezTo>
                <a:cubicBezTo>
                  <a:pt x="6361533" y="4153732"/>
                  <a:pt x="6121616" y="4114329"/>
                  <a:pt x="5958136" y="4114800"/>
                </a:cubicBezTo>
                <a:cubicBezTo>
                  <a:pt x="5794656" y="4115271"/>
                  <a:pt x="5626367" y="4101571"/>
                  <a:pt x="5539027" y="4114800"/>
                </a:cubicBezTo>
                <a:cubicBezTo>
                  <a:pt x="5451687" y="4128029"/>
                  <a:pt x="5175700" y="4098642"/>
                  <a:pt x="4899037" y="4114800"/>
                </a:cubicBezTo>
                <a:cubicBezTo>
                  <a:pt x="4622374" y="4130958"/>
                  <a:pt x="4518047" y="4094218"/>
                  <a:pt x="4185420" y="4114800"/>
                </a:cubicBezTo>
                <a:cubicBezTo>
                  <a:pt x="3852793" y="4135382"/>
                  <a:pt x="3769248" y="4062289"/>
                  <a:pt x="3471803" y="4114800"/>
                </a:cubicBezTo>
                <a:cubicBezTo>
                  <a:pt x="3174358" y="4167311"/>
                  <a:pt x="2911023" y="4060611"/>
                  <a:pt x="2758186" y="4114800"/>
                </a:cubicBezTo>
                <a:cubicBezTo>
                  <a:pt x="2605349" y="4168989"/>
                  <a:pt x="2338089" y="4077964"/>
                  <a:pt x="2191824" y="4114800"/>
                </a:cubicBezTo>
                <a:cubicBezTo>
                  <a:pt x="2045559" y="4151636"/>
                  <a:pt x="1828525" y="4068644"/>
                  <a:pt x="1699088" y="4114800"/>
                </a:cubicBezTo>
                <a:cubicBezTo>
                  <a:pt x="1569651" y="4160956"/>
                  <a:pt x="1465568" y="4094653"/>
                  <a:pt x="1279980" y="4114800"/>
                </a:cubicBezTo>
                <a:cubicBezTo>
                  <a:pt x="1094392" y="4134947"/>
                  <a:pt x="1033202" y="4099346"/>
                  <a:pt x="860871" y="4114800"/>
                </a:cubicBezTo>
                <a:cubicBezTo>
                  <a:pt x="688540" y="4130254"/>
                  <a:pt x="627628" y="4110015"/>
                  <a:pt x="515390" y="4114800"/>
                </a:cubicBezTo>
                <a:cubicBezTo>
                  <a:pt x="403152" y="4119585"/>
                  <a:pt x="146305" y="4068169"/>
                  <a:pt x="0" y="4114800"/>
                </a:cubicBezTo>
                <a:cubicBezTo>
                  <a:pt x="-11192" y="3967316"/>
                  <a:pt x="4385" y="3721790"/>
                  <a:pt x="0" y="3526971"/>
                </a:cubicBezTo>
                <a:cubicBezTo>
                  <a:pt x="-4385" y="3332152"/>
                  <a:pt x="26252" y="3167437"/>
                  <a:pt x="0" y="3062587"/>
                </a:cubicBezTo>
                <a:cubicBezTo>
                  <a:pt x="-26252" y="2957737"/>
                  <a:pt x="78635" y="2589365"/>
                  <a:pt x="0" y="2392462"/>
                </a:cubicBezTo>
                <a:cubicBezTo>
                  <a:pt x="-78635" y="2195559"/>
                  <a:pt x="41009" y="1961801"/>
                  <a:pt x="0" y="1722338"/>
                </a:cubicBezTo>
                <a:cubicBezTo>
                  <a:pt x="-41009" y="1482875"/>
                  <a:pt x="29656" y="1368585"/>
                  <a:pt x="0" y="1093361"/>
                </a:cubicBezTo>
                <a:cubicBezTo>
                  <a:pt x="-29656" y="818137"/>
                  <a:pt x="35959" y="760282"/>
                  <a:pt x="0" y="587829"/>
                </a:cubicBezTo>
                <a:cubicBezTo>
                  <a:pt x="-35959" y="415376"/>
                  <a:pt x="55093" y="278542"/>
                  <a:pt x="0" y="0"/>
                </a:cubicBezTo>
                <a:close/>
              </a:path>
              <a:path w="7362715" h="4114800" stroke="0" extrusionOk="0">
                <a:moveTo>
                  <a:pt x="0" y="0"/>
                </a:moveTo>
                <a:cubicBezTo>
                  <a:pt x="120010" y="-20907"/>
                  <a:pt x="255853" y="35453"/>
                  <a:pt x="492736" y="0"/>
                </a:cubicBezTo>
                <a:cubicBezTo>
                  <a:pt x="729619" y="-35453"/>
                  <a:pt x="735251" y="47972"/>
                  <a:pt x="911844" y="0"/>
                </a:cubicBezTo>
                <a:cubicBezTo>
                  <a:pt x="1088437" y="-47972"/>
                  <a:pt x="1134678" y="7886"/>
                  <a:pt x="1257325" y="0"/>
                </a:cubicBezTo>
                <a:cubicBezTo>
                  <a:pt x="1379972" y="-7886"/>
                  <a:pt x="1619783" y="52153"/>
                  <a:pt x="1750061" y="0"/>
                </a:cubicBezTo>
                <a:cubicBezTo>
                  <a:pt x="1880339" y="-52153"/>
                  <a:pt x="2123852" y="74436"/>
                  <a:pt x="2463678" y="0"/>
                </a:cubicBezTo>
                <a:cubicBezTo>
                  <a:pt x="2803504" y="-74436"/>
                  <a:pt x="2786973" y="43825"/>
                  <a:pt x="2882786" y="0"/>
                </a:cubicBezTo>
                <a:cubicBezTo>
                  <a:pt x="2978599" y="-43825"/>
                  <a:pt x="3204515" y="28980"/>
                  <a:pt x="3375522" y="0"/>
                </a:cubicBezTo>
                <a:cubicBezTo>
                  <a:pt x="3546529" y="-28980"/>
                  <a:pt x="3632394" y="18427"/>
                  <a:pt x="3721003" y="0"/>
                </a:cubicBezTo>
                <a:cubicBezTo>
                  <a:pt x="3809612" y="-18427"/>
                  <a:pt x="3964827" y="34017"/>
                  <a:pt x="4140111" y="0"/>
                </a:cubicBezTo>
                <a:cubicBezTo>
                  <a:pt x="4315395" y="-34017"/>
                  <a:pt x="4337318" y="22593"/>
                  <a:pt x="4485593" y="0"/>
                </a:cubicBezTo>
                <a:cubicBezTo>
                  <a:pt x="4633868" y="-22593"/>
                  <a:pt x="4864702" y="9044"/>
                  <a:pt x="5199210" y="0"/>
                </a:cubicBezTo>
                <a:cubicBezTo>
                  <a:pt x="5533718" y="-9044"/>
                  <a:pt x="5710895" y="4037"/>
                  <a:pt x="5912827" y="0"/>
                </a:cubicBezTo>
                <a:cubicBezTo>
                  <a:pt x="6114759" y="-4037"/>
                  <a:pt x="6319923" y="46739"/>
                  <a:pt x="6479189" y="0"/>
                </a:cubicBezTo>
                <a:cubicBezTo>
                  <a:pt x="6638455" y="-46739"/>
                  <a:pt x="7094651" y="63547"/>
                  <a:pt x="7362715" y="0"/>
                </a:cubicBezTo>
                <a:cubicBezTo>
                  <a:pt x="7409097" y="145899"/>
                  <a:pt x="7337239" y="420951"/>
                  <a:pt x="7362715" y="587829"/>
                </a:cubicBezTo>
                <a:cubicBezTo>
                  <a:pt x="7388191" y="754707"/>
                  <a:pt x="7358738" y="850337"/>
                  <a:pt x="7362715" y="1052213"/>
                </a:cubicBezTo>
                <a:cubicBezTo>
                  <a:pt x="7366692" y="1254089"/>
                  <a:pt x="7339088" y="1344171"/>
                  <a:pt x="7362715" y="1557746"/>
                </a:cubicBezTo>
                <a:cubicBezTo>
                  <a:pt x="7386342" y="1771321"/>
                  <a:pt x="7355829" y="1876986"/>
                  <a:pt x="7362715" y="2145574"/>
                </a:cubicBezTo>
                <a:cubicBezTo>
                  <a:pt x="7369601" y="2414162"/>
                  <a:pt x="7361183" y="2540896"/>
                  <a:pt x="7362715" y="2733403"/>
                </a:cubicBezTo>
                <a:cubicBezTo>
                  <a:pt x="7364247" y="2925910"/>
                  <a:pt x="7310335" y="2979666"/>
                  <a:pt x="7362715" y="3197787"/>
                </a:cubicBezTo>
                <a:cubicBezTo>
                  <a:pt x="7415095" y="3415908"/>
                  <a:pt x="7319212" y="3741404"/>
                  <a:pt x="7362715" y="4114800"/>
                </a:cubicBezTo>
                <a:cubicBezTo>
                  <a:pt x="7162555" y="4149850"/>
                  <a:pt x="7058565" y="4080781"/>
                  <a:pt x="6943607" y="4114800"/>
                </a:cubicBezTo>
                <a:cubicBezTo>
                  <a:pt x="6828649" y="4148819"/>
                  <a:pt x="6463803" y="4086972"/>
                  <a:pt x="6303617" y="4114800"/>
                </a:cubicBezTo>
                <a:cubicBezTo>
                  <a:pt x="6143431" y="4142628"/>
                  <a:pt x="5848451" y="4061914"/>
                  <a:pt x="5663627" y="4114800"/>
                </a:cubicBezTo>
                <a:cubicBezTo>
                  <a:pt x="5478803" y="4167686"/>
                  <a:pt x="5156273" y="4062655"/>
                  <a:pt x="5023637" y="4114800"/>
                </a:cubicBezTo>
                <a:cubicBezTo>
                  <a:pt x="4891001" y="4166945"/>
                  <a:pt x="4786266" y="4103159"/>
                  <a:pt x="4604529" y="4114800"/>
                </a:cubicBezTo>
                <a:cubicBezTo>
                  <a:pt x="4422792" y="4126441"/>
                  <a:pt x="4260217" y="4092313"/>
                  <a:pt x="4038166" y="4114800"/>
                </a:cubicBezTo>
                <a:cubicBezTo>
                  <a:pt x="3816115" y="4137287"/>
                  <a:pt x="3611620" y="4054229"/>
                  <a:pt x="3471803" y="4114800"/>
                </a:cubicBezTo>
                <a:cubicBezTo>
                  <a:pt x="3331986" y="4175371"/>
                  <a:pt x="3193623" y="4104491"/>
                  <a:pt x="2979068" y="4114800"/>
                </a:cubicBezTo>
                <a:cubicBezTo>
                  <a:pt x="2764513" y="4125109"/>
                  <a:pt x="2634561" y="4076481"/>
                  <a:pt x="2339078" y="4114800"/>
                </a:cubicBezTo>
                <a:cubicBezTo>
                  <a:pt x="2043595" y="4153119"/>
                  <a:pt x="2101394" y="4075824"/>
                  <a:pt x="1993597" y="4114800"/>
                </a:cubicBezTo>
                <a:cubicBezTo>
                  <a:pt x="1885800" y="4153776"/>
                  <a:pt x="1601521" y="4079089"/>
                  <a:pt x="1500861" y="4114800"/>
                </a:cubicBezTo>
                <a:cubicBezTo>
                  <a:pt x="1400201" y="4150511"/>
                  <a:pt x="1222696" y="4084086"/>
                  <a:pt x="1081753" y="4114800"/>
                </a:cubicBezTo>
                <a:cubicBezTo>
                  <a:pt x="940810" y="4145514"/>
                  <a:pt x="311970" y="4026029"/>
                  <a:pt x="0" y="4114800"/>
                </a:cubicBezTo>
                <a:cubicBezTo>
                  <a:pt x="-47993" y="3931124"/>
                  <a:pt x="25662" y="3714214"/>
                  <a:pt x="0" y="3568119"/>
                </a:cubicBezTo>
                <a:cubicBezTo>
                  <a:pt x="-25662" y="3422024"/>
                  <a:pt x="54802" y="3120893"/>
                  <a:pt x="0" y="2897995"/>
                </a:cubicBezTo>
                <a:cubicBezTo>
                  <a:pt x="-54802" y="2675097"/>
                  <a:pt x="61022" y="2608061"/>
                  <a:pt x="0" y="2351314"/>
                </a:cubicBezTo>
                <a:cubicBezTo>
                  <a:pt x="-61022" y="2094567"/>
                  <a:pt x="2875" y="1913146"/>
                  <a:pt x="0" y="1722338"/>
                </a:cubicBezTo>
                <a:cubicBezTo>
                  <a:pt x="-2875" y="1531530"/>
                  <a:pt x="55526" y="1442932"/>
                  <a:pt x="0" y="1175657"/>
                </a:cubicBezTo>
                <a:cubicBezTo>
                  <a:pt x="-55526" y="908382"/>
                  <a:pt x="71305" y="755989"/>
                  <a:pt x="0" y="546681"/>
                </a:cubicBezTo>
                <a:cubicBezTo>
                  <a:pt x="-71305" y="337373"/>
                  <a:pt x="58668" y="163159"/>
                  <a:pt x="0" y="0"/>
                </a:cubicBezTo>
                <a:close/>
              </a:path>
            </a:pathLst>
          </a:custGeom>
          <a:solidFill>
            <a:schemeClr val="bg1"/>
          </a:solidFill>
          <a:ln w="38100">
            <a:solidFill>
              <a:schemeClr val="tx1">
                <a:lumMod val="65000"/>
                <a:lumOff val="35000"/>
              </a:schemeClr>
            </a:solidFill>
            <a:extLst>
              <a:ext uri="{C807C97D-BFC1-408E-A445-0C87EB9F89A2}">
                <ask:lineSketchStyleProps xmlns:ask="http://schemas.microsoft.com/office/drawing/2018/sketchyshapes" sd="2683384424">
                  <a:prstGeom prst="rect">
                    <a:avLst/>
                  </a:prstGeom>
                  <ask:type>
                    <ask:lineSketchScribble/>
                  </ask:type>
                </ask:lineSketchStyleProps>
              </a:ext>
            </a:extLst>
          </a:ln>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a:lnSpc>
                <a:spcPct val="90000"/>
              </a:lnSpc>
            </a:pPr>
            <a:r>
              <a:rPr lang="en-US" dirty="0">
                <a:effectLst>
                  <a:outerShdw blurRad="38100" dist="38100" dir="2700000" algn="tl">
                    <a:srgbClr val="000000">
                      <a:alpha val="43137"/>
                    </a:srgbClr>
                  </a:outerShdw>
                </a:effectLst>
              </a:rPr>
              <a:t>What constitutes gambling?</a:t>
            </a:r>
          </a:p>
          <a:p>
            <a:pPr>
              <a:lnSpc>
                <a:spcPct val="90000"/>
              </a:lnSpc>
            </a:pPr>
            <a:r>
              <a:rPr lang="en-US" dirty="0">
                <a:effectLst>
                  <a:outerShdw blurRad="38100" dist="38100" dir="2700000" algn="tl">
                    <a:srgbClr val="000000">
                      <a:alpha val="43137"/>
                    </a:srgbClr>
                  </a:outerShdw>
                </a:effectLst>
              </a:rPr>
              <a:t> Is it a sin?</a:t>
            </a:r>
          </a:p>
          <a:p>
            <a:pPr>
              <a:lnSpc>
                <a:spcPct val="90000"/>
              </a:lnSpc>
            </a:pPr>
            <a:r>
              <a:rPr lang="en-US" dirty="0">
                <a:effectLst>
                  <a:outerShdw blurRad="38100" dist="38100" dir="2700000" algn="tl">
                    <a:srgbClr val="000000">
                      <a:alpha val="43137"/>
                    </a:srgbClr>
                  </a:outerShdw>
                </a:effectLst>
              </a:rPr>
              <a:t> Can we prove it is a sin – even though not mentioned specifically in the Bible?</a:t>
            </a:r>
          </a:p>
          <a:p>
            <a:pPr>
              <a:lnSpc>
                <a:spcPct val="90000"/>
              </a:lnSpc>
            </a:pPr>
            <a:r>
              <a:rPr lang="en-US" dirty="0">
                <a:effectLst>
                  <a:outerShdw blurRad="38100" dist="38100" dir="2700000" algn="tl">
                    <a:srgbClr val="000000">
                      <a:alpha val="43137"/>
                    </a:srgbClr>
                  </a:outerShdw>
                </a:effectLst>
              </a:rPr>
              <a:t> How can betting $2 a horse or $5 on lottery be wrong, but losing $1,000 in stock market is not?</a:t>
            </a:r>
          </a:p>
          <a:p>
            <a:pPr>
              <a:lnSpc>
                <a:spcPct val="90000"/>
              </a:lnSpc>
            </a:pPr>
            <a:r>
              <a:rPr lang="en-US" dirty="0">
                <a:effectLst>
                  <a:outerShdw blurRad="38100" dist="38100" dir="2700000" algn="tl">
                    <a:srgbClr val="000000">
                      <a:alpha val="43137"/>
                    </a:srgbClr>
                  </a:outerShdw>
                </a:effectLst>
              </a:rPr>
              <a:t>Can it be justified on basis of revenue?</a:t>
            </a:r>
          </a:p>
        </p:txBody>
      </p:sp>
    </p:spTree>
    <p:extLst>
      <p:ext uri="{BB962C8B-B14F-4D97-AF65-F5344CB8AC3E}">
        <p14:creationId xmlns:p14="http://schemas.microsoft.com/office/powerpoint/2010/main" val="42484478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B4C8D03B-80AB-B2C5-75BA-EEBFF7DB06B1}"/>
              </a:ext>
            </a:extLst>
          </p:cNvPr>
          <p:cNvSpPr txBox="1">
            <a:spLocks noChangeArrowheads="1"/>
          </p:cNvSpPr>
          <p:nvPr/>
        </p:nvSpPr>
        <p:spPr bwMode="auto">
          <a:xfrm>
            <a:off x="2743200" y="304800"/>
            <a:ext cx="5791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50000"/>
              </a:spcBef>
              <a:spcAft>
                <a:spcPct val="0"/>
              </a:spcAft>
            </a:pPr>
            <a:r>
              <a:rPr lang="en-US" sz="3600" b="1" dirty="0">
                <a:solidFill>
                  <a:srgbClr val="FFFF00"/>
                </a:solidFill>
                <a:latin typeface="+mj-lt"/>
              </a:rPr>
              <a:t>A Widespread Problem</a:t>
            </a:r>
            <a:endParaRPr lang="en-US" sz="2400" b="1" dirty="0">
              <a:solidFill>
                <a:srgbClr val="FFFF00"/>
              </a:solidFill>
              <a:latin typeface="+mj-lt"/>
            </a:endParaRPr>
          </a:p>
        </p:txBody>
      </p:sp>
      <p:sp>
        <p:nvSpPr>
          <p:cNvPr id="3" name="Text Box 4">
            <a:extLst>
              <a:ext uri="{FF2B5EF4-FFF2-40B4-BE49-F238E27FC236}">
                <a16:creationId xmlns:a16="http://schemas.microsoft.com/office/drawing/2014/main" id="{FDEB5051-8A78-273A-1F99-8615A2113C41}"/>
              </a:ext>
            </a:extLst>
          </p:cNvPr>
          <p:cNvSpPr txBox="1">
            <a:spLocks noChangeArrowheads="1"/>
          </p:cNvSpPr>
          <p:nvPr/>
        </p:nvSpPr>
        <p:spPr bwMode="auto">
          <a:xfrm>
            <a:off x="228600" y="1752600"/>
            <a:ext cx="8839200"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buFontTx/>
              <a:buChar char="•"/>
            </a:pPr>
            <a:r>
              <a:rPr lang="en-US" sz="2800" dirty="0">
                <a:solidFill>
                  <a:schemeClr val="bg1"/>
                </a:solidFill>
              </a:rPr>
              <a:t> </a:t>
            </a:r>
            <a:r>
              <a:rPr lang="en-US" sz="2400" dirty="0">
                <a:solidFill>
                  <a:schemeClr val="bg1"/>
                </a:solidFill>
              </a:rPr>
              <a:t>$500,000,000,000 (500 billion) a year in United States (More than combined expenses of Medicare &amp; Medicaid)</a:t>
            </a:r>
          </a:p>
          <a:p>
            <a:pPr eaLnBrk="0" fontAlgn="base" hangingPunct="0">
              <a:spcBef>
                <a:spcPct val="50000"/>
              </a:spcBef>
              <a:spcAft>
                <a:spcPct val="0"/>
              </a:spcAft>
              <a:buFontTx/>
              <a:buChar char="•"/>
            </a:pPr>
            <a:r>
              <a:rPr lang="en-US" sz="2400" dirty="0">
                <a:solidFill>
                  <a:schemeClr val="bg1"/>
                </a:solidFill>
              </a:rPr>
              <a:t>1963 Lotteries were banned in every state. Now most states have lotteries. </a:t>
            </a:r>
          </a:p>
          <a:p>
            <a:pPr eaLnBrk="0" fontAlgn="base" hangingPunct="0">
              <a:spcBef>
                <a:spcPct val="50000"/>
              </a:spcBef>
              <a:spcAft>
                <a:spcPct val="0"/>
              </a:spcAft>
              <a:buFontTx/>
              <a:buChar char="•"/>
            </a:pPr>
            <a:r>
              <a:rPr lang="en-US" sz="2400" dirty="0">
                <a:solidFill>
                  <a:schemeClr val="bg1"/>
                </a:solidFill>
              </a:rPr>
              <a:t> Storeowners in CA reported decline in grocery sales equivalent to the sale of lotteries tickets where stores sold tickets.</a:t>
            </a:r>
          </a:p>
          <a:p>
            <a:pPr eaLnBrk="0" fontAlgn="base" hangingPunct="0">
              <a:spcBef>
                <a:spcPct val="50000"/>
              </a:spcBef>
              <a:spcAft>
                <a:spcPct val="0"/>
              </a:spcAft>
              <a:buFontTx/>
              <a:buChar char="•"/>
            </a:pPr>
            <a:r>
              <a:rPr lang="en-US" sz="2400" dirty="0">
                <a:solidFill>
                  <a:schemeClr val="bg1"/>
                </a:solidFill>
              </a:rPr>
              <a:t>75% of all high school students have gambled.  </a:t>
            </a:r>
          </a:p>
        </p:txBody>
      </p:sp>
      <p:pic>
        <p:nvPicPr>
          <p:cNvPr id="7" name="Picture 4" descr="http://cdn.pelfusion.com/wp-content/uploads/2009/12/shiny-vector-dice.jpg">
            <a:extLst>
              <a:ext uri="{FF2B5EF4-FFF2-40B4-BE49-F238E27FC236}">
                <a16:creationId xmlns:a16="http://schemas.microsoft.com/office/drawing/2014/main" id="{FAC1829E-7650-21F3-A74C-B0FABB24F8CB}"/>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563" b="95759" l="167" r="99667"/>
                    </a14:imgEffect>
                  </a14:imgLayer>
                </a14:imgProps>
              </a:ext>
              <a:ext uri="{28A0092B-C50C-407E-A947-70E740481C1C}">
                <a14:useLocalDpi xmlns:a14="http://schemas.microsoft.com/office/drawing/2010/main" val="0"/>
              </a:ext>
            </a:extLst>
          </a:blip>
          <a:srcRect/>
          <a:stretch>
            <a:fillRect/>
          </a:stretch>
        </p:blipFill>
        <p:spPr bwMode="auto">
          <a:xfrm rot="20062223">
            <a:off x="288984" y="107950"/>
            <a:ext cx="2245179"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4663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19B666-4BBC-FA05-1BF3-2BF8BA089A91}"/>
              </a:ext>
            </a:extLst>
          </p:cNvPr>
          <p:cNvPicPr>
            <a:picLocks noChangeAspect="1"/>
          </p:cNvPicPr>
          <p:nvPr/>
        </p:nvPicPr>
        <p:blipFill>
          <a:blip r:embed="rId2"/>
          <a:stretch>
            <a:fillRect/>
          </a:stretch>
        </p:blipFill>
        <p:spPr>
          <a:xfrm>
            <a:off x="69925" y="1020311"/>
            <a:ext cx="9074075" cy="2599637"/>
          </a:xfrm>
          <a:prstGeom prst="rect">
            <a:avLst/>
          </a:prstGeom>
        </p:spPr>
      </p:pic>
    </p:spTree>
    <p:extLst>
      <p:ext uri="{BB962C8B-B14F-4D97-AF65-F5344CB8AC3E}">
        <p14:creationId xmlns:p14="http://schemas.microsoft.com/office/powerpoint/2010/main" val="31436381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882E15-741E-93DC-73F0-7B3C0081D58F}"/>
              </a:ext>
            </a:extLst>
          </p:cNvPr>
          <p:cNvSpPr txBox="1"/>
          <p:nvPr/>
        </p:nvSpPr>
        <p:spPr>
          <a:xfrm>
            <a:off x="414168" y="527124"/>
            <a:ext cx="8676042" cy="4832092"/>
          </a:xfrm>
          <a:prstGeom prst="rect">
            <a:avLst/>
          </a:prstGeom>
          <a:noFill/>
        </p:spPr>
        <p:txBody>
          <a:bodyPr wrap="square" rtlCol="0">
            <a:spAutoFit/>
          </a:bodyPr>
          <a:lstStyle/>
          <a:p>
            <a:r>
              <a:rPr lang="en-US" sz="2800" b="0" i="0" dirty="0">
                <a:solidFill>
                  <a:srgbClr val="111111"/>
                </a:solidFill>
                <a:effectLst/>
                <a:latin typeface="-apple-system"/>
              </a:rPr>
              <a:t>The amount bet in sports gambling varies depending on the location and the event. </a:t>
            </a:r>
          </a:p>
          <a:p>
            <a:endParaRPr lang="en-US" sz="2800" dirty="0">
              <a:solidFill>
                <a:srgbClr val="111111"/>
              </a:solidFill>
              <a:latin typeface="-apple-system"/>
              <a:hlinkClick r:id="rId2"/>
            </a:endParaRPr>
          </a:p>
          <a:p>
            <a:r>
              <a:rPr lang="en-US" sz="2800" b="0" i="0" dirty="0">
                <a:effectLst/>
                <a:latin typeface="-apple-system"/>
                <a:hlinkClick r:id="rId2"/>
              </a:rPr>
              <a:t>In February 2023, bettors in Arizona wagered $609 million on sporting events, including on mobile apps and in person at sportsbook facilities and off-track betting locations</a:t>
            </a:r>
            <a:r>
              <a:rPr lang="en-US" sz="2800" b="1" i="0" u="none" strike="noStrike" baseline="30000" dirty="0">
                <a:effectLst/>
                <a:latin typeface="-apple-system"/>
                <a:hlinkClick r:id="rId2"/>
              </a:rPr>
              <a:t>1</a:t>
            </a:r>
            <a:r>
              <a:rPr lang="en-US" sz="2800" b="0" i="0" dirty="0">
                <a:solidFill>
                  <a:srgbClr val="111111"/>
                </a:solidFill>
                <a:effectLst/>
                <a:latin typeface="-apple-system"/>
              </a:rPr>
              <a:t>.</a:t>
            </a:r>
          </a:p>
          <a:p>
            <a:endParaRPr lang="en-US" sz="2800" dirty="0">
              <a:solidFill>
                <a:srgbClr val="111111"/>
              </a:solidFill>
              <a:latin typeface="-apple-system"/>
            </a:endParaRPr>
          </a:p>
          <a:p>
            <a:r>
              <a:rPr lang="en-US" sz="2800" b="0" i="0" dirty="0">
                <a:solidFill>
                  <a:srgbClr val="111111"/>
                </a:solidFill>
                <a:effectLst/>
                <a:latin typeface="-apple-system"/>
              </a:rPr>
              <a:t> </a:t>
            </a:r>
            <a:r>
              <a:rPr lang="en-US" sz="2800" b="0" i="0" dirty="0">
                <a:effectLst/>
                <a:latin typeface="-apple-system"/>
                <a:hlinkClick r:id="rId3"/>
              </a:rPr>
              <a:t>According to a UN report, the amount wagered on illicit betting markets has been pegged somewhere in the ballpark of between $340 billion and $1.7 trillion annually</a:t>
            </a:r>
            <a:r>
              <a:rPr lang="en-US" sz="2800" b="1" i="0" u="none" strike="noStrike" baseline="30000" dirty="0">
                <a:effectLst/>
                <a:latin typeface="-apple-system"/>
                <a:hlinkClick r:id="rId3"/>
              </a:rPr>
              <a:t>2</a:t>
            </a:r>
            <a:endParaRPr lang="en-US" sz="2800" dirty="0"/>
          </a:p>
        </p:txBody>
      </p:sp>
    </p:spTree>
    <p:extLst>
      <p:ext uri="{BB962C8B-B14F-4D97-AF65-F5344CB8AC3E}">
        <p14:creationId xmlns:p14="http://schemas.microsoft.com/office/powerpoint/2010/main" val="30766925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75000"/>
          </a:schemeClr>
        </a:solidFill>
        <a:effectLst/>
      </p:bgPr>
    </p:bg>
    <p:spTree>
      <p:nvGrpSpPr>
        <p:cNvPr id="1" name=""/>
        <p:cNvGrpSpPr/>
        <p:nvPr/>
      </p:nvGrpSpPr>
      <p:grpSpPr>
        <a:xfrm>
          <a:off x="0" y="0"/>
          <a:ext cx="0" cy="0"/>
          <a:chOff x="0" y="0"/>
          <a:chExt cx="0" cy="0"/>
        </a:xfrm>
      </p:grpSpPr>
      <p:graphicFrame>
        <p:nvGraphicFramePr>
          <p:cNvPr id="97282" name="Object 2"/>
          <p:cNvGraphicFramePr>
            <a:graphicFrameLocks noChangeAspect="1"/>
          </p:cNvGraphicFramePr>
          <p:nvPr/>
        </p:nvGraphicFramePr>
        <p:xfrm>
          <a:off x="2209800" y="457200"/>
          <a:ext cx="5008563" cy="5867400"/>
        </p:xfrm>
        <a:graphic>
          <a:graphicData uri="http://schemas.openxmlformats.org/presentationml/2006/ole">
            <mc:AlternateContent xmlns:mc="http://schemas.openxmlformats.org/markup-compatibility/2006">
              <mc:Choice xmlns:v="urn:schemas-microsoft-com:vml" Requires="v">
                <p:oleObj name="Clip" r:id="rId2" imgW="416880" imgH="488520" progId="MS_ClipArt_Gallery.2">
                  <p:embed/>
                </p:oleObj>
              </mc:Choice>
              <mc:Fallback>
                <p:oleObj name="Clip" r:id="rId2" imgW="416880" imgH="488520" progId="MS_ClipArt_Gallery.2">
                  <p:embed/>
                  <p:pic>
                    <p:nvPicPr>
                      <p:cNvPr id="97282" name="Object 2"/>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2209800" y="457200"/>
                        <a:ext cx="5008563" cy="586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7283" name="Text Box 3"/>
          <p:cNvSpPr txBox="1">
            <a:spLocks noChangeArrowheads="1"/>
          </p:cNvSpPr>
          <p:nvPr/>
        </p:nvSpPr>
        <p:spPr bwMode="auto">
          <a:xfrm>
            <a:off x="2057400" y="420469"/>
            <a:ext cx="5943600" cy="646331"/>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3600" b="1" i="0" u="none" strike="noStrike" kern="1200" cap="none" spc="0" normalizeH="0" baseline="0" noProof="0" dirty="0">
                <a:ln>
                  <a:noFill/>
                </a:ln>
                <a:solidFill>
                  <a:srgbClr val="000000"/>
                </a:solidFill>
                <a:effectLst>
                  <a:outerShdw blurRad="38100" dist="38100" dir="2700000" algn="tl">
                    <a:srgbClr val="FFFFFF"/>
                  </a:outerShdw>
                </a:effectLst>
                <a:uLnTx/>
                <a:uFillTx/>
                <a:latin typeface="Corbel"/>
                <a:ea typeface="+mn-ea"/>
                <a:cs typeface="+mn-cs"/>
              </a:rPr>
              <a:t>Not A New Problem</a:t>
            </a:r>
          </a:p>
        </p:txBody>
      </p:sp>
      <p:sp>
        <p:nvSpPr>
          <p:cNvPr id="97284" name="Text Box 4"/>
          <p:cNvSpPr txBox="1">
            <a:spLocks noChangeArrowheads="1"/>
          </p:cNvSpPr>
          <p:nvPr/>
        </p:nvSpPr>
        <p:spPr bwMode="auto">
          <a:xfrm>
            <a:off x="228600" y="1744662"/>
            <a:ext cx="8763000" cy="4656138"/>
          </a:xfrm>
          <a:prstGeom prst="rect">
            <a:avLst/>
          </a:prstGeom>
          <a:solidFill>
            <a:schemeClr val="bg1"/>
          </a:solidFill>
          <a:ln>
            <a:noFill/>
          </a:ln>
          <a:effec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Char char="•"/>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rPr>
              <a:t> Greeks in Homer’s time used knucklebones of sheep and goats and used them as dice.</a:t>
            </a:r>
          </a:p>
          <a:p>
            <a:pPr marL="0" marR="0" lvl="0" indent="0" algn="l" defTabSz="914400" rtl="0" eaLnBrk="0" fontAlgn="base" latinLnBrk="0" hangingPunct="0">
              <a:lnSpc>
                <a:spcPct val="100000"/>
              </a:lnSpc>
              <a:spcBef>
                <a:spcPct val="50000"/>
              </a:spcBef>
              <a:spcAft>
                <a:spcPct val="0"/>
              </a:spcAft>
              <a:buClrTx/>
              <a:buSzTx/>
              <a:buFontTx/>
              <a:buChar char="•"/>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rPr>
              <a:t> Gambling boards found in Crete date back to 1800 -1900  BC</a:t>
            </a:r>
          </a:p>
          <a:p>
            <a:pPr marL="0" marR="0" lvl="0" indent="0" algn="l" defTabSz="914400" rtl="0" eaLnBrk="0" fontAlgn="base" latinLnBrk="0" hangingPunct="0">
              <a:lnSpc>
                <a:spcPct val="100000"/>
              </a:lnSpc>
              <a:spcBef>
                <a:spcPct val="50000"/>
              </a:spcBef>
              <a:spcAft>
                <a:spcPct val="0"/>
              </a:spcAft>
              <a:buClrTx/>
              <a:buSzTx/>
              <a:buFontTx/>
              <a:buChar char="•"/>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rPr>
              <a:t> Babylon - headless arrows were used for making wagers.</a:t>
            </a:r>
          </a:p>
          <a:p>
            <a:pPr marL="0" marR="0" lvl="0" indent="0" algn="l" defTabSz="914400" rtl="0" eaLnBrk="0" fontAlgn="base" latinLnBrk="0" hangingPunct="0">
              <a:lnSpc>
                <a:spcPct val="100000"/>
              </a:lnSpc>
              <a:spcBef>
                <a:spcPct val="50000"/>
              </a:spcBef>
              <a:spcAft>
                <a:spcPct val="0"/>
              </a:spcAft>
              <a:buClrTx/>
              <a:buSzTx/>
              <a:buFontTx/>
              <a:buChar char="•"/>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rPr>
              <a:t> “The ancient Egyptians played </a:t>
            </a:r>
            <a:r>
              <a:rPr kumimoji="0" lang="en-US" sz="2400" b="0" i="0" u="none" strike="noStrike" kern="1200" cap="none" spc="0" normalizeH="0" baseline="0" noProof="0" dirty="0" err="1">
                <a:ln>
                  <a:noFill/>
                </a:ln>
                <a:solidFill>
                  <a:srgbClr val="000000"/>
                </a:solidFill>
                <a:effectLst/>
                <a:uLnTx/>
                <a:uFillTx/>
                <a:latin typeface="Times New Roman" pitchFamily="18" charset="0"/>
                <a:ea typeface="+mn-ea"/>
                <a:cs typeface="+mn-cs"/>
              </a:rPr>
              <a:t>atep</a:t>
            </a: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rPr>
              <a:t>, a game of guessing the number of upheld fingers.  The classical Greeks are known to have played with astragals, the forerunner of modern dice, and Jews in biblical Israel gambled by throwing dice.  The Romans were reportedly obsessed with gaming and bet heavily on gladiatorial fights and chariot races.  The Roman historian Tacitus noted that the ancient Germans gambled not only wealth but liberty as well” (Grolier).</a:t>
            </a:r>
          </a:p>
        </p:txBody>
      </p:sp>
    </p:spTree>
    <p:extLst>
      <p:ext uri="{BB962C8B-B14F-4D97-AF65-F5344CB8AC3E}">
        <p14:creationId xmlns:p14="http://schemas.microsoft.com/office/powerpoint/2010/main" val="54841593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7284">
                                            <p:bg/>
                                          </p:spTgt>
                                        </p:tgtEl>
                                        <p:attrNameLst>
                                          <p:attrName>style.visibility</p:attrName>
                                        </p:attrNameLst>
                                      </p:cBhvr>
                                      <p:to>
                                        <p:strVal val="visible"/>
                                      </p:to>
                                    </p:set>
                                    <p:animEffect transition="in" filter="box(in)">
                                      <p:cBhvr>
                                        <p:cTn id="7" dur="1000"/>
                                        <p:tgtEl>
                                          <p:spTgt spid="97284">
                                            <p:bg/>
                                          </p:spTgt>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97284">
                                            <p:txEl>
                                              <p:pRg st="0" end="0"/>
                                            </p:txEl>
                                          </p:spTgt>
                                        </p:tgtEl>
                                        <p:attrNameLst>
                                          <p:attrName>style.visibility</p:attrName>
                                        </p:attrNameLst>
                                      </p:cBhvr>
                                      <p:to>
                                        <p:strVal val="visible"/>
                                      </p:to>
                                    </p:set>
                                    <p:animEffect transition="in" filter="box(in)">
                                      <p:cBhvr>
                                        <p:cTn id="10" dur="1000"/>
                                        <p:tgtEl>
                                          <p:spTgt spid="97284">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97284">
                                            <p:txEl>
                                              <p:pRg st="1" end="1"/>
                                            </p:txEl>
                                          </p:spTgt>
                                        </p:tgtEl>
                                        <p:attrNameLst>
                                          <p:attrName>style.visibility</p:attrName>
                                        </p:attrNameLst>
                                      </p:cBhvr>
                                      <p:to>
                                        <p:strVal val="visible"/>
                                      </p:to>
                                    </p:set>
                                    <p:animEffect transition="in" filter="box(in)">
                                      <p:cBhvr>
                                        <p:cTn id="15" dur="1000"/>
                                        <p:tgtEl>
                                          <p:spTgt spid="97284">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97284">
                                            <p:txEl>
                                              <p:pRg st="2" end="2"/>
                                            </p:txEl>
                                          </p:spTgt>
                                        </p:tgtEl>
                                        <p:attrNameLst>
                                          <p:attrName>style.visibility</p:attrName>
                                        </p:attrNameLst>
                                      </p:cBhvr>
                                      <p:to>
                                        <p:strVal val="visible"/>
                                      </p:to>
                                    </p:set>
                                    <p:animEffect transition="in" filter="box(in)">
                                      <p:cBhvr>
                                        <p:cTn id="20" dur="1000"/>
                                        <p:tgtEl>
                                          <p:spTgt spid="97284">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97284">
                                            <p:txEl>
                                              <p:pRg st="3" end="3"/>
                                            </p:txEl>
                                          </p:spTgt>
                                        </p:tgtEl>
                                        <p:attrNameLst>
                                          <p:attrName>style.visibility</p:attrName>
                                        </p:attrNameLst>
                                      </p:cBhvr>
                                      <p:to>
                                        <p:strVal val="visible"/>
                                      </p:to>
                                    </p:set>
                                    <p:animEffect transition="in" filter="box(in)">
                                      <p:cBhvr>
                                        <p:cTn id="25" dur="1000"/>
                                        <p:tgtEl>
                                          <p:spTgt spid="9728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4"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83FFFE-8C15-91FB-51E9-CC94B7662F01}"/>
              </a:ext>
            </a:extLst>
          </p:cNvPr>
          <p:cNvSpPr txBox="1"/>
          <p:nvPr/>
        </p:nvSpPr>
        <p:spPr>
          <a:xfrm>
            <a:off x="454632" y="3148242"/>
            <a:ext cx="8142270" cy="653384"/>
          </a:xfrm>
          <a:custGeom>
            <a:avLst/>
            <a:gdLst>
              <a:gd name="connsiteX0" fmla="*/ 0 w 8142270"/>
              <a:gd name="connsiteY0" fmla="*/ 0 h 653384"/>
              <a:gd name="connsiteX1" fmla="*/ 597100 w 8142270"/>
              <a:gd name="connsiteY1" fmla="*/ 0 h 653384"/>
              <a:gd name="connsiteX2" fmla="*/ 1357045 w 8142270"/>
              <a:gd name="connsiteY2" fmla="*/ 0 h 653384"/>
              <a:gd name="connsiteX3" fmla="*/ 1954145 w 8142270"/>
              <a:gd name="connsiteY3" fmla="*/ 0 h 653384"/>
              <a:gd name="connsiteX4" fmla="*/ 2632667 w 8142270"/>
              <a:gd name="connsiteY4" fmla="*/ 0 h 653384"/>
              <a:gd name="connsiteX5" fmla="*/ 3066922 w 8142270"/>
              <a:gd name="connsiteY5" fmla="*/ 0 h 653384"/>
              <a:gd name="connsiteX6" fmla="*/ 3664021 w 8142270"/>
              <a:gd name="connsiteY6" fmla="*/ 0 h 653384"/>
              <a:gd name="connsiteX7" fmla="*/ 4098276 w 8142270"/>
              <a:gd name="connsiteY7" fmla="*/ 0 h 653384"/>
              <a:gd name="connsiteX8" fmla="*/ 4776798 w 8142270"/>
              <a:gd name="connsiteY8" fmla="*/ 0 h 653384"/>
              <a:gd name="connsiteX9" fmla="*/ 5455321 w 8142270"/>
              <a:gd name="connsiteY9" fmla="*/ 0 h 653384"/>
              <a:gd name="connsiteX10" fmla="*/ 5970998 w 8142270"/>
              <a:gd name="connsiteY10" fmla="*/ 0 h 653384"/>
              <a:gd name="connsiteX11" fmla="*/ 6486675 w 8142270"/>
              <a:gd name="connsiteY11" fmla="*/ 0 h 653384"/>
              <a:gd name="connsiteX12" fmla="*/ 7165198 w 8142270"/>
              <a:gd name="connsiteY12" fmla="*/ 0 h 653384"/>
              <a:gd name="connsiteX13" fmla="*/ 8142270 w 8142270"/>
              <a:gd name="connsiteY13" fmla="*/ 0 h 653384"/>
              <a:gd name="connsiteX14" fmla="*/ 8142270 w 8142270"/>
              <a:gd name="connsiteY14" fmla="*/ 653384 h 653384"/>
              <a:gd name="connsiteX15" fmla="*/ 7300902 w 8142270"/>
              <a:gd name="connsiteY15" fmla="*/ 653384 h 653384"/>
              <a:gd name="connsiteX16" fmla="*/ 6540957 w 8142270"/>
              <a:gd name="connsiteY16" fmla="*/ 653384 h 653384"/>
              <a:gd name="connsiteX17" fmla="*/ 6025280 w 8142270"/>
              <a:gd name="connsiteY17" fmla="*/ 653384 h 653384"/>
              <a:gd name="connsiteX18" fmla="*/ 5428180 w 8142270"/>
              <a:gd name="connsiteY18" fmla="*/ 653384 h 653384"/>
              <a:gd name="connsiteX19" fmla="*/ 4749657 w 8142270"/>
              <a:gd name="connsiteY19" fmla="*/ 653384 h 653384"/>
              <a:gd name="connsiteX20" fmla="*/ 4233980 w 8142270"/>
              <a:gd name="connsiteY20" fmla="*/ 653384 h 653384"/>
              <a:gd name="connsiteX21" fmla="*/ 3474035 w 8142270"/>
              <a:gd name="connsiteY21" fmla="*/ 653384 h 653384"/>
              <a:gd name="connsiteX22" fmla="*/ 3039781 w 8142270"/>
              <a:gd name="connsiteY22" fmla="*/ 653384 h 653384"/>
              <a:gd name="connsiteX23" fmla="*/ 2605526 w 8142270"/>
              <a:gd name="connsiteY23" fmla="*/ 653384 h 653384"/>
              <a:gd name="connsiteX24" fmla="*/ 1927004 w 8142270"/>
              <a:gd name="connsiteY24" fmla="*/ 653384 h 653384"/>
              <a:gd name="connsiteX25" fmla="*/ 1329904 w 8142270"/>
              <a:gd name="connsiteY25" fmla="*/ 653384 h 653384"/>
              <a:gd name="connsiteX26" fmla="*/ 651382 w 8142270"/>
              <a:gd name="connsiteY26" fmla="*/ 653384 h 653384"/>
              <a:gd name="connsiteX27" fmla="*/ 0 w 8142270"/>
              <a:gd name="connsiteY27" fmla="*/ 653384 h 653384"/>
              <a:gd name="connsiteX28" fmla="*/ 0 w 8142270"/>
              <a:gd name="connsiteY2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142270" h="653384" fill="none" extrusionOk="0">
                <a:moveTo>
                  <a:pt x="0" y="0"/>
                </a:moveTo>
                <a:cubicBezTo>
                  <a:pt x="247345" y="17190"/>
                  <a:pt x="350290" y="-25085"/>
                  <a:pt x="597100" y="0"/>
                </a:cubicBezTo>
                <a:cubicBezTo>
                  <a:pt x="843910" y="25085"/>
                  <a:pt x="1156651" y="15644"/>
                  <a:pt x="1357045" y="0"/>
                </a:cubicBezTo>
                <a:cubicBezTo>
                  <a:pt x="1557440" y="-15644"/>
                  <a:pt x="1667583" y="641"/>
                  <a:pt x="1954145" y="0"/>
                </a:cubicBezTo>
                <a:cubicBezTo>
                  <a:pt x="2240707" y="-641"/>
                  <a:pt x="2399686" y="-4608"/>
                  <a:pt x="2632667" y="0"/>
                </a:cubicBezTo>
                <a:cubicBezTo>
                  <a:pt x="2865648" y="4608"/>
                  <a:pt x="2971922" y="-21"/>
                  <a:pt x="3066922" y="0"/>
                </a:cubicBezTo>
                <a:cubicBezTo>
                  <a:pt x="3161923" y="21"/>
                  <a:pt x="3440798" y="9302"/>
                  <a:pt x="3664021" y="0"/>
                </a:cubicBezTo>
                <a:cubicBezTo>
                  <a:pt x="3887244" y="-9302"/>
                  <a:pt x="3894841" y="-10233"/>
                  <a:pt x="4098276" y="0"/>
                </a:cubicBezTo>
                <a:cubicBezTo>
                  <a:pt x="4301711" y="10233"/>
                  <a:pt x="4444603" y="-5410"/>
                  <a:pt x="4776798" y="0"/>
                </a:cubicBezTo>
                <a:cubicBezTo>
                  <a:pt x="5108993" y="5410"/>
                  <a:pt x="5318741" y="-10221"/>
                  <a:pt x="5455321" y="0"/>
                </a:cubicBezTo>
                <a:cubicBezTo>
                  <a:pt x="5591901" y="10221"/>
                  <a:pt x="5838659" y="-12157"/>
                  <a:pt x="5970998" y="0"/>
                </a:cubicBezTo>
                <a:cubicBezTo>
                  <a:pt x="6103337" y="12157"/>
                  <a:pt x="6288224" y="16311"/>
                  <a:pt x="6486675" y="0"/>
                </a:cubicBezTo>
                <a:cubicBezTo>
                  <a:pt x="6685126" y="-16311"/>
                  <a:pt x="6997075" y="31294"/>
                  <a:pt x="7165198" y="0"/>
                </a:cubicBezTo>
                <a:cubicBezTo>
                  <a:pt x="7333321" y="-31294"/>
                  <a:pt x="7792042" y="4245"/>
                  <a:pt x="8142270" y="0"/>
                </a:cubicBezTo>
                <a:cubicBezTo>
                  <a:pt x="8119294" y="258263"/>
                  <a:pt x="8168704" y="424844"/>
                  <a:pt x="8142270" y="653384"/>
                </a:cubicBezTo>
                <a:cubicBezTo>
                  <a:pt x="7916081" y="688125"/>
                  <a:pt x="7535586" y="628699"/>
                  <a:pt x="7300902" y="653384"/>
                </a:cubicBezTo>
                <a:cubicBezTo>
                  <a:pt x="7066218" y="678069"/>
                  <a:pt x="6754402" y="624144"/>
                  <a:pt x="6540957" y="653384"/>
                </a:cubicBezTo>
                <a:cubicBezTo>
                  <a:pt x="6327513" y="682624"/>
                  <a:pt x="6193836" y="656326"/>
                  <a:pt x="6025280" y="653384"/>
                </a:cubicBezTo>
                <a:cubicBezTo>
                  <a:pt x="5856724" y="650442"/>
                  <a:pt x="5683779" y="648014"/>
                  <a:pt x="5428180" y="653384"/>
                </a:cubicBezTo>
                <a:cubicBezTo>
                  <a:pt x="5172581" y="658754"/>
                  <a:pt x="4953545" y="661588"/>
                  <a:pt x="4749657" y="653384"/>
                </a:cubicBezTo>
                <a:cubicBezTo>
                  <a:pt x="4545769" y="645180"/>
                  <a:pt x="4441221" y="653838"/>
                  <a:pt x="4233980" y="653384"/>
                </a:cubicBezTo>
                <a:cubicBezTo>
                  <a:pt x="4026739" y="652930"/>
                  <a:pt x="3826057" y="624854"/>
                  <a:pt x="3474035" y="653384"/>
                </a:cubicBezTo>
                <a:cubicBezTo>
                  <a:pt x="3122014" y="681914"/>
                  <a:pt x="3249606" y="650419"/>
                  <a:pt x="3039781" y="653384"/>
                </a:cubicBezTo>
                <a:cubicBezTo>
                  <a:pt x="2829956" y="656349"/>
                  <a:pt x="2740784" y="642351"/>
                  <a:pt x="2605526" y="653384"/>
                </a:cubicBezTo>
                <a:cubicBezTo>
                  <a:pt x="2470269" y="664417"/>
                  <a:pt x="2085369" y="638012"/>
                  <a:pt x="1927004" y="653384"/>
                </a:cubicBezTo>
                <a:cubicBezTo>
                  <a:pt x="1768639" y="668756"/>
                  <a:pt x="1478949" y="635079"/>
                  <a:pt x="1329904" y="653384"/>
                </a:cubicBezTo>
                <a:cubicBezTo>
                  <a:pt x="1180859" y="671689"/>
                  <a:pt x="944146" y="628477"/>
                  <a:pt x="651382" y="653384"/>
                </a:cubicBezTo>
                <a:cubicBezTo>
                  <a:pt x="358618" y="678291"/>
                  <a:pt x="211852" y="645870"/>
                  <a:pt x="0" y="653384"/>
                </a:cubicBezTo>
                <a:cubicBezTo>
                  <a:pt x="22209" y="453734"/>
                  <a:pt x="-26799" y="175806"/>
                  <a:pt x="0" y="0"/>
                </a:cubicBezTo>
                <a:close/>
              </a:path>
              <a:path w="8142270" h="653384" stroke="0" extrusionOk="0">
                <a:moveTo>
                  <a:pt x="0" y="0"/>
                </a:moveTo>
                <a:cubicBezTo>
                  <a:pt x="193841" y="41037"/>
                  <a:pt x="476326" y="-32232"/>
                  <a:pt x="841368" y="0"/>
                </a:cubicBezTo>
                <a:cubicBezTo>
                  <a:pt x="1206410" y="32232"/>
                  <a:pt x="1238589" y="-19178"/>
                  <a:pt x="1601313" y="0"/>
                </a:cubicBezTo>
                <a:cubicBezTo>
                  <a:pt x="1964037" y="19178"/>
                  <a:pt x="2189596" y="-7701"/>
                  <a:pt x="2361258" y="0"/>
                </a:cubicBezTo>
                <a:cubicBezTo>
                  <a:pt x="2532921" y="7701"/>
                  <a:pt x="2877539" y="7784"/>
                  <a:pt x="3202626" y="0"/>
                </a:cubicBezTo>
                <a:cubicBezTo>
                  <a:pt x="3527713" y="-7784"/>
                  <a:pt x="3591240" y="-36600"/>
                  <a:pt x="3962571" y="0"/>
                </a:cubicBezTo>
                <a:cubicBezTo>
                  <a:pt x="4333902" y="36600"/>
                  <a:pt x="4295769" y="19264"/>
                  <a:pt x="4396826" y="0"/>
                </a:cubicBezTo>
                <a:cubicBezTo>
                  <a:pt x="4497884" y="-19264"/>
                  <a:pt x="4978569" y="-3446"/>
                  <a:pt x="5156771" y="0"/>
                </a:cubicBezTo>
                <a:cubicBezTo>
                  <a:pt x="5334974" y="3446"/>
                  <a:pt x="5664483" y="30698"/>
                  <a:pt x="5835294" y="0"/>
                </a:cubicBezTo>
                <a:cubicBezTo>
                  <a:pt x="6006105" y="-30698"/>
                  <a:pt x="6078883" y="-20608"/>
                  <a:pt x="6269548" y="0"/>
                </a:cubicBezTo>
                <a:cubicBezTo>
                  <a:pt x="6460213" y="20608"/>
                  <a:pt x="6713905" y="-29279"/>
                  <a:pt x="6948070" y="0"/>
                </a:cubicBezTo>
                <a:cubicBezTo>
                  <a:pt x="7182235" y="29279"/>
                  <a:pt x="7209673" y="21334"/>
                  <a:pt x="7463748" y="0"/>
                </a:cubicBezTo>
                <a:cubicBezTo>
                  <a:pt x="7717823" y="-21334"/>
                  <a:pt x="7887500" y="28044"/>
                  <a:pt x="8142270" y="0"/>
                </a:cubicBezTo>
                <a:cubicBezTo>
                  <a:pt x="8112432" y="292842"/>
                  <a:pt x="8126156" y="403426"/>
                  <a:pt x="8142270" y="653384"/>
                </a:cubicBezTo>
                <a:cubicBezTo>
                  <a:pt x="7883755" y="669758"/>
                  <a:pt x="7594175" y="650405"/>
                  <a:pt x="7300902" y="653384"/>
                </a:cubicBezTo>
                <a:cubicBezTo>
                  <a:pt x="7007629" y="656363"/>
                  <a:pt x="6881539" y="634189"/>
                  <a:pt x="6703802" y="653384"/>
                </a:cubicBezTo>
                <a:cubicBezTo>
                  <a:pt x="6526065" y="672579"/>
                  <a:pt x="6313108" y="689081"/>
                  <a:pt x="5943857" y="653384"/>
                </a:cubicBezTo>
                <a:cubicBezTo>
                  <a:pt x="5574606" y="617687"/>
                  <a:pt x="5486525" y="691158"/>
                  <a:pt x="5102489" y="653384"/>
                </a:cubicBezTo>
                <a:cubicBezTo>
                  <a:pt x="4718453" y="615610"/>
                  <a:pt x="4535800" y="625731"/>
                  <a:pt x="4261121" y="653384"/>
                </a:cubicBezTo>
                <a:cubicBezTo>
                  <a:pt x="3986442" y="681037"/>
                  <a:pt x="3793464" y="654357"/>
                  <a:pt x="3664021" y="653384"/>
                </a:cubicBezTo>
                <a:cubicBezTo>
                  <a:pt x="3534578" y="652411"/>
                  <a:pt x="3175591" y="634846"/>
                  <a:pt x="2985499" y="653384"/>
                </a:cubicBezTo>
                <a:cubicBezTo>
                  <a:pt x="2795407" y="671922"/>
                  <a:pt x="2698312" y="673401"/>
                  <a:pt x="2551245" y="653384"/>
                </a:cubicBezTo>
                <a:cubicBezTo>
                  <a:pt x="2404178" y="633367"/>
                  <a:pt x="1996965" y="692414"/>
                  <a:pt x="1709877" y="653384"/>
                </a:cubicBezTo>
                <a:cubicBezTo>
                  <a:pt x="1422789" y="614354"/>
                  <a:pt x="1341125" y="660683"/>
                  <a:pt x="1031354" y="653384"/>
                </a:cubicBezTo>
                <a:cubicBezTo>
                  <a:pt x="721583" y="646085"/>
                  <a:pt x="220511" y="700382"/>
                  <a:pt x="0" y="653384"/>
                </a:cubicBezTo>
                <a:cubicBezTo>
                  <a:pt x="-30729" y="413868"/>
                  <a:pt x="15521" y="290717"/>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What is Gambling?</a:t>
            </a:r>
          </a:p>
        </p:txBody>
      </p:sp>
      <p:sp>
        <p:nvSpPr>
          <p:cNvPr id="3" name="Rectangle 2">
            <a:extLst>
              <a:ext uri="{FF2B5EF4-FFF2-40B4-BE49-F238E27FC236}">
                <a16:creationId xmlns:a16="http://schemas.microsoft.com/office/drawing/2014/main" id="{2394FD90-55A9-7901-864E-8F4C9D68A863}"/>
              </a:ext>
            </a:extLst>
          </p:cNvPr>
          <p:cNvSpPr/>
          <p:nvPr/>
        </p:nvSpPr>
        <p:spPr>
          <a:xfrm>
            <a:off x="391727" y="296133"/>
            <a:ext cx="8360558" cy="1200329"/>
          </a:xfrm>
          <a:custGeom>
            <a:avLst/>
            <a:gdLst>
              <a:gd name="connsiteX0" fmla="*/ 0 w 8360558"/>
              <a:gd name="connsiteY0" fmla="*/ 0 h 1200329"/>
              <a:gd name="connsiteX1" fmla="*/ 696713 w 8360558"/>
              <a:gd name="connsiteY1" fmla="*/ 0 h 1200329"/>
              <a:gd name="connsiteX2" fmla="*/ 1142610 w 8360558"/>
              <a:gd name="connsiteY2" fmla="*/ 0 h 1200329"/>
              <a:gd name="connsiteX3" fmla="*/ 2006534 w 8360558"/>
              <a:gd name="connsiteY3" fmla="*/ 0 h 1200329"/>
              <a:gd name="connsiteX4" fmla="*/ 2452430 w 8360558"/>
              <a:gd name="connsiteY4" fmla="*/ 0 h 1200329"/>
              <a:gd name="connsiteX5" fmla="*/ 3232749 w 8360558"/>
              <a:gd name="connsiteY5" fmla="*/ 0 h 1200329"/>
              <a:gd name="connsiteX6" fmla="*/ 3762251 w 8360558"/>
              <a:gd name="connsiteY6" fmla="*/ 0 h 1200329"/>
              <a:gd name="connsiteX7" fmla="*/ 4375359 w 8360558"/>
              <a:gd name="connsiteY7" fmla="*/ 0 h 1200329"/>
              <a:gd name="connsiteX8" fmla="*/ 5239283 w 8360558"/>
              <a:gd name="connsiteY8" fmla="*/ 0 h 1200329"/>
              <a:gd name="connsiteX9" fmla="*/ 6103207 w 8360558"/>
              <a:gd name="connsiteY9" fmla="*/ 0 h 1200329"/>
              <a:gd name="connsiteX10" fmla="*/ 6967132 w 8360558"/>
              <a:gd name="connsiteY10" fmla="*/ 0 h 1200329"/>
              <a:gd name="connsiteX11" fmla="*/ 7663845 w 8360558"/>
              <a:gd name="connsiteY11" fmla="*/ 0 h 1200329"/>
              <a:gd name="connsiteX12" fmla="*/ 8360558 w 8360558"/>
              <a:gd name="connsiteY12" fmla="*/ 0 h 1200329"/>
              <a:gd name="connsiteX13" fmla="*/ 8360558 w 8360558"/>
              <a:gd name="connsiteY13" fmla="*/ 624171 h 1200329"/>
              <a:gd name="connsiteX14" fmla="*/ 8360558 w 8360558"/>
              <a:gd name="connsiteY14" fmla="*/ 1200329 h 1200329"/>
              <a:gd name="connsiteX15" fmla="*/ 7496634 w 8360558"/>
              <a:gd name="connsiteY15" fmla="*/ 1200329 h 1200329"/>
              <a:gd name="connsiteX16" fmla="*/ 6967132 w 8360558"/>
              <a:gd name="connsiteY16" fmla="*/ 1200329 h 1200329"/>
              <a:gd name="connsiteX17" fmla="*/ 6270419 w 8360558"/>
              <a:gd name="connsiteY17" fmla="*/ 1200329 h 1200329"/>
              <a:gd name="connsiteX18" fmla="*/ 5573705 w 8360558"/>
              <a:gd name="connsiteY18" fmla="*/ 1200329 h 1200329"/>
              <a:gd name="connsiteX19" fmla="*/ 4709781 w 8360558"/>
              <a:gd name="connsiteY19" fmla="*/ 1200329 h 1200329"/>
              <a:gd name="connsiteX20" fmla="*/ 4096673 w 8360558"/>
              <a:gd name="connsiteY20" fmla="*/ 1200329 h 1200329"/>
              <a:gd name="connsiteX21" fmla="*/ 3650777 w 8360558"/>
              <a:gd name="connsiteY21" fmla="*/ 1200329 h 1200329"/>
              <a:gd name="connsiteX22" fmla="*/ 3121275 w 8360558"/>
              <a:gd name="connsiteY22" fmla="*/ 1200329 h 1200329"/>
              <a:gd name="connsiteX23" fmla="*/ 2340956 w 8360558"/>
              <a:gd name="connsiteY23" fmla="*/ 1200329 h 1200329"/>
              <a:gd name="connsiteX24" fmla="*/ 1560637 w 8360558"/>
              <a:gd name="connsiteY24" fmla="*/ 1200329 h 1200329"/>
              <a:gd name="connsiteX25" fmla="*/ 780319 w 8360558"/>
              <a:gd name="connsiteY25" fmla="*/ 1200329 h 1200329"/>
              <a:gd name="connsiteX26" fmla="*/ 0 w 8360558"/>
              <a:gd name="connsiteY26" fmla="*/ 1200329 h 1200329"/>
              <a:gd name="connsiteX27" fmla="*/ 0 w 8360558"/>
              <a:gd name="connsiteY27" fmla="*/ 576158 h 1200329"/>
              <a:gd name="connsiteX28" fmla="*/ 0 w 8360558"/>
              <a:gd name="connsiteY28"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360558" h="1200329" fill="none" extrusionOk="0">
                <a:moveTo>
                  <a:pt x="0" y="0"/>
                </a:moveTo>
                <a:cubicBezTo>
                  <a:pt x="305174" y="-8216"/>
                  <a:pt x="391449" y="-24044"/>
                  <a:pt x="696713" y="0"/>
                </a:cubicBezTo>
                <a:cubicBezTo>
                  <a:pt x="1001977" y="24044"/>
                  <a:pt x="995085" y="2376"/>
                  <a:pt x="1142610" y="0"/>
                </a:cubicBezTo>
                <a:cubicBezTo>
                  <a:pt x="1290135" y="-2376"/>
                  <a:pt x="1599348" y="-27928"/>
                  <a:pt x="2006534" y="0"/>
                </a:cubicBezTo>
                <a:cubicBezTo>
                  <a:pt x="2413720" y="27928"/>
                  <a:pt x="2253169" y="4987"/>
                  <a:pt x="2452430" y="0"/>
                </a:cubicBezTo>
                <a:cubicBezTo>
                  <a:pt x="2651691" y="-4987"/>
                  <a:pt x="3040541" y="-21058"/>
                  <a:pt x="3232749" y="0"/>
                </a:cubicBezTo>
                <a:cubicBezTo>
                  <a:pt x="3424957" y="21058"/>
                  <a:pt x="3606780" y="-14136"/>
                  <a:pt x="3762251" y="0"/>
                </a:cubicBezTo>
                <a:cubicBezTo>
                  <a:pt x="3917722" y="14136"/>
                  <a:pt x="4184348" y="-26653"/>
                  <a:pt x="4375359" y="0"/>
                </a:cubicBezTo>
                <a:cubicBezTo>
                  <a:pt x="4566370" y="26653"/>
                  <a:pt x="4943568" y="14054"/>
                  <a:pt x="5239283" y="0"/>
                </a:cubicBezTo>
                <a:cubicBezTo>
                  <a:pt x="5534998" y="-14054"/>
                  <a:pt x="5883648" y="40243"/>
                  <a:pt x="6103207" y="0"/>
                </a:cubicBezTo>
                <a:cubicBezTo>
                  <a:pt x="6322766" y="-40243"/>
                  <a:pt x="6546759" y="13731"/>
                  <a:pt x="6967132" y="0"/>
                </a:cubicBezTo>
                <a:cubicBezTo>
                  <a:pt x="7387505" y="-13731"/>
                  <a:pt x="7397347" y="33760"/>
                  <a:pt x="7663845" y="0"/>
                </a:cubicBezTo>
                <a:cubicBezTo>
                  <a:pt x="7930343" y="-33760"/>
                  <a:pt x="8140580" y="33408"/>
                  <a:pt x="8360558" y="0"/>
                </a:cubicBezTo>
                <a:cubicBezTo>
                  <a:pt x="8366306" y="150050"/>
                  <a:pt x="8389396" y="365157"/>
                  <a:pt x="8360558" y="624171"/>
                </a:cubicBezTo>
                <a:cubicBezTo>
                  <a:pt x="8331720" y="883185"/>
                  <a:pt x="8371753" y="1062064"/>
                  <a:pt x="8360558" y="1200329"/>
                </a:cubicBezTo>
                <a:cubicBezTo>
                  <a:pt x="8028281" y="1186903"/>
                  <a:pt x="7691454" y="1236541"/>
                  <a:pt x="7496634" y="1200329"/>
                </a:cubicBezTo>
                <a:cubicBezTo>
                  <a:pt x="7301814" y="1164117"/>
                  <a:pt x="7193445" y="1173985"/>
                  <a:pt x="6967132" y="1200329"/>
                </a:cubicBezTo>
                <a:cubicBezTo>
                  <a:pt x="6740819" y="1226673"/>
                  <a:pt x="6480372" y="1169923"/>
                  <a:pt x="6270419" y="1200329"/>
                </a:cubicBezTo>
                <a:cubicBezTo>
                  <a:pt x="6060466" y="1230735"/>
                  <a:pt x="5798975" y="1208102"/>
                  <a:pt x="5573705" y="1200329"/>
                </a:cubicBezTo>
                <a:cubicBezTo>
                  <a:pt x="5348435" y="1192556"/>
                  <a:pt x="4959033" y="1195321"/>
                  <a:pt x="4709781" y="1200329"/>
                </a:cubicBezTo>
                <a:cubicBezTo>
                  <a:pt x="4460529" y="1205337"/>
                  <a:pt x="4352462" y="1220224"/>
                  <a:pt x="4096673" y="1200329"/>
                </a:cubicBezTo>
                <a:cubicBezTo>
                  <a:pt x="3840884" y="1180434"/>
                  <a:pt x="3820642" y="1200472"/>
                  <a:pt x="3650777" y="1200329"/>
                </a:cubicBezTo>
                <a:cubicBezTo>
                  <a:pt x="3480912" y="1200186"/>
                  <a:pt x="3234223" y="1212338"/>
                  <a:pt x="3121275" y="1200329"/>
                </a:cubicBezTo>
                <a:cubicBezTo>
                  <a:pt x="3008327" y="1188320"/>
                  <a:pt x="2621359" y="1239229"/>
                  <a:pt x="2340956" y="1200329"/>
                </a:cubicBezTo>
                <a:cubicBezTo>
                  <a:pt x="2060553" y="1161429"/>
                  <a:pt x="1759737" y="1182419"/>
                  <a:pt x="1560637" y="1200329"/>
                </a:cubicBezTo>
                <a:cubicBezTo>
                  <a:pt x="1361537" y="1218239"/>
                  <a:pt x="1168044" y="1163958"/>
                  <a:pt x="780319" y="1200329"/>
                </a:cubicBezTo>
                <a:cubicBezTo>
                  <a:pt x="392594" y="1236700"/>
                  <a:pt x="262336" y="1191264"/>
                  <a:pt x="0" y="1200329"/>
                </a:cubicBezTo>
                <a:cubicBezTo>
                  <a:pt x="15533" y="922341"/>
                  <a:pt x="-1738" y="854172"/>
                  <a:pt x="0" y="576158"/>
                </a:cubicBezTo>
                <a:cubicBezTo>
                  <a:pt x="1738" y="298144"/>
                  <a:pt x="13649" y="188836"/>
                  <a:pt x="0" y="0"/>
                </a:cubicBezTo>
                <a:close/>
              </a:path>
              <a:path w="8360558" h="1200329" stroke="0" extrusionOk="0">
                <a:moveTo>
                  <a:pt x="0" y="0"/>
                </a:moveTo>
                <a:cubicBezTo>
                  <a:pt x="175319" y="-20181"/>
                  <a:pt x="267289" y="-9293"/>
                  <a:pt x="529502" y="0"/>
                </a:cubicBezTo>
                <a:cubicBezTo>
                  <a:pt x="791715" y="9293"/>
                  <a:pt x="924274" y="20531"/>
                  <a:pt x="1226215" y="0"/>
                </a:cubicBezTo>
                <a:cubicBezTo>
                  <a:pt x="1528156" y="-20531"/>
                  <a:pt x="1780951" y="-34363"/>
                  <a:pt x="1922928" y="0"/>
                </a:cubicBezTo>
                <a:cubicBezTo>
                  <a:pt x="2064905" y="34363"/>
                  <a:pt x="2427953" y="-27092"/>
                  <a:pt x="2786853" y="0"/>
                </a:cubicBezTo>
                <a:cubicBezTo>
                  <a:pt x="3145754" y="27092"/>
                  <a:pt x="3328776" y="-21765"/>
                  <a:pt x="3567171" y="0"/>
                </a:cubicBezTo>
                <a:cubicBezTo>
                  <a:pt x="3805566" y="21765"/>
                  <a:pt x="4124789" y="36832"/>
                  <a:pt x="4347490" y="0"/>
                </a:cubicBezTo>
                <a:cubicBezTo>
                  <a:pt x="4570191" y="-36832"/>
                  <a:pt x="4796855" y="-3447"/>
                  <a:pt x="5044203" y="0"/>
                </a:cubicBezTo>
                <a:cubicBezTo>
                  <a:pt x="5291551" y="3447"/>
                  <a:pt x="5512812" y="24533"/>
                  <a:pt x="5657311" y="0"/>
                </a:cubicBezTo>
                <a:cubicBezTo>
                  <a:pt x="5801810" y="-24533"/>
                  <a:pt x="5898525" y="21550"/>
                  <a:pt x="6103207" y="0"/>
                </a:cubicBezTo>
                <a:cubicBezTo>
                  <a:pt x="6307889" y="-21550"/>
                  <a:pt x="6376320" y="5551"/>
                  <a:pt x="6549104" y="0"/>
                </a:cubicBezTo>
                <a:cubicBezTo>
                  <a:pt x="6721888" y="-5551"/>
                  <a:pt x="7007637" y="4226"/>
                  <a:pt x="7329423" y="0"/>
                </a:cubicBezTo>
                <a:cubicBezTo>
                  <a:pt x="7651209" y="-4226"/>
                  <a:pt x="7899224" y="-39551"/>
                  <a:pt x="8360558" y="0"/>
                </a:cubicBezTo>
                <a:cubicBezTo>
                  <a:pt x="8369818" y="123181"/>
                  <a:pt x="8349620" y="296634"/>
                  <a:pt x="8360558" y="564155"/>
                </a:cubicBezTo>
                <a:cubicBezTo>
                  <a:pt x="8371496" y="831677"/>
                  <a:pt x="8381525" y="927418"/>
                  <a:pt x="8360558" y="1200329"/>
                </a:cubicBezTo>
                <a:cubicBezTo>
                  <a:pt x="8019266" y="1166522"/>
                  <a:pt x="7880976" y="1228499"/>
                  <a:pt x="7663845" y="1200329"/>
                </a:cubicBezTo>
                <a:cubicBezTo>
                  <a:pt x="7446714" y="1172159"/>
                  <a:pt x="7336522" y="1189987"/>
                  <a:pt x="7217948" y="1200329"/>
                </a:cubicBezTo>
                <a:cubicBezTo>
                  <a:pt x="7099374" y="1210671"/>
                  <a:pt x="6876821" y="1193308"/>
                  <a:pt x="6688446" y="1200329"/>
                </a:cubicBezTo>
                <a:cubicBezTo>
                  <a:pt x="6500071" y="1207350"/>
                  <a:pt x="6186698" y="1175756"/>
                  <a:pt x="5824522" y="1200329"/>
                </a:cubicBezTo>
                <a:cubicBezTo>
                  <a:pt x="5462346" y="1224902"/>
                  <a:pt x="5451336" y="1178013"/>
                  <a:pt x="5295020" y="1200329"/>
                </a:cubicBezTo>
                <a:cubicBezTo>
                  <a:pt x="5138704" y="1222645"/>
                  <a:pt x="4926958" y="1226739"/>
                  <a:pt x="4598307" y="1200329"/>
                </a:cubicBezTo>
                <a:cubicBezTo>
                  <a:pt x="4269656" y="1173919"/>
                  <a:pt x="4188666" y="1216137"/>
                  <a:pt x="4068805" y="1200329"/>
                </a:cubicBezTo>
                <a:cubicBezTo>
                  <a:pt x="3948944" y="1184521"/>
                  <a:pt x="3617831" y="1201260"/>
                  <a:pt x="3372092" y="1200329"/>
                </a:cubicBezTo>
                <a:cubicBezTo>
                  <a:pt x="3126353" y="1199398"/>
                  <a:pt x="3036618" y="1185156"/>
                  <a:pt x="2926195" y="1200329"/>
                </a:cubicBezTo>
                <a:cubicBezTo>
                  <a:pt x="2815772" y="1215502"/>
                  <a:pt x="2675901" y="1197544"/>
                  <a:pt x="2480299" y="1200329"/>
                </a:cubicBezTo>
                <a:cubicBezTo>
                  <a:pt x="2284697" y="1203114"/>
                  <a:pt x="2003222" y="1171611"/>
                  <a:pt x="1699980" y="1200329"/>
                </a:cubicBezTo>
                <a:cubicBezTo>
                  <a:pt x="1396738" y="1229047"/>
                  <a:pt x="1321348" y="1196661"/>
                  <a:pt x="1086873" y="1200329"/>
                </a:cubicBezTo>
                <a:cubicBezTo>
                  <a:pt x="852398" y="1203997"/>
                  <a:pt x="293963" y="1163199"/>
                  <a:pt x="0" y="1200329"/>
                </a:cubicBezTo>
                <a:cubicBezTo>
                  <a:pt x="-29184" y="1007684"/>
                  <a:pt x="1099" y="750263"/>
                  <a:pt x="0" y="576158"/>
                </a:cubicBezTo>
                <a:cubicBezTo>
                  <a:pt x="-1099" y="402053"/>
                  <a:pt x="26128" y="158840"/>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Gamble?</a:t>
            </a:r>
          </a:p>
        </p:txBody>
      </p:sp>
    </p:spTree>
    <p:extLst>
      <p:ext uri="{BB962C8B-B14F-4D97-AF65-F5344CB8AC3E}">
        <p14:creationId xmlns:p14="http://schemas.microsoft.com/office/powerpoint/2010/main" val="24099560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D56955-8A54-D11F-48F7-1FD01B9A36D5}"/>
              </a:ext>
            </a:extLst>
          </p:cNvPr>
          <p:cNvSpPr txBox="1"/>
          <p:nvPr/>
        </p:nvSpPr>
        <p:spPr>
          <a:xfrm>
            <a:off x="1971107" y="379357"/>
            <a:ext cx="5201785" cy="653384"/>
          </a:xfrm>
          <a:custGeom>
            <a:avLst/>
            <a:gdLst>
              <a:gd name="connsiteX0" fmla="*/ 0 w 5201785"/>
              <a:gd name="connsiteY0" fmla="*/ 0 h 653384"/>
              <a:gd name="connsiteX1" fmla="*/ 546187 w 5201785"/>
              <a:gd name="connsiteY1" fmla="*/ 0 h 653384"/>
              <a:gd name="connsiteX2" fmla="*/ 1248428 w 5201785"/>
              <a:gd name="connsiteY2" fmla="*/ 0 h 653384"/>
              <a:gd name="connsiteX3" fmla="*/ 1794616 w 5201785"/>
              <a:gd name="connsiteY3" fmla="*/ 0 h 653384"/>
              <a:gd name="connsiteX4" fmla="*/ 2288785 w 5201785"/>
              <a:gd name="connsiteY4" fmla="*/ 0 h 653384"/>
              <a:gd name="connsiteX5" fmla="*/ 2991026 w 5201785"/>
              <a:gd name="connsiteY5" fmla="*/ 0 h 653384"/>
              <a:gd name="connsiteX6" fmla="*/ 3641250 w 5201785"/>
              <a:gd name="connsiteY6" fmla="*/ 0 h 653384"/>
              <a:gd name="connsiteX7" fmla="*/ 4343490 w 5201785"/>
              <a:gd name="connsiteY7" fmla="*/ 0 h 653384"/>
              <a:gd name="connsiteX8" fmla="*/ 5201785 w 5201785"/>
              <a:gd name="connsiteY8" fmla="*/ 0 h 653384"/>
              <a:gd name="connsiteX9" fmla="*/ 5201785 w 5201785"/>
              <a:gd name="connsiteY9" fmla="*/ 653384 h 653384"/>
              <a:gd name="connsiteX10" fmla="*/ 4551562 w 5201785"/>
              <a:gd name="connsiteY10" fmla="*/ 653384 h 653384"/>
              <a:gd name="connsiteX11" fmla="*/ 3849321 w 5201785"/>
              <a:gd name="connsiteY11" fmla="*/ 653384 h 653384"/>
              <a:gd name="connsiteX12" fmla="*/ 3147080 w 5201785"/>
              <a:gd name="connsiteY12" fmla="*/ 653384 h 653384"/>
              <a:gd name="connsiteX13" fmla="*/ 2652910 w 5201785"/>
              <a:gd name="connsiteY13" fmla="*/ 653384 h 653384"/>
              <a:gd name="connsiteX14" fmla="*/ 2054705 w 5201785"/>
              <a:gd name="connsiteY14" fmla="*/ 653384 h 653384"/>
              <a:gd name="connsiteX15" fmla="*/ 1352464 w 5201785"/>
              <a:gd name="connsiteY15" fmla="*/ 653384 h 653384"/>
              <a:gd name="connsiteX16" fmla="*/ 858295 w 5201785"/>
              <a:gd name="connsiteY16" fmla="*/ 653384 h 653384"/>
              <a:gd name="connsiteX17" fmla="*/ 0 w 5201785"/>
              <a:gd name="connsiteY17" fmla="*/ 653384 h 653384"/>
              <a:gd name="connsiteX18" fmla="*/ 0 w 5201785"/>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01785" h="653384" fill="none" extrusionOk="0">
                <a:moveTo>
                  <a:pt x="0" y="0"/>
                </a:moveTo>
                <a:cubicBezTo>
                  <a:pt x="154726" y="-5799"/>
                  <a:pt x="282889" y="4150"/>
                  <a:pt x="546187" y="0"/>
                </a:cubicBezTo>
                <a:cubicBezTo>
                  <a:pt x="809485" y="-4150"/>
                  <a:pt x="951671" y="-23601"/>
                  <a:pt x="1248428" y="0"/>
                </a:cubicBezTo>
                <a:cubicBezTo>
                  <a:pt x="1545185" y="23601"/>
                  <a:pt x="1583950" y="-21087"/>
                  <a:pt x="1794616" y="0"/>
                </a:cubicBezTo>
                <a:cubicBezTo>
                  <a:pt x="2005282" y="21087"/>
                  <a:pt x="2071302" y="13785"/>
                  <a:pt x="2288785" y="0"/>
                </a:cubicBezTo>
                <a:cubicBezTo>
                  <a:pt x="2506268" y="-13785"/>
                  <a:pt x="2739389" y="-3645"/>
                  <a:pt x="2991026" y="0"/>
                </a:cubicBezTo>
                <a:cubicBezTo>
                  <a:pt x="3242663" y="3645"/>
                  <a:pt x="3391812" y="-18666"/>
                  <a:pt x="3641250" y="0"/>
                </a:cubicBezTo>
                <a:cubicBezTo>
                  <a:pt x="3890688" y="18666"/>
                  <a:pt x="4133669" y="-17827"/>
                  <a:pt x="4343490" y="0"/>
                </a:cubicBezTo>
                <a:cubicBezTo>
                  <a:pt x="4553311" y="17827"/>
                  <a:pt x="4804504" y="-42402"/>
                  <a:pt x="5201785" y="0"/>
                </a:cubicBezTo>
                <a:cubicBezTo>
                  <a:pt x="5231093" y="245653"/>
                  <a:pt x="5169329" y="520128"/>
                  <a:pt x="5201785" y="653384"/>
                </a:cubicBezTo>
                <a:cubicBezTo>
                  <a:pt x="5032202" y="681126"/>
                  <a:pt x="4862986" y="630515"/>
                  <a:pt x="4551562" y="653384"/>
                </a:cubicBezTo>
                <a:cubicBezTo>
                  <a:pt x="4240138" y="676253"/>
                  <a:pt x="4161937" y="655860"/>
                  <a:pt x="3849321" y="653384"/>
                </a:cubicBezTo>
                <a:cubicBezTo>
                  <a:pt x="3536705" y="650908"/>
                  <a:pt x="3416344" y="661815"/>
                  <a:pt x="3147080" y="653384"/>
                </a:cubicBezTo>
                <a:cubicBezTo>
                  <a:pt x="2877816" y="644953"/>
                  <a:pt x="2840196" y="670386"/>
                  <a:pt x="2652910" y="653384"/>
                </a:cubicBezTo>
                <a:cubicBezTo>
                  <a:pt x="2465624" y="636383"/>
                  <a:pt x="2176920" y="656828"/>
                  <a:pt x="2054705" y="653384"/>
                </a:cubicBezTo>
                <a:cubicBezTo>
                  <a:pt x="1932490" y="649940"/>
                  <a:pt x="1608121" y="676546"/>
                  <a:pt x="1352464" y="653384"/>
                </a:cubicBezTo>
                <a:cubicBezTo>
                  <a:pt x="1096807" y="630222"/>
                  <a:pt x="980481" y="645451"/>
                  <a:pt x="858295" y="653384"/>
                </a:cubicBezTo>
                <a:cubicBezTo>
                  <a:pt x="736109" y="661317"/>
                  <a:pt x="235688" y="617312"/>
                  <a:pt x="0" y="653384"/>
                </a:cubicBezTo>
                <a:cubicBezTo>
                  <a:pt x="20477" y="337814"/>
                  <a:pt x="-7019" y="217964"/>
                  <a:pt x="0" y="0"/>
                </a:cubicBezTo>
                <a:close/>
              </a:path>
              <a:path w="5201785" h="653384" stroke="0" extrusionOk="0">
                <a:moveTo>
                  <a:pt x="0" y="0"/>
                </a:moveTo>
                <a:cubicBezTo>
                  <a:pt x="302338" y="-3148"/>
                  <a:pt x="506648" y="-4640"/>
                  <a:pt x="754259" y="0"/>
                </a:cubicBezTo>
                <a:cubicBezTo>
                  <a:pt x="1001870" y="4640"/>
                  <a:pt x="1157193" y="22693"/>
                  <a:pt x="1456500" y="0"/>
                </a:cubicBezTo>
                <a:cubicBezTo>
                  <a:pt x="1755807" y="-22693"/>
                  <a:pt x="1993514" y="-5633"/>
                  <a:pt x="2158741" y="0"/>
                </a:cubicBezTo>
                <a:cubicBezTo>
                  <a:pt x="2323968" y="5633"/>
                  <a:pt x="2680986" y="-33399"/>
                  <a:pt x="2913000" y="0"/>
                </a:cubicBezTo>
                <a:cubicBezTo>
                  <a:pt x="3145014" y="33399"/>
                  <a:pt x="3264659" y="11274"/>
                  <a:pt x="3615241" y="0"/>
                </a:cubicBezTo>
                <a:cubicBezTo>
                  <a:pt x="3965823" y="-11274"/>
                  <a:pt x="3876085" y="-1665"/>
                  <a:pt x="4109410" y="0"/>
                </a:cubicBezTo>
                <a:cubicBezTo>
                  <a:pt x="4342735" y="1665"/>
                  <a:pt x="4779296" y="20371"/>
                  <a:pt x="5201785" y="0"/>
                </a:cubicBezTo>
                <a:cubicBezTo>
                  <a:pt x="5215508" y="231475"/>
                  <a:pt x="5218766" y="377270"/>
                  <a:pt x="5201785" y="653384"/>
                </a:cubicBezTo>
                <a:cubicBezTo>
                  <a:pt x="4976966" y="636979"/>
                  <a:pt x="4714408" y="676415"/>
                  <a:pt x="4551562" y="653384"/>
                </a:cubicBezTo>
                <a:cubicBezTo>
                  <a:pt x="4388716" y="630353"/>
                  <a:pt x="4071849" y="642615"/>
                  <a:pt x="3901339" y="653384"/>
                </a:cubicBezTo>
                <a:cubicBezTo>
                  <a:pt x="3730829" y="664153"/>
                  <a:pt x="3451770" y="641666"/>
                  <a:pt x="3303133" y="653384"/>
                </a:cubicBezTo>
                <a:cubicBezTo>
                  <a:pt x="3154496" y="665102"/>
                  <a:pt x="2899791" y="632401"/>
                  <a:pt x="2756946" y="653384"/>
                </a:cubicBezTo>
                <a:cubicBezTo>
                  <a:pt x="2614101" y="674367"/>
                  <a:pt x="2299569" y="647919"/>
                  <a:pt x="2158741" y="653384"/>
                </a:cubicBezTo>
                <a:cubicBezTo>
                  <a:pt x="2017913" y="658849"/>
                  <a:pt x="1881460" y="673209"/>
                  <a:pt x="1664571" y="653384"/>
                </a:cubicBezTo>
                <a:cubicBezTo>
                  <a:pt x="1447682" y="633560"/>
                  <a:pt x="1359345" y="660361"/>
                  <a:pt x="1066366" y="653384"/>
                </a:cubicBezTo>
                <a:cubicBezTo>
                  <a:pt x="773388" y="646407"/>
                  <a:pt x="364915" y="656564"/>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What is </a:t>
            </a:r>
            <a:r>
              <a:rPr lang="en-US" sz="3600" dirty="0">
                <a:latin typeface="Maiandra GD" pitchFamily="34" charset="0"/>
              </a:rPr>
              <a:t>Gambling</a:t>
            </a:r>
            <a:r>
              <a:rPr kumimoji="0" lang="en-US" sz="3600" b="0" i="0" u="none" strike="noStrike" kern="1200" cap="none" spc="0" normalizeH="0" baseline="0" noProof="0" dirty="0">
                <a:ln>
                  <a:noFill/>
                </a:ln>
                <a:uLnTx/>
                <a:uFillTx/>
                <a:latin typeface="Maiandra GD" pitchFamily="34" charset="0"/>
                <a:ea typeface="+mn-ea"/>
                <a:cs typeface="+mn-cs"/>
              </a:rPr>
              <a:t>?</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5" name="Rectangle 3">
            <a:extLst>
              <a:ext uri="{FF2B5EF4-FFF2-40B4-BE49-F238E27FC236}">
                <a16:creationId xmlns:a16="http://schemas.microsoft.com/office/drawing/2014/main" id="{889DFBCF-B68E-6340-83B4-97525A7834C2}"/>
              </a:ext>
            </a:extLst>
          </p:cNvPr>
          <p:cNvSpPr txBox="1">
            <a:spLocks noChangeArrowheads="1"/>
          </p:cNvSpPr>
          <p:nvPr/>
        </p:nvSpPr>
        <p:spPr>
          <a:xfrm>
            <a:off x="2708953" y="2172128"/>
            <a:ext cx="5181600" cy="4114800"/>
          </a:xfrm>
          <a:prstGeom prst="rect">
            <a:avLst/>
          </a:prstGeom>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indent="0" defTabSz="914400">
              <a:lnSpc>
                <a:spcPct val="80000"/>
              </a:lnSpc>
              <a:buClr>
                <a:srgbClr val="ECE9C6"/>
              </a:buClr>
              <a:buNone/>
              <a:defRPr/>
            </a:pPr>
            <a:endParaRPr kumimoji="0" lang="en-US" sz="2800" b="0" i="1" u="none" strike="noStrike" kern="1200" cap="none" spc="0" normalizeH="0" baseline="0" noProof="0" dirty="0">
              <a:ln>
                <a:noFill/>
              </a:ln>
              <a:solidFill>
                <a:srgbClr val="3333CC"/>
              </a:solidFill>
              <a:effectLst>
                <a:outerShdw blurRad="38100" dist="38100" dir="2700000" algn="tl">
                  <a:srgbClr val="000000">
                    <a:alpha val="43137"/>
                  </a:srgbClr>
                </a:outerShdw>
              </a:effectLst>
              <a:uLnTx/>
              <a:uFillTx/>
              <a:latin typeface="Corbel"/>
              <a:ea typeface="+mn-ea"/>
              <a:cs typeface="+mn-cs"/>
            </a:endParaRPr>
          </a:p>
        </p:txBody>
      </p:sp>
      <p:sp>
        <p:nvSpPr>
          <p:cNvPr id="4" name="Text Box 4">
            <a:extLst>
              <a:ext uri="{FF2B5EF4-FFF2-40B4-BE49-F238E27FC236}">
                <a16:creationId xmlns:a16="http://schemas.microsoft.com/office/drawing/2014/main" id="{33A13AFA-DC4C-B746-21AE-2846247E1B27}"/>
              </a:ext>
            </a:extLst>
          </p:cNvPr>
          <p:cNvSpPr txBox="1">
            <a:spLocks noChangeArrowheads="1"/>
          </p:cNvSpPr>
          <p:nvPr/>
        </p:nvSpPr>
        <p:spPr bwMode="auto">
          <a:xfrm>
            <a:off x="817581" y="1679089"/>
            <a:ext cx="7659444" cy="449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fontAlgn="base" hangingPunct="0">
              <a:spcBef>
                <a:spcPct val="50000"/>
              </a:spcBef>
              <a:spcAft>
                <a:spcPct val="0"/>
              </a:spcAft>
              <a:buFontTx/>
              <a:buChar char="•"/>
            </a:pPr>
            <a:r>
              <a:rPr lang="en-US" sz="2600" dirty="0"/>
              <a:t>“To bet money on the outcome of a game, contest, or other event” (AHD, p. 546)</a:t>
            </a:r>
          </a:p>
          <a:p>
            <a:pPr eaLnBrk="0" fontAlgn="base" hangingPunct="0">
              <a:spcBef>
                <a:spcPct val="50000"/>
              </a:spcBef>
              <a:spcAft>
                <a:spcPct val="0"/>
              </a:spcAft>
              <a:buFontTx/>
              <a:buChar char="•"/>
            </a:pPr>
            <a:r>
              <a:rPr lang="en-US" sz="2600" dirty="0"/>
              <a:t>“Gambling is the wagering of money or other valuables on the outcome of a game or other event” (Grolier Multimedia Ency.)</a:t>
            </a:r>
          </a:p>
          <a:p>
            <a:pPr eaLnBrk="0" fontAlgn="base" hangingPunct="0">
              <a:spcBef>
                <a:spcPct val="50000"/>
              </a:spcBef>
              <a:spcAft>
                <a:spcPct val="0"/>
              </a:spcAft>
              <a:buFontTx/>
              <a:buChar char="•"/>
            </a:pPr>
            <a:r>
              <a:rPr lang="en-US" sz="2600" dirty="0"/>
              <a:t>“Gambling is betting on the outcome of a future event. Gamblers usually bet money or something else of value as a stake on the outcome they predict. When the outcome is settled, the winner collects the loser’s stakes” (World Book Ency.)</a:t>
            </a:r>
          </a:p>
        </p:txBody>
      </p:sp>
    </p:spTree>
    <p:extLst>
      <p:ext uri="{BB962C8B-B14F-4D97-AF65-F5344CB8AC3E}">
        <p14:creationId xmlns:p14="http://schemas.microsoft.com/office/powerpoint/2010/main" val="4330400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10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10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0" name="Line 10"/>
          <p:cNvSpPr>
            <a:spLocks noChangeShapeType="1"/>
          </p:cNvSpPr>
          <p:nvPr/>
        </p:nvSpPr>
        <p:spPr bwMode="auto">
          <a:xfrm>
            <a:off x="5486400" y="3886200"/>
            <a:ext cx="812800" cy="74295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a:ea typeface="+mn-ea"/>
              <a:cs typeface="+mn-cs"/>
            </a:endParaRPr>
          </a:p>
        </p:txBody>
      </p:sp>
      <p:sp>
        <p:nvSpPr>
          <p:cNvPr id="92169" name="Line 9"/>
          <p:cNvSpPr>
            <a:spLocks noChangeShapeType="1"/>
          </p:cNvSpPr>
          <p:nvPr/>
        </p:nvSpPr>
        <p:spPr bwMode="auto">
          <a:xfrm flipH="1">
            <a:off x="2540000" y="3886200"/>
            <a:ext cx="711200" cy="57150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a:ea typeface="+mn-ea"/>
              <a:cs typeface="+mn-cs"/>
            </a:endParaRPr>
          </a:p>
        </p:txBody>
      </p:sp>
      <p:sp>
        <p:nvSpPr>
          <p:cNvPr id="92162" name="Rectangle 2"/>
          <p:cNvSpPr>
            <a:spLocks noChangeArrowheads="1"/>
          </p:cNvSpPr>
          <p:nvPr/>
        </p:nvSpPr>
        <p:spPr bwMode="auto">
          <a:xfrm>
            <a:off x="2641600" y="342900"/>
            <a:ext cx="3860800" cy="1028700"/>
          </a:xfrm>
          <a:prstGeom prst="rect">
            <a:avLst/>
          </a:prstGeom>
          <a:solidFill>
            <a:srgbClr val="000000"/>
          </a:solidFill>
          <a:ln w="5715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Times New Roman" pitchFamily="18" charset="0"/>
                <a:ea typeface="+mn-ea"/>
                <a:cs typeface="+mn-cs"/>
              </a:rPr>
              <a:t>Event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1" u="none" strike="noStrike" kern="1200" cap="none" spc="0" normalizeH="0" baseline="0" noProof="0">
                <a:ln>
                  <a:noFill/>
                </a:ln>
                <a:solidFill>
                  <a:srgbClr val="FFFFFF"/>
                </a:solidFill>
                <a:effectLst/>
                <a:uLnTx/>
                <a:uFillTx/>
                <a:latin typeface="Times New Roman" pitchFamily="18" charset="0"/>
                <a:ea typeface="+mn-ea"/>
                <a:cs typeface="+mn-cs"/>
              </a:rPr>
              <a:t>(uncertain)</a:t>
            </a:r>
            <a:endParaRPr kumimoji="0" lang="en-US" sz="2400" b="0"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
        <p:nvSpPr>
          <p:cNvPr id="92163" name="Rectangle 3"/>
          <p:cNvSpPr>
            <a:spLocks noChangeArrowheads="1"/>
          </p:cNvSpPr>
          <p:nvPr/>
        </p:nvSpPr>
        <p:spPr bwMode="auto">
          <a:xfrm>
            <a:off x="2235200" y="1885950"/>
            <a:ext cx="4673600" cy="2152650"/>
          </a:xfrm>
          <a:prstGeom prst="rect">
            <a:avLst/>
          </a:prstGeom>
          <a:solidFill>
            <a:srgbClr val="000000"/>
          </a:solidFill>
          <a:ln w="5715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Times New Roman" pitchFamily="18" charset="0"/>
                <a:ea typeface="+mn-ea"/>
                <a:cs typeface="+mn-cs"/>
              </a:rPr>
              <a:t>Stake / Wager</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FFFFFF"/>
              </a:solidFill>
              <a:effectLst/>
              <a:uLnTx/>
              <a:uFillTx/>
              <a:latin typeface="Times New Roman"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FFFFFF"/>
              </a:solidFill>
              <a:effectLst/>
              <a:uLnTx/>
              <a:uFillTx/>
              <a:latin typeface="Times New Roman" pitchFamily="18"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FFFFFF"/>
                </a:solidFill>
                <a:effectLst/>
                <a:uLnTx/>
                <a:uFillTx/>
                <a:latin typeface="Times New Roman" pitchFamily="18" charset="0"/>
                <a:ea typeface="+mn-ea"/>
                <a:cs typeface="+mn-cs"/>
              </a:rPr>
              <a:t>Money or anything of value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FFFFFF"/>
                </a:solidFill>
                <a:effectLst/>
                <a:uLnTx/>
                <a:uFillTx/>
                <a:latin typeface="Times New Roman" pitchFamily="18" charset="0"/>
                <a:ea typeface="+mn-ea"/>
                <a:cs typeface="+mn-cs"/>
              </a:rPr>
              <a:t>Agreed upon before</a:t>
            </a:r>
            <a:endParaRPr kumimoji="0" lang="en-US" sz="2800" b="0"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graphicFrame>
        <p:nvGraphicFramePr>
          <p:cNvPr id="92164" name="Object 4"/>
          <p:cNvGraphicFramePr>
            <a:graphicFrameLocks noChangeAspect="1"/>
          </p:cNvGraphicFramePr>
          <p:nvPr/>
        </p:nvGraphicFramePr>
        <p:xfrm>
          <a:off x="3962400" y="2371725"/>
          <a:ext cx="1244600" cy="981075"/>
        </p:xfrm>
        <a:graphic>
          <a:graphicData uri="http://schemas.openxmlformats.org/presentationml/2006/ole">
            <mc:AlternateContent xmlns:mc="http://schemas.openxmlformats.org/markup-compatibility/2006">
              <mc:Choice xmlns:v="urn:schemas-microsoft-com:vml" Requires="v">
                <p:oleObj name="Drawing" r:id="rId2" imgW="2514600" imgH="1981080" progId="WPDraw30.Drawing">
                  <p:embed/>
                </p:oleObj>
              </mc:Choice>
              <mc:Fallback>
                <p:oleObj name="Drawing" r:id="rId2" imgW="2514600" imgH="1981080" progId="WPDraw30.Drawing">
                  <p:embed/>
                  <p:pic>
                    <p:nvPicPr>
                      <p:cNvPr id="92164"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371725"/>
                        <a:ext cx="1244600"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65" name="Object 5"/>
          <p:cNvGraphicFramePr>
            <a:graphicFrameLocks noChangeAspect="1"/>
          </p:cNvGraphicFramePr>
          <p:nvPr/>
        </p:nvGraphicFramePr>
        <p:xfrm>
          <a:off x="1630363" y="4457700"/>
          <a:ext cx="1317625" cy="1487488"/>
        </p:xfrm>
        <a:graphic>
          <a:graphicData uri="http://schemas.openxmlformats.org/presentationml/2006/ole">
            <mc:AlternateContent xmlns:mc="http://schemas.openxmlformats.org/markup-compatibility/2006">
              <mc:Choice xmlns:v="urn:schemas-microsoft-com:vml" Requires="v">
                <p:oleObj name="GALLERY" r:id="rId4" imgW="6213240" imgH="7012440" progId="GALLERYClipart">
                  <p:embed/>
                </p:oleObj>
              </mc:Choice>
              <mc:Fallback>
                <p:oleObj name="GALLERY" r:id="rId4" imgW="6213240" imgH="7012440" progId="GALLERYClipart">
                  <p:embed/>
                  <p:pic>
                    <p:nvPicPr>
                      <p:cNvPr id="92165"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0363" y="4457700"/>
                        <a:ext cx="1317625" cy="1487488"/>
                      </a:xfrm>
                      <a:prstGeom prst="rect">
                        <a:avLst/>
                      </a:prstGeom>
                      <a:noFill/>
                      <a:ln>
                        <a:noFill/>
                      </a:ln>
                      <a:effectLst/>
                    </p:spPr>
                  </p:pic>
                </p:oleObj>
              </mc:Fallback>
            </mc:AlternateContent>
          </a:graphicData>
        </a:graphic>
      </p:graphicFrame>
      <p:graphicFrame>
        <p:nvGraphicFramePr>
          <p:cNvPr id="92166" name="Object 6"/>
          <p:cNvGraphicFramePr>
            <a:graphicFrameLocks noChangeAspect="1"/>
          </p:cNvGraphicFramePr>
          <p:nvPr/>
        </p:nvGraphicFramePr>
        <p:xfrm>
          <a:off x="6306501" y="4438650"/>
          <a:ext cx="1265238" cy="1428750"/>
        </p:xfrm>
        <a:graphic>
          <a:graphicData uri="http://schemas.openxmlformats.org/presentationml/2006/ole">
            <mc:AlternateContent xmlns:mc="http://schemas.openxmlformats.org/markup-compatibility/2006">
              <mc:Choice xmlns:v="urn:schemas-microsoft-com:vml" Requires="v">
                <p:oleObj name="GALLERY" r:id="rId6" imgW="6845040" imgH="7726680" progId="GALLERYClipart">
                  <p:embed/>
                </p:oleObj>
              </mc:Choice>
              <mc:Fallback>
                <p:oleObj name="GALLERY" r:id="rId6" imgW="6845040" imgH="7726680" progId="GALLERYClipart">
                  <p:embed/>
                  <p:pic>
                    <p:nvPicPr>
                      <p:cNvPr id="92166"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6501" y="4438650"/>
                        <a:ext cx="1265238" cy="1428750"/>
                      </a:xfrm>
                      <a:prstGeom prst="rect">
                        <a:avLst/>
                      </a:prstGeom>
                      <a:noFill/>
                      <a:ln>
                        <a:noFill/>
                      </a:ln>
                      <a:effectLst/>
                    </p:spPr>
                  </p:pic>
                </p:oleObj>
              </mc:Fallback>
            </mc:AlternateContent>
          </a:graphicData>
        </a:graphic>
      </p:graphicFrame>
      <p:sp>
        <p:nvSpPr>
          <p:cNvPr id="92168" name="Rectangle 8"/>
          <p:cNvSpPr>
            <a:spLocks noChangeArrowheads="1"/>
          </p:cNvSpPr>
          <p:nvPr/>
        </p:nvSpPr>
        <p:spPr bwMode="auto">
          <a:xfrm>
            <a:off x="6029641" y="5791200"/>
            <a:ext cx="181895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mn-ea"/>
                <a:cs typeface="+mn-cs"/>
              </a:rPr>
              <a:t>Gambler # 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mn-ea"/>
                <a:cs typeface="+mn-cs"/>
              </a:rPr>
              <a:t>(Loser)</a:t>
            </a:r>
          </a:p>
        </p:txBody>
      </p:sp>
      <p:sp>
        <p:nvSpPr>
          <p:cNvPr id="92171" name="Line 11"/>
          <p:cNvSpPr>
            <a:spLocks noChangeShapeType="1"/>
          </p:cNvSpPr>
          <p:nvPr/>
        </p:nvSpPr>
        <p:spPr bwMode="auto">
          <a:xfrm>
            <a:off x="4572000" y="1371600"/>
            <a:ext cx="0" cy="51435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a:ea typeface="+mn-ea"/>
              <a:cs typeface="+mn-cs"/>
            </a:endParaRPr>
          </a:p>
        </p:txBody>
      </p:sp>
      <p:grpSp>
        <p:nvGrpSpPr>
          <p:cNvPr id="4" name="Group 3"/>
          <p:cNvGrpSpPr/>
          <p:nvPr/>
        </p:nvGrpSpPr>
        <p:grpSpPr>
          <a:xfrm>
            <a:off x="419100" y="228600"/>
            <a:ext cx="1714500" cy="1028700"/>
            <a:chOff x="419100" y="228600"/>
            <a:chExt cx="1714500" cy="1028700"/>
          </a:xfrm>
        </p:grpSpPr>
        <p:sp>
          <p:nvSpPr>
            <p:cNvPr id="3" name="Right Arrow 2"/>
            <p:cNvSpPr/>
            <p:nvPr/>
          </p:nvSpPr>
          <p:spPr>
            <a:xfrm>
              <a:off x="1295400" y="419100"/>
              <a:ext cx="838200" cy="647700"/>
            </a:xfrm>
            <a:prstGeom prst="rightArrow">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2" name="Oval 1"/>
            <p:cNvSpPr/>
            <p:nvPr/>
          </p:nvSpPr>
          <p:spPr>
            <a:xfrm>
              <a:off x="419100" y="228600"/>
              <a:ext cx="990600" cy="1028700"/>
            </a:xfrm>
            <a:prstGeom prst="ellipse">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onsolas"/>
                  <a:ea typeface="+mn-ea"/>
                  <a:cs typeface="+mn-cs"/>
                </a:rPr>
                <a:t>1</a:t>
              </a:r>
            </a:p>
          </p:txBody>
        </p:sp>
      </p:grpSp>
      <p:grpSp>
        <p:nvGrpSpPr>
          <p:cNvPr id="15" name="Group 14"/>
          <p:cNvGrpSpPr/>
          <p:nvPr/>
        </p:nvGrpSpPr>
        <p:grpSpPr>
          <a:xfrm>
            <a:off x="240890" y="2209800"/>
            <a:ext cx="1714500" cy="1028700"/>
            <a:chOff x="419100" y="228600"/>
            <a:chExt cx="1714500" cy="1028700"/>
          </a:xfrm>
        </p:grpSpPr>
        <p:sp>
          <p:nvSpPr>
            <p:cNvPr id="16" name="Right Arrow 15"/>
            <p:cNvSpPr/>
            <p:nvPr/>
          </p:nvSpPr>
          <p:spPr>
            <a:xfrm>
              <a:off x="1295400" y="419100"/>
              <a:ext cx="838200" cy="647700"/>
            </a:xfrm>
            <a:prstGeom prst="rightArrow">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7" name="Oval 16"/>
            <p:cNvSpPr/>
            <p:nvPr/>
          </p:nvSpPr>
          <p:spPr>
            <a:xfrm>
              <a:off x="419100" y="228600"/>
              <a:ext cx="990600" cy="1028700"/>
            </a:xfrm>
            <a:prstGeom prst="ellipse">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onsolas"/>
                  <a:ea typeface="+mn-ea"/>
                  <a:cs typeface="+mn-cs"/>
                </a:rPr>
                <a:t>2</a:t>
              </a:r>
            </a:p>
          </p:txBody>
        </p:sp>
      </p:grpSp>
      <p:grpSp>
        <p:nvGrpSpPr>
          <p:cNvPr id="18" name="Group 17"/>
          <p:cNvGrpSpPr/>
          <p:nvPr/>
        </p:nvGrpSpPr>
        <p:grpSpPr>
          <a:xfrm>
            <a:off x="57150" y="4709344"/>
            <a:ext cx="1714500" cy="1028700"/>
            <a:chOff x="419100" y="228600"/>
            <a:chExt cx="1714500" cy="1028700"/>
          </a:xfrm>
        </p:grpSpPr>
        <p:sp>
          <p:nvSpPr>
            <p:cNvPr id="19" name="Right Arrow 18"/>
            <p:cNvSpPr/>
            <p:nvPr/>
          </p:nvSpPr>
          <p:spPr>
            <a:xfrm>
              <a:off x="1295400" y="419100"/>
              <a:ext cx="838200" cy="647700"/>
            </a:xfrm>
            <a:prstGeom prst="rightArrow">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20" name="Oval 19"/>
            <p:cNvSpPr/>
            <p:nvPr/>
          </p:nvSpPr>
          <p:spPr>
            <a:xfrm>
              <a:off x="419100" y="228600"/>
              <a:ext cx="990600" cy="1028700"/>
            </a:xfrm>
            <a:prstGeom prst="ellipse">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onsolas"/>
                  <a:ea typeface="+mn-ea"/>
                  <a:cs typeface="+mn-cs"/>
                </a:rPr>
                <a:t>3</a:t>
              </a:r>
            </a:p>
          </p:txBody>
        </p:sp>
      </p:grpSp>
      <p:sp>
        <p:nvSpPr>
          <p:cNvPr id="21" name="Rectangle 8"/>
          <p:cNvSpPr>
            <a:spLocks noChangeArrowheads="1"/>
          </p:cNvSpPr>
          <p:nvPr/>
        </p:nvSpPr>
        <p:spPr bwMode="auto">
          <a:xfrm>
            <a:off x="1381842" y="5867400"/>
            <a:ext cx="181895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mn-ea"/>
                <a:cs typeface="+mn-cs"/>
              </a:rPr>
              <a:t>Gambler # 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mn-ea"/>
                <a:cs typeface="+mn-cs"/>
              </a:rPr>
              <a:t>(Winner)</a:t>
            </a:r>
          </a:p>
        </p:txBody>
      </p:sp>
    </p:spTree>
    <p:extLst>
      <p:ext uri="{BB962C8B-B14F-4D97-AF65-F5344CB8AC3E}">
        <p14:creationId xmlns:p14="http://schemas.microsoft.com/office/powerpoint/2010/main" val="322958157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57200"/>
            <a:ext cx="7170106" cy="5334000"/>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6172200" y="369838"/>
            <a:ext cx="2971800" cy="2308324"/>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Card Game</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Ball Game</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Horse / Dog Race</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Roll of Dice</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Drawing of ticket</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Matching numbers</a:t>
            </a:r>
          </a:p>
        </p:txBody>
      </p:sp>
      <p:sp>
        <p:nvSpPr>
          <p:cNvPr id="3" name="Left Brace 2"/>
          <p:cNvSpPr/>
          <p:nvPr/>
        </p:nvSpPr>
        <p:spPr>
          <a:xfrm>
            <a:off x="5181600" y="457200"/>
            <a:ext cx="990600" cy="2133600"/>
          </a:xfrm>
          <a:prstGeom prst="leftBrace">
            <a:avLst>
              <a:gd name="adj1" fmla="val 59677"/>
              <a:gd name="adj2" fmla="val 34101"/>
            </a:avLst>
          </a:prstGeom>
          <a:ln>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grpSp>
        <p:nvGrpSpPr>
          <p:cNvPr id="4" name="Group 3"/>
          <p:cNvGrpSpPr/>
          <p:nvPr/>
        </p:nvGrpSpPr>
        <p:grpSpPr>
          <a:xfrm>
            <a:off x="5181600" y="2873679"/>
            <a:ext cx="4114800" cy="830997"/>
            <a:chOff x="5181600" y="2873679"/>
            <a:chExt cx="4114800" cy="830997"/>
          </a:xfrm>
        </p:grpSpPr>
        <p:sp>
          <p:nvSpPr>
            <p:cNvPr id="5" name="TextBox 4"/>
            <p:cNvSpPr txBox="1"/>
            <p:nvPr/>
          </p:nvSpPr>
          <p:spPr>
            <a:xfrm>
              <a:off x="6324600" y="2873679"/>
              <a:ext cx="2971800" cy="83099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Blip>
                  <a:blip r:embed="rId3"/>
                </a:buBlip>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Bet</a:t>
              </a:r>
            </a:p>
            <a:p>
              <a:pPr marL="342900" marR="0" lvl="0" indent="-342900" algn="l" defTabSz="914400" rtl="0" eaLnBrk="1" fontAlgn="auto" latinLnBrk="0" hangingPunct="1">
                <a:lnSpc>
                  <a:spcPct val="100000"/>
                </a:lnSpc>
                <a:spcBef>
                  <a:spcPts val="0"/>
                </a:spcBef>
                <a:spcAft>
                  <a:spcPts val="0"/>
                </a:spcAft>
                <a:buClrTx/>
                <a:buSzTx/>
                <a:buFontTx/>
                <a:buBlip>
                  <a:blip r:embed="rId3"/>
                </a:buBlip>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Price of ticket</a:t>
              </a:r>
            </a:p>
          </p:txBody>
        </p:sp>
        <p:sp>
          <p:nvSpPr>
            <p:cNvPr id="6" name="Left Brace 5"/>
            <p:cNvSpPr/>
            <p:nvPr/>
          </p:nvSpPr>
          <p:spPr>
            <a:xfrm>
              <a:off x="5181600" y="2873679"/>
              <a:ext cx="990600" cy="830997"/>
            </a:xfrm>
            <a:prstGeom prst="leftBrace">
              <a:avLst>
                <a:gd name="adj1" fmla="val 59677"/>
                <a:gd name="adj2" fmla="val 34101"/>
              </a:avLst>
            </a:prstGeom>
            <a:ln>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grpSp>
    </p:spTree>
    <p:extLst>
      <p:ext uri="{BB962C8B-B14F-4D97-AF65-F5344CB8AC3E}">
        <p14:creationId xmlns:p14="http://schemas.microsoft.com/office/powerpoint/2010/main" val="185448155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0DDD302-E97A-639F-99C8-9E40817F18E8}"/>
              </a:ext>
            </a:extLst>
          </p:cNvPr>
          <p:cNvSpPr txBox="1"/>
          <p:nvPr/>
        </p:nvSpPr>
        <p:spPr>
          <a:xfrm>
            <a:off x="1971107" y="379357"/>
            <a:ext cx="5201785" cy="653384"/>
          </a:xfrm>
          <a:custGeom>
            <a:avLst/>
            <a:gdLst>
              <a:gd name="connsiteX0" fmla="*/ 0 w 5201785"/>
              <a:gd name="connsiteY0" fmla="*/ 0 h 653384"/>
              <a:gd name="connsiteX1" fmla="*/ 546187 w 5201785"/>
              <a:gd name="connsiteY1" fmla="*/ 0 h 653384"/>
              <a:gd name="connsiteX2" fmla="*/ 1248428 w 5201785"/>
              <a:gd name="connsiteY2" fmla="*/ 0 h 653384"/>
              <a:gd name="connsiteX3" fmla="*/ 1794616 w 5201785"/>
              <a:gd name="connsiteY3" fmla="*/ 0 h 653384"/>
              <a:gd name="connsiteX4" fmla="*/ 2288785 w 5201785"/>
              <a:gd name="connsiteY4" fmla="*/ 0 h 653384"/>
              <a:gd name="connsiteX5" fmla="*/ 2991026 w 5201785"/>
              <a:gd name="connsiteY5" fmla="*/ 0 h 653384"/>
              <a:gd name="connsiteX6" fmla="*/ 3641250 w 5201785"/>
              <a:gd name="connsiteY6" fmla="*/ 0 h 653384"/>
              <a:gd name="connsiteX7" fmla="*/ 4343490 w 5201785"/>
              <a:gd name="connsiteY7" fmla="*/ 0 h 653384"/>
              <a:gd name="connsiteX8" fmla="*/ 5201785 w 5201785"/>
              <a:gd name="connsiteY8" fmla="*/ 0 h 653384"/>
              <a:gd name="connsiteX9" fmla="*/ 5201785 w 5201785"/>
              <a:gd name="connsiteY9" fmla="*/ 653384 h 653384"/>
              <a:gd name="connsiteX10" fmla="*/ 4551562 w 5201785"/>
              <a:gd name="connsiteY10" fmla="*/ 653384 h 653384"/>
              <a:gd name="connsiteX11" fmla="*/ 3849321 w 5201785"/>
              <a:gd name="connsiteY11" fmla="*/ 653384 h 653384"/>
              <a:gd name="connsiteX12" fmla="*/ 3147080 w 5201785"/>
              <a:gd name="connsiteY12" fmla="*/ 653384 h 653384"/>
              <a:gd name="connsiteX13" fmla="*/ 2652910 w 5201785"/>
              <a:gd name="connsiteY13" fmla="*/ 653384 h 653384"/>
              <a:gd name="connsiteX14" fmla="*/ 2054705 w 5201785"/>
              <a:gd name="connsiteY14" fmla="*/ 653384 h 653384"/>
              <a:gd name="connsiteX15" fmla="*/ 1352464 w 5201785"/>
              <a:gd name="connsiteY15" fmla="*/ 653384 h 653384"/>
              <a:gd name="connsiteX16" fmla="*/ 858295 w 5201785"/>
              <a:gd name="connsiteY16" fmla="*/ 653384 h 653384"/>
              <a:gd name="connsiteX17" fmla="*/ 0 w 5201785"/>
              <a:gd name="connsiteY17" fmla="*/ 653384 h 653384"/>
              <a:gd name="connsiteX18" fmla="*/ 0 w 5201785"/>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01785" h="653384" fill="none" extrusionOk="0">
                <a:moveTo>
                  <a:pt x="0" y="0"/>
                </a:moveTo>
                <a:cubicBezTo>
                  <a:pt x="154726" y="-5799"/>
                  <a:pt x="282889" y="4150"/>
                  <a:pt x="546187" y="0"/>
                </a:cubicBezTo>
                <a:cubicBezTo>
                  <a:pt x="809485" y="-4150"/>
                  <a:pt x="951671" y="-23601"/>
                  <a:pt x="1248428" y="0"/>
                </a:cubicBezTo>
                <a:cubicBezTo>
                  <a:pt x="1545185" y="23601"/>
                  <a:pt x="1583950" y="-21087"/>
                  <a:pt x="1794616" y="0"/>
                </a:cubicBezTo>
                <a:cubicBezTo>
                  <a:pt x="2005282" y="21087"/>
                  <a:pt x="2071302" y="13785"/>
                  <a:pt x="2288785" y="0"/>
                </a:cubicBezTo>
                <a:cubicBezTo>
                  <a:pt x="2506268" y="-13785"/>
                  <a:pt x="2739389" y="-3645"/>
                  <a:pt x="2991026" y="0"/>
                </a:cubicBezTo>
                <a:cubicBezTo>
                  <a:pt x="3242663" y="3645"/>
                  <a:pt x="3391812" y="-18666"/>
                  <a:pt x="3641250" y="0"/>
                </a:cubicBezTo>
                <a:cubicBezTo>
                  <a:pt x="3890688" y="18666"/>
                  <a:pt x="4133669" y="-17827"/>
                  <a:pt x="4343490" y="0"/>
                </a:cubicBezTo>
                <a:cubicBezTo>
                  <a:pt x="4553311" y="17827"/>
                  <a:pt x="4804504" y="-42402"/>
                  <a:pt x="5201785" y="0"/>
                </a:cubicBezTo>
                <a:cubicBezTo>
                  <a:pt x="5231093" y="245653"/>
                  <a:pt x="5169329" y="520128"/>
                  <a:pt x="5201785" y="653384"/>
                </a:cubicBezTo>
                <a:cubicBezTo>
                  <a:pt x="5032202" y="681126"/>
                  <a:pt x="4862986" y="630515"/>
                  <a:pt x="4551562" y="653384"/>
                </a:cubicBezTo>
                <a:cubicBezTo>
                  <a:pt x="4240138" y="676253"/>
                  <a:pt x="4161937" y="655860"/>
                  <a:pt x="3849321" y="653384"/>
                </a:cubicBezTo>
                <a:cubicBezTo>
                  <a:pt x="3536705" y="650908"/>
                  <a:pt x="3416344" y="661815"/>
                  <a:pt x="3147080" y="653384"/>
                </a:cubicBezTo>
                <a:cubicBezTo>
                  <a:pt x="2877816" y="644953"/>
                  <a:pt x="2840196" y="670386"/>
                  <a:pt x="2652910" y="653384"/>
                </a:cubicBezTo>
                <a:cubicBezTo>
                  <a:pt x="2465624" y="636383"/>
                  <a:pt x="2176920" y="656828"/>
                  <a:pt x="2054705" y="653384"/>
                </a:cubicBezTo>
                <a:cubicBezTo>
                  <a:pt x="1932490" y="649940"/>
                  <a:pt x="1608121" y="676546"/>
                  <a:pt x="1352464" y="653384"/>
                </a:cubicBezTo>
                <a:cubicBezTo>
                  <a:pt x="1096807" y="630222"/>
                  <a:pt x="980481" y="645451"/>
                  <a:pt x="858295" y="653384"/>
                </a:cubicBezTo>
                <a:cubicBezTo>
                  <a:pt x="736109" y="661317"/>
                  <a:pt x="235688" y="617312"/>
                  <a:pt x="0" y="653384"/>
                </a:cubicBezTo>
                <a:cubicBezTo>
                  <a:pt x="20477" y="337814"/>
                  <a:pt x="-7019" y="217964"/>
                  <a:pt x="0" y="0"/>
                </a:cubicBezTo>
                <a:close/>
              </a:path>
              <a:path w="5201785" h="653384" stroke="0" extrusionOk="0">
                <a:moveTo>
                  <a:pt x="0" y="0"/>
                </a:moveTo>
                <a:cubicBezTo>
                  <a:pt x="302338" y="-3148"/>
                  <a:pt x="506648" y="-4640"/>
                  <a:pt x="754259" y="0"/>
                </a:cubicBezTo>
                <a:cubicBezTo>
                  <a:pt x="1001870" y="4640"/>
                  <a:pt x="1157193" y="22693"/>
                  <a:pt x="1456500" y="0"/>
                </a:cubicBezTo>
                <a:cubicBezTo>
                  <a:pt x="1755807" y="-22693"/>
                  <a:pt x="1993514" y="-5633"/>
                  <a:pt x="2158741" y="0"/>
                </a:cubicBezTo>
                <a:cubicBezTo>
                  <a:pt x="2323968" y="5633"/>
                  <a:pt x="2680986" y="-33399"/>
                  <a:pt x="2913000" y="0"/>
                </a:cubicBezTo>
                <a:cubicBezTo>
                  <a:pt x="3145014" y="33399"/>
                  <a:pt x="3264659" y="11274"/>
                  <a:pt x="3615241" y="0"/>
                </a:cubicBezTo>
                <a:cubicBezTo>
                  <a:pt x="3965823" y="-11274"/>
                  <a:pt x="3876085" y="-1665"/>
                  <a:pt x="4109410" y="0"/>
                </a:cubicBezTo>
                <a:cubicBezTo>
                  <a:pt x="4342735" y="1665"/>
                  <a:pt x="4779296" y="20371"/>
                  <a:pt x="5201785" y="0"/>
                </a:cubicBezTo>
                <a:cubicBezTo>
                  <a:pt x="5215508" y="231475"/>
                  <a:pt x="5218766" y="377270"/>
                  <a:pt x="5201785" y="653384"/>
                </a:cubicBezTo>
                <a:cubicBezTo>
                  <a:pt x="4976966" y="636979"/>
                  <a:pt x="4714408" y="676415"/>
                  <a:pt x="4551562" y="653384"/>
                </a:cubicBezTo>
                <a:cubicBezTo>
                  <a:pt x="4388716" y="630353"/>
                  <a:pt x="4071849" y="642615"/>
                  <a:pt x="3901339" y="653384"/>
                </a:cubicBezTo>
                <a:cubicBezTo>
                  <a:pt x="3730829" y="664153"/>
                  <a:pt x="3451770" y="641666"/>
                  <a:pt x="3303133" y="653384"/>
                </a:cubicBezTo>
                <a:cubicBezTo>
                  <a:pt x="3154496" y="665102"/>
                  <a:pt x="2899791" y="632401"/>
                  <a:pt x="2756946" y="653384"/>
                </a:cubicBezTo>
                <a:cubicBezTo>
                  <a:pt x="2614101" y="674367"/>
                  <a:pt x="2299569" y="647919"/>
                  <a:pt x="2158741" y="653384"/>
                </a:cubicBezTo>
                <a:cubicBezTo>
                  <a:pt x="2017913" y="658849"/>
                  <a:pt x="1881460" y="673209"/>
                  <a:pt x="1664571" y="653384"/>
                </a:cubicBezTo>
                <a:cubicBezTo>
                  <a:pt x="1447682" y="633560"/>
                  <a:pt x="1359345" y="660361"/>
                  <a:pt x="1066366" y="653384"/>
                </a:cubicBezTo>
                <a:cubicBezTo>
                  <a:pt x="773388" y="646407"/>
                  <a:pt x="364915" y="656564"/>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What is </a:t>
            </a:r>
            <a:r>
              <a:rPr lang="en-US" sz="3600" dirty="0">
                <a:latin typeface="Maiandra GD" pitchFamily="34" charset="0"/>
              </a:rPr>
              <a:t>Gambling</a:t>
            </a:r>
            <a:r>
              <a:rPr kumimoji="0" lang="en-US" sz="3600" b="0" i="0" u="none" strike="noStrike" kern="1200" cap="none" spc="0" normalizeH="0" baseline="0" noProof="0" dirty="0">
                <a:ln>
                  <a:noFill/>
                </a:ln>
                <a:uLnTx/>
                <a:uFillTx/>
                <a:latin typeface="Maiandra GD" pitchFamily="34" charset="0"/>
                <a:ea typeface="+mn-ea"/>
                <a:cs typeface="+mn-cs"/>
              </a:rPr>
              <a:t>?</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grpSp>
        <p:nvGrpSpPr>
          <p:cNvPr id="3" name="Group 12">
            <a:extLst>
              <a:ext uri="{FF2B5EF4-FFF2-40B4-BE49-F238E27FC236}">
                <a16:creationId xmlns:a16="http://schemas.microsoft.com/office/drawing/2014/main" id="{4329C93F-D4E2-7468-CCF5-E0D5C9B0F0D2}"/>
              </a:ext>
            </a:extLst>
          </p:cNvPr>
          <p:cNvGrpSpPr>
            <a:grpSpLocks/>
          </p:cNvGrpSpPr>
          <p:nvPr/>
        </p:nvGrpSpPr>
        <p:grpSpPr bwMode="auto">
          <a:xfrm>
            <a:off x="1161826" y="1678043"/>
            <a:ext cx="3657600" cy="2133600"/>
            <a:chOff x="576" y="672"/>
            <a:chExt cx="2304" cy="1344"/>
          </a:xfrm>
          <a:solidFill>
            <a:schemeClr val="accent3">
              <a:lumMod val="50000"/>
            </a:schemeClr>
          </a:solidFill>
          <a:scene3d>
            <a:camera prst="orthographicFront">
              <a:rot lat="0" lon="0" rev="0"/>
            </a:camera>
            <a:lightRig rig="balanced" dir="t">
              <a:rot lat="0" lon="0" rev="8700000"/>
            </a:lightRig>
          </a:scene3d>
        </p:grpSpPr>
        <p:sp>
          <p:nvSpPr>
            <p:cNvPr id="4" name="Oval 5">
              <a:extLst>
                <a:ext uri="{FF2B5EF4-FFF2-40B4-BE49-F238E27FC236}">
                  <a16:creationId xmlns:a16="http://schemas.microsoft.com/office/drawing/2014/main" id="{5130A5F1-C859-2C9B-0EF9-57778161760F}"/>
                </a:ext>
              </a:extLst>
            </p:cNvPr>
            <p:cNvSpPr>
              <a:spLocks noChangeArrowheads="1"/>
            </p:cNvSpPr>
            <p:nvPr/>
          </p:nvSpPr>
          <p:spPr bwMode="auto">
            <a:xfrm>
              <a:off x="576" y="672"/>
              <a:ext cx="2304" cy="1344"/>
            </a:xfrm>
            <a:prstGeom prst="ellipse">
              <a:avLst/>
            </a:prstGeom>
            <a:grpFill/>
            <a:ln w="9525">
              <a:noFill/>
              <a:round/>
              <a:headEnd/>
              <a:tailEnd/>
            </a:ln>
            <a:effectLst>
              <a:outerShdw blurRad="44450" dist="27940" dir="5400000" algn="ctr">
                <a:srgbClr val="000000">
                  <a:alpha val="32000"/>
                </a:srgbClr>
              </a:outerShdw>
            </a:effectLst>
            <a:sp3d>
              <a:bevelT w="190500" h="38100"/>
            </a:sp3d>
          </p:spPr>
          <p:txBody>
            <a:bodyPr wrap="none" anchor="ctr"/>
            <a:lstStyle/>
            <a:p>
              <a:pPr fontAlgn="base">
                <a:spcBef>
                  <a:spcPct val="0"/>
                </a:spcBef>
                <a:spcAft>
                  <a:spcPct val="0"/>
                </a:spcAft>
              </a:pPr>
              <a:endParaRPr lang="en-US">
                <a:solidFill>
                  <a:srgbClr val="FFFFFF"/>
                </a:solidFill>
              </a:endParaRPr>
            </a:p>
          </p:txBody>
        </p:sp>
        <p:sp>
          <p:nvSpPr>
            <p:cNvPr id="5" name="Rectangle 6">
              <a:extLst>
                <a:ext uri="{FF2B5EF4-FFF2-40B4-BE49-F238E27FC236}">
                  <a16:creationId xmlns:a16="http://schemas.microsoft.com/office/drawing/2014/main" id="{8B19493D-16AF-3F69-530A-7791470B5CA0}"/>
                </a:ext>
              </a:extLst>
            </p:cNvPr>
            <p:cNvSpPr>
              <a:spLocks noChangeArrowheads="1"/>
            </p:cNvSpPr>
            <p:nvPr/>
          </p:nvSpPr>
          <p:spPr bwMode="auto">
            <a:xfrm>
              <a:off x="1392" y="1104"/>
              <a:ext cx="676" cy="404"/>
            </a:xfrm>
            <a:prstGeom prst="rect">
              <a:avLst/>
            </a:prstGeom>
            <a:grpFill/>
            <a:ln>
              <a:noFill/>
            </a:ln>
            <a:effectLst>
              <a:outerShdw blurRad="44450" dist="27940" dir="5400000" algn="ctr">
                <a:srgbClr val="000000">
                  <a:alpha val="32000"/>
                </a:srgbClr>
              </a:outerShdw>
            </a:effectLst>
            <a:sp3d>
              <a:bevelT w="190500" h="38100"/>
            </a:sp3d>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0" fontAlgn="base" hangingPunct="0">
                <a:spcBef>
                  <a:spcPct val="0"/>
                </a:spcBef>
                <a:spcAft>
                  <a:spcPct val="0"/>
                </a:spcAft>
              </a:pPr>
              <a:r>
                <a:rPr lang="en-US" sz="3600" b="1">
                  <a:solidFill>
                    <a:srgbClr val="FFFFFF"/>
                  </a:solidFill>
                  <a:effectLst>
                    <a:outerShdw blurRad="38100" dist="38100" dir="2700000" algn="tl">
                      <a:srgbClr val="000000"/>
                    </a:outerShdw>
                  </a:effectLst>
                  <a:latin typeface="Times New Roman" pitchFamily="18" charset="0"/>
                </a:rPr>
                <a:t>Risk</a:t>
              </a:r>
            </a:p>
          </p:txBody>
        </p:sp>
      </p:grpSp>
      <p:grpSp>
        <p:nvGrpSpPr>
          <p:cNvPr id="6" name="Group 13">
            <a:extLst>
              <a:ext uri="{FF2B5EF4-FFF2-40B4-BE49-F238E27FC236}">
                <a16:creationId xmlns:a16="http://schemas.microsoft.com/office/drawing/2014/main" id="{9DE44E29-A5A4-9AC7-9856-018D17DB5832}"/>
              </a:ext>
            </a:extLst>
          </p:cNvPr>
          <p:cNvGrpSpPr>
            <a:grpSpLocks/>
          </p:cNvGrpSpPr>
          <p:nvPr/>
        </p:nvGrpSpPr>
        <p:grpSpPr bwMode="auto">
          <a:xfrm>
            <a:off x="3070001" y="2973443"/>
            <a:ext cx="3657600" cy="2133600"/>
            <a:chOff x="1728" y="1488"/>
            <a:chExt cx="2304" cy="1344"/>
          </a:xfrm>
          <a:solidFill>
            <a:schemeClr val="accent3">
              <a:lumMod val="50000"/>
            </a:schemeClr>
          </a:solidFill>
          <a:scene3d>
            <a:camera prst="orthographicFront">
              <a:rot lat="0" lon="0" rev="0"/>
            </a:camera>
            <a:lightRig rig="balanced" dir="t">
              <a:rot lat="0" lon="0" rev="8700000"/>
            </a:lightRig>
          </a:scene3d>
        </p:grpSpPr>
        <p:sp>
          <p:nvSpPr>
            <p:cNvPr id="7" name="Oval 4">
              <a:extLst>
                <a:ext uri="{FF2B5EF4-FFF2-40B4-BE49-F238E27FC236}">
                  <a16:creationId xmlns:a16="http://schemas.microsoft.com/office/drawing/2014/main" id="{34F30A9C-713B-63B6-D67B-E27FB341E856}"/>
                </a:ext>
              </a:extLst>
            </p:cNvPr>
            <p:cNvSpPr>
              <a:spLocks noChangeArrowheads="1"/>
            </p:cNvSpPr>
            <p:nvPr/>
          </p:nvSpPr>
          <p:spPr bwMode="auto">
            <a:xfrm>
              <a:off x="1728" y="1488"/>
              <a:ext cx="2304" cy="1344"/>
            </a:xfrm>
            <a:prstGeom prst="ellipse">
              <a:avLst/>
            </a:prstGeom>
            <a:grpFill/>
            <a:ln w="9525">
              <a:noFill/>
              <a:round/>
              <a:headEnd/>
              <a:tailEnd/>
            </a:ln>
            <a:effectLst>
              <a:outerShdw blurRad="44450" dist="27940" dir="5400000" algn="ctr">
                <a:srgbClr val="000000">
                  <a:alpha val="32000"/>
                </a:srgbClr>
              </a:outerShdw>
            </a:effectLst>
            <a:sp3d>
              <a:bevelT w="190500" h="38100"/>
            </a:sp3d>
          </p:spPr>
          <p:txBody>
            <a:bodyPr wrap="none" anchor="ctr"/>
            <a:lstStyle/>
            <a:p>
              <a:pPr fontAlgn="base">
                <a:spcBef>
                  <a:spcPct val="0"/>
                </a:spcBef>
                <a:spcAft>
                  <a:spcPct val="0"/>
                </a:spcAft>
              </a:pPr>
              <a:endParaRPr lang="en-US">
                <a:solidFill>
                  <a:srgbClr val="FFFFFF"/>
                </a:solidFill>
              </a:endParaRPr>
            </a:p>
          </p:txBody>
        </p:sp>
        <p:sp>
          <p:nvSpPr>
            <p:cNvPr id="8" name="Rectangle 7">
              <a:extLst>
                <a:ext uri="{FF2B5EF4-FFF2-40B4-BE49-F238E27FC236}">
                  <a16:creationId xmlns:a16="http://schemas.microsoft.com/office/drawing/2014/main" id="{8D4F7AB1-1CE9-D4F9-E9D6-0A577D149828}"/>
                </a:ext>
              </a:extLst>
            </p:cNvPr>
            <p:cNvSpPr>
              <a:spLocks noChangeArrowheads="1"/>
            </p:cNvSpPr>
            <p:nvPr/>
          </p:nvSpPr>
          <p:spPr bwMode="auto">
            <a:xfrm>
              <a:off x="2256" y="2016"/>
              <a:ext cx="1348" cy="404"/>
            </a:xfrm>
            <a:prstGeom prst="rect">
              <a:avLst/>
            </a:prstGeom>
            <a:grpFill/>
            <a:ln>
              <a:noFill/>
            </a:ln>
            <a:effectLst>
              <a:outerShdw blurRad="44450" dist="27940" dir="5400000" algn="ctr">
                <a:srgbClr val="000000">
                  <a:alpha val="32000"/>
                </a:srgbClr>
              </a:outerShdw>
            </a:effectLst>
            <a:sp3d>
              <a:bevelT w="190500" h="38100"/>
            </a:sp3d>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0" fontAlgn="base" hangingPunct="0">
                <a:spcBef>
                  <a:spcPct val="0"/>
                </a:spcBef>
                <a:spcAft>
                  <a:spcPct val="0"/>
                </a:spcAft>
              </a:pPr>
              <a:r>
                <a:rPr lang="en-US" sz="3600" b="1">
                  <a:solidFill>
                    <a:srgbClr val="FFFFFF"/>
                  </a:solidFill>
                  <a:effectLst>
                    <a:outerShdw blurRad="38100" dist="38100" dir="2700000" algn="tl">
                      <a:srgbClr val="000000"/>
                    </a:outerShdw>
                  </a:effectLst>
                  <a:latin typeface="Times New Roman" pitchFamily="18" charset="0"/>
                </a:rPr>
                <a:t>Insurance</a:t>
              </a:r>
            </a:p>
          </p:txBody>
        </p:sp>
      </p:grpSp>
      <p:grpSp>
        <p:nvGrpSpPr>
          <p:cNvPr id="9" name="Group 14">
            <a:extLst>
              <a:ext uri="{FF2B5EF4-FFF2-40B4-BE49-F238E27FC236}">
                <a16:creationId xmlns:a16="http://schemas.microsoft.com/office/drawing/2014/main" id="{00773289-ECA0-C05B-2CA8-421F15553C3F}"/>
              </a:ext>
            </a:extLst>
          </p:cNvPr>
          <p:cNvGrpSpPr>
            <a:grpSpLocks/>
          </p:cNvGrpSpPr>
          <p:nvPr/>
        </p:nvGrpSpPr>
        <p:grpSpPr bwMode="auto">
          <a:xfrm>
            <a:off x="3676426" y="4345043"/>
            <a:ext cx="6248400" cy="2133600"/>
            <a:chOff x="2160" y="2352"/>
            <a:chExt cx="3936" cy="1344"/>
          </a:xfrm>
        </p:grpSpPr>
        <p:sp>
          <p:nvSpPr>
            <p:cNvPr id="10" name="Oval 3">
              <a:extLst>
                <a:ext uri="{FF2B5EF4-FFF2-40B4-BE49-F238E27FC236}">
                  <a16:creationId xmlns:a16="http://schemas.microsoft.com/office/drawing/2014/main" id="{7B3691E7-5059-1E63-F353-2DC01CB81070}"/>
                </a:ext>
              </a:extLst>
            </p:cNvPr>
            <p:cNvSpPr>
              <a:spLocks noChangeArrowheads="1"/>
            </p:cNvSpPr>
            <p:nvPr/>
          </p:nvSpPr>
          <p:spPr bwMode="auto">
            <a:xfrm>
              <a:off x="2880" y="2352"/>
              <a:ext cx="2304" cy="1344"/>
            </a:xfrm>
            <a:prstGeom prst="ellipse">
              <a:avLst/>
            </a:prstGeom>
            <a:solidFill>
              <a:schemeClr val="accent3">
                <a:lumMod val="50000"/>
              </a:schemeClr>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base">
                <a:spcBef>
                  <a:spcPct val="0"/>
                </a:spcBef>
                <a:spcAft>
                  <a:spcPct val="0"/>
                </a:spcAft>
              </a:pPr>
              <a:endParaRPr lang="en-US">
                <a:solidFill>
                  <a:srgbClr val="FFFFFF"/>
                </a:solidFill>
              </a:endParaRPr>
            </a:p>
          </p:txBody>
        </p:sp>
        <p:sp>
          <p:nvSpPr>
            <p:cNvPr id="11" name="Text Box 8">
              <a:extLst>
                <a:ext uri="{FF2B5EF4-FFF2-40B4-BE49-F238E27FC236}">
                  <a16:creationId xmlns:a16="http://schemas.microsoft.com/office/drawing/2014/main" id="{DE05072C-7A60-0EBD-10C5-51B369E23021}"/>
                </a:ext>
              </a:extLst>
            </p:cNvPr>
            <p:cNvSpPr txBox="1">
              <a:spLocks noChangeArrowheads="1"/>
            </p:cNvSpPr>
            <p:nvPr/>
          </p:nvSpPr>
          <p:spPr bwMode="auto">
            <a:xfrm>
              <a:off x="2160" y="2784"/>
              <a:ext cx="393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50000"/>
                </a:spcBef>
                <a:spcAft>
                  <a:spcPct val="0"/>
                </a:spcAft>
              </a:pPr>
              <a:r>
                <a:rPr lang="en-US" sz="3600" b="1">
                  <a:solidFill>
                    <a:srgbClr val="FFFFFF"/>
                  </a:solidFill>
                  <a:effectLst>
                    <a:outerShdw blurRad="38100" dist="38100" dir="2700000" algn="tl">
                      <a:srgbClr val="000000"/>
                    </a:outerShdw>
                  </a:effectLst>
                  <a:latin typeface="Times New Roman" pitchFamily="18" charset="0"/>
                </a:rPr>
                <a:t>Prizes</a:t>
              </a:r>
              <a:endParaRPr lang="en-US" sz="2400">
                <a:solidFill>
                  <a:srgbClr val="FFFFFF"/>
                </a:solidFill>
                <a:latin typeface="Times New Roman" pitchFamily="18" charset="0"/>
              </a:endParaRPr>
            </a:p>
          </p:txBody>
        </p:sp>
      </p:grpSp>
      <p:grpSp>
        <p:nvGrpSpPr>
          <p:cNvPr id="12" name="Group 11">
            <a:extLst>
              <a:ext uri="{FF2B5EF4-FFF2-40B4-BE49-F238E27FC236}">
                <a16:creationId xmlns:a16="http://schemas.microsoft.com/office/drawing/2014/main" id="{AFA46786-38DB-07D9-9670-AD6799F21FF9}"/>
              </a:ext>
            </a:extLst>
          </p:cNvPr>
          <p:cNvGrpSpPr>
            <a:grpSpLocks/>
          </p:cNvGrpSpPr>
          <p:nvPr/>
        </p:nvGrpSpPr>
        <p:grpSpPr bwMode="auto">
          <a:xfrm>
            <a:off x="704626" y="4268843"/>
            <a:ext cx="1905000" cy="2209800"/>
            <a:chOff x="288" y="2304"/>
            <a:chExt cx="1200" cy="1392"/>
          </a:xfrm>
          <a:scene3d>
            <a:camera prst="orthographicFront">
              <a:rot lat="0" lon="0" rev="0"/>
            </a:camera>
            <a:lightRig rig="soft" dir="t">
              <a:rot lat="0" lon="0" rev="0"/>
            </a:lightRig>
          </a:scene3d>
        </p:grpSpPr>
        <p:sp>
          <p:nvSpPr>
            <p:cNvPr id="13" name="AutoShape 9">
              <a:extLst>
                <a:ext uri="{FF2B5EF4-FFF2-40B4-BE49-F238E27FC236}">
                  <a16:creationId xmlns:a16="http://schemas.microsoft.com/office/drawing/2014/main" id="{D4976DC3-8A00-6745-DCE4-8278EC5570C8}"/>
                </a:ext>
              </a:extLst>
            </p:cNvPr>
            <p:cNvSpPr>
              <a:spLocks noChangeArrowheads="1"/>
            </p:cNvSpPr>
            <p:nvPr/>
          </p:nvSpPr>
          <p:spPr bwMode="auto">
            <a:xfrm>
              <a:off x="288" y="2304"/>
              <a:ext cx="1200" cy="1392"/>
            </a:xfrm>
            <a:prstGeom prst="wedgeRoundRectCallout">
              <a:avLst>
                <a:gd name="adj1" fmla="val -18667"/>
                <a:gd name="adj2" fmla="val -110130"/>
                <a:gd name="adj3" fmla="val 16667"/>
              </a:avLst>
            </a:prstGeom>
            <a:solidFill>
              <a:srgbClr val="000000"/>
            </a:solidFill>
            <a:ln w="9525">
              <a:noFill/>
              <a:miter lim="800000"/>
              <a:headEnd/>
              <a:tailEnd/>
            </a:ln>
            <a:effectLst>
              <a:outerShdw blurRad="107950" dist="12700" dir="5400000" algn="ctr">
                <a:srgbClr val="000000"/>
              </a:outerShdw>
            </a:effectLst>
            <a:sp3d contourW="44450" prstMaterial="matte">
              <a:bevelT w="63500" h="63500" prst="artDeco"/>
              <a:contourClr>
                <a:srgbClr val="FFFFFF"/>
              </a:contourClr>
            </a:sp3d>
          </p:spPr>
          <p:txBody>
            <a:bodyPr wrap="none" anchor="ctr"/>
            <a:lstStyle/>
            <a:p>
              <a:pPr algn="ctr" eaLnBrk="0" fontAlgn="base" hangingPunct="0">
                <a:spcBef>
                  <a:spcPct val="0"/>
                </a:spcBef>
                <a:spcAft>
                  <a:spcPct val="0"/>
                </a:spcAft>
              </a:pPr>
              <a:endParaRPr lang="en-US" sz="2400">
                <a:solidFill>
                  <a:srgbClr val="FFFFFF"/>
                </a:solidFill>
                <a:latin typeface="Times New Roman" pitchFamily="18" charset="0"/>
              </a:endParaRPr>
            </a:p>
          </p:txBody>
        </p:sp>
        <p:sp>
          <p:nvSpPr>
            <p:cNvPr id="14" name="Text Box 10">
              <a:extLst>
                <a:ext uri="{FF2B5EF4-FFF2-40B4-BE49-F238E27FC236}">
                  <a16:creationId xmlns:a16="http://schemas.microsoft.com/office/drawing/2014/main" id="{8345C4B2-1C8F-80B9-3CAA-B0E5E23E3E85}"/>
                </a:ext>
              </a:extLst>
            </p:cNvPr>
            <p:cNvSpPr txBox="1">
              <a:spLocks noChangeArrowheads="1"/>
            </p:cNvSpPr>
            <p:nvPr/>
          </p:nvSpPr>
          <p:spPr bwMode="auto">
            <a:xfrm>
              <a:off x="384" y="2544"/>
              <a:ext cx="960" cy="978"/>
            </a:xfrm>
            <a:prstGeom prst="rect">
              <a:avLst/>
            </a:prstGeom>
            <a:noFill/>
            <a:ln>
              <a:noFill/>
            </a:ln>
            <a:effectLst>
              <a:outerShdw blurRad="107950" dist="12700" dir="5400000" algn="ctr">
                <a:srgbClr val="000000"/>
              </a:outerShdw>
            </a:effectLst>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fontAlgn="base" hangingPunct="0">
                <a:spcBef>
                  <a:spcPct val="50000"/>
                </a:spcBef>
                <a:spcAft>
                  <a:spcPct val="0"/>
                </a:spcAft>
              </a:pPr>
              <a:r>
                <a:rPr lang="en-US" sz="2400" b="1">
                  <a:solidFill>
                    <a:srgbClr val="FFFFFF"/>
                  </a:solidFill>
                  <a:latin typeface="Times New Roman" pitchFamily="18" charset="0"/>
                </a:rPr>
                <a:t>Farming</a:t>
              </a:r>
            </a:p>
            <a:p>
              <a:pPr algn="ctr" eaLnBrk="0" fontAlgn="base" hangingPunct="0">
                <a:spcBef>
                  <a:spcPct val="50000"/>
                </a:spcBef>
                <a:spcAft>
                  <a:spcPct val="0"/>
                </a:spcAft>
              </a:pPr>
              <a:r>
                <a:rPr lang="en-US" sz="2400" b="1">
                  <a:solidFill>
                    <a:srgbClr val="FFFFFF"/>
                  </a:solidFill>
                  <a:latin typeface="Times New Roman" pitchFamily="18" charset="0"/>
                </a:rPr>
                <a:t>Stocks</a:t>
              </a:r>
            </a:p>
            <a:p>
              <a:pPr algn="ctr" eaLnBrk="0" fontAlgn="base" hangingPunct="0">
                <a:spcBef>
                  <a:spcPct val="50000"/>
                </a:spcBef>
                <a:spcAft>
                  <a:spcPct val="0"/>
                </a:spcAft>
              </a:pPr>
              <a:r>
                <a:rPr lang="en-US" sz="2400" b="1">
                  <a:solidFill>
                    <a:srgbClr val="FFFFFF"/>
                  </a:solidFill>
                  <a:latin typeface="Times New Roman" pitchFamily="18" charset="0"/>
                </a:rPr>
                <a:t>Business</a:t>
              </a:r>
              <a:endParaRPr lang="en-US" sz="2400">
                <a:solidFill>
                  <a:srgbClr val="FFFFFF"/>
                </a:solidFill>
                <a:latin typeface="Times New Roman" pitchFamily="18" charset="0"/>
              </a:endParaRPr>
            </a:p>
          </p:txBody>
        </p:sp>
      </p:grpSp>
      <p:sp>
        <p:nvSpPr>
          <p:cNvPr id="15" name="TextBox 14">
            <a:extLst>
              <a:ext uri="{FF2B5EF4-FFF2-40B4-BE49-F238E27FC236}">
                <a16:creationId xmlns:a16="http://schemas.microsoft.com/office/drawing/2014/main" id="{E83F298F-97BF-9B41-FF95-E868E6116278}"/>
              </a:ext>
            </a:extLst>
          </p:cNvPr>
          <p:cNvSpPr txBox="1"/>
          <p:nvPr/>
        </p:nvSpPr>
        <p:spPr>
          <a:xfrm>
            <a:off x="5437094" y="1536604"/>
            <a:ext cx="2727063" cy="1569660"/>
          </a:xfrm>
          <a:prstGeom prst="rect">
            <a:avLst/>
          </a:prstGeom>
          <a:noFill/>
        </p:spPr>
        <p:txBody>
          <a:bodyPr wrap="square" rtlCol="0">
            <a:spAutoFit/>
          </a:bodyPr>
          <a:lstStyle/>
          <a:p>
            <a:pPr algn="ctr"/>
            <a:r>
              <a:rPr lang="en-US" sz="4800" b="1" dirty="0"/>
              <a:t>Gambling </a:t>
            </a:r>
          </a:p>
          <a:p>
            <a:pPr algn="ctr"/>
            <a:r>
              <a:rPr lang="en-US" sz="4800" b="1" dirty="0"/>
              <a:t>Is Not:</a:t>
            </a:r>
          </a:p>
        </p:txBody>
      </p:sp>
    </p:spTree>
    <p:extLst>
      <p:ext uri="{BB962C8B-B14F-4D97-AF65-F5344CB8AC3E}">
        <p14:creationId xmlns:p14="http://schemas.microsoft.com/office/powerpoint/2010/main" val="5455771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lide(fromTop)">
                                      <p:cBhvr>
                                        <p:cTn id="12" dur="1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edge">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edge">
                                      <p:cBhvr>
                                        <p:cTn id="2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D56955-8A54-D11F-48F7-1FD01B9A36D5}"/>
              </a:ext>
            </a:extLst>
          </p:cNvPr>
          <p:cNvSpPr txBox="1"/>
          <p:nvPr/>
        </p:nvSpPr>
        <p:spPr>
          <a:xfrm>
            <a:off x="1971107" y="379357"/>
            <a:ext cx="5201785" cy="653384"/>
          </a:xfrm>
          <a:custGeom>
            <a:avLst/>
            <a:gdLst>
              <a:gd name="connsiteX0" fmla="*/ 0 w 5201785"/>
              <a:gd name="connsiteY0" fmla="*/ 0 h 653384"/>
              <a:gd name="connsiteX1" fmla="*/ 546187 w 5201785"/>
              <a:gd name="connsiteY1" fmla="*/ 0 h 653384"/>
              <a:gd name="connsiteX2" fmla="*/ 1248428 w 5201785"/>
              <a:gd name="connsiteY2" fmla="*/ 0 h 653384"/>
              <a:gd name="connsiteX3" fmla="*/ 1794616 w 5201785"/>
              <a:gd name="connsiteY3" fmla="*/ 0 h 653384"/>
              <a:gd name="connsiteX4" fmla="*/ 2288785 w 5201785"/>
              <a:gd name="connsiteY4" fmla="*/ 0 h 653384"/>
              <a:gd name="connsiteX5" fmla="*/ 2991026 w 5201785"/>
              <a:gd name="connsiteY5" fmla="*/ 0 h 653384"/>
              <a:gd name="connsiteX6" fmla="*/ 3641250 w 5201785"/>
              <a:gd name="connsiteY6" fmla="*/ 0 h 653384"/>
              <a:gd name="connsiteX7" fmla="*/ 4343490 w 5201785"/>
              <a:gd name="connsiteY7" fmla="*/ 0 h 653384"/>
              <a:gd name="connsiteX8" fmla="*/ 5201785 w 5201785"/>
              <a:gd name="connsiteY8" fmla="*/ 0 h 653384"/>
              <a:gd name="connsiteX9" fmla="*/ 5201785 w 5201785"/>
              <a:gd name="connsiteY9" fmla="*/ 653384 h 653384"/>
              <a:gd name="connsiteX10" fmla="*/ 4551562 w 5201785"/>
              <a:gd name="connsiteY10" fmla="*/ 653384 h 653384"/>
              <a:gd name="connsiteX11" fmla="*/ 3849321 w 5201785"/>
              <a:gd name="connsiteY11" fmla="*/ 653384 h 653384"/>
              <a:gd name="connsiteX12" fmla="*/ 3147080 w 5201785"/>
              <a:gd name="connsiteY12" fmla="*/ 653384 h 653384"/>
              <a:gd name="connsiteX13" fmla="*/ 2652910 w 5201785"/>
              <a:gd name="connsiteY13" fmla="*/ 653384 h 653384"/>
              <a:gd name="connsiteX14" fmla="*/ 2054705 w 5201785"/>
              <a:gd name="connsiteY14" fmla="*/ 653384 h 653384"/>
              <a:gd name="connsiteX15" fmla="*/ 1352464 w 5201785"/>
              <a:gd name="connsiteY15" fmla="*/ 653384 h 653384"/>
              <a:gd name="connsiteX16" fmla="*/ 858295 w 5201785"/>
              <a:gd name="connsiteY16" fmla="*/ 653384 h 653384"/>
              <a:gd name="connsiteX17" fmla="*/ 0 w 5201785"/>
              <a:gd name="connsiteY17" fmla="*/ 653384 h 653384"/>
              <a:gd name="connsiteX18" fmla="*/ 0 w 5201785"/>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01785" h="653384" fill="none" extrusionOk="0">
                <a:moveTo>
                  <a:pt x="0" y="0"/>
                </a:moveTo>
                <a:cubicBezTo>
                  <a:pt x="154726" y="-5799"/>
                  <a:pt x="282889" y="4150"/>
                  <a:pt x="546187" y="0"/>
                </a:cubicBezTo>
                <a:cubicBezTo>
                  <a:pt x="809485" y="-4150"/>
                  <a:pt x="951671" y="-23601"/>
                  <a:pt x="1248428" y="0"/>
                </a:cubicBezTo>
                <a:cubicBezTo>
                  <a:pt x="1545185" y="23601"/>
                  <a:pt x="1583950" y="-21087"/>
                  <a:pt x="1794616" y="0"/>
                </a:cubicBezTo>
                <a:cubicBezTo>
                  <a:pt x="2005282" y="21087"/>
                  <a:pt x="2071302" y="13785"/>
                  <a:pt x="2288785" y="0"/>
                </a:cubicBezTo>
                <a:cubicBezTo>
                  <a:pt x="2506268" y="-13785"/>
                  <a:pt x="2739389" y="-3645"/>
                  <a:pt x="2991026" y="0"/>
                </a:cubicBezTo>
                <a:cubicBezTo>
                  <a:pt x="3242663" y="3645"/>
                  <a:pt x="3391812" y="-18666"/>
                  <a:pt x="3641250" y="0"/>
                </a:cubicBezTo>
                <a:cubicBezTo>
                  <a:pt x="3890688" y="18666"/>
                  <a:pt x="4133669" y="-17827"/>
                  <a:pt x="4343490" y="0"/>
                </a:cubicBezTo>
                <a:cubicBezTo>
                  <a:pt x="4553311" y="17827"/>
                  <a:pt x="4804504" y="-42402"/>
                  <a:pt x="5201785" y="0"/>
                </a:cubicBezTo>
                <a:cubicBezTo>
                  <a:pt x="5231093" y="245653"/>
                  <a:pt x="5169329" y="520128"/>
                  <a:pt x="5201785" y="653384"/>
                </a:cubicBezTo>
                <a:cubicBezTo>
                  <a:pt x="5032202" y="681126"/>
                  <a:pt x="4862986" y="630515"/>
                  <a:pt x="4551562" y="653384"/>
                </a:cubicBezTo>
                <a:cubicBezTo>
                  <a:pt x="4240138" y="676253"/>
                  <a:pt x="4161937" y="655860"/>
                  <a:pt x="3849321" y="653384"/>
                </a:cubicBezTo>
                <a:cubicBezTo>
                  <a:pt x="3536705" y="650908"/>
                  <a:pt x="3416344" y="661815"/>
                  <a:pt x="3147080" y="653384"/>
                </a:cubicBezTo>
                <a:cubicBezTo>
                  <a:pt x="2877816" y="644953"/>
                  <a:pt x="2840196" y="670386"/>
                  <a:pt x="2652910" y="653384"/>
                </a:cubicBezTo>
                <a:cubicBezTo>
                  <a:pt x="2465624" y="636383"/>
                  <a:pt x="2176920" y="656828"/>
                  <a:pt x="2054705" y="653384"/>
                </a:cubicBezTo>
                <a:cubicBezTo>
                  <a:pt x="1932490" y="649940"/>
                  <a:pt x="1608121" y="676546"/>
                  <a:pt x="1352464" y="653384"/>
                </a:cubicBezTo>
                <a:cubicBezTo>
                  <a:pt x="1096807" y="630222"/>
                  <a:pt x="980481" y="645451"/>
                  <a:pt x="858295" y="653384"/>
                </a:cubicBezTo>
                <a:cubicBezTo>
                  <a:pt x="736109" y="661317"/>
                  <a:pt x="235688" y="617312"/>
                  <a:pt x="0" y="653384"/>
                </a:cubicBezTo>
                <a:cubicBezTo>
                  <a:pt x="20477" y="337814"/>
                  <a:pt x="-7019" y="217964"/>
                  <a:pt x="0" y="0"/>
                </a:cubicBezTo>
                <a:close/>
              </a:path>
              <a:path w="5201785" h="653384" stroke="0" extrusionOk="0">
                <a:moveTo>
                  <a:pt x="0" y="0"/>
                </a:moveTo>
                <a:cubicBezTo>
                  <a:pt x="302338" y="-3148"/>
                  <a:pt x="506648" y="-4640"/>
                  <a:pt x="754259" y="0"/>
                </a:cubicBezTo>
                <a:cubicBezTo>
                  <a:pt x="1001870" y="4640"/>
                  <a:pt x="1157193" y="22693"/>
                  <a:pt x="1456500" y="0"/>
                </a:cubicBezTo>
                <a:cubicBezTo>
                  <a:pt x="1755807" y="-22693"/>
                  <a:pt x="1993514" y="-5633"/>
                  <a:pt x="2158741" y="0"/>
                </a:cubicBezTo>
                <a:cubicBezTo>
                  <a:pt x="2323968" y="5633"/>
                  <a:pt x="2680986" y="-33399"/>
                  <a:pt x="2913000" y="0"/>
                </a:cubicBezTo>
                <a:cubicBezTo>
                  <a:pt x="3145014" y="33399"/>
                  <a:pt x="3264659" y="11274"/>
                  <a:pt x="3615241" y="0"/>
                </a:cubicBezTo>
                <a:cubicBezTo>
                  <a:pt x="3965823" y="-11274"/>
                  <a:pt x="3876085" y="-1665"/>
                  <a:pt x="4109410" y="0"/>
                </a:cubicBezTo>
                <a:cubicBezTo>
                  <a:pt x="4342735" y="1665"/>
                  <a:pt x="4779296" y="20371"/>
                  <a:pt x="5201785" y="0"/>
                </a:cubicBezTo>
                <a:cubicBezTo>
                  <a:pt x="5215508" y="231475"/>
                  <a:pt x="5218766" y="377270"/>
                  <a:pt x="5201785" y="653384"/>
                </a:cubicBezTo>
                <a:cubicBezTo>
                  <a:pt x="4976966" y="636979"/>
                  <a:pt x="4714408" y="676415"/>
                  <a:pt x="4551562" y="653384"/>
                </a:cubicBezTo>
                <a:cubicBezTo>
                  <a:pt x="4388716" y="630353"/>
                  <a:pt x="4071849" y="642615"/>
                  <a:pt x="3901339" y="653384"/>
                </a:cubicBezTo>
                <a:cubicBezTo>
                  <a:pt x="3730829" y="664153"/>
                  <a:pt x="3451770" y="641666"/>
                  <a:pt x="3303133" y="653384"/>
                </a:cubicBezTo>
                <a:cubicBezTo>
                  <a:pt x="3154496" y="665102"/>
                  <a:pt x="2899791" y="632401"/>
                  <a:pt x="2756946" y="653384"/>
                </a:cubicBezTo>
                <a:cubicBezTo>
                  <a:pt x="2614101" y="674367"/>
                  <a:pt x="2299569" y="647919"/>
                  <a:pt x="2158741" y="653384"/>
                </a:cubicBezTo>
                <a:cubicBezTo>
                  <a:pt x="2017913" y="658849"/>
                  <a:pt x="1881460" y="673209"/>
                  <a:pt x="1664571" y="653384"/>
                </a:cubicBezTo>
                <a:cubicBezTo>
                  <a:pt x="1447682" y="633560"/>
                  <a:pt x="1359345" y="660361"/>
                  <a:pt x="1066366" y="653384"/>
                </a:cubicBezTo>
                <a:cubicBezTo>
                  <a:pt x="773388" y="646407"/>
                  <a:pt x="364915" y="656564"/>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What is </a:t>
            </a:r>
            <a:r>
              <a:rPr lang="en-US" sz="3600" dirty="0">
                <a:latin typeface="Maiandra GD" pitchFamily="34" charset="0"/>
              </a:rPr>
              <a:t>Gambling</a:t>
            </a:r>
            <a:r>
              <a:rPr kumimoji="0" lang="en-US" sz="3600" b="0" i="0" u="none" strike="noStrike" kern="1200" cap="none" spc="0" normalizeH="0" baseline="0" noProof="0" dirty="0">
                <a:ln>
                  <a:noFill/>
                </a:ln>
                <a:uLnTx/>
                <a:uFillTx/>
                <a:latin typeface="Maiandra GD" pitchFamily="34" charset="0"/>
                <a:ea typeface="+mn-ea"/>
                <a:cs typeface="+mn-cs"/>
              </a:rPr>
              <a:t>?</a:t>
            </a:r>
            <a:endParaRPr kumimoji="0" lang="en-US" sz="3600" b="0" i="0" u="none" strike="noStrike" kern="1200" cap="none" spc="0" normalizeH="0" baseline="0" noProof="0" dirty="0">
              <a:ln>
                <a:noFill/>
              </a:ln>
              <a:solidFill>
                <a:schemeClr val="bg1">
                  <a:lumMod val="75000"/>
                </a:schemeClr>
              </a:solidFill>
              <a:uLnTx/>
              <a:uFillTx/>
              <a:latin typeface="Maiandra GD" pitchFamily="34" charset="0"/>
              <a:ea typeface="+mn-ea"/>
              <a:cs typeface="+mn-cs"/>
            </a:endParaRPr>
          </a:p>
        </p:txBody>
      </p:sp>
      <p:sp>
        <p:nvSpPr>
          <p:cNvPr id="5" name="Rectangle 3">
            <a:extLst>
              <a:ext uri="{FF2B5EF4-FFF2-40B4-BE49-F238E27FC236}">
                <a16:creationId xmlns:a16="http://schemas.microsoft.com/office/drawing/2014/main" id="{889DFBCF-B68E-6340-83B4-97525A7834C2}"/>
              </a:ext>
            </a:extLst>
          </p:cNvPr>
          <p:cNvSpPr txBox="1">
            <a:spLocks noChangeArrowheads="1"/>
          </p:cNvSpPr>
          <p:nvPr/>
        </p:nvSpPr>
        <p:spPr>
          <a:xfrm>
            <a:off x="2708953" y="2172128"/>
            <a:ext cx="5181600" cy="4114800"/>
          </a:xfrm>
          <a:prstGeom prst="rect">
            <a:avLst/>
          </a:prstGeom>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indent="0" defTabSz="914400">
              <a:lnSpc>
                <a:spcPct val="80000"/>
              </a:lnSpc>
              <a:buClr>
                <a:srgbClr val="ECE9C6"/>
              </a:buClr>
              <a:buNone/>
              <a:defRPr/>
            </a:pPr>
            <a:endParaRPr kumimoji="0" lang="en-US" sz="2800" b="0" i="1" u="none" strike="noStrike" kern="1200" cap="none" spc="0" normalizeH="0" baseline="0" noProof="0" dirty="0">
              <a:ln>
                <a:noFill/>
              </a:ln>
              <a:solidFill>
                <a:srgbClr val="3333CC"/>
              </a:solidFill>
              <a:effectLst>
                <a:outerShdw blurRad="38100" dist="38100" dir="2700000" algn="tl">
                  <a:srgbClr val="000000">
                    <a:alpha val="43137"/>
                  </a:srgbClr>
                </a:outerShdw>
              </a:effectLst>
              <a:uLnTx/>
              <a:uFillTx/>
              <a:latin typeface="Corbel"/>
              <a:ea typeface="+mn-ea"/>
              <a:cs typeface="+mn-cs"/>
            </a:endParaRPr>
          </a:p>
        </p:txBody>
      </p:sp>
      <p:pic>
        <p:nvPicPr>
          <p:cNvPr id="2" name="Picture 2" descr="http://2.bp.blogspot.com/_iDEa8V1wrIA/TPQ7krSBjtI/AAAAAAAAACw/EMFI-xhMPKM/s1600/6a00d8341c858253ef011168c91cd8970c-640wi.jpg">
            <a:extLst>
              <a:ext uri="{FF2B5EF4-FFF2-40B4-BE49-F238E27FC236}">
                <a16:creationId xmlns:a16="http://schemas.microsoft.com/office/drawing/2014/main" id="{3B874E9F-F42D-1BD9-7090-6D721B119E2D}"/>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197" r="100000"/>
                    </a14:imgEffect>
                  </a14:imgLayer>
                </a14:imgProps>
              </a:ext>
              <a:ext uri="{28A0092B-C50C-407E-A947-70E740481C1C}">
                <a14:useLocalDpi xmlns:a14="http://schemas.microsoft.com/office/drawing/2010/main" val="0"/>
              </a:ext>
            </a:extLst>
          </a:blip>
          <a:srcRect r="50000"/>
          <a:stretch/>
        </p:blipFill>
        <p:spPr bwMode="auto">
          <a:xfrm rot="20234827">
            <a:off x="985817" y="1520449"/>
            <a:ext cx="1045647" cy="107429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2.bp.blogspot.com/_iDEa8V1wrIA/TPQ7krSBjtI/AAAAAAAAACw/EMFI-xhMPKM/s1600/6a00d8341c858253ef011168c91cd8970c-640wi.jpg">
            <a:extLst>
              <a:ext uri="{FF2B5EF4-FFF2-40B4-BE49-F238E27FC236}">
                <a16:creationId xmlns:a16="http://schemas.microsoft.com/office/drawing/2014/main" id="{00C59BB0-8534-6D77-C383-44DBBC1BC3A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100000" l="1197" r="100000"/>
                    </a14:imgEffect>
                  </a14:imgLayer>
                </a14:imgProps>
              </a:ext>
              <a:ext uri="{28A0092B-C50C-407E-A947-70E740481C1C}">
                <a14:useLocalDpi xmlns:a14="http://schemas.microsoft.com/office/drawing/2010/main" val="0"/>
              </a:ext>
            </a:extLst>
          </a:blip>
          <a:srcRect r="50000"/>
          <a:stretch/>
        </p:blipFill>
        <p:spPr bwMode="auto">
          <a:xfrm rot="294813">
            <a:off x="1448283" y="1591948"/>
            <a:ext cx="1045647" cy="10742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prezkennedy.org/modules/myalbum/photos/250.jpg">
            <a:extLst>
              <a:ext uri="{FF2B5EF4-FFF2-40B4-BE49-F238E27FC236}">
                <a16:creationId xmlns:a16="http://schemas.microsoft.com/office/drawing/2014/main" id="{02D33D1E-79DB-5F4F-AC17-AD797F6582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4183">
            <a:off x="4907756" y="1457326"/>
            <a:ext cx="3486898" cy="146708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2" descr="Parchment">
            <a:extLst>
              <a:ext uri="{FF2B5EF4-FFF2-40B4-BE49-F238E27FC236}">
                <a16:creationId xmlns:a16="http://schemas.microsoft.com/office/drawing/2014/main" id="{C0018BF1-6155-8EEA-C87F-CD2DAFD1067A}"/>
              </a:ext>
            </a:extLst>
          </p:cNvPr>
          <p:cNvSpPr txBox="1">
            <a:spLocks noChangeArrowheads="1"/>
          </p:cNvSpPr>
          <p:nvPr/>
        </p:nvSpPr>
        <p:spPr bwMode="auto">
          <a:xfrm>
            <a:off x="720762" y="2482554"/>
            <a:ext cx="7734749" cy="646331"/>
          </a:xfrm>
          <a:custGeom>
            <a:avLst/>
            <a:gdLst>
              <a:gd name="connsiteX0" fmla="*/ 0 w 7734749"/>
              <a:gd name="connsiteY0" fmla="*/ 0 h 646331"/>
              <a:gd name="connsiteX1" fmla="*/ 489867 w 7734749"/>
              <a:gd name="connsiteY1" fmla="*/ 0 h 646331"/>
              <a:gd name="connsiteX2" fmla="*/ 1057082 w 7734749"/>
              <a:gd name="connsiteY2" fmla="*/ 0 h 646331"/>
              <a:gd name="connsiteX3" fmla="*/ 1701645 w 7734749"/>
              <a:gd name="connsiteY3" fmla="*/ 0 h 646331"/>
              <a:gd name="connsiteX4" fmla="*/ 2346207 w 7734749"/>
              <a:gd name="connsiteY4" fmla="*/ 0 h 646331"/>
              <a:gd name="connsiteX5" fmla="*/ 2758727 w 7734749"/>
              <a:gd name="connsiteY5" fmla="*/ 0 h 646331"/>
              <a:gd name="connsiteX6" fmla="*/ 3325942 w 7734749"/>
              <a:gd name="connsiteY6" fmla="*/ 0 h 646331"/>
              <a:gd name="connsiteX7" fmla="*/ 4047852 w 7734749"/>
              <a:gd name="connsiteY7" fmla="*/ 0 h 646331"/>
              <a:gd name="connsiteX8" fmla="*/ 4460372 w 7734749"/>
              <a:gd name="connsiteY8" fmla="*/ 0 h 646331"/>
              <a:gd name="connsiteX9" fmla="*/ 4950239 w 7734749"/>
              <a:gd name="connsiteY9" fmla="*/ 0 h 646331"/>
              <a:gd name="connsiteX10" fmla="*/ 5594802 w 7734749"/>
              <a:gd name="connsiteY10" fmla="*/ 0 h 646331"/>
              <a:gd name="connsiteX11" fmla="*/ 6394059 w 7734749"/>
              <a:gd name="connsiteY11" fmla="*/ 0 h 646331"/>
              <a:gd name="connsiteX12" fmla="*/ 6806579 w 7734749"/>
              <a:gd name="connsiteY12" fmla="*/ 0 h 646331"/>
              <a:gd name="connsiteX13" fmla="*/ 7734749 w 7734749"/>
              <a:gd name="connsiteY13" fmla="*/ 0 h 646331"/>
              <a:gd name="connsiteX14" fmla="*/ 7734749 w 7734749"/>
              <a:gd name="connsiteY14" fmla="*/ 646331 h 646331"/>
              <a:gd name="connsiteX15" fmla="*/ 7012839 w 7734749"/>
              <a:gd name="connsiteY15" fmla="*/ 646331 h 646331"/>
              <a:gd name="connsiteX16" fmla="*/ 6522972 w 7734749"/>
              <a:gd name="connsiteY16" fmla="*/ 646331 h 646331"/>
              <a:gd name="connsiteX17" fmla="*/ 6033104 w 7734749"/>
              <a:gd name="connsiteY17" fmla="*/ 646331 h 646331"/>
              <a:gd name="connsiteX18" fmla="*/ 5233847 w 7734749"/>
              <a:gd name="connsiteY18" fmla="*/ 646331 h 646331"/>
              <a:gd name="connsiteX19" fmla="*/ 4821327 w 7734749"/>
              <a:gd name="connsiteY19" fmla="*/ 646331 h 646331"/>
              <a:gd name="connsiteX20" fmla="*/ 4099417 w 7734749"/>
              <a:gd name="connsiteY20" fmla="*/ 646331 h 646331"/>
              <a:gd name="connsiteX21" fmla="*/ 3377507 w 7734749"/>
              <a:gd name="connsiteY21" fmla="*/ 646331 h 646331"/>
              <a:gd name="connsiteX22" fmla="*/ 2578250 w 7734749"/>
              <a:gd name="connsiteY22" fmla="*/ 646331 h 646331"/>
              <a:gd name="connsiteX23" fmla="*/ 1856340 w 7734749"/>
              <a:gd name="connsiteY23" fmla="*/ 646331 h 646331"/>
              <a:gd name="connsiteX24" fmla="*/ 1134430 w 7734749"/>
              <a:gd name="connsiteY24" fmla="*/ 646331 h 646331"/>
              <a:gd name="connsiteX25" fmla="*/ 721910 w 7734749"/>
              <a:gd name="connsiteY25" fmla="*/ 646331 h 646331"/>
              <a:gd name="connsiteX26" fmla="*/ 0 w 7734749"/>
              <a:gd name="connsiteY26" fmla="*/ 646331 h 646331"/>
              <a:gd name="connsiteX27" fmla="*/ 0 w 7734749"/>
              <a:gd name="connsiteY27"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734749" h="646331" fill="none" extrusionOk="0">
                <a:moveTo>
                  <a:pt x="0" y="0"/>
                </a:moveTo>
                <a:cubicBezTo>
                  <a:pt x="242597" y="-8862"/>
                  <a:pt x="371240" y="12178"/>
                  <a:pt x="489867" y="0"/>
                </a:cubicBezTo>
                <a:cubicBezTo>
                  <a:pt x="608494" y="-12178"/>
                  <a:pt x="806115" y="-7927"/>
                  <a:pt x="1057082" y="0"/>
                </a:cubicBezTo>
                <a:cubicBezTo>
                  <a:pt x="1308049" y="7927"/>
                  <a:pt x="1420382" y="-17258"/>
                  <a:pt x="1701645" y="0"/>
                </a:cubicBezTo>
                <a:cubicBezTo>
                  <a:pt x="1982908" y="17258"/>
                  <a:pt x="2170398" y="2179"/>
                  <a:pt x="2346207" y="0"/>
                </a:cubicBezTo>
                <a:cubicBezTo>
                  <a:pt x="2522016" y="-2179"/>
                  <a:pt x="2607631" y="7253"/>
                  <a:pt x="2758727" y="0"/>
                </a:cubicBezTo>
                <a:cubicBezTo>
                  <a:pt x="2909823" y="-7253"/>
                  <a:pt x="3171155" y="8710"/>
                  <a:pt x="3325942" y="0"/>
                </a:cubicBezTo>
                <a:cubicBezTo>
                  <a:pt x="3480730" y="-8710"/>
                  <a:pt x="3864651" y="23241"/>
                  <a:pt x="4047852" y="0"/>
                </a:cubicBezTo>
                <a:cubicBezTo>
                  <a:pt x="4231053" y="-23241"/>
                  <a:pt x="4261430" y="5802"/>
                  <a:pt x="4460372" y="0"/>
                </a:cubicBezTo>
                <a:cubicBezTo>
                  <a:pt x="4659314" y="-5802"/>
                  <a:pt x="4725854" y="14229"/>
                  <a:pt x="4950239" y="0"/>
                </a:cubicBezTo>
                <a:cubicBezTo>
                  <a:pt x="5174624" y="-14229"/>
                  <a:pt x="5433848" y="-11707"/>
                  <a:pt x="5594802" y="0"/>
                </a:cubicBezTo>
                <a:cubicBezTo>
                  <a:pt x="5755756" y="11707"/>
                  <a:pt x="6044310" y="-21342"/>
                  <a:pt x="6394059" y="0"/>
                </a:cubicBezTo>
                <a:cubicBezTo>
                  <a:pt x="6743808" y="21342"/>
                  <a:pt x="6665002" y="-1877"/>
                  <a:pt x="6806579" y="0"/>
                </a:cubicBezTo>
                <a:cubicBezTo>
                  <a:pt x="6948156" y="1877"/>
                  <a:pt x="7298106" y="14860"/>
                  <a:pt x="7734749" y="0"/>
                </a:cubicBezTo>
                <a:cubicBezTo>
                  <a:pt x="7709464" y="193941"/>
                  <a:pt x="7710040" y="340862"/>
                  <a:pt x="7734749" y="646331"/>
                </a:cubicBezTo>
                <a:cubicBezTo>
                  <a:pt x="7519124" y="632464"/>
                  <a:pt x="7197444" y="636116"/>
                  <a:pt x="7012839" y="646331"/>
                </a:cubicBezTo>
                <a:cubicBezTo>
                  <a:pt x="6828234" y="656547"/>
                  <a:pt x="6681512" y="634287"/>
                  <a:pt x="6522972" y="646331"/>
                </a:cubicBezTo>
                <a:cubicBezTo>
                  <a:pt x="6364432" y="658375"/>
                  <a:pt x="6228046" y="666495"/>
                  <a:pt x="6033104" y="646331"/>
                </a:cubicBezTo>
                <a:cubicBezTo>
                  <a:pt x="5838162" y="626167"/>
                  <a:pt x="5426231" y="615124"/>
                  <a:pt x="5233847" y="646331"/>
                </a:cubicBezTo>
                <a:cubicBezTo>
                  <a:pt x="5041463" y="677538"/>
                  <a:pt x="4912380" y="650156"/>
                  <a:pt x="4821327" y="646331"/>
                </a:cubicBezTo>
                <a:cubicBezTo>
                  <a:pt x="4730274" y="642506"/>
                  <a:pt x="4352620" y="611031"/>
                  <a:pt x="4099417" y="646331"/>
                </a:cubicBezTo>
                <a:cubicBezTo>
                  <a:pt x="3846214" y="681632"/>
                  <a:pt x="3695874" y="668738"/>
                  <a:pt x="3377507" y="646331"/>
                </a:cubicBezTo>
                <a:cubicBezTo>
                  <a:pt x="3059140" y="623925"/>
                  <a:pt x="2840746" y="608507"/>
                  <a:pt x="2578250" y="646331"/>
                </a:cubicBezTo>
                <a:cubicBezTo>
                  <a:pt x="2315754" y="684155"/>
                  <a:pt x="2010896" y="633346"/>
                  <a:pt x="1856340" y="646331"/>
                </a:cubicBezTo>
                <a:cubicBezTo>
                  <a:pt x="1701784" y="659317"/>
                  <a:pt x="1374368" y="610554"/>
                  <a:pt x="1134430" y="646331"/>
                </a:cubicBezTo>
                <a:cubicBezTo>
                  <a:pt x="894492" y="682109"/>
                  <a:pt x="846816" y="650930"/>
                  <a:pt x="721910" y="646331"/>
                </a:cubicBezTo>
                <a:cubicBezTo>
                  <a:pt x="597004" y="641732"/>
                  <a:pt x="171376" y="656490"/>
                  <a:pt x="0" y="646331"/>
                </a:cubicBezTo>
                <a:cubicBezTo>
                  <a:pt x="-2531" y="352975"/>
                  <a:pt x="-27502" y="185681"/>
                  <a:pt x="0" y="0"/>
                </a:cubicBezTo>
                <a:close/>
              </a:path>
              <a:path w="7734749" h="646331" stroke="0" extrusionOk="0">
                <a:moveTo>
                  <a:pt x="0" y="0"/>
                </a:moveTo>
                <a:cubicBezTo>
                  <a:pt x="297406" y="-20801"/>
                  <a:pt x="365503" y="6861"/>
                  <a:pt x="644562" y="0"/>
                </a:cubicBezTo>
                <a:cubicBezTo>
                  <a:pt x="923621" y="-6861"/>
                  <a:pt x="958183" y="9599"/>
                  <a:pt x="1057082" y="0"/>
                </a:cubicBezTo>
                <a:cubicBezTo>
                  <a:pt x="1155981" y="-9599"/>
                  <a:pt x="1403850" y="-19982"/>
                  <a:pt x="1624297" y="0"/>
                </a:cubicBezTo>
                <a:cubicBezTo>
                  <a:pt x="1844745" y="19982"/>
                  <a:pt x="2118481" y="30637"/>
                  <a:pt x="2268860" y="0"/>
                </a:cubicBezTo>
                <a:cubicBezTo>
                  <a:pt x="2419239" y="-30637"/>
                  <a:pt x="2687948" y="21687"/>
                  <a:pt x="2836075" y="0"/>
                </a:cubicBezTo>
                <a:cubicBezTo>
                  <a:pt x="2984203" y="-21687"/>
                  <a:pt x="3118666" y="-11206"/>
                  <a:pt x="3325942" y="0"/>
                </a:cubicBezTo>
                <a:cubicBezTo>
                  <a:pt x="3533218" y="11206"/>
                  <a:pt x="3960592" y="22888"/>
                  <a:pt x="4125199" y="0"/>
                </a:cubicBezTo>
                <a:cubicBezTo>
                  <a:pt x="4289806" y="-22888"/>
                  <a:pt x="4408029" y="-15286"/>
                  <a:pt x="4615067" y="0"/>
                </a:cubicBezTo>
                <a:cubicBezTo>
                  <a:pt x="4822105" y="15286"/>
                  <a:pt x="4938720" y="-17166"/>
                  <a:pt x="5259629" y="0"/>
                </a:cubicBezTo>
                <a:cubicBezTo>
                  <a:pt x="5580538" y="17166"/>
                  <a:pt x="5762471" y="-30248"/>
                  <a:pt x="5904192" y="0"/>
                </a:cubicBezTo>
                <a:cubicBezTo>
                  <a:pt x="6045913" y="30248"/>
                  <a:pt x="6357949" y="31260"/>
                  <a:pt x="6626102" y="0"/>
                </a:cubicBezTo>
                <a:cubicBezTo>
                  <a:pt x="6894255" y="-31260"/>
                  <a:pt x="6934659" y="-7521"/>
                  <a:pt x="7038622" y="0"/>
                </a:cubicBezTo>
                <a:cubicBezTo>
                  <a:pt x="7142585" y="7521"/>
                  <a:pt x="7505528" y="-3063"/>
                  <a:pt x="7734749" y="0"/>
                </a:cubicBezTo>
                <a:cubicBezTo>
                  <a:pt x="7713440" y="307338"/>
                  <a:pt x="7751574" y="371726"/>
                  <a:pt x="7734749" y="646331"/>
                </a:cubicBezTo>
                <a:cubicBezTo>
                  <a:pt x="7573387" y="662696"/>
                  <a:pt x="7385473" y="620567"/>
                  <a:pt x="7167534" y="646331"/>
                </a:cubicBezTo>
                <a:cubicBezTo>
                  <a:pt x="6949595" y="672095"/>
                  <a:pt x="6876559" y="631617"/>
                  <a:pt x="6600319" y="646331"/>
                </a:cubicBezTo>
                <a:cubicBezTo>
                  <a:pt x="6324080" y="661045"/>
                  <a:pt x="6156200" y="663020"/>
                  <a:pt x="5955757" y="646331"/>
                </a:cubicBezTo>
                <a:cubicBezTo>
                  <a:pt x="5755314" y="629642"/>
                  <a:pt x="5684543" y="655481"/>
                  <a:pt x="5543237" y="646331"/>
                </a:cubicBezTo>
                <a:cubicBezTo>
                  <a:pt x="5401931" y="637181"/>
                  <a:pt x="5113348" y="668136"/>
                  <a:pt x="4743979" y="646331"/>
                </a:cubicBezTo>
                <a:cubicBezTo>
                  <a:pt x="4374610" y="624526"/>
                  <a:pt x="4311627" y="608355"/>
                  <a:pt x="3944722" y="646331"/>
                </a:cubicBezTo>
                <a:cubicBezTo>
                  <a:pt x="3577817" y="684307"/>
                  <a:pt x="3620444" y="653414"/>
                  <a:pt x="3300160" y="646331"/>
                </a:cubicBezTo>
                <a:cubicBezTo>
                  <a:pt x="2979876" y="639248"/>
                  <a:pt x="2998588" y="655543"/>
                  <a:pt x="2887640" y="646331"/>
                </a:cubicBezTo>
                <a:cubicBezTo>
                  <a:pt x="2776692" y="637119"/>
                  <a:pt x="2419382" y="618496"/>
                  <a:pt x="2088382" y="646331"/>
                </a:cubicBezTo>
                <a:cubicBezTo>
                  <a:pt x="1757382" y="674166"/>
                  <a:pt x="1682420" y="672163"/>
                  <a:pt x="1443820" y="646331"/>
                </a:cubicBezTo>
                <a:cubicBezTo>
                  <a:pt x="1205220" y="620499"/>
                  <a:pt x="968536" y="631136"/>
                  <a:pt x="799257" y="646331"/>
                </a:cubicBezTo>
                <a:cubicBezTo>
                  <a:pt x="629978" y="661526"/>
                  <a:pt x="167384" y="646215"/>
                  <a:pt x="0" y="646331"/>
                </a:cubicBezTo>
                <a:cubicBezTo>
                  <a:pt x="25394" y="472974"/>
                  <a:pt x="-10271" y="239750"/>
                  <a:pt x="0" y="0"/>
                </a:cubicBezTo>
                <a:close/>
              </a:path>
            </a:pathLst>
          </a:custGeom>
          <a:blipFill dpi="0" rotWithShape="0">
            <a:blip r:embed="rId5"/>
            <a:srcRect/>
            <a:tile tx="0" ty="0" sx="100000" sy="100000" flip="none" algn="tl"/>
          </a:blipFill>
          <a:ln w="28575">
            <a:solidFill>
              <a:schemeClr val="tx1"/>
            </a:solidFill>
            <a:miter lim="800000"/>
            <a:headEnd/>
            <a:tailEnd/>
            <a:extLst>
              <a:ext uri="{C807C97D-BFC1-408E-A445-0C87EB9F89A2}">
                <ask:lineSketchStyleProps xmlns:ask="http://schemas.microsoft.com/office/drawing/2018/sketchyshapes" sd="3327685828">
                  <a:prstGeom prst="rect">
                    <a:avLst/>
                  </a:prstGeom>
                  <ask:type>
                    <ask:lineSketchFreehand/>
                  </ask:type>
                </ask:lineSketchStyleProps>
              </a:ext>
            </a:extLst>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fontAlgn="base" hangingPunct="0">
              <a:spcBef>
                <a:spcPct val="50000"/>
              </a:spcBef>
              <a:spcAft>
                <a:spcPct val="0"/>
              </a:spcAft>
            </a:pPr>
            <a:r>
              <a:rPr lang="en-US" sz="3600" b="1" dirty="0">
                <a:solidFill>
                  <a:srgbClr val="336699"/>
                </a:solidFill>
                <a:effectLst>
                  <a:outerShdw blurRad="38100" dist="38100" dir="2700000" algn="tl">
                    <a:srgbClr val="000000"/>
                  </a:outerShdw>
                </a:effectLst>
                <a:latin typeface="+mj-lt"/>
              </a:rPr>
              <a:t>Not Determined by Size or Degree</a:t>
            </a:r>
          </a:p>
        </p:txBody>
      </p:sp>
      <p:sp>
        <p:nvSpPr>
          <p:cNvPr id="11" name="Text Box 4">
            <a:extLst>
              <a:ext uri="{FF2B5EF4-FFF2-40B4-BE49-F238E27FC236}">
                <a16:creationId xmlns:a16="http://schemas.microsoft.com/office/drawing/2014/main" id="{491C18B6-6826-31BB-9A14-127E4711F9C0}"/>
              </a:ext>
            </a:extLst>
          </p:cNvPr>
          <p:cNvSpPr txBox="1">
            <a:spLocks noChangeArrowheads="1"/>
          </p:cNvSpPr>
          <p:nvPr/>
        </p:nvSpPr>
        <p:spPr bwMode="auto">
          <a:xfrm>
            <a:off x="1191990" y="3401903"/>
            <a:ext cx="7148455"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fontAlgn="base" hangingPunct="0">
              <a:spcBef>
                <a:spcPct val="50000"/>
              </a:spcBef>
              <a:spcAft>
                <a:spcPct val="0"/>
              </a:spcAft>
            </a:pPr>
            <a:r>
              <a:rPr lang="en-US" sz="2400" dirty="0">
                <a:latin typeface="Times New Roman" pitchFamily="18" charset="0"/>
              </a:rPr>
              <a:t>“Gambling, for the compulsive gambler is defined as follows: Any betting or wagering, for self or others, whether for money or not, no matter how slight or insignificant, where the outcome is uncertain or depends upon chance or ‘skill’ constitutes gambling.” </a:t>
            </a:r>
          </a:p>
          <a:p>
            <a:pPr eaLnBrk="0" fontAlgn="base" hangingPunct="0">
              <a:spcBef>
                <a:spcPct val="50000"/>
              </a:spcBef>
              <a:spcAft>
                <a:spcPct val="0"/>
              </a:spcAft>
            </a:pPr>
            <a:r>
              <a:rPr lang="en-US" sz="2400" dirty="0">
                <a:latin typeface="Times New Roman" pitchFamily="18" charset="0"/>
              </a:rPr>
              <a:t>                              (Gambler’s Anon. Web page)</a:t>
            </a:r>
          </a:p>
        </p:txBody>
      </p:sp>
    </p:spTree>
    <p:extLst>
      <p:ext uri="{BB962C8B-B14F-4D97-AF65-F5344CB8AC3E}">
        <p14:creationId xmlns:p14="http://schemas.microsoft.com/office/powerpoint/2010/main" val="3605148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83FFFE-8C15-91FB-51E9-CC94B7662F01}"/>
              </a:ext>
            </a:extLst>
          </p:cNvPr>
          <p:cNvSpPr txBox="1"/>
          <p:nvPr/>
        </p:nvSpPr>
        <p:spPr>
          <a:xfrm>
            <a:off x="454632" y="3148242"/>
            <a:ext cx="8142270" cy="1256113"/>
          </a:xfrm>
          <a:custGeom>
            <a:avLst/>
            <a:gdLst>
              <a:gd name="connsiteX0" fmla="*/ 0 w 8142270"/>
              <a:gd name="connsiteY0" fmla="*/ 0 h 1256113"/>
              <a:gd name="connsiteX1" fmla="*/ 841368 w 8142270"/>
              <a:gd name="connsiteY1" fmla="*/ 0 h 1256113"/>
              <a:gd name="connsiteX2" fmla="*/ 1519890 w 8142270"/>
              <a:gd name="connsiteY2" fmla="*/ 0 h 1256113"/>
              <a:gd name="connsiteX3" fmla="*/ 1954145 w 8142270"/>
              <a:gd name="connsiteY3" fmla="*/ 0 h 1256113"/>
              <a:gd name="connsiteX4" fmla="*/ 2551245 w 8142270"/>
              <a:gd name="connsiteY4" fmla="*/ 0 h 1256113"/>
              <a:gd name="connsiteX5" fmla="*/ 2985499 w 8142270"/>
              <a:gd name="connsiteY5" fmla="*/ 0 h 1256113"/>
              <a:gd name="connsiteX6" fmla="*/ 3664022 w 8142270"/>
              <a:gd name="connsiteY6" fmla="*/ 0 h 1256113"/>
              <a:gd name="connsiteX7" fmla="*/ 4342544 w 8142270"/>
              <a:gd name="connsiteY7" fmla="*/ 0 h 1256113"/>
              <a:gd name="connsiteX8" fmla="*/ 4858221 w 8142270"/>
              <a:gd name="connsiteY8" fmla="*/ 0 h 1256113"/>
              <a:gd name="connsiteX9" fmla="*/ 5373898 w 8142270"/>
              <a:gd name="connsiteY9" fmla="*/ 0 h 1256113"/>
              <a:gd name="connsiteX10" fmla="*/ 6052421 w 8142270"/>
              <a:gd name="connsiteY10" fmla="*/ 0 h 1256113"/>
              <a:gd name="connsiteX11" fmla="*/ 6649521 w 8142270"/>
              <a:gd name="connsiteY11" fmla="*/ 0 h 1256113"/>
              <a:gd name="connsiteX12" fmla="*/ 7409466 w 8142270"/>
              <a:gd name="connsiteY12" fmla="*/ 0 h 1256113"/>
              <a:gd name="connsiteX13" fmla="*/ 8142270 w 8142270"/>
              <a:gd name="connsiteY13" fmla="*/ 0 h 1256113"/>
              <a:gd name="connsiteX14" fmla="*/ 8142270 w 8142270"/>
              <a:gd name="connsiteY14" fmla="*/ 615495 h 1256113"/>
              <a:gd name="connsiteX15" fmla="*/ 8142270 w 8142270"/>
              <a:gd name="connsiteY15" fmla="*/ 1256113 h 1256113"/>
              <a:gd name="connsiteX16" fmla="*/ 7382325 w 8142270"/>
              <a:gd name="connsiteY16" fmla="*/ 1256113 h 1256113"/>
              <a:gd name="connsiteX17" fmla="*/ 6703802 w 8142270"/>
              <a:gd name="connsiteY17" fmla="*/ 1256113 h 1256113"/>
              <a:gd name="connsiteX18" fmla="*/ 6188125 w 8142270"/>
              <a:gd name="connsiteY18" fmla="*/ 1256113 h 1256113"/>
              <a:gd name="connsiteX19" fmla="*/ 5428180 w 8142270"/>
              <a:gd name="connsiteY19" fmla="*/ 1256113 h 1256113"/>
              <a:gd name="connsiteX20" fmla="*/ 4993926 w 8142270"/>
              <a:gd name="connsiteY20" fmla="*/ 1256113 h 1256113"/>
              <a:gd name="connsiteX21" fmla="*/ 4559671 w 8142270"/>
              <a:gd name="connsiteY21" fmla="*/ 1256113 h 1256113"/>
              <a:gd name="connsiteX22" fmla="*/ 3881149 w 8142270"/>
              <a:gd name="connsiteY22" fmla="*/ 1256113 h 1256113"/>
              <a:gd name="connsiteX23" fmla="*/ 3284049 w 8142270"/>
              <a:gd name="connsiteY23" fmla="*/ 1256113 h 1256113"/>
              <a:gd name="connsiteX24" fmla="*/ 2605526 w 8142270"/>
              <a:gd name="connsiteY24" fmla="*/ 1256113 h 1256113"/>
              <a:gd name="connsiteX25" fmla="*/ 1764158 w 8142270"/>
              <a:gd name="connsiteY25" fmla="*/ 1256113 h 1256113"/>
              <a:gd name="connsiteX26" fmla="*/ 1329904 w 8142270"/>
              <a:gd name="connsiteY26" fmla="*/ 1256113 h 1256113"/>
              <a:gd name="connsiteX27" fmla="*/ 0 w 8142270"/>
              <a:gd name="connsiteY27" fmla="*/ 1256113 h 1256113"/>
              <a:gd name="connsiteX28" fmla="*/ 0 w 8142270"/>
              <a:gd name="connsiteY28" fmla="*/ 628057 h 1256113"/>
              <a:gd name="connsiteX29" fmla="*/ 0 w 8142270"/>
              <a:gd name="connsiteY29" fmla="*/ 0 h 1256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142270" h="1256113" fill="none" extrusionOk="0">
                <a:moveTo>
                  <a:pt x="0" y="0"/>
                </a:moveTo>
                <a:cubicBezTo>
                  <a:pt x="279972" y="2730"/>
                  <a:pt x="426246" y="-32655"/>
                  <a:pt x="841368" y="0"/>
                </a:cubicBezTo>
                <a:cubicBezTo>
                  <a:pt x="1256490" y="32655"/>
                  <a:pt x="1286909" y="-4608"/>
                  <a:pt x="1519890" y="0"/>
                </a:cubicBezTo>
                <a:cubicBezTo>
                  <a:pt x="1752871" y="4608"/>
                  <a:pt x="1859145" y="-21"/>
                  <a:pt x="1954145" y="0"/>
                </a:cubicBezTo>
                <a:cubicBezTo>
                  <a:pt x="2049146" y="21"/>
                  <a:pt x="2326464" y="9152"/>
                  <a:pt x="2551245" y="0"/>
                </a:cubicBezTo>
                <a:cubicBezTo>
                  <a:pt x="2776026" y="-9152"/>
                  <a:pt x="2787896" y="-8204"/>
                  <a:pt x="2985499" y="0"/>
                </a:cubicBezTo>
                <a:cubicBezTo>
                  <a:pt x="3183102" y="8204"/>
                  <a:pt x="3326820" y="-5875"/>
                  <a:pt x="3664022" y="0"/>
                </a:cubicBezTo>
                <a:cubicBezTo>
                  <a:pt x="4001224" y="5875"/>
                  <a:pt x="4003735" y="-5763"/>
                  <a:pt x="4342544" y="0"/>
                </a:cubicBezTo>
                <a:cubicBezTo>
                  <a:pt x="4681353" y="5763"/>
                  <a:pt x="4725882" y="-12157"/>
                  <a:pt x="4858221" y="0"/>
                </a:cubicBezTo>
                <a:cubicBezTo>
                  <a:pt x="4990560" y="12157"/>
                  <a:pt x="5175447" y="16311"/>
                  <a:pt x="5373898" y="0"/>
                </a:cubicBezTo>
                <a:cubicBezTo>
                  <a:pt x="5572349" y="-16311"/>
                  <a:pt x="5884298" y="31294"/>
                  <a:pt x="6052421" y="0"/>
                </a:cubicBezTo>
                <a:cubicBezTo>
                  <a:pt x="6220544" y="-31294"/>
                  <a:pt x="6418659" y="-1136"/>
                  <a:pt x="6649521" y="0"/>
                </a:cubicBezTo>
                <a:cubicBezTo>
                  <a:pt x="6880383" y="1136"/>
                  <a:pt x="7089890" y="25103"/>
                  <a:pt x="7409466" y="0"/>
                </a:cubicBezTo>
                <a:cubicBezTo>
                  <a:pt x="7729043" y="-25103"/>
                  <a:pt x="7777978" y="11544"/>
                  <a:pt x="8142270" y="0"/>
                </a:cubicBezTo>
                <a:cubicBezTo>
                  <a:pt x="8124312" y="183064"/>
                  <a:pt x="8119531" y="349911"/>
                  <a:pt x="8142270" y="615495"/>
                </a:cubicBezTo>
                <a:cubicBezTo>
                  <a:pt x="8165009" y="881079"/>
                  <a:pt x="8123181" y="988248"/>
                  <a:pt x="8142270" y="1256113"/>
                </a:cubicBezTo>
                <a:cubicBezTo>
                  <a:pt x="7958016" y="1226976"/>
                  <a:pt x="7714523" y="1247413"/>
                  <a:pt x="7382325" y="1256113"/>
                </a:cubicBezTo>
                <a:cubicBezTo>
                  <a:pt x="7050128" y="1264813"/>
                  <a:pt x="6907690" y="1264317"/>
                  <a:pt x="6703802" y="1256113"/>
                </a:cubicBezTo>
                <a:cubicBezTo>
                  <a:pt x="6499914" y="1247909"/>
                  <a:pt x="6395366" y="1256567"/>
                  <a:pt x="6188125" y="1256113"/>
                </a:cubicBezTo>
                <a:cubicBezTo>
                  <a:pt x="5980884" y="1255659"/>
                  <a:pt x="5780202" y="1227583"/>
                  <a:pt x="5428180" y="1256113"/>
                </a:cubicBezTo>
                <a:cubicBezTo>
                  <a:pt x="5076159" y="1284643"/>
                  <a:pt x="5203751" y="1253148"/>
                  <a:pt x="4993926" y="1256113"/>
                </a:cubicBezTo>
                <a:cubicBezTo>
                  <a:pt x="4784101" y="1259078"/>
                  <a:pt x="4694929" y="1245080"/>
                  <a:pt x="4559671" y="1256113"/>
                </a:cubicBezTo>
                <a:cubicBezTo>
                  <a:pt x="4424414" y="1267146"/>
                  <a:pt x="4039514" y="1240741"/>
                  <a:pt x="3881149" y="1256113"/>
                </a:cubicBezTo>
                <a:cubicBezTo>
                  <a:pt x="3722784" y="1271485"/>
                  <a:pt x="3433094" y="1237808"/>
                  <a:pt x="3284049" y="1256113"/>
                </a:cubicBezTo>
                <a:cubicBezTo>
                  <a:pt x="3135004" y="1274418"/>
                  <a:pt x="2900915" y="1231435"/>
                  <a:pt x="2605526" y="1256113"/>
                </a:cubicBezTo>
                <a:cubicBezTo>
                  <a:pt x="2310137" y="1280791"/>
                  <a:pt x="1962331" y="1288799"/>
                  <a:pt x="1764158" y="1256113"/>
                </a:cubicBezTo>
                <a:cubicBezTo>
                  <a:pt x="1565985" y="1223427"/>
                  <a:pt x="1522410" y="1255127"/>
                  <a:pt x="1329904" y="1256113"/>
                </a:cubicBezTo>
                <a:cubicBezTo>
                  <a:pt x="1137398" y="1257099"/>
                  <a:pt x="384698" y="1200939"/>
                  <a:pt x="0" y="1256113"/>
                </a:cubicBezTo>
                <a:cubicBezTo>
                  <a:pt x="-25772" y="977782"/>
                  <a:pt x="-13675" y="868897"/>
                  <a:pt x="0" y="628057"/>
                </a:cubicBezTo>
                <a:cubicBezTo>
                  <a:pt x="13675" y="387217"/>
                  <a:pt x="10325" y="207671"/>
                  <a:pt x="0" y="0"/>
                </a:cubicBezTo>
                <a:close/>
              </a:path>
              <a:path w="8142270" h="1256113" stroke="0" extrusionOk="0">
                <a:moveTo>
                  <a:pt x="0" y="0"/>
                </a:moveTo>
                <a:cubicBezTo>
                  <a:pt x="193841" y="41037"/>
                  <a:pt x="476326" y="-32232"/>
                  <a:pt x="841368" y="0"/>
                </a:cubicBezTo>
                <a:cubicBezTo>
                  <a:pt x="1206410" y="32232"/>
                  <a:pt x="1238589" y="-19178"/>
                  <a:pt x="1601313" y="0"/>
                </a:cubicBezTo>
                <a:cubicBezTo>
                  <a:pt x="1964037" y="19178"/>
                  <a:pt x="2189596" y="-7701"/>
                  <a:pt x="2361258" y="0"/>
                </a:cubicBezTo>
                <a:cubicBezTo>
                  <a:pt x="2532921" y="7701"/>
                  <a:pt x="2877539" y="7784"/>
                  <a:pt x="3202626" y="0"/>
                </a:cubicBezTo>
                <a:cubicBezTo>
                  <a:pt x="3527713" y="-7784"/>
                  <a:pt x="3591240" y="-36600"/>
                  <a:pt x="3962571" y="0"/>
                </a:cubicBezTo>
                <a:cubicBezTo>
                  <a:pt x="4333902" y="36600"/>
                  <a:pt x="4295769" y="19264"/>
                  <a:pt x="4396826" y="0"/>
                </a:cubicBezTo>
                <a:cubicBezTo>
                  <a:pt x="4497884" y="-19264"/>
                  <a:pt x="4978569" y="-3446"/>
                  <a:pt x="5156771" y="0"/>
                </a:cubicBezTo>
                <a:cubicBezTo>
                  <a:pt x="5334974" y="3446"/>
                  <a:pt x="5664483" y="30698"/>
                  <a:pt x="5835294" y="0"/>
                </a:cubicBezTo>
                <a:cubicBezTo>
                  <a:pt x="6006105" y="-30698"/>
                  <a:pt x="6078883" y="-20608"/>
                  <a:pt x="6269548" y="0"/>
                </a:cubicBezTo>
                <a:cubicBezTo>
                  <a:pt x="6460213" y="20608"/>
                  <a:pt x="6713905" y="-29279"/>
                  <a:pt x="6948070" y="0"/>
                </a:cubicBezTo>
                <a:cubicBezTo>
                  <a:pt x="7182235" y="29279"/>
                  <a:pt x="7209673" y="21334"/>
                  <a:pt x="7463748" y="0"/>
                </a:cubicBezTo>
                <a:cubicBezTo>
                  <a:pt x="7717823" y="-21334"/>
                  <a:pt x="7887500" y="28044"/>
                  <a:pt x="8142270" y="0"/>
                </a:cubicBezTo>
                <a:cubicBezTo>
                  <a:pt x="8136003" y="240474"/>
                  <a:pt x="8118932" y="398226"/>
                  <a:pt x="8142270" y="590373"/>
                </a:cubicBezTo>
                <a:cubicBezTo>
                  <a:pt x="8165608" y="782520"/>
                  <a:pt x="8140811" y="935968"/>
                  <a:pt x="8142270" y="1256113"/>
                </a:cubicBezTo>
                <a:cubicBezTo>
                  <a:pt x="8021416" y="1284824"/>
                  <a:pt x="7722907" y="1236918"/>
                  <a:pt x="7545170" y="1256113"/>
                </a:cubicBezTo>
                <a:cubicBezTo>
                  <a:pt x="7367433" y="1275308"/>
                  <a:pt x="7154476" y="1291810"/>
                  <a:pt x="6785225" y="1256113"/>
                </a:cubicBezTo>
                <a:cubicBezTo>
                  <a:pt x="6415974" y="1220416"/>
                  <a:pt x="6327893" y="1293887"/>
                  <a:pt x="5943857" y="1256113"/>
                </a:cubicBezTo>
                <a:cubicBezTo>
                  <a:pt x="5559821" y="1218339"/>
                  <a:pt x="5377168" y="1228460"/>
                  <a:pt x="5102489" y="1256113"/>
                </a:cubicBezTo>
                <a:cubicBezTo>
                  <a:pt x="4827810" y="1283766"/>
                  <a:pt x="4634832" y="1257086"/>
                  <a:pt x="4505389" y="1256113"/>
                </a:cubicBezTo>
                <a:cubicBezTo>
                  <a:pt x="4375946" y="1255140"/>
                  <a:pt x="4016959" y="1237575"/>
                  <a:pt x="3826867" y="1256113"/>
                </a:cubicBezTo>
                <a:cubicBezTo>
                  <a:pt x="3636775" y="1274651"/>
                  <a:pt x="3543909" y="1241545"/>
                  <a:pt x="3392612" y="1256113"/>
                </a:cubicBezTo>
                <a:cubicBezTo>
                  <a:pt x="3241316" y="1270681"/>
                  <a:pt x="2833695" y="1291216"/>
                  <a:pt x="2551245" y="1256113"/>
                </a:cubicBezTo>
                <a:cubicBezTo>
                  <a:pt x="2268795" y="1221010"/>
                  <a:pt x="2182493" y="1263412"/>
                  <a:pt x="1872722" y="1256113"/>
                </a:cubicBezTo>
                <a:cubicBezTo>
                  <a:pt x="1562951" y="1248814"/>
                  <a:pt x="1360636" y="1245982"/>
                  <a:pt x="1112777" y="1256113"/>
                </a:cubicBezTo>
                <a:cubicBezTo>
                  <a:pt x="864919" y="1266244"/>
                  <a:pt x="435723" y="1290225"/>
                  <a:pt x="0" y="1256113"/>
                </a:cubicBezTo>
                <a:cubicBezTo>
                  <a:pt x="-20111" y="1068311"/>
                  <a:pt x="-25473" y="818341"/>
                  <a:pt x="0" y="602934"/>
                </a:cubicBezTo>
                <a:cubicBezTo>
                  <a:pt x="25473" y="387527"/>
                  <a:pt x="11099" y="1384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What is Gambling?</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Different Forms</a:t>
            </a:r>
          </a:p>
        </p:txBody>
      </p:sp>
      <p:sp>
        <p:nvSpPr>
          <p:cNvPr id="3" name="Rectangle 2">
            <a:extLst>
              <a:ext uri="{FF2B5EF4-FFF2-40B4-BE49-F238E27FC236}">
                <a16:creationId xmlns:a16="http://schemas.microsoft.com/office/drawing/2014/main" id="{2394FD90-55A9-7901-864E-8F4C9D68A863}"/>
              </a:ext>
            </a:extLst>
          </p:cNvPr>
          <p:cNvSpPr/>
          <p:nvPr/>
        </p:nvSpPr>
        <p:spPr>
          <a:xfrm>
            <a:off x="391727" y="296133"/>
            <a:ext cx="8360558" cy="1200329"/>
          </a:xfrm>
          <a:custGeom>
            <a:avLst/>
            <a:gdLst>
              <a:gd name="connsiteX0" fmla="*/ 0 w 8360558"/>
              <a:gd name="connsiteY0" fmla="*/ 0 h 1200329"/>
              <a:gd name="connsiteX1" fmla="*/ 696713 w 8360558"/>
              <a:gd name="connsiteY1" fmla="*/ 0 h 1200329"/>
              <a:gd name="connsiteX2" fmla="*/ 1142610 w 8360558"/>
              <a:gd name="connsiteY2" fmla="*/ 0 h 1200329"/>
              <a:gd name="connsiteX3" fmla="*/ 2006534 w 8360558"/>
              <a:gd name="connsiteY3" fmla="*/ 0 h 1200329"/>
              <a:gd name="connsiteX4" fmla="*/ 2452430 w 8360558"/>
              <a:gd name="connsiteY4" fmla="*/ 0 h 1200329"/>
              <a:gd name="connsiteX5" fmla="*/ 3232749 w 8360558"/>
              <a:gd name="connsiteY5" fmla="*/ 0 h 1200329"/>
              <a:gd name="connsiteX6" fmla="*/ 3762251 w 8360558"/>
              <a:gd name="connsiteY6" fmla="*/ 0 h 1200329"/>
              <a:gd name="connsiteX7" fmla="*/ 4375359 w 8360558"/>
              <a:gd name="connsiteY7" fmla="*/ 0 h 1200329"/>
              <a:gd name="connsiteX8" fmla="*/ 5239283 w 8360558"/>
              <a:gd name="connsiteY8" fmla="*/ 0 h 1200329"/>
              <a:gd name="connsiteX9" fmla="*/ 6103207 w 8360558"/>
              <a:gd name="connsiteY9" fmla="*/ 0 h 1200329"/>
              <a:gd name="connsiteX10" fmla="*/ 6967132 w 8360558"/>
              <a:gd name="connsiteY10" fmla="*/ 0 h 1200329"/>
              <a:gd name="connsiteX11" fmla="*/ 7663845 w 8360558"/>
              <a:gd name="connsiteY11" fmla="*/ 0 h 1200329"/>
              <a:gd name="connsiteX12" fmla="*/ 8360558 w 8360558"/>
              <a:gd name="connsiteY12" fmla="*/ 0 h 1200329"/>
              <a:gd name="connsiteX13" fmla="*/ 8360558 w 8360558"/>
              <a:gd name="connsiteY13" fmla="*/ 624171 h 1200329"/>
              <a:gd name="connsiteX14" fmla="*/ 8360558 w 8360558"/>
              <a:gd name="connsiteY14" fmla="*/ 1200329 h 1200329"/>
              <a:gd name="connsiteX15" fmla="*/ 7496634 w 8360558"/>
              <a:gd name="connsiteY15" fmla="*/ 1200329 h 1200329"/>
              <a:gd name="connsiteX16" fmla="*/ 6967132 w 8360558"/>
              <a:gd name="connsiteY16" fmla="*/ 1200329 h 1200329"/>
              <a:gd name="connsiteX17" fmla="*/ 6270419 w 8360558"/>
              <a:gd name="connsiteY17" fmla="*/ 1200329 h 1200329"/>
              <a:gd name="connsiteX18" fmla="*/ 5573705 w 8360558"/>
              <a:gd name="connsiteY18" fmla="*/ 1200329 h 1200329"/>
              <a:gd name="connsiteX19" fmla="*/ 4709781 w 8360558"/>
              <a:gd name="connsiteY19" fmla="*/ 1200329 h 1200329"/>
              <a:gd name="connsiteX20" fmla="*/ 4096673 w 8360558"/>
              <a:gd name="connsiteY20" fmla="*/ 1200329 h 1200329"/>
              <a:gd name="connsiteX21" fmla="*/ 3650777 w 8360558"/>
              <a:gd name="connsiteY21" fmla="*/ 1200329 h 1200329"/>
              <a:gd name="connsiteX22" fmla="*/ 3121275 w 8360558"/>
              <a:gd name="connsiteY22" fmla="*/ 1200329 h 1200329"/>
              <a:gd name="connsiteX23" fmla="*/ 2340956 w 8360558"/>
              <a:gd name="connsiteY23" fmla="*/ 1200329 h 1200329"/>
              <a:gd name="connsiteX24" fmla="*/ 1560637 w 8360558"/>
              <a:gd name="connsiteY24" fmla="*/ 1200329 h 1200329"/>
              <a:gd name="connsiteX25" fmla="*/ 780319 w 8360558"/>
              <a:gd name="connsiteY25" fmla="*/ 1200329 h 1200329"/>
              <a:gd name="connsiteX26" fmla="*/ 0 w 8360558"/>
              <a:gd name="connsiteY26" fmla="*/ 1200329 h 1200329"/>
              <a:gd name="connsiteX27" fmla="*/ 0 w 8360558"/>
              <a:gd name="connsiteY27" fmla="*/ 576158 h 1200329"/>
              <a:gd name="connsiteX28" fmla="*/ 0 w 8360558"/>
              <a:gd name="connsiteY28"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360558" h="1200329" fill="none" extrusionOk="0">
                <a:moveTo>
                  <a:pt x="0" y="0"/>
                </a:moveTo>
                <a:cubicBezTo>
                  <a:pt x="305174" y="-8216"/>
                  <a:pt x="391449" y="-24044"/>
                  <a:pt x="696713" y="0"/>
                </a:cubicBezTo>
                <a:cubicBezTo>
                  <a:pt x="1001977" y="24044"/>
                  <a:pt x="995085" y="2376"/>
                  <a:pt x="1142610" y="0"/>
                </a:cubicBezTo>
                <a:cubicBezTo>
                  <a:pt x="1290135" y="-2376"/>
                  <a:pt x="1599348" y="-27928"/>
                  <a:pt x="2006534" y="0"/>
                </a:cubicBezTo>
                <a:cubicBezTo>
                  <a:pt x="2413720" y="27928"/>
                  <a:pt x="2253169" y="4987"/>
                  <a:pt x="2452430" y="0"/>
                </a:cubicBezTo>
                <a:cubicBezTo>
                  <a:pt x="2651691" y="-4987"/>
                  <a:pt x="3040541" y="-21058"/>
                  <a:pt x="3232749" y="0"/>
                </a:cubicBezTo>
                <a:cubicBezTo>
                  <a:pt x="3424957" y="21058"/>
                  <a:pt x="3606780" y="-14136"/>
                  <a:pt x="3762251" y="0"/>
                </a:cubicBezTo>
                <a:cubicBezTo>
                  <a:pt x="3917722" y="14136"/>
                  <a:pt x="4184348" y="-26653"/>
                  <a:pt x="4375359" y="0"/>
                </a:cubicBezTo>
                <a:cubicBezTo>
                  <a:pt x="4566370" y="26653"/>
                  <a:pt x="4943568" y="14054"/>
                  <a:pt x="5239283" y="0"/>
                </a:cubicBezTo>
                <a:cubicBezTo>
                  <a:pt x="5534998" y="-14054"/>
                  <a:pt x="5883648" y="40243"/>
                  <a:pt x="6103207" y="0"/>
                </a:cubicBezTo>
                <a:cubicBezTo>
                  <a:pt x="6322766" y="-40243"/>
                  <a:pt x="6546759" y="13731"/>
                  <a:pt x="6967132" y="0"/>
                </a:cubicBezTo>
                <a:cubicBezTo>
                  <a:pt x="7387505" y="-13731"/>
                  <a:pt x="7397347" y="33760"/>
                  <a:pt x="7663845" y="0"/>
                </a:cubicBezTo>
                <a:cubicBezTo>
                  <a:pt x="7930343" y="-33760"/>
                  <a:pt x="8140580" y="33408"/>
                  <a:pt x="8360558" y="0"/>
                </a:cubicBezTo>
                <a:cubicBezTo>
                  <a:pt x="8366306" y="150050"/>
                  <a:pt x="8389396" y="365157"/>
                  <a:pt x="8360558" y="624171"/>
                </a:cubicBezTo>
                <a:cubicBezTo>
                  <a:pt x="8331720" y="883185"/>
                  <a:pt x="8371753" y="1062064"/>
                  <a:pt x="8360558" y="1200329"/>
                </a:cubicBezTo>
                <a:cubicBezTo>
                  <a:pt x="8028281" y="1186903"/>
                  <a:pt x="7691454" y="1236541"/>
                  <a:pt x="7496634" y="1200329"/>
                </a:cubicBezTo>
                <a:cubicBezTo>
                  <a:pt x="7301814" y="1164117"/>
                  <a:pt x="7193445" y="1173985"/>
                  <a:pt x="6967132" y="1200329"/>
                </a:cubicBezTo>
                <a:cubicBezTo>
                  <a:pt x="6740819" y="1226673"/>
                  <a:pt x="6480372" y="1169923"/>
                  <a:pt x="6270419" y="1200329"/>
                </a:cubicBezTo>
                <a:cubicBezTo>
                  <a:pt x="6060466" y="1230735"/>
                  <a:pt x="5798975" y="1208102"/>
                  <a:pt x="5573705" y="1200329"/>
                </a:cubicBezTo>
                <a:cubicBezTo>
                  <a:pt x="5348435" y="1192556"/>
                  <a:pt x="4959033" y="1195321"/>
                  <a:pt x="4709781" y="1200329"/>
                </a:cubicBezTo>
                <a:cubicBezTo>
                  <a:pt x="4460529" y="1205337"/>
                  <a:pt x="4352462" y="1220224"/>
                  <a:pt x="4096673" y="1200329"/>
                </a:cubicBezTo>
                <a:cubicBezTo>
                  <a:pt x="3840884" y="1180434"/>
                  <a:pt x="3820642" y="1200472"/>
                  <a:pt x="3650777" y="1200329"/>
                </a:cubicBezTo>
                <a:cubicBezTo>
                  <a:pt x="3480912" y="1200186"/>
                  <a:pt x="3234223" y="1212338"/>
                  <a:pt x="3121275" y="1200329"/>
                </a:cubicBezTo>
                <a:cubicBezTo>
                  <a:pt x="3008327" y="1188320"/>
                  <a:pt x="2621359" y="1239229"/>
                  <a:pt x="2340956" y="1200329"/>
                </a:cubicBezTo>
                <a:cubicBezTo>
                  <a:pt x="2060553" y="1161429"/>
                  <a:pt x="1759737" y="1182419"/>
                  <a:pt x="1560637" y="1200329"/>
                </a:cubicBezTo>
                <a:cubicBezTo>
                  <a:pt x="1361537" y="1218239"/>
                  <a:pt x="1168044" y="1163958"/>
                  <a:pt x="780319" y="1200329"/>
                </a:cubicBezTo>
                <a:cubicBezTo>
                  <a:pt x="392594" y="1236700"/>
                  <a:pt x="262336" y="1191264"/>
                  <a:pt x="0" y="1200329"/>
                </a:cubicBezTo>
                <a:cubicBezTo>
                  <a:pt x="15533" y="922341"/>
                  <a:pt x="-1738" y="854172"/>
                  <a:pt x="0" y="576158"/>
                </a:cubicBezTo>
                <a:cubicBezTo>
                  <a:pt x="1738" y="298144"/>
                  <a:pt x="13649" y="188836"/>
                  <a:pt x="0" y="0"/>
                </a:cubicBezTo>
                <a:close/>
              </a:path>
              <a:path w="8360558" h="1200329" stroke="0" extrusionOk="0">
                <a:moveTo>
                  <a:pt x="0" y="0"/>
                </a:moveTo>
                <a:cubicBezTo>
                  <a:pt x="175319" y="-20181"/>
                  <a:pt x="267289" y="-9293"/>
                  <a:pt x="529502" y="0"/>
                </a:cubicBezTo>
                <a:cubicBezTo>
                  <a:pt x="791715" y="9293"/>
                  <a:pt x="924274" y="20531"/>
                  <a:pt x="1226215" y="0"/>
                </a:cubicBezTo>
                <a:cubicBezTo>
                  <a:pt x="1528156" y="-20531"/>
                  <a:pt x="1780951" y="-34363"/>
                  <a:pt x="1922928" y="0"/>
                </a:cubicBezTo>
                <a:cubicBezTo>
                  <a:pt x="2064905" y="34363"/>
                  <a:pt x="2427953" y="-27092"/>
                  <a:pt x="2786853" y="0"/>
                </a:cubicBezTo>
                <a:cubicBezTo>
                  <a:pt x="3145754" y="27092"/>
                  <a:pt x="3328776" y="-21765"/>
                  <a:pt x="3567171" y="0"/>
                </a:cubicBezTo>
                <a:cubicBezTo>
                  <a:pt x="3805566" y="21765"/>
                  <a:pt x="4124789" y="36832"/>
                  <a:pt x="4347490" y="0"/>
                </a:cubicBezTo>
                <a:cubicBezTo>
                  <a:pt x="4570191" y="-36832"/>
                  <a:pt x="4796855" y="-3447"/>
                  <a:pt x="5044203" y="0"/>
                </a:cubicBezTo>
                <a:cubicBezTo>
                  <a:pt x="5291551" y="3447"/>
                  <a:pt x="5512812" y="24533"/>
                  <a:pt x="5657311" y="0"/>
                </a:cubicBezTo>
                <a:cubicBezTo>
                  <a:pt x="5801810" y="-24533"/>
                  <a:pt x="5898525" y="21550"/>
                  <a:pt x="6103207" y="0"/>
                </a:cubicBezTo>
                <a:cubicBezTo>
                  <a:pt x="6307889" y="-21550"/>
                  <a:pt x="6376320" y="5551"/>
                  <a:pt x="6549104" y="0"/>
                </a:cubicBezTo>
                <a:cubicBezTo>
                  <a:pt x="6721888" y="-5551"/>
                  <a:pt x="7007637" y="4226"/>
                  <a:pt x="7329423" y="0"/>
                </a:cubicBezTo>
                <a:cubicBezTo>
                  <a:pt x="7651209" y="-4226"/>
                  <a:pt x="7899224" y="-39551"/>
                  <a:pt x="8360558" y="0"/>
                </a:cubicBezTo>
                <a:cubicBezTo>
                  <a:pt x="8369818" y="123181"/>
                  <a:pt x="8349620" y="296634"/>
                  <a:pt x="8360558" y="564155"/>
                </a:cubicBezTo>
                <a:cubicBezTo>
                  <a:pt x="8371496" y="831677"/>
                  <a:pt x="8381525" y="927418"/>
                  <a:pt x="8360558" y="1200329"/>
                </a:cubicBezTo>
                <a:cubicBezTo>
                  <a:pt x="8019266" y="1166522"/>
                  <a:pt x="7880976" y="1228499"/>
                  <a:pt x="7663845" y="1200329"/>
                </a:cubicBezTo>
                <a:cubicBezTo>
                  <a:pt x="7446714" y="1172159"/>
                  <a:pt x="7336522" y="1189987"/>
                  <a:pt x="7217948" y="1200329"/>
                </a:cubicBezTo>
                <a:cubicBezTo>
                  <a:pt x="7099374" y="1210671"/>
                  <a:pt x="6876821" y="1193308"/>
                  <a:pt x="6688446" y="1200329"/>
                </a:cubicBezTo>
                <a:cubicBezTo>
                  <a:pt x="6500071" y="1207350"/>
                  <a:pt x="6186698" y="1175756"/>
                  <a:pt x="5824522" y="1200329"/>
                </a:cubicBezTo>
                <a:cubicBezTo>
                  <a:pt x="5462346" y="1224902"/>
                  <a:pt x="5451336" y="1178013"/>
                  <a:pt x="5295020" y="1200329"/>
                </a:cubicBezTo>
                <a:cubicBezTo>
                  <a:pt x="5138704" y="1222645"/>
                  <a:pt x="4926958" y="1226739"/>
                  <a:pt x="4598307" y="1200329"/>
                </a:cubicBezTo>
                <a:cubicBezTo>
                  <a:pt x="4269656" y="1173919"/>
                  <a:pt x="4188666" y="1216137"/>
                  <a:pt x="4068805" y="1200329"/>
                </a:cubicBezTo>
                <a:cubicBezTo>
                  <a:pt x="3948944" y="1184521"/>
                  <a:pt x="3617831" y="1201260"/>
                  <a:pt x="3372092" y="1200329"/>
                </a:cubicBezTo>
                <a:cubicBezTo>
                  <a:pt x="3126353" y="1199398"/>
                  <a:pt x="3036618" y="1185156"/>
                  <a:pt x="2926195" y="1200329"/>
                </a:cubicBezTo>
                <a:cubicBezTo>
                  <a:pt x="2815772" y="1215502"/>
                  <a:pt x="2675901" y="1197544"/>
                  <a:pt x="2480299" y="1200329"/>
                </a:cubicBezTo>
                <a:cubicBezTo>
                  <a:pt x="2284697" y="1203114"/>
                  <a:pt x="2003222" y="1171611"/>
                  <a:pt x="1699980" y="1200329"/>
                </a:cubicBezTo>
                <a:cubicBezTo>
                  <a:pt x="1396738" y="1229047"/>
                  <a:pt x="1321348" y="1196661"/>
                  <a:pt x="1086873" y="1200329"/>
                </a:cubicBezTo>
                <a:cubicBezTo>
                  <a:pt x="852398" y="1203997"/>
                  <a:pt x="293963" y="1163199"/>
                  <a:pt x="0" y="1200329"/>
                </a:cubicBezTo>
                <a:cubicBezTo>
                  <a:pt x="-29184" y="1007684"/>
                  <a:pt x="1099" y="750263"/>
                  <a:pt x="0" y="576158"/>
                </a:cubicBezTo>
                <a:cubicBezTo>
                  <a:pt x="-1099" y="402053"/>
                  <a:pt x="26128" y="158840"/>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Gamble?</a:t>
            </a:r>
          </a:p>
        </p:txBody>
      </p:sp>
    </p:spTree>
    <p:extLst>
      <p:ext uri="{BB962C8B-B14F-4D97-AF65-F5344CB8AC3E}">
        <p14:creationId xmlns:p14="http://schemas.microsoft.com/office/powerpoint/2010/main" val="35980018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E042A2-B29D-1588-5403-8F1D001E529A}"/>
              </a:ext>
            </a:extLst>
          </p:cNvPr>
          <p:cNvSpPr txBox="1"/>
          <p:nvPr/>
        </p:nvSpPr>
        <p:spPr>
          <a:xfrm>
            <a:off x="2183802" y="405042"/>
            <a:ext cx="4943140" cy="653384"/>
          </a:xfrm>
          <a:custGeom>
            <a:avLst/>
            <a:gdLst>
              <a:gd name="connsiteX0" fmla="*/ 0 w 4943140"/>
              <a:gd name="connsiteY0" fmla="*/ 0 h 653384"/>
              <a:gd name="connsiteX1" fmla="*/ 519030 w 4943140"/>
              <a:gd name="connsiteY1" fmla="*/ 0 h 653384"/>
              <a:gd name="connsiteX2" fmla="*/ 1186354 w 4943140"/>
              <a:gd name="connsiteY2" fmla="*/ 0 h 653384"/>
              <a:gd name="connsiteX3" fmla="*/ 1705383 w 4943140"/>
              <a:gd name="connsiteY3" fmla="*/ 0 h 653384"/>
              <a:gd name="connsiteX4" fmla="*/ 2174982 w 4943140"/>
              <a:gd name="connsiteY4" fmla="*/ 0 h 653384"/>
              <a:gd name="connsiteX5" fmla="*/ 2842306 w 4943140"/>
              <a:gd name="connsiteY5" fmla="*/ 0 h 653384"/>
              <a:gd name="connsiteX6" fmla="*/ 3460198 w 4943140"/>
              <a:gd name="connsiteY6" fmla="*/ 0 h 653384"/>
              <a:gd name="connsiteX7" fmla="*/ 4127522 w 4943140"/>
              <a:gd name="connsiteY7" fmla="*/ 0 h 653384"/>
              <a:gd name="connsiteX8" fmla="*/ 4943140 w 4943140"/>
              <a:gd name="connsiteY8" fmla="*/ 0 h 653384"/>
              <a:gd name="connsiteX9" fmla="*/ 4943140 w 4943140"/>
              <a:gd name="connsiteY9" fmla="*/ 653384 h 653384"/>
              <a:gd name="connsiteX10" fmla="*/ 4325248 w 4943140"/>
              <a:gd name="connsiteY10" fmla="*/ 653384 h 653384"/>
              <a:gd name="connsiteX11" fmla="*/ 3657924 w 4943140"/>
              <a:gd name="connsiteY11" fmla="*/ 653384 h 653384"/>
              <a:gd name="connsiteX12" fmla="*/ 2990600 w 4943140"/>
              <a:gd name="connsiteY12" fmla="*/ 653384 h 653384"/>
              <a:gd name="connsiteX13" fmla="*/ 2521001 w 4943140"/>
              <a:gd name="connsiteY13" fmla="*/ 653384 h 653384"/>
              <a:gd name="connsiteX14" fmla="*/ 1952540 w 4943140"/>
              <a:gd name="connsiteY14" fmla="*/ 653384 h 653384"/>
              <a:gd name="connsiteX15" fmla="*/ 1285216 w 4943140"/>
              <a:gd name="connsiteY15" fmla="*/ 653384 h 653384"/>
              <a:gd name="connsiteX16" fmla="*/ 815618 w 4943140"/>
              <a:gd name="connsiteY16" fmla="*/ 653384 h 653384"/>
              <a:gd name="connsiteX17" fmla="*/ 0 w 4943140"/>
              <a:gd name="connsiteY17" fmla="*/ 653384 h 653384"/>
              <a:gd name="connsiteX18" fmla="*/ 0 w 4943140"/>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43140" h="653384" fill="none" extrusionOk="0">
                <a:moveTo>
                  <a:pt x="0" y="0"/>
                </a:moveTo>
                <a:cubicBezTo>
                  <a:pt x="167110" y="882"/>
                  <a:pt x="370617" y="1040"/>
                  <a:pt x="519030" y="0"/>
                </a:cubicBezTo>
                <a:cubicBezTo>
                  <a:pt x="667443" y="-1040"/>
                  <a:pt x="880844" y="22159"/>
                  <a:pt x="1186354" y="0"/>
                </a:cubicBezTo>
                <a:cubicBezTo>
                  <a:pt x="1491864" y="-22159"/>
                  <a:pt x="1508815" y="-14502"/>
                  <a:pt x="1705383" y="0"/>
                </a:cubicBezTo>
                <a:cubicBezTo>
                  <a:pt x="1901951" y="14502"/>
                  <a:pt x="2002478" y="61"/>
                  <a:pt x="2174982" y="0"/>
                </a:cubicBezTo>
                <a:cubicBezTo>
                  <a:pt x="2347486" y="-61"/>
                  <a:pt x="2558040" y="-30193"/>
                  <a:pt x="2842306" y="0"/>
                </a:cubicBezTo>
                <a:cubicBezTo>
                  <a:pt x="3126572" y="30193"/>
                  <a:pt x="3173834" y="2426"/>
                  <a:pt x="3460198" y="0"/>
                </a:cubicBezTo>
                <a:cubicBezTo>
                  <a:pt x="3746562" y="-2426"/>
                  <a:pt x="3961501" y="15394"/>
                  <a:pt x="4127522" y="0"/>
                </a:cubicBezTo>
                <a:cubicBezTo>
                  <a:pt x="4293543" y="-15394"/>
                  <a:pt x="4574113" y="-28242"/>
                  <a:pt x="4943140" y="0"/>
                </a:cubicBezTo>
                <a:cubicBezTo>
                  <a:pt x="4972448" y="245653"/>
                  <a:pt x="4910684" y="520128"/>
                  <a:pt x="4943140" y="653384"/>
                </a:cubicBezTo>
                <a:cubicBezTo>
                  <a:pt x="4721048" y="633251"/>
                  <a:pt x="4545119" y="639763"/>
                  <a:pt x="4325248" y="653384"/>
                </a:cubicBezTo>
                <a:cubicBezTo>
                  <a:pt x="4105377" y="667005"/>
                  <a:pt x="3793828" y="662424"/>
                  <a:pt x="3657924" y="653384"/>
                </a:cubicBezTo>
                <a:cubicBezTo>
                  <a:pt x="3522020" y="644344"/>
                  <a:pt x="3268139" y="627952"/>
                  <a:pt x="2990600" y="653384"/>
                </a:cubicBezTo>
                <a:cubicBezTo>
                  <a:pt x="2713061" y="678816"/>
                  <a:pt x="2751919" y="637656"/>
                  <a:pt x="2521001" y="653384"/>
                </a:cubicBezTo>
                <a:cubicBezTo>
                  <a:pt x="2290083" y="669112"/>
                  <a:pt x="2084494" y="654940"/>
                  <a:pt x="1952540" y="653384"/>
                </a:cubicBezTo>
                <a:cubicBezTo>
                  <a:pt x="1820586" y="651828"/>
                  <a:pt x="1457649" y="686294"/>
                  <a:pt x="1285216" y="653384"/>
                </a:cubicBezTo>
                <a:cubicBezTo>
                  <a:pt x="1112783" y="620474"/>
                  <a:pt x="1003895" y="671425"/>
                  <a:pt x="815618" y="653384"/>
                </a:cubicBezTo>
                <a:cubicBezTo>
                  <a:pt x="627341" y="635343"/>
                  <a:pt x="219742" y="663853"/>
                  <a:pt x="0" y="653384"/>
                </a:cubicBezTo>
                <a:cubicBezTo>
                  <a:pt x="20477" y="337814"/>
                  <a:pt x="-7019" y="217964"/>
                  <a:pt x="0" y="0"/>
                </a:cubicBezTo>
                <a:close/>
              </a:path>
              <a:path w="4943140" h="653384" stroke="0" extrusionOk="0">
                <a:moveTo>
                  <a:pt x="0" y="0"/>
                </a:moveTo>
                <a:cubicBezTo>
                  <a:pt x="253457" y="-21447"/>
                  <a:pt x="513485" y="-18288"/>
                  <a:pt x="716755" y="0"/>
                </a:cubicBezTo>
                <a:cubicBezTo>
                  <a:pt x="920025" y="18288"/>
                  <a:pt x="1142344" y="-2954"/>
                  <a:pt x="1384079" y="0"/>
                </a:cubicBezTo>
                <a:cubicBezTo>
                  <a:pt x="1625814" y="2954"/>
                  <a:pt x="1914650" y="5071"/>
                  <a:pt x="2051403" y="0"/>
                </a:cubicBezTo>
                <a:cubicBezTo>
                  <a:pt x="2188156" y="-5071"/>
                  <a:pt x="2446110" y="-2437"/>
                  <a:pt x="2768158" y="0"/>
                </a:cubicBezTo>
                <a:cubicBezTo>
                  <a:pt x="3090207" y="2437"/>
                  <a:pt x="3127605" y="-19119"/>
                  <a:pt x="3435482" y="0"/>
                </a:cubicBezTo>
                <a:cubicBezTo>
                  <a:pt x="3743359" y="19119"/>
                  <a:pt x="3712698" y="-18271"/>
                  <a:pt x="3905081" y="0"/>
                </a:cubicBezTo>
                <a:cubicBezTo>
                  <a:pt x="4097464" y="18271"/>
                  <a:pt x="4645389" y="-27814"/>
                  <a:pt x="4943140" y="0"/>
                </a:cubicBezTo>
                <a:cubicBezTo>
                  <a:pt x="4956863" y="231475"/>
                  <a:pt x="4960121" y="377270"/>
                  <a:pt x="4943140" y="653384"/>
                </a:cubicBezTo>
                <a:cubicBezTo>
                  <a:pt x="4807055" y="622883"/>
                  <a:pt x="4452682" y="682388"/>
                  <a:pt x="4325248" y="653384"/>
                </a:cubicBezTo>
                <a:cubicBezTo>
                  <a:pt x="4197814" y="624380"/>
                  <a:pt x="3965788" y="627971"/>
                  <a:pt x="3707355" y="653384"/>
                </a:cubicBezTo>
                <a:cubicBezTo>
                  <a:pt x="3448922" y="678797"/>
                  <a:pt x="3407948" y="629523"/>
                  <a:pt x="3138894" y="653384"/>
                </a:cubicBezTo>
                <a:cubicBezTo>
                  <a:pt x="2869840" y="677245"/>
                  <a:pt x="2759335" y="649703"/>
                  <a:pt x="2619864" y="653384"/>
                </a:cubicBezTo>
                <a:cubicBezTo>
                  <a:pt x="2480393" y="657066"/>
                  <a:pt x="2308985" y="674130"/>
                  <a:pt x="2051403" y="653384"/>
                </a:cubicBezTo>
                <a:cubicBezTo>
                  <a:pt x="1793821" y="632638"/>
                  <a:pt x="1795263" y="670002"/>
                  <a:pt x="1581805" y="653384"/>
                </a:cubicBezTo>
                <a:cubicBezTo>
                  <a:pt x="1368347" y="636766"/>
                  <a:pt x="1270174" y="668118"/>
                  <a:pt x="1013344" y="653384"/>
                </a:cubicBezTo>
                <a:cubicBezTo>
                  <a:pt x="756514" y="638650"/>
                  <a:pt x="426864" y="668230"/>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2"/>
              <a:tabLst/>
              <a:defRPr/>
            </a:pPr>
            <a:r>
              <a:rPr kumimoji="0" lang="en-US" sz="3600" b="0" i="0" u="none" strike="noStrike" kern="1200" cap="none" spc="0" normalizeH="0" baseline="0" noProof="0" dirty="0">
                <a:ln>
                  <a:noFill/>
                </a:ln>
                <a:uLnTx/>
                <a:uFillTx/>
                <a:latin typeface="Maiandra GD" pitchFamily="34" charset="0"/>
                <a:ea typeface="+mn-ea"/>
                <a:cs typeface="+mn-cs"/>
              </a:rPr>
              <a:t>Different Forms</a:t>
            </a:r>
          </a:p>
        </p:txBody>
      </p:sp>
      <p:sp>
        <p:nvSpPr>
          <p:cNvPr id="3" name="Text Box 3">
            <a:extLst>
              <a:ext uri="{FF2B5EF4-FFF2-40B4-BE49-F238E27FC236}">
                <a16:creationId xmlns:a16="http://schemas.microsoft.com/office/drawing/2014/main" id="{B48015B6-9E70-13B0-FBDA-411268C8E000}"/>
              </a:ext>
            </a:extLst>
          </p:cNvPr>
          <p:cNvSpPr txBox="1">
            <a:spLocks noChangeArrowheads="1"/>
          </p:cNvSpPr>
          <p:nvPr/>
        </p:nvSpPr>
        <p:spPr bwMode="auto">
          <a:xfrm>
            <a:off x="2073538" y="1692195"/>
            <a:ext cx="4943140" cy="4881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rtl="0" eaLnBrk="0" fontAlgn="base" latinLnBrk="0" hangingPunct="0">
              <a:lnSpc>
                <a:spcPct val="80000"/>
              </a:lnSpc>
              <a:spcBef>
                <a:spcPts val="1200"/>
              </a:spcBef>
              <a:spcAft>
                <a:spcPct val="0"/>
              </a:spcAft>
              <a:buClrTx/>
              <a:buSzTx/>
              <a:buFontTx/>
              <a:buNone/>
              <a:tabLst/>
              <a:defRPr/>
            </a:pPr>
            <a:r>
              <a:rPr kumimoji="0" lang="en-US" sz="2400" b="1" i="0" u="none" strike="noStrike" kern="1200" cap="none" spc="0" normalizeH="0" baseline="0" noProof="0" dirty="0">
                <a:ln>
                  <a:noFill/>
                </a:ln>
                <a:uLnTx/>
                <a:uFillTx/>
                <a:latin typeface="Arial" charset="0"/>
                <a:ea typeface="+mn-ea"/>
                <a:cs typeface="+mn-cs"/>
              </a:rPr>
              <a:t>Cards (Poker)</a:t>
            </a:r>
          </a:p>
          <a:p>
            <a:pPr marL="0" marR="0" lvl="0" indent="0" algn="ctr" defTabSz="914400" rtl="0" eaLnBrk="0" fontAlgn="base" latinLnBrk="0" hangingPunct="0">
              <a:lnSpc>
                <a:spcPct val="80000"/>
              </a:lnSpc>
              <a:spcBef>
                <a:spcPts val="1200"/>
              </a:spcBef>
              <a:spcAft>
                <a:spcPct val="0"/>
              </a:spcAft>
              <a:buClrTx/>
              <a:buSzTx/>
              <a:buFontTx/>
              <a:buNone/>
              <a:tabLst/>
              <a:defRPr/>
            </a:pPr>
            <a:r>
              <a:rPr kumimoji="0" lang="en-US" sz="2400" b="1" i="0" u="none" strike="noStrike" kern="1200" cap="none" spc="0" normalizeH="0" baseline="0" noProof="0" dirty="0">
                <a:ln>
                  <a:noFill/>
                </a:ln>
                <a:uLnTx/>
                <a:uFillTx/>
                <a:latin typeface="Arial" charset="0"/>
                <a:ea typeface="+mn-ea"/>
                <a:cs typeface="+mn-cs"/>
              </a:rPr>
              <a:t>Horse race</a:t>
            </a:r>
          </a:p>
          <a:p>
            <a:pPr marL="0" marR="0" lvl="0" indent="0" algn="ctr" defTabSz="914400" rtl="0" eaLnBrk="0" fontAlgn="base" latinLnBrk="0" hangingPunct="0">
              <a:lnSpc>
                <a:spcPct val="80000"/>
              </a:lnSpc>
              <a:spcBef>
                <a:spcPts val="1200"/>
              </a:spcBef>
              <a:spcAft>
                <a:spcPct val="0"/>
              </a:spcAft>
              <a:buClrTx/>
              <a:buSzTx/>
              <a:buFontTx/>
              <a:buNone/>
              <a:tabLst/>
              <a:defRPr/>
            </a:pPr>
            <a:r>
              <a:rPr kumimoji="0" lang="en-US" sz="2400" b="1" i="0" u="none" strike="noStrike" kern="1200" cap="none" spc="0" normalizeH="0" baseline="0" noProof="0" dirty="0">
                <a:ln>
                  <a:noFill/>
                </a:ln>
                <a:uLnTx/>
                <a:uFillTx/>
                <a:latin typeface="Arial" charset="0"/>
                <a:ea typeface="+mn-ea"/>
                <a:cs typeface="+mn-cs"/>
              </a:rPr>
              <a:t>Dog race</a:t>
            </a:r>
          </a:p>
          <a:p>
            <a:pPr marL="0" marR="0" lvl="0" indent="0" algn="ctr" defTabSz="914400" rtl="0" eaLnBrk="0" fontAlgn="base" latinLnBrk="0" hangingPunct="0">
              <a:lnSpc>
                <a:spcPct val="80000"/>
              </a:lnSpc>
              <a:spcBef>
                <a:spcPts val="1200"/>
              </a:spcBef>
              <a:spcAft>
                <a:spcPct val="0"/>
              </a:spcAft>
              <a:buClrTx/>
              <a:buSzTx/>
              <a:buFontTx/>
              <a:buNone/>
              <a:tabLst/>
              <a:defRPr/>
            </a:pPr>
            <a:r>
              <a:rPr kumimoji="0" lang="en-US" sz="2400" b="1" i="0" u="none" strike="noStrike" kern="1200" cap="none" spc="0" normalizeH="0" baseline="0" noProof="0" dirty="0">
                <a:ln>
                  <a:noFill/>
                </a:ln>
                <a:uLnTx/>
                <a:uFillTx/>
                <a:latin typeface="Arial" charset="0"/>
                <a:ea typeface="+mn-ea"/>
                <a:cs typeface="+mn-cs"/>
              </a:rPr>
              <a:t>Lottery</a:t>
            </a:r>
          </a:p>
          <a:p>
            <a:pPr marL="0" marR="0" lvl="0" indent="0" algn="ctr" defTabSz="914400" rtl="0" eaLnBrk="0" fontAlgn="base" latinLnBrk="0" hangingPunct="0">
              <a:lnSpc>
                <a:spcPct val="80000"/>
              </a:lnSpc>
              <a:spcBef>
                <a:spcPts val="1200"/>
              </a:spcBef>
              <a:spcAft>
                <a:spcPct val="0"/>
              </a:spcAft>
              <a:buClrTx/>
              <a:buSzTx/>
              <a:buFontTx/>
              <a:buNone/>
              <a:tabLst/>
              <a:defRPr/>
            </a:pPr>
            <a:r>
              <a:rPr kumimoji="0" lang="en-US" sz="2400" b="1" i="0" u="none" strike="noStrike" kern="1200" cap="none" spc="0" normalizeH="0" baseline="0" noProof="0" dirty="0">
                <a:ln>
                  <a:noFill/>
                </a:ln>
                <a:uLnTx/>
                <a:uFillTx/>
                <a:latin typeface="Arial" charset="0"/>
                <a:ea typeface="+mn-ea"/>
                <a:cs typeface="+mn-cs"/>
              </a:rPr>
              <a:t>Bingo</a:t>
            </a:r>
          </a:p>
          <a:p>
            <a:pPr marL="0" marR="0" lvl="0" indent="0" algn="ctr" defTabSz="914400" rtl="0" eaLnBrk="0" fontAlgn="base" latinLnBrk="0" hangingPunct="0">
              <a:lnSpc>
                <a:spcPct val="80000"/>
              </a:lnSpc>
              <a:spcBef>
                <a:spcPts val="1200"/>
              </a:spcBef>
              <a:spcAft>
                <a:spcPct val="0"/>
              </a:spcAft>
              <a:buClrTx/>
              <a:buSzTx/>
              <a:buFontTx/>
              <a:buNone/>
              <a:tabLst/>
              <a:defRPr/>
            </a:pPr>
            <a:r>
              <a:rPr kumimoji="0" lang="en-US" sz="2400" b="1" i="0" u="none" strike="noStrike" kern="1200" cap="none" spc="0" normalizeH="0" baseline="0" noProof="0" dirty="0">
                <a:ln>
                  <a:noFill/>
                </a:ln>
                <a:uLnTx/>
                <a:uFillTx/>
                <a:latin typeface="Arial" charset="0"/>
                <a:ea typeface="+mn-ea"/>
                <a:cs typeface="+mn-cs"/>
              </a:rPr>
              <a:t>Raffle tickets</a:t>
            </a:r>
          </a:p>
          <a:p>
            <a:pPr marL="0" marR="0" lvl="0" indent="0" algn="ctr" defTabSz="914400" rtl="0" eaLnBrk="0" fontAlgn="base" latinLnBrk="0" hangingPunct="0">
              <a:lnSpc>
                <a:spcPct val="80000"/>
              </a:lnSpc>
              <a:spcBef>
                <a:spcPts val="1200"/>
              </a:spcBef>
              <a:spcAft>
                <a:spcPct val="0"/>
              </a:spcAft>
              <a:buClrTx/>
              <a:buSzTx/>
              <a:buFontTx/>
              <a:buNone/>
              <a:tabLst/>
              <a:defRPr/>
            </a:pPr>
            <a:r>
              <a:rPr kumimoji="0" lang="en-US" sz="2400" b="1" i="0" u="none" strike="noStrike" kern="1200" cap="none" spc="0" normalizeH="0" baseline="0" noProof="0" dirty="0">
                <a:ln>
                  <a:noFill/>
                </a:ln>
                <a:uLnTx/>
                <a:uFillTx/>
                <a:latin typeface="Arial" charset="0"/>
                <a:ea typeface="+mn-ea"/>
                <a:cs typeface="+mn-cs"/>
              </a:rPr>
              <a:t>Slot machines</a:t>
            </a:r>
          </a:p>
          <a:p>
            <a:pPr marL="0" marR="0" lvl="0" indent="0" algn="ctr" defTabSz="914400" rtl="0" eaLnBrk="0" fontAlgn="base" latinLnBrk="0" hangingPunct="0">
              <a:lnSpc>
                <a:spcPct val="80000"/>
              </a:lnSpc>
              <a:spcBef>
                <a:spcPts val="1200"/>
              </a:spcBef>
              <a:spcAft>
                <a:spcPct val="0"/>
              </a:spcAft>
              <a:buClrTx/>
              <a:buSzTx/>
              <a:buFontTx/>
              <a:buNone/>
              <a:tabLst/>
              <a:defRPr/>
            </a:pPr>
            <a:r>
              <a:rPr kumimoji="0" lang="en-US" sz="2400" b="1" i="0" u="none" strike="noStrike" kern="1200" cap="none" spc="0" normalizeH="0" baseline="0" noProof="0" dirty="0">
                <a:ln>
                  <a:noFill/>
                </a:ln>
                <a:uLnTx/>
                <a:uFillTx/>
                <a:latin typeface="Arial" charset="0"/>
                <a:ea typeface="+mn-ea"/>
                <a:cs typeface="+mn-cs"/>
              </a:rPr>
              <a:t>Roulette</a:t>
            </a:r>
          </a:p>
          <a:p>
            <a:pPr marL="0" marR="0" lvl="0" indent="0" algn="ctr" defTabSz="914400" rtl="0" eaLnBrk="0" fontAlgn="base" latinLnBrk="0" hangingPunct="0">
              <a:lnSpc>
                <a:spcPct val="80000"/>
              </a:lnSpc>
              <a:spcBef>
                <a:spcPts val="1200"/>
              </a:spcBef>
              <a:spcAft>
                <a:spcPct val="0"/>
              </a:spcAft>
              <a:buClrTx/>
              <a:buSzTx/>
              <a:buFontTx/>
              <a:buNone/>
              <a:tabLst/>
              <a:defRPr/>
            </a:pPr>
            <a:r>
              <a:rPr kumimoji="0" lang="en-US" sz="2400" b="1" i="0" u="none" strike="noStrike" kern="1200" cap="none" spc="0" normalizeH="0" baseline="0" noProof="0" dirty="0">
                <a:ln>
                  <a:noFill/>
                </a:ln>
                <a:uLnTx/>
                <a:uFillTx/>
                <a:latin typeface="Arial" charset="0"/>
                <a:ea typeface="+mn-ea"/>
                <a:cs typeface="+mn-cs"/>
              </a:rPr>
              <a:t>Pitching / Matching coins</a:t>
            </a:r>
          </a:p>
          <a:p>
            <a:pPr marL="0" marR="0" lvl="0" indent="0" algn="ctr" defTabSz="914400" rtl="0" eaLnBrk="0" fontAlgn="base" latinLnBrk="0" hangingPunct="0">
              <a:lnSpc>
                <a:spcPct val="80000"/>
              </a:lnSpc>
              <a:spcBef>
                <a:spcPts val="1200"/>
              </a:spcBef>
              <a:spcAft>
                <a:spcPct val="0"/>
              </a:spcAft>
              <a:buClrTx/>
              <a:buSzTx/>
              <a:buFontTx/>
              <a:buNone/>
              <a:tabLst/>
              <a:defRPr/>
            </a:pPr>
            <a:r>
              <a:rPr kumimoji="0" lang="en-US" sz="2400" b="1" i="0" u="none" strike="noStrike" kern="1200" cap="none" spc="0" normalizeH="0" baseline="0" noProof="0" dirty="0">
                <a:ln>
                  <a:noFill/>
                </a:ln>
                <a:uLnTx/>
                <a:uFillTx/>
                <a:latin typeface="Arial" charset="0"/>
                <a:ea typeface="+mn-ea"/>
                <a:cs typeface="+mn-cs"/>
              </a:rPr>
              <a:t>Betting on sports</a:t>
            </a:r>
          </a:p>
          <a:p>
            <a:pPr marL="0" marR="0" lvl="0" indent="0" algn="ctr" defTabSz="914400" rtl="0" eaLnBrk="0" fontAlgn="base" latinLnBrk="0" hangingPunct="0">
              <a:lnSpc>
                <a:spcPct val="80000"/>
              </a:lnSpc>
              <a:spcBef>
                <a:spcPts val="1200"/>
              </a:spcBef>
              <a:spcAft>
                <a:spcPct val="0"/>
              </a:spcAft>
              <a:buClrTx/>
              <a:buSzTx/>
              <a:buFontTx/>
              <a:buNone/>
              <a:tabLst/>
              <a:defRPr/>
            </a:pPr>
            <a:r>
              <a:rPr kumimoji="0" lang="en-US" sz="2400" b="1" i="0" u="none" strike="noStrike" kern="1200" cap="none" spc="0" normalizeH="0" baseline="0" noProof="0" dirty="0">
                <a:ln>
                  <a:noFill/>
                </a:ln>
                <a:uLnTx/>
                <a:uFillTx/>
                <a:latin typeface="Arial" charset="0"/>
                <a:ea typeface="+mn-ea"/>
                <a:cs typeface="+mn-cs"/>
              </a:rPr>
              <a:t>Buying chances –</a:t>
            </a:r>
            <a:r>
              <a:rPr kumimoji="0" lang="en-US" sz="2400" b="1" i="0" u="none" strike="noStrike" kern="1200" cap="none" spc="0" normalizeH="0" noProof="0" dirty="0">
                <a:ln>
                  <a:noFill/>
                </a:ln>
                <a:uLnTx/>
                <a:uFillTx/>
                <a:latin typeface="Arial" charset="0"/>
                <a:ea typeface="+mn-ea"/>
                <a:cs typeface="+mn-cs"/>
              </a:rPr>
              <a:t> </a:t>
            </a:r>
            <a:r>
              <a:rPr kumimoji="0" lang="en-US" sz="2400" b="1" i="0" u="none" strike="noStrike" kern="1200" cap="none" spc="0" normalizeH="0" baseline="0" noProof="0" dirty="0">
                <a:ln>
                  <a:noFill/>
                </a:ln>
                <a:uLnTx/>
                <a:uFillTx/>
                <a:latin typeface="Arial" charset="0"/>
                <a:ea typeface="+mn-ea"/>
                <a:cs typeface="+mn-cs"/>
              </a:rPr>
              <a:t>games</a:t>
            </a:r>
            <a:r>
              <a:rPr kumimoji="0" lang="en-US" sz="2400" b="1" i="0" u="none" strike="noStrike" kern="1200" cap="none" spc="0" normalizeH="0" noProof="0" dirty="0">
                <a:ln>
                  <a:noFill/>
                </a:ln>
                <a:uLnTx/>
                <a:uFillTx/>
                <a:latin typeface="Arial" charset="0"/>
                <a:ea typeface="+mn-ea"/>
                <a:cs typeface="+mn-cs"/>
              </a:rPr>
              <a:t> at fair</a:t>
            </a:r>
            <a:endParaRPr kumimoji="0" lang="en-US" sz="2400" b="1" i="0" u="none" strike="noStrike" kern="1200" cap="none" spc="0" normalizeH="0" baseline="0" noProof="0" dirty="0">
              <a:ln>
                <a:noFill/>
              </a:ln>
              <a:uLnTx/>
              <a:uFillTx/>
              <a:latin typeface="Arial" charset="0"/>
              <a:ea typeface="+mn-ea"/>
              <a:cs typeface="+mn-cs"/>
            </a:endParaRPr>
          </a:p>
        </p:txBody>
      </p:sp>
      <p:pic>
        <p:nvPicPr>
          <p:cNvPr id="4" name="Picture 9" descr="http://www.tsptalk.com/mb/attachment.php?attachmentid=14330&amp;d=1309389756">
            <a:extLst>
              <a:ext uri="{FF2B5EF4-FFF2-40B4-BE49-F238E27FC236}">
                <a16:creationId xmlns:a16="http://schemas.microsoft.com/office/drawing/2014/main" id="{625CA08C-5D7E-FD9E-794F-90739FA42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723" y="5010149"/>
            <a:ext cx="1457325" cy="16192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11" descr="http://t3.gstatic.com/images?q=tbn:ANd9GcQB9cWJo24BkiLIsQ6onxaGOCpX3in1zDbggBjFY85NSOdOmlASCQ">
            <a:extLst>
              <a:ext uri="{FF2B5EF4-FFF2-40B4-BE49-F238E27FC236}">
                <a16:creationId xmlns:a16="http://schemas.microsoft.com/office/drawing/2014/main" id="{89B6DB33-24B2-AC85-8D4F-CBFE1316EB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609" y="1448197"/>
            <a:ext cx="1540763" cy="19240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13" descr="http://t1.gstatic.com/images?q=tbn:ANd9GcRS_Msdtuj3J8WteRPybGRWhxrjt78FA8p382XUF696PQxweN-z3Q">
            <a:extLst>
              <a:ext uri="{FF2B5EF4-FFF2-40B4-BE49-F238E27FC236}">
                <a16:creationId xmlns:a16="http://schemas.microsoft.com/office/drawing/2014/main" id="{821E8847-965C-6736-02BA-115A2CF701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608" y="3555077"/>
            <a:ext cx="1540763" cy="11555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4" descr="http://redheat.crazysevenphotography.com/wp-content/uploads/2010/09/gaming_poker_cards.png">
            <a:extLst>
              <a:ext uri="{FF2B5EF4-FFF2-40B4-BE49-F238E27FC236}">
                <a16:creationId xmlns:a16="http://schemas.microsoft.com/office/drawing/2014/main" id="{25974878-5759-BF83-15FA-287FAB8C5C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847738">
            <a:off x="6252964" y="1594020"/>
            <a:ext cx="2113063" cy="1752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5" descr="http://dailycontributor.com/wp-content/uploads/2009/12/lottery-balls-128-million-powerball.jpg">
            <a:extLst>
              <a:ext uri="{FF2B5EF4-FFF2-40B4-BE49-F238E27FC236}">
                <a16:creationId xmlns:a16="http://schemas.microsoft.com/office/drawing/2014/main" id="{56289B32-9DFA-8D36-F098-A97BBAFF5E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73193" y="5335281"/>
            <a:ext cx="1238250" cy="12382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Picture 7" descr="http://t1.gstatic.com/images?q=tbn:ANd9GcSXkFaUV4chjhTeHt4PKN1IXhGEZ6aRby9_at-n0U7iCQcbW2u4">
            <a:extLst>
              <a:ext uri="{FF2B5EF4-FFF2-40B4-BE49-F238E27FC236}">
                <a16:creationId xmlns:a16="http://schemas.microsoft.com/office/drawing/2014/main" id="{6FB57C45-E81A-FC96-5E8C-0CC6EE186D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57589" y="3429000"/>
            <a:ext cx="2303812" cy="15330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5160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1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10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10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83FFFE-8C15-91FB-51E9-CC94B7662F01}"/>
              </a:ext>
            </a:extLst>
          </p:cNvPr>
          <p:cNvSpPr txBox="1"/>
          <p:nvPr/>
        </p:nvSpPr>
        <p:spPr>
          <a:xfrm>
            <a:off x="454632" y="3148242"/>
            <a:ext cx="8142270" cy="1858842"/>
          </a:xfrm>
          <a:custGeom>
            <a:avLst/>
            <a:gdLst>
              <a:gd name="connsiteX0" fmla="*/ 0 w 8142270"/>
              <a:gd name="connsiteY0" fmla="*/ 0 h 1858842"/>
              <a:gd name="connsiteX1" fmla="*/ 759945 w 8142270"/>
              <a:gd name="connsiteY1" fmla="*/ 0 h 1858842"/>
              <a:gd name="connsiteX2" fmla="*/ 1357045 w 8142270"/>
              <a:gd name="connsiteY2" fmla="*/ 0 h 1858842"/>
              <a:gd name="connsiteX3" fmla="*/ 1791299 w 8142270"/>
              <a:gd name="connsiteY3" fmla="*/ 0 h 1858842"/>
              <a:gd name="connsiteX4" fmla="*/ 2469822 w 8142270"/>
              <a:gd name="connsiteY4" fmla="*/ 0 h 1858842"/>
              <a:gd name="connsiteX5" fmla="*/ 3148344 w 8142270"/>
              <a:gd name="connsiteY5" fmla="*/ 0 h 1858842"/>
              <a:gd name="connsiteX6" fmla="*/ 3664021 w 8142270"/>
              <a:gd name="connsiteY6" fmla="*/ 0 h 1858842"/>
              <a:gd name="connsiteX7" fmla="*/ 4179699 w 8142270"/>
              <a:gd name="connsiteY7" fmla="*/ 0 h 1858842"/>
              <a:gd name="connsiteX8" fmla="*/ 4858221 w 8142270"/>
              <a:gd name="connsiteY8" fmla="*/ 0 h 1858842"/>
              <a:gd name="connsiteX9" fmla="*/ 5455321 w 8142270"/>
              <a:gd name="connsiteY9" fmla="*/ 0 h 1858842"/>
              <a:gd name="connsiteX10" fmla="*/ 6215266 w 8142270"/>
              <a:gd name="connsiteY10" fmla="*/ 0 h 1858842"/>
              <a:gd name="connsiteX11" fmla="*/ 6893789 w 8142270"/>
              <a:gd name="connsiteY11" fmla="*/ 0 h 1858842"/>
              <a:gd name="connsiteX12" fmla="*/ 7490888 w 8142270"/>
              <a:gd name="connsiteY12" fmla="*/ 0 h 1858842"/>
              <a:gd name="connsiteX13" fmla="*/ 8142270 w 8142270"/>
              <a:gd name="connsiteY13" fmla="*/ 0 h 1858842"/>
              <a:gd name="connsiteX14" fmla="*/ 8142270 w 8142270"/>
              <a:gd name="connsiteY14" fmla="*/ 563849 h 1858842"/>
              <a:gd name="connsiteX15" fmla="*/ 8142270 w 8142270"/>
              <a:gd name="connsiteY15" fmla="*/ 1220640 h 1858842"/>
              <a:gd name="connsiteX16" fmla="*/ 8142270 w 8142270"/>
              <a:gd name="connsiteY16" fmla="*/ 1858842 h 1858842"/>
              <a:gd name="connsiteX17" fmla="*/ 7545170 w 8142270"/>
              <a:gd name="connsiteY17" fmla="*/ 1858842 h 1858842"/>
              <a:gd name="connsiteX18" fmla="*/ 7110916 w 8142270"/>
              <a:gd name="connsiteY18" fmla="*/ 1858842 h 1858842"/>
              <a:gd name="connsiteX19" fmla="*/ 6676661 w 8142270"/>
              <a:gd name="connsiteY19" fmla="*/ 1858842 h 1858842"/>
              <a:gd name="connsiteX20" fmla="*/ 5998139 w 8142270"/>
              <a:gd name="connsiteY20" fmla="*/ 1858842 h 1858842"/>
              <a:gd name="connsiteX21" fmla="*/ 5401039 w 8142270"/>
              <a:gd name="connsiteY21" fmla="*/ 1858842 h 1858842"/>
              <a:gd name="connsiteX22" fmla="*/ 4722517 w 8142270"/>
              <a:gd name="connsiteY22" fmla="*/ 1858842 h 1858842"/>
              <a:gd name="connsiteX23" fmla="*/ 3881149 w 8142270"/>
              <a:gd name="connsiteY23" fmla="*/ 1858842 h 1858842"/>
              <a:gd name="connsiteX24" fmla="*/ 3446894 w 8142270"/>
              <a:gd name="connsiteY24" fmla="*/ 1858842 h 1858842"/>
              <a:gd name="connsiteX25" fmla="*/ 2686949 w 8142270"/>
              <a:gd name="connsiteY25" fmla="*/ 1858842 h 1858842"/>
              <a:gd name="connsiteX26" fmla="*/ 2008427 w 8142270"/>
              <a:gd name="connsiteY26" fmla="*/ 1858842 h 1858842"/>
              <a:gd name="connsiteX27" fmla="*/ 1248481 w 8142270"/>
              <a:gd name="connsiteY27" fmla="*/ 1858842 h 1858842"/>
              <a:gd name="connsiteX28" fmla="*/ 0 w 8142270"/>
              <a:gd name="connsiteY28" fmla="*/ 1858842 h 1858842"/>
              <a:gd name="connsiteX29" fmla="*/ 0 w 8142270"/>
              <a:gd name="connsiteY29" fmla="*/ 1202051 h 1858842"/>
              <a:gd name="connsiteX30" fmla="*/ 0 w 8142270"/>
              <a:gd name="connsiteY30" fmla="*/ 545260 h 1858842"/>
              <a:gd name="connsiteX31" fmla="*/ 0 w 8142270"/>
              <a:gd name="connsiteY31" fmla="*/ 0 h 185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142270" h="1858842" fill="none" extrusionOk="0">
                <a:moveTo>
                  <a:pt x="0" y="0"/>
                </a:moveTo>
                <a:cubicBezTo>
                  <a:pt x="350658" y="17152"/>
                  <a:pt x="503711" y="-31654"/>
                  <a:pt x="759945" y="0"/>
                </a:cubicBezTo>
                <a:cubicBezTo>
                  <a:pt x="1016180" y="31654"/>
                  <a:pt x="1132264" y="9152"/>
                  <a:pt x="1357045" y="0"/>
                </a:cubicBezTo>
                <a:cubicBezTo>
                  <a:pt x="1581826" y="-9152"/>
                  <a:pt x="1593696" y="-8204"/>
                  <a:pt x="1791299" y="0"/>
                </a:cubicBezTo>
                <a:cubicBezTo>
                  <a:pt x="1988902" y="8204"/>
                  <a:pt x="2132620" y="-5875"/>
                  <a:pt x="2469822" y="0"/>
                </a:cubicBezTo>
                <a:cubicBezTo>
                  <a:pt x="2807024" y="5875"/>
                  <a:pt x="2809535" y="-5763"/>
                  <a:pt x="3148344" y="0"/>
                </a:cubicBezTo>
                <a:cubicBezTo>
                  <a:pt x="3487153" y="5763"/>
                  <a:pt x="3531682" y="-12157"/>
                  <a:pt x="3664021" y="0"/>
                </a:cubicBezTo>
                <a:cubicBezTo>
                  <a:pt x="3796360" y="12157"/>
                  <a:pt x="3978828" y="12177"/>
                  <a:pt x="4179699" y="0"/>
                </a:cubicBezTo>
                <a:cubicBezTo>
                  <a:pt x="4380570" y="-12177"/>
                  <a:pt x="4694181" y="31934"/>
                  <a:pt x="4858221" y="0"/>
                </a:cubicBezTo>
                <a:cubicBezTo>
                  <a:pt x="5022261" y="-31934"/>
                  <a:pt x="5224459" y="-1136"/>
                  <a:pt x="5455321" y="0"/>
                </a:cubicBezTo>
                <a:cubicBezTo>
                  <a:pt x="5686183" y="1136"/>
                  <a:pt x="5895690" y="25103"/>
                  <a:pt x="6215266" y="0"/>
                </a:cubicBezTo>
                <a:cubicBezTo>
                  <a:pt x="6534843" y="-25103"/>
                  <a:pt x="6595170" y="-28258"/>
                  <a:pt x="6893789" y="0"/>
                </a:cubicBezTo>
                <a:cubicBezTo>
                  <a:pt x="7192408" y="28258"/>
                  <a:pt x="7321786" y="23995"/>
                  <a:pt x="7490888" y="0"/>
                </a:cubicBezTo>
                <a:cubicBezTo>
                  <a:pt x="7659990" y="-23995"/>
                  <a:pt x="7829498" y="4358"/>
                  <a:pt x="8142270" y="0"/>
                </a:cubicBezTo>
                <a:cubicBezTo>
                  <a:pt x="8146515" y="143606"/>
                  <a:pt x="8117941" y="406051"/>
                  <a:pt x="8142270" y="563849"/>
                </a:cubicBezTo>
                <a:cubicBezTo>
                  <a:pt x="8166599" y="721647"/>
                  <a:pt x="8157729" y="928157"/>
                  <a:pt x="8142270" y="1220640"/>
                </a:cubicBezTo>
                <a:cubicBezTo>
                  <a:pt x="8126811" y="1513123"/>
                  <a:pt x="8160737" y="1569955"/>
                  <a:pt x="8142270" y="1858842"/>
                </a:cubicBezTo>
                <a:cubicBezTo>
                  <a:pt x="7933827" y="1848379"/>
                  <a:pt x="7685856" y="1851063"/>
                  <a:pt x="7545170" y="1858842"/>
                </a:cubicBezTo>
                <a:cubicBezTo>
                  <a:pt x="7404484" y="1866621"/>
                  <a:pt x="7320741" y="1855877"/>
                  <a:pt x="7110916" y="1858842"/>
                </a:cubicBezTo>
                <a:cubicBezTo>
                  <a:pt x="6901091" y="1861807"/>
                  <a:pt x="6811919" y="1847809"/>
                  <a:pt x="6676661" y="1858842"/>
                </a:cubicBezTo>
                <a:cubicBezTo>
                  <a:pt x="6541404" y="1869875"/>
                  <a:pt x="6156504" y="1843470"/>
                  <a:pt x="5998139" y="1858842"/>
                </a:cubicBezTo>
                <a:cubicBezTo>
                  <a:pt x="5839774" y="1874214"/>
                  <a:pt x="5550084" y="1840537"/>
                  <a:pt x="5401039" y="1858842"/>
                </a:cubicBezTo>
                <a:cubicBezTo>
                  <a:pt x="5251994" y="1877147"/>
                  <a:pt x="5015281" y="1833935"/>
                  <a:pt x="4722517" y="1858842"/>
                </a:cubicBezTo>
                <a:cubicBezTo>
                  <a:pt x="4429753" y="1883749"/>
                  <a:pt x="4079322" y="1891528"/>
                  <a:pt x="3881149" y="1858842"/>
                </a:cubicBezTo>
                <a:cubicBezTo>
                  <a:pt x="3682976" y="1826156"/>
                  <a:pt x="3640151" y="1858794"/>
                  <a:pt x="3446894" y="1858842"/>
                </a:cubicBezTo>
                <a:cubicBezTo>
                  <a:pt x="3253637" y="1858890"/>
                  <a:pt x="2847004" y="1869611"/>
                  <a:pt x="2686949" y="1858842"/>
                </a:cubicBezTo>
                <a:cubicBezTo>
                  <a:pt x="2526894" y="1848073"/>
                  <a:pt x="2235516" y="1882527"/>
                  <a:pt x="2008427" y="1858842"/>
                </a:cubicBezTo>
                <a:cubicBezTo>
                  <a:pt x="1781338" y="1835157"/>
                  <a:pt x="1559149" y="1833402"/>
                  <a:pt x="1248481" y="1858842"/>
                </a:cubicBezTo>
                <a:cubicBezTo>
                  <a:pt x="937813" y="1884282"/>
                  <a:pt x="279969" y="1809377"/>
                  <a:pt x="0" y="1858842"/>
                </a:cubicBezTo>
                <a:cubicBezTo>
                  <a:pt x="8816" y="1605834"/>
                  <a:pt x="29312" y="1491202"/>
                  <a:pt x="0" y="1202051"/>
                </a:cubicBezTo>
                <a:cubicBezTo>
                  <a:pt x="-29312" y="912900"/>
                  <a:pt x="-12964" y="707526"/>
                  <a:pt x="0" y="545260"/>
                </a:cubicBezTo>
                <a:cubicBezTo>
                  <a:pt x="12964" y="382994"/>
                  <a:pt x="14718" y="179825"/>
                  <a:pt x="0" y="0"/>
                </a:cubicBezTo>
                <a:close/>
              </a:path>
              <a:path w="8142270" h="1858842" stroke="0" extrusionOk="0">
                <a:moveTo>
                  <a:pt x="0" y="0"/>
                </a:moveTo>
                <a:cubicBezTo>
                  <a:pt x="193841" y="41037"/>
                  <a:pt x="476326" y="-32232"/>
                  <a:pt x="841368" y="0"/>
                </a:cubicBezTo>
                <a:cubicBezTo>
                  <a:pt x="1206410" y="32232"/>
                  <a:pt x="1238589" y="-19178"/>
                  <a:pt x="1601313" y="0"/>
                </a:cubicBezTo>
                <a:cubicBezTo>
                  <a:pt x="1964037" y="19178"/>
                  <a:pt x="2189596" y="-7701"/>
                  <a:pt x="2361258" y="0"/>
                </a:cubicBezTo>
                <a:cubicBezTo>
                  <a:pt x="2532921" y="7701"/>
                  <a:pt x="2877539" y="7784"/>
                  <a:pt x="3202626" y="0"/>
                </a:cubicBezTo>
                <a:cubicBezTo>
                  <a:pt x="3527713" y="-7784"/>
                  <a:pt x="3591240" y="-36600"/>
                  <a:pt x="3962571" y="0"/>
                </a:cubicBezTo>
                <a:cubicBezTo>
                  <a:pt x="4333902" y="36600"/>
                  <a:pt x="4295769" y="19264"/>
                  <a:pt x="4396826" y="0"/>
                </a:cubicBezTo>
                <a:cubicBezTo>
                  <a:pt x="4497884" y="-19264"/>
                  <a:pt x="4978569" y="-3446"/>
                  <a:pt x="5156771" y="0"/>
                </a:cubicBezTo>
                <a:cubicBezTo>
                  <a:pt x="5334974" y="3446"/>
                  <a:pt x="5664483" y="30698"/>
                  <a:pt x="5835294" y="0"/>
                </a:cubicBezTo>
                <a:cubicBezTo>
                  <a:pt x="6006105" y="-30698"/>
                  <a:pt x="6078883" y="-20608"/>
                  <a:pt x="6269548" y="0"/>
                </a:cubicBezTo>
                <a:cubicBezTo>
                  <a:pt x="6460213" y="20608"/>
                  <a:pt x="6713905" y="-29279"/>
                  <a:pt x="6948070" y="0"/>
                </a:cubicBezTo>
                <a:cubicBezTo>
                  <a:pt x="7182235" y="29279"/>
                  <a:pt x="7209673" y="21334"/>
                  <a:pt x="7463748" y="0"/>
                </a:cubicBezTo>
                <a:cubicBezTo>
                  <a:pt x="7717823" y="-21334"/>
                  <a:pt x="7887500" y="28044"/>
                  <a:pt x="8142270" y="0"/>
                </a:cubicBezTo>
                <a:cubicBezTo>
                  <a:pt x="8142053" y="253926"/>
                  <a:pt x="8143452" y="357458"/>
                  <a:pt x="8142270" y="563849"/>
                </a:cubicBezTo>
                <a:cubicBezTo>
                  <a:pt x="8141088" y="770240"/>
                  <a:pt x="8174206" y="933269"/>
                  <a:pt x="8142270" y="1220640"/>
                </a:cubicBezTo>
                <a:cubicBezTo>
                  <a:pt x="8110334" y="1508011"/>
                  <a:pt x="8132748" y="1663945"/>
                  <a:pt x="8142270" y="1858842"/>
                </a:cubicBezTo>
                <a:cubicBezTo>
                  <a:pt x="7904271" y="1840059"/>
                  <a:pt x="7837169" y="1839147"/>
                  <a:pt x="7626593" y="1858842"/>
                </a:cubicBezTo>
                <a:cubicBezTo>
                  <a:pt x="7416017" y="1878537"/>
                  <a:pt x="7169261" y="1896616"/>
                  <a:pt x="6785225" y="1858842"/>
                </a:cubicBezTo>
                <a:cubicBezTo>
                  <a:pt x="6401189" y="1821068"/>
                  <a:pt x="6218536" y="1831189"/>
                  <a:pt x="5943857" y="1858842"/>
                </a:cubicBezTo>
                <a:cubicBezTo>
                  <a:pt x="5669178" y="1886495"/>
                  <a:pt x="5476200" y="1859815"/>
                  <a:pt x="5346757" y="1858842"/>
                </a:cubicBezTo>
                <a:cubicBezTo>
                  <a:pt x="5217314" y="1857869"/>
                  <a:pt x="4858327" y="1840304"/>
                  <a:pt x="4668235" y="1858842"/>
                </a:cubicBezTo>
                <a:cubicBezTo>
                  <a:pt x="4478143" y="1877380"/>
                  <a:pt x="4385277" y="1844274"/>
                  <a:pt x="4233980" y="1858842"/>
                </a:cubicBezTo>
                <a:cubicBezTo>
                  <a:pt x="4082684" y="1873410"/>
                  <a:pt x="3679700" y="1897872"/>
                  <a:pt x="3392612" y="1858842"/>
                </a:cubicBezTo>
                <a:cubicBezTo>
                  <a:pt x="3105524" y="1819812"/>
                  <a:pt x="3023366" y="1864243"/>
                  <a:pt x="2714090" y="1858842"/>
                </a:cubicBezTo>
                <a:cubicBezTo>
                  <a:pt x="2404814" y="1853441"/>
                  <a:pt x="2202004" y="1848711"/>
                  <a:pt x="1954145" y="1858842"/>
                </a:cubicBezTo>
                <a:cubicBezTo>
                  <a:pt x="1706287" y="1868973"/>
                  <a:pt x="1432421" y="1861192"/>
                  <a:pt x="1194200" y="1858842"/>
                </a:cubicBezTo>
                <a:cubicBezTo>
                  <a:pt x="955980" y="1856492"/>
                  <a:pt x="541185" y="1830798"/>
                  <a:pt x="0" y="1858842"/>
                </a:cubicBezTo>
                <a:cubicBezTo>
                  <a:pt x="-31689" y="1595526"/>
                  <a:pt x="27654" y="1487044"/>
                  <a:pt x="0" y="1202051"/>
                </a:cubicBezTo>
                <a:cubicBezTo>
                  <a:pt x="-27654" y="917058"/>
                  <a:pt x="15250" y="749911"/>
                  <a:pt x="0" y="545260"/>
                </a:cubicBezTo>
                <a:cubicBezTo>
                  <a:pt x="-15250" y="340609"/>
                  <a:pt x="-14240" y="18578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What is Gambling?</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Different Forms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latin typeface="Maiandra GD" pitchFamily="34" charset="0"/>
              </a:rPr>
              <a:t>It Violates Bible Principles</a:t>
            </a:r>
            <a:endParaRPr kumimoji="0" lang="en-US" sz="3600" b="0" i="0" u="none" strike="noStrike" kern="1200" cap="none" spc="0" normalizeH="0" baseline="0" noProof="0" dirty="0">
              <a:ln>
                <a:noFill/>
              </a:ln>
              <a:uLnTx/>
              <a:uFillTx/>
              <a:latin typeface="Maiandra GD" pitchFamily="34" charset="0"/>
              <a:ea typeface="+mn-ea"/>
              <a:cs typeface="+mn-cs"/>
            </a:endParaRPr>
          </a:p>
        </p:txBody>
      </p:sp>
      <p:sp>
        <p:nvSpPr>
          <p:cNvPr id="3" name="Rectangle 2">
            <a:extLst>
              <a:ext uri="{FF2B5EF4-FFF2-40B4-BE49-F238E27FC236}">
                <a16:creationId xmlns:a16="http://schemas.microsoft.com/office/drawing/2014/main" id="{2394FD90-55A9-7901-864E-8F4C9D68A863}"/>
              </a:ext>
            </a:extLst>
          </p:cNvPr>
          <p:cNvSpPr/>
          <p:nvPr/>
        </p:nvSpPr>
        <p:spPr>
          <a:xfrm>
            <a:off x="391727" y="296133"/>
            <a:ext cx="8360558" cy="1200329"/>
          </a:xfrm>
          <a:custGeom>
            <a:avLst/>
            <a:gdLst>
              <a:gd name="connsiteX0" fmla="*/ 0 w 8360558"/>
              <a:gd name="connsiteY0" fmla="*/ 0 h 1200329"/>
              <a:gd name="connsiteX1" fmla="*/ 696713 w 8360558"/>
              <a:gd name="connsiteY1" fmla="*/ 0 h 1200329"/>
              <a:gd name="connsiteX2" fmla="*/ 1142610 w 8360558"/>
              <a:gd name="connsiteY2" fmla="*/ 0 h 1200329"/>
              <a:gd name="connsiteX3" fmla="*/ 2006534 w 8360558"/>
              <a:gd name="connsiteY3" fmla="*/ 0 h 1200329"/>
              <a:gd name="connsiteX4" fmla="*/ 2452430 w 8360558"/>
              <a:gd name="connsiteY4" fmla="*/ 0 h 1200329"/>
              <a:gd name="connsiteX5" fmla="*/ 3232749 w 8360558"/>
              <a:gd name="connsiteY5" fmla="*/ 0 h 1200329"/>
              <a:gd name="connsiteX6" fmla="*/ 3762251 w 8360558"/>
              <a:gd name="connsiteY6" fmla="*/ 0 h 1200329"/>
              <a:gd name="connsiteX7" fmla="*/ 4375359 w 8360558"/>
              <a:gd name="connsiteY7" fmla="*/ 0 h 1200329"/>
              <a:gd name="connsiteX8" fmla="*/ 5239283 w 8360558"/>
              <a:gd name="connsiteY8" fmla="*/ 0 h 1200329"/>
              <a:gd name="connsiteX9" fmla="*/ 6103207 w 8360558"/>
              <a:gd name="connsiteY9" fmla="*/ 0 h 1200329"/>
              <a:gd name="connsiteX10" fmla="*/ 6967132 w 8360558"/>
              <a:gd name="connsiteY10" fmla="*/ 0 h 1200329"/>
              <a:gd name="connsiteX11" fmla="*/ 7663845 w 8360558"/>
              <a:gd name="connsiteY11" fmla="*/ 0 h 1200329"/>
              <a:gd name="connsiteX12" fmla="*/ 8360558 w 8360558"/>
              <a:gd name="connsiteY12" fmla="*/ 0 h 1200329"/>
              <a:gd name="connsiteX13" fmla="*/ 8360558 w 8360558"/>
              <a:gd name="connsiteY13" fmla="*/ 624171 h 1200329"/>
              <a:gd name="connsiteX14" fmla="*/ 8360558 w 8360558"/>
              <a:gd name="connsiteY14" fmla="*/ 1200329 h 1200329"/>
              <a:gd name="connsiteX15" fmla="*/ 7496634 w 8360558"/>
              <a:gd name="connsiteY15" fmla="*/ 1200329 h 1200329"/>
              <a:gd name="connsiteX16" fmla="*/ 6967132 w 8360558"/>
              <a:gd name="connsiteY16" fmla="*/ 1200329 h 1200329"/>
              <a:gd name="connsiteX17" fmla="*/ 6270419 w 8360558"/>
              <a:gd name="connsiteY17" fmla="*/ 1200329 h 1200329"/>
              <a:gd name="connsiteX18" fmla="*/ 5573705 w 8360558"/>
              <a:gd name="connsiteY18" fmla="*/ 1200329 h 1200329"/>
              <a:gd name="connsiteX19" fmla="*/ 4709781 w 8360558"/>
              <a:gd name="connsiteY19" fmla="*/ 1200329 h 1200329"/>
              <a:gd name="connsiteX20" fmla="*/ 4096673 w 8360558"/>
              <a:gd name="connsiteY20" fmla="*/ 1200329 h 1200329"/>
              <a:gd name="connsiteX21" fmla="*/ 3650777 w 8360558"/>
              <a:gd name="connsiteY21" fmla="*/ 1200329 h 1200329"/>
              <a:gd name="connsiteX22" fmla="*/ 3121275 w 8360558"/>
              <a:gd name="connsiteY22" fmla="*/ 1200329 h 1200329"/>
              <a:gd name="connsiteX23" fmla="*/ 2340956 w 8360558"/>
              <a:gd name="connsiteY23" fmla="*/ 1200329 h 1200329"/>
              <a:gd name="connsiteX24" fmla="*/ 1560637 w 8360558"/>
              <a:gd name="connsiteY24" fmla="*/ 1200329 h 1200329"/>
              <a:gd name="connsiteX25" fmla="*/ 780319 w 8360558"/>
              <a:gd name="connsiteY25" fmla="*/ 1200329 h 1200329"/>
              <a:gd name="connsiteX26" fmla="*/ 0 w 8360558"/>
              <a:gd name="connsiteY26" fmla="*/ 1200329 h 1200329"/>
              <a:gd name="connsiteX27" fmla="*/ 0 w 8360558"/>
              <a:gd name="connsiteY27" fmla="*/ 576158 h 1200329"/>
              <a:gd name="connsiteX28" fmla="*/ 0 w 8360558"/>
              <a:gd name="connsiteY28"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360558" h="1200329" fill="none" extrusionOk="0">
                <a:moveTo>
                  <a:pt x="0" y="0"/>
                </a:moveTo>
                <a:cubicBezTo>
                  <a:pt x="305174" y="-8216"/>
                  <a:pt x="391449" y="-24044"/>
                  <a:pt x="696713" y="0"/>
                </a:cubicBezTo>
                <a:cubicBezTo>
                  <a:pt x="1001977" y="24044"/>
                  <a:pt x="995085" y="2376"/>
                  <a:pt x="1142610" y="0"/>
                </a:cubicBezTo>
                <a:cubicBezTo>
                  <a:pt x="1290135" y="-2376"/>
                  <a:pt x="1599348" y="-27928"/>
                  <a:pt x="2006534" y="0"/>
                </a:cubicBezTo>
                <a:cubicBezTo>
                  <a:pt x="2413720" y="27928"/>
                  <a:pt x="2253169" y="4987"/>
                  <a:pt x="2452430" y="0"/>
                </a:cubicBezTo>
                <a:cubicBezTo>
                  <a:pt x="2651691" y="-4987"/>
                  <a:pt x="3040541" y="-21058"/>
                  <a:pt x="3232749" y="0"/>
                </a:cubicBezTo>
                <a:cubicBezTo>
                  <a:pt x="3424957" y="21058"/>
                  <a:pt x="3606780" y="-14136"/>
                  <a:pt x="3762251" y="0"/>
                </a:cubicBezTo>
                <a:cubicBezTo>
                  <a:pt x="3917722" y="14136"/>
                  <a:pt x="4184348" y="-26653"/>
                  <a:pt x="4375359" y="0"/>
                </a:cubicBezTo>
                <a:cubicBezTo>
                  <a:pt x="4566370" y="26653"/>
                  <a:pt x="4943568" y="14054"/>
                  <a:pt x="5239283" y="0"/>
                </a:cubicBezTo>
                <a:cubicBezTo>
                  <a:pt x="5534998" y="-14054"/>
                  <a:pt x="5883648" y="40243"/>
                  <a:pt x="6103207" y="0"/>
                </a:cubicBezTo>
                <a:cubicBezTo>
                  <a:pt x="6322766" y="-40243"/>
                  <a:pt x="6546759" y="13731"/>
                  <a:pt x="6967132" y="0"/>
                </a:cubicBezTo>
                <a:cubicBezTo>
                  <a:pt x="7387505" y="-13731"/>
                  <a:pt x="7397347" y="33760"/>
                  <a:pt x="7663845" y="0"/>
                </a:cubicBezTo>
                <a:cubicBezTo>
                  <a:pt x="7930343" y="-33760"/>
                  <a:pt x="8140580" y="33408"/>
                  <a:pt x="8360558" y="0"/>
                </a:cubicBezTo>
                <a:cubicBezTo>
                  <a:pt x="8366306" y="150050"/>
                  <a:pt x="8389396" y="365157"/>
                  <a:pt x="8360558" y="624171"/>
                </a:cubicBezTo>
                <a:cubicBezTo>
                  <a:pt x="8331720" y="883185"/>
                  <a:pt x="8371753" y="1062064"/>
                  <a:pt x="8360558" y="1200329"/>
                </a:cubicBezTo>
                <a:cubicBezTo>
                  <a:pt x="8028281" y="1186903"/>
                  <a:pt x="7691454" y="1236541"/>
                  <a:pt x="7496634" y="1200329"/>
                </a:cubicBezTo>
                <a:cubicBezTo>
                  <a:pt x="7301814" y="1164117"/>
                  <a:pt x="7193445" y="1173985"/>
                  <a:pt x="6967132" y="1200329"/>
                </a:cubicBezTo>
                <a:cubicBezTo>
                  <a:pt x="6740819" y="1226673"/>
                  <a:pt x="6480372" y="1169923"/>
                  <a:pt x="6270419" y="1200329"/>
                </a:cubicBezTo>
                <a:cubicBezTo>
                  <a:pt x="6060466" y="1230735"/>
                  <a:pt x="5798975" y="1208102"/>
                  <a:pt x="5573705" y="1200329"/>
                </a:cubicBezTo>
                <a:cubicBezTo>
                  <a:pt x="5348435" y="1192556"/>
                  <a:pt x="4959033" y="1195321"/>
                  <a:pt x="4709781" y="1200329"/>
                </a:cubicBezTo>
                <a:cubicBezTo>
                  <a:pt x="4460529" y="1205337"/>
                  <a:pt x="4352462" y="1220224"/>
                  <a:pt x="4096673" y="1200329"/>
                </a:cubicBezTo>
                <a:cubicBezTo>
                  <a:pt x="3840884" y="1180434"/>
                  <a:pt x="3820642" y="1200472"/>
                  <a:pt x="3650777" y="1200329"/>
                </a:cubicBezTo>
                <a:cubicBezTo>
                  <a:pt x="3480912" y="1200186"/>
                  <a:pt x="3234223" y="1212338"/>
                  <a:pt x="3121275" y="1200329"/>
                </a:cubicBezTo>
                <a:cubicBezTo>
                  <a:pt x="3008327" y="1188320"/>
                  <a:pt x="2621359" y="1239229"/>
                  <a:pt x="2340956" y="1200329"/>
                </a:cubicBezTo>
                <a:cubicBezTo>
                  <a:pt x="2060553" y="1161429"/>
                  <a:pt x="1759737" y="1182419"/>
                  <a:pt x="1560637" y="1200329"/>
                </a:cubicBezTo>
                <a:cubicBezTo>
                  <a:pt x="1361537" y="1218239"/>
                  <a:pt x="1168044" y="1163958"/>
                  <a:pt x="780319" y="1200329"/>
                </a:cubicBezTo>
                <a:cubicBezTo>
                  <a:pt x="392594" y="1236700"/>
                  <a:pt x="262336" y="1191264"/>
                  <a:pt x="0" y="1200329"/>
                </a:cubicBezTo>
                <a:cubicBezTo>
                  <a:pt x="15533" y="922341"/>
                  <a:pt x="-1738" y="854172"/>
                  <a:pt x="0" y="576158"/>
                </a:cubicBezTo>
                <a:cubicBezTo>
                  <a:pt x="1738" y="298144"/>
                  <a:pt x="13649" y="188836"/>
                  <a:pt x="0" y="0"/>
                </a:cubicBezTo>
                <a:close/>
              </a:path>
              <a:path w="8360558" h="1200329" stroke="0" extrusionOk="0">
                <a:moveTo>
                  <a:pt x="0" y="0"/>
                </a:moveTo>
                <a:cubicBezTo>
                  <a:pt x="175319" y="-20181"/>
                  <a:pt x="267289" y="-9293"/>
                  <a:pt x="529502" y="0"/>
                </a:cubicBezTo>
                <a:cubicBezTo>
                  <a:pt x="791715" y="9293"/>
                  <a:pt x="924274" y="20531"/>
                  <a:pt x="1226215" y="0"/>
                </a:cubicBezTo>
                <a:cubicBezTo>
                  <a:pt x="1528156" y="-20531"/>
                  <a:pt x="1780951" y="-34363"/>
                  <a:pt x="1922928" y="0"/>
                </a:cubicBezTo>
                <a:cubicBezTo>
                  <a:pt x="2064905" y="34363"/>
                  <a:pt x="2427953" y="-27092"/>
                  <a:pt x="2786853" y="0"/>
                </a:cubicBezTo>
                <a:cubicBezTo>
                  <a:pt x="3145754" y="27092"/>
                  <a:pt x="3328776" y="-21765"/>
                  <a:pt x="3567171" y="0"/>
                </a:cubicBezTo>
                <a:cubicBezTo>
                  <a:pt x="3805566" y="21765"/>
                  <a:pt x="4124789" y="36832"/>
                  <a:pt x="4347490" y="0"/>
                </a:cubicBezTo>
                <a:cubicBezTo>
                  <a:pt x="4570191" y="-36832"/>
                  <a:pt x="4796855" y="-3447"/>
                  <a:pt x="5044203" y="0"/>
                </a:cubicBezTo>
                <a:cubicBezTo>
                  <a:pt x="5291551" y="3447"/>
                  <a:pt x="5512812" y="24533"/>
                  <a:pt x="5657311" y="0"/>
                </a:cubicBezTo>
                <a:cubicBezTo>
                  <a:pt x="5801810" y="-24533"/>
                  <a:pt x="5898525" y="21550"/>
                  <a:pt x="6103207" y="0"/>
                </a:cubicBezTo>
                <a:cubicBezTo>
                  <a:pt x="6307889" y="-21550"/>
                  <a:pt x="6376320" y="5551"/>
                  <a:pt x="6549104" y="0"/>
                </a:cubicBezTo>
                <a:cubicBezTo>
                  <a:pt x="6721888" y="-5551"/>
                  <a:pt x="7007637" y="4226"/>
                  <a:pt x="7329423" y="0"/>
                </a:cubicBezTo>
                <a:cubicBezTo>
                  <a:pt x="7651209" y="-4226"/>
                  <a:pt x="7899224" y="-39551"/>
                  <a:pt x="8360558" y="0"/>
                </a:cubicBezTo>
                <a:cubicBezTo>
                  <a:pt x="8369818" y="123181"/>
                  <a:pt x="8349620" y="296634"/>
                  <a:pt x="8360558" y="564155"/>
                </a:cubicBezTo>
                <a:cubicBezTo>
                  <a:pt x="8371496" y="831677"/>
                  <a:pt x="8381525" y="927418"/>
                  <a:pt x="8360558" y="1200329"/>
                </a:cubicBezTo>
                <a:cubicBezTo>
                  <a:pt x="8019266" y="1166522"/>
                  <a:pt x="7880976" y="1228499"/>
                  <a:pt x="7663845" y="1200329"/>
                </a:cubicBezTo>
                <a:cubicBezTo>
                  <a:pt x="7446714" y="1172159"/>
                  <a:pt x="7336522" y="1189987"/>
                  <a:pt x="7217948" y="1200329"/>
                </a:cubicBezTo>
                <a:cubicBezTo>
                  <a:pt x="7099374" y="1210671"/>
                  <a:pt x="6876821" y="1193308"/>
                  <a:pt x="6688446" y="1200329"/>
                </a:cubicBezTo>
                <a:cubicBezTo>
                  <a:pt x="6500071" y="1207350"/>
                  <a:pt x="6186698" y="1175756"/>
                  <a:pt x="5824522" y="1200329"/>
                </a:cubicBezTo>
                <a:cubicBezTo>
                  <a:pt x="5462346" y="1224902"/>
                  <a:pt x="5451336" y="1178013"/>
                  <a:pt x="5295020" y="1200329"/>
                </a:cubicBezTo>
                <a:cubicBezTo>
                  <a:pt x="5138704" y="1222645"/>
                  <a:pt x="4926958" y="1226739"/>
                  <a:pt x="4598307" y="1200329"/>
                </a:cubicBezTo>
                <a:cubicBezTo>
                  <a:pt x="4269656" y="1173919"/>
                  <a:pt x="4188666" y="1216137"/>
                  <a:pt x="4068805" y="1200329"/>
                </a:cubicBezTo>
                <a:cubicBezTo>
                  <a:pt x="3948944" y="1184521"/>
                  <a:pt x="3617831" y="1201260"/>
                  <a:pt x="3372092" y="1200329"/>
                </a:cubicBezTo>
                <a:cubicBezTo>
                  <a:pt x="3126353" y="1199398"/>
                  <a:pt x="3036618" y="1185156"/>
                  <a:pt x="2926195" y="1200329"/>
                </a:cubicBezTo>
                <a:cubicBezTo>
                  <a:pt x="2815772" y="1215502"/>
                  <a:pt x="2675901" y="1197544"/>
                  <a:pt x="2480299" y="1200329"/>
                </a:cubicBezTo>
                <a:cubicBezTo>
                  <a:pt x="2284697" y="1203114"/>
                  <a:pt x="2003222" y="1171611"/>
                  <a:pt x="1699980" y="1200329"/>
                </a:cubicBezTo>
                <a:cubicBezTo>
                  <a:pt x="1396738" y="1229047"/>
                  <a:pt x="1321348" y="1196661"/>
                  <a:pt x="1086873" y="1200329"/>
                </a:cubicBezTo>
                <a:cubicBezTo>
                  <a:pt x="852398" y="1203997"/>
                  <a:pt x="293963" y="1163199"/>
                  <a:pt x="0" y="1200329"/>
                </a:cubicBezTo>
                <a:cubicBezTo>
                  <a:pt x="-29184" y="1007684"/>
                  <a:pt x="1099" y="750263"/>
                  <a:pt x="0" y="576158"/>
                </a:cubicBezTo>
                <a:cubicBezTo>
                  <a:pt x="-1099" y="402053"/>
                  <a:pt x="26128" y="158840"/>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Gamble?</a:t>
            </a:r>
          </a:p>
        </p:txBody>
      </p:sp>
    </p:spTree>
    <p:extLst>
      <p:ext uri="{BB962C8B-B14F-4D97-AF65-F5344CB8AC3E}">
        <p14:creationId xmlns:p14="http://schemas.microsoft.com/office/powerpoint/2010/main" val="3297497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extBox 1"/>
          <p:cNvSpPr txBox="1"/>
          <p:nvPr/>
        </p:nvSpPr>
        <p:spPr>
          <a:xfrm>
            <a:off x="194187" y="196870"/>
            <a:ext cx="6629400" cy="64325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Luke 7:18-22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18 Then the disciples of John reported to him concerning all these things.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19 And John, calling two of his disciples to him, sent them to Jesus, saying, "Are You the Coming One, or do we look for another?"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20 When the men had come to Him, they said, "John the Baptist has sent us to You, saying, 'Are You the Coming One, or do we look for another?'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21 And that very hour He cured many of infirmities, afflictions, and evil spirits; and to many blind He gave sight.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22 Then Jesus answered and said to them, "Go and tell John the things you have seen and heard: that the blind see, the lame walk, the lepers are cleansed, the deaf hear, the dead are raised, the poor have the gospel preached to them. </a:t>
            </a:r>
          </a:p>
        </p:txBody>
      </p:sp>
      <p:sp>
        <p:nvSpPr>
          <p:cNvPr id="5" name="Rectangle 4"/>
          <p:cNvSpPr/>
          <p:nvPr/>
        </p:nvSpPr>
        <p:spPr>
          <a:xfrm>
            <a:off x="6835877" y="196870"/>
            <a:ext cx="2015613" cy="6432530"/>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No Direct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Statement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Arial Narrow" pitchFamily="34" charset="0"/>
                <a:ea typeface="+mn-ea"/>
                <a:cs typeface="+mn-cs"/>
              </a:rPr>
              <a:t>Rather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Evidence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From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Which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Draw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Narrow" pitchFamily="34" charset="0"/>
                <a:ea typeface="+mn-ea"/>
                <a:cs typeface="+mn-cs"/>
              </a:rPr>
              <a:t>Conclusion</a:t>
            </a:r>
          </a:p>
        </p:txBody>
      </p:sp>
      <p:sp>
        <p:nvSpPr>
          <p:cNvPr id="6" name="Rounded Rectangle 5"/>
          <p:cNvSpPr/>
          <p:nvPr/>
        </p:nvSpPr>
        <p:spPr>
          <a:xfrm rot="20588171">
            <a:off x="296195" y="1649210"/>
            <a:ext cx="5749413" cy="10668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orbel"/>
                <a:ea typeface="+mn-ea"/>
                <a:cs typeface="+mn-cs"/>
              </a:rPr>
              <a:t>Question:</a:t>
            </a:r>
            <a:r>
              <a:rPr kumimoji="0" lang="en-US" sz="2800" b="0" i="0" u="none" strike="noStrike" kern="1200" cap="none" spc="0" normalizeH="0" baseline="0" noProof="0" dirty="0">
                <a:ln>
                  <a:noFill/>
                </a:ln>
                <a:solidFill>
                  <a:prstClr val="black"/>
                </a:solidFill>
                <a:effectLst/>
                <a:uLnTx/>
                <a:uFillTx/>
                <a:latin typeface="Corbel"/>
                <a:ea typeface="+mn-ea"/>
                <a:cs typeface="+mn-cs"/>
              </a:rPr>
              <a:t> “Are you coming one?”</a:t>
            </a:r>
          </a:p>
        </p:txBody>
      </p:sp>
      <p:sp>
        <p:nvSpPr>
          <p:cNvPr id="7" name="Rounded Rectangle 6"/>
          <p:cNvSpPr/>
          <p:nvPr/>
        </p:nvSpPr>
        <p:spPr>
          <a:xfrm rot="21396151">
            <a:off x="634180" y="3443567"/>
            <a:ext cx="5749413" cy="10668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orbel"/>
                <a:ea typeface="+mn-ea"/>
                <a:cs typeface="+mn-cs"/>
              </a:rPr>
              <a:t>Response:</a:t>
            </a:r>
            <a:r>
              <a:rPr kumimoji="0" lang="en-US" sz="2800" b="0" i="0" u="none" strike="noStrike" kern="1200" cap="none" spc="0" normalizeH="0" baseline="0" noProof="0" dirty="0">
                <a:ln>
                  <a:noFill/>
                </a:ln>
                <a:solidFill>
                  <a:prstClr val="black"/>
                </a:solidFill>
                <a:effectLst/>
                <a:uLnTx/>
                <a:uFillTx/>
                <a:latin typeface="Corbel"/>
                <a:ea typeface="+mn-ea"/>
                <a:cs typeface="+mn-cs"/>
              </a:rPr>
              <a:t> Worked Miracles!</a:t>
            </a:r>
          </a:p>
        </p:txBody>
      </p:sp>
      <p:sp>
        <p:nvSpPr>
          <p:cNvPr id="8" name="Rounded Rectangle 7"/>
          <p:cNvSpPr/>
          <p:nvPr/>
        </p:nvSpPr>
        <p:spPr>
          <a:xfrm rot="506843">
            <a:off x="634179" y="5096304"/>
            <a:ext cx="5749413" cy="10668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orbel"/>
                <a:ea typeface="+mn-ea"/>
                <a:cs typeface="+mn-cs"/>
              </a:rPr>
              <a:t>Conclusion:</a:t>
            </a:r>
            <a:r>
              <a:rPr kumimoji="0" lang="en-US" sz="2800" b="0" i="0" u="none" strike="noStrike" kern="1200" cap="none" spc="0" normalizeH="0" baseline="0" noProof="0" dirty="0">
                <a:ln>
                  <a:noFill/>
                </a:ln>
                <a:solidFill>
                  <a:prstClr val="black"/>
                </a:solidFill>
                <a:effectLst/>
                <a:uLnTx/>
                <a:uFillTx/>
                <a:latin typeface="Corbel"/>
                <a:ea typeface="+mn-ea"/>
                <a:cs typeface="+mn-cs"/>
              </a:rPr>
              <a:t> He is the coming one!</a:t>
            </a:r>
          </a:p>
        </p:txBody>
      </p:sp>
    </p:spTree>
    <p:extLst>
      <p:ext uri="{BB962C8B-B14F-4D97-AF65-F5344CB8AC3E}">
        <p14:creationId xmlns:p14="http://schemas.microsoft.com/office/powerpoint/2010/main" val="204174021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7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75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FC507F-4DE5-4A43-0A67-A75A72434AC4}"/>
              </a:ext>
            </a:extLst>
          </p:cNvPr>
          <p:cNvSpPr txBox="1"/>
          <p:nvPr/>
        </p:nvSpPr>
        <p:spPr>
          <a:xfrm>
            <a:off x="1454972" y="367391"/>
            <a:ext cx="6234055" cy="653384"/>
          </a:xfrm>
          <a:custGeom>
            <a:avLst/>
            <a:gdLst>
              <a:gd name="connsiteX0" fmla="*/ 0 w 6234055"/>
              <a:gd name="connsiteY0" fmla="*/ 0 h 653384"/>
              <a:gd name="connsiteX1" fmla="*/ 567992 w 6234055"/>
              <a:gd name="connsiteY1" fmla="*/ 0 h 653384"/>
              <a:gd name="connsiteX2" fmla="*/ 1073643 w 6234055"/>
              <a:gd name="connsiteY2" fmla="*/ 0 h 653384"/>
              <a:gd name="connsiteX3" fmla="*/ 1828656 w 6234055"/>
              <a:gd name="connsiteY3" fmla="*/ 0 h 653384"/>
              <a:gd name="connsiteX4" fmla="*/ 2521329 w 6234055"/>
              <a:gd name="connsiteY4" fmla="*/ 0 h 653384"/>
              <a:gd name="connsiteX5" fmla="*/ 3276342 w 6234055"/>
              <a:gd name="connsiteY5" fmla="*/ 0 h 653384"/>
              <a:gd name="connsiteX6" fmla="*/ 3781993 w 6234055"/>
              <a:gd name="connsiteY6" fmla="*/ 0 h 653384"/>
              <a:gd name="connsiteX7" fmla="*/ 4349985 w 6234055"/>
              <a:gd name="connsiteY7" fmla="*/ 0 h 653384"/>
              <a:gd name="connsiteX8" fmla="*/ 5104998 w 6234055"/>
              <a:gd name="connsiteY8" fmla="*/ 0 h 653384"/>
              <a:gd name="connsiteX9" fmla="*/ 6234055 w 6234055"/>
              <a:gd name="connsiteY9" fmla="*/ 0 h 653384"/>
              <a:gd name="connsiteX10" fmla="*/ 6234055 w 6234055"/>
              <a:gd name="connsiteY10" fmla="*/ 653384 h 653384"/>
              <a:gd name="connsiteX11" fmla="*/ 5479042 w 6234055"/>
              <a:gd name="connsiteY11" fmla="*/ 653384 h 653384"/>
              <a:gd name="connsiteX12" fmla="*/ 4848709 w 6234055"/>
              <a:gd name="connsiteY12" fmla="*/ 653384 h 653384"/>
              <a:gd name="connsiteX13" fmla="*/ 4093696 w 6234055"/>
              <a:gd name="connsiteY13" fmla="*/ 653384 h 653384"/>
              <a:gd name="connsiteX14" fmla="*/ 3588045 w 6234055"/>
              <a:gd name="connsiteY14" fmla="*/ 653384 h 653384"/>
              <a:gd name="connsiteX15" fmla="*/ 2833032 w 6234055"/>
              <a:gd name="connsiteY15" fmla="*/ 653384 h 653384"/>
              <a:gd name="connsiteX16" fmla="*/ 2202699 w 6234055"/>
              <a:gd name="connsiteY16" fmla="*/ 653384 h 653384"/>
              <a:gd name="connsiteX17" fmla="*/ 1634708 w 6234055"/>
              <a:gd name="connsiteY17" fmla="*/ 653384 h 653384"/>
              <a:gd name="connsiteX18" fmla="*/ 879694 w 6234055"/>
              <a:gd name="connsiteY18" fmla="*/ 653384 h 653384"/>
              <a:gd name="connsiteX19" fmla="*/ 0 w 6234055"/>
              <a:gd name="connsiteY19" fmla="*/ 653384 h 653384"/>
              <a:gd name="connsiteX20" fmla="*/ 0 w 6234055"/>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34055" h="653384" fill="none" extrusionOk="0">
                <a:moveTo>
                  <a:pt x="0" y="0"/>
                </a:moveTo>
                <a:cubicBezTo>
                  <a:pt x="175953" y="-2663"/>
                  <a:pt x="444848" y="16776"/>
                  <a:pt x="567992" y="0"/>
                </a:cubicBezTo>
                <a:cubicBezTo>
                  <a:pt x="691136" y="-16776"/>
                  <a:pt x="828613" y="-1845"/>
                  <a:pt x="1073643" y="0"/>
                </a:cubicBezTo>
                <a:cubicBezTo>
                  <a:pt x="1318673" y="1845"/>
                  <a:pt x="1521318" y="17083"/>
                  <a:pt x="1828656" y="0"/>
                </a:cubicBezTo>
                <a:cubicBezTo>
                  <a:pt x="2135994" y="-17083"/>
                  <a:pt x="2182102" y="-5152"/>
                  <a:pt x="2521329" y="0"/>
                </a:cubicBezTo>
                <a:cubicBezTo>
                  <a:pt x="2860556" y="5152"/>
                  <a:pt x="3002940" y="3640"/>
                  <a:pt x="3276342" y="0"/>
                </a:cubicBezTo>
                <a:cubicBezTo>
                  <a:pt x="3549744" y="-3640"/>
                  <a:pt x="3638704" y="5875"/>
                  <a:pt x="3781993" y="0"/>
                </a:cubicBezTo>
                <a:cubicBezTo>
                  <a:pt x="3925282" y="-5875"/>
                  <a:pt x="4215533" y="11379"/>
                  <a:pt x="4349985" y="0"/>
                </a:cubicBezTo>
                <a:cubicBezTo>
                  <a:pt x="4484437" y="-11379"/>
                  <a:pt x="4880857" y="35890"/>
                  <a:pt x="5104998" y="0"/>
                </a:cubicBezTo>
                <a:cubicBezTo>
                  <a:pt x="5329139" y="-35890"/>
                  <a:pt x="6003878" y="1689"/>
                  <a:pt x="6234055" y="0"/>
                </a:cubicBezTo>
                <a:cubicBezTo>
                  <a:pt x="6234240" y="296681"/>
                  <a:pt x="6230505" y="337472"/>
                  <a:pt x="6234055" y="653384"/>
                </a:cubicBezTo>
                <a:cubicBezTo>
                  <a:pt x="6082854" y="622355"/>
                  <a:pt x="5721977" y="690171"/>
                  <a:pt x="5479042" y="653384"/>
                </a:cubicBezTo>
                <a:cubicBezTo>
                  <a:pt x="5236107" y="616597"/>
                  <a:pt x="5026669" y="634473"/>
                  <a:pt x="4848709" y="653384"/>
                </a:cubicBezTo>
                <a:cubicBezTo>
                  <a:pt x="4670749" y="672295"/>
                  <a:pt x="4292629" y="627613"/>
                  <a:pt x="4093696" y="653384"/>
                </a:cubicBezTo>
                <a:cubicBezTo>
                  <a:pt x="3894763" y="679155"/>
                  <a:pt x="3753870" y="645688"/>
                  <a:pt x="3588045" y="653384"/>
                </a:cubicBezTo>
                <a:cubicBezTo>
                  <a:pt x="3422220" y="661080"/>
                  <a:pt x="3014097" y="643084"/>
                  <a:pt x="2833032" y="653384"/>
                </a:cubicBezTo>
                <a:cubicBezTo>
                  <a:pt x="2651967" y="663684"/>
                  <a:pt x="2384328" y="683958"/>
                  <a:pt x="2202699" y="653384"/>
                </a:cubicBezTo>
                <a:cubicBezTo>
                  <a:pt x="2021070" y="622810"/>
                  <a:pt x="1843019" y="644138"/>
                  <a:pt x="1634708" y="653384"/>
                </a:cubicBezTo>
                <a:cubicBezTo>
                  <a:pt x="1426397" y="662630"/>
                  <a:pt x="1047060" y="616045"/>
                  <a:pt x="879694" y="653384"/>
                </a:cubicBezTo>
                <a:cubicBezTo>
                  <a:pt x="712328" y="690723"/>
                  <a:pt x="415492" y="625283"/>
                  <a:pt x="0" y="653384"/>
                </a:cubicBezTo>
                <a:cubicBezTo>
                  <a:pt x="-7352" y="387748"/>
                  <a:pt x="-7860" y="222244"/>
                  <a:pt x="0" y="0"/>
                </a:cubicBezTo>
                <a:close/>
              </a:path>
              <a:path w="6234055" h="653384" stroke="0" extrusionOk="0">
                <a:moveTo>
                  <a:pt x="0" y="0"/>
                </a:moveTo>
                <a:cubicBezTo>
                  <a:pt x="256245" y="5060"/>
                  <a:pt x="458960" y="17342"/>
                  <a:pt x="817354" y="0"/>
                </a:cubicBezTo>
                <a:cubicBezTo>
                  <a:pt x="1175748" y="-17342"/>
                  <a:pt x="1249906" y="18937"/>
                  <a:pt x="1572367" y="0"/>
                </a:cubicBezTo>
                <a:cubicBezTo>
                  <a:pt x="1894828" y="-18937"/>
                  <a:pt x="2062236" y="-5726"/>
                  <a:pt x="2327381" y="0"/>
                </a:cubicBezTo>
                <a:cubicBezTo>
                  <a:pt x="2592526" y="5726"/>
                  <a:pt x="2861933" y="2274"/>
                  <a:pt x="3144734" y="0"/>
                </a:cubicBezTo>
                <a:cubicBezTo>
                  <a:pt x="3427535" y="-2274"/>
                  <a:pt x="3730920" y="-14798"/>
                  <a:pt x="3899748" y="0"/>
                </a:cubicBezTo>
                <a:cubicBezTo>
                  <a:pt x="4068576" y="14798"/>
                  <a:pt x="4283489" y="-61"/>
                  <a:pt x="4405399" y="0"/>
                </a:cubicBezTo>
                <a:cubicBezTo>
                  <a:pt x="4527309" y="61"/>
                  <a:pt x="4961851" y="-6737"/>
                  <a:pt x="5160412" y="0"/>
                </a:cubicBezTo>
                <a:cubicBezTo>
                  <a:pt x="5358973" y="6737"/>
                  <a:pt x="6001133" y="48859"/>
                  <a:pt x="6234055" y="0"/>
                </a:cubicBezTo>
                <a:cubicBezTo>
                  <a:pt x="6262083" y="276589"/>
                  <a:pt x="6254212" y="401093"/>
                  <a:pt x="6234055" y="653384"/>
                </a:cubicBezTo>
                <a:cubicBezTo>
                  <a:pt x="5926423" y="624443"/>
                  <a:pt x="5814383" y="682330"/>
                  <a:pt x="5479042" y="653384"/>
                </a:cubicBezTo>
                <a:cubicBezTo>
                  <a:pt x="5143701" y="624438"/>
                  <a:pt x="5075984" y="641743"/>
                  <a:pt x="4848709" y="653384"/>
                </a:cubicBezTo>
                <a:cubicBezTo>
                  <a:pt x="4621434" y="665025"/>
                  <a:pt x="4402718" y="681691"/>
                  <a:pt x="4280718" y="653384"/>
                </a:cubicBezTo>
                <a:cubicBezTo>
                  <a:pt x="4158718" y="625077"/>
                  <a:pt x="3963156" y="649472"/>
                  <a:pt x="3650386" y="653384"/>
                </a:cubicBezTo>
                <a:cubicBezTo>
                  <a:pt x="3337616" y="657296"/>
                  <a:pt x="3360342" y="642205"/>
                  <a:pt x="3144734" y="653384"/>
                </a:cubicBezTo>
                <a:cubicBezTo>
                  <a:pt x="2929126" y="664563"/>
                  <a:pt x="2737185" y="683996"/>
                  <a:pt x="2514402" y="653384"/>
                </a:cubicBezTo>
                <a:cubicBezTo>
                  <a:pt x="2291619" y="622772"/>
                  <a:pt x="1976272" y="634026"/>
                  <a:pt x="1759389" y="653384"/>
                </a:cubicBezTo>
                <a:cubicBezTo>
                  <a:pt x="1542506" y="672742"/>
                  <a:pt x="1244273" y="642841"/>
                  <a:pt x="942035" y="653384"/>
                </a:cubicBezTo>
                <a:cubicBezTo>
                  <a:pt x="639797" y="663927"/>
                  <a:pt x="219793" y="625703"/>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3"/>
              <a:tabLst/>
              <a:defRPr/>
            </a:pPr>
            <a:r>
              <a:rPr lang="en-US" sz="3600" dirty="0">
                <a:latin typeface="Maiandra GD" pitchFamily="34" charset="0"/>
              </a:rPr>
              <a:t>It Violates Bible Principles</a:t>
            </a:r>
            <a:endParaRPr kumimoji="0" lang="en-US" sz="3600" b="0" i="0" u="none" strike="noStrike" kern="1200" cap="none" spc="0" normalizeH="0" baseline="0" noProof="0" dirty="0">
              <a:ln>
                <a:noFill/>
              </a:ln>
              <a:uLnTx/>
              <a:uFillTx/>
              <a:latin typeface="Maiandra GD" pitchFamily="34" charset="0"/>
              <a:ea typeface="+mn-ea"/>
              <a:cs typeface="+mn-cs"/>
            </a:endParaRPr>
          </a:p>
        </p:txBody>
      </p:sp>
      <p:sp>
        <p:nvSpPr>
          <p:cNvPr id="3" name="TextBox 2">
            <a:extLst>
              <a:ext uri="{FF2B5EF4-FFF2-40B4-BE49-F238E27FC236}">
                <a16:creationId xmlns:a16="http://schemas.microsoft.com/office/drawing/2014/main" id="{8F4390ED-257F-0F87-FB0A-6DA20DA6D273}"/>
              </a:ext>
            </a:extLst>
          </p:cNvPr>
          <p:cNvSpPr txBox="1"/>
          <p:nvPr/>
        </p:nvSpPr>
        <p:spPr>
          <a:xfrm>
            <a:off x="995083" y="1871831"/>
            <a:ext cx="7186108" cy="523220"/>
          </a:xfrm>
          <a:prstGeom prst="rect">
            <a:avLst/>
          </a:prstGeom>
          <a:noFill/>
        </p:spPr>
        <p:txBody>
          <a:bodyPr wrap="square" rtlCol="0">
            <a:spAutoFit/>
          </a:bodyPr>
          <a:lstStyle/>
          <a:p>
            <a:pPr marL="457200" indent="-457200">
              <a:buFont typeface="+mj-lt"/>
              <a:buAutoNum type="alphaUcPeriod"/>
            </a:pPr>
            <a:r>
              <a:rPr lang="en-US" sz="2800" dirty="0"/>
              <a:t>Addictive</a:t>
            </a:r>
          </a:p>
        </p:txBody>
      </p:sp>
    </p:spTree>
    <p:extLst>
      <p:ext uri="{BB962C8B-B14F-4D97-AF65-F5344CB8AC3E}">
        <p14:creationId xmlns:p14="http://schemas.microsoft.com/office/powerpoint/2010/main" val="8610180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234" name="Object 2"/>
          <p:cNvGraphicFramePr>
            <a:graphicFrameLocks noChangeAspect="1"/>
          </p:cNvGraphicFramePr>
          <p:nvPr/>
        </p:nvGraphicFramePr>
        <p:xfrm>
          <a:off x="2895600" y="762000"/>
          <a:ext cx="3400425" cy="3219450"/>
        </p:xfrm>
        <a:graphic>
          <a:graphicData uri="http://schemas.openxmlformats.org/presentationml/2006/ole">
            <mc:AlternateContent xmlns:mc="http://schemas.openxmlformats.org/markup-compatibility/2006">
              <mc:Choice xmlns:v="urn:schemas-microsoft-com:vml" Requires="v">
                <p:oleObj name="Drawing" r:id="rId2" imgW="3400528" imgH="3219203" progId="WPDraw30.Drawing">
                  <p:embed/>
                </p:oleObj>
              </mc:Choice>
              <mc:Fallback>
                <p:oleObj name="Drawing" r:id="rId2" imgW="3400528" imgH="3219203" progId="WPDraw30.Drawing">
                  <p:embed/>
                  <p:pic>
                    <p:nvPicPr>
                      <p:cNvPr id="9523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762000"/>
                        <a:ext cx="3400425" cy="321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5235" name="Text Box 3"/>
          <p:cNvSpPr txBox="1">
            <a:spLocks noChangeArrowheads="1"/>
          </p:cNvSpPr>
          <p:nvPr/>
        </p:nvSpPr>
        <p:spPr bwMode="auto">
          <a:xfrm>
            <a:off x="914400" y="4724400"/>
            <a:ext cx="73914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auto" latinLnBrk="0" hangingPunct="0">
              <a:lnSpc>
                <a:spcPct val="100000"/>
              </a:lnSpc>
              <a:spcBef>
                <a:spcPct val="5000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mn-ea"/>
                <a:cs typeface="+mn-cs"/>
              </a:rPr>
              <a:t>www.gamblersanonymous.org</a:t>
            </a:r>
          </a:p>
          <a:p>
            <a:pPr marL="0" marR="0" lvl="0" indent="0" algn="ctr" defTabSz="914400" rtl="0" eaLnBrk="0" fontAlgn="auto" latinLnBrk="0" hangingPunct="0">
              <a:lnSpc>
                <a:spcPct val="100000"/>
              </a:lnSpc>
              <a:spcBef>
                <a:spcPct val="5000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mn-ea"/>
                <a:cs typeface="+mn-cs"/>
              </a:rPr>
              <a:t>isomain@gamblersanonymous.org</a:t>
            </a:r>
          </a:p>
        </p:txBody>
      </p:sp>
    </p:spTree>
    <p:extLst>
      <p:ext uri="{BB962C8B-B14F-4D97-AF65-F5344CB8AC3E}">
        <p14:creationId xmlns:p14="http://schemas.microsoft.com/office/powerpoint/2010/main" val="429184901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064138">
            <a:off x="-27606" y="228600"/>
            <a:ext cx="3921125" cy="2895600"/>
          </a:xfrm>
          <a:prstGeom prst="rect">
            <a:avLst/>
          </a:prstGeom>
          <a:solidFill>
            <a:srgbClr val="FFFFFF"/>
          </a:solidFill>
          <a:ln>
            <a:solidFill>
              <a:schemeClr val="tx1"/>
            </a:solidFill>
          </a:ln>
          <a:effectLst/>
        </p:spPr>
      </p:pic>
      <p:sp>
        <p:nvSpPr>
          <p:cNvPr id="3" name="TextBox 2"/>
          <p:cNvSpPr txBox="1"/>
          <p:nvPr/>
        </p:nvSpPr>
        <p:spPr>
          <a:xfrm>
            <a:off x="4375355" y="727587"/>
            <a:ext cx="4800600" cy="224676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prstClr val="white"/>
                </a:solidFill>
                <a:effectLst/>
                <a:uLnTx/>
                <a:uFillTx/>
                <a:latin typeface="Corbel"/>
                <a:ea typeface="+mn-ea"/>
                <a:cs typeface="+mn-cs"/>
              </a:rPr>
              <a:t>Crime it breeds to support the addiction</a:t>
            </a:r>
          </a:p>
          <a:p>
            <a:pPr marL="342900" marR="0" lvl="0" indent="-34290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prstClr val="white"/>
              </a:solidFill>
              <a:effectLst/>
              <a:uLnTx/>
              <a:uFillTx/>
              <a:latin typeface="Corbel"/>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prstClr val="white"/>
                </a:solidFill>
                <a:effectLst/>
                <a:uLnTx/>
                <a:uFillTx/>
                <a:latin typeface="Corbel"/>
                <a:ea typeface="+mn-ea"/>
                <a:cs typeface="+mn-cs"/>
              </a:rPr>
              <a:t>1-2% of the population are compulsive gamblers</a:t>
            </a:r>
          </a:p>
        </p:txBody>
      </p:sp>
      <p:sp>
        <p:nvSpPr>
          <p:cNvPr id="4" name="TextBox 3"/>
          <p:cNvSpPr txBox="1"/>
          <p:nvPr/>
        </p:nvSpPr>
        <p:spPr>
          <a:xfrm>
            <a:off x="304800" y="3657600"/>
            <a:ext cx="8610600"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“For many of these problems gamblers, the source of their trouble is the lottery.  Of the 40,000 calls to the Council on Compulsive Gambling’s national hotline in 1996, fully 52% were from adults addicted to playing the lottery” (Theft by Consent, p. 15)</a:t>
            </a:r>
          </a:p>
        </p:txBody>
      </p:sp>
    </p:spTree>
    <p:extLst>
      <p:ext uri="{BB962C8B-B14F-4D97-AF65-F5344CB8AC3E}">
        <p14:creationId xmlns:p14="http://schemas.microsoft.com/office/powerpoint/2010/main" val="279640263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62634"/>
            <a:ext cx="73914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sng" strike="noStrike" kern="1200" cap="none" spc="0" normalizeH="0" baseline="0" noProof="0" dirty="0">
                <a:ln>
                  <a:noFill/>
                </a:ln>
                <a:solidFill>
                  <a:srgbClr val="AEB795">
                    <a:lumMod val="40000"/>
                    <a:lumOff val="60000"/>
                  </a:srgbClr>
                </a:solidFill>
                <a:effectLst/>
                <a:uLnTx/>
                <a:uFillTx/>
                <a:latin typeface="Corbel"/>
                <a:ea typeface="+mn-ea"/>
                <a:cs typeface="+mn-cs"/>
              </a:rPr>
              <a:t>Addiction Is Wrong</a:t>
            </a:r>
          </a:p>
        </p:txBody>
      </p:sp>
      <p:sp>
        <p:nvSpPr>
          <p:cNvPr id="3" name="Oval 2"/>
          <p:cNvSpPr/>
          <p:nvPr/>
        </p:nvSpPr>
        <p:spPr>
          <a:xfrm>
            <a:off x="457200" y="1524000"/>
            <a:ext cx="4273345" cy="2413819"/>
          </a:xfrm>
          <a:prstGeom prst="ellipse">
            <a:avLst/>
          </a:prstGeom>
          <a:solidFill>
            <a:schemeClr val="accent3">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Corbel"/>
                <a:ea typeface="+mn-ea"/>
                <a:cs typeface="+mn-cs"/>
              </a:rPr>
              <a:t>Not to be under the power of  any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Corbel"/>
                <a:ea typeface="+mn-ea"/>
                <a:cs typeface="+mn-cs"/>
              </a:rPr>
              <a:t>(1 Cor. 6:12)</a:t>
            </a:r>
          </a:p>
        </p:txBody>
      </p:sp>
      <p:sp>
        <p:nvSpPr>
          <p:cNvPr id="4" name="Oval 3"/>
          <p:cNvSpPr/>
          <p:nvPr/>
        </p:nvSpPr>
        <p:spPr>
          <a:xfrm>
            <a:off x="4381501" y="2799734"/>
            <a:ext cx="4273345" cy="2413819"/>
          </a:xfrm>
          <a:prstGeom prst="ellipse">
            <a:avLst/>
          </a:prstGeom>
          <a:solidFill>
            <a:schemeClr val="accent3">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Corbel"/>
                <a:ea typeface="+mn-ea"/>
                <a:cs typeface="+mn-cs"/>
              </a:rPr>
              <a:t>Violates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Corbel"/>
                <a:ea typeface="+mn-ea"/>
                <a:cs typeface="+mn-cs"/>
              </a:rPr>
              <a:t>Self Control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Corbel"/>
                <a:ea typeface="+mn-ea"/>
                <a:cs typeface="+mn-cs"/>
              </a:rPr>
              <a:t>(2 Pet. 1:5)</a:t>
            </a:r>
          </a:p>
        </p:txBody>
      </p:sp>
    </p:spTree>
    <p:extLst>
      <p:ext uri="{BB962C8B-B14F-4D97-AF65-F5344CB8AC3E}">
        <p14:creationId xmlns:p14="http://schemas.microsoft.com/office/powerpoint/2010/main" val="230207964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FC507F-4DE5-4A43-0A67-A75A72434AC4}"/>
              </a:ext>
            </a:extLst>
          </p:cNvPr>
          <p:cNvSpPr txBox="1"/>
          <p:nvPr/>
        </p:nvSpPr>
        <p:spPr>
          <a:xfrm>
            <a:off x="1454972" y="367391"/>
            <a:ext cx="6234055" cy="653384"/>
          </a:xfrm>
          <a:custGeom>
            <a:avLst/>
            <a:gdLst>
              <a:gd name="connsiteX0" fmla="*/ 0 w 6234055"/>
              <a:gd name="connsiteY0" fmla="*/ 0 h 653384"/>
              <a:gd name="connsiteX1" fmla="*/ 567992 w 6234055"/>
              <a:gd name="connsiteY1" fmla="*/ 0 h 653384"/>
              <a:gd name="connsiteX2" fmla="*/ 1073643 w 6234055"/>
              <a:gd name="connsiteY2" fmla="*/ 0 h 653384"/>
              <a:gd name="connsiteX3" fmla="*/ 1828656 w 6234055"/>
              <a:gd name="connsiteY3" fmla="*/ 0 h 653384"/>
              <a:gd name="connsiteX4" fmla="*/ 2521329 w 6234055"/>
              <a:gd name="connsiteY4" fmla="*/ 0 h 653384"/>
              <a:gd name="connsiteX5" fmla="*/ 3276342 w 6234055"/>
              <a:gd name="connsiteY5" fmla="*/ 0 h 653384"/>
              <a:gd name="connsiteX6" fmla="*/ 3781993 w 6234055"/>
              <a:gd name="connsiteY6" fmla="*/ 0 h 653384"/>
              <a:gd name="connsiteX7" fmla="*/ 4349985 w 6234055"/>
              <a:gd name="connsiteY7" fmla="*/ 0 h 653384"/>
              <a:gd name="connsiteX8" fmla="*/ 5104998 w 6234055"/>
              <a:gd name="connsiteY8" fmla="*/ 0 h 653384"/>
              <a:gd name="connsiteX9" fmla="*/ 6234055 w 6234055"/>
              <a:gd name="connsiteY9" fmla="*/ 0 h 653384"/>
              <a:gd name="connsiteX10" fmla="*/ 6234055 w 6234055"/>
              <a:gd name="connsiteY10" fmla="*/ 653384 h 653384"/>
              <a:gd name="connsiteX11" fmla="*/ 5479042 w 6234055"/>
              <a:gd name="connsiteY11" fmla="*/ 653384 h 653384"/>
              <a:gd name="connsiteX12" fmla="*/ 4848709 w 6234055"/>
              <a:gd name="connsiteY12" fmla="*/ 653384 h 653384"/>
              <a:gd name="connsiteX13" fmla="*/ 4093696 w 6234055"/>
              <a:gd name="connsiteY13" fmla="*/ 653384 h 653384"/>
              <a:gd name="connsiteX14" fmla="*/ 3588045 w 6234055"/>
              <a:gd name="connsiteY14" fmla="*/ 653384 h 653384"/>
              <a:gd name="connsiteX15" fmla="*/ 2833032 w 6234055"/>
              <a:gd name="connsiteY15" fmla="*/ 653384 h 653384"/>
              <a:gd name="connsiteX16" fmla="*/ 2202699 w 6234055"/>
              <a:gd name="connsiteY16" fmla="*/ 653384 h 653384"/>
              <a:gd name="connsiteX17" fmla="*/ 1634708 w 6234055"/>
              <a:gd name="connsiteY17" fmla="*/ 653384 h 653384"/>
              <a:gd name="connsiteX18" fmla="*/ 879694 w 6234055"/>
              <a:gd name="connsiteY18" fmla="*/ 653384 h 653384"/>
              <a:gd name="connsiteX19" fmla="*/ 0 w 6234055"/>
              <a:gd name="connsiteY19" fmla="*/ 653384 h 653384"/>
              <a:gd name="connsiteX20" fmla="*/ 0 w 6234055"/>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34055" h="653384" fill="none" extrusionOk="0">
                <a:moveTo>
                  <a:pt x="0" y="0"/>
                </a:moveTo>
                <a:cubicBezTo>
                  <a:pt x="175953" y="-2663"/>
                  <a:pt x="444848" y="16776"/>
                  <a:pt x="567992" y="0"/>
                </a:cubicBezTo>
                <a:cubicBezTo>
                  <a:pt x="691136" y="-16776"/>
                  <a:pt x="828613" y="-1845"/>
                  <a:pt x="1073643" y="0"/>
                </a:cubicBezTo>
                <a:cubicBezTo>
                  <a:pt x="1318673" y="1845"/>
                  <a:pt x="1521318" y="17083"/>
                  <a:pt x="1828656" y="0"/>
                </a:cubicBezTo>
                <a:cubicBezTo>
                  <a:pt x="2135994" y="-17083"/>
                  <a:pt x="2182102" y="-5152"/>
                  <a:pt x="2521329" y="0"/>
                </a:cubicBezTo>
                <a:cubicBezTo>
                  <a:pt x="2860556" y="5152"/>
                  <a:pt x="3002940" y="3640"/>
                  <a:pt x="3276342" y="0"/>
                </a:cubicBezTo>
                <a:cubicBezTo>
                  <a:pt x="3549744" y="-3640"/>
                  <a:pt x="3638704" y="5875"/>
                  <a:pt x="3781993" y="0"/>
                </a:cubicBezTo>
                <a:cubicBezTo>
                  <a:pt x="3925282" y="-5875"/>
                  <a:pt x="4215533" y="11379"/>
                  <a:pt x="4349985" y="0"/>
                </a:cubicBezTo>
                <a:cubicBezTo>
                  <a:pt x="4484437" y="-11379"/>
                  <a:pt x="4880857" y="35890"/>
                  <a:pt x="5104998" y="0"/>
                </a:cubicBezTo>
                <a:cubicBezTo>
                  <a:pt x="5329139" y="-35890"/>
                  <a:pt x="6003878" y="1689"/>
                  <a:pt x="6234055" y="0"/>
                </a:cubicBezTo>
                <a:cubicBezTo>
                  <a:pt x="6234240" y="296681"/>
                  <a:pt x="6230505" y="337472"/>
                  <a:pt x="6234055" y="653384"/>
                </a:cubicBezTo>
                <a:cubicBezTo>
                  <a:pt x="6082854" y="622355"/>
                  <a:pt x="5721977" y="690171"/>
                  <a:pt x="5479042" y="653384"/>
                </a:cubicBezTo>
                <a:cubicBezTo>
                  <a:pt x="5236107" y="616597"/>
                  <a:pt x="5026669" y="634473"/>
                  <a:pt x="4848709" y="653384"/>
                </a:cubicBezTo>
                <a:cubicBezTo>
                  <a:pt x="4670749" y="672295"/>
                  <a:pt x="4292629" y="627613"/>
                  <a:pt x="4093696" y="653384"/>
                </a:cubicBezTo>
                <a:cubicBezTo>
                  <a:pt x="3894763" y="679155"/>
                  <a:pt x="3753870" y="645688"/>
                  <a:pt x="3588045" y="653384"/>
                </a:cubicBezTo>
                <a:cubicBezTo>
                  <a:pt x="3422220" y="661080"/>
                  <a:pt x="3014097" y="643084"/>
                  <a:pt x="2833032" y="653384"/>
                </a:cubicBezTo>
                <a:cubicBezTo>
                  <a:pt x="2651967" y="663684"/>
                  <a:pt x="2384328" y="683958"/>
                  <a:pt x="2202699" y="653384"/>
                </a:cubicBezTo>
                <a:cubicBezTo>
                  <a:pt x="2021070" y="622810"/>
                  <a:pt x="1843019" y="644138"/>
                  <a:pt x="1634708" y="653384"/>
                </a:cubicBezTo>
                <a:cubicBezTo>
                  <a:pt x="1426397" y="662630"/>
                  <a:pt x="1047060" y="616045"/>
                  <a:pt x="879694" y="653384"/>
                </a:cubicBezTo>
                <a:cubicBezTo>
                  <a:pt x="712328" y="690723"/>
                  <a:pt x="415492" y="625283"/>
                  <a:pt x="0" y="653384"/>
                </a:cubicBezTo>
                <a:cubicBezTo>
                  <a:pt x="-7352" y="387748"/>
                  <a:pt x="-7860" y="222244"/>
                  <a:pt x="0" y="0"/>
                </a:cubicBezTo>
                <a:close/>
              </a:path>
              <a:path w="6234055" h="653384" stroke="0" extrusionOk="0">
                <a:moveTo>
                  <a:pt x="0" y="0"/>
                </a:moveTo>
                <a:cubicBezTo>
                  <a:pt x="256245" y="5060"/>
                  <a:pt x="458960" y="17342"/>
                  <a:pt x="817354" y="0"/>
                </a:cubicBezTo>
                <a:cubicBezTo>
                  <a:pt x="1175748" y="-17342"/>
                  <a:pt x="1249906" y="18937"/>
                  <a:pt x="1572367" y="0"/>
                </a:cubicBezTo>
                <a:cubicBezTo>
                  <a:pt x="1894828" y="-18937"/>
                  <a:pt x="2062236" y="-5726"/>
                  <a:pt x="2327381" y="0"/>
                </a:cubicBezTo>
                <a:cubicBezTo>
                  <a:pt x="2592526" y="5726"/>
                  <a:pt x="2861933" y="2274"/>
                  <a:pt x="3144734" y="0"/>
                </a:cubicBezTo>
                <a:cubicBezTo>
                  <a:pt x="3427535" y="-2274"/>
                  <a:pt x="3730920" y="-14798"/>
                  <a:pt x="3899748" y="0"/>
                </a:cubicBezTo>
                <a:cubicBezTo>
                  <a:pt x="4068576" y="14798"/>
                  <a:pt x="4283489" y="-61"/>
                  <a:pt x="4405399" y="0"/>
                </a:cubicBezTo>
                <a:cubicBezTo>
                  <a:pt x="4527309" y="61"/>
                  <a:pt x="4961851" y="-6737"/>
                  <a:pt x="5160412" y="0"/>
                </a:cubicBezTo>
                <a:cubicBezTo>
                  <a:pt x="5358973" y="6737"/>
                  <a:pt x="6001133" y="48859"/>
                  <a:pt x="6234055" y="0"/>
                </a:cubicBezTo>
                <a:cubicBezTo>
                  <a:pt x="6262083" y="276589"/>
                  <a:pt x="6254212" y="401093"/>
                  <a:pt x="6234055" y="653384"/>
                </a:cubicBezTo>
                <a:cubicBezTo>
                  <a:pt x="5926423" y="624443"/>
                  <a:pt x="5814383" y="682330"/>
                  <a:pt x="5479042" y="653384"/>
                </a:cubicBezTo>
                <a:cubicBezTo>
                  <a:pt x="5143701" y="624438"/>
                  <a:pt x="5075984" y="641743"/>
                  <a:pt x="4848709" y="653384"/>
                </a:cubicBezTo>
                <a:cubicBezTo>
                  <a:pt x="4621434" y="665025"/>
                  <a:pt x="4402718" y="681691"/>
                  <a:pt x="4280718" y="653384"/>
                </a:cubicBezTo>
                <a:cubicBezTo>
                  <a:pt x="4158718" y="625077"/>
                  <a:pt x="3963156" y="649472"/>
                  <a:pt x="3650386" y="653384"/>
                </a:cubicBezTo>
                <a:cubicBezTo>
                  <a:pt x="3337616" y="657296"/>
                  <a:pt x="3360342" y="642205"/>
                  <a:pt x="3144734" y="653384"/>
                </a:cubicBezTo>
                <a:cubicBezTo>
                  <a:pt x="2929126" y="664563"/>
                  <a:pt x="2737185" y="683996"/>
                  <a:pt x="2514402" y="653384"/>
                </a:cubicBezTo>
                <a:cubicBezTo>
                  <a:pt x="2291619" y="622772"/>
                  <a:pt x="1976272" y="634026"/>
                  <a:pt x="1759389" y="653384"/>
                </a:cubicBezTo>
                <a:cubicBezTo>
                  <a:pt x="1542506" y="672742"/>
                  <a:pt x="1244273" y="642841"/>
                  <a:pt x="942035" y="653384"/>
                </a:cubicBezTo>
                <a:cubicBezTo>
                  <a:pt x="639797" y="663927"/>
                  <a:pt x="219793" y="625703"/>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3"/>
              <a:tabLst/>
              <a:defRPr/>
            </a:pPr>
            <a:r>
              <a:rPr lang="en-US" sz="3600" dirty="0">
                <a:latin typeface="Maiandra GD" pitchFamily="34" charset="0"/>
              </a:rPr>
              <a:t>It Violates Bible Principles</a:t>
            </a:r>
            <a:endParaRPr kumimoji="0" lang="en-US" sz="3600" b="0" i="0" u="none" strike="noStrike" kern="1200" cap="none" spc="0" normalizeH="0" baseline="0" noProof="0" dirty="0">
              <a:ln>
                <a:noFill/>
              </a:ln>
              <a:uLnTx/>
              <a:uFillTx/>
              <a:latin typeface="Maiandra GD" pitchFamily="34" charset="0"/>
              <a:ea typeface="+mn-ea"/>
              <a:cs typeface="+mn-cs"/>
            </a:endParaRPr>
          </a:p>
        </p:txBody>
      </p:sp>
      <p:sp>
        <p:nvSpPr>
          <p:cNvPr id="3" name="TextBox 2">
            <a:extLst>
              <a:ext uri="{FF2B5EF4-FFF2-40B4-BE49-F238E27FC236}">
                <a16:creationId xmlns:a16="http://schemas.microsoft.com/office/drawing/2014/main" id="{8F4390ED-257F-0F87-FB0A-6DA20DA6D273}"/>
              </a:ext>
            </a:extLst>
          </p:cNvPr>
          <p:cNvSpPr txBox="1"/>
          <p:nvPr/>
        </p:nvSpPr>
        <p:spPr>
          <a:xfrm>
            <a:off x="995083" y="1871831"/>
            <a:ext cx="7186108" cy="954107"/>
          </a:xfrm>
          <a:prstGeom prst="rect">
            <a:avLst/>
          </a:prstGeom>
          <a:noFill/>
        </p:spPr>
        <p:txBody>
          <a:bodyPr wrap="square" rtlCol="0">
            <a:spAutoFit/>
          </a:bodyPr>
          <a:lstStyle/>
          <a:p>
            <a:pPr marL="457200" indent="-457200">
              <a:buFont typeface="+mj-lt"/>
              <a:buAutoNum type="alphaUcPeriod"/>
            </a:pPr>
            <a:r>
              <a:rPr lang="en-US" sz="2800" dirty="0"/>
              <a:t>Addictive</a:t>
            </a:r>
          </a:p>
          <a:p>
            <a:pPr marL="457200" indent="-457200">
              <a:buFont typeface="+mj-lt"/>
              <a:buAutoNum type="alphaUcPeriod"/>
            </a:pPr>
            <a:r>
              <a:rPr lang="en-US" sz="2800" dirty="0"/>
              <a:t>Covetousness</a:t>
            </a:r>
          </a:p>
        </p:txBody>
      </p:sp>
      <p:sp>
        <p:nvSpPr>
          <p:cNvPr id="4" name="TextBox 3">
            <a:extLst>
              <a:ext uri="{FF2B5EF4-FFF2-40B4-BE49-F238E27FC236}">
                <a16:creationId xmlns:a16="http://schemas.microsoft.com/office/drawing/2014/main" id="{D914B55E-621F-0673-359C-B47D15622821}"/>
              </a:ext>
            </a:extLst>
          </p:cNvPr>
          <p:cNvSpPr txBox="1"/>
          <p:nvPr/>
        </p:nvSpPr>
        <p:spPr>
          <a:xfrm>
            <a:off x="1454972" y="2957558"/>
            <a:ext cx="6477000" cy="2677656"/>
          </a:xfrm>
          <a:prstGeom prst="rect">
            <a:avLst/>
          </a:prstGeom>
          <a:noFill/>
        </p:spPr>
        <p:txBody>
          <a:bodyPr wrap="square" rtlCol="0">
            <a:spAutoFit/>
          </a:bodyPr>
          <a:lstStyle/>
          <a:p>
            <a:pPr marL="285750" indent="-285750">
              <a:buFont typeface="Arial" pitchFamily="34" charset="0"/>
              <a:buChar char="•"/>
            </a:pPr>
            <a:r>
              <a:rPr lang="en-US" sz="2800" dirty="0">
                <a:solidFill>
                  <a:schemeClr val="tx1">
                    <a:lumMod val="85000"/>
                    <a:lumOff val="15000"/>
                  </a:schemeClr>
                </a:solidFill>
              </a:rPr>
              <a:t>Inordinate  desire for gain </a:t>
            </a:r>
          </a:p>
          <a:p>
            <a:pPr marL="285750" indent="-285750">
              <a:buFont typeface="Arial" pitchFamily="34" charset="0"/>
              <a:buChar char="•"/>
            </a:pPr>
            <a:r>
              <a:rPr lang="en-US" sz="2800" dirty="0">
                <a:solidFill>
                  <a:schemeClr val="tx1">
                    <a:lumMod val="85000"/>
                    <a:lumOff val="15000"/>
                  </a:schemeClr>
                </a:solidFill>
              </a:rPr>
              <a:t>Wants gain without giving or work</a:t>
            </a:r>
          </a:p>
          <a:p>
            <a:pPr marL="285750" indent="-285750">
              <a:buFont typeface="Arial" pitchFamily="34" charset="0"/>
              <a:buChar char="•"/>
            </a:pPr>
            <a:r>
              <a:rPr lang="en-US" sz="2800" dirty="0">
                <a:solidFill>
                  <a:schemeClr val="tx1">
                    <a:lumMod val="85000"/>
                    <a:lumOff val="15000"/>
                  </a:schemeClr>
                </a:solidFill>
              </a:rPr>
              <a:t>Seeks to win at expense of others</a:t>
            </a:r>
          </a:p>
          <a:p>
            <a:pPr marL="285750" indent="-285750">
              <a:buFont typeface="Arial" pitchFamily="34" charset="0"/>
              <a:buChar char="•"/>
            </a:pPr>
            <a:r>
              <a:rPr lang="en-US" sz="2800" dirty="0">
                <a:solidFill>
                  <a:schemeClr val="tx1">
                    <a:lumMod val="85000"/>
                    <a:lumOff val="15000"/>
                  </a:schemeClr>
                </a:solidFill>
              </a:rPr>
              <a:t>Willing for others to loose – so I can gain</a:t>
            </a:r>
          </a:p>
          <a:p>
            <a:pPr marL="285750" indent="-285750">
              <a:buFont typeface="Arial" pitchFamily="34" charset="0"/>
              <a:buChar char="•"/>
            </a:pPr>
            <a:r>
              <a:rPr lang="en-US" sz="2800" dirty="0">
                <a:solidFill>
                  <a:schemeClr val="tx1">
                    <a:lumMod val="85000"/>
                    <a:lumOff val="15000"/>
                  </a:schemeClr>
                </a:solidFill>
              </a:rPr>
              <a:t>Col. 3:5</a:t>
            </a:r>
          </a:p>
          <a:p>
            <a:pPr marL="285750" indent="-285750">
              <a:buFont typeface="Arial" pitchFamily="34" charset="0"/>
              <a:buChar char="•"/>
            </a:pPr>
            <a:r>
              <a:rPr lang="en-US" sz="2800" dirty="0">
                <a:solidFill>
                  <a:schemeClr val="tx1">
                    <a:lumMod val="85000"/>
                    <a:lumOff val="15000"/>
                  </a:schemeClr>
                </a:solidFill>
              </a:rPr>
              <a:t>1 Tim. 6:10</a:t>
            </a:r>
          </a:p>
        </p:txBody>
      </p:sp>
    </p:spTree>
    <p:extLst>
      <p:ext uri="{BB962C8B-B14F-4D97-AF65-F5344CB8AC3E}">
        <p14:creationId xmlns:p14="http://schemas.microsoft.com/office/powerpoint/2010/main" val="26626619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FC507F-4DE5-4A43-0A67-A75A72434AC4}"/>
              </a:ext>
            </a:extLst>
          </p:cNvPr>
          <p:cNvSpPr txBox="1"/>
          <p:nvPr/>
        </p:nvSpPr>
        <p:spPr>
          <a:xfrm>
            <a:off x="1454972" y="367391"/>
            <a:ext cx="6234055" cy="653384"/>
          </a:xfrm>
          <a:custGeom>
            <a:avLst/>
            <a:gdLst>
              <a:gd name="connsiteX0" fmla="*/ 0 w 6234055"/>
              <a:gd name="connsiteY0" fmla="*/ 0 h 653384"/>
              <a:gd name="connsiteX1" fmla="*/ 567992 w 6234055"/>
              <a:gd name="connsiteY1" fmla="*/ 0 h 653384"/>
              <a:gd name="connsiteX2" fmla="*/ 1073643 w 6234055"/>
              <a:gd name="connsiteY2" fmla="*/ 0 h 653384"/>
              <a:gd name="connsiteX3" fmla="*/ 1828656 w 6234055"/>
              <a:gd name="connsiteY3" fmla="*/ 0 h 653384"/>
              <a:gd name="connsiteX4" fmla="*/ 2521329 w 6234055"/>
              <a:gd name="connsiteY4" fmla="*/ 0 h 653384"/>
              <a:gd name="connsiteX5" fmla="*/ 3276342 w 6234055"/>
              <a:gd name="connsiteY5" fmla="*/ 0 h 653384"/>
              <a:gd name="connsiteX6" fmla="*/ 3781993 w 6234055"/>
              <a:gd name="connsiteY6" fmla="*/ 0 h 653384"/>
              <a:gd name="connsiteX7" fmla="*/ 4349985 w 6234055"/>
              <a:gd name="connsiteY7" fmla="*/ 0 h 653384"/>
              <a:gd name="connsiteX8" fmla="*/ 5104998 w 6234055"/>
              <a:gd name="connsiteY8" fmla="*/ 0 h 653384"/>
              <a:gd name="connsiteX9" fmla="*/ 6234055 w 6234055"/>
              <a:gd name="connsiteY9" fmla="*/ 0 h 653384"/>
              <a:gd name="connsiteX10" fmla="*/ 6234055 w 6234055"/>
              <a:gd name="connsiteY10" fmla="*/ 653384 h 653384"/>
              <a:gd name="connsiteX11" fmla="*/ 5479042 w 6234055"/>
              <a:gd name="connsiteY11" fmla="*/ 653384 h 653384"/>
              <a:gd name="connsiteX12" fmla="*/ 4848709 w 6234055"/>
              <a:gd name="connsiteY12" fmla="*/ 653384 h 653384"/>
              <a:gd name="connsiteX13" fmla="*/ 4093696 w 6234055"/>
              <a:gd name="connsiteY13" fmla="*/ 653384 h 653384"/>
              <a:gd name="connsiteX14" fmla="*/ 3588045 w 6234055"/>
              <a:gd name="connsiteY14" fmla="*/ 653384 h 653384"/>
              <a:gd name="connsiteX15" fmla="*/ 2833032 w 6234055"/>
              <a:gd name="connsiteY15" fmla="*/ 653384 h 653384"/>
              <a:gd name="connsiteX16" fmla="*/ 2202699 w 6234055"/>
              <a:gd name="connsiteY16" fmla="*/ 653384 h 653384"/>
              <a:gd name="connsiteX17" fmla="*/ 1634708 w 6234055"/>
              <a:gd name="connsiteY17" fmla="*/ 653384 h 653384"/>
              <a:gd name="connsiteX18" fmla="*/ 879694 w 6234055"/>
              <a:gd name="connsiteY18" fmla="*/ 653384 h 653384"/>
              <a:gd name="connsiteX19" fmla="*/ 0 w 6234055"/>
              <a:gd name="connsiteY19" fmla="*/ 653384 h 653384"/>
              <a:gd name="connsiteX20" fmla="*/ 0 w 6234055"/>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34055" h="653384" fill="none" extrusionOk="0">
                <a:moveTo>
                  <a:pt x="0" y="0"/>
                </a:moveTo>
                <a:cubicBezTo>
                  <a:pt x="175953" y="-2663"/>
                  <a:pt x="444848" y="16776"/>
                  <a:pt x="567992" y="0"/>
                </a:cubicBezTo>
                <a:cubicBezTo>
                  <a:pt x="691136" y="-16776"/>
                  <a:pt x="828613" y="-1845"/>
                  <a:pt x="1073643" y="0"/>
                </a:cubicBezTo>
                <a:cubicBezTo>
                  <a:pt x="1318673" y="1845"/>
                  <a:pt x="1521318" y="17083"/>
                  <a:pt x="1828656" y="0"/>
                </a:cubicBezTo>
                <a:cubicBezTo>
                  <a:pt x="2135994" y="-17083"/>
                  <a:pt x="2182102" y="-5152"/>
                  <a:pt x="2521329" y="0"/>
                </a:cubicBezTo>
                <a:cubicBezTo>
                  <a:pt x="2860556" y="5152"/>
                  <a:pt x="3002940" y="3640"/>
                  <a:pt x="3276342" y="0"/>
                </a:cubicBezTo>
                <a:cubicBezTo>
                  <a:pt x="3549744" y="-3640"/>
                  <a:pt x="3638704" y="5875"/>
                  <a:pt x="3781993" y="0"/>
                </a:cubicBezTo>
                <a:cubicBezTo>
                  <a:pt x="3925282" y="-5875"/>
                  <a:pt x="4215533" y="11379"/>
                  <a:pt x="4349985" y="0"/>
                </a:cubicBezTo>
                <a:cubicBezTo>
                  <a:pt x="4484437" y="-11379"/>
                  <a:pt x="4880857" y="35890"/>
                  <a:pt x="5104998" y="0"/>
                </a:cubicBezTo>
                <a:cubicBezTo>
                  <a:pt x="5329139" y="-35890"/>
                  <a:pt x="6003878" y="1689"/>
                  <a:pt x="6234055" y="0"/>
                </a:cubicBezTo>
                <a:cubicBezTo>
                  <a:pt x="6234240" y="296681"/>
                  <a:pt x="6230505" y="337472"/>
                  <a:pt x="6234055" y="653384"/>
                </a:cubicBezTo>
                <a:cubicBezTo>
                  <a:pt x="6082854" y="622355"/>
                  <a:pt x="5721977" y="690171"/>
                  <a:pt x="5479042" y="653384"/>
                </a:cubicBezTo>
                <a:cubicBezTo>
                  <a:pt x="5236107" y="616597"/>
                  <a:pt x="5026669" y="634473"/>
                  <a:pt x="4848709" y="653384"/>
                </a:cubicBezTo>
                <a:cubicBezTo>
                  <a:pt x="4670749" y="672295"/>
                  <a:pt x="4292629" y="627613"/>
                  <a:pt x="4093696" y="653384"/>
                </a:cubicBezTo>
                <a:cubicBezTo>
                  <a:pt x="3894763" y="679155"/>
                  <a:pt x="3753870" y="645688"/>
                  <a:pt x="3588045" y="653384"/>
                </a:cubicBezTo>
                <a:cubicBezTo>
                  <a:pt x="3422220" y="661080"/>
                  <a:pt x="3014097" y="643084"/>
                  <a:pt x="2833032" y="653384"/>
                </a:cubicBezTo>
                <a:cubicBezTo>
                  <a:pt x="2651967" y="663684"/>
                  <a:pt x="2384328" y="683958"/>
                  <a:pt x="2202699" y="653384"/>
                </a:cubicBezTo>
                <a:cubicBezTo>
                  <a:pt x="2021070" y="622810"/>
                  <a:pt x="1843019" y="644138"/>
                  <a:pt x="1634708" y="653384"/>
                </a:cubicBezTo>
                <a:cubicBezTo>
                  <a:pt x="1426397" y="662630"/>
                  <a:pt x="1047060" y="616045"/>
                  <a:pt x="879694" y="653384"/>
                </a:cubicBezTo>
                <a:cubicBezTo>
                  <a:pt x="712328" y="690723"/>
                  <a:pt x="415492" y="625283"/>
                  <a:pt x="0" y="653384"/>
                </a:cubicBezTo>
                <a:cubicBezTo>
                  <a:pt x="-7352" y="387748"/>
                  <a:pt x="-7860" y="222244"/>
                  <a:pt x="0" y="0"/>
                </a:cubicBezTo>
                <a:close/>
              </a:path>
              <a:path w="6234055" h="653384" stroke="0" extrusionOk="0">
                <a:moveTo>
                  <a:pt x="0" y="0"/>
                </a:moveTo>
                <a:cubicBezTo>
                  <a:pt x="256245" y="5060"/>
                  <a:pt x="458960" y="17342"/>
                  <a:pt x="817354" y="0"/>
                </a:cubicBezTo>
                <a:cubicBezTo>
                  <a:pt x="1175748" y="-17342"/>
                  <a:pt x="1249906" y="18937"/>
                  <a:pt x="1572367" y="0"/>
                </a:cubicBezTo>
                <a:cubicBezTo>
                  <a:pt x="1894828" y="-18937"/>
                  <a:pt x="2062236" y="-5726"/>
                  <a:pt x="2327381" y="0"/>
                </a:cubicBezTo>
                <a:cubicBezTo>
                  <a:pt x="2592526" y="5726"/>
                  <a:pt x="2861933" y="2274"/>
                  <a:pt x="3144734" y="0"/>
                </a:cubicBezTo>
                <a:cubicBezTo>
                  <a:pt x="3427535" y="-2274"/>
                  <a:pt x="3730920" y="-14798"/>
                  <a:pt x="3899748" y="0"/>
                </a:cubicBezTo>
                <a:cubicBezTo>
                  <a:pt x="4068576" y="14798"/>
                  <a:pt x="4283489" y="-61"/>
                  <a:pt x="4405399" y="0"/>
                </a:cubicBezTo>
                <a:cubicBezTo>
                  <a:pt x="4527309" y="61"/>
                  <a:pt x="4961851" y="-6737"/>
                  <a:pt x="5160412" y="0"/>
                </a:cubicBezTo>
                <a:cubicBezTo>
                  <a:pt x="5358973" y="6737"/>
                  <a:pt x="6001133" y="48859"/>
                  <a:pt x="6234055" y="0"/>
                </a:cubicBezTo>
                <a:cubicBezTo>
                  <a:pt x="6262083" y="276589"/>
                  <a:pt x="6254212" y="401093"/>
                  <a:pt x="6234055" y="653384"/>
                </a:cubicBezTo>
                <a:cubicBezTo>
                  <a:pt x="5926423" y="624443"/>
                  <a:pt x="5814383" y="682330"/>
                  <a:pt x="5479042" y="653384"/>
                </a:cubicBezTo>
                <a:cubicBezTo>
                  <a:pt x="5143701" y="624438"/>
                  <a:pt x="5075984" y="641743"/>
                  <a:pt x="4848709" y="653384"/>
                </a:cubicBezTo>
                <a:cubicBezTo>
                  <a:pt x="4621434" y="665025"/>
                  <a:pt x="4402718" y="681691"/>
                  <a:pt x="4280718" y="653384"/>
                </a:cubicBezTo>
                <a:cubicBezTo>
                  <a:pt x="4158718" y="625077"/>
                  <a:pt x="3963156" y="649472"/>
                  <a:pt x="3650386" y="653384"/>
                </a:cubicBezTo>
                <a:cubicBezTo>
                  <a:pt x="3337616" y="657296"/>
                  <a:pt x="3360342" y="642205"/>
                  <a:pt x="3144734" y="653384"/>
                </a:cubicBezTo>
                <a:cubicBezTo>
                  <a:pt x="2929126" y="664563"/>
                  <a:pt x="2737185" y="683996"/>
                  <a:pt x="2514402" y="653384"/>
                </a:cubicBezTo>
                <a:cubicBezTo>
                  <a:pt x="2291619" y="622772"/>
                  <a:pt x="1976272" y="634026"/>
                  <a:pt x="1759389" y="653384"/>
                </a:cubicBezTo>
                <a:cubicBezTo>
                  <a:pt x="1542506" y="672742"/>
                  <a:pt x="1244273" y="642841"/>
                  <a:pt x="942035" y="653384"/>
                </a:cubicBezTo>
                <a:cubicBezTo>
                  <a:pt x="639797" y="663927"/>
                  <a:pt x="219793" y="625703"/>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3"/>
              <a:tabLst/>
              <a:defRPr/>
            </a:pPr>
            <a:r>
              <a:rPr lang="en-US" sz="3600" dirty="0">
                <a:latin typeface="Maiandra GD" pitchFamily="34" charset="0"/>
              </a:rPr>
              <a:t>It Violates Bible Principles</a:t>
            </a:r>
            <a:endParaRPr kumimoji="0" lang="en-US" sz="3600" b="0" i="0" u="none" strike="noStrike" kern="1200" cap="none" spc="0" normalizeH="0" baseline="0" noProof="0" dirty="0">
              <a:ln>
                <a:noFill/>
              </a:ln>
              <a:uLnTx/>
              <a:uFillTx/>
              <a:latin typeface="Maiandra GD" pitchFamily="34" charset="0"/>
              <a:ea typeface="+mn-ea"/>
              <a:cs typeface="+mn-cs"/>
            </a:endParaRPr>
          </a:p>
        </p:txBody>
      </p:sp>
      <p:sp>
        <p:nvSpPr>
          <p:cNvPr id="3" name="TextBox 2">
            <a:extLst>
              <a:ext uri="{FF2B5EF4-FFF2-40B4-BE49-F238E27FC236}">
                <a16:creationId xmlns:a16="http://schemas.microsoft.com/office/drawing/2014/main" id="{8F4390ED-257F-0F87-FB0A-6DA20DA6D273}"/>
              </a:ext>
            </a:extLst>
          </p:cNvPr>
          <p:cNvSpPr txBox="1"/>
          <p:nvPr/>
        </p:nvSpPr>
        <p:spPr>
          <a:xfrm>
            <a:off x="995083" y="1871831"/>
            <a:ext cx="7186108" cy="1384995"/>
          </a:xfrm>
          <a:prstGeom prst="rect">
            <a:avLst/>
          </a:prstGeom>
          <a:noFill/>
        </p:spPr>
        <p:txBody>
          <a:bodyPr wrap="square" rtlCol="0">
            <a:spAutoFit/>
          </a:bodyPr>
          <a:lstStyle/>
          <a:p>
            <a:pPr marL="457200" indent="-457200">
              <a:buFont typeface="+mj-lt"/>
              <a:buAutoNum type="alphaUcPeriod"/>
            </a:pPr>
            <a:r>
              <a:rPr lang="en-US" sz="2800" dirty="0"/>
              <a:t>Addictive</a:t>
            </a:r>
          </a:p>
          <a:p>
            <a:pPr marL="457200" indent="-457200">
              <a:buFont typeface="+mj-lt"/>
              <a:buAutoNum type="alphaUcPeriod"/>
            </a:pPr>
            <a:r>
              <a:rPr lang="en-US" sz="2800" dirty="0"/>
              <a:t>Covetousness</a:t>
            </a:r>
          </a:p>
          <a:p>
            <a:pPr marL="457200" indent="-457200">
              <a:buFont typeface="+mj-lt"/>
              <a:buAutoNum type="alphaUcPeriod"/>
            </a:pPr>
            <a:r>
              <a:rPr lang="en-US" sz="2800" dirty="0"/>
              <a:t>Violates Principle of Love</a:t>
            </a:r>
          </a:p>
        </p:txBody>
      </p:sp>
      <p:sp>
        <p:nvSpPr>
          <p:cNvPr id="4" name="TextBox 3">
            <a:extLst>
              <a:ext uri="{FF2B5EF4-FFF2-40B4-BE49-F238E27FC236}">
                <a16:creationId xmlns:a16="http://schemas.microsoft.com/office/drawing/2014/main" id="{1C79C9EC-D0E9-32B2-D19C-23FA232C980E}"/>
              </a:ext>
            </a:extLst>
          </p:cNvPr>
          <p:cNvSpPr txBox="1"/>
          <p:nvPr/>
        </p:nvSpPr>
        <p:spPr>
          <a:xfrm>
            <a:off x="1530274" y="3429000"/>
            <a:ext cx="7021005" cy="2246769"/>
          </a:xfrm>
          <a:prstGeom prst="rect">
            <a:avLst/>
          </a:prstGeom>
          <a:noFill/>
        </p:spPr>
        <p:txBody>
          <a:bodyPr wrap="square" rtlCol="0">
            <a:spAutoFit/>
          </a:bodyPr>
          <a:lstStyle/>
          <a:p>
            <a:pPr marL="285750" indent="-285750">
              <a:buFont typeface="Arial" pitchFamily="34" charset="0"/>
              <a:buChar char="•"/>
            </a:pPr>
            <a:r>
              <a:rPr lang="en-US" sz="2800" dirty="0">
                <a:solidFill>
                  <a:schemeClr val="tx1">
                    <a:lumMod val="75000"/>
                    <a:lumOff val="25000"/>
                  </a:schemeClr>
                </a:solidFill>
              </a:rPr>
              <a:t>Unloving toward those with whom wager</a:t>
            </a:r>
          </a:p>
          <a:p>
            <a:pPr marL="285750" indent="-285750">
              <a:buFont typeface="Arial" pitchFamily="34" charset="0"/>
              <a:buChar char="•"/>
            </a:pPr>
            <a:r>
              <a:rPr lang="en-US" sz="2800" dirty="0">
                <a:solidFill>
                  <a:schemeClr val="tx1">
                    <a:lumMod val="75000"/>
                    <a:lumOff val="25000"/>
                  </a:schemeClr>
                </a:solidFill>
              </a:rPr>
              <a:t>If able – take all at loser’s expense</a:t>
            </a:r>
          </a:p>
          <a:p>
            <a:pPr marL="285750" indent="-285750">
              <a:buFont typeface="Arial" pitchFamily="34" charset="0"/>
              <a:buChar char="•"/>
            </a:pPr>
            <a:r>
              <a:rPr lang="en-US" sz="2800" dirty="0">
                <a:solidFill>
                  <a:schemeClr val="tx1">
                    <a:lumMod val="75000"/>
                    <a:lumOff val="25000"/>
                  </a:schemeClr>
                </a:solidFill>
              </a:rPr>
              <a:t>Is stealing with consent (ill: dueling)</a:t>
            </a:r>
          </a:p>
          <a:p>
            <a:pPr marL="285750" indent="-285750">
              <a:buFont typeface="Arial" pitchFamily="34" charset="0"/>
              <a:buChar char="•"/>
            </a:pPr>
            <a:r>
              <a:rPr lang="en-US" sz="2800" dirty="0">
                <a:solidFill>
                  <a:schemeClr val="tx1">
                    <a:lumMod val="75000"/>
                    <a:lumOff val="25000"/>
                  </a:schemeClr>
                </a:solidFill>
              </a:rPr>
              <a:t>Golden rule (Matt. 7:12)</a:t>
            </a:r>
          </a:p>
          <a:p>
            <a:pPr marL="285750" indent="-285750">
              <a:buFont typeface="Arial" pitchFamily="34" charset="0"/>
              <a:buChar char="•"/>
            </a:pPr>
            <a:r>
              <a:rPr lang="en-US" sz="2800" dirty="0">
                <a:solidFill>
                  <a:schemeClr val="tx1">
                    <a:lumMod val="75000"/>
                    <a:lumOff val="25000"/>
                  </a:schemeClr>
                </a:solidFill>
              </a:rPr>
              <a:t>Love (Matt. 22:39)</a:t>
            </a:r>
          </a:p>
        </p:txBody>
      </p:sp>
    </p:spTree>
    <p:extLst>
      <p:ext uri="{BB962C8B-B14F-4D97-AF65-F5344CB8AC3E}">
        <p14:creationId xmlns:p14="http://schemas.microsoft.com/office/powerpoint/2010/main" val="41445128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FC507F-4DE5-4A43-0A67-A75A72434AC4}"/>
              </a:ext>
            </a:extLst>
          </p:cNvPr>
          <p:cNvSpPr txBox="1"/>
          <p:nvPr/>
        </p:nvSpPr>
        <p:spPr>
          <a:xfrm>
            <a:off x="1454972" y="367391"/>
            <a:ext cx="6234055" cy="653384"/>
          </a:xfrm>
          <a:custGeom>
            <a:avLst/>
            <a:gdLst>
              <a:gd name="connsiteX0" fmla="*/ 0 w 6234055"/>
              <a:gd name="connsiteY0" fmla="*/ 0 h 653384"/>
              <a:gd name="connsiteX1" fmla="*/ 567992 w 6234055"/>
              <a:gd name="connsiteY1" fmla="*/ 0 h 653384"/>
              <a:gd name="connsiteX2" fmla="*/ 1073643 w 6234055"/>
              <a:gd name="connsiteY2" fmla="*/ 0 h 653384"/>
              <a:gd name="connsiteX3" fmla="*/ 1828656 w 6234055"/>
              <a:gd name="connsiteY3" fmla="*/ 0 h 653384"/>
              <a:gd name="connsiteX4" fmla="*/ 2521329 w 6234055"/>
              <a:gd name="connsiteY4" fmla="*/ 0 h 653384"/>
              <a:gd name="connsiteX5" fmla="*/ 3276342 w 6234055"/>
              <a:gd name="connsiteY5" fmla="*/ 0 h 653384"/>
              <a:gd name="connsiteX6" fmla="*/ 3781993 w 6234055"/>
              <a:gd name="connsiteY6" fmla="*/ 0 h 653384"/>
              <a:gd name="connsiteX7" fmla="*/ 4349985 w 6234055"/>
              <a:gd name="connsiteY7" fmla="*/ 0 h 653384"/>
              <a:gd name="connsiteX8" fmla="*/ 5104998 w 6234055"/>
              <a:gd name="connsiteY8" fmla="*/ 0 h 653384"/>
              <a:gd name="connsiteX9" fmla="*/ 6234055 w 6234055"/>
              <a:gd name="connsiteY9" fmla="*/ 0 h 653384"/>
              <a:gd name="connsiteX10" fmla="*/ 6234055 w 6234055"/>
              <a:gd name="connsiteY10" fmla="*/ 653384 h 653384"/>
              <a:gd name="connsiteX11" fmla="*/ 5479042 w 6234055"/>
              <a:gd name="connsiteY11" fmla="*/ 653384 h 653384"/>
              <a:gd name="connsiteX12" fmla="*/ 4848709 w 6234055"/>
              <a:gd name="connsiteY12" fmla="*/ 653384 h 653384"/>
              <a:gd name="connsiteX13" fmla="*/ 4093696 w 6234055"/>
              <a:gd name="connsiteY13" fmla="*/ 653384 h 653384"/>
              <a:gd name="connsiteX14" fmla="*/ 3588045 w 6234055"/>
              <a:gd name="connsiteY14" fmla="*/ 653384 h 653384"/>
              <a:gd name="connsiteX15" fmla="*/ 2833032 w 6234055"/>
              <a:gd name="connsiteY15" fmla="*/ 653384 h 653384"/>
              <a:gd name="connsiteX16" fmla="*/ 2202699 w 6234055"/>
              <a:gd name="connsiteY16" fmla="*/ 653384 h 653384"/>
              <a:gd name="connsiteX17" fmla="*/ 1634708 w 6234055"/>
              <a:gd name="connsiteY17" fmla="*/ 653384 h 653384"/>
              <a:gd name="connsiteX18" fmla="*/ 879694 w 6234055"/>
              <a:gd name="connsiteY18" fmla="*/ 653384 h 653384"/>
              <a:gd name="connsiteX19" fmla="*/ 0 w 6234055"/>
              <a:gd name="connsiteY19" fmla="*/ 653384 h 653384"/>
              <a:gd name="connsiteX20" fmla="*/ 0 w 6234055"/>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34055" h="653384" fill="none" extrusionOk="0">
                <a:moveTo>
                  <a:pt x="0" y="0"/>
                </a:moveTo>
                <a:cubicBezTo>
                  <a:pt x="175953" y="-2663"/>
                  <a:pt x="444848" y="16776"/>
                  <a:pt x="567992" y="0"/>
                </a:cubicBezTo>
                <a:cubicBezTo>
                  <a:pt x="691136" y="-16776"/>
                  <a:pt x="828613" y="-1845"/>
                  <a:pt x="1073643" y="0"/>
                </a:cubicBezTo>
                <a:cubicBezTo>
                  <a:pt x="1318673" y="1845"/>
                  <a:pt x="1521318" y="17083"/>
                  <a:pt x="1828656" y="0"/>
                </a:cubicBezTo>
                <a:cubicBezTo>
                  <a:pt x="2135994" y="-17083"/>
                  <a:pt x="2182102" y="-5152"/>
                  <a:pt x="2521329" y="0"/>
                </a:cubicBezTo>
                <a:cubicBezTo>
                  <a:pt x="2860556" y="5152"/>
                  <a:pt x="3002940" y="3640"/>
                  <a:pt x="3276342" y="0"/>
                </a:cubicBezTo>
                <a:cubicBezTo>
                  <a:pt x="3549744" y="-3640"/>
                  <a:pt x="3638704" y="5875"/>
                  <a:pt x="3781993" y="0"/>
                </a:cubicBezTo>
                <a:cubicBezTo>
                  <a:pt x="3925282" y="-5875"/>
                  <a:pt x="4215533" y="11379"/>
                  <a:pt x="4349985" y="0"/>
                </a:cubicBezTo>
                <a:cubicBezTo>
                  <a:pt x="4484437" y="-11379"/>
                  <a:pt x="4880857" y="35890"/>
                  <a:pt x="5104998" y="0"/>
                </a:cubicBezTo>
                <a:cubicBezTo>
                  <a:pt x="5329139" y="-35890"/>
                  <a:pt x="6003878" y="1689"/>
                  <a:pt x="6234055" y="0"/>
                </a:cubicBezTo>
                <a:cubicBezTo>
                  <a:pt x="6234240" y="296681"/>
                  <a:pt x="6230505" y="337472"/>
                  <a:pt x="6234055" y="653384"/>
                </a:cubicBezTo>
                <a:cubicBezTo>
                  <a:pt x="6082854" y="622355"/>
                  <a:pt x="5721977" y="690171"/>
                  <a:pt x="5479042" y="653384"/>
                </a:cubicBezTo>
                <a:cubicBezTo>
                  <a:pt x="5236107" y="616597"/>
                  <a:pt x="5026669" y="634473"/>
                  <a:pt x="4848709" y="653384"/>
                </a:cubicBezTo>
                <a:cubicBezTo>
                  <a:pt x="4670749" y="672295"/>
                  <a:pt x="4292629" y="627613"/>
                  <a:pt x="4093696" y="653384"/>
                </a:cubicBezTo>
                <a:cubicBezTo>
                  <a:pt x="3894763" y="679155"/>
                  <a:pt x="3753870" y="645688"/>
                  <a:pt x="3588045" y="653384"/>
                </a:cubicBezTo>
                <a:cubicBezTo>
                  <a:pt x="3422220" y="661080"/>
                  <a:pt x="3014097" y="643084"/>
                  <a:pt x="2833032" y="653384"/>
                </a:cubicBezTo>
                <a:cubicBezTo>
                  <a:pt x="2651967" y="663684"/>
                  <a:pt x="2384328" y="683958"/>
                  <a:pt x="2202699" y="653384"/>
                </a:cubicBezTo>
                <a:cubicBezTo>
                  <a:pt x="2021070" y="622810"/>
                  <a:pt x="1843019" y="644138"/>
                  <a:pt x="1634708" y="653384"/>
                </a:cubicBezTo>
                <a:cubicBezTo>
                  <a:pt x="1426397" y="662630"/>
                  <a:pt x="1047060" y="616045"/>
                  <a:pt x="879694" y="653384"/>
                </a:cubicBezTo>
                <a:cubicBezTo>
                  <a:pt x="712328" y="690723"/>
                  <a:pt x="415492" y="625283"/>
                  <a:pt x="0" y="653384"/>
                </a:cubicBezTo>
                <a:cubicBezTo>
                  <a:pt x="-7352" y="387748"/>
                  <a:pt x="-7860" y="222244"/>
                  <a:pt x="0" y="0"/>
                </a:cubicBezTo>
                <a:close/>
              </a:path>
              <a:path w="6234055" h="653384" stroke="0" extrusionOk="0">
                <a:moveTo>
                  <a:pt x="0" y="0"/>
                </a:moveTo>
                <a:cubicBezTo>
                  <a:pt x="256245" y="5060"/>
                  <a:pt x="458960" y="17342"/>
                  <a:pt x="817354" y="0"/>
                </a:cubicBezTo>
                <a:cubicBezTo>
                  <a:pt x="1175748" y="-17342"/>
                  <a:pt x="1249906" y="18937"/>
                  <a:pt x="1572367" y="0"/>
                </a:cubicBezTo>
                <a:cubicBezTo>
                  <a:pt x="1894828" y="-18937"/>
                  <a:pt x="2062236" y="-5726"/>
                  <a:pt x="2327381" y="0"/>
                </a:cubicBezTo>
                <a:cubicBezTo>
                  <a:pt x="2592526" y="5726"/>
                  <a:pt x="2861933" y="2274"/>
                  <a:pt x="3144734" y="0"/>
                </a:cubicBezTo>
                <a:cubicBezTo>
                  <a:pt x="3427535" y="-2274"/>
                  <a:pt x="3730920" y="-14798"/>
                  <a:pt x="3899748" y="0"/>
                </a:cubicBezTo>
                <a:cubicBezTo>
                  <a:pt x="4068576" y="14798"/>
                  <a:pt x="4283489" y="-61"/>
                  <a:pt x="4405399" y="0"/>
                </a:cubicBezTo>
                <a:cubicBezTo>
                  <a:pt x="4527309" y="61"/>
                  <a:pt x="4961851" y="-6737"/>
                  <a:pt x="5160412" y="0"/>
                </a:cubicBezTo>
                <a:cubicBezTo>
                  <a:pt x="5358973" y="6737"/>
                  <a:pt x="6001133" y="48859"/>
                  <a:pt x="6234055" y="0"/>
                </a:cubicBezTo>
                <a:cubicBezTo>
                  <a:pt x="6262083" y="276589"/>
                  <a:pt x="6254212" y="401093"/>
                  <a:pt x="6234055" y="653384"/>
                </a:cubicBezTo>
                <a:cubicBezTo>
                  <a:pt x="5926423" y="624443"/>
                  <a:pt x="5814383" y="682330"/>
                  <a:pt x="5479042" y="653384"/>
                </a:cubicBezTo>
                <a:cubicBezTo>
                  <a:pt x="5143701" y="624438"/>
                  <a:pt x="5075984" y="641743"/>
                  <a:pt x="4848709" y="653384"/>
                </a:cubicBezTo>
                <a:cubicBezTo>
                  <a:pt x="4621434" y="665025"/>
                  <a:pt x="4402718" y="681691"/>
                  <a:pt x="4280718" y="653384"/>
                </a:cubicBezTo>
                <a:cubicBezTo>
                  <a:pt x="4158718" y="625077"/>
                  <a:pt x="3963156" y="649472"/>
                  <a:pt x="3650386" y="653384"/>
                </a:cubicBezTo>
                <a:cubicBezTo>
                  <a:pt x="3337616" y="657296"/>
                  <a:pt x="3360342" y="642205"/>
                  <a:pt x="3144734" y="653384"/>
                </a:cubicBezTo>
                <a:cubicBezTo>
                  <a:pt x="2929126" y="664563"/>
                  <a:pt x="2737185" y="683996"/>
                  <a:pt x="2514402" y="653384"/>
                </a:cubicBezTo>
                <a:cubicBezTo>
                  <a:pt x="2291619" y="622772"/>
                  <a:pt x="1976272" y="634026"/>
                  <a:pt x="1759389" y="653384"/>
                </a:cubicBezTo>
                <a:cubicBezTo>
                  <a:pt x="1542506" y="672742"/>
                  <a:pt x="1244273" y="642841"/>
                  <a:pt x="942035" y="653384"/>
                </a:cubicBezTo>
                <a:cubicBezTo>
                  <a:pt x="639797" y="663927"/>
                  <a:pt x="219793" y="625703"/>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3"/>
              <a:tabLst/>
              <a:defRPr/>
            </a:pPr>
            <a:r>
              <a:rPr lang="en-US" sz="3600" dirty="0">
                <a:latin typeface="Maiandra GD" pitchFamily="34" charset="0"/>
              </a:rPr>
              <a:t>It Violates Bible Principles</a:t>
            </a:r>
            <a:endParaRPr kumimoji="0" lang="en-US" sz="3600" b="0" i="0" u="none" strike="noStrike" kern="1200" cap="none" spc="0" normalizeH="0" baseline="0" noProof="0" dirty="0">
              <a:ln>
                <a:noFill/>
              </a:ln>
              <a:uLnTx/>
              <a:uFillTx/>
              <a:latin typeface="Maiandra GD" pitchFamily="34" charset="0"/>
              <a:ea typeface="+mn-ea"/>
              <a:cs typeface="+mn-cs"/>
            </a:endParaRPr>
          </a:p>
        </p:txBody>
      </p:sp>
      <p:sp>
        <p:nvSpPr>
          <p:cNvPr id="3" name="TextBox 2">
            <a:extLst>
              <a:ext uri="{FF2B5EF4-FFF2-40B4-BE49-F238E27FC236}">
                <a16:creationId xmlns:a16="http://schemas.microsoft.com/office/drawing/2014/main" id="{8F4390ED-257F-0F87-FB0A-6DA20DA6D273}"/>
              </a:ext>
            </a:extLst>
          </p:cNvPr>
          <p:cNvSpPr txBox="1"/>
          <p:nvPr/>
        </p:nvSpPr>
        <p:spPr>
          <a:xfrm>
            <a:off x="995083" y="1871831"/>
            <a:ext cx="7186108" cy="1815882"/>
          </a:xfrm>
          <a:prstGeom prst="rect">
            <a:avLst/>
          </a:prstGeom>
          <a:noFill/>
        </p:spPr>
        <p:txBody>
          <a:bodyPr wrap="square" rtlCol="0">
            <a:spAutoFit/>
          </a:bodyPr>
          <a:lstStyle/>
          <a:p>
            <a:pPr marL="457200" indent="-457200">
              <a:buFont typeface="+mj-lt"/>
              <a:buAutoNum type="alphaUcPeriod"/>
            </a:pPr>
            <a:r>
              <a:rPr lang="en-US" sz="2800" dirty="0"/>
              <a:t>Addictive</a:t>
            </a:r>
          </a:p>
          <a:p>
            <a:pPr marL="457200" indent="-457200">
              <a:buFont typeface="+mj-lt"/>
              <a:buAutoNum type="alphaUcPeriod"/>
            </a:pPr>
            <a:r>
              <a:rPr lang="en-US" sz="2800" dirty="0"/>
              <a:t>Covetousness</a:t>
            </a:r>
          </a:p>
          <a:p>
            <a:pPr marL="457200" indent="-457200">
              <a:buFont typeface="+mj-lt"/>
              <a:buAutoNum type="alphaUcPeriod"/>
            </a:pPr>
            <a:r>
              <a:rPr lang="en-US" sz="2800" dirty="0"/>
              <a:t>Violates Principle of Love</a:t>
            </a:r>
          </a:p>
          <a:p>
            <a:pPr marL="457200" indent="-457200">
              <a:buFont typeface="+mj-lt"/>
              <a:buAutoNum type="alphaUcPeriod"/>
            </a:pPr>
            <a:r>
              <a:rPr lang="en-US" sz="2800" dirty="0"/>
              <a:t>Violates Stewardship</a:t>
            </a:r>
          </a:p>
        </p:txBody>
      </p:sp>
    </p:spTree>
    <p:extLst>
      <p:ext uri="{BB962C8B-B14F-4D97-AF65-F5344CB8AC3E}">
        <p14:creationId xmlns:p14="http://schemas.microsoft.com/office/powerpoint/2010/main" val="16523943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373559"/>
            <a:ext cx="6324600" cy="769441"/>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onsolas"/>
                <a:ea typeface="+mn-ea"/>
                <a:cs typeface="+mn-cs"/>
              </a:rPr>
              <a:t>Stewardship</a:t>
            </a:r>
          </a:p>
        </p:txBody>
      </p:sp>
      <p:sp>
        <p:nvSpPr>
          <p:cNvPr id="4" name="TextBox 3"/>
          <p:cNvSpPr txBox="1"/>
          <p:nvPr/>
        </p:nvSpPr>
        <p:spPr>
          <a:xfrm>
            <a:off x="1066800" y="1524000"/>
            <a:ext cx="7772400" cy="440120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We are to be good stewards</a:t>
            </a:r>
          </a:p>
          <a:p>
            <a:pPr marL="914400" marR="0" lvl="1" indent="-457200" algn="l" defTabSz="914400" rtl="0" eaLnBrk="1" fontAlgn="auto" latinLnBrk="0" hangingPunct="1">
              <a:lnSpc>
                <a:spcPct val="100000"/>
              </a:lnSpc>
              <a:spcBef>
                <a:spcPts val="0"/>
              </a:spcBef>
              <a:spcAft>
                <a:spcPts val="0"/>
              </a:spcAft>
              <a:buClrTx/>
              <a:buSzTx/>
              <a:buFontTx/>
              <a:buBlip>
                <a:blip r:embed="rId2"/>
              </a:buBlip>
              <a:tabLst/>
              <a:defRPr/>
            </a:pPr>
            <a:r>
              <a:rPr kumimoji="0" lang="en-US" sz="28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Luke 12:42</a:t>
            </a:r>
          </a:p>
          <a:p>
            <a:pPr marL="914400" marR="0" lvl="1" indent="-457200" algn="l" defTabSz="914400" rtl="0" eaLnBrk="1" fontAlgn="auto" latinLnBrk="0" hangingPunct="1">
              <a:lnSpc>
                <a:spcPct val="100000"/>
              </a:lnSpc>
              <a:spcBef>
                <a:spcPts val="0"/>
              </a:spcBef>
              <a:spcAft>
                <a:spcPts val="0"/>
              </a:spcAft>
              <a:buClrTx/>
              <a:buSzTx/>
              <a:buFontTx/>
              <a:buBlip>
                <a:blip r:embed="rId2"/>
              </a:buBlip>
              <a:tabLst/>
              <a:defRPr/>
            </a:pPr>
            <a:r>
              <a:rPr kumimoji="0" lang="en-US" sz="28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1 Pet. 4:10</a:t>
            </a:r>
          </a:p>
          <a:p>
            <a:pPr marL="914400" marR="0" lvl="1" indent="-457200" algn="l" defTabSz="914400" rtl="0" eaLnBrk="1" fontAlgn="auto" latinLnBrk="0" hangingPunct="1">
              <a:lnSpc>
                <a:spcPct val="100000"/>
              </a:lnSpc>
              <a:spcBef>
                <a:spcPts val="0"/>
              </a:spcBef>
              <a:spcAft>
                <a:spcPts val="0"/>
              </a:spcAft>
              <a:buClrTx/>
              <a:buSzTx/>
              <a:buFontTx/>
              <a:buBlip>
                <a:blip r:embed="rId2"/>
              </a:buBlip>
              <a:tabLst/>
              <a:defRPr/>
            </a:pPr>
            <a:r>
              <a:rPr kumimoji="0" lang="en-US" sz="28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1 Cor. 4:2</a:t>
            </a:r>
          </a:p>
          <a:p>
            <a:pPr marL="457200" marR="0" lvl="0" indent="-4572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orbel"/>
                <a:ea typeface="+mn-ea"/>
                <a:cs typeface="+mn-cs"/>
              </a:rPr>
              <a:t>Gambling is poor stewardship</a:t>
            </a:r>
          </a:p>
          <a:p>
            <a:pPr marL="914400" marR="0" lvl="1" indent="-457200" algn="l" defTabSz="914400" rtl="0" eaLnBrk="1" fontAlgn="auto" latinLnBrk="0" hangingPunct="1">
              <a:lnSpc>
                <a:spcPct val="100000"/>
              </a:lnSpc>
              <a:spcBef>
                <a:spcPts val="0"/>
              </a:spcBef>
              <a:spcAft>
                <a:spcPts val="0"/>
              </a:spcAft>
              <a:buClrTx/>
              <a:buSzTx/>
              <a:buFontTx/>
              <a:buBlip>
                <a:blip r:embed="rId3"/>
              </a:buBlip>
              <a:tabLst/>
              <a:defRPr/>
            </a:pPr>
            <a:r>
              <a:rPr kumimoji="0" lang="en-US" sz="28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Would want your money manager to handle your money that way?</a:t>
            </a:r>
          </a:p>
          <a:p>
            <a:pPr marL="914400" marR="0" lvl="1" indent="-457200" algn="l" defTabSz="914400" rtl="0" eaLnBrk="1" fontAlgn="auto" latinLnBrk="0" hangingPunct="1">
              <a:lnSpc>
                <a:spcPct val="100000"/>
              </a:lnSpc>
              <a:spcBef>
                <a:spcPts val="0"/>
              </a:spcBef>
              <a:spcAft>
                <a:spcPts val="0"/>
              </a:spcAft>
              <a:buClrTx/>
              <a:buSzTx/>
              <a:buFontTx/>
              <a:buBlip>
                <a:blip r:embed="rId3"/>
              </a:buBlip>
              <a:tabLst/>
              <a:defRPr/>
            </a:pPr>
            <a:r>
              <a:rPr kumimoji="0" lang="en-US" sz="28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rbel"/>
                <a:ea typeface="+mn-ea"/>
                <a:cs typeface="+mn-cs"/>
              </a:rPr>
              <a:t>Odds in state lottery are 1 in 12-14 million  (by comparison – chances of struck by lightening 1 in 1.9 million)</a:t>
            </a:r>
          </a:p>
        </p:txBody>
      </p:sp>
    </p:spTree>
    <p:extLst>
      <p:ext uri="{BB962C8B-B14F-4D97-AF65-F5344CB8AC3E}">
        <p14:creationId xmlns:p14="http://schemas.microsoft.com/office/powerpoint/2010/main" val="363044927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FC507F-4DE5-4A43-0A67-A75A72434AC4}"/>
              </a:ext>
            </a:extLst>
          </p:cNvPr>
          <p:cNvSpPr txBox="1"/>
          <p:nvPr/>
        </p:nvSpPr>
        <p:spPr>
          <a:xfrm>
            <a:off x="1454972" y="367391"/>
            <a:ext cx="6234055" cy="653384"/>
          </a:xfrm>
          <a:custGeom>
            <a:avLst/>
            <a:gdLst>
              <a:gd name="connsiteX0" fmla="*/ 0 w 6234055"/>
              <a:gd name="connsiteY0" fmla="*/ 0 h 653384"/>
              <a:gd name="connsiteX1" fmla="*/ 567992 w 6234055"/>
              <a:gd name="connsiteY1" fmla="*/ 0 h 653384"/>
              <a:gd name="connsiteX2" fmla="*/ 1073643 w 6234055"/>
              <a:gd name="connsiteY2" fmla="*/ 0 h 653384"/>
              <a:gd name="connsiteX3" fmla="*/ 1828656 w 6234055"/>
              <a:gd name="connsiteY3" fmla="*/ 0 h 653384"/>
              <a:gd name="connsiteX4" fmla="*/ 2521329 w 6234055"/>
              <a:gd name="connsiteY4" fmla="*/ 0 h 653384"/>
              <a:gd name="connsiteX5" fmla="*/ 3276342 w 6234055"/>
              <a:gd name="connsiteY5" fmla="*/ 0 h 653384"/>
              <a:gd name="connsiteX6" fmla="*/ 3781993 w 6234055"/>
              <a:gd name="connsiteY6" fmla="*/ 0 h 653384"/>
              <a:gd name="connsiteX7" fmla="*/ 4349985 w 6234055"/>
              <a:gd name="connsiteY7" fmla="*/ 0 h 653384"/>
              <a:gd name="connsiteX8" fmla="*/ 5104998 w 6234055"/>
              <a:gd name="connsiteY8" fmla="*/ 0 h 653384"/>
              <a:gd name="connsiteX9" fmla="*/ 6234055 w 6234055"/>
              <a:gd name="connsiteY9" fmla="*/ 0 h 653384"/>
              <a:gd name="connsiteX10" fmla="*/ 6234055 w 6234055"/>
              <a:gd name="connsiteY10" fmla="*/ 653384 h 653384"/>
              <a:gd name="connsiteX11" fmla="*/ 5479042 w 6234055"/>
              <a:gd name="connsiteY11" fmla="*/ 653384 h 653384"/>
              <a:gd name="connsiteX12" fmla="*/ 4848709 w 6234055"/>
              <a:gd name="connsiteY12" fmla="*/ 653384 h 653384"/>
              <a:gd name="connsiteX13" fmla="*/ 4093696 w 6234055"/>
              <a:gd name="connsiteY13" fmla="*/ 653384 h 653384"/>
              <a:gd name="connsiteX14" fmla="*/ 3588045 w 6234055"/>
              <a:gd name="connsiteY14" fmla="*/ 653384 h 653384"/>
              <a:gd name="connsiteX15" fmla="*/ 2833032 w 6234055"/>
              <a:gd name="connsiteY15" fmla="*/ 653384 h 653384"/>
              <a:gd name="connsiteX16" fmla="*/ 2202699 w 6234055"/>
              <a:gd name="connsiteY16" fmla="*/ 653384 h 653384"/>
              <a:gd name="connsiteX17" fmla="*/ 1634708 w 6234055"/>
              <a:gd name="connsiteY17" fmla="*/ 653384 h 653384"/>
              <a:gd name="connsiteX18" fmla="*/ 879694 w 6234055"/>
              <a:gd name="connsiteY18" fmla="*/ 653384 h 653384"/>
              <a:gd name="connsiteX19" fmla="*/ 0 w 6234055"/>
              <a:gd name="connsiteY19" fmla="*/ 653384 h 653384"/>
              <a:gd name="connsiteX20" fmla="*/ 0 w 6234055"/>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34055" h="653384" fill="none" extrusionOk="0">
                <a:moveTo>
                  <a:pt x="0" y="0"/>
                </a:moveTo>
                <a:cubicBezTo>
                  <a:pt x="175953" y="-2663"/>
                  <a:pt x="444848" y="16776"/>
                  <a:pt x="567992" y="0"/>
                </a:cubicBezTo>
                <a:cubicBezTo>
                  <a:pt x="691136" y="-16776"/>
                  <a:pt x="828613" y="-1845"/>
                  <a:pt x="1073643" y="0"/>
                </a:cubicBezTo>
                <a:cubicBezTo>
                  <a:pt x="1318673" y="1845"/>
                  <a:pt x="1521318" y="17083"/>
                  <a:pt x="1828656" y="0"/>
                </a:cubicBezTo>
                <a:cubicBezTo>
                  <a:pt x="2135994" y="-17083"/>
                  <a:pt x="2182102" y="-5152"/>
                  <a:pt x="2521329" y="0"/>
                </a:cubicBezTo>
                <a:cubicBezTo>
                  <a:pt x="2860556" y="5152"/>
                  <a:pt x="3002940" y="3640"/>
                  <a:pt x="3276342" y="0"/>
                </a:cubicBezTo>
                <a:cubicBezTo>
                  <a:pt x="3549744" y="-3640"/>
                  <a:pt x="3638704" y="5875"/>
                  <a:pt x="3781993" y="0"/>
                </a:cubicBezTo>
                <a:cubicBezTo>
                  <a:pt x="3925282" y="-5875"/>
                  <a:pt x="4215533" y="11379"/>
                  <a:pt x="4349985" y="0"/>
                </a:cubicBezTo>
                <a:cubicBezTo>
                  <a:pt x="4484437" y="-11379"/>
                  <a:pt x="4880857" y="35890"/>
                  <a:pt x="5104998" y="0"/>
                </a:cubicBezTo>
                <a:cubicBezTo>
                  <a:pt x="5329139" y="-35890"/>
                  <a:pt x="6003878" y="1689"/>
                  <a:pt x="6234055" y="0"/>
                </a:cubicBezTo>
                <a:cubicBezTo>
                  <a:pt x="6234240" y="296681"/>
                  <a:pt x="6230505" y="337472"/>
                  <a:pt x="6234055" y="653384"/>
                </a:cubicBezTo>
                <a:cubicBezTo>
                  <a:pt x="6082854" y="622355"/>
                  <a:pt x="5721977" y="690171"/>
                  <a:pt x="5479042" y="653384"/>
                </a:cubicBezTo>
                <a:cubicBezTo>
                  <a:pt x="5236107" y="616597"/>
                  <a:pt x="5026669" y="634473"/>
                  <a:pt x="4848709" y="653384"/>
                </a:cubicBezTo>
                <a:cubicBezTo>
                  <a:pt x="4670749" y="672295"/>
                  <a:pt x="4292629" y="627613"/>
                  <a:pt x="4093696" y="653384"/>
                </a:cubicBezTo>
                <a:cubicBezTo>
                  <a:pt x="3894763" y="679155"/>
                  <a:pt x="3753870" y="645688"/>
                  <a:pt x="3588045" y="653384"/>
                </a:cubicBezTo>
                <a:cubicBezTo>
                  <a:pt x="3422220" y="661080"/>
                  <a:pt x="3014097" y="643084"/>
                  <a:pt x="2833032" y="653384"/>
                </a:cubicBezTo>
                <a:cubicBezTo>
                  <a:pt x="2651967" y="663684"/>
                  <a:pt x="2384328" y="683958"/>
                  <a:pt x="2202699" y="653384"/>
                </a:cubicBezTo>
                <a:cubicBezTo>
                  <a:pt x="2021070" y="622810"/>
                  <a:pt x="1843019" y="644138"/>
                  <a:pt x="1634708" y="653384"/>
                </a:cubicBezTo>
                <a:cubicBezTo>
                  <a:pt x="1426397" y="662630"/>
                  <a:pt x="1047060" y="616045"/>
                  <a:pt x="879694" y="653384"/>
                </a:cubicBezTo>
                <a:cubicBezTo>
                  <a:pt x="712328" y="690723"/>
                  <a:pt x="415492" y="625283"/>
                  <a:pt x="0" y="653384"/>
                </a:cubicBezTo>
                <a:cubicBezTo>
                  <a:pt x="-7352" y="387748"/>
                  <a:pt x="-7860" y="222244"/>
                  <a:pt x="0" y="0"/>
                </a:cubicBezTo>
                <a:close/>
              </a:path>
              <a:path w="6234055" h="653384" stroke="0" extrusionOk="0">
                <a:moveTo>
                  <a:pt x="0" y="0"/>
                </a:moveTo>
                <a:cubicBezTo>
                  <a:pt x="256245" y="5060"/>
                  <a:pt x="458960" y="17342"/>
                  <a:pt x="817354" y="0"/>
                </a:cubicBezTo>
                <a:cubicBezTo>
                  <a:pt x="1175748" y="-17342"/>
                  <a:pt x="1249906" y="18937"/>
                  <a:pt x="1572367" y="0"/>
                </a:cubicBezTo>
                <a:cubicBezTo>
                  <a:pt x="1894828" y="-18937"/>
                  <a:pt x="2062236" y="-5726"/>
                  <a:pt x="2327381" y="0"/>
                </a:cubicBezTo>
                <a:cubicBezTo>
                  <a:pt x="2592526" y="5726"/>
                  <a:pt x="2861933" y="2274"/>
                  <a:pt x="3144734" y="0"/>
                </a:cubicBezTo>
                <a:cubicBezTo>
                  <a:pt x="3427535" y="-2274"/>
                  <a:pt x="3730920" y="-14798"/>
                  <a:pt x="3899748" y="0"/>
                </a:cubicBezTo>
                <a:cubicBezTo>
                  <a:pt x="4068576" y="14798"/>
                  <a:pt x="4283489" y="-61"/>
                  <a:pt x="4405399" y="0"/>
                </a:cubicBezTo>
                <a:cubicBezTo>
                  <a:pt x="4527309" y="61"/>
                  <a:pt x="4961851" y="-6737"/>
                  <a:pt x="5160412" y="0"/>
                </a:cubicBezTo>
                <a:cubicBezTo>
                  <a:pt x="5358973" y="6737"/>
                  <a:pt x="6001133" y="48859"/>
                  <a:pt x="6234055" y="0"/>
                </a:cubicBezTo>
                <a:cubicBezTo>
                  <a:pt x="6262083" y="276589"/>
                  <a:pt x="6254212" y="401093"/>
                  <a:pt x="6234055" y="653384"/>
                </a:cubicBezTo>
                <a:cubicBezTo>
                  <a:pt x="5926423" y="624443"/>
                  <a:pt x="5814383" y="682330"/>
                  <a:pt x="5479042" y="653384"/>
                </a:cubicBezTo>
                <a:cubicBezTo>
                  <a:pt x="5143701" y="624438"/>
                  <a:pt x="5075984" y="641743"/>
                  <a:pt x="4848709" y="653384"/>
                </a:cubicBezTo>
                <a:cubicBezTo>
                  <a:pt x="4621434" y="665025"/>
                  <a:pt x="4402718" y="681691"/>
                  <a:pt x="4280718" y="653384"/>
                </a:cubicBezTo>
                <a:cubicBezTo>
                  <a:pt x="4158718" y="625077"/>
                  <a:pt x="3963156" y="649472"/>
                  <a:pt x="3650386" y="653384"/>
                </a:cubicBezTo>
                <a:cubicBezTo>
                  <a:pt x="3337616" y="657296"/>
                  <a:pt x="3360342" y="642205"/>
                  <a:pt x="3144734" y="653384"/>
                </a:cubicBezTo>
                <a:cubicBezTo>
                  <a:pt x="2929126" y="664563"/>
                  <a:pt x="2737185" y="683996"/>
                  <a:pt x="2514402" y="653384"/>
                </a:cubicBezTo>
                <a:cubicBezTo>
                  <a:pt x="2291619" y="622772"/>
                  <a:pt x="1976272" y="634026"/>
                  <a:pt x="1759389" y="653384"/>
                </a:cubicBezTo>
                <a:cubicBezTo>
                  <a:pt x="1542506" y="672742"/>
                  <a:pt x="1244273" y="642841"/>
                  <a:pt x="942035" y="653384"/>
                </a:cubicBezTo>
                <a:cubicBezTo>
                  <a:pt x="639797" y="663927"/>
                  <a:pt x="219793" y="625703"/>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3"/>
              <a:tabLst/>
              <a:defRPr/>
            </a:pPr>
            <a:r>
              <a:rPr lang="en-US" sz="3600" dirty="0">
                <a:latin typeface="Maiandra GD" pitchFamily="34" charset="0"/>
              </a:rPr>
              <a:t>It Violates Bible Principles</a:t>
            </a:r>
            <a:endParaRPr kumimoji="0" lang="en-US" sz="3600" b="0" i="0" u="none" strike="noStrike" kern="1200" cap="none" spc="0" normalizeH="0" baseline="0" noProof="0" dirty="0">
              <a:ln>
                <a:noFill/>
              </a:ln>
              <a:uLnTx/>
              <a:uFillTx/>
              <a:latin typeface="Maiandra GD" pitchFamily="34" charset="0"/>
              <a:ea typeface="+mn-ea"/>
              <a:cs typeface="+mn-cs"/>
            </a:endParaRPr>
          </a:p>
        </p:txBody>
      </p:sp>
      <p:sp>
        <p:nvSpPr>
          <p:cNvPr id="3" name="TextBox 2">
            <a:extLst>
              <a:ext uri="{FF2B5EF4-FFF2-40B4-BE49-F238E27FC236}">
                <a16:creationId xmlns:a16="http://schemas.microsoft.com/office/drawing/2014/main" id="{8F4390ED-257F-0F87-FB0A-6DA20DA6D273}"/>
              </a:ext>
            </a:extLst>
          </p:cNvPr>
          <p:cNvSpPr txBox="1"/>
          <p:nvPr/>
        </p:nvSpPr>
        <p:spPr>
          <a:xfrm>
            <a:off x="995083" y="1871831"/>
            <a:ext cx="7186108" cy="2246769"/>
          </a:xfrm>
          <a:prstGeom prst="rect">
            <a:avLst/>
          </a:prstGeom>
          <a:noFill/>
        </p:spPr>
        <p:txBody>
          <a:bodyPr wrap="square" rtlCol="0">
            <a:spAutoFit/>
          </a:bodyPr>
          <a:lstStyle/>
          <a:p>
            <a:pPr marL="457200" indent="-457200">
              <a:buFont typeface="+mj-lt"/>
              <a:buAutoNum type="alphaUcPeriod"/>
            </a:pPr>
            <a:r>
              <a:rPr lang="en-US" sz="2800" dirty="0"/>
              <a:t>Addictive</a:t>
            </a:r>
          </a:p>
          <a:p>
            <a:pPr marL="457200" indent="-457200">
              <a:buFont typeface="+mj-lt"/>
              <a:buAutoNum type="alphaUcPeriod"/>
            </a:pPr>
            <a:r>
              <a:rPr lang="en-US" sz="2800" dirty="0"/>
              <a:t>Covetousness</a:t>
            </a:r>
          </a:p>
          <a:p>
            <a:pPr marL="457200" indent="-457200">
              <a:buFont typeface="+mj-lt"/>
              <a:buAutoNum type="alphaUcPeriod"/>
            </a:pPr>
            <a:r>
              <a:rPr lang="en-US" sz="2800" dirty="0"/>
              <a:t>Violates Principle of Love</a:t>
            </a:r>
          </a:p>
          <a:p>
            <a:pPr marL="457200" indent="-457200">
              <a:buFont typeface="+mj-lt"/>
              <a:buAutoNum type="alphaUcPeriod"/>
            </a:pPr>
            <a:r>
              <a:rPr lang="en-US" sz="2800" dirty="0"/>
              <a:t>Violates Stewardship</a:t>
            </a:r>
          </a:p>
          <a:p>
            <a:pPr marL="457200" indent="-457200">
              <a:buFont typeface="+mj-lt"/>
              <a:buAutoNum type="alphaUcPeriod"/>
            </a:pPr>
            <a:r>
              <a:rPr lang="en-US" sz="2800" dirty="0"/>
              <a:t>Violates Legitimate Means of Transfer</a:t>
            </a:r>
          </a:p>
        </p:txBody>
      </p:sp>
    </p:spTree>
    <p:extLst>
      <p:ext uri="{BB962C8B-B14F-4D97-AF65-F5344CB8AC3E}">
        <p14:creationId xmlns:p14="http://schemas.microsoft.com/office/powerpoint/2010/main" val="2624188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78938"/>
            <a:ext cx="8610600" cy="1446550"/>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onsolas"/>
                <a:ea typeface="+mn-ea"/>
                <a:cs typeface="+mn-cs"/>
              </a:rPr>
              <a:t>Legitimate Means of Transfer</a:t>
            </a:r>
          </a:p>
        </p:txBody>
      </p:sp>
      <p:sp>
        <p:nvSpPr>
          <p:cNvPr id="3" name="TextBox 2"/>
          <p:cNvSpPr txBox="1"/>
          <p:nvPr/>
        </p:nvSpPr>
        <p:spPr>
          <a:xfrm>
            <a:off x="838200" y="2057400"/>
            <a:ext cx="8077200" cy="156966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FF00"/>
                </a:solidFill>
                <a:effectLst/>
                <a:uLnTx/>
                <a:uFillTx/>
                <a:latin typeface="Corbel"/>
                <a:ea typeface="+mn-ea"/>
                <a:cs typeface="+mn-cs"/>
              </a:rPr>
              <a:t>Labor</a:t>
            </a:r>
          </a:p>
          <a:p>
            <a:pPr marL="800100" marR="0" lvl="1" indent="-3429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Money paid &amp; earned for effort extended</a:t>
            </a:r>
          </a:p>
          <a:p>
            <a:pPr marL="800100" marR="0" lvl="1" indent="-3429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Eph. 4:28;  2 Cor. 11:8; 2 Thess. 3:10; Luke 10:7</a:t>
            </a:r>
          </a:p>
          <a:p>
            <a:pPr marL="800100" marR="0" lvl="1" indent="-3429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Gambling doesn’t involve gain by labor</a:t>
            </a:r>
          </a:p>
        </p:txBody>
      </p:sp>
    </p:spTree>
    <p:extLst>
      <p:ext uri="{BB962C8B-B14F-4D97-AF65-F5344CB8AC3E}">
        <p14:creationId xmlns:p14="http://schemas.microsoft.com/office/powerpoint/2010/main" val="112925117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73559"/>
            <a:ext cx="8610600" cy="1446550"/>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onsolas"/>
                <a:ea typeface="+mn-ea"/>
                <a:cs typeface="+mn-cs"/>
              </a:rPr>
              <a:t>Legitimate Means of Transfer</a:t>
            </a:r>
          </a:p>
        </p:txBody>
      </p:sp>
      <p:sp>
        <p:nvSpPr>
          <p:cNvPr id="3" name="TextBox 2"/>
          <p:cNvSpPr txBox="1"/>
          <p:nvPr/>
        </p:nvSpPr>
        <p:spPr>
          <a:xfrm>
            <a:off x="840658" y="2057400"/>
            <a:ext cx="8077200" cy="2677656"/>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FF00"/>
                </a:solidFill>
                <a:effectLst/>
                <a:uLnTx/>
                <a:uFillTx/>
                <a:latin typeface="Corbel"/>
                <a:ea typeface="+mn-ea"/>
                <a:cs typeface="+mn-cs"/>
              </a:rPr>
              <a:t>Labor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FF00"/>
                </a:solidFill>
                <a:effectLst/>
                <a:uLnTx/>
                <a:uFillTx/>
                <a:latin typeface="Corbel"/>
                <a:ea typeface="+mn-ea"/>
                <a:cs typeface="+mn-cs"/>
              </a:rPr>
              <a:t>Exchange</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A commodity is exchanged for something of value (money or other goods)</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Matt. 13:44, 45; </a:t>
            </a:r>
            <a:r>
              <a:rPr kumimoji="0" lang="en-US" sz="2400" b="0" i="0" u="none" strike="noStrike" kern="1200" cap="none" spc="0" normalizeH="0" baseline="0" noProof="0" dirty="0" err="1">
                <a:ln>
                  <a:noFill/>
                </a:ln>
                <a:solidFill>
                  <a:prstClr val="white"/>
                </a:solidFill>
                <a:effectLst/>
                <a:uLnTx/>
                <a:uFillTx/>
                <a:latin typeface="Corbel"/>
                <a:ea typeface="+mn-ea"/>
                <a:cs typeface="+mn-cs"/>
              </a:rPr>
              <a:t>Lk</a:t>
            </a:r>
            <a:r>
              <a:rPr kumimoji="0" lang="en-US" sz="2400" b="0" i="0" u="none" strike="noStrike" kern="1200" cap="none" spc="0" normalizeH="0" baseline="0" noProof="0" dirty="0">
                <a:ln>
                  <a:noFill/>
                </a:ln>
                <a:solidFill>
                  <a:prstClr val="white"/>
                </a:solidFill>
                <a:effectLst/>
                <a:uLnTx/>
                <a:uFillTx/>
                <a:latin typeface="Corbel"/>
                <a:ea typeface="+mn-ea"/>
                <a:cs typeface="+mn-cs"/>
              </a:rPr>
              <a:t> 22:36; Acts 4:32-37; 16:14</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Stocks  &amp; Insurance fit here</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Gambling doesn’t involve exchange</a:t>
            </a:r>
          </a:p>
        </p:txBody>
      </p:sp>
    </p:spTree>
    <p:extLst>
      <p:ext uri="{BB962C8B-B14F-4D97-AF65-F5344CB8AC3E}">
        <p14:creationId xmlns:p14="http://schemas.microsoft.com/office/powerpoint/2010/main" val="394711574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73559"/>
            <a:ext cx="8610600" cy="1446550"/>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onsolas"/>
                <a:ea typeface="+mn-ea"/>
                <a:cs typeface="+mn-cs"/>
              </a:rPr>
              <a:t>Legitimate Means of Transfer</a:t>
            </a:r>
          </a:p>
        </p:txBody>
      </p:sp>
      <p:sp>
        <p:nvSpPr>
          <p:cNvPr id="3" name="TextBox 2"/>
          <p:cNvSpPr txBox="1"/>
          <p:nvPr/>
        </p:nvSpPr>
        <p:spPr>
          <a:xfrm>
            <a:off x="840658" y="2057400"/>
            <a:ext cx="8077200" cy="341632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FF00"/>
                </a:solidFill>
                <a:effectLst/>
                <a:uLnTx/>
                <a:uFillTx/>
                <a:latin typeface="Corbel"/>
                <a:ea typeface="+mn-ea"/>
                <a:cs typeface="+mn-cs"/>
              </a:rPr>
              <a:t>Labor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FF00"/>
                </a:solidFill>
                <a:effectLst/>
                <a:uLnTx/>
                <a:uFillTx/>
                <a:latin typeface="Corbel"/>
                <a:ea typeface="+mn-ea"/>
                <a:cs typeface="+mn-cs"/>
              </a:rPr>
              <a:t>Exchange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FF00"/>
                </a:solidFill>
                <a:effectLst/>
                <a:uLnTx/>
                <a:uFillTx/>
                <a:latin typeface="Corbel"/>
                <a:ea typeface="+mn-ea"/>
                <a:cs typeface="+mn-cs"/>
              </a:rPr>
              <a:t>Love / Gift</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Money or something of value given without any expectation of any return</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Help needy (Eph. 4:28; Acts 2, 4, 6, 11)</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Inheritance (Num. 27:1-11; Deut. 21:15-17)</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Gift (Eph. 4:28; Matt. 2:11)</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0" u="none" strike="noStrike" kern="1200" cap="none" spc="0" normalizeH="0" baseline="0" noProof="0" dirty="0">
                <a:ln>
                  <a:noFill/>
                </a:ln>
                <a:solidFill>
                  <a:prstClr val="white"/>
                </a:solidFill>
                <a:effectLst/>
                <a:uLnTx/>
                <a:uFillTx/>
                <a:latin typeface="Corbel"/>
                <a:ea typeface="+mn-ea"/>
                <a:cs typeface="+mn-cs"/>
              </a:rPr>
              <a:t>Prizes fit here</a:t>
            </a:r>
          </a:p>
        </p:txBody>
      </p:sp>
    </p:spTree>
    <p:extLst>
      <p:ext uri="{BB962C8B-B14F-4D97-AF65-F5344CB8AC3E}">
        <p14:creationId xmlns:p14="http://schemas.microsoft.com/office/powerpoint/2010/main" val="100533876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83FFFE-8C15-91FB-51E9-CC94B7662F01}"/>
              </a:ext>
            </a:extLst>
          </p:cNvPr>
          <p:cNvSpPr txBox="1"/>
          <p:nvPr/>
        </p:nvSpPr>
        <p:spPr>
          <a:xfrm>
            <a:off x="454632" y="3148242"/>
            <a:ext cx="8142270" cy="2461571"/>
          </a:xfrm>
          <a:custGeom>
            <a:avLst/>
            <a:gdLst>
              <a:gd name="connsiteX0" fmla="*/ 0 w 8142270"/>
              <a:gd name="connsiteY0" fmla="*/ 0 h 2461571"/>
              <a:gd name="connsiteX1" fmla="*/ 434254 w 8142270"/>
              <a:gd name="connsiteY1" fmla="*/ 0 h 2461571"/>
              <a:gd name="connsiteX2" fmla="*/ 1112777 w 8142270"/>
              <a:gd name="connsiteY2" fmla="*/ 0 h 2461571"/>
              <a:gd name="connsiteX3" fmla="*/ 1791299 w 8142270"/>
              <a:gd name="connsiteY3" fmla="*/ 0 h 2461571"/>
              <a:gd name="connsiteX4" fmla="*/ 2306977 w 8142270"/>
              <a:gd name="connsiteY4" fmla="*/ 0 h 2461571"/>
              <a:gd name="connsiteX5" fmla="*/ 2822654 w 8142270"/>
              <a:gd name="connsiteY5" fmla="*/ 0 h 2461571"/>
              <a:gd name="connsiteX6" fmla="*/ 3501176 w 8142270"/>
              <a:gd name="connsiteY6" fmla="*/ 0 h 2461571"/>
              <a:gd name="connsiteX7" fmla="*/ 4098276 w 8142270"/>
              <a:gd name="connsiteY7" fmla="*/ 0 h 2461571"/>
              <a:gd name="connsiteX8" fmla="*/ 4858221 w 8142270"/>
              <a:gd name="connsiteY8" fmla="*/ 0 h 2461571"/>
              <a:gd name="connsiteX9" fmla="*/ 5536744 w 8142270"/>
              <a:gd name="connsiteY9" fmla="*/ 0 h 2461571"/>
              <a:gd name="connsiteX10" fmla="*/ 6133843 w 8142270"/>
              <a:gd name="connsiteY10" fmla="*/ 0 h 2461571"/>
              <a:gd name="connsiteX11" fmla="*/ 6812366 w 8142270"/>
              <a:gd name="connsiteY11" fmla="*/ 0 h 2461571"/>
              <a:gd name="connsiteX12" fmla="*/ 7246620 w 8142270"/>
              <a:gd name="connsiteY12" fmla="*/ 0 h 2461571"/>
              <a:gd name="connsiteX13" fmla="*/ 8142270 w 8142270"/>
              <a:gd name="connsiteY13" fmla="*/ 0 h 2461571"/>
              <a:gd name="connsiteX14" fmla="*/ 8142270 w 8142270"/>
              <a:gd name="connsiteY14" fmla="*/ 566161 h 2461571"/>
              <a:gd name="connsiteX15" fmla="*/ 8142270 w 8142270"/>
              <a:gd name="connsiteY15" fmla="*/ 1156938 h 2461571"/>
              <a:gd name="connsiteX16" fmla="*/ 8142270 w 8142270"/>
              <a:gd name="connsiteY16" fmla="*/ 1747715 h 2461571"/>
              <a:gd name="connsiteX17" fmla="*/ 8142270 w 8142270"/>
              <a:gd name="connsiteY17" fmla="*/ 2461571 h 2461571"/>
              <a:gd name="connsiteX18" fmla="*/ 7463748 w 8142270"/>
              <a:gd name="connsiteY18" fmla="*/ 2461571 h 2461571"/>
              <a:gd name="connsiteX19" fmla="*/ 6866648 w 8142270"/>
              <a:gd name="connsiteY19" fmla="*/ 2461571 h 2461571"/>
              <a:gd name="connsiteX20" fmla="*/ 6188125 w 8142270"/>
              <a:gd name="connsiteY20" fmla="*/ 2461571 h 2461571"/>
              <a:gd name="connsiteX21" fmla="*/ 5346757 w 8142270"/>
              <a:gd name="connsiteY21" fmla="*/ 2461571 h 2461571"/>
              <a:gd name="connsiteX22" fmla="*/ 4912503 w 8142270"/>
              <a:gd name="connsiteY22" fmla="*/ 2461571 h 2461571"/>
              <a:gd name="connsiteX23" fmla="*/ 4152558 w 8142270"/>
              <a:gd name="connsiteY23" fmla="*/ 2461571 h 2461571"/>
              <a:gd name="connsiteX24" fmla="*/ 3474035 w 8142270"/>
              <a:gd name="connsiteY24" fmla="*/ 2461571 h 2461571"/>
              <a:gd name="connsiteX25" fmla="*/ 2714090 w 8142270"/>
              <a:gd name="connsiteY25" fmla="*/ 2461571 h 2461571"/>
              <a:gd name="connsiteX26" fmla="*/ 1954145 w 8142270"/>
              <a:gd name="connsiteY26" fmla="*/ 2461571 h 2461571"/>
              <a:gd name="connsiteX27" fmla="*/ 1112777 w 8142270"/>
              <a:gd name="connsiteY27" fmla="*/ 2461571 h 2461571"/>
              <a:gd name="connsiteX28" fmla="*/ 0 w 8142270"/>
              <a:gd name="connsiteY28" fmla="*/ 2461571 h 2461571"/>
              <a:gd name="connsiteX29" fmla="*/ 0 w 8142270"/>
              <a:gd name="connsiteY29" fmla="*/ 1796947 h 2461571"/>
              <a:gd name="connsiteX30" fmla="*/ 0 w 8142270"/>
              <a:gd name="connsiteY30" fmla="*/ 1132323 h 2461571"/>
              <a:gd name="connsiteX31" fmla="*/ 0 w 8142270"/>
              <a:gd name="connsiteY31" fmla="*/ 0 h 246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142270" h="2461571" fill="none" extrusionOk="0">
                <a:moveTo>
                  <a:pt x="0" y="0"/>
                </a:moveTo>
                <a:cubicBezTo>
                  <a:pt x="190421" y="-3385"/>
                  <a:pt x="236651" y="-8204"/>
                  <a:pt x="434254" y="0"/>
                </a:cubicBezTo>
                <a:cubicBezTo>
                  <a:pt x="631857" y="8204"/>
                  <a:pt x="775575" y="-5875"/>
                  <a:pt x="1112777" y="0"/>
                </a:cubicBezTo>
                <a:cubicBezTo>
                  <a:pt x="1449979" y="5875"/>
                  <a:pt x="1452490" y="-5763"/>
                  <a:pt x="1791299" y="0"/>
                </a:cubicBezTo>
                <a:cubicBezTo>
                  <a:pt x="2130108" y="5763"/>
                  <a:pt x="2170082" y="-14333"/>
                  <a:pt x="2306977" y="0"/>
                </a:cubicBezTo>
                <a:cubicBezTo>
                  <a:pt x="2443872" y="14333"/>
                  <a:pt x="2624203" y="16311"/>
                  <a:pt x="2822654" y="0"/>
                </a:cubicBezTo>
                <a:cubicBezTo>
                  <a:pt x="3021105" y="-16311"/>
                  <a:pt x="3337136" y="31934"/>
                  <a:pt x="3501176" y="0"/>
                </a:cubicBezTo>
                <a:cubicBezTo>
                  <a:pt x="3665216" y="-31934"/>
                  <a:pt x="3867414" y="-1136"/>
                  <a:pt x="4098276" y="0"/>
                </a:cubicBezTo>
                <a:cubicBezTo>
                  <a:pt x="4329138" y="1136"/>
                  <a:pt x="4538645" y="25103"/>
                  <a:pt x="4858221" y="0"/>
                </a:cubicBezTo>
                <a:cubicBezTo>
                  <a:pt x="5177798" y="-25103"/>
                  <a:pt x="5238125" y="-28258"/>
                  <a:pt x="5536744" y="0"/>
                </a:cubicBezTo>
                <a:cubicBezTo>
                  <a:pt x="5835363" y="28258"/>
                  <a:pt x="5964741" y="23995"/>
                  <a:pt x="6133843" y="0"/>
                </a:cubicBezTo>
                <a:cubicBezTo>
                  <a:pt x="6302945" y="-23995"/>
                  <a:pt x="6551299" y="-13308"/>
                  <a:pt x="6812366" y="0"/>
                </a:cubicBezTo>
                <a:cubicBezTo>
                  <a:pt x="7073433" y="13308"/>
                  <a:pt x="7031940" y="-5844"/>
                  <a:pt x="7246620" y="0"/>
                </a:cubicBezTo>
                <a:cubicBezTo>
                  <a:pt x="7461300" y="5844"/>
                  <a:pt x="7822293" y="13177"/>
                  <a:pt x="8142270" y="0"/>
                </a:cubicBezTo>
                <a:cubicBezTo>
                  <a:pt x="8163867" y="210353"/>
                  <a:pt x="8146809" y="340215"/>
                  <a:pt x="8142270" y="566161"/>
                </a:cubicBezTo>
                <a:cubicBezTo>
                  <a:pt x="8137731" y="792107"/>
                  <a:pt x="8158609" y="1022689"/>
                  <a:pt x="8142270" y="1156938"/>
                </a:cubicBezTo>
                <a:cubicBezTo>
                  <a:pt x="8125931" y="1291187"/>
                  <a:pt x="8127399" y="1477646"/>
                  <a:pt x="8142270" y="1747715"/>
                </a:cubicBezTo>
                <a:cubicBezTo>
                  <a:pt x="8157141" y="2017784"/>
                  <a:pt x="8115965" y="2112866"/>
                  <a:pt x="8142270" y="2461571"/>
                </a:cubicBezTo>
                <a:cubicBezTo>
                  <a:pt x="7954805" y="2492651"/>
                  <a:pt x="7622113" y="2446199"/>
                  <a:pt x="7463748" y="2461571"/>
                </a:cubicBezTo>
                <a:cubicBezTo>
                  <a:pt x="7305383" y="2476943"/>
                  <a:pt x="7015693" y="2443266"/>
                  <a:pt x="6866648" y="2461571"/>
                </a:cubicBezTo>
                <a:cubicBezTo>
                  <a:pt x="6717603" y="2479876"/>
                  <a:pt x="6483514" y="2436893"/>
                  <a:pt x="6188125" y="2461571"/>
                </a:cubicBezTo>
                <a:cubicBezTo>
                  <a:pt x="5892736" y="2486249"/>
                  <a:pt x="5544930" y="2494257"/>
                  <a:pt x="5346757" y="2461571"/>
                </a:cubicBezTo>
                <a:cubicBezTo>
                  <a:pt x="5148584" y="2428885"/>
                  <a:pt x="5105009" y="2460585"/>
                  <a:pt x="4912503" y="2461571"/>
                </a:cubicBezTo>
                <a:cubicBezTo>
                  <a:pt x="4719997" y="2462557"/>
                  <a:pt x="4312613" y="2472340"/>
                  <a:pt x="4152558" y="2461571"/>
                </a:cubicBezTo>
                <a:cubicBezTo>
                  <a:pt x="3992503" y="2450802"/>
                  <a:pt x="3704373" y="2491541"/>
                  <a:pt x="3474035" y="2461571"/>
                </a:cubicBezTo>
                <a:cubicBezTo>
                  <a:pt x="3243697" y="2431601"/>
                  <a:pt x="3019617" y="2431415"/>
                  <a:pt x="2714090" y="2461571"/>
                </a:cubicBezTo>
                <a:cubicBezTo>
                  <a:pt x="2408563" y="2491727"/>
                  <a:pt x="2111181" y="2447390"/>
                  <a:pt x="1954145" y="2461571"/>
                </a:cubicBezTo>
                <a:cubicBezTo>
                  <a:pt x="1797109" y="2475752"/>
                  <a:pt x="1440197" y="2426423"/>
                  <a:pt x="1112777" y="2461571"/>
                </a:cubicBezTo>
                <a:cubicBezTo>
                  <a:pt x="785357" y="2496719"/>
                  <a:pt x="491133" y="2420650"/>
                  <a:pt x="0" y="2461571"/>
                </a:cubicBezTo>
                <a:cubicBezTo>
                  <a:pt x="27708" y="2151512"/>
                  <a:pt x="871" y="2101338"/>
                  <a:pt x="0" y="1796947"/>
                </a:cubicBezTo>
                <a:cubicBezTo>
                  <a:pt x="-871" y="1492556"/>
                  <a:pt x="-9921" y="1414414"/>
                  <a:pt x="0" y="1132323"/>
                </a:cubicBezTo>
                <a:cubicBezTo>
                  <a:pt x="9921" y="850232"/>
                  <a:pt x="-12937" y="416725"/>
                  <a:pt x="0" y="0"/>
                </a:cubicBezTo>
                <a:close/>
              </a:path>
              <a:path w="8142270" h="2461571" stroke="0" extrusionOk="0">
                <a:moveTo>
                  <a:pt x="0" y="0"/>
                </a:moveTo>
                <a:cubicBezTo>
                  <a:pt x="193841" y="41037"/>
                  <a:pt x="476326" y="-32232"/>
                  <a:pt x="841368" y="0"/>
                </a:cubicBezTo>
                <a:cubicBezTo>
                  <a:pt x="1206410" y="32232"/>
                  <a:pt x="1238589" y="-19178"/>
                  <a:pt x="1601313" y="0"/>
                </a:cubicBezTo>
                <a:cubicBezTo>
                  <a:pt x="1964037" y="19178"/>
                  <a:pt x="2189596" y="-7701"/>
                  <a:pt x="2361258" y="0"/>
                </a:cubicBezTo>
                <a:cubicBezTo>
                  <a:pt x="2532921" y="7701"/>
                  <a:pt x="2877539" y="7784"/>
                  <a:pt x="3202626" y="0"/>
                </a:cubicBezTo>
                <a:cubicBezTo>
                  <a:pt x="3527713" y="-7784"/>
                  <a:pt x="3591240" y="-36600"/>
                  <a:pt x="3962571" y="0"/>
                </a:cubicBezTo>
                <a:cubicBezTo>
                  <a:pt x="4333902" y="36600"/>
                  <a:pt x="4295769" y="19264"/>
                  <a:pt x="4396826" y="0"/>
                </a:cubicBezTo>
                <a:cubicBezTo>
                  <a:pt x="4497884" y="-19264"/>
                  <a:pt x="4978569" y="-3446"/>
                  <a:pt x="5156771" y="0"/>
                </a:cubicBezTo>
                <a:cubicBezTo>
                  <a:pt x="5334974" y="3446"/>
                  <a:pt x="5664483" y="30698"/>
                  <a:pt x="5835294" y="0"/>
                </a:cubicBezTo>
                <a:cubicBezTo>
                  <a:pt x="6006105" y="-30698"/>
                  <a:pt x="6078883" y="-20608"/>
                  <a:pt x="6269548" y="0"/>
                </a:cubicBezTo>
                <a:cubicBezTo>
                  <a:pt x="6460213" y="20608"/>
                  <a:pt x="6713905" y="-29279"/>
                  <a:pt x="6948070" y="0"/>
                </a:cubicBezTo>
                <a:cubicBezTo>
                  <a:pt x="7182235" y="29279"/>
                  <a:pt x="7209673" y="21334"/>
                  <a:pt x="7463748" y="0"/>
                </a:cubicBezTo>
                <a:cubicBezTo>
                  <a:pt x="7717823" y="-21334"/>
                  <a:pt x="7887500" y="28044"/>
                  <a:pt x="8142270" y="0"/>
                </a:cubicBezTo>
                <a:cubicBezTo>
                  <a:pt x="8137257" y="224917"/>
                  <a:pt x="8141224" y="378344"/>
                  <a:pt x="8142270" y="541546"/>
                </a:cubicBezTo>
                <a:cubicBezTo>
                  <a:pt x="8143316" y="704748"/>
                  <a:pt x="8139597" y="932155"/>
                  <a:pt x="8142270" y="1206170"/>
                </a:cubicBezTo>
                <a:cubicBezTo>
                  <a:pt x="8144943" y="1480185"/>
                  <a:pt x="8151012" y="1633367"/>
                  <a:pt x="8142270" y="1796947"/>
                </a:cubicBezTo>
                <a:cubicBezTo>
                  <a:pt x="8133528" y="1960527"/>
                  <a:pt x="8109649" y="2220675"/>
                  <a:pt x="8142270" y="2461571"/>
                </a:cubicBezTo>
                <a:cubicBezTo>
                  <a:pt x="7988322" y="2467427"/>
                  <a:pt x="7826075" y="2487409"/>
                  <a:pt x="7545170" y="2461571"/>
                </a:cubicBezTo>
                <a:cubicBezTo>
                  <a:pt x="7264265" y="2435733"/>
                  <a:pt x="6978481" y="2433918"/>
                  <a:pt x="6703802" y="2461571"/>
                </a:cubicBezTo>
                <a:cubicBezTo>
                  <a:pt x="6429123" y="2489224"/>
                  <a:pt x="6229834" y="2456724"/>
                  <a:pt x="6106703" y="2461571"/>
                </a:cubicBezTo>
                <a:cubicBezTo>
                  <a:pt x="5983572" y="2466418"/>
                  <a:pt x="5624035" y="2447251"/>
                  <a:pt x="5428180" y="2461571"/>
                </a:cubicBezTo>
                <a:cubicBezTo>
                  <a:pt x="5232325" y="2475891"/>
                  <a:pt x="5140993" y="2481588"/>
                  <a:pt x="4993926" y="2461571"/>
                </a:cubicBezTo>
                <a:cubicBezTo>
                  <a:pt x="4846859" y="2441554"/>
                  <a:pt x="4439646" y="2500601"/>
                  <a:pt x="4152558" y="2461571"/>
                </a:cubicBezTo>
                <a:cubicBezTo>
                  <a:pt x="3865470" y="2422541"/>
                  <a:pt x="3783806" y="2468870"/>
                  <a:pt x="3474035" y="2461571"/>
                </a:cubicBezTo>
                <a:cubicBezTo>
                  <a:pt x="3164264" y="2454272"/>
                  <a:pt x="2961949" y="2451440"/>
                  <a:pt x="2714090" y="2461571"/>
                </a:cubicBezTo>
                <a:cubicBezTo>
                  <a:pt x="2466232" y="2471702"/>
                  <a:pt x="2192366" y="2463921"/>
                  <a:pt x="1954145" y="2461571"/>
                </a:cubicBezTo>
                <a:cubicBezTo>
                  <a:pt x="1715925" y="2459221"/>
                  <a:pt x="1472259" y="2456554"/>
                  <a:pt x="1112777" y="2461571"/>
                </a:cubicBezTo>
                <a:cubicBezTo>
                  <a:pt x="753295" y="2466588"/>
                  <a:pt x="343407" y="2458578"/>
                  <a:pt x="0" y="2461571"/>
                </a:cubicBezTo>
                <a:cubicBezTo>
                  <a:pt x="-5057" y="2210658"/>
                  <a:pt x="-9077" y="2037477"/>
                  <a:pt x="0" y="1920025"/>
                </a:cubicBezTo>
                <a:cubicBezTo>
                  <a:pt x="9077" y="1802573"/>
                  <a:pt x="27169" y="1594977"/>
                  <a:pt x="0" y="1353864"/>
                </a:cubicBezTo>
                <a:cubicBezTo>
                  <a:pt x="-27169" y="1112751"/>
                  <a:pt x="12038" y="1031629"/>
                  <a:pt x="0" y="713856"/>
                </a:cubicBezTo>
                <a:cubicBezTo>
                  <a:pt x="-12038" y="396083"/>
                  <a:pt x="7111" y="231247"/>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What is Gambling?</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Different Forms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solidFill>
                  <a:schemeClr val="bg1">
                    <a:lumMod val="50000"/>
                  </a:schemeClr>
                </a:solidFill>
                <a:latin typeface="Maiandra GD" pitchFamily="34" charset="0"/>
              </a:rPr>
              <a:t>It Violates Bible Principles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It Breeds Other Sins</a:t>
            </a:r>
          </a:p>
        </p:txBody>
      </p:sp>
      <p:sp>
        <p:nvSpPr>
          <p:cNvPr id="3" name="Rectangle 2">
            <a:extLst>
              <a:ext uri="{FF2B5EF4-FFF2-40B4-BE49-F238E27FC236}">
                <a16:creationId xmlns:a16="http://schemas.microsoft.com/office/drawing/2014/main" id="{2394FD90-55A9-7901-864E-8F4C9D68A863}"/>
              </a:ext>
            </a:extLst>
          </p:cNvPr>
          <p:cNvSpPr/>
          <p:nvPr/>
        </p:nvSpPr>
        <p:spPr>
          <a:xfrm>
            <a:off x="391727" y="296133"/>
            <a:ext cx="8360558" cy="1200329"/>
          </a:xfrm>
          <a:custGeom>
            <a:avLst/>
            <a:gdLst>
              <a:gd name="connsiteX0" fmla="*/ 0 w 8360558"/>
              <a:gd name="connsiteY0" fmla="*/ 0 h 1200329"/>
              <a:gd name="connsiteX1" fmla="*/ 696713 w 8360558"/>
              <a:gd name="connsiteY1" fmla="*/ 0 h 1200329"/>
              <a:gd name="connsiteX2" fmla="*/ 1142610 w 8360558"/>
              <a:gd name="connsiteY2" fmla="*/ 0 h 1200329"/>
              <a:gd name="connsiteX3" fmla="*/ 2006534 w 8360558"/>
              <a:gd name="connsiteY3" fmla="*/ 0 h 1200329"/>
              <a:gd name="connsiteX4" fmla="*/ 2452430 w 8360558"/>
              <a:gd name="connsiteY4" fmla="*/ 0 h 1200329"/>
              <a:gd name="connsiteX5" fmla="*/ 3232749 w 8360558"/>
              <a:gd name="connsiteY5" fmla="*/ 0 h 1200329"/>
              <a:gd name="connsiteX6" fmla="*/ 3762251 w 8360558"/>
              <a:gd name="connsiteY6" fmla="*/ 0 h 1200329"/>
              <a:gd name="connsiteX7" fmla="*/ 4375359 w 8360558"/>
              <a:gd name="connsiteY7" fmla="*/ 0 h 1200329"/>
              <a:gd name="connsiteX8" fmla="*/ 5239283 w 8360558"/>
              <a:gd name="connsiteY8" fmla="*/ 0 h 1200329"/>
              <a:gd name="connsiteX9" fmla="*/ 6103207 w 8360558"/>
              <a:gd name="connsiteY9" fmla="*/ 0 h 1200329"/>
              <a:gd name="connsiteX10" fmla="*/ 6967132 w 8360558"/>
              <a:gd name="connsiteY10" fmla="*/ 0 h 1200329"/>
              <a:gd name="connsiteX11" fmla="*/ 7663845 w 8360558"/>
              <a:gd name="connsiteY11" fmla="*/ 0 h 1200329"/>
              <a:gd name="connsiteX12" fmla="*/ 8360558 w 8360558"/>
              <a:gd name="connsiteY12" fmla="*/ 0 h 1200329"/>
              <a:gd name="connsiteX13" fmla="*/ 8360558 w 8360558"/>
              <a:gd name="connsiteY13" fmla="*/ 624171 h 1200329"/>
              <a:gd name="connsiteX14" fmla="*/ 8360558 w 8360558"/>
              <a:gd name="connsiteY14" fmla="*/ 1200329 h 1200329"/>
              <a:gd name="connsiteX15" fmla="*/ 7496634 w 8360558"/>
              <a:gd name="connsiteY15" fmla="*/ 1200329 h 1200329"/>
              <a:gd name="connsiteX16" fmla="*/ 6967132 w 8360558"/>
              <a:gd name="connsiteY16" fmla="*/ 1200329 h 1200329"/>
              <a:gd name="connsiteX17" fmla="*/ 6270419 w 8360558"/>
              <a:gd name="connsiteY17" fmla="*/ 1200329 h 1200329"/>
              <a:gd name="connsiteX18" fmla="*/ 5573705 w 8360558"/>
              <a:gd name="connsiteY18" fmla="*/ 1200329 h 1200329"/>
              <a:gd name="connsiteX19" fmla="*/ 4709781 w 8360558"/>
              <a:gd name="connsiteY19" fmla="*/ 1200329 h 1200329"/>
              <a:gd name="connsiteX20" fmla="*/ 4096673 w 8360558"/>
              <a:gd name="connsiteY20" fmla="*/ 1200329 h 1200329"/>
              <a:gd name="connsiteX21" fmla="*/ 3650777 w 8360558"/>
              <a:gd name="connsiteY21" fmla="*/ 1200329 h 1200329"/>
              <a:gd name="connsiteX22" fmla="*/ 3121275 w 8360558"/>
              <a:gd name="connsiteY22" fmla="*/ 1200329 h 1200329"/>
              <a:gd name="connsiteX23" fmla="*/ 2340956 w 8360558"/>
              <a:gd name="connsiteY23" fmla="*/ 1200329 h 1200329"/>
              <a:gd name="connsiteX24" fmla="*/ 1560637 w 8360558"/>
              <a:gd name="connsiteY24" fmla="*/ 1200329 h 1200329"/>
              <a:gd name="connsiteX25" fmla="*/ 780319 w 8360558"/>
              <a:gd name="connsiteY25" fmla="*/ 1200329 h 1200329"/>
              <a:gd name="connsiteX26" fmla="*/ 0 w 8360558"/>
              <a:gd name="connsiteY26" fmla="*/ 1200329 h 1200329"/>
              <a:gd name="connsiteX27" fmla="*/ 0 w 8360558"/>
              <a:gd name="connsiteY27" fmla="*/ 576158 h 1200329"/>
              <a:gd name="connsiteX28" fmla="*/ 0 w 8360558"/>
              <a:gd name="connsiteY28"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360558" h="1200329" fill="none" extrusionOk="0">
                <a:moveTo>
                  <a:pt x="0" y="0"/>
                </a:moveTo>
                <a:cubicBezTo>
                  <a:pt x="305174" y="-8216"/>
                  <a:pt x="391449" y="-24044"/>
                  <a:pt x="696713" y="0"/>
                </a:cubicBezTo>
                <a:cubicBezTo>
                  <a:pt x="1001977" y="24044"/>
                  <a:pt x="995085" y="2376"/>
                  <a:pt x="1142610" y="0"/>
                </a:cubicBezTo>
                <a:cubicBezTo>
                  <a:pt x="1290135" y="-2376"/>
                  <a:pt x="1599348" y="-27928"/>
                  <a:pt x="2006534" y="0"/>
                </a:cubicBezTo>
                <a:cubicBezTo>
                  <a:pt x="2413720" y="27928"/>
                  <a:pt x="2253169" y="4987"/>
                  <a:pt x="2452430" y="0"/>
                </a:cubicBezTo>
                <a:cubicBezTo>
                  <a:pt x="2651691" y="-4987"/>
                  <a:pt x="3040541" y="-21058"/>
                  <a:pt x="3232749" y="0"/>
                </a:cubicBezTo>
                <a:cubicBezTo>
                  <a:pt x="3424957" y="21058"/>
                  <a:pt x="3606780" y="-14136"/>
                  <a:pt x="3762251" y="0"/>
                </a:cubicBezTo>
                <a:cubicBezTo>
                  <a:pt x="3917722" y="14136"/>
                  <a:pt x="4184348" y="-26653"/>
                  <a:pt x="4375359" y="0"/>
                </a:cubicBezTo>
                <a:cubicBezTo>
                  <a:pt x="4566370" y="26653"/>
                  <a:pt x="4943568" y="14054"/>
                  <a:pt x="5239283" y="0"/>
                </a:cubicBezTo>
                <a:cubicBezTo>
                  <a:pt x="5534998" y="-14054"/>
                  <a:pt x="5883648" y="40243"/>
                  <a:pt x="6103207" y="0"/>
                </a:cubicBezTo>
                <a:cubicBezTo>
                  <a:pt x="6322766" y="-40243"/>
                  <a:pt x="6546759" y="13731"/>
                  <a:pt x="6967132" y="0"/>
                </a:cubicBezTo>
                <a:cubicBezTo>
                  <a:pt x="7387505" y="-13731"/>
                  <a:pt x="7397347" y="33760"/>
                  <a:pt x="7663845" y="0"/>
                </a:cubicBezTo>
                <a:cubicBezTo>
                  <a:pt x="7930343" y="-33760"/>
                  <a:pt x="8140580" y="33408"/>
                  <a:pt x="8360558" y="0"/>
                </a:cubicBezTo>
                <a:cubicBezTo>
                  <a:pt x="8366306" y="150050"/>
                  <a:pt x="8389396" y="365157"/>
                  <a:pt x="8360558" y="624171"/>
                </a:cubicBezTo>
                <a:cubicBezTo>
                  <a:pt x="8331720" y="883185"/>
                  <a:pt x="8371753" y="1062064"/>
                  <a:pt x="8360558" y="1200329"/>
                </a:cubicBezTo>
                <a:cubicBezTo>
                  <a:pt x="8028281" y="1186903"/>
                  <a:pt x="7691454" y="1236541"/>
                  <a:pt x="7496634" y="1200329"/>
                </a:cubicBezTo>
                <a:cubicBezTo>
                  <a:pt x="7301814" y="1164117"/>
                  <a:pt x="7193445" y="1173985"/>
                  <a:pt x="6967132" y="1200329"/>
                </a:cubicBezTo>
                <a:cubicBezTo>
                  <a:pt x="6740819" y="1226673"/>
                  <a:pt x="6480372" y="1169923"/>
                  <a:pt x="6270419" y="1200329"/>
                </a:cubicBezTo>
                <a:cubicBezTo>
                  <a:pt x="6060466" y="1230735"/>
                  <a:pt x="5798975" y="1208102"/>
                  <a:pt x="5573705" y="1200329"/>
                </a:cubicBezTo>
                <a:cubicBezTo>
                  <a:pt x="5348435" y="1192556"/>
                  <a:pt x="4959033" y="1195321"/>
                  <a:pt x="4709781" y="1200329"/>
                </a:cubicBezTo>
                <a:cubicBezTo>
                  <a:pt x="4460529" y="1205337"/>
                  <a:pt x="4352462" y="1220224"/>
                  <a:pt x="4096673" y="1200329"/>
                </a:cubicBezTo>
                <a:cubicBezTo>
                  <a:pt x="3840884" y="1180434"/>
                  <a:pt x="3820642" y="1200472"/>
                  <a:pt x="3650777" y="1200329"/>
                </a:cubicBezTo>
                <a:cubicBezTo>
                  <a:pt x="3480912" y="1200186"/>
                  <a:pt x="3234223" y="1212338"/>
                  <a:pt x="3121275" y="1200329"/>
                </a:cubicBezTo>
                <a:cubicBezTo>
                  <a:pt x="3008327" y="1188320"/>
                  <a:pt x="2621359" y="1239229"/>
                  <a:pt x="2340956" y="1200329"/>
                </a:cubicBezTo>
                <a:cubicBezTo>
                  <a:pt x="2060553" y="1161429"/>
                  <a:pt x="1759737" y="1182419"/>
                  <a:pt x="1560637" y="1200329"/>
                </a:cubicBezTo>
                <a:cubicBezTo>
                  <a:pt x="1361537" y="1218239"/>
                  <a:pt x="1168044" y="1163958"/>
                  <a:pt x="780319" y="1200329"/>
                </a:cubicBezTo>
                <a:cubicBezTo>
                  <a:pt x="392594" y="1236700"/>
                  <a:pt x="262336" y="1191264"/>
                  <a:pt x="0" y="1200329"/>
                </a:cubicBezTo>
                <a:cubicBezTo>
                  <a:pt x="15533" y="922341"/>
                  <a:pt x="-1738" y="854172"/>
                  <a:pt x="0" y="576158"/>
                </a:cubicBezTo>
                <a:cubicBezTo>
                  <a:pt x="1738" y="298144"/>
                  <a:pt x="13649" y="188836"/>
                  <a:pt x="0" y="0"/>
                </a:cubicBezTo>
                <a:close/>
              </a:path>
              <a:path w="8360558" h="1200329" stroke="0" extrusionOk="0">
                <a:moveTo>
                  <a:pt x="0" y="0"/>
                </a:moveTo>
                <a:cubicBezTo>
                  <a:pt x="175319" y="-20181"/>
                  <a:pt x="267289" y="-9293"/>
                  <a:pt x="529502" y="0"/>
                </a:cubicBezTo>
                <a:cubicBezTo>
                  <a:pt x="791715" y="9293"/>
                  <a:pt x="924274" y="20531"/>
                  <a:pt x="1226215" y="0"/>
                </a:cubicBezTo>
                <a:cubicBezTo>
                  <a:pt x="1528156" y="-20531"/>
                  <a:pt x="1780951" y="-34363"/>
                  <a:pt x="1922928" y="0"/>
                </a:cubicBezTo>
                <a:cubicBezTo>
                  <a:pt x="2064905" y="34363"/>
                  <a:pt x="2427953" y="-27092"/>
                  <a:pt x="2786853" y="0"/>
                </a:cubicBezTo>
                <a:cubicBezTo>
                  <a:pt x="3145754" y="27092"/>
                  <a:pt x="3328776" y="-21765"/>
                  <a:pt x="3567171" y="0"/>
                </a:cubicBezTo>
                <a:cubicBezTo>
                  <a:pt x="3805566" y="21765"/>
                  <a:pt x="4124789" y="36832"/>
                  <a:pt x="4347490" y="0"/>
                </a:cubicBezTo>
                <a:cubicBezTo>
                  <a:pt x="4570191" y="-36832"/>
                  <a:pt x="4796855" y="-3447"/>
                  <a:pt x="5044203" y="0"/>
                </a:cubicBezTo>
                <a:cubicBezTo>
                  <a:pt x="5291551" y="3447"/>
                  <a:pt x="5512812" y="24533"/>
                  <a:pt x="5657311" y="0"/>
                </a:cubicBezTo>
                <a:cubicBezTo>
                  <a:pt x="5801810" y="-24533"/>
                  <a:pt x="5898525" y="21550"/>
                  <a:pt x="6103207" y="0"/>
                </a:cubicBezTo>
                <a:cubicBezTo>
                  <a:pt x="6307889" y="-21550"/>
                  <a:pt x="6376320" y="5551"/>
                  <a:pt x="6549104" y="0"/>
                </a:cubicBezTo>
                <a:cubicBezTo>
                  <a:pt x="6721888" y="-5551"/>
                  <a:pt x="7007637" y="4226"/>
                  <a:pt x="7329423" y="0"/>
                </a:cubicBezTo>
                <a:cubicBezTo>
                  <a:pt x="7651209" y="-4226"/>
                  <a:pt x="7899224" y="-39551"/>
                  <a:pt x="8360558" y="0"/>
                </a:cubicBezTo>
                <a:cubicBezTo>
                  <a:pt x="8369818" y="123181"/>
                  <a:pt x="8349620" y="296634"/>
                  <a:pt x="8360558" y="564155"/>
                </a:cubicBezTo>
                <a:cubicBezTo>
                  <a:pt x="8371496" y="831677"/>
                  <a:pt x="8381525" y="927418"/>
                  <a:pt x="8360558" y="1200329"/>
                </a:cubicBezTo>
                <a:cubicBezTo>
                  <a:pt x="8019266" y="1166522"/>
                  <a:pt x="7880976" y="1228499"/>
                  <a:pt x="7663845" y="1200329"/>
                </a:cubicBezTo>
                <a:cubicBezTo>
                  <a:pt x="7446714" y="1172159"/>
                  <a:pt x="7336522" y="1189987"/>
                  <a:pt x="7217948" y="1200329"/>
                </a:cubicBezTo>
                <a:cubicBezTo>
                  <a:pt x="7099374" y="1210671"/>
                  <a:pt x="6876821" y="1193308"/>
                  <a:pt x="6688446" y="1200329"/>
                </a:cubicBezTo>
                <a:cubicBezTo>
                  <a:pt x="6500071" y="1207350"/>
                  <a:pt x="6186698" y="1175756"/>
                  <a:pt x="5824522" y="1200329"/>
                </a:cubicBezTo>
                <a:cubicBezTo>
                  <a:pt x="5462346" y="1224902"/>
                  <a:pt x="5451336" y="1178013"/>
                  <a:pt x="5295020" y="1200329"/>
                </a:cubicBezTo>
                <a:cubicBezTo>
                  <a:pt x="5138704" y="1222645"/>
                  <a:pt x="4926958" y="1226739"/>
                  <a:pt x="4598307" y="1200329"/>
                </a:cubicBezTo>
                <a:cubicBezTo>
                  <a:pt x="4269656" y="1173919"/>
                  <a:pt x="4188666" y="1216137"/>
                  <a:pt x="4068805" y="1200329"/>
                </a:cubicBezTo>
                <a:cubicBezTo>
                  <a:pt x="3948944" y="1184521"/>
                  <a:pt x="3617831" y="1201260"/>
                  <a:pt x="3372092" y="1200329"/>
                </a:cubicBezTo>
                <a:cubicBezTo>
                  <a:pt x="3126353" y="1199398"/>
                  <a:pt x="3036618" y="1185156"/>
                  <a:pt x="2926195" y="1200329"/>
                </a:cubicBezTo>
                <a:cubicBezTo>
                  <a:pt x="2815772" y="1215502"/>
                  <a:pt x="2675901" y="1197544"/>
                  <a:pt x="2480299" y="1200329"/>
                </a:cubicBezTo>
                <a:cubicBezTo>
                  <a:pt x="2284697" y="1203114"/>
                  <a:pt x="2003222" y="1171611"/>
                  <a:pt x="1699980" y="1200329"/>
                </a:cubicBezTo>
                <a:cubicBezTo>
                  <a:pt x="1396738" y="1229047"/>
                  <a:pt x="1321348" y="1196661"/>
                  <a:pt x="1086873" y="1200329"/>
                </a:cubicBezTo>
                <a:cubicBezTo>
                  <a:pt x="852398" y="1203997"/>
                  <a:pt x="293963" y="1163199"/>
                  <a:pt x="0" y="1200329"/>
                </a:cubicBezTo>
                <a:cubicBezTo>
                  <a:pt x="-29184" y="1007684"/>
                  <a:pt x="1099" y="750263"/>
                  <a:pt x="0" y="576158"/>
                </a:cubicBezTo>
                <a:cubicBezTo>
                  <a:pt x="-1099" y="402053"/>
                  <a:pt x="26128" y="158840"/>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Gamble?</a:t>
            </a:r>
          </a:p>
        </p:txBody>
      </p:sp>
    </p:spTree>
    <p:extLst>
      <p:ext uri="{BB962C8B-B14F-4D97-AF65-F5344CB8AC3E}">
        <p14:creationId xmlns:p14="http://schemas.microsoft.com/office/powerpoint/2010/main" val="1296839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36DEB0-6E92-2C15-5BCB-37E20D3EB008}"/>
              </a:ext>
            </a:extLst>
          </p:cNvPr>
          <p:cNvSpPr txBox="1"/>
          <p:nvPr/>
        </p:nvSpPr>
        <p:spPr>
          <a:xfrm>
            <a:off x="1974028" y="415799"/>
            <a:ext cx="5201323" cy="653384"/>
          </a:xfrm>
          <a:custGeom>
            <a:avLst/>
            <a:gdLst>
              <a:gd name="connsiteX0" fmla="*/ 0 w 5201323"/>
              <a:gd name="connsiteY0" fmla="*/ 0 h 653384"/>
              <a:gd name="connsiteX1" fmla="*/ 546139 w 5201323"/>
              <a:gd name="connsiteY1" fmla="*/ 0 h 653384"/>
              <a:gd name="connsiteX2" fmla="*/ 1248318 w 5201323"/>
              <a:gd name="connsiteY2" fmla="*/ 0 h 653384"/>
              <a:gd name="connsiteX3" fmla="*/ 1794456 w 5201323"/>
              <a:gd name="connsiteY3" fmla="*/ 0 h 653384"/>
              <a:gd name="connsiteX4" fmla="*/ 2288582 w 5201323"/>
              <a:gd name="connsiteY4" fmla="*/ 0 h 653384"/>
              <a:gd name="connsiteX5" fmla="*/ 2990761 w 5201323"/>
              <a:gd name="connsiteY5" fmla="*/ 0 h 653384"/>
              <a:gd name="connsiteX6" fmla="*/ 3640926 w 5201323"/>
              <a:gd name="connsiteY6" fmla="*/ 0 h 653384"/>
              <a:gd name="connsiteX7" fmla="*/ 4343105 w 5201323"/>
              <a:gd name="connsiteY7" fmla="*/ 0 h 653384"/>
              <a:gd name="connsiteX8" fmla="*/ 5201323 w 5201323"/>
              <a:gd name="connsiteY8" fmla="*/ 0 h 653384"/>
              <a:gd name="connsiteX9" fmla="*/ 5201323 w 5201323"/>
              <a:gd name="connsiteY9" fmla="*/ 653384 h 653384"/>
              <a:gd name="connsiteX10" fmla="*/ 4551158 w 5201323"/>
              <a:gd name="connsiteY10" fmla="*/ 653384 h 653384"/>
              <a:gd name="connsiteX11" fmla="*/ 3848979 w 5201323"/>
              <a:gd name="connsiteY11" fmla="*/ 653384 h 653384"/>
              <a:gd name="connsiteX12" fmla="*/ 3146800 w 5201323"/>
              <a:gd name="connsiteY12" fmla="*/ 653384 h 653384"/>
              <a:gd name="connsiteX13" fmla="*/ 2652675 w 5201323"/>
              <a:gd name="connsiteY13" fmla="*/ 653384 h 653384"/>
              <a:gd name="connsiteX14" fmla="*/ 2054523 w 5201323"/>
              <a:gd name="connsiteY14" fmla="*/ 653384 h 653384"/>
              <a:gd name="connsiteX15" fmla="*/ 1352344 w 5201323"/>
              <a:gd name="connsiteY15" fmla="*/ 653384 h 653384"/>
              <a:gd name="connsiteX16" fmla="*/ 858218 w 5201323"/>
              <a:gd name="connsiteY16" fmla="*/ 653384 h 653384"/>
              <a:gd name="connsiteX17" fmla="*/ 0 w 5201323"/>
              <a:gd name="connsiteY17" fmla="*/ 653384 h 653384"/>
              <a:gd name="connsiteX18" fmla="*/ 0 w 5201323"/>
              <a:gd name="connsiteY1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01323" h="653384" fill="none" extrusionOk="0">
                <a:moveTo>
                  <a:pt x="0" y="0"/>
                </a:moveTo>
                <a:cubicBezTo>
                  <a:pt x="125211" y="-2295"/>
                  <a:pt x="424417" y="-20988"/>
                  <a:pt x="546139" y="0"/>
                </a:cubicBezTo>
                <a:cubicBezTo>
                  <a:pt x="667861" y="20988"/>
                  <a:pt x="993637" y="-1265"/>
                  <a:pt x="1248318" y="0"/>
                </a:cubicBezTo>
                <a:cubicBezTo>
                  <a:pt x="1502999" y="1265"/>
                  <a:pt x="1607580" y="18837"/>
                  <a:pt x="1794456" y="0"/>
                </a:cubicBezTo>
                <a:cubicBezTo>
                  <a:pt x="1981332" y="-18837"/>
                  <a:pt x="2062184" y="18199"/>
                  <a:pt x="2288582" y="0"/>
                </a:cubicBezTo>
                <a:cubicBezTo>
                  <a:pt x="2514980" y="-18199"/>
                  <a:pt x="2642165" y="26738"/>
                  <a:pt x="2990761" y="0"/>
                </a:cubicBezTo>
                <a:cubicBezTo>
                  <a:pt x="3339357" y="-26738"/>
                  <a:pt x="3371591" y="-8479"/>
                  <a:pt x="3640926" y="0"/>
                </a:cubicBezTo>
                <a:cubicBezTo>
                  <a:pt x="3910261" y="8479"/>
                  <a:pt x="4058062" y="-1266"/>
                  <a:pt x="4343105" y="0"/>
                </a:cubicBezTo>
                <a:cubicBezTo>
                  <a:pt x="4628148" y="1266"/>
                  <a:pt x="4821752" y="213"/>
                  <a:pt x="5201323" y="0"/>
                </a:cubicBezTo>
                <a:cubicBezTo>
                  <a:pt x="5230631" y="245653"/>
                  <a:pt x="5168867" y="520128"/>
                  <a:pt x="5201323" y="653384"/>
                </a:cubicBezTo>
                <a:cubicBezTo>
                  <a:pt x="5008036" y="662811"/>
                  <a:pt x="4797422" y="657487"/>
                  <a:pt x="4551158" y="653384"/>
                </a:cubicBezTo>
                <a:cubicBezTo>
                  <a:pt x="4304895" y="649281"/>
                  <a:pt x="4194552" y="663547"/>
                  <a:pt x="3848979" y="653384"/>
                </a:cubicBezTo>
                <a:cubicBezTo>
                  <a:pt x="3503406" y="643221"/>
                  <a:pt x="3495772" y="641844"/>
                  <a:pt x="3146800" y="653384"/>
                </a:cubicBezTo>
                <a:cubicBezTo>
                  <a:pt x="2797828" y="664924"/>
                  <a:pt x="2831785" y="657822"/>
                  <a:pt x="2652675" y="653384"/>
                </a:cubicBezTo>
                <a:cubicBezTo>
                  <a:pt x="2473566" y="648946"/>
                  <a:pt x="2278105" y="669701"/>
                  <a:pt x="2054523" y="653384"/>
                </a:cubicBezTo>
                <a:cubicBezTo>
                  <a:pt x="1830941" y="637067"/>
                  <a:pt x="1580125" y="625563"/>
                  <a:pt x="1352344" y="653384"/>
                </a:cubicBezTo>
                <a:cubicBezTo>
                  <a:pt x="1124563" y="681205"/>
                  <a:pt x="1013687" y="651237"/>
                  <a:pt x="858218" y="653384"/>
                </a:cubicBezTo>
                <a:cubicBezTo>
                  <a:pt x="702749" y="655531"/>
                  <a:pt x="392469" y="615512"/>
                  <a:pt x="0" y="653384"/>
                </a:cubicBezTo>
                <a:cubicBezTo>
                  <a:pt x="20477" y="337814"/>
                  <a:pt x="-7019" y="217964"/>
                  <a:pt x="0" y="0"/>
                </a:cubicBezTo>
                <a:close/>
              </a:path>
              <a:path w="5201323" h="653384" stroke="0" extrusionOk="0">
                <a:moveTo>
                  <a:pt x="0" y="0"/>
                </a:moveTo>
                <a:cubicBezTo>
                  <a:pt x="175870" y="-31350"/>
                  <a:pt x="441356" y="4812"/>
                  <a:pt x="754192" y="0"/>
                </a:cubicBezTo>
                <a:cubicBezTo>
                  <a:pt x="1067028" y="-4812"/>
                  <a:pt x="1147347" y="425"/>
                  <a:pt x="1456370" y="0"/>
                </a:cubicBezTo>
                <a:cubicBezTo>
                  <a:pt x="1765393" y="-425"/>
                  <a:pt x="1937497" y="8416"/>
                  <a:pt x="2158549" y="0"/>
                </a:cubicBezTo>
                <a:cubicBezTo>
                  <a:pt x="2379601" y="-8416"/>
                  <a:pt x="2666738" y="32986"/>
                  <a:pt x="2912741" y="0"/>
                </a:cubicBezTo>
                <a:cubicBezTo>
                  <a:pt x="3158744" y="-32986"/>
                  <a:pt x="3395534" y="-32336"/>
                  <a:pt x="3614919" y="0"/>
                </a:cubicBezTo>
                <a:cubicBezTo>
                  <a:pt x="3834304" y="32336"/>
                  <a:pt x="3902607" y="17455"/>
                  <a:pt x="4109045" y="0"/>
                </a:cubicBezTo>
                <a:cubicBezTo>
                  <a:pt x="4315483" y="-17455"/>
                  <a:pt x="4794072" y="-13493"/>
                  <a:pt x="5201323" y="0"/>
                </a:cubicBezTo>
                <a:cubicBezTo>
                  <a:pt x="5215046" y="231475"/>
                  <a:pt x="5218304" y="377270"/>
                  <a:pt x="5201323" y="653384"/>
                </a:cubicBezTo>
                <a:cubicBezTo>
                  <a:pt x="4887059" y="643968"/>
                  <a:pt x="4701970" y="680155"/>
                  <a:pt x="4551158" y="653384"/>
                </a:cubicBezTo>
                <a:cubicBezTo>
                  <a:pt x="4400347" y="626613"/>
                  <a:pt x="4212130" y="677152"/>
                  <a:pt x="3900992" y="653384"/>
                </a:cubicBezTo>
                <a:cubicBezTo>
                  <a:pt x="3589854" y="629616"/>
                  <a:pt x="3524949" y="681274"/>
                  <a:pt x="3302840" y="653384"/>
                </a:cubicBezTo>
                <a:cubicBezTo>
                  <a:pt x="3080731" y="625494"/>
                  <a:pt x="3018335" y="644780"/>
                  <a:pt x="2756701" y="653384"/>
                </a:cubicBezTo>
                <a:cubicBezTo>
                  <a:pt x="2495067" y="661988"/>
                  <a:pt x="2403670" y="674006"/>
                  <a:pt x="2158549" y="653384"/>
                </a:cubicBezTo>
                <a:cubicBezTo>
                  <a:pt x="1913428" y="632762"/>
                  <a:pt x="1849930" y="667327"/>
                  <a:pt x="1664423" y="653384"/>
                </a:cubicBezTo>
                <a:cubicBezTo>
                  <a:pt x="1478916" y="639441"/>
                  <a:pt x="1344149" y="660334"/>
                  <a:pt x="1066271" y="653384"/>
                </a:cubicBezTo>
                <a:cubicBezTo>
                  <a:pt x="788393" y="646434"/>
                  <a:pt x="511697" y="658551"/>
                  <a:pt x="0" y="653384"/>
                </a:cubicBezTo>
                <a:cubicBezTo>
                  <a:pt x="19344" y="463935"/>
                  <a:pt x="-24650" y="19696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4"/>
              <a:tabLst/>
              <a:defRPr/>
            </a:pPr>
            <a:r>
              <a:rPr kumimoji="0" lang="en-US" sz="3600" b="0" i="0" u="none" strike="noStrike" kern="1200" cap="none" spc="0" normalizeH="0" baseline="0" noProof="0" dirty="0">
                <a:ln>
                  <a:noFill/>
                </a:ln>
                <a:uLnTx/>
                <a:uFillTx/>
                <a:latin typeface="Maiandra GD" pitchFamily="34" charset="0"/>
                <a:ea typeface="+mn-ea"/>
                <a:cs typeface="+mn-cs"/>
              </a:rPr>
              <a:t>It Breeds Other Sins</a:t>
            </a:r>
          </a:p>
        </p:txBody>
      </p:sp>
      <p:grpSp>
        <p:nvGrpSpPr>
          <p:cNvPr id="5" name="Group 4">
            <a:extLst>
              <a:ext uri="{FF2B5EF4-FFF2-40B4-BE49-F238E27FC236}">
                <a16:creationId xmlns:a16="http://schemas.microsoft.com/office/drawing/2014/main" id="{AB4682C7-12B6-EFFE-617D-17C782A5B775}"/>
              </a:ext>
            </a:extLst>
          </p:cNvPr>
          <p:cNvGrpSpPr/>
          <p:nvPr/>
        </p:nvGrpSpPr>
        <p:grpSpPr>
          <a:xfrm>
            <a:off x="6096000" y="1143000"/>
            <a:ext cx="2743200" cy="2362200"/>
            <a:chOff x="6096000" y="1143000"/>
            <a:chExt cx="2743200" cy="2362200"/>
          </a:xfrm>
        </p:grpSpPr>
        <p:sp>
          <p:nvSpPr>
            <p:cNvPr id="3" name="AutoShape 3">
              <a:extLst>
                <a:ext uri="{FF2B5EF4-FFF2-40B4-BE49-F238E27FC236}">
                  <a16:creationId xmlns:a16="http://schemas.microsoft.com/office/drawing/2014/main" id="{A7BC6E23-B983-C01D-F9A3-A4503471E3C8}"/>
                </a:ext>
              </a:extLst>
            </p:cNvPr>
            <p:cNvSpPr>
              <a:spLocks noChangeArrowheads="1"/>
            </p:cNvSpPr>
            <p:nvPr/>
          </p:nvSpPr>
          <p:spPr bwMode="auto">
            <a:xfrm>
              <a:off x="6096000" y="1143000"/>
              <a:ext cx="2743200" cy="2362200"/>
            </a:xfrm>
            <a:prstGeom prst="cloudCallout">
              <a:avLst>
                <a:gd name="adj1" fmla="val -71140"/>
                <a:gd name="adj2" fmla="val -54800"/>
              </a:avLst>
            </a:prstGeom>
            <a:solidFill>
              <a:srgbClr val="0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sz="2400">
                <a:solidFill>
                  <a:srgbClr val="FFFFFF"/>
                </a:solidFill>
                <a:latin typeface="Times New Roman" pitchFamily="18" charset="0"/>
              </a:endParaRPr>
            </a:p>
          </p:txBody>
        </p:sp>
        <p:sp>
          <p:nvSpPr>
            <p:cNvPr id="4" name="Text Box 4">
              <a:extLst>
                <a:ext uri="{FF2B5EF4-FFF2-40B4-BE49-F238E27FC236}">
                  <a16:creationId xmlns:a16="http://schemas.microsoft.com/office/drawing/2014/main" id="{D93CF46A-5CB5-9E6C-F387-7588C5A2D368}"/>
                </a:ext>
              </a:extLst>
            </p:cNvPr>
            <p:cNvSpPr txBox="1">
              <a:spLocks noChangeArrowheads="1"/>
            </p:cNvSpPr>
            <p:nvPr/>
          </p:nvSpPr>
          <p:spPr bwMode="auto">
            <a:xfrm>
              <a:off x="6210300" y="1456531"/>
              <a:ext cx="2514600" cy="173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50000"/>
                </a:spcBef>
                <a:spcAft>
                  <a:spcPct val="0"/>
                </a:spcAft>
              </a:pPr>
              <a:r>
                <a:rPr lang="en-US" sz="2400" dirty="0">
                  <a:solidFill>
                    <a:srgbClr val="FFFFFF"/>
                  </a:solidFill>
                  <a:latin typeface="Times New Roman" pitchFamily="18" charset="0"/>
                </a:rPr>
                <a:t>“…by their fruits ye shall know them” </a:t>
              </a:r>
            </a:p>
            <a:p>
              <a:pPr algn="ctr" eaLnBrk="0" fontAlgn="base" hangingPunct="0">
                <a:spcBef>
                  <a:spcPct val="50000"/>
                </a:spcBef>
                <a:spcAft>
                  <a:spcPct val="0"/>
                </a:spcAft>
              </a:pPr>
              <a:r>
                <a:rPr lang="en-US" sz="2400" dirty="0">
                  <a:solidFill>
                    <a:srgbClr val="FFFFFF"/>
                  </a:solidFill>
                  <a:latin typeface="Times New Roman" pitchFamily="18" charset="0"/>
                </a:rPr>
                <a:t>(Matt. 7:20).</a:t>
              </a:r>
            </a:p>
          </p:txBody>
        </p:sp>
      </p:grpSp>
      <p:grpSp>
        <p:nvGrpSpPr>
          <p:cNvPr id="6" name="Group 15">
            <a:extLst>
              <a:ext uri="{FF2B5EF4-FFF2-40B4-BE49-F238E27FC236}">
                <a16:creationId xmlns:a16="http://schemas.microsoft.com/office/drawing/2014/main" id="{683FEA72-761B-246A-7995-ED21E1F4281C}"/>
              </a:ext>
            </a:extLst>
          </p:cNvPr>
          <p:cNvGrpSpPr>
            <a:grpSpLocks/>
          </p:cNvGrpSpPr>
          <p:nvPr/>
        </p:nvGrpSpPr>
        <p:grpSpPr bwMode="auto">
          <a:xfrm>
            <a:off x="773657" y="3241638"/>
            <a:ext cx="2286000" cy="1905000"/>
            <a:chOff x="528" y="1920"/>
            <a:chExt cx="1440" cy="1200"/>
          </a:xfrm>
        </p:grpSpPr>
        <p:sp>
          <p:nvSpPr>
            <p:cNvPr id="7" name="Rectangle 7">
              <a:extLst>
                <a:ext uri="{FF2B5EF4-FFF2-40B4-BE49-F238E27FC236}">
                  <a16:creationId xmlns:a16="http://schemas.microsoft.com/office/drawing/2014/main" id="{05144680-D616-F9FD-EECC-B7D277AED89D}"/>
                </a:ext>
              </a:extLst>
            </p:cNvPr>
            <p:cNvSpPr>
              <a:spLocks noChangeArrowheads="1"/>
            </p:cNvSpPr>
            <p:nvPr/>
          </p:nvSpPr>
          <p:spPr bwMode="auto">
            <a:xfrm>
              <a:off x="528" y="1920"/>
              <a:ext cx="1440" cy="12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fill="none" extrusionOk="0">
                  <a:moveTo>
                    <a:pt x="0" y="0"/>
                  </a:moveTo>
                  <a:cubicBezTo>
                    <a:pt x="3200" y="126"/>
                    <a:pt x="6952" y="-244"/>
                    <a:pt x="10000" y="0"/>
                  </a:cubicBezTo>
                  <a:cubicBezTo>
                    <a:pt x="9931" y="4063"/>
                    <a:pt x="10094" y="5304"/>
                    <a:pt x="10000" y="10000"/>
                  </a:cubicBezTo>
                  <a:cubicBezTo>
                    <a:pt x="5493" y="10301"/>
                    <a:pt x="2070" y="10052"/>
                    <a:pt x="0" y="10000"/>
                  </a:cubicBezTo>
                  <a:cubicBezTo>
                    <a:pt x="-176" y="5786"/>
                    <a:pt x="-449" y="2437"/>
                    <a:pt x="0" y="0"/>
                  </a:cubicBezTo>
                  <a:close/>
                </a:path>
                <a:path w="10000" h="10000" stroke="0" extrusionOk="0">
                  <a:moveTo>
                    <a:pt x="0" y="0"/>
                  </a:moveTo>
                  <a:cubicBezTo>
                    <a:pt x="3583" y="347"/>
                    <a:pt x="7127" y="-457"/>
                    <a:pt x="10000" y="0"/>
                  </a:cubicBezTo>
                  <a:cubicBezTo>
                    <a:pt x="9510" y="4596"/>
                    <a:pt x="10243" y="7680"/>
                    <a:pt x="10000" y="10000"/>
                  </a:cubicBezTo>
                  <a:cubicBezTo>
                    <a:pt x="5004" y="10091"/>
                    <a:pt x="2314" y="10255"/>
                    <a:pt x="0" y="10000"/>
                  </a:cubicBezTo>
                  <a:cubicBezTo>
                    <a:pt x="442" y="7441"/>
                    <a:pt x="478" y="2551"/>
                    <a:pt x="0" y="0"/>
                  </a:cubicBezTo>
                  <a:close/>
                </a:path>
              </a:pathLst>
            </a:custGeom>
            <a:solidFill>
              <a:srgbClr val="FFFFCC"/>
            </a:solidFill>
            <a:ln w="28575">
              <a:solidFill>
                <a:schemeClr val="tx1">
                  <a:lumMod val="65000"/>
                  <a:lumOff val="35000"/>
                </a:schemeClr>
              </a:solidFill>
              <a:miter lim="800000"/>
              <a:headEnd/>
              <a:tailEnd/>
              <a:extLst>
                <a:ext uri="{C807C97D-BFC1-408E-A445-0C87EB9F89A2}">
                  <ask:lineSketchStyleProps xmlns:ask="http://schemas.microsoft.com/office/drawing/2018/sketchyshapes" sd="2395563274">
                    <a:prstGeom prst="rect">
                      <a:avLst/>
                    </a:prstGeom>
                    <ask:type>
                      <ask:lineSketchFreehand/>
                    </ask:type>
                  </ask:lineSketchStyleProps>
                </a:ext>
              </a:extLst>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a:solidFill>
                  <a:srgbClr val="0000FF"/>
                </a:solidFill>
              </a:endParaRPr>
            </a:p>
          </p:txBody>
        </p:sp>
        <p:sp>
          <p:nvSpPr>
            <p:cNvPr id="8" name="Text Box 8">
              <a:extLst>
                <a:ext uri="{FF2B5EF4-FFF2-40B4-BE49-F238E27FC236}">
                  <a16:creationId xmlns:a16="http://schemas.microsoft.com/office/drawing/2014/main" id="{87C4B2BD-F6D7-3C97-F02E-2C8E36F2E687}"/>
                </a:ext>
              </a:extLst>
            </p:cNvPr>
            <p:cNvSpPr txBox="1">
              <a:spLocks noChangeArrowheads="1"/>
            </p:cNvSpPr>
            <p:nvPr/>
          </p:nvSpPr>
          <p:spPr bwMode="auto">
            <a:xfrm>
              <a:off x="528" y="2160"/>
              <a:ext cx="1344" cy="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50000"/>
                </a:spcBef>
                <a:spcAft>
                  <a:spcPct val="0"/>
                </a:spcAft>
              </a:pPr>
              <a:r>
                <a:rPr lang="en-US" sz="2400" b="1" dirty="0">
                  <a:solidFill>
                    <a:srgbClr val="0000FF"/>
                  </a:solidFill>
                </a:rPr>
                <a:t>To Support</a:t>
              </a:r>
            </a:p>
            <a:p>
              <a:pPr algn="ctr" eaLnBrk="0" fontAlgn="base" hangingPunct="0">
                <a:spcBef>
                  <a:spcPct val="50000"/>
                </a:spcBef>
                <a:spcAft>
                  <a:spcPct val="0"/>
                </a:spcAft>
              </a:pPr>
              <a:r>
                <a:rPr lang="en-US" sz="2400" b="1" dirty="0">
                  <a:solidFill>
                    <a:srgbClr val="0000FF"/>
                  </a:solidFill>
                </a:rPr>
                <a:t>Gambling</a:t>
              </a:r>
              <a:endParaRPr lang="en-US" sz="2400" dirty="0">
                <a:solidFill>
                  <a:srgbClr val="0000FF"/>
                </a:solidFill>
              </a:endParaRPr>
            </a:p>
          </p:txBody>
        </p:sp>
      </p:grpSp>
      <p:grpSp>
        <p:nvGrpSpPr>
          <p:cNvPr id="17" name="Group 16">
            <a:extLst>
              <a:ext uri="{FF2B5EF4-FFF2-40B4-BE49-F238E27FC236}">
                <a16:creationId xmlns:a16="http://schemas.microsoft.com/office/drawing/2014/main" id="{351EBBDC-EDEB-315B-7D03-15C66D279B16}"/>
              </a:ext>
            </a:extLst>
          </p:cNvPr>
          <p:cNvGrpSpPr/>
          <p:nvPr/>
        </p:nvGrpSpPr>
        <p:grpSpPr>
          <a:xfrm>
            <a:off x="6044003" y="3241638"/>
            <a:ext cx="2286000" cy="1905000"/>
            <a:chOff x="6044003" y="3241638"/>
            <a:chExt cx="2286000" cy="1905000"/>
          </a:xfrm>
        </p:grpSpPr>
        <p:sp>
          <p:nvSpPr>
            <p:cNvPr id="10" name="Rectangle 5">
              <a:extLst>
                <a:ext uri="{FF2B5EF4-FFF2-40B4-BE49-F238E27FC236}">
                  <a16:creationId xmlns:a16="http://schemas.microsoft.com/office/drawing/2014/main" id="{1CFFCD10-6EB6-38BC-478B-C538D877BBBF}"/>
                </a:ext>
              </a:extLst>
            </p:cNvPr>
            <p:cNvSpPr>
              <a:spLocks noChangeArrowheads="1"/>
            </p:cNvSpPr>
            <p:nvPr/>
          </p:nvSpPr>
          <p:spPr bwMode="auto">
            <a:xfrm>
              <a:off x="6044003" y="3241638"/>
              <a:ext cx="2286000" cy="1905000"/>
            </a:xfrm>
            <a:custGeom>
              <a:avLst/>
              <a:gdLst>
                <a:gd name="connsiteX0" fmla="*/ 0 w 2286000"/>
                <a:gd name="connsiteY0" fmla="*/ 0 h 1905000"/>
                <a:gd name="connsiteX1" fmla="*/ 525780 w 2286000"/>
                <a:gd name="connsiteY1" fmla="*/ 0 h 1905000"/>
                <a:gd name="connsiteX2" fmla="*/ 1028700 w 2286000"/>
                <a:gd name="connsiteY2" fmla="*/ 0 h 1905000"/>
                <a:gd name="connsiteX3" fmla="*/ 1600200 w 2286000"/>
                <a:gd name="connsiteY3" fmla="*/ 0 h 1905000"/>
                <a:gd name="connsiteX4" fmla="*/ 2286000 w 2286000"/>
                <a:gd name="connsiteY4" fmla="*/ 0 h 1905000"/>
                <a:gd name="connsiteX5" fmla="*/ 2286000 w 2286000"/>
                <a:gd name="connsiteY5" fmla="*/ 654050 h 1905000"/>
                <a:gd name="connsiteX6" fmla="*/ 2286000 w 2286000"/>
                <a:gd name="connsiteY6" fmla="*/ 1289050 h 1905000"/>
                <a:gd name="connsiteX7" fmla="*/ 2286000 w 2286000"/>
                <a:gd name="connsiteY7" fmla="*/ 1905000 h 1905000"/>
                <a:gd name="connsiteX8" fmla="*/ 1737360 w 2286000"/>
                <a:gd name="connsiteY8" fmla="*/ 1905000 h 1905000"/>
                <a:gd name="connsiteX9" fmla="*/ 1211580 w 2286000"/>
                <a:gd name="connsiteY9" fmla="*/ 1905000 h 1905000"/>
                <a:gd name="connsiteX10" fmla="*/ 708660 w 2286000"/>
                <a:gd name="connsiteY10" fmla="*/ 1905000 h 1905000"/>
                <a:gd name="connsiteX11" fmla="*/ 0 w 2286000"/>
                <a:gd name="connsiteY11" fmla="*/ 1905000 h 1905000"/>
                <a:gd name="connsiteX12" fmla="*/ 0 w 2286000"/>
                <a:gd name="connsiteY12" fmla="*/ 1289050 h 1905000"/>
                <a:gd name="connsiteX13" fmla="*/ 0 w 2286000"/>
                <a:gd name="connsiteY13" fmla="*/ 711200 h 1905000"/>
                <a:gd name="connsiteX14" fmla="*/ 0 w 2286000"/>
                <a:gd name="connsiteY14" fmla="*/ 0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86000" h="1905000" fill="none" extrusionOk="0">
                  <a:moveTo>
                    <a:pt x="0" y="0"/>
                  </a:moveTo>
                  <a:cubicBezTo>
                    <a:pt x="261541" y="-503"/>
                    <a:pt x="398740" y="-18004"/>
                    <a:pt x="525780" y="0"/>
                  </a:cubicBezTo>
                  <a:cubicBezTo>
                    <a:pt x="652820" y="18004"/>
                    <a:pt x="856614" y="8302"/>
                    <a:pt x="1028700" y="0"/>
                  </a:cubicBezTo>
                  <a:cubicBezTo>
                    <a:pt x="1200786" y="-8302"/>
                    <a:pt x="1460129" y="16353"/>
                    <a:pt x="1600200" y="0"/>
                  </a:cubicBezTo>
                  <a:cubicBezTo>
                    <a:pt x="1740271" y="-16353"/>
                    <a:pt x="2114685" y="-11988"/>
                    <a:pt x="2286000" y="0"/>
                  </a:cubicBezTo>
                  <a:cubicBezTo>
                    <a:pt x="2269006" y="290222"/>
                    <a:pt x="2310433" y="408757"/>
                    <a:pt x="2286000" y="654050"/>
                  </a:cubicBezTo>
                  <a:cubicBezTo>
                    <a:pt x="2261568" y="899343"/>
                    <a:pt x="2316872" y="1077695"/>
                    <a:pt x="2286000" y="1289050"/>
                  </a:cubicBezTo>
                  <a:cubicBezTo>
                    <a:pt x="2255128" y="1500405"/>
                    <a:pt x="2310767" y="1675232"/>
                    <a:pt x="2286000" y="1905000"/>
                  </a:cubicBezTo>
                  <a:cubicBezTo>
                    <a:pt x="2174656" y="1922317"/>
                    <a:pt x="1940320" y="1908952"/>
                    <a:pt x="1737360" y="1905000"/>
                  </a:cubicBezTo>
                  <a:cubicBezTo>
                    <a:pt x="1534400" y="1901048"/>
                    <a:pt x="1445541" y="1896084"/>
                    <a:pt x="1211580" y="1905000"/>
                  </a:cubicBezTo>
                  <a:cubicBezTo>
                    <a:pt x="977619" y="1913916"/>
                    <a:pt x="905918" y="1899644"/>
                    <a:pt x="708660" y="1905000"/>
                  </a:cubicBezTo>
                  <a:cubicBezTo>
                    <a:pt x="511402" y="1910356"/>
                    <a:pt x="295170" y="1878931"/>
                    <a:pt x="0" y="1905000"/>
                  </a:cubicBezTo>
                  <a:cubicBezTo>
                    <a:pt x="-719" y="1746396"/>
                    <a:pt x="5670" y="1591442"/>
                    <a:pt x="0" y="1289050"/>
                  </a:cubicBezTo>
                  <a:cubicBezTo>
                    <a:pt x="-5670" y="986658"/>
                    <a:pt x="-23564" y="985634"/>
                    <a:pt x="0" y="711200"/>
                  </a:cubicBezTo>
                  <a:cubicBezTo>
                    <a:pt x="23564" y="436766"/>
                    <a:pt x="-20340" y="309976"/>
                    <a:pt x="0" y="0"/>
                  </a:cubicBezTo>
                  <a:close/>
                </a:path>
                <a:path w="2286000" h="1905000" stroke="0" extrusionOk="0">
                  <a:moveTo>
                    <a:pt x="0" y="0"/>
                  </a:moveTo>
                  <a:cubicBezTo>
                    <a:pt x="115790" y="-27902"/>
                    <a:pt x="318670" y="23745"/>
                    <a:pt x="571500" y="0"/>
                  </a:cubicBezTo>
                  <a:cubicBezTo>
                    <a:pt x="824330" y="-23745"/>
                    <a:pt x="951493" y="-14533"/>
                    <a:pt x="1188720" y="0"/>
                  </a:cubicBezTo>
                  <a:cubicBezTo>
                    <a:pt x="1425947" y="14533"/>
                    <a:pt x="1473975" y="-11517"/>
                    <a:pt x="1737360" y="0"/>
                  </a:cubicBezTo>
                  <a:cubicBezTo>
                    <a:pt x="2000745" y="11517"/>
                    <a:pt x="2074947" y="10956"/>
                    <a:pt x="2286000" y="0"/>
                  </a:cubicBezTo>
                  <a:cubicBezTo>
                    <a:pt x="2278829" y="243651"/>
                    <a:pt x="2277763" y="403585"/>
                    <a:pt x="2286000" y="577850"/>
                  </a:cubicBezTo>
                  <a:cubicBezTo>
                    <a:pt x="2294238" y="752115"/>
                    <a:pt x="2303555" y="892758"/>
                    <a:pt x="2286000" y="1174750"/>
                  </a:cubicBezTo>
                  <a:cubicBezTo>
                    <a:pt x="2268445" y="1456742"/>
                    <a:pt x="2286079" y="1593271"/>
                    <a:pt x="2286000" y="1905000"/>
                  </a:cubicBezTo>
                  <a:cubicBezTo>
                    <a:pt x="2127417" y="1928885"/>
                    <a:pt x="1906490" y="1892254"/>
                    <a:pt x="1760220" y="1905000"/>
                  </a:cubicBezTo>
                  <a:cubicBezTo>
                    <a:pt x="1613950" y="1917746"/>
                    <a:pt x="1422656" y="1899593"/>
                    <a:pt x="1257300" y="1905000"/>
                  </a:cubicBezTo>
                  <a:cubicBezTo>
                    <a:pt x="1091944" y="1910407"/>
                    <a:pt x="886932" y="1929526"/>
                    <a:pt x="731520" y="1905000"/>
                  </a:cubicBezTo>
                  <a:cubicBezTo>
                    <a:pt x="576108" y="1880474"/>
                    <a:pt x="174035" y="1933215"/>
                    <a:pt x="0" y="1905000"/>
                  </a:cubicBezTo>
                  <a:cubicBezTo>
                    <a:pt x="-29461" y="1766308"/>
                    <a:pt x="-14780" y="1505848"/>
                    <a:pt x="0" y="1308100"/>
                  </a:cubicBezTo>
                  <a:cubicBezTo>
                    <a:pt x="14780" y="1110352"/>
                    <a:pt x="-17354" y="905064"/>
                    <a:pt x="0" y="730250"/>
                  </a:cubicBezTo>
                  <a:cubicBezTo>
                    <a:pt x="17354" y="555436"/>
                    <a:pt x="13494" y="158480"/>
                    <a:pt x="0" y="0"/>
                  </a:cubicBezTo>
                  <a:close/>
                </a:path>
              </a:pathLst>
            </a:custGeom>
            <a:solidFill>
              <a:srgbClr val="FFFFCC"/>
            </a:solidFill>
            <a:ln w="28575">
              <a:solidFill>
                <a:schemeClr val="tx1">
                  <a:lumMod val="65000"/>
                  <a:lumOff val="35000"/>
                </a:schemeClr>
              </a:solidFill>
              <a:miter lim="800000"/>
              <a:headEnd/>
              <a:tailEnd/>
              <a:extLst>
                <a:ext uri="{C807C97D-BFC1-408E-A445-0C87EB9F89A2}">
                  <ask:lineSketchStyleProps xmlns:ask="http://schemas.microsoft.com/office/drawing/2018/sketchyshapes" sd="3419407793">
                    <a:prstGeom prst="rect">
                      <a:avLst/>
                    </a:prstGeom>
                    <ask:type>
                      <ask:lineSketchFreehand/>
                    </ask:type>
                  </ask:lineSketchStyleProps>
                </a:ext>
              </a:extLst>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FFFFFF"/>
                </a:solidFill>
              </a:endParaRPr>
            </a:p>
          </p:txBody>
        </p:sp>
        <p:sp>
          <p:nvSpPr>
            <p:cNvPr id="11" name="Text Box 10">
              <a:extLst>
                <a:ext uri="{FF2B5EF4-FFF2-40B4-BE49-F238E27FC236}">
                  <a16:creationId xmlns:a16="http://schemas.microsoft.com/office/drawing/2014/main" id="{6A505BE5-4B22-8004-FD49-490D08791456}"/>
                </a:ext>
              </a:extLst>
            </p:cNvPr>
            <p:cNvSpPr txBox="1">
              <a:spLocks noChangeArrowheads="1"/>
            </p:cNvSpPr>
            <p:nvPr/>
          </p:nvSpPr>
          <p:spPr bwMode="auto">
            <a:xfrm>
              <a:off x="6120203" y="3241638"/>
              <a:ext cx="2133600" cy="175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50000"/>
                </a:spcBef>
                <a:spcAft>
                  <a:spcPct val="0"/>
                </a:spcAft>
              </a:pPr>
              <a:r>
                <a:rPr lang="en-US" sz="2400" b="1" dirty="0">
                  <a:solidFill>
                    <a:srgbClr val="0000FF"/>
                  </a:solidFill>
                </a:rPr>
                <a:t>General Crime -in</a:t>
              </a:r>
            </a:p>
            <a:p>
              <a:pPr algn="ctr" eaLnBrk="0" fontAlgn="base" hangingPunct="0">
                <a:spcBef>
                  <a:spcPct val="50000"/>
                </a:spcBef>
                <a:spcAft>
                  <a:spcPct val="0"/>
                </a:spcAft>
              </a:pPr>
              <a:r>
                <a:rPr lang="en-US" sz="2400" b="1" dirty="0">
                  <a:solidFill>
                    <a:srgbClr val="0000FF"/>
                  </a:solidFill>
                </a:rPr>
                <a:t>Gambling Areas</a:t>
              </a:r>
              <a:endParaRPr lang="en-US" sz="2400" dirty="0">
                <a:solidFill>
                  <a:srgbClr val="0000FF"/>
                </a:solidFill>
              </a:endParaRPr>
            </a:p>
          </p:txBody>
        </p:sp>
      </p:grpSp>
      <p:grpSp>
        <p:nvGrpSpPr>
          <p:cNvPr id="16" name="Group 15">
            <a:extLst>
              <a:ext uri="{FF2B5EF4-FFF2-40B4-BE49-F238E27FC236}">
                <a16:creationId xmlns:a16="http://schemas.microsoft.com/office/drawing/2014/main" id="{617E51FF-9C2F-8CFF-D13E-2BA88BBCAA63}"/>
              </a:ext>
            </a:extLst>
          </p:cNvPr>
          <p:cNvGrpSpPr/>
          <p:nvPr/>
        </p:nvGrpSpPr>
        <p:grpSpPr>
          <a:xfrm>
            <a:off x="3370730" y="3241640"/>
            <a:ext cx="2295525" cy="1905001"/>
            <a:chOff x="3370730" y="3241640"/>
            <a:chExt cx="2295525" cy="1905001"/>
          </a:xfrm>
        </p:grpSpPr>
        <p:sp>
          <p:nvSpPr>
            <p:cNvPr id="13" name="Rectangle 6">
              <a:extLst>
                <a:ext uri="{FF2B5EF4-FFF2-40B4-BE49-F238E27FC236}">
                  <a16:creationId xmlns:a16="http://schemas.microsoft.com/office/drawing/2014/main" id="{DEDEE7DE-26DA-EFEF-8658-981EA35AA8D4}"/>
                </a:ext>
              </a:extLst>
            </p:cNvPr>
            <p:cNvSpPr>
              <a:spLocks noChangeArrowheads="1"/>
            </p:cNvSpPr>
            <p:nvPr/>
          </p:nvSpPr>
          <p:spPr bwMode="auto">
            <a:xfrm>
              <a:off x="3370730" y="3241640"/>
              <a:ext cx="2286000" cy="1905001"/>
            </a:xfrm>
            <a:custGeom>
              <a:avLst/>
              <a:gdLst>
                <a:gd name="connsiteX0" fmla="*/ 0 w 2286000"/>
                <a:gd name="connsiteY0" fmla="*/ 0 h 1905001"/>
                <a:gd name="connsiteX1" fmla="*/ 525780 w 2286000"/>
                <a:gd name="connsiteY1" fmla="*/ 0 h 1905001"/>
                <a:gd name="connsiteX2" fmla="*/ 1028700 w 2286000"/>
                <a:gd name="connsiteY2" fmla="*/ 0 h 1905001"/>
                <a:gd name="connsiteX3" fmla="*/ 1531620 w 2286000"/>
                <a:gd name="connsiteY3" fmla="*/ 0 h 1905001"/>
                <a:gd name="connsiteX4" fmla="*/ 2286000 w 2286000"/>
                <a:gd name="connsiteY4" fmla="*/ 0 h 1905001"/>
                <a:gd name="connsiteX5" fmla="*/ 2286000 w 2286000"/>
                <a:gd name="connsiteY5" fmla="*/ 596900 h 1905001"/>
                <a:gd name="connsiteX6" fmla="*/ 2286000 w 2286000"/>
                <a:gd name="connsiteY6" fmla="*/ 1270001 h 1905001"/>
                <a:gd name="connsiteX7" fmla="*/ 2286000 w 2286000"/>
                <a:gd name="connsiteY7" fmla="*/ 1905001 h 1905001"/>
                <a:gd name="connsiteX8" fmla="*/ 1737360 w 2286000"/>
                <a:gd name="connsiteY8" fmla="*/ 1905001 h 1905001"/>
                <a:gd name="connsiteX9" fmla="*/ 1188720 w 2286000"/>
                <a:gd name="connsiteY9" fmla="*/ 1905001 h 1905001"/>
                <a:gd name="connsiteX10" fmla="*/ 640080 w 2286000"/>
                <a:gd name="connsiteY10" fmla="*/ 1905001 h 1905001"/>
                <a:gd name="connsiteX11" fmla="*/ 0 w 2286000"/>
                <a:gd name="connsiteY11" fmla="*/ 1905001 h 1905001"/>
                <a:gd name="connsiteX12" fmla="*/ 0 w 2286000"/>
                <a:gd name="connsiteY12" fmla="*/ 1231901 h 1905001"/>
                <a:gd name="connsiteX13" fmla="*/ 0 w 2286000"/>
                <a:gd name="connsiteY13" fmla="*/ 577850 h 1905001"/>
                <a:gd name="connsiteX14" fmla="*/ 0 w 2286000"/>
                <a:gd name="connsiteY14" fmla="*/ 0 h 190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86000" h="1905001" fill="none" extrusionOk="0">
                  <a:moveTo>
                    <a:pt x="0" y="0"/>
                  </a:moveTo>
                  <a:cubicBezTo>
                    <a:pt x="177173" y="22049"/>
                    <a:pt x="333185" y="5872"/>
                    <a:pt x="525780" y="0"/>
                  </a:cubicBezTo>
                  <a:cubicBezTo>
                    <a:pt x="718375" y="-5872"/>
                    <a:pt x="800504" y="-22881"/>
                    <a:pt x="1028700" y="0"/>
                  </a:cubicBezTo>
                  <a:cubicBezTo>
                    <a:pt x="1256896" y="22881"/>
                    <a:pt x="1429023" y="14519"/>
                    <a:pt x="1531620" y="0"/>
                  </a:cubicBezTo>
                  <a:cubicBezTo>
                    <a:pt x="1634217" y="-14519"/>
                    <a:pt x="1963587" y="-25854"/>
                    <a:pt x="2286000" y="0"/>
                  </a:cubicBezTo>
                  <a:cubicBezTo>
                    <a:pt x="2268581" y="254920"/>
                    <a:pt x="2286123" y="308875"/>
                    <a:pt x="2286000" y="596900"/>
                  </a:cubicBezTo>
                  <a:cubicBezTo>
                    <a:pt x="2285877" y="884925"/>
                    <a:pt x="2318483" y="1116581"/>
                    <a:pt x="2286000" y="1270001"/>
                  </a:cubicBezTo>
                  <a:cubicBezTo>
                    <a:pt x="2253517" y="1423421"/>
                    <a:pt x="2268336" y="1746687"/>
                    <a:pt x="2286000" y="1905001"/>
                  </a:cubicBezTo>
                  <a:cubicBezTo>
                    <a:pt x="2040404" y="1881633"/>
                    <a:pt x="1855399" y="1914711"/>
                    <a:pt x="1737360" y="1905001"/>
                  </a:cubicBezTo>
                  <a:cubicBezTo>
                    <a:pt x="1619321" y="1895291"/>
                    <a:pt x="1408844" y="1878678"/>
                    <a:pt x="1188720" y="1905001"/>
                  </a:cubicBezTo>
                  <a:cubicBezTo>
                    <a:pt x="968596" y="1931324"/>
                    <a:pt x="911928" y="1914161"/>
                    <a:pt x="640080" y="1905001"/>
                  </a:cubicBezTo>
                  <a:cubicBezTo>
                    <a:pt x="368232" y="1895841"/>
                    <a:pt x="243220" y="1909170"/>
                    <a:pt x="0" y="1905001"/>
                  </a:cubicBezTo>
                  <a:cubicBezTo>
                    <a:pt x="-10905" y="1632595"/>
                    <a:pt x="3971" y="1451001"/>
                    <a:pt x="0" y="1231901"/>
                  </a:cubicBezTo>
                  <a:cubicBezTo>
                    <a:pt x="-3971" y="1012801"/>
                    <a:pt x="30888" y="781345"/>
                    <a:pt x="0" y="577850"/>
                  </a:cubicBezTo>
                  <a:cubicBezTo>
                    <a:pt x="-30888" y="374355"/>
                    <a:pt x="13708" y="272372"/>
                    <a:pt x="0" y="0"/>
                  </a:cubicBezTo>
                  <a:close/>
                </a:path>
                <a:path w="2286000" h="1905001" stroke="0" extrusionOk="0">
                  <a:moveTo>
                    <a:pt x="0" y="0"/>
                  </a:moveTo>
                  <a:cubicBezTo>
                    <a:pt x="250419" y="17545"/>
                    <a:pt x="368213" y="-18076"/>
                    <a:pt x="525780" y="0"/>
                  </a:cubicBezTo>
                  <a:cubicBezTo>
                    <a:pt x="683347" y="18076"/>
                    <a:pt x="847807" y="8358"/>
                    <a:pt x="1120140" y="0"/>
                  </a:cubicBezTo>
                  <a:cubicBezTo>
                    <a:pt x="1392473" y="-8358"/>
                    <a:pt x="1520557" y="20405"/>
                    <a:pt x="1623060" y="0"/>
                  </a:cubicBezTo>
                  <a:cubicBezTo>
                    <a:pt x="1725563" y="-20405"/>
                    <a:pt x="2119788" y="10026"/>
                    <a:pt x="2286000" y="0"/>
                  </a:cubicBezTo>
                  <a:cubicBezTo>
                    <a:pt x="2287221" y="159735"/>
                    <a:pt x="2314540" y="391681"/>
                    <a:pt x="2286000" y="615950"/>
                  </a:cubicBezTo>
                  <a:cubicBezTo>
                    <a:pt x="2257461" y="840219"/>
                    <a:pt x="2252798" y="973222"/>
                    <a:pt x="2286000" y="1289051"/>
                  </a:cubicBezTo>
                  <a:cubicBezTo>
                    <a:pt x="2319202" y="1604880"/>
                    <a:pt x="2286941" y="1640622"/>
                    <a:pt x="2286000" y="1905001"/>
                  </a:cubicBezTo>
                  <a:cubicBezTo>
                    <a:pt x="2090373" y="1900562"/>
                    <a:pt x="1900341" y="1929675"/>
                    <a:pt x="1668780" y="1905001"/>
                  </a:cubicBezTo>
                  <a:cubicBezTo>
                    <a:pt x="1437219" y="1880327"/>
                    <a:pt x="1317533" y="1931062"/>
                    <a:pt x="1074420" y="1905001"/>
                  </a:cubicBezTo>
                  <a:cubicBezTo>
                    <a:pt x="831307" y="1878940"/>
                    <a:pt x="665046" y="1891783"/>
                    <a:pt x="525780" y="1905001"/>
                  </a:cubicBezTo>
                  <a:cubicBezTo>
                    <a:pt x="386514" y="1918219"/>
                    <a:pt x="200673" y="1899847"/>
                    <a:pt x="0" y="1905001"/>
                  </a:cubicBezTo>
                  <a:cubicBezTo>
                    <a:pt x="11159" y="1742427"/>
                    <a:pt x="10507" y="1452923"/>
                    <a:pt x="0" y="1289051"/>
                  </a:cubicBezTo>
                  <a:cubicBezTo>
                    <a:pt x="-10507" y="1125179"/>
                    <a:pt x="-2495" y="905155"/>
                    <a:pt x="0" y="635000"/>
                  </a:cubicBezTo>
                  <a:cubicBezTo>
                    <a:pt x="2495" y="364845"/>
                    <a:pt x="27733" y="213211"/>
                    <a:pt x="0" y="0"/>
                  </a:cubicBezTo>
                  <a:close/>
                </a:path>
              </a:pathLst>
            </a:custGeom>
            <a:solidFill>
              <a:srgbClr val="FFFFCC"/>
            </a:solidFill>
            <a:ln w="28575">
              <a:solidFill>
                <a:schemeClr val="tx1">
                  <a:lumMod val="65000"/>
                  <a:lumOff val="35000"/>
                </a:schemeClr>
              </a:solidFill>
              <a:miter lim="800000"/>
              <a:headEnd/>
              <a:tailEnd/>
              <a:extLst>
                <a:ext uri="{C807C97D-BFC1-408E-A445-0C87EB9F89A2}">
                  <ask:lineSketchStyleProps xmlns:ask="http://schemas.microsoft.com/office/drawing/2018/sketchyshapes" sd="955855421">
                    <a:prstGeom prst="rect">
                      <a:avLst/>
                    </a:prstGeom>
                    <ask:type>
                      <ask:lineSketchFreehand/>
                    </ask:type>
                  </ask:lineSketchStyleProps>
                </a:ext>
              </a:extLst>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a:solidFill>
                  <a:srgbClr val="0000FF"/>
                </a:solidFill>
              </a:endParaRPr>
            </a:p>
          </p:txBody>
        </p:sp>
        <p:sp>
          <p:nvSpPr>
            <p:cNvPr id="14" name="Text Box 9">
              <a:extLst>
                <a:ext uri="{FF2B5EF4-FFF2-40B4-BE49-F238E27FC236}">
                  <a16:creationId xmlns:a16="http://schemas.microsoft.com/office/drawing/2014/main" id="{597386DB-55B8-C92F-FDBE-47DC1B09B0BA}"/>
                </a:ext>
              </a:extLst>
            </p:cNvPr>
            <p:cNvSpPr txBox="1">
              <a:spLocks noChangeArrowheads="1"/>
            </p:cNvSpPr>
            <p:nvPr/>
          </p:nvSpPr>
          <p:spPr bwMode="auto">
            <a:xfrm>
              <a:off x="3456455" y="3263865"/>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50000"/>
                </a:spcBef>
                <a:spcAft>
                  <a:spcPct val="0"/>
                </a:spcAft>
              </a:pPr>
              <a:r>
                <a:rPr lang="en-US" sz="2400" b="1" dirty="0">
                  <a:solidFill>
                    <a:srgbClr val="0000FF"/>
                  </a:solidFill>
                </a:rPr>
                <a:t>Suicide</a:t>
              </a:r>
              <a:endParaRPr lang="en-US" sz="2400" dirty="0">
                <a:solidFill>
                  <a:srgbClr val="0000FF"/>
                </a:solidFill>
              </a:endParaRPr>
            </a:p>
          </p:txBody>
        </p:sp>
        <p:sp>
          <p:nvSpPr>
            <p:cNvPr id="15" name="Text Box 13">
              <a:extLst>
                <a:ext uri="{FF2B5EF4-FFF2-40B4-BE49-F238E27FC236}">
                  <a16:creationId xmlns:a16="http://schemas.microsoft.com/office/drawing/2014/main" id="{DC2111EE-F713-2391-B65B-859DA4728853}"/>
                </a:ext>
              </a:extLst>
            </p:cNvPr>
            <p:cNvSpPr txBox="1">
              <a:spLocks noChangeArrowheads="1"/>
            </p:cNvSpPr>
            <p:nvPr/>
          </p:nvSpPr>
          <p:spPr bwMode="auto">
            <a:xfrm>
              <a:off x="3380255" y="3738528"/>
              <a:ext cx="2286000" cy="1338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fontAlgn="base" hangingPunct="0">
                <a:spcBef>
                  <a:spcPct val="50000"/>
                </a:spcBef>
                <a:spcAft>
                  <a:spcPct val="0"/>
                </a:spcAft>
              </a:pPr>
              <a:r>
                <a:rPr lang="en-US" dirty="0">
                  <a:solidFill>
                    <a:srgbClr val="0000FF"/>
                  </a:solidFill>
                  <a:latin typeface="Arial Narrow" pitchFamily="34" charset="0"/>
                </a:rPr>
                <a:t>General population - 1.1%</a:t>
              </a:r>
            </a:p>
            <a:p>
              <a:pPr algn="ctr" eaLnBrk="0" fontAlgn="base" hangingPunct="0">
                <a:spcBef>
                  <a:spcPct val="50000"/>
                </a:spcBef>
                <a:spcAft>
                  <a:spcPct val="0"/>
                </a:spcAft>
              </a:pPr>
              <a:r>
                <a:rPr lang="en-US" dirty="0">
                  <a:solidFill>
                    <a:srgbClr val="0000FF"/>
                  </a:solidFill>
                  <a:latin typeface="Arial Narrow" pitchFamily="34" charset="0"/>
                </a:rPr>
                <a:t>Members of Gamblers Anon. - 13% </a:t>
              </a:r>
            </a:p>
          </p:txBody>
        </p:sp>
      </p:grpSp>
      <p:grpSp>
        <p:nvGrpSpPr>
          <p:cNvPr id="18" name="Group 14">
            <a:extLst>
              <a:ext uri="{FF2B5EF4-FFF2-40B4-BE49-F238E27FC236}">
                <a16:creationId xmlns:a16="http://schemas.microsoft.com/office/drawing/2014/main" id="{F17B132E-382E-42E5-FA30-8DEB50A8BCEE}"/>
              </a:ext>
            </a:extLst>
          </p:cNvPr>
          <p:cNvGrpSpPr>
            <a:grpSpLocks/>
          </p:cNvGrpSpPr>
          <p:nvPr/>
        </p:nvGrpSpPr>
        <p:grpSpPr bwMode="auto">
          <a:xfrm>
            <a:off x="718969" y="5290307"/>
            <a:ext cx="7924800" cy="1447800"/>
            <a:chOff x="480" y="3312"/>
            <a:chExt cx="4992" cy="912"/>
          </a:xfrm>
        </p:grpSpPr>
        <p:sp>
          <p:nvSpPr>
            <p:cNvPr id="19" name="Rectangle 11">
              <a:extLst>
                <a:ext uri="{FF2B5EF4-FFF2-40B4-BE49-F238E27FC236}">
                  <a16:creationId xmlns:a16="http://schemas.microsoft.com/office/drawing/2014/main" id="{D13BEBD7-7D3E-4FA3-E374-C12A0B07D8A1}"/>
                </a:ext>
              </a:extLst>
            </p:cNvPr>
            <p:cNvSpPr>
              <a:spLocks noChangeArrowheads="1"/>
            </p:cNvSpPr>
            <p:nvPr/>
          </p:nvSpPr>
          <p:spPr bwMode="auto">
            <a:xfrm>
              <a:off x="480" y="3312"/>
              <a:ext cx="4848" cy="912"/>
            </a:xfrm>
            <a:prstGeom prst="rect">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sz="2800">
                <a:solidFill>
                  <a:srgbClr val="FFFFFF"/>
                </a:solidFill>
              </a:endParaRPr>
            </a:p>
          </p:txBody>
        </p:sp>
        <p:sp>
          <p:nvSpPr>
            <p:cNvPr id="20" name="Text Box 12">
              <a:extLst>
                <a:ext uri="{FF2B5EF4-FFF2-40B4-BE49-F238E27FC236}">
                  <a16:creationId xmlns:a16="http://schemas.microsoft.com/office/drawing/2014/main" id="{DD4BC14A-44D2-0E87-1C94-C296753AA343}"/>
                </a:ext>
              </a:extLst>
            </p:cNvPr>
            <p:cNvSpPr txBox="1">
              <a:spLocks noChangeArrowheads="1"/>
            </p:cNvSpPr>
            <p:nvPr/>
          </p:nvSpPr>
          <p:spPr bwMode="auto">
            <a:xfrm>
              <a:off x="672" y="3312"/>
              <a:ext cx="4800"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50000"/>
                </a:spcBef>
                <a:spcAft>
                  <a:spcPct val="0"/>
                </a:spcAft>
              </a:pPr>
              <a:r>
                <a:rPr lang="en-US" sz="2400">
                  <a:solidFill>
                    <a:srgbClr val="FFFFFF"/>
                  </a:solidFill>
                </a:rPr>
                <a:t>Check forgery, Prostitution, Tax Evasion, Embezzlement, Illegal Drugs, Drunkenness, </a:t>
              </a:r>
            </a:p>
            <a:p>
              <a:pPr algn="ctr" eaLnBrk="0" fontAlgn="base" hangingPunct="0">
                <a:spcBef>
                  <a:spcPct val="50000"/>
                </a:spcBef>
                <a:spcAft>
                  <a:spcPct val="0"/>
                </a:spcAft>
              </a:pPr>
              <a:r>
                <a:rPr lang="en-US" sz="2400">
                  <a:solidFill>
                    <a:srgbClr val="FFFFFF"/>
                  </a:solidFill>
                </a:rPr>
                <a:t>Robberies, and Credit Card Forgery</a:t>
              </a:r>
            </a:p>
          </p:txBody>
        </p:sp>
      </p:grpSp>
    </p:spTree>
    <p:extLst>
      <p:ext uri="{BB962C8B-B14F-4D97-AF65-F5344CB8AC3E}">
        <p14:creationId xmlns:p14="http://schemas.microsoft.com/office/powerpoint/2010/main" val="36832698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plus(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ircle(in)">
                                      <p:cBhvr>
                                        <p:cTn id="17" dur="2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circle(in)">
                                      <p:cBhvr>
                                        <p:cTn id="22" dur="20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16"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plus(in)">
                                      <p:cBhvr>
                                        <p:cTn id="2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83FFFE-8C15-91FB-51E9-CC94B7662F01}"/>
              </a:ext>
            </a:extLst>
          </p:cNvPr>
          <p:cNvSpPr txBox="1"/>
          <p:nvPr/>
        </p:nvSpPr>
        <p:spPr>
          <a:xfrm>
            <a:off x="454632" y="3148242"/>
            <a:ext cx="8142270" cy="2461571"/>
          </a:xfrm>
          <a:custGeom>
            <a:avLst/>
            <a:gdLst>
              <a:gd name="connsiteX0" fmla="*/ 0 w 8142270"/>
              <a:gd name="connsiteY0" fmla="*/ 0 h 2461571"/>
              <a:gd name="connsiteX1" fmla="*/ 434254 w 8142270"/>
              <a:gd name="connsiteY1" fmla="*/ 0 h 2461571"/>
              <a:gd name="connsiteX2" fmla="*/ 1112777 w 8142270"/>
              <a:gd name="connsiteY2" fmla="*/ 0 h 2461571"/>
              <a:gd name="connsiteX3" fmla="*/ 1791299 w 8142270"/>
              <a:gd name="connsiteY3" fmla="*/ 0 h 2461571"/>
              <a:gd name="connsiteX4" fmla="*/ 2306977 w 8142270"/>
              <a:gd name="connsiteY4" fmla="*/ 0 h 2461571"/>
              <a:gd name="connsiteX5" fmla="*/ 2822654 w 8142270"/>
              <a:gd name="connsiteY5" fmla="*/ 0 h 2461571"/>
              <a:gd name="connsiteX6" fmla="*/ 3501176 w 8142270"/>
              <a:gd name="connsiteY6" fmla="*/ 0 h 2461571"/>
              <a:gd name="connsiteX7" fmla="*/ 4098276 w 8142270"/>
              <a:gd name="connsiteY7" fmla="*/ 0 h 2461571"/>
              <a:gd name="connsiteX8" fmla="*/ 4858221 w 8142270"/>
              <a:gd name="connsiteY8" fmla="*/ 0 h 2461571"/>
              <a:gd name="connsiteX9" fmla="*/ 5536744 w 8142270"/>
              <a:gd name="connsiteY9" fmla="*/ 0 h 2461571"/>
              <a:gd name="connsiteX10" fmla="*/ 6133843 w 8142270"/>
              <a:gd name="connsiteY10" fmla="*/ 0 h 2461571"/>
              <a:gd name="connsiteX11" fmla="*/ 6812366 w 8142270"/>
              <a:gd name="connsiteY11" fmla="*/ 0 h 2461571"/>
              <a:gd name="connsiteX12" fmla="*/ 7246620 w 8142270"/>
              <a:gd name="connsiteY12" fmla="*/ 0 h 2461571"/>
              <a:gd name="connsiteX13" fmla="*/ 8142270 w 8142270"/>
              <a:gd name="connsiteY13" fmla="*/ 0 h 2461571"/>
              <a:gd name="connsiteX14" fmla="*/ 8142270 w 8142270"/>
              <a:gd name="connsiteY14" fmla="*/ 566161 h 2461571"/>
              <a:gd name="connsiteX15" fmla="*/ 8142270 w 8142270"/>
              <a:gd name="connsiteY15" fmla="*/ 1156938 h 2461571"/>
              <a:gd name="connsiteX16" fmla="*/ 8142270 w 8142270"/>
              <a:gd name="connsiteY16" fmla="*/ 1747715 h 2461571"/>
              <a:gd name="connsiteX17" fmla="*/ 8142270 w 8142270"/>
              <a:gd name="connsiteY17" fmla="*/ 2461571 h 2461571"/>
              <a:gd name="connsiteX18" fmla="*/ 7463748 w 8142270"/>
              <a:gd name="connsiteY18" fmla="*/ 2461571 h 2461571"/>
              <a:gd name="connsiteX19" fmla="*/ 6866648 w 8142270"/>
              <a:gd name="connsiteY19" fmla="*/ 2461571 h 2461571"/>
              <a:gd name="connsiteX20" fmla="*/ 6188125 w 8142270"/>
              <a:gd name="connsiteY20" fmla="*/ 2461571 h 2461571"/>
              <a:gd name="connsiteX21" fmla="*/ 5346757 w 8142270"/>
              <a:gd name="connsiteY21" fmla="*/ 2461571 h 2461571"/>
              <a:gd name="connsiteX22" fmla="*/ 4912503 w 8142270"/>
              <a:gd name="connsiteY22" fmla="*/ 2461571 h 2461571"/>
              <a:gd name="connsiteX23" fmla="*/ 4152558 w 8142270"/>
              <a:gd name="connsiteY23" fmla="*/ 2461571 h 2461571"/>
              <a:gd name="connsiteX24" fmla="*/ 3474035 w 8142270"/>
              <a:gd name="connsiteY24" fmla="*/ 2461571 h 2461571"/>
              <a:gd name="connsiteX25" fmla="*/ 2714090 w 8142270"/>
              <a:gd name="connsiteY25" fmla="*/ 2461571 h 2461571"/>
              <a:gd name="connsiteX26" fmla="*/ 1954145 w 8142270"/>
              <a:gd name="connsiteY26" fmla="*/ 2461571 h 2461571"/>
              <a:gd name="connsiteX27" fmla="*/ 1112777 w 8142270"/>
              <a:gd name="connsiteY27" fmla="*/ 2461571 h 2461571"/>
              <a:gd name="connsiteX28" fmla="*/ 0 w 8142270"/>
              <a:gd name="connsiteY28" fmla="*/ 2461571 h 2461571"/>
              <a:gd name="connsiteX29" fmla="*/ 0 w 8142270"/>
              <a:gd name="connsiteY29" fmla="*/ 1796947 h 2461571"/>
              <a:gd name="connsiteX30" fmla="*/ 0 w 8142270"/>
              <a:gd name="connsiteY30" fmla="*/ 1132323 h 2461571"/>
              <a:gd name="connsiteX31" fmla="*/ 0 w 8142270"/>
              <a:gd name="connsiteY31" fmla="*/ 0 h 246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142270" h="2461571" fill="none" extrusionOk="0">
                <a:moveTo>
                  <a:pt x="0" y="0"/>
                </a:moveTo>
                <a:cubicBezTo>
                  <a:pt x="190421" y="-3385"/>
                  <a:pt x="236651" y="-8204"/>
                  <a:pt x="434254" y="0"/>
                </a:cubicBezTo>
                <a:cubicBezTo>
                  <a:pt x="631857" y="8204"/>
                  <a:pt x="775575" y="-5875"/>
                  <a:pt x="1112777" y="0"/>
                </a:cubicBezTo>
                <a:cubicBezTo>
                  <a:pt x="1449979" y="5875"/>
                  <a:pt x="1452490" y="-5763"/>
                  <a:pt x="1791299" y="0"/>
                </a:cubicBezTo>
                <a:cubicBezTo>
                  <a:pt x="2130108" y="5763"/>
                  <a:pt x="2170082" y="-14333"/>
                  <a:pt x="2306977" y="0"/>
                </a:cubicBezTo>
                <a:cubicBezTo>
                  <a:pt x="2443872" y="14333"/>
                  <a:pt x="2624203" y="16311"/>
                  <a:pt x="2822654" y="0"/>
                </a:cubicBezTo>
                <a:cubicBezTo>
                  <a:pt x="3021105" y="-16311"/>
                  <a:pt x="3337136" y="31934"/>
                  <a:pt x="3501176" y="0"/>
                </a:cubicBezTo>
                <a:cubicBezTo>
                  <a:pt x="3665216" y="-31934"/>
                  <a:pt x="3867414" y="-1136"/>
                  <a:pt x="4098276" y="0"/>
                </a:cubicBezTo>
                <a:cubicBezTo>
                  <a:pt x="4329138" y="1136"/>
                  <a:pt x="4538645" y="25103"/>
                  <a:pt x="4858221" y="0"/>
                </a:cubicBezTo>
                <a:cubicBezTo>
                  <a:pt x="5177798" y="-25103"/>
                  <a:pt x="5238125" y="-28258"/>
                  <a:pt x="5536744" y="0"/>
                </a:cubicBezTo>
                <a:cubicBezTo>
                  <a:pt x="5835363" y="28258"/>
                  <a:pt x="5964741" y="23995"/>
                  <a:pt x="6133843" y="0"/>
                </a:cubicBezTo>
                <a:cubicBezTo>
                  <a:pt x="6302945" y="-23995"/>
                  <a:pt x="6551299" y="-13308"/>
                  <a:pt x="6812366" y="0"/>
                </a:cubicBezTo>
                <a:cubicBezTo>
                  <a:pt x="7073433" y="13308"/>
                  <a:pt x="7031940" y="-5844"/>
                  <a:pt x="7246620" y="0"/>
                </a:cubicBezTo>
                <a:cubicBezTo>
                  <a:pt x="7461300" y="5844"/>
                  <a:pt x="7822293" y="13177"/>
                  <a:pt x="8142270" y="0"/>
                </a:cubicBezTo>
                <a:cubicBezTo>
                  <a:pt x="8163867" y="210353"/>
                  <a:pt x="8146809" y="340215"/>
                  <a:pt x="8142270" y="566161"/>
                </a:cubicBezTo>
                <a:cubicBezTo>
                  <a:pt x="8137731" y="792107"/>
                  <a:pt x="8158609" y="1022689"/>
                  <a:pt x="8142270" y="1156938"/>
                </a:cubicBezTo>
                <a:cubicBezTo>
                  <a:pt x="8125931" y="1291187"/>
                  <a:pt x="8127399" y="1477646"/>
                  <a:pt x="8142270" y="1747715"/>
                </a:cubicBezTo>
                <a:cubicBezTo>
                  <a:pt x="8157141" y="2017784"/>
                  <a:pt x="8115965" y="2112866"/>
                  <a:pt x="8142270" y="2461571"/>
                </a:cubicBezTo>
                <a:cubicBezTo>
                  <a:pt x="7954805" y="2492651"/>
                  <a:pt x="7622113" y="2446199"/>
                  <a:pt x="7463748" y="2461571"/>
                </a:cubicBezTo>
                <a:cubicBezTo>
                  <a:pt x="7305383" y="2476943"/>
                  <a:pt x="7015693" y="2443266"/>
                  <a:pt x="6866648" y="2461571"/>
                </a:cubicBezTo>
                <a:cubicBezTo>
                  <a:pt x="6717603" y="2479876"/>
                  <a:pt x="6483514" y="2436893"/>
                  <a:pt x="6188125" y="2461571"/>
                </a:cubicBezTo>
                <a:cubicBezTo>
                  <a:pt x="5892736" y="2486249"/>
                  <a:pt x="5544930" y="2494257"/>
                  <a:pt x="5346757" y="2461571"/>
                </a:cubicBezTo>
                <a:cubicBezTo>
                  <a:pt x="5148584" y="2428885"/>
                  <a:pt x="5105009" y="2460585"/>
                  <a:pt x="4912503" y="2461571"/>
                </a:cubicBezTo>
                <a:cubicBezTo>
                  <a:pt x="4719997" y="2462557"/>
                  <a:pt x="4312613" y="2472340"/>
                  <a:pt x="4152558" y="2461571"/>
                </a:cubicBezTo>
                <a:cubicBezTo>
                  <a:pt x="3992503" y="2450802"/>
                  <a:pt x="3704373" y="2491541"/>
                  <a:pt x="3474035" y="2461571"/>
                </a:cubicBezTo>
                <a:cubicBezTo>
                  <a:pt x="3243697" y="2431601"/>
                  <a:pt x="3019617" y="2431415"/>
                  <a:pt x="2714090" y="2461571"/>
                </a:cubicBezTo>
                <a:cubicBezTo>
                  <a:pt x="2408563" y="2491727"/>
                  <a:pt x="2111181" y="2447390"/>
                  <a:pt x="1954145" y="2461571"/>
                </a:cubicBezTo>
                <a:cubicBezTo>
                  <a:pt x="1797109" y="2475752"/>
                  <a:pt x="1440197" y="2426423"/>
                  <a:pt x="1112777" y="2461571"/>
                </a:cubicBezTo>
                <a:cubicBezTo>
                  <a:pt x="785357" y="2496719"/>
                  <a:pt x="491133" y="2420650"/>
                  <a:pt x="0" y="2461571"/>
                </a:cubicBezTo>
                <a:cubicBezTo>
                  <a:pt x="27708" y="2151512"/>
                  <a:pt x="871" y="2101338"/>
                  <a:pt x="0" y="1796947"/>
                </a:cubicBezTo>
                <a:cubicBezTo>
                  <a:pt x="-871" y="1492556"/>
                  <a:pt x="-9921" y="1414414"/>
                  <a:pt x="0" y="1132323"/>
                </a:cubicBezTo>
                <a:cubicBezTo>
                  <a:pt x="9921" y="850232"/>
                  <a:pt x="-12937" y="416725"/>
                  <a:pt x="0" y="0"/>
                </a:cubicBezTo>
                <a:close/>
              </a:path>
              <a:path w="8142270" h="2461571" stroke="0" extrusionOk="0">
                <a:moveTo>
                  <a:pt x="0" y="0"/>
                </a:moveTo>
                <a:cubicBezTo>
                  <a:pt x="193841" y="41037"/>
                  <a:pt x="476326" y="-32232"/>
                  <a:pt x="841368" y="0"/>
                </a:cubicBezTo>
                <a:cubicBezTo>
                  <a:pt x="1206410" y="32232"/>
                  <a:pt x="1238589" y="-19178"/>
                  <a:pt x="1601313" y="0"/>
                </a:cubicBezTo>
                <a:cubicBezTo>
                  <a:pt x="1964037" y="19178"/>
                  <a:pt x="2189596" y="-7701"/>
                  <a:pt x="2361258" y="0"/>
                </a:cubicBezTo>
                <a:cubicBezTo>
                  <a:pt x="2532921" y="7701"/>
                  <a:pt x="2877539" y="7784"/>
                  <a:pt x="3202626" y="0"/>
                </a:cubicBezTo>
                <a:cubicBezTo>
                  <a:pt x="3527713" y="-7784"/>
                  <a:pt x="3591240" y="-36600"/>
                  <a:pt x="3962571" y="0"/>
                </a:cubicBezTo>
                <a:cubicBezTo>
                  <a:pt x="4333902" y="36600"/>
                  <a:pt x="4295769" y="19264"/>
                  <a:pt x="4396826" y="0"/>
                </a:cubicBezTo>
                <a:cubicBezTo>
                  <a:pt x="4497884" y="-19264"/>
                  <a:pt x="4978569" y="-3446"/>
                  <a:pt x="5156771" y="0"/>
                </a:cubicBezTo>
                <a:cubicBezTo>
                  <a:pt x="5334974" y="3446"/>
                  <a:pt x="5664483" y="30698"/>
                  <a:pt x="5835294" y="0"/>
                </a:cubicBezTo>
                <a:cubicBezTo>
                  <a:pt x="6006105" y="-30698"/>
                  <a:pt x="6078883" y="-20608"/>
                  <a:pt x="6269548" y="0"/>
                </a:cubicBezTo>
                <a:cubicBezTo>
                  <a:pt x="6460213" y="20608"/>
                  <a:pt x="6713905" y="-29279"/>
                  <a:pt x="6948070" y="0"/>
                </a:cubicBezTo>
                <a:cubicBezTo>
                  <a:pt x="7182235" y="29279"/>
                  <a:pt x="7209673" y="21334"/>
                  <a:pt x="7463748" y="0"/>
                </a:cubicBezTo>
                <a:cubicBezTo>
                  <a:pt x="7717823" y="-21334"/>
                  <a:pt x="7887500" y="28044"/>
                  <a:pt x="8142270" y="0"/>
                </a:cubicBezTo>
                <a:cubicBezTo>
                  <a:pt x="8137257" y="224917"/>
                  <a:pt x="8141224" y="378344"/>
                  <a:pt x="8142270" y="541546"/>
                </a:cubicBezTo>
                <a:cubicBezTo>
                  <a:pt x="8143316" y="704748"/>
                  <a:pt x="8139597" y="932155"/>
                  <a:pt x="8142270" y="1206170"/>
                </a:cubicBezTo>
                <a:cubicBezTo>
                  <a:pt x="8144943" y="1480185"/>
                  <a:pt x="8151012" y="1633367"/>
                  <a:pt x="8142270" y="1796947"/>
                </a:cubicBezTo>
                <a:cubicBezTo>
                  <a:pt x="8133528" y="1960527"/>
                  <a:pt x="8109649" y="2220675"/>
                  <a:pt x="8142270" y="2461571"/>
                </a:cubicBezTo>
                <a:cubicBezTo>
                  <a:pt x="7988322" y="2467427"/>
                  <a:pt x="7826075" y="2487409"/>
                  <a:pt x="7545170" y="2461571"/>
                </a:cubicBezTo>
                <a:cubicBezTo>
                  <a:pt x="7264265" y="2435733"/>
                  <a:pt x="6978481" y="2433918"/>
                  <a:pt x="6703802" y="2461571"/>
                </a:cubicBezTo>
                <a:cubicBezTo>
                  <a:pt x="6429123" y="2489224"/>
                  <a:pt x="6229834" y="2456724"/>
                  <a:pt x="6106703" y="2461571"/>
                </a:cubicBezTo>
                <a:cubicBezTo>
                  <a:pt x="5983572" y="2466418"/>
                  <a:pt x="5624035" y="2447251"/>
                  <a:pt x="5428180" y="2461571"/>
                </a:cubicBezTo>
                <a:cubicBezTo>
                  <a:pt x="5232325" y="2475891"/>
                  <a:pt x="5140993" y="2481588"/>
                  <a:pt x="4993926" y="2461571"/>
                </a:cubicBezTo>
                <a:cubicBezTo>
                  <a:pt x="4846859" y="2441554"/>
                  <a:pt x="4439646" y="2500601"/>
                  <a:pt x="4152558" y="2461571"/>
                </a:cubicBezTo>
                <a:cubicBezTo>
                  <a:pt x="3865470" y="2422541"/>
                  <a:pt x="3783806" y="2468870"/>
                  <a:pt x="3474035" y="2461571"/>
                </a:cubicBezTo>
                <a:cubicBezTo>
                  <a:pt x="3164264" y="2454272"/>
                  <a:pt x="2961949" y="2451440"/>
                  <a:pt x="2714090" y="2461571"/>
                </a:cubicBezTo>
                <a:cubicBezTo>
                  <a:pt x="2466232" y="2471702"/>
                  <a:pt x="2192366" y="2463921"/>
                  <a:pt x="1954145" y="2461571"/>
                </a:cubicBezTo>
                <a:cubicBezTo>
                  <a:pt x="1715925" y="2459221"/>
                  <a:pt x="1472259" y="2456554"/>
                  <a:pt x="1112777" y="2461571"/>
                </a:cubicBezTo>
                <a:cubicBezTo>
                  <a:pt x="753295" y="2466588"/>
                  <a:pt x="343407" y="2458578"/>
                  <a:pt x="0" y="2461571"/>
                </a:cubicBezTo>
                <a:cubicBezTo>
                  <a:pt x="-5057" y="2210658"/>
                  <a:pt x="-9077" y="2037477"/>
                  <a:pt x="0" y="1920025"/>
                </a:cubicBezTo>
                <a:cubicBezTo>
                  <a:pt x="9077" y="1802573"/>
                  <a:pt x="27169" y="1594977"/>
                  <a:pt x="0" y="1353864"/>
                </a:cubicBezTo>
                <a:cubicBezTo>
                  <a:pt x="-27169" y="1112751"/>
                  <a:pt x="12038" y="1031629"/>
                  <a:pt x="0" y="713856"/>
                </a:cubicBezTo>
                <a:cubicBezTo>
                  <a:pt x="-12038" y="396083"/>
                  <a:pt x="7111" y="231247"/>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What is Gambling?</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Different Forms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latin typeface="Maiandra GD" pitchFamily="34" charset="0"/>
              </a:rPr>
              <a:t>It Violates Bible Principles</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It Breeds Other Sins</a:t>
            </a:r>
          </a:p>
        </p:txBody>
      </p:sp>
      <p:sp>
        <p:nvSpPr>
          <p:cNvPr id="3" name="Rectangle 2">
            <a:extLst>
              <a:ext uri="{FF2B5EF4-FFF2-40B4-BE49-F238E27FC236}">
                <a16:creationId xmlns:a16="http://schemas.microsoft.com/office/drawing/2014/main" id="{2394FD90-55A9-7901-864E-8F4C9D68A863}"/>
              </a:ext>
            </a:extLst>
          </p:cNvPr>
          <p:cNvSpPr/>
          <p:nvPr/>
        </p:nvSpPr>
        <p:spPr>
          <a:xfrm>
            <a:off x="391727" y="296133"/>
            <a:ext cx="8360558" cy="1200329"/>
          </a:xfrm>
          <a:custGeom>
            <a:avLst/>
            <a:gdLst>
              <a:gd name="connsiteX0" fmla="*/ 0 w 8360558"/>
              <a:gd name="connsiteY0" fmla="*/ 0 h 1200329"/>
              <a:gd name="connsiteX1" fmla="*/ 696713 w 8360558"/>
              <a:gd name="connsiteY1" fmla="*/ 0 h 1200329"/>
              <a:gd name="connsiteX2" fmla="*/ 1142610 w 8360558"/>
              <a:gd name="connsiteY2" fmla="*/ 0 h 1200329"/>
              <a:gd name="connsiteX3" fmla="*/ 2006534 w 8360558"/>
              <a:gd name="connsiteY3" fmla="*/ 0 h 1200329"/>
              <a:gd name="connsiteX4" fmla="*/ 2452430 w 8360558"/>
              <a:gd name="connsiteY4" fmla="*/ 0 h 1200329"/>
              <a:gd name="connsiteX5" fmla="*/ 3232749 w 8360558"/>
              <a:gd name="connsiteY5" fmla="*/ 0 h 1200329"/>
              <a:gd name="connsiteX6" fmla="*/ 3762251 w 8360558"/>
              <a:gd name="connsiteY6" fmla="*/ 0 h 1200329"/>
              <a:gd name="connsiteX7" fmla="*/ 4375359 w 8360558"/>
              <a:gd name="connsiteY7" fmla="*/ 0 h 1200329"/>
              <a:gd name="connsiteX8" fmla="*/ 5239283 w 8360558"/>
              <a:gd name="connsiteY8" fmla="*/ 0 h 1200329"/>
              <a:gd name="connsiteX9" fmla="*/ 6103207 w 8360558"/>
              <a:gd name="connsiteY9" fmla="*/ 0 h 1200329"/>
              <a:gd name="connsiteX10" fmla="*/ 6967132 w 8360558"/>
              <a:gd name="connsiteY10" fmla="*/ 0 h 1200329"/>
              <a:gd name="connsiteX11" fmla="*/ 7663845 w 8360558"/>
              <a:gd name="connsiteY11" fmla="*/ 0 h 1200329"/>
              <a:gd name="connsiteX12" fmla="*/ 8360558 w 8360558"/>
              <a:gd name="connsiteY12" fmla="*/ 0 h 1200329"/>
              <a:gd name="connsiteX13" fmla="*/ 8360558 w 8360558"/>
              <a:gd name="connsiteY13" fmla="*/ 624171 h 1200329"/>
              <a:gd name="connsiteX14" fmla="*/ 8360558 w 8360558"/>
              <a:gd name="connsiteY14" fmla="*/ 1200329 h 1200329"/>
              <a:gd name="connsiteX15" fmla="*/ 7496634 w 8360558"/>
              <a:gd name="connsiteY15" fmla="*/ 1200329 h 1200329"/>
              <a:gd name="connsiteX16" fmla="*/ 6967132 w 8360558"/>
              <a:gd name="connsiteY16" fmla="*/ 1200329 h 1200329"/>
              <a:gd name="connsiteX17" fmla="*/ 6270419 w 8360558"/>
              <a:gd name="connsiteY17" fmla="*/ 1200329 h 1200329"/>
              <a:gd name="connsiteX18" fmla="*/ 5573705 w 8360558"/>
              <a:gd name="connsiteY18" fmla="*/ 1200329 h 1200329"/>
              <a:gd name="connsiteX19" fmla="*/ 4709781 w 8360558"/>
              <a:gd name="connsiteY19" fmla="*/ 1200329 h 1200329"/>
              <a:gd name="connsiteX20" fmla="*/ 4096673 w 8360558"/>
              <a:gd name="connsiteY20" fmla="*/ 1200329 h 1200329"/>
              <a:gd name="connsiteX21" fmla="*/ 3650777 w 8360558"/>
              <a:gd name="connsiteY21" fmla="*/ 1200329 h 1200329"/>
              <a:gd name="connsiteX22" fmla="*/ 3121275 w 8360558"/>
              <a:gd name="connsiteY22" fmla="*/ 1200329 h 1200329"/>
              <a:gd name="connsiteX23" fmla="*/ 2340956 w 8360558"/>
              <a:gd name="connsiteY23" fmla="*/ 1200329 h 1200329"/>
              <a:gd name="connsiteX24" fmla="*/ 1560637 w 8360558"/>
              <a:gd name="connsiteY24" fmla="*/ 1200329 h 1200329"/>
              <a:gd name="connsiteX25" fmla="*/ 780319 w 8360558"/>
              <a:gd name="connsiteY25" fmla="*/ 1200329 h 1200329"/>
              <a:gd name="connsiteX26" fmla="*/ 0 w 8360558"/>
              <a:gd name="connsiteY26" fmla="*/ 1200329 h 1200329"/>
              <a:gd name="connsiteX27" fmla="*/ 0 w 8360558"/>
              <a:gd name="connsiteY27" fmla="*/ 576158 h 1200329"/>
              <a:gd name="connsiteX28" fmla="*/ 0 w 8360558"/>
              <a:gd name="connsiteY28"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360558" h="1200329" fill="none" extrusionOk="0">
                <a:moveTo>
                  <a:pt x="0" y="0"/>
                </a:moveTo>
                <a:cubicBezTo>
                  <a:pt x="305174" y="-8216"/>
                  <a:pt x="391449" y="-24044"/>
                  <a:pt x="696713" y="0"/>
                </a:cubicBezTo>
                <a:cubicBezTo>
                  <a:pt x="1001977" y="24044"/>
                  <a:pt x="995085" y="2376"/>
                  <a:pt x="1142610" y="0"/>
                </a:cubicBezTo>
                <a:cubicBezTo>
                  <a:pt x="1290135" y="-2376"/>
                  <a:pt x="1599348" y="-27928"/>
                  <a:pt x="2006534" y="0"/>
                </a:cubicBezTo>
                <a:cubicBezTo>
                  <a:pt x="2413720" y="27928"/>
                  <a:pt x="2253169" y="4987"/>
                  <a:pt x="2452430" y="0"/>
                </a:cubicBezTo>
                <a:cubicBezTo>
                  <a:pt x="2651691" y="-4987"/>
                  <a:pt x="3040541" y="-21058"/>
                  <a:pt x="3232749" y="0"/>
                </a:cubicBezTo>
                <a:cubicBezTo>
                  <a:pt x="3424957" y="21058"/>
                  <a:pt x="3606780" y="-14136"/>
                  <a:pt x="3762251" y="0"/>
                </a:cubicBezTo>
                <a:cubicBezTo>
                  <a:pt x="3917722" y="14136"/>
                  <a:pt x="4184348" y="-26653"/>
                  <a:pt x="4375359" y="0"/>
                </a:cubicBezTo>
                <a:cubicBezTo>
                  <a:pt x="4566370" y="26653"/>
                  <a:pt x="4943568" y="14054"/>
                  <a:pt x="5239283" y="0"/>
                </a:cubicBezTo>
                <a:cubicBezTo>
                  <a:pt x="5534998" y="-14054"/>
                  <a:pt x="5883648" y="40243"/>
                  <a:pt x="6103207" y="0"/>
                </a:cubicBezTo>
                <a:cubicBezTo>
                  <a:pt x="6322766" y="-40243"/>
                  <a:pt x="6546759" y="13731"/>
                  <a:pt x="6967132" y="0"/>
                </a:cubicBezTo>
                <a:cubicBezTo>
                  <a:pt x="7387505" y="-13731"/>
                  <a:pt x="7397347" y="33760"/>
                  <a:pt x="7663845" y="0"/>
                </a:cubicBezTo>
                <a:cubicBezTo>
                  <a:pt x="7930343" y="-33760"/>
                  <a:pt x="8140580" y="33408"/>
                  <a:pt x="8360558" y="0"/>
                </a:cubicBezTo>
                <a:cubicBezTo>
                  <a:pt x="8366306" y="150050"/>
                  <a:pt x="8389396" y="365157"/>
                  <a:pt x="8360558" y="624171"/>
                </a:cubicBezTo>
                <a:cubicBezTo>
                  <a:pt x="8331720" y="883185"/>
                  <a:pt x="8371753" y="1062064"/>
                  <a:pt x="8360558" y="1200329"/>
                </a:cubicBezTo>
                <a:cubicBezTo>
                  <a:pt x="8028281" y="1186903"/>
                  <a:pt x="7691454" y="1236541"/>
                  <a:pt x="7496634" y="1200329"/>
                </a:cubicBezTo>
                <a:cubicBezTo>
                  <a:pt x="7301814" y="1164117"/>
                  <a:pt x="7193445" y="1173985"/>
                  <a:pt x="6967132" y="1200329"/>
                </a:cubicBezTo>
                <a:cubicBezTo>
                  <a:pt x="6740819" y="1226673"/>
                  <a:pt x="6480372" y="1169923"/>
                  <a:pt x="6270419" y="1200329"/>
                </a:cubicBezTo>
                <a:cubicBezTo>
                  <a:pt x="6060466" y="1230735"/>
                  <a:pt x="5798975" y="1208102"/>
                  <a:pt x="5573705" y="1200329"/>
                </a:cubicBezTo>
                <a:cubicBezTo>
                  <a:pt x="5348435" y="1192556"/>
                  <a:pt x="4959033" y="1195321"/>
                  <a:pt x="4709781" y="1200329"/>
                </a:cubicBezTo>
                <a:cubicBezTo>
                  <a:pt x="4460529" y="1205337"/>
                  <a:pt x="4352462" y="1220224"/>
                  <a:pt x="4096673" y="1200329"/>
                </a:cubicBezTo>
                <a:cubicBezTo>
                  <a:pt x="3840884" y="1180434"/>
                  <a:pt x="3820642" y="1200472"/>
                  <a:pt x="3650777" y="1200329"/>
                </a:cubicBezTo>
                <a:cubicBezTo>
                  <a:pt x="3480912" y="1200186"/>
                  <a:pt x="3234223" y="1212338"/>
                  <a:pt x="3121275" y="1200329"/>
                </a:cubicBezTo>
                <a:cubicBezTo>
                  <a:pt x="3008327" y="1188320"/>
                  <a:pt x="2621359" y="1239229"/>
                  <a:pt x="2340956" y="1200329"/>
                </a:cubicBezTo>
                <a:cubicBezTo>
                  <a:pt x="2060553" y="1161429"/>
                  <a:pt x="1759737" y="1182419"/>
                  <a:pt x="1560637" y="1200329"/>
                </a:cubicBezTo>
                <a:cubicBezTo>
                  <a:pt x="1361537" y="1218239"/>
                  <a:pt x="1168044" y="1163958"/>
                  <a:pt x="780319" y="1200329"/>
                </a:cubicBezTo>
                <a:cubicBezTo>
                  <a:pt x="392594" y="1236700"/>
                  <a:pt x="262336" y="1191264"/>
                  <a:pt x="0" y="1200329"/>
                </a:cubicBezTo>
                <a:cubicBezTo>
                  <a:pt x="15533" y="922341"/>
                  <a:pt x="-1738" y="854172"/>
                  <a:pt x="0" y="576158"/>
                </a:cubicBezTo>
                <a:cubicBezTo>
                  <a:pt x="1738" y="298144"/>
                  <a:pt x="13649" y="188836"/>
                  <a:pt x="0" y="0"/>
                </a:cubicBezTo>
                <a:close/>
              </a:path>
              <a:path w="8360558" h="1200329" stroke="0" extrusionOk="0">
                <a:moveTo>
                  <a:pt x="0" y="0"/>
                </a:moveTo>
                <a:cubicBezTo>
                  <a:pt x="175319" y="-20181"/>
                  <a:pt x="267289" y="-9293"/>
                  <a:pt x="529502" y="0"/>
                </a:cubicBezTo>
                <a:cubicBezTo>
                  <a:pt x="791715" y="9293"/>
                  <a:pt x="924274" y="20531"/>
                  <a:pt x="1226215" y="0"/>
                </a:cubicBezTo>
                <a:cubicBezTo>
                  <a:pt x="1528156" y="-20531"/>
                  <a:pt x="1780951" y="-34363"/>
                  <a:pt x="1922928" y="0"/>
                </a:cubicBezTo>
                <a:cubicBezTo>
                  <a:pt x="2064905" y="34363"/>
                  <a:pt x="2427953" y="-27092"/>
                  <a:pt x="2786853" y="0"/>
                </a:cubicBezTo>
                <a:cubicBezTo>
                  <a:pt x="3145754" y="27092"/>
                  <a:pt x="3328776" y="-21765"/>
                  <a:pt x="3567171" y="0"/>
                </a:cubicBezTo>
                <a:cubicBezTo>
                  <a:pt x="3805566" y="21765"/>
                  <a:pt x="4124789" y="36832"/>
                  <a:pt x="4347490" y="0"/>
                </a:cubicBezTo>
                <a:cubicBezTo>
                  <a:pt x="4570191" y="-36832"/>
                  <a:pt x="4796855" y="-3447"/>
                  <a:pt x="5044203" y="0"/>
                </a:cubicBezTo>
                <a:cubicBezTo>
                  <a:pt x="5291551" y="3447"/>
                  <a:pt x="5512812" y="24533"/>
                  <a:pt x="5657311" y="0"/>
                </a:cubicBezTo>
                <a:cubicBezTo>
                  <a:pt x="5801810" y="-24533"/>
                  <a:pt x="5898525" y="21550"/>
                  <a:pt x="6103207" y="0"/>
                </a:cubicBezTo>
                <a:cubicBezTo>
                  <a:pt x="6307889" y="-21550"/>
                  <a:pt x="6376320" y="5551"/>
                  <a:pt x="6549104" y="0"/>
                </a:cubicBezTo>
                <a:cubicBezTo>
                  <a:pt x="6721888" y="-5551"/>
                  <a:pt x="7007637" y="4226"/>
                  <a:pt x="7329423" y="0"/>
                </a:cubicBezTo>
                <a:cubicBezTo>
                  <a:pt x="7651209" y="-4226"/>
                  <a:pt x="7899224" y="-39551"/>
                  <a:pt x="8360558" y="0"/>
                </a:cubicBezTo>
                <a:cubicBezTo>
                  <a:pt x="8369818" y="123181"/>
                  <a:pt x="8349620" y="296634"/>
                  <a:pt x="8360558" y="564155"/>
                </a:cubicBezTo>
                <a:cubicBezTo>
                  <a:pt x="8371496" y="831677"/>
                  <a:pt x="8381525" y="927418"/>
                  <a:pt x="8360558" y="1200329"/>
                </a:cubicBezTo>
                <a:cubicBezTo>
                  <a:pt x="8019266" y="1166522"/>
                  <a:pt x="7880976" y="1228499"/>
                  <a:pt x="7663845" y="1200329"/>
                </a:cubicBezTo>
                <a:cubicBezTo>
                  <a:pt x="7446714" y="1172159"/>
                  <a:pt x="7336522" y="1189987"/>
                  <a:pt x="7217948" y="1200329"/>
                </a:cubicBezTo>
                <a:cubicBezTo>
                  <a:pt x="7099374" y="1210671"/>
                  <a:pt x="6876821" y="1193308"/>
                  <a:pt x="6688446" y="1200329"/>
                </a:cubicBezTo>
                <a:cubicBezTo>
                  <a:pt x="6500071" y="1207350"/>
                  <a:pt x="6186698" y="1175756"/>
                  <a:pt x="5824522" y="1200329"/>
                </a:cubicBezTo>
                <a:cubicBezTo>
                  <a:pt x="5462346" y="1224902"/>
                  <a:pt x="5451336" y="1178013"/>
                  <a:pt x="5295020" y="1200329"/>
                </a:cubicBezTo>
                <a:cubicBezTo>
                  <a:pt x="5138704" y="1222645"/>
                  <a:pt x="4926958" y="1226739"/>
                  <a:pt x="4598307" y="1200329"/>
                </a:cubicBezTo>
                <a:cubicBezTo>
                  <a:pt x="4269656" y="1173919"/>
                  <a:pt x="4188666" y="1216137"/>
                  <a:pt x="4068805" y="1200329"/>
                </a:cubicBezTo>
                <a:cubicBezTo>
                  <a:pt x="3948944" y="1184521"/>
                  <a:pt x="3617831" y="1201260"/>
                  <a:pt x="3372092" y="1200329"/>
                </a:cubicBezTo>
                <a:cubicBezTo>
                  <a:pt x="3126353" y="1199398"/>
                  <a:pt x="3036618" y="1185156"/>
                  <a:pt x="2926195" y="1200329"/>
                </a:cubicBezTo>
                <a:cubicBezTo>
                  <a:pt x="2815772" y="1215502"/>
                  <a:pt x="2675901" y="1197544"/>
                  <a:pt x="2480299" y="1200329"/>
                </a:cubicBezTo>
                <a:cubicBezTo>
                  <a:pt x="2284697" y="1203114"/>
                  <a:pt x="2003222" y="1171611"/>
                  <a:pt x="1699980" y="1200329"/>
                </a:cubicBezTo>
                <a:cubicBezTo>
                  <a:pt x="1396738" y="1229047"/>
                  <a:pt x="1321348" y="1196661"/>
                  <a:pt x="1086873" y="1200329"/>
                </a:cubicBezTo>
                <a:cubicBezTo>
                  <a:pt x="852398" y="1203997"/>
                  <a:pt x="293963" y="1163199"/>
                  <a:pt x="0" y="1200329"/>
                </a:cubicBezTo>
                <a:cubicBezTo>
                  <a:pt x="-29184" y="1007684"/>
                  <a:pt x="1099" y="750263"/>
                  <a:pt x="0" y="576158"/>
                </a:cubicBezTo>
                <a:cubicBezTo>
                  <a:pt x="-1099" y="402053"/>
                  <a:pt x="26128" y="158840"/>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it a Sin to Gamble?</a:t>
            </a:r>
          </a:p>
        </p:txBody>
      </p:sp>
    </p:spTree>
    <p:extLst>
      <p:ext uri="{BB962C8B-B14F-4D97-AF65-F5344CB8AC3E}">
        <p14:creationId xmlns:p14="http://schemas.microsoft.com/office/powerpoint/2010/main" val="18969441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5.xml><?xml version="1.0" encoding="utf-8"?>
<a:theme xmlns:a="http://schemas.openxmlformats.org/drawingml/2006/main" name="1_Metro">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6.xml><?xml version="1.0" encoding="utf-8"?>
<a:theme xmlns:a="http://schemas.openxmlformats.org/drawingml/2006/main" name="Metro">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1607</TotalTime>
  <Words>1426</Words>
  <Application>Microsoft Office PowerPoint</Application>
  <PresentationFormat>On-screen Show (4:3)</PresentationFormat>
  <Paragraphs>209</Paragraphs>
  <Slides>33</Slides>
  <Notes>0</Notes>
  <HiddenSlides>0</HiddenSlides>
  <MMClips>0</MMClips>
  <ScaleCrop>false</ScaleCrop>
  <HeadingPairs>
    <vt:vector size="8" baseType="variant">
      <vt:variant>
        <vt:lpstr>Fonts Used</vt:lpstr>
      </vt:variant>
      <vt:variant>
        <vt:i4>12</vt:i4>
      </vt:variant>
      <vt:variant>
        <vt:lpstr>Theme</vt:lpstr>
      </vt:variant>
      <vt:variant>
        <vt:i4>6</vt:i4>
      </vt:variant>
      <vt:variant>
        <vt:lpstr>Embedded OLE Servers</vt:lpstr>
      </vt:variant>
      <vt:variant>
        <vt:i4>3</vt:i4>
      </vt:variant>
      <vt:variant>
        <vt:lpstr>Slide Titles</vt:lpstr>
      </vt:variant>
      <vt:variant>
        <vt:i4>33</vt:i4>
      </vt:variant>
    </vt:vector>
  </HeadingPairs>
  <TitlesOfParts>
    <vt:vector size="54" baseType="lpstr">
      <vt:lpstr>Times New Roman</vt:lpstr>
      <vt:lpstr>-apple-system</vt:lpstr>
      <vt:lpstr>Calibri</vt:lpstr>
      <vt:lpstr>Maiandra GD</vt:lpstr>
      <vt:lpstr>Arial Narrow</vt:lpstr>
      <vt:lpstr>Wingdings</vt:lpstr>
      <vt:lpstr>Calibri Light</vt:lpstr>
      <vt:lpstr>Wingdings 3</vt:lpstr>
      <vt:lpstr>Wingdings 2</vt:lpstr>
      <vt:lpstr>Corbel</vt:lpstr>
      <vt:lpstr>Arial</vt:lpstr>
      <vt:lpstr>Consolas</vt:lpstr>
      <vt:lpstr>Office Theme</vt:lpstr>
      <vt:lpstr>3_Office Theme</vt:lpstr>
      <vt:lpstr>1_Office Theme</vt:lpstr>
      <vt:lpstr>2_Office Theme</vt:lpstr>
      <vt:lpstr>1_Metro</vt:lpstr>
      <vt:lpstr>Metro</vt:lpstr>
      <vt:lpstr>Clip</vt:lpstr>
      <vt:lpstr>Drawing</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5</cp:revision>
  <dcterms:created xsi:type="dcterms:W3CDTF">2023-04-16T02:55:45Z</dcterms:created>
  <dcterms:modified xsi:type="dcterms:W3CDTF">2023-05-14T21:26:04Z</dcterms:modified>
</cp:coreProperties>
</file>