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60" r:id="rId2"/>
    <p:sldMasterId id="2147483682" r:id="rId3"/>
  </p:sldMasterIdLst>
  <p:notesMasterIdLst>
    <p:notesMasterId r:id="rId35"/>
  </p:notesMasterIdLst>
  <p:sldIdLst>
    <p:sldId id="266" r:id="rId4"/>
    <p:sldId id="267" r:id="rId5"/>
    <p:sldId id="299" r:id="rId6"/>
    <p:sldId id="268" r:id="rId7"/>
    <p:sldId id="306" r:id="rId8"/>
    <p:sldId id="257" r:id="rId9"/>
    <p:sldId id="325" r:id="rId10"/>
    <p:sldId id="330" r:id="rId11"/>
    <p:sldId id="307" r:id="rId12"/>
    <p:sldId id="336" r:id="rId13"/>
    <p:sldId id="337" r:id="rId14"/>
    <p:sldId id="338" r:id="rId15"/>
    <p:sldId id="326" r:id="rId16"/>
    <p:sldId id="332" r:id="rId17"/>
    <p:sldId id="339" r:id="rId18"/>
    <p:sldId id="340" r:id="rId19"/>
    <p:sldId id="341" r:id="rId20"/>
    <p:sldId id="327" r:id="rId21"/>
    <p:sldId id="333" r:id="rId22"/>
    <p:sldId id="342" r:id="rId23"/>
    <p:sldId id="343" r:id="rId24"/>
    <p:sldId id="344" r:id="rId25"/>
    <p:sldId id="345" r:id="rId26"/>
    <p:sldId id="328" r:id="rId27"/>
    <p:sldId id="334" r:id="rId28"/>
    <p:sldId id="329" r:id="rId29"/>
    <p:sldId id="335" r:id="rId30"/>
    <p:sldId id="346" r:id="rId31"/>
    <p:sldId id="347" r:id="rId32"/>
    <p:sldId id="348" r:id="rId33"/>
    <p:sldId id="331" r:id="rId34"/>
  </p:sldIdLst>
  <p:sldSz cx="9144000" cy="6858000" type="screen4x3"/>
  <p:notesSz cx="6858000" cy="91440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69696"/>
    <a:srgbClr val="6600FF"/>
    <a:srgbClr val="5F5F5F"/>
    <a:srgbClr val="777777"/>
    <a:srgbClr val="FFFF00"/>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0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F200BD0-87CE-08BE-47B3-F46E28DE8E2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en-US"/>
          </a:p>
        </p:txBody>
      </p:sp>
      <p:sp>
        <p:nvSpPr>
          <p:cNvPr id="21507" name="Rectangle 3">
            <a:extLst>
              <a:ext uri="{FF2B5EF4-FFF2-40B4-BE49-F238E27FC236}">
                <a16:creationId xmlns:a16="http://schemas.microsoft.com/office/drawing/2014/main" id="{97769E32-7C03-072D-4D77-D2855B86E456}"/>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ltLang="en-US"/>
          </a:p>
        </p:txBody>
      </p:sp>
      <p:sp>
        <p:nvSpPr>
          <p:cNvPr id="21508" name="Rectangle 4">
            <a:extLst>
              <a:ext uri="{FF2B5EF4-FFF2-40B4-BE49-F238E27FC236}">
                <a16:creationId xmlns:a16="http://schemas.microsoft.com/office/drawing/2014/main" id="{2FB560D6-C297-B287-FA51-C0CB9401400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9BA6F56B-008B-C875-5D68-5C3ED531185E}"/>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10" name="Rectangle 6">
            <a:extLst>
              <a:ext uri="{FF2B5EF4-FFF2-40B4-BE49-F238E27FC236}">
                <a16:creationId xmlns:a16="http://schemas.microsoft.com/office/drawing/2014/main" id="{D76DAABD-6C2E-25E6-DD3C-BFB8E9B1CA13}"/>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ltLang="en-US"/>
          </a:p>
        </p:txBody>
      </p:sp>
      <p:sp>
        <p:nvSpPr>
          <p:cNvPr id="21511" name="Rectangle 7">
            <a:extLst>
              <a:ext uri="{FF2B5EF4-FFF2-40B4-BE49-F238E27FC236}">
                <a16:creationId xmlns:a16="http://schemas.microsoft.com/office/drawing/2014/main" id="{B30C90EE-EC65-A407-4708-E87D2568F3D2}"/>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93AF7B1-961B-4294-B54A-5AEC6BFD1D1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71F9EBF-6777-9381-28DC-FD9C55F98913}"/>
              </a:ext>
            </a:extLst>
          </p:cNvPr>
          <p:cNvSpPr>
            <a:spLocks noGrp="1" noChangeArrowheads="1"/>
          </p:cNvSpPr>
          <p:nvPr>
            <p:ph type="sldNum" sz="quarter" idx="5"/>
          </p:nvPr>
        </p:nvSpPr>
        <p:spPr>
          <a:ln/>
        </p:spPr>
        <p:txBody>
          <a:bodyPr/>
          <a:lstStyle/>
          <a:p>
            <a:fld id="{1B0B462B-4A95-4EEA-937E-ADD9F2630344}" type="slidenum">
              <a:rPr lang="en-US" altLang="en-US"/>
              <a:pPr/>
              <a:t>21</a:t>
            </a:fld>
            <a:endParaRPr lang="en-US" altLang="en-US"/>
          </a:p>
        </p:txBody>
      </p:sp>
      <p:sp>
        <p:nvSpPr>
          <p:cNvPr id="129026" name="Rectangle 2">
            <a:extLst>
              <a:ext uri="{FF2B5EF4-FFF2-40B4-BE49-F238E27FC236}">
                <a16:creationId xmlns:a16="http://schemas.microsoft.com/office/drawing/2014/main" id="{3A4D60E4-4EDF-6DAF-33CC-EACE31AE3C46}"/>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C503E240-5EEC-419B-394A-116444BE08ED}"/>
              </a:ext>
            </a:extLst>
          </p:cNvPr>
          <p:cNvSpPr>
            <a:spLocks noGrp="1" noChangeArrowheads="1"/>
          </p:cNvSpPr>
          <p:nvPr>
            <p:ph type="body" idx="1"/>
          </p:nvPr>
        </p:nvSpPr>
        <p:spPr/>
        <p:txBody>
          <a:bodyPr/>
          <a:lstStyle/>
          <a:p>
            <a:r>
              <a:rPr lang="en-US" altLang="en-US"/>
              <a:t>Dan Winkler, Spiritual Sword, Volume 29, No. 1; October 1997</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1CFE8D51-11C0-B426-D684-C57FB9721709}"/>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CEBF4AA9-7DAB-394D-756C-76F732751D6B}"/>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035962E6-AF69-0998-920B-B781B0A1A4ED}"/>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1237B699-7F23-F681-E392-E11AB7769159}"/>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01A76580-931F-4AA5-6583-FB5F3715E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69E09505-9186-FD67-9319-EFDF11BA6FEE}"/>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66F0FBF3-4196-00B2-2D36-B0A4C6B20583}"/>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A76043DF-6EA9-F262-A35C-E53BDC7E9ABE}"/>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BFA9F6E8-B37C-FF95-C20F-E24B2DF4DF7C}"/>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37D980AB-3F4E-F4F3-E489-E26CF818E283}"/>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813AB906-B745-B14D-556C-30DCD9BCF62B}"/>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7655A16A-EB49-FB1C-8EFB-41A321A58144}"/>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FBC3FB41-48EC-9290-1CCA-2C273F332BDB}"/>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B944B471-F4D9-EA7C-8519-38EB3483A0B7}"/>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951E1182-0D00-4FF6-A0C2-D9FB5F85BA37}" type="slidenum">
              <a:rPr lang="en-US" altLang="en-US"/>
              <a:pPr/>
              <a:t>‹#›</a:t>
            </a:fld>
            <a:endParaRPr lang="en-US"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66A31-18C0-A597-D9C4-6A858BD1F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0F1C07-3922-8F44-E3FC-C6B4FCE848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6B8DCF-330A-F7EF-066E-2D0F7A931E1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2DEE475-5F60-4E31-69A7-7BBE2B91CD9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75D612A-ED5D-9F59-D6C6-28F4731F70B0}"/>
              </a:ext>
            </a:extLst>
          </p:cNvPr>
          <p:cNvSpPr>
            <a:spLocks noGrp="1"/>
          </p:cNvSpPr>
          <p:nvPr>
            <p:ph type="sldNum" sz="quarter" idx="12"/>
          </p:nvPr>
        </p:nvSpPr>
        <p:spPr/>
        <p:txBody>
          <a:bodyPr/>
          <a:lstStyle>
            <a:lvl1pPr>
              <a:defRPr/>
            </a:lvl1pPr>
          </a:lstStyle>
          <a:p>
            <a:fld id="{5C6A9A5B-0AE7-4FEE-9767-F8F299793FC7}" type="slidenum">
              <a:rPr lang="en-US" altLang="en-US"/>
              <a:pPr/>
              <a:t>‹#›</a:t>
            </a:fld>
            <a:endParaRPr lang="en-US" altLang="en-US"/>
          </a:p>
        </p:txBody>
      </p:sp>
    </p:spTree>
    <p:extLst>
      <p:ext uri="{BB962C8B-B14F-4D97-AF65-F5344CB8AC3E}">
        <p14:creationId xmlns:p14="http://schemas.microsoft.com/office/powerpoint/2010/main" val="255226712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C46DC-56CE-4271-1980-A4352C8C903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62F10B-A59B-B2A3-C5D7-DB5338C3E6F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33C09FF-C769-F663-3817-ED9A451629D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8CAE184-FD7B-4B4C-CB08-70677226626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0AB8734-070C-32B5-53E7-2A4117727BA7}"/>
              </a:ext>
            </a:extLst>
          </p:cNvPr>
          <p:cNvSpPr>
            <a:spLocks noGrp="1"/>
          </p:cNvSpPr>
          <p:nvPr>
            <p:ph type="sldNum" sz="quarter" idx="12"/>
          </p:nvPr>
        </p:nvSpPr>
        <p:spPr/>
        <p:txBody>
          <a:bodyPr/>
          <a:lstStyle>
            <a:lvl1pPr>
              <a:defRPr/>
            </a:lvl1pPr>
          </a:lstStyle>
          <a:p>
            <a:fld id="{FEAE8C45-023F-434C-A0FA-828E2745C7A5}" type="slidenum">
              <a:rPr lang="en-US" altLang="en-US"/>
              <a:pPr/>
              <a:t>‹#›</a:t>
            </a:fld>
            <a:endParaRPr lang="en-US" altLang="en-US"/>
          </a:p>
        </p:txBody>
      </p:sp>
    </p:spTree>
    <p:extLst>
      <p:ext uri="{BB962C8B-B14F-4D97-AF65-F5344CB8AC3E}">
        <p14:creationId xmlns:p14="http://schemas.microsoft.com/office/powerpoint/2010/main" val="274392586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B1B2-8EF1-C87E-7BFD-E5AB657669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4BB40-6592-9678-1420-6C1A500B2F09}"/>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6C0B7C-1F64-0103-6A1B-BFC1395545E6}"/>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C07AB7-9C6E-6C64-D6C2-31151AEC9FD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215FE84-A964-95CD-1BDD-28AD1BE9EB1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FD41871-D3CB-E0B1-7CD1-4DC641411579}"/>
              </a:ext>
            </a:extLst>
          </p:cNvPr>
          <p:cNvSpPr>
            <a:spLocks noGrp="1"/>
          </p:cNvSpPr>
          <p:nvPr>
            <p:ph type="sldNum" sz="quarter" idx="12"/>
          </p:nvPr>
        </p:nvSpPr>
        <p:spPr/>
        <p:txBody>
          <a:bodyPr/>
          <a:lstStyle>
            <a:lvl1pPr>
              <a:defRPr/>
            </a:lvl1pPr>
          </a:lstStyle>
          <a:p>
            <a:fld id="{9E0DA906-4367-4C1E-8203-20B5FFE295FC}" type="slidenum">
              <a:rPr lang="en-US" altLang="en-US"/>
              <a:pPr/>
              <a:t>‹#›</a:t>
            </a:fld>
            <a:endParaRPr lang="en-US" altLang="en-US"/>
          </a:p>
        </p:txBody>
      </p:sp>
    </p:spTree>
    <p:extLst>
      <p:ext uri="{BB962C8B-B14F-4D97-AF65-F5344CB8AC3E}">
        <p14:creationId xmlns:p14="http://schemas.microsoft.com/office/powerpoint/2010/main" val="16949469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F5007-7940-2B0E-4642-F0DF4672206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81386A-1633-8B10-7A0E-609C6F0095D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A5E7F0-B334-BC3F-9CA3-BFE98854565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2D1A9D-CFD4-D23F-3D6D-70A007C5D2E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02339B-7DE7-6C1D-9536-6C7EFACF03EE}"/>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8118E6-CA1B-7F66-0441-F582F8ED498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42ADCD0-4CD0-D808-5764-8A9DF08C67C4}"/>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2D23894-BC06-173A-0443-93704AA5BA53}"/>
              </a:ext>
            </a:extLst>
          </p:cNvPr>
          <p:cNvSpPr>
            <a:spLocks noGrp="1"/>
          </p:cNvSpPr>
          <p:nvPr>
            <p:ph type="sldNum" sz="quarter" idx="12"/>
          </p:nvPr>
        </p:nvSpPr>
        <p:spPr/>
        <p:txBody>
          <a:bodyPr/>
          <a:lstStyle>
            <a:lvl1pPr>
              <a:defRPr/>
            </a:lvl1pPr>
          </a:lstStyle>
          <a:p>
            <a:fld id="{FF7744F3-0060-448B-B050-0DCC842843F9}" type="slidenum">
              <a:rPr lang="en-US" altLang="en-US"/>
              <a:pPr/>
              <a:t>‹#›</a:t>
            </a:fld>
            <a:endParaRPr lang="en-US" altLang="en-US"/>
          </a:p>
        </p:txBody>
      </p:sp>
    </p:spTree>
    <p:extLst>
      <p:ext uri="{BB962C8B-B14F-4D97-AF65-F5344CB8AC3E}">
        <p14:creationId xmlns:p14="http://schemas.microsoft.com/office/powerpoint/2010/main" val="301050295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99AB-59C7-CE92-97BE-C8F05AB0FD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6947EE-A824-B951-71B4-64806A7C306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C70FE383-2B6F-A29D-9DFC-6D08D9B93D2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3DFCCAB-1872-6F12-1B0E-7336E15C045A}"/>
              </a:ext>
            </a:extLst>
          </p:cNvPr>
          <p:cNvSpPr>
            <a:spLocks noGrp="1"/>
          </p:cNvSpPr>
          <p:nvPr>
            <p:ph type="sldNum" sz="quarter" idx="12"/>
          </p:nvPr>
        </p:nvSpPr>
        <p:spPr/>
        <p:txBody>
          <a:bodyPr/>
          <a:lstStyle>
            <a:lvl1pPr>
              <a:defRPr/>
            </a:lvl1pPr>
          </a:lstStyle>
          <a:p>
            <a:fld id="{4B0897E7-336D-44EF-971B-066178B14B3D}" type="slidenum">
              <a:rPr lang="en-US" altLang="en-US"/>
              <a:pPr/>
              <a:t>‹#›</a:t>
            </a:fld>
            <a:endParaRPr lang="en-US" altLang="en-US"/>
          </a:p>
        </p:txBody>
      </p:sp>
    </p:spTree>
    <p:extLst>
      <p:ext uri="{BB962C8B-B14F-4D97-AF65-F5344CB8AC3E}">
        <p14:creationId xmlns:p14="http://schemas.microsoft.com/office/powerpoint/2010/main" val="133533736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1565AE-1CF3-7288-0A0C-AE8E6C5C233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F07B689B-9002-B408-3491-E6D449C198BF}"/>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FA3808DD-57F2-7087-F53E-FE340D933ED9}"/>
              </a:ext>
            </a:extLst>
          </p:cNvPr>
          <p:cNvSpPr>
            <a:spLocks noGrp="1"/>
          </p:cNvSpPr>
          <p:nvPr>
            <p:ph type="sldNum" sz="quarter" idx="12"/>
          </p:nvPr>
        </p:nvSpPr>
        <p:spPr/>
        <p:txBody>
          <a:bodyPr/>
          <a:lstStyle>
            <a:lvl1pPr>
              <a:defRPr/>
            </a:lvl1pPr>
          </a:lstStyle>
          <a:p>
            <a:fld id="{6DBCC18C-8DA4-4437-BBD3-C43E321D3A69}" type="slidenum">
              <a:rPr lang="en-US" altLang="en-US"/>
              <a:pPr/>
              <a:t>‹#›</a:t>
            </a:fld>
            <a:endParaRPr lang="en-US" altLang="en-US"/>
          </a:p>
        </p:txBody>
      </p:sp>
    </p:spTree>
    <p:extLst>
      <p:ext uri="{BB962C8B-B14F-4D97-AF65-F5344CB8AC3E}">
        <p14:creationId xmlns:p14="http://schemas.microsoft.com/office/powerpoint/2010/main" val="1325337477"/>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8605A-B013-D596-64CB-B1E52E82C2B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B97349-A007-3A5D-AF50-CA00834BAFE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C09E4D-DF14-8331-A91E-8ED68499A2E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12D7B3-FB59-4ADD-1495-B6A79EE8E8A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556FD9-2D46-900A-8838-57380345CD6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7CC996A-7295-CE07-1CD3-A64A9D03FF8C}"/>
              </a:ext>
            </a:extLst>
          </p:cNvPr>
          <p:cNvSpPr>
            <a:spLocks noGrp="1"/>
          </p:cNvSpPr>
          <p:nvPr>
            <p:ph type="sldNum" sz="quarter" idx="12"/>
          </p:nvPr>
        </p:nvSpPr>
        <p:spPr/>
        <p:txBody>
          <a:bodyPr/>
          <a:lstStyle>
            <a:lvl1pPr>
              <a:defRPr/>
            </a:lvl1pPr>
          </a:lstStyle>
          <a:p>
            <a:fld id="{F87622E5-B34F-4555-BCAE-356F0F2DF1F1}" type="slidenum">
              <a:rPr lang="en-US" altLang="en-US"/>
              <a:pPr/>
              <a:t>‹#›</a:t>
            </a:fld>
            <a:endParaRPr lang="en-US" altLang="en-US"/>
          </a:p>
        </p:txBody>
      </p:sp>
    </p:spTree>
    <p:extLst>
      <p:ext uri="{BB962C8B-B14F-4D97-AF65-F5344CB8AC3E}">
        <p14:creationId xmlns:p14="http://schemas.microsoft.com/office/powerpoint/2010/main" val="228875100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3003-EC51-9AD6-1EA6-74D0AA1F54E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749832-9D75-8906-CB0E-A6DD2EA8E1E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24838E-5A19-C7DF-5647-2D834AC6FBE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F0C0EF-FCC0-E24D-31F2-6DD4C05EC97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306BCAF-CCAC-7644-C322-41FEAF198C2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AC5273A-D8E7-66BE-501F-B938C70ABD94}"/>
              </a:ext>
            </a:extLst>
          </p:cNvPr>
          <p:cNvSpPr>
            <a:spLocks noGrp="1"/>
          </p:cNvSpPr>
          <p:nvPr>
            <p:ph type="sldNum" sz="quarter" idx="12"/>
          </p:nvPr>
        </p:nvSpPr>
        <p:spPr/>
        <p:txBody>
          <a:bodyPr/>
          <a:lstStyle>
            <a:lvl1pPr>
              <a:defRPr/>
            </a:lvl1pPr>
          </a:lstStyle>
          <a:p>
            <a:fld id="{B97D67C0-1D70-4E63-A1D7-B37A22344ACF}" type="slidenum">
              <a:rPr lang="en-US" altLang="en-US"/>
              <a:pPr/>
              <a:t>‹#›</a:t>
            </a:fld>
            <a:endParaRPr lang="en-US" altLang="en-US"/>
          </a:p>
        </p:txBody>
      </p:sp>
    </p:spTree>
    <p:extLst>
      <p:ext uri="{BB962C8B-B14F-4D97-AF65-F5344CB8AC3E}">
        <p14:creationId xmlns:p14="http://schemas.microsoft.com/office/powerpoint/2010/main" val="96369305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91B6-CBFC-7C76-E607-80A157F68C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83AD45-FC58-C274-4923-56633ADC52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592B8-B393-2F67-316A-C338B031E60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811055-2F2E-A022-47C2-D3C00963FE9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002F2A4-BC9E-E212-277D-542BDBC935F5}"/>
              </a:ext>
            </a:extLst>
          </p:cNvPr>
          <p:cNvSpPr>
            <a:spLocks noGrp="1"/>
          </p:cNvSpPr>
          <p:nvPr>
            <p:ph type="sldNum" sz="quarter" idx="12"/>
          </p:nvPr>
        </p:nvSpPr>
        <p:spPr/>
        <p:txBody>
          <a:bodyPr/>
          <a:lstStyle>
            <a:lvl1pPr>
              <a:defRPr/>
            </a:lvl1pPr>
          </a:lstStyle>
          <a:p>
            <a:fld id="{72C512E8-3352-4C8D-A7B7-A7FA36B84B4F}" type="slidenum">
              <a:rPr lang="en-US" altLang="en-US"/>
              <a:pPr/>
              <a:t>‹#›</a:t>
            </a:fld>
            <a:endParaRPr lang="en-US" altLang="en-US"/>
          </a:p>
        </p:txBody>
      </p:sp>
    </p:spTree>
    <p:extLst>
      <p:ext uri="{BB962C8B-B14F-4D97-AF65-F5344CB8AC3E}">
        <p14:creationId xmlns:p14="http://schemas.microsoft.com/office/powerpoint/2010/main" val="86506096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0837BC-7375-7025-42EA-B80A0470F4B8}"/>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8863CF-4C84-AE62-47D0-7E02E14F0769}"/>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3FA496-9E58-4B69-1362-CF087AFB7C5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309B092-8F06-A342-80ED-8FA63CE0C00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F887773-4F49-8331-4CCA-C3FBE6BC045A}"/>
              </a:ext>
            </a:extLst>
          </p:cNvPr>
          <p:cNvSpPr>
            <a:spLocks noGrp="1"/>
          </p:cNvSpPr>
          <p:nvPr>
            <p:ph type="sldNum" sz="quarter" idx="12"/>
          </p:nvPr>
        </p:nvSpPr>
        <p:spPr/>
        <p:txBody>
          <a:bodyPr/>
          <a:lstStyle>
            <a:lvl1pPr>
              <a:defRPr/>
            </a:lvl1pPr>
          </a:lstStyle>
          <a:p>
            <a:fld id="{963EC527-DF11-440C-8EDD-987163680A12}" type="slidenum">
              <a:rPr lang="en-US" altLang="en-US"/>
              <a:pPr/>
              <a:t>‹#›</a:t>
            </a:fld>
            <a:endParaRPr lang="en-US" altLang="en-US"/>
          </a:p>
        </p:txBody>
      </p:sp>
    </p:spTree>
    <p:extLst>
      <p:ext uri="{BB962C8B-B14F-4D97-AF65-F5344CB8AC3E}">
        <p14:creationId xmlns:p14="http://schemas.microsoft.com/office/powerpoint/2010/main" val="325927050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3E87-AD27-94FB-4D58-C71226DBD11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4FC7BB-7F51-1FA0-843A-C3396A7E3A0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31C36E-E5B2-F678-ECBD-6F77124F7BC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11FF284-5002-BDC7-8725-72D878F0271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917D9D4-3DCD-CC00-7AF0-94DC705DFB0D}"/>
              </a:ext>
            </a:extLst>
          </p:cNvPr>
          <p:cNvSpPr>
            <a:spLocks noGrp="1"/>
          </p:cNvSpPr>
          <p:nvPr>
            <p:ph type="sldNum" sz="quarter" idx="12"/>
          </p:nvPr>
        </p:nvSpPr>
        <p:spPr/>
        <p:txBody>
          <a:bodyPr/>
          <a:lstStyle>
            <a:lvl1pPr>
              <a:defRPr/>
            </a:lvl1pPr>
          </a:lstStyle>
          <a:p>
            <a:fld id="{D1239589-A2D6-4224-8195-83D24BBB9149}" type="slidenum">
              <a:rPr lang="en-US" altLang="en-US"/>
              <a:pPr/>
              <a:t>‹#›</a:t>
            </a:fld>
            <a:endParaRPr lang="en-US" altLang="en-US"/>
          </a:p>
        </p:txBody>
      </p:sp>
    </p:spTree>
    <p:extLst>
      <p:ext uri="{BB962C8B-B14F-4D97-AF65-F5344CB8AC3E}">
        <p14:creationId xmlns:p14="http://schemas.microsoft.com/office/powerpoint/2010/main" val="274512622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5726-74EB-308D-E481-78B0CCBC5C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FC3D33-BD4A-B691-AFBC-4B098083B5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3606FD-4A08-D9B0-5AB3-6A0E8D5EFB9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6689B33-8799-0FF1-419E-7A202548E39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DC23DD1-0F41-417F-C9A7-2BBF200A0FB6}"/>
              </a:ext>
            </a:extLst>
          </p:cNvPr>
          <p:cNvSpPr>
            <a:spLocks noGrp="1"/>
          </p:cNvSpPr>
          <p:nvPr>
            <p:ph type="sldNum" sz="quarter" idx="12"/>
          </p:nvPr>
        </p:nvSpPr>
        <p:spPr/>
        <p:txBody>
          <a:bodyPr/>
          <a:lstStyle>
            <a:lvl1pPr>
              <a:defRPr/>
            </a:lvl1pPr>
          </a:lstStyle>
          <a:p>
            <a:fld id="{EFE48ACE-67B1-401D-8F0A-DD82EB2733F2}" type="slidenum">
              <a:rPr lang="en-US" altLang="en-US"/>
              <a:pPr/>
              <a:t>‹#›</a:t>
            </a:fld>
            <a:endParaRPr lang="en-US" altLang="en-US"/>
          </a:p>
        </p:txBody>
      </p:sp>
    </p:spTree>
    <p:extLst>
      <p:ext uri="{BB962C8B-B14F-4D97-AF65-F5344CB8AC3E}">
        <p14:creationId xmlns:p14="http://schemas.microsoft.com/office/powerpoint/2010/main" val="136810846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3EC1-401C-EFF6-B319-92B48B702F7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856B11-3354-568E-1055-8DD9B4870A7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CFD84BD-E3F4-FF2E-84B0-11CC497828F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736369D-E0F5-2C5A-57F2-E50AB680D49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FD4CCFA-D232-A270-619A-FFF1F14C6A20}"/>
              </a:ext>
            </a:extLst>
          </p:cNvPr>
          <p:cNvSpPr>
            <a:spLocks noGrp="1"/>
          </p:cNvSpPr>
          <p:nvPr>
            <p:ph type="sldNum" sz="quarter" idx="12"/>
          </p:nvPr>
        </p:nvSpPr>
        <p:spPr/>
        <p:txBody>
          <a:bodyPr/>
          <a:lstStyle>
            <a:lvl1pPr>
              <a:defRPr/>
            </a:lvl1pPr>
          </a:lstStyle>
          <a:p>
            <a:fld id="{8D6D167C-FEEC-491E-BE45-A04A4D554C9D}" type="slidenum">
              <a:rPr lang="en-US" altLang="en-US"/>
              <a:pPr/>
              <a:t>‹#›</a:t>
            </a:fld>
            <a:endParaRPr lang="en-US" altLang="en-US"/>
          </a:p>
        </p:txBody>
      </p:sp>
    </p:spTree>
    <p:extLst>
      <p:ext uri="{BB962C8B-B14F-4D97-AF65-F5344CB8AC3E}">
        <p14:creationId xmlns:p14="http://schemas.microsoft.com/office/powerpoint/2010/main" val="273454961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76DB-2F2F-14C6-BEF3-F15F8FEA3F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870D49-A21E-4551-039D-38AE28C3C72B}"/>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5B880-7524-B35D-A256-02C7CD3AC8D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F25A6F-5F2E-3F42-E6EC-6F8662D3630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E02E997-8836-A23C-54A5-3AB8378A795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7C314D9-2EB3-5DB2-026B-E5D38010BAE9}"/>
              </a:ext>
            </a:extLst>
          </p:cNvPr>
          <p:cNvSpPr>
            <a:spLocks noGrp="1"/>
          </p:cNvSpPr>
          <p:nvPr>
            <p:ph type="sldNum" sz="quarter" idx="12"/>
          </p:nvPr>
        </p:nvSpPr>
        <p:spPr/>
        <p:txBody>
          <a:bodyPr/>
          <a:lstStyle>
            <a:lvl1pPr>
              <a:defRPr/>
            </a:lvl1pPr>
          </a:lstStyle>
          <a:p>
            <a:fld id="{24B799FC-B48F-49FD-ADAD-53C7FC31E3C7}" type="slidenum">
              <a:rPr lang="en-US" altLang="en-US"/>
              <a:pPr/>
              <a:t>‹#›</a:t>
            </a:fld>
            <a:endParaRPr lang="en-US" altLang="en-US"/>
          </a:p>
        </p:txBody>
      </p:sp>
    </p:spTree>
    <p:extLst>
      <p:ext uri="{BB962C8B-B14F-4D97-AF65-F5344CB8AC3E}">
        <p14:creationId xmlns:p14="http://schemas.microsoft.com/office/powerpoint/2010/main" val="56302429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FB65-4987-1370-03CE-63E5C3FBBF28}"/>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6F58F2-7BDF-80C4-C17C-6C7D776D3F9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11ADA8-D1E1-2FB3-FFA4-503F191A1BA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CDF46E-ECBF-327C-7F85-02476E60EC9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D1877-2B9A-E627-056A-A74700DE924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857D24-FC58-BB46-73A8-A38C3276C3C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852750B0-F495-3FC7-8E5F-21718FD9D43F}"/>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D77ED477-E36C-9877-B0B7-D21720F55889}"/>
              </a:ext>
            </a:extLst>
          </p:cNvPr>
          <p:cNvSpPr>
            <a:spLocks noGrp="1"/>
          </p:cNvSpPr>
          <p:nvPr>
            <p:ph type="sldNum" sz="quarter" idx="12"/>
          </p:nvPr>
        </p:nvSpPr>
        <p:spPr/>
        <p:txBody>
          <a:bodyPr/>
          <a:lstStyle>
            <a:lvl1pPr>
              <a:defRPr/>
            </a:lvl1pPr>
          </a:lstStyle>
          <a:p>
            <a:fld id="{2688B8E8-4D83-4997-8AD6-554220BB5A66}" type="slidenum">
              <a:rPr lang="en-US" altLang="en-US"/>
              <a:pPr/>
              <a:t>‹#›</a:t>
            </a:fld>
            <a:endParaRPr lang="en-US" altLang="en-US"/>
          </a:p>
        </p:txBody>
      </p:sp>
    </p:spTree>
    <p:extLst>
      <p:ext uri="{BB962C8B-B14F-4D97-AF65-F5344CB8AC3E}">
        <p14:creationId xmlns:p14="http://schemas.microsoft.com/office/powerpoint/2010/main" val="141630965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8D83-F78B-9665-CA71-9DC6149392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FDC7A1-B54E-9F0B-8C86-1BEF0C7E8EB4}"/>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5E8E393-6A04-4712-6658-DBC47E73D01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126C8EEC-BD29-8A66-C2B6-9975317FD0CF}"/>
              </a:ext>
            </a:extLst>
          </p:cNvPr>
          <p:cNvSpPr>
            <a:spLocks noGrp="1"/>
          </p:cNvSpPr>
          <p:nvPr>
            <p:ph type="sldNum" sz="quarter" idx="12"/>
          </p:nvPr>
        </p:nvSpPr>
        <p:spPr/>
        <p:txBody>
          <a:bodyPr/>
          <a:lstStyle>
            <a:lvl1pPr>
              <a:defRPr/>
            </a:lvl1pPr>
          </a:lstStyle>
          <a:p>
            <a:fld id="{7E31EC44-5E66-462A-8F4E-D4D412F0F1A0}" type="slidenum">
              <a:rPr lang="en-US" altLang="en-US"/>
              <a:pPr/>
              <a:t>‹#›</a:t>
            </a:fld>
            <a:endParaRPr lang="en-US" altLang="en-US"/>
          </a:p>
        </p:txBody>
      </p:sp>
    </p:spTree>
    <p:extLst>
      <p:ext uri="{BB962C8B-B14F-4D97-AF65-F5344CB8AC3E}">
        <p14:creationId xmlns:p14="http://schemas.microsoft.com/office/powerpoint/2010/main" val="72025240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B2B042-C00C-F4AA-3421-8C0746716D2D}"/>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7D8B9801-60FD-8E42-B85F-1A22836DC51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65C57638-6D78-3C0D-E824-E3F8683F6D9A}"/>
              </a:ext>
            </a:extLst>
          </p:cNvPr>
          <p:cNvSpPr>
            <a:spLocks noGrp="1"/>
          </p:cNvSpPr>
          <p:nvPr>
            <p:ph type="sldNum" sz="quarter" idx="12"/>
          </p:nvPr>
        </p:nvSpPr>
        <p:spPr/>
        <p:txBody>
          <a:bodyPr/>
          <a:lstStyle>
            <a:lvl1pPr>
              <a:defRPr/>
            </a:lvl1pPr>
          </a:lstStyle>
          <a:p>
            <a:fld id="{71D0A1D5-44F9-445D-933F-F755212BA8F3}" type="slidenum">
              <a:rPr lang="en-US" altLang="en-US"/>
              <a:pPr/>
              <a:t>‹#›</a:t>
            </a:fld>
            <a:endParaRPr lang="en-US" altLang="en-US"/>
          </a:p>
        </p:txBody>
      </p:sp>
    </p:spTree>
    <p:extLst>
      <p:ext uri="{BB962C8B-B14F-4D97-AF65-F5344CB8AC3E}">
        <p14:creationId xmlns:p14="http://schemas.microsoft.com/office/powerpoint/2010/main" val="98210723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5AEB-90FF-0253-2B6F-3A37CD3132F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7526F-0FE3-7F20-45CE-DEC891BA951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E25C7C-8622-4A41-6BC4-3E9A1439F0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B6965-985A-6CAF-ADDC-7870AD02A7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6ABAD1D-E4B4-BE30-6FBF-EEE1DB72E0C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71758CC-5EB3-4337-BEE6-6DE61F9F7271}"/>
              </a:ext>
            </a:extLst>
          </p:cNvPr>
          <p:cNvSpPr>
            <a:spLocks noGrp="1"/>
          </p:cNvSpPr>
          <p:nvPr>
            <p:ph type="sldNum" sz="quarter" idx="12"/>
          </p:nvPr>
        </p:nvSpPr>
        <p:spPr/>
        <p:txBody>
          <a:bodyPr/>
          <a:lstStyle>
            <a:lvl1pPr>
              <a:defRPr/>
            </a:lvl1pPr>
          </a:lstStyle>
          <a:p>
            <a:fld id="{29859586-AD33-451B-9C43-18604A3C43D1}" type="slidenum">
              <a:rPr lang="en-US" altLang="en-US"/>
              <a:pPr/>
              <a:t>‹#›</a:t>
            </a:fld>
            <a:endParaRPr lang="en-US" altLang="en-US"/>
          </a:p>
        </p:txBody>
      </p:sp>
    </p:spTree>
    <p:extLst>
      <p:ext uri="{BB962C8B-B14F-4D97-AF65-F5344CB8AC3E}">
        <p14:creationId xmlns:p14="http://schemas.microsoft.com/office/powerpoint/2010/main" val="399132085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2490-2900-F6AB-39BA-074124E0CB8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BE58F3-A6D1-45AF-C214-7E7FF91E8C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2CC14D-9EAC-4601-DCD0-DC42E92D4D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01318-C42D-34D5-4A41-22C9CB83FE8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3D46789-C0BC-F967-CE0E-0FDB5F48F8B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0794C0B-46FA-6040-E54A-6A7BCB8FE593}"/>
              </a:ext>
            </a:extLst>
          </p:cNvPr>
          <p:cNvSpPr>
            <a:spLocks noGrp="1"/>
          </p:cNvSpPr>
          <p:nvPr>
            <p:ph type="sldNum" sz="quarter" idx="12"/>
          </p:nvPr>
        </p:nvSpPr>
        <p:spPr/>
        <p:txBody>
          <a:bodyPr/>
          <a:lstStyle>
            <a:lvl1pPr>
              <a:defRPr/>
            </a:lvl1pPr>
          </a:lstStyle>
          <a:p>
            <a:fld id="{4AEDB4D6-510D-4A32-9FE8-255E55927AEC}" type="slidenum">
              <a:rPr lang="en-US" altLang="en-US"/>
              <a:pPr/>
              <a:t>‹#›</a:t>
            </a:fld>
            <a:endParaRPr lang="en-US" altLang="en-US"/>
          </a:p>
        </p:txBody>
      </p:sp>
    </p:spTree>
    <p:extLst>
      <p:ext uri="{BB962C8B-B14F-4D97-AF65-F5344CB8AC3E}">
        <p14:creationId xmlns:p14="http://schemas.microsoft.com/office/powerpoint/2010/main" val="192151605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3A2C-890A-2F7E-B497-851DF1AE8D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922C5B-C64F-3DE8-CCAA-4AE10A4E38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7E6DD9-70C7-6A9A-DDD7-DD8BBF1C3D1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D4AA01A-1DBD-6A4D-CEB5-4FF6C339A99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7FEC5A6-1015-7210-5961-3CE750889139}"/>
              </a:ext>
            </a:extLst>
          </p:cNvPr>
          <p:cNvSpPr>
            <a:spLocks noGrp="1"/>
          </p:cNvSpPr>
          <p:nvPr>
            <p:ph type="sldNum" sz="quarter" idx="12"/>
          </p:nvPr>
        </p:nvSpPr>
        <p:spPr/>
        <p:txBody>
          <a:bodyPr/>
          <a:lstStyle>
            <a:lvl1pPr>
              <a:defRPr/>
            </a:lvl1pPr>
          </a:lstStyle>
          <a:p>
            <a:fld id="{B39E690A-E7DE-40F0-B3B4-AEA622C27344}" type="slidenum">
              <a:rPr lang="en-US" altLang="en-US"/>
              <a:pPr/>
              <a:t>‹#›</a:t>
            </a:fld>
            <a:endParaRPr lang="en-US" altLang="en-US"/>
          </a:p>
        </p:txBody>
      </p:sp>
    </p:spTree>
    <p:extLst>
      <p:ext uri="{BB962C8B-B14F-4D97-AF65-F5344CB8AC3E}">
        <p14:creationId xmlns:p14="http://schemas.microsoft.com/office/powerpoint/2010/main" val="27732709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C1B6C1-A6B6-9F3D-A8F2-9E85D56A3C18}"/>
              </a:ext>
            </a:extLst>
          </p:cNvPr>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AFAD6F-0D6C-4F17-D7EB-EA273FF348FA}"/>
              </a:ext>
            </a:extLst>
          </p:cNvPr>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97449B-8905-5CBF-C27F-6BD097EF275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7F43DEC-6630-F3B8-B1F4-24B091C4101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AA38FA5-B72F-C893-B512-F4139DEEED83}"/>
              </a:ext>
            </a:extLst>
          </p:cNvPr>
          <p:cNvSpPr>
            <a:spLocks noGrp="1"/>
          </p:cNvSpPr>
          <p:nvPr>
            <p:ph type="sldNum" sz="quarter" idx="12"/>
          </p:nvPr>
        </p:nvSpPr>
        <p:spPr/>
        <p:txBody>
          <a:bodyPr/>
          <a:lstStyle>
            <a:lvl1pPr>
              <a:defRPr/>
            </a:lvl1pPr>
          </a:lstStyle>
          <a:p>
            <a:fld id="{DE6DD090-FD47-4027-BD25-D2F3650B536A}" type="slidenum">
              <a:rPr lang="en-US" altLang="en-US"/>
              <a:pPr/>
              <a:t>‹#›</a:t>
            </a:fld>
            <a:endParaRPr lang="en-US" altLang="en-US"/>
          </a:p>
        </p:txBody>
      </p:sp>
    </p:spTree>
    <p:extLst>
      <p:ext uri="{BB962C8B-B14F-4D97-AF65-F5344CB8AC3E}">
        <p14:creationId xmlns:p14="http://schemas.microsoft.com/office/powerpoint/2010/main" val="137371315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4/30/2023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179038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4/30/2023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3693418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4/30/2023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891927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4/30/2023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4127421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4/30/2023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3935590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4/30/2023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4270927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4/30/2023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221446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4/30/2023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1333866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4/30/2023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816859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4/30/2023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4182043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4/30/2023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2204267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23AAECE0-FFCA-EA89-22E9-6EBBC739B066}"/>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56C5AC3E-CC70-02E2-7F18-110786F67761}"/>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6E8DB71D-FFE9-8083-58ED-1332D4331BCE}"/>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BEF2EBB5-C2CC-EA7B-FCA4-12602396456F}"/>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DA8A0C7C-8867-F57C-9B14-88020A15CE26}"/>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D13084F4-57F6-0D1B-FD43-C405A064B89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B11BCA07-939F-62E6-D8BC-38B701F17210}"/>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9BAD01A-888F-1FE9-6E26-1F277F134E6D}"/>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3F5A1957-93CC-A40B-6D22-B7F793DEF18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654DBB64-F2F7-0DEF-87DC-7419FA6C5308}"/>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76980ED9-89EB-B6D2-EB65-DC79B335C4EC}"/>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63123B3D-CFBE-91CA-93C1-9D3AF7BAC3AF}"/>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1A57D626-2721-7A1F-C217-DA258405A4D0}"/>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AD847139-C315-D19D-C916-D5F745F5DEBF}"/>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B1587CC3-0B3F-38A4-0E66-61C2C9E45507}"/>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C5473350-E46A-40B0-A2F8-8878BF5FBCD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4616547-5E2F-B5B4-09E5-88CC64AF2880}"/>
              </a:ext>
            </a:extLst>
          </p:cNvPr>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7043" name="Rectangle 3">
            <a:extLst>
              <a:ext uri="{FF2B5EF4-FFF2-40B4-BE49-F238E27FC236}">
                <a16:creationId xmlns:a16="http://schemas.microsoft.com/office/drawing/2014/main" id="{B8F9CE21-B9CF-3B9B-1293-0F10AE54B5DA}"/>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4" name="Rectangle 4">
            <a:extLst>
              <a:ext uri="{FF2B5EF4-FFF2-40B4-BE49-F238E27FC236}">
                <a16:creationId xmlns:a16="http://schemas.microsoft.com/office/drawing/2014/main" id="{17195080-CB72-7FC7-A429-E6CA051A7B53}"/>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ltLang="en-US"/>
          </a:p>
        </p:txBody>
      </p:sp>
      <p:sp>
        <p:nvSpPr>
          <p:cNvPr id="87045" name="Rectangle 5">
            <a:extLst>
              <a:ext uri="{FF2B5EF4-FFF2-40B4-BE49-F238E27FC236}">
                <a16:creationId xmlns:a16="http://schemas.microsoft.com/office/drawing/2014/main" id="{2F193BDA-E9D4-E5DF-10D7-1E1A8F63139A}"/>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en-US"/>
          </a:p>
        </p:txBody>
      </p:sp>
      <p:sp>
        <p:nvSpPr>
          <p:cNvPr id="87046" name="Rectangle 6">
            <a:extLst>
              <a:ext uri="{FF2B5EF4-FFF2-40B4-BE49-F238E27FC236}">
                <a16:creationId xmlns:a16="http://schemas.microsoft.com/office/drawing/2014/main" id="{2D9075EC-BE87-F3A6-8043-0FD46FCB3A76}"/>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A4510D4F-8CD8-4B06-9190-DC6A91F924D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spd="slow">
    <p:fade/>
  </p:transition>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4/30/2023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47624637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35A9C837-A0C8-A54F-130A-022453A1F0A1}"/>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solidFill>
                <a:srgbClr val="000000"/>
              </a:solidFill>
            </a:endParaRPr>
          </a:p>
        </p:txBody>
      </p:sp>
      <p:sp>
        <p:nvSpPr>
          <p:cNvPr id="16390" name="Text Box 6">
            <a:extLst>
              <a:ext uri="{FF2B5EF4-FFF2-40B4-BE49-F238E27FC236}">
                <a16:creationId xmlns:a16="http://schemas.microsoft.com/office/drawing/2014/main" id="{C619F9EA-B3D0-E8D5-B233-BBDF224F5105}"/>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6391" name="Text Box 7">
            <a:extLst>
              <a:ext uri="{FF2B5EF4-FFF2-40B4-BE49-F238E27FC236}">
                <a16:creationId xmlns:a16="http://schemas.microsoft.com/office/drawing/2014/main" id="{0870EBF9-2188-CF0B-F0A4-1495F7FE242D}"/>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b="0">
                <a:solidFill>
                  <a:schemeClr val="folHlink"/>
                </a:solidFill>
              </a:rPr>
              <a:t> Some were </a:t>
            </a:r>
            <a:r>
              <a:rPr lang="en-US" altLang="en-US" sz="2800" u="sng">
                <a:solidFill>
                  <a:schemeClr val="folHlink"/>
                </a:solidFill>
              </a:rPr>
              <a:t>good</a:t>
            </a:r>
            <a:r>
              <a:rPr lang="en-US" altLang="en-US" sz="2800" b="0">
                <a:solidFill>
                  <a:schemeClr val="folHlink"/>
                </a:solidFill>
              </a:rPr>
              <a:t> (Smyrna, Philadelphia)</a:t>
            </a:r>
          </a:p>
          <a:p>
            <a:pPr>
              <a:spcBef>
                <a:spcPct val="50000"/>
              </a:spcBef>
              <a:buFontTx/>
              <a:buChar char="•"/>
            </a:pPr>
            <a:r>
              <a:rPr lang="en-US" altLang="en-US" sz="2800" b="0">
                <a:solidFill>
                  <a:schemeClr val="folHlink"/>
                </a:solidFill>
              </a:rPr>
              <a:t> Some were </a:t>
            </a:r>
            <a:r>
              <a:rPr lang="en-US" altLang="en-US" sz="2800" u="sng">
                <a:solidFill>
                  <a:schemeClr val="folHlink"/>
                </a:solidFill>
              </a:rPr>
              <a:t>good / bad</a:t>
            </a:r>
            <a:r>
              <a:rPr lang="en-US" altLang="en-US" sz="2800" b="0">
                <a:solidFill>
                  <a:schemeClr val="folHlink"/>
                </a:solidFill>
              </a:rPr>
              <a:t> (Ephesus, Pergomas, 	Thyatira, Sardis)</a:t>
            </a:r>
          </a:p>
          <a:p>
            <a:pPr>
              <a:spcBef>
                <a:spcPct val="50000"/>
              </a:spcBef>
              <a:buFontTx/>
              <a:buChar char="•"/>
            </a:pPr>
            <a:r>
              <a:rPr lang="en-US" altLang="en-US" sz="2800" b="0">
                <a:solidFill>
                  <a:schemeClr val="folHlink"/>
                </a:solidFill>
              </a:rPr>
              <a:t> One was </a:t>
            </a:r>
            <a:r>
              <a:rPr lang="en-US" altLang="en-US" sz="2800" u="sng">
                <a:solidFill>
                  <a:schemeClr val="folHlink"/>
                </a:solidFill>
              </a:rPr>
              <a:t>bad</a:t>
            </a:r>
            <a:r>
              <a:rPr lang="en-US" altLang="en-US" sz="2800" b="0">
                <a:solidFill>
                  <a:schemeClr val="folHlink"/>
                </a:solidFill>
              </a:rPr>
              <a:t> (Laodicea)</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6A54D494-2FA7-FAC0-06C6-7261C98B518D}"/>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7413" name="Oval 5">
            <a:extLst>
              <a:ext uri="{FF2B5EF4-FFF2-40B4-BE49-F238E27FC236}">
                <a16:creationId xmlns:a16="http://schemas.microsoft.com/office/drawing/2014/main" id="{46EE188F-CBCC-DACB-83F4-5F8BB4556DF5}"/>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4" name="Oval 6">
            <a:extLst>
              <a:ext uri="{FF2B5EF4-FFF2-40B4-BE49-F238E27FC236}">
                <a16:creationId xmlns:a16="http://schemas.microsoft.com/office/drawing/2014/main" id="{1E4C1B00-E6C0-0993-234D-89BA8DFC67F5}"/>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5" name="Oval 7">
            <a:extLst>
              <a:ext uri="{FF2B5EF4-FFF2-40B4-BE49-F238E27FC236}">
                <a16:creationId xmlns:a16="http://schemas.microsoft.com/office/drawing/2014/main" id="{E96D1A71-EE2B-FFB7-C624-6449153A5D0A}"/>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6" name="Oval 8">
            <a:extLst>
              <a:ext uri="{FF2B5EF4-FFF2-40B4-BE49-F238E27FC236}">
                <a16:creationId xmlns:a16="http://schemas.microsoft.com/office/drawing/2014/main" id="{F7FA6CDB-110A-A143-0C07-F1F30E5E5644}"/>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7" name="Oval 9">
            <a:extLst>
              <a:ext uri="{FF2B5EF4-FFF2-40B4-BE49-F238E27FC236}">
                <a16:creationId xmlns:a16="http://schemas.microsoft.com/office/drawing/2014/main" id="{3DB7B04F-DE4B-9527-6D95-40D1B091FA35}"/>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8" name="Oval 10">
            <a:extLst>
              <a:ext uri="{FF2B5EF4-FFF2-40B4-BE49-F238E27FC236}">
                <a16:creationId xmlns:a16="http://schemas.microsoft.com/office/drawing/2014/main" id="{03F81123-FEE7-4C61-6D9D-CD420F2D0B33}"/>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9" name="Oval 11">
            <a:extLst>
              <a:ext uri="{FF2B5EF4-FFF2-40B4-BE49-F238E27FC236}">
                <a16:creationId xmlns:a16="http://schemas.microsoft.com/office/drawing/2014/main" id="{7F37B3BF-43F9-9A25-B8F8-C85541B95455}"/>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Bad</a:t>
            </a:r>
          </a:p>
        </p:txBody>
      </p:sp>
      <p:sp>
        <p:nvSpPr>
          <p:cNvPr id="17420" name="Text Box 12">
            <a:extLst>
              <a:ext uri="{FF2B5EF4-FFF2-40B4-BE49-F238E27FC236}">
                <a16:creationId xmlns:a16="http://schemas.microsoft.com/office/drawing/2014/main" id="{4F37276E-3D27-D215-FFE0-89288C85C541}"/>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Char char="•"/>
            </a:pPr>
            <a:r>
              <a:rPr lang="en-US" altLang="en-US" b="0">
                <a:solidFill>
                  <a:srgbClr val="000000"/>
                </a:solidFill>
              </a:rPr>
              <a:t> Most of us would like to be in GOOD church (no 	condemnation)</a:t>
            </a:r>
          </a:p>
          <a:p>
            <a:pPr>
              <a:spcBef>
                <a:spcPct val="50000"/>
              </a:spcBef>
              <a:buFontTx/>
              <a:buChar char="•"/>
            </a:pPr>
            <a:r>
              <a:rPr lang="en-US" altLang="en-US" b="0">
                <a:solidFill>
                  <a:srgbClr val="000000"/>
                </a:solidFill>
              </a:rPr>
              <a:t> None of us would have anything to do with a BAD 	church (no commendation)</a:t>
            </a:r>
          </a:p>
          <a:p>
            <a:pPr>
              <a:spcBef>
                <a:spcPct val="50000"/>
              </a:spcBef>
              <a:buFontTx/>
              <a:buChar char="•"/>
            </a:pPr>
            <a:r>
              <a:rPr lang="en-US" altLang="en-US" b="0">
                <a:solidFill>
                  <a:srgbClr val="000000"/>
                </a:solidFill>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9F7EA554-41A0-F51B-58E2-234B38510137}"/>
              </a:ext>
            </a:extLst>
          </p:cNvPr>
          <p:cNvSpPr txBox="1">
            <a:spLocks noChangeArrowheads="1"/>
          </p:cNvSpPr>
          <p:nvPr/>
        </p:nvSpPr>
        <p:spPr bwMode="auto">
          <a:xfrm>
            <a:off x="1219200" y="762000"/>
            <a:ext cx="7620000" cy="191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3200">
                <a:solidFill>
                  <a:srgbClr val="000000"/>
                </a:solidFill>
              </a:rPr>
              <a:t>A </a:t>
            </a:r>
            <a:r>
              <a:rPr lang="en-US" altLang="en-US" sz="3200" dirty="0">
                <a:solidFill>
                  <a:srgbClr val="000000"/>
                </a:solidFill>
              </a:rPr>
              <a:t>Church Left Its First Love – </a:t>
            </a:r>
            <a:r>
              <a:rPr lang="en-US" altLang="en-US" sz="3200" i="1" dirty="0">
                <a:solidFill>
                  <a:srgbClr val="6600FF"/>
                </a:solidFill>
              </a:rPr>
              <a:t>Ephesus  	</a:t>
            </a:r>
            <a:r>
              <a:rPr lang="en-US" altLang="en-US" sz="3200" dirty="0">
                <a:solidFill>
                  <a:srgbClr val="5F5F5F"/>
                </a:solidFill>
              </a:rPr>
              <a:t>(Rev. 2:1-7)</a:t>
            </a:r>
          </a:p>
          <a:p>
            <a:pPr>
              <a:lnSpc>
                <a:spcPct val="80000"/>
              </a:lnSpc>
              <a:spcBef>
                <a:spcPct val="50000"/>
              </a:spcBef>
            </a:pPr>
            <a:r>
              <a:rPr lang="en-US" altLang="en-US" sz="3200" dirty="0">
                <a:solidFill>
                  <a:srgbClr val="000000"/>
                </a:solidFill>
              </a:rPr>
              <a:t>A Church Under Pressure</a:t>
            </a:r>
            <a:r>
              <a:rPr lang="en-US" altLang="en-US" sz="3200" dirty="0">
                <a:solidFill>
                  <a:srgbClr val="5F5F5F"/>
                </a:solidFill>
              </a:rPr>
              <a:t> </a:t>
            </a:r>
            <a:r>
              <a:rPr lang="en-US" altLang="en-US" sz="2800" dirty="0">
                <a:solidFill>
                  <a:srgbClr val="000000"/>
                </a:solidFill>
              </a:rPr>
              <a:t>–</a:t>
            </a:r>
            <a:r>
              <a:rPr lang="en-US" altLang="en-US" sz="3200" dirty="0">
                <a:solidFill>
                  <a:srgbClr val="5F5F5F"/>
                </a:solidFill>
              </a:rPr>
              <a:t> </a:t>
            </a:r>
            <a:r>
              <a:rPr lang="en-US" altLang="en-US" sz="3200" i="1" dirty="0">
                <a:solidFill>
                  <a:srgbClr val="6600FF"/>
                </a:solidFill>
              </a:rPr>
              <a:t>Smyrna   	</a:t>
            </a:r>
            <a:r>
              <a:rPr lang="en-US" altLang="en-US" sz="3200" dirty="0">
                <a:solidFill>
                  <a:srgbClr val="777777"/>
                </a:solidFill>
              </a:rPr>
              <a:t>(Rev. 2:8-11)</a:t>
            </a:r>
            <a:endParaRPr lang="en-US" altLang="en-US" sz="3200" i="1" dirty="0">
              <a:solidFill>
                <a:srgbClr val="777777"/>
              </a:solidFill>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A419A67B-0A80-438C-3710-32FDE1D864E6}"/>
              </a:ext>
            </a:extLst>
          </p:cNvPr>
          <p:cNvSpPr txBox="1">
            <a:spLocks noChangeArrowheads="1"/>
          </p:cNvSpPr>
          <p:nvPr/>
        </p:nvSpPr>
        <p:spPr bwMode="auto">
          <a:xfrm>
            <a:off x="2133600" y="381000"/>
            <a:ext cx="60960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The Church At Pergamos </a:t>
            </a:r>
            <a:r>
              <a:rPr lang="en-US" altLang="en-US" sz="3600" i="1">
                <a:solidFill>
                  <a:srgbClr val="000000"/>
                </a:solidFill>
              </a:rPr>
              <a:t>(Rev. 2:12-17)</a:t>
            </a:r>
          </a:p>
        </p:txBody>
      </p:sp>
      <p:sp>
        <p:nvSpPr>
          <p:cNvPr id="18437" name="Text Box 5">
            <a:extLst>
              <a:ext uri="{FF2B5EF4-FFF2-40B4-BE49-F238E27FC236}">
                <a16:creationId xmlns:a16="http://schemas.microsoft.com/office/drawing/2014/main" id="{3C4730F2-263D-755C-E499-0E32723839C0}"/>
              </a:ext>
            </a:extLst>
          </p:cNvPr>
          <p:cNvSpPr txBox="1">
            <a:spLocks noChangeArrowheads="1"/>
          </p:cNvSpPr>
          <p:nvPr/>
        </p:nvSpPr>
        <p:spPr bwMode="auto">
          <a:xfrm>
            <a:off x="1676400" y="1828800"/>
            <a:ext cx="685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00000"/>
                </a:solidFill>
              </a:rPr>
              <a:t>Get a letter – You live where Satan does &amp; you have struck a compromise!</a:t>
            </a:r>
          </a:p>
        </p:txBody>
      </p:sp>
      <p:pic>
        <p:nvPicPr>
          <p:cNvPr id="18440" name="Picture 8">
            <a:extLst>
              <a:ext uri="{FF2B5EF4-FFF2-40B4-BE49-F238E27FC236}">
                <a16:creationId xmlns:a16="http://schemas.microsoft.com/office/drawing/2014/main" id="{03DB39B8-C0A4-5BFD-2348-0252E848E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3" name="Text Box 11">
            <a:extLst>
              <a:ext uri="{FF2B5EF4-FFF2-40B4-BE49-F238E27FC236}">
                <a16:creationId xmlns:a16="http://schemas.microsoft.com/office/drawing/2014/main" id="{0B98A248-51E3-ED26-1537-9D114D0B1F0B}"/>
              </a:ext>
            </a:extLst>
          </p:cNvPr>
          <p:cNvSpPr txBox="1">
            <a:spLocks noChangeArrowheads="1"/>
          </p:cNvSpPr>
          <p:nvPr/>
        </p:nvSpPr>
        <p:spPr bwMode="auto">
          <a:xfrm>
            <a:off x="4343400" y="3673475"/>
            <a:ext cx="46482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0">
                <a:solidFill>
                  <a:srgbClr val="000000"/>
                </a:solidFill>
              </a:rPr>
              <a:t>A Church</a:t>
            </a:r>
          </a:p>
          <a:p>
            <a:pPr algn="ctr">
              <a:lnSpc>
                <a:spcPct val="50000"/>
              </a:lnSpc>
              <a:spcBef>
                <a:spcPct val="50000"/>
              </a:spcBef>
            </a:pPr>
            <a:r>
              <a:rPr lang="en-US" altLang="en-US" sz="4400" b="0">
                <a:solidFill>
                  <a:srgbClr val="000000"/>
                </a:solidFill>
              </a:rPr>
              <a:t>That Compromised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a:extLst>
              <a:ext uri="{FF2B5EF4-FFF2-40B4-BE49-F238E27FC236}">
                <a16:creationId xmlns:a16="http://schemas.microsoft.com/office/drawing/2014/main" id="{65A4B01F-E5DA-B058-85DE-9BFCE42121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a:extLst>
              <a:ext uri="{FF2B5EF4-FFF2-40B4-BE49-F238E27FC236}">
                <a16:creationId xmlns:a16="http://schemas.microsoft.com/office/drawing/2014/main" id="{DB7C791D-8E37-9461-85F0-B2ABDE8463EB}"/>
              </a:ext>
            </a:extLst>
          </p:cNvPr>
          <p:cNvSpPr>
            <a:spLocks noChangeArrowheads="1"/>
          </p:cNvSpPr>
          <p:nvPr/>
        </p:nvSpPr>
        <p:spPr bwMode="auto">
          <a:xfrm>
            <a:off x="2057400" y="25908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ltLang="en-US">
              <a:effectLst>
                <a:outerShdw blurRad="38100" dist="38100" dir="2700000" algn="tl">
                  <a:srgbClr val="FFFFFF"/>
                </a:outerShdw>
              </a:effectLst>
            </a:endParaRPr>
          </a:p>
        </p:txBody>
      </p:sp>
      <p:sp>
        <p:nvSpPr>
          <p:cNvPr id="88069" name="Text Box 5">
            <a:extLst>
              <a:ext uri="{FF2B5EF4-FFF2-40B4-BE49-F238E27FC236}">
                <a16:creationId xmlns:a16="http://schemas.microsoft.com/office/drawing/2014/main" id="{50790565-17B1-F994-3F80-AB53D57150D0}"/>
              </a:ext>
            </a:extLst>
          </p:cNvPr>
          <p:cNvSpPr txBox="1">
            <a:spLocks noChangeArrowheads="1"/>
          </p:cNvSpPr>
          <p:nvPr/>
        </p:nvSpPr>
        <p:spPr bwMode="auto">
          <a:xfrm>
            <a:off x="3657600" y="649288"/>
            <a:ext cx="5334000" cy="5675312"/>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a:t> 30 miles North of Smyrna</a:t>
            </a:r>
          </a:p>
          <a:p>
            <a:pPr>
              <a:spcBef>
                <a:spcPct val="50000"/>
              </a:spcBef>
              <a:buFontTx/>
              <a:buChar char="•"/>
            </a:pPr>
            <a:r>
              <a:rPr lang="en-US" altLang="en-US" sz="2800"/>
              <a:t> Northernmost of 7 churches</a:t>
            </a:r>
          </a:p>
          <a:p>
            <a:pPr>
              <a:spcBef>
                <a:spcPct val="50000"/>
              </a:spcBef>
              <a:buFontTx/>
              <a:buChar char="•"/>
            </a:pPr>
            <a:r>
              <a:rPr lang="en-US" altLang="en-US" sz="2800"/>
              <a:t> “Pergamos” – Feminine form  	and “Pergamum” Neuter form</a:t>
            </a:r>
          </a:p>
          <a:p>
            <a:pPr>
              <a:spcBef>
                <a:spcPct val="50000"/>
              </a:spcBef>
              <a:buFontTx/>
              <a:buChar char="•"/>
            </a:pPr>
            <a:r>
              <a:rPr lang="en-US" altLang="en-US" sz="2800"/>
              <a:t> 190 BC with help of Rome 	expelled Antiochus, III (Syrian 	king) – King Attalus, III 	bequeathed the city &amp; entire 	kingdom to Rome</a:t>
            </a:r>
          </a:p>
          <a:p>
            <a:pPr>
              <a:spcBef>
                <a:spcPct val="50000"/>
              </a:spcBef>
              <a:buFontTx/>
              <a:buChar char="•"/>
            </a:pPr>
            <a:r>
              <a:rPr lang="en-US" altLang="en-US" sz="2800"/>
              <a:t> 29 BC temple erected to Roma 	(godess) &amp; Augustus (divine)</a:t>
            </a:r>
          </a:p>
        </p:txBody>
      </p:sp>
      <p:sp>
        <p:nvSpPr>
          <p:cNvPr id="88071" name="AutoShape 7">
            <a:extLst>
              <a:ext uri="{FF2B5EF4-FFF2-40B4-BE49-F238E27FC236}">
                <a16:creationId xmlns:a16="http://schemas.microsoft.com/office/drawing/2014/main" id="{C56D75C1-8187-A75A-CA62-7077B4A8401A}"/>
              </a:ext>
            </a:extLst>
          </p:cNvPr>
          <p:cNvSpPr>
            <a:spLocks noChangeArrowheads="1"/>
          </p:cNvSpPr>
          <p:nvPr/>
        </p:nvSpPr>
        <p:spPr bwMode="auto">
          <a:xfrm>
            <a:off x="685800" y="4343400"/>
            <a:ext cx="2819400" cy="1905000"/>
          </a:xfrm>
          <a:prstGeom prst="star16">
            <a:avLst>
              <a:gd name="adj" fmla="val 4354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6600FF"/>
                </a:solidFill>
              </a:rPr>
              <a:t>Of all 7 cities</a:t>
            </a:r>
          </a:p>
          <a:p>
            <a:pPr algn="ctr"/>
            <a:r>
              <a:rPr lang="en-US" altLang="en-US">
                <a:solidFill>
                  <a:srgbClr val="6600FF"/>
                </a:solidFill>
              </a:rPr>
              <a:t>Pergamos</a:t>
            </a:r>
          </a:p>
          <a:p>
            <a:pPr algn="ctr"/>
            <a:r>
              <a:rPr lang="en-US" altLang="en-US">
                <a:solidFill>
                  <a:srgbClr val="6600FF"/>
                </a:solidFill>
              </a:rPr>
              <a:t>was worst!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8069"/>
                                        </p:tgtEl>
                                        <p:attrNameLst>
                                          <p:attrName>style.visibility</p:attrName>
                                        </p:attrNameLst>
                                      </p:cBhvr>
                                      <p:to>
                                        <p:strVal val="visible"/>
                                      </p:to>
                                    </p:set>
                                    <p:animEffect transition="in" filter="wipe(left)">
                                      <p:cBhvr>
                                        <p:cTn id="12" dur="2000"/>
                                        <p:tgtEl>
                                          <p:spTgt spid="880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88071"/>
                                        </p:tgtEl>
                                        <p:attrNameLst>
                                          <p:attrName>style.visibility</p:attrName>
                                        </p:attrNameLst>
                                      </p:cBhvr>
                                      <p:to>
                                        <p:strVal val="visible"/>
                                      </p:to>
                                    </p:set>
                                    <p:animEffect transition="in" filter="circle(in)">
                                      <p:cBhvr>
                                        <p:cTn id="17" dur="2000"/>
                                        <p:tgtEl>
                                          <p:spTgt spid="88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P spid="88069" grpId="0" animBg="1"/>
      <p:bldP spid="880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F48A7AD6-7B71-0AB9-E8A9-C26A6ED6CF78}"/>
              </a:ext>
            </a:extLst>
          </p:cNvPr>
          <p:cNvSpPr txBox="1">
            <a:spLocks noChangeArrowheads="1"/>
          </p:cNvSpPr>
          <p:nvPr/>
        </p:nvSpPr>
        <p:spPr bwMode="auto">
          <a:xfrm>
            <a:off x="1295400" y="381000"/>
            <a:ext cx="7543800" cy="5943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00000"/>
                </a:solidFill>
              </a:rPr>
              <a:t>Rev 2:12-17</a:t>
            </a:r>
          </a:p>
          <a:p>
            <a:pPr algn="ctr"/>
            <a:endParaRPr lang="en-US" altLang="en-US" sz="2400">
              <a:solidFill>
                <a:srgbClr val="000000"/>
              </a:solidFill>
            </a:endParaRPr>
          </a:p>
          <a:p>
            <a:r>
              <a:rPr lang="en-US" altLang="en-US" sz="2400" b="0">
                <a:solidFill>
                  <a:srgbClr val="000000"/>
                </a:solidFill>
              </a:rPr>
              <a:t>12 "And to the angel of the church in Pergamos write, 'These things says He who has the sharp two-edged sword: </a:t>
            </a:r>
          </a:p>
          <a:p>
            <a:endParaRPr lang="en-US" altLang="en-US" sz="2400" b="0">
              <a:solidFill>
                <a:srgbClr val="000000"/>
              </a:solidFill>
            </a:endParaRPr>
          </a:p>
          <a:p>
            <a:r>
              <a:rPr lang="en-US" altLang="en-US" sz="2400" b="0">
                <a:solidFill>
                  <a:srgbClr val="000000"/>
                </a:solidFill>
              </a:rPr>
              <a:t>13 "I know your works, and where you dwell, where Satan's throne is. And you hold fast to My name, and did not deny My faith even in the days in which Antipas was My faithful martyr, who was killed among you, where Satan dwells. </a:t>
            </a:r>
          </a:p>
          <a:p>
            <a:endParaRPr lang="en-US" altLang="en-US" sz="2400" b="0">
              <a:solidFill>
                <a:srgbClr val="000000"/>
              </a:solidFill>
            </a:endParaRPr>
          </a:p>
          <a:p>
            <a:r>
              <a:rPr lang="en-US" altLang="en-US" sz="2400" b="0">
                <a:solidFill>
                  <a:srgbClr val="000000"/>
                </a:solidFill>
              </a:rPr>
              <a:t>14 But I have a few things against you, because you have there those who hold the doctrine of Balaam, who taught Balak to put a stumbling block before the children of Israel, to eat things sacrificed to idols, and to commit sexual immorality. </a:t>
            </a:r>
          </a:p>
          <a:p>
            <a:endParaRPr lang="en-US" altLang="en-US" sz="2400" b="0">
              <a:solidFill>
                <a:srgbClr val="000000"/>
              </a:solidFill>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a:extLst>
              <a:ext uri="{FF2B5EF4-FFF2-40B4-BE49-F238E27FC236}">
                <a16:creationId xmlns:a16="http://schemas.microsoft.com/office/drawing/2014/main" id="{9F0F4958-48EB-BA46-5554-B51FAF5C6262}"/>
              </a:ext>
            </a:extLst>
          </p:cNvPr>
          <p:cNvSpPr txBox="1">
            <a:spLocks noChangeArrowheads="1"/>
          </p:cNvSpPr>
          <p:nvPr/>
        </p:nvSpPr>
        <p:spPr bwMode="auto">
          <a:xfrm>
            <a:off x="1295400" y="381000"/>
            <a:ext cx="7543800" cy="52133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00000"/>
                </a:solidFill>
              </a:rPr>
              <a:t>Rev 2:12-17</a:t>
            </a:r>
          </a:p>
          <a:p>
            <a:pPr algn="ctr"/>
            <a:endParaRPr lang="en-US" altLang="en-US" sz="2400">
              <a:solidFill>
                <a:srgbClr val="000000"/>
              </a:solidFill>
            </a:endParaRPr>
          </a:p>
          <a:p>
            <a:r>
              <a:rPr lang="en-US" altLang="en-US" sz="2400" b="0">
                <a:solidFill>
                  <a:srgbClr val="000000"/>
                </a:solidFill>
              </a:rPr>
              <a:t>15 Thus you also have those who hold the doctrine of the Nicolaitans, which thing I hate. </a:t>
            </a:r>
          </a:p>
          <a:p>
            <a:endParaRPr lang="en-US" altLang="en-US" sz="2400" b="0">
              <a:solidFill>
                <a:srgbClr val="000000"/>
              </a:solidFill>
            </a:endParaRPr>
          </a:p>
          <a:p>
            <a:r>
              <a:rPr lang="en-US" altLang="en-US" sz="2400" b="0">
                <a:solidFill>
                  <a:srgbClr val="000000"/>
                </a:solidFill>
              </a:rPr>
              <a:t>16 Repent, or else I will come to you quickly and will fight against them with the sword of My mouth. </a:t>
            </a:r>
          </a:p>
          <a:p>
            <a:endParaRPr lang="en-US" altLang="en-US" sz="2400" b="0">
              <a:solidFill>
                <a:srgbClr val="000000"/>
              </a:solidFill>
            </a:endParaRPr>
          </a:p>
          <a:p>
            <a:r>
              <a:rPr lang="en-US" altLang="en-US" sz="2400" b="0">
                <a:solidFill>
                  <a:srgbClr val="000000"/>
                </a:solidFill>
              </a:rPr>
              <a:t>17 He who has an ear, let him hear what the Spirit says to the churches. To him who overcomes I will give some of the hidden manna to eat. And I will give him a white stone, and on the stone a new name written which no one knows except him who receives it." ' </a:t>
            </a:r>
          </a:p>
          <a:p>
            <a:endParaRPr lang="en-US" altLang="en-US" sz="2400" b="0">
              <a:solidFill>
                <a:srgbClr val="000000"/>
              </a:solidFill>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a:extLst>
              <a:ext uri="{FF2B5EF4-FFF2-40B4-BE49-F238E27FC236}">
                <a16:creationId xmlns:a16="http://schemas.microsoft.com/office/drawing/2014/main" id="{8B80D678-5FBC-95B6-5149-A0D657D6FF14}"/>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4691" name="AutoShape 3">
            <a:extLst>
              <a:ext uri="{FF2B5EF4-FFF2-40B4-BE49-F238E27FC236}">
                <a16:creationId xmlns:a16="http://schemas.microsoft.com/office/drawing/2014/main" id="{39681F55-6267-50E4-96EF-4C383B1A71C0}"/>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4692" name="Text Box 4">
            <a:extLst>
              <a:ext uri="{FF2B5EF4-FFF2-40B4-BE49-F238E27FC236}">
                <a16:creationId xmlns:a16="http://schemas.microsoft.com/office/drawing/2014/main" id="{FE494969-B0BF-B0C8-03B6-58A351A43553}"/>
              </a:ext>
            </a:extLst>
          </p:cNvPr>
          <p:cNvSpPr txBox="1">
            <a:spLocks noChangeArrowheads="1"/>
          </p:cNvSpPr>
          <p:nvPr/>
        </p:nvSpPr>
        <p:spPr bwMode="auto">
          <a:xfrm>
            <a:off x="2209800" y="2420938"/>
            <a:ext cx="322262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1000" fill="hold"/>
                                        <p:tgtEl>
                                          <p:spTgt spid="114692"/>
                                        </p:tgtEl>
                                        <p:attrNameLst>
                                          <p:attrName>ppt_x</p:attrName>
                                        </p:attrNameLst>
                                      </p:cBhvr>
                                      <p:tavLst>
                                        <p:tav tm="0">
                                          <p:val>
                                            <p:strVal val="#ppt_x-.2"/>
                                          </p:val>
                                        </p:tav>
                                        <p:tav tm="100000">
                                          <p:val>
                                            <p:strVal val="#ppt_x"/>
                                          </p:val>
                                        </p:tav>
                                      </p:tavLst>
                                    </p:anim>
                                    <p:anim calcmode="lin" valueType="num">
                                      <p:cBhvr>
                                        <p:cTn id="8" dur="1000" fill="hold"/>
                                        <p:tgtEl>
                                          <p:spTgt spid="1146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Rectangle 10">
            <a:extLst>
              <a:ext uri="{FF2B5EF4-FFF2-40B4-BE49-F238E27FC236}">
                <a16:creationId xmlns:a16="http://schemas.microsoft.com/office/drawing/2014/main" id="{AF8BBB63-655B-05F4-8EDC-D868D5BFF66A}"/>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Its Strength</a:t>
            </a:r>
          </a:p>
        </p:txBody>
      </p:sp>
      <p:sp>
        <p:nvSpPr>
          <p:cNvPr id="89099" name="Text Box 11">
            <a:extLst>
              <a:ext uri="{FF2B5EF4-FFF2-40B4-BE49-F238E27FC236}">
                <a16:creationId xmlns:a16="http://schemas.microsoft.com/office/drawing/2014/main" id="{84E4173D-9069-3F86-3F32-9738C4540356}"/>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9102" name="Text Box 14">
            <a:extLst>
              <a:ext uri="{FF2B5EF4-FFF2-40B4-BE49-F238E27FC236}">
                <a16:creationId xmlns:a16="http://schemas.microsoft.com/office/drawing/2014/main" id="{0E94099A-4F4B-3A7F-3597-1D1E1D1FE27C}"/>
              </a:ext>
            </a:extLst>
          </p:cNvPr>
          <p:cNvSpPr txBox="1">
            <a:spLocks noChangeArrowheads="1"/>
          </p:cNvSpPr>
          <p:nvPr/>
        </p:nvSpPr>
        <p:spPr bwMode="auto">
          <a:xfrm>
            <a:off x="1524000" y="1219200"/>
            <a:ext cx="67056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Works</a:t>
            </a:r>
            <a:r>
              <a:rPr lang="en-US" altLang="en-US" sz="2800">
                <a:solidFill>
                  <a:srgbClr val="000000"/>
                </a:solidFill>
              </a:rPr>
              <a:t> (v. 13)</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Active</a:t>
            </a:r>
          </a:p>
          <a:p>
            <a:pPr>
              <a:lnSpc>
                <a:spcPct val="80000"/>
              </a:lnSpc>
              <a:spcBef>
                <a:spcPct val="50000"/>
              </a:spcBef>
            </a:pPr>
            <a:r>
              <a:rPr lang="en-US" altLang="en-US" b="0">
                <a:solidFill>
                  <a:srgbClr val="000000"/>
                </a:solidFill>
              </a:rPr>
              <a:t>	2. Busy</a:t>
            </a:r>
          </a:p>
          <a:p>
            <a:pPr>
              <a:lnSpc>
                <a:spcPct val="80000"/>
              </a:lnSpc>
              <a:spcBef>
                <a:spcPct val="50000"/>
              </a:spcBef>
            </a:pPr>
            <a:r>
              <a:rPr lang="en-US" altLang="en-US" b="0">
                <a:solidFill>
                  <a:srgbClr val="000000"/>
                </a:solidFill>
              </a:rPr>
              <a:t>	3. Do more than think, talk &amp; plan</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89102">
                                            <p:txEl>
                                              <p:pRg st="0" end="0"/>
                                            </p:txEl>
                                          </p:spTgt>
                                        </p:tgtEl>
                                        <p:attrNameLst>
                                          <p:attrName>style.visibility</p:attrName>
                                        </p:attrNameLst>
                                      </p:cBhvr>
                                      <p:to>
                                        <p:strVal val="visible"/>
                                      </p:to>
                                    </p:set>
                                    <p:animEffect transition="in" filter="fade">
                                      <p:cBhvr>
                                        <p:cTn id="7" dur="1000"/>
                                        <p:tgtEl>
                                          <p:spTgt spid="89102">
                                            <p:txEl>
                                              <p:pRg st="0" end="0"/>
                                            </p:txEl>
                                          </p:spTgt>
                                        </p:tgtEl>
                                      </p:cBhvr>
                                    </p:animEffect>
                                    <p:anim calcmode="lin" valueType="num">
                                      <p:cBhvr>
                                        <p:cTn id="8" dur="1000" fill="hold"/>
                                        <p:tgtEl>
                                          <p:spTgt spid="8910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91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89102">
                                            <p:txEl>
                                              <p:pRg st="1" end="1"/>
                                            </p:txEl>
                                          </p:spTgt>
                                        </p:tgtEl>
                                        <p:attrNameLst>
                                          <p:attrName>style.visibility</p:attrName>
                                        </p:attrNameLst>
                                      </p:cBhvr>
                                      <p:to>
                                        <p:strVal val="visible"/>
                                      </p:to>
                                    </p:set>
                                    <p:animEffect transition="in" filter="fade">
                                      <p:cBhvr>
                                        <p:cTn id="14" dur="1000"/>
                                        <p:tgtEl>
                                          <p:spTgt spid="89102">
                                            <p:txEl>
                                              <p:pRg st="1" end="1"/>
                                            </p:txEl>
                                          </p:spTgt>
                                        </p:tgtEl>
                                      </p:cBhvr>
                                    </p:animEffect>
                                    <p:anim calcmode="lin" valueType="num">
                                      <p:cBhvr>
                                        <p:cTn id="15" dur="1000" fill="hold"/>
                                        <p:tgtEl>
                                          <p:spTgt spid="8910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91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89102">
                                            <p:txEl>
                                              <p:pRg st="2" end="2"/>
                                            </p:txEl>
                                          </p:spTgt>
                                        </p:tgtEl>
                                        <p:attrNameLst>
                                          <p:attrName>style.visibility</p:attrName>
                                        </p:attrNameLst>
                                      </p:cBhvr>
                                      <p:to>
                                        <p:strVal val="visible"/>
                                      </p:to>
                                    </p:set>
                                    <p:animEffect transition="in" filter="fade">
                                      <p:cBhvr>
                                        <p:cTn id="21" dur="1000"/>
                                        <p:tgtEl>
                                          <p:spTgt spid="89102">
                                            <p:txEl>
                                              <p:pRg st="2" end="2"/>
                                            </p:txEl>
                                          </p:spTgt>
                                        </p:tgtEl>
                                      </p:cBhvr>
                                    </p:animEffect>
                                    <p:anim calcmode="lin" valueType="num">
                                      <p:cBhvr>
                                        <p:cTn id="22" dur="1000" fill="hold"/>
                                        <p:tgtEl>
                                          <p:spTgt spid="8910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910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89102">
                                            <p:txEl>
                                              <p:pRg st="3" end="3"/>
                                            </p:txEl>
                                          </p:spTgt>
                                        </p:tgtEl>
                                        <p:attrNameLst>
                                          <p:attrName>style.visibility</p:attrName>
                                        </p:attrNameLst>
                                      </p:cBhvr>
                                      <p:to>
                                        <p:strVal val="visible"/>
                                      </p:to>
                                    </p:set>
                                    <p:animEffect transition="in" filter="fade">
                                      <p:cBhvr>
                                        <p:cTn id="28" dur="1000"/>
                                        <p:tgtEl>
                                          <p:spTgt spid="89102">
                                            <p:txEl>
                                              <p:pRg st="3" end="3"/>
                                            </p:txEl>
                                          </p:spTgt>
                                        </p:tgtEl>
                                      </p:cBhvr>
                                    </p:animEffect>
                                    <p:anim calcmode="lin" valueType="num">
                                      <p:cBhvr>
                                        <p:cTn id="29" dur="1000" fill="hold"/>
                                        <p:tgtEl>
                                          <p:spTgt spid="8910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910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30657BBC-69C9-C724-8FE9-A4FBB49C0E05}"/>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Its Strength</a:t>
            </a:r>
          </a:p>
        </p:txBody>
      </p:sp>
      <p:sp>
        <p:nvSpPr>
          <p:cNvPr id="120835" name="Text Box 3">
            <a:extLst>
              <a:ext uri="{FF2B5EF4-FFF2-40B4-BE49-F238E27FC236}">
                <a16:creationId xmlns:a16="http://schemas.microsoft.com/office/drawing/2014/main" id="{2B60360E-8091-71DB-D5D1-6232D97C5753}"/>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0836" name="Text Box 4">
            <a:extLst>
              <a:ext uri="{FF2B5EF4-FFF2-40B4-BE49-F238E27FC236}">
                <a16:creationId xmlns:a16="http://schemas.microsoft.com/office/drawing/2014/main" id="{0FAC373E-A252-B954-210A-F2E69AD267CD}"/>
              </a:ext>
            </a:extLst>
          </p:cNvPr>
          <p:cNvSpPr txBox="1">
            <a:spLocks noChangeArrowheads="1"/>
          </p:cNvSpPr>
          <p:nvPr/>
        </p:nvSpPr>
        <p:spPr bwMode="auto">
          <a:xfrm>
            <a:off x="1524000" y="1219200"/>
            <a:ext cx="6705600" cy="240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Works</a:t>
            </a:r>
            <a:r>
              <a:rPr lang="en-US" altLang="en-US" sz="2800">
                <a:solidFill>
                  <a:srgbClr val="000000"/>
                </a:solidFill>
              </a:rPr>
              <a:t> (v. 13)</a:t>
            </a:r>
          </a:p>
          <a:p>
            <a:pPr>
              <a:spcBef>
                <a:spcPct val="50000"/>
              </a:spcBef>
            </a:pPr>
            <a:r>
              <a:rPr lang="en-US" altLang="en-US" sz="2800">
                <a:solidFill>
                  <a:srgbClr val="000000"/>
                </a:solidFill>
              </a:rPr>
              <a:t>B. </a:t>
            </a:r>
            <a:r>
              <a:rPr lang="en-US" altLang="en-US" sz="2800" i="1">
                <a:solidFill>
                  <a:srgbClr val="000000"/>
                </a:solidFill>
              </a:rPr>
              <a:t>Hold fast to my name </a:t>
            </a:r>
            <a:r>
              <a:rPr lang="en-US" altLang="en-US" sz="2800">
                <a:solidFill>
                  <a:srgbClr val="000000"/>
                </a:solidFill>
              </a:rPr>
              <a:t> (v. 13)</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He is Lord of Lords (Rev. 14:17) – not 					acknowledge any other Lord (i.e. Ceasar)</a:t>
            </a:r>
          </a:p>
          <a:p>
            <a:pPr>
              <a:lnSpc>
                <a:spcPct val="80000"/>
              </a:lnSpc>
              <a:spcBef>
                <a:spcPct val="50000"/>
              </a:spcBef>
            </a:pPr>
            <a:r>
              <a:rPr lang="en-US" altLang="en-US" b="0">
                <a:solidFill>
                  <a:srgbClr val="000000"/>
                </a:solidFill>
              </a:rPr>
              <a:t>	2.Recognize his authority (Acts 4:7)</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0836">
                                            <p:txEl>
                                              <p:pRg st="2" end="2"/>
                                            </p:txEl>
                                          </p:spTgt>
                                        </p:tgtEl>
                                        <p:attrNameLst>
                                          <p:attrName>style.visibility</p:attrName>
                                        </p:attrNameLst>
                                      </p:cBhvr>
                                      <p:to>
                                        <p:strVal val="visible"/>
                                      </p:to>
                                    </p:set>
                                    <p:animEffect transition="in" filter="fade">
                                      <p:cBhvr>
                                        <p:cTn id="7" dur="1000"/>
                                        <p:tgtEl>
                                          <p:spTgt spid="120836">
                                            <p:txEl>
                                              <p:pRg st="2" end="2"/>
                                            </p:txEl>
                                          </p:spTgt>
                                        </p:tgtEl>
                                      </p:cBhvr>
                                    </p:animEffect>
                                    <p:anim calcmode="lin" valueType="num">
                                      <p:cBhvr>
                                        <p:cTn id="8" dur="1000" fill="hold"/>
                                        <p:tgtEl>
                                          <p:spTgt spid="12083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083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0836">
                                            <p:txEl>
                                              <p:pRg st="3" end="3"/>
                                            </p:txEl>
                                          </p:spTgt>
                                        </p:tgtEl>
                                        <p:attrNameLst>
                                          <p:attrName>style.visibility</p:attrName>
                                        </p:attrNameLst>
                                      </p:cBhvr>
                                      <p:to>
                                        <p:strVal val="visible"/>
                                      </p:to>
                                    </p:set>
                                    <p:animEffect transition="in" filter="fade">
                                      <p:cBhvr>
                                        <p:cTn id="14" dur="1000"/>
                                        <p:tgtEl>
                                          <p:spTgt spid="120836">
                                            <p:txEl>
                                              <p:pRg st="3" end="3"/>
                                            </p:txEl>
                                          </p:spTgt>
                                        </p:tgtEl>
                                      </p:cBhvr>
                                    </p:animEffect>
                                    <p:anim calcmode="lin" valueType="num">
                                      <p:cBhvr>
                                        <p:cTn id="15" dur="1000" fill="hold"/>
                                        <p:tgtEl>
                                          <p:spTgt spid="12083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2083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19E963D7-8F8B-B432-7C7D-EAB9A7751056}"/>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Its Strength</a:t>
            </a:r>
          </a:p>
        </p:txBody>
      </p:sp>
      <p:sp>
        <p:nvSpPr>
          <p:cNvPr id="121859" name="Text Box 3">
            <a:extLst>
              <a:ext uri="{FF2B5EF4-FFF2-40B4-BE49-F238E27FC236}">
                <a16:creationId xmlns:a16="http://schemas.microsoft.com/office/drawing/2014/main" id="{A314CD8F-A41D-17ED-A4EF-DDEFE42EEAF9}"/>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1860" name="Text Box 4">
            <a:extLst>
              <a:ext uri="{FF2B5EF4-FFF2-40B4-BE49-F238E27FC236}">
                <a16:creationId xmlns:a16="http://schemas.microsoft.com/office/drawing/2014/main" id="{984B8BC4-B233-C66B-D69C-783BE1210843}"/>
              </a:ext>
            </a:extLst>
          </p:cNvPr>
          <p:cNvSpPr txBox="1">
            <a:spLocks noChangeArrowheads="1"/>
          </p:cNvSpPr>
          <p:nvPr/>
        </p:nvSpPr>
        <p:spPr bwMode="auto">
          <a:xfrm>
            <a:off x="1524000" y="1219200"/>
            <a:ext cx="6705600" cy="333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Works</a:t>
            </a:r>
            <a:r>
              <a:rPr lang="en-US" altLang="en-US" sz="2800">
                <a:solidFill>
                  <a:srgbClr val="000000"/>
                </a:solidFill>
              </a:rPr>
              <a:t> (v. 13)</a:t>
            </a:r>
          </a:p>
          <a:p>
            <a:pPr>
              <a:spcBef>
                <a:spcPct val="50000"/>
              </a:spcBef>
            </a:pPr>
            <a:r>
              <a:rPr lang="en-US" altLang="en-US" sz="2800">
                <a:solidFill>
                  <a:srgbClr val="000000"/>
                </a:solidFill>
              </a:rPr>
              <a:t>B. </a:t>
            </a:r>
            <a:r>
              <a:rPr lang="en-US" altLang="en-US" sz="2800" i="1">
                <a:solidFill>
                  <a:srgbClr val="000000"/>
                </a:solidFill>
              </a:rPr>
              <a:t>Hold fast to my name </a:t>
            </a:r>
            <a:r>
              <a:rPr lang="en-US" altLang="en-US" sz="2800">
                <a:solidFill>
                  <a:srgbClr val="000000"/>
                </a:solidFill>
              </a:rPr>
              <a:t> (v. 13)</a:t>
            </a:r>
          </a:p>
          <a:p>
            <a:pPr>
              <a:spcBef>
                <a:spcPct val="50000"/>
              </a:spcBef>
            </a:pPr>
            <a:r>
              <a:rPr lang="en-US" altLang="en-US" sz="2800">
                <a:solidFill>
                  <a:srgbClr val="000000"/>
                </a:solidFill>
              </a:rPr>
              <a:t>C. </a:t>
            </a:r>
            <a:r>
              <a:rPr lang="en-US" altLang="en-US" sz="2800" i="1">
                <a:solidFill>
                  <a:srgbClr val="000000"/>
                </a:solidFill>
              </a:rPr>
              <a:t>Did not deny my faith</a:t>
            </a:r>
            <a:r>
              <a:rPr lang="en-US" altLang="en-US" sz="2800">
                <a:solidFill>
                  <a:srgbClr val="000000"/>
                </a:solidFill>
              </a:rPr>
              <a:t> (v. 13)</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The faith Jesus taught others to believe (Phil. 			1:27; Jude 3) – Objective Faith</a:t>
            </a:r>
          </a:p>
          <a:p>
            <a:pPr>
              <a:lnSpc>
                <a:spcPct val="80000"/>
              </a:lnSpc>
              <a:spcBef>
                <a:spcPct val="50000"/>
              </a:spcBef>
            </a:pPr>
            <a:r>
              <a:rPr lang="en-US" altLang="en-US" b="0">
                <a:solidFill>
                  <a:srgbClr val="000000"/>
                </a:solidFill>
              </a:rPr>
              <a:t>	2. The faith Jesus taught others to have (Heb. 			10:39 – 11:1) – Subjective Faith</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1860">
                                            <p:txEl>
                                              <p:pRg st="3" end="3"/>
                                            </p:txEl>
                                          </p:spTgt>
                                        </p:tgtEl>
                                        <p:attrNameLst>
                                          <p:attrName>style.visibility</p:attrName>
                                        </p:attrNameLst>
                                      </p:cBhvr>
                                      <p:to>
                                        <p:strVal val="visible"/>
                                      </p:to>
                                    </p:set>
                                    <p:animEffect transition="in" filter="fade">
                                      <p:cBhvr>
                                        <p:cTn id="7" dur="1000"/>
                                        <p:tgtEl>
                                          <p:spTgt spid="121860">
                                            <p:txEl>
                                              <p:pRg st="3" end="3"/>
                                            </p:txEl>
                                          </p:spTgt>
                                        </p:tgtEl>
                                      </p:cBhvr>
                                    </p:animEffect>
                                    <p:anim calcmode="lin" valueType="num">
                                      <p:cBhvr>
                                        <p:cTn id="8" dur="1000" fill="hold"/>
                                        <p:tgtEl>
                                          <p:spTgt spid="121860">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2186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1860">
                                            <p:txEl>
                                              <p:pRg st="4" end="4"/>
                                            </p:txEl>
                                          </p:spTgt>
                                        </p:tgtEl>
                                        <p:attrNameLst>
                                          <p:attrName>style.visibility</p:attrName>
                                        </p:attrNameLst>
                                      </p:cBhvr>
                                      <p:to>
                                        <p:strVal val="visible"/>
                                      </p:to>
                                    </p:set>
                                    <p:animEffect transition="in" filter="fade">
                                      <p:cBhvr>
                                        <p:cTn id="14" dur="1000"/>
                                        <p:tgtEl>
                                          <p:spTgt spid="121860">
                                            <p:txEl>
                                              <p:pRg st="4" end="4"/>
                                            </p:txEl>
                                          </p:spTgt>
                                        </p:tgtEl>
                                      </p:cBhvr>
                                    </p:animEffect>
                                    <p:anim calcmode="lin" valueType="num">
                                      <p:cBhvr>
                                        <p:cTn id="15" dur="1000" fill="hold"/>
                                        <p:tgtEl>
                                          <p:spTgt spid="121860">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2186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2EC49D88-FBB9-B044-66FE-1D32966A55FC}"/>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 Its Strength</a:t>
            </a:r>
          </a:p>
        </p:txBody>
      </p:sp>
      <p:sp>
        <p:nvSpPr>
          <p:cNvPr id="122883" name="Text Box 3">
            <a:extLst>
              <a:ext uri="{FF2B5EF4-FFF2-40B4-BE49-F238E27FC236}">
                <a16:creationId xmlns:a16="http://schemas.microsoft.com/office/drawing/2014/main" id="{D9F62762-157D-B0DB-763C-5FBC30CEB9BF}"/>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2884" name="Text Box 4">
            <a:extLst>
              <a:ext uri="{FF2B5EF4-FFF2-40B4-BE49-F238E27FC236}">
                <a16:creationId xmlns:a16="http://schemas.microsoft.com/office/drawing/2014/main" id="{87407A52-FE38-4C86-B4D0-2103EC6D34DA}"/>
              </a:ext>
            </a:extLst>
          </p:cNvPr>
          <p:cNvSpPr txBox="1">
            <a:spLocks noChangeArrowheads="1"/>
          </p:cNvSpPr>
          <p:nvPr/>
        </p:nvSpPr>
        <p:spPr bwMode="auto">
          <a:xfrm>
            <a:off x="1524000" y="1219200"/>
            <a:ext cx="670560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Works</a:t>
            </a:r>
            <a:r>
              <a:rPr lang="en-US" altLang="en-US" sz="2800">
                <a:solidFill>
                  <a:srgbClr val="000000"/>
                </a:solidFill>
              </a:rPr>
              <a:t> (v. 13)</a:t>
            </a:r>
          </a:p>
          <a:p>
            <a:pPr>
              <a:spcBef>
                <a:spcPct val="50000"/>
              </a:spcBef>
            </a:pPr>
            <a:r>
              <a:rPr lang="en-US" altLang="en-US" sz="2800">
                <a:solidFill>
                  <a:srgbClr val="000000"/>
                </a:solidFill>
              </a:rPr>
              <a:t>B. </a:t>
            </a:r>
            <a:r>
              <a:rPr lang="en-US" altLang="en-US" sz="2800" i="1">
                <a:solidFill>
                  <a:srgbClr val="000000"/>
                </a:solidFill>
              </a:rPr>
              <a:t>Hold fast to my name </a:t>
            </a:r>
            <a:r>
              <a:rPr lang="en-US" altLang="en-US" sz="2800">
                <a:solidFill>
                  <a:srgbClr val="000000"/>
                </a:solidFill>
              </a:rPr>
              <a:t> (v. 13)</a:t>
            </a:r>
          </a:p>
          <a:p>
            <a:pPr>
              <a:spcBef>
                <a:spcPct val="50000"/>
              </a:spcBef>
            </a:pPr>
            <a:r>
              <a:rPr lang="en-US" altLang="en-US" sz="2800">
                <a:solidFill>
                  <a:srgbClr val="000000"/>
                </a:solidFill>
              </a:rPr>
              <a:t>C. </a:t>
            </a:r>
            <a:r>
              <a:rPr lang="en-US" altLang="en-US" sz="2800" i="1">
                <a:solidFill>
                  <a:srgbClr val="000000"/>
                </a:solidFill>
              </a:rPr>
              <a:t>Did not deny my faith</a:t>
            </a:r>
            <a:r>
              <a:rPr lang="en-US" altLang="en-US" sz="2800">
                <a:solidFill>
                  <a:srgbClr val="000000"/>
                </a:solidFill>
              </a:rPr>
              <a:t> (v. 13)</a:t>
            </a:r>
          </a:p>
          <a:p>
            <a:pPr>
              <a:spcBef>
                <a:spcPct val="50000"/>
              </a:spcBef>
            </a:pPr>
            <a:r>
              <a:rPr lang="en-US" altLang="en-US" sz="2800">
                <a:solidFill>
                  <a:srgbClr val="000000"/>
                </a:solidFill>
              </a:rPr>
              <a:t>D. </a:t>
            </a:r>
            <a:r>
              <a:rPr lang="en-US" altLang="en-US" sz="2800" i="1">
                <a:solidFill>
                  <a:srgbClr val="000000"/>
                </a:solidFill>
              </a:rPr>
              <a:t>Faithful in spite of Martyrdom </a:t>
            </a:r>
            <a:r>
              <a:rPr lang="en-US" altLang="en-US" sz="2800">
                <a:solidFill>
                  <a:srgbClr val="000000"/>
                </a:solidFill>
              </a:rPr>
              <a:t>(v. 13)</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Antipas was not a specific person</a:t>
            </a:r>
          </a:p>
          <a:p>
            <a:pPr>
              <a:lnSpc>
                <a:spcPct val="80000"/>
              </a:lnSpc>
              <a:spcBef>
                <a:spcPct val="50000"/>
              </a:spcBef>
            </a:pPr>
            <a:r>
              <a:rPr lang="en-US" altLang="en-US" b="0">
                <a:solidFill>
                  <a:srgbClr val="000000"/>
                </a:solidFill>
              </a:rPr>
              <a:t>	2. Perhaps stood for all who had died as martyrs</a:t>
            </a:r>
          </a:p>
          <a:p>
            <a:pPr>
              <a:lnSpc>
                <a:spcPct val="80000"/>
              </a:lnSpc>
              <a:spcBef>
                <a:spcPct val="50000"/>
              </a:spcBef>
            </a:pPr>
            <a:r>
              <a:rPr lang="en-US" altLang="en-US" b="0">
                <a:solidFill>
                  <a:srgbClr val="000000"/>
                </a:solidFill>
              </a:rPr>
              <a:t>	3. “Anti” = against / “pater” = father  [One 				resisted authority of Rome)</a:t>
            </a:r>
          </a:p>
          <a:p>
            <a:pPr>
              <a:lnSpc>
                <a:spcPct val="80000"/>
              </a:lnSpc>
              <a:spcBef>
                <a:spcPct val="50000"/>
              </a:spcBef>
            </a:pPr>
            <a:r>
              <a:rPr lang="en-US" altLang="en-US" b="0">
                <a:solidFill>
                  <a:srgbClr val="000000"/>
                </a:solidFill>
              </a:rPr>
              <a:t>	4. Legend has that one named Antipas was 				roasted to death in a brazen bull</a:t>
            </a:r>
          </a:p>
          <a:p>
            <a:pPr>
              <a:lnSpc>
                <a:spcPct val="80000"/>
              </a:lnSpc>
              <a:spcBef>
                <a:spcPct val="50000"/>
              </a:spcBef>
            </a:pPr>
            <a:r>
              <a:rPr lang="en-US" altLang="en-US" b="0">
                <a:solidFill>
                  <a:srgbClr val="000000"/>
                </a:solidFill>
              </a:rPr>
              <a:t>	5. Even that didn’t shake them!</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2884">
                                            <p:txEl>
                                              <p:pRg st="4" end="4"/>
                                            </p:txEl>
                                          </p:spTgt>
                                        </p:tgtEl>
                                        <p:attrNameLst>
                                          <p:attrName>style.visibility</p:attrName>
                                        </p:attrNameLst>
                                      </p:cBhvr>
                                      <p:to>
                                        <p:strVal val="visible"/>
                                      </p:to>
                                    </p:set>
                                    <p:animEffect transition="in" filter="fade">
                                      <p:cBhvr>
                                        <p:cTn id="7" dur="1000"/>
                                        <p:tgtEl>
                                          <p:spTgt spid="122884">
                                            <p:txEl>
                                              <p:pRg st="4" end="4"/>
                                            </p:txEl>
                                          </p:spTgt>
                                        </p:tgtEl>
                                      </p:cBhvr>
                                    </p:animEffect>
                                    <p:anim calcmode="lin" valueType="num">
                                      <p:cBhvr>
                                        <p:cTn id="8" dur="1000" fill="hold"/>
                                        <p:tgtEl>
                                          <p:spTgt spid="12288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2288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2884">
                                            <p:txEl>
                                              <p:pRg st="5" end="5"/>
                                            </p:txEl>
                                          </p:spTgt>
                                        </p:tgtEl>
                                        <p:attrNameLst>
                                          <p:attrName>style.visibility</p:attrName>
                                        </p:attrNameLst>
                                      </p:cBhvr>
                                      <p:to>
                                        <p:strVal val="visible"/>
                                      </p:to>
                                    </p:set>
                                    <p:animEffect transition="in" filter="fade">
                                      <p:cBhvr>
                                        <p:cTn id="14" dur="1000"/>
                                        <p:tgtEl>
                                          <p:spTgt spid="122884">
                                            <p:txEl>
                                              <p:pRg st="5" end="5"/>
                                            </p:txEl>
                                          </p:spTgt>
                                        </p:tgtEl>
                                      </p:cBhvr>
                                    </p:animEffect>
                                    <p:anim calcmode="lin" valueType="num">
                                      <p:cBhvr>
                                        <p:cTn id="15" dur="1000" fill="hold"/>
                                        <p:tgtEl>
                                          <p:spTgt spid="12288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12288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22884">
                                            <p:txEl>
                                              <p:pRg st="6" end="6"/>
                                            </p:txEl>
                                          </p:spTgt>
                                        </p:tgtEl>
                                        <p:attrNameLst>
                                          <p:attrName>style.visibility</p:attrName>
                                        </p:attrNameLst>
                                      </p:cBhvr>
                                      <p:to>
                                        <p:strVal val="visible"/>
                                      </p:to>
                                    </p:set>
                                    <p:animEffect transition="in" filter="fade">
                                      <p:cBhvr>
                                        <p:cTn id="21" dur="1000"/>
                                        <p:tgtEl>
                                          <p:spTgt spid="122884">
                                            <p:txEl>
                                              <p:pRg st="6" end="6"/>
                                            </p:txEl>
                                          </p:spTgt>
                                        </p:tgtEl>
                                      </p:cBhvr>
                                    </p:animEffect>
                                    <p:anim calcmode="lin" valueType="num">
                                      <p:cBhvr>
                                        <p:cTn id="22" dur="1000" fill="hold"/>
                                        <p:tgtEl>
                                          <p:spTgt spid="12288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2288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22884">
                                            <p:txEl>
                                              <p:pRg st="7" end="7"/>
                                            </p:txEl>
                                          </p:spTgt>
                                        </p:tgtEl>
                                        <p:attrNameLst>
                                          <p:attrName>style.visibility</p:attrName>
                                        </p:attrNameLst>
                                      </p:cBhvr>
                                      <p:to>
                                        <p:strVal val="visible"/>
                                      </p:to>
                                    </p:set>
                                    <p:animEffect transition="in" filter="fade">
                                      <p:cBhvr>
                                        <p:cTn id="28" dur="1000"/>
                                        <p:tgtEl>
                                          <p:spTgt spid="122884">
                                            <p:txEl>
                                              <p:pRg st="7" end="7"/>
                                            </p:txEl>
                                          </p:spTgt>
                                        </p:tgtEl>
                                      </p:cBhvr>
                                    </p:animEffect>
                                    <p:anim calcmode="lin" valueType="num">
                                      <p:cBhvr>
                                        <p:cTn id="29" dur="1000" fill="hold"/>
                                        <p:tgtEl>
                                          <p:spTgt spid="12288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12288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22884">
                                            <p:txEl>
                                              <p:pRg st="8" end="8"/>
                                            </p:txEl>
                                          </p:spTgt>
                                        </p:tgtEl>
                                        <p:attrNameLst>
                                          <p:attrName>style.visibility</p:attrName>
                                        </p:attrNameLst>
                                      </p:cBhvr>
                                      <p:to>
                                        <p:strVal val="visible"/>
                                      </p:to>
                                    </p:set>
                                    <p:animEffect transition="in" filter="fade">
                                      <p:cBhvr>
                                        <p:cTn id="35" dur="1000"/>
                                        <p:tgtEl>
                                          <p:spTgt spid="122884">
                                            <p:txEl>
                                              <p:pRg st="8" end="8"/>
                                            </p:txEl>
                                          </p:spTgt>
                                        </p:tgtEl>
                                      </p:cBhvr>
                                    </p:animEffect>
                                    <p:anim calcmode="lin" valueType="num">
                                      <p:cBhvr>
                                        <p:cTn id="36" dur="1000" fill="hold"/>
                                        <p:tgtEl>
                                          <p:spTgt spid="12288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12288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a:extLst>
              <a:ext uri="{FF2B5EF4-FFF2-40B4-BE49-F238E27FC236}">
                <a16:creationId xmlns:a16="http://schemas.microsoft.com/office/drawing/2014/main" id="{5ECA2A1C-59D9-BD3E-C56A-C9912FD69D58}"/>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0595" name="AutoShape 3">
            <a:extLst>
              <a:ext uri="{FF2B5EF4-FFF2-40B4-BE49-F238E27FC236}">
                <a16:creationId xmlns:a16="http://schemas.microsoft.com/office/drawing/2014/main" id="{5F48DDBD-9556-6F68-054F-3C7ACE4CED57}"/>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0596" name="Text Box 4">
            <a:extLst>
              <a:ext uri="{FF2B5EF4-FFF2-40B4-BE49-F238E27FC236}">
                <a16:creationId xmlns:a16="http://schemas.microsoft.com/office/drawing/2014/main" id="{7A360DC3-9703-6763-53D1-C21152BACBFC}"/>
              </a:ext>
            </a:extLst>
          </p:cNvPr>
          <p:cNvSpPr txBox="1">
            <a:spLocks noChangeArrowheads="1"/>
          </p:cNvSpPr>
          <p:nvPr/>
        </p:nvSpPr>
        <p:spPr bwMode="auto">
          <a:xfrm>
            <a:off x="2209800" y="2420938"/>
            <a:ext cx="407035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a:p>
            <a:pPr>
              <a:lnSpc>
                <a:spcPct val="120000"/>
              </a:lnSpc>
            </a:pPr>
            <a:r>
              <a:rPr lang="en-US" altLang="en-US" sz="4000">
                <a:solidFill>
                  <a:srgbClr val="000000"/>
                </a:solidFill>
              </a:rPr>
              <a:t>II. Its Temptation</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7357C3A3-0A91-3E81-28FD-A636229B0949}"/>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 Its Temptation</a:t>
            </a:r>
          </a:p>
        </p:txBody>
      </p:sp>
      <p:sp>
        <p:nvSpPr>
          <p:cNvPr id="116739" name="Text Box 3">
            <a:extLst>
              <a:ext uri="{FF2B5EF4-FFF2-40B4-BE49-F238E27FC236}">
                <a16:creationId xmlns:a16="http://schemas.microsoft.com/office/drawing/2014/main" id="{B13A9314-74B2-74E8-09E8-F165FF539EA0}"/>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6740" name="Text Box 4">
            <a:extLst>
              <a:ext uri="{FF2B5EF4-FFF2-40B4-BE49-F238E27FC236}">
                <a16:creationId xmlns:a16="http://schemas.microsoft.com/office/drawing/2014/main" id="{7127905B-E8EF-14E5-2231-BD72DE4993EB}"/>
              </a:ext>
            </a:extLst>
          </p:cNvPr>
          <p:cNvSpPr txBox="1">
            <a:spLocks noChangeArrowheads="1"/>
          </p:cNvSpPr>
          <p:nvPr/>
        </p:nvSpPr>
        <p:spPr bwMode="auto">
          <a:xfrm>
            <a:off x="1524000" y="1905000"/>
            <a:ext cx="67056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Surrounded by pagans, heathens &amp; 	worldliness</a:t>
            </a:r>
          </a:p>
          <a:p>
            <a:pPr>
              <a:spcBef>
                <a:spcPct val="50000"/>
              </a:spcBef>
            </a:pPr>
            <a:r>
              <a:rPr lang="en-US" altLang="en-US" sz="2800">
                <a:solidFill>
                  <a:srgbClr val="000000"/>
                </a:solidFill>
              </a:rPr>
              <a:t>B. </a:t>
            </a:r>
            <a:r>
              <a:rPr lang="en-US" altLang="en-US" sz="2800" i="1">
                <a:solidFill>
                  <a:srgbClr val="000000"/>
                </a:solidFill>
              </a:rPr>
              <a:t>Seat – Satan’s influence controlled the 	people of the city</a:t>
            </a:r>
          </a:p>
          <a:p>
            <a:pPr>
              <a:spcBef>
                <a:spcPct val="50000"/>
              </a:spcBef>
            </a:pPr>
            <a:r>
              <a:rPr lang="en-US" altLang="en-US" sz="2800">
                <a:solidFill>
                  <a:srgbClr val="000000"/>
                </a:solidFill>
              </a:rPr>
              <a:t>C. </a:t>
            </a:r>
            <a:r>
              <a:rPr lang="en-US" altLang="en-US" sz="2800" i="1">
                <a:solidFill>
                  <a:srgbClr val="000000"/>
                </a:solidFill>
              </a:rPr>
              <a:t>Temptation to compromise</a:t>
            </a:r>
            <a:endParaRPr lang="en-US" altLang="en-US" sz="2800">
              <a:solidFill>
                <a:srgbClr val="000000"/>
              </a:solidFill>
            </a:endParaRPr>
          </a:p>
        </p:txBody>
      </p:sp>
      <p:sp>
        <p:nvSpPr>
          <p:cNvPr id="116741" name="Oval 5">
            <a:extLst>
              <a:ext uri="{FF2B5EF4-FFF2-40B4-BE49-F238E27FC236}">
                <a16:creationId xmlns:a16="http://schemas.microsoft.com/office/drawing/2014/main" id="{B10C251A-409A-B7B8-D7FD-D2BFFE90FAEF}"/>
              </a:ext>
            </a:extLst>
          </p:cNvPr>
          <p:cNvSpPr>
            <a:spLocks noChangeArrowheads="1"/>
          </p:cNvSpPr>
          <p:nvPr/>
        </p:nvSpPr>
        <p:spPr bwMode="auto">
          <a:xfrm>
            <a:off x="2895600" y="838200"/>
            <a:ext cx="4038600" cy="9144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rgbClr val="FFFF00"/>
                </a:solidFill>
                <a:effectLst>
                  <a:outerShdw blurRad="38100" dist="38100" dir="2700000" algn="tl">
                    <a:srgbClr val="000000"/>
                  </a:outerShdw>
                </a:effectLst>
              </a:rPr>
              <a:t>Where Satan Dwells </a:t>
            </a:r>
          </a:p>
          <a:p>
            <a:pPr algn="ctr"/>
            <a:r>
              <a:rPr lang="en-US" altLang="en-US" sz="2400">
                <a:solidFill>
                  <a:srgbClr val="FFFF00"/>
                </a:solidFill>
                <a:effectLst>
                  <a:outerShdw blurRad="38100" dist="38100" dir="2700000" algn="tl">
                    <a:srgbClr val="000000"/>
                  </a:outerShdw>
                </a:effectLst>
              </a:rPr>
              <a:t>(v.13)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16740">
                                            <p:txEl>
                                              <p:pRg st="0" end="0"/>
                                            </p:txEl>
                                          </p:spTgt>
                                        </p:tgtEl>
                                        <p:attrNameLst>
                                          <p:attrName>style.visibility</p:attrName>
                                        </p:attrNameLst>
                                      </p:cBhvr>
                                      <p:to>
                                        <p:strVal val="visible"/>
                                      </p:to>
                                    </p:set>
                                    <p:animEffect transition="in" filter="fade">
                                      <p:cBhvr>
                                        <p:cTn id="7" dur="1000"/>
                                        <p:tgtEl>
                                          <p:spTgt spid="116740">
                                            <p:txEl>
                                              <p:pRg st="0" end="0"/>
                                            </p:txEl>
                                          </p:spTgt>
                                        </p:tgtEl>
                                      </p:cBhvr>
                                    </p:animEffect>
                                    <p:anim calcmode="lin" valueType="num">
                                      <p:cBhvr>
                                        <p:cTn id="8" dur="1000" fill="hold"/>
                                        <p:tgtEl>
                                          <p:spTgt spid="11674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674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16740">
                                            <p:txEl>
                                              <p:pRg st="1" end="1"/>
                                            </p:txEl>
                                          </p:spTgt>
                                        </p:tgtEl>
                                        <p:attrNameLst>
                                          <p:attrName>style.visibility</p:attrName>
                                        </p:attrNameLst>
                                      </p:cBhvr>
                                      <p:to>
                                        <p:strVal val="visible"/>
                                      </p:to>
                                    </p:set>
                                    <p:animEffect transition="in" filter="fade">
                                      <p:cBhvr>
                                        <p:cTn id="14" dur="1000"/>
                                        <p:tgtEl>
                                          <p:spTgt spid="116740">
                                            <p:txEl>
                                              <p:pRg st="1" end="1"/>
                                            </p:txEl>
                                          </p:spTgt>
                                        </p:tgtEl>
                                      </p:cBhvr>
                                    </p:animEffect>
                                    <p:anim calcmode="lin" valueType="num">
                                      <p:cBhvr>
                                        <p:cTn id="15" dur="1000" fill="hold"/>
                                        <p:tgtEl>
                                          <p:spTgt spid="11674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674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16740">
                                            <p:txEl>
                                              <p:pRg st="2" end="2"/>
                                            </p:txEl>
                                          </p:spTgt>
                                        </p:tgtEl>
                                        <p:attrNameLst>
                                          <p:attrName>style.visibility</p:attrName>
                                        </p:attrNameLst>
                                      </p:cBhvr>
                                      <p:to>
                                        <p:strVal val="visible"/>
                                      </p:to>
                                    </p:set>
                                    <p:animEffect transition="in" filter="fade">
                                      <p:cBhvr>
                                        <p:cTn id="21" dur="1000"/>
                                        <p:tgtEl>
                                          <p:spTgt spid="116740">
                                            <p:txEl>
                                              <p:pRg st="2" end="2"/>
                                            </p:txEl>
                                          </p:spTgt>
                                        </p:tgtEl>
                                      </p:cBhvr>
                                    </p:animEffect>
                                    <p:anim calcmode="lin" valueType="num">
                                      <p:cBhvr>
                                        <p:cTn id="22" dur="1000" fill="hold"/>
                                        <p:tgtEl>
                                          <p:spTgt spid="11674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674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Text Box 4">
            <a:extLst>
              <a:ext uri="{FF2B5EF4-FFF2-40B4-BE49-F238E27FC236}">
                <a16:creationId xmlns:a16="http://schemas.microsoft.com/office/drawing/2014/main" id="{0AE5362C-74E5-D1D1-51E8-9945A7B29C65}"/>
              </a:ext>
            </a:extLst>
          </p:cNvPr>
          <p:cNvSpPr txBox="1">
            <a:spLocks noChangeArrowheads="1"/>
          </p:cNvSpPr>
          <p:nvPr/>
        </p:nvSpPr>
        <p:spPr bwMode="auto">
          <a:xfrm>
            <a:off x="1676400" y="1600200"/>
            <a:ext cx="6629400" cy="25654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spcBef>
                <a:spcPct val="50000"/>
              </a:spcBef>
            </a:pPr>
            <a:r>
              <a:rPr lang="en-US" altLang="en-US" b="0">
                <a:solidFill>
                  <a:srgbClr val="000000"/>
                </a:solidFill>
              </a:rPr>
              <a:t>“Everyone has a choice to make. Either compromise faith and blend with the evil, or face the ridicule from the majority as foolish, fanatical, and too radical about faith.”</a:t>
            </a:r>
          </a:p>
          <a:p>
            <a:pPr algn="r">
              <a:lnSpc>
                <a:spcPct val="110000"/>
              </a:lnSpc>
              <a:spcBef>
                <a:spcPct val="50000"/>
              </a:spcBef>
            </a:pPr>
            <a:r>
              <a:rPr lang="en-US" altLang="en-US" sz="2400" b="0" i="1">
                <a:solidFill>
                  <a:srgbClr val="000000"/>
                </a:solidFill>
              </a:rPr>
              <a:t>Harkrider</a:t>
            </a:r>
            <a:r>
              <a:rPr lang="en-US" altLang="en-US" sz="2400" b="0">
                <a:solidFill>
                  <a:srgbClr val="000000"/>
                </a:solidFill>
              </a:rPr>
              <a:t>, 36</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473EACC2-010C-F15C-CA83-1024566A2A2D}"/>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 Its Temptation</a:t>
            </a:r>
          </a:p>
        </p:txBody>
      </p:sp>
      <p:sp>
        <p:nvSpPr>
          <p:cNvPr id="124931" name="Text Box 3">
            <a:extLst>
              <a:ext uri="{FF2B5EF4-FFF2-40B4-BE49-F238E27FC236}">
                <a16:creationId xmlns:a16="http://schemas.microsoft.com/office/drawing/2014/main" id="{37DB5964-0B1F-1625-7F16-FA8780B28CB9}"/>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4932" name="Text Box 4">
            <a:extLst>
              <a:ext uri="{FF2B5EF4-FFF2-40B4-BE49-F238E27FC236}">
                <a16:creationId xmlns:a16="http://schemas.microsoft.com/office/drawing/2014/main" id="{8DDA9D63-C83B-E93A-2EBF-1AB4040E5678}"/>
              </a:ext>
            </a:extLst>
          </p:cNvPr>
          <p:cNvSpPr txBox="1">
            <a:spLocks noChangeArrowheads="1"/>
          </p:cNvSpPr>
          <p:nvPr/>
        </p:nvSpPr>
        <p:spPr bwMode="auto">
          <a:xfrm>
            <a:off x="1524000" y="1905000"/>
            <a:ext cx="6705600" cy="329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Surrounded by pagans, heathens &amp; 	worldliness</a:t>
            </a:r>
          </a:p>
          <a:p>
            <a:pPr>
              <a:spcBef>
                <a:spcPct val="50000"/>
              </a:spcBef>
            </a:pPr>
            <a:r>
              <a:rPr lang="en-US" altLang="en-US" sz="2800">
                <a:solidFill>
                  <a:srgbClr val="000000"/>
                </a:solidFill>
              </a:rPr>
              <a:t>B. </a:t>
            </a:r>
            <a:r>
              <a:rPr lang="en-US" altLang="en-US" sz="2800" i="1">
                <a:solidFill>
                  <a:srgbClr val="000000"/>
                </a:solidFill>
              </a:rPr>
              <a:t>Seat – Satan’s influence controlled the 	people of the city</a:t>
            </a:r>
          </a:p>
          <a:p>
            <a:pPr>
              <a:spcBef>
                <a:spcPct val="50000"/>
              </a:spcBef>
            </a:pPr>
            <a:r>
              <a:rPr lang="en-US" altLang="en-US" sz="2800">
                <a:solidFill>
                  <a:srgbClr val="000000"/>
                </a:solidFill>
              </a:rPr>
              <a:t>C. </a:t>
            </a:r>
            <a:r>
              <a:rPr lang="en-US" altLang="en-US" sz="2800" i="1">
                <a:solidFill>
                  <a:srgbClr val="000000"/>
                </a:solidFill>
              </a:rPr>
              <a:t>Temptation to compromise</a:t>
            </a:r>
          </a:p>
          <a:p>
            <a:pPr>
              <a:spcBef>
                <a:spcPct val="50000"/>
              </a:spcBef>
            </a:pPr>
            <a:r>
              <a:rPr lang="en-US" altLang="en-US" sz="2800">
                <a:solidFill>
                  <a:srgbClr val="000000"/>
                </a:solidFill>
              </a:rPr>
              <a:t>D. </a:t>
            </a:r>
            <a:r>
              <a:rPr lang="en-US" altLang="en-US" sz="2800" i="1">
                <a:solidFill>
                  <a:srgbClr val="000000"/>
                </a:solidFill>
              </a:rPr>
              <a:t>Could overcome &amp; conquer!</a:t>
            </a:r>
            <a:endParaRPr lang="en-US" altLang="en-US" sz="2800">
              <a:solidFill>
                <a:srgbClr val="000000"/>
              </a:solidFill>
            </a:endParaRPr>
          </a:p>
        </p:txBody>
      </p:sp>
      <p:sp>
        <p:nvSpPr>
          <p:cNvPr id="124933" name="Oval 5">
            <a:extLst>
              <a:ext uri="{FF2B5EF4-FFF2-40B4-BE49-F238E27FC236}">
                <a16:creationId xmlns:a16="http://schemas.microsoft.com/office/drawing/2014/main" id="{ADE3437D-C416-BC5A-3881-D60AFA7B0B9B}"/>
              </a:ext>
            </a:extLst>
          </p:cNvPr>
          <p:cNvSpPr>
            <a:spLocks noChangeArrowheads="1"/>
          </p:cNvSpPr>
          <p:nvPr/>
        </p:nvSpPr>
        <p:spPr bwMode="auto">
          <a:xfrm>
            <a:off x="2895600" y="838200"/>
            <a:ext cx="4038600" cy="9144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rgbClr val="FFFF00"/>
                </a:solidFill>
                <a:effectLst>
                  <a:outerShdw blurRad="38100" dist="38100" dir="2700000" algn="tl">
                    <a:srgbClr val="000000"/>
                  </a:outerShdw>
                </a:effectLst>
              </a:rPr>
              <a:t>Where Satan Dwells </a:t>
            </a:r>
          </a:p>
          <a:p>
            <a:pPr algn="ctr"/>
            <a:r>
              <a:rPr lang="en-US" altLang="en-US" sz="2400">
                <a:solidFill>
                  <a:srgbClr val="FFFF00"/>
                </a:solidFill>
                <a:effectLst>
                  <a:outerShdw blurRad="38100" dist="38100" dir="2700000" algn="tl">
                    <a:srgbClr val="000000"/>
                  </a:outerShdw>
                </a:effectLst>
              </a:rPr>
              <a:t>(v.13)</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Text Box 4">
            <a:extLst>
              <a:ext uri="{FF2B5EF4-FFF2-40B4-BE49-F238E27FC236}">
                <a16:creationId xmlns:a16="http://schemas.microsoft.com/office/drawing/2014/main" id="{C3332CA0-9270-F574-7001-20D14AE857C9}"/>
              </a:ext>
            </a:extLst>
          </p:cNvPr>
          <p:cNvSpPr txBox="1">
            <a:spLocks noChangeArrowheads="1"/>
          </p:cNvSpPr>
          <p:nvPr/>
        </p:nvSpPr>
        <p:spPr bwMode="auto">
          <a:xfrm>
            <a:off x="1752600" y="914400"/>
            <a:ext cx="6934200" cy="49196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dirty="0">
                <a:solidFill>
                  <a:srgbClr val="000000"/>
                </a:solidFill>
              </a:rPr>
              <a:t>“The principle of the Christian life is not escape, but conquest. It may be that we often feel it would be very much easier to be a Christian in some other place and in some other circumstances, amongst people who are more sympathetic…If in the early days Christians had run away every time they were confronted with an engagement very difficult, there would have been no chance of a world for Christ.”</a:t>
            </a:r>
          </a:p>
          <a:p>
            <a:pPr algn="r">
              <a:spcBef>
                <a:spcPct val="50000"/>
              </a:spcBef>
            </a:pPr>
            <a:r>
              <a:rPr lang="en-US" altLang="en-US" sz="2400" b="0" i="1" dirty="0">
                <a:solidFill>
                  <a:srgbClr val="000000"/>
                </a:solidFill>
              </a:rPr>
              <a:t>Barclay</a:t>
            </a:r>
            <a:r>
              <a:rPr lang="en-US" altLang="en-US" sz="2400" b="0" dirty="0">
                <a:solidFill>
                  <a:srgbClr val="000000"/>
                </a:solidFill>
              </a:rPr>
              <a:t>, 112-113</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a:extLst>
              <a:ext uri="{FF2B5EF4-FFF2-40B4-BE49-F238E27FC236}">
                <a16:creationId xmlns:a16="http://schemas.microsoft.com/office/drawing/2014/main" id="{45976D29-4771-E864-F9A5-1ED2FD77A914}"/>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1619" name="AutoShape 3">
            <a:extLst>
              <a:ext uri="{FF2B5EF4-FFF2-40B4-BE49-F238E27FC236}">
                <a16:creationId xmlns:a16="http://schemas.microsoft.com/office/drawing/2014/main" id="{C66A8A14-33B7-3434-C1BC-9F741A33D59E}"/>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1620" name="Text Box 4">
            <a:extLst>
              <a:ext uri="{FF2B5EF4-FFF2-40B4-BE49-F238E27FC236}">
                <a16:creationId xmlns:a16="http://schemas.microsoft.com/office/drawing/2014/main" id="{E49E47BE-0596-DD87-142A-E76D624F93B4}"/>
              </a:ext>
            </a:extLst>
          </p:cNvPr>
          <p:cNvSpPr txBox="1">
            <a:spLocks noChangeArrowheads="1"/>
          </p:cNvSpPr>
          <p:nvPr/>
        </p:nvSpPr>
        <p:spPr bwMode="auto">
          <a:xfrm>
            <a:off x="2209800" y="2420938"/>
            <a:ext cx="4070350" cy="228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a:p>
            <a:pPr>
              <a:lnSpc>
                <a:spcPct val="120000"/>
              </a:lnSpc>
            </a:pPr>
            <a:r>
              <a:rPr lang="en-US" altLang="en-US" sz="4000">
                <a:solidFill>
                  <a:srgbClr val="000000"/>
                </a:solidFill>
              </a:rPr>
              <a:t>II. Its Temptation</a:t>
            </a:r>
          </a:p>
          <a:p>
            <a:pPr>
              <a:lnSpc>
                <a:spcPct val="120000"/>
              </a:lnSpc>
            </a:pPr>
            <a:r>
              <a:rPr lang="en-US" altLang="en-US" sz="4000">
                <a:solidFill>
                  <a:srgbClr val="000000"/>
                </a:solidFill>
              </a:rPr>
              <a:t>III. Its Weakness</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E3D8273C-70E1-0782-1365-AD612C446061}"/>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Its Weakness</a:t>
            </a:r>
          </a:p>
        </p:txBody>
      </p:sp>
      <p:sp>
        <p:nvSpPr>
          <p:cNvPr id="117763" name="Text Box 3">
            <a:extLst>
              <a:ext uri="{FF2B5EF4-FFF2-40B4-BE49-F238E27FC236}">
                <a16:creationId xmlns:a16="http://schemas.microsoft.com/office/drawing/2014/main" id="{48767A9A-3705-F978-15D7-0344405025F4}"/>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7764" name="Text Box 4">
            <a:extLst>
              <a:ext uri="{FF2B5EF4-FFF2-40B4-BE49-F238E27FC236}">
                <a16:creationId xmlns:a16="http://schemas.microsoft.com/office/drawing/2014/main" id="{ABBFD648-59E8-F3DB-A59E-FDE15EF827F5}"/>
              </a:ext>
            </a:extLst>
          </p:cNvPr>
          <p:cNvSpPr txBox="1">
            <a:spLocks noChangeArrowheads="1"/>
          </p:cNvSpPr>
          <p:nvPr/>
        </p:nvSpPr>
        <p:spPr bwMode="auto">
          <a:xfrm>
            <a:off x="1371600" y="1219200"/>
            <a:ext cx="7620000" cy="270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Those that hold the doctrine of Balaam</a:t>
            </a:r>
            <a:r>
              <a:rPr lang="en-US" altLang="en-US" sz="2800">
                <a:solidFill>
                  <a:srgbClr val="000000"/>
                </a:solidFill>
              </a:rPr>
              <a:t> (v. 14)</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Numbers 25:1-8; 31:16 – Seduced Israel with harlots 		to cause them to sin – so would not be blessed.</a:t>
            </a:r>
          </a:p>
          <a:p>
            <a:pPr>
              <a:lnSpc>
                <a:spcPct val="80000"/>
              </a:lnSpc>
              <a:spcBef>
                <a:spcPct val="50000"/>
              </a:spcBef>
            </a:pPr>
            <a:r>
              <a:rPr lang="en-US" altLang="en-US" b="0">
                <a:solidFill>
                  <a:srgbClr val="000000"/>
                </a:solidFill>
              </a:rPr>
              <a:t>	2. 2 Peter 2:15  - wages of unrighteousness</a:t>
            </a:r>
          </a:p>
          <a:p>
            <a:pPr>
              <a:lnSpc>
                <a:spcPct val="80000"/>
              </a:lnSpc>
              <a:spcBef>
                <a:spcPct val="50000"/>
              </a:spcBef>
            </a:pPr>
            <a:r>
              <a:rPr lang="en-US" altLang="en-US" b="0">
                <a:solidFill>
                  <a:srgbClr val="000000"/>
                </a:solidFill>
              </a:rPr>
              <a:t>	3. Jude 11 – error of Balaam for profit</a:t>
            </a:r>
          </a:p>
          <a:p>
            <a:pPr>
              <a:lnSpc>
                <a:spcPct val="80000"/>
              </a:lnSpc>
              <a:spcBef>
                <a:spcPct val="50000"/>
              </a:spcBef>
            </a:pPr>
            <a:r>
              <a:rPr lang="en-US" altLang="en-US" b="0">
                <a:solidFill>
                  <a:srgbClr val="000000"/>
                </a:solidFill>
              </a:rPr>
              <a:t>	4. Stands for doctrine of compromise</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17764">
                                            <p:txEl>
                                              <p:pRg st="0" end="0"/>
                                            </p:txEl>
                                          </p:spTgt>
                                        </p:tgtEl>
                                        <p:attrNameLst>
                                          <p:attrName>style.visibility</p:attrName>
                                        </p:attrNameLst>
                                      </p:cBhvr>
                                      <p:to>
                                        <p:strVal val="visible"/>
                                      </p:to>
                                    </p:set>
                                    <p:animEffect transition="in" filter="fade">
                                      <p:cBhvr>
                                        <p:cTn id="7" dur="1000"/>
                                        <p:tgtEl>
                                          <p:spTgt spid="117764">
                                            <p:txEl>
                                              <p:pRg st="0" end="0"/>
                                            </p:txEl>
                                          </p:spTgt>
                                        </p:tgtEl>
                                      </p:cBhvr>
                                    </p:animEffect>
                                    <p:anim calcmode="lin" valueType="num">
                                      <p:cBhvr>
                                        <p:cTn id="8" dur="1000" fill="hold"/>
                                        <p:tgtEl>
                                          <p:spTgt spid="11776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776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17764">
                                            <p:txEl>
                                              <p:pRg st="1" end="1"/>
                                            </p:txEl>
                                          </p:spTgt>
                                        </p:tgtEl>
                                        <p:attrNameLst>
                                          <p:attrName>style.visibility</p:attrName>
                                        </p:attrNameLst>
                                      </p:cBhvr>
                                      <p:to>
                                        <p:strVal val="visible"/>
                                      </p:to>
                                    </p:set>
                                    <p:animEffect transition="in" filter="fade">
                                      <p:cBhvr>
                                        <p:cTn id="14" dur="1000"/>
                                        <p:tgtEl>
                                          <p:spTgt spid="117764">
                                            <p:txEl>
                                              <p:pRg st="1" end="1"/>
                                            </p:txEl>
                                          </p:spTgt>
                                        </p:tgtEl>
                                      </p:cBhvr>
                                    </p:animEffect>
                                    <p:anim calcmode="lin" valueType="num">
                                      <p:cBhvr>
                                        <p:cTn id="15" dur="1000" fill="hold"/>
                                        <p:tgtEl>
                                          <p:spTgt spid="11776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776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17764">
                                            <p:txEl>
                                              <p:pRg st="2" end="2"/>
                                            </p:txEl>
                                          </p:spTgt>
                                        </p:tgtEl>
                                        <p:attrNameLst>
                                          <p:attrName>style.visibility</p:attrName>
                                        </p:attrNameLst>
                                      </p:cBhvr>
                                      <p:to>
                                        <p:strVal val="visible"/>
                                      </p:to>
                                    </p:set>
                                    <p:animEffect transition="in" filter="fade">
                                      <p:cBhvr>
                                        <p:cTn id="21" dur="1000"/>
                                        <p:tgtEl>
                                          <p:spTgt spid="117764">
                                            <p:txEl>
                                              <p:pRg st="2" end="2"/>
                                            </p:txEl>
                                          </p:spTgt>
                                        </p:tgtEl>
                                      </p:cBhvr>
                                    </p:animEffect>
                                    <p:anim calcmode="lin" valueType="num">
                                      <p:cBhvr>
                                        <p:cTn id="22" dur="1000" fill="hold"/>
                                        <p:tgtEl>
                                          <p:spTgt spid="11776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776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17764">
                                            <p:txEl>
                                              <p:pRg st="3" end="3"/>
                                            </p:txEl>
                                          </p:spTgt>
                                        </p:tgtEl>
                                        <p:attrNameLst>
                                          <p:attrName>style.visibility</p:attrName>
                                        </p:attrNameLst>
                                      </p:cBhvr>
                                      <p:to>
                                        <p:strVal val="visible"/>
                                      </p:to>
                                    </p:set>
                                    <p:animEffect transition="in" filter="fade">
                                      <p:cBhvr>
                                        <p:cTn id="28" dur="1000"/>
                                        <p:tgtEl>
                                          <p:spTgt spid="117764">
                                            <p:txEl>
                                              <p:pRg st="3" end="3"/>
                                            </p:txEl>
                                          </p:spTgt>
                                        </p:tgtEl>
                                      </p:cBhvr>
                                    </p:animEffect>
                                    <p:anim calcmode="lin" valueType="num">
                                      <p:cBhvr>
                                        <p:cTn id="29" dur="1000" fill="hold"/>
                                        <p:tgtEl>
                                          <p:spTgt spid="11776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776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17764">
                                            <p:txEl>
                                              <p:pRg st="4" end="4"/>
                                            </p:txEl>
                                          </p:spTgt>
                                        </p:tgtEl>
                                        <p:attrNameLst>
                                          <p:attrName>style.visibility</p:attrName>
                                        </p:attrNameLst>
                                      </p:cBhvr>
                                      <p:to>
                                        <p:strVal val="visible"/>
                                      </p:to>
                                    </p:set>
                                    <p:animEffect transition="in" filter="fade">
                                      <p:cBhvr>
                                        <p:cTn id="35" dur="1000"/>
                                        <p:tgtEl>
                                          <p:spTgt spid="117764">
                                            <p:txEl>
                                              <p:pRg st="4" end="4"/>
                                            </p:txEl>
                                          </p:spTgt>
                                        </p:tgtEl>
                                      </p:cBhvr>
                                    </p:animEffect>
                                    <p:anim calcmode="lin" valueType="num">
                                      <p:cBhvr>
                                        <p:cTn id="36" dur="1000" fill="hold"/>
                                        <p:tgtEl>
                                          <p:spTgt spid="11776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776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AB5FE13A-AAD4-86DF-F8A3-69735E8B3B20}"/>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Its Weakness</a:t>
            </a:r>
          </a:p>
        </p:txBody>
      </p:sp>
      <p:sp>
        <p:nvSpPr>
          <p:cNvPr id="126979" name="Text Box 3">
            <a:extLst>
              <a:ext uri="{FF2B5EF4-FFF2-40B4-BE49-F238E27FC236}">
                <a16:creationId xmlns:a16="http://schemas.microsoft.com/office/drawing/2014/main" id="{17A4D3B6-4DFD-E7B3-1CAB-9E02E705CBCD}"/>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6980" name="Text Box 4">
            <a:extLst>
              <a:ext uri="{FF2B5EF4-FFF2-40B4-BE49-F238E27FC236}">
                <a16:creationId xmlns:a16="http://schemas.microsoft.com/office/drawing/2014/main" id="{4FB99DF4-B26F-234B-2026-68B284FD44C8}"/>
              </a:ext>
            </a:extLst>
          </p:cNvPr>
          <p:cNvSpPr txBox="1">
            <a:spLocks noChangeArrowheads="1"/>
          </p:cNvSpPr>
          <p:nvPr/>
        </p:nvSpPr>
        <p:spPr bwMode="auto">
          <a:xfrm>
            <a:off x="1371600" y="1219200"/>
            <a:ext cx="7620000"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Those that hold the doctrine of Balaam</a:t>
            </a:r>
            <a:r>
              <a:rPr lang="en-US" altLang="en-US" sz="2800">
                <a:solidFill>
                  <a:srgbClr val="000000"/>
                </a:solidFill>
              </a:rPr>
              <a:t> (v. 14)</a:t>
            </a:r>
          </a:p>
          <a:p>
            <a:pPr>
              <a:spcBef>
                <a:spcPct val="50000"/>
              </a:spcBef>
            </a:pPr>
            <a:r>
              <a:rPr lang="en-US" altLang="en-US" sz="2800">
                <a:solidFill>
                  <a:srgbClr val="000000"/>
                </a:solidFill>
              </a:rPr>
              <a:t>B. </a:t>
            </a:r>
            <a:r>
              <a:rPr lang="en-US" altLang="en-US" sz="2800" i="1">
                <a:solidFill>
                  <a:srgbClr val="000000"/>
                </a:solidFill>
              </a:rPr>
              <a:t>Those that hold the doctrine of Nicolaitans </a:t>
            </a:r>
            <a:r>
              <a:rPr lang="en-US" altLang="en-US" sz="2800">
                <a:solidFill>
                  <a:srgbClr val="000000"/>
                </a:solidFill>
              </a:rPr>
              <a:t>(v. 	15)</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Don’t know who they are</a:t>
            </a:r>
          </a:p>
          <a:p>
            <a:pPr>
              <a:lnSpc>
                <a:spcPct val="80000"/>
              </a:lnSpc>
              <a:spcBef>
                <a:spcPct val="50000"/>
              </a:spcBef>
            </a:pPr>
            <a:r>
              <a:rPr lang="en-US" altLang="en-US" b="0">
                <a:solidFill>
                  <a:srgbClr val="000000"/>
                </a:solidFill>
              </a:rPr>
              <a:t>	2. Some think it refers to the Gnostics (what flesh does is 		immaterial) – thus could compromise for safety  </a:t>
            </a:r>
            <a:endParaRPr lang="en-US" altLang="en-US">
              <a:solidFill>
                <a:srgbClr val="000000"/>
              </a:solidFill>
            </a:endParaRPr>
          </a:p>
        </p:txBody>
      </p:sp>
      <p:sp>
        <p:nvSpPr>
          <p:cNvPr id="126981" name="Text Box 5">
            <a:extLst>
              <a:ext uri="{FF2B5EF4-FFF2-40B4-BE49-F238E27FC236}">
                <a16:creationId xmlns:a16="http://schemas.microsoft.com/office/drawing/2014/main" id="{BCF097C2-ACA7-E81B-0998-103F9958C9F8}"/>
              </a:ext>
            </a:extLst>
          </p:cNvPr>
          <p:cNvSpPr txBox="1">
            <a:spLocks noChangeArrowheads="1"/>
          </p:cNvSpPr>
          <p:nvPr/>
        </p:nvSpPr>
        <p:spPr bwMode="auto">
          <a:xfrm>
            <a:off x="990600" y="4267200"/>
            <a:ext cx="7772400" cy="229235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“The fault of the Nicolaitans was that they were seeking to adjust Christianity to the level of the world rather than lift the world to the level of Christianity. In other words, they were following a policy of compromise simply and solely to save themselves from trouble they were afraid and unwilling to face.”                                                               </a:t>
            </a:r>
            <a:r>
              <a:rPr lang="en-US" altLang="en-US" sz="2400" b="0" i="1">
                <a:solidFill>
                  <a:srgbClr val="000000"/>
                </a:solidFill>
              </a:rPr>
              <a:t> Barclay</a:t>
            </a:r>
            <a:r>
              <a:rPr lang="en-US" altLang="en-US" sz="2400" b="0">
                <a:solidFill>
                  <a:srgbClr val="000000"/>
                </a:solidFill>
              </a:rPr>
              <a:t>, 115</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6980">
                                            <p:txEl>
                                              <p:pRg st="2" end="2"/>
                                            </p:txEl>
                                          </p:spTgt>
                                        </p:tgtEl>
                                        <p:attrNameLst>
                                          <p:attrName>style.visibility</p:attrName>
                                        </p:attrNameLst>
                                      </p:cBhvr>
                                      <p:to>
                                        <p:strVal val="visible"/>
                                      </p:to>
                                    </p:set>
                                    <p:animEffect transition="in" filter="fade">
                                      <p:cBhvr>
                                        <p:cTn id="7" dur="1000"/>
                                        <p:tgtEl>
                                          <p:spTgt spid="126980">
                                            <p:txEl>
                                              <p:pRg st="2" end="2"/>
                                            </p:txEl>
                                          </p:spTgt>
                                        </p:tgtEl>
                                      </p:cBhvr>
                                    </p:animEffect>
                                    <p:anim calcmode="lin" valueType="num">
                                      <p:cBhvr>
                                        <p:cTn id="8" dur="1000" fill="hold"/>
                                        <p:tgtEl>
                                          <p:spTgt spid="12698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69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6980">
                                            <p:txEl>
                                              <p:pRg st="3" end="3"/>
                                            </p:txEl>
                                          </p:spTgt>
                                        </p:tgtEl>
                                        <p:attrNameLst>
                                          <p:attrName>style.visibility</p:attrName>
                                        </p:attrNameLst>
                                      </p:cBhvr>
                                      <p:to>
                                        <p:strVal val="visible"/>
                                      </p:to>
                                    </p:set>
                                    <p:animEffect transition="in" filter="fade">
                                      <p:cBhvr>
                                        <p:cTn id="14" dur="1000"/>
                                        <p:tgtEl>
                                          <p:spTgt spid="126980">
                                            <p:txEl>
                                              <p:pRg st="3" end="3"/>
                                            </p:txEl>
                                          </p:spTgt>
                                        </p:tgtEl>
                                      </p:cBhvr>
                                    </p:animEffect>
                                    <p:anim calcmode="lin" valueType="num">
                                      <p:cBhvr>
                                        <p:cTn id="15" dur="1000" fill="hold"/>
                                        <p:tgtEl>
                                          <p:spTgt spid="126980">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2698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26981"/>
                                        </p:tgtEl>
                                        <p:attrNameLst>
                                          <p:attrName>style.visibility</p:attrName>
                                        </p:attrNameLst>
                                      </p:cBhvr>
                                      <p:to>
                                        <p:strVal val="visible"/>
                                      </p:to>
                                    </p:set>
                                    <p:animEffect transition="in" filter="wipe(left)">
                                      <p:cBhvr>
                                        <p:cTn id="21" dur="2000"/>
                                        <p:tgtEl>
                                          <p:spTgt spid="126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uiExpand="1" build="p"/>
      <p:bldP spid="12698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a:extLst>
              <a:ext uri="{FF2B5EF4-FFF2-40B4-BE49-F238E27FC236}">
                <a16:creationId xmlns:a16="http://schemas.microsoft.com/office/drawing/2014/main" id="{4202CC92-EA3E-287E-4E6C-D240A53EFED3}"/>
              </a:ext>
            </a:extLst>
          </p:cNvPr>
          <p:cNvSpPr>
            <a:spLocks noChangeArrowheads="1"/>
          </p:cNvSpPr>
          <p:nvPr/>
        </p:nvSpPr>
        <p:spPr bwMode="auto">
          <a:xfrm>
            <a:off x="1524000" y="533400"/>
            <a:ext cx="3048000" cy="2133600"/>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FFFFFF"/>
                </a:solidFill>
                <a:effectLst>
                  <a:outerShdw blurRad="38100" dist="38100" dir="2700000" algn="tl">
                    <a:srgbClr val="000000">
                      <a:alpha val="43137"/>
                    </a:srgbClr>
                  </a:outerShdw>
                </a:effectLst>
              </a:rPr>
              <a:t>Doctrine of</a:t>
            </a:r>
          </a:p>
          <a:p>
            <a:pPr algn="ctr"/>
            <a:r>
              <a:rPr lang="en-US" altLang="en-US">
                <a:solidFill>
                  <a:srgbClr val="FFFFFF"/>
                </a:solidFill>
                <a:effectLst>
                  <a:outerShdw blurRad="38100" dist="38100" dir="2700000" algn="tl">
                    <a:srgbClr val="000000">
                      <a:alpha val="43137"/>
                    </a:srgbClr>
                  </a:outerShdw>
                </a:effectLst>
              </a:rPr>
              <a:t>Balaam</a:t>
            </a:r>
          </a:p>
        </p:txBody>
      </p:sp>
      <p:sp>
        <p:nvSpPr>
          <p:cNvPr id="128005" name="Rectangle 5">
            <a:extLst>
              <a:ext uri="{FF2B5EF4-FFF2-40B4-BE49-F238E27FC236}">
                <a16:creationId xmlns:a16="http://schemas.microsoft.com/office/drawing/2014/main" id="{216AA8E5-076E-7D52-973C-67D697FB1F36}"/>
              </a:ext>
            </a:extLst>
          </p:cNvPr>
          <p:cNvSpPr>
            <a:spLocks noChangeArrowheads="1"/>
          </p:cNvSpPr>
          <p:nvPr/>
        </p:nvSpPr>
        <p:spPr bwMode="auto">
          <a:xfrm>
            <a:off x="5105400" y="533400"/>
            <a:ext cx="3048000" cy="2133600"/>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FFFFFF"/>
                </a:solidFill>
                <a:effectLst>
                  <a:outerShdw blurRad="38100" dist="38100" dir="2700000" algn="tl">
                    <a:srgbClr val="000000">
                      <a:alpha val="43137"/>
                    </a:srgbClr>
                  </a:outerShdw>
                </a:effectLst>
              </a:rPr>
              <a:t>Doctrine of</a:t>
            </a:r>
          </a:p>
          <a:p>
            <a:pPr algn="ctr"/>
            <a:r>
              <a:rPr lang="en-US" altLang="en-US">
                <a:solidFill>
                  <a:srgbClr val="FFFFFF"/>
                </a:solidFill>
                <a:effectLst>
                  <a:outerShdw blurRad="38100" dist="38100" dir="2700000" algn="tl">
                    <a:srgbClr val="000000">
                      <a:alpha val="43137"/>
                    </a:srgbClr>
                  </a:outerShdw>
                </a:effectLst>
              </a:rPr>
              <a:t>Nicolatitans</a:t>
            </a:r>
          </a:p>
        </p:txBody>
      </p:sp>
      <p:sp>
        <p:nvSpPr>
          <p:cNvPr id="128007" name="Rectangle 7">
            <a:extLst>
              <a:ext uri="{FF2B5EF4-FFF2-40B4-BE49-F238E27FC236}">
                <a16:creationId xmlns:a16="http://schemas.microsoft.com/office/drawing/2014/main" id="{EB2AC6FC-A614-A4F9-5D5A-66705C7275DA}"/>
              </a:ext>
            </a:extLst>
          </p:cNvPr>
          <p:cNvSpPr>
            <a:spLocks noChangeArrowheads="1"/>
          </p:cNvSpPr>
          <p:nvPr/>
        </p:nvSpPr>
        <p:spPr bwMode="auto">
          <a:xfrm>
            <a:off x="3352800" y="2286000"/>
            <a:ext cx="3048000" cy="9144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Same Doctrine</a:t>
            </a:r>
          </a:p>
        </p:txBody>
      </p:sp>
      <p:sp>
        <p:nvSpPr>
          <p:cNvPr id="128008" name="AutoShape 8">
            <a:extLst>
              <a:ext uri="{FF2B5EF4-FFF2-40B4-BE49-F238E27FC236}">
                <a16:creationId xmlns:a16="http://schemas.microsoft.com/office/drawing/2014/main" id="{CD81868B-FB57-8162-7A23-056B9A55A444}"/>
              </a:ext>
            </a:extLst>
          </p:cNvPr>
          <p:cNvSpPr>
            <a:spLocks noChangeArrowheads="1"/>
          </p:cNvSpPr>
          <p:nvPr/>
        </p:nvSpPr>
        <p:spPr bwMode="auto">
          <a:xfrm rot="-1473205">
            <a:off x="2590800" y="2514600"/>
            <a:ext cx="381000" cy="685800"/>
          </a:xfrm>
          <a:prstGeom prst="curvedRightArrow">
            <a:avLst>
              <a:gd name="adj1" fmla="val 36000"/>
              <a:gd name="adj2" fmla="val 72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8009" name="AutoShape 9">
            <a:extLst>
              <a:ext uri="{FF2B5EF4-FFF2-40B4-BE49-F238E27FC236}">
                <a16:creationId xmlns:a16="http://schemas.microsoft.com/office/drawing/2014/main" id="{C29A724D-2070-7712-E968-74982E9D1D21}"/>
              </a:ext>
            </a:extLst>
          </p:cNvPr>
          <p:cNvSpPr>
            <a:spLocks noChangeArrowheads="1"/>
          </p:cNvSpPr>
          <p:nvPr/>
        </p:nvSpPr>
        <p:spPr bwMode="auto">
          <a:xfrm rot="1473205" flipH="1">
            <a:off x="6705600" y="2514600"/>
            <a:ext cx="381000" cy="685800"/>
          </a:xfrm>
          <a:prstGeom prst="curvedRightArrow">
            <a:avLst>
              <a:gd name="adj1" fmla="val 36000"/>
              <a:gd name="adj2" fmla="val 72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8010" name="Text Box 10">
            <a:extLst>
              <a:ext uri="{FF2B5EF4-FFF2-40B4-BE49-F238E27FC236}">
                <a16:creationId xmlns:a16="http://schemas.microsoft.com/office/drawing/2014/main" id="{A0F7BA6F-D2E1-D09F-DD18-1D76C0EF74B1}"/>
              </a:ext>
            </a:extLst>
          </p:cNvPr>
          <p:cNvSpPr txBox="1">
            <a:spLocks noChangeArrowheads="1"/>
          </p:cNvSpPr>
          <p:nvPr/>
        </p:nvSpPr>
        <p:spPr bwMode="auto">
          <a:xfrm>
            <a:off x="1371600" y="3733800"/>
            <a:ext cx="7315200" cy="15621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“It is significant to mention here that the term </a:t>
            </a:r>
            <a:r>
              <a:rPr lang="en-US" altLang="en-US" sz="2400" b="0" i="1">
                <a:solidFill>
                  <a:srgbClr val="000000"/>
                </a:solidFill>
              </a:rPr>
              <a:t>Nicolaitane</a:t>
            </a:r>
            <a:r>
              <a:rPr lang="en-US" altLang="en-US" sz="2400" b="0">
                <a:solidFill>
                  <a:srgbClr val="000000"/>
                </a:solidFill>
              </a:rPr>
              <a:t> is the Greek equivalent of the name </a:t>
            </a:r>
            <a:r>
              <a:rPr lang="en-US" altLang="en-US" sz="2400" b="0" i="1">
                <a:solidFill>
                  <a:srgbClr val="000000"/>
                </a:solidFill>
              </a:rPr>
              <a:t>Balaam</a:t>
            </a:r>
            <a:r>
              <a:rPr lang="en-US" altLang="en-US" sz="2400" b="0">
                <a:solidFill>
                  <a:srgbClr val="000000"/>
                </a:solidFill>
              </a:rPr>
              <a:t> in the Hebrew, and they both meant ‘the destroyer of the people.’”                                                      </a:t>
            </a:r>
            <a:r>
              <a:rPr lang="en-US" altLang="en-US" sz="2400" b="0" i="1">
                <a:solidFill>
                  <a:srgbClr val="000000"/>
                </a:solidFill>
              </a:rPr>
              <a:t>Wallace, </a:t>
            </a:r>
            <a:r>
              <a:rPr lang="en-US" altLang="en-US" sz="2400" b="0">
                <a:solidFill>
                  <a:srgbClr val="000000"/>
                </a:solidFill>
              </a:rPr>
              <a:t>p 93</a:t>
            </a:r>
          </a:p>
        </p:txBody>
      </p:sp>
      <p:sp>
        <p:nvSpPr>
          <p:cNvPr id="128011" name="Text Box 11">
            <a:extLst>
              <a:ext uri="{FF2B5EF4-FFF2-40B4-BE49-F238E27FC236}">
                <a16:creationId xmlns:a16="http://schemas.microsoft.com/office/drawing/2014/main" id="{C19D4943-E1E2-04E5-8F2D-5F73D0CF731C}"/>
              </a:ext>
            </a:extLst>
          </p:cNvPr>
          <p:cNvSpPr txBox="1">
            <a:spLocks noChangeArrowheads="1"/>
          </p:cNvSpPr>
          <p:nvPr/>
        </p:nvSpPr>
        <p:spPr bwMode="auto">
          <a:xfrm>
            <a:off x="1371600" y="5486400"/>
            <a:ext cx="7315200" cy="83185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“Since the names mean the same, Jesus probably had the same error in mind.”  </a:t>
            </a:r>
            <a:r>
              <a:rPr lang="en-US" altLang="en-US" sz="2400" b="0" i="1">
                <a:solidFill>
                  <a:srgbClr val="000000"/>
                </a:solidFill>
              </a:rPr>
              <a:t>Winkler, </a:t>
            </a:r>
            <a:r>
              <a:rPr lang="en-US" altLang="en-US" sz="2400" b="0">
                <a:solidFill>
                  <a:srgbClr val="000000"/>
                </a:solidFill>
              </a:rPr>
              <a:t>p. 23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8010"/>
                                        </p:tgtEl>
                                        <p:attrNameLst>
                                          <p:attrName>style.visibility</p:attrName>
                                        </p:attrNameLst>
                                      </p:cBhvr>
                                      <p:to>
                                        <p:strVal val="visible"/>
                                      </p:to>
                                    </p:set>
                                    <p:animEffect transition="in" filter="fade">
                                      <p:cBhvr>
                                        <p:cTn id="7" dur="1000"/>
                                        <p:tgtEl>
                                          <p:spTgt spid="128010"/>
                                        </p:tgtEl>
                                      </p:cBhvr>
                                    </p:animEffect>
                                    <p:anim calcmode="lin" valueType="num">
                                      <p:cBhvr>
                                        <p:cTn id="8" dur="1000" fill="hold"/>
                                        <p:tgtEl>
                                          <p:spTgt spid="128010"/>
                                        </p:tgtEl>
                                        <p:attrNameLst>
                                          <p:attrName>ppt_x</p:attrName>
                                        </p:attrNameLst>
                                      </p:cBhvr>
                                      <p:tavLst>
                                        <p:tav tm="0">
                                          <p:val>
                                            <p:strVal val="#ppt_x"/>
                                          </p:val>
                                        </p:tav>
                                        <p:tav tm="100000">
                                          <p:val>
                                            <p:strVal val="#ppt_x"/>
                                          </p:val>
                                        </p:tav>
                                      </p:tavLst>
                                    </p:anim>
                                    <p:anim calcmode="lin" valueType="num">
                                      <p:cBhvr>
                                        <p:cTn id="9" dur="1000" fill="hold"/>
                                        <p:tgtEl>
                                          <p:spTgt spid="1280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8011"/>
                                        </p:tgtEl>
                                        <p:attrNameLst>
                                          <p:attrName>style.visibility</p:attrName>
                                        </p:attrNameLst>
                                      </p:cBhvr>
                                      <p:to>
                                        <p:strVal val="visible"/>
                                      </p:to>
                                    </p:set>
                                    <p:animEffect transition="in" filter="fade">
                                      <p:cBhvr>
                                        <p:cTn id="14" dur="1000"/>
                                        <p:tgtEl>
                                          <p:spTgt spid="128011"/>
                                        </p:tgtEl>
                                      </p:cBhvr>
                                    </p:animEffect>
                                    <p:anim calcmode="lin" valueType="num">
                                      <p:cBhvr>
                                        <p:cTn id="15" dur="1000" fill="hold"/>
                                        <p:tgtEl>
                                          <p:spTgt spid="128011"/>
                                        </p:tgtEl>
                                        <p:attrNameLst>
                                          <p:attrName>ppt_x</p:attrName>
                                        </p:attrNameLst>
                                      </p:cBhvr>
                                      <p:tavLst>
                                        <p:tav tm="0">
                                          <p:val>
                                            <p:strVal val="#ppt_x"/>
                                          </p:val>
                                        </p:tav>
                                        <p:tav tm="100000">
                                          <p:val>
                                            <p:strVal val="#ppt_x"/>
                                          </p:val>
                                        </p:tav>
                                      </p:tavLst>
                                    </p:anim>
                                    <p:anim calcmode="lin" valueType="num">
                                      <p:cBhvr>
                                        <p:cTn id="16" dur="1000" fill="hold"/>
                                        <p:tgtEl>
                                          <p:spTgt spid="1280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10" grpId="0" animBg="1"/>
      <p:bldP spid="1280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246CBD24-50BB-0554-2DFC-B7C1F0ECE127}"/>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Its Weakness</a:t>
            </a:r>
          </a:p>
        </p:txBody>
      </p:sp>
      <p:sp>
        <p:nvSpPr>
          <p:cNvPr id="130051" name="Text Box 3">
            <a:extLst>
              <a:ext uri="{FF2B5EF4-FFF2-40B4-BE49-F238E27FC236}">
                <a16:creationId xmlns:a16="http://schemas.microsoft.com/office/drawing/2014/main" id="{5ACE1D1B-46C3-7886-D216-AE4808640B44}"/>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0052" name="Text Box 4">
            <a:extLst>
              <a:ext uri="{FF2B5EF4-FFF2-40B4-BE49-F238E27FC236}">
                <a16:creationId xmlns:a16="http://schemas.microsoft.com/office/drawing/2014/main" id="{C1644478-6030-5FDF-433A-D97D020EA181}"/>
              </a:ext>
            </a:extLst>
          </p:cNvPr>
          <p:cNvSpPr txBox="1">
            <a:spLocks noChangeArrowheads="1"/>
          </p:cNvSpPr>
          <p:nvPr/>
        </p:nvSpPr>
        <p:spPr bwMode="auto">
          <a:xfrm>
            <a:off x="1371600" y="1219200"/>
            <a:ext cx="7620000" cy="270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Those that hold the doctrine of Balaam</a:t>
            </a:r>
            <a:r>
              <a:rPr lang="en-US" altLang="en-US" sz="2800">
                <a:solidFill>
                  <a:srgbClr val="000000"/>
                </a:solidFill>
              </a:rPr>
              <a:t> (v. 14)</a:t>
            </a:r>
          </a:p>
          <a:p>
            <a:pPr>
              <a:spcBef>
                <a:spcPct val="50000"/>
              </a:spcBef>
            </a:pPr>
            <a:r>
              <a:rPr lang="en-US" altLang="en-US" sz="2800">
                <a:solidFill>
                  <a:srgbClr val="000000"/>
                </a:solidFill>
              </a:rPr>
              <a:t>B. </a:t>
            </a:r>
            <a:r>
              <a:rPr lang="en-US" altLang="en-US" sz="2800" i="1">
                <a:solidFill>
                  <a:srgbClr val="000000"/>
                </a:solidFill>
              </a:rPr>
              <a:t>Those that hold the doctrine of Nicolaitans </a:t>
            </a:r>
            <a:r>
              <a:rPr lang="en-US" altLang="en-US" sz="2800">
                <a:solidFill>
                  <a:srgbClr val="000000"/>
                </a:solidFill>
              </a:rPr>
              <a:t>(v. 	15)</a:t>
            </a:r>
          </a:p>
          <a:p>
            <a:pPr>
              <a:spcBef>
                <a:spcPct val="50000"/>
              </a:spcBef>
            </a:pPr>
            <a:r>
              <a:rPr lang="en-US" altLang="en-US" sz="2800">
                <a:solidFill>
                  <a:srgbClr val="000000"/>
                </a:solidFill>
              </a:rPr>
              <a:t>C. </a:t>
            </a:r>
            <a:r>
              <a:rPr lang="en-US" altLang="en-US" sz="2800" i="1">
                <a:solidFill>
                  <a:srgbClr val="000000"/>
                </a:solidFill>
              </a:rPr>
              <a:t>Tolerating those who held this doctrine</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Consider those being addressed</a:t>
            </a:r>
            <a:endParaRPr lang="en-US" altLang="en-US">
              <a:solidFill>
                <a:srgbClr val="000000"/>
              </a:solidFill>
            </a:endParaRPr>
          </a:p>
        </p:txBody>
      </p:sp>
      <p:sp>
        <p:nvSpPr>
          <p:cNvPr id="130054" name="Text Box 6">
            <a:extLst>
              <a:ext uri="{FF2B5EF4-FFF2-40B4-BE49-F238E27FC236}">
                <a16:creationId xmlns:a16="http://schemas.microsoft.com/office/drawing/2014/main" id="{1BE0FD84-FAF2-F192-99F0-06CD35155210}"/>
              </a:ext>
            </a:extLst>
          </p:cNvPr>
          <p:cNvSpPr txBox="1">
            <a:spLocks noChangeArrowheads="1"/>
          </p:cNvSpPr>
          <p:nvPr/>
        </p:nvSpPr>
        <p:spPr bwMode="auto">
          <a:xfrm>
            <a:off x="1295400" y="4191000"/>
            <a:ext cx="7086600" cy="15621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“It was not dictated to those preaching and practicing cultural relevance. It was sent to those who had remained true but were extending their fellowship to the participants of error.”                             - </a:t>
            </a:r>
            <a:r>
              <a:rPr lang="en-US" altLang="en-US" sz="2400" b="0" i="1">
                <a:solidFill>
                  <a:srgbClr val="000000"/>
                </a:solidFill>
              </a:rPr>
              <a:t>Winkler</a:t>
            </a:r>
            <a:r>
              <a:rPr lang="en-US" altLang="en-US" sz="2400" b="0">
                <a:solidFill>
                  <a:srgbClr val="000000"/>
                </a:solidFill>
              </a:rPr>
              <a:t>, p. 23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30052">
                                            <p:txEl>
                                              <p:pRg st="3" end="3"/>
                                            </p:txEl>
                                          </p:spTgt>
                                        </p:tgtEl>
                                        <p:attrNameLst>
                                          <p:attrName>style.visibility</p:attrName>
                                        </p:attrNameLst>
                                      </p:cBhvr>
                                      <p:to>
                                        <p:strVal val="visible"/>
                                      </p:to>
                                    </p:set>
                                    <p:animEffect transition="in" filter="fade">
                                      <p:cBhvr>
                                        <p:cTn id="7" dur="1000"/>
                                        <p:tgtEl>
                                          <p:spTgt spid="130052">
                                            <p:txEl>
                                              <p:pRg st="3" end="3"/>
                                            </p:txEl>
                                          </p:spTgt>
                                        </p:tgtEl>
                                      </p:cBhvr>
                                    </p:animEffect>
                                    <p:anim calcmode="lin" valueType="num">
                                      <p:cBhvr>
                                        <p:cTn id="8" dur="1000" fill="hold"/>
                                        <p:tgtEl>
                                          <p:spTgt spid="13005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300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0054"/>
                                        </p:tgtEl>
                                        <p:attrNameLst>
                                          <p:attrName>style.visibility</p:attrName>
                                        </p:attrNameLst>
                                      </p:cBhvr>
                                      <p:to>
                                        <p:strVal val="visible"/>
                                      </p:to>
                                    </p:set>
                                    <p:animEffect transition="in" filter="fade">
                                      <p:cBhvr>
                                        <p:cTn id="14" dur="1000"/>
                                        <p:tgtEl>
                                          <p:spTgt spid="130054"/>
                                        </p:tgtEl>
                                      </p:cBhvr>
                                    </p:animEffect>
                                    <p:anim calcmode="lin" valueType="num">
                                      <p:cBhvr>
                                        <p:cTn id="15" dur="1000" fill="hold"/>
                                        <p:tgtEl>
                                          <p:spTgt spid="130054"/>
                                        </p:tgtEl>
                                        <p:attrNameLst>
                                          <p:attrName>ppt_x</p:attrName>
                                        </p:attrNameLst>
                                      </p:cBhvr>
                                      <p:tavLst>
                                        <p:tav tm="0">
                                          <p:val>
                                            <p:strVal val="#ppt_x"/>
                                          </p:val>
                                        </p:tav>
                                        <p:tav tm="100000">
                                          <p:val>
                                            <p:strVal val="#ppt_x"/>
                                          </p:val>
                                        </p:tav>
                                      </p:tavLst>
                                    </p:anim>
                                    <p:anim calcmode="lin" valueType="num">
                                      <p:cBhvr>
                                        <p:cTn id="16" dur="1000" fill="hold"/>
                                        <p:tgtEl>
                                          <p:spTgt spid="1300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build="p"/>
      <p:bldP spid="1300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0F57F259-A143-764D-2861-40B0EFE3BD8A}"/>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Its Weakness</a:t>
            </a:r>
          </a:p>
        </p:txBody>
      </p:sp>
      <p:sp>
        <p:nvSpPr>
          <p:cNvPr id="131075" name="Text Box 3">
            <a:extLst>
              <a:ext uri="{FF2B5EF4-FFF2-40B4-BE49-F238E27FC236}">
                <a16:creationId xmlns:a16="http://schemas.microsoft.com/office/drawing/2014/main" id="{73F354FD-3A89-6D0B-1616-F6ADE0F7797D}"/>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1076" name="Text Box 4">
            <a:extLst>
              <a:ext uri="{FF2B5EF4-FFF2-40B4-BE49-F238E27FC236}">
                <a16:creationId xmlns:a16="http://schemas.microsoft.com/office/drawing/2014/main" id="{F4A5FC7A-4F80-9B62-4E80-E21375968CAB}"/>
              </a:ext>
            </a:extLst>
          </p:cNvPr>
          <p:cNvSpPr txBox="1">
            <a:spLocks noChangeArrowheads="1"/>
          </p:cNvSpPr>
          <p:nvPr/>
        </p:nvSpPr>
        <p:spPr bwMode="auto">
          <a:xfrm>
            <a:off x="1371600" y="1219200"/>
            <a:ext cx="7620000" cy="3982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solidFill>
                  <a:srgbClr val="000000"/>
                </a:solidFill>
              </a:rPr>
              <a:t>A. </a:t>
            </a:r>
            <a:r>
              <a:rPr lang="en-US" altLang="en-US" sz="2800" i="1" dirty="0">
                <a:solidFill>
                  <a:srgbClr val="000000"/>
                </a:solidFill>
              </a:rPr>
              <a:t>Those that hold the doctrine of Balaam</a:t>
            </a:r>
            <a:r>
              <a:rPr lang="en-US" altLang="en-US" sz="2800" dirty="0">
                <a:solidFill>
                  <a:srgbClr val="000000"/>
                </a:solidFill>
              </a:rPr>
              <a:t> (v. 14)</a:t>
            </a:r>
          </a:p>
          <a:p>
            <a:pPr>
              <a:spcBef>
                <a:spcPct val="50000"/>
              </a:spcBef>
            </a:pPr>
            <a:r>
              <a:rPr lang="en-US" altLang="en-US" sz="2800" dirty="0">
                <a:solidFill>
                  <a:srgbClr val="000000"/>
                </a:solidFill>
              </a:rPr>
              <a:t>B. </a:t>
            </a:r>
            <a:r>
              <a:rPr lang="en-US" altLang="en-US" sz="2800" i="1" dirty="0">
                <a:solidFill>
                  <a:srgbClr val="000000"/>
                </a:solidFill>
              </a:rPr>
              <a:t>Those that hold the doctrine of Nicolaitans </a:t>
            </a:r>
            <a:r>
              <a:rPr lang="en-US" altLang="en-US" sz="2800" dirty="0">
                <a:solidFill>
                  <a:srgbClr val="000000"/>
                </a:solidFill>
              </a:rPr>
              <a:t>(v. 	15)</a:t>
            </a:r>
          </a:p>
          <a:p>
            <a:pPr>
              <a:spcBef>
                <a:spcPct val="50000"/>
              </a:spcBef>
            </a:pPr>
            <a:r>
              <a:rPr lang="en-US" altLang="en-US" sz="2800" dirty="0">
                <a:solidFill>
                  <a:srgbClr val="000000"/>
                </a:solidFill>
              </a:rPr>
              <a:t>C. </a:t>
            </a:r>
            <a:r>
              <a:rPr lang="en-US" altLang="en-US" sz="2800" i="1" dirty="0">
                <a:solidFill>
                  <a:srgbClr val="000000"/>
                </a:solidFill>
              </a:rPr>
              <a:t>Tolerating those who held this doctrine</a:t>
            </a:r>
            <a:endParaRPr lang="en-US" altLang="en-US" dirty="0">
              <a:solidFill>
                <a:srgbClr val="000000"/>
              </a:solidFill>
            </a:endParaRPr>
          </a:p>
          <a:p>
            <a:pPr>
              <a:lnSpc>
                <a:spcPct val="80000"/>
              </a:lnSpc>
              <a:spcBef>
                <a:spcPct val="50000"/>
              </a:spcBef>
            </a:pPr>
            <a:r>
              <a:rPr lang="en-US" altLang="en-US" dirty="0">
                <a:solidFill>
                  <a:srgbClr val="000000"/>
                </a:solidFill>
              </a:rPr>
              <a:t>	</a:t>
            </a:r>
            <a:r>
              <a:rPr lang="en-US" altLang="en-US" b="0" dirty="0">
                <a:solidFill>
                  <a:srgbClr val="000000"/>
                </a:solidFill>
              </a:rPr>
              <a:t>1. Consider those being addressed</a:t>
            </a:r>
          </a:p>
          <a:p>
            <a:pPr>
              <a:lnSpc>
                <a:spcPct val="80000"/>
              </a:lnSpc>
              <a:spcBef>
                <a:spcPct val="50000"/>
              </a:spcBef>
            </a:pPr>
            <a:r>
              <a:rPr lang="en-US" altLang="en-US" b="0" dirty="0">
                <a:solidFill>
                  <a:srgbClr val="000000"/>
                </a:solidFill>
              </a:rPr>
              <a:t>	2. As much a problem with </a:t>
            </a:r>
            <a:r>
              <a:rPr lang="en-US" altLang="en-US" b="0" u="sng" dirty="0">
                <a:solidFill>
                  <a:srgbClr val="000000"/>
                </a:solidFill>
              </a:rPr>
              <a:t>toleration</a:t>
            </a:r>
            <a:r>
              <a:rPr lang="en-US" altLang="en-US" b="0" dirty="0">
                <a:solidFill>
                  <a:srgbClr val="000000"/>
                </a:solidFill>
              </a:rPr>
              <a:t> of those in error as 		the those in error themselves</a:t>
            </a:r>
          </a:p>
          <a:p>
            <a:pPr>
              <a:lnSpc>
                <a:spcPct val="80000"/>
              </a:lnSpc>
              <a:spcBef>
                <a:spcPct val="50000"/>
              </a:spcBef>
            </a:pPr>
            <a:r>
              <a:rPr lang="en-US" altLang="en-US" b="0" dirty="0">
                <a:solidFill>
                  <a:srgbClr val="000000"/>
                </a:solidFill>
              </a:rPr>
              <a:t>	3. There is no “statue of limitations” on error! </a:t>
            </a:r>
            <a:endParaRPr lang="en-US" altLang="en-US" dirty="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1076">
                                            <p:txEl>
                                              <p:pRg st="5" end="5"/>
                                            </p:txEl>
                                          </p:spTgt>
                                        </p:tgtEl>
                                        <p:attrNameLst>
                                          <p:attrName>style.visibility</p:attrName>
                                        </p:attrNameLst>
                                      </p:cBhvr>
                                      <p:to>
                                        <p:strVal val="visible"/>
                                      </p:to>
                                    </p:set>
                                    <p:animEffect transition="in" filter="fade">
                                      <p:cBhvr>
                                        <p:cTn id="7" dur="1000"/>
                                        <p:tgtEl>
                                          <p:spTgt spid="131076">
                                            <p:txEl>
                                              <p:pRg st="5" end="5"/>
                                            </p:txEl>
                                          </p:spTgt>
                                        </p:tgtEl>
                                      </p:cBhvr>
                                    </p:animEffect>
                                    <p:anim calcmode="lin" valueType="num">
                                      <p:cBhvr>
                                        <p:cTn id="8" dur="1000" fill="hold"/>
                                        <p:tgtEl>
                                          <p:spTgt spid="13107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3107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a:extLst>
              <a:ext uri="{FF2B5EF4-FFF2-40B4-BE49-F238E27FC236}">
                <a16:creationId xmlns:a16="http://schemas.microsoft.com/office/drawing/2014/main" id="{1923803B-FEB5-0644-2B20-B44E429E04C6}"/>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2643" name="AutoShape 3">
            <a:extLst>
              <a:ext uri="{FF2B5EF4-FFF2-40B4-BE49-F238E27FC236}">
                <a16:creationId xmlns:a16="http://schemas.microsoft.com/office/drawing/2014/main" id="{4544791F-CA90-5297-30F8-AB9926A15AA9}"/>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2644" name="Text Box 4">
            <a:extLst>
              <a:ext uri="{FF2B5EF4-FFF2-40B4-BE49-F238E27FC236}">
                <a16:creationId xmlns:a16="http://schemas.microsoft.com/office/drawing/2014/main" id="{8113D478-7C47-33E5-D3D0-8DF9E955536A}"/>
              </a:ext>
            </a:extLst>
          </p:cNvPr>
          <p:cNvSpPr txBox="1">
            <a:spLocks noChangeArrowheads="1"/>
          </p:cNvSpPr>
          <p:nvPr/>
        </p:nvSpPr>
        <p:spPr bwMode="auto">
          <a:xfrm>
            <a:off x="2209800" y="2420938"/>
            <a:ext cx="407035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a:p>
            <a:pPr>
              <a:lnSpc>
                <a:spcPct val="120000"/>
              </a:lnSpc>
            </a:pPr>
            <a:r>
              <a:rPr lang="en-US" altLang="en-US" sz="4000">
                <a:solidFill>
                  <a:srgbClr val="000000"/>
                </a:solidFill>
              </a:rPr>
              <a:t>II. Its Temptation</a:t>
            </a:r>
          </a:p>
          <a:p>
            <a:pPr>
              <a:lnSpc>
                <a:spcPct val="120000"/>
              </a:lnSpc>
            </a:pPr>
            <a:r>
              <a:rPr lang="en-US" altLang="en-US" sz="4000">
                <a:solidFill>
                  <a:srgbClr val="000000"/>
                </a:solidFill>
              </a:rPr>
              <a:t>III. Its Weakness</a:t>
            </a:r>
          </a:p>
          <a:p>
            <a:pPr>
              <a:lnSpc>
                <a:spcPct val="120000"/>
              </a:lnSpc>
            </a:pPr>
            <a:r>
              <a:rPr lang="en-US" altLang="en-US" sz="4000">
                <a:solidFill>
                  <a:srgbClr val="000000"/>
                </a:solidFill>
              </a:rPr>
              <a:t>IV. Its Need</a:t>
            </a: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74EC201-F8D6-6773-B6A3-77CE82150E05}"/>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IV. Its Need</a:t>
            </a:r>
          </a:p>
        </p:txBody>
      </p:sp>
      <p:sp>
        <p:nvSpPr>
          <p:cNvPr id="118787" name="Text Box 3">
            <a:extLst>
              <a:ext uri="{FF2B5EF4-FFF2-40B4-BE49-F238E27FC236}">
                <a16:creationId xmlns:a16="http://schemas.microsoft.com/office/drawing/2014/main" id="{C2E6B667-1E88-9ABD-BF40-AD6E52CAFADE}"/>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8788" name="Text Box 4">
            <a:extLst>
              <a:ext uri="{FF2B5EF4-FFF2-40B4-BE49-F238E27FC236}">
                <a16:creationId xmlns:a16="http://schemas.microsoft.com/office/drawing/2014/main" id="{C8E12C6B-7443-F468-30CA-A3FEEE07AD07}"/>
              </a:ext>
            </a:extLst>
          </p:cNvPr>
          <p:cNvSpPr txBox="1">
            <a:spLocks noChangeArrowheads="1"/>
          </p:cNvSpPr>
          <p:nvPr/>
        </p:nvSpPr>
        <p:spPr bwMode="auto">
          <a:xfrm>
            <a:off x="1371600" y="1219200"/>
            <a:ext cx="7620000" cy="439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Repent</a:t>
            </a:r>
            <a:r>
              <a:rPr lang="en-US" altLang="en-US" sz="2800">
                <a:solidFill>
                  <a:srgbClr val="000000"/>
                </a:solidFill>
              </a:rPr>
              <a:t> (v. 16)</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Change!</a:t>
            </a:r>
          </a:p>
          <a:p>
            <a:pPr>
              <a:lnSpc>
                <a:spcPct val="80000"/>
              </a:lnSpc>
              <a:spcBef>
                <a:spcPct val="50000"/>
              </a:spcBef>
            </a:pPr>
            <a:r>
              <a:rPr lang="en-US" altLang="en-US" b="0">
                <a:solidFill>
                  <a:srgbClr val="000000"/>
                </a:solidFill>
              </a:rPr>
              <a:t>	2. Change the way they thought &amp; way they lived</a:t>
            </a:r>
          </a:p>
          <a:p>
            <a:pPr>
              <a:lnSpc>
                <a:spcPct val="80000"/>
              </a:lnSpc>
              <a:spcBef>
                <a:spcPct val="50000"/>
              </a:spcBef>
            </a:pPr>
            <a:r>
              <a:rPr lang="en-US" altLang="en-US" b="0">
                <a:solidFill>
                  <a:srgbClr val="000000"/>
                </a:solidFill>
              </a:rPr>
              <a:t>	3. Cease holding to the doctrine of compromise!</a:t>
            </a:r>
          </a:p>
          <a:p>
            <a:pPr>
              <a:lnSpc>
                <a:spcPct val="80000"/>
              </a:lnSpc>
              <a:spcBef>
                <a:spcPct val="50000"/>
              </a:spcBef>
            </a:pPr>
            <a:r>
              <a:rPr lang="en-US" altLang="en-US" b="0">
                <a:solidFill>
                  <a:srgbClr val="000000"/>
                </a:solidFill>
              </a:rPr>
              <a:t>	4. Cease tolerating those who are in error!</a:t>
            </a:r>
            <a:endParaRPr lang="en-US" altLang="en-US" sz="2800">
              <a:solidFill>
                <a:srgbClr val="000000"/>
              </a:solidFill>
            </a:endParaRPr>
          </a:p>
          <a:p>
            <a:pPr>
              <a:lnSpc>
                <a:spcPct val="80000"/>
              </a:lnSpc>
              <a:spcBef>
                <a:spcPct val="50000"/>
              </a:spcBef>
            </a:pPr>
            <a:r>
              <a:rPr lang="en-US" altLang="en-US" sz="2800">
                <a:solidFill>
                  <a:srgbClr val="000000"/>
                </a:solidFill>
              </a:rPr>
              <a:t>B. </a:t>
            </a:r>
            <a:r>
              <a:rPr lang="en-US" altLang="en-US" sz="2800" i="1">
                <a:solidFill>
                  <a:srgbClr val="000000"/>
                </a:solidFill>
              </a:rPr>
              <a:t>Do so quickly</a:t>
            </a:r>
            <a:r>
              <a:rPr lang="en-US" altLang="en-US" sz="2800">
                <a:solidFill>
                  <a:srgbClr val="000000"/>
                </a:solidFill>
              </a:rPr>
              <a:t> (v. 16)</a:t>
            </a:r>
            <a:endParaRPr lang="en-US" altLang="en-US" b="0">
              <a:solidFill>
                <a:srgbClr val="000000"/>
              </a:solidFill>
            </a:endParaRPr>
          </a:p>
          <a:p>
            <a:pPr>
              <a:lnSpc>
                <a:spcPct val="80000"/>
              </a:lnSpc>
              <a:spcBef>
                <a:spcPct val="50000"/>
              </a:spcBef>
            </a:pPr>
            <a:r>
              <a:rPr lang="en-US" altLang="en-US" b="0">
                <a:solidFill>
                  <a:srgbClr val="000000"/>
                </a:solidFill>
              </a:rPr>
              <a:t>	1. God’s patience is running out</a:t>
            </a:r>
          </a:p>
          <a:p>
            <a:pPr>
              <a:lnSpc>
                <a:spcPct val="80000"/>
              </a:lnSpc>
              <a:spcBef>
                <a:spcPct val="50000"/>
              </a:spcBef>
            </a:pPr>
            <a:r>
              <a:rPr lang="en-US" altLang="en-US" b="0">
                <a:solidFill>
                  <a:srgbClr val="000000"/>
                </a:solidFill>
              </a:rPr>
              <a:t>	2. No time for delay</a:t>
            </a:r>
          </a:p>
          <a:p>
            <a:pPr>
              <a:lnSpc>
                <a:spcPct val="80000"/>
              </a:lnSpc>
              <a:spcBef>
                <a:spcPct val="50000"/>
              </a:spcBef>
            </a:pPr>
            <a:r>
              <a:rPr lang="en-US" altLang="en-US" b="0">
                <a:solidFill>
                  <a:srgbClr val="000000"/>
                </a:solidFill>
              </a:rPr>
              <a:t>	3. The need is urgent! Souls are at stake!</a:t>
            </a:r>
            <a:endParaRPr lang="en-US"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18788">
                                            <p:txEl>
                                              <p:pRg st="0" end="0"/>
                                            </p:txEl>
                                          </p:spTgt>
                                        </p:tgtEl>
                                        <p:attrNameLst>
                                          <p:attrName>style.visibility</p:attrName>
                                        </p:attrNameLst>
                                      </p:cBhvr>
                                      <p:to>
                                        <p:strVal val="visible"/>
                                      </p:to>
                                    </p:set>
                                    <p:animEffect transition="in" filter="fade">
                                      <p:cBhvr>
                                        <p:cTn id="7" dur="1000"/>
                                        <p:tgtEl>
                                          <p:spTgt spid="118788">
                                            <p:txEl>
                                              <p:pRg st="0" end="0"/>
                                            </p:txEl>
                                          </p:spTgt>
                                        </p:tgtEl>
                                      </p:cBhvr>
                                    </p:animEffect>
                                    <p:anim calcmode="lin" valueType="num">
                                      <p:cBhvr>
                                        <p:cTn id="8" dur="1000" fill="hold"/>
                                        <p:tgtEl>
                                          <p:spTgt spid="11878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87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18788">
                                            <p:txEl>
                                              <p:pRg st="1" end="1"/>
                                            </p:txEl>
                                          </p:spTgt>
                                        </p:tgtEl>
                                        <p:attrNameLst>
                                          <p:attrName>style.visibility</p:attrName>
                                        </p:attrNameLst>
                                      </p:cBhvr>
                                      <p:to>
                                        <p:strVal val="visible"/>
                                      </p:to>
                                    </p:set>
                                    <p:animEffect transition="in" filter="fade">
                                      <p:cBhvr>
                                        <p:cTn id="14" dur="1000"/>
                                        <p:tgtEl>
                                          <p:spTgt spid="118788">
                                            <p:txEl>
                                              <p:pRg st="1" end="1"/>
                                            </p:txEl>
                                          </p:spTgt>
                                        </p:tgtEl>
                                      </p:cBhvr>
                                    </p:animEffect>
                                    <p:anim calcmode="lin" valueType="num">
                                      <p:cBhvr>
                                        <p:cTn id="15" dur="1000" fill="hold"/>
                                        <p:tgtEl>
                                          <p:spTgt spid="11878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87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18788">
                                            <p:txEl>
                                              <p:pRg st="2" end="2"/>
                                            </p:txEl>
                                          </p:spTgt>
                                        </p:tgtEl>
                                        <p:attrNameLst>
                                          <p:attrName>style.visibility</p:attrName>
                                        </p:attrNameLst>
                                      </p:cBhvr>
                                      <p:to>
                                        <p:strVal val="visible"/>
                                      </p:to>
                                    </p:set>
                                    <p:animEffect transition="in" filter="fade">
                                      <p:cBhvr>
                                        <p:cTn id="21" dur="1000"/>
                                        <p:tgtEl>
                                          <p:spTgt spid="118788">
                                            <p:txEl>
                                              <p:pRg st="2" end="2"/>
                                            </p:txEl>
                                          </p:spTgt>
                                        </p:tgtEl>
                                      </p:cBhvr>
                                    </p:animEffect>
                                    <p:anim calcmode="lin" valueType="num">
                                      <p:cBhvr>
                                        <p:cTn id="22" dur="1000" fill="hold"/>
                                        <p:tgtEl>
                                          <p:spTgt spid="11878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878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18788">
                                            <p:txEl>
                                              <p:pRg st="3" end="3"/>
                                            </p:txEl>
                                          </p:spTgt>
                                        </p:tgtEl>
                                        <p:attrNameLst>
                                          <p:attrName>style.visibility</p:attrName>
                                        </p:attrNameLst>
                                      </p:cBhvr>
                                      <p:to>
                                        <p:strVal val="visible"/>
                                      </p:to>
                                    </p:set>
                                    <p:animEffect transition="in" filter="fade">
                                      <p:cBhvr>
                                        <p:cTn id="28" dur="1000"/>
                                        <p:tgtEl>
                                          <p:spTgt spid="118788">
                                            <p:txEl>
                                              <p:pRg st="3" end="3"/>
                                            </p:txEl>
                                          </p:spTgt>
                                        </p:tgtEl>
                                      </p:cBhvr>
                                    </p:animEffect>
                                    <p:anim calcmode="lin" valueType="num">
                                      <p:cBhvr>
                                        <p:cTn id="29" dur="1000" fill="hold"/>
                                        <p:tgtEl>
                                          <p:spTgt spid="11878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878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18788">
                                            <p:txEl>
                                              <p:pRg st="4" end="4"/>
                                            </p:txEl>
                                          </p:spTgt>
                                        </p:tgtEl>
                                        <p:attrNameLst>
                                          <p:attrName>style.visibility</p:attrName>
                                        </p:attrNameLst>
                                      </p:cBhvr>
                                      <p:to>
                                        <p:strVal val="visible"/>
                                      </p:to>
                                    </p:set>
                                    <p:animEffect transition="in" filter="fade">
                                      <p:cBhvr>
                                        <p:cTn id="35" dur="1000"/>
                                        <p:tgtEl>
                                          <p:spTgt spid="118788">
                                            <p:txEl>
                                              <p:pRg st="4" end="4"/>
                                            </p:txEl>
                                          </p:spTgt>
                                        </p:tgtEl>
                                      </p:cBhvr>
                                    </p:animEffect>
                                    <p:anim calcmode="lin" valueType="num">
                                      <p:cBhvr>
                                        <p:cTn id="36" dur="1000" fill="hold"/>
                                        <p:tgtEl>
                                          <p:spTgt spid="11878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878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118788">
                                            <p:txEl>
                                              <p:pRg st="5" end="5"/>
                                            </p:txEl>
                                          </p:spTgt>
                                        </p:tgtEl>
                                        <p:attrNameLst>
                                          <p:attrName>style.visibility</p:attrName>
                                        </p:attrNameLst>
                                      </p:cBhvr>
                                      <p:to>
                                        <p:strVal val="visible"/>
                                      </p:to>
                                    </p:set>
                                    <p:animEffect transition="in" filter="fade">
                                      <p:cBhvr>
                                        <p:cTn id="42" dur="1000"/>
                                        <p:tgtEl>
                                          <p:spTgt spid="118788">
                                            <p:txEl>
                                              <p:pRg st="5" end="5"/>
                                            </p:txEl>
                                          </p:spTgt>
                                        </p:tgtEl>
                                      </p:cBhvr>
                                    </p:animEffect>
                                    <p:anim calcmode="lin" valueType="num">
                                      <p:cBhvr>
                                        <p:cTn id="43" dur="1000" fill="hold"/>
                                        <p:tgtEl>
                                          <p:spTgt spid="11878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1878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118788">
                                            <p:txEl>
                                              <p:pRg st="6" end="6"/>
                                            </p:txEl>
                                          </p:spTgt>
                                        </p:tgtEl>
                                        <p:attrNameLst>
                                          <p:attrName>style.visibility</p:attrName>
                                        </p:attrNameLst>
                                      </p:cBhvr>
                                      <p:to>
                                        <p:strVal val="visible"/>
                                      </p:to>
                                    </p:set>
                                    <p:animEffect transition="in" filter="fade">
                                      <p:cBhvr>
                                        <p:cTn id="49" dur="1000"/>
                                        <p:tgtEl>
                                          <p:spTgt spid="118788">
                                            <p:txEl>
                                              <p:pRg st="6" end="6"/>
                                            </p:txEl>
                                          </p:spTgt>
                                        </p:tgtEl>
                                      </p:cBhvr>
                                    </p:animEffect>
                                    <p:anim calcmode="lin" valueType="num">
                                      <p:cBhvr>
                                        <p:cTn id="50" dur="1000" fill="hold"/>
                                        <p:tgtEl>
                                          <p:spTgt spid="118788">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18788">
                                            <p:txEl>
                                              <p:pRg st="6" end="6"/>
                                            </p:txEl>
                                          </p:spTgt>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18788">
                                            <p:txEl>
                                              <p:pRg st="7" end="7"/>
                                            </p:txEl>
                                          </p:spTgt>
                                        </p:tgtEl>
                                        <p:attrNameLst>
                                          <p:attrName>style.visibility</p:attrName>
                                        </p:attrNameLst>
                                      </p:cBhvr>
                                      <p:to>
                                        <p:strVal val="visible"/>
                                      </p:to>
                                    </p:set>
                                    <p:animEffect transition="in" filter="fade">
                                      <p:cBhvr>
                                        <p:cTn id="54" dur="1000"/>
                                        <p:tgtEl>
                                          <p:spTgt spid="118788">
                                            <p:txEl>
                                              <p:pRg st="7" end="7"/>
                                            </p:txEl>
                                          </p:spTgt>
                                        </p:tgtEl>
                                      </p:cBhvr>
                                    </p:animEffect>
                                    <p:anim calcmode="lin" valueType="num">
                                      <p:cBhvr>
                                        <p:cTn id="55" dur="1000" fill="hold"/>
                                        <p:tgtEl>
                                          <p:spTgt spid="118788">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11878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47" presetClass="entr" presetSubtype="0" fill="hold" nodeType="clickEffect">
                                  <p:stCondLst>
                                    <p:cond delay="0"/>
                                  </p:stCondLst>
                                  <p:childTnLst>
                                    <p:set>
                                      <p:cBhvr>
                                        <p:cTn id="60" dur="1" fill="hold">
                                          <p:stCondLst>
                                            <p:cond delay="0"/>
                                          </p:stCondLst>
                                        </p:cTn>
                                        <p:tgtEl>
                                          <p:spTgt spid="118788">
                                            <p:txEl>
                                              <p:pRg st="8" end="8"/>
                                            </p:txEl>
                                          </p:spTgt>
                                        </p:tgtEl>
                                        <p:attrNameLst>
                                          <p:attrName>style.visibility</p:attrName>
                                        </p:attrNameLst>
                                      </p:cBhvr>
                                      <p:to>
                                        <p:strVal val="visible"/>
                                      </p:to>
                                    </p:set>
                                    <p:animEffect transition="in" filter="fade">
                                      <p:cBhvr>
                                        <p:cTn id="61" dur="1000"/>
                                        <p:tgtEl>
                                          <p:spTgt spid="118788">
                                            <p:txEl>
                                              <p:pRg st="8" end="8"/>
                                            </p:txEl>
                                          </p:spTgt>
                                        </p:tgtEl>
                                      </p:cBhvr>
                                    </p:animEffect>
                                    <p:anim calcmode="lin" valueType="num">
                                      <p:cBhvr>
                                        <p:cTn id="62" dur="1000" fill="hold"/>
                                        <p:tgtEl>
                                          <p:spTgt spid="118788">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11878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a:extLst>
              <a:ext uri="{FF2B5EF4-FFF2-40B4-BE49-F238E27FC236}">
                <a16:creationId xmlns:a16="http://schemas.microsoft.com/office/drawing/2014/main" id="{2442324A-9C39-CDD2-24C9-0DC1DE6E8D76}"/>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3667" name="AutoShape 3">
            <a:extLst>
              <a:ext uri="{FF2B5EF4-FFF2-40B4-BE49-F238E27FC236}">
                <a16:creationId xmlns:a16="http://schemas.microsoft.com/office/drawing/2014/main" id="{6EA90FAA-A070-31BD-B7EC-223EC830D509}"/>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3668" name="Text Box 4">
            <a:extLst>
              <a:ext uri="{FF2B5EF4-FFF2-40B4-BE49-F238E27FC236}">
                <a16:creationId xmlns:a16="http://schemas.microsoft.com/office/drawing/2014/main" id="{E9620AAC-AD1B-324D-E6E9-92897BB729A1}"/>
              </a:ext>
            </a:extLst>
          </p:cNvPr>
          <p:cNvSpPr txBox="1">
            <a:spLocks noChangeArrowheads="1"/>
          </p:cNvSpPr>
          <p:nvPr/>
        </p:nvSpPr>
        <p:spPr bwMode="auto">
          <a:xfrm>
            <a:off x="2209800" y="2420938"/>
            <a:ext cx="4070350" cy="375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a:p>
            <a:pPr>
              <a:lnSpc>
                <a:spcPct val="120000"/>
              </a:lnSpc>
            </a:pPr>
            <a:r>
              <a:rPr lang="en-US" altLang="en-US" sz="4000">
                <a:solidFill>
                  <a:srgbClr val="000000"/>
                </a:solidFill>
              </a:rPr>
              <a:t>II. Its Temptation</a:t>
            </a:r>
          </a:p>
          <a:p>
            <a:pPr>
              <a:lnSpc>
                <a:spcPct val="120000"/>
              </a:lnSpc>
            </a:pPr>
            <a:r>
              <a:rPr lang="en-US" altLang="en-US" sz="4000">
                <a:solidFill>
                  <a:srgbClr val="000000"/>
                </a:solidFill>
              </a:rPr>
              <a:t>III. Its Weakness</a:t>
            </a:r>
          </a:p>
          <a:p>
            <a:pPr>
              <a:lnSpc>
                <a:spcPct val="120000"/>
              </a:lnSpc>
            </a:pPr>
            <a:r>
              <a:rPr lang="en-US" altLang="en-US" sz="4000">
                <a:solidFill>
                  <a:srgbClr val="000000"/>
                </a:solidFill>
              </a:rPr>
              <a:t>IV. Its Need</a:t>
            </a:r>
          </a:p>
          <a:p>
            <a:pPr>
              <a:lnSpc>
                <a:spcPct val="120000"/>
              </a:lnSpc>
            </a:pPr>
            <a:r>
              <a:rPr lang="en-US" altLang="en-US" sz="4000">
                <a:solidFill>
                  <a:srgbClr val="000000"/>
                </a:solidFill>
              </a:rPr>
              <a:t>V. Its Motivation</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EB2AAE0B-AE4B-6977-8ABC-FF7100C77FDA}"/>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V. Its Motivation</a:t>
            </a:r>
          </a:p>
        </p:txBody>
      </p:sp>
      <p:sp>
        <p:nvSpPr>
          <p:cNvPr id="119811" name="Text Box 3">
            <a:extLst>
              <a:ext uri="{FF2B5EF4-FFF2-40B4-BE49-F238E27FC236}">
                <a16:creationId xmlns:a16="http://schemas.microsoft.com/office/drawing/2014/main" id="{BCE44F38-3987-FF88-80B7-016B2273E349}"/>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9812" name="Text Box 4">
            <a:extLst>
              <a:ext uri="{FF2B5EF4-FFF2-40B4-BE49-F238E27FC236}">
                <a16:creationId xmlns:a16="http://schemas.microsoft.com/office/drawing/2014/main" id="{7945A718-560E-7438-FB66-CB8A7D8986F0}"/>
              </a:ext>
            </a:extLst>
          </p:cNvPr>
          <p:cNvSpPr txBox="1">
            <a:spLocks noChangeArrowheads="1"/>
          </p:cNvSpPr>
          <p:nvPr/>
        </p:nvSpPr>
        <p:spPr bwMode="auto">
          <a:xfrm>
            <a:off x="1371600" y="1219200"/>
            <a:ext cx="7620000" cy="1483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solidFill>
                  <a:srgbClr val="000000"/>
                </a:solidFill>
              </a:rPr>
              <a:t>A. </a:t>
            </a:r>
            <a:r>
              <a:rPr lang="en-US" altLang="en-US" sz="2800" i="1" dirty="0">
                <a:solidFill>
                  <a:srgbClr val="000000"/>
                </a:solidFill>
              </a:rPr>
              <a:t>Authority &amp; Power of Christ</a:t>
            </a:r>
            <a:r>
              <a:rPr lang="en-US" altLang="en-US" sz="2800" dirty="0">
                <a:solidFill>
                  <a:srgbClr val="000000"/>
                </a:solidFill>
              </a:rPr>
              <a:t> (vv. 12,16)</a:t>
            </a:r>
            <a:endParaRPr lang="en-US" altLang="en-US" dirty="0">
              <a:solidFill>
                <a:srgbClr val="000000"/>
              </a:solidFill>
            </a:endParaRPr>
          </a:p>
          <a:p>
            <a:pPr>
              <a:lnSpc>
                <a:spcPct val="80000"/>
              </a:lnSpc>
              <a:spcBef>
                <a:spcPct val="50000"/>
              </a:spcBef>
            </a:pPr>
            <a:r>
              <a:rPr lang="en-US" altLang="en-US" dirty="0">
                <a:solidFill>
                  <a:srgbClr val="000000"/>
                </a:solidFill>
              </a:rPr>
              <a:t>	</a:t>
            </a:r>
            <a:r>
              <a:rPr lang="en-US" altLang="en-US" b="0" dirty="0">
                <a:solidFill>
                  <a:srgbClr val="000000"/>
                </a:solidFill>
              </a:rPr>
              <a:t>1. He is one with two-edged sword (v. 12)</a:t>
            </a:r>
          </a:p>
          <a:p>
            <a:pPr>
              <a:lnSpc>
                <a:spcPct val="80000"/>
              </a:lnSpc>
              <a:spcBef>
                <a:spcPct val="50000"/>
              </a:spcBef>
            </a:pPr>
            <a:r>
              <a:rPr lang="en-US" altLang="en-US" b="0" dirty="0">
                <a:solidFill>
                  <a:srgbClr val="000000"/>
                </a:solidFill>
              </a:rPr>
              <a:t>	2. He will fight against them with sword of mouth (v. 16)</a:t>
            </a:r>
            <a:endParaRPr lang="en-US" altLang="en-US" dirty="0">
              <a:solidFill>
                <a:srgbClr val="000000"/>
              </a:solidFill>
            </a:endParaRPr>
          </a:p>
        </p:txBody>
      </p:sp>
      <p:sp>
        <p:nvSpPr>
          <p:cNvPr id="119813" name="Text Box 5">
            <a:extLst>
              <a:ext uri="{FF2B5EF4-FFF2-40B4-BE49-F238E27FC236}">
                <a16:creationId xmlns:a16="http://schemas.microsoft.com/office/drawing/2014/main" id="{24E1A06A-FBA1-20BF-DADE-8FC74E9FEA74}"/>
              </a:ext>
            </a:extLst>
          </p:cNvPr>
          <p:cNvSpPr txBox="1">
            <a:spLocks noChangeArrowheads="1"/>
          </p:cNvSpPr>
          <p:nvPr/>
        </p:nvSpPr>
        <p:spPr bwMode="auto">
          <a:xfrm>
            <a:off x="1676400" y="3581400"/>
            <a:ext cx="6629400" cy="13795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“The power of Rome might be satanically powerful; the power of the Risen Lord was greater yet”</a:t>
            </a:r>
          </a:p>
          <a:p>
            <a:pPr algn="r">
              <a:spcBef>
                <a:spcPct val="50000"/>
              </a:spcBef>
            </a:pPr>
            <a:r>
              <a:rPr lang="en-US" altLang="en-US" sz="2400" b="0">
                <a:solidFill>
                  <a:srgbClr val="000000"/>
                </a:solidFill>
              </a:rPr>
              <a:t>	- </a:t>
            </a:r>
            <a:r>
              <a:rPr lang="en-US" altLang="en-US" sz="2400" b="0" i="1">
                <a:solidFill>
                  <a:srgbClr val="000000"/>
                </a:solidFill>
              </a:rPr>
              <a:t>Barclay</a:t>
            </a:r>
            <a:r>
              <a:rPr lang="en-US" altLang="en-US" sz="2400" b="0">
                <a:solidFill>
                  <a:srgbClr val="000000"/>
                </a:solidFill>
              </a:rPr>
              <a:t>, p. 111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19812">
                                            <p:txEl>
                                              <p:pRg st="0" end="0"/>
                                            </p:txEl>
                                          </p:spTgt>
                                        </p:tgtEl>
                                        <p:attrNameLst>
                                          <p:attrName>style.visibility</p:attrName>
                                        </p:attrNameLst>
                                      </p:cBhvr>
                                      <p:to>
                                        <p:strVal val="visible"/>
                                      </p:to>
                                    </p:set>
                                    <p:animEffect transition="in" filter="fade">
                                      <p:cBhvr>
                                        <p:cTn id="7" dur="1000"/>
                                        <p:tgtEl>
                                          <p:spTgt spid="119812">
                                            <p:txEl>
                                              <p:pRg st="0" end="0"/>
                                            </p:txEl>
                                          </p:spTgt>
                                        </p:tgtEl>
                                      </p:cBhvr>
                                    </p:animEffect>
                                    <p:anim calcmode="lin" valueType="num">
                                      <p:cBhvr>
                                        <p:cTn id="8" dur="1000" fill="hold"/>
                                        <p:tgtEl>
                                          <p:spTgt spid="1198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98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19812">
                                            <p:txEl>
                                              <p:pRg st="1" end="1"/>
                                            </p:txEl>
                                          </p:spTgt>
                                        </p:tgtEl>
                                        <p:attrNameLst>
                                          <p:attrName>style.visibility</p:attrName>
                                        </p:attrNameLst>
                                      </p:cBhvr>
                                      <p:to>
                                        <p:strVal val="visible"/>
                                      </p:to>
                                    </p:set>
                                    <p:animEffect transition="in" filter="fade">
                                      <p:cBhvr>
                                        <p:cTn id="14" dur="1000"/>
                                        <p:tgtEl>
                                          <p:spTgt spid="119812">
                                            <p:txEl>
                                              <p:pRg st="1" end="1"/>
                                            </p:txEl>
                                          </p:spTgt>
                                        </p:tgtEl>
                                      </p:cBhvr>
                                    </p:animEffect>
                                    <p:anim calcmode="lin" valueType="num">
                                      <p:cBhvr>
                                        <p:cTn id="15" dur="1000" fill="hold"/>
                                        <p:tgtEl>
                                          <p:spTgt spid="1198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98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19812">
                                            <p:txEl>
                                              <p:pRg st="2" end="2"/>
                                            </p:txEl>
                                          </p:spTgt>
                                        </p:tgtEl>
                                        <p:attrNameLst>
                                          <p:attrName>style.visibility</p:attrName>
                                        </p:attrNameLst>
                                      </p:cBhvr>
                                      <p:to>
                                        <p:strVal val="visible"/>
                                      </p:to>
                                    </p:set>
                                    <p:animEffect transition="in" filter="fade">
                                      <p:cBhvr>
                                        <p:cTn id="21" dur="1000"/>
                                        <p:tgtEl>
                                          <p:spTgt spid="119812">
                                            <p:txEl>
                                              <p:pRg st="2" end="2"/>
                                            </p:txEl>
                                          </p:spTgt>
                                        </p:tgtEl>
                                      </p:cBhvr>
                                    </p:animEffect>
                                    <p:anim calcmode="lin" valueType="num">
                                      <p:cBhvr>
                                        <p:cTn id="22" dur="1000" fill="hold"/>
                                        <p:tgtEl>
                                          <p:spTgt spid="1198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98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119813"/>
                                        </p:tgtEl>
                                        <p:attrNameLst>
                                          <p:attrName>style.visibility</p:attrName>
                                        </p:attrNameLst>
                                      </p:cBhvr>
                                      <p:to>
                                        <p:strVal val="visible"/>
                                      </p:to>
                                    </p:set>
                                    <p:anim calcmode="lin" valueType="num">
                                      <p:cBhvr>
                                        <p:cTn id="28" dur="1000" fill="hold"/>
                                        <p:tgtEl>
                                          <p:spTgt spid="119813"/>
                                        </p:tgtEl>
                                        <p:attrNameLst>
                                          <p:attrName>ppt_x</p:attrName>
                                        </p:attrNameLst>
                                      </p:cBhvr>
                                      <p:tavLst>
                                        <p:tav tm="0">
                                          <p:val>
                                            <p:strVal val="#ppt_x-.2"/>
                                          </p:val>
                                        </p:tav>
                                        <p:tav tm="100000">
                                          <p:val>
                                            <p:strVal val="#ppt_x"/>
                                          </p:val>
                                        </p:tav>
                                      </p:tavLst>
                                    </p:anim>
                                    <p:anim calcmode="lin" valueType="num">
                                      <p:cBhvr>
                                        <p:cTn id="29" dur="1000" fill="hold"/>
                                        <p:tgtEl>
                                          <p:spTgt spid="119813"/>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9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build="p"/>
      <p:bldP spid="1198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8007375E-98B9-7427-EB4B-EF5442EFDDA3}"/>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V. Its Motivation</a:t>
            </a:r>
          </a:p>
        </p:txBody>
      </p:sp>
      <p:sp>
        <p:nvSpPr>
          <p:cNvPr id="132099" name="Text Box 3">
            <a:extLst>
              <a:ext uri="{FF2B5EF4-FFF2-40B4-BE49-F238E27FC236}">
                <a16:creationId xmlns:a16="http://schemas.microsoft.com/office/drawing/2014/main" id="{67BE65FA-20CE-6083-A59F-2E197B20F3BB}"/>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2100" name="Text Box 4">
            <a:extLst>
              <a:ext uri="{FF2B5EF4-FFF2-40B4-BE49-F238E27FC236}">
                <a16:creationId xmlns:a16="http://schemas.microsoft.com/office/drawing/2014/main" id="{AF5B1CBD-C988-6556-5204-4F479DBEB34C}"/>
              </a:ext>
            </a:extLst>
          </p:cNvPr>
          <p:cNvSpPr txBox="1">
            <a:spLocks noChangeArrowheads="1"/>
          </p:cNvSpPr>
          <p:nvPr/>
        </p:nvSpPr>
        <p:spPr bwMode="auto">
          <a:xfrm>
            <a:off x="1371600" y="1219200"/>
            <a:ext cx="7620000"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Authority &amp; Power of Christ</a:t>
            </a:r>
            <a:r>
              <a:rPr lang="en-US" altLang="en-US" sz="2800">
                <a:solidFill>
                  <a:srgbClr val="000000"/>
                </a:solidFill>
              </a:rPr>
              <a:t> (vv. 12,16)</a:t>
            </a:r>
          </a:p>
          <a:p>
            <a:pPr>
              <a:spcBef>
                <a:spcPct val="50000"/>
              </a:spcBef>
            </a:pPr>
            <a:r>
              <a:rPr lang="en-US" altLang="en-US" sz="2800">
                <a:solidFill>
                  <a:srgbClr val="000000"/>
                </a:solidFill>
              </a:rPr>
              <a:t>B. </a:t>
            </a:r>
            <a:r>
              <a:rPr lang="en-US" altLang="en-US" sz="2800" i="1">
                <a:solidFill>
                  <a:srgbClr val="000000"/>
                </a:solidFill>
              </a:rPr>
              <a:t>Knowledge of Christ – knows all </a:t>
            </a:r>
            <a:r>
              <a:rPr lang="en-US" altLang="en-US" sz="2800">
                <a:solidFill>
                  <a:srgbClr val="000000"/>
                </a:solidFill>
              </a:rPr>
              <a:t>(v. 13)</a:t>
            </a:r>
          </a:p>
          <a:p>
            <a:pPr>
              <a:spcBef>
                <a:spcPct val="50000"/>
              </a:spcBef>
            </a:pPr>
            <a:r>
              <a:rPr lang="en-US" altLang="en-US" sz="2800">
                <a:solidFill>
                  <a:srgbClr val="000000"/>
                </a:solidFill>
              </a:rPr>
              <a:t>C. </a:t>
            </a:r>
            <a:r>
              <a:rPr lang="en-US" altLang="en-US" sz="2800" i="1">
                <a:solidFill>
                  <a:srgbClr val="000000"/>
                </a:solidFill>
              </a:rPr>
              <a:t>Blessing of Overcome</a:t>
            </a:r>
            <a:r>
              <a:rPr lang="en-US" altLang="en-US" sz="2800">
                <a:solidFill>
                  <a:srgbClr val="000000"/>
                </a:solidFill>
              </a:rPr>
              <a:t> (v. 17)</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Hidden manna – supplies every need</a:t>
            </a:r>
            <a:endParaRPr lang="en-US" altLang="en-US">
              <a:solidFill>
                <a:srgbClr val="000000"/>
              </a:solidFill>
            </a:endParaRPr>
          </a:p>
        </p:txBody>
      </p:sp>
      <p:sp>
        <p:nvSpPr>
          <p:cNvPr id="132102" name="Text Box 6">
            <a:extLst>
              <a:ext uri="{FF2B5EF4-FFF2-40B4-BE49-F238E27FC236}">
                <a16:creationId xmlns:a16="http://schemas.microsoft.com/office/drawing/2014/main" id="{89808711-4C6C-9FB8-3C75-27BD01C42AA8}"/>
              </a:ext>
            </a:extLst>
          </p:cNvPr>
          <p:cNvSpPr txBox="1">
            <a:spLocks noChangeArrowheads="1"/>
          </p:cNvSpPr>
          <p:nvPr/>
        </p:nvSpPr>
        <p:spPr bwMode="auto">
          <a:xfrm>
            <a:off x="1371600" y="4114800"/>
            <a:ext cx="7620000" cy="1196975"/>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“Kept either within or before the ark of the covenant (cf. Exod. 16:33; 1 Kings 8:9; Heb. 9:4), it was hidden from view.”                                              – </a:t>
            </a:r>
            <a:r>
              <a:rPr lang="en-US" altLang="en-US" sz="2400" b="0" i="1">
                <a:solidFill>
                  <a:srgbClr val="000000"/>
                </a:solidFill>
              </a:rPr>
              <a:t>Hailey</a:t>
            </a:r>
            <a:r>
              <a:rPr lang="en-US" altLang="en-US" sz="2400" b="0">
                <a:solidFill>
                  <a:srgbClr val="000000"/>
                </a:solidFill>
              </a:rPr>
              <a:t>, p. 133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32100">
                                            <p:txEl>
                                              <p:pRg st="2" end="2"/>
                                            </p:txEl>
                                          </p:spTgt>
                                        </p:tgtEl>
                                        <p:attrNameLst>
                                          <p:attrName>style.visibility</p:attrName>
                                        </p:attrNameLst>
                                      </p:cBhvr>
                                      <p:to>
                                        <p:strVal val="visible"/>
                                      </p:to>
                                    </p:set>
                                    <p:animEffect transition="in" filter="fade">
                                      <p:cBhvr>
                                        <p:cTn id="7" dur="1000"/>
                                        <p:tgtEl>
                                          <p:spTgt spid="132100">
                                            <p:txEl>
                                              <p:pRg st="2" end="2"/>
                                            </p:txEl>
                                          </p:spTgt>
                                        </p:tgtEl>
                                      </p:cBhvr>
                                    </p:animEffect>
                                    <p:anim calcmode="lin" valueType="num">
                                      <p:cBhvr>
                                        <p:cTn id="8" dur="1000" fill="hold"/>
                                        <p:tgtEl>
                                          <p:spTgt spid="13210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3210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32100">
                                            <p:txEl>
                                              <p:pRg st="3" end="3"/>
                                            </p:txEl>
                                          </p:spTgt>
                                        </p:tgtEl>
                                        <p:attrNameLst>
                                          <p:attrName>style.visibility</p:attrName>
                                        </p:attrNameLst>
                                      </p:cBhvr>
                                      <p:to>
                                        <p:strVal val="visible"/>
                                      </p:to>
                                    </p:set>
                                    <p:animEffect transition="in" filter="fade">
                                      <p:cBhvr>
                                        <p:cTn id="14" dur="1000"/>
                                        <p:tgtEl>
                                          <p:spTgt spid="132100">
                                            <p:txEl>
                                              <p:pRg st="3" end="3"/>
                                            </p:txEl>
                                          </p:spTgt>
                                        </p:tgtEl>
                                      </p:cBhvr>
                                    </p:animEffect>
                                    <p:anim calcmode="lin" valueType="num">
                                      <p:cBhvr>
                                        <p:cTn id="15" dur="1000" fill="hold"/>
                                        <p:tgtEl>
                                          <p:spTgt spid="132100">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3210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32102"/>
                                        </p:tgtEl>
                                        <p:attrNameLst>
                                          <p:attrName>style.visibility</p:attrName>
                                        </p:attrNameLst>
                                      </p:cBhvr>
                                      <p:to>
                                        <p:strVal val="visible"/>
                                      </p:to>
                                    </p:set>
                                    <p:animEffect transition="in" filter="fade">
                                      <p:cBhvr>
                                        <p:cTn id="21" dur="1000"/>
                                        <p:tgtEl>
                                          <p:spTgt spid="132102"/>
                                        </p:tgtEl>
                                      </p:cBhvr>
                                    </p:animEffect>
                                    <p:anim calcmode="lin" valueType="num">
                                      <p:cBhvr>
                                        <p:cTn id="22" dur="1000" fill="hold"/>
                                        <p:tgtEl>
                                          <p:spTgt spid="132102"/>
                                        </p:tgtEl>
                                        <p:attrNameLst>
                                          <p:attrName>ppt_x</p:attrName>
                                        </p:attrNameLst>
                                      </p:cBhvr>
                                      <p:tavLst>
                                        <p:tav tm="0">
                                          <p:val>
                                            <p:strVal val="#ppt_x"/>
                                          </p:val>
                                        </p:tav>
                                        <p:tav tm="100000">
                                          <p:val>
                                            <p:strVal val="#ppt_x"/>
                                          </p:val>
                                        </p:tav>
                                      </p:tavLst>
                                    </p:anim>
                                    <p:anim calcmode="lin" valueType="num">
                                      <p:cBhvr>
                                        <p:cTn id="23" dur="1000" fill="hold"/>
                                        <p:tgtEl>
                                          <p:spTgt spid="1321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uiExpand="1" build="p"/>
      <p:bldP spid="13210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F1EC9EBA-8563-97A2-10A6-E87BC08CC50F}"/>
              </a:ext>
            </a:extLst>
          </p:cNvPr>
          <p:cNvSpPr>
            <a:spLocks noChangeArrowheads="1"/>
          </p:cNvSpPr>
          <p:nvPr/>
        </p:nvSpPr>
        <p:spPr bwMode="auto">
          <a:xfrm>
            <a:off x="1066800" y="0"/>
            <a:ext cx="8077200" cy="833438"/>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V. Its Motivation</a:t>
            </a:r>
          </a:p>
        </p:txBody>
      </p:sp>
      <p:sp>
        <p:nvSpPr>
          <p:cNvPr id="133123" name="Text Box 3">
            <a:extLst>
              <a:ext uri="{FF2B5EF4-FFF2-40B4-BE49-F238E27FC236}">
                <a16:creationId xmlns:a16="http://schemas.microsoft.com/office/drawing/2014/main" id="{D22961E6-A24B-4BE6-1BB1-16420821502F}"/>
              </a:ext>
            </a:extLst>
          </p:cNvPr>
          <p:cNvSpPr txBox="1">
            <a:spLocks noChangeArrowheads="1"/>
          </p:cNvSpPr>
          <p:nvPr/>
        </p:nvSpPr>
        <p:spPr bwMode="auto">
          <a:xfrm>
            <a:off x="1371600" y="1295400"/>
            <a:ext cx="716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3124" name="Text Box 4">
            <a:extLst>
              <a:ext uri="{FF2B5EF4-FFF2-40B4-BE49-F238E27FC236}">
                <a16:creationId xmlns:a16="http://schemas.microsoft.com/office/drawing/2014/main" id="{E9930395-DD4A-C1BD-CEE1-690EFABF8952}"/>
              </a:ext>
            </a:extLst>
          </p:cNvPr>
          <p:cNvSpPr txBox="1">
            <a:spLocks noChangeArrowheads="1"/>
          </p:cNvSpPr>
          <p:nvPr/>
        </p:nvSpPr>
        <p:spPr bwMode="auto">
          <a:xfrm>
            <a:off x="1371600" y="1219200"/>
            <a:ext cx="7620000" cy="275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solidFill>
                  <a:srgbClr val="000000"/>
                </a:solidFill>
              </a:rPr>
              <a:t>A. </a:t>
            </a:r>
            <a:r>
              <a:rPr lang="en-US" altLang="en-US" sz="2800" i="1">
                <a:solidFill>
                  <a:srgbClr val="000000"/>
                </a:solidFill>
              </a:rPr>
              <a:t>Authority &amp; Power of Christ</a:t>
            </a:r>
            <a:r>
              <a:rPr lang="en-US" altLang="en-US" sz="2800">
                <a:solidFill>
                  <a:srgbClr val="000000"/>
                </a:solidFill>
              </a:rPr>
              <a:t> (vv. 12,16)</a:t>
            </a:r>
          </a:p>
          <a:p>
            <a:pPr>
              <a:spcBef>
                <a:spcPct val="50000"/>
              </a:spcBef>
            </a:pPr>
            <a:r>
              <a:rPr lang="en-US" altLang="en-US" sz="2800">
                <a:solidFill>
                  <a:srgbClr val="000000"/>
                </a:solidFill>
              </a:rPr>
              <a:t>B. </a:t>
            </a:r>
            <a:r>
              <a:rPr lang="en-US" altLang="en-US" sz="2800" i="1">
                <a:solidFill>
                  <a:srgbClr val="000000"/>
                </a:solidFill>
              </a:rPr>
              <a:t>Knowledge of Christ – knows all </a:t>
            </a:r>
            <a:r>
              <a:rPr lang="en-US" altLang="en-US" sz="2800">
                <a:solidFill>
                  <a:srgbClr val="000000"/>
                </a:solidFill>
              </a:rPr>
              <a:t>(v. 13)</a:t>
            </a:r>
          </a:p>
          <a:p>
            <a:pPr>
              <a:spcBef>
                <a:spcPct val="50000"/>
              </a:spcBef>
            </a:pPr>
            <a:r>
              <a:rPr lang="en-US" altLang="en-US" sz="2800">
                <a:solidFill>
                  <a:srgbClr val="000000"/>
                </a:solidFill>
              </a:rPr>
              <a:t>C. </a:t>
            </a:r>
            <a:r>
              <a:rPr lang="en-US" altLang="en-US" sz="2800" i="1">
                <a:solidFill>
                  <a:srgbClr val="000000"/>
                </a:solidFill>
              </a:rPr>
              <a:t>Blessing of Overcome</a:t>
            </a:r>
            <a:r>
              <a:rPr lang="en-US" altLang="en-US" sz="2800">
                <a:solidFill>
                  <a:srgbClr val="000000"/>
                </a:solidFill>
              </a:rPr>
              <a:t> (v. 17)</a:t>
            </a:r>
            <a:endParaRPr lang="en-US" altLang="en-US">
              <a:solidFill>
                <a:srgbClr val="000000"/>
              </a:solidFill>
            </a:endParaRPr>
          </a:p>
          <a:p>
            <a:pPr>
              <a:lnSpc>
                <a:spcPct val="80000"/>
              </a:lnSpc>
              <a:spcBef>
                <a:spcPct val="50000"/>
              </a:spcBef>
            </a:pPr>
            <a:r>
              <a:rPr lang="en-US" altLang="en-US">
                <a:solidFill>
                  <a:srgbClr val="000000"/>
                </a:solidFill>
              </a:rPr>
              <a:t>	</a:t>
            </a:r>
            <a:r>
              <a:rPr lang="en-US" altLang="en-US" b="0">
                <a:solidFill>
                  <a:srgbClr val="000000"/>
                </a:solidFill>
              </a:rPr>
              <a:t>1. Hidden manna – supplies every need</a:t>
            </a:r>
          </a:p>
          <a:p>
            <a:pPr>
              <a:lnSpc>
                <a:spcPct val="80000"/>
              </a:lnSpc>
              <a:spcBef>
                <a:spcPct val="50000"/>
              </a:spcBef>
            </a:pPr>
            <a:r>
              <a:rPr lang="en-US" altLang="en-US" b="0">
                <a:solidFill>
                  <a:srgbClr val="000000"/>
                </a:solidFill>
              </a:rPr>
              <a:t>	2. White stone  - victory or acquittal</a:t>
            </a:r>
            <a:endParaRPr lang="en-US" altLang="en-US">
              <a:solidFill>
                <a:srgbClr val="000000"/>
              </a:solidFill>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Text Box 4">
            <a:extLst>
              <a:ext uri="{FF2B5EF4-FFF2-40B4-BE49-F238E27FC236}">
                <a16:creationId xmlns:a16="http://schemas.microsoft.com/office/drawing/2014/main" id="{3C8D78CC-EE27-EE2A-015F-EE5C79503C9B}"/>
              </a:ext>
            </a:extLst>
          </p:cNvPr>
          <p:cNvSpPr txBox="1">
            <a:spLocks noChangeArrowheads="1"/>
          </p:cNvSpPr>
          <p:nvPr/>
        </p:nvSpPr>
        <p:spPr bwMode="auto">
          <a:xfrm>
            <a:off x="2133600" y="304800"/>
            <a:ext cx="4876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u="sng"/>
              <a:t>White Stone</a:t>
            </a:r>
          </a:p>
        </p:txBody>
      </p:sp>
      <p:sp>
        <p:nvSpPr>
          <p:cNvPr id="134149" name="Text Box 5">
            <a:extLst>
              <a:ext uri="{FF2B5EF4-FFF2-40B4-BE49-F238E27FC236}">
                <a16:creationId xmlns:a16="http://schemas.microsoft.com/office/drawing/2014/main" id="{4A9D74F4-2597-F78E-905B-615980B99961}"/>
              </a:ext>
            </a:extLst>
          </p:cNvPr>
          <p:cNvSpPr txBox="1">
            <a:spLocks noChangeArrowheads="1"/>
          </p:cNvSpPr>
          <p:nvPr/>
        </p:nvSpPr>
        <p:spPr bwMode="auto">
          <a:xfrm>
            <a:off x="1600200" y="1752600"/>
            <a:ext cx="6781800" cy="415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a:spcBef>
                <a:spcPct val="50000"/>
              </a:spcBef>
            </a:pPr>
            <a:r>
              <a:rPr lang="en-US" altLang="en-US" sz="2800" b="0">
                <a:solidFill>
                  <a:srgbClr val="000000"/>
                </a:solidFill>
              </a:rPr>
              <a:t>1. Given to made man justly acquitted to 	prove he was free of the charge</a:t>
            </a:r>
          </a:p>
          <a:p>
            <a:pPr>
              <a:spcBef>
                <a:spcPct val="50000"/>
              </a:spcBef>
            </a:pPr>
            <a:r>
              <a:rPr lang="en-US" altLang="en-US" sz="2800" b="0">
                <a:solidFill>
                  <a:srgbClr val="000000"/>
                </a:solidFill>
              </a:rPr>
              <a:t>2. Given to a slave that was freed – prove his 	citizenship</a:t>
            </a:r>
          </a:p>
          <a:p>
            <a:pPr>
              <a:spcBef>
                <a:spcPct val="50000"/>
              </a:spcBef>
            </a:pPr>
            <a:r>
              <a:rPr lang="en-US" altLang="en-US" sz="2800" b="0">
                <a:solidFill>
                  <a:srgbClr val="000000"/>
                </a:solidFill>
              </a:rPr>
              <a:t>3. Given to winner of a race – prove he 	overcame opposition</a:t>
            </a:r>
          </a:p>
          <a:p>
            <a:pPr>
              <a:spcBef>
                <a:spcPct val="50000"/>
              </a:spcBef>
            </a:pPr>
            <a:r>
              <a:rPr lang="en-US" altLang="en-US" sz="2800" b="0">
                <a:solidFill>
                  <a:srgbClr val="000000"/>
                </a:solidFill>
              </a:rPr>
              <a:t>4. Given to a warrior coming home from 	battle – for his victory over his enemy</a:t>
            </a:r>
          </a:p>
        </p:txBody>
      </p:sp>
      <p:sp>
        <p:nvSpPr>
          <p:cNvPr id="134150" name="Text Box 6">
            <a:extLst>
              <a:ext uri="{FF2B5EF4-FFF2-40B4-BE49-F238E27FC236}">
                <a16:creationId xmlns:a16="http://schemas.microsoft.com/office/drawing/2014/main" id="{D01B038A-EB3E-C808-DE87-448062EDE090}"/>
              </a:ext>
            </a:extLst>
          </p:cNvPr>
          <p:cNvSpPr txBox="1">
            <a:spLocks noChangeArrowheads="1"/>
          </p:cNvSpPr>
          <p:nvPr/>
        </p:nvSpPr>
        <p:spPr bwMode="auto">
          <a:xfrm>
            <a:off x="5638800" y="6338888"/>
            <a:ext cx="3505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b="0" i="1">
                <a:solidFill>
                  <a:srgbClr val="000000"/>
                </a:solidFill>
              </a:rPr>
              <a:t>Summers, </a:t>
            </a:r>
            <a:r>
              <a:rPr lang="en-US" altLang="en-US" b="0">
                <a:solidFill>
                  <a:srgbClr val="000000"/>
                </a:solidFill>
              </a:rPr>
              <a:t>p. 116</a:t>
            </a:r>
          </a:p>
        </p:txBody>
      </p:sp>
      <p:pic>
        <p:nvPicPr>
          <p:cNvPr id="134152" name="Picture 8">
            <a:extLst>
              <a:ext uri="{FF2B5EF4-FFF2-40B4-BE49-F238E27FC236}">
                <a16:creationId xmlns:a16="http://schemas.microsoft.com/office/drawing/2014/main" id="{F58545FB-8313-5AA6-103B-644A16F5D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0"/>
            <a:ext cx="2438400" cy="1863725"/>
          </a:xfrm>
          <a:prstGeom prst="rect">
            <a:avLst/>
          </a:prstGeom>
          <a:noFill/>
          <a:extLst>
            <a:ext uri="{909E8E84-426E-40DD-AFC4-6F175D3DCCD1}">
              <a14:hiddenFill xmlns:a14="http://schemas.microsoft.com/office/drawing/2010/main">
                <a:solidFill>
                  <a:srgbClr val="FFFFFF"/>
                </a:solidFill>
              </a14:hiddenFill>
            </a:ext>
          </a:extLst>
        </p:spPr>
      </p:pic>
      <p:sp>
        <p:nvSpPr>
          <p:cNvPr id="134154" name="Freeform 10">
            <a:extLst>
              <a:ext uri="{FF2B5EF4-FFF2-40B4-BE49-F238E27FC236}">
                <a16:creationId xmlns:a16="http://schemas.microsoft.com/office/drawing/2014/main" id="{066B1558-B060-0BC5-A6B8-A5F6BA25A6FE}"/>
              </a:ext>
            </a:extLst>
          </p:cNvPr>
          <p:cNvSpPr>
            <a:spLocks/>
          </p:cNvSpPr>
          <p:nvPr/>
        </p:nvSpPr>
        <p:spPr bwMode="auto">
          <a:xfrm>
            <a:off x="6705600" y="762000"/>
            <a:ext cx="1387475" cy="517525"/>
          </a:xfrm>
          <a:custGeom>
            <a:avLst/>
            <a:gdLst>
              <a:gd name="T0" fmla="*/ 0 w 874"/>
              <a:gd name="T1" fmla="*/ 122 h 352"/>
              <a:gd name="T2" fmla="*/ 10 w 874"/>
              <a:gd name="T3" fmla="*/ 237 h 352"/>
              <a:gd name="T4" fmla="*/ 48 w 874"/>
              <a:gd name="T5" fmla="*/ 295 h 352"/>
              <a:gd name="T6" fmla="*/ 58 w 874"/>
              <a:gd name="T7" fmla="*/ 333 h 352"/>
              <a:gd name="T8" fmla="*/ 96 w 874"/>
              <a:gd name="T9" fmla="*/ 324 h 352"/>
              <a:gd name="T10" fmla="*/ 154 w 874"/>
              <a:gd name="T11" fmla="*/ 304 h 352"/>
              <a:gd name="T12" fmla="*/ 326 w 874"/>
              <a:gd name="T13" fmla="*/ 352 h 352"/>
              <a:gd name="T14" fmla="*/ 595 w 874"/>
              <a:gd name="T15" fmla="*/ 343 h 352"/>
              <a:gd name="T16" fmla="*/ 768 w 874"/>
              <a:gd name="T17" fmla="*/ 324 h 352"/>
              <a:gd name="T18" fmla="*/ 797 w 874"/>
              <a:gd name="T19" fmla="*/ 314 h 352"/>
              <a:gd name="T20" fmla="*/ 806 w 874"/>
              <a:gd name="T21" fmla="*/ 285 h 352"/>
              <a:gd name="T22" fmla="*/ 854 w 874"/>
              <a:gd name="T23" fmla="*/ 256 h 352"/>
              <a:gd name="T24" fmla="*/ 874 w 874"/>
              <a:gd name="T25" fmla="*/ 237 h 352"/>
              <a:gd name="T26" fmla="*/ 854 w 874"/>
              <a:gd name="T27" fmla="*/ 218 h 352"/>
              <a:gd name="T28" fmla="*/ 826 w 874"/>
              <a:gd name="T29" fmla="*/ 103 h 352"/>
              <a:gd name="T30" fmla="*/ 739 w 874"/>
              <a:gd name="T31" fmla="*/ 64 h 352"/>
              <a:gd name="T32" fmla="*/ 682 w 874"/>
              <a:gd name="T33" fmla="*/ 26 h 352"/>
              <a:gd name="T34" fmla="*/ 624 w 874"/>
              <a:gd name="T35" fmla="*/ 7 h 352"/>
              <a:gd name="T36" fmla="*/ 182 w 874"/>
              <a:gd name="T37" fmla="*/ 16 h 352"/>
              <a:gd name="T38" fmla="*/ 173 w 874"/>
              <a:gd name="T39" fmla="*/ 55 h 352"/>
              <a:gd name="T40" fmla="*/ 67 w 874"/>
              <a:gd name="T41" fmla="*/ 74 h 352"/>
              <a:gd name="T42" fmla="*/ 0 w 874"/>
              <a:gd name="T43" fmla="*/ 12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4" h="352">
                <a:moveTo>
                  <a:pt x="0" y="122"/>
                </a:moveTo>
                <a:cubicBezTo>
                  <a:pt x="3" y="160"/>
                  <a:pt x="0" y="200"/>
                  <a:pt x="10" y="237"/>
                </a:cubicBezTo>
                <a:cubicBezTo>
                  <a:pt x="16" y="259"/>
                  <a:pt x="48" y="295"/>
                  <a:pt x="48" y="295"/>
                </a:cubicBezTo>
                <a:cubicBezTo>
                  <a:pt x="51" y="308"/>
                  <a:pt x="47" y="326"/>
                  <a:pt x="58" y="333"/>
                </a:cubicBezTo>
                <a:cubicBezTo>
                  <a:pt x="69" y="340"/>
                  <a:pt x="84" y="328"/>
                  <a:pt x="96" y="324"/>
                </a:cubicBezTo>
                <a:cubicBezTo>
                  <a:pt x="116" y="318"/>
                  <a:pt x="154" y="304"/>
                  <a:pt x="154" y="304"/>
                </a:cubicBezTo>
                <a:cubicBezTo>
                  <a:pt x="294" y="315"/>
                  <a:pt x="250" y="301"/>
                  <a:pt x="326" y="352"/>
                </a:cubicBezTo>
                <a:cubicBezTo>
                  <a:pt x="416" y="349"/>
                  <a:pt x="505" y="349"/>
                  <a:pt x="595" y="343"/>
                </a:cubicBezTo>
                <a:cubicBezTo>
                  <a:pt x="653" y="339"/>
                  <a:pt x="768" y="324"/>
                  <a:pt x="768" y="324"/>
                </a:cubicBezTo>
                <a:cubicBezTo>
                  <a:pt x="778" y="321"/>
                  <a:pt x="790" y="321"/>
                  <a:pt x="797" y="314"/>
                </a:cubicBezTo>
                <a:cubicBezTo>
                  <a:pt x="804" y="307"/>
                  <a:pt x="801" y="294"/>
                  <a:pt x="806" y="285"/>
                </a:cubicBezTo>
                <a:cubicBezTo>
                  <a:pt x="818" y="264"/>
                  <a:pt x="833" y="263"/>
                  <a:pt x="854" y="256"/>
                </a:cubicBezTo>
                <a:cubicBezTo>
                  <a:pt x="861" y="250"/>
                  <a:pt x="874" y="246"/>
                  <a:pt x="874" y="237"/>
                </a:cubicBezTo>
                <a:cubicBezTo>
                  <a:pt x="874" y="228"/>
                  <a:pt x="858" y="226"/>
                  <a:pt x="854" y="218"/>
                </a:cubicBezTo>
                <a:cubicBezTo>
                  <a:pt x="838" y="187"/>
                  <a:pt x="850" y="128"/>
                  <a:pt x="826" y="103"/>
                </a:cubicBezTo>
                <a:cubicBezTo>
                  <a:pt x="816" y="92"/>
                  <a:pt x="755" y="73"/>
                  <a:pt x="739" y="64"/>
                </a:cubicBezTo>
                <a:cubicBezTo>
                  <a:pt x="719" y="53"/>
                  <a:pt x="701" y="39"/>
                  <a:pt x="682" y="26"/>
                </a:cubicBezTo>
                <a:cubicBezTo>
                  <a:pt x="665" y="15"/>
                  <a:pt x="624" y="7"/>
                  <a:pt x="624" y="7"/>
                </a:cubicBezTo>
                <a:cubicBezTo>
                  <a:pt x="477" y="10"/>
                  <a:pt x="329" y="0"/>
                  <a:pt x="182" y="16"/>
                </a:cubicBezTo>
                <a:cubicBezTo>
                  <a:pt x="169" y="17"/>
                  <a:pt x="181" y="45"/>
                  <a:pt x="173" y="55"/>
                </a:cubicBezTo>
                <a:cubicBezTo>
                  <a:pt x="151" y="83"/>
                  <a:pt x="103" y="69"/>
                  <a:pt x="67" y="74"/>
                </a:cubicBezTo>
                <a:cubicBezTo>
                  <a:pt x="48" y="103"/>
                  <a:pt x="39" y="143"/>
                  <a:pt x="0" y="122"/>
                </a:cubicBezTo>
                <a:close/>
              </a:path>
            </a:pathLst>
          </a:cu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a:extLst>
              <a:ext uri="{FF2B5EF4-FFF2-40B4-BE49-F238E27FC236}">
                <a16:creationId xmlns:a16="http://schemas.microsoft.com/office/drawing/2014/main" id="{10E57E5B-EE89-7183-5EE4-2BB5397A831F}"/>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5715" name="AutoShape 3">
            <a:extLst>
              <a:ext uri="{FF2B5EF4-FFF2-40B4-BE49-F238E27FC236}">
                <a16:creationId xmlns:a16="http://schemas.microsoft.com/office/drawing/2014/main" id="{94840ACD-3023-31D8-4A00-CEF0EA06CA37}"/>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Compromised</a:t>
            </a:r>
          </a:p>
          <a:p>
            <a:pPr algn="ctr"/>
            <a:r>
              <a:rPr lang="en-US" altLang="en-US" i="1"/>
              <a:t>Rev. 2:12-17</a:t>
            </a:r>
          </a:p>
        </p:txBody>
      </p:sp>
      <p:sp>
        <p:nvSpPr>
          <p:cNvPr id="115716" name="Text Box 4">
            <a:extLst>
              <a:ext uri="{FF2B5EF4-FFF2-40B4-BE49-F238E27FC236}">
                <a16:creationId xmlns:a16="http://schemas.microsoft.com/office/drawing/2014/main" id="{32AB0430-1FDB-E29C-7EC8-6F269D361670}"/>
              </a:ext>
            </a:extLst>
          </p:cNvPr>
          <p:cNvSpPr txBox="1">
            <a:spLocks noChangeArrowheads="1"/>
          </p:cNvSpPr>
          <p:nvPr/>
        </p:nvSpPr>
        <p:spPr bwMode="auto">
          <a:xfrm>
            <a:off x="2209800" y="2420938"/>
            <a:ext cx="4070350" cy="375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Its Strength</a:t>
            </a:r>
          </a:p>
          <a:p>
            <a:pPr>
              <a:lnSpc>
                <a:spcPct val="120000"/>
              </a:lnSpc>
            </a:pPr>
            <a:r>
              <a:rPr lang="en-US" altLang="en-US" sz="4000">
                <a:solidFill>
                  <a:srgbClr val="000000"/>
                </a:solidFill>
              </a:rPr>
              <a:t>II. Its Temptation</a:t>
            </a:r>
          </a:p>
          <a:p>
            <a:pPr>
              <a:lnSpc>
                <a:spcPct val="120000"/>
              </a:lnSpc>
            </a:pPr>
            <a:r>
              <a:rPr lang="en-US" altLang="en-US" sz="4000">
                <a:solidFill>
                  <a:srgbClr val="000000"/>
                </a:solidFill>
              </a:rPr>
              <a:t>III. Its Weakness</a:t>
            </a:r>
          </a:p>
          <a:p>
            <a:pPr>
              <a:lnSpc>
                <a:spcPct val="120000"/>
              </a:lnSpc>
            </a:pPr>
            <a:r>
              <a:rPr lang="en-US" altLang="en-US" sz="4000">
                <a:solidFill>
                  <a:srgbClr val="000000"/>
                </a:solidFill>
              </a:rPr>
              <a:t>IV. Its Need</a:t>
            </a:r>
          </a:p>
          <a:p>
            <a:pPr>
              <a:lnSpc>
                <a:spcPct val="120000"/>
              </a:lnSpc>
            </a:pPr>
            <a:r>
              <a:rPr lang="en-US" altLang="en-US" sz="4000">
                <a:solidFill>
                  <a:srgbClr val="000000"/>
                </a:solidFill>
              </a:rPr>
              <a:t>V. Its Motivation</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3388</TotalTime>
  <Words>1956</Words>
  <Application>Microsoft Office PowerPoint</Application>
  <PresentationFormat>On-screen Show (4:3)</PresentationFormat>
  <Paragraphs>192</Paragraphs>
  <Slides>31</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Arial</vt:lpstr>
      <vt:lpstr>Calibri</vt:lpstr>
      <vt:lpstr>Calibri Light</vt:lpstr>
      <vt:lpstr>Impact</vt:lpstr>
      <vt:lpstr>Times New Roman</vt:lpstr>
      <vt:lpstr>Trajan</vt:lpstr>
      <vt:lpstr>Blush</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63</cp:revision>
  <dcterms:created xsi:type="dcterms:W3CDTF">2007-02-21T20:31:46Z</dcterms:created>
  <dcterms:modified xsi:type="dcterms:W3CDTF">2023-04-30T12:28:33Z</dcterms:modified>
</cp:coreProperties>
</file>