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6" r:id="rId2"/>
    <p:sldMasterId id="2147483684" r:id="rId3"/>
    <p:sldMasterId id="2147483720" r:id="rId4"/>
  </p:sldMasterIdLst>
  <p:sldIdLst>
    <p:sldId id="331" r:id="rId5"/>
    <p:sldId id="339" r:id="rId6"/>
    <p:sldId id="256" r:id="rId7"/>
    <p:sldId id="350" r:id="rId8"/>
    <p:sldId id="260" r:id="rId9"/>
    <p:sldId id="341" r:id="rId10"/>
    <p:sldId id="259" r:id="rId11"/>
    <p:sldId id="258" r:id="rId12"/>
    <p:sldId id="342" r:id="rId13"/>
    <p:sldId id="347" r:id="rId14"/>
    <p:sldId id="349" r:id="rId15"/>
    <p:sldId id="351" r:id="rId16"/>
    <p:sldId id="352" r:id="rId17"/>
    <p:sldId id="353" r:id="rId18"/>
    <p:sldId id="348" r:id="rId19"/>
    <p:sldId id="355" r:id="rId20"/>
    <p:sldId id="354" r:id="rId21"/>
    <p:sldId id="357" r:id="rId22"/>
    <p:sldId id="359" r:id="rId23"/>
    <p:sldId id="356" r:id="rId24"/>
    <p:sldId id="343" r:id="rId25"/>
    <p:sldId id="346" r:id="rId26"/>
    <p:sldId id="344" r:id="rId27"/>
  </p:sldIdLst>
  <p:sldSz cx="9144000" cy="6858000" type="screen4x3"/>
  <p:notesSz cx="7010400" cy="9296400"/>
  <p:embeddedFontLst>
    <p:embeddedFont>
      <p:font typeface="Abadi Extra Light" panose="020B0204020104020204" pitchFamily="34" charset="0"/>
      <p:regular r:id="rId28"/>
    </p:embeddedFont>
    <p:embeddedFont>
      <p:font typeface="Amasis MT Pro Black" panose="02040A04050005020304" pitchFamily="18" charset="0"/>
      <p:bold r:id="rId29"/>
      <p:boldItalic r:id="rId30"/>
    </p:embeddedFont>
    <p:embeddedFont>
      <p:font typeface="Amasis MT Pro Light" panose="02040304050005020304" pitchFamily="18" charset="0"/>
      <p:regular r:id="rId31"/>
      <p:italic r:id="rId32"/>
    </p:embeddedFont>
    <p:embeddedFont>
      <p:font typeface="Amasis MT Pro Medium" panose="02040604050005020304" pitchFamily="18" charset="0"/>
      <p:regular r:id="rId33"/>
      <p:italic r:id="rId34"/>
    </p:embeddedFont>
    <p:embeddedFont>
      <p:font typeface="Calibri" panose="020F0502020204030204" pitchFamily="34" charset="0"/>
      <p:regular r:id="rId35"/>
      <p:bold r:id="rId36"/>
      <p:italic r:id="rId37"/>
      <p:boldItalic r:id="rId38"/>
    </p:embeddedFont>
    <p:embeddedFont>
      <p:font typeface="Calibri Light" panose="020F0302020204030204" pitchFamily="34" charset="0"/>
      <p:regular r:id="rId39"/>
      <p:italic r:id="rId4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AF454D-977D-46D3-A436-CF34211C996E}" v="876" dt="2023-04-02T21:43:08.3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253"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2.fntdata"/><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 Id="rId20" Type="http://schemas.openxmlformats.org/officeDocument/2006/relationships/slide" Target="slides/slide16.xml"/><Relationship Id="rId4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95049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7798818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076404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3009335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940957-2F42-45CC-ADE7-0757C3F01C9F}" type="datetimeFigureOut">
              <a:rPr lang="en-US" smtClean="0"/>
              <a:t>4/2/2023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219910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940957-2F42-45CC-ADE7-0757C3F01C9F}" type="datetimeFigureOut">
              <a:rPr lang="en-US" smtClean="0"/>
              <a:t>4/2/2023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34502494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40957-2F42-45CC-ADE7-0757C3F01C9F}" type="datetimeFigureOut">
              <a:rPr lang="en-US" smtClean="0"/>
              <a:t>4/2/2023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061D21-1A01-432D-A036-47B2D3F510D9}" type="slidenum">
              <a:rPr lang="en-US" smtClean="0"/>
              <a:t>‹#›</a:t>
            </a:fld>
            <a:endParaRPr lang="en-US"/>
          </a:p>
        </p:txBody>
      </p:sp>
      <p:sp>
        <p:nvSpPr>
          <p:cNvPr id="5" name="Rectangle: Rounded Corners 4">
            <a:extLst>
              <a:ext uri="{FF2B5EF4-FFF2-40B4-BE49-F238E27FC236}">
                <a16:creationId xmlns:a16="http://schemas.microsoft.com/office/drawing/2014/main" id="{319E261E-8F1A-4D8F-0A18-8558C76146FF}"/>
              </a:ext>
            </a:extLst>
          </p:cNvPr>
          <p:cNvSpPr/>
          <p:nvPr userDrawn="1"/>
        </p:nvSpPr>
        <p:spPr>
          <a:xfrm>
            <a:off x="409353" y="419986"/>
            <a:ext cx="8335926" cy="5996763"/>
          </a:xfrm>
          <a:custGeom>
            <a:avLst/>
            <a:gdLst>
              <a:gd name="connsiteX0" fmla="*/ 0 w 8335926"/>
              <a:gd name="connsiteY0" fmla="*/ 212645 h 5996763"/>
              <a:gd name="connsiteX1" fmla="*/ 212645 w 8335926"/>
              <a:gd name="connsiteY1" fmla="*/ 0 h 5996763"/>
              <a:gd name="connsiteX2" fmla="*/ 8123281 w 8335926"/>
              <a:gd name="connsiteY2" fmla="*/ 0 h 5996763"/>
              <a:gd name="connsiteX3" fmla="*/ 8335926 w 8335926"/>
              <a:gd name="connsiteY3" fmla="*/ 212645 h 5996763"/>
              <a:gd name="connsiteX4" fmla="*/ 8335926 w 8335926"/>
              <a:gd name="connsiteY4" fmla="*/ 5784118 h 5996763"/>
              <a:gd name="connsiteX5" fmla="*/ 8123281 w 8335926"/>
              <a:gd name="connsiteY5" fmla="*/ 5996763 h 5996763"/>
              <a:gd name="connsiteX6" fmla="*/ 212645 w 8335926"/>
              <a:gd name="connsiteY6" fmla="*/ 5996763 h 5996763"/>
              <a:gd name="connsiteX7" fmla="*/ 0 w 8335926"/>
              <a:gd name="connsiteY7" fmla="*/ 5784118 h 5996763"/>
              <a:gd name="connsiteX8" fmla="*/ 0 w 8335926"/>
              <a:gd name="connsiteY8" fmla="*/ 212645 h 599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926" h="5996763" extrusionOk="0">
                <a:moveTo>
                  <a:pt x="0" y="212645"/>
                </a:moveTo>
                <a:cubicBezTo>
                  <a:pt x="-1594" y="98000"/>
                  <a:pt x="90183" y="-2074"/>
                  <a:pt x="212645" y="0"/>
                </a:cubicBezTo>
                <a:cubicBezTo>
                  <a:pt x="1443760" y="-60713"/>
                  <a:pt x="5313732" y="61072"/>
                  <a:pt x="8123281" y="0"/>
                </a:cubicBezTo>
                <a:cubicBezTo>
                  <a:pt x="8220996" y="6593"/>
                  <a:pt x="8334458" y="96940"/>
                  <a:pt x="8335926" y="212645"/>
                </a:cubicBezTo>
                <a:cubicBezTo>
                  <a:pt x="8360378" y="2673266"/>
                  <a:pt x="8403589" y="3276481"/>
                  <a:pt x="8335926" y="5784118"/>
                </a:cubicBezTo>
                <a:cubicBezTo>
                  <a:pt x="8352820" y="5885502"/>
                  <a:pt x="8243914" y="5996974"/>
                  <a:pt x="8123281" y="5996763"/>
                </a:cubicBezTo>
                <a:cubicBezTo>
                  <a:pt x="6047824" y="5922992"/>
                  <a:pt x="4010002" y="5840880"/>
                  <a:pt x="212645" y="5996763"/>
                </a:cubicBezTo>
                <a:cubicBezTo>
                  <a:pt x="101696" y="5997704"/>
                  <a:pt x="-4415" y="5899544"/>
                  <a:pt x="0" y="5784118"/>
                </a:cubicBezTo>
                <a:cubicBezTo>
                  <a:pt x="152408" y="3483077"/>
                  <a:pt x="73868" y="1361804"/>
                  <a:pt x="0" y="212645"/>
                </a:cubicBezTo>
                <a:close/>
              </a:path>
            </a:pathLst>
          </a:custGeom>
          <a:noFill/>
          <a:ln>
            <a:solidFill>
              <a:schemeClr val="accent2">
                <a:lumMod val="20000"/>
                <a:lumOff val="80000"/>
              </a:schemeClr>
            </a:solidFill>
            <a:extLst>
              <a:ext uri="{C807C97D-BFC1-408E-A445-0C87EB9F89A2}">
                <ask:lineSketchStyleProps xmlns:ask="http://schemas.microsoft.com/office/drawing/2018/sketchyshapes" sd="981765707">
                  <a:prstGeom prst="roundRect">
                    <a:avLst>
                      <a:gd name="adj" fmla="val 3546"/>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6003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39454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951240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896807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366512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702588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462516" y="1825624"/>
            <a:ext cx="8192386" cy="466724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985864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426664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227558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838558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757871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450455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566384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068542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462516" y="1825624"/>
            <a:ext cx="8192386" cy="466724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3351165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894743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453560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26033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166617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88112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940957-2F42-45CC-ADE7-0757C3F01C9F}" type="datetimeFigureOut">
              <a:rPr lang="en-US" smtClean="0"/>
              <a:t>4/2/2023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248645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940957-2F42-45CC-ADE7-0757C3F01C9F}" type="datetimeFigureOut">
              <a:rPr lang="en-US" smtClean="0"/>
              <a:t>4/2/2023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1704605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40957-2F42-45CC-ADE7-0757C3F01C9F}" type="datetimeFigureOut">
              <a:rPr lang="en-US" smtClean="0"/>
              <a:t>4/2/2023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061D21-1A01-432D-A036-47B2D3F510D9}" type="slidenum">
              <a:rPr lang="en-US" smtClean="0"/>
              <a:t>‹#›</a:t>
            </a:fld>
            <a:endParaRPr lang="en-US"/>
          </a:p>
        </p:txBody>
      </p:sp>
      <p:sp>
        <p:nvSpPr>
          <p:cNvPr id="5" name="Rectangle: Rounded Corners 4">
            <a:extLst>
              <a:ext uri="{FF2B5EF4-FFF2-40B4-BE49-F238E27FC236}">
                <a16:creationId xmlns:a16="http://schemas.microsoft.com/office/drawing/2014/main" id="{3002DFAD-94A7-8958-0ED7-BEBE575C8616}"/>
              </a:ext>
            </a:extLst>
          </p:cNvPr>
          <p:cNvSpPr/>
          <p:nvPr userDrawn="1"/>
        </p:nvSpPr>
        <p:spPr>
          <a:xfrm>
            <a:off x="409353" y="419986"/>
            <a:ext cx="8335926" cy="5996763"/>
          </a:xfrm>
          <a:custGeom>
            <a:avLst/>
            <a:gdLst>
              <a:gd name="connsiteX0" fmla="*/ 0 w 8335926"/>
              <a:gd name="connsiteY0" fmla="*/ 212645 h 5996763"/>
              <a:gd name="connsiteX1" fmla="*/ 212645 w 8335926"/>
              <a:gd name="connsiteY1" fmla="*/ 0 h 5996763"/>
              <a:gd name="connsiteX2" fmla="*/ 8123281 w 8335926"/>
              <a:gd name="connsiteY2" fmla="*/ 0 h 5996763"/>
              <a:gd name="connsiteX3" fmla="*/ 8335926 w 8335926"/>
              <a:gd name="connsiteY3" fmla="*/ 212645 h 5996763"/>
              <a:gd name="connsiteX4" fmla="*/ 8335926 w 8335926"/>
              <a:gd name="connsiteY4" fmla="*/ 5784118 h 5996763"/>
              <a:gd name="connsiteX5" fmla="*/ 8123281 w 8335926"/>
              <a:gd name="connsiteY5" fmla="*/ 5996763 h 5996763"/>
              <a:gd name="connsiteX6" fmla="*/ 212645 w 8335926"/>
              <a:gd name="connsiteY6" fmla="*/ 5996763 h 5996763"/>
              <a:gd name="connsiteX7" fmla="*/ 0 w 8335926"/>
              <a:gd name="connsiteY7" fmla="*/ 5784118 h 5996763"/>
              <a:gd name="connsiteX8" fmla="*/ 0 w 8335926"/>
              <a:gd name="connsiteY8" fmla="*/ 212645 h 599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926" h="5996763" extrusionOk="0">
                <a:moveTo>
                  <a:pt x="0" y="212645"/>
                </a:moveTo>
                <a:cubicBezTo>
                  <a:pt x="-1594" y="98000"/>
                  <a:pt x="90183" y="-2074"/>
                  <a:pt x="212645" y="0"/>
                </a:cubicBezTo>
                <a:cubicBezTo>
                  <a:pt x="1443760" y="-60713"/>
                  <a:pt x="5313732" y="61072"/>
                  <a:pt x="8123281" y="0"/>
                </a:cubicBezTo>
                <a:cubicBezTo>
                  <a:pt x="8220996" y="6593"/>
                  <a:pt x="8334458" y="96940"/>
                  <a:pt x="8335926" y="212645"/>
                </a:cubicBezTo>
                <a:cubicBezTo>
                  <a:pt x="8360378" y="2673266"/>
                  <a:pt x="8403589" y="3276481"/>
                  <a:pt x="8335926" y="5784118"/>
                </a:cubicBezTo>
                <a:cubicBezTo>
                  <a:pt x="8352820" y="5885502"/>
                  <a:pt x="8243914" y="5996974"/>
                  <a:pt x="8123281" y="5996763"/>
                </a:cubicBezTo>
                <a:cubicBezTo>
                  <a:pt x="6047824" y="5922992"/>
                  <a:pt x="4010002" y="5840880"/>
                  <a:pt x="212645" y="5996763"/>
                </a:cubicBezTo>
                <a:cubicBezTo>
                  <a:pt x="101696" y="5997704"/>
                  <a:pt x="-4415" y="5899544"/>
                  <a:pt x="0" y="5784118"/>
                </a:cubicBezTo>
                <a:cubicBezTo>
                  <a:pt x="152408" y="3483077"/>
                  <a:pt x="73868" y="1361804"/>
                  <a:pt x="0" y="212645"/>
                </a:cubicBezTo>
                <a:close/>
              </a:path>
            </a:pathLst>
          </a:custGeom>
          <a:noFill/>
          <a:ln>
            <a:solidFill>
              <a:srgbClr val="3333CC"/>
            </a:solidFill>
            <a:extLst>
              <a:ext uri="{C807C97D-BFC1-408E-A445-0C87EB9F89A2}">
                <ask:lineSketchStyleProps xmlns:ask="http://schemas.microsoft.com/office/drawing/2018/sketchyshapes" sd="981765707">
                  <a:prstGeom prst="roundRect">
                    <a:avLst>
                      <a:gd name="adj" fmla="val 3546"/>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9980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337836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975099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695026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852491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574EC-90F1-A6CD-0374-478B0BEAB5B6}"/>
              </a:ext>
            </a:extLst>
          </p:cNvPr>
          <p:cNvSpPr>
            <a:spLocks noGrp="1"/>
          </p:cNvSpPr>
          <p:nvPr>
            <p:ph type="dt" sz="half" idx="10"/>
          </p:nvPr>
        </p:nvSpPr>
        <p:spPr/>
        <p:txBody>
          <a:bodyPr/>
          <a:lstStyle>
            <a:lvl1pPr>
              <a:defRPr/>
            </a:lvl1pPr>
          </a:lstStyle>
          <a:p>
            <a:pPr>
              <a:defRPr/>
            </a:pPr>
            <a:fld id="{6461ECA6-762D-4871-8B2E-CA231100715A}" type="datetimeFigureOut">
              <a:rPr lang="en-US"/>
              <a:pPr>
                <a:defRPr/>
              </a:pPr>
              <a:t>4/2/2023</a:t>
            </a:fld>
            <a:endParaRPr lang="en-US"/>
          </a:p>
        </p:txBody>
      </p:sp>
      <p:sp>
        <p:nvSpPr>
          <p:cNvPr id="5" name="Footer Placeholder 4">
            <a:extLst>
              <a:ext uri="{FF2B5EF4-FFF2-40B4-BE49-F238E27FC236}">
                <a16:creationId xmlns:a16="http://schemas.microsoft.com/office/drawing/2014/main" id="{5610C470-C7B9-427D-D717-9CEF43410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20794D-B971-73AA-0923-4D74F3A21489}"/>
              </a:ext>
            </a:extLst>
          </p:cNvPr>
          <p:cNvSpPr>
            <a:spLocks noGrp="1"/>
          </p:cNvSpPr>
          <p:nvPr>
            <p:ph type="sldNum" sz="quarter" idx="12"/>
          </p:nvPr>
        </p:nvSpPr>
        <p:spPr/>
        <p:txBody>
          <a:bodyPr/>
          <a:lstStyle>
            <a:lvl1pPr>
              <a:defRPr/>
            </a:lvl1pPr>
          </a:lstStyle>
          <a:p>
            <a:pPr>
              <a:defRPr/>
            </a:pPr>
            <a:fld id="{2F6777FA-14CD-4B79-93BB-3279A52D3069}" type="slidenum">
              <a:rPr lang="en-US"/>
              <a:pPr>
                <a:defRPr/>
              </a:pPr>
              <a:t>‹#›</a:t>
            </a:fld>
            <a:endParaRPr lang="en-US"/>
          </a:p>
        </p:txBody>
      </p:sp>
    </p:spTree>
    <p:extLst>
      <p:ext uri="{BB962C8B-B14F-4D97-AF65-F5344CB8AC3E}">
        <p14:creationId xmlns:p14="http://schemas.microsoft.com/office/powerpoint/2010/main" val="30621340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A3E6CD-BD9B-9551-2568-37A807009C6E}"/>
              </a:ext>
            </a:extLst>
          </p:cNvPr>
          <p:cNvSpPr>
            <a:spLocks noGrp="1"/>
          </p:cNvSpPr>
          <p:nvPr>
            <p:ph type="dt" sz="half" idx="10"/>
          </p:nvPr>
        </p:nvSpPr>
        <p:spPr/>
        <p:txBody>
          <a:bodyPr/>
          <a:lstStyle>
            <a:lvl1pPr>
              <a:defRPr/>
            </a:lvl1pPr>
          </a:lstStyle>
          <a:p>
            <a:pPr>
              <a:defRPr/>
            </a:pPr>
            <a:fld id="{16D62FA5-3A89-4C22-8371-42B87811DEDF}" type="datetimeFigureOut">
              <a:rPr lang="en-US"/>
              <a:pPr>
                <a:defRPr/>
              </a:pPr>
              <a:t>4/2/2023</a:t>
            </a:fld>
            <a:endParaRPr lang="en-US"/>
          </a:p>
        </p:txBody>
      </p:sp>
      <p:sp>
        <p:nvSpPr>
          <p:cNvPr id="5" name="Footer Placeholder 4">
            <a:extLst>
              <a:ext uri="{FF2B5EF4-FFF2-40B4-BE49-F238E27FC236}">
                <a16:creationId xmlns:a16="http://schemas.microsoft.com/office/drawing/2014/main" id="{E891580E-D25C-4BC4-EBD6-2B4830DBC6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0BA993-974A-275B-CF39-77479644CA80}"/>
              </a:ext>
            </a:extLst>
          </p:cNvPr>
          <p:cNvSpPr>
            <a:spLocks noGrp="1"/>
          </p:cNvSpPr>
          <p:nvPr>
            <p:ph type="sldNum" sz="quarter" idx="12"/>
          </p:nvPr>
        </p:nvSpPr>
        <p:spPr/>
        <p:txBody>
          <a:bodyPr/>
          <a:lstStyle>
            <a:lvl1pPr>
              <a:defRPr/>
            </a:lvl1pPr>
          </a:lstStyle>
          <a:p>
            <a:pPr>
              <a:defRPr/>
            </a:pPr>
            <a:fld id="{66AD526A-45F0-4C96-9E2B-E9629C30AA96}" type="slidenum">
              <a:rPr lang="en-US"/>
              <a:pPr>
                <a:defRPr/>
              </a:pPr>
              <a:t>‹#›</a:t>
            </a:fld>
            <a:endParaRPr lang="en-US"/>
          </a:p>
        </p:txBody>
      </p:sp>
    </p:spTree>
    <p:extLst>
      <p:ext uri="{BB962C8B-B14F-4D97-AF65-F5344CB8AC3E}">
        <p14:creationId xmlns:p14="http://schemas.microsoft.com/office/powerpoint/2010/main" val="1361296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B540E-F0EA-F3A6-B84B-8D9266AE8802}"/>
              </a:ext>
            </a:extLst>
          </p:cNvPr>
          <p:cNvSpPr>
            <a:spLocks noGrp="1"/>
          </p:cNvSpPr>
          <p:nvPr>
            <p:ph type="dt" sz="half" idx="10"/>
          </p:nvPr>
        </p:nvSpPr>
        <p:spPr/>
        <p:txBody>
          <a:bodyPr/>
          <a:lstStyle>
            <a:lvl1pPr>
              <a:defRPr/>
            </a:lvl1pPr>
          </a:lstStyle>
          <a:p>
            <a:pPr>
              <a:defRPr/>
            </a:pPr>
            <a:fld id="{E2C454B6-168A-40CB-A696-6F48CCFF4B5C}" type="datetimeFigureOut">
              <a:rPr lang="en-US"/>
              <a:pPr>
                <a:defRPr/>
              </a:pPr>
              <a:t>4/2/2023</a:t>
            </a:fld>
            <a:endParaRPr lang="en-US"/>
          </a:p>
        </p:txBody>
      </p:sp>
      <p:sp>
        <p:nvSpPr>
          <p:cNvPr id="5" name="Footer Placeholder 4">
            <a:extLst>
              <a:ext uri="{FF2B5EF4-FFF2-40B4-BE49-F238E27FC236}">
                <a16:creationId xmlns:a16="http://schemas.microsoft.com/office/drawing/2014/main" id="{EC760B76-3174-4335-CFA0-FA64A316FA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F5AD53-DBC5-8AD6-C33F-3CB460430CF6}"/>
              </a:ext>
            </a:extLst>
          </p:cNvPr>
          <p:cNvSpPr>
            <a:spLocks noGrp="1"/>
          </p:cNvSpPr>
          <p:nvPr>
            <p:ph type="sldNum" sz="quarter" idx="12"/>
          </p:nvPr>
        </p:nvSpPr>
        <p:spPr/>
        <p:txBody>
          <a:bodyPr/>
          <a:lstStyle>
            <a:lvl1pPr>
              <a:defRPr/>
            </a:lvl1pPr>
          </a:lstStyle>
          <a:p>
            <a:pPr>
              <a:defRPr/>
            </a:pPr>
            <a:fld id="{853E9642-D531-4DCF-B964-817CF75157D1}" type="slidenum">
              <a:rPr lang="en-US"/>
              <a:pPr>
                <a:defRPr/>
              </a:pPr>
              <a:t>‹#›</a:t>
            </a:fld>
            <a:endParaRPr lang="en-US"/>
          </a:p>
        </p:txBody>
      </p:sp>
    </p:spTree>
    <p:extLst>
      <p:ext uri="{BB962C8B-B14F-4D97-AF65-F5344CB8AC3E}">
        <p14:creationId xmlns:p14="http://schemas.microsoft.com/office/powerpoint/2010/main" val="39903759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C2E7227-E4EA-36EB-E5DD-2D6780EF5D2F}"/>
              </a:ext>
            </a:extLst>
          </p:cNvPr>
          <p:cNvSpPr>
            <a:spLocks noGrp="1"/>
          </p:cNvSpPr>
          <p:nvPr>
            <p:ph type="dt" sz="half" idx="10"/>
          </p:nvPr>
        </p:nvSpPr>
        <p:spPr/>
        <p:txBody>
          <a:bodyPr/>
          <a:lstStyle>
            <a:lvl1pPr>
              <a:defRPr/>
            </a:lvl1pPr>
          </a:lstStyle>
          <a:p>
            <a:pPr>
              <a:defRPr/>
            </a:pPr>
            <a:fld id="{CFDCEF88-4AB7-40E3-9C3C-D64EE860198A}" type="datetimeFigureOut">
              <a:rPr lang="en-US"/>
              <a:pPr>
                <a:defRPr/>
              </a:pPr>
              <a:t>4/2/2023</a:t>
            </a:fld>
            <a:endParaRPr lang="en-US"/>
          </a:p>
        </p:txBody>
      </p:sp>
      <p:sp>
        <p:nvSpPr>
          <p:cNvPr id="6" name="Footer Placeholder 4">
            <a:extLst>
              <a:ext uri="{FF2B5EF4-FFF2-40B4-BE49-F238E27FC236}">
                <a16:creationId xmlns:a16="http://schemas.microsoft.com/office/drawing/2014/main" id="{F8611BEA-23DB-63F6-5A00-ECAF176323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43FD11-C524-BD1B-3072-478F7DCA77E0}"/>
              </a:ext>
            </a:extLst>
          </p:cNvPr>
          <p:cNvSpPr>
            <a:spLocks noGrp="1"/>
          </p:cNvSpPr>
          <p:nvPr>
            <p:ph type="sldNum" sz="quarter" idx="12"/>
          </p:nvPr>
        </p:nvSpPr>
        <p:spPr/>
        <p:txBody>
          <a:bodyPr/>
          <a:lstStyle>
            <a:lvl1pPr>
              <a:defRPr/>
            </a:lvl1pPr>
          </a:lstStyle>
          <a:p>
            <a:pPr>
              <a:defRPr/>
            </a:pPr>
            <a:fld id="{9139F2AE-7EA8-4D2E-AC8D-8A7A1EC972A5}" type="slidenum">
              <a:rPr lang="en-US"/>
              <a:pPr>
                <a:defRPr/>
              </a:pPr>
              <a:t>‹#›</a:t>
            </a:fld>
            <a:endParaRPr lang="en-US"/>
          </a:p>
        </p:txBody>
      </p:sp>
    </p:spTree>
    <p:extLst>
      <p:ext uri="{BB962C8B-B14F-4D97-AF65-F5344CB8AC3E}">
        <p14:creationId xmlns:p14="http://schemas.microsoft.com/office/powerpoint/2010/main" val="5473991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30B1C3C-6B06-1B09-68CD-8CA0710FC704}"/>
              </a:ext>
            </a:extLst>
          </p:cNvPr>
          <p:cNvSpPr>
            <a:spLocks noGrp="1"/>
          </p:cNvSpPr>
          <p:nvPr>
            <p:ph type="dt" sz="half" idx="10"/>
          </p:nvPr>
        </p:nvSpPr>
        <p:spPr/>
        <p:txBody>
          <a:bodyPr/>
          <a:lstStyle>
            <a:lvl1pPr>
              <a:defRPr/>
            </a:lvl1pPr>
          </a:lstStyle>
          <a:p>
            <a:pPr>
              <a:defRPr/>
            </a:pPr>
            <a:fld id="{2F128E51-C666-4CFC-A9F7-361B5C0C9208}" type="datetimeFigureOut">
              <a:rPr lang="en-US"/>
              <a:pPr>
                <a:defRPr/>
              </a:pPr>
              <a:t>4/2/2023</a:t>
            </a:fld>
            <a:endParaRPr lang="en-US"/>
          </a:p>
        </p:txBody>
      </p:sp>
      <p:sp>
        <p:nvSpPr>
          <p:cNvPr id="8" name="Footer Placeholder 4">
            <a:extLst>
              <a:ext uri="{FF2B5EF4-FFF2-40B4-BE49-F238E27FC236}">
                <a16:creationId xmlns:a16="http://schemas.microsoft.com/office/drawing/2014/main" id="{28F29B62-D565-C24A-1CD1-FBDD9FCA9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7F59BDB-A805-4F5A-F908-BB644C9CA455}"/>
              </a:ext>
            </a:extLst>
          </p:cNvPr>
          <p:cNvSpPr>
            <a:spLocks noGrp="1"/>
          </p:cNvSpPr>
          <p:nvPr>
            <p:ph type="sldNum" sz="quarter" idx="12"/>
          </p:nvPr>
        </p:nvSpPr>
        <p:spPr/>
        <p:txBody>
          <a:bodyPr/>
          <a:lstStyle>
            <a:lvl1pPr>
              <a:defRPr/>
            </a:lvl1pPr>
          </a:lstStyle>
          <a:p>
            <a:pPr>
              <a:defRPr/>
            </a:pPr>
            <a:fld id="{B36188DA-FB5F-4E6A-9AB6-65D8A32AE569}" type="slidenum">
              <a:rPr lang="en-US"/>
              <a:pPr>
                <a:defRPr/>
              </a:pPr>
              <a:t>‹#›</a:t>
            </a:fld>
            <a:endParaRPr lang="en-US"/>
          </a:p>
        </p:txBody>
      </p:sp>
    </p:spTree>
    <p:extLst>
      <p:ext uri="{BB962C8B-B14F-4D97-AF65-F5344CB8AC3E}">
        <p14:creationId xmlns:p14="http://schemas.microsoft.com/office/powerpoint/2010/main" val="2580861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042B488A-4223-A68E-47FB-4A021F74E803}"/>
              </a:ext>
            </a:extLst>
          </p:cNvPr>
          <p:cNvSpPr>
            <a:spLocks noGrp="1"/>
          </p:cNvSpPr>
          <p:nvPr>
            <p:ph type="dt" sz="half" idx="10"/>
          </p:nvPr>
        </p:nvSpPr>
        <p:spPr/>
        <p:txBody>
          <a:bodyPr/>
          <a:lstStyle>
            <a:lvl1pPr>
              <a:defRPr/>
            </a:lvl1pPr>
          </a:lstStyle>
          <a:p>
            <a:pPr>
              <a:defRPr/>
            </a:pPr>
            <a:fld id="{FF0AC397-E71C-4E09-A153-92186ED90BEE}" type="datetimeFigureOut">
              <a:rPr lang="en-US"/>
              <a:pPr>
                <a:defRPr/>
              </a:pPr>
              <a:t>4/2/2023</a:t>
            </a:fld>
            <a:endParaRPr lang="en-US"/>
          </a:p>
        </p:txBody>
      </p:sp>
      <p:sp>
        <p:nvSpPr>
          <p:cNvPr id="4" name="Footer Placeholder 4">
            <a:extLst>
              <a:ext uri="{FF2B5EF4-FFF2-40B4-BE49-F238E27FC236}">
                <a16:creationId xmlns:a16="http://schemas.microsoft.com/office/drawing/2014/main" id="{A0C3122B-17F8-0A52-A78E-699445215F3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6206AC4-8D01-0E8F-3A21-3DD3B9AE8505}"/>
              </a:ext>
            </a:extLst>
          </p:cNvPr>
          <p:cNvSpPr>
            <a:spLocks noGrp="1"/>
          </p:cNvSpPr>
          <p:nvPr>
            <p:ph type="sldNum" sz="quarter" idx="12"/>
          </p:nvPr>
        </p:nvSpPr>
        <p:spPr/>
        <p:txBody>
          <a:bodyPr/>
          <a:lstStyle>
            <a:lvl1pPr>
              <a:defRPr/>
            </a:lvl1pPr>
          </a:lstStyle>
          <a:p>
            <a:pPr>
              <a:defRPr/>
            </a:pPr>
            <a:fld id="{3A24363A-AE8C-4774-8F5A-97A45580EFD2}" type="slidenum">
              <a:rPr lang="en-US"/>
              <a:pPr>
                <a:defRPr/>
              </a:pPr>
              <a:t>‹#›</a:t>
            </a:fld>
            <a:endParaRPr lang="en-US"/>
          </a:p>
        </p:txBody>
      </p:sp>
    </p:spTree>
    <p:extLst>
      <p:ext uri="{BB962C8B-B14F-4D97-AF65-F5344CB8AC3E}">
        <p14:creationId xmlns:p14="http://schemas.microsoft.com/office/powerpoint/2010/main" val="4471941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36BFA-B308-D253-F10F-686087C147E3}"/>
              </a:ext>
            </a:extLst>
          </p:cNvPr>
          <p:cNvSpPr>
            <a:spLocks noGrp="1"/>
          </p:cNvSpPr>
          <p:nvPr>
            <p:ph type="dt" sz="half" idx="10"/>
          </p:nvPr>
        </p:nvSpPr>
        <p:spPr/>
        <p:txBody>
          <a:bodyPr/>
          <a:lstStyle>
            <a:lvl1pPr>
              <a:defRPr/>
            </a:lvl1pPr>
          </a:lstStyle>
          <a:p>
            <a:pPr>
              <a:defRPr/>
            </a:pPr>
            <a:fld id="{AE975A26-5726-4815-95B4-5E8968C73C7B}" type="datetimeFigureOut">
              <a:rPr lang="en-US"/>
              <a:pPr>
                <a:defRPr/>
              </a:pPr>
              <a:t>4/2/2023</a:t>
            </a:fld>
            <a:endParaRPr lang="en-US"/>
          </a:p>
        </p:txBody>
      </p:sp>
      <p:sp>
        <p:nvSpPr>
          <p:cNvPr id="3" name="Footer Placeholder 4">
            <a:extLst>
              <a:ext uri="{FF2B5EF4-FFF2-40B4-BE49-F238E27FC236}">
                <a16:creationId xmlns:a16="http://schemas.microsoft.com/office/drawing/2014/main" id="{2A226F32-78C5-046A-C931-2C70E8A4026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955BF2-C25A-6D11-57D9-78DAEF2424B6}"/>
              </a:ext>
            </a:extLst>
          </p:cNvPr>
          <p:cNvSpPr>
            <a:spLocks noGrp="1"/>
          </p:cNvSpPr>
          <p:nvPr>
            <p:ph type="sldNum" sz="quarter" idx="12"/>
          </p:nvPr>
        </p:nvSpPr>
        <p:spPr/>
        <p:txBody>
          <a:bodyPr/>
          <a:lstStyle>
            <a:lvl1pPr>
              <a:defRPr/>
            </a:lvl1pPr>
          </a:lstStyle>
          <a:p>
            <a:pPr>
              <a:defRPr/>
            </a:pPr>
            <a:fld id="{1D2367FB-891F-4955-99B6-6464F07FAD29}" type="slidenum">
              <a:rPr lang="en-US"/>
              <a:pPr>
                <a:defRPr/>
              </a:pPr>
              <a:t>‹#›</a:t>
            </a:fld>
            <a:endParaRPr lang="en-US"/>
          </a:p>
        </p:txBody>
      </p:sp>
    </p:spTree>
    <p:extLst>
      <p:ext uri="{BB962C8B-B14F-4D97-AF65-F5344CB8AC3E}">
        <p14:creationId xmlns:p14="http://schemas.microsoft.com/office/powerpoint/2010/main" val="17101314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4AD3AB-EEF1-2D89-9614-69320061BD57}"/>
              </a:ext>
            </a:extLst>
          </p:cNvPr>
          <p:cNvSpPr>
            <a:spLocks noGrp="1"/>
          </p:cNvSpPr>
          <p:nvPr>
            <p:ph type="dt" sz="half" idx="10"/>
          </p:nvPr>
        </p:nvSpPr>
        <p:spPr/>
        <p:txBody>
          <a:bodyPr/>
          <a:lstStyle>
            <a:lvl1pPr>
              <a:defRPr/>
            </a:lvl1pPr>
          </a:lstStyle>
          <a:p>
            <a:pPr>
              <a:defRPr/>
            </a:pPr>
            <a:fld id="{DFD568DA-62D1-441E-B49D-151AE87ADC47}" type="datetimeFigureOut">
              <a:rPr lang="en-US"/>
              <a:pPr>
                <a:defRPr/>
              </a:pPr>
              <a:t>4/2/2023</a:t>
            </a:fld>
            <a:endParaRPr lang="en-US"/>
          </a:p>
        </p:txBody>
      </p:sp>
      <p:sp>
        <p:nvSpPr>
          <p:cNvPr id="6" name="Footer Placeholder 4">
            <a:extLst>
              <a:ext uri="{FF2B5EF4-FFF2-40B4-BE49-F238E27FC236}">
                <a16:creationId xmlns:a16="http://schemas.microsoft.com/office/drawing/2014/main" id="{D1428BFB-5482-48CF-6192-B084C1C428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5343229-1129-D839-C5A4-D5189B0B06ED}"/>
              </a:ext>
            </a:extLst>
          </p:cNvPr>
          <p:cNvSpPr>
            <a:spLocks noGrp="1"/>
          </p:cNvSpPr>
          <p:nvPr>
            <p:ph type="sldNum" sz="quarter" idx="12"/>
          </p:nvPr>
        </p:nvSpPr>
        <p:spPr/>
        <p:txBody>
          <a:bodyPr/>
          <a:lstStyle>
            <a:lvl1pPr>
              <a:defRPr/>
            </a:lvl1pPr>
          </a:lstStyle>
          <a:p>
            <a:pPr>
              <a:defRPr/>
            </a:pPr>
            <a:fld id="{32087D8B-9512-4D29-AE30-ADE52F81D0DF}" type="slidenum">
              <a:rPr lang="en-US"/>
              <a:pPr>
                <a:defRPr/>
              </a:pPr>
              <a:t>‹#›</a:t>
            </a:fld>
            <a:endParaRPr lang="en-US"/>
          </a:p>
        </p:txBody>
      </p:sp>
    </p:spTree>
    <p:extLst>
      <p:ext uri="{BB962C8B-B14F-4D97-AF65-F5344CB8AC3E}">
        <p14:creationId xmlns:p14="http://schemas.microsoft.com/office/powerpoint/2010/main" val="2229965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B58BD4-A33E-D0AB-D0E2-CE91AD9BCB5A}"/>
              </a:ext>
            </a:extLst>
          </p:cNvPr>
          <p:cNvSpPr>
            <a:spLocks noGrp="1"/>
          </p:cNvSpPr>
          <p:nvPr>
            <p:ph type="dt" sz="half" idx="10"/>
          </p:nvPr>
        </p:nvSpPr>
        <p:spPr/>
        <p:txBody>
          <a:bodyPr/>
          <a:lstStyle>
            <a:lvl1pPr>
              <a:defRPr/>
            </a:lvl1pPr>
          </a:lstStyle>
          <a:p>
            <a:pPr>
              <a:defRPr/>
            </a:pPr>
            <a:fld id="{20BF72D4-9E0F-4C44-AF7A-074146083E22}" type="datetimeFigureOut">
              <a:rPr lang="en-US"/>
              <a:pPr>
                <a:defRPr/>
              </a:pPr>
              <a:t>4/2/2023</a:t>
            </a:fld>
            <a:endParaRPr lang="en-US"/>
          </a:p>
        </p:txBody>
      </p:sp>
      <p:sp>
        <p:nvSpPr>
          <p:cNvPr id="6" name="Footer Placeholder 4">
            <a:extLst>
              <a:ext uri="{FF2B5EF4-FFF2-40B4-BE49-F238E27FC236}">
                <a16:creationId xmlns:a16="http://schemas.microsoft.com/office/drawing/2014/main" id="{E1827300-1574-B4FE-03AB-9437F98B3A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DECC3FA-6543-8304-4C61-745E83DA0308}"/>
              </a:ext>
            </a:extLst>
          </p:cNvPr>
          <p:cNvSpPr>
            <a:spLocks noGrp="1"/>
          </p:cNvSpPr>
          <p:nvPr>
            <p:ph type="sldNum" sz="quarter" idx="12"/>
          </p:nvPr>
        </p:nvSpPr>
        <p:spPr/>
        <p:txBody>
          <a:bodyPr/>
          <a:lstStyle>
            <a:lvl1pPr>
              <a:defRPr/>
            </a:lvl1pPr>
          </a:lstStyle>
          <a:p>
            <a:pPr>
              <a:defRPr/>
            </a:pPr>
            <a:fld id="{64D5C65E-A397-4308-A2A5-37E56EA39506}" type="slidenum">
              <a:rPr lang="en-US"/>
              <a:pPr>
                <a:defRPr/>
              </a:pPr>
              <a:t>‹#›</a:t>
            </a:fld>
            <a:endParaRPr lang="en-US"/>
          </a:p>
        </p:txBody>
      </p:sp>
    </p:spTree>
    <p:extLst>
      <p:ext uri="{BB962C8B-B14F-4D97-AF65-F5344CB8AC3E}">
        <p14:creationId xmlns:p14="http://schemas.microsoft.com/office/powerpoint/2010/main" val="33490014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2A5AF-96EF-A442-A989-970F469ECEF1}"/>
              </a:ext>
            </a:extLst>
          </p:cNvPr>
          <p:cNvSpPr>
            <a:spLocks noGrp="1"/>
          </p:cNvSpPr>
          <p:nvPr>
            <p:ph type="dt" sz="half" idx="10"/>
          </p:nvPr>
        </p:nvSpPr>
        <p:spPr/>
        <p:txBody>
          <a:bodyPr/>
          <a:lstStyle>
            <a:lvl1pPr>
              <a:defRPr/>
            </a:lvl1pPr>
          </a:lstStyle>
          <a:p>
            <a:pPr>
              <a:defRPr/>
            </a:pPr>
            <a:fld id="{61E736F9-7087-472B-8123-4553AB10DB05}" type="datetimeFigureOut">
              <a:rPr lang="en-US"/>
              <a:pPr>
                <a:defRPr/>
              </a:pPr>
              <a:t>4/2/2023</a:t>
            </a:fld>
            <a:endParaRPr lang="en-US"/>
          </a:p>
        </p:txBody>
      </p:sp>
      <p:sp>
        <p:nvSpPr>
          <p:cNvPr id="5" name="Footer Placeholder 4">
            <a:extLst>
              <a:ext uri="{FF2B5EF4-FFF2-40B4-BE49-F238E27FC236}">
                <a16:creationId xmlns:a16="http://schemas.microsoft.com/office/drawing/2014/main" id="{96C30A2B-BD9E-7813-189A-C59E52531F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0F85F4-0999-3EB8-A4AD-7294993EB5AD}"/>
              </a:ext>
            </a:extLst>
          </p:cNvPr>
          <p:cNvSpPr>
            <a:spLocks noGrp="1"/>
          </p:cNvSpPr>
          <p:nvPr>
            <p:ph type="sldNum" sz="quarter" idx="12"/>
          </p:nvPr>
        </p:nvSpPr>
        <p:spPr/>
        <p:txBody>
          <a:bodyPr/>
          <a:lstStyle>
            <a:lvl1pPr>
              <a:defRPr/>
            </a:lvl1pPr>
          </a:lstStyle>
          <a:p>
            <a:pPr>
              <a:defRPr/>
            </a:pPr>
            <a:fld id="{353D467B-1C7B-4C51-B597-534D49715C6D}" type="slidenum">
              <a:rPr lang="en-US"/>
              <a:pPr>
                <a:defRPr/>
              </a:pPr>
              <a:t>‹#›</a:t>
            </a:fld>
            <a:endParaRPr lang="en-US"/>
          </a:p>
        </p:txBody>
      </p:sp>
    </p:spTree>
    <p:extLst>
      <p:ext uri="{BB962C8B-B14F-4D97-AF65-F5344CB8AC3E}">
        <p14:creationId xmlns:p14="http://schemas.microsoft.com/office/powerpoint/2010/main" val="40282857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D0301AB-4891-6642-9F6B-7EBB1984E4CB}"/>
              </a:ext>
            </a:extLst>
          </p:cNvPr>
          <p:cNvSpPr>
            <a:spLocks noGrp="1"/>
          </p:cNvSpPr>
          <p:nvPr>
            <p:ph type="dt" sz="half" idx="10"/>
          </p:nvPr>
        </p:nvSpPr>
        <p:spPr/>
        <p:txBody>
          <a:bodyPr/>
          <a:lstStyle>
            <a:lvl1pPr>
              <a:defRPr/>
            </a:lvl1pPr>
          </a:lstStyle>
          <a:p>
            <a:pPr>
              <a:defRPr/>
            </a:pPr>
            <a:fld id="{8D5B2098-60A7-4ED5-8B25-72F4369C6354}" type="datetimeFigureOut">
              <a:rPr lang="en-US"/>
              <a:pPr>
                <a:defRPr/>
              </a:pPr>
              <a:t>4/2/2023</a:t>
            </a:fld>
            <a:endParaRPr lang="en-US"/>
          </a:p>
        </p:txBody>
      </p:sp>
      <p:sp>
        <p:nvSpPr>
          <p:cNvPr id="5" name="Footer Placeholder 4">
            <a:extLst>
              <a:ext uri="{FF2B5EF4-FFF2-40B4-BE49-F238E27FC236}">
                <a16:creationId xmlns:a16="http://schemas.microsoft.com/office/drawing/2014/main" id="{98C4AFF9-E4AA-2917-CB79-5E20F08513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922A29-B7FB-7148-AC07-15A7B29A6989}"/>
              </a:ext>
            </a:extLst>
          </p:cNvPr>
          <p:cNvSpPr>
            <a:spLocks noGrp="1"/>
          </p:cNvSpPr>
          <p:nvPr>
            <p:ph type="sldNum" sz="quarter" idx="12"/>
          </p:nvPr>
        </p:nvSpPr>
        <p:spPr/>
        <p:txBody>
          <a:bodyPr/>
          <a:lstStyle>
            <a:lvl1pPr>
              <a:defRPr/>
            </a:lvl1pPr>
          </a:lstStyle>
          <a:p>
            <a:pPr>
              <a:defRPr/>
            </a:pPr>
            <a:fld id="{776AA193-7CC1-45CA-884E-A5A52BCD1C4C}" type="slidenum">
              <a:rPr lang="en-US"/>
              <a:pPr>
                <a:defRPr/>
              </a:pPr>
              <a:t>‹#›</a:t>
            </a:fld>
            <a:endParaRPr lang="en-US"/>
          </a:p>
        </p:txBody>
      </p:sp>
    </p:spTree>
    <p:extLst>
      <p:ext uri="{BB962C8B-B14F-4D97-AF65-F5344CB8AC3E}">
        <p14:creationId xmlns:p14="http://schemas.microsoft.com/office/powerpoint/2010/main" val="430036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940957-2F42-45CC-ADE7-0757C3F01C9F}" type="datetimeFigureOut">
              <a:rPr lang="en-US" smtClean="0"/>
              <a:t>4/2/2023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61D21-1A01-432D-A036-47B2D3F510D9}" type="slidenum">
              <a:rPr lang="en-US" smtClean="0"/>
              <a:t>‹#›</a:t>
            </a:fld>
            <a:endParaRPr lang="en-US"/>
          </a:p>
        </p:txBody>
      </p:sp>
      <p:pic>
        <p:nvPicPr>
          <p:cNvPr id="7" name="Picture 6" descr="Abstract smoke background">
            <a:extLst>
              <a:ext uri="{FF2B5EF4-FFF2-40B4-BE49-F238E27FC236}">
                <a16:creationId xmlns:a16="http://schemas.microsoft.com/office/drawing/2014/main" id="{5138A08B-D74A-31AA-F680-B9BA93C9587F}"/>
              </a:ext>
            </a:extLst>
          </p:cNvPr>
          <p:cNvPicPr>
            <a:picLocks noChangeAspect="1"/>
          </p:cNvPicPr>
          <p:nvPr userDrawn="1"/>
        </p:nvPicPr>
        <p:blipFill rotWithShape="1">
          <a:blip r:embed="rId13">
            <a:alphaModFix amt="67000"/>
          </a:blip>
          <a:srcRect l="2246" r="9088"/>
          <a:stretch/>
        </p:blipFill>
        <p:spPr>
          <a:xfrm>
            <a:off x="22" y="1"/>
            <a:ext cx="9143978" cy="6857999"/>
          </a:xfrm>
          <a:prstGeom prst="rect">
            <a:avLst/>
          </a:prstGeom>
        </p:spPr>
      </p:pic>
    </p:spTree>
    <p:extLst>
      <p:ext uri="{BB962C8B-B14F-4D97-AF65-F5344CB8AC3E}">
        <p14:creationId xmlns:p14="http://schemas.microsoft.com/office/powerpoint/2010/main" val="2309415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3333CC"/>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C01533-7EF2-D788-57A6-263855D2F507}"/>
              </a:ext>
            </a:extLst>
          </p:cNvPr>
          <p:cNvSpPr/>
          <p:nvPr userDrawn="1"/>
        </p:nvSpPr>
        <p:spPr>
          <a:xfrm>
            <a:off x="475807" y="327800"/>
            <a:ext cx="8192386" cy="13255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bstract smoke background">
            <a:extLst>
              <a:ext uri="{FF2B5EF4-FFF2-40B4-BE49-F238E27FC236}">
                <a16:creationId xmlns:a16="http://schemas.microsoft.com/office/drawing/2014/main" id="{B575C6EA-C4CB-DD02-DB52-2EE7C957D82D}"/>
              </a:ext>
            </a:extLst>
          </p:cNvPr>
          <p:cNvPicPr>
            <a:picLocks noChangeAspect="1"/>
          </p:cNvPicPr>
          <p:nvPr userDrawn="1"/>
        </p:nvPicPr>
        <p:blipFill rotWithShape="1">
          <a:blip r:embed="rId13">
            <a:alphaModFix amt="67000"/>
          </a:blip>
          <a:srcRect l="2246" r="9088"/>
          <a:stretch/>
        </p:blipFill>
        <p:spPr>
          <a:xfrm>
            <a:off x="475807" y="327800"/>
            <a:ext cx="8192386" cy="1325563"/>
          </a:xfrm>
          <a:custGeom>
            <a:avLst/>
            <a:gdLst>
              <a:gd name="connsiteX0" fmla="*/ 0 w 8192386"/>
              <a:gd name="connsiteY0" fmla="*/ 0 h 1325563"/>
              <a:gd name="connsiteX1" fmla="*/ 8192386 w 8192386"/>
              <a:gd name="connsiteY1" fmla="*/ 0 h 1325563"/>
              <a:gd name="connsiteX2" fmla="*/ 8192386 w 8192386"/>
              <a:gd name="connsiteY2" fmla="*/ 1325563 h 1325563"/>
              <a:gd name="connsiteX3" fmla="*/ 0 w 8192386"/>
              <a:gd name="connsiteY3" fmla="*/ 1325563 h 1325563"/>
              <a:gd name="connsiteX4" fmla="*/ 0 w 8192386"/>
              <a:gd name="connsiteY4" fmla="*/ 0 h 132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2386" h="1325563" fill="none" extrusionOk="0">
                <a:moveTo>
                  <a:pt x="0" y="0"/>
                </a:moveTo>
                <a:cubicBezTo>
                  <a:pt x="1541328" y="-33775"/>
                  <a:pt x="4118512" y="138873"/>
                  <a:pt x="8192386" y="0"/>
                </a:cubicBezTo>
                <a:cubicBezTo>
                  <a:pt x="8155051" y="134314"/>
                  <a:pt x="8258542" y="1010200"/>
                  <a:pt x="8192386" y="1325563"/>
                </a:cubicBezTo>
                <a:cubicBezTo>
                  <a:pt x="6275733" y="1188233"/>
                  <a:pt x="3539448" y="1187707"/>
                  <a:pt x="0" y="1325563"/>
                </a:cubicBezTo>
                <a:cubicBezTo>
                  <a:pt x="62396" y="856947"/>
                  <a:pt x="75313" y="162614"/>
                  <a:pt x="0" y="0"/>
                </a:cubicBezTo>
                <a:close/>
              </a:path>
              <a:path w="8192386" h="1325563" stroke="0" extrusionOk="0">
                <a:moveTo>
                  <a:pt x="0" y="0"/>
                </a:moveTo>
                <a:cubicBezTo>
                  <a:pt x="3612552" y="-101487"/>
                  <a:pt x="5132645" y="-162162"/>
                  <a:pt x="8192386" y="0"/>
                </a:cubicBezTo>
                <a:cubicBezTo>
                  <a:pt x="8089292" y="539953"/>
                  <a:pt x="8153881" y="886602"/>
                  <a:pt x="8192386" y="1325563"/>
                </a:cubicBezTo>
                <a:cubicBezTo>
                  <a:pt x="4647646" y="1375628"/>
                  <a:pt x="1081537" y="1167114"/>
                  <a:pt x="0" y="1325563"/>
                </a:cubicBezTo>
                <a:cubicBezTo>
                  <a:pt x="-54816" y="714844"/>
                  <a:pt x="-10506" y="182887"/>
                  <a:pt x="0" y="0"/>
                </a:cubicBezTo>
                <a:close/>
              </a:path>
            </a:pathLst>
          </a:custGeom>
          <a:ln>
            <a:solidFill>
              <a:srgbClr val="3333CC"/>
            </a:solidFill>
            <a:extLst>
              <a:ext uri="{C807C97D-BFC1-408E-A445-0C87EB9F89A2}">
                <ask:lineSketchStyleProps xmlns:ask="http://schemas.microsoft.com/office/drawing/2018/sketchyshapes" sd="981765707">
                  <a:prstGeom prst="rect">
                    <a:avLst/>
                  </a:prstGeom>
                  <ask:type>
                    <ask:lineSketchCurved/>
                  </ask:type>
                </ask:lineSketchStyleProps>
              </a:ext>
            </a:extLst>
          </a:ln>
        </p:spPr>
      </p:pic>
      <p:sp>
        <p:nvSpPr>
          <p:cNvPr id="10" name="Rectangle 9">
            <a:extLst>
              <a:ext uri="{FF2B5EF4-FFF2-40B4-BE49-F238E27FC236}">
                <a16:creationId xmlns:a16="http://schemas.microsoft.com/office/drawing/2014/main" id="{7EFF19D8-F130-CEC6-933A-3190DAD6393A}"/>
              </a:ext>
            </a:extLst>
          </p:cNvPr>
          <p:cNvSpPr/>
          <p:nvPr userDrawn="1"/>
        </p:nvSpPr>
        <p:spPr>
          <a:xfrm>
            <a:off x="470491" y="1892594"/>
            <a:ext cx="8232258" cy="4593265"/>
          </a:xfrm>
          <a:custGeom>
            <a:avLst/>
            <a:gdLst>
              <a:gd name="connsiteX0" fmla="*/ 0 w 8232258"/>
              <a:gd name="connsiteY0" fmla="*/ 0 h 4593265"/>
              <a:gd name="connsiteX1" fmla="*/ 8232258 w 8232258"/>
              <a:gd name="connsiteY1" fmla="*/ 0 h 4593265"/>
              <a:gd name="connsiteX2" fmla="*/ 8232258 w 8232258"/>
              <a:gd name="connsiteY2" fmla="*/ 4593265 h 4593265"/>
              <a:gd name="connsiteX3" fmla="*/ 0 w 8232258"/>
              <a:gd name="connsiteY3" fmla="*/ 4593265 h 4593265"/>
              <a:gd name="connsiteX4" fmla="*/ 0 w 8232258"/>
              <a:gd name="connsiteY4" fmla="*/ 0 h 4593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32258" h="4593265" fill="none" extrusionOk="0">
                <a:moveTo>
                  <a:pt x="0" y="0"/>
                </a:moveTo>
                <a:cubicBezTo>
                  <a:pt x="3016417" y="-109175"/>
                  <a:pt x="6913844" y="-48220"/>
                  <a:pt x="8232258" y="0"/>
                </a:cubicBezTo>
                <a:cubicBezTo>
                  <a:pt x="8127859" y="1988736"/>
                  <a:pt x="8243760" y="3998102"/>
                  <a:pt x="8232258" y="4593265"/>
                </a:cubicBezTo>
                <a:cubicBezTo>
                  <a:pt x="5403150" y="4560443"/>
                  <a:pt x="924829" y="4568705"/>
                  <a:pt x="0" y="4593265"/>
                </a:cubicBezTo>
                <a:cubicBezTo>
                  <a:pt x="-141869" y="2617502"/>
                  <a:pt x="-147724" y="1781215"/>
                  <a:pt x="0" y="0"/>
                </a:cubicBezTo>
                <a:close/>
              </a:path>
              <a:path w="8232258" h="4593265" stroke="0" extrusionOk="0">
                <a:moveTo>
                  <a:pt x="0" y="0"/>
                </a:moveTo>
                <a:cubicBezTo>
                  <a:pt x="3043843" y="56275"/>
                  <a:pt x="7171387" y="-36696"/>
                  <a:pt x="8232258" y="0"/>
                </a:cubicBezTo>
                <a:cubicBezTo>
                  <a:pt x="8082407" y="731170"/>
                  <a:pt x="8199220" y="3470535"/>
                  <a:pt x="8232258" y="4593265"/>
                </a:cubicBezTo>
                <a:cubicBezTo>
                  <a:pt x="5997392" y="4533811"/>
                  <a:pt x="3890291" y="4617360"/>
                  <a:pt x="0" y="4593265"/>
                </a:cubicBezTo>
                <a:cubicBezTo>
                  <a:pt x="-22238" y="2758409"/>
                  <a:pt x="-143762" y="826032"/>
                  <a:pt x="0" y="0"/>
                </a:cubicBezTo>
                <a:close/>
              </a:path>
            </a:pathLst>
          </a:custGeom>
          <a:solidFill>
            <a:schemeClr val="accent2">
              <a:lumMod val="20000"/>
              <a:lumOff val="80000"/>
            </a:schemeClr>
          </a:solidFill>
          <a:ln>
            <a:solidFill>
              <a:srgbClr val="3333CC"/>
            </a:solidFill>
            <a:extLst>
              <a:ext uri="{C807C97D-BFC1-408E-A445-0C87EB9F89A2}">
                <ask:lineSketchStyleProps xmlns:ask="http://schemas.microsoft.com/office/drawing/2018/sketchyshapes" sd="1617256088">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5846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940957-2F42-45CC-ADE7-0757C3F01C9F}" type="datetimeFigureOut">
              <a:rPr lang="en-US" smtClean="0"/>
              <a:t>4/2/2023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61D21-1A01-432D-A036-47B2D3F510D9}" type="slidenum">
              <a:rPr lang="en-US" smtClean="0"/>
              <a:t>‹#›</a:t>
            </a:fld>
            <a:endParaRPr lang="en-US"/>
          </a:p>
        </p:txBody>
      </p:sp>
      <p:pic>
        <p:nvPicPr>
          <p:cNvPr id="7" name="Picture 6" descr="Abstract smoke background">
            <a:extLst>
              <a:ext uri="{FF2B5EF4-FFF2-40B4-BE49-F238E27FC236}">
                <a16:creationId xmlns:a16="http://schemas.microsoft.com/office/drawing/2014/main" id="{5138A08B-D74A-31AA-F680-B9BA93C9587F}"/>
              </a:ext>
            </a:extLst>
          </p:cNvPr>
          <p:cNvPicPr>
            <a:picLocks noChangeAspect="1"/>
          </p:cNvPicPr>
          <p:nvPr userDrawn="1"/>
        </p:nvPicPr>
        <p:blipFill rotWithShape="1">
          <a:blip r:embed="rId13">
            <a:alphaModFix amt="67000"/>
            <a:lum bright="70000" contrast="-70000"/>
          </a:blip>
          <a:srcRect l="2246" r="9088"/>
          <a:stretch/>
        </p:blipFill>
        <p:spPr>
          <a:xfrm>
            <a:off x="22" y="1"/>
            <a:ext cx="9143978" cy="6857999"/>
          </a:xfrm>
          <a:prstGeom prst="rect">
            <a:avLst/>
          </a:prstGeom>
        </p:spPr>
      </p:pic>
    </p:spTree>
    <p:extLst>
      <p:ext uri="{BB962C8B-B14F-4D97-AF65-F5344CB8AC3E}">
        <p14:creationId xmlns:p14="http://schemas.microsoft.com/office/powerpoint/2010/main" val="399647880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A07AC1A-1E87-F145-CE33-C7C089D38E2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EE8EA72-00E1-E5EB-B970-946E131E838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C397817-E012-516B-4732-3328A1A476D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95A7EBA-F597-48F9-82AB-4F1729900ACC}" type="datetimeFigureOut">
              <a:rPr lang="en-US"/>
              <a:pPr>
                <a:defRPr/>
              </a:pPr>
              <a:t>4/2/2023</a:t>
            </a:fld>
            <a:endParaRPr lang="en-US"/>
          </a:p>
        </p:txBody>
      </p:sp>
      <p:sp>
        <p:nvSpPr>
          <p:cNvPr id="5" name="Footer Placeholder 4">
            <a:extLst>
              <a:ext uri="{FF2B5EF4-FFF2-40B4-BE49-F238E27FC236}">
                <a16:creationId xmlns:a16="http://schemas.microsoft.com/office/drawing/2014/main" id="{28A8A081-9AB0-BDB6-C75C-EFF49D6CD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52EAA27-A8DE-B0F7-0332-6D017253D2B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2405ED4-655D-49EA-80DE-5C0E5EA33836}" type="slidenum">
              <a:rPr lang="en-US"/>
              <a:pPr>
                <a:defRPr/>
              </a:pPr>
              <a:t>‹#›</a:t>
            </a:fld>
            <a:endParaRPr lang="en-US"/>
          </a:p>
        </p:txBody>
      </p:sp>
      <p:pic>
        <p:nvPicPr>
          <p:cNvPr id="7" name="Picture 6" descr="A close up of a book&#10;&#10;Description automatically generated">
            <a:extLst>
              <a:ext uri="{FF2B5EF4-FFF2-40B4-BE49-F238E27FC236}">
                <a16:creationId xmlns:a16="http://schemas.microsoft.com/office/drawing/2014/main" id="{C19043AB-DB36-D6D3-6D60-B4580C2D2FD9}"/>
              </a:ext>
            </a:extLst>
          </p:cNvPr>
          <p:cNvPicPr>
            <a:picLocks noChangeAspect="1"/>
          </p:cNvPicPr>
          <p:nvPr userDrawn="1"/>
        </p:nvPicPr>
        <p:blipFill rotWithShape="1">
          <a:blip r:embed="rId13">
            <a:duotone>
              <a:schemeClr val="accent1">
                <a:shade val="45000"/>
                <a:satMod val="135000"/>
              </a:schemeClr>
              <a:prstClr val="white"/>
            </a:duotone>
          </a:blip>
          <a:srcRect l="10037" r="-2" b="-2"/>
          <a:stretch/>
        </p:blipFill>
        <p:spPr>
          <a:xfrm>
            <a:off x="-1" y="-1"/>
            <a:ext cx="9243061" cy="6858001"/>
          </a:xfrm>
          <a:prstGeom prst="rect">
            <a:avLst/>
          </a:prstGeom>
        </p:spPr>
      </p:pic>
    </p:spTree>
    <p:extLst>
      <p:ext uri="{BB962C8B-B14F-4D97-AF65-F5344CB8AC3E}">
        <p14:creationId xmlns:p14="http://schemas.microsoft.com/office/powerpoint/2010/main" val="209124525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B4067D-36CF-2FAB-2DF5-AF2D09750F9B}"/>
              </a:ext>
            </a:extLst>
          </p:cNvPr>
          <p:cNvSpPr txBox="1"/>
          <p:nvPr/>
        </p:nvSpPr>
        <p:spPr>
          <a:xfrm>
            <a:off x="1457661" y="450612"/>
            <a:ext cx="6228678" cy="954107"/>
          </a:xfrm>
          <a:prstGeom prst="rect">
            <a:avLst/>
          </a:prstGeom>
          <a:noFill/>
        </p:spPr>
        <p:txBody>
          <a:bodyPr wrap="square" rtlCol="0">
            <a:spAutoFit/>
          </a:bodyPr>
          <a:lstStyle/>
          <a:p>
            <a:pPr algn="ctr"/>
            <a:r>
              <a:rPr lang="en-US" sz="2800" dirty="0">
                <a:latin typeface="Amasis MT Pro Medium" panose="02040604050005020304" pitchFamily="18" charset="0"/>
              </a:rPr>
              <a:t>Col. 3:1-4</a:t>
            </a:r>
          </a:p>
          <a:p>
            <a:pPr algn="ctr"/>
            <a:r>
              <a:rPr lang="en-US" sz="2800" dirty="0">
                <a:latin typeface="Amasis MT Pro Medium" panose="02040604050005020304" pitchFamily="18" charset="0"/>
              </a:rPr>
              <a:t>Set our affections on things above</a:t>
            </a:r>
          </a:p>
        </p:txBody>
      </p:sp>
      <p:sp>
        <p:nvSpPr>
          <p:cNvPr id="3" name="TextBox 2">
            <a:extLst>
              <a:ext uri="{FF2B5EF4-FFF2-40B4-BE49-F238E27FC236}">
                <a16:creationId xmlns:a16="http://schemas.microsoft.com/office/drawing/2014/main" id="{2C74C4D3-98C6-9767-E420-DCCD0B2A53D7}"/>
              </a:ext>
            </a:extLst>
          </p:cNvPr>
          <p:cNvSpPr txBox="1"/>
          <p:nvPr/>
        </p:nvSpPr>
        <p:spPr>
          <a:xfrm>
            <a:off x="1457661" y="1711050"/>
            <a:ext cx="6228678" cy="954107"/>
          </a:xfrm>
          <a:prstGeom prst="rect">
            <a:avLst/>
          </a:prstGeom>
          <a:noFill/>
        </p:spPr>
        <p:txBody>
          <a:bodyPr wrap="square" rtlCol="0">
            <a:spAutoFit/>
          </a:bodyPr>
          <a:lstStyle/>
          <a:p>
            <a:pPr algn="ctr"/>
            <a:r>
              <a:rPr lang="en-US" sz="2800" dirty="0">
                <a:latin typeface="Amasis MT Pro Medium" panose="02040604050005020304" pitchFamily="18" charset="0"/>
              </a:rPr>
              <a:t>Col. 3:5-9</a:t>
            </a:r>
          </a:p>
          <a:p>
            <a:pPr algn="ctr"/>
            <a:r>
              <a:rPr lang="en-US" sz="2800" dirty="0">
                <a:latin typeface="Amasis MT Pro Medium" panose="02040604050005020304" pitchFamily="18" charset="0"/>
              </a:rPr>
              <a:t>Put off the old man</a:t>
            </a:r>
          </a:p>
        </p:txBody>
      </p:sp>
    </p:spTree>
    <p:extLst>
      <p:ext uri="{BB962C8B-B14F-4D97-AF65-F5344CB8AC3E}">
        <p14:creationId xmlns:p14="http://schemas.microsoft.com/office/powerpoint/2010/main" val="2507386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48F197-ABBF-5D3B-8ED0-4128A275D396}"/>
              </a:ext>
            </a:extLst>
          </p:cNvPr>
          <p:cNvGrpSpPr/>
          <p:nvPr/>
        </p:nvGrpSpPr>
        <p:grpSpPr>
          <a:xfrm>
            <a:off x="1102657" y="553749"/>
            <a:ext cx="6949439" cy="1603725"/>
            <a:chOff x="1473797" y="553749"/>
            <a:chExt cx="6262743" cy="1603725"/>
          </a:xfrm>
        </p:grpSpPr>
        <p:sp>
          <p:nvSpPr>
            <p:cNvPr id="5" name="TextBox 4">
              <a:extLst>
                <a:ext uri="{FF2B5EF4-FFF2-40B4-BE49-F238E27FC236}">
                  <a16:creationId xmlns:a16="http://schemas.microsoft.com/office/drawing/2014/main" id="{0B5AA6AA-EC37-5519-83C2-2253BE5A3546}"/>
                </a:ext>
              </a:extLst>
            </p:cNvPr>
            <p:cNvSpPr txBox="1"/>
            <p:nvPr/>
          </p:nvSpPr>
          <p:spPr>
            <a:xfrm>
              <a:off x="1507862" y="587814"/>
              <a:ext cx="6228678"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Put Off the Old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473797" y="553749"/>
              <a:ext cx="6228678"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masis MT Pro Black" panose="02040A04050005020304" pitchFamily="18" charset="0"/>
                  <a:ea typeface="+mn-ea"/>
                  <a:cs typeface="+mn-cs"/>
                </a:rPr>
                <a:t>Put Off the Old Man</a:t>
              </a:r>
            </a:p>
          </p:txBody>
        </p:sp>
      </p:grpSp>
      <p:grpSp>
        <p:nvGrpSpPr>
          <p:cNvPr id="9" name="Group 8">
            <a:extLst>
              <a:ext uri="{FF2B5EF4-FFF2-40B4-BE49-F238E27FC236}">
                <a16:creationId xmlns:a16="http://schemas.microsoft.com/office/drawing/2014/main" id="{98D2F0ED-CA45-89B6-6261-FEC510F39092}"/>
              </a:ext>
            </a:extLst>
          </p:cNvPr>
          <p:cNvGrpSpPr/>
          <p:nvPr/>
        </p:nvGrpSpPr>
        <p:grpSpPr>
          <a:xfrm>
            <a:off x="1437933" y="5630419"/>
            <a:ext cx="6248406" cy="550721"/>
            <a:chOff x="1437933" y="5630419"/>
            <a:chExt cx="6248406" cy="550721"/>
          </a:xfrm>
        </p:grpSpPr>
        <p:sp>
          <p:nvSpPr>
            <p:cNvPr id="7" name="TextBox 6">
              <a:extLst>
                <a:ext uri="{FF2B5EF4-FFF2-40B4-BE49-F238E27FC236}">
                  <a16:creationId xmlns:a16="http://schemas.microsoft.com/office/drawing/2014/main" id="{AC58F55C-511D-BF5A-A11C-A9D0C39FFB4F}"/>
                </a:ext>
              </a:extLst>
            </p:cNvPr>
            <p:cNvSpPr txBox="1"/>
            <p:nvPr/>
          </p:nvSpPr>
          <p:spPr>
            <a:xfrm>
              <a:off x="1457661" y="5657920"/>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Colossians 3:5-9</a:t>
              </a:r>
            </a:p>
          </p:txBody>
        </p:sp>
        <p:sp>
          <p:nvSpPr>
            <p:cNvPr id="8" name="TextBox 7">
              <a:extLst>
                <a:ext uri="{FF2B5EF4-FFF2-40B4-BE49-F238E27FC236}">
                  <a16:creationId xmlns:a16="http://schemas.microsoft.com/office/drawing/2014/main" id="{919BB1DF-9734-6103-34C8-ECB01E0E9EEC}"/>
                </a:ext>
              </a:extLst>
            </p:cNvPr>
            <p:cNvSpPr txBox="1"/>
            <p:nvPr/>
          </p:nvSpPr>
          <p:spPr>
            <a:xfrm>
              <a:off x="1437933" y="5630419"/>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masis MT Pro Black" panose="02040A04050005020304" pitchFamily="18" charset="0"/>
                  <a:ea typeface="+mn-ea"/>
                  <a:cs typeface="+mn-cs"/>
                </a:rPr>
                <a:t>Colossians 3:5-9</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89785" y="1613733"/>
            <a:ext cx="7524974" cy="1277499"/>
          </a:xfrm>
          <a:custGeom>
            <a:avLst/>
            <a:gdLst>
              <a:gd name="connsiteX0" fmla="*/ 0 w 7524974"/>
              <a:gd name="connsiteY0" fmla="*/ 212921 h 1277499"/>
              <a:gd name="connsiteX1" fmla="*/ 212921 w 7524974"/>
              <a:gd name="connsiteY1" fmla="*/ 0 h 1277499"/>
              <a:gd name="connsiteX2" fmla="*/ 7312053 w 7524974"/>
              <a:gd name="connsiteY2" fmla="*/ 0 h 1277499"/>
              <a:gd name="connsiteX3" fmla="*/ 7524974 w 7524974"/>
              <a:gd name="connsiteY3" fmla="*/ 212921 h 1277499"/>
              <a:gd name="connsiteX4" fmla="*/ 7524974 w 7524974"/>
              <a:gd name="connsiteY4" fmla="*/ 1064578 h 1277499"/>
              <a:gd name="connsiteX5" fmla="*/ 7312053 w 7524974"/>
              <a:gd name="connsiteY5" fmla="*/ 1277499 h 1277499"/>
              <a:gd name="connsiteX6" fmla="*/ 212921 w 7524974"/>
              <a:gd name="connsiteY6" fmla="*/ 1277499 h 1277499"/>
              <a:gd name="connsiteX7" fmla="*/ 0 w 7524974"/>
              <a:gd name="connsiteY7" fmla="*/ 1064578 h 1277499"/>
              <a:gd name="connsiteX8" fmla="*/ 0 w 7524974"/>
              <a:gd name="connsiteY8" fmla="*/ 212921 h 127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277499" fill="none" extrusionOk="0">
                <a:moveTo>
                  <a:pt x="0" y="212921"/>
                </a:moveTo>
                <a:cubicBezTo>
                  <a:pt x="-8497" y="83326"/>
                  <a:pt x="85034" y="-15148"/>
                  <a:pt x="212921" y="0"/>
                </a:cubicBezTo>
                <a:cubicBezTo>
                  <a:pt x="1448482" y="-73545"/>
                  <a:pt x="4858396" y="152048"/>
                  <a:pt x="7312053" y="0"/>
                </a:cubicBezTo>
                <a:cubicBezTo>
                  <a:pt x="7427766" y="6413"/>
                  <a:pt x="7531683" y="79122"/>
                  <a:pt x="7524974" y="212921"/>
                </a:cubicBezTo>
                <a:cubicBezTo>
                  <a:pt x="7558433" y="575398"/>
                  <a:pt x="7542352" y="907592"/>
                  <a:pt x="7524974" y="1064578"/>
                </a:cubicBezTo>
                <a:cubicBezTo>
                  <a:pt x="7512431" y="1185274"/>
                  <a:pt x="7439423" y="1276238"/>
                  <a:pt x="7312053" y="1277499"/>
                </a:cubicBezTo>
                <a:cubicBezTo>
                  <a:pt x="5627220" y="1420294"/>
                  <a:pt x="952375" y="1437269"/>
                  <a:pt x="212921" y="1277499"/>
                </a:cubicBezTo>
                <a:cubicBezTo>
                  <a:pt x="102806" y="1266907"/>
                  <a:pt x="2300" y="1180497"/>
                  <a:pt x="0" y="1064578"/>
                </a:cubicBezTo>
                <a:cubicBezTo>
                  <a:pt x="4235" y="736402"/>
                  <a:pt x="56464" y="509722"/>
                  <a:pt x="0" y="212921"/>
                </a:cubicBezTo>
                <a:close/>
              </a:path>
              <a:path w="7524974" h="1277499" stroke="0" extrusionOk="0">
                <a:moveTo>
                  <a:pt x="0" y="212921"/>
                </a:moveTo>
                <a:cubicBezTo>
                  <a:pt x="-8311" y="75107"/>
                  <a:pt x="110658" y="14038"/>
                  <a:pt x="212921" y="0"/>
                </a:cubicBezTo>
                <a:cubicBezTo>
                  <a:pt x="3692546" y="133790"/>
                  <a:pt x="3955654" y="72498"/>
                  <a:pt x="7312053" y="0"/>
                </a:cubicBezTo>
                <a:cubicBezTo>
                  <a:pt x="7423553" y="16949"/>
                  <a:pt x="7523215" y="95121"/>
                  <a:pt x="7524974" y="212921"/>
                </a:cubicBezTo>
                <a:cubicBezTo>
                  <a:pt x="7483519" y="509051"/>
                  <a:pt x="7453379" y="794506"/>
                  <a:pt x="7524974" y="1064578"/>
                </a:cubicBezTo>
                <a:cubicBezTo>
                  <a:pt x="7525245" y="1184177"/>
                  <a:pt x="7434919" y="1278301"/>
                  <a:pt x="7312053" y="1277499"/>
                </a:cubicBezTo>
                <a:cubicBezTo>
                  <a:pt x="3778777" y="1133728"/>
                  <a:pt x="3444765" y="1414107"/>
                  <a:pt x="212921" y="1277499"/>
                </a:cubicBezTo>
                <a:cubicBezTo>
                  <a:pt x="97515" y="1280480"/>
                  <a:pt x="-6846" y="1195499"/>
                  <a:pt x="0" y="1064578"/>
                </a:cubicBezTo>
                <a:cubicBezTo>
                  <a:pt x="37679" y="642995"/>
                  <a:pt x="5193" y="330434"/>
                  <a:pt x="0" y="21292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rgbClr val="3333CC"/>
                </a:solidFill>
                <a:effectLst/>
                <a:uLnTx/>
                <a:uFillTx/>
                <a:latin typeface="Amasis MT Pro Light" panose="02040304050005020304" pitchFamily="18" charset="0"/>
                <a:ea typeface="+mn-ea"/>
                <a:cs typeface="+mn-cs"/>
              </a:rPr>
              <a:t>What is to be Done With the Old Man (vv. 5, 8-9)?</a:t>
            </a:r>
          </a:p>
        </p:txBody>
      </p:sp>
      <p:sp>
        <p:nvSpPr>
          <p:cNvPr id="10" name="Rectangle: Rounded Corners 9">
            <a:extLst>
              <a:ext uri="{FF2B5EF4-FFF2-40B4-BE49-F238E27FC236}">
                <a16:creationId xmlns:a16="http://schemas.microsoft.com/office/drawing/2014/main" id="{A8EF4CFC-E898-1A8B-8EB6-503B45B1EA76}"/>
              </a:ext>
            </a:extLst>
          </p:cNvPr>
          <p:cNvSpPr/>
          <p:nvPr/>
        </p:nvSpPr>
        <p:spPr>
          <a:xfrm>
            <a:off x="789785" y="3125393"/>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3200" b="0" i="0" u="none" strike="noStrike" kern="1200" cap="none" spc="0" normalizeH="0" baseline="0" noProof="0" dirty="0">
                <a:ln>
                  <a:noFill/>
                </a:ln>
                <a:solidFill>
                  <a:srgbClr val="3333CC"/>
                </a:solidFill>
                <a:effectLst/>
                <a:uLnTx/>
                <a:uFillTx/>
                <a:latin typeface="Amasis MT Pro Light" panose="02040304050005020304" pitchFamily="18" charset="0"/>
                <a:ea typeface="+mn-ea"/>
                <a:cs typeface="+mn-cs"/>
              </a:rPr>
              <a:t>What is the Old Man (vv. 5, 8-9)?</a:t>
            </a:r>
          </a:p>
        </p:txBody>
      </p:sp>
      <p:sp>
        <p:nvSpPr>
          <p:cNvPr id="12" name="Rectangle: Rounded Corners 11">
            <a:extLst>
              <a:ext uri="{FF2B5EF4-FFF2-40B4-BE49-F238E27FC236}">
                <a16:creationId xmlns:a16="http://schemas.microsoft.com/office/drawing/2014/main" id="{9989A415-9413-EBB5-0669-BD32F8B2DCF8}"/>
              </a:ext>
            </a:extLst>
          </p:cNvPr>
          <p:cNvSpPr/>
          <p:nvPr/>
        </p:nvSpPr>
        <p:spPr>
          <a:xfrm>
            <a:off x="789785" y="4346540"/>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3200" b="0" i="0" u="none" strike="noStrike" kern="1200" cap="none" spc="0" normalizeH="0" baseline="0" noProof="0" dirty="0">
                <a:ln>
                  <a:noFill/>
                </a:ln>
                <a:solidFill>
                  <a:srgbClr val="3333CC"/>
                </a:solidFill>
                <a:effectLst/>
                <a:uLnTx/>
                <a:uFillTx/>
                <a:latin typeface="Amasis MT Pro Light" panose="02040304050005020304" pitchFamily="18" charset="0"/>
                <a:ea typeface="+mn-ea"/>
                <a:cs typeface="+mn-cs"/>
              </a:rPr>
              <a:t>Why Put Off the Old Man (vv. 6-7)?</a:t>
            </a:r>
          </a:p>
        </p:txBody>
      </p:sp>
    </p:spTree>
    <p:extLst>
      <p:ext uri="{BB962C8B-B14F-4D97-AF65-F5344CB8AC3E}">
        <p14:creationId xmlns:p14="http://schemas.microsoft.com/office/powerpoint/2010/main" val="2109334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40655BE-DA14-4F8D-1E09-56D360E3C3E3}"/>
              </a:ext>
            </a:extLst>
          </p:cNvPr>
          <p:cNvGrpSpPr/>
          <p:nvPr/>
        </p:nvGrpSpPr>
        <p:grpSpPr>
          <a:xfrm>
            <a:off x="1554479" y="1528501"/>
            <a:ext cx="6268122" cy="2151159"/>
            <a:chOff x="1554479" y="1528501"/>
            <a:chExt cx="6268122" cy="2151159"/>
          </a:xfrm>
        </p:grpSpPr>
        <p:sp>
          <p:nvSpPr>
            <p:cNvPr id="5" name="TextBox 4">
              <a:extLst>
                <a:ext uri="{FF2B5EF4-FFF2-40B4-BE49-F238E27FC236}">
                  <a16:creationId xmlns:a16="http://schemas.microsoft.com/office/drawing/2014/main" id="{0B5AA6AA-EC37-5519-83C2-2253BE5A3546}"/>
                </a:ext>
              </a:extLst>
            </p:cNvPr>
            <p:cNvSpPr txBox="1"/>
            <p:nvPr/>
          </p:nvSpPr>
          <p:spPr>
            <a:xfrm>
              <a:off x="1593923" y="1556002"/>
              <a:ext cx="6228678" cy="2123658"/>
            </a:xfrm>
            <a:prstGeom prst="rect">
              <a:avLst/>
            </a:prstGeom>
            <a:noFill/>
          </p:spPr>
          <p:txBody>
            <a:bodyPr wrap="square" rtlCol="0">
              <a:spAutoFit/>
            </a:bodyPr>
            <a:lstStyle/>
            <a:p>
              <a:pPr algn="ctr"/>
              <a:r>
                <a:rPr lang="en-US" sz="6600" dirty="0">
                  <a:latin typeface="Amasis MT Pro Black" panose="02040A04050005020304" pitchFamily="18" charset="0"/>
                </a:rPr>
                <a:t>Put On the New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554479" y="1528501"/>
              <a:ext cx="6228678" cy="2123658"/>
            </a:xfrm>
            <a:prstGeom prst="rect">
              <a:avLst/>
            </a:prstGeom>
            <a:noFill/>
          </p:spPr>
          <p:txBody>
            <a:bodyPr wrap="square" rtlCol="0">
              <a:spAutoFit/>
            </a:bodyPr>
            <a:lstStyle/>
            <a:p>
              <a:pPr algn="ctr"/>
              <a:r>
                <a:rPr lang="en-US" sz="6600" dirty="0">
                  <a:solidFill>
                    <a:schemeClr val="bg1"/>
                  </a:solidFill>
                  <a:effectLst>
                    <a:outerShdw blurRad="38100" dist="38100" dir="2700000" algn="tl">
                      <a:srgbClr val="000000">
                        <a:alpha val="43137"/>
                      </a:srgbClr>
                    </a:outerShdw>
                  </a:effectLst>
                  <a:latin typeface="Amasis MT Pro Black" panose="02040A04050005020304" pitchFamily="18" charset="0"/>
                </a:rPr>
                <a:t>Put On the New Man</a:t>
              </a:r>
            </a:p>
          </p:txBody>
        </p:sp>
      </p:grpSp>
      <p:grpSp>
        <p:nvGrpSpPr>
          <p:cNvPr id="3" name="Group 2">
            <a:extLst>
              <a:ext uri="{FF2B5EF4-FFF2-40B4-BE49-F238E27FC236}">
                <a16:creationId xmlns:a16="http://schemas.microsoft.com/office/drawing/2014/main" id="{8295DF91-4B66-13CB-81D8-6A7064FE750D}"/>
              </a:ext>
            </a:extLst>
          </p:cNvPr>
          <p:cNvGrpSpPr/>
          <p:nvPr/>
        </p:nvGrpSpPr>
        <p:grpSpPr>
          <a:xfrm>
            <a:off x="1441524" y="5635798"/>
            <a:ext cx="6244815" cy="545342"/>
            <a:chOff x="1441524" y="5635798"/>
            <a:chExt cx="6244815" cy="545342"/>
          </a:xfrm>
        </p:grpSpPr>
        <p:sp>
          <p:nvSpPr>
            <p:cNvPr id="7" name="TextBox 6">
              <a:extLst>
                <a:ext uri="{FF2B5EF4-FFF2-40B4-BE49-F238E27FC236}">
                  <a16:creationId xmlns:a16="http://schemas.microsoft.com/office/drawing/2014/main" id="{AC58F55C-511D-BF5A-A11C-A9D0C39FFB4F}"/>
                </a:ext>
              </a:extLst>
            </p:cNvPr>
            <p:cNvSpPr txBox="1"/>
            <p:nvPr/>
          </p:nvSpPr>
          <p:spPr>
            <a:xfrm>
              <a:off x="1457661" y="5657920"/>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3:10-17</a:t>
              </a:r>
            </a:p>
          </p:txBody>
        </p:sp>
        <p:sp>
          <p:nvSpPr>
            <p:cNvPr id="8" name="TextBox 7">
              <a:extLst>
                <a:ext uri="{FF2B5EF4-FFF2-40B4-BE49-F238E27FC236}">
                  <a16:creationId xmlns:a16="http://schemas.microsoft.com/office/drawing/2014/main" id="{919BB1DF-9734-6103-34C8-ECB01E0E9EEC}"/>
                </a:ext>
              </a:extLst>
            </p:cNvPr>
            <p:cNvSpPr txBox="1"/>
            <p:nvPr/>
          </p:nvSpPr>
          <p:spPr>
            <a:xfrm>
              <a:off x="1441524" y="5635798"/>
              <a:ext cx="6228678" cy="523220"/>
            </a:xfrm>
            <a:prstGeom prst="rect">
              <a:avLst/>
            </a:prstGeom>
            <a:noFill/>
          </p:spPr>
          <p:txBody>
            <a:bodyPr wrap="square" rtlCol="0">
              <a:spAutoFit/>
            </a:bodyPr>
            <a:lstStyle/>
            <a:p>
              <a:pPr algn="ctr"/>
              <a:r>
                <a:rPr lang="en-US" sz="2800" dirty="0">
                  <a:solidFill>
                    <a:schemeClr val="bg1"/>
                  </a:solidFill>
                  <a:latin typeface="Amasis MT Pro Black" panose="02040A04050005020304" pitchFamily="18" charset="0"/>
                </a:rPr>
                <a:t>Colossians 3:10-17</a:t>
              </a:r>
            </a:p>
          </p:txBody>
        </p:sp>
      </p:grpSp>
    </p:spTree>
    <p:extLst>
      <p:ext uri="{BB962C8B-B14F-4D97-AF65-F5344CB8AC3E}">
        <p14:creationId xmlns:p14="http://schemas.microsoft.com/office/powerpoint/2010/main" val="2691860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7CE581-9DA0-785B-150D-C625195AE996}"/>
              </a:ext>
            </a:extLst>
          </p:cNvPr>
          <p:cNvSpPr txBox="1"/>
          <p:nvPr/>
        </p:nvSpPr>
        <p:spPr>
          <a:xfrm>
            <a:off x="941294" y="828338"/>
            <a:ext cx="7508837" cy="1754326"/>
          </a:xfrm>
          <a:prstGeom prst="rect">
            <a:avLst/>
          </a:prstGeom>
          <a:noFill/>
        </p:spPr>
        <p:txBody>
          <a:bodyPr wrap="square" rtlCol="0">
            <a:spAutoFit/>
          </a:bodyPr>
          <a:lstStyle/>
          <a:p>
            <a:pPr algn="ctr"/>
            <a:r>
              <a:rPr lang="en-US" sz="3600" dirty="0">
                <a:effectLst/>
                <a:latin typeface="Amasis MT Pro Medium" panose="02040604050005020304" pitchFamily="18" charset="0"/>
                <a:ea typeface="Times New Roman" panose="02020603050405020304" pitchFamily="18" charset="0"/>
              </a:rPr>
              <a:t>It is not enough to stop sin, but the Christian must take on a whole new life of service to God</a:t>
            </a:r>
            <a:endParaRPr lang="en-US" sz="3600" dirty="0">
              <a:latin typeface="Amasis MT Pro Medium" panose="02040604050005020304" pitchFamily="18" charset="0"/>
            </a:endParaRPr>
          </a:p>
        </p:txBody>
      </p:sp>
      <p:sp>
        <p:nvSpPr>
          <p:cNvPr id="3" name="TextBox 2">
            <a:extLst>
              <a:ext uri="{FF2B5EF4-FFF2-40B4-BE49-F238E27FC236}">
                <a16:creationId xmlns:a16="http://schemas.microsoft.com/office/drawing/2014/main" id="{29F09FDF-FA29-1DF9-4BA1-6017ED917A04}"/>
              </a:ext>
            </a:extLst>
          </p:cNvPr>
          <p:cNvSpPr txBox="1"/>
          <p:nvPr/>
        </p:nvSpPr>
        <p:spPr>
          <a:xfrm>
            <a:off x="1121484" y="3305841"/>
            <a:ext cx="7148456" cy="1938992"/>
          </a:xfrm>
          <a:custGeom>
            <a:avLst/>
            <a:gdLst>
              <a:gd name="connsiteX0" fmla="*/ 0 w 7148456"/>
              <a:gd name="connsiteY0" fmla="*/ 0 h 1938992"/>
              <a:gd name="connsiteX1" fmla="*/ 7148456 w 7148456"/>
              <a:gd name="connsiteY1" fmla="*/ 0 h 1938992"/>
              <a:gd name="connsiteX2" fmla="*/ 7148456 w 7148456"/>
              <a:gd name="connsiteY2" fmla="*/ 1938992 h 1938992"/>
              <a:gd name="connsiteX3" fmla="*/ 0 w 7148456"/>
              <a:gd name="connsiteY3" fmla="*/ 1938992 h 1938992"/>
              <a:gd name="connsiteX4" fmla="*/ 0 w 7148456"/>
              <a:gd name="connsiteY4" fmla="*/ 0 h 1938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8456" h="1938992" fill="none" extrusionOk="0">
                <a:moveTo>
                  <a:pt x="0" y="0"/>
                </a:moveTo>
                <a:cubicBezTo>
                  <a:pt x="2383168" y="-33775"/>
                  <a:pt x="6259547" y="138873"/>
                  <a:pt x="7148456" y="0"/>
                </a:cubicBezTo>
                <a:cubicBezTo>
                  <a:pt x="7074685" y="688923"/>
                  <a:pt x="6992573" y="1207466"/>
                  <a:pt x="7148456" y="1938992"/>
                </a:cubicBezTo>
                <a:cubicBezTo>
                  <a:pt x="5373034" y="1801662"/>
                  <a:pt x="1169931" y="1801136"/>
                  <a:pt x="0" y="1938992"/>
                </a:cubicBezTo>
                <a:cubicBezTo>
                  <a:pt x="152408" y="1194507"/>
                  <a:pt x="73868" y="503404"/>
                  <a:pt x="0" y="0"/>
                </a:cubicBezTo>
                <a:close/>
              </a:path>
              <a:path w="7148456" h="1938992" stroke="0" extrusionOk="0">
                <a:moveTo>
                  <a:pt x="0" y="0"/>
                </a:moveTo>
                <a:cubicBezTo>
                  <a:pt x="1148675" y="-101487"/>
                  <a:pt x="5814939" y="-162162"/>
                  <a:pt x="7148456" y="0"/>
                </a:cubicBezTo>
                <a:cubicBezTo>
                  <a:pt x="7209169" y="291184"/>
                  <a:pt x="7087384" y="1111448"/>
                  <a:pt x="7148456" y="1938992"/>
                </a:cubicBezTo>
                <a:cubicBezTo>
                  <a:pt x="5319309" y="1989057"/>
                  <a:pt x="1475478" y="1780543"/>
                  <a:pt x="0" y="1938992"/>
                </a:cubicBezTo>
                <a:cubicBezTo>
                  <a:pt x="-24452" y="1684313"/>
                  <a:pt x="-67663" y="797899"/>
                  <a:pt x="0" y="0"/>
                </a:cubicBezTo>
                <a:close/>
              </a:path>
            </a:pathLst>
          </a:custGeom>
          <a:solidFill>
            <a:schemeClr val="bg1"/>
          </a:solidFill>
          <a:ln>
            <a:solidFill>
              <a:srgbClr val="3333CC"/>
            </a:solidFill>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wrap="square" rtlCol="0">
            <a:spAutoFit/>
          </a:bodyPr>
          <a:lstStyle/>
          <a:p>
            <a:r>
              <a:rPr lang="en-US" sz="2400" dirty="0">
                <a:effectLst/>
                <a:latin typeface="Abadi Extra Light" panose="020B0204020104020204" pitchFamily="34" charset="0"/>
                <a:ea typeface="Times New Roman" panose="02020603050405020304" pitchFamily="18" charset="0"/>
              </a:rPr>
              <a:t>“When a man becomes a Christian, there ought to be a complete change in his personality.”</a:t>
            </a:r>
            <a:r>
              <a:rPr lang="en-US" sz="2400" dirty="0">
                <a:effectLst/>
                <a:latin typeface="Abadi Extra Light" panose="020B0204020104020204" pitchFamily="34" charset="0"/>
              </a:rPr>
              <a:t> </a:t>
            </a:r>
          </a:p>
          <a:p>
            <a:endParaRPr lang="en-US" sz="2400" dirty="0">
              <a:latin typeface="Abadi Extra Light" panose="020B0204020104020204" pitchFamily="34" charset="0"/>
              <a:ea typeface="Times New Roman" panose="02020603050405020304" pitchFamily="18" charset="0"/>
            </a:endParaRPr>
          </a:p>
          <a:p>
            <a:r>
              <a:rPr lang="en-US" sz="2400" dirty="0">
                <a:effectLst/>
                <a:latin typeface="Abadi Extra Light" panose="020B0204020104020204" pitchFamily="34" charset="0"/>
                <a:ea typeface="Times New Roman" panose="02020603050405020304" pitchFamily="18" charset="0"/>
              </a:rPr>
              <a:t>William Barclay, </a:t>
            </a:r>
            <a:r>
              <a:rPr lang="en-US" sz="2400" i="1" dirty="0">
                <a:effectLst/>
                <a:latin typeface="Abadi Extra Light" panose="020B0204020104020204" pitchFamily="34" charset="0"/>
                <a:ea typeface="Times New Roman" panose="02020603050405020304" pitchFamily="18" charset="0"/>
              </a:rPr>
              <a:t>The Letters to the Philippians, Colossians, and Thessalonians,</a:t>
            </a:r>
            <a:r>
              <a:rPr lang="en-US" sz="2400" dirty="0">
                <a:effectLst/>
                <a:latin typeface="Abadi Extra Light" panose="020B0204020104020204" pitchFamily="34" charset="0"/>
                <a:ea typeface="Times New Roman" panose="02020603050405020304" pitchFamily="18" charset="0"/>
              </a:rPr>
              <a:t> 185</a:t>
            </a:r>
          </a:p>
        </p:txBody>
      </p:sp>
    </p:spTree>
    <p:extLst>
      <p:ext uri="{BB962C8B-B14F-4D97-AF65-F5344CB8AC3E}">
        <p14:creationId xmlns:p14="http://schemas.microsoft.com/office/powerpoint/2010/main" val="1456955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E05AE1F-1479-DACE-FC22-B2CFF4CEFDEE}"/>
              </a:ext>
            </a:extLst>
          </p:cNvPr>
          <p:cNvSpPr txBox="1"/>
          <p:nvPr/>
        </p:nvSpPr>
        <p:spPr>
          <a:xfrm>
            <a:off x="1457661" y="450612"/>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3:10-13</a:t>
            </a:r>
          </a:p>
        </p:txBody>
      </p:sp>
      <p:sp>
        <p:nvSpPr>
          <p:cNvPr id="2" name="Text Box 4">
            <a:extLst>
              <a:ext uri="{FF2B5EF4-FFF2-40B4-BE49-F238E27FC236}">
                <a16:creationId xmlns:a16="http://schemas.microsoft.com/office/drawing/2014/main" id="{B09C16AD-BAD9-6640-FB55-FBCBA3DF683C}"/>
              </a:ext>
            </a:extLst>
          </p:cNvPr>
          <p:cNvSpPr txBox="1">
            <a:spLocks noChangeArrowheads="1"/>
          </p:cNvSpPr>
          <p:nvPr/>
        </p:nvSpPr>
        <p:spPr bwMode="auto">
          <a:xfrm>
            <a:off x="533400" y="955675"/>
            <a:ext cx="80772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dirty="0">
                <a:latin typeface="Times New Roman" panose="02020603050405020304" pitchFamily="18" charset="0"/>
              </a:rPr>
              <a:t>10</a:t>
            </a:r>
            <a:r>
              <a:rPr lang="en-US" altLang="en-US" sz="2800" b="0" dirty="0">
                <a:latin typeface="Times New Roman" panose="02020603050405020304" pitchFamily="18" charset="0"/>
              </a:rPr>
              <a:t> and have put on the new man who is renewed in knowledge according to the image of Him who created him, </a:t>
            </a:r>
          </a:p>
          <a:p>
            <a:r>
              <a:rPr lang="en-US" altLang="en-US" sz="2800" b="1" dirty="0">
                <a:latin typeface="Times New Roman" panose="02020603050405020304" pitchFamily="18" charset="0"/>
              </a:rPr>
              <a:t>11</a:t>
            </a:r>
            <a:r>
              <a:rPr lang="en-US" altLang="en-US" sz="2800" b="0" dirty="0">
                <a:latin typeface="Times New Roman" panose="02020603050405020304" pitchFamily="18" charset="0"/>
              </a:rPr>
              <a:t> where there is neither Greek nor Jew, circumcised nor uncircumcised, barbarian, Scythian, slave nor free, but Christ is all and in all. </a:t>
            </a:r>
          </a:p>
          <a:p>
            <a:r>
              <a:rPr lang="en-US" altLang="en-US" sz="2800" b="1" dirty="0">
                <a:latin typeface="Times New Roman" panose="02020603050405020304" pitchFamily="18" charset="0"/>
              </a:rPr>
              <a:t>12</a:t>
            </a:r>
            <a:r>
              <a:rPr lang="en-US" altLang="en-US" sz="2800" b="0" dirty="0">
                <a:latin typeface="Times New Roman" panose="02020603050405020304" pitchFamily="18" charset="0"/>
              </a:rPr>
              <a:t> Therefore, as the elect of God, holy and beloved, put on tender mercies, kindness, humility, meekness, longsuffering; </a:t>
            </a:r>
          </a:p>
          <a:p>
            <a:r>
              <a:rPr lang="en-US" altLang="en-US" sz="2800" b="1" dirty="0">
                <a:latin typeface="Times New Roman" panose="02020603050405020304" pitchFamily="18" charset="0"/>
              </a:rPr>
              <a:t>13</a:t>
            </a:r>
            <a:r>
              <a:rPr lang="en-US" altLang="en-US" sz="2800" b="0" dirty="0">
                <a:latin typeface="Times New Roman" panose="02020603050405020304" pitchFamily="18" charset="0"/>
              </a:rPr>
              <a:t> bearing with one another, and forgiving one another, if anyone has a complaint against another; even as Christ forgave you, so you also must do. </a:t>
            </a:r>
          </a:p>
        </p:txBody>
      </p:sp>
    </p:spTree>
    <p:extLst>
      <p:ext uri="{BB962C8B-B14F-4D97-AF65-F5344CB8AC3E}">
        <p14:creationId xmlns:p14="http://schemas.microsoft.com/office/powerpoint/2010/main" val="1826283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97D5C7-4D35-1C91-5E96-246F13E98E0B}"/>
              </a:ext>
            </a:extLst>
          </p:cNvPr>
          <p:cNvSpPr txBox="1"/>
          <p:nvPr/>
        </p:nvSpPr>
        <p:spPr>
          <a:xfrm>
            <a:off x="1457661" y="450612"/>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3:14-17</a:t>
            </a:r>
          </a:p>
        </p:txBody>
      </p:sp>
      <p:sp>
        <p:nvSpPr>
          <p:cNvPr id="3" name="Text Box 4">
            <a:extLst>
              <a:ext uri="{FF2B5EF4-FFF2-40B4-BE49-F238E27FC236}">
                <a16:creationId xmlns:a16="http://schemas.microsoft.com/office/drawing/2014/main" id="{5F5A2B88-5BF2-EF18-03C6-E0EC36DEB753}"/>
              </a:ext>
            </a:extLst>
          </p:cNvPr>
          <p:cNvSpPr txBox="1">
            <a:spLocks noChangeArrowheads="1"/>
          </p:cNvSpPr>
          <p:nvPr/>
        </p:nvSpPr>
        <p:spPr bwMode="auto">
          <a:xfrm>
            <a:off x="533400" y="955675"/>
            <a:ext cx="80772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dirty="0">
                <a:latin typeface="Times New Roman" panose="02020603050405020304" pitchFamily="18" charset="0"/>
              </a:rPr>
              <a:t>14</a:t>
            </a:r>
            <a:r>
              <a:rPr lang="en-US" altLang="en-US" sz="2800" b="0" dirty="0">
                <a:latin typeface="Times New Roman" panose="02020603050405020304" pitchFamily="18" charset="0"/>
              </a:rPr>
              <a:t> But above all these things put on love, which is the bond of perfection. </a:t>
            </a:r>
          </a:p>
          <a:p>
            <a:r>
              <a:rPr lang="en-US" altLang="en-US" sz="2800" b="1" dirty="0">
                <a:latin typeface="Times New Roman" panose="02020603050405020304" pitchFamily="18" charset="0"/>
              </a:rPr>
              <a:t>15</a:t>
            </a:r>
            <a:r>
              <a:rPr lang="en-US" altLang="en-US" sz="2800" b="0" dirty="0">
                <a:latin typeface="Times New Roman" panose="02020603050405020304" pitchFamily="18" charset="0"/>
              </a:rPr>
              <a:t> And let the peace of God rule in your hearts, to which also you were called in one body; and be thankful. </a:t>
            </a:r>
          </a:p>
          <a:p>
            <a:r>
              <a:rPr lang="en-US" altLang="en-US" sz="2800" b="1" dirty="0">
                <a:latin typeface="Times New Roman" panose="02020603050405020304" pitchFamily="18" charset="0"/>
              </a:rPr>
              <a:t>16</a:t>
            </a:r>
            <a:r>
              <a:rPr lang="en-US" altLang="en-US" sz="2800" b="0" dirty="0">
                <a:latin typeface="Times New Roman" panose="02020603050405020304" pitchFamily="18" charset="0"/>
              </a:rPr>
              <a:t> Let the word of Christ dwell in you richly in all wisdom, teaching and admonishing one another in psalms and hymns and spiritual songs, singing with grace in your hearts to the Lord. </a:t>
            </a:r>
          </a:p>
          <a:p>
            <a:r>
              <a:rPr lang="en-US" altLang="en-US" sz="2800" b="1" dirty="0">
                <a:latin typeface="Times New Roman" panose="02020603050405020304" pitchFamily="18" charset="0"/>
              </a:rPr>
              <a:t>17</a:t>
            </a:r>
            <a:r>
              <a:rPr lang="en-US" altLang="en-US" sz="2800" b="0" dirty="0">
                <a:latin typeface="Times New Roman" panose="02020603050405020304" pitchFamily="18" charset="0"/>
              </a:rPr>
              <a:t> And whatever you do in word or deed, do all in the name of the Lord Jesus, giving thanks to God the Father through Him. </a:t>
            </a:r>
          </a:p>
        </p:txBody>
      </p:sp>
    </p:spTree>
    <p:extLst>
      <p:ext uri="{BB962C8B-B14F-4D97-AF65-F5344CB8AC3E}">
        <p14:creationId xmlns:p14="http://schemas.microsoft.com/office/powerpoint/2010/main" val="3206418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6E7610B-0A45-9E4F-74FD-A21FEB49A854}"/>
              </a:ext>
            </a:extLst>
          </p:cNvPr>
          <p:cNvGrpSpPr/>
          <p:nvPr/>
        </p:nvGrpSpPr>
        <p:grpSpPr>
          <a:xfrm>
            <a:off x="1107210" y="548372"/>
            <a:ext cx="6944886" cy="870439"/>
            <a:chOff x="1107210" y="548372"/>
            <a:chExt cx="6944886" cy="870439"/>
          </a:xfrm>
        </p:grpSpPr>
        <p:sp>
          <p:nvSpPr>
            <p:cNvPr id="5" name="TextBox 4">
              <a:extLst>
                <a:ext uri="{FF2B5EF4-FFF2-40B4-BE49-F238E27FC236}">
                  <a16:creationId xmlns:a16="http://schemas.microsoft.com/office/drawing/2014/main" id="{0B5AA6AA-EC37-5519-83C2-2253BE5A3546}"/>
                </a:ext>
              </a:extLst>
            </p:cNvPr>
            <p:cNvSpPr txBox="1"/>
            <p:nvPr/>
          </p:nvSpPr>
          <p:spPr>
            <a:xfrm>
              <a:off x="1140457" y="587814"/>
              <a:ext cx="6911639" cy="830997"/>
            </a:xfrm>
            <a:prstGeom prst="rect">
              <a:avLst/>
            </a:prstGeom>
            <a:noFill/>
          </p:spPr>
          <p:txBody>
            <a:bodyPr wrap="square" rtlCol="0">
              <a:spAutoFit/>
            </a:bodyPr>
            <a:lstStyle/>
            <a:p>
              <a:pPr algn="ctr"/>
              <a:r>
                <a:rPr lang="en-US" sz="4800" dirty="0">
                  <a:latin typeface="Amasis MT Pro Black" panose="02040A04050005020304" pitchFamily="18" charset="0"/>
                </a:rPr>
                <a:t>Put On the New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107210" y="548372"/>
              <a:ext cx="6911639" cy="830997"/>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Put On the New Man</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93376" y="159911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The Nature of the New Man (vv. 10-11)</a:t>
            </a:r>
          </a:p>
        </p:txBody>
      </p:sp>
      <p:grpSp>
        <p:nvGrpSpPr>
          <p:cNvPr id="3" name="Group 2">
            <a:extLst>
              <a:ext uri="{FF2B5EF4-FFF2-40B4-BE49-F238E27FC236}">
                <a16:creationId xmlns:a16="http://schemas.microsoft.com/office/drawing/2014/main" id="{FD7EE74E-495B-FC58-2128-409734722E52}"/>
              </a:ext>
            </a:extLst>
          </p:cNvPr>
          <p:cNvGrpSpPr/>
          <p:nvPr/>
        </p:nvGrpSpPr>
        <p:grpSpPr>
          <a:xfrm>
            <a:off x="1441524" y="5635798"/>
            <a:ext cx="6244815" cy="545342"/>
            <a:chOff x="1441524" y="5635798"/>
            <a:chExt cx="6244815" cy="545342"/>
          </a:xfrm>
        </p:grpSpPr>
        <p:sp>
          <p:nvSpPr>
            <p:cNvPr id="10" name="TextBox 9">
              <a:extLst>
                <a:ext uri="{FF2B5EF4-FFF2-40B4-BE49-F238E27FC236}">
                  <a16:creationId xmlns:a16="http://schemas.microsoft.com/office/drawing/2014/main" id="{C478642B-0637-CD4A-A29B-36DE3A0B21D0}"/>
                </a:ext>
              </a:extLst>
            </p:cNvPr>
            <p:cNvSpPr txBox="1"/>
            <p:nvPr/>
          </p:nvSpPr>
          <p:spPr>
            <a:xfrm>
              <a:off x="1457661" y="5657920"/>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3:10-17</a:t>
              </a:r>
            </a:p>
          </p:txBody>
        </p:sp>
        <p:sp>
          <p:nvSpPr>
            <p:cNvPr id="11" name="TextBox 10">
              <a:extLst>
                <a:ext uri="{FF2B5EF4-FFF2-40B4-BE49-F238E27FC236}">
                  <a16:creationId xmlns:a16="http://schemas.microsoft.com/office/drawing/2014/main" id="{A2A91854-1324-EE67-7B65-E82825613955}"/>
                </a:ext>
              </a:extLst>
            </p:cNvPr>
            <p:cNvSpPr txBox="1"/>
            <p:nvPr/>
          </p:nvSpPr>
          <p:spPr>
            <a:xfrm>
              <a:off x="1441524" y="5635798"/>
              <a:ext cx="6228678" cy="523220"/>
            </a:xfrm>
            <a:prstGeom prst="rect">
              <a:avLst/>
            </a:prstGeom>
            <a:noFill/>
          </p:spPr>
          <p:txBody>
            <a:bodyPr wrap="square" rtlCol="0">
              <a:spAutoFit/>
            </a:bodyPr>
            <a:lstStyle/>
            <a:p>
              <a:pPr algn="ctr"/>
              <a:r>
                <a:rPr lang="en-US" sz="2800" dirty="0">
                  <a:solidFill>
                    <a:schemeClr val="bg1"/>
                  </a:solidFill>
                  <a:latin typeface="Amasis MT Pro Black" panose="02040A04050005020304" pitchFamily="18" charset="0"/>
                </a:rPr>
                <a:t>Colossians 3:10-17</a:t>
              </a:r>
            </a:p>
          </p:txBody>
        </p:sp>
      </p:grpSp>
    </p:spTree>
    <p:extLst>
      <p:ext uri="{BB962C8B-B14F-4D97-AF65-F5344CB8AC3E}">
        <p14:creationId xmlns:p14="http://schemas.microsoft.com/office/powerpoint/2010/main" val="2546401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48BF48-22CD-7626-E59D-4C6CC87D0103}"/>
              </a:ext>
            </a:extLst>
          </p:cNvPr>
          <p:cNvSpPr txBox="1"/>
          <p:nvPr/>
        </p:nvSpPr>
        <p:spPr>
          <a:xfrm>
            <a:off x="809513" y="2185618"/>
            <a:ext cx="7737438" cy="2985433"/>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He is not old (v. 10)</a:t>
            </a:r>
          </a:p>
          <a:p>
            <a:pPr marL="514350" indent="-514350">
              <a:buFont typeface="+mj-lt"/>
              <a:buAutoNum type="alphaUcPeriod"/>
            </a:pPr>
            <a:endParaRPr lang="en-US" sz="1000" dirty="0">
              <a:latin typeface="Amasis MT Pro Light" panose="02040304050005020304" pitchFamily="18" charset="0"/>
            </a:endParaRPr>
          </a:p>
          <a:p>
            <a:pPr marL="514350" indent="-514350">
              <a:buFont typeface="+mj-lt"/>
              <a:buAutoNum type="alphaUcPeriod"/>
            </a:pPr>
            <a:r>
              <a:rPr lang="en-US" sz="2800" dirty="0">
                <a:latin typeface="Amasis MT Pro Light" panose="02040304050005020304" pitchFamily="18" charset="0"/>
              </a:rPr>
              <a:t>He never grows old (v. 10)</a:t>
            </a:r>
          </a:p>
          <a:p>
            <a:pPr marL="971550" lvl="1" indent="-514350">
              <a:buFont typeface="+mj-lt"/>
              <a:buAutoNum type="arabicPeriod"/>
            </a:pPr>
            <a:r>
              <a:rPr lang="en-US" sz="2800" i="1" dirty="0">
                <a:latin typeface="Amasis MT Pro Light" panose="02040304050005020304" pitchFamily="18" charset="0"/>
              </a:rPr>
              <a:t>He is renewed in knowledge</a:t>
            </a:r>
          </a:p>
          <a:p>
            <a:pPr marL="971550" lvl="1" indent="-514350">
              <a:buFont typeface="+mj-lt"/>
              <a:buAutoNum type="arabicPeriod"/>
            </a:pPr>
            <a:r>
              <a:rPr lang="en-US" sz="2800" i="1" dirty="0">
                <a:latin typeface="Amasis MT Pro Light" panose="02040304050005020304" pitchFamily="18" charset="0"/>
              </a:rPr>
              <a:t>Renewal is according to the image of Him who created him</a:t>
            </a:r>
          </a:p>
          <a:p>
            <a:pPr marL="514350" indent="-514350">
              <a:buFont typeface="+mj-lt"/>
              <a:buAutoNum type="alphaUcPeriod"/>
            </a:pPr>
            <a:endParaRPr lang="en-US" sz="1000" dirty="0">
              <a:latin typeface="Amasis MT Pro Light" panose="02040304050005020304" pitchFamily="18" charset="0"/>
            </a:endParaRPr>
          </a:p>
          <a:p>
            <a:pPr marL="514350" indent="-514350">
              <a:buFont typeface="+mj-lt"/>
              <a:buAutoNum type="alphaUcPeriod"/>
            </a:pPr>
            <a:r>
              <a:rPr lang="en-US" sz="2800" dirty="0">
                <a:latin typeface="Amasis MT Pro Light" panose="02040304050005020304" pitchFamily="18" charset="0"/>
              </a:rPr>
              <a:t>He has none of the old barriers (v. 11)</a:t>
            </a:r>
          </a:p>
        </p:txBody>
      </p:sp>
      <p:sp>
        <p:nvSpPr>
          <p:cNvPr id="4" name="Rectangle: Rounded Corners 3">
            <a:extLst>
              <a:ext uri="{FF2B5EF4-FFF2-40B4-BE49-F238E27FC236}">
                <a16:creationId xmlns:a16="http://schemas.microsoft.com/office/drawing/2014/main" id="{F961F444-B266-AC9E-31FE-B98E2300C5C5}"/>
              </a:ext>
            </a:extLst>
          </p:cNvPr>
          <p:cNvSpPr/>
          <p:nvPr/>
        </p:nvSpPr>
        <p:spPr>
          <a:xfrm>
            <a:off x="607807" y="464182"/>
            <a:ext cx="7879977" cy="1063404"/>
          </a:xfrm>
          <a:custGeom>
            <a:avLst/>
            <a:gdLst>
              <a:gd name="connsiteX0" fmla="*/ 0 w 7879977"/>
              <a:gd name="connsiteY0" fmla="*/ 177238 h 1063404"/>
              <a:gd name="connsiteX1" fmla="*/ 177238 w 7879977"/>
              <a:gd name="connsiteY1" fmla="*/ 0 h 1063404"/>
              <a:gd name="connsiteX2" fmla="*/ 7702739 w 7879977"/>
              <a:gd name="connsiteY2" fmla="*/ 0 h 1063404"/>
              <a:gd name="connsiteX3" fmla="*/ 7879977 w 7879977"/>
              <a:gd name="connsiteY3" fmla="*/ 177238 h 1063404"/>
              <a:gd name="connsiteX4" fmla="*/ 7879977 w 7879977"/>
              <a:gd name="connsiteY4" fmla="*/ 886166 h 1063404"/>
              <a:gd name="connsiteX5" fmla="*/ 7702739 w 7879977"/>
              <a:gd name="connsiteY5" fmla="*/ 1063404 h 1063404"/>
              <a:gd name="connsiteX6" fmla="*/ 177238 w 7879977"/>
              <a:gd name="connsiteY6" fmla="*/ 1063404 h 1063404"/>
              <a:gd name="connsiteX7" fmla="*/ 0 w 7879977"/>
              <a:gd name="connsiteY7" fmla="*/ 886166 h 1063404"/>
              <a:gd name="connsiteX8" fmla="*/ 0 w 7879977"/>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79977" h="1063404" fill="none" extrusionOk="0">
                <a:moveTo>
                  <a:pt x="0" y="177238"/>
                </a:moveTo>
                <a:cubicBezTo>
                  <a:pt x="-5503" y="71579"/>
                  <a:pt x="69887" y="-13929"/>
                  <a:pt x="177238" y="0"/>
                </a:cubicBezTo>
                <a:cubicBezTo>
                  <a:pt x="3556145" y="-73545"/>
                  <a:pt x="5087859" y="152048"/>
                  <a:pt x="7702739" y="0"/>
                </a:cubicBezTo>
                <a:cubicBezTo>
                  <a:pt x="7795824" y="16374"/>
                  <a:pt x="7884529" y="68356"/>
                  <a:pt x="7879977" y="177238"/>
                </a:cubicBezTo>
                <a:cubicBezTo>
                  <a:pt x="7822897" y="305434"/>
                  <a:pt x="7867071" y="770668"/>
                  <a:pt x="7879977" y="886166"/>
                </a:cubicBezTo>
                <a:cubicBezTo>
                  <a:pt x="7865428" y="987652"/>
                  <a:pt x="7803055" y="1063091"/>
                  <a:pt x="7702739" y="1063404"/>
                </a:cubicBezTo>
                <a:cubicBezTo>
                  <a:pt x="6927580" y="1206199"/>
                  <a:pt x="2338371" y="1223174"/>
                  <a:pt x="177238" y="1063404"/>
                </a:cubicBezTo>
                <a:cubicBezTo>
                  <a:pt x="82340" y="1059172"/>
                  <a:pt x="5289" y="980202"/>
                  <a:pt x="0" y="886166"/>
                </a:cubicBezTo>
                <a:cubicBezTo>
                  <a:pt x="62672" y="772636"/>
                  <a:pt x="-15454" y="316514"/>
                  <a:pt x="0" y="177238"/>
                </a:cubicBezTo>
                <a:close/>
              </a:path>
              <a:path w="7879977" h="1063404" stroke="0" extrusionOk="0">
                <a:moveTo>
                  <a:pt x="0" y="177238"/>
                </a:moveTo>
                <a:cubicBezTo>
                  <a:pt x="-2573" y="73092"/>
                  <a:pt x="88882" y="8727"/>
                  <a:pt x="177238" y="0"/>
                </a:cubicBezTo>
                <a:cubicBezTo>
                  <a:pt x="3555658" y="133790"/>
                  <a:pt x="4714323" y="72498"/>
                  <a:pt x="7702739" y="0"/>
                </a:cubicBezTo>
                <a:cubicBezTo>
                  <a:pt x="7797710" y="8109"/>
                  <a:pt x="7860564" y="77064"/>
                  <a:pt x="7879977" y="177238"/>
                </a:cubicBezTo>
                <a:cubicBezTo>
                  <a:pt x="7862482" y="462537"/>
                  <a:pt x="7870416" y="706392"/>
                  <a:pt x="7879977" y="886166"/>
                </a:cubicBezTo>
                <a:cubicBezTo>
                  <a:pt x="7880552" y="988303"/>
                  <a:pt x="7807479" y="1064446"/>
                  <a:pt x="7702739" y="1063404"/>
                </a:cubicBezTo>
                <a:cubicBezTo>
                  <a:pt x="4100120" y="919633"/>
                  <a:pt x="2281691"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The Nature of the New Man (vv. 10-11)</a:t>
            </a:r>
          </a:p>
        </p:txBody>
      </p:sp>
    </p:spTree>
    <p:extLst>
      <p:ext uri="{BB962C8B-B14F-4D97-AF65-F5344CB8AC3E}">
        <p14:creationId xmlns:p14="http://schemas.microsoft.com/office/powerpoint/2010/main" val="3069592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6E7610B-0A45-9E4F-74FD-A21FEB49A854}"/>
              </a:ext>
            </a:extLst>
          </p:cNvPr>
          <p:cNvGrpSpPr/>
          <p:nvPr/>
        </p:nvGrpSpPr>
        <p:grpSpPr>
          <a:xfrm>
            <a:off x="1107210" y="548372"/>
            <a:ext cx="6944886" cy="870439"/>
            <a:chOff x="1107210" y="548372"/>
            <a:chExt cx="6944886" cy="870439"/>
          </a:xfrm>
        </p:grpSpPr>
        <p:sp>
          <p:nvSpPr>
            <p:cNvPr id="5" name="TextBox 4">
              <a:extLst>
                <a:ext uri="{FF2B5EF4-FFF2-40B4-BE49-F238E27FC236}">
                  <a16:creationId xmlns:a16="http://schemas.microsoft.com/office/drawing/2014/main" id="{0B5AA6AA-EC37-5519-83C2-2253BE5A3546}"/>
                </a:ext>
              </a:extLst>
            </p:cNvPr>
            <p:cNvSpPr txBox="1"/>
            <p:nvPr/>
          </p:nvSpPr>
          <p:spPr>
            <a:xfrm>
              <a:off x="1140457" y="587814"/>
              <a:ext cx="6911639" cy="830997"/>
            </a:xfrm>
            <a:prstGeom prst="rect">
              <a:avLst/>
            </a:prstGeom>
            <a:noFill/>
          </p:spPr>
          <p:txBody>
            <a:bodyPr wrap="square" rtlCol="0">
              <a:spAutoFit/>
            </a:bodyPr>
            <a:lstStyle/>
            <a:p>
              <a:pPr algn="ctr"/>
              <a:r>
                <a:rPr lang="en-US" sz="4800" dirty="0">
                  <a:latin typeface="Amasis MT Pro Black" panose="02040A04050005020304" pitchFamily="18" charset="0"/>
                </a:rPr>
                <a:t>Put On the New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107210" y="548372"/>
              <a:ext cx="6911639" cy="830997"/>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Put On the New Man</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93376" y="159911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chemeClr val="bg1">
                    <a:lumMod val="65000"/>
                  </a:schemeClr>
                </a:solidFill>
                <a:latin typeface="Amasis MT Pro Light" panose="02040304050005020304" pitchFamily="18" charset="0"/>
              </a:rPr>
              <a:t>The Nature of the New Man (vv. 10-11)</a:t>
            </a:r>
          </a:p>
        </p:txBody>
      </p:sp>
      <p:grpSp>
        <p:nvGrpSpPr>
          <p:cNvPr id="3" name="Group 2">
            <a:extLst>
              <a:ext uri="{FF2B5EF4-FFF2-40B4-BE49-F238E27FC236}">
                <a16:creationId xmlns:a16="http://schemas.microsoft.com/office/drawing/2014/main" id="{FD7EE74E-495B-FC58-2128-409734722E52}"/>
              </a:ext>
            </a:extLst>
          </p:cNvPr>
          <p:cNvGrpSpPr/>
          <p:nvPr/>
        </p:nvGrpSpPr>
        <p:grpSpPr>
          <a:xfrm>
            <a:off x="1441524" y="5635798"/>
            <a:ext cx="6244815" cy="545342"/>
            <a:chOff x="1441524" y="5635798"/>
            <a:chExt cx="6244815" cy="545342"/>
          </a:xfrm>
        </p:grpSpPr>
        <p:sp>
          <p:nvSpPr>
            <p:cNvPr id="10" name="TextBox 9">
              <a:extLst>
                <a:ext uri="{FF2B5EF4-FFF2-40B4-BE49-F238E27FC236}">
                  <a16:creationId xmlns:a16="http://schemas.microsoft.com/office/drawing/2014/main" id="{C478642B-0637-CD4A-A29B-36DE3A0B21D0}"/>
                </a:ext>
              </a:extLst>
            </p:cNvPr>
            <p:cNvSpPr txBox="1"/>
            <p:nvPr/>
          </p:nvSpPr>
          <p:spPr>
            <a:xfrm>
              <a:off x="1457661" y="5657920"/>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3:10-17</a:t>
              </a:r>
            </a:p>
          </p:txBody>
        </p:sp>
        <p:sp>
          <p:nvSpPr>
            <p:cNvPr id="11" name="TextBox 10">
              <a:extLst>
                <a:ext uri="{FF2B5EF4-FFF2-40B4-BE49-F238E27FC236}">
                  <a16:creationId xmlns:a16="http://schemas.microsoft.com/office/drawing/2014/main" id="{A2A91854-1324-EE67-7B65-E82825613955}"/>
                </a:ext>
              </a:extLst>
            </p:cNvPr>
            <p:cNvSpPr txBox="1"/>
            <p:nvPr/>
          </p:nvSpPr>
          <p:spPr>
            <a:xfrm>
              <a:off x="1441524" y="5635798"/>
              <a:ext cx="6228678" cy="523220"/>
            </a:xfrm>
            <a:prstGeom prst="rect">
              <a:avLst/>
            </a:prstGeom>
            <a:noFill/>
          </p:spPr>
          <p:txBody>
            <a:bodyPr wrap="square" rtlCol="0">
              <a:spAutoFit/>
            </a:bodyPr>
            <a:lstStyle/>
            <a:p>
              <a:pPr algn="ctr"/>
              <a:r>
                <a:rPr lang="en-US" sz="2800" dirty="0">
                  <a:solidFill>
                    <a:schemeClr val="bg1"/>
                  </a:solidFill>
                  <a:latin typeface="Amasis MT Pro Black" panose="02040A04050005020304" pitchFamily="18" charset="0"/>
                </a:rPr>
                <a:t>Colossians 3:10-17</a:t>
              </a:r>
            </a:p>
          </p:txBody>
        </p:sp>
      </p:grpSp>
      <p:sp>
        <p:nvSpPr>
          <p:cNvPr id="13" name="Rectangle: Rounded Corners 12">
            <a:extLst>
              <a:ext uri="{FF2B5EF4-FFF2-40B4-BE49-F238E27FC236}">
                <a16:creationId xmlns:a16="http://schemas.microsoft.com/office/drawing/2014/main" id="{96306592-B169-4343-2306-27FF02C2ADE1}"/>
              </a:ext>
            </a:extLst>
          </p:cNvPr>
          <p:cNvSpPr/>
          <p:nvPr/>
        </p:nvSpPr>
        <p:spPr>
          <a:xfrm>
            <a:off x="793376" y="2932830"/>
            <a:ext cx="7524974" cy="1119773"/>
          </a:xfrm>
          <a:custGeom>
            <a:avLst/>
            <a:gdLst>
              <a:gd name="connsiteX0" fmla="*/ 0 w 7524974"/>
              <a:gd name="connsiteY0" fmla="*/ 186633 h 1119773"/>
              <a:gd name="connsiteX1" fmla="*/ 186633 w 7524974"/>
              <a:gd name="connsiteY1" fmla="*/ 0 h 1119773"/>
              <a:gd name="connsiteX2" fmla="*/ 7338341 w 7524974"/>
              <a:gd name="connsiteY2" fmla="*/ 0 h 1119773"/>
              <a:gd name="connsiteX3" fmla="*/ 7524974 w 7524974"/>
              <a:gd name="connsiteY3" fmla="*/ 186633 h 1119773"/>
              <a:gd name="connsiteX4" fmla="*/ 7524974 w 7524974"/>
              <a:gd name="connsiteY4" fmla="*/ 933140 h 1119773"/>
              <a:gd name="connsiteX5" fmla="*/ 7338341 w 7524974"/>
              <a:gd name="connsiteY5" fmla="*/ 1119773 h 1119773"/>
              <a:gd name="connsiteX6" fmla="*/ 186633 w 7524974"/>
              <a:gd name="connsiteY6" fmla="*/ 1119773 h 1119773"/>
              <a:gd name="connsiteX7" fmla="*/ 0 w 7524974"/>
              <a:gd name="connsiteY7" fmla="*/ 933140 h 1119773"/>
              <a:gd name="connsiteX8" fmla="*/ 0 w 7524974"/>
              <a:gd name="connsiteY8" fmla="*/ 186633 h 111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19773" fill="none" extrusionOk="0">
                <a:moveTo>
                  <a:pt x="0" y="186633"/>
                </a:moveTo>
                <a:cubicBezTo>
                  <a:pt x="-6738" y="74040"/>
                  <a:pt x="73325" y="-15059"/>
                  <a:pt x="186633" y="0"/>
                </a:cubicBezTo>
                <a:cubicBezTo>
                  <a:pt x="2716354" y="-73545"/>
                  <a:pt x="5280653" y="152048"/>
                  <a:pt x="7338341" y="0"/>
                </a:cubicBezTo>
                <a:cubicBezTo>
                  <a:pt x="7440790" y="2136"/>
                  <a:pt x="7526654" y="79499"/>
                  <a:pt x="7524974" y="186633"/>
                </a:cubicBezTo>
                <a:cubicBezTo>
                  <a:pt x="7488154" y="511119"/>
                  <a:pt x="7560536" y="641602"/>
                  <a:pt x="7524974" y="933140"/>
                </a:cubicBezTo>
                <a:cubicBezTo>
                  <a:pt x="7508392" y="1040317"/>
                  <a:pt x="7458834" y="1117526"/>
                  <a:pt x="7338341" y="1119773"/>
                </a:cubicBezTo>
                <a:cubicBezTo>
                  <a:pt x="5369358" y="1262568"/>
                  <a:pt x="2714530" y="1279543"/>
                  <a:pt x="186633" y="1119773"/>
                </a:cubicBezTo>
                <a:cubicBezTo>
                  <a:pt x="94698" y="1103994"/>
                  <a:pt x="10863" y="1028307"/>
                  <a:pt x="0" y="933140"/>
                </a:cubicBezTo>
                <a:cubicBezTo>
                  <a:pt x="15221" y="740857"/>
                  <a:pt x="-3980" y="264975"/>
                  <a:pt x="0" y="186633"/>
                </a:cubicBezTo>
                <a:close/>
              </a:path>
              <a:path w="7524974" h="1119773" stroke="0" extrusionOk="0">
                <a:moveTo>
                  <a:pt x="0" y="186633"/>
                </a:moveTo>
                <a:cubicBezTo>
                  <a:pt x="-2952" y="76376"/>
                  <a:pt x="95354" y="10802"/>
                  <a:pt x="186633" y="0"/>
                </a:cubicBezTo>
                <a:cubicBezTo>
                  <a:pt x="3589593" y="133790"/>
                  <a:pt x="4967863" y="72498"/>
                  <a:pt x="7338341" y="0"/>
                </a:cubicBezTo>
                <a:cubicBezTo>
                  <a:pt x="7437611" y="10585"/>
                  <a:pt x="7507878" y="81543"/>
                  <a:pt x="7524974" y="186633"/>
                </a:cubicBezTo>
                <a:cubicBezTo>
                  <a:pt x="7540064" y="461200"/>
                  <a:pt x="7459766" y="809343"/>
                  <a:pt x="7524974" y="933140"/>
                </a:cubicBezTo>
                <a:cubicBezTo>
                  <a:pt x="7527499" y="1054884"/>
                  <a:pt x="7452097" y="1121397"/>
                  <a:pt x="7338341" y="1119773"/>
                </a:cubicBezTo>
                <a:cubicBezTo>
                  <a:pt x="3860700" y="976002"/>
                  <a:pt x="1443028" y="1256381"/>
                  <a:pt x="186633" y="1119773"/>
                </a:cubicBezTo>
                <a:cubicBezTo>
                  <a:pt x="91242" y="1130246"/>
                  <a:pt x="-7131" y="1050097"/>
                  <a:pt x="0" y="933140"/>
                </a:cubicBezTo>
                <a:cubicBezTo>
                  <a:pt x="-46473" y="659146"/>
                  <a:pt x="-44768" y="436221"/>
                  <a:pt x="0" y="186633"/>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The Character of the New Man          (vv. 12-16a)</a:t>
            </a:r>
          </a:p>
        </p:txBody>
      </p:sp>
    </p:spTree>
    <p:extLst>
      <p:ext uri="{BB962C8B-B14F-4D97-AF65-F5344CB8AC3E}">
        <p14:creationId xmlns:p14="http://schemas.microsoft.com/office/powerpoint/2010/main" val="2383312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9779DD0-1439-6144-8BC7-B1FF1752E9D1}"/>
              </a:ext>
            </a:extLst>
          </p:cNvPr>
          <p:cNvSpPr/>
          <p:nvPr/>
        </p:nvSpPr>
        <p:spPr>
          <a:xfrm>
            <a:off x="832373" y="453194"/>
            <a:ext cx="7479254" cy="1042120"/>
          </a:xfrm>
          <a:custGeom>
            <a:avLst/>
            <a:gdLst>
              <a:gd name="connsiteX0" fmla="*/ 0 w 7479254"/>
              <a:gd name="connsiteY0" fmla="*/ 173690 h 1042120"/>
              <a:gd name="connsiteX1" fmla="*/ 173690 w 7479254"/>
              <a:gd name="connsiteY1" fmla="*/ 0 h 1042120"/>
              <a:gd name="connsiteX2" fmla="*/ 7305564 w 7479254"/>
              <a:gd name="connsiteY2" fmla="*/ 0 h 1042120"/>
              <a:gd name="connsiteX3" fmla="*/ 7479254 w 7479254"/>
              <a:gd name="connsiteY3" fmla="*/ 173690 h 1042120"/>
              <a:gd name="connsiteX4" fmla="*/ 7479254 w 7479254"/>
              <a:gd name="connsiteY4" fmla="*/ 868430 h 1042120"/>
              <a:gd name="connsiteX5" fmla="*/ 7305564 w 7479254"/>
              <a:gd name="connsiteY5" fmla="*/ 1042120 h 1042120"/>
              <a:gd name="connsiteX6" fmla="*/ 173690 w 7479254"/>
              <a:gd name="connsiteY6" fmla="*/ 1042120 h 1042120"/>
              <a:gd name="connsiteX7" fmla="*/ 0 w 7479254"/>
              <a:gd name="connsiteY7" fmla="*/ 868430 h 1042120"/>
              <a:gd name="connsiteX8" fmla="*/ 0 w 7479254"/>
              <a:gd name="connsiteY8" fmla="*/ 173690 h 104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79254" h="1042120" fill="none" extrusionOk="0">
                <a:moveTo>
                  <a:pt x="0" y="173690"/>
                </a:moveTo>
                <a:cubicBezTo>
                  <a:pt x="-6272" y="68905"/>
                  <a:pt x="76762" y="-1474"/>
                  <a:pt x="173690" y="0"/>
                </a:cubicBezTo>
                <a:cubicBezTo>
                  <a:pt x="2587872" y="-73545"/>
                  <a:pt x="5459478" y="152048"/>
                  <a:pt x="7305564" y="0"/>
                </a:cubicBezTo>
                <a:cubicBezTo>
                  <a:pt x="7398592" y="9883"/>
                  <a:pt x="7480794" y="74043"/>
                  <a:pt x="7479254" y="173690"/>
                </a:cubicBezTo>
                <a:cubicBezTo>
                  <a:pt x="7508058" y="417310"/>
                  <a:pt x="7482763" y="678613"/>
                  <a:pt x="7479254" y="868430"/>
                </a:cubicBezTo>
                <a:cubicBezTo>
                  <a:pt x="7469323" y="966813"/>
                  <a:pt x="7417868" y="1040007"/>
                  <a:pt x="7305564" y="1042120"/>
                </a:cubicBezTo>
                <a:cubicBezTo>
                  <a:pt x="6142343" y="1184915"/>
                  <a:pt x="2015211" y="1201890"/>
                  <a:pt x="173690" y="1042120"/>
                </a:cubicBezTo>
                <a:cubicBezTo>
                  <a:pt x="85277" y="1031479"/>
                  <a:pt x="14870" y="953531"/>
                  <a:pt x="0" y="868430"/>
                </a:cubicBezTo>
                <a:cubicBezTo>
                  <a:pt x="-997" y="690676"/>
                  <a:pt x="29143" y="418057"/>
                  <a:pt x="0" y="173690"/>
                </a:cubicBezTo>
                <a:close/>
              </a:path>
              <a:path w="7479254" h="1042120" stroke="0" extrusionOk="0">
                <a:moveTo>
                  <a:pt x="0" y="173690"/>
                </a:moveTo>
                <a:cubicBezTo>
                  <a:pt x="-5217" y="65071"/>
                  <a:pt x="91075" y="12190"/>
                  <a:pt x="173690" y="0"/>
                </a:cubicBezTo>
                <a:cubicBezTo>
                  <a:pt x="2185044" y="133790"/>
                  <a:pt x="4213869" y="72498"/>
                  <a:pt x="7305564" y="0"/>
                </a:cubicBezTo>
                <a:cubicBezTo>
                  <a:pt x="7396266" y="14533"/>
                  <a:pt x="7477858" y="77599"/>
                  <a:pt x="7479254" y="173690"/>
                </a:cubicBezTo>
                <a:cubicBezTo>
                  <a:pt x="7525478" y="263991"/>
                  <a:pt x="7505126" y="755759"/>
                  <a:pt x="7479254" y="868430"/>
                </a:cubicBezTo>
                <a:cubicBezTo>
                  <a:pt x="7479801" y="968397"/>
                  <a:pt x="7407673" y="1043060"/>
                  <a:pt x="7305564" y="1042120"/>
                </a:cubicBezTo>
                <a:cubicBezTo>
                  <a:pt x="5227463" y="898349"/>
                  <a:pt x="3234860" y="1178728"/>
                  <a:pt x="173690" y="1042120"/>
                </a:cubicBezTo>
                <a:cubicBezTo>
                  <a:pt x="87047" y="1054772"/>
                  <a:pt x="-746" y="965808"/>
                  <a:pt x="0" y="868430"/>
                </a:cubicBezTo>
                <a:cubicBezTo>
                  <a:pt x="-58257" y="703586"/>
                  <a:pt x="20041" y="415633"/>
                  <a:pt x="0" y="173690"/>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The Character of the New Man          (vv. 12-16a)</a:t>
            </a:r>
          </a:p>
        </p:txBody>
      </p:sp>
      <p:sp>
        <p:nvSpPr>
          <p:cNvPr id="4" name="Callout: Right Arrow 3">
            <a:extLst>
              <a:ext uri="{FF2B5EF4-FFF2-40B4-BE49-F238E27FC236}">
                <a16:creationId xmlns:a16="http://schemas.microsoft.com/office/drawing/2014/main" id="{B4606FEE-656E-B761-BEF5-C136917BF745}"/>
              </a:ext>
            </a:extLst>
          </p:cNvPr>
          <p:cNvSpPr/>
          <p:nvPr/>
        </p:nvSpPr>
        <p:spPr>
          <a:xfrm>
            <a:off x="1134932" y="2404335"/>
            <a:ext cx="2958353" cy="1468419"/>
          </a:xfrm>
          <a:custGeom>
            <a:avLst/>
            <a:gdLst>
              <a:gd name="connsiteX0" fmla="*/ 0 w 2958353"/>
              <a:gd name="connsiteY0" fmla="*/ 0 h 1468419"/>
              <a:gd name="connsiteX1" fmla="*/ 1922249 w 2958353"/>
              <a:gd name="connsiteY1" fmla="*/ 0 h 1468419"/>
              <a:gd name="connsiteX2" fmla="*/ 1922249 w 2958353"/>
              <a:gd name="connsiteY2" fmla="*/ 513007 h 1468419"/>
              <a:gd name="connsiteX3" fmla="*/ 2591248 w 2958353"/>
              <a:gd name="connsiteY3" fmla="*/ 513007 h 1468419"/>
              <a:gd name="connsiteX4" fmla="*/ 2591248 w 2958353"/>
              <a:gd name="connsiteY4" fmla="*/ 367105 h 1468419"/>
              <a:gd name="connsiteX5" fmla="*/ 2958353 w 2958353"/>
              <a:gd name="connsiteY5" fmla="*/ 734210 h 1468419"/>
              <a:gd name="connsiteX6" fmla="*/ 2591248 w 2958353"/>
              <a:gd name="connsiteY6" fmla="*/ 1101314 h 1468419"/>
              <a:gd name="connsiteX7" fmla="*/ 2591248 w 2958353"/>
              <a:gd name="connsiteY7" fmla="*/ 955412 h 1468419"/>
              <a:gd name="connsiteX8" fmla="*/ 1922249 w 2958353"/>
              <a:gd name="connsiteY8" fmla="*/ 955412 h 1468419"/>
              <a:gd name="connsiteX9" fmla="*/ 1922249 w 2958353"/>
              <a:gd name="connsiteY9" fmla="*/ 1468419 h 1468419"/>
              <a:gd name="connsiteX10" fmla="*/ 0 w 2958353"/>
              <a:gd name="connsiteY10" fmla="*/ 1468419 h 1468419"/>
              <a:gd name="connsiteX11" fmla="*/ 0 w 2958353"/>
              <a:gd name="connsiteY11" fmla="*/ 0 h 1468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8353" h="1468419" fill="none" extrusionOk="0">
                <a:moveTo>
                  <a:pt x="0" y="0"/>
                </a:moveTo>
                <a:cubicBezTo>
                  <a:pt x="719984" y="-38356"/>
                  <a:pt x="1422685" y="67419"/>
                  <a:pt x="1922249" y="0"/>
                </a:cubicBezTo>
                <a:cubicBezTo>
                  <a:pt x="1921947" y="69668"/>
                  <a:pt x="1890765" y="289735"/>
                  <a:pt x="1922249" y="513007"/>
                </a:cubicBezTo>
                <a:cubicBezTo>
                  <a:pt x="2196214" y="556336"/>
                  <a:pt x="2308548" y="473321"/>
                  <a:pt x="2591248" y="513007"/>
                </a:cubicBezTo>
                <a:cubicBezTo>
                  <a:pt x="2604306" y="493545"/>
                  <a:pt x="2599726" y="426521"/>
                  <a:pt x="2591248" y="367105"/>
                </a:cubicBezTo>
                <a:cubicBezTo>
                  <a:pt x="2688169" y="450342"/>
                  <a:pt x="2949979" y="663927"/>
                  <a:pt x="2958353" y="734210"/>
                </a:cubicBezTo>
                <a:cubicBezTo>
                  <a:pt x="2835823" y="871368"/>
                  <a:pt x="2707936" y="932992"/>
                  <a:pt x="2591248" y="1101314"/>
                </a:cubicBezTo>
                <a:cubicBezTo>
                  <a:pt x="2586451" y="1067152"/>
                  <a:pt x="2591997" y="988742"/>
                  <a:pt x="2591248" y="955412"/>
                </a:cubicBezTo>
                <a:cubicBezTo>
                  <a:pt x="2383721" y="1010121"/>
                  <a:pt x="2143923" y="928474"/>
                  <a:pt x="1922249" y="955412"/>
                </a:cubicBezTo>
                <a:cubicBezTo>
                  <a:pt x="1966723" y="1115919"/>
                  <a:pt x="1886213" y="1275643"/>
                  <a:pt x="1922249" y="1468419"/>
                </a:cubicBezTo>
                <a:cubicBezTo>
                  <a:pt x="1174785" y="1380190"/>
                  <a:pt x="865057" y="1449225"/>
                  <a:pt x="0" y="1468419"/>
                </a:cubicBezTo>
                <a:cubicBezTo>
                  <a:pt x="19996" y="1286564"/>
                  <a:pt x="31570" y="267293"/>
                  <a:pt x="0" y="0"/>
                </a:cubicBezTo>
                <a:close/>
              </a:path>
              <a:path w="2958353" h="1468419" stroke="0" extrusionOk="0">
                <a:moveTo>
                  <a:pt x="0" y="0"/>
                </a:moveTo>
                <a:cubicBezTo>
                  <a:pt x="354282" y="-155391"/>
                  <a:pt x="1264711" y="39760"/>
                  <a:pt x="1922249" y="0"/>
                </a:cubicBezTo>
                <a:cubicBezTo>
                  <a:pt x="1894794" y="208670"/>
                  <a:pt x="1957470" y="279206"/>
                  <a:pt x="1922249" y="513007"/>
                </a:cubicBezTo>
                <a:cubicBezTo>
                  <a:pt x="2224854" y="531978"/>
                  <a:pt x="2266974" y="486713"/>
                  <a:pt x="2591248" y="513007"/>
                </a:cubicBezTo>
                <a:cubicBezTo>
                  <a:pt x="2585431" y="482829"/>
                  <a:pt x="2594635" y="417144"/>
                  <a:pt x="2591248" y="367105"/>
                </a:cubicBezTo>
                <a:cubicBezTo>
                  <a:pt x="2620595" y="419213"/>
                  <a:pt x="2886304" y="722401"/>
                  <a:pt x="2958353" y="734210"/>
                </a:cubicBezTo>
                <a:cubicBezTo>
                  <a:pt x="2884537" y="840256"/>
                  <a:pt x="2657681" y="982494"/>
                  <a:pt x="2591248" y="1101314"/>
                </a:cubicBezTo>
                <a:cubicBezTo>
                  <a:pt x="2597278" y="1069088"/>
                  <a:pt x="2582828" y="997219"/>
                  <a:pt x="2591248" y="955412"/>
                </a:cubicBezTo>
                <a:cubicBezTo>
                  <a:pt x="2387515" y="994701"/>
                  <a:pt x="2227844" y="901931"/>
                  <a:pt x="1922249" y="955412"/>
                </a:cubicBezTo>
                <a:cubicBezTo>
                  <a:pt x="1897223" y="1031100"/>
                  <a:pt x="1880255" y="1339774"/>
                  <a:pt x="1922249" y="1468419"/>
                </a:cubicBezTo>
                <a:cubicBezTo>
                  <a:pt x="1720189" y="1430742"/>
                  <a:pt x="490785" y="1444241"/>
                  <a:pt x="0" y="1468419"/>
                </a:cubicBezTo>
                <a:cubicBezTo>
                  <a:pt x="112318" y="978835"/>
                  <a:pt x="-37229" y="544171"/>
                  <a:pt x="0" y="0"/>
                </a:cubicBezTo>
                <a:close/>
              </a:path>
            </a:pathLst>
          </a:custGeom>
          <a:solidFill>
            <a:srgbClr val="FFFF00"/>
          </a:solidFill>
          <a:ln w="19050">
            <a:solidFill>
              <a:srgbClr val="3333CC"/>
            </a:solidFill>
            <a:extLst>
              <a:ext uri="{C807C97D-BFC1-408E-A445-0C87EB9F89A2}">
                <ask:lineSketchStyleProps xmlns:ask="http://schemas.microsoft.com/office/drawing/2018/sketchyshapes" sd="2181918364">
                  <a:prstGeom prst="rightArrowCallout">
                    <a:avLst>
                      <a:gd name="adj1" fmla="val 30128"/>
                      <a:gd name="adj2" fmla="val 25000"/>
                      <a:gd name="adj3" fmla="val 25000"/>
                      <a:gd name="adj4" fmla="val 64977"/>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333CC"/>
                </a:solidFill>
                <a:latin typeface="Amasis MT Pro Medium" panose="02040604050005020304" pitchFamily="18" charset="0"/>
              </a:rPr>
              <a:t>Since</a:t>
            </a:r>
          </a:p>
        </p:txBody>
      </p:sp>
      <p:sp>
        <p:nvSpPr>
          <p:cNvPr id="5" name="TextBox 4">
            <a:extLst>
              <a:ext uri="{FF2B5EF4-FFF2-40B4-BE49-F238E27FC236}">
                <a16:creationId xmlns:a16="http://schemas.microsoft.com/office/drawing/2014/main" id="{2F7F64DD-B00E-83DB-94C4-3C2B145D699A}"/>
              </a:ext>
            </a:extLst>
          </p:cNvPr>
          <p:cNvSpPr txBox="1"/>
          <p:nvPr/>
        </p:nvSpPr>
        <p:spPr>
          <a:xfrm>
            <a:off x="4368949" y="2261381"/>
            <a:ext cx="3942678" cy="1754326"/>
          </a:xfrm>
          <a:prstGeom prst="rect">
            <a:avLst/>
          </a:prstGeom>
          <a:noFill/>
        </p:spPr>
        <p:txBody>
          <a:bodyPr wrap="square" rtlCol="0">
            <a:spAutoFit/>
          </a:bodyPr>
          <a:lstStyle/>
          <a:p>
            <a:pPr marL="285750" indent="-285750">
              <a:buFont typeface="Wingdings" panose="05000000000000000000" pitchFamily="2" charset="2"/>
              <a:buChar char="§"/>
            </a:pPr>
            <a:r>
              <a:rPr lang="en-US" sz="3600" dirty="0">
                <a:latin typeface="Amasis MT Pro Medium" panose="02040604050005020304" pitchFamily="18" charset="0"/>
              </a:rPr>
              <a:t>Elect of God</a:t>
            </a:r>
          </a:p>
          <a:p>
            <a:pPr marL="285750" indent="-285750">
              <a:buFont typeface="Wingdings" panose="05000000000000000000" pitchFamily="2" charset="2"/>
              <a:buChar char="§"/>
            </a:pPr>
            <a:r>
              <a:rPr lang="en-US" sz="3600" dirty="0">
                <a:latin typeface="Amasis MT Pro Medium" panose="02040604050005020304" pitchFamily="18" charset="0"/>
              </a:rPr>
              <a:t>Holy</a:t>
            </a:r>
          </a:p>
          <a:p>
            <a:pPr marL="285750" indent="-285750">
              <a:buFont typeface="Wingdings" panose="05000000000000000000" pitchFamily="2" charset="2"/>
              <a:buChar char="§"/>
            </a:pPr>
            <a:r>
              <a:rPr lang="en-US" sz="3600" dirty="0">
                <a:latin typeface="Amasis MT Pro Medium" panose="02040604050005020304" pitchFamily="18" charset="0"/>
              </a:rPr>
              <a:t>Beloved</a:t>
            </a:r>
          </a:p>
        </p:txBody>
      </p:sp>
      <p:sp>
        <p:nvSpPr>
          <p:cNvPr id="7" name="TextBox 6">
            <a:extLst>
              <a:ext uri="{FF2B5EF4-FFF2-40B4-BE49-F238E27FC236}">
                <a16:creationId xmlns:a16="http://schemas.microsoft.com/office/drawing/2014/main" id="{C5C38871-AA72-C473-9E5B-541E3A19D4F5}"/>
              </a:ext>
            </a:extLst>
          </p:cNvPr>
          <p:cNvSpPr txBox="1"/>
          <p:nvPr/>
        </p:nvSpPr>
        <p:spPr>
          <a:xfrm>
            <a:off x="570156" y="4878593"/>
            <a:ext cx="7992932" cy="646331"/>
          </a:xfrm>
          <a:prstGeom prst="rect">
            <a:avLst/>
          </a:prstGeom>
          <a:noFill/>
        </p:spPr>
        <p:txBody>
          <a:bodyPr wrap="square" rtlCol="0">
            <a:spAutoFit/>
          </a:bodyPr>
          <a:lstStyle/>
          <a:p>
            <a:pPr algn="ctr"/>
            <a:r>
              <a:rPr lang="en-US" sz="3600" i="1" dirty="0">
                <a:solidFill>
                  <a:srgbClr val="3333CC"/>
                </a:solidFill>
                <a:latin typeface="Amasis MT Pro Medium" panose="02040604050005020304" pitchFamily="18" charset="0"/>
              </a:rPr>
              <a:t>Live in harmony with what you are!</a:t>
            </a:r>
          </a:p>
        </p:txBody>
      </p:sp>
    </p:spTree>
    <p:extLst>
      <p:ext uri="{BB962C8B-B14F-4D97-AF65-F5344CB8AC3E}">
        <p14:creationId xmlns:p14="http://schemas.microsoft.com/office/powerpoint/2010/main" val="758949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9779DD0-1439-6144-8BC7-B1FF1752E9D1}"/>
              </a:ext>
            </a:extLst>
          </p:cNvPr>
          <p:cNvSpPr/>
          <p:nvPr/>
        </p:nvSpPr>
        <p:spPr>
          <a:xfrm>
            <a:off x="832373" y="453194"/>
            <a:ext cx="7479254" cy="1042120"/>
          </a:xfrm>
          <a:custGeom>
            <a:avLst/>
            <a:gdLst>
              <a:gd name="connsiteX0" fmla="*/ 0 w 7479254"/>
              <a:gd name="connsiteY0" fmla="*/ 173690 h 1042120"/>
              <a:gd name="connsiteX1" fmla="*/ 173690 w 7479254"/>
              <a:gd name="connsiteY1" fmla="*/ 0 h 1042120"/>
              <a:gd name="connsiteX2" fmla="*/ 7305564 w 7479254"/>
              <a:gd name="connsiteY2" fmla="*/ 0 h 1042120"/>
              <a:gd name="connsiteX3" fmla="*/ 7479254 w 7479254"/>
              <a:gd name="connsiteY3" fmla="*/ 173690 h 1042120"/>
              <a:gd name="connsiteX4" fmla="*/ 7479254 w 7479254"/>
              <a:gd name="connsiteY4" fmla="*/ 868430 h 1042120"/>
              <a:gd name="connsiteX5" fmla="*/ 7305564 w 7479254"/>
              <a:gd name="connsiteY5" fmla="*/ 1042120 h 1042120"/>
              <a:gd name="connsiteX6" fmla="*/ 173690 w 7479254"/>
              <a:gd name="connsiteY6" fmla="*/ 1042120 h 1042120"/>
              <a:gd name="connsiteX7" fmla="*/ 0 w 7479254"/>
              <a:gd name="connsiteY7" fmla="*/ 868430 h 1042120"/>
              <a:gd name="connsiteX8" fmla="*/ 0 w 7479254"/>
              <a:gd name="connsiteY8" fmla="*/ 173690 h 104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79254" h="1042120" fill="none" extrusionOk="0">
                <a:moveTo>
                  <a:pt x="0" y="173690"/>
                </a:moveTo>
                <a:cubicBezTo>
                  <a:pt x="-6272" y="68905"/>
                  <a:pt x="76762" y="-1474"/>
                  <a:pt x="173690" y="0"/>
                </a:cubicBezTo>
                <a:cubicBezTo>
                  <a:pt x="2587872" y="-73545"/>
                  <a:pt x="5459478" y="152048"/>
                  <a:pt x="7305564" y="0"/>
                </a:cubicBezTo>
                <a:cubicBezTo>
                  <a:pt x="7398592" y="9883"/>
                  <a:pt x="7480794" y="74043"/>
                  <a:pt x="7479254" y="173690"/>
                </a:cubicBezTo>
                <a:cubicBezTo>
                  <a:pt x="7508058" y="417310"/>
                  <a:pt x="7482763" y="678613"/>
                  <a:pt x="7479254" y="868430"/>
                </a:cubicBezTo>
                <a:cubicBezTo>
                  <a:pt x="7469323" y="966813"/>
                  <a:pt x="7417868" y="1040007"/>
                  <a:pt x="7305564" y="1042120"/>
                </a:cubicBezTo>
                <a:cubicBezTo>
                  <a:pt x="6142343" y="1184915"/>
                  <a:pt x="2015211" y="1201890"/>
                  <a:pt x="173690" y="1042120"/>
                </a:cubicBezTo>
                <a:cubicBezTo>
                  <a:pt x="85277" y="1031479"/>
                  <a:pt x="14870" y="953531"/>
                  <a:pt x="0" y="868430"/>
                </a:cubicBezTo>
                <a:cubicBezTo>
                  <a:pt x="-997" y="690676"/>
                  <a:pt x="29143" y="418057"/>
                  <a:pt x="0" y="173690"/>
                </a:cubicBezTo>
                <a:close/>
              </a:path>
              <a:path w="7479254" h="1042120" stroke="0" extrusionOk="0">
                <a:moveTo>
                  <a:pt x="0" y="173690"/>
                </a:moveTo>
                <a:cubicBezTo>
                  <a:pt x="-5217" y="65071"/>
                  <a:pt x="91075" y="12190"/>
                  <a:pt x="173690" y="0"/>
                </a:cubicBezTo>
                <a:cubicBezTo>
                  <a:pt x="2185044" y="133790"/>
                  <a:pt x="4213869" y="72498"/>
                  <a:pt x="7305564" y="0"/>
                </a:cubicBezTo>
                <a:cubicBezTo>
                  <a:pt x="7396266" y="14533"/>
                  <a:pt x="7477858" y="77599"/>
                  <a:pt x="7479254" y="173690"/>
                </a:cubicBezTo>
                <a:cubicBezTo>
                  <a:pt x="7525478" y="263991"/>
                  <a:pt x="7505126" y="755759"/>
                  <a:pt x="7479254" y="868430"/>
                </a:cubicBezTo>
                <a:cubicBezTo>
                  <a:pt x="7479801" y="968397"/>
                  <a:pt x="7407673" y="1043060"/>
                  <a:pt x="7305564" y="1042120"/>
                </a:cubicBezTo>
                <a:cubicBezTo>
                  <a:pt x="5227463" y="898349"/>
                  <a:pt x="3234860" y="1178728"/>
                  <a:pt x="173690" y="1042120"/>
                </a:cubicBezTo>
                <a:cubicBezTo>
                  <a:pt x="87047" y="1054772"/>
                  <a:pt x="-746" y="965808"/>
                  <a:pt x="0" y="868430"/>
                </a:cubicBezTo>
                <a:cubicBezTo>
                  <a:pt x="-58257" y="703586"/>
                  <a:pt x="20041" y="415633"/>
                  <a:pt x="0" y="173690"/>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The Character of the New Man          (vv. 12-16a)</a:t>
            </a:r>
          </a:p>
        </p:txBody>
      </p:sp>
      <p:sp>
        <p:nvSpPr>
          <p:cNvPr id="6" name="TextBox 5">
            <a:extLst>
              <a:ext uri="{FF2B5EF4-FFF2-40B4-BE49-F238E27FC236}">
                <a16:creationId xmlns:a16="http://schemas.microsoft.com/office/drawing/2014/main" id="{F3629950-53D6-F922-5CE1-3C39C6D82FFA}"/>
              </a:ext>
            </a:extLst>
          </p:cNvPr>
          <p:cNvSpPr txBox="1"/>
          <p:nvPr/>
        </p:nvSpPr>
        <p:spPr>
          <a:xfrm>
            <a:off x="703281" y="1911268"/>
            <a:ext cx="7737438" cy="1692771"/>
          </a:xfrm>
          <a:prstGeom prst="rect">
            <a:avLst/>
          </a:prstGeom>
          <a:noFill/>
        </p:spPr>
        <p:txBody>
          <a:bodyPr wrap="square" rtlCol="0">
            <a:spAutoFit/>
          </a:bodyPr>
          <a:lstStyle/>
          <a:p>
            <a:pPr marL="514350" indent="-514350">
              <a:buFont typeface="+mj-lt"/>
              <a:buAutoNum type="alphaUcPeriod"/>
            </a:pPr>
            <a:r>
              <a:rPr lang="en-US" sz="2600" dirty="0">
                <a:latin typeface="Amasis MT Pro Light" panose="02040304050005020304" pitchFamily="18" charset="0"/>
              </a:rPr>
              <a:t>Tender mercies (v. 12)</a:t>
            </a:r>
          </a:p>
          <a:p>
            <a:pPr marL="514350" indent="-514350">
              <a:buFont typeface="+mj-lt"/>
              <a:buAutoNum type="alphaUcPeriod"/>
            </a:pPr>
            <a:r>
              <a:rPr lang="en-US" sz="2600" dirty="0">
                <a:latin typeface="Amasis MT Pro Light" panose="02040304050005020304" pitchFamily="18" charset="0"/>
              </a:rPr>
              <a:t>Kindness (v. 12)</a:t>
            </a:r>
          </a:p>
          <a:p>
            <a:pPr marL="514350" indent="-514350">
              <a:buFont typeface="+mj-lt"/>
              <a:buAutoNum type="alphaUcPeriod"/>
            </a:pPr>
            <a:r>
              <a:rPr lang="en-US" sz="2600" dirty="0">
                <a:latin typeface="Amasis MT Pro Light" panose="02040304050005020304" pitchFamily="18" charset="0"/>
              </a:rPr>
              <a:t>Humility (v. 12)</a:t>
            </a:r>
          </a:p>
          <a:p>
            <a:pPr marL="514350" indent="-514350">
              <a:buFont typeface="+mj-lt"/>
              <a:buAutoNum type="alphaUcPeriod"/>
            </a:pPr>
            <a:r>
              <a:rPr lang="en-US" sz="2600" dirty="0">
                <a:latin typeface="Amasis MT Pro Light" panose="02040304050005020304" pitchFamily="18" charset="0"/>
              </a:rPr>
              <a:t>Meekness (v. 12)</a:t>
            </a:r>
          </a:p>
        </p:txBody>
      </p:sp>
    </p:spTree>
    <p:extLst>
      <p:ext uri="{BB962C8B-B14F-4D97-AF65-F5344CB8AC3E}">
        <p14:creationId xmlns:p14="http://schemas.microsoft.com/office/powerpoint/2010/main" val="2841232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AE92B7-BCFB-FBB7-1EB5-52A00D058578}"/>
              </a:ext>
            </a:extLst>
          </p:cNvPr>
          <p:cNvSpPr txBox="1"/>
          <p:nvPr/>
        </p:nvSpPr>
        <p:spPr>
          <a:xfrm>
            <a:off x="672352" y="1011219"/>
            <a:ext cx="8025205" cy="5262979"/>
          </a:xfrm>
          <a:prstGeom prst="rect">
            <a:avLst/>
          </a:prstGeom>
          <a:noFill/>
        </p:spPr>
        <p:txBody>
          <a:bodyPr wrap="square" rtlCol="0">
            <a:spAutoFit/>
          </a:bodyPr>
          <a:lstStyle/>
          <a:p>
            <a:pPr marL="457200" marR="457200"/>
            <a:r>
              <a:rPr lang="en-US" sz="2400" dirty="0">
                <a:effectLst/>
                <a:latin typeface="Times New Roman" panose="02020603050405020304" pitchFamily="18" charset="0"/>
                <a:ea typeface="Times New Roman" panose="02020603050405020304" pitchFamily="18" charset="0"/>
              </a:rPr>
              <a:t>In its use in Scripture, in which it has a fuller, deeper significance than in </a:t>
            </a:r>
            <a:r>
              <a:rPr lang="en-US" sz="2400" dirty="0" err="1">
                <a:effectLst/>
                <a:latin typeface="Times New Roman" panose="02020603050405020304" pitchFamily="18" charset="0"/>
                <a:ea typeface="Times New Roman" panose="02020603050405020304" pitchFamily="18" charset="0"/>
              </a:rPr>
              <a:t>nonscriptural</a:t>
            </a:r>
            <a:r>
              <a:rPr lang="en-US" sz="2400" dirty="0">
                <a:effectLst/>
                <a:latin typeface="Times New Roman" panose="02020603050405020304" pitchFamily="18" charset="0"/>
                <a:ea typeface="Times New Roman" panose="02020603050405020304" pitchFamily="18" charset="0"/>
              </a:rPr>
              <a:t> Greek writings, it consists not in a person's "outward behavior only; nor yet in his relations to his fellow‑men; as little in his mere natural disposition. Rather it is an inwrought grace of the soul; and the exercises of it are first and chiefly towards God. </a:t>
            </a:r>
            <a:r>
              <a:rPr lang="en-US" sz="2400" dirty="0">
                <a:effectLst/>
                <a:highlight>
                  <a:srgbClr val="FFFF00"/>
                </a:highlight>
                <a:latin typeface="Times New Roman" panose="02020603050405020304" pitchFamily="18" charset="0"/>
                <a:ea typeface="Times New Roman" panose="02020603050405020304" pitchFamily="18" charset="0"/>
              </a:rPr>
              <a:t>It is that temper of spirit in which we accept His dealings with us as good, and therefore without disputing or resisting; it is closely linked with the word </a:t>
            </a:r>
            <a:r>
              <a:rPr lang="en-US" sz="2400" dirty="0" err="1">
                <a:effectLst/>
                <a:highlight>
                  <a:srgbClr val="FFFF00"/>
                </a:highlight>
                <a:latin typeface="Times New Roman" panose="02020603050405020304" pitchFamily="18" charset="0"/>
                <a:ea typeface="Times New Roman" panose="02020603050405020304" pitchFamily="18" charset="0"/>
              </a:rPr>
              <a:t>tapeinophrosune</a:t>
            </a:r>
            <a:r>
              <a:rPr lang="en-US" sz="2400" dirty="0">
                <a:effectLst/>
                <a:highlight>
                  <a:srgbClr val="FFFF00"/>
                </a:highlight>
                <a:latin typeface="Times New Roman" panose="02020603050405020304" pitchFamily="18" charset="0"/>
                <a:ea typeface="Times New Roman" panose="02020603050405020304" pitchFamily="18" charset="0"/>
              </a:rPr>
              <a:t> [humility], </a:t>
            </a:r>
            <a:r>
              <a:rPr lang="en-US" sz="2400" dirty="0">
                <a:effectLst/>
                <a:latin typeface="Times New Roman" panose="02020603050405020304" pitchFamily="18" charset="0"/>
                <a:ea typeface="Times New Roman" panose="02020603050405020304" pitchFamily="18" charset="0"/>
              </a:rPr>
              <a:t>and follows directly upon it, Eph 4:2; Col 3:12; cf. the adjectives in the Sept. of </a:t>
            </a:r>
            <a:r>
              <a:rPr lang="en-US" sz="2400" dirty="0" err="1">
                <a:effectLst/>
                <a:latin typeface="Times New Roman" panose="02020603050405020304" pitchFamily="18" charset="0"/>
                <a:ea typeface="Times New Roman" panose="02020603050405020304" pitchFamily="18" charset="0"/>
              </a:rPr>
              <a:t>Zeph</a:t>
            </a:r>
            <a:r>
              <a:rPr lang="en-US" sz="2400" dirty="0">
                <a:effectLst/>
                <a:latin typeface="Times New Roman" panose="02020603050405020304" pitchFamily="18" charset="0"/>
                <a:ea typeface="Times New Roman" panose="02020603050405020304" pitchFamily="18" charset="0"/>
              </a:rPr>
              <a:t> 3:12, "meek and lowly";... it is only the humble heart which is also the meek, and which, as such, does not fight against God and more or less</a:t>
            </a:r>
            <a:endParaRPr lang="en-US" sz="2400" dirty="0"/>
          </a:p>
        </p:txBody>
      </p:sp>
      <p:sp>
        <p:nvSpPr>
          <p:cNvPr id="3" name="TextBox 2">
            <a:extLst>
              <a:ext uri="{FF2B5EF4-FFF2-40B4-BE49-F238E27FC236}">
                <a16:creationId xmlns:a16="http://schemas.microsoft.com/office/drawing/2014/main" id="{E3FF2E7E-F946-1694-A619-C312B1EBEB71}"/>
              </a:ext>
            </a:extLst>
          </p:cNvPr>
          <p:cNvSpPr txBox="1"/>
          <p:nvPr/>
        </p:nvSpPr>
        <p:spPr>
          <a:xfrm>
            <a:off x="1850315" y="487697"/>
            <a:ext cx="5599356" cy="461665"/>
          </a:xfrm>
          <a:prstGeom prst="rect">
            <a:avLst/>
          </a:prstGeom>
          <a:noFill/>
        </p:spPr>
        <p:txBody>
          <a:bodyPr wrap="square" rtlCol="0">
            <a:spAutoFit/>
          </a:bodyPr>
          <a:lstStyle/>
          <a:p>
            <a:pPr algn="ctr"/>
            <a:r>
              <a:rPr lang="en-US" sz="2400" b="1" dirty="0"/>
              <a:t>W. E. Vine - Meekness</a:t>
            </a:r>
          </a:p>
        </p:txBody>
      </p:sp>
    </p:spTree>
    <p:extLst>
      <p:ext uri="{BB962C8B-B14F-4D97-AF65-F5344CB8AC3E}">
        <p14:creationId xmlns:p14="http://schemas.microsoft.com/office/powerpoint/2010/main" val="199352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AE92B7-BCFB-FBB7-1EB5-52A00D058578}"/>
              </a:ext>
            </a:extLst>
          </p:cNvPr>
          <p:cNvSpPr txBox="1"/>
          <p:nvPr/>
        </p:nvSpPr>
        <p:spPr>
          <a:xfrm>
            <a:off x="726140" y="489473"/>
            <a:ext cx="8025205" cy="5632311"/>
          </a:xfrm>
          <a:prstGeom prst="rect">
            <a:avLst/>
          </a:prstGeom>
          <a:noFill/>
        </p:spPr>
        <p:txBody>
          <a:bodyPr wrap="square" rtlCol="0">
            <a:spAutoFit/>
          </a:bodyPr>
          <a:lstStyle/>
          <a:p>
            <a:pPr marL="457200" marR="457200"/>
            <a:r>
              <a:rPr lang="en-US" sz="2400" dirty="0">
                <a:effectLst/>
                <a:latin typeface="Times New Roman" panose="02020603050405020304" pitchFamily="18" charset="0"/>
                <a:ea typeface="Times New Roman" panose="02020603050405020304" pitchFamily="18" charset="0"/>
              </a:rPr>
              <a:t>struggle and contend with Him. </a:t>
            </a:r>
            <a:r>
              <a:rPr lang="en-US" sz="2400" dirty="0">
                <a:effectLst/>
                <a:highlight>
                  <a:srgbClr val="FFFF00"/>
                </a:highlight>
                <a:latin typeface="Times New Roman" panose="02020603050405020304" pitchFamily="18" charset="0"/>
                <a:ea typeface="Times New Roman" panose="02020603050405020304" pitchFamily="18" charset="0"/>
              </a:rPr>
              <a:t>This meekness, however, being first of all a meekness before God, is also such in the face of men, even of evil men, out of a sense that these, with the insults and injuries which they may inflict, are permitted and employed by Him for the chastening and purifying of His elect" (Trench, Syn. Sec. xlii). In Gal 5:23 it is associated with </a:t>
            </a:r>
            <a:r>
              <a:rPr lang="en-US" sz="2400" dirty="0" err="1">
                <a:effectLst/>
                <a:highlight>
                  <a:srgbClr val="FFFF00"/>
                </a:highlight>
                <a:latin typeface="Times New Roman" panose="02020603050405020304" pitchFamily="18" charset="0"/>
                <a:ea typeface="Times New Roman" panose="02020603050405020304" pitchFamily="18" charset="0"/>
              </a:rPr>
              <a:t>enkrateia</a:t>
            </a:r>
            <a:r>
              <a:rPr lang="en-US" sz="2400" dirty="0">
                <a:effectLst/>
                <a:highlight>
                  <a:srgbClr val="FFFF00"/>
                </a:highlight>
                <a:latin typeface="Times New Roman" panose="02020603050405020304" pitchFamily="18" charset="0"/>
                <a:ea typeface="Times New Roman" panose="02020603050405020304" pitchFamily="18" charset="0"/>
              </a:rPr>
              <a:t>, "self‑control."</a:t>
            </a:r>
          </a:p>
          <a:p>
            <a:r>
              <a:rPr lang="en-US" sz="2400" dirty="0">
                <a:effectLst/>
                <a:latin typeface="Times New Roman" panose="02020603050405020304" pitchFamily="18" charset="0"/>
                <a:ea typeface="Times New Roman" panose="02020603050405020304" pitchFamily="18" charset="0"/>
              </a:rPr>
              <a:t> </a:t>
            </a:r>
          </a:p>
          <a:p>
            <a:pPr marL="457200" marR="457200"/>
            <a:r>
              <a:rPr lang="en-US" sz="2400" dirty="0">
                <a:effectLst/>
                <a:latin typeface="Times New Roman" panose="02020603050405020304" pitchFamily="18" charset="0"/>
                <a:ea typeface="Times New Roman" panose="02020603050405020304" pitchFamily="18" charset="0"/>
              </a:rPr>
              <a:t>The meaning of </a:t>
            </a:r>
            <a:r>
              <a:rPr lang="en-US" sz="2400" dirty="0" err="1">
                <a:effectLst/>
                <a:latin typeface="Times New Roman" panose="02020603050405020304" pitchFamily="18" charset="0"/>
                <a:ea typeface="Times New Roman" panose="02020603050405020304" pitchFamily="18" charset="0"/>
              </a:rPr>
              <a:t>prautes</a:t>
            </a:r>
            <a:r>
              <a:rPr lang="en-US" sz="2400" dirty="0">
                <a:effectLst/>
                <a:latin typeface="Times New Roman" panose="02020603050405020304" pitchFamily="18" charset="0"/>
                <a:ea typeface="Times New Roman" panose="02020603050405020304" pitchFamily="18" charset="0"/>
              </a:rPr>
              <a:t> "is not readily expressed in English, for the terms meekness, mildness, commonly used, suggest weakness and pusillanimity to a greater or less extent, whereas </a:t>
            </a:r>
            <a:r>
              <a:rPr lang="en-US" sz="2400" dirty="0" err="1">
                <a:effectLst/>
                <a:latin typeface="Times New Roman" panose="02020603050405020304" pitchFamily="18" charset="0"/>
                <a:ea typeface="Times New Roman" panose="02020603050405020304" pitchFamily="18" charset="0"/>
              </a:rPr>
              <a:t>prautes</a:t>
            </a:r>
            <a:r>
              <a:rPr lang="en-US" sz="2400" dirty="0">
                <a:effectLst/>
                <a:latin typeface="Times New Roman" panose="02020603050405020304" pitchFamily="18" charset="0"/>
                <a:ea typeface="Times New Roman" panose="02020603050405020304" pitchFamily="18" charset="0"/>
              </a:rPr>
              <a:t> does nothing of the kind. Nevertheless, it is difficult to find a rendering less open to objection than 'meekness'; 'gentleness' has been</a:t>
            </a:r>
            <a:endParaRPr lang="en-US" sz="2400" dirty="0"/>
          </a:p>
        </p:txBody>
      </p:sp>
    </p:spTree>
    <p:extLst>
      <p:ext uri="{BB962C8B-B14F-4D97-AF65-F5344CB8AC3E}">
        <p14:creationId xmlns:p14="http://schemas.microsoft.com/office/powerpoint/2010/main" val="20849357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AE92B7-BCFB-FBB7-1EB5-52A00D058578}"/>
              </a:ext>
            </a:extLst>
          </p:cNvPr>
          <p:cNvSpPr txBox="1"/>
          <p:nvPr/>
        </p:nvSpPr>
        <p:spPr>
          <a:xfrm>
            <a:off x="726140" y="489473"/>
            <a:ext cx="8025205" cy="6309420"/>
          </a:xfrm>
          <a:prstGeom prst="rect">
            <a:avLst/>
          </a:prstGeom>
          <a:noFill/>
        </p:spPr>
        <p:txBody>
          <a:bodyPr wrap="square" rtlCol="0">
            <a:spAutoFit/>
          </a:bodyPr>
          <a:lstStyle/>
          <a:p>
            <a:pPr marL="457200" marR="457200"/>
            <a:r>
              <a:rPr lang="en-US" sz="2400" dirty="0">
                <a:effectLst/>
                <a:latin typeface="Times New Roman" panose="02020603050405020304" pitchFamily="18" charset="0"/>
                <a:ea typeface="Times New Roman" panose="02020603050405020304" pitchFamily="18" charset="0"/>
              </a:rPr>
              <a:t>suggested, but as </a:t>
            </a:r>
            <a:r>
              <a:rPr lang="en-US" sz="2400" dirty="0" err="1">
                <a:effectLst/>
                <a:latin typeface="Times New Roman" panose="02020603050405020304" pitchFamily="18" charset="0"/>
                <a:ea typeface="Times New Roman" panose="02020603050405020304" pitchFamily="18" charset="0"/>
              </a:rPr>
              <a:t>prautes</a:t>
            </a:r>
            <a:r>
              <a:rPr lang="en-US" sz="2400" dirty="0">
                <a:effectLst/>
                <a:latin typeface="Times New Roman" panose="02020603050405020304" pitchFamily="18" charset="0"/>
                <a:ea typeface="Times New Roman" panose="02020603050405020304" pitchFamily="18" charset="0"/>
              </a:rPr>
              <a:t> describes a condition of mind and heart, and as 'gentleness' is appropriate rather to actions, this word is no better than that used in both English Versions. </a:t>
            </a:r>
            <a:r>
              <a:rPr lang="en-US" sz="2400" dirty="0">
                <a:effectLst/>
                <a:highlight>
                  <a:srgbClr val="FFFF00"/>
                </a:highlight>
                <a:latin typeface="Times New Roman" panose="02020603050405020304" pitchFamily="18" charset="0"/>
                <a:ea typeface="Times New Roman" panose="02020603050405020304" pitchFamily="18" charset="0"/>
              </a:rPr>
              <a:t>It must be clearly understood, therefore, that the meekness manifested by the Lord and commended to the believer is the fruit of power.</a:t>
            </a:r>
            <a:r>
              <a:rPr lang="en-US" sz="2400" dirty="0">
                <a:effectLst/>
                <a:latin typeface="Times New Roman" panose="02020603050405020304" pitchFamily="18" charset="0"/>
                <a:ea typeface="Times New Roman" panose="02020603050405020304" pitchFamily="18" charset="0"/>
              </a:rPr>
              <a:t> The common assumption is that when a man is meek it is because he cannot help himself; but the Lord was 'meek' because he had the infinite resources of God at His command. </a:t>
            </a:r>
            <a:r>
              <a:rPr lang="en-US" sz="2400" dirty="0">
                <a:effectLst/>
                <a:highlight>
                  <a:srgbClr val="FFFF00"/>
                </a:highlight>
                <a:latin typeface="Times New Roman" panose="02020603050405020304" pitchFamily="18" charset="0"/>
                <a:ea typeface="Times New Roman" panose="02020603050405020304" pitchFamily="18" charset="0"/>
              </a:rPr>
              <a:t>Described negatively, meekness is the opposite to self‑assertiveness and self‑interest; it is equanimity of spirit that is neither elated nor cast down, simply because it is not occupied with self at all.</a:t>
            </a:r>
          </a:p>
          <a:p>
            <a:pPr indent="457200">
              <a:spcAft>
                <a:spcPts val="1200"/>
              </a:spcAft>
            </a:pPr>
            <a:endParaRPr lang="en-US" sz="2400" i="1" dirty="0">
              <a:effectLst/>
              <a:latin typeface="Times New Roman" panose="02020603050405020304" pitchFamily="18" charset="0"/>
              <a:ea typeface="Times New Roman" panose="02020603050405020304" pitchFamily="18" charset="0"/>
            </a:endParaRPr>
          </a:p>
          <a:p>
            <a:pPr indent="457200">
              <a:spcAft>
                <a:spcPts val="1200"/>
              </a:spcAft>
            </a:pPr>
            <a:r>
              <a:rPr lang="en-US" sz="2400" i="1" dirty="0">
                <a:effectLst/>
                <a:latin typeface="Times New Roman" panose="02020603050405020304" pitchFamily="18" charset="0"/>
                <a:ea typeface="Times New Roman" panose="02020603050405020304" pitchFamily="18" charset="0"/>
              </a:rPr>
              <a:t>Vine's Expository Dictionary of Biblical Words</a:t>
            </a:r>
            <a:endParaRPr lang="en-US" sz="2400" dirty="0">
              <a:effectLst/>
              <a:latin typeface="Times New Roman" panose="02020603050405020304" pitchFamily="18" charset="0"/>
              <a:ea typeface="Times New Roman" panose="02020603050405020304" pitchFamily="18" charset="0"/>
            </a:endParaRPr>
          </a:p>
          <a:p>
            <a:endParaRPr lang="en-US" sz="2400" dirty="0"/>
          </a:p>
        </p:txBody>
      </p:sp>
    </p:spTree>
    <p:extLst>
      <p:ext uri="{BB962C8B-B14F-4D97-AF65-F5344CB8AC3E}">
        <p14:creationId xmlns:p14="http://schemas.microsoft.com/office/powerpoint/2010/main" val="3969439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9779DD0-1439-6144-8BC7-B1FF1752E9D1}"/>
              </a:ext>
            </a:extLst>
          </p:cNvPr>
          <p:cNvSpPr/>
          <p:nvPr/>
        </p:nvSpPr>
        <p:spPr>
          <a:xfrm>
            <a:off x="832373" y="453194"/>
            <a:ext cx="7479254" cy="1042120"/>
          </a:xfrm>
          <a:custGeom>
            <a:avLst/>
            <a:gdLst>
              <a:gd name="connsiteX0" fmla="*/ 0 w 7479254"/>
              <a:gd name="connsiteY0" fmla="*/ 173690 h 1042120"/>
              <a:gd name="connsiteX1" fmla="*/ 173690 w 7479254"/>
              <a:gd name="connsiteY1" fmla="*/ 0 h 1042120"/>
              <a:gd name="connsiteX2" fmla="*/ 7305564 w 7479254"/>
              <a:gd name="connsiteY2" fmla="*/ 0 h 1042120"/>
              <a:gd name="connsiteX3" fmla="*/ 7479254 w 7479254"/>
              <a:gd name="connsiteY3" fmla="*/ 173690 h 1042120"/>
              <a:gd name="connsiteX4" fmla="*/ 7479254 w 7479254"/>
              <a:gd name="connsiteY4" fmla="*/ 868430 h 1042120"/>
              <a:gd name="connsiteX5" fmla="*/ 7305564 w 7479254"/>
              <a:gd name="connsiteY5" fmla="*/ 1042120 h 1042120"/>
              <a:gd name="connsiteX6" fmla="*/ 173690 w 7479254"/>
              <a:gd name="connsiteY6" fmla="*/ 1042120 h 1042120"/>
              <a:gd name="connsiteX7" fmla="*/ 0 w 7479254"/>
              <a:gd name="connsiteY7" fmla="*/ 868430 h 1042120"/>
              <a:gd name="connsiteX8" fmla="*/ 0 w 7479254"/>
              <a:gd name="connsiteY8" fmla="*/ 173690 h 104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79254" h="1042120" fill="none" extrusionOk="0">
                <a:moveTo>
                  <a:pt x="0" y="173690"/>
                </a:moveTo>
                <a:cubicBezTo>
                  <a:pt x="-6272" y="68905"/>
                  <a:pt x="76762" y="-1474"/>
                  <a:pt x="173690" y="0"/>
                </a:cubicBezTo>
                <a:cubicBezTo>
                  <a:pt x="2587872" y="-73545"/>
                  <a:pt x="5459478" y="152048"/>
                  <a:pt x="7305564" y="0"/>
                </a:cubicBezTo>
                <a:cubicBezTo>
                  <a:pt x="7398592" y="9883"/>
                  <a:pt x="7480794" y="74043"/>
                  <a:pt x="7479254" y="173690"/>
                </a:cubicBezTo>
                <a:cubicBezTo>
                  <a:pt x="7508058" y="417310"/>
                  <a:pt x="7482763" y="678613"/>
                  <a:pt x="7479254" y="868430"/>
                </a:cubicBezTo>
                <a:cubicBezTo>
                  <a:pt x="7469323" y="966813"/>
                  <a:pt x="7417868" y="1040007"/>
                  <a:pt x="7305564" y="1042120"/>
                </a:cubicBezTo>
                <a:cubicBezTo>
                  <a:pt x="6142343" y="1184915"/>
                  <a:pt x="2015211" y="1201890"/>
                  <a:pt x="173690" y="1042120"/>
                </a:cubicBezTo>
                <a:cubicBezTo>
                  <a:pt x="85277" y="1031479"/>
                  <a:pt x="14870" y="953531"/>
                  <a:pt x="0" y="868430"/>
                </a:cubicBezTo>
                <a:cubicBezTo>
                  <a:pt x="-997" y="690676"/>
                  <a:pt x="29143" y="418057"/>
                  <a:pt x="0" y="173690"/>
                </a:cubicBezTo>
                <a:close/>
              </a:path>
              <a:path w="7479254" h="1042120" stroke="0" extrusionOk="0">
                <a:moveTo>
                  <a:pt x="0" y="173690"/>
                </a:moveTo>
                <a:cubicBezTo>
                  <a:pt x="-5217" y="65071"/>
                  <a:pt x="91075" y="12190"/>
                  <a:pt x="173690" y="0"/>
                </a:cubicBezTo>
                <a:cubicBezTo>
                  <a:pt x="2185044" y="133790"/>
                  <a:pt x="4213869" y="72498"/>
                  <a:pt x="7305564" y="0"/>
                </a:cubicBezTo>
                <a:cubicBezTo>
                  <a:pt x="7396266" y="14533"/>
                  <a:pt x="7477858" y="77599"/>
                  <a:pt x="7479254" y="173690"/>
                </a:cubicBezTo>
                <a:cubicBezTo>
                  <a:pt x="7525478" y="263991"/>
                  <a:pt x="7505126" y="755759"/>
                  <a:pt x="7479254" y="868430"/>
                </a:cubicBezTo>
                <a:cubicBezTo>
                  <a:pt x="7479801" y="968397"/>
                  <a:pt x="7407673" y="1043060"/>
                  <a:pt x="7305564" y="1042120"/>
                </a:cubicBezTo>
                <a:cubicBezTo>
                  <a:pt x="5227463" y="898349"/>
                  <a:pt x="3234860" y="1178728"/>
                  <a:pt x="173690" y="1042120"/>
                </a:cubicBezTo>
                <a:cubicBezTo>
                  <a:pt x="87047" y="1054772"/>
                  <a:pt x="-746" y="965808"/>
                  <a:pt x="0" y="868430"/>
                </a:cubicBezTo>
                <a:cubicBezTo>
                  <a:pt x="-58257" y="703586"/>
                  <a:pt x="20041" y="415633"/>
                  <a:pt x="0" y="173690"/>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The Character of the New Man          (vv. 12-16a)</a:t>
            </a:r>
          </a:p>
        </p:txBody>
      </p:sp>
      <p:sp>
        <p:nvSpPr>
          <p:cNvPr id="6" name="TextBox 5">
            <a:extLst>
              <a:ext uri="{FF2B5EF4-FFF2-40B4-BE49-F238E27FC236}">
                <a16:creationId xmlns:a16="http://schemas.microsoft.com/office/drawing/2014/main" id="{F3629950-53D6-F922-5CE1-3C39C6D82FFA}"/>
              </a:ext>
            </a:extLst>
          </p:cNvPr>
          <p:cNvSpPr txBox="1"/>
          <p:nvPr/>
        </p:nvSpPr>
        <p:spPr>
          <a:xfrm>
            <a:off x="703281" y="1911268"/>
            <a:ext cx="7737438" cy="2492990"/>
          </a:xfrm>
          <a:prstGeom prst="rect">
            <a:avLst/>
          </a:prstGeom>
          <a:noFill/>
        </p:spPr>
        <p:txBody>
          <a:bodyPr wrap="square" rtlCol="0">
            <a:spAutoFit/>
          </a:bodyPr>
          <a:lstStyle/>
          <a:p>
            <a:pPr marL="514350" indent="-514350">
              <a:buFont typeface="+mj-lt"/>
              <a:buAutoNum type="alphaUcPeriod"/>
            </a:pPr>
            <a:r>
              <a:rPr lang="en-US" sz="2600" dirty="0">
                <a:latin typeface="Amasis MT Pro Light" panose="02040304050005020304" pitchFamily="18" charset="0"/>
              </a:rPr>
              <a:t>Tender mercies (v. 12)</a:t>
            </a:r>
          </a:p>
          <a:p>
            <a:pPr marL="514350" indent="-514350">
              <a:buFont typeface="+mj-lt"/>
              <a:buAutoNum type="alphaUcPeriod"/>
            </a:pPr>
            <a:r>
              <a:rPr lang="en-US" sz="2600" dirty="0">
                <a:latin typeface="Amasis MT Pro Light" panose="02040304050005020304" pitchFamily="18" charset="0"/>
              </a:rPr>
              <a:t>Kindness (v. 12)</a:t>
            </a:r>
          </a:p>
          <a:p>
            <a:pPr marL="514350" indent="-514350">
              <a:buFont typeface="+mj-lt"/>
              <a:buAutoNum type="alphaUcPeriod"/>
            </a:pPr>
            <a:r>
              <a:rPr lang="en-US" sz="2600" dirty="0">
                <a:latin typeface="Amasis MT Pro Light" panose="02040304050005020304" pitchFamily="18" charset="0"/>
              </a:rPr>
              <a:t>Humility (v. 12)</a:t>
            </a:r>
          </a:p>
          <a:p>
            <a:pPr marL="514350" indent="-514350">
              <a:buFont typeface="+mj-lt"/>
              <a:buAutoNum type="alphaUcPeriod"/>
            </a:pPr>
            <a:r>
              <a:rPr lang="en-US" sz="2600" dirty="0">
                <a:latin typeface="Amasis MT Pro Light" panose="02040304050005020304" pitchFamily="18" charset="0"/>
              </a:rPr>
              <a:t>Meekness (v. 12)</a:t>
            </a:r>
          </a:p>
          <a:p>
            <a:pPr marL="514350" indent="-514350">
              <a:buFont typeface="+mj-lt"/>
              <a:buAutoNum type="alphaUcPeriod"/>
            </a:pPr>
            <a:r>
              <a:rPr lang="en-US" sz="2600" dirty="0">
                <a:latin typeface="Amasis MT Pro Light" panose="02040304050005020304" pitchFamily="18" charset="0"/>
              </a:rPr>
              <a:t>Longsuffering (v. 12)</a:t>
            </a:r>
          </a:p>
          <a:p>
            <a:pPr marL="514350" indent="-514350">
              <a:buFont typeface="+mj-lt"/>
              <a:buAutoNum type="alphaUcPeriod"/>
            </a:pPr>
            <a:r>
              <a:rPr lang="en-US" sz="2600" dirty="0">
                <a:latin typeface="Amasis MT Pro Light" panose="02040304050005020304" pitchFamily="18" charset="0"/>
              </a:rPr>
              <a:t>Bearing with one another (v. 13)</a:t>
            </a:r>
          </a:p>
        </p:txBody>
      </p:sp>
    </p:spTree>
    <p:extLst>
      <p:ext uri="{BB962C8B-B14F-4D97-AF65-F5344CB8AC3E}">
        <p14:creationId xmlns:p14="http://schemas.microsoft.com/office/powerpoint/2010/main" val="1971719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04D1BC-81D1-C123-DC90-664AE4EB0747}"/>
              </a:ext>
            </a:extLst>
          </p:cNvPr>
          <p:cNvSpPr txBox="1"/>
          <p:nvPr/>
        </p:nvSpPr>
        <p:spPr>
          <a:xfrm>
            <a:off x="758413" y="1234765"/>
            <a:ext cx="7551868" cy="5155257"/>
          </a:xfrm>
          <a:prstGeom prst="rect">
            <a:avLst/>
          </a:prstGeom>
          <a:noFill/>
        </p:spPr>
        <p:txBody>
          <a:bodyPr wrap="square" rtlCol="0">
            <a:spAutoFit/>
          </a:bodyPr>
          <a:lstStyle/>
          <a:p>
            <a:pPr marL="342900" marR="0" indent="-342900">
              <a:spcBef>
                <a:spcPts val="0"/>
              </a:spcBef>
              <a:spcAft>
                <a:spcPts val="0"/>
              </a:spcAft>
              <a:buFont typeface="Wingdings" panose="05000000000000000000" pitchFamily="2" charset="2"/>
              <a:buChar char="§"/>
            </a:pPr>
            <a:r>
              <a:rPr lang="en-US" sz="2800" dirty="0">
                <a:effectLst/>
                <a:latin typeface="Abadi Extra Light" panose="020B0204020104020204" pitchFamily="34" charset="0"/>
                <a:ea typeface="Times New Roman" panose="02020603050405020304" pitchFamily="18" charset="0"/>
              </a:rPr>
              <a:t>The ASV says “forbearing.” </a:t>
            </a:r>
          </a:p>
          <a:p>
            <a:pPr marL="342900" marR="0" indent="-342900">
              <a:spcBef>
                <a:spcPts val="0"/>
              </a:spcBef>
              <a:spcAft>
                <a:spcPts val="0"/>
              </a:spcAft>
              <a:buFont typeface="Wingdings" panose="05000000000000000000" pitchFamily="2" charset="2"/>
              <a:buChar char="§"/>
            </a:pPr>
            <a:endParaRPr lang="en-US" sz="1050" dirty="0">
              <a:effectLst/>
              <a:latin typeface="Abadi Extra Light" panose="020B0204020104020204" pitchFamily="34" charset="0"/>
              <a:ea typeface="Times New Roman" panose="02020603050405020304" pitchFamily="18" charset="0"/>
            </a:endParaRPr>
          </a:p>
          <a:p>
            <a:pPr marL="342900" marR="0" indent="-342900">
              <a:spcBef>
                <a:spcPts val="0"/>
              </a:spcBef>
              <a:spcAft>
                <a:spcPts val="0"/>
              </a:spcAft>
              <a:buFont typeface="Wingdings" panose="05000000000000000000" pitchFamily="2" charset="2"/>
              <a:buChar char="§"/>
            </a:pPr>
            <a:r>
              <a:rPr lang="en-US" sz="2800" dirty="0">
                <a:effectLst/>
                <a:latin typeface="Abadi Extra Light" panose="020B0204020104020204" pitchFamily="34" charset="0"/>
                <a:ea typeface="Times New Roman" panose="02020603050405020304" pitchFamily="18" charset="0"/>
              </a:rPr>
              <a:t>“holding yourselves back from one another</a:t>
            </a:r>
            <a:r>
              <a:rPr lang="en-US" sz="2800" dirty="0">
                <a:latin typeface="Abadi Extra Light" panose="020B0204020104020204" pitchFamily="34" charset="0"/>
                <a:ea typeface="Times New Roman" panose="02020603050405020304" pitchFamily="18" charset="0"/>
              </a:rPr>
              <a:t>.” A.T. Robertson, </a:t>
            </a:r>
            <a:r>
              <a:rPr lang="en-US" sz="2800" i="1" dirty="0">
                <a:latin typeface="Abadi Extra Light" panose="020B0204020104020204" pitchFamily="34" charset="0"/>
                <a:ea typeface="Times New Roman" panose="02020603050405020304" pitchFamily="18" charset="0"/>
              </a:rPr>
              <a:t>Word Pictures of the New Testament, </a:t>
            </a:r>
            <a:r>
              <a:rPr lang="en-US" sz="2800" dirty="0">
                <a:latin typeface="Abadi Extra Light" panose="020B0204020104020204" pitchFamily="34" charset="0"/>
                <a:ea typeface="Times New Roman" panose="02020603050405020304" pitchFamily="18" charset="0"/>
              </a:rPr>
              <a:t>IV: 504</a:t>
            </a:r>
            <a:endParaRPr lang="en-US" sz="2800" dirty="0">
              <a:effectLst/>
              <a:latin typeface="Abadi Extra Light" panose="020B0204020104020204" pitchFamily="34" charset="0"/>
              <a:ea typeface="Times New Roman" panose="02020603050405020304" pitchFamily="18" charset="0"/>
            </a:endParaRPr>
          </a:p>
          <a:p>
            <a:pPr marL="342900" marR="0" indent="-342900">
              <a:spcBef>
                <a:spcPts val="0"/>
              </a:spcBef>
              <a:spcAft>
                <a:spcPts val="0"/>
              </a:spcAft>
              <a:buFont typeface="Wingdings" panose="05000000000000000000" pitchFamily="2" charset="2"/>
              <a:buChar char="§"/>
            </a:pPr>
            <a:endParaRPr lang="en-US" sz="1050" dirty="0">
              <a:latin typeface="Abadi Extra Light" panose="020B0204020104020204" pitchFamily="34" charset="0"/>
              <a:ea typeface="Times New Roman" panose="02020603050405020304" pitchFamily="18" charset="0"/>
            </a:endParaRPr>
          </a:p>
          <a:p>
            <a:pPr marL="342900" marR="0" indent="-342900">
              <a:spcBef>
                <a:spcPts val="0"/>
              </a:spcBef>
              <a:spcAft>
                <a:spcPts val="0"/>
              </a:spcAft>
              <a:buFont typeface="Wingdings" panose="05000000000000000000" pitchFamily="2" charset="2"/>
              <a:buChar char="§"/>
            </a:pPr>
            <a:r>
              <a:rPr lang="en-US" sz="2800" dirty="0">
                <a:effectLst/>
                <a:latin typeface="Abadi Extra Light" panose="020B0204020104020204" pitchFamily="34" charset="0"/>
                <a:ea typeface="Times New Roman" panose="02020603050405020304" pitchFamily="18" charset="0"/>
              </a:rPr>
              <a:t>“To be forbearing with another is to ‘bear with’ that person, usually by making allowances for him in certain ways....Due to his sympathy for his brother’s needs, the Christian will be willing to suffer with him, or bear with him, for a long, long time.” Walton Weaver, </a:t>
            </a:r>
            <a:r>
              <a:rPr lang="en-US" sz="2800" i="1" dirty="0">
                <a:effectLst/>
                <a:latin typeface="Abadi Extra Light" panose="020B0204020104020204" pitchFamily="34" charset="0"/>
                <a:ea typeface="Times New Roman" panose="02020603050405020304" pitchFamily="18" charset="0"/>
              </a:rPr>
              <a:t>Truth Commentaries - Philippians, Colossians</a:t>
            </a:r>
            <a:r>
              <a:rPr lang="en-US" sz="2800" dirty="0">
                <a:effectLst/>
                <a:latin typeface="Abadi Extra Light" panose="020B0204020104020204" pitchFamily="34" charset="0"/>
                <a:ea typeface="Times New Roman" panose="02020603050405020304" pitchFamily="18" charset="0"/>
              </a:rPr>
              <a:t>, 527</a:t>
            </a:r>
          </a:p>
        </p:txBody>
      </p:sp>
      <p:sp>
        <p:nvSpPr>
          <p:cNvPr id="3" name="TextBox 2">
            <a:extLst>
              <a:ext uri="{FF2B5EF4-FFF2-40B4-BE49-F238E27FC236}">
                <a16:creationId xmlns:a16="http://schemas.microsoft.com/office/drawing/2014/main" id="{C6EEA51E-AC2B-C9A6-3DA4-DA3C28283924}"/>
              </a:ext>
            </a:extLst>
          </p:cNvPr>
          <p:cNvSpPr txBox="1"/>
          <p:nvPr/>
        </p:nvSpPr>
        <p:spPr>
          <a:xfrm>
            <a:off x="1815352" y="667430"/>
            <a:ext cx="5513295" cy="461665"/>
          </a:xfrm>
          <a:prstGeom prst="rect">
            <a:avLst/>
          </a:prstGeom>
          <a:noFill/>
        </p:spPr>
        <p:txBody>
          <a:bodyPr wrap="square" rtlCol="0">
            <a:spAutoFit/>
          </a:bodyPr>
          <a:lstStyle/>
          <a:p>
            <a:pPr algn="ctr"/>
            <a:r>
              <a:rPr lang="en-US" sz="2400" dirty="0">
                <a:latin typeface="Amasis MT Pro Medium" panose="02040604050005020304" pitchFamily="18" charset="0"/>
              </a:rPr>
              <a:t>Bearing with one another (v. 13)</a:t>
            </a:r>
          </a:p>
        </p:txBody>
      </p:sp>
    </p:spTree>
    <p:extLst>
      <p:ext uri="{BB962C8B-B14F-4D97-AF65-F5344CB8AC3E}">
        <p14:creationId xmlns:p14="http://schemas.microsoft.com/office/powerpoint/2010/main" val="182038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9779DD0-1439-6144-8BC7-B1FF1752E9D1}"/>
              </a:ext>
            </a:extLst>
          </p:cNvPr>
          <p:cNvSpPr/>
          <p:nvPr/>
        </p:nvSpPr>
        <p:spPr>
          <a:xfrm>
            <a:off x="832373" y="453194"/>
            <a:ext cx="7479254" cy="1042120"/>
          </a:xfrm>
          <a:custGeom>
            <a:avLst/>
            <a:gdLst>
              <a:gd name="connsiteX0" fmla="*/ 0 w 7479254"/>
              <a:gd name="connsiteY0" fmla="*/ 173690 h 1042120"/>
              <a:gd name="connsiteX1" fmla="*/ 173690 w 7479254"/>
              <a:gd name="connsiteY1" fmla="*/ 0 h 1042120"/>
              <a:gd name="connsiteX2" fmla="*/ 7305564 w 7479254"/>
              <a:gd name="connsiteY2" fmla="*/ 0 h 1042120"/>
              <a:gd name="connsiteX3" fmla="*/ 7479254 w 7479254"/>
              <a:gd name="connsiteY3" fmla="*/ 173690 h 1042120"/>
              <a:gd name="connsiteX4" fmla="*/ 7479254 w 7479254"/>
              <a:gd name="connsiteY4" fmla="*/ 868430 h 1042120"/>
              <a:gd name="connsiteX5" fmla="*/ 7305564 w 7479254"/>
              <a:gd name="connsiteY5" fmla="*/ 1042120 h 1042120"/>
              <a:gd name="connsiteX6" fmla="*/ 173690 w 7479254"/>
              <a:gd name="connsiteY6" fmla="*/ 1042120 h 1042120"/>
              <a:gd name="connsiteX7" fmla="*/ 0 w 7479254"/>
              <a:gd name="connsiteY7" fmla="*/ 868430 h 1042120"/>
              <a:gd name="connsiteX8" fmla="*/ 0 w 7479254"/>
              <a:gd name="connsiteY8" fmla="*/ 173690 h 104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79254" h="1042120" fill="none" extrusionOk="0">
                <a:moveTo>
                  <a:pt x="0" y="173690"/>
                </a:moveTo>
                <a:cubicBezTo>
                  <a:pt x="-6272" y="68905"/>
                  <a:pt x="76762" y="-1474"/>
                  <a:pt x="173690" y="0"/>
                </a:cubicBezTo>
                <a:cubicBezTo>
                  <a:pt x="2587872" y="-73545"/>
                  <a:pt x="5459478" y="152048"/>
                  <a:pt x="7305564" y="0"/>
                </a:cubicBezTo>
                <a:cubicBezTo>
                  <a:pt x="7398592" y="9883"/>
                  <a:pt x="7480794" y="74043"/>
                  <a:pt x="7479254" y="173690"/>
                </a:cubicBezTo>
                <a:cubicBezTo>
                  <a:pt x="7508058" y="417310"/>
                  <a:pt x="7482763" y="678613"/>
                  <a:pt x="7479254" y="868430"/>
                </a:cubicBezTo>
                <a:cubicBezTo>
                  <a:pt x="7469323" y="966813"/>
                  <a:pt x="7417868" y="1040007"/>
                  <a:pt x="7305564" y="1042120"/>
                </a:cubicBezTo>
                <a:cubicBezTo>
                  <a:pt x="6142343" y="1184915"/>
                  <a:pt x="2015211" y="1201890"/>
                  <a:pt x="173690" y="1042120"/>
                </a:cubicBezTo>
                <a:cubicBezTo>
                  <a:pt x="85277" y="1031479"/>
                  <a:pt x="14870" y="953531"/>
                  <a:pt x="0" y="868430"/>
                </a:cubicBezTo>
                <a:cubicBezTo>
                  <a:pt x="-997" y="690676"/>
                  <a:pt x="29143" y="418057"/>
                  <a:pt x="0" y="173690"/>
                </a:cubicBezTo>
                <a:close/>
              </a:path>
              <a:path w="7479254" h="1042120" stroke="0" extrusionOk="0">
                <a:moveTo>
                  <a:pt x="0" y="173690"/>
                </a:moveTo>
                <a:cubicBezTo>
                  <a:pt x="-5217" y="65071"/>
                  <a:pt x="91075" y="12190"/>
                  <a:pt x="173690" y="0"/>
                </a:cubicBezTo>
                <a:cubicBezTo>
                  <a:pt x="2185044" y="133790"/>
                  <a:pt x="4213869" y="72498"/>
                  <a:pt x="7305564" y="0"/>
                </a:cubicBezTo>
                <a:cubicBezTo>
                  <a:pt x="7396266" y="14533"/>
                  <a:pt x="7477858" y="77599"/>
                  <a:pt x="7479254" y="173690"/>
                </a:cubicBezTo>
                <a:cubicBezTo>
                  <a:pt x="7525478" y="263991"/>
                  <a:pt x="7505126" y="755759"/>
                  <a:pt x="7479254" y="868430"/>
                </a:cubicBezTo>
                <a:cubicBezTo>
                  <a:pt x="7479801" y="968397"/>
                  <a:pt x="7407673" y="1043060"/>
                  <a:pt x="7305564" y="1042120"/>
                </a:cubicBezTo>
                <a:cubicBezTo>
                  <a:pt x="5227463" y="898349"/>
                  <a:pt x="3234860" y="1178728"/>
                  <a:pt x="173690" y="1042120"/>
                </a:cubicBezTo>
                <a:cubicBezTo>
                  <a:pt x="87047" y="1054772"/>
                  <a:pt x="-746" y="965808"/>
                  <a:pt x="0" y="868430"/>
                </a:cubicBezTo>
                <a:cubicBezTo>
                  <a:pt x="-58257" y="703586"/>
                  <a:pt x="20041" y="415633"/>
                  <a:pt x="0" y="173690"/>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The Character of the New Man          (vv. 12-16a)</a:t>
            </a:r>
          </a:p>
        </p:txBody>
      </p:sp>
      <p:sp>
        <p:nvSpPr>
          <p:cNvPr id="6" name="TextBox 5">
            <a:extLst>
              <a:ext uri="{FF2B5EF4-FFF2-40B4-BE49-F238E27FC236}">
                <a16:creationId xmlns:a16="http://schemas.microsoft.com/office/drawing/2014/main" id="{F3629950-53D6-F922-5CE1-3C39C6D82FFA}"/>
              </a:ext>
            </a:extLst>
          </p:cNvPr>
          <p:cNvSpPr txBox="1"/>
          <p:nvPr/>
        </p:nvSpPr>
        <p:spPr>
          <a:xfrm>
            <a:off x="703281" y="1911268"/>
            <a:ext cx="7737438" cy="3293209"/>
          </a:xfrm>
          <a:prstGeom prst="rect">
            <a:avLst/>
          </a:prstGeom>
          <a:noFill/>
        </p:spPr>
        <p:txBody>
          <a:bodyPr wrap="square" rtlCol="0">
            <a:spAutoFit/>
          </a:bodyPr>
          <a:lstStyle/>
          <a:p>
            <a:pPr marL="514350" indent="-514350">
              <a:buFont typeface="+mj-lt"/>
              <a:buAutoNum type="alphaUcPeriod"/>
            </a:pPr>
            <a:r>
              <a:rPr lang="en-US" sz="2600" dirty="0">
                <a:latin typeface="Amasis MT Pro Light" panose="02040304050005020304" pitchFamily="18" charset="0"/>
              </a:rPr>
              <a:t>Tender mercies (v. 12)</a:t>
            </a:r>
          </a:p>
          <a:p>
            <a:pPr marL="514350" indent="-514350">
              <a:buFont typeface="+mj-lt"/>
              <a:buAutoNum type="alphaUcPeriod"/>
            </a:pPr>
            <a:r>
              <a:rPr lang="en-US" sz="2600" dirty="0">
                <a:latin typeface="Amasis MT Pro Light" panose="02040304050005020304" pitchFamily="18" charset="0"/>
              </a:rPr>
              <a:t>Kindness (v. 12)</a:t>
            </a:r>
          </a:p>
          <a:p>
            <a:pPr marL="514350" indent="-514350">
              <a:buFont typeface="+mj-lt"/>
              <a:buAutoNum type="alphaUcPeriod"/>
            </a:pPr>
            <a:r>
              <a:rPr lang="en-US" sz="2600" dirty="0">
                <a:latin typeface="Amasis MT Pro Light" panose="02040304050005020304" pitchFamily="18" charset="0"/>
              </a:rPr>
              <a:t>Humility (v. 12)</a:t>
            </a:r>
          </a:p>
          <a:p>
            <a:pPr marL="514350" indent="-514350">
              <a:buFont typeface="+mj-lt"/>
              <a:buAutoNum type="alphaUcPeriod"/>
            </a:pPr>
            <a:r>
              <a:rPr lang="en-US" sz="2600" dirty="0">
                <a:latin typeface="Amasis MT Pro Light" panose="02040304050005020304" pitchFamily="18" charset="0"/>
              </a:rPr>
              <a:t>Meekness (v. 12)</a:t>
            </a:r>
          </a:p>
          <a:p>
            <a:pPr marL="514350" indent="-514350">
              <a:buFont typeface="+mj-lt"/>
              <a:buAutoNum type="alphaUcPeriod"/>
            </a:pPr>
            <a:r>
              <a:rPr lang="en-US" sz="2600" dirty="0">
                <a:latin typeface="Amasis MT Pro Light" panose="02040304050005020304" pitchFamily="18" charset="0"/>
              </a:rPr>
              <a:t>Longsuffering (v. 12)</a:t>
            </a:r>
          </a:p>
          <a:p>
            <a:pPr marL="514350" indent="-514350">
              <a:buFont typeface="+mj-lt"/>
              <a:buAutoNum type="alphaUcPeriod"/>
            </a:pPr>
            <a:r>
              <a:rPr lang="en-US" sz="2600" dirty="0">
                <a:latin typeface="Amasis MT Pro Light" panose="02040304050005020304" pitchFamily="18" charset="0"/>
              </a:rPr>
              <a:t>Bearing with one another (v. 13)</a:t>
            </a:r>
          </a:p>
          <a:p>
            <a:pPr marL="514350" indent="-514350">
              <a:buFont typeface="+mj-lt"/>
              <a:buAutoNum type="alphaUcPeriod"/>
            </a:pPr>
            <a:r>
              <a:rPr lang="en-US" sz="2600" dirty="0">
                <a:latin typeface="Amasis MT Pro Light" panose="02040304050005020304" pitchFamily="18" charset="0"/>
              </a:rPr>
              <a:t>Forgiving one another (v. 13)</a:t>
            </a:r>
          </a:p>
          <a:p>
            <a:pPr marL="514350" indent="-514350">
              <a:buFont typeface="+mj-lt"/>
              <a:buAutoNum type="alphaUcPeriod"/>
            </a:pPr>
            <a:r>
              <a:rPr lang="en-US" sz="2600" dirty="0">
                <a:latin typeface="Amasis MT Pro Light" panose="02040304050005020304" pitchFamily="18" charset="0"/>
              </a:rPr>
              <a:t>Love (v. 14)</a:t>
            </a:r>
          </a:p>
        </p:txBody>
      </p:sp>
    </p:spTree>
    <p:extLst>
      <p:ext uri="{BB962C8B-B14F-4D97-AF65-F5344CB8AC3E}">
        <p14:creationId xmlns:p14="http://schemas.microsoft.com/office/powerpoint/2010/main" val="42588514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animEffect transition="in" filter="fade">
                                      <p:cBhvr>
                                        <p:cTn id="7" dur="1000"/>
                                        <p:tgtEl>
                                          <p:spTgt spid="6">
                                            <p:txEl>
                                              <p:pRg st="7" end="7"/>
                                            </p:txEl>
                                          </p:spTgt>
                                        </p:tgtEl>
                                      </p:cBhvr>
                                    </p:animEffect>
                                    <p:anim calcmode="lin" valueType="num">
                                      <p:cBhvr>
                                        <p:cTn id="8"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C99767-1E4D-DC29-2D78-032AA81B5ED7}"/>
              </a:ext>
            </a:extLst>
          </p:cNvPr>
          <p:cNvSpPr txBox="1"/>
          <p:nvPr/>
        </p:nvSpPr>
        <p:spPr>
          <a:xfrm>
            <a:off x="1032734" y="1312433"/>
            <a:ext cx="7433534" cy="4524315"/>
          </a:xfrm>
          <a:prstGeom prst="rect">
            <a:avLst/>
          </a:prstGeom>
          <a:noFill/>
        </p:spPr>
        <p:txBody>
          <a:bodyPr wrap="square" rtlCol="0">
            <a:spAutoFit/>
          </a:bodyPr>
          <a:lstStyle/>
          <a:p>
            <a:pPr marL="457200" marR="457200">
              <a:spcBef>
                <a:spcPts val="0"/>
              </a:spcBef>
              <a:spcAft>
                <a:spcPts val="0"/>
              </a:spcAft>
            </a:pPr>
            <a:r>
              <a:rPr lang="en-US" sz="2400" dirty="0">
                <a:effectLst/>
                <a:latin typeface="Times New Roman" panose="02020603050405020304" pitchFamily="18" charset="0"/>
                <a:ea typeface="Times New Roman" panose="02020603050405020304" pitchFamily="18" charset="0"/>
              </a:rPr>
              <a:t>Christian love, whether exercised toward the brethren, or toward men generally, is not an impulse from the feelings, it does not always run with the natural inclinations, nor does it spend itself only upon those for whom some affinity is discovered. Love seeks the welfare of all, Rom 15:2, and works no ill to any, 13:8,9,10; love seeks opportunity to do good to 'all men, and especially toward them that are of the household of the faith,' Gal 6:10. See further 1 Cor 13 and Col 3:12‑14.</a:t>
            </a:r>
          </a:p>
          <a:p>
            <a:pPr marL="457200" marR="457200">
              <a:spcBef>
                <a:spcPts val="0"/>
              </a:spcBef>
              <a:spcAft>
                <a:spcPts val="0"/>
              </a:spcAft>
            </a:pPr>
            <a:endParaRPr lang="en-US" sz="2400" dirty="0">
              <a:effectLst/>
              <a:latin typeface="Times New Roman" panose="02020603050405020304" pitchFamily="18" charset="0"/>
              <a:ea typeface="Times New Roman" panose="02020603050405020304" pitchFamily="18" charset="0"/>
            </a:endParaRPr>
          </a:p>
          <a:p>
            <a:pPr marL="0" marR="0" indent="457200">
              <a:spcBef>
                <a:spcPts val="0"/>
              </a:spcBef>
              <a:spcAft>
                <a:spcPts val="1200"/>
              </a:spcAft>
            </a:pPr>
            <a:r>
              <a:rPr lang="en-US" sz="2400" i="1" dirty="0">
                <a:effectLst/>
                <a:latin typeface="Times New Roman" panose="02020603050405020304" pitchFamily="18" charset="0"/>
                <a:ea typeface="Times New Roman" panose="02020603050405020304" pitchFamily="18" charset="0"/>
              </a:rPr>
              <a:t>Vine's Expository Dictionary of Biblical Words</a:t>
            </a:r>
            <a:endParaRPr lang="en-US" sz="2400" dirty="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55873EA7-EA9A-C6FA-DE3D-D6BEA4ED9100}"/>
              </a:ext>
            </a:extLst>
          </p:cNvPr>
          <p:cNvSpPr txBox="1"/>
          <p:nvPr/>
        </p:nvSpPr>
        <p:spPr>
          <a:xfrm>
            <a:off x="2681343" y="602428"/>
            <a:ext cx="3781313" cy="523220"/>
          </a:xfrm>
          <a:prstGeom prst="rect">
            <a:avLst/>
          </a:prstGeom>
          <a:noFill/>
        </p:spPr>
        <p:txBody>
          <a:bodyPr wrap="square" rtlCol="0">
            <a:spAutoFit/>
          </a:bodyPr>
          <a:lstStyle/>
          <a:p>
            <a:pPr algn="ctr"/>
            <a:r>
              <a:rPr lang="en-US" sz="2800" dirty="0">
                <a:latin typeface="Amasis MT Pro Medium" panose="02040604050005020304" pitchFamily="18" charset="0"/>
              </a:rPr>
              <a:t>Agape</a:t>
            </a:r>
          </a:p>
        </p:txBody>
      </p:sp>
    </p:spTree>
    <p:extLst>
      <p:ext uri="{BB962C8B-B14F-4D97-AF65-F5344CB8AC3E}">
        <p14:creationId xmlns:p14="http://schemas.microsoft.com/office/powerpoint/2010/main" val="37171073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E83183-5948-F6C5-8613-FCC136E55493}"/>
              </a:ext>
            </a:extLst>
          </p:cNvPr>
          <p:cNvSpPr txBox="1"/>
          <p:nvPr/>
        </p:nvSpPr>
        <p:spPr>
          <a:xfrm>
            <a:off x="1038113" y="1102659"/>
            <a:ext cx="7073153" cy="3108543"/>
          </a:xfrm>
          <a:prstGeom prst="rect">
            <a:avLst/>
          </a:prstGeom>
          <a:noFill/>
        </p:spPr>
        <p:txBody>
          <a:bodyPr wrap="square" rtlCol="0">
            <a:spAutoFit/>
          </a:bodyPr>
          <a:lstStyle/>
          <a:p>
            <a:r>
              <a:rPr lang="en-US" sz="2800" dirty="0">
                <a:effectLst/>
                <a:latin typeface="Times New Roman" panose="02020603050405020304" pitchFamily="18" charset="0"/>
                <a:ea typeface="Times New Roman" panose="02020603050405020304" pitchFamily="18" charset="0"/>
              </a:rPr>
              <a:t>“Love is the binding power which holds the whole Christian body together. The tendency of any body of people is sooner or later to fly apart; and love is the one bond which will hold them together in unbreakable fellowship.” </a:t>
            </a:r>
          </a:p>
          <a:p>
            <a:endParaRPr lang="en-US" sz="2800" dirty="0">
              <a:latin typeface="Times New Roman" panose="02020603050405020304" pitchFamily="18" charset="0"/>
              <a:ea typeface="Times New Roman" panose="02020603050405020304" pitchFamily="18" charset="0"/>
            </a:endParaRPr>
          </a:p>
          <a:p>
            <a:r>
              <a:rPr lang="en-US" sz="2800" dirty="0">
                <a:effectLst/>
                <a:latin typeface="Times New Roman" panose="02020603050405020304" pitchFamily="18" charset="0"/>
                <a:ea typeface="Times New Roman" panose="02020603050405020304" pitchFamily="18" charset="0"/>
              </a:rPr>
              <a:t>William Barclay,</a:t>
            </a:r>
            <a:r>
              <a:rPr lang="en-US" sz="2800" i="1" dirty="0">
                <a:effectLst/>
                <a:latin typeface="Times New Roman" panose="02020603050405020304" pitchFamily="18" charset="0"/>
                <a:ea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rPr>
              <a:t>190</a:t>
            </a:r>
          </a:p>
        </p:txBody>
      </p:sp>
    </p:spTree>
    <p:extLst>
      <p:ext uri="{BB962C8B-B14F-4D97-AF65-F5344CB8AC3E}">
        <p14:creationId xmlns:p14="http://schemas.microsoft.com/office/powerpoint/2010/main" val="683360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9779DD0-1439-6144-8BC7-B1FF1752E9D1}"/>
              </a:ext>
            </a:extLst>
          </p:cNvPr>
          <p:cNvSpPr/>
          <p:nvPr/>
        </p:nvSpPr>
        <p:spPr>
          <a:xfrm>
            <a:off x="832373" y="453194"/>
            <a:ext cx="7479254" cy="1042120"/>
          </a:xfrm>
          <a:custGeom>
            <a:avLst/>
            <a:gdLst>
              <a:gd name="connsiteX0" fmla="*/ 0 w 7479254"/>
              <a:gd name="connsiteY0" fmla="*/ 173690 h 1042120"/>
              <a:gd name="connsiteX1" fmla="*/ 173690 w 7479254"/>
              <a:gd name="connsiteY1" fmla="*/ 0 h 1042120"/>
              <a:gd name="connsiteX2" fmla="*/ 7305564 w 7479254"/>
              <a:gd name="connsiteY2" fmla="*/ 0 h 1042120"/>
              <a:gd name="connsiteX3" fmla="*/ 7479254 w 7479254"/>
              <a:gd name="connsiteY3" fmla="*/ 173690 h 1042120"/>
              <a:gd name="connsiteX4" fmla="*/ 7479254 w 7479254"/>
              <a:gd name="connsiteY4" fmla="*/ 868430 h 1042120"/>
              <a:gd name="connsiteX5" fmla="*/ 7305564 w 7479254"/>
              <a:gd name="connsiteY5" fmla="*/ 1042120 h 1042120"/>
              <a:gd name="connsiteX6" fmla="*/ 173690 w 7479254"/>
              <a:gd name="connsiteY6" fmla="*/ 1042120 h 1042120"/>
              <a:gd name="connsiteX7" fmla="*/ 0 w 7479254"/>
              <a:gd name="connsiteY7" fmla="*/ 868430 h 1042120"/>
              <a:gd name="connsiteX8" fmla="*/ 0 w 7479254"/>
              <a:gd name="connsiteY8" fmla="*/ 173690 h 104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79254" h="1042120" fill="none" extrusionOk="0">
                <a:moveTo>
                  <a:pt x="0" y="173690"/>
                </a:moveTo>
                <a:cubicBezTo>
                  <a:pt x="-6272" y="68905"/>
                  <a:pt x="76762" y="-1474"/>
                  <a:pt x="173690" y="0"/>
                </a:cubicBezTo>
                <a:cubicBezTo>
                  <a:pt x="2587872" y="-73545"/>
                  <a:pt x="5459478" y="152048"/>
                  <a:pt x="7305564" y="0"/>
                </a:cubicBezTo>
                <a:cubicBezTo>
                  <a:pt x="7398592" y="9883"/>
                  <a:pt x="7480794" y="74043"/>
                  <a:pt x="7479254" y="173690"/>
                </a:cubicBezTo>
                <a:cubicBezTo>
                  <a:pt x="7508058" y="417310"/>
                  <a:pt x="7482763" y="678613"/>
                  <a:pt x="7479254" y="868430"/>
                </a:cubicBezTo>
                <a:cubicBezTo>
                  <a:pt x="7469323" y="966813"/>
                  <a:pt x="7417868" y="1040007"/>
                  <a:pt x="7305564" y="1042120"/>
                </a:cubicBezTo>
                <a:cubicBezTo>
                  <a:pt x="6142343" y="1184915"/>
                  <a:pt x="2015211" y="1201890"/>
                  <a:pt x="173690" y="1042120"/>
                </a:cubicBezTo>
                <a:cubicBezTo>
                  <a:pt x="85277" y="1031479"/>
                  <a:pt x="14870" y="953531"/>
                  <a:pt x="0" y="868430"/>
                </a:cubicBezTo>
                <a:cubicBezTo>
                  <a:pt x="-997" y="690676"/>
                  <a:pt x="29143" y="418057"/>
                  <a:pt x="0" y="173690"/>
                </a:cubicBezTo>
                <a:close/>
              </a:path>
              <a:path w="7479254" h="1042120" stroke="0" extrusionOk="0">
                <a:moveTo>
                  <a:pt x="0" y="173690"/>
                </a:moveTo>
                <a:cubicBezTo>
                  <a:pt x="-5217" y="65071"/>
                  <a:pt x="91075" y="12190"/>
                  <a:pt x="173690" y="0"/>
                </a:cubicBezTo>
                <a:cubicBezTo>
                  <a:pt x="2185044" y="133790"/>
                  <a:pt x="4213869" y="72498"/>
                  <a:pt x="7305564" y="0"/>
                </a:cubicBezTo>
                <a:cubicBezTo>
                  <a:pt x="7396266" y="14533"/>
                  <a:pt x="7477858" y="77599"/>
                  <a:pt x="7479254" y="173690"/>
                </a:cubicBezTo>
                <a:cubicBezTo>
                  <a:pt x="7525478" y="263991"/>
                  <a:pt x="7505126" y="755759"/>
                  <a:pt x="7479254" y="868430"/>
                </a:cubicBezTo>
                <a:cubicBezTo>
                  <a:pt x="7479801" y="968397"/>
                  <a:pt x="7407673" y="1043060"/>
                  <a:pt x="7305564" y="1042120"/>
                </a:cubicBezTo>
                <a:cubicBezTo>
                  <a:pt x="5227463" y="898349"/>
                  <a:pt x="3234860" y="1178728"/>
                  <a:pt x="173690" y="1042120"/>
                </a:cubicBezTo>
                <a:cubicBezTo>
                  <a:pt x="87047" y="1054772"/>
                  <a:pt x="-746" y="965808"/>
                  <a:pt x="0" y="868430"/>
                </a:cubicBezTo>
                <a:cubicBezTo>
                  <a:pt x="-58257" y="703586"/>
                  <a:pt x="20041" y="415633"/>
                  <a:pt x="0" y="173690"/>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The Character of the New Man          (vv. 12-16a)</a:t>
            </a:r>
          </a:p>
        </p:txBody>
      </p:sp>
      <p:sp>
        <p:nvSpPr>
          <p:cNvPr id="6" name="TextBox 5">
            <a:extLst>
              <a:ext uri="{FF2B5EF4-FFF2-40B4-BE49-F238E27FC236}">
                <a16:creationId xmlns:a16="http://schemas.microsoft.com/office/drawing/2014/main" id="{F3629950-53D6-F922-5CE1-3C39C6D82FFA}"/>
              </a:ext>
            </a:extLst>
          </p:cNvPr>
          <p:cNvSpPr txBox="1"/>
          <p:nvPr/>
        </p:nvSpPr>
        <p:spPr>
          <a:xfrm>
            <a:off x="703281" y="1911268"/>
            <a:ext cx="7737438" cy="4493538"/>
          </a:xfrm>
          <a:prstGeom prst="rect">
            <a:avLst/>
          </a:prstGeom>
          <a:noFill/>
        </p:spPr>
        <p:txBody>
          <a:bodyPr wrap="square" rtlCol="0">
            <a:spAutoFit/>
          </a:bodyPr>
          <a:lstStyle/>
          <a:p>
            <a:pPr marL="514350" indent="-514350">
              <a:buFont typeface="+mj-lt"/>
              <a:buAutoNum type="alphaUcPeriod"/>
            </a:pPr>
            <a:r>
              <a:rPr lang="en-US" sz="2600" dirty="0">
                <a:latin typeface="Amasis MT Pro Light" panose="02040304050005020304" pitchFamily="18" charset="0"/>
              </a:rPr>
              <a:t>Tender mercies (v. 12)</a:t>
            </a:r>
          </a:p>
          <a:p>
            <a:pPr marL="514350" indent="-514350">
              <a:buFont typeface="+mj-lt"/>
              <a:buAutoNum type="alphaUcPeriod"/>
            </a:pPr>
            <a:r>
              <a:rPr lang="en-US" sz="2600" dirty="0">
                <a:latin typeface="Amasis MT Pro Light" panose="02040304050005020304" pitchFamily="18" charset="0"/>
              </a:rPr>
              <a:t>Kindness (v. 12)</a:t>
            </a:r>
          </a:p>
          <a:p>
            <a:pPr marL="514350" indent="-514350">
              <a:buFont typeface="+mj-lt"/>
              <a:buAutoNum type="alphaUcPeriod"/>
            </a:pPr>
            <a:r>
              <a:rPr lang="en-US" sz="2600" dirty="0">
                <a:latin typeface="Amasis MT Pro Light" panose="02040304050005020304" pitchFamily="18" charset="0"/>
              </a:rPr>
              <a:t>Humility (v. 12)</a:t>
            </a:r>
          </a:p>
          <a:p>
            <a:pPr marL="514350" indent="-514350">
              <a:buFont typeface="+mj-lt"/>
              <a:buAutoNum type="alphaUcPeriod"/>
            </a:pPr>
            <a:r>
              <a:rPr lang="en-US" sz="2600" dirty="0">
                <a:latin typeface="Amasis MT Pro Light" panose="02040304050005020304" pitchFamily="18" charset="0"/>
              </a:rPr>
              <a:t>Meekness (v. 12)</a:t>
            </a:r>
          </a:p>
          <a:p>
            <a:pPr marL="514350" indent="-514350">
              <a:buFont typeface="+mj-lt"/>
              <a:buAutoNum type="alphaUcPeriod"/>
            </a:pPr>
            <a:r>
              <a:rPr lang="en-US" sz="2600" dirty="0">
                <a:latin typeface="Amasis MT Pro Light" panose="02040304050005020304" pitchFamily="18" charset="0"/>
              </a:rPr>
              <a:t>Longsuffering (v. 12)</a:t>
            </a:r>
          </a:p>
          <a:p>
            <a:pPr marL="514350" indent="-514350">
              <a:buFont typeface="+mj-lt"/>
              <a:buAutoNum type="alphaUcPeriod"/>
            </a:pPr>
            <a:r>
              <a:rPr lang="en-US" sz="2600" dirty="0">
                <a:latin typeface="Amasis MT Pro Light" panose="02040304050005020304" pitchFamily="18" charset="0"/>
              </a:rPr>
              <a:t>Bearing with one another (v. 13)</a:t>
            </a:r>
          </a:p>
          <a:p>
            <a:pPr marL="514350" indent="-514350">
              <a:buFont typeface="+mj-lt"/>
              <a:buAutoNum type="alphaUcPeriod"/>
            </a:pPr>
            <a:r>
              <a:rPr lang="en-US" sz="2600" dirty="0">
                <a:latin typeface="Amasis MT Pro Light" panose="02040304050005020304" pitchFamily="18" charset="0"/>
              </a:rPr>
              <a:t>Forgiving one another (v. 13)</a:t>
            </a:r>
          </a:p>
          <a:p>
            <a:pPr marL="514350" indent="-514350">
              <a:buFont typeface="+mj-lt"/>
              <a:buAutoNum type="alphaUcPeriod"/>
            </a:pPr>
            <a:r>
              <a:rPr lang="en-US" sz="2600" dirty="0">
                <a:latin typeface="Amasis MT Pro Light" panose="02040304050005020304" pitchFamily="18" charset="0"/>
              </a:rPr>
              <a:t>Love (v. 14)</a:t>
            </a:r>
          </a:p>
          <a:p>
            <a:pPr marL="514350" indent="-514350">
              <a:buFont typeface="+mj-lt"/>
              <a:buAutoNum type="alphaUcPeriod"/>
            </a:pPr>
            <a:r>
              <a:rPr lang="en-US" sz="2600" dirty="0">
                <a:latin typeface="Amasis MT Pro Light" panose="02040304050005020304" pitchFamily="18" charset="0"/>
              </a:rPr>
              <a:t>Let the peace of God rule in your hearts (v. 15)</a:t>
            </a:r>
          </a:p>
          <a:p>
            <a:pPr marL="514350" indent="-514350">
              <a:buFont typeface="+mj-lt"/>
              <a:buAutoNum type="alphaUcPeriod"/>
            </a:pPr>
            <a:r>
              <a:rPr lang="en-US" sz="2600" dirty="0">
                <a:latin typeface="Amasis MT Pro Light" panose="02040304050005020304" pitchFamily="18" charset="0"/>
              </a:rPr>
              <a:t>Be thankful (v. 15)</a:t>
            </a:r>
          </a:p>
          <a:p>
            <a:pPr marL="514350" indent="-514350">
              <a:buFont typeface="+mj-lt"/>
              <a:buAutoNum type="alphaUcPeriod"/>
            </a:pPr>
            <a:r>
              <a:rPr lang="en-US" sz="2600" dirty="0">
                <a:latin typeface="Amasis MT Pro Light" panose="02040304050005020304" pitchFamily="18" charset="0"/>
              </a:rPr>
              <a:t>Let the word of Christ dwell in you (v. 16)</a:t>
            </a:r>
          </a:p>
        </p:txBody>
      </p:sp>
    </p:spTree>
    <p:extLst>
      <p:ext uri="{BB962C8B-B14F-4D97-AF65-F5344CB8AC3E}">
        <p14:creationId xmlns:p14="http://schemas.microsoft.com/office/powerpoint/2010/main" val="3864855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9" end="9"/>
                                            </p:txEl>
                                          </p:spTgt>
                                        </p:tgtEl>
                                        <p:attrNameLst>
                                          <p:attrName>style.visibility</p:attrName>
                                        </p:attrNameLst>
                                      </p:cBhvr>
                                      <p:to>
                                        <p:strVal val="visible"/>
                                      </p:to>
                                    </p:set>
                                    <p:animEffect transition="in" filter="fade">
                                      <p:cBhvr>
                                        <p:cTn id="7" dur="1000"/>
                                        <p:tgtEl>
                                          <p:spTgt spid="6">
                                            <p:txEl>
                                              <p:pRg st="9" end="9"/>
                                            </p:txEl>
                                          </p:spTgt>
                                        </p:tgtEl>
                                      </p:cBhvr>
                                    </p:animEffect>
                                    <p:anim calcmode="lin" valueType="num">
                                      <p:cBhvr>
                                        <p:cTn id="8"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0" end="10"/>
                                            </p:txEl>
                                          </p:spTgt>
                                        </p:tgtEl>
                                        <p:attrNameLst>
                                          <p:attrName>style.visibility</p:attrName>
                                        </p:attrNameLst>
                                      </p:cBhvr>
                                      <p:to>
                                        <p:strVal val="visible"/>
                                      </p:to>
                                    </p:set>
                                    <p:animEffect transition="in" filter="fade">
                                      <p:cBhvr>
                                        <p:cTn id="14" dur="1000"/>
                                        <p:tgtEl>
                                          <p:spTgt spid="6">
                                            <p:txEl>
                                              <p:pRg st="10" end="10"/>
                                            </p:txEl>
                                          </p:spTgt>
                                        </p:tgtEl>
                                      </p:cBhvr>
                                    </p:animEffect>
                                    <p:anim calcmode="lin" valueType="num">
                                      <p:cBhvr>
                                        <p:cTn id="15"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6E7610B-0A45-9E4F-74FD-A21FEB49A854}"/>
              </a:ext>
            </a:extLst>
          </p:cNvPr>
          <p:cNvGrpSpPr/>
          <p:nvPr/>
        </p:nvGrpSpPr>
        <p:grpSpPr>
          <a:xfrm>
            <a:off x="1107210" y="548372"/>
            <a:ext cx="6944886" cy="870439"/>
            <a:chOff x="1107210" y="548372"/>
            <a:chExt cx="6944886" cy="870439"/>
          </a:xfrm>
        </p:grpSpPr>
        <p:sp>
          <p:nvSpPr>
            <p:cNvPr id="5" name="TextBox 4">
              <a:extLst>
                <a:ext uri="{FF2B5EF4-FFF2-40B4-BE49-F238E27FC236}">
                  <a16:creationId xmlns:a16="http://schemas.microsoft.com/office/drawing/2014/main" id="{0B5AA6AA-EC37-5519-83C2-2253BE5A3546}"/>
                </a:ext>
              </a:extLst>
            </p:cNvPr>
            <p:cNvSpPr txBox="1"/>
            <p:nvPr/>
          </p:nvSpPr>
          <p:spPr>
            <a:xfrm>
              <a:off x="1140457" y="587814"/>
              <a:ext cx="6911639" cy="830997"/>
            </a:xfrm>
            <a:prstGeom prst="rect">
              <a:avLst/>
            </a:prstGeom>
            <a:noFill/>
          </p:spPr>
          <p:txBody>
            <a:bodyPr wrap="square" rtlCol="0">
              <a:spAutoFit/>
            </a:bodyPr>
            <a:lstStyle/>
            <a:p>
              <a:pPr algn="ctr"/>
              <a:r>
                <a:rPr lang="en-US" sz="4800" dirty="0">
                  <a:latin typeface="Amasis MT Pro Black" panose="02040A04050005020304" pitchFamily="18" charset="0"/>
                </a:rPr>
                <a:t>Put On the New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107210" y="548372"/>
              <a:ext cx="6911639" cy="830997"/>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Put On the New Man</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93376" y="159911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chemeClr val="bg1">
                    <a:lumMod val="65000"/>
                  </a:schemeClr>
                </a:solidFill>
                <a:latin typeface="Amasis MT Pro Light" panose="02040304050005020304" pitchFamily="18" charset="0"/>
              </a:rPr>
              <a:t>The Nature of the New Man (vv. 10-11)</a:t>
            </a:r>
          </a:p>
        </p:txBody>
      </p:sp>
      <p:grpSp>
        <p:nvGrpSpPr>
          <p:cNvPr id="3" name="Group 2">
            <a:extLst>
              <a:ext uri="{FF2B5EF4-FFF2-40B4-BE49-F238E27FC236}">
                <a16:creationId xmlns:a16="http://schemas.microsoft.com/office/drawing/2014/main" id="{FD7EE74E-495B-FC58-2128-409734722E52}"/>
              </a:ext>
            </a:extLst>
          </p:cNvPr>
          <p:cNvGrpSpPr/>
          <p:nvPr/>
        </p:nvGrpSpPr>
        <p:grpSpPr>
          <a:xfrm>
            <a:off x="1441524" y="5635798"/>
            <a:ext cx="6244815" cy="545342"/>
            <a:chOff x="1441524" y="5635798"/>
            <a:chExt cx="6244815" cy="545342"/>
          </a:xfrm>
        </p:grpSpPr>
        <p:sp>
          <p:nvSpPr>
            <p:cNvPr id="10" name="TextBox 9">
              <a:extLst>
                <a:ext uri="{FF2B5EF4-FFF2-40B4-BE49-F238E27FC236}">
                  <a16:creationId xmlns:a16="http://schemas.microsoft.com/office/drawing/2014/main" id="{C478642B-0637-CD4A-A29B-36DE3A0B21D0}"/>
                </a:ext>
              </a:extLst>
            </p:cNvPr>
            <p:cNvSpPr txBox="1"/>
            <p:nvPr/>
          </p:nvSpPr>
          <p:spPr>
            <a:xfrm>
              <a:off x="1457661" y="5657920"/>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3:10-17</a:t>
              </a:r>
            </a:p>
          </p:txBody>
        </p:sp>
        <p:sp>
          <p:nvSpPr>
            <p:cNvPr id="11" name="TextBox 10">
              <a:extLst>
                <a:ext uri="{FF2B5EF4-FFF2-40B4-BE49-F238E27FC236}">
                  <a16:creationId xmlns:a16="http://schemas.microsoft.com/office/drawing/2014/main" id="{A2A91854-1324-EE67-7B65-E82825613955}"/>
                </a:ext>
              </a:extLst>
            </p:cNvPr>
            <p:cNvSpPr txBox="1"/>
            <p:nvPr/>
          </p:nvSpPr>
          <p:spPr>
            <a:xfrm>
              <a:off x="1441524" y="5635798"/>
              <a:ext cx="6228678" cy="523220"/>
            </a:xfrm>
            <a:prstGeom prst="rect">
              <a:avLst/>
            </a:prstGeom>
            <a:noFill/>
          </p:spPr>
          <p:txBody>
            <a:bodyPr wrap="square" rtlCol="0">
              <a:spAutoFit/>
            </a:bodyPr>
            <a:lstStyle/>
            <a:p>
              <a:pPr algn="ctr"/>
              <a:r>
                <a:rPr lang="en-US" sz="2800" dirty="0">
                  <a:solidFill>
                    <a:schemeClr val="bg1"/>
                  </a:solidFill>
                  <a:latin typeface="Amasis MT Pro Black" panose="02040A04050005020304" pitchFamily="18" charset="0"/>
                </a:rPr>
                <a:t>Colossians 3:10-17</a:t>
              </a:r>
            </a:p>
          </p:txBody>
        </p:sp>
      </p:grpSp>
      <p:sp>
        <p:nvSpPr>
          <p:cNvPr id="13" name="Rectangle: Rounded Corners 12">
            <a:extLst>
              <a:ext uri="{FF2B5EF4-FFF2-40B4-BE49-F238E27FC236}">
                <a16:creationId xmlns:a16="http://schemas.microsoft.com/office/drawing/2014/main" id="{96306592-B169-4343-2306-27FF02C2ADE1}"/>
              </a:ext>
            </a:extLst>
          </p:cNvPr>
          <p:cNvSpPr/>
          <p:nvPr/>
        </p:nvSpPr>
        <p:spPr>
          <a:xfrm>
            <a:off x="793376" y="2932830"/>
            <a:ext cx="7524974" cy="1119773"/>
          </a:xfrm>
          <a:custGeom>
            <a:avLst/>
            <a:gdLst>
              <a:gd name="connsiteX0" fmla="*/ 0 w 7524974"/>
              <a:gd name="connsiteY0" fmla="*/ 186633 h 1119773"/>
              <a:gd name="connsiteX1" fmla="*/ 186633 w 7524974"/>
              <a:gd name="connsiteY1" fmla="*/ 0 h 1119773"/>
              <a:gd name="connsiteX2" fmla="*/ 7338341 w 7524974"/>
              <a:gd name="connsiteY2" fmla="*/ 0 h 1119773"/>
              <a:gd name="connsiteX3" fmla="*/ 7524974 w 7524974"/>
              <a:gd name="connsiteY3" fmla="*/ 186633 h 1119773"/>
              <a:gd name="connsiteX4" fmla="*/ 7524974 w 7524974"/>
              <a:gd name="connsiteY4" fmla="*/ 933140 h 1119773"/>
              <a:gd name="connsiteX5" fmla="*/ 7338341 w 7524974"/>
              <a:gd name="connsiteY5" fmla="*/ 1119773 h 1119773"/>
              <a:gd name="connsiteX6" fmla="*/ 186633 w 7524974"/>
              <a:gd name="connsiteY6" fmla="*/ 1119773 h 1119773"/>
              <a:gd name="connsiteX7" fmla="*/ 0 w 7524974"/>
              <a:gd name="connsiteY7" fmla="*/ 933140 h 1119773"/>
              <a:gd name="connsiteX8" fmla="*/ 0 w 7524974"/>
              <a:gd name="connsiteY8" fmla="*/ 186633 h 111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19773" fill="none" extrusionOk="0">
                <a:moveTo>
                  <a:pt x="0" y="186633"/>
                </a:moveTo>
                <a:cubicBezTo>
                  <a:pt x="-6738" y="74040"/>
                  <a:pt x="73325" y="-15059"/>
                  <a:pt x="186633" y="0"/>
                </a:cubicBezTo>
                <a:cubicBezTo>
                  <a:pt x="2716354" y="-73545"/>
                  <a:pt x="5280653" y="152048"/>
                  <a:pt x="7338341" y="0"/>
                </a:cubicBezTo>
                <a:cubicBezTo>
                  <a:pt x="7440790" y="2136"/>
                  <a:pt x="7526654" y="79499"/>
                  <a:pt x="7524974" y="186633"/>
                </a:cubicBezTo>
                <a:cubicBezTo>
                  <a:pt x="7488154" y="511119"/>
                  <a:pt x="7560536" y="641602"/>
                  <a:pt x="7524974" y="933140"/>
                </a:cubicBezTo>
                <a:cubicBezTo>
                  <a:pt x="7508392" y="1040317"/>
                  <a:pt x="7458834" y="1117526"/>
                  <a:pt x="7338341" y="1119773"/>
                </a:cubicBezTo>
                <a:cubicBezTo>
                  <a:pt x="5369358" y="1262568"/>
                  <a:pt x="2714530" y="1279543"/>
                  <a:pt x="186633" y="1119773"/>
                </a:cubicBezTo>
                <a:cubicBezTo>
                  <a:pt x="94698" y="1103994"/>
                  <a:pt x="10863" y="1028307"/>
                  <a:pt x="0" y="933140"/>
                </a:cubicBezTo>
                <a:cubicBezTo>
                  <a:pt x="15221" y="740857"/>
                  <a:pt x="-3980" y="264975"/>
                  <a:pt x="0" y="186633"/>
                </a:cubicBezTo>
                <a:close/>
              </a:path>
              <a:path w="7524974" h="1119773" stroke="0" extrusionOk="0">
                <a:moveTo>
                  <a:pt x="0" y="186633"/>
                </a:moveTo>
                <a:cubicBezTo>
                  <a:pt x="-2952" y="76376"/>
                  <a:pt x="95354" y="10802"/>
                  <a:pt x="186633" y="0"/>
                </a:cubicBezTo>
                <a:cubicBezTo>
                  <a:pt x="3589593" y="133790"/>
                  <a:pt x="4967863" y="72498"/>
                  <a:pt x="7338341" y="0"/>
                </a:cubicBezTo>
                <a:cubicBezTo>
                  <a:pt x="7437611" y="10585"/>
                  <a:pt x="7507878" y="81543"/>
                  <a:pt x="7524974" y="186633"/>
                </a:cubicBezTo>
                <a:cubicBezTo>
                  <a:pt x="7540064" y="461200"/>
                  <a:pt x="7459766" y="809343"/>
                  <a:pt x="7524974" y="933140"/>
                </a:cubicBezTo>
                <a:cubicBezTo>
                  <a:pt x="7527499" y="1054884"/>
                  <a:pt x="7452097" y="1121397"/>
                  <a:pt x="7338341" y="1119773"/>
                </a:cubicBezTo>
                <a:cubicBezTo>
                  <a:pt x="3860700" y="976002"/>
                  <a:pt x="1443028" y="1256381"/>
                  <a:pt x="186633" y="1119773"/>
                </a:cubicBezTo>
                <a:cubicBezTo>
                  <a:pt x="91242" y="1130246"/>
                  <a:pt x="-7131" y="1050097"/>
                  <a:pt x="0" y="933140"/>
                </a:cubicBezTo>
                <a:cubicBezTo>
                  <a:pt x="-46473" y="659146"/>
                  <a:pt x="-44768" y="436221"/>
                  <a:pt x="0" y="186633"/>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1">
                    <a:lumMod val="65000"/>
                  </a:schemeClr>
                </a:solidFill>
                <a:latin typeface="Amasis MT Pro Light" panose="02040304050005020304" pitchFamily="18" charset="0"/>
              </a:rPr>
              <a:t>The Character of the New Man          (vv. 12-16a)</a:t>
            </a:r>
          </a:p>
        </p:txBody>
      </p:sp>
      <p:sp>
        <p:nvSpPr>
          <p:cNvPr id="14" name="Rectangle: Rounded Corners 13">
            <a:extLst>
              <a:ext uri="{FF2B5EF4-FFF2-40B4-BE49-F238E27FC236}">
                <a16:creationId xmlns:a16="http://schemas.microsoft.com/office/drawing/2014/main" id="{365830AF-8753-9EB5-66A3-1E6FE21CEDEC}"/>
              </a:ext>
            </a:extLst>
          </p:cNvPr>
          <p:cNvSpPr/>
          <p:nvPr/>
        </p:nvSpPr>
        <p:spPr>
          <a:xfrm>
            <a:off x="793376" y="4300109"/>
            <a:ext cx="7524974" cy="1155306"/>
          </a:xfrm>
          <a:custGeom>
            <a:avLst/>
            <a:gdLst>
              <a:gd name="connsiteX0" fmla="*/ 0 w 7524974"/>
              <a:gd name="connsiteY0" fmla="*/ 192555 h 1155306"/>
              <a:gd name="connsiteX1" fmla="*/ 192555 w 7524974"/>
              <a:gd name="connsiteY1" fmla="*/ 0 h 1155306"/>
              <a:gd name="connsiteX2" fmla="*/ 7332419 w 7524974"/>
              <a:gd name="connsiteY2" fmla="*/ 0 h 1155306"/>
              <a:gd name="connsiteX3" fmla="*/ 7524974 w 7524974"/>
              <a:gd name="connsiteY3" fmla="*/ 192555 h 1155306"/>
              <a:gd name="connsiteX4" fmla="*/ 7524974 w 7524974"/>
              <a:gd name="connsiteY4" fmla="*/ 962751 h 1155306"/>
              <a:gd name="connsiteX5" fmla="*/ 7332419 w 7524974"/>
              <a:gd name="connsiteY5" fmla="*/ 1155306 h 1155306"/>
              <a:gd name="connsiteX6" fmla="*/ 192555 w 7524974"/>
              <a:gd name="connsiteY6" fmla="*/ 1155306 h 1155306"/>
              <a:gd name="connsiteX7" fmla="*/ 0 w 7524974"/>
              <a:gd name="connsiteY7" fmla="*/ 962751 h 1155306"/>
              <a:gd name="connsiteX8" fmla="*/ 0 w 7524974"/>
              <a:gd name="connsiteY8" fmla="*/ 192555 h 115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55306" fill="none" extrusionOk="0">
                <a:moveTo>
                  <a:pt x="0" y="192555"/>
                </a:moveTo>
                <a:cubicBezTo>
                  <a:pt x="-9322" y="73042"/>
                  <a:pt x="75949" y="-15101"/>
                  <a:pt x="192555" y="0"/>
                </a:cubicBezTo>
                <a:cubicBezTo>
                  <a:pt x="3755541" y="-73545"/>
                  <a:pt x="4248682" y="152048"/>
                  <a:pt x="7332419" y="0"/>
                </a:cubicBezTo>
                <a:cubicBezTo>
                  <a:pt x="7436921" y="6287"/>
                  <a:pt x="7526704" y="82031"/>
                  <a:pt x="7524974" y="192555"/>
                </a:cubicBezTo>
                <a:cubicBezTo>
                  <a:pt x="7536448" y="447313"/>
                  <a:pt x="7536013" y="625419"/>
                  <a:pt x="7524974" y="962751"/>
                </a:cubicBezTo>
                <a:cubicBezTo>
                  <a:pt x="7522945" y="1069598"/>
                  <a:pt x="7458531" y="1152756"/>
                  <a:pt x="7332419" y="1155306"/>
                </a:cubicBezTo>
                <a:cubicBezTo>
                  <a:pt x="4742342" y="1298101"/>
                  <a:pt x="2911857" y="1315076"/>
                  <a:pt x="192555" y="1155306"/>
                </a:cubicBezTo>
                <a:cubicBezTo>
                  <a:pt x="90847" y="1148738"/>
                  <a:pt x="11228" y="1060923"/>
                  <a:pt x="0" y="962751"/>
                </a:cubicBezTo>
                <a:cubicBezTo>
                  <a:pt x="64561" y="677534"/>
                  <a:pt x="29938" y="423539"/>
                  <a:pt x="0" y="192555"/>
                </a:cubicBezTo>
                <a:close/>
              </a:path>
              <a:path w="7524974" h="1155306" stroke="0" extrusionOk="0">
                <a:moveTo>
                  <a:pt x="0" y="192555"/>
                </a:moveTo>
                <a:cubicBezTo>
                  <a:pt x="-4320" y="75700"/>
                  <a:pt x="97107" y="9979"/>
                  <a:pt x="192555" y="0"/>
                </a:cubicBezTo>
                <a:cubicBezTo>
                  <a:pt x="3315638" y="133790"/>
                  <a:pt x="5082391" y="72498"/>
                  <a:pt x="7332419" y="0"/>
                </a:cubicBezTo>
                <a:cubicBezTo>
                  <a:pt x="7436201" y="7129"/>
                  <a:pt x="7509772" y="84418"/>
                  <a:pt x="7524974" y="192555"/>
                </a:cubicBezTo>
                <a:cubicBezTo>
                  <a:pt x="7520014" y="287257"/>
                  <a:pt x="7507304" y="590118"/>
                  <a:pt x="7524974" y="962751"/>
                </a:cubicBezTo>
                <a:cubicBezTo>
                  <a:pt x="7525853" y="1075598"/>
                  <a:pt x="7456398" y="1157987"/>
                  <a:pt x="7332419" y="1155306"/>
                </a:cubicBezTo>
                <a:cubicBezTo>
                  <a:pt x="4139392" y="1011535"/>
                  <a:pt x="3127961" y="1291914"/>
                  <a:pt x="192555" y="1155306"/>
                </a:cubicBezTo>
                <a:cubicBezTo>
                  <a:pt x="89907" y="1160345"/>
                  <a:pt x="-7265" y="1083239"/>
                  <a:pt x="0" y="962751"/>
                </a:cubicBezTo>
                <a:cubicBezTo>
                  <a:pt x="23650" y="633518"/>
                  <a:pt x="6657" y="483496"/>
                  <a:pt x="0" y="192555"/>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3333CC"/>
                </a:solidFill>
                <a:latin typeface="Amasis MT Pro Light" panose="02040304050005020304" pitchFamily="18" charset="0"/>
              </a:rPr>
              <a:t>The Actions of the New Man             (vv. 16b-17)</a:t>
            </a:r>
          </a:p>
        </p:txBody>
      </p:sp>
    </p:spTree>
    <p:extLst>
      <p:ext uri="{BB962C8B-B14F-4D97-AF65-F5344CB8AC3E}">
        <p14:creationId xmlns:p14="http://schemas.microsoft.com/office/powerpoint/2010/main" val="1979165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EC754A8-8830-7E60-141E-95A0F82C9F23}"/>
              </a:ext>
            </a:extLst>
          </p:cNvPr>
          <p:cNvSpPr/>
          <p:nvPr/>
        </p:nvSpPr>
        <p:spPr>
          <a:xfrm>
            <a:off x="809513" y="500231"/>
            <a:ext cx="7524974" cy="1000461"/>
          </a:xfrm>
          <a:custGeom>
            <a:avLst/>
            <a:gdLst>
              <a:gd name="connsiteX0" fmla="*/ 0 w 7524974"/>
              <a:gd name="connsiteY0" fmla="*/ 166747 h 1000461"/>
              <a:gd name="connsiteX1" fmla="*/ 166747 w 7524974"/>
              <a:gd name="connsiteY1" fmla="*/ 0 h 1000461"/>
              <a:gd name="connsiteX2" fmla="*/ 7358227 w 7524974"/>
              <a:gd name="connsiteY2" fmla="*/ 0 h 1000461"/>
              <a:gd name="connsiteX3" fmla="*/ 7524974 w 7524974"/>
              <a:gd name="connsiteY3" fmla="*/ 166747 h 1000461"/>
              <a:gd name="connsiteX4" fmla="*/ 7524974 w 7524974"/>
              <a:gd name="connsiteY4" fmla="*/ 833714 h 1000461"/>
              <a:gd name="connsiteX5" fmla="*/ 7358227 w 7524974"/>
              <a:gd name="connsiteY5" fmla="*/ 1000461 h 1000461"/>
              <a:gd name="connsiteX6" fmla="*/ 166747 w 7524974"/>
              <a:gd name="connsiteY6" fmla="*/ 1000461 h 1000461"/>
              <a:gd name="connsiteX7" fmla="*/ 0 w 7524974"/>
              <a:gd name="connsiteY7" fmla="*/ 833714 h 1000461"/>
              <a:gd name="connsiteX8" fmla="*/ 0 w 7524974"/>
              <a:gd name="connsiteY8" fmla="*/ 166747 h 100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00461" fill="none" extrusionOk="0">
                <a:moveTo>
                  <a:pt x="0" y="166747"/>
                </a:moveTo>
                <a:cubicBezTo>
                  <a:pt x="-5559" y="66803"/>
                  <a:pt x="68778" y="-8649"/>
                  <a:pt x="166747" y="0"/>
                </a:cubicBezTo>
                <a:cubicBezTo>
                  <a:pt x="3059058" y="-73545"/>
                  <a:pt x="4908951" y="152048"/>
                  <a:pt x="7358227" y="0"/>
                </a:cubicBezTo>
                <a:cubicBezTo>
                  <a:pt x="7448063" y="7696"/>
                  <a:pt x="7527671" y="68139"/>
                  <a:pt x="7524974" y="166747"/>
                </a:cubicBezTo>
                <a:cubicBezTo>
                  <a:pt x="7475625" y="335177"/>
                  <a:pt x="7546728" y="507105"/>
                  <a:pt x="7524974" y="833714"/>
                </a:cubicBezTo>
                <a:cubicBezTo>
                  <a:pt x="7511525" y="929133"/>
                  <a:pt x="7464688" y="998608"/>
                  <a:pt x="7358227" y="1000461"/>
                </a:cubicBezTo>
                <a:cubicBezTo>
                  <a:pt x="6519181" y="1143256"/>
                  <a:pt x="1096222" y="1160231"/>
                  <a:pt x="166747" y="1000461"/>
                </a:cubicBezTo>
                <a:cubicBezTo>
                  <a:pt x="82508" y="989339"/>
                  <a:pt x="2776" y="923785"/>
                  <a:pt x="0" y="833714"/>
                </a:cubicBezTo>
                <a:cubicBezTo>
                  <a:pt x="-36187" y="762379"/>
                  <a:pt x="-7035" y="482978"/>
                  <a:pt x="0" y="166747"/>
                </a:cubicBezTo>
                <a:close/>
              </a:path>
              <a:path w="7524974" h="1000461" stroke="0" extrusionOk="0">
                <a:moveTo>
                  <a:pt x="0" y="166747"/>
                </a:moveTo>
                <a:cubicBezTo>
                  <a:pt x="-2087" y="69577"/>
                  <a:pt x="78731" y="3732"/>
                  <a:pt x="166747" y="0"/>
                </a:cubicBezTo>
                <a:cubicBezTo>
                  <a:pt x="3549076" y="133790"/>
                  <a:pt x="6499417" y="72498"/>
                  <a:pt x="7358227" y="0"/>
                </a:cubicBezTo>
                <a:cubicBezTo>
                  <a:pt x="7448735" y="4406"/>
                  <a:pt x="7508087" y="72664"/>
                  <a:pt x="7524974" y="166747"/>
                </a:cubicBezTo>
                <a:cubicBezTo>
                  <a:pt x="7488534" y="237085"/>
                  <a:pt x="7499659" y="508331"/>
                  <a:pt x="7524974" y="833714"/>
                </a:cubicBezTo>
                <a:cubicBezTo>
                  <a:pt x="7526146" y="934470"/>
                  <a:pt x="7451438" y="1000631"/>
                  <a:pt x="7358227" y="1000461"/>
                </a:cubicBezTo>
                <a:cubicBezTo>
                  <a:pt x="3885308" y="856690"/>
                  <a:pt x="3459136" y="1137069"/>
                  <a:pt x="166747" y="1000461"/>
                </a:cubicBezTo>
                <a:cubicBezTo>
                  <a:pt x="75518" y="1001637"/>
                  <a:pt x="-3789" y="933182"/>
                  <a:pt x="0" y="833714"/>
                </a:cubicBezTo>
                <a:cubicBezTo>
                  <a:pt x="37387" y="677398"/>
                  <a:pt x="-4599" y="252460"/>
                  <a:pt x="0" y="166747"/>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3333CC"/>
                </a:solidFill>
                <a:latin typeface="Amasis MT Pro Light" panose="02040304050005020304" pitchFamily="18" charset="0"/>
              </a:rPr>
              <a:t>The Actions of the New Man             (vv. 16b-17)</a:t>
            </a:r>
          </a:p>
        </p:txBody>
      </p:sp>
      <p:sp>
        <p:nvSpPr>
          <p:cNvPr id="5" name="TextBox 4">
            <a:extLst>
              <a:ext uri="{FF2B5EF4-FFF2-40B4-BE49-F238E27FC236}">
                <a16:creationId xmlns:a16="http://schemas.microsoft.com/office/drawing/2014/main" id="{8C15FFA1-1696-468C-A427-08DFDF896117}"/>
              </a:ext>
            </a:extLst>
          </p:cNvPr>
          <p:cNvSpPr txBox="1"/>
          <p:nvPr/>
        </p:nvSpPr>
        <p:spPr>
          <a:xfrm>
            <a:off x="809513" y="2185618"/>
            <a:ext cx="7737438" cy="3262432"/>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He worships God in song (v. 16)</a:t>
            </a:r>
          </a:p>
          <a:p>
            <a:pPr marL="971550" lvl="1" indent="-514350">
              <a:buFont typeface="+mj-lt"/>
              <a:buAutoNum type="arabicPeriod"/>
            </a:pPr>
            <a:r>
              <a:rPr lang="en-US" sz="2800" i="1" dirty="0">
                <a:latin typeface="Amasis MT Pro Light" panose="02040304050005020304" pitchFamily="18" charset="0"/>
              </a:rPr>
              <a:t>To whom we sing:</a:t>
            </a:r>
          </a:p>
          <a:p>
            <a:pPr marL="1428750" lvl="2" indent="-514350">
              <a:buFont typeface="+mj-lt"/>
              <a:buAutoNum type="alphaLcPeriod"/>
            </a:pPr>
            <a:r>
              <a:rPr lang="en-US" sz="2800" dirty="0">
                <a:latin typeface="Amasis MT Pro Light" panose="02040304050005020304" pitchFamily="18" charset="0"/>
              </a:rPr>
              <a:t>One another – teaching and admonishing</a:t>
            </a:r>
          </a:p>
          <a:p>
            <a:pPr marL="1428750" lvl="2" indent="-514350">
              <a:buFont typeface="+mj-lt"/>
              <a:buAutoNum type="alphaLcPeriod"/>
            </a:pPr>
            <a:r>
              <a:rPr lang="en-US" sz="2800" dirty="0">
                <a:latin typeface="Amasis MT Pro Light" panose="02040304050005020304" pitchFamily="18" charset="0"/>
              </a:rPr>
              <a:t>The Lord</a:t>
            </a:r>
          </a:p>
          <a:p>
            <a:pPr marL="971550" lvl="1" indent="-514350">
              <a:buFont typeface="+mj-lt"/>
              <a:buAutoNum type="arabicPeriod"/>
            </a:pPr>
            <a:r>
              <a:rPr lang="en-US" sz="2800" i="1" dirty="0">
                <a:latin typeface="Amasis MT Pro Light" panose="02040304050005020304" pitchFamily="18" charset="0"/>
              </a:rPr>
              <a:t>What we sing: Psalms, hymns &amp; spiritual songs</a:t>
            </a:r>
          </a:p>
          <a:p>
            <a:pPr marL="971550" lvl="1" indent="-514350">
              <a:buFont typeface="+mj-lt"/>
              <a:buAutoNum type="arabicPeriod"/>
            </a:pPr>
            <a:r>
              <a:rPr lang="en-US" sz="2800" i="1" dirty="0">
                <a:latin typeface="Amasis MT Pro Light" panose="02040304050005020304" pitchFamily="18" charset="0"/>
              </a:rPr>
              <a:t>How we sing: with grace in our hearts</a:t>
            </a:r>
          </a:p>
          <a:p>
            <a:pPr marL="514350" indent="-514350">
              <a:buFont typeface="+mj-lt"/>
              <a:buAutoNum type="alphaUcPeriod"/>
            </a:pPr>
            <a:endParaRPr lang="en-US" sz="1000" dirty="0">
              <a:latin typeface="Amasis MT Pro Light" panose="02040304050005020304" pitchFamily="18" charset="0"/>
            </a:endParaRPr>
          </a:p>
          <a:p>
            <a:pPr marL="514350" indent="-514350">
              <a:buFont typeface="+mj-lt"/>
              <a:buAutoNum type="alphaUcPeriod"/>
            </a:pPr>
            <a:r>
              <a:rPr lang="en-US" sz="2800" dirty="0">
                <a:latin typeface="Amasis MT Pro Light" panose="02040304050005020304" pitchFamily="18" charset="0"/>
              </a:rPr>
              <a:t>Abides by the rule of Christ (v. 17)</a:t>
            </a:r>
          </a:p>
        </p:txBody>
      </p:sp>
    </p:spTree>
    <p:extLst>
      <p:ext uri="{BB962C8B-B14F-4D97-AF65-F5344CB8AC3E}">
        <p14:creationId xmlns:p14="http://schemas.microsoft.com/office/powerpoint/2010/main" val="3952694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6E7610B-0A45-9E4F-74FD-A21FEB49A854}"/>
              </a:ext>
            </a:extLst>
          </p:cNvPr>
          <p:cNvGrpSpPr/>
          <p:nvPr/>
        </p:nvGrpSpPr>
        <p:grpSpPr>
          <a:xfrm>
            <a:off x="1107210" y="548372"/>
            <a:ext cx="6944886" cy="870439"/>
            <a:chOff x="1107210" y="548372"/>
            <a:chExt cx="6944886" cy="870439"/>
          </a:xfrm>
        </p:grpSpPr>
        <p:sp>
          <p:nvSpPr>
            <p:cNvPr id="5" name="TextBox 4">
              <a:extLst>
                <a:ext uri="{FF2B5EF4-FFF2-40B4-BE49-F238E27FC236}">
                  <a16:creationId xmlns:a16="http://schemas.microsoft.com/office/drawing/2014/main" id="{0B5AA6AA-EC37-5519-83C2-2253BE5A3546}"/>
                </a:ext>
              </a:extLst>
            </p:cNvPr>
            <p:cNvSpPr txBox="1"/>
            <p:nvPr/>
          </p:nvSpPr>
          <p:spPr>
            <a:xfrm>
              <a:off x="1140457" y="587814"/>
              <a:ext cx="6911639" cy="830997"/>
            </a:xfrm>
            <a:prstGeom prst="rect">
              <a:avLst/>
            </a:prstGeom>
            <a:noFill/>
          </p:spPr>
          <p:txBody>
            <a:bodyPr wrap="square" rtlCol="0">
              <a:spAutoFit/>
            </a:bodyPr>
            <a:lstStyle/>
            <a:p>
              <a:pPr algn="ctr"/>
              <a:r>
                <a:rPr lang="en-US" sz="4800" dirty="0">
                  <a:latin typeface="Amasis MT Pro Black" panose="02040A04050005020304" pitchFamily="18" charset="0"/>
                </a:rPr>
                <a:t>Put On the New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107210" y="548372"/>
              <a:ext cx="6911639" cy="830997"/>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Put On the New Man</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93376" y="159911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The Nature of the New Man (vv. 10-11)</a:t>
            </a:r>
          </a:p>
        </p:txBody>
      </p:sp>
      <p:grpSp>
        <p:nvGrpSpPr>
          <p:cNvPr id="3" name="Group 2">
            <a:extLst>
              <a:ext uri="{FF2B5EF4-FFF2-40B4-BE49-F238E27FC236}">
                <a16:creationId xmlns:a16="http://schemas.microsoft.com/office/drawing/2014/main" id="{FD7EE74E-495B-FC58-2128-409734722E52}"/>
              </a:ext>
            </a:extLst>
          </p:cNvPr>
          <p:cNvGrpSpPr/>
          <p:nvPr/>
        </p:nvGrpSpPr>
        <p:grpSpPr>
          <a:xfrm>
            <a:off x="1441524" y="5635798"/>
            <a:ext cx="6244815" cy="545342"/>
            <a:chOff x="1441524" y="5635798"/>
            <a:chExt cx="6244815" cy="545342"/>
          </a:xfrm>
        </p:grpSpPr>
        <p:sp>
          <p:nvSpPr>
            <p:cNvPr id="10" name="TextBox 9">
              <a:extLst>
                <a:ext uri="{FF2B5EF4-FFF2-40B4-BE49-F238E27FC236}">
                  <a16:creationId xmlns:a16="http://schemas.microsoft.com/office/drawing/2014/main" id="{C478642B-0637-CD4A-A29B-36DE3A0B21D0}"/>
                </a:ext>
              </a:extLst>
            </p:cNvPr>
            <p:cNvSpPr txBox="1"/>
            <p:nvPr/>
          </p:nvSpPr>
          <p:spPr>
            <a:xfrm>
              <a:off x="1457661" y="5657920"/>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3:10-17</a:t>
              </a:r>
            </a:p>
          </p:txBody>
        </p:sp>
        <p:sp>
          <p:nvSpPr>
            <p:cNvPr id="11" name="TextBox 10">
              <a:extLst>
                <a:ext uri="{FF2B5EF4-FFF2-40B4-BE49-F238E27FC236}">
                  <a16:creationId xmlns:a16="http://schemas.microsoft.com/office/drawing/2014/main" id="{A2A91854-1324-EE67-7B65-E82825613955}"/>
                </a:ext>
              </a:extLst>
            </p:cNvPr>
            <p:cNvSpPr txBox="1"/>
            <p:nvPr/>
          </p:nvSpPr>
          <p:spPr>
            <a:xfrm>
              <a:off x="1441524" y="5635798"/>
              <a:ext cx="6228678" cy="523220"/>
            </a:xfrm>
            <a:prstGeom prst="rect">
              <a:avLst/>
            </a:prstGeom>
            <a:noFill/>
          </p:spPr>
          <p:txBody>
            <a:bodyPr wrap="square" rtlCol="0">
              <a:spAutoFit/>
            </a:bodyPr>
            <a:lstStyle/>
            <a:p>
              <a:pPr algn="ctr"/>
              <a:r>
                <a:rPr lang="en-US" sz="2800" dirty="0">
                  <a:solidFill>
                    <a:schemeClr val="bg1"/>
                  </a:solidFill>
                  <a:latin typeface="Amasis MT Pro Black" panose="02040A04050005020304" pitchFamily="18" charset="0"/>
                </a:rPr>
                <a:t>Colossians 3:10-17</a:t>
              </a:r>
            </a:p>
          </p:txBody>
        </p:sp>
      </p:grpSp>
      <p:sp>
        <p:nvSpPr>
          <p:cNvPr id="13" name="Rectangle: Rounded Corners 12">
            <a:extLst>
              <a:ext uri="{FF2B5EF4-FFF2-40B4-BE49-F238E27FC236}">
                <a16:creationId xmlns:a16="http://schemas.microsoft.com/office/drawing/2014/main" id="{96306592-B169-4343-2306-27FF02C2ADE1}"/>
              </a:ext>
            </a:extLst>
          </p:cNvPr>
          <p:cNvSpPr/>
          <p:nvPr/>
        </p:nvSpPr>
        <p:spPr>
          <a:xfrm>
            <a:off x="793376" y="2932830"/>
            <a:ext cx="7524974" cy="1119773"/>
          </a:xfrm>
          <a:custGeom>
            <a:avLst/>
            <a:gdLst>
              <a:gd name="connsiteX0" fmla="*/ 0 w 7524974"/>
              <a:gd name="connsiteY0" fmla="*/ 186633 h 1119773"/>
              <a:gd name="connsiteX1" fmla="*/ 186633 w 7524974"/>
              <a:gd name="connsiteY1" fmla="*/ 0 h 1119773"/>
              <a:gd name="connsiteX2" fmla="*/ 7338341 w 7524974"/>
              <a:gd name="connsiteY2" fmla="*/ 0 h 1119773"/>
              <a:gd name="connsiteX3" fmla="*/ 7524974 w 7524974"/>
              <a:gd name="connsiteY3" fmla="*/ 186633 h 1119773"/>
              <a:gd name="connsiteX4" fmla="*/ 7524974 w 7524974"/>
              <a:gd name="connsiteY4" fmla="*/ 933140 h 1119773"/>
              <a:gd name="connsiteX5" fmla="*/ 7338341 w 7524974"/>
              <a:gd name="connsiteY5" fmla="*/ 1119773 h 1119773"/>
              <a:gd name="connsiteX6" fmla="*/ 186633 w 7524974"/>
              <a:gd name="connsiteY6" fmla="*/ 1119773 h 1119773"/>
              <a:gd name="connsiteX7" fmla="*/ 0 w 7524974"/>
              <a:gd name="connsiteY7" fmla="*/ 933140 h 1119773"/>
              <a:gd name="connsiteX8" fmla="*/ 0 w 7524974"/>
              <a:gd name="connsiteY8" fmla="*/ 186633 h 111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19773" fill="none" extrusionOk="0">
                <a:moveTo>
                  <a:pt x="0" y="186633"/>
                </a:moveTo>
                <a:cubicBezTo>
                  <a:pt x="-6738" y="74040"/>
                  <a:pt x="73325" y="-15059"/>
                  <a:pt x="186633" y="0"/>
                </a:cubicBezTo>
                <a:cubicBezTo>
                  <a:pt x="2716354" y="-73545"/>
                  <a:pt x="5280653" y="152048"/>
                  <a:pt x="7338341" y="0"/>
                </a:cubicBezTo>
                <a:cubicBezTo>
                  <a:pt x="7440790" y="2136"/>
                  <a:pt x="7526654" y="79499"/>
                  <a:pt x="7524974" y="186633"/>
                </a:cubicBezTo>
                <a:cubicBezTo>
                  <a:pt x="7488154" y="511119"/>
                  <a:pt x="7560536" y="641602"/>
                  <a:pt x="7524974" y="933140"/>
                </a:cubicBezTo>
                <a:cubicBezTo>
                  <a:pt x="7508392" y="1040317"/>
                  <a:pt x="7458834" y="1117526"/>
                  <a:pt x="7338341" y="1119773"/>
                </a:cubicBezTo>
                <a:cubicBezTo>
                  <a:pt x="5369358" y="1262568"/>
                  <a:pt x="2714530" y="1279543"/>
                  <a:pt x="186633" y="1119773"/>
                </a:cubicBezTo>
                <a:cubicBezTo>
                  <a:pt x="94698" y="1103994"/>
                  <a:pt x="10863" y="1028307"/>
                  <a:pt x="0" y="933140"/>
                </a:cubicBezTo>
                <a:cubicBezTo>
                  <a:pt x="15221" y="740857"/>
                  <a:pt x="-3980" y="264975"/>
                  <a:pt x="0" y="186633"/>
                </a:cubicBezTo>
                <a:close/>
              </a:path>
              <a:path w="7524974" h="1119773" stroke="0" extrusionOk="0">
                <a:moveTo>
                  <a:pt x="0" y="186633"/>
                </a:moveTo>
                <a:cubicBezTo>
                  <a:pt x="-2952" y="76376"/>
                  <a:pt x="95354" y="10802"/>
                  <a:pt x="186633" y="0"/>
                </a:cubicBezTo>
                <a:cubicBezTo>
                  <a:pt x="3589593" y="133790"/>
                  <a:pt x="4967863" y="72498"/>
                  <a:pt x="7338341" y="0"/>
                </a:cubicBezTo>
                <a:cubicBezTo>
                  <a:pt x="7437611" y="10585"/>
                  <a:pt x="7507878" y="81543"/>
                  <a:pt x="7524974" y="186633"/>
                </a:cubicBezTo>
                <a:cubicBezTo>
                  <a:pt x="7540064" y="461200"/>
                  <a:pt x="7459766" y="809343"/>
                  <a:pt x="7524974" y="933140"/>
                </a:cubicBezTo>
                <a:cubicBezTo>
                  <a:pt x="7527499" y="1054884"/>
                  <a:pt x="7452097" y="1121397"/>
                  <a:pt x="7338341" y="1119773"/>
                </a:cubicBezTo>
                <a:cubicBezTo>
                  <a:pt x="3860700" y="976002"/>
                  <a:pt x="1443028" y="1256381"/>
                  <a:pt x="186633" y="1119773"/>
                </a:cubicBezTo>
                <a:cubicBezTo>
                  <a:pt x="91242" y="1130246"/>
                  <a:pt x="-7131" y="1050097"/>
                  <a:pt x="0" y="933140"/>
                </a:cubicBezTo>
                <a:cubicBezTo>
                  <a:pt x="-46473" y="659146"/>
                  <a:pt x="-44768" y="436221"/>
                  <a:pt x="0" y="186633"/>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The Character of the New Man          (vv. 12-16a)</a:t>
            </a:r>
          </a:p>
        </p:txBody>
      </p:sp>
      <p:sp>
        <p:nvSpPr>
          <p:cNvPr id="14" name="Rectangle: Rounded Corners 13">
            <a:extLst>
              <a:ext uri="{FF2B5EF4-FFF2-40B4-BE49-F238E27FC236}">
                <a16:creationId xmlns:a16="http://schemas.microsoft.com/office/drawing/2014/main" id="{365830AF-8753-9EB5-66A3-1E6FE21CEDEC}"/>
              </a:ext>
            </a:extLst>
          </p:cNvPr>
          <p:cNvSpPr/>
          <p:nvPr/>
        </p:nvSpPr>
        <p:spPr>
          <a:xfrm>
            <a:off x="793376" y="4300109"/>
            <a:ext cx="7524974" cy="1155306"/>
          </a:xfrm>
          <a:custGeom>
            <a:avLst/>
            <a:gdLst>
              <a:gd name="connsiteX0" fmla="*/ 0 w 7524974"/>
              <a:gd name="connsiteY0" fmla="*/ 192555 h 1155306"/>
              <a:gd name="connsiteX1" fmla="*/ 192555 w 7524974"/>
              <a:gd name="connsiteY1" fmla="*/ 0 h 1155306"/>
              <a:gd name="connsiteX2" fmla="*/ 7332419 w 7524974"/>
              <a:gd name="connsiteY2" fmla="*/ 0 h 1155306"/>
              <a:gd name="connsiteX3" fmla="*/ 7524974 w 7524974"/>
              <a:gd name="connsiteY3" fmla="*/ 192555 h 1155306"/>
              <a:gd name="connsiteX4" fmla="*/ 7524974 w 7524974"/>
              <a:gd name="connsiteY4" fmla="*/ 962751 h 1155306"/>
              <a:gd name="connsiteX5" fmla="*/ 7332419 w 7524974"/>
              <a:gd name="connsiteY5" fmla="*/ 1155306 h 1155306"/>
              <a:gd name="connsiteX6" fmla="*/ 192555 w 7524974"/>
              <a:gd name="connsiteY6" fmla="*/ 1155306 h 1155306"/>
              <a:gd name="connsiteX7" fmla="*/ 0 w 7524974"/>
              <a:gd name="connsiteY7" fmla="*/ 962751 h 1155306"/>
              <a:gd name="connsiteX8" fmla="*/ 0 w 7524974"/>
              <a:gd name="connsiteY8" fmla="*/ 192555 h 115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55306" fill="none" extrusionOk="0">
                <a:moveTo>
                  <a:pt x="0" y="192555"/>
                </a:moveTo>
                <a:cubicBezTo>
                  <a:pt x="-9322" y="73042"/>
                  <a:pt x="75949" y="-15101"/>
                  <a:pt x="192555" y="0"/>
                </a:cubicBezTo>
                <a:cubicBezTo>
                  <a:pt x="3755541" y="-73545"/>
                  <a:pt x="4248682" y="152048"/>
                  <a:pt x="7332419" y="0"/>
                </a:cubicBezTo>
                <a:cubicBezTo>
                  <a:pt x="7436921" y="6287"/>
                  <a:pt x="7526704" y="82031"/>
                  <a:pt x="7524974" y="192555"/>
                </a:cubicBezTo>
                <a:cubicBezTo>
                  <a:pt x="7536448" y="447313"/>
                  <a:pt x="7536013" y="625419"/>
                  <a:pt x="7524974" y="962751"/>
                </a:cubicBezTo>
                <a:cubicBezTo>
                  <a:pt x="7522945" y="1069598"/>
                  <a:pt x="7458531" y="1152756"/>
                  <a:pt x="7332419" y="1155306"/>
                </a:cubicBezTo>
                <a:cubicBezTo>
                  <a:pt x="4742342" y="1298101"/>
                  <a:pt x="2911857" y="1315076"/>
                  <a:pt x="192555" y="1155306"/>
                </a:cubicBezTo>
                <a:cubicBezTo>
                  <a:pt x="90847" y="1148738"/>
                  <a:pt x="11228" y="1060923"/>
                  <a:pt x="0" y="962751"/>
                </a:cubicBezTo>
                <a:cubicBezTo>
                  <a:pt x="64561" y="677534"/>
                  <a:pt x="29938" y="423539"/>
                  <a:pt x="0" y="192555"/>
                </a:cubicBezTo>
                <a:close/>
              </a:path>
              <a:path w="7524974" h="1155306" stroke="0" extrusionOk="0">
                <a:moveTo>
                  <a:pt x="0" y="192555"/>
                </a:moveTo>
                <a:cubicBezTo>
                  <a:pt x="-4320" y="75700"/>
                  <a:pt x="97107" y="9979"/>
                  <a:pt x="192555" y="0"/>
                </a:cubicBezTo>
                <a:cubicBezTo>
                  <a:pt x="3315638" y="133790"/>
                  <a:pt x="5082391" y="72498"/>
                  <a:pt x="7332419" y="0"/>
                </a:cubicBezTo>
                <a:cubicBezTo>
                  <a:pt x="7436201" y="7129"/>
                  <a:pt x="7509772" y="84418"/>
                  <a:pt x="7524974" y="192555"/>
                </a:cubicBezTo>
                <a:cubicBezTo>
                  <a:pt x="7520014" y="287257"/>
                  <a:pt x="7507304" y="590118"/>
                  <a:pt x="7524974" y="962751"/>
                </a:cubicBezTo>
                <a:cubicBezTo>
                  <a:pt x="7525853" y="1075598"/>
                  <a:pt x="7456398" y="1157987"/>
                  <a:pt x="7332419" y="1155306"/>
                </a:cubicBezTo>
                <a:cubicBezTo>
                  <a:pt x="4139392" y="1011535"/>
                  <a:pt x="3127961" y="1291914"/>
                  <a:pt x="192555" y="1155306"/>
                </a:cubicBezTo>
                <a:cubicBezTo>
                  <a:pt x="89907" y="1160345"/>
                  <a:pt x="-7265" y="1083239"/>
                  <a:pt x="0" y="962751"/>
                </a:cubicBezTo>
                <a:cubicBezTo>
                  <a:pt x="23650" y="633518"/>
                  <a:pt x="6657" y="483496"/>
                  <a:pt x="0" y="192555"/>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3333CC"/>
                </a:solidFill>
                <a:latin typeface="Amasis MT Pro Light" panose="02040304050005020304" pitchFamily="18" charset="0"/>
              </a:rPr>
              <a:t>The Actions of the New Man             (vv. 16b-17)</a:t>
            </a:r>
          </a:p>
        </p:txBody>
      </p:sp>
    </p:spTree>
    <p:extLst>
      <p:ext uri="{BB962C8B-B14F-4D97-AF65-F5344CB8AC3E}">
        <p14:creationId xmlns:p14="http://schemas.microsoft.com/office/powerpoint/2010/main" val="1265378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1702</TotalTime>
  <Words>1642</Words>
  <Application>Microsoft Office PowerPoint</Application>
  <PresentationFormat>On-screen Show (4:3)</PresentationFormat>
  <Paragraphs>131</Paragraphs>
  <Slides>23</Slides>
  <Notes>0</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23</vt:i4>
      </vt:variant>
    </vt:vector>
  </HeadingPairs>
  <TitlesOfParts>
    <vt:vector size="36" baseType="lpstr">
      <vt:lpstr>Times New Roman</vt:lpstr>
      <vt:lpstr>Calibri Light</vt:lpstr>
      <vt:lpstr>Wingdings</vt:lpstr>
      <vt:lpstr>Amasis MT Pro Black</vt:lpstr>
      <vt:lpstr>Amasis MT Pro Medium</vt:lpstr>
      <vt:lpstr>Amasis MT Pro Light</vt:lpstr>
      <vt:lpstr>Abadi Extra Light</vt:lpstr>
      <vt:lpstr>Arial</vt:lpstr>
      <vt:lpstr>Calibri</vt:lpstr>
      <vt:lpstr>Office Theme</vt:lpstr>
      <vt:lpstr>1_Office Theme</vt:lpstr>
      <vt:lpstr>2_Office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8</cp:revision>
  <cp:lastPrinted>2023-04-02T21:43:10Z</cp:lastPrinted>
  <dcterms:created xsi:type="dcterms:W3CDTF">2023-04-01T02:11:45Z</dcterms:created>
  <dcterms:modified xsi:type="dcterms:W3CDTF">2023-04-02T21:49:03Z</dcterms:modified>
</cp:coreProperties>
</file>