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6" r:id="rId2"/>
    <p:sldMasterId id="2147483684" r:id="rId3"/>
    <p:sldMasterId id="2147483720" r:id="rId4"/>
  </p:sldMasterIdLst>
  <p:sldIdLst>
    <p:sldId id="328" r:id="rId5"/>
    <p:sldId id="329" r:id="rId6"/>
    <p:sldId id="330" r:id="rId7"/>
    <p:sldId id="331" r:id="rId8"/>
    <p:sldId id="257" r:id="rId9"/>
    <p:sldId id="256" r:id="rId10"/>
    <p:sldId id="260" r:id="rId11"/>
    <p:sldId id="259" r:id="rId12"/>
    <p:sldId id="258" r:id="rId13"/>
    <p:sldId id="261" r:id="rId14"/>
    <p:sldId id="264" r:id="rId15"/>
    <p:sldId id="327" r:id="rId16"/>
    <p:sldId id="333" r:id="rId17"/>
    <p:sldId id="335" r:id="rId18"/>
    <p:sldId id="334" r:id="rId19"/>
    <p:sldId id="337" r:id="rId20"/>
    <p:sldId id="338" r:id="rId21"/>
    <p:sldId id="336" r:id="rId22"/>
    <p:sldId id="266" r:id="rId23"/>
    <p:sldId id="262" r:id="rId24"/>
    <p:sldId id="265" r:id="rId25"/>
    <p:sldId id="263" r:id="rId26"/>
  </p:sldIdLst>
  <p:sldSz cx="9144000" cy="6858000" type="screen4x3"/>
  <p:notesSz cx="6858000" cy="9144000"/>
  <p:embeddedFontLst>
    <p:embeddedFont>
      <p:font typeface="Amasis MT Pro Black" panose="02040A04050005020304" pitchFamily="18" charset="0"/>
      <p:bold r:id="rId27"/>
      <p:boldItalic r:id="rId28"/>
    </p:embeddedFont>
    <p:embeddedFont>
      <p:font typeface="Amasis MT Pro Light" panose="02040304050005020304" pitchFamily="18" charset="0"/>
      <p:regular r:id="rId29"/>
      <p:italic r:id="rId30"/>
    </p:embeddedFont>
    <p:embeddedFont>
      <p:font typeface="Amasis MT Pro Medium" panose="02040604050005020304" pitchFamily="18" charset="0"/>
      <p:regular r:id="rId31"/>
      <p:italic r:id="rId32"/>
    </p:embeddedFont>
    <p:embeddedFont>
      <p:font typeface="Arial Black" panose="020B0A04020102020204" pitchFamily="34" charset="0"/>
      <p:bold r:id="rId33"/>
    </p:embeddedFon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80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3.fntdata"/><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font" Target="fonts/font1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95049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7798818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076404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300933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940957-2F42-45CC-ADE7-0757C3F01C9F}" type="datetimeFigureOut">
              <a:rPr lang="en-US" smtClean="0"/>
              <a:t>4/2/2023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219910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940957-2F42-45CC-ADE7-0757C3F01C9F}" type="datetimeFigureOut">
              <a:rPr lang="en-US" smtClean="0"/>
              <a:t>4/2/2023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34502494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40957-2F42-45CC-ADE7-0757C3F01C9F}" type="datetimeFigureOut">
              <a:rPr lang="en-US" smtClean="0"/>
              <a:t>4/2/2023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061D21-1A01-432D-A036-47B2D3F510D9}" type="slidenum">
              <a:rPr lang="en-US" smtClean="0"/>
              <a:t>‹#›</a:t>
            </a:fld>
            <a:endParaRPr lang="en-US"/>
          </a:p>
        </p:txBody>
      </p:sp>
      <p:sp>
        <p:nvSpPr>
          <p:cNvPr id="5" name="Rectangle: Rounded Corners 4">
            <a:extLst>
              <a:ext uri="{FF2B5EF4-FFF2-40B4-BE49-F238E27FC236}">
                <a16:creationId xmlns:a16="http://schemas.microsoft.com/office/drawing/2014/main" id="{319E261E-8F1A-4D8F-0A18-8558C76146FF}"/>
              </a:ext>
            </a:extLst>
          </p:cNvPr>
          <p:cNvSpPr/>
          <p:nvPr userDrawn="1"/>
        </p:nvSpPr>
        <p:spPr>
          <a:xfrm>
            <a:off x="409353" y="419986"/>
            <a:ext cx="8335926" cy="5996763"/>
          </a:xfrm>
          <a:custGeom>
            <a:avLst/>
            <a:gdLst>
              <a:gd name="connsiteX0" fmla="*/ 0 w 8335926"/>
              <a:gd name="connsiteY0" fmla="*/ 212645 h 5996763"/>
              <a:gd name="connsiteX1" fmla="*/ 212645 w 8335926"/>
              <a:gd name="connsiteY1" fmla="*/ 0 h 5996763"/>
              <a:gd name="connsiteX2" fmla="*/ 8123281 w 8335926"/>
              <a:gd name="connsiteY2" fmla="*/ 0 h 5996763"/>
              <a:gd name="connsiteX3" fmla="*/ 8335926 w 8335926"/>
              <a:gd name="connsiteY3" fmla="*/ 212645 h 5996763"/>
              <a:gd name="connsiteX4" fmla="*/ 8335926 w 8335926"/>
              <a:gd name="connsiteY4" fmla="*/ 5784118 h 5996763"/>
              <a:gd name="connsiteX5" fmla="*/ 8123281 w 8335926"/>
              <a:gd name="connsiteY5" fmla="*/ 5996763 h 5996763"/>
              <a:gd name="connsiteX6" fmla="*/ 212645 w 8335926"/>
              <a:gd name="connsiteY6" fmla="*/ 5996763 h 5996763"/>
              <a:gd name="connsiteX7" fmla="*/ 0 w 8335926"/>
              <a:gd name="connsiteY7" fmla="*/ 5784118 h 5996763"/>
              <a:gd name="connsiteX8" fmla="*/ 0 w 8335926"/>
              <a:gd name="connsiteY8" fmla="*/ 212645 h 599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926" h="5996763" extrusionOk="0">
                <a:moveTo>
                  <a:pt x="0" y="212645"/>
                </a:moveTo>
                <a:cubicBezTo>
                  <a:pt x="-1594" y="98000"/>
                  <a:pt x="90183" y="-2074"/>
                  <a:pt x="212645" y="0"/>
                </a:cubicBezTo>
                <a:cubicBezTo>
                  <a:pt x="1443760" y="-60713"/>
                  <a:pt x="5313732" y="61072"/>
                  <a:pt x="8123281" y="0"/>
                </a:cubicBezTo>
                <a:cubicBezTo>
                  <a:pt x="8220996" y="6593"/>
                  <a:pt x="8334458" y="96940"/>
                  <a:pt x="8335926" y="212645"/>
                </a:cubicBezTo>
                <a:cubicBezTo>
                  <a:pt x="8360378" y="2673266"/>
                  <a:pt x="8403589" y="3276481"/>
                  <a:pt x="8335926" y="5784118"/>
                </a:cubicBezTo>
                <a:cubicBezTo>
                  <a:pt x="8352820" y="5885502"/>
                  <a:pt x="8243914" y="5996974"/>
                  <a:pt x="8123281" y="5996763"/>
                </a:cubicBezTo>
                <a:cubicBezTo>
                  <a:pt x="6047824" y="5922992"/>
                  <a:pt x="4010002" y="5840880"/>
                  <a:pt x="212645" y="5996763"/>
                </a:cubicBezTo>
                <a:cubicBezTo>
                  <a:pt x="101696" y="5997704"/>
                  <a:pt x="-4415" y="5899544"/>
                  <a:pt x="0" y="5784118"/>
                </a:cubicBezTo>
                <a:cubicBezTo>
                  <a:pt x="152408" y="3483077"/>
                  <a:pt x="73868" y="1361804"/>
                  <a:pt x="0" y="212645"/>
                </a:cubicBezTo>
                <a:close/>
              </a:path>
            </a:pathLst>
          </a:custGeom>
          <a:noFill/>
          <a:ln>
            <a:solidFill>
              <a:schemeClr val="accent2">
                <a:lumMod val="20000"/>
                <a:lumOff val="80000"/>
              </a:schemeClr>
            </a:solidFill>
            <a:extLst>
              <a:ext uri="{C807C97D-BFC1-408E-A445-0C87EB9F89A2}">
                <ask:lineSketchStyleProps xmlns:ask="http://schemas.microsoft.com/office/drawing/2018/sketchyshapes" sd="981765707">
                  <a:prstGeom prst="roundRect">
                    <a:avLst>
                      <a:gd name="adj" fmla="val 3546"/>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6003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39454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951240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896807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366512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702588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462516" y="1825624"/>
            <a:ext cx="8192386" cy="46672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985864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426664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227558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838558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757871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450455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566384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068542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462516" y="1825624"/>
            <a:ext cx="8192386" cy="466724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3351165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894743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453560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26033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166617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88112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940957-2F42-45CC-ADE7-0757C3F01C9F}" type="datetimeFigureOut">
              <a:rPr lang="en-US" smtClean="0"/>
              <a:t>4/2/2023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248645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940957-2F42-45CC-ADE7-0757C3F01C9F}" type="datetimeFigureOut">
              <a:rPr lang="en-US" smtClean="0"/>
              <a:t>4/2/2023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170460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40957-2F42-45CC-ADE7-0757C3F01C9F}" type="datetimeFigureOut">
              <a:rPr lang="en-US" smtClean="0"/>
              <a:t>4/2/2023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061D21-1A01-432D-A036-47B2D3F510D9}" type="slidenum">
              <a:rPr lang="en-US" smtClean="0"/>
              <a:t>‹#›</a:t>
            </a:fld>
            <a:endParaRPr lang="en-US"/>
          </a:p>
        </p:txBody>
      </p:sp>
      <p:sp>
        <p:nvSpPr>
          <p:cNvPr id="5" name="Rectangle: Rounded Corners 4">
            <a:extLst>
              <a:ext uri="{FF2B5EF4-FFF2-40B4-BE49-F238E27FC236}">
                <a16:creationId xmlns:a16="http://schemas.microsoft.com/office/drawing/2014/main" id="{3002DFAD-94A7-8958-0ED7-BEBE575C8616}"/>
              </a:ext>
            </a:extLst>
          </p:cNvPr>
          <p:cNvSpPr/>
          <p:nvPr userDrawn="1"/>
        </p:nvSpPr>
        <p:spPr>
          <a:xfrm>
            <a:off x="409353" y="419986"/>
            <a:ext cx="8335926" cy="5996763"/>
          </a:xfrm>
          <a:custGeom>
            <a:avLst/>
            <a:gdLst>
              <a:gd name="connsiteX0" fmla="*/ 0 w 8335926"/>
              <a:gd name="connsiteY0" fmla="*/ 212645 h 5996763"/>
              <a:gd name="connsiteX1" fmla="*/ 212645 w 8335926"/>
              <a:gd name="connsiteY1" fmla="*/ 0 h 5996763"/>
              <a:gd name="connsiteX2" fmla="*/ 8123281 w 8335926"/>
              <a:gd name="connsiteY2" fmla="*/ 0 h 5996763"/>
              <a:gd name="connsiteX3" fmla="*/ 8335926 w 8335926"/>
              <a:gd name="connsiteY3" fmla="*/ 212645 h 5996763"/>
              <a:gd name="connsiteX4" fmla="*/ 8335926 w 8335926"/>
              <a:gd name="connsiteY4" fmla="*/ 5784118 h 5996763"/>
              <a:gd name="connsiteX5" fmla="*/ 8123281 w 8335926"/>
              <a:gd name="connsiteY5" fmla="*/ 5996763 h 5996763"/>
              <a:gd name="connsiteX6" fmla="*/ 212645 w 8335926"/>
              <a:gd name="connsiteY6" fmla="*/ 5996763 h 5996763"/>
              <a:gd name="connsiteX7" fmla="*/ 0 w 8335926"/>
              <a:gd name="connsiteY7" fmla="*/ 5784118 h 5996763"/>
              <a:gd name="connsiteX8" fmla="*/ 0 w 8335926"/>
              <a:gd name="connsiteY8" fmla="*/ 212645 h 599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926" h="5996763" extrusionOk="0">
                <a:moveTo>
                  <a:pt x="0" y="212645"/>
                </a:moveTo>
                <a:cubicBezTo>
                  <a:pt x="-1594" y="98000"/>
                  <a:pt x="90183" y="-2074"/>
                  <a:pt x="212645" y="0"/>
                </a:cubicBezTo>
                <a:cubicBezTo>
                  <a:pt x="1443760" y="-60713"/>
                  <a:pt x="5313732" y="61072"/>
                  <a:pt x="8123281" y="0"/>
                </a:cubicBezTo>
                <a:cubicBezTo>
                  <a:pt x="8220996" y="6593"/>
                  <a:pt x="8334458" y="96940"/>
                  <a:pt x="8335926" y="212645"/>
                </a:cubicBezTo>
                <a:cubicBezTo>
                  <a:pt x="8360378" y="2673266"/>
                  <a:pt x="8403589" y="3276481"/>
                  <a:pt x="8335926" y="5784118"/>
                </a:cubicBezTo>
                <a:cubicBezTo>
                  <a:pt x="8352820" y="5885502"/>
                  <a:pt x="8243914" y="5996974"/>
                  <a:pt x="8123281" y="5996763"/>
                </a:cubicBezTo>
                <a:cubicBezTo>
                  <a:pt x="6047824" y="5922992"/>
                  <a:pt x="4010002" y="5840880"/>
                  <a:pt x="212645" y="5996763"/>
                </a:cubicBezTo>
                <a:cubicBezTo>
                  <a:pt x="101696" y="5997704"/>
                  <a:pt x="-4415" y="5899544"/>
                  <a:pt x="0" y="5784118"/>
                </a:cubicBezTo>
                <a:cubicBezTo>
                  <a:pt x="152408" y="3483077"/>
                  <a:pt x="73868" y="1361804"/>
                  <a:pt x="0" y="212645"/>
                </a:cubicBezTo>
                <a:close/>
              </a:path>
            </a:pathLst>
          </a:custGeom>
          <a:noFill/>
          <a:ln>
            <a:solidFill>
              <a:srgbClr val="3333CC"/>
            </a:solidFill>
            <a:extLst>
              <a:ext uri="{C807C97D-BFC1-408E-A445-0C87EB9F89A2}">
                <ask:lineSketchStyleProps xmlns:ask="http://schemas.microsoft.com/office/drawing/2018/sketchyshapes" sd="981765707">
                  <a:prstGeom prst="roundRect">
                    <a:avLst>
                      <a:gd name="adj" fmla="val 3546"/>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9980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337836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975099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695026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852491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4/2/2023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30621340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4/2/2023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1361296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4/2/2023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39903759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4/2/2023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5473991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4/2/2023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2580861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4/2/2023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4471941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4/2/2023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17101314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4/2/2023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2229965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4/2/2023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33490014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4/2/2023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40282857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4/2/2023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430036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40957-2F42-45CC-ADE7-0757C3F01C9F}" type="datetimeFigureOut">
              <a:rPr lang="en-US" smtClean="0"/>
              <a:t>4/2/2023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61D21-1A01-432D-A036-47B2D3F510D9}" type="slidenum">
              <a:rPr lang="en-US" smtClean="0"/>
              <a:t>‹#›</a:t>
            </a:fld>
            <a:endParaRPr lang="en-US"/>
          </a:p>
        </p:txBody>
      </p:sp>
      <p:pic>
        <p:nvPicPr>
          <p:cNvPr id="7" name="Picture 6" descr="Abstract smoke background">
            <a:extLst>
              <a:ext uri="{FF2B5EF4-FFF2-40B4-BE49-F238E27FC236}">
                <a16:creationId xmlns:a16="http://schemas.microsoft.com/office/drawing/2014/main" id="{5138A08B-D74A-31AA-F680-B9BA93C9587F}"/>
              </a:ext>
            </a:extLst>
          </p:cNvPr>
          <p:cNvPicPr>
            <a:picLocks noChangeAspect="1"/>
          </p:cNvPicPr>
          <p:nvPr userDrawn="1"/>
        </p:nvPicPr>
        <p:blipFill rotWithShape="1">
          <a:blip r:embed="rId13">
            <a:alphaModFix amt="67000"/>
          </a:blip>
          <a:srcRect l="2246" r="9088"/>
          <a:stretch/>
        </p:blipFill>
        <p:spPr>
          <a:xfrm>
            <a:off x="22" y="1"/>
            <a:ext cx="9143978" cy="6857999"/>
          </a:xfrm>
          <a:prstGeom prst="rect">
            <a:avLst/>
          </a:prstGeom>
        </p:spPr>
      </p:pic>
    </p:spTree>
    <p:extLst>
      <p:ext uri="{BB962C8B-B14F-4D97-AF65-F5344CB8AC3E}">
        <p14:creationId xmlns:p14="http://schemas.microsoft.com/office/powerpoint/2010/main" val="2309415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3333CC"/>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C01533-7EF2-D788-57A6-263855D2F507}"/>
              </a:ext>
            </a:extLst>
          </p:cNvPr>
          <p:cNvSpPr/>
          <p:nvPr userDrawn="1"/>
        </p:nvSpPr>
        <p:spPr>
          <a:xfrm>
            <a:off x="475807" y="327800"/>
            <a:ext cx="8192386" cy="13255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bstract smoke background">
            <a:extLst>
              <a:ext uri="{FF2B5EF4-FFF2-40B4-BE49-F238E27FC236}">
                <a16:creationId xmlns:a16="http://schemas.microsoft.com/office/drawing/2014/main" id="{B575C6EA-C4CB-DD02-DB52-2EE7C957D82D}"/>
              </a:ext>
            </a:extLst>
          </p:cNvPr>
          <p:cNvPicPr>
            <a:picLocks noChangeAspect="1"/>
          </p:cNvPicPr>
          <p:nvPr userDrawn="1"/>
        </p:nvPicPr>
        <p:blipFill rotWithShape="1">
          <a:blip r:embed="rId13">
            <a:alphaModFix amt="67000"/>
          </a:blip>
          <a:srcRect l="2246" r="9088"/>
          <a:stretch/>
        </p:blipFill>
        <p:spPr>
          <a:xfrm>
            <a:off x="475807" y="327800"/>
            <a:ext cx="8192386" cy="1325563"/>
          </a:xfrm>
          <a:custGeom>
            <a:avLst/>
            <a:gdLst>
              <a:gd name="connsiteX0" fmla="*/ 0 w 8192386"/>
              <a:gd name="connsiteY0" fmla="*/ 0 h 1325563"/>
              <a:gd name="connsiteX1" fmla="*/ 8192386 w 8192386"/>
              <a:gd name="connsiteY1" fmla="*/ 0 h 1325563"/>
              <a:gd name="connsiteX2" fmla="*/ 8192386 w 8192386"/>
              <a:gd name="connsiteY2" fmla="*/ 1325563 h 1325563"/>
              <a:gd name="connsiteX3" fmla="*/ 0 w 8192386"/>
              <a:gd name="connsiteY3" fmla="*/ 1325563 h 1325563"/>
              <a:gd name="connsiteX4" fmla="*/ 0 w 8192386"/>
              <a:gd name="connsiteY4" fmla="*/ 0 h 132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2386" h="1325563" fill="none" extrusionOk="0">
                <a:moveTo>
                  <a:pt x="0" y="0"/>
                </a:moveTo>
                <a:cubicBezTo>
                  <a:pt x="1541328" y="-33775"/>
                  <a:pt x="4118512" y="138873"/>
                  <a:pt x="8192386" y="0"/>
                </a:cubicBezTo>
                <a:cubicBezTo>
                  <a:pt x="8155051" y="134314"/>
                  <a:pt x="8258542" y="1010200"/>
                  <a:pt x="8192386" y="1325563"/>
                </a:cubicBezTo>
                <a:cubicBezTo>
                  <a:pt x="6275733" y="1188233"/>
                  <a:pt x="3539448" y="1187707"/>
                  <a:pt x="0" y="1325563"/>
                </a:cubicBezTo>
                <a:cubicBezTo>
                  <a:pt x="62396" y="856947"/>
                  <a:pt x="75313" y="162614"/>
                  <a:pt x="0" y="0"/>
                </a:cubicBezTo>
                <a:close/>
              </a:path>
              <a:path w="8192386" h="1325563" stroke="0" extrusionOk="0">
                <a:moveTo>
                  <a:pt x="0" y="0"/>
                </a:moveTo>
                <a:cubicBezTo>
                  <a:pt x="3612552" y="-101487"/>
                  <a:pt x="5132645" y="-162162"/>
                  <a:pt x="8192386" y="0"/>
                </a:cubicBezTo>
                <a:cubicBezTo>
                  <a:pt x="8089292" y="539953"/>
                  <a:pt x="8153881" y="886602"/>
                  <a:pt x="8192386" y="1325563"/>
                </a:cubicBezTo>
                <a:cubicBezTo>
                  <a:pt x="4647646" y="1375628"/>
                  <a:pt x="1081537" y="1167114"/>
                  <a:pt x="0" y="1325563"/>
                </a:cubicBezTo>
                <a:cubicBezTo>
                  <a:pt x="-54816" y="714844"/>
                  <a:pt x="-10506" y="182887"/>
                  <a:pt x="0" y="0"/>
                </a:cubicBezTo>
                <a:close/>
              </a:path>
            </a:pathLst>
          </a:custGeom>
          <a:ln>
            <a:solidFill>
              <a:srgbClr val="3333CC"/>
            </a:solidFill>
            <a:extLst>
              <a:ext uri="{C807C97D-BFC1-408E-A445-0C87EB9F89A2}">
                <ask:lineSketchStyleProps xmlns:ask="http://schemas.microsoft.com/office/drawing/2018/sketchyshapes" sd="981765707">
                  <a:prstGeom prst="rect">
                    <a:avLst/>
                  </a:prstGeom>
                  <ask:type>
                    <ask:lineSketchCurved/>
                  </ask:type>
                </ask:lineSketchStyleProps>
              </a:ext>
            </a:extLst>
          </a:ln>
        </p:spPr>
      </p:pic>
      <p:sp>
        <p:nvSpPr>
          <p:cNvPr id="10" name="Rectangle 9">
            <a:extLst>
              <a:ext uri="{FF2B5EF4-FFF2-40B4-BE49-F238E27FC236}">
                <a16:creationId xmlns:a16="http://schemas.microsoft.com/office/drawing/2014/main" id="{7EFF19D8-F130-CEC6-933A-3190DAD6393A}"/>
              </a:ext>
            </a:extLst>
          </p:cNvPr>
          <p:cNvSpPr/>
          <p:nvPr userDrawn="1"/>
        </p:nvSpPr>
        <p:spPr>
          <a:xfrm>
            <a:off x="470491" y="1892594"/>
            <a:ext cx="8232258" cy="4593265"/>
          </a:xfrm>
          <a:custGeom>
            <a:avLst/>
            <a:gdLst>
              <a:gd name="connsiteX0" fmla="*/ 0 w 8232258"/>
              <a:gd name="connsiteY0" fmla="*/ 0 h 4593265"/>
              <a:gd name="connsiteX1" fmla="*/ 8232258 w 8232258"/>
              <a:gd name="connsiteY1" fmla="*/ 0 h 4593265"/>
              <a:gd name="connsiteX2" fmla="*/ 8232258 w 8232258"/>
              <a:gd name="connsiteY2" fmla="*/ 4593265 h 4593265"/>
              <a:gd name="connsiteX3" fmla="*/ 0 w 8232258"/>
              <a:gd name="connsiteY3" fmla="*/ 4593265 h 4593265"/>
              <a:gd name="connsiteX4" fmla="*/ 0 w 8232258"/>
              <a:gd name="connsiteY4" fmla="*/ 0 h 4593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32258" h="4593265" fill="none" extrusionOk="0">
                <a:moveTo>
                  <a:pt x="0" y="0"/>
                </a:moveTo>
                <a:cubicBezTo>
                  <a:pt x="3016417" y="-109175"/>
                  <a:pt x="6913844" y="-48220"/>
                  <a:pt x="8232258" y="0"/>
                </a:cubicBezTo>
                <a:cubicBezTo>
                  <a:pt x="8127859" y="1988736"/>
                  <a:pt x="8243760" y="3998102"/>
                  <a:pt x="8232258" y="4593265"/>
                </a:cubicBezTo>
                <a:cubicBezTo>
                  <a:pt x="5403150" y="4560443"/>
                  <a:pt x="924829" y="4568705"/>
                  <a:pt x="0" y="4593265"/>
                </a:cubicBezTo>
                <a:cubicBezTo>
                  <a:pt x="-141869" y="2617502"/>
                  <a:pt x="-147724" y="1781215"/>
                  <a:pt x="0" y="0"/>
                </a:cubicBezTo>
                <a:close/>
              </a:path>
              <a:path w="8232258" h="4593265" stroke="0" extrusionOk="0">
                <a:moveTo>
                  <a:pt x="0" y="0"/>
                </a:moveTo>
                <a:cubicBezTo>
                  <a:pt x="3043843" y="56275"/>
                  <a:pt x="7171387" y="-36696"/>
                  <a:pt x="8232258" y="0"/>
                </a:cubicBezTo>
                <a:cubicBezTo>
                  <a:pt x="8082407" y="731170"/>
                  <a:pt x="8199220" y="3470535"/>
                  <a:pt x="8232258" y="4593265"/>
                </a:cubicBezTo>
                <a:cubicBezTo>
                  <a:pt x="5997392" y="4533811"/>
                  <a:pt x="3890291" y="4617360"/>
                  <a:pt x="0" y="4593265"/>
                </a:cubicBezTo>
                <a:cubicBezTo>
                  <a:pt x="-22238" y="2758409"/>
                  <a:pt x="-143762" y="826032"/>
                  <a:pt x="0" y="0"/>
                </a:cubicBezTo>
                <a:close/>
              </a:path>
            </a:pathLst>
          </a:custGeom>
          <a:solidFill>
            <a:schemeClr val="accent2">
              <a:lumMod val="20000"/>
              <a:lumOff val="80000"/>
            </a:schemeClr>
          </a:solidFill>
          <a:ln>
            <a:solidFill>
              <a:srgbClr val="3333CC"/>
            </a:solidFill>
            <a:extLst>
              <a:ext uri="{C807C97D-BFC1-408E-A445-0C87EB9F89A2}">
                <ask:lineSketchStyleProps xmlns:ask="http://schemas.microsoft.com/office/drawing/2018/sketchyshapes" sd="1617256088">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5846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40957-2F42-45CC-ADE7-0757C3F01C9F}" type="datetimeFigureOut">
              <a:rPr lang="en-US" smtClean="0"/>
              <a:t>4/2/2023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61D21-1A01-432D-A036-47B2D3F510D9}" type="slidenum">
              <a:rPr lang="en-US" smtClean="0"/>
              <a:t>‹#›</a:t>
            </a:fld>
            <a:endParaRPr lang="en-US"/>
          </a:p>
        </p:txBody>
      </p:sp>
      <p:pic>
        <p:nvPicPr>
          <p:cNvPr id="7" name="Picture 6" descr="Abstract smoke background">
            <a:extLst>
              <a:ext uri="{FF2B5EF4-FFF2-40B4-BE49-F238E27FC236}">
                <a16:creationId xmlns:a16="http://schemas.microsoft.com/office/drawing/2014/main" id="{5138A08B-D74A-31AA-F680-B9BA93C9587F}"/>
              </a:ext>
            </a:extLst>
          </p:cNvPr>
          <p:cNvPicPr>
            <a:picLocks noChangeAspect="1"/>
          </p:cNvPicPr>
          <p:nvPr userDrawn="1"/>
        </p:nvPicPr>
        <p:blipFill rotWithShape="1">
          <a:blip r:embed="rId13">
            <a:alphaModFix amt="67000"/>
            <a:lum bright="70000" contrast="-70000"/>
          </a:blip>
          <a:srcRect l="2246" r="9088"/>
          <a:stretch/>
        </p:blipFill>
        <p:spPr>
          <a:xfrm>
            <a:off x="22" y="1"/>
            <a:ext cx="9143978" cy="6857999"/>
          </a:xfrm>
          <a:prstGeom prst="rect">
            <a:avLst/>
          </a:prstGeom>
        </p:spPr>
      </p:pic>
    </p:spTree>
    <p:extLst>
      <p:ext uri="{BB962C8B-B14F-4D97-AF65-F5344CB8AC3E}">
        <p14:creationId xmlns:p14="http://schemas.microsoft.com/office/powerpoint/2010/main" val="399647880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4/2/2023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20912452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B4067D-36CF-2FAB-2DF5-AF2D09750F9B}"/>
              </a:ext>
            </a:extLst>
          </p:cNvPr>
          <p:cNvSpPr txBox="1"/>
          <p:nvPr/>
        </p:nvSpPr>
        <p:spPr>
          <a:xfrm>
            <a:off x="1457661" y="450612"/>
            <a:ext cx="6228678" cy="954107"/>
          </a:xfrm>
          <a:prstGeom prst="rect">
            <a:avLst/>
          </a:prstGeom>
          <a:noFill/>
        </p:spPr>
        <p:txBody>
          <a:bodyPr wrap="square" rtlCol="0">
            <a:spAutoFit/>
          </a:bodyPr>
          <a:lstStyle/>
          <a:p>
            <a:pPr algn="ctr"/>
            <a:r>
              <a:rPr lang="en-US" sz="2800" dirty="0">
                <a:latin typeface="Amasis MT Pro Medium" panose="02040604050005020304" pitchFamily="18" charset="0"/>
              </a:rPr>
              <a:t>Col. 3:1-4</a:t>
            </a:r>
          </a:p>
          <a:p>
            <a:pPr algn="ctr"/>
            <a:r>
              <a:rPr lang="en-US" sz="2800" dirty="0">
                <a:latin typeface="Amasis MT Pro Medium" panose="02040604050005020304" pitchFamily="18" charset="0"/>
              </a:rPr>
              <a:t>Set our affections on things above</a:t>
            </a:r>
          </a:p>
        </p:txBody>
      </p:sp>
    </p:spTree>
    <p:extLst>
      <p:ext uri="{BB962C8B-B14F-4D97-AF65-F5344CB8AC3E}">
        <p14:creationId xmlns:p14="http://schemas.microsoft.com/office/powerpoint/2010/main" val="12618425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99F46C-2BA0-9184-BAA5-B9A04BD295EA}"/>
              </a:ext>
            </a:extLst>
          </p:cNvPr>
          <p:cNvSpPr txBox="1"/>
          <p:nvPr/>
        </p:nvSpPr>
        <p:spPr>
          <a:xfrm>
            <a:off x="876300" y="541465"/>
            <a:ext cx="7391400" cy="584775"/>
          </a:xfrm>
          <a:prstGeom prst="rect">
            <a:avLst/>
          </a:prstGeom>
        </p:spPr>
        <p:style>
          <a:lnRef idx="0">
            <a:scrgbClr r="0" g="0" b="0"/>
          </a:lnRef>
          <a:fillRef idx="1003">
            <a:schemeClr val="lt1"/>
          </a:fillRef>
          <a:effectRef idx="0">
            <a:scrgbClr r="0" g="0" b="0"/>
          </a:effectRef>
          <a:fontRef idx="major"/>
        </p:style>
        <p:txBody>
          <a:bodyPr>
            <a:spAutoFit/>
          </a:bodyPr>
          <a:lstStyle/>
          <a:p>
            <a:pPr algn="ctr">
              <a:defRPr/>
            </a:pPr>
            <a:r>
              <a:rPr lang="en-US" sz="3200" b="1" dirty="0"/>
              <a:t>What This Meant To The Colossians</a:t>
            </a:r>
          </a:p>
        </p:txBody>
      </p:sp>
      <p:sp>
        <p:nvSpPr>
          <p:cNvPr id="3" name="TextBox 2">
            <a:extLst>
              <a:ext uri="{FF2B5EF4-FFF2-40B4-BE49-F238E27FC236}">
                <a16:creationId xmlns:a16="http://schemas.microsoft.com/office/drawing/2014/main" id="{BD0CB686-DDA9-3D4F-1B8E-79FECD77F6E6}"/>
              </a:ext>
            </a:extLst>
          </p:cNvPr>
          <p:cNvSpPr txBox="1"/>
          <p:nvPr/>
        </p:nvSpPr>
        <p:spPr>
          <a:xfrm>
            <a:off x="790687" y="1268999"/>
            <a:ext cx="7621793" cy="5047536"/>
          </a:xfrm>
          <a:prstGeom prst="rect">
            <a:avLst/>
          </a:prstGeom>
          <a:noFill/>
        </p:spPr>
        <p:txBody>
          <a:bodyPr wrap="square" rtlCol="0">
            <a:spAutoFit/>
          </a:bodyPr>
          <a:lstStyle/>
          <a:p>
            <a:pPr>
              <a:defRPr/>
            </a:pPr>
            <a:r>
              <a:rPr lang="en-US" sz="2600" dirty="0"/>
              <a:t>Those whom Paul had been describing in the previous chapter sought for a higher mode of living, but it fell short of that which the Christian is to pursue. Their quest for mystical experiences was limited to the low level of such created existences as the principalities and powers, and their emphasis on asceticism (“touch not, taste not, handle not”) kept them bound to matters on the earth. The contrast is between things that are only subordinate and instrumental (things of earth) and things that are supreme and final (things of heaven).</a:t>
            </a:r>
          </a:p>
          <a:p>
            <a:pPr>
              <a:defRPr/>
            </a:pPr>
            <a:endParaRPr lang="en-US" dirty="0"/>
          </a:p>
          <a:p>
            <a:pPr lvl="1" algn="r">
              <a:defRPr/>
            </a:pPr>
            <a:r>
              <a:rPr lang="en-US" dirty="0"/>
              <a:t> Walton Weaver, </a:t>
            </a:r>
            <a:r>
              <a:rPr lang="en-US" i="1" dirty="0"/>
              <a:t>Truth Commentaries - Philippians, Colossians</a:t>
            </a:r>
            <a:r>
              <a:rPr lang="en-US" dirty="0"/>
              <a:t>, 488</a:t>
            </a:r>
          </a:p>
        </p:txBody>
      </p:sp>
    </p:spTree>
    <p:extLst>
      <p:ext uri="{BB962C8B-B14F-4D97-AF65-F5344CB8AC3E}">
        <p14:creationId xmlns:p14="http://schemas.microsoft.com/office/powerpoint/2010/main" val="11267925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528321-D046-9C6B-CCB7-2D99CF1405B4}"/>
              </a:ext>
            </a:extLst>
          </p:cNvPr>
          <p:cNvSpPr txBox="1"/>
          <p:nvPr/>
        </p:nvSpPr>
        <p:spPr>
          <a:xfrm>
            <a:off x="1562100" y="589878"/>
            <a:ext cx="6019800" cy="584775"/>
          </a:xfrm>
          <a:prstGeom prst="rect">
            <a:avLst/>
          </a:prstGeom>
        </p:spPr>
        <p:style>
          <a:lnRef idx="0">
            <a:scrgbClr r="0" g="0" b="0"/>
          </a:lnRef>
          <a:fillRef idx="1003">
            <a:schemeClr val="lt1"/>
          </a:fillRef>
          <a:effectRef idx="0">
            <a:scrgbClr r="0" g="0" b="0"/>
          </a:effectRef>
          <a:fontRef idx="major"/>
        </p:style>
        <p:txBody>
          <a:bodyPr>
            <a:spAutoFit/>
          </a:bodyPr>
          <a:lstStyle/>
          <a:p>
            <a:pPr algn="ctr">
              <a:defRPr/>
            </a:pPr>
            <a:r>
              <a:rPr lang="en-US" sz="3200" b="1" dirty="0"/>
              <a:t>What This Means To Us</a:t>
            </a:r>
          </a:p>
        </p:txBody>
      </p:sp>
      <p:sp>
        <p:nvSpPr>
          <p:cNvPr id="3" name="TextBox 2">
            <a:extLst>
              <a:ext uri="{FF2B5EF4-FFF2-40B4-BE49-F238E27FC236}">
                <a16:creationId xmlns:a16="http://schemas.microsoft.com/office/drawing/2014/main" id="{71906A40-2DB0-BD5F-AF7F-59C1BE8B6E1E}"/>
              </a:ext>
            </a:extLst>
          </p:cNvPr>
          <p:cNvSpPr txBox="1"/>
          <p:nvPr/>
        </p:nvSpPr>
        <p:spPr>
          <a:xfrm>
            <a:off x="817581" y="1861073"/>
            <a:ext cx="7702475" cy="3477875"/>
          </a:xfrm>
          <a:prstGeom prst="rect">
            <a:avLst/>
          </a:prstGeom>
          <a:noFill/>
        </p:spPr>
        <p:txBody>
          <a:bodyPr wrap="square" rtlCol="0">
            <a:spAutoFit/>
          </a:bodyPr>
          <a:lstStyle/>
          <a:p>
            <a:pPr>
              <a:defRPr/>
            </a:pPr>
            <a:r>
              <a:rPr lang="en-US" sz="2600" dirty="0"/>
              <a:t>But there will be this difference - from now on the Christian will see everything in the light and against the background of eternity. He will no longer live as if this world was all that mattered; he will see this world against the background of the larger world of eternity.</a:t>
            </a:r>
          </a:p>
          <a:p>
            <a:pPr lvl="1">
              <a:defRPr/>
            </a:pPr>
            <a:r>
              <a:rPr lang="en-US" dirty="0"/>
              <a:t> </a:t>
            </a:r>
          </a:p>
          <a:p>
            <a:pPr lvl="1">
              <a:defRPr/>
            </a:pPr>
            <a:endParaRPr lang="en-US" dirty="0"/>
          </a:p>
          <a:p>
            <a:pPr lvl="1" algn="r">
              <a:defRPr/>
            </a:pPr>
            <a:r>
              <a:rPr lang="en-US" dirty="0"/>
              <a:t>William </a:t>
            </a:r>
            <a:r>
              <a:rPr lang="en-US" dirty="0" err="1"/>
              <a:t>Barclary</a:t>
            </a:r>
            <a:r>
              <a:rPr lang="en-US" dirty="0"/>
              <a:t>, </a:t>
            </a:r>
            <a:r>
              <a:rPr lang="en-US" i="1" dirty="0"/>
              <a:t>The Letters to the Philippians, Colossians, and Thessalonians,</a:t>
            </a:r>
            <a:r>
              <a:rPr lang="en-US" dirty="0"/>
              <a:t> 177</a:t>
            </a:r>
          </a:p>
          <a:p>
            <a:endParaRPr lang="en-US" dirty="0"/>
          </a:p>
        </p:txBody>
      </p:sp>
    </p:spTree>
    <p:extLst>
      <p:ext uri="{BB962C8B-B14F-4D97-AF65-F5344CB8AC3E}">
        <p14:creationId xmlns:p14="http://schemas.microsoft.com/office/powerpoint/2010/main" val="3348185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B4067D-36CF-2FAB-2DF5-AF2D09750F9B}"/>
              </a:ext>
            </a:extLst>
          </p:cNvPr>
          <p:cNvSpPr txBox="1"/>
          <p:nvPr/>
        </p:nvSpPr>
        <p:spPr>
          <a:xfrm>
            <a:off x="1457661" y="450612"/>
            <a:ext cx="6228678" cy="954107"/>
          </a:xfrm>
          <a:prstGeom prst="rect">
            <a:avLst/>
          </a:prstGeom>
          <a:noFill/>
        </p:spPr>
        <p:txBody>
          <a:bodyPr wrap="square" rtlCol="0">
            <a:spAutoFit/>
          </a:bodyPr>
          <a:lstStyle/>
          <a:p>
            <a:pPr algn="ctr"/>
            <a:r>
              <a:rPr lang="en-US" sz="2800" dirty="0">
                <a:latin typeface="Amasis MT Pro Medium" panose="02040604050005020304" pitchFamily="18" charset="0"/>
              </a:rPr>
              <a:t>Col. 3:1-4</a:t>
            </a:r>
          </a:p>
          <a:p>
            <a:pPr algn="ctr"/>
            <a:r>
              <a:rPr lang="en-US" sz="2800" dirty="0">
                <a:latin typeface="Amasis MT Pro Medium" panose="02040604050005020304" pitchFamily="18" charset="0"/>
              </a:rPr>
              <a:t>Set our affections on things above</a:t>
            </a:r>
          </a:p>
        </p:txBody>
      </p:sp>
      <p:sp>
        <p:nvSpPr>
          <p:cNvPr id="3" name="TextBox 2">
            <a:extLst>
              <a:ext uri="{FF2B5EF4-FFF2-40B4-BE49-F238E27FC236}">
                <a16:creationId xmlns:a16="http://schemas.microsoft.com/office/drawing/2014/main" id="{2C74C4D3-98C6-9767-E420-DCCD0B2A53D7}"/>
              </a:ext>
            </a:extLst>
          </p:cNvPr>
          <p:cNvSpPr txBox="1"/>
          <p:nvPr/>
        </p:nvSpPr>
        <p:spPr>
          <a:xfrm>
            <a:off x="1457661" y="1711050"/>
            <a:ext cx="6228678" cy="954107"/>
          </a:xfrm>
          <a:prstGeom prst="rect">
            <a:avLst/>
          </a:prstGeom>
          <a:noFill/>
        </p:spPr>
        <p:txBody>
          <a:bodyPr wrap="square" rtlCol="0">
            <a:spAutoFit/>
          </a:bodyPr>
          <a:lstStyle/>
          <a:p>
            <a:pPr algn="ctr"/>
            <a:r>
              <a:rPr lang="en-US" sz="2800" dirty="0">
                <a:latin typeface="Amasis MT Pro Medium" panose="02040604050005020304" pitchFamily="18" charset="0"/>
              </a:rPr>
              <a:t>Col. 3:5-9</a:t>
            </a:r>
          </a:p>
          <a:p>
            <a:pPr algn="ctr"/>
            <a:r>
              <a:rPr lang="en-US" sz="2800" dirty="0">
                <a:latin typeface="Amasis MT Pro Medium" panose="02040604050005020304" pitchFamily="18" charset="0"/>
              </a:rPr>
              <a:t>Put off the old man</a:t>
            </a:r>
          </a:p>
        </p:txBody>
      </p:sp>
    </p:spTree>
    <p:extLst>
      <p:ext uri="{BB962C8B-B14F-4D97-AF65-F5344CB8AC3E}">
        <p14:creationId xmlns:p14="http://schemas.microsoft.com/office/powerpoint/2010/main" val="2507386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62B091-7004-F3AD-F13D-88F8F2CA5A37}"/>
              </a:ext>
            </a:extLst>
          </p:cNvPr>
          <p:cNvPicPr>
            <a:picLocks noChangeAspect="1"/>
          </p:cNvPicPr>
          <p:nvPr/>
        </p:nvPicPr>
        <p:blipFill>
          <a:blip r:embed="rId2"/>
          <a:stretch>
            <a:fillRect/>
          </a:stretch>
        </p:blipFill>
        <p:spPr>
          <a:xfrm rot="21277519">
            <a:off x="1387550" y="1184749"/>
            <a:ext cx="6858756" cy="5152534"/>
          </a:xfrm>
          <a:prstGeom prst="rect">
            <a:avLst/>
          </a:prstGeom>
        </p:spPr>
      </p:pic>
      <p:sp>
        <p:nvSpPr>
          <p:cNvPr id="4" name="TextBox 3">
            <a:extLst>
              <a:ext uri="{FF2B5EF4-FFF2-40B4-BE49-F238E27FC236}">
                <a16:creationId xmlns:a16="http://schemas.microsoft.com/office/drawing/2014/main" id="{25A8FB67-893A-4BC0-1D82-1E669665EC60}"/>
              </a:ext>
            </a:extLst>
          </p:cNvPr>
          <p:cNvSpPr txBox="1"/>
          <p:nvPr/>
        </p:nvSpPr>
        <p:spPr>
          <a:xfrm>
            <a:off x="671456" y="558813"/>
            <a:ext cx="2215243" cy="523220"/>
          </a:xfrm>
          <a:prstGeom prst="rect">
            <a:avLst/>
          </a:prstGeom>
          <a:noFill/>
        </p:spPr>
        <p:txBody>
          <a:bodyPr wrap="square" rtlCol="0">
            <a:spAutoFit/>
          </a:bodyPr>
          <a:lstStyle/>
          <a:p>
            <a:r>
              <a:rPr lang="en-US" sz="2800" dirty="0">
                <a:latin typeface="Amasis MT Pro Light" panose="02040304050005020304" pitchFamily="18" charset="0"/>
              </a:rPr>
              <a:t>Last Week:</a:t>
            </a:r>
          </a:p>
        </p:txBody>
      </p:sp>
    </p:spTree>
    <p:extLst>
      <p:ext uri="{BB962C8B-B14F-4D97-AF65-F5344CB8AC3E}">
        <p14:creationId xmlns:p14="http://schemas.microsoft.com/office/powerpoint/2010/main" val="3081591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48F197-ABBF-5D3B-8ED0-4128A275D396}"/>
              </a:ext>
            </a:extLst>
          </p:cNvPr>
          <p:cNvGrpSpPr/>
          <p:nvPr/>
        </p:nvGrpSpPr>
        <p:grpSpPr>
          <a:xfrm>
            <a:off x="1559858" y="1521937"/>
            <a:ext cx="6262743" cy="2157723"/>
            <a:chOff x="1473797" y="553749"/>
            <a:chExt cx="6262743" cy="2157723"/>
          </a:xfrm>
        </p:grpSpPr>
        <p:sp>
          <p:nvSpPr>
            <p:cNvPr id="5" name="TextBox 4">
              <a:extLst>
                <a:ext uri="{FF2B5EF4-FFF2-40B4-BE49-F238E27FC236}">
                  <a16:creationId xmlns:a16="http://schemas.microsoft.com/office/drawing/2014/main" id="{0B5AA6AA-EC37-5519-83C2-2253BE5A3546}"/>
                </a:ext>
              </a:extLst>
            </p:cNvPr>
            <p:cNvSpPr txBox="1"/>
            <p:nvPr/>
          </p:nvSpPr>
          <p:spPr>
            <a:xfrm>
              <a:off x="1507862" y="587814"/>
              <a:ext cx="6228678" cy="2123658"/>
            </a:xfrm>
            <a:prstGeom prst="rect">
              <a:avLst/>
            </a:prstGeom>
            <a:noFill/>
          </p:spPr>
          <p:txBody>
            <a:bodyPr wrap="square" rtlCol="0">
              <a:spAutoFit/>
            </a:bodyPr>
            <a:lstStyle/>
            <a:p>
              <a:pPr algn="ctr"/>
              <a:r>
                <a:rPr lang="en-US" sz="6600" dirty="0">
                  <a:latin typeface="Amasis MT Pro Black" panose="02040A04050005020304" pitchFamily="18" charset="0"/>
                </a:rPr>
                <a:t>Put Off the Old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473797" y="553749"/>
              <a:ext cx="6228678" cy="2123658"/>
            </a:xfrm>
            <a:prstGeom prst="rect">
              <a:avLst/>
            </a:prstGeom>
            <a:noFill/>
          </p:spPr>
          <p:txBody>
            <a:bodyPr wrap="square" rtlCol="0">
              <a:spAutoFit/>
            </a:bodyPr>
            <a:lstStyle/>
            <a:p>
              <a:pPr algn="ctr"/>
              <a:r>
                <a:rPr lang="en-US" sz="6600" dirty="0">
                  <a:solidFill>
                    <a:schemeClr val="bg1"/>
                  </a:solidFill>
                  <a:effectLst>
                    <a:outerShdw blurRad="38100" dist="38100" dir="2700000" algn="tl">
                      <a:srgbClr val="000000">
                        <a:alpha val="43137"/>
                      </a:srgbClr>
                    </a:outerShdw>
                  </a:effectLst>
                  <a:latin typeface="Amasis MT Pro Black" panose="02040A04050005020304" pitchFamily="18" charset="0"/>
                </a:rPr>
                <a:t>Put Off the Old Man</a:t>
              </a:r>
            </a:p>
          </p:txBody>
        </p:sp>
      </p:grpSp>
      <p:grpSp>
        <p:nvGrpSpPr>
          <p:cNvPr id="9" name="Group 8">
            <a:extLst>
              <a:ext uri="{FF2B5EF4-FFF2-40B4-BE49-F238E27FC236}">
                <a16:creationId xmlns:a16="http://schemas.microsoft.com/office/drawing/2014/main" id="{98D2F0ED-CA45-89B6-6261-FEC510F39092}"/>
              </a:ext>
            </a:extLst>
          </p:cNvPr>
          <p:cNvGrpSpPr/>
          <p:nvPr/>
        </p:nvGrpSpPr>
        <p:grpSpPr>
          <a:xfrm>
            <a:off x="1437933" y="5630419"/>
            <a:ext cx="6248406" cy="550721"/>
            <a:chOff x="1437933" y="5630419"/>
            <a:chExt cx="6248406" cy="550721"/>
          </a:xfrm>
        </p:grpSpPr>
        <p:sp>
          <p:nvSpPr>
            <p:cNvPr id="7" name="TextBox 6">
              <a:extLst>
                <a:ext uri="{FF2B5EF4-FFF2-40B4-BE49-F238E27FC236}">
                  <a16:creationId xmlns:a16="http://schemas.microsoft.com/office/drawing/2014/main" id="{AC58F55C-511D-BF5A-A11C-A9D0C39FFB4F}"/>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3:5-9</a:t>
              </a:r>
            </a:p>
          </p:txBody>
        </p:sp>
        <p:sp>
          <p:nvSpPr>
            <p:cNvPr id="8" name="TextBox 7">
              <a:extLst>
                <a:ext uri="{FF2B5EF4-FFF2-40B4-BE49-F238E27FC236}">
                  <a16:creationId xmlns:a16="http://schemas.microsoft.com/office/drawing/2014/main" id="{919BB1DF-9734-6103-34C8-ECB01E0E9EEC}"/>
                </a:ext>
              </a:extLst>
            </p:cNvPr>
            <p:cNvSpPr txBox="1"/>
            <p:nvPr/>
          </p:nvSpPr>
          <p:spPr>
            <a:xfrm>
              <a:off x="1437933" y="5630419"/>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3:5-9</a:t>
              </a:r>
            </a:p>
          </p:txBody>
        </p:sp>
      </p:grpSp>
    </p:spTree>
    <p:extLst>
      <p:ext uri="{BB962C8B-B14F-4D97-AF65-F5344CB8AC3E}">
        <p14:creationId xmlns:p14="http://schemas.microsoft.com/office/powerpoint/2010/main" val="2691860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4C80F5FD-D7BD-D9E2-A659-4E6A82705495}"/>
              </a:ext>
            </a:extLst>
          </p:cNvPr>
          <p:cNvSpPr txBox="1">
            <a:spLocks noChangeArrowheads="1"/>
          </p:cNvSpPr>
          <p:nvPr/>
        </p:nvSpPr>
        <p:spPr bwMode="auto">
          <a:xfrm>
            <a:off x="581809" y="1079393"/>
            <a:ext cx="8077200" cy="521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eaLnBrk="0" fontAlgn="base" hangingPunct="0">
              <a:spcBef>
                <a:spcPct val="0"/>
              </a:spcBef>
              <a:spcAft>
                <a:spcPct val="0"/>
              </a:spcAft>
            </a:pPr>
            <a:r>
              <a:rPr lang="en-US" altLang="en-US" sz="2800" dirty="0">
                <a:solidFill>
                  <a:srgbClr val="000000"/>
                </a:solidFill>
                <a:latin typeface="Times New Roman" panose="02020603050405020304" pitchFamily="18" charset="0"/>
              </a:rPr>
              <a:t>5 Therefore put to death your members which are on the earth: fornication, uncleanness, passion, evil desire, and covetousness, which is idolatry. </a:t>
            </a:r>
          </a:p>
          <a:p>
            <a:pPr defTabSz="914400" eaLnBrk="0" fontAlgn="base" hangingPunct="0">
              <a:spcBef>
                <a:spcPct val="0"/>
              </a:spcBef>
              <a:spcAft>
                <a:spcPct val="0"/>
              </a:spcAft>
            </a:pPr>
            <a:r>
              <a:rPr lang="en-US" altLang="en-US" sz="2800" dirty="0">
                <a:solidFill>
                  <a:srgbClr val="000000"/>
                </a:solidFill>
                <a:latin typeface="Times New Roman" panose="02020603050405020304" pitchFamily="18" charset="0"/>
              </a:rPr>
              <a:t>6 Because of these things the wrath of God is coming upon the sons of disobedience, </a:t>
            </a:r>
          </a:p>
          <a:p>
            <a:pPr defTabSz="914400" eaLnBrk="0" fontAlgn="base" hangingPunct="0">
              <a:spcBef>
                <a:spcPct val="0"/>
              </a:spcBef>
              <a:spcAft>
                <a:spcPct val="0"/>
              </a:spcAft>
            </a:pPr>
            <a:r>
              <a:rPr lang="en-US" altLang="en-US" sz="2800" dirty="0">
                <a:solidFill>
                  <a:srgbClr val="000000"/>
                </a:solidFill>
                <a:latin typeface="Times New Roman" panose="02020603050405020304" pitchFamily="18" charset="0"/>
              </a:rPr>
              <a:t>7 in which you yourselves once walked when you lived in them. </a:t>
            </a:r>
          </a:p>
          <a:p>
            <a:pPr defTabSz="914400" eaLnBrk="0" fontAlgn="base" hangingPunct="0">
              <a:spcBef>
                <a:spcPct val="0"/>
              </a:spcBef>
              <a:spcAft>
                <a:spcPct val="0"/>
              </a:spcAft>
            </a:pPr>
            <a:r>
              <a:rPr lang="en-US" altLang="en-US" sz="2800" dirty="0">
                <a:solidFill>
                  <a:srgbClr val="000000"/>
                </a:solidFill>
                <a:latin typeface="Times New Roman" panose="02020603050405020304" pitchFamily="18" charset="0"/>
              </a:rPr>
              <a:t>8 But now you yourselves are to put off all these: anger, wrath, malice, blasphemy, filthy language out of your mouth. </a:t>
            </a:r>
          </a:p>
          <a:p>
            <a:pPr defTabSz="914400" eaLnBrk="0" fontAlgn="base" hangingPunct="0">
              <a:spcBef>
                <a:spcPct val="0"/>
              </a:spcBef>
              <a:spcAft>
                <a:spcPct val="0"/>
              </a:spcAft>
            </a:pPr>
            <a:r>
              <a:rPr lang="en-US" altLang="en-US" sz="2800" dirty="0">
                <a:solidFill>
                  <a:srgbClr val="000000"/>
                </a:solidFill>
                <a:latin typeface="Times New Roman" panose="02020603050405020304" pitchFamily="18" charset="0"/>
              </a:rPr>
              <a:t>9 Do not lie to one another, since you have put off the old man with his deeds, </a:t>
            </a:r>
            <a:endParaRPr lang="en-US" altLang="en-US" sz="3200" dirty="0">
              <a:solidFill>
                <a:srgbClr val="000000"/>
              </a:solidFill>
              <a:latin typeface="Times New Roman" panose="02020603050405020304" pitchFamily="18" charset="0"/>
            </a:endParaRPr>
          </a:p>
        </p:txBody>
      </p:sp>
      <p:sp>
        <p:nvSpPr>
          <p:cNvPr id="6" name="TextBox 5">
            <a:extLst>
              <a:ext uri="{FF2B5EF4-FFF2-40B4-BE49-F238E27FC236}">
                <a16:creationId xmlns:a16="http://schemas.microsoft.com/office/drawing/2014/main" id="{4E05AE1F-1479-DACE-FC22-B2CFF4CEFDEE}"/>
              </a:ext>
            </a:extLst>
          </p:cNvPr>
          <p:cNvSpPr txBox="1"/>
          <p:nvPr/>
        </p:nvSpPr>
        <p:spPr>
          <a:xfrm>
            <a:off x="1457661" y="450612"/>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3:5-9</a:t>
            </a:r>
          </a:p>
        </p:txBody>
      </p:sp>
    </p:spTree>
    <p:extLst>
      <p:ext uri="{BB962C8B-B14F-4D97-AF65-F5344CB8AC3E}">
        <p14:creationId xmlns:p14="http://schemas.microsoft.com/office/powerpoint/2010/main" val="1826283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48F197-ABBF-5D3B-8ED0-4128A275D396}"/>
              </a:ext>
            </a:extLst>
          </p:cNvPr>
          <p:cNvGrpSpPr/>
          <p:nvPr/>
        </p:nvGrpSpPr>
        <p:grpSpPr>
          <a:xfrm>
            <a:off x="1102657" y="553749"/>
            <a:ext cx="6949439" cy="1603725"/>
            <a:chOff x="1473797" y="553749"/>
            <a:chExt cx="6262743" cy="1603725"/>
          </a:xfrm>
        </p:grpSpPr>
        <p:sp>
          <p:nvSpPr>
            <p:cNvPr id="5" name="TextBox 4">
              <a:extLst>
                <a:ext uri="{FF2B5EF4-FFF2-40B4-BE49-F238E27FC236}">
                  <a16:creationId xmlns:a16="http://schemas.microsoft.com/office/drawing/2014/main" id="{0B5AA6AA-EC37-5519-83C2-2253BE5A3546}"/>
                </a:ext>
              </a:extLst>
            </p:cNvPr>
            <p:cNvSpPr txBox="1"/>
            <p:nvPr/>
          </p:nvSpPr>
          <p:spPr>
            <a:xfrm>
              <a:off x="1507862" y="587814"/>
              <a:ext cx="6228678" cy="1569660"/>
            </a:xfrm>
            <a:prstGeom prst="rect">
              <a:avLst/>
            </a:prstGeom>
            <a:noFill/>
          </p:spPr>
          <p:txBody>
            <a:bodyPr wrap="square" rtlCol="0">
              <a:spAutoFit/>
            </a:bodyPr>
            <a:lstStyle/>
            <a:p>
              <a:pPr algn="ctr"/>
              <a:r>
                <a:rPr lang="en-US" sz="4800" dirty="0">
                  <a:latin typeface="Amasis MT Pro Black" panose="02040A04050005020304" pitchFamily="18" charset="0"/>
                </a:rPr>
                <a:t>Put Off the Old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473797" y="553749"/>
              <a:ext cx="6228678" cy="1569660"/>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Put Off the Old Man</a:t>
              </a:r>
            </a:p>
          </p:txBody>
        </p:sp>
      </p:grpSp>
      <p:grpSp>
        <p:nvGrpSpPr>
          <p:cNvPr id="9" name="Group 8">
            <a:extLst>
              <a:ext uri="{FF2B5EF4-FFF2-40B4-BE49-F238E27FC236}">
                <a16:creationId xmlns:a16="http://schemas.microsoft.com/office/drawing/2014/main" id="{98D2F0ED-CA45-89B6-6261-FEC510F39092}"/>
              </a:ext>
            </a:extLst>
          </p:cNvPr>
          <p:cNvGrpSpPr/>
          <p:nvPr/>
        </p:nvGrpSpPr>
        <p:grpSpPr>
          <a:xfrm>
            <a:off x="1437933" y="5630419"/>
            <a:ext cx="6248406" cy="550721"/>
            <a:chOff x="1437933" y="5630419"/>
            <a:chExt cx="6248406" cy="550721"/>
          </a:xfrm>
        </p:grpSpPr>
        <p:sp>
          <p:nvSpPr>
            <p:cNvPr id="7" name="TextBox 6">
              <a:extLst>
                <a:ext uri="{FF2B5EF4-FFF2-40B4-BE49-F238E27FC236}">
                  <a16:creationId xmlns:a16="http://schemas.microsoft.com/office/drawing/2014/main" id="{AC58F55C-511D-BF5A-A11C-A9D0C39FFB4F}"/>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3:5-9</a:t>
              </a:r>
            </a:p>
          </p:txBody>
        </p:sp>
        <p:sp>
          <p:nvSpPr>
            <p:cNvPr id="8" name="TextBox 7">
              <a:extLst>
                <a:ext uri="{FF2B5EF4-FFF2-40B4-BE49-F238E27FC236}">
                  <a16:creationId xmlns:a16="http://schemas.microsoft.com/office/drawing/2014/main" id="{919BB1DF-9734-6103-34C8-ECB01E0E9EEC}"/>
                </a:ext>
              </a:extLst>
            </p:cNvPr>
            <p:cNvSpPr txBox="1"/>
            <p:nvPr/>
          </p:nvSpPr>
          <p:spPr>
            <a:xfrm>
              <a:off x="1437933" y="5630419"/>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3:5-9</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89785" y="1613733"/>
            <a:ext cx="7524974" cy="1277499"/>
          </a:xfrm>
          <a:custGeom>
            <a:avLst/>
            <a:gdLst>
              <a:gd name="connsiteX0" fmla="*/ 0 w 7524974"/>
              <a:gd name="connsiteY0" fmla="*/ 212921 h 1277499"/>
              <a:gd name="connsiteX1" fmla="*/ 212921 w 7524974"/>
              <a:gd name="connsiteY1" fmla="*/ 0 h 1277499"/>
              <a:gd name="connsiteX2" fmla="*/ 7312053 w 7524974"/>
              <a:gd name="connsiteY2" fmla="*/ 0 h 1277499"/>
              <a:gd name="connsiteX3" fmla="*/ 7524974 w 7524974"/>
              <a:gd name="connsiteY3" fmla="*/ 212921 h 1277499"/>
              <a:gd name="connsiteX4" fmla="*/ 7524974 w 7524974"/>
              <a:gd name="connsiteY4" fmla="*/ 1064578 h 1277499"/>
              <a:gd name="connsiteX5" fmla="*/ 7312053 w 7524974"/>
              <a:gd name="connsiteY5" fmla="*/ 1277499 h 1277499"/>
              <a:gd name="connsiteX6" fmla="*/ 212921 w 7524974"/>
              <a:gd name="connsiteY6" fmla="*/ 1277499 h 1277499"/>
              <a:gd name="connsiteX7" fmla="*/ 0 w 7524974"/>
              <a:gd name="connsiteY7" fmla="*/ 1064578 h 1277499"/>
              <a:gd name="connsiteX8" fmla="*/ 0 w 7524974"/>
              <a:gd name="connsiteY8" fmla="*/ 212921 h 127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277499" fill="none" extrusionOk="0">
                <a:moveTo>
                  <a:pt x="0" y="212921"/>
                </a:moveTo>
                <a:cubicBezTo>
                  <a:pt x="-8497" y="83326"/>
                  <a:pt x="85034" y="-15148"/>
                  <a:pt x="212921" y="0"/>
                </a:cubicBezTo>
                <a:cubicBezTo>
                  <a:pt x="1448482" y="-73545"/>
                  <a:pt x="4858396" y="152048"/>
                  <a:pt x="7312053" y="0"/>
                </a:cubicBezTo>
                <a:cubicBezTo>
                  <a:pt x="7427766" y="6413"/>
                  <a:pt x="7531683" y="79122"/>
                  <a:pt x="7524974" y="212921"/>
                </a:cubicBezTo>
                <a:cubicBezTo>
                  <a:pt x="7558433" y="575398"/>
                  <a:pt x="7542352" y="907592"/>
                  <a:pt x="7524974" y="1064578"/>
                </a:cubicBezTo>
                <a:cubicBezTo>
                  <a:pt x="7512431" y="1185274"/>
                  <a:pt x="7439423" y="1276238"/>
                  <a:pt x="7312053" y="1277499"/>
                </a:cubicBezTo>
                <a:cubicBezTo>
                  <a:pt x="5627220" y="1420294"/>
                  <a:pt x="952375" y="1437269"/>
                  <a:pt x="212921" y="1277499"/>
                </a:cubicBezTo>
                <a:cubicBezTo>
                  <a:pt x="102806" y="1266907"/>
                  <a:pt x="2300" y="1180497"/>
                  <a:pt x="0" y="1064578"/>
                </a:cubicBezTo>
                <a:cubicBezTo>
                  <a:pt x="4235" y="736402"/>
                  <a:pt x="56464" y="509722"/>
                  <a:pt x="0" y="212921"/>
                </a:cubicBezTo>
                <a:close/>
              </a:path>
              <a:path w="7524974" h="1277499" stroke="0" extrusionOk="0">
                <a:moveTo>
                  <a:pt x="0" y="212921"/>
                </a:moveTo>
                <a:cubicBezTo>
                  <a:pt x="-8311" y="75107"/>
                  <a:pt x="110658" y="14038"/>
                  <a:pt x="212921" y="0"/>
                </a:cubicBezTo>
                <a:cubicBezTo>
                  <a:pt x="3692546" y="133790"/>
                  <a:pt x="3955654" y="72498"/>
                  <a:pt x="7312053" y="0"/>
                </a:cubicBezTo>
                <a:cubicBezTo>
                  <a:pt x="7423553" y="16949"/>
                  <a:pt x="7523215" y="95121"/>
                  <a:pt x="7524974" y="212921"/>
                </a:cubicBezTo>
                <a:cubicBezTo>
                  <a:pt x="7483519" y="509051"/>
                  <a:pt x="7453379" y="794506"/>
                  <a:pt x="7524974" y="1064578"/>
                </a:cubicBezTo>
                <a:cubicBezTo>
                  <a:pt x="7525245" y="1184177"/>
                  <a:pt x="7434919" y="1278301"/>
                  <a:pt x="7312053" y="1277499"/>
                </a:cubicBezTo>
                <a:cubicBezTo>
                  <a:pt x="3778777" y="1133728"/>
                  <a:pt x="3444765" y="1414107"/>
                  <a:pt x="212921" y="1277499"/>
                </a:cubicBezTo>
                <a:cubicBezTo>
                  <a:pt x="97515" y="1280480"/>
                  <a:pt x="-6846" y="1195499"/>
                  <a:pt x="0" y="1064578"/>
                </a:cubicBezTo>
                <a:cubicBezTo>
                  <a:pt x="37679" y="642995"/>
                  <a:pt x="5193" y="330434"/>
                  <a:pt x="0" y="21292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What is to be Done With the Old Man (vv. 5, 8-9)?</a:t>
            </a:r>
          </a:p>
        </p:txBody>
      </p:sp>
    </p:spTree>
    <p:extLst>
      <p:ext uri="{BB962C8B-B14F-4D97-AF65-F5344CB8AC3E}">
        <p14:creationId xmlns:p14="http://schemas.microsoft.com/office/powerpoint/2010/main" val="2546401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CC39960-1225-1934-5BA5-F2F8DA7F6491}"/>
              </a:ext>
            </a:extLst>
          </p:cNvPr>
          <p:cNvSpPr/>
          <p:nvPr/>
        </p:nvSpPr>
        <p:spPr>
          <a:xfrm>
            <a:off x="809513" y="349710"/>
            <a:ext cx="7524974" cy="1277499"/>
          </a:xfrm>
          <a:custGeom>
            <a:avLst/>
            <a:gdLst>
              <a:gd name="connsiteX0" fmla="*/ 0 w 7524974"/>
              <a:gd name="connsiteY0" fmla="*/ 212921 h 1277499"/>
              <a:gd name="connsiteX1" fmla="*/ 212921 w 7524974"/>
              <a:gd name="connsiteY1" fmla="*/ 0 h 1277499"/>
              <a:gd name="connsiteX2" fmla="*/ 7312053 w 7524974"/>
              <a:gd name="connsiteY2" fmla="*/ 0 h 1277499"/>
              <a:gd name="connsiteX3" fmla="*/ 7524974 w 7524974"/>
              <a:gd name="connsiteY3" fmla="*/ 212921 h 1277499"/>
              <a:gd name="connsiteX4" fmla="*/ 7524974 w 7524974"/>
              <a:gd name="connsiteY4" fmla="*/ 1064578 h 1277499"/>
              <a:gd name="connsiteX5" fmla="*/ 7312053 w 7524974"/>
              <a:gd name="connsiteY5" fmla="*/ 1277499 h 1277499"/>
              <a:gd name="connsiteX6" fmla="*/ 212921 w 7524974"/>
              <a:gd name="connsiteY6" fmla="*/ 1277499 h 1277499"/>
              <a:gd name="connsiteX7" fmla="*/ 0 w 7524974"/>
              <a:gd name="connsiteY7" fmla="*/ 1064578 h 1277499"/>
              <a:gd name="connsiteX8" fmla="*/ 0 w 7524974"/>
              <a:gd name="connsiteY8" fmla="*/ 212921 h 127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277499" fill="none" extrusionOk="0">
                <a:moveTo>
                  <a:pt x="0" y="212921"/>
                </a:moveTo>
                <a:cubicBezTo>
                  <a:pt x="-8497" y="83326"/>
                  <a:pt x="85034" y="-15148"/>
                  <a:pt x="212921" y="0"/>
                </a:cubicBezTo>
                <a:cubicBezTo>
                  <a:pt x="1448482" y="-73545"/>
                  <a:pt x="4858396" y="152048"/>
                  <a:pt x="7312053" y="0"/>
                </a:cubicBezTo>
                <a:cubicBezTo>
                  <a:pt x="7427766" y="6413"/>
                  <a:pt x="7531683" y="79122"/>
                  <a:pt x="7524974" y="212921"/>
                </a:cubicBezTo>
                <a:cubicBezTo>
                  <a:pt x="7558433" y="575398"/>
                  <a:pt x="7542352" y="907592"/>
                  <a:pt x="7524974" y="1064578"/>
                </a:cubicBezTo>
                <a:cubicBezTo>
                  <a:pt x="7512431" y="1185274"/>
                  <a:pt x="7439423" y="1276238"/>
                  <a:pt x="7312053" y="1277499"/>
                </a:cubicBezTo>
                <a:cubicBezTo>
                  <a:pt x="5627220" y="1420294"/>
                  <a:pt x="952375" y="1437269"/>
                  <a:pt x="212921" y="1277499"/>
                </a:cubicBezTo>
                <a:cubicBezTo>
                  <a:pt x="102806" y="1266907"/>
                  <a:pt x="2300" y="1180497"/>
                  <a:pt x="0" y="1064578"/>
                </a:cubicBezTo>
                <a:cubicBezTo>
                  <a:pt x="4235" y="736402"/>
                  <a:pt x="56464" y="509722"/>
                  <a:pt x="0" y="212921"/>
                </a:cubicBezTo>
                <a:close/>
              </a:path>
              <a:path w="7524974" h="1277499" stroke="0" extrusionOk="0">
                <a:moveTo>
                  <a:pt x="0" y="212921"/>
                </a:moveTo>
                <a:cubicBezTo>
                  <a:pt x="-8311" y="75107"/>
                  <a:pt x="110658" y="14038"/>
                  <a:pt x="212921" y="0"/>
                </a:cubicBezTo>
                <a:cubicBezTo>
                  <a:pt x="3692546" y="133790"/>
                  <a:pt x="3955654" y="72498"/>
                  <a:pt x="7312053" y="0"/>
                </a:cubicBezTo>
                <a:cubicBezTo>
                  <a:pt x="7423553" y="16949"/>
                  <a:pt x="7523215" y="95121"/>
                  <a:pt x="7524974" y="212921"/>
                </a:cubicBezTo>
                <a:cubicBezTo>
                  <a:pt x="7483519" y="509051"/>
                  <a:pt x="7453379" y="794506"/>
                  <a:pt x="7524974" y="1064578"/>
                </a:cubicBezTo>
                <a:cubicBezTo>
                  <a:pt x="7525245" y="1184177"/>
                  <a:pt x="7434919" y="1278301"/>
                  <a:pt x="7312053" y="1277499"/>
                </a:cubicBezTo>
                <a:cubicBezTo>
                  <a:pt x="3778777" y="1133728"/>
                  <a:pt x="3444765" y="1414107"/>
                  <a:pt x="212921" y="1277499"/>
                </a:cubicBezTo>
                <a:cubicBezTo>
                  <a:pt x="97515" y="1280480"/>
                  <a:pt x="-6846" y="1195499"/>
                  <a:pt x="0" y="1064578"/>
                </a:cubicBezTo>
                <a:cubicBezTo>
                  <a:pt x="37679" y="642995"/>
                  <a:pt x="5193" y="330434"/>
                  <a:pt x="0" y="212921"/>
                </a:cubicBezTo>
                <a:close/>
              </a:path>
            </a:pathLst>
          </a:custGeom>
          <a:solidFill>
            <a:srgbClr val="FFFFFF">
              <a:alpha val="69804"/>
            </a:srgb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What is to be Done With the Old Man (vv. 5, 8-9)?</a:t>
            </a:r>
          </a:p>
        </p:txBody>
      </p:sp>
      <p:sp>
        <p:nvSpPr>
          <p:cNvPr id="3" name="TextBox 2">
            <a:extLst>
              <a:ext uri="{FF2B5EF4-FFF2-40B4-BE49-F238E27FC236}">
                <a16:creationId xmlns:a16="http://schemas.microsoft.com/office/drawing/2014/main" id="{D448BF48-22CD-7626-E59D-4C6CC87D0103}"/>
              </a:ext>
            </a:extLst>
          </p:cNvPr>
          <p:cNvSpPr txBox="1"/>
          <p:nvPr/>
        </p:nvSpPr>
        <p:spPr>
          <a:xfrm>
            <a:off x="754850" y="3503429"/>
            <a:ext cx="6433073" cy="1107996"/>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Put to death (v. 5)</a:t>
            </a:r>
          </a:p>
          <a:p>
            <a:pPr marL="514350" indent="-514350">
              <a:buFont typeface="+mj-lt"/>
              <a:buAutoNum type="alphaUcPeriod"/>
            </a:pPr>
            <a:endParaRPr lang="en-US" sz="1000" dirty="0">
              <a:latin typeface="Amasis MT Pro Light" panose="02040304050005020304" pitchFamily="18" charset="0"/>
            </a:endParaRPr>
          </a:p>
          <a:p>
            <a:pPr marL="514350" indent="-514350">
              <a:buFont typeface="+mj-lt"/>
              <a:buAutoNum type="alphaUcPeriod"/>
            </a:pPr>
            <a:r>
              <a:rPr lang="en-US" sz="2800" dirty="0">
                <a:latin typeface="Amasis MT Pro Light" panose="02040304050005020304" pitchFamily="18" charset="0"/>
              </a:rPr>
              <a:t>Put off (vv. 8-9)</a:t>
            </a:r>
          </a:p>
        </p:txBody>
      </p:sp>
      <p:sp>
        <p:nvSpPr>
          <p:cNvPr id="5" name="Text Box 12">
            <a:extLst>
              <a:ext uri="{FF2B5EF4-FFF2-40B4-BE49-F238E27FC236}">
                <a16:creationId xmlns:a16="http://schemas.microsoft.com/office/drawing/2014/main" id="{EE1505D9-7C4A-4FB4-B153-E514445FFC7B}"/>
              </a:ext>
            </a:extLst>
          </p:cNvPr>
          <p:cNvSpPr txBox="1">
            <a:spLocks noChangeArrowheads="1"/>
          </p:cNvSpPr>
          <p:nvPr/>
        </p:nvSpPr>
        <p:spPr bwMode="auto">
          <a:xfrm>
            <a:off x="556352" y="1995850"/>
            <a:ext cx="7965195" cy="1292662"/>
          </a:xfrm>
          <a:prstGeom prst="rect">
            <a:avLst/>
          </a:prstGeom>
          <a:solidFill>
            <a:schemeClr val="bg1"/>
          </a:solidFill>
          <a:ln>
            <a:solidFill>
              <a:schemeClr val="bg1">
                <a:lumMod val="85000"/>
              </a:schemeClr>
            </a:solidFill>
          </a:ln>
          <a:effectLst/>
        </p:spPr>
        <p:txBody>
          <a:bodyPr wrap="square">
            <a:spAutoFit/>
          </a:bodyPr>
          <a:lstStyle/>
          <a:p>
            <a:pPr algn="ctr" defTabSz="914400" eaLnBrk="0" fontAlgn="base" hangingPunct="0">
              <a:spcBef>
                <a:spcPct val="0"/>
              </a:spcBef>
              <a:spcAft>
                <a:spcPct val="0"/>
              </a:spcAft>
            </a:pPr>
            <a:r>
              <a:rPr lang="en-US" altLang="en-US" sz="2600" dirty="0">
                <a:solidFill>
                  <a:srgbClr val="000000"/>
                </a:solidFill>
                <a:latin typeface="Times New Roman" panose="02020603050405020304" pitchFamily="18" charset="0"/>
              </a:rPr>
              <a:t>“Therefore </a:t>
            </a:r>
            <a:r>
              <a:rPr lang="en-US" altLang="en-US" sz="2600" b="1" dirty="0">
                <a:solidFill>
                  <a:srgbClr val="3333CC"/>
                </a:solidFill>
                <a:latin typeface="Times New Roman" panose="02020603050405020304" pitchFamily="18" charset="0"/>
              </a:rPr>
              <a:t>put to death</a:t>
            </a:r>
            <a:r>
              <a:rPr lang="en-US" altLang="en-US" sz="2600" dirty="0">
                <a:solidFill>
                  <a:srgbClr val="3333CC"/>
                </a:solidFill>
                <a:latin typeface="Times New Roman" panose="02020603050405020304" pitchFamily="18" charset="0"/>
              </a:rPr>
              <a:t> </a:t>
            </a:r>
            <a:r>
              <a:rPr lang="en-US" altLang="en-US" sz="2600" dirty="0">
                <a:solidFill>
                  <a:srgbClr val="000000"/>
                </a:solidFill>
                <a:latin typeface="Times New Roman" panose="02020603050405020304" pitchFamily="18" charset="0"/>
              </a:rPr>
              <a:t>your members… (v. 5)</a:t>
            </a:r>
          </a:p>
          <a:p>
            <a:pPr algn="ctr" defTabSz="914400" eaLnBrk="0" fontAlgn="base" hangingPunct="0">
              <a:spcBef>
                <a:spcPct val="0"/>
              </a:spcBef>
              <a:spcAft>
                <a:spcPct val="0"/>
              </a:spcAft>
            </a:pPr>
            <a:r>
              <a:rPr lang="en-US" altLang="en-US" sz="2600" dirty="0">
                <a:solidFill>
                  <a:srgbClr val="000000"/>
                </a:solidFill>
                <a:latin typeface="Times New Roman" panose="02020603050405020304" pitchFamily="18" charset="0"/>
              </a:rPr>
              <a:t>“But now you yourselves are to </a:t>
            </a:r>
            <a:r>
              <a:rPr lang="en-US" altLang="en-US" sz="2600" b="1" dirty="0">
                <a:solidFill>
                  <a:srgbClr val="3333CC"/>
                </a:solidFill>
                <a:latin typeface="Times New Roman" panose="02020603050405020304" pitchFamily="18" charset="0"/>
              </a:rPr>
              <a:t>put off</a:t>
            </a:r>
            <a:r>
              <a:rPr lang="en-US" altLang="en-US" sz="2600" dirty="0">
                <a:solidFill>
                  <a:srgbClr val="3333CC"/>
                </a:solidFill>
                <a:latin typeface="Times New Roman" panose="02020603050405020304" pitchFamily="18" charset="0"/>
              </a:rPr>
              <a:t> </a:t>
            </a:r>
            <a:r>
              <a:rPr lang="en-US" altLang="en-US" sz="2600" dirty="0">
                <a:solidFill>
                  <a:srgbClr val="000000"/>
                </a:solidFill>
                <a:latin typeface="Times New Roman" panose="02020603050405020304" pitchFamily="18" charset="0"/>
              </a:rPr>
              <a:t>all these” (v. 8)</a:t>
            </a:r>
          </a:p>
          <a:p>
            <a:pPr algn="ctr" defTabSz="914400" eaLnBrk="0" fontAlgn="base" hangingPunct="0">
              <a:spcBef>
                <a:spcPct val="0"/>
              </a:spcBef>
              <a:spcAft>
                <a:spcPct val="0"/>
              </a:spcAft>
            </a:pPr>
            <a:r>
              <a:rPr lang="en-US" altLang="en-US" sz="2600" dirty="0">
                <a:solidFill>
                  <a:srgbClr val="000000"/>
                </a:solidFill>
                <a:latin typeface="Times New Roman" panose="02020603050405020304" pitchFamily="18" charset="0"/>
              </a:rPr>
              <a:t>“since you have </a:t>
            </a:r>
            <a:r>
              <a:rPr lang="en-US" altLang="en-US" sz="2600" b="1" dirty="0">
                <a:solidFill>
                  <a:srgbClr val="3333CC"/>
                </a:solidFill>
                <a:latin typeface="Times New Roman" panose="02020603050405020304" pitchFamily="18" charset="0"/>
              </a:rPr>
              <a:t>put off</a:t>
            </a:r>
            <a:r>
              <a:rPr lang="en-US" altLang="en-US" sz="2600" dirty="0">
                <a:solidFill>
                  <a:srgbClr val="3333CC"/>
                </a:solidFill>
                <a:latin typeface="Times New Roman" panose="02020603050405020304" pitchFamily="18" charset="0"/>
              </a:rPr>
              <a:t> </a:t>
            </a:r>
            <a:r>
              <a:rPr lang="en-US" altLang="en-US" sz="2600" dirty="0">
                <a:solidFill>
                  <a:srgbClr val="000000"/>
                </a:solidFill>
                <a:latin typeface="Times New Roman" panose="02020603050405020304" pitchFamily="18" charset="0"/>
              </a:rPr>
              <a:t>the old man with his deeds” (v. 9)</a:t>
            </a:r>
          </a:p>
        </p:txBody>
      </p:sp>
    </p:spTree>
    <p:extLst>
      <p:ext uri="{BB962C8B-B14F-4D97-AF65-F5344CB8AC3E}">
        <p14:creationId xmlns:p14="http://schemas.microsoft.com/office/powerpoint/2010/main" val="3069592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48F197-ABBF-5D3B-8ED0-4128A275D396}"/>
              </a:ext>
            </a:extLst>
          </p:cNvPr>
          <p:cNvGrpSpPr/>
          <p:nvPr/>
        </p:nvGrpSpPr>
        <p:grpSpPr>
          <a:xfrm>
            <a:off x="1102657" y="553749"/>
            <a:ext cx="6949439" cy="1603725"/>
            <a:chOff x="1473797" y="553749"/>
            <a:chExt cx="6262743" cy="1603725"/>
          </a:xfrm>
        </p:grpSpPr>
        <p:sp>
          <p:nvSpPr>
            <p:cNvPr id="5" name="TextBox 4">
              <a:extLst>
                <a:ext uri="{FF2B5EF4-FFF2-40B4-BE49-F238E27FC236}">
                  <a16:creationId xmlns:a16="http://schemas.microsoft.com/office/drawing/2014/main" id="{0B5AA6AA-EC37-5519-83C2-2253BE5A3546}"/>
                </a:ext>
              </a:extLst>
            </p:cNvPr>
            <p:cNvSpPr txBox="1"/>
            <p:nvPr/>
          </p:nvSpPr>
          <p:spPr>
            <a:xfrm>
              <a:off x="1507862" y="587814"/>
              <a:ext cx="6228678" cy="1569660"/>
            </a:xfrm>
            <a:prstGeom prst="rect">
              <a:avLst/>
            </a:prstGeom>
            <a:noFill/>
          </p:spPr>
          <p:txBody>
            <a:bodyPr wrap="square" rtlCol="0">
              <a:spAutoFit/>
            </a:bodyPr>
            <a:lstStyle/>
            <a:p>
              <a:pPr algn="ctr"/>
              <a:r>
                <a:rPr lang="en-US" sz="4800" dirty="0">
                  <a:latin typeface="Amasis MT Pro Black" panose="02040A04050005020304" pitchFamily="18" charset="0"/>
                </a:rPr>
                <a:t>Put Off the Old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473797" y="553749"/>
              <a:ext cx="6228678" cy="1569660"/>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Put Off the Old Man</a:t>
              </a:r>
            </a:p>
          </p:txBody>
        </p:sp>
      </p:grpSp>
      <p:grpSp>
        <p:nvGrpSpPr>
          <p:cNvPr id="9" name="Group 8">
            <a:extLst>
              <a:ext uri="{FF2B5EF4-FFF2-40B4-BE49-F238E27FC236}">
                <a16:creationId xmlns:a16="http://schemas.microsoft.com/office/drawing/2014/main" id="{98D2F0ED-CA45-89B6-6261-FEC510F39092}"/>
              </a:ext>
            </a:extLst>
          </p:cNvPr>
          <p:cNvGrpSpPr/>
          <p:nvPr/>
        </p:nvGrpSpPr>
        <p:grpSpPr>
          <a:xfrm>
            <a:off x="1437933" y="5630419"/>
            <a:ext cx="6248406" cy="550721"/>
            <a:chOff x="1437933" y="5630419"/>
            <a:chExt cx="6248406" cy="550721"/>
          </a:xfrm>
        </p:grpSpPr>
        <p:sp>
          <p:nvSpPr>
            <p:cNvPr id="7" name="TextBox 6">
              <a:extLst>
                <a:ext uri="{FF2B5EF4-FFF2-40B4-BE49-F238E27FC236}">
                  <a16:creationId xmlns:a16="http://schemas.microsoft.com/office/drawing/2014/main" id="{AC58F55C-511D-BF5A-A11C-A9D0C39FFB4F}"/>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3:5-9</a:t>
              </a:r>
            </a:p>
          </p:txBody>
        </p:sp>
        <p:sp>
          <p:nvSpPr>
            <p:cNvPr id="8" name="TextBox 7">
              <a:extLst>
                <a:ext uri="{FF2B5EF4-FFF2-40B4-BE49-F238E27FC236}">
                  <a16:creationId xmlns:a16="http://schemas.microsoft.com/office/drawing/2014/main" id="{919BB1DF-9734-6103-34C8-ECB01E0E9EEC}"/>
                </a:ext>
              </a:extLst>
            </p:cNvPr>
            <p:cNvSpPr txBox="1"/>
            <p:nvPr/>
          </p:nvSpPr>
          <p:spPr>
            <a:xfrm>
              <a:off x="1437933" y="5630419"/>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3:5-9</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89785" y="1613733"/>
            <a:ext cx="7524974" cy="1277499"/>
          </a:xfrm>
          <a:custGeom>
            <a:avLst/>
            <a:gdLst>
              <a:gd name="connsiteX0" fmla="*/ 0 w 7524974"/>
              <a:gd name="connsiteY0" fmla="*/ 212921 h 1277499"/>
              <a:gd name="connsiteX1" fmla="*/ 212921 w 7524974"/>
              <a:gd name="connsiteY1" fmla="*/ 0 h 1277499"/>
              <a:gd name="connsiteX2" fmla="*/ 7312053 w 7524974"/>
              <a:gd name="connsiteY2" fmla="*/ 0 h 1277499"/>
              <a:gd name="connsiteX3" fmla="*/ 7524974 w 7524974"/>
              <a:gd name="connsiteY3" fmla="*/ 212921 h 1277499"/>
              <a:gd name="connsiteX4" fmla="*/ 7524974 w 7524974"/>
              <a:gd name="connsiteY4" fmla="*/ 1064578 h 1277499"/>
              <a:gd name="connsiteX5" fmla="*/ 7312053 w 7524974"/>
              <a:gd name="connsiteY5" fmla="*/ 1277499 h 1277499"/>
              <a:gd name="connsiteX6" fmla="*/ 212921 w 7524974"/>
              <a:gd name="connsiteY6" fmla="*/ 1277499 h 1277499"/>
              <a:gd name="connsiteX7" fmla="*/ 0 w 7524974"/>
              <a:gd name="connsiteY7" fmla="*/ 1064578 h 1277499"/>
              <a:gd name="connsiteX8" fmla="*/ 0 w 7524974"/>
              <a:gd name="connsiteY8" fmla="*/ 212921 h 127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277499" fill="none" extrusionOk="0">
                <a:moveTo>
                  <a:pt x="0" y="212921"/>
                </a:moveTo>
                <a:cubicBezTo>
                  <a:pt x="-8497" y="83326"/>
                  <a:pt x="85034" y="-15148"/>
                  <a:pt x="212921" y="0"/>
                </a:cubicBezTo>
                <a:cubicBezTo>
                  <a:pt x="1448482" y="-73545"/>
                  <a:pt x="4858396" y="152048"/>
                  <a:pt x="7312053" y="0"/>
                </a:cubicBezTo>
                <a:cubicBezTo>
                  <a:pt x="7427766" y="6413"/>
                  <a:pt x="7531683" y="79122"/>
                  <a:pt x="7524974" y="212921"/>
                </a:cubicBezTo>
                <a:cubicBezTo>
                  <a:pt x="7558433" y="575398"/>
                  <a:pt x="7542352" y="907592"/>
                  <a:pt x="7524974" y="1064578"/>
                </a:cubicBezTo>
                <a:cubicBezTo>
                  <a:pt x="7512431" y="1185274"/>
                  <a:pt x="7439423" y="1276238"/>
                  <a:pt x="7312053" y="1277499"/>
                </a:cubicBezTo>
                <a:cubicBezTo>
                  <a:pt x="5627220" y="1420294"/>
                  <a:pt x="952375" y="1437269"/>
                  <a:pt x="212921" y="1277499"/>
                </a:cubicBezTo>
                <a:cubicBezTo>
                  <a:pt x="102806" y="1266907"/>
                  <a:pt x="2300" y="1180497"/>
                  <a:pt x="0" y="1064578"/>
                </a:cubicBezTo>
                <a:cubicBezTo>
                  <a:pt x="4235" y="736402"/>
                  <a:pt x="56464" y="509722"/>
                  <a:pt x="0" y="212921"/>
                </a:cubicBezTo>
                <a:close/>
              </a:path>
              <a:path w="7524974" h="1277499" stroke="0" extrusionOk="0">
                <a:moveTo>
                  <a:pt x="0" y="212921"/>
                </a:moveTo>
                <a:cubicBezTo>
                  <a:pt x="-8311" y="75107"/>
                  <a:pt x="110658" y="14038"/>
                  <a:pt x="212921" y="0"/>
                </a:cubicBezTo>
                <a:cubicBezTo>
                  <a:pt x="3692546" y="133790"/>
                  <a:pt x="3955654" y="72498"/>
                  <a:pt x="7312053" y="0"/>
                </a:cubicBezTo>
                <a:cubicBezTo>
                  <a:pt x="7423553" y="16949"/>
                  <a:pt x="7523215" y="95121"/>
                  <a:pt x="7524974" y="212921"/>
                </a:cubicBezTo>
                <a:cubicBezTo>
                  <a:pt x="7483519" y="509051"/>
                  <a:pt x="7453379" y="794506"/>
                  <a:pt x="7524974" y="1064578"/>
                </a:cubicBezTo>
                <a:cubicBezTo>
                  <a:pt x="7525245" y="1184177"/>
                  <a:pt x="7434919" y="1278301"/>
                  <a:pt x="7312053" y="1277499"/>
                </a:cubicBezTo>
                <a:cubicBezTo>
                  <a:pt x="3778777" y="1133728"/>
                  <a:pt x="3444765" y="1414107"/>
                  <a:pt x="212921" y="1277499"/>
                </a:cubicBezTo>
                <a:cubicBezTo>
                  <a:pt x="97515" y="1280480"/>
                  <a:pt x="-6846" y="1195499"/>
                  <a:pt x="0" y="1064578"/>
                </a:cubicBezTo>
                <a:cubicBezTo>
                  <a:pt x="37679" y="642995"/>
                  <a:pt x="5193" y="330434"/>
                  <a:pt x="0" y="21292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chemeClr val="bg1">
                    <a:lumMod val="65000"/>
                  </a:schemeClr>
                </a:solidFill>
                <a:latin typeface="Amasis MT Pro Light" panose="02040304050005020304" pitchFamily="18" charset="0"/>
              </a:rPr>
              <a:t>What is to be Done With the Old Man (vv. 5, 8-9)?</a:t>
            </a:r>
          </a:p>
        </p:txBody>
      </p:sp>
      <p:sp>
        <p:nvSpPr>
          <p:cNvPr id="10" name="Rectangle: Rounded Corners 9">
            <a:extLst>
              <a:ext uri="{FF2B5EF4-FFF2-40B4-BE49-F238E27FC236}">
                <a16:creationId xmlns:a16="http://schemas.microsoft.com/office/drawing/2014/main" id="{A8EF4CFC-E898-1A8B-8EB6-503B45B1EA76}"/>
              </a:ext>
            </a:extLst>
          </p:cNvPr>
          <p:cNvSpPr/>
          <p:nvPr/>
        </p:nvSpPr>
        <p:spPr>
          <a:xfrm>
            <a:off x="789785" y="3125393"/>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What is the Old Man (vv. 5, 8-9)?</a:t>
            </a:r>
          </a:p>
        </p:txBody>
      </p:sp>
    </p:spTree>
    <p:extLst>
      <p:ext uri="{BB962C8B-B14F-4D97-AF65-F5344CB8AC3E}">
        <p14:creationId xmlns:p14="http://schemas.microsoft.com/office/powerpoint/2010/main" val="308229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30DEAD-95DA-8169-5363-6159E533C91A}"/>
              </a:ext>
            </a:extLst>
          </p:cNvPr>
          <p:cNvSpPr/>
          <p:nvPr/>
        </p:nvSpPr>
        <p:spPr>
          <a:xfrm>
            <a:off x="809513" y="484390"/>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rgbClr val="FFFFFF">
              <a:alpha val="69804"/>
            </a:srgb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What is the Old Man (vv. 5, 8-9)?</a:t>
            </a:r>
          </a:p>
        </p:txBody>
      </p:sp>
      <p:sp>
        <p:nvSpPr>
          <p:cNvPr id="3" name="Text Box 7">
            <a:extLst>
              <a:ext uri="{FF2B5EF4-FFF2-40B4-BE49-F238E27FC236}">
                <a16:creationId xmlns:a16="http://schemas.microsoft.com/office/drawing/2014/main" id="{CD2BE7D5-A804-9153-075E-980660A61484}"/>
              </a:ext>
            </a:extLst>
          </p:cNvPr>
          <p:cNvSpPr txBox="1">
            <a:spLocks noChangeArrowheads="1"/>
          </p:cNvSpPr>
          <p:nvPr/>
        </p:nvSpPr>
        <p:spPr bwMode="auto">
          <a:xfrm>
            <a:off x="1813422" y="2088711"/>
            <a:ext cx="5550494" cy="584775"/>
          </a:xfrm>
          <a:prstGeom prst="rect">
            <a:avLst/>
          </a:prstGeom>
          <a:noFill/>
          <a:ln>
            <a:noFill/>
          </a:ln>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dirty="0"/>
              <a:t>Old Man (v. 9) = Old Life of Sin</a:t>
            </a:r>
          </a:p>
        </p:txBody>
      </p:sp>
      <p:sp>
        <p:nvSpPr>
          <p:cNvPr id="4" name="Text Box 8">
            <a:extLst>
              <a:ext uri="{FF2B5EF4-FFF2-40B4-BE49-F238E27FC236}">
                <a16:creationId xmlns:a16="http://schemas.microsoft.com/office/drawing/2014/main" id="{1719A5FA-883A-7208-CE37-5734CE936872}"/>
              </a:ext>
            </a:extLst>
          </p:cNvPr>
          <p:cNvSpPr txBox="1">
            <a:spLocks noChangeArrowheads="1"/>
          </p:cNvSpPr>
          <p:nvPr/>
        </p:nvSpPr>
        <p:spPr bwMode="auto">
          <a:xfrm>
            <a:off x="1183730" y="3027324"/>
            <a:ext cx="6809878" cy="584775"/>
          </a:xfrm>
          <a:prstGeom prst="rect">
            <a:avLst/>
          </a:prstGeom>
          <a:noFill/>
          <a:ln>
            <a:noFill/>
          </a:ln>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dirty="0"/>
              <a:t>Members: Physical bodies (instruments)</a:t>
            </a:r>
          </a:p>
        </p:txBody>
      </p:sp>
      <p:sp>
        <p:nvSpPr>
          <p:cNvPr id="5" name="WordArt 9">
            <a:extLst>
              <a:ext uri="{FF2B5EF4-FFF2-40B4-BE49-F238E27FC236}">
                <a16:creationId xmlns:a16="http://schemas.microsoft.com/office/drawing/2014/main" id="{65FA5352-9C46-9CF6-BA44-4B357E57D526}"/>
              </a:ext>
            </a:extLst>
          </p:cNvPr>
          <p:cNvSpPr>
            <a:spLocks noChangeArrowheads="1" noChangeShapeType="1" noTextEdit="1"/>
          </p:cNvSpPr>
          <p:nvPr/>
        </p:nvSpPr>
        <p:spPr bwMode="auto">
          <a:xfrm>
            <a:off x="3369469" y="4199070"/>
            <a:ext cx="2438400" cy="1219200"/>
          </a:xfrm>
          <a:prstGeom prst="rect">
            <a:avLst/>
          </a:prstGeom>
        </p:spPr>
        <p:txBody>
          <a:bodyPr wrap="none" fromWordArt="1">
            <a:prstTxWarp prst="textPlain">
              <a:avLst>
                <a:gd name="adj" fmla="val 50000"/>
              </a:avLst>
            </a:prstTxWarp>
          </a:bodyPr>
          <a:lstStyle/>
          <a:p>
            <a:pPr algn="ctr"/>
            <a:r>
              <a:rPr lang="en-US" sz="3600" i="1" kern="10" dirty="0">
                <a:ln w="9525">
                  <a:solidFill>
                    <a:srgbClr val="000000"/>
                  </a:solidFill>
                  <a:round/>
                  <a:headEnd/>
                  <a:tailEnd/>
                </a:ln>
                <a:solidFill>
                  <a:srgbClr val="FFFFFF"/>
                </a:solidFill>
                <a:effectLst>
                  <a:outerShdw dist="35921" dir="2700000" algn="ctr" rotWithShape="0">
                    <a:srgbClr val="808080"/>
                  </a:outerShdw>
                </a:effectLst>
                <a:latin typeface="Arial Black" panose="020B0A04020102020204" pitchFamily="34" charset="0"/>
              </a:rPr>
              <a:t>Sin</a:t>
            </a:r>
          </a:p>
        </p:txBody>
      </p:sp>
    </p:spTree>
    <p:extLst>
      <p:ext uri="{BB962C8B-B14F-4D97-AF65-F5344CB8AC3E}">
        <p14:creationId xmlns:p14="http://schemas.microsoft.com/office/powerpoint/2010/main" val="4162361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30DEAD-95DA-8169-5363-6159E533C91A}"/>
              </a:ext>
            </a:extLst>
          </p:cNvPr>
          <p:cNvSpPr/>
          <p:nvPr/>
        </p:nvSpPr>
        <p:spPr>
          <a:xfrm>
            <a:off x="809513" y="484390"/>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rgbClr val="FFFFFF">
              <a:alpha val="69804"/>
            </a:srgb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What is the Old Man (vv. 5, 8-9)?</a:t>
            </a:r>
          </a:p>
        </p:txBody>
      </p:sp>
      <p:sp>
        <p:nvSpPr>
          <p:cNvPr id="6" name="Text Box 1029">
            <a:extLst>
              <a:ext uri="{FF2B5EF4-FFF2-40B4-BE49-F238E27FC236}">
                <a16:creationId xmlns:a16="http://schemas.microsoft.com/office/drawing/2014/main" id="{C87B8B8B-7BB8-9F85-5BA9-6398171FDAFE}"/>
              </a:ext>
            </a:extLst>
          </p:cNvPr>
          <p:cNvSpPr txBox="1">
            <a:spLocks noChangeArrowheads="1"/>
          </p:cNvSpPr>
          <p:nvPr/>
        </p:nvSpPr>
        <p:spPr bwMode="auto">
          <a:xfrm>
            <a:off x="809513" y="2016475"/>
            <a:ext cx="7908664" cy="168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1175">
              <a:defRPr sz="2400">
                <a:solidFill>
                  <a:schemeClr val="tx1"/>
                </a:solidFill>
                <a:latin typeface="Times New Roman" panose="02020603050405020304" pitchFamily="18" charset="0"/>
              </a:defRPr>
            </a:lvl1pPr>
            <a:lvl2pPr marL="742950" indent="-285750" defTabSz="511175">
              <a:defRPr sz="2400">
                <a:solidFill>
                  <a:schemeClr val="tx1"/>
                </a:solidFill>
                <a:latin typeface="Times New Roman" panose="02020603050405020304" pitchFamily="18" charset="0"/>
              </a:defRPr>
            </a:lvl2pPr>
            <a:lvl3pPr marL="1143000" indent="-228600" defTabSz="511175">
              <a:defRPr sz="2400">
                <a:solidFill>
                  <a:schemeClr val="tx1"/>
                </a:solidFill>
                <a:latin typeface="Times New Roman" panose="02020603050405020304" pitchFamily="18" charset="0"/>
              </a:defRPr>
            </a:lvl3pPr>
            <a:lvl4pPr marL="1600200" indent="-228600" defTabSz="511175">
              <a:defRPr sz="2400">
                <a:solidFill>
                  <a:schemeClr val="tx1"/>
                </a:solidFill>
                <a:latin typeface="Times New Roman" panose="02020603050405020304" pitchFamily="18" charset="0"/>
              </a:defRPr>
            </a:lvl4pPr>
            <a:lvl5pPr marL="2057400" indent="-228600" defTabSz="511175">
              <a:defRPr sz="2400">
                <a:solidFill>
                  <a:schemeClr val="tx1"/>
                </a:solidFill>
                <a:latin typeface="Times New Roman" panose="02020603050405020304" pitchFamily="18" charset="0"/>
              </a:defRPr>
            </a:lvl5pPr>
            <a:lvl6pPr marL="2514600" indent="-228600" defTabSz="5111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111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111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1117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Fornication</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endParaRPr lang="en-US" altLang="en-US" sz="2800" u="sng" dirty="0">
              <a:latin typeface="Amasis MT Pro Light" panose="02040304050005020304" pitchFamily="18" charset="0"/>
            </a:endParaRP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Uncleanness</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Passion</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Evil Desire</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endParaRPr lang="en-US" altLang="en-US" sz="2800" i="1" dirty="0">
              <a:latin typeface="Amasis MT Pro Light" panose="02040304050005020304" pitchFamily="18" charset="0"/>
            </a:endParaRPr>
          </a:p>
        </p:txBody>
      </p:sp>
      <p:sp>
        <p:nvSpPr>
          <p:cNvPr id="7" name="Text Box 3">
            <a:extLst>
              <a:ext uri="{FF2B5EF4-FFF2-40B4-BE49-F238E27FC236}">
                <a16:creationId xmlns:a16="http://schemas.microsoft.com/office/drawing/2014/main" id="{CBF0737A-CE62-6C0C-80E7-E9BB3CD594F4}"/>
              </a:ext>
            </a:extLst>
          </p:cNvPr>
          <p:cNvSpPr txBox="1">
            <a:spLocks noChangeArrowheads="1"/>
          </p:cNvSpPr>
          <p:nvPr/>
        </p:nvSpPr>
        <p:spPr bwMode="auto">
          <a:xfrm>
            <a:off x="6419850" y="2173364"/>
            <a:ext cx="1870075" cy="27844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8800" b="1"/>
              <a:t>Put</a:t>
            </a:r>
          </a:p>
          <a:p>
            <a:r>
              <a:rPr lang="en-US" altLang="en-US" sz="8800" b="1"/>
              <a:t>Off</a:t>
            </a:r>
          </a:p>
        </p:txBody>
      </p:sp>
    </p:spTree>
    <p:extLst>
      <p:ext uri="{BB962C8B-B14F-4D97-AF65-F5344CB8AC3E}">
        <p14:creationId xmlns:p14="http://schemas.microsoft.com/office/powerpoint/2010/main" val="722787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49978-969F-A93B-8FB6-1338C79E2977}"/>
              </a:ext>
            </a:extLst>
          </p:cNvPr>
          <p:cNvSpPr txBox="1"/>
          <p:nvPr/>
        </p:nvSpPr>
        <p:spPr>
          <a:xfrm>
            <a:off x="1129553" y="1016598"/>
            <a:ext cx="7213003" cy="3970318"/>
          </a:xfrm>
          <a:prstGeom prst="rect">
            <a:avLst/>
          </a:prstGeom>
          <a:noFill/>
        </p:spPr>
        <p:txBody>
          <a:bodyPr wrap="square" rtlCol="0">
            <a:spAutoFit/>
          </a:bodyPr>
          <a:lstStyle/>
          <a:p>
            <a:pPr marL="0" marR="0">
              <a:spcBef>
                <a:spcPts val="0"/>
              </a:spcBef>
              <a:spcAft>
                <a:spcPts val="0"/>
              </a:spcAft>
            </a:pPr>
            <a:r>
              <a:rPr lang="en-US" sz="2800" dirty="0">
                <a:effectLst/>
                <a:latin typeface="Times New Roman" panose="02020603050405020304" pitchFamily="18" charset="0"/>
                <a:ea typeface="Times New Roman" panose="02020603050405020304" pitchFamily="18" charset="0"/>
              </a:rPr>
              <a:t>“If we desire to draw a distinction between the two, probably </a:t>
            </a:r>
            <a:r>
              <a:rPr lang="en-US" sz="2800" i="1" dirty="0">
                <a:effectLst/>
                <a:latin typeface="Times New Roman" panose="02020603050405020304" pitchFamily="18" charset="0"/>
                <a:ea typeface="Times New Roman" panose="02020603050405020304" pitchFamily="18" charset="0"/>
              </a:rPr>
              <a:t>passion</a:t>
            </a:r>
            <a:r>
              <a:rPr lang="en-US" sz="2800" dirty="0">
                <a:effectLst/>
                <a:latin typeface="Times New Roman" panose="02020603050405020304" pitchFamily="18" charset="0"/>
                <a:ea typeface="Times New Roman" panose="02020603050405020304" pitchFamily="18" charset="0"/>
              </a:rPr>
              <a:t> is somewhat narrower than </a:t>
            </a:r>
            <a:r>
              <a:rPr lang="en-US" sz="2800" i="1" dirty="0">
                <a:effectLst/>
                <a:latin typeface="Times New Roman" panose="02020603050405020304" pitchFamily="18" charset="0"/>
                <a:ea typeface="Times New Roman" panose="02020603050405020304" pitchFamily="18" charset="0"/>
              </a:rPr>
              <a:t>desire</a:t>
            </a:r>
            <a:r>
              <a:rPr lang="en-US" sz="2800" dirty="0">
                <a:effectLst/>
                <a:latin typeface="Times New Roman" panose="02020603050405020304" pitchFamily="18" charset="0"/>
                <a:ea typeface="Times New Roman" panose="02020603050405020304" pitchFamily="18" charset="0"/>
              </a:rPr>
              <a:t>, and the former represents the evil emotion as an affection which the mind suffers, while the latter represents it as a longing which it actually puts forth.”</a:t>
            </a:r>
          </a:p>
          <a:p>
            <a:pPr marL="0" marR="0">
              <a:spcBef>
                <a:spcPts val="0"/>
              </a:spcBef>
              <a:spcAft>
                <a:spcPts val="0"/>
              </a:spcAft>
            </a:pPr>
            <a:endParaRPr lang="en-US" sz="2800" dirty="0">
              <a:effectLst/>
              <a:latin typeface="Times New Roman" panose="02020603050405020304" pitchFamily="18" charset="0"/>
              <a:ea typeface="Times New Roman" panose="02020603050405020304" pitchFamily="18" charset="0"/>
            </a:endParaRPr>
          </a:p>
          <a:p>
            <a:pPr marL="0" marR="0" indent="457200">
              <a:spcBef>
                <a:spcPts val="0"/>
              </a:spcBef>
              <a:spcAft>
                <a:spcPts val="1200"/>
              </a:spcAft>
            </a:pPr>
            <a:r>
              <a:rPr lang="en-US" sz="2800" dirty="0">
                <a:effectLst/>
                <a:latin typeface="Times New Roman" panose="02020603050405020304" pitchFamily="18" charset="0"/>
                <a:ea typeface="Times New Roman" panose="02020603050405020304" pitchFamily="18" charset="0"/>
              </a:rPr>
              <a:t>J. W. Shepherd, </a:t>
            </a:r>
            <a:r>
              <a:rPr lang="en-US" sz="2800" i="1" dirty="0">
                <a:effectLst/>
                <a:latin typeface="Times New Roman" panose="02020603050405020304" pitchFamily="18" charset="0"/>
                <a:ea typeface="Times New Roman" panose="02020603050405020304" pitchFamily="18" charset="0"/>
              </a:rPr>
              <a:t>Ephesians, Philippians and Colossians,</a:t>
            </a:r>
            <a:r>
              <a:rPr lang="en-US" sz="2800" dirty="0">
                <a:effectLst/>
                <a:latin typeface="Times New Roman" panose="02020603050405020304" pitchFamily="18" charset="0"/>
                <a:ea typeface="Times New Roman" panose="02020603050405020304" pitchFamily="18" charset="0"/>
              </a:rPr>
              <a:t> 291.</a:t>
            </a:r>
          </a:p>
        </p:txBody>
      </p:sp>
    </p:spTree>
    <p:extLst>
      <p:ext uri="{BB962C8B-B14F-4D97-AF65-F5344CB8AC3E}">
        <p14:creationId xmlns:p14="http://schemas.microsoft.com/office/powerpoint/2010/main" val="3094513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B13B84-4601-5276-F3F0-859293D9522C}"/>
              </a:ext>
            </a:extLst>
          </p:cNvPr>
          <p:cNvSpPr txBox="1"/>
          <p:nvPr/>
        </p:nvSpPr>
        <p:spPr>
          <a:xfrm>
            <a:off x="666974" y="876748"/>
            <a:ext cx="8052099" cy="4832092"/>
          </a:xfrm>
          <a:prstGeom prst="rect">
            <a:avLst/>
          </a:prstGeom>
          <a:noFill/>
        </p:spPr>
        <p:txBody>
          <a:bodyPr wrap="square" rtlCol="0">
            <a:spAutoFit/>
          </a:bodyPr>
          <a:lstStyle/>
          <a:p>
            <a:pPr marL="457200" marR="457200">
              <a:spcBef>
                <a:spcPts val="0"/>
              </a:spcBef>
              <a:spcAft>
                <a:spcPts val="0"/>
              </a:spcAft>
            </a:pPr>
            <a:r>
              <a:rPr lang="en-US" sz="2800" dirty="0">
                <a:effectLst/>
                <a:latin typeface="Times New Roman" panose="02020603050405020304" pitchFamily="18" charset="0"/>
                <a:ea typeface="Times New Roman" panose="02020603050405020304" pitchFamily="18" charset="0"/>
              </a:rPr>
              <a:t>It is passion and evil desire, or inordinate craving for sexual satisfaction, that lead to illicit sex relationships. This appears to be Paul’s main point in naming these two evils immediately following the first two (i.e., fornication and uncleanness) in his list of those things that must be put to death, but he does not mean to leave out evil desires for other things.</a:t>
            </a:r>
          </a:p>
          <a:p>
            <a:pPr marL="457200" marR="457200">
              <a:spcBef>
                <a:spcPts val="0"/>
              </a:spcBef>
              <a:spcAft>
                <a:spcPts val="0"/>
              </a:spcAft>
            </a:pPr>
            <a:endParaRPr lang="en-US" sz="2800" dirty="0">
              <a:effectLst/>
              <a:latin typeface="Times New Roman" panose="02020603050405020304" pitchFamily="18" charset="0"/>
              <a:ea typeface="Times New Roman" panose="02020603050405020304" pitchFamily="18" charset="0"/>
            </a:endParaRPr>
          </a:p>
          <a:p>
            <a:pPr marL="0" marR="0" indent="457200">
              <a:spcBef>
                <a:spcPts val="0"/>
              </a:spcBef>
              <a:spcAft>
                <a:spcPts val="1200"/>
              </a:spcAft>
            </a:pPr>
            <a:r>
              <a:rPr lang="en-US" sz="2800" dirty="0">
                <a:effectLst/>
                <a:latin typeface="Times New Roman" panose="02020603050405020304" pitchFamily="18" charset="0"/>
                <a:ea typeface="Times New Roman" panose="02020603050405020304" pitchFamily="18" charset="0"/>
              </a:rPr>
              <a:t>Walton Weaver, </a:t>
            </a:r>
            <a:r>
              <a:rPr lang="en-US" sz="2800" i="1" dirty="0">
                <a:effectLst/>
                <a:latin typeface="Times New Roman" panose="02020603050405020304" pitchFamily="18" charset="0"/>
                <a:ea typeface="Times New Roman" panose="02020603050405020304" pitchFamily="18" charset="0"/>
              </a:rPr>
              <a:t>Truth Commentaries - Philippians, Colossians</a:t>
            </a:r>
            <a:r>
              <a:rPr lang="en-US" sz="2800" dirty="0">
                <a:effectLst/>
                <a:latin typeface="Times New Roman" panose="02020603050405020304" pitchFamily="18" charset="0"/>
                <a:ea typeface="Times New Roman" panose="02020603050405020304" pitchFamily="18" charset="0"/>
              </a:rPr>
              <a:t>, 499.</a:t>
            </a:r>
          </a:p>
        </p:txBody>
      </p:sp>
    </p:spTree>
    <p:extLst>
      <p:ext uri="{BB962C8B-B14F-4D97-AF65-F5344CB8AC3E}">
        <p14:creationId xmlns:p14="http://schemas.microsoft.com/office/powerpoint/2010/main" val="2969663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30DEAD-95DA-8169-5363-6159E533C91A}"/>
              </a:ext>
            </a:extLst>
          </p:cNvPr>
          <p:cNvSpPr/>
          <p:nvPr/>
        </p:nvSpPr>
        <p:spPr>
          <a:xfrm>
            <a:off x="809513" y="484390"/>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rgbClr val="FFFFFF">
              <a:alpha val="69804"/>
            </a:srgb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What is the Old Man (vv. 5, 8-9)?</a:t>
            </a:r>
          </a:p>
        </p:txBody>
      </p:sp>
      <p:sp>
        <p:nvSpPr>
          <p:cNvPr id="6" name="Text Box 1029">
            <a:extLst>
              <a:ext uri="{FF2B5EF4-FFF2-40B4-BE49-F238E27FC236}">
                <a16:creationId xmlns:a16="http://schemas.microsoft.com/office/drawing/2014/main" id="{C87B8B8B-7BB8-9F85-5BA9-6398171FDAFE}"/>
              </a:ext>
            </a:extLst>
          </p:cNvPr>
          <p:cNvSpPr txBox="1">
            <a:spLocks noChangeArrowheads="1"/>
          </p:cNvSpPr>
          <p:nvPr/>
        </p:nvSpPr>
        <p:spPr bwMode="auto">
          <a:xfrm>
            <a:off x="809513" y="2016475"/>
            <a:ext cx="7908664" cy="2477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1175">
              <a:defRPr sz="2400">
                <a:solidFill>
                  <a:schemeClr val="tx1"/>
                </a:solidFill>
                <a:latin typeface="Times New Roman" panose="02020603050405020304" pitchFamily="18" charset="0"/>
              </a:defRPr>
            </a:lvl1pPr>
            <a:lvl2pPr marL="742950" indent="-285750" defTabSz="511175">
              <a:defRPr sz="2400">
                <a:solidFill>
                  <a:schemeClr val="tx1"/>
                </a:solidFill>
                <a:latin typeface="Times New Roman" panose="02020603050405020304" pitchFamily="18" charset="0"/>
              </a:defRPr>
            </a:lvl2pPr>
            <a:lvl3pPr marL="1143000" indent="-228600" defTabSz="511175">
              <a:defRPr sz="2400">
                <a:solidFill>
                  <a:schemeClr val="tx1"/>
                </a:solidFill>
                <a:latin typeface="Times New Roman" panose="02020603050405020304" pitchFamily="18" charset="0"/>
              </a:defRPr>
            </a:lvl3pPr>
            <a:lvl4pPr marL="1600200" indent="-228600" defTabSz="511175">
              <a:defRPr sz="2400">
                <a:solidFill>
                  <a:schemeClr val="tx1"/>
                </a:solidFill>
                <a:latin typeface="Times New Roman" panose="02020603050405020304" pitchFamily="18" charset="0"/>
              </a:defRPr>
            </a:lvl4pPr>
            <a:lvl5pPr marL="2057400" indent="-228600" defTabSz="511175">
              <a:defRPr sz="2400">
                <a:solidFill>
                  <a:schemeClr val="tx1"/>
                </a:solidFill>
                <a:latin typeface="Times New Roman" panose="02020603050405020304" pitchFamily="18" charset="0"/>
              </a:defRPr>
            </a:lvl5pPr>
            <a:lvl6pPr marL="2514600" indent="-228600" defTabSz="5111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111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111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1117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Fornication</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endParaRPr lang="en-US" altLang="en-US" sz="2800" u="sng" dirty="0">
              <a:latin typeface="Amasis MT Pro Light" panose="02040304050005020304" pitchFamily="18" charset="0"/>
            </a:endParaRP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Uncleanness</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Passion</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Evil Desire</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Covetousness - Idolatry</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Anger</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8)</a:t>
            </a:r>
            <a:endParaRPr lang="en-US" altLang="en-US" sz="2800" i="1" dirty="0">
              <a:latin typeface="Amasis MT Pro Light" panose="02040304050005020304" pitchFamily="18" charset="0"/>
            </a:endParaRPr>
          </a:p>
        </p:txBody>
      </p:sp>
      <p:sp>
        <p:nvSpPr>
          <p:cNvPr id="7" name="Text Box 3">
            <a:extLst>
              <a:ext uri="{FF2B5EF4-FFF2-40B4-BE49-F238E27FC236}">
                <a16:creationId xmlns:a16="http://schemas.microsoft.com/office/drawing/2014/main" id="{CBF0737A-CE62-6C0C-80E7-E9BB3CD594F4}"/>
              </a:ext>
            </a:extLst>
          </p:cNvPr>
          <p:cNvSpPr txBox="1">
            <a:spLocks noChangeArrowheads="1"/>
          </p:cNvSpPr>
          <p:nvPr/>
        </p:nvSpPr>
        <p:spPr bwMode="auto">
          <a:xfrm>
            <a:off x="6419850" y="2173364"/>
            <a:ext cx="1870075" cy="27844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8800" b="1"/>
              <a:t>Put</a:t>
            </a:r>
          </a:p>
          <a:p>
            <a:r>
              <a:rPr lang="en-US" altLang="en-US" sz="8800" b="1"/>
              <a:t>Off</a:t>
            </a:r>
          </a:p>
        </p:txBody>
      </p:sp>
    </p:spTree>
    <p:extLst>
      <p:ext uri="{BB962C8B-B14F-4D97-AF65-F5344CB8AC3E}">
        <p14:creationId xmlns:p14="http://schemas.microsoft.com/office/powerpoint/2010/main" val="3181457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 calcmode="lin" valueType="num">
                                      <p:cBhvr>
                                        <p:cTn id="7" dur="1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B87F90-E0A7-FFA8-640E-CF75E0FC9D87}"/>
              </a:ext>
            </a:extLst>
          </p:cNvPr>
          <p:cNvSpPr txBox="1"/>
          <p:nvPr/>
        </p:nvSpPr>
        <p:spPr>
          <a:xfrm>
            <a:off x="822960" y="1161826"/>
            <a:ext cx="7406640" cy="1815882"/>
          </a:xfrm>
          <a:prstGeom prst="rect">
            <a:avLst/>
          </a:prstGeom>
          <a:noFill/>
        </p:spPr>
        <p:txBody>
          <a:bodyPr wrap="square" rtlCol="0">
            <a:spAutoFit/>
          </a:bodyPr>
          <a:lstStyle/>
          <a:p>
            <a:r>
              <a:rPr lang="en-US" sz="2400" dirty="0">
                <a:effectLst/>
                <a:latin typeface="Times New Roman" panose="02020603050405020304" pitchFamily="18" charset="0"/>
                <a:ea typeface="Times New Roman" panose="02020603050405020304" pitchFamily="18" charset="0"/>
              </a:rPr>
              <a:t>“an abiding, settled, and habitual anger that includes in its scope the purpose of revenge.”</a:t>
            </a:r>
            <a:r>
              <a:rPr lang="en-US" sz="2400" i="1" dirty="0">
                <a:effectLst/>
                <a:latin typeface="Times New Roman" panose="02020603050405020304" pitchFamily="18" charset="0"/>
                <a:ea typeface="Times New Roman" panose="02020603050405020304" pitchFamily="18" charset="0"/>
              </a:rPr>
              <a:t> </a:t>
            </a:r>
          </a:p>
          <a:p>
            <a:endParaRPr lang="en-US" sz="2400" i="1" dirty="0">
              <a:effectLst/>
              <a:latin typeface="Times New Roman" panose="02020603050405020304" pitchFamily="18" charset="0"/>
              <a:ea typeface="Times New Roman" panose="02020603050405020304" pitchFamily="18" charset="0"/>
            </a:endParaRPr>
          </a:p>
          <a:p>
            <a:r>
              <a:rPr lang="en-US" sz="2000" dirty="0">
                <a:effectLst/>
                <a:latin typeface="Times New Roman" panose="02020603050405020304" pitchFamily="18" charset="0"/>
                <a:ea typeface="Times New Roman" panose="02020603050405020304" pitchFamily="18" charset="0"/>
              </a:rPr>
              <a:t>Kenneth S. </a:t>
            </a:r>
            <a:r>
              <a:rPr lang="en-US" sz="2000" dirty="0" err="1">
                <a:effectLst/>
                <a:latin typeface="Times New Roman" panose="02020603050405020304" pitchFamily="18" charset="0"/>
                <a:ea typeface="Times New Roman" panose="02020603050405020304" pitchFamily="18" charset="0"/>
              </a:rPr>
              <a:t>Wuest</a:t>
            </a:r>
            <a:r>
              <a:rPr lang="en-US" sz="2000" dirty="0">
                <a:effectLst/>
                <a:latin typeface="Times New Roman" panose="02020603050405020304" pitchFamily="18" charset="0"/>
                <a:ea typeface="Times New Roman" panose="02020603050405020304" pitchFamily="18" charset="0"/>
              </a:rPr>
              <a:t>, </a:t>
            </a:r>
            <a:r>
              <a:rPr lang="en-US" sz="2000" i="1" dirty="0">
                <a:latin typeface="Times New Roman" panose="02020603050405020304" pitchFamily="18" charset="0"/>
                <a:ea typeface="Times New Roman" panose="02020603050405020304" pitchFamily="18" charset="0"/>
              </a:rPr>
              <a:t>Ephesians And Colossians in the Greek New Testament</a:t>
            </a:r>
            <a:r>
              <a:rPr lang="en-US" sz="2000" i="1"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220.</a:t>
            </a:r>
          </a:p>
        </p:txBody>
      </p:sp>
      <p:sp>
        <p:nvSpPr>
          <p:cNvPr id="3" name="Oval 2">
            <a:extLst>
              <a:ext uri="{FF2B5EF4-FFF2-40B4-BE49-F238E27FC236}">
                <a16:creationId xmlns:a16="http://schemas.microsoft.com/office/drawing/2014/main" id="{055D92BA-B183-9D70-2483-5141BE767D9B}"/>
              </a:ext>
            </a:extLst>
          </p:cNvPr>
          <p:cNvSpPr/>
          <p:nvPr/>
        </p:nvSpPr>
        <p:spPr>
          <a:xfrm>
            <a:off x="3098202" y="155986"/>
            <a:ext cx="2947595" cy="84985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FF00"/>
                </a:solidFill>
                <a:effectLst>
                  <a:outerShdw blurRad="38100" dist="38100" dir="2700000" algn="tl">
                    <a:srgbClr val="000000">
                      <a:alpha val="43137"/>
                    </a:srgbClr>
                  </a:outerShdw>
                </a:effectLst>
              </a:rPr>
              <a:t>Anger</a:t>
            </a:r>
          </a:p>
        </p:txBody>
      </p:sp>
      <p:sp>
        <p:nvSpPr>
          <p:cNvPr id="4" name="TextBox 3">
            <a:extLst>
              <a:ext uri="{FF2B5EF4-FFF2-40B4-BE49-F238E27FC236}">
                <a16:creationId xmlns:a16="http://schemas.microsoft.com/office/drawing/2014/main" id="{60311F39-A531-10E5-6CB0-23A575043A99}"/>
              </a:ext>
            </a:extLst>
          </p:cNvPr>
          <p:cNvSpPr txBox="1"/>
          <p:nvPr/>
        </p:nvSpPr>
        <p:spPr>
          <a:xfrm>
            <a:off x="868680" y="3689873"/>
            <a:ext cx="7406640" cy="1569660"/>
          </a:xfrm>
          <a:prstGeom prst="rect">
            <a:avLst/>
          </a:prstGeom>
          <a:noFill/>
        </p:spPr>
        <p:txBody>
          <a:bodyPr wrap="square" rtlCol="0">
            <a:spAutoFit/>
          </a:bodyPr>
          <a:lstStyle/>
          <a:p>
            <a:pPr marL="0" marR="0">
              <a:spcBef>
                <a:spcPts val="0"/>
              </a:spcBef>
              <a:spcAft>
                <a:spcPts val="0"/>
              </a:spcAft>
            </a:pPr>
            <a:r>
              <a:rPr lang="en-US" sz="2400" dirty="0">
                <a:effectLst/>
                <a:latin typeface="Times New Roman" panose="02020603050405020304" pitchFamily="18" charset="0"/>
                <a:ea typeface="Times New Roman" panose="02020603050405020304" pitchFamily="18" charset="0"/>
              </a:rPr>
              <a:t>“a more settled and abiding condition of mind, frequently with a view to taking revenge.”</a:t>
            </a:r>
          </a:p>
          <a:p>
            <a:pPr marL="0" marR="0">
              <a:spcBef>
                <a:spcPts val="0"/>
              </a:spcBef>
              <a:spcAft>
                <a:spcPts val="0"/>
              </a:spcAft>
            </a:pPr>
            <a:endParaRPr lang="en-US" sz="2400" dirty="0">
              <a:latin typeface="Times New Roman" panose="02020603050405020304" pitchFamily="18" charset="0"/>
              <a:ea typeface="Times New Roman" panose="02020603050405020304" pitchFamily="18" charset="0"/>
            </a:endParaRPr>
          </a:p>
          <a:p>
            <a:pPr marL="0" marR="0">
              <a:spcBef>
                <a:spcPts val="0"/>
              </a:spcBef>
              <a:spcAft>
                <a:spcPts val="0"/>
              </a:spcAft>
            </a:pPr>
            <a:r>
              <a:rPr lang="en-US" sz="2000" dirty="0">
                <a:effectLst/>
                <a:latin typeface="Times New Roman" panose="02020603050405020304" pitchFamily="18" charset="0"/>
                <a:ea typeface="Times New Roman" panose="02020603050405020304" pitchFamily="18" charset="0"/>
              </a:rPr>
              <a:t>W. E. Vine, </a:t>
            </a:r>
            <a:r>
              <a:rPr lang="en-US" sz="2000" i="1" dirty="0">
                <a:effectLst/>
                <a:latin typeface="Times New Roman" panose="02020603050405020304" pitchFamily="18" charset="0"/>
                <a:ea typeface="Times New Roman" panose="02020603050405020304" pitchFamily="18" charset="0"/>
              </a:rPr>
              <a:t>Expository Dictionary of New Testament Words, </a:t>
            </a:r>
            <a:r>
              <a:rPr lang="en-US" sz="2000" dirty="0">
                <a:effectLst/>
                <a:latin typeface="Times New Roman" panose="02020603050405020304" pitchFamily="18" charset="0"/>
                <a:ea typeface="Times New Roman" panose="02020603050405020304" pitchFamily="18" charset="0"/>
              </a:rPr>
              <a:t>I: 55</a:t>
            </a:r>
            <a:r>
              <a:rPr lang="en-US" sz="240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2153086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548E30-9718-2A7E-EA6F-FC07EDBF0745}"/>
              </a:ext>
            </a:extLst>
          </p:cNvPr>
          <p:cNvSpPr txBox="1"/>
          <p:nvPr/>
        </p:nvSpPr>
        <p:spPr>
          <a:xfrm>
            <a:off x="465268" y="1274781"/>
            <a:ext cx="8213464" cy="3724096"/>
          </a:xfrm>
          <a:prstGeom prst="rect">
            <a:avLst/>
          </a:prstGeom>
          <a:noFill/>
        </p:spPr>
        <p:txBody>
          <a:bodyPr wrap="square" rtlCol="0">
            <a:spAutoFit/>
          </a:bodyPr>
          <a:lstStyle/>
          <a:p>
            <a:pPr marL="457200" marR="457200">
              <a:spcBef>
                <a:spcPts val="0"/>
              </a:spcBef>
              <a:spcAft>
                <a:spcPts val="0"/>
              </a:spcAft>
            </a:pPr>
            <a:r>
              <a:rPr lang="en-US" sz="2400" dirty="0">
                <a:effectLst/>
                <a:latin typeface="Times New Roman" panose="02020603050405020304" pitchFamily="18" charset="0"/>
                <a:ea typeface="Times New Roman" panose="02020603050405020304" pitchFamily="18" charset="0"/>
              </a:rPr>
              <a:t>Christians need to have enough conviction about the truth of God, and they need to love God and his truth enough, that they will be stirred emotionally by wrongdoing. But a Christian must be careful that his anger is properly motivated, and rightly directed and controlled. A good test for the Christian is for him to ask himself how much of his anger arises from the fact that wrong is done, and how much from the fact that it is done </a:t>
            </a:r>
            <a:r>
              <a:rPr lang="en-US" sz="2400" i="1" dirty="0">
                <a:effectLst/>
                <a:latin typeface="Times New Roman" panose="02020603050405020304" pitchFamily="18" charset="0"/>
                <a:ea typeface="Times New Roman" panose="02020603050405020304" pitchFamily="18" charset="0"/>
              </a:rPr>
              <a:t>to him?</a:t>
            </a:r>
          </a:p>
          <a:p>
            <a:pPr marL="457200" marR="457200">
              <a:spcBef>
                <a:spcPts val="0"/>
              </a:spcBef>
              <a:spcAft>
                <a:spcPts val="0"/>
              </a:spcAft>
            </a:pPr>
            <a:endParaRPr lang="en-US" sz="2400" i="1" dirty="0">
              <a:latin typeface="Times New Roman" panose="02020603050405020304" pitchFamily="18" charset="0"/>
              <a:ea typeface="Times New Roman" panose="02020603050405020304" pitchFamily="18" charset="0"/>
            </a:endParaRPr>
          </a:p>
          <a:p>
            <a:pPr marL="457200" marR="457200">
              <a:spcBef>
                <a:spcPts val="0"/>
              </a:spcBef>
              <a:spcAft>
                <a:spcPts val="0"/>
              </a:spcAft>
            </a:pPr>
            <a:r>
              <a:rPr lang="en-US" sz="2000" dirty="0">
                <a:effectLst/>
                <a:latin typeface="Times New Roman" panose="02020603050405020304" pitchFamily="18" charset="0"/>
                <a:ea typeface="Times New Roman" panose="02020603050405020304" pitchFamily="18" charset="0"/>
              </a:rPr>
              <a:t>Walton Weaver, </a:t>
            </a:r>
            <a:r>
              <a:rPr lang="en-US" sz="2000" i="1" dirty="0">
                <a:latin typeface="Times New Roman" panose="02020603050405020304" pitchFamily="18" charset="0"/>
                <a:ea typeface="Times New Roman" panose="02020603050405020304" pitchFamily="18" charset="0"/>
              </a:rPr>
              <a:t>Truth Commentaries – Philippians, Colossians</a:t>
            </a:r>
            <a:r>
              <a:rPr lang="en-US" sz="2000" i="1"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505.</a:t>
            </a:r>
          </a:p>
        </p:txBody>
      </p:sp>
      <p:sp>
        <p:nvSpPr>
          <p:cNvPr id="3" name="Oval 2">
            <a:extLst>
              <a:ext uri="{FF2B5EF4-FFF2-40B4-BE49-F238E27FC236}">
                <a16:creationId xmlns:a16="http://schemas.microsoft.com/office/drawing/2014/main" id="{15737DA0-9324-DEFE-7B1E-1272A3A9CF88}"/>
              </a:ext>
            </a:extLst>
          </p:cNvPr>
          <p:cNvSpPr/>
          <p:nvPr/>
        </p:nvSpPr>
        <p:spPr>
          <a:xfrm>
            <a:off x="3098202" y="155986"/>
            <a:ext cx="2947595" cy="84985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FF00"/>
                </a:solidFill>
                <a:effectLst>
                  <a:outerShdw blurRad="38100" dist="38100" dir="2700000" algn="tl">
                    <a:srgbClr val="000000">
                      <a:alpha val="43137"/>
                    </a:srgbClr>
                  </a:outerShdw>
                </a:effectLst>
              </a:rPr>
              <a:t>Anger</a:t>
            </a:r>
          </a:p>
        </p:txBody>
      </p:sp>
    </p:spTree>
    <p:extLst>
      <p:ext uri="{BB962C8B-B14F-4D97-AF65-F5344CB8AC3E}">
        <p14:creationId xmlns:p14="http://schemas.microsoft.com/office/powerpoint/2010/main" val="538755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30DEAD-95DA-8169-5363-6159E533C91A}"/>
              </a:ext>
            </a:extLst>
          </p:cNvPr>
          <p:cNvSpPr/>
          <p:nvPr/>
        </p:nvSpPr>
        <p:spPr>
          <a:xfrm>
            <a:off x="809513" y="484390"/>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rgbClr val="FFFFFF">
              <a:alpha val="69804"/>
            </a:srgb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What is the Old Man (vv. 5, 8-9)?</a:t>
            </a:r>
          </a:p>
        </p:txBody>
      </p:sp>
      <p:sp>
        <p:nvSpPr>
          <p:cNvPr id="6" name="Text Box 1029">
            <a:extLst>
              <a:ext uri="{FF2B5EF4-FFF2-40B4-BE49-F238E27FC236}">
                <a16:creationId xmlns:a16="http://schemas.microsoft.com/office/drawing/2014/main" id="{C87B8B8B-7BB8-9F85-5BA9-6398171FDAFE}"/>
              </a:ext>
            </a:extLst>
          </p:cNvPr>
          <p:cNvSpPr txBox="1">
            <a:spLocks noChangeArrowheads="1"/>
          </p:cNvSpPr>
          <p:nvPr/>
        </p:nvSpPr>
        <p:spPr bwMode="auto">
          <a:xfrm>
            <a:off x="809513" y="2016475"/>
            <a:ext cx="7908664" cy="44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1175">
              <a:defRPr sz="2400">
                <a:solidFill>
                  <a:schemeClr val="tx1"/>
                </a:solidFill>
                <a:latin typeface="Times New Roman" panose="02020603050405020304" pitchFamily="18" charset="0"/>
              </a:defRPr>
            </a:lvl1pPr>
            <a:lvl2pPr marL="742950" indent="-285750" defTabSz="511175">
              <a:defRPr sz="2400">
                <a:solidFill>
                  <a:schemeClr val="tx1"/>
                </a:solidFill>
                <a:latin typeface="Times New Roman" panose="02020603050405020304" pitchFamily="18" charset="0"/>
              </a:defRPr>
            </a:lvl2pPr>
            <a:lvl3pPr marL="1143000" indent="-228600" defTabSz="511175">
              <a:defRPr sz="2400">
                <a:solidFill>
                  <a:schemeClr val="tx1"/>
                </a:solidFill>
                <a:latin typeface="Times New Roman" panose="02020603050405020304" pitchFamily="18" charset="0"/>
              </a:defRPr>
            </a:lvl3pPr>
            <a:lvl4pPr marL="1600200" indent="-228600" defTabSz="511175">
              <a:defRPr sz="2400">
                <a:solidFill>
                  <a:schemeClr val="tx1"/>
                </a:solidFill>
                <a:latin typeface="Times New Roman" panose="02020603050405020304" pitchFamily="18" charset="0"/>
              </a:defRPr>
            </a:lvl4pPr>
            <a:lvl5pPr marL="2057400" indent="-228600" defTabSz="511175">
              <a:defRPr sz="2400">
                <a:solidFill>
                  <a:schemeClr val="tx1"/>
                </a:solidFill>
                <a:latin typeface="Times New Roman" panose="02020603050405020304" pitchFamily="18" charset="0"/>
              </a:defRPr>
            </a:lvl5pPr>
            <a:lvl6pPr marL="2514600" indent="-228600" defTabSz="5111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111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111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11175"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Fornication</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endParaRPr lang="en-US" altLang="en-US" sz="2800" u="sng" dirty="0">
              <a:latin typeface="Amasis MT Pro Light" panose="02040304050005020304" pitchFamily="18" charset="0"/>
            </a:endParaRP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Uncleanness</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Passion</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Evil Desire</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Covetousness - Idolatry</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5)</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Anger</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8)</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Wrath</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8)</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Malice</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8)</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Blasphemy</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8)</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Filthy Language</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8)</a:t>
            </a:r>
          </a:p>
          <a:p>
            <a:pPr marL="514350" indent="-514350">
              <a:lnSpc>
                <a:spcPts val="3100"/>
              </a:lnSpc>
              <a:buFont typeface="+mj-lt"/>
              <a:buAutoNum type="alphaUcPeriod"/>
            </a:pPr>
            <a:r>
              <a:rPr lang="en-US" altLang="en-US" sz="2800" dirty="0">
                <a:latin typeface="Amasis MT Pro Light" panose="02040304050005020304" pitchFamily="18" charset="0"/>
              </a:rPr>
              <a:t> </a:t>
            </a:r>
            <a:r>
              <a:rPr lang="en-US" altLang="en-US" sz="2800" u="sng" dirty="0">
                <a:latin typeface="Amasis MT Pro Light" panose="02040304050005020304" pitchFamily="18" charset="0"/>
              </a:rPr>
              <a:t>Lying</a:t>
            </a:r>
            <a:r>
              <a:rPr lang="en-US" altLang="en-US" sz="2800" dirty="0">
                <a:latin typeface="Amasis MT Pro Light" panose="02040304050005020304" pitchFamily="18" charset="0"/>
              </a:rPr>
              <a:t> (</a:t>
            </a:r>
            <a:r>
              <a:rPr lang="en-US" altLang="en-US" sz="2800" dirty="0" err="1">
                <a:latin typeface="Amasis MT Pro Light" panose="02040304050005020304" pitchFamily="18" charset="0"/>
              </a:rPr>
              <a:t>v.</a:t>
            </a:r>
            <a:r>
              <a:rPr lang="en-US" altLang="en-US" sz="2800" dirty="0">
                <a:latin typeface="Amasis MT Pro Light" panose="02040304050005020304" pitchFamily="18" charset="0"/>
              </a:rPr>
              <a:t> 9)</a:t>
            </a:r>
            <a:endParaRPr lang="en-US" altLang="en-US" sz="2800" i="1" dirty="0">
              <a:latin typeface="Amasis MT Pro Light" panose="02040304050005020304" pitchFamily="18" charset="0"/>
            </a:endParaRPr>
          </a:p>
        </p:txBody>
      </p:sp>
      <p:sp>
        <p:nvSpPr>
          <p:cNvPr id="7" name="Text Box 3">
            <a:extLst>
              <a:ext uri="{FF2B5EF4-FFF2-40B4-BE49-F238E27FC236}">
                <a16:creationId xmlns:a16="http://schemas.microsoft.com/office/drawing/2014/main" id="{CBF0737A-CE62-6C0C-80E7-E9BB3CD594F4}"/>
              </a:ext>
            </a:extLst>
          </p:cNvPr>
          <p:cNvSpPr txBox="1">
            <a:spLocks noChangeArrowheads="1"/>
          </p:cNvSpPr>
          <p:nvPr/>
        </p:nvSpPr>
        <p:spPr bwMode="auto">
          <a:xfrm>
            <a:off x="6419850" y="2173364"/>
            <a:ext cx="1870075" cy="27844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8800" b="1"/>
              <a:t>Put</a:t>
            </a:r>
          </a:p>
          <a:p>
            <a:r>
              <a:rPr lang="en-US" altLang="en-US" sz="8800" b="1"/>
              <a:t>Off</a:t>
            </a:r>
          </a:p>
        </p:txBody>
      </p:sp>
    </p:spTree>
    <p:extLst>
      <p:ext uri="{BB962C8B-B14F-4D97-AF65-F5344CB8AC3E}">
        <p14:creationId xmlns:p14="http://schemas.microsoft.com/office/powerpoint/2010/main" val="2916664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 calcmode="lin" valueType="num">
                                      <p:cBhvr>
                                        <p:cTn id="7" dur="10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8" dur="10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9" dur="1000"/>
                                        <p:tgtEl>
                                          <p:spTgt spid="6">
                                            <p:txEl>
                                              <p:pRg st="7"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8" end="8"/>
                                            </p:txEl>
                                          </p:spTgt>
                                        </p:tgtEl>
                                        <p:attrNameLst>
                                          <p:attrName>style.visibility</p:attrName>
                                        </p:attrNameLst>
                                      </p:cBhvr>
                                      <p:to>
                                        <p:strVal val="visible"/>
                                      </p:to>
                                    </p:set>
                                    <p:anim calcmode="lin" valueType="num">
                                      <p:cBhvr>
                                        <p:cTn id="14" dur="10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15" dur="10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16" dur="1000"/>
                                        <p:tgtEl>
                                          <p:spTgt spid="6">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anim calcmode="lin" valueType="num">
                                      <p:cBhvr>
                                        <p:cTn id="21" dur="1000" fill="hold"/>
                                        <p:tgtEl>
                                          <p:spTgt spid="6">
                                            <p:txEl>
                                              <p:pRg st="9" end="9"/>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9" end="9"/>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9" end="9"/>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10" end="10"/>
                                            </p:txEl>
                                          </p:spTgt>
                                        </p:tgtEl>
                                        <p:attrNameLst>
                                          <p:attrName>style.visibility</p:attrName>
                                        </p:attrNameLst>
                                      </p:cBhvr>
                                      <p:to>
                                        <p:strVal val="visible"/>
                                      </p:to>
                                    </p:set>
                                    <p:anim calcmode="lin" valueType="num">
                                      <p:cBhvr>
                                        <p:cTn id="28" dur="1000" fill="hold"/>
                                        <p:tgtEl>
                                          <p:spTgt spid="6">
                                            <p:txEl>
                                              <p:pRg st="10" end="10"/>
                                            </p:txEl>
                                          </p:spTgt>
                                        </p:tgtEl>
                                        <p:attrNameLst>
                                          <p:attrName>ppt_w</p:attrName>
                                        </p:attrNameLst>
                                      </p:cBhvr>
                                      <p:tavLst>
                                        <p:tav tm="0">
                                          <p:val>
                                            <p:strVal val="#ppt_w*0.70"/>
                                          </p:val>
                                        </p:tav>
                                        <p:tav tm="100000">
                                          <p:val>
                                            <p:strVal val="#ppt_w"/>
                                          </p:val>
                                        </p:tav>
                                      </p:tavLst>
                                    </p:anim>
                                    <p:anim calcmode="lin" valueType="num">
                                      <p:cBhvr>
                                        <p:cTn id="29" dur="1000" fill="hold"/>
                                        <p:tgtEl>
                                          <p:spTgt spid="6">
                                            <p:txEl>
                                              <p:pRg st="10" end="10"/>
                                            </p:txEl>
                                          </p:spTgt>
                                        </p:tgtEl>
                                        <p:attrNameLst>
                                          <p:attrName>ppt_h</p:attrName>
                                        </p:attrNameLst>
                                      </p:cBhvr>
                                      <p:tavLst>
                                        <p:tav tm="0">
                                          <p:val>
                                            <p:strVal val="#ppt_h"/>
                                          </p:val>
                                        </p:tav>
                                        <p:tav tm="100000">
                                          <p:val>
                                            <p:strVal val="#ppt_h"/>
                                          </p:val>
                                        </p:tav>
                                      </p:tavLst>
                                    </p:anim>
                                    <p:animEffect transition="in" filter="fade">
                                      <p:cBhvr>
                                        <p:cTn id="30" dur="10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6">
            <a:extLst>
              <a:ext uri="{FF2B5EF4-FFF2-40B4-BE49-F238E27FC236}">
                <a16:creationId xmlns:a16="http://schemas.microsoft.com/office/drawing/2014/main" id="{0DB8E48E-73D2-5844-3D38-B4729E8170B9}"/>
              </a:ext>
            </a:extLst>
          </p:cNvPr>
          <p:cNvSpPr>
            <a:spLocks noChangeArrowheads="1"/>
          </p:cNvSpPr>
          <p:nvPr/>
        </p:nvSpPr>
        <p:spPr bwMode="auto">
          <a:xfrm>
            <a:off x="750346" y="795927"/>
            <a:ext cx="7772400" cy="1524000"/>
          </a:xfrm>
          <a:prstGeom prst="rect">
            <a:avLst/>
          </a:prstGeom>
          <a:solidFill>
            <a:srgbClr val="CC6600"/>
          </a:solidFill>
          <a:ln w="9525">
            <a:solidFill>
              <a:srgbClr val="000000"/>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rPr>
              <a:t>Sexual / Sensual Matters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rPr>
              <a:t>Attitude &amp; Thoughts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rPr>
              <a:t>Tongue</a:t>
            </a:r>
          </a:p>
        </p:txBody>
      </p:sp>
      <p:grpSp>
        <p:nvGrpSpPr>
          <p:cNvPr id="15" name="Group 11">
            <a:extLst>
              <a:ext uri="{FF2B5EF4-FFF2-40B4-BE49-F238E27FC236}">
                <a16:creationId xmlns:a16="http://schemas.microsoft.com/office/drawing/2014/main" id="{2B4D1BE2-4727-2FDB-7FFB-C40BBFDD712C}"/>
              </a:ext>
            </a:extLst>
          </p:cNvPr>
          <p:cNvGrpSpPr>
            <a:grpSpLocks/>
          </p:cNvGrpSpPr>
          <p:nvPr/>
        </p:nvGrpSpPr>
        <p:grpSpPr bwMode="auto">
          <a:xfrm>
            <a:off x="750346" y="2624727"/>
            <a:ext cx="7772400" cy="1524000"/>
            <a:chOff x="384" y="1872"/>
            <a:chExt cx="4896" cy="960"/>
          </a:xfrm>
        </p:grpSpPr>
        <p:sp>
          <p:nvSpPr>
            <p:cNvPr id="16" name="Rectangle 8">
              <a:extLst>
                <a:ext uri="{FF2B5EF4-FFF2-40B4-BE49-F238E27FC236}">
                  <a16:creationId xmlns:a16="http://schemas.microsoft.com/office/drawing/2014/main" id="{F8989C62-2A19-26DE-457F-45BEEBE2B1D3}"/>
                </a:ext>
              </a:extLst>
            </p:cNvPr>
            <p:cNvSpPr>
              <a:spLocks noChangeArrowheads="1"/>
            </p:cNvSpPr>
            <p:nvPr/>
          </p:nvSpPr>
          <p:spPr bwMode="auto">
            <a:xfrm>
              <a:off x="384" y="1872"/>
              <a:ext cx="4896" cy="960"/>
            </a:xfrm>
            <a:prstGeom prst="rect">
              <a:avLst/>
            </a:prstGeom>
            <a:solidFill>
              <a:srgbClr val="FFFFFF"/>
            </a:solidFill>
            <a:ln w="9525">
              <a:solidFill>
                <a:srgbClr val="000000"/>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3200" b="0" i="0" u="none" strike="noStrike" kern="0" cap="none" spc="0" normalizeH="0" baseline="0" noProof="0">
                  <a:ln>
                    <a:noFill/>
                  </a:ln>
                  <a:solidFill>
                    <a:srgbClr val="000000"/>
                  </a:solidFill>
                  <a:effectLst/>
                  <a:uLnTx/>
                  <a:uFillTx/>
                  <a:latin typeface="Times New Roman" panose="02020603050405020304" pitchFamily="18" charset="0"/>
                </a:rPr>
                <a:t>Desire        Uncleanness        Fornication</a:t>
              </a:r>
            </a:p>
          </p:txBody>
        </p:sp>
        <p:sp>
          <p:nvSpPr>
            <p:cNvPr id="17" name="AutoShape 9">
              <a:extLst>
                <a:ext uri="{FF2B5EF4-FFF2-40B4-BE49-F238E27FC236}">
                  <a16:creationId xmlns:a16="http://schemas.microsoft.com/office/drawing/2014/main" id="{CD9C235E-A984-591F-EAFA-207A06EAAAF3}"/>
                </a:ext>
              </a:extLst>
            </p:cNvPr>
            <p:cNvSpPr>
              <a:spLocks noChangeArrowheads="1"/>
            </p:cNvSpPr>
            <p:nvPr/>
          </p:nvSpPr>
          <p:spPr bwMode="auto">
            <a:xfrm>
              <a:off x="1536" y="2256"/>
              <a:ext cx="336" cy="240"/>
            </a:xfrm>
            <a:prstGeom prst="rightArrow">
              <a:avLst>
                <a:gd name="adj1" fmla="val 50000"/>
                <a:gd name="adj2" fmla="val 35000"/>
              </a:avLst>
            </a:prstGeom>
            <a:solidFill>
              <a:srgbClr val="3333CC"/>
            </a:solidFill>
            <a:ln w="9525">
              <a:solidFill>
                <a:srgbClr val="000000"/>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2400" b="0" i="0" u="none" strike="noStrike" kern="0" cap="none" spc="0" normalizeH="0" baseline="0" noProof="0">
                <a:ln>
                  <a:noFill/>
                </a:ln>
                <a:solidFill>
                  <a:srgbClr val="000000"/>
                </a:solidFill>
                <a:effectLst/>
                <a:uLnTx/>
                <a:uFillTx/>
                <a:latin typeface="Times New Roman" panose="02020603050405020304" pitchFamily="18" charset="0"/>
              </a:endParaRPr>
            </a:p>
          </p:txBody>
        </p:sp>
        <p:sp>
          <p:nvSpPr>
            <p:cNvPr id="18" name="AutoShape 10">
              <a:extLst>
                <a:ext uri="{FF2B5EF4-FFF2-40B4-BE49-F238E27FC236}">
                  <a16:creationId xmlns:a16="http://schemas.microsoft.com/office/drawing/2014/main" id="{827D9B70-D3DF-6BEB-41EE-A7635157D633}"/>
                </a:ext>
              </a:extLst>
            </p:cNvPr>
            <p:cNvSpPr>
              <a:spLocks noChangeArrowheads="1"/>
            </p:cNvSpPr>
            <p:nvPr/>
          </p:nvSpPr>
          <p:spPr bwMode="auto">
            <a:xfrm>
              <a:off x="3312" y="2256"/>
              <a:ext cx="336" cy="240"/>
            </a:xfrm>
            <a:prstGeom prst="rightArrow">
              <a:avLst>
                <a:gd name="adj1" fmla="val 50000"/>
                <a:gd name="adj2" fmla="val 35000"/>
              </a:avLst>
            </a:prstGeom>
            <a:solidFill>
              <a:srgbClr val="3333CC"/>
            </a:solidFill>
            <a:ln w="9525">
              <a:solidFill>
                <a:srgbClr val="000000"/>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2400" b="0" i="0" u="none" strike="noStrike" kern="0" cap="none" spc="0" normalizeH="0" baseline="0" noProof="0">
                <a:ln>
                  <a:noFill/>
                </a:ln>
                <a:solidFill>
                  <a:srgbClr val="000000"/>
                </a:solidFill>
                <a:effectLst/>
                <a:uLnTx/>
                <a:uFillTx/>
                <a:latin typeface="Times New Roman" panose="02020603050405020304" pitchFamily="18" charset="0"/>
              </a:endParaRPr>
            </a:p>
          </p:txBody>
        </p:sp>
      </p:grpSp>
      <p:grpSp>
        <p:nvGrpSpPr>
          <p:cNvPr id="19" name="Group 18">
            <a:extLst>
              <a:ext uri="{FF2B5EF4-FFF2-40B4-BE49-F238E27FC236}">
                <a16:creationId xmlns:a16="http://schemas.microsoft.com/office/drawing/2014/main" id="{CE056EF1-C0B2-723D-6D5E-D700C8CF909D}"/>
              </a:ext>
            </a:extLst>
          </p:cNvPr>
          <p:cNvGrpSpPr>
            <a:grpSpLocks/>
          </p:cNvGrpSpPr>
          <p:nvPr/>
        </p:nvGrpSpPr>
        <p:grpSpPr bwMode="auto">
          <a:xfrm>
            <a:off x="750346" y="4377327"/>
            <a:ext cx="7772400" cy="1524000"/>
            <a:chOff x="384" y="3024"/>
            <a:chExt cx="4896" cy="960"/>
          </a:xfrm>
        </p:grpSpPr>
        <p:sp>
          <p:nvSpPr>
            <p:cNvPr id="20" name="Rectangle 13">
              <a:extLst>
                <a:ext uri="{FF2B5EF4-FFF2-40B4-BE49-F238E27FC236}">
                  <a16:creationId xmlns:a16="http://schemas.microsoft.com/office/drawing/2014/main" id="{E2B9C97D-8017-6717-7B68-08C16165D263}"/>
                </a:ext>
              </a:extLst>
            </p:cNvPr>
            <p:cNvSpPr>
              <a:spLocks noChangeArrowheads="1"/>
            </p:cNvSpPr>
            <p:nvPr/>
          </p:nvSpPr>
          <p:spPr bwMode="auto">
            <a:xfrm>
              <a:off x="384" y="3024"/>
              <a:ext cx="4896" cy="960"/>
            </a:xfrm>
            <a:prstGeom prst="rect">
              <a:avLst/>
            </a:prstGeom>
            <a:solidFill>
              <a:srgbClr val="3333CC"/>
            </a:solidFill>
            <a:ln w="9525">
              <a:solidFill>
                <a:srgbClr val="000000"/>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32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rPr>
                <a:t>Anger        Wrath        Malice       Blasphemy</a:t>
              </a:r>
            </a:p>
          </p:txBody>
        </p:sp>
        <p:sp>
          <p:nvSpPr>
            <p:cNvPr id="21" name="AutoShape 14">
              <a:extLst>
                <a:ext uri="{FF2B5EF4-FFF2-40B4-BE49-F238E27FC236}">
                  <a16:creationId xmlns:a16="http://schemas.microsoft.com/office/drawing/2014/main" id="{4B66F497-63CE-C00E-B848-632EEE2D032C}"/>
                </a:ext>
              </a:extLst>
            </p:cNvPr>
            <p:cNvSpPr>
              <a:spLocks noChangeArrowheads="1"/>
            </p:cNvSpPr>
            <p:nvPr/>
          </p:nvSpPr>
          <p:spPr bwMode="auto">
            <a:xfrm>
              <a:off x="1296" y="3408"/>
              <a:ext cx="336" cy="240"/>
            </a:xfrm>
            <a:prstGeom prst="rightArrow">
              <a:avLst>
                <a:gd name="adj1" fmla="val 50000"/>
                <a:gd name="adj2" fmla="val 35000"/>
              </a:avLst>
            </a:prstGeom>
            <a:solidFill>
              <a:srgbClr val="FFFFFF"/>
            </a:solidFill>
            <a:ln w="9525">
              <a:solidFill>
                <a:srgbClr val="000000"/>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2400" b="0" i="0" u="none" strike="noStrike" kern="0" cap="none" spc="0" normalizeH="0" baseline="0" noProof="0">
                <a:ln>
                  <a:noFill/>
                </a:ln>
                <a:solidFill>
                  <a:srgbClr val="000000"/>
                </a:solidFill>
                <a:effectLst/>
                <a:uLnTx/>
                <a:uFillTx/>
                <a:latin typeface="Times New Roman" panose="02020603050405020304" pitchFamily="18" charset="0"/>
              </a:endParaRPr>
            </a:p>
          </p:txBody>
        </p:sp>
        <p:sp>
          <p:nvSpPr>
            <p:cNvPr id="22" name="AutoShape 16">
              <a:extLst>
                <a:ext uri="{FF2B5EF4-FFF2-40B4-BE49-F238E27FC236}">
                  <a16:creationId xmlns:a16="http://schemas.microsoft.com/office/drawing/2014/main" id="{F0367751-F486-C018-1544-F215E2D48379}"/>
                </a:ext>
              </a:extLst>
            </p:cNvPr>
            <p:cNvSpPr>
              <a:spLocks noChangeArrowheads="1"/>
            </p:cNvSpPr>
            <p:nvPr/>
          </p:nvSpPr>
          <p:spPr bwMode="auto">
            <a:xfrm>
              <a:off x="2448" y="3408"/>
              <a:ext cx="336" cy="240"/>
            </a:xfrm>
            <a:prstGeom prst="rightArrow">
              <a:avLst>
                <a:gd name="adj1" fmla="val 50000"/>
                <a:gd name="adj2" fmla="val 35000"/>
              </a:avLst>
            </a:prstGeom>
            <a:solidFill>
              <a:srgbClr val="FFFFFF"/>
            </a:solidFill>
            <a:ln w="9525">
              <a:solidFill>
                <a:srgbClr val="000000"/>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2400" b="0" i="0" u="none" strike="noStrike" kern="0" cap="none" spc="0" normalizeH="0" baseline="0" noProof="0">
                <a:ln>
                  <a:noFill/>
                </a:ln>
                <a:solidFill>
                  <a:srgbClr val="000000"/>
                </a:solidFill>
                <a:effectLst/>
                <a:uLnTx/>
                <a:uFillTx/>
                <a:latin typeface="Times New Roman" panose="02020603050405020304" pitchFamily="18" charset="0"/>
              </a:endParaRPr>
            </a:p>
          </p:txBody>
        </p:sp>
        <p:sp>
          <p:nvSpPr>
            <p:cNvPr id="23" name="AutoShape 17">
              <a:extLst>
                <a:ext uri="{FF2B5EF4-FFF2-40B4-BE49-F238E27FC236}">
                  <a16:creationId xmlns:a16="http://schemas.microsoft.com/office/drawing/2014/main" id="{536DDC52-04D0-FC13-9499-9D181816B83E}"/>
                </a:ext>
              </a:extLst>
            </p:cNvPr>
            <p:cNvSpPr>
              <a:spLocks noChangeArrowheads="1"/>
            </p:cNvSpPr>
            <p:nvPr/>
          </p:nvSpPr>
          <p:spPr bwMode="auto">
            <a:xfrm>
              <a:off x="3552" y="3408"/>
              <a:ext cx="336" cy="240"/>
            </a:xfrm>
            <a:prstGeom prst="rightArrow">
              <a:avLst>
                <a:gd name="adj1" fmla="val 50000"/>
                <a:gd name="adj2" fmla="val 35000"/>
              </a:avLst>
            </a:prstGeom>
            <a:solidFill>
              <a:srgbClr val="FFFFFF"/>
            </a:solidFill>
            <a:ln w="9525">
              <a:solidFill>
                <a:srgbClr val="000000"/>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2400" b="0" i="0" u="none" strike="noStrike" kern="0" cap="none" spc="0" normalizeH="0" baseline="0" noProof="0">
                <a:ln>
                  <a:noFill/>
                </a:ln>
                <a:solidFill>
                  <a:srgbClr val="000000"/>
                </a:solidFill>
                <a:effectLst/>
                <a:uLnTx/>
                <a:uFillTx/>
                <a:latin typeface="Times New Roman" panose="02020603050405020304" pitchFamily="18" charset="0"/>
              </a:endParaRPr>
            </a:p>
          </p:txBody>
        </p:sp>
      </p:grpSp>
    </p:spTree>
    <p:extLst>
      <p:ext uri="{BB962C8B-B14F-4D97-AF65-F5344CB8AC3E}">
        <p14:creationId xmlns:p14="http://schemas.microsoft.com/office/powerpoint/2010/main" val="3236643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48F197-ABBF-5D3B-8ED0-4128A275D396}"/>
              </a:ext>
            </a:extLst>
          </p:cNvPr>
          <p:cNvGrpSpPr/>
          <p:nvPr/>
        </p:nvGrpSpPr>
        <p:grpSpPr>
          <a:xfrm>
            <a:off x="1102657" y="553749"/>
            <a:ext cx="6949439" cy="1603725"/>
            <a:chOff x="1473797" y="553749"/>
            <a:chExt cx="6262743" cy="1603725"/>
          </a:xfrm>
        </p:grpSpPr>
        <p:sp>
          <p:nvSpPr>
            <p:cNvPr id="5" name="TextBox 4">
              <a:extLst>
                <a:ext uri="{FF2B5EF4-FFF2-40B4-BE49-F238E27FC236}">
                  <a16:creationId xmlns:a16="http://schemas.microsoft.com/office/drawing/2014/main" id="{0B5AA6AA-EC37-5519-83C2-2253BE5A3546}"/>
                </a:ext>
              </a:extLst>
            </p:cNvPr>
            <p:cNvSpPr txBox="1"/>
            <p:nvPr/>
          </p:nvSpPr>
          <p:spPr>
            <a:xfrm>
              <a:off x="1507862" y="587814"/>
              <a:ext cx="6228678" cy="1569660"/>
            </a:xfrm>
            <a:prstGeom prst="rect">
              <a:avLst/>
            </a:prstGeom>
            <a:noFill/>
          </p:spPr>
          <p:txBody>
            <a:bodyPr wrap="square" rtlCol="0">
              <a:spAutoFit/>
            </a:bodyPr>
            <a:lstStyle/>
            <a:p>
              <a:pPr algn="ctr"/>
              <a:r>
                <a:rPr lang="en-US" sz="4800" dirty="0">
                  <a:latin typeface="Amasis MT Pro Black" panose="02040A04050005020304" pitchFamily="18" charset="0"/>
                </a:rPr>
                <a:t>Put Off the Old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473797" y="553749"/>
              <a:ext cx="6228678" cy="1569660"/>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Put Off the Old Man</a:t>
              </a:r>
            </a:p>
          </p:txBody>
        </p:sp>
      </p:grpSp>
      <p:grpSp>
        <p:nvGrpSpPr>
          <p:cNvPr id="9" name="Group 8">
            <a:extLst>
              <a:ext uri="{FF2B5EF4-FFF2-40B4-BE49-F238E27FC236}">
                <a16:creationId xmlns:a16="http://schemas.microsoft.com/office/drawing/2014/main" id="{98D2F0ED-CA45-89B6-6261-FEC510F39092}"/>
              </a:ext>
            </a:extLst>
          </p:cNvPr>
          <p:cNvGrpSpPr/>
          <p:nvPr/>
        </p:nvGrpSpPr>
        <p:grpSpPr>
          <a:xfrm>
            <a:off x="1437933" y="5630419"/>
            <a:ext cx="6248406" cy="550721"/>
            <a:chOff x="1437933" y="5630419"/>
            <a:chExt cx="6248406" cy="550721"/>
          </a:xfrm>
        </p:grpSpPr>
        <p:sp>
          <p:nvSpPr>
            <p:cNvPr id="7" name="TextBox 6">
              <a:extLst>
                <a:ext uri="{FF2B5EF4-FFF2-40B4-BE49-F238E27FC236}">
                  <a16:creationId xmlns:a16="http://schemas.microsoft.com/office/drawing/2014/main" id="{AC58F55C-511D-BF5A-A11C-A9D0C39FFB4F}"/>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3:5-9</a:t>
              </a:r>
            </a:p>
          </p:txBody>
        </p:sp>
        <p:sp>
          <p:nvSpPr>
            <p:cNvPr id="8" name="TextBox 7">
              <a:extLst>
                <a:ext uri="{FF2B5EF4-FFF2-40B4-BE49-F238E27FC236}">
                  <a16:creationId xmlns:a16="http://schemas.microsoft.com/office/drawing/2014/main" id="{919BB1DF-9734-6103-34C8-ECB01E0E9EEC}"/>
                </a:ext>
              </a:extLst>
            </p:cNvPr>
            <p:cNvSpPr txBox="1"/>
            <p:nvPr/>
          </p:nvSpPr>
          <p:spPr>
            <a:xfrm>
              <a:off x="1437933" y="5630419"/>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3:5-9</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89785" y="1613733"/>
            <a:ext cx="7524974" cy="1277499"/>
          </a:xfrm>
          <a:custGeom>
            <a:avLst/>
            <a:gdLst>
              <a:gd name="connsiteX0" fmla="*/ 0 w 7524974"/>
              <a:gd name="connsiteY0" fmla="*/ 212921 h 1277499"/>
              <a:gd name="connsiteX1" fmla="*/ 212921 w 7524974"/>
              <a:gd name="connsiteY1" fmla="*/ 0 h 1277499"/>
              <a:gd name="connsiteX2" fmla="*/ 7312053 w 7524974"/>
              <a:gd name="connsiteY2" fmla="*/ 0 h 1277499"/>
              <a:gd name="connsiteX3" fmla="*/ 7524974 w 7524974"/>
              <a:gd name="connsiteY3" fmla="*/ 212921 h 1277499"/>
              <a:gd name="connsiteX4" fmla="*/ 7524974 w 7524974"/>
              <a:gd name="connsiteY4" fmla="*/ 1064578 h 1277499"/>
              <a:gd name="connsiteX5" fmla="*/ 7312053 w 7524974"/>
              <a:gd name="connsiteY5" fmla="*/ 1277499 h 1277499"/>
              <a:gd name="connsiteX6" fmla="*/ 212921 w 7524974"/>
              <a:gd name="connsiteY6" fmla="*/ 1277499 h 1277499"/>
              <a:gd name="connsiteX7" fmla="*/ 0 w 7524974"/>
              <a:gd name="connsiteY7" fmla="*/ 1064578 h 1277499"/>
              <a:gd name="connsiteX8" fmla="*/ 0 w 7524974"/>
              <a:gd name="connsiteY8" fmla="*/ 212921 h 127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277499" fill="none" extrusionOk="0">
                <a:moveTo>
                  <a:pt x="0" y="212921"/>
                </a:moveTo>
                <a:cubicBezTo>
                  <a:pt x="-8497" y="83326"/>
                  <a:pt x="85034" y="-15148"/>
                  <a:pt x="212921" y="0"/>
                </a:cubicBezTo>
                <a:cubicBezTo>
                  <a:pt x="1448482" y="-73545"/>
                  <a:pt x="4858396" y="152048"/>
                  <a:pt x="7312053" y="0"/>
                </a:cubicBezTo>
                <a:cubicBezTo>
                  <a:pt x="7427766" y="6413"/>
                  <a:pt x="7531683" y="79122"/>
                  <a:pt x="7524974" y="212921"/>
                </a:cubicBezTo>
                <a:cubicBezTo>
                  <a:pt x="7558433" y="575398"/>
                  <a:pt x="7542352" y="907592"/>
                  <a:pt x="7524974" y="1064578"/>
                </a:cubicBezTo>
                <a:cubicBezTo>
                  <a:pt x="7512431" y="1185274"/>
                  <a:pt x="7439423" y="1276238"/>
                  <a:pt x="7312053" y="1277499"/>
                </a:cubicBezTo>
                <a:cubicBezTo>
                  <a:pt x="5627220" y="1420294"/>
                  <a:pt x="952375" y="1437269"/>
                  <a:pt x="212921" y="1277499"/>
                </a:cubicBezTo>
                <a:cubicBezTo>
                  <a:pt x="102806" y="1266907"/>
                  <a:pt x="2300" y="1180497"/>
                  <a:pt x="0" y="1064578"/>
                </a:cubicBezTo>
                <a:cubicBezTo>
                  <a:pt x="4235" y="736402"/>
                  <a:pt x="56464" y="509722"/>
                  <a:pt x="0" y="212921"/>
                </a:cubicBezTo>
                <a:close/>
              </a:path>
              <a:path w="7524974" h="1277499" stroke="0" extrusionOk="0">
                <a:moveTo>
                  <a:pt x="0" y="212921"/>
                </a:moveTo>
                <a:cubicBezTo>
                  <a:pt x="-8311" y="75107"/>
                  <a:pt x="110658" y="14038"/>
                  <a:pt x="212921" y="0"/>
                </a:cubicBezTo>
                <a:cubicBezTo>
                  <a:pt x="3692546" y="133790"/>
                  <a:pt x="3955654" y="72498"/>
                  <a:pt x="7312053" y="0"/>
                </a:cubicBezTo>
                <a:cubicBezTo>
                  <a:pt x="7423553" y="16949"/>
                  <a:pt x="7523215" y="95121"/>
                  <a:pt x="7524974" y="212921"/>
                </a:cubicBezTo>
                <a:cubicBezTo>
                  <a:pt x="7483519" y="509051"/>
                  <a:pt x="7453379" y="794506"/>
                  <a:pt x="7524974" y="1064578"/>
                </a:cubicBezTo>
                <a:cubicBezTo>
                  <a:pt x="7525245" y="1184177"/>
                  <a:pt x="7434919" y="1278301"/>
                  <a:pt x="7312053" y="1277499"/>
                </a:cubicBezTo>
                <a:cubicBezTo>
                  <a:pt x="3778777" y="1133728"/>
                  <a:pt x="3444765" y="1414107"/>
                  <a:pt x="212921" y="1277499"/>
                </a:cubicBezTo>
                <a:cubicBezTo>
                  <a:pt x="97515" y="1280480"/>
                  <a:pt x="-6846" y="1195499"/>
                  <a:pt x="0" y="1064578"/>
                </a:cubicBezTo>
                <a:cubicBezTo>
                  <a:pt x="37679" y="642995"/>
                  <a:pt x="5193" y="330434"/>
                  <a:pt x="0" y="21292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chemeClr val="bg1">
                    <a:lumMod val="65000"/>
                  </a:schemeClr>
                </a:solidFill>
                <a:latin typeface="Amasis MT Pro Light" panose="02040304050005020304" pitchFamily="18" charset="0"/>
              </a:rPr>
              <a:t>What is to be Done With the Old Man (vv. 5, 8-9)?</a:t>
            </a:r>
          </a:p>
        </p:txBody>
      </p:sp>
      <p:sp>
        <p:nvSpPr>
          <p:cNvPr id="10" name="Rectangle: Rounded Corners 9">
            <a:extLst>
              <a:ext uri="{FF2B5EF4-FFF2-40B4-BE49-F238E27FC236}">
                <a16:creationId xmlns:a16="http://schemas.microsoft.com/office/drawing/2014/main" id="{A8EF4CFC-E898-1A8B-8EB6-503B45B1EA76}"/>
              </a:ext>
            </a:extLst>
          </p:cNvPr>
          <p:cNvSpPr/>
          <p:nvPr/>
        </p:nvSpPr>
        <p:spPr>
          <a:xfrm>
            <a:off x="789785" y="3125393"/>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1">
                    <a:lumMod val="65000"/>
                  </a:schemeClr>
                </a:solidFill>
                <a:latin typeface="Amasis MT Pro Light" panose="02040304050005020304" pitchFamily="18" charset="0"/>
              </a:rPr>
              <a:t>What is the Old Man (vv. 5, 8-9)?</a:t>
            </a:r>
          </a:p>
        </p:txBody>
      </p:sp>
      <p:sp>
        <p:nvSpPr>
          <p:cNvPr id="12" name="Rectangle: Rounded Corners 11">
            <a:extLst>
              <a:ext uri="{FF2B5EF4-FFF2-40B4-BE49-F238E27FC236}">
                <a16:creationId xmlns:a16="http://schemas.microsoft.com/office/drawing/2014/main" id="{9989A415-9413-EBB5-0669-BD32F8B2DCF8}"/>
              </a:ext>
            </a:extLst>
          </p:cNvPr>
          <p:cNvSpPr/>
          <p:nvPr/>
        </p:nvSpPr>
        <p:spPr>
          <a:xfrm>
            <a:off x="789785" y="4346540"/>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3333CC"/>
                </a:solidFill>
                <a:latin typeface="Amasis MT Pro Light" panose="02040304050005020304" pitchFamily="18" charset="0"/>
              </a:rPr>
              <a:t>Why Put Off the Old Man (vv. 6-7)?</a:t>
            </a:r>
          </a:p>
        </p:txBody>
      </p:sp>
    </p:spTree>
    <p:extLst>
      <p:ext uri="{BB962C8B-B14F-4D97-AF65-F5344CB8AC3E}">
        <p14:creationId xmlns:p14="http://schemas.microsoft.com/office/powerpoint/2010/main" val="1254099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2C53B0B-6F7B-8B13-39EC-1B59AED51969}"/>
              </a:ext>
            </a:extLst>
          </p:cNvPr>
          <p:cNvSpPr/>
          <p:nvPr/>
        </p:nvSpPr>
        <p:spPr>
          <a:xfrm>
            <a:off x="543261" y="484544"/>
            <a:ext cx="8062857" cy="986987"/>
          </a:xfrm>
          <a:custGeom>
            <a:avLst/>
            <a:gdLst>
              <a:gd name="connsiteX0" fmla="*/ 0 w 8062857"/>
              <a:gd name="connsiteY0" fmla="*/ 164501 h 986987"/>
              <a:gd name="connsiteX1" fmla="*/ 164501 w 8062857"/>
              <a:gd name="connsiteY1" fmla="*/ 0 h 986987"/>
              <a:gd name="connsiteX2" fmla="*/ 7898356 w 8062857"/>
              <a:gd name="connsiteY2" fmla="*/ 0 h 986987"/>
              <a:gd name="connsiteX3" fmla="*/ 8062857 w 8062857"/>
              <a:gd name="connsiteY3" fmla="*/ 164501 h 986987"/>
              <a:gd name="connsiteX4" fmla="*/ 8062857 w 8062857"/>
              <a:gd name="connsiteY4" fmla="*/ 822486 h 986987"/>
              <a:gd name="connsiteX5" fmla="*/ 7898356 w 8062857"/>
              <a:gd name="connsiteY5" fmla="*/ 986987 h 986987"/>
              <a:gd name="connsiteX6" fmla="*/ 164501 w 8062857"/>
              <a:gd name="connsiteY6" fmla="*/ 986987 h 986987"/>
              <a:gd name="connsiteX7" fmla="*/ 0 w 8062857"/>
              <a:gd name="connsiteY7" fmla="*/ 822486 h 986987"/>
              <a:gd name="connsiteX8" fmla="*/ 0 w 8062857"/>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62857" h="986987" fill="none" extrusionOk="0">
                <a:moveTo>
                  <a:pt x="0" y="164501"/>
                </a:moveTo>
                <a:cubicBezTo>
                  <a:pt x="-2547" y="70052"/>
                  <a:pt x="67624" y="-8867"/>
                  <a:pt x="164501" y="0"/>
                </a:cubicBezTo>
                <a:cubicBezTo>
                  <a:pt x="2170607" y="-73545"/>
                  <a:pt x="5611704" y="152048"/>
                  <a:pt x="7898356" y="0"/>
                </a:cubicBezTo>
                <a:cubicBezTo>
                  <a:pt x="7987735" y="5020"/>
                  <a:pt x="8066282" y="65375"/>
                  <a:pt x="8062857" y="164501"/>
                </a:cubicBezTo>
                <a:cubicBezTo>
                  <a:pt x="8120043" y="437259"/>
                  <a:pt x="8031721" y="586710"/>
                  <a:pt x="8062857" y="822486"/>
                </a:cubicBezTo>
                <a:cubicBezTo>
                  <a:pt x="8048282" y="916943"/>
                  <a:pt x="8002240" y="985306"/>
                  <a:pt x="7898356" y="986987"/>
                </a:cubicBezTo>
                <a:cubicBezTo>
                  <a:pt x="4755531" y="1129782"/>
                  <a:pt x="1799331" y="1146757"/>
                  <a:pt x="164501" y="986987"/>
                </a:cubicBezTo>
                <a:cubicBezTo>
                  <a:pt x="78857" y="979612"/>
                  <a:pt x="8819" y="906917"/>
                  <a:pt x="0" y="822486"/>
                </a:cubicBezTo>
                <a:cubicBezTo>
                  <a:pt x="-17558" y="694964"/>
                  <a:pt x="20187" y="489659"/>
                  <a:pt x="0" y="164501"/>
                </a:cubicBezTo>
                <a:close/>
              </a:path>
              <a:path w="8062857" h="986987" stroke="0" extrusionOk="0">
                <a:moveTo>
                  <a:pt x="0" y="164501"/>
                </a:moveTo>
                <a:cubicBezTo>
                  <a:pt x="-1622" y="69703"/>
                  <a:pt x="79614" y="5462"/>
                  <a:pt x="164501" y="0"/>
                </a:cubicBezTo>
                <a:cubicBezTo>
                  <a:pt x="3785752" y="133790"/>
                  <a:pt x="4630858" y="72498"/>
                  <a:pt x="7898356" y="0"/>
                </a:cubicBezTo>
                <a:cubicBezTo>
                  <a:pt x="7985132" y="11335"/>
                  <a:pt x="8046398" y="71710"/>
                  <a:pt x="8062857" y="164501"/>
                </a:cubicBezTo>
                <a:cubicBezTo>
                  <a:pt x="8117505" y="492517"/>
                  <a:pt x="8120606" y="737017"/>
                  <a:pt x="8062857" y="822486"/>
                </a:cubicBezTo>
                <a:cubicBezTo>
                  <a:pt x="8063516" y="918212"/>
                  <a:pt x="7990517" y="987186"/>
                  <a:pt x="7898356" y="986987"/>
                </a:cubicBezTo>
                <a:cubicBezTo>
                  <a:pt x="7063109" y="843216"/>
                  <a:pt x="1655198" y="1123595"/>
                  <a:pt x="164501" y="986987"/>
                </a:cubicBezTo>
                <a:cubicBezTo>
                  <a:pt x="81255" y="997353"/>
                  <a:pt x="-1508" y="916274"/>
                  <a:pt x="0" y="822486"/>
                </a:cubicBezTo>
                <a:cubicBezTo>
                  <a:pt x="-23473" y="694010"/>
                  <a:pt x="43046" y="359634"/>
                  <a:pt x="0" y="164501"/>
                </a:cubicBezTo>
                <a:close/>
              </a:path>
            </a:pathLst>
          </a:custGeom>
          <a:solidFill>
            <a:srgbClr val="FFFFFF">
              <a:alpha val="69804"/>
            </a:srgb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3333CC"/>
                </a:solidFill>
                <a:latin typeface="Amasis MT Pro Light" panose="02040304050005020304" pitchFamily="18" charset="0"/>
              </a:rPr>
              <a:t>Why Put Off the Old Man (vv. 6-7)?</a:t>
            </a:r>
          </a:p>
        </p:txBody>
      </p:sp>
      <p:sp>
        <p:nvSpPr>
          <p:cNvPr id="4" name="TextBox 3">
            <a:extLst>
              <a:ext uri="{FF2B5EF4-FFF2-40B4-BE49-F238E27FC236}">
                <a16:creationId xmlns:a16="http://schemas.microsoft.com/office/drawing/2014/main" id="{B1C99266-415B-5EDF-C796-A95BC8399E09}"/>
              </a:ext>
            </a:extLst>
          </p:cNvPr>
          <p:cNvSpPr txBox="1"/>
          <p:nvPr/>
        </p:nvSpPr>
        <p:spPr>
          <a:xfrm>
            <a:off x="760357" y="4015713"/>
            <a:ext cx="7078532" cy="1107996"/>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Old man stirs the wrath of God (v. 6)</a:t>
            </a:r>
          </a:p>
          <a:p>
            <a:pPr marL="514350" indent="-514350">
              <a:buFont typeface="+mj-lt"/>
              <a:buAutoNum type="alphaUcPeriod"/>
            </a:pPr>
            <a:endParaRPr lang="en-US" sz="1000" dirty="0">
              <a:latin typeface="Amasis MT Pro Light" panose="02040304050005020304" pitchFamily="18" charset="0"/>
            </a:endParaRPr>
          </a:p>
          <a:p>
            <a:pPr marL="514350" indent="-514350">
              <a:buFont typeface="+mj-lt"/>
              <a:buAutoNum type="alphaUcPeriod"/>
            </a:pPr>
            <a:r>
              <a:rPr lang="en-US" sz="2800" dirty="0">
                <a:latin typeface="Amasis MT Pro Light" panose="02040304050005020304" pitchFamily="18" charset="0"/>
              </a:rPr>
              <a:t>Old man doesn’t fit with the new life (v. 7)</a:t>
            </a:r>
          </a:p>
        </p:txBody>
      </p:sp>
      <p:sp>
        <p:nvSpPr>
          <p:cNvPr id="6" name="Text Box 6">
            <a:extLst>
              <a:ext uri="{FF2B5EF4-FFF2-40B4-BE49-F238E27FC236}">
                <a16:creationId xmlns:a16="http://schemas.microsoft.com/office/drawing/2014/main" id="{D87D229A-0129-1881-D466-346FA68CE39E}"/>
              </a:ext>
            </a:extLst>
          </p:cNvPr>
          <p:cNvSpPr txBox="1">
            <a:spLocks noChangeArrowheads="1"/>
          </p:cNvSpPr>
          <p:nvPr/>
        </p:nvSpPr>
        <p:spPr bwMode="auto">
          <a:xfrm>
            <a:off x="611630" y="2053842"/>
            <a:ext cx="7904505" cy="1692771"/>
          </a:xfrm>
          <a:prstGeom prst="rect">
            <a:avLst/>
          </a:prstGeom>
          <a:solidFill>
            <a:schemeClr val="bg1"/>
          </a:solidFill>
          <a:ln>
            <a:solidFill>
              <a:schemeClr val="bg1">
                <a:lumMod val="85000"/>
              </a:schemeClr>
            </a:solidFill>
          </a:ln>
          <a:effectLst/>
        </p:spPr>
        <p:txBody>
          <a:bodyPr wrap="square">
            <a:spAutoFit/>
          </a:bodyPr>
          <a:lstStyle/>
          <a:p>
            <a:pPr defTabSz="914400" eaLnBrk="0" fontAlgn="base" hangingPunct="0">
              <a:spcBef>
                <a:spcPct val="0"/>
              </a:spcBef>
              <a:spcAft>
                <a:spcPct val="0"/>
              </a:spcAft>
            </a:pPr>
            <a:r>
              <a:rPr lang="en-US" altLang="en-US" sz="2600">
                <a:solidFill>
                  <a:srgbClr val="000000"/>
                </a:solidFill>
                <a:latin typeface="Times New Roman" panose="02020603050405020304" pitchFamily="18" charset="0"/>
              </a:rPr>
              <a:t>6 Because of these things the wrath of God is coming upon the sons of disobedience, </a:t>
            </a:r>
          </a:p>
          <a:p>
            <a:pPr defTabSz="914400" eaLnBrk="0" fontAlgn="base" hangingPunct="0">
              <a:spcBef>
                <a:spcPct val="0"/>
              </a:spcBef>
              <a:spcAft>
                <a:spcPct val="0"/>
              </a:spcAft>
            </a:pPr>
            <a:r>
              <a:rPr lang="en-US" altLang="en-US" sz="2600">
                <a:solidFill>
                  <a:srgbClr val="000000"/>
                </a:solidFill>
                <a:latin typeface="Times New Roman" panose="02020603050405020304" pitchFamily="18" charset="0"/>
              </a:rPr>
              <a:t>7 in which you yourselves once walked when you lived in them.</a:t>
            </a:r>
          </a:p>
        </p:txBody>
      </p:sp>
    </p:spTree>
    <p:extLst>
      <p:ext uri="{BB962C8B-B14F-4D97-AF65-F5344CB8AC3E}">
        <p14:creationId xmlns:p14="http://schemas.microsoft.com/office/powerpoint/2010/main" val="3077818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1000"/>
                                        <p:tgtEl>
                                          <p:spTgt spid="4">
                                            <p:txEl>
                                              <p:pRg st="2" end="2"/>
                                            </p:txEl>
                                          </p:spTgt>
                                        </p:tgtEl>
                                      </p:cBhvr>
                                    </p:animEffect>
                                    <p:anim calcmode="lin" valueType="num">
                                      <p:cBhvr>
                                        <p:cTn id="21"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6"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48F197-ABBF-5D3B-8ED0-4128A275D396}"/>
              </a:ext>
            </a:extLst>
          </p:cNvPr>
          <p:cNvGrpSpPr/>
          <p:nvPr/>
        </p:nvGrpSpPr>
        <p:grpSpPr>
          <a:xfrm>
            <a:off x="1102657" y="553749"/>
            <a:ext cx="6949439" cy="1603725"/>
            <a:chOff x="1473797" y="553749"/>
            <a:chExt cx="6262743" cy="1603725"/>
          </a:xfrm>
        </p:grpSpPr>
        <p:sp>
          <p:nvSpPr>
            <p:cNvPr id="5" name="TextBox 4">
              <a:extLst>
                <a:ext uri="{FF2B5EF4-FFF2-40B4-BE49-F238E27FC236}">
                  <a16:creationId xmlns:a16="http://schemas.microsoft.com/office/drawing/2014/main" id="{0B5AA6AA-EC37-5519-83C2-2253BE5A3546}"/>
                </a:ext>
              </a:extLst>
            </p:cNvPr>
            <p:cNvSpPr txBox="1"/>
            <p:nvPr/>
          </p:nvSpPr>
          <p:spPr>
            <a:xfrm>
              <a:off x="1507862" y="587814"/>
              <a:ext cx="6228678" cy="1569660"/>
            </a:xfrm>
            <a:prstGeom prst="rect">
              <a:avLst/>
            </a:prstGeom>
            <a:noFill/>
          </p:spPr>
          <p:txBody>
            <a:bodyPr wrap="square" rtlCol="0">
              <a:spAutoFit/>
            </a:bodyPr>
            <a:lstStyle/>
            <a:p>
              <a:pPr algn="ctr"/>
              <a:r>
                <a:rPr lang="en-US" sz="4800" dirty="0">
                  <a:latin typeface="Amasis MT Pro Black" panose="02040A04050005020304" pitchFamily="18" charset="0"/>
                </a:rPr>
                <a:t>Put Off the Old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473797" y="553749"/>
              <a:ext cx="6228678" cy="1569660"/>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Put Off the Old Man</a:t>
              </a:r>
            </a:p>
          </p:txBody>
        </p:sp>
      </p:grpSp>
      <p:grpSp>
        <p:nvGrpSpPr>
          <p:cNvPr id="9" name="Group 8">
            <a:extLst>
              <a:ext uri="{FF2B5EF4-FFF2-40B4-BE49-F238E27FC236}">
                <a16:creationId xmlns:a16="http://schemas.microsoft.com/office/drawing/2014/main" id="{98D2F0ED-CA45-89B6-6261-FEC510F39092}"/>
              </a:ext>
            </a:extLst>
          </p:cNvPr>
          <p:cNvGrpSpPr/>
          <p:nvPr/>
        </p:nvGrpSpPr>
        <p:grpSpPr>
          <a:xfrm>
            <a:off x="1437933" y="5630419"/>
            <a:ext cx="6248406" cy="550721"/>
            <a:chOff x="1437933" y="5630419"/>
            <a:chExt cx="6248406" cy="550721"/>
          </a:xfrm>
        </p:grpSpPr>
        <p:sp>
          <p:nvSpPr>
            <p:cNvPr id="7" name="TextBox 6">
              <a:extLst>
                <a:ext uri="{FF2B5EF4-FFF2-40B4-BE49-F238E27FC236}">
                  <a16:creationId xmlns:a16="http://schemas.microsoft.com/office/drawing/2014/main" id="{AC58F55C-511D-BF5A-A11C-A9D0C39FFB4F}"/>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3:5-9</a:t>
              </a:r>
            </a:p>
          </p:txBody>
        </p:sp>
        <p:sp>
          <p:nvSpPr>
            <p:cNvPr id="8" name="TextBox 7">
              <a:extLst>
                <a:ext uri="{FF2B5EF4-FFF2-40B4-BE49-F238E27FC236}">
                  <a16:creationId xmlns:a16="http://schemas.microsoft.com/office/drawing/2014/main" id="{919BB1DF-9734-6103-34C8-ECB01E0E9EEC}"/>
                </a:ext>
              </a:extLst>
            </p:cNvPr>
            <p:cNvSpPr txBox="1"/>
            <p:nvPr/>
          </p:nvSpPr>
          <p:spPr>
            <a:xfrm>
              <a:off x="1437933" y="5630419"/>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3:5-9</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89785" y="1613733"/>
            <a:ext cx="7524974" cy="1277499"/>
          </a:xfrm>
          <a:custGeom>
            <a:avLst/>
            <a:gdLst>
              <a:gd name="connsiteX0" fmla="*/ 0 w 7524974"/>
              <a:gd name="connsiteY0" fmla="*/ 212921 h 1277499"/>
              <a:gd name="connsiteX1" fmla="*/ 212921 w 7524974"/>
              <a:gd name="connsiteY1" fmla="*/ 0 h 1277499"/>
              <a:gd name="connsiteX2" fmla="*/ 7312053 w 7524974"/>
              <a:gd name="connsiteY2" fmla="*/ 0 h 1277499"/>
              <a:gd name="connsiteX3" fmla="*/ 7524974 w 7524974"/>
              <a:gd name="connsiteY3" fmla="*/ 212921 h 1277499"/>
              <a:gd name="connsiteX4" fmla="*/ 7524974 w 7524974"/>
              <a:gd name="connsiteY4" fmla="*/ 1064578 h 1277499"/>
              <a:gd name="connsiteX5" fmla="*/ 7312053 w 7524974"/>
              <a:gd name="connsiteY5" fmla="*/ 1277499 h 1277499"/>
              <a:gd name="connsiteX6" fmla="*/ 212921 w 7524974"/>
              <a:gd name="connsiteY6" fmla="*/ 1277499 h 1277499"/>
              <a:gd name="connsiteX7" fmla="*/ 0 w 7524974"/>
              <a:gd name="connsiteY7" fmla="*/ 1064578 h 1277499"/>
              <a:gd name="connsiteX8" fmla="*/ 0 w 7524974"/>
              <a:gd name="connsiteY8" fmla="*/ 212921 h 127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277499" fill="none" extrusionOk="0">
                <a:moveTo>
                  <a:pt x="0" y="212921"/>
                </a:moveTo>
                <a:cubicBezTo>
                  <a:pt x="-8497" y="83326"/>
                  <a:pt x="85034" y="-15148"/>
                  <a:pt x="212921" y="0"/>
                </a:cubicBezTo>
                <a:cubicBezTo>
                  <a:pt x="1448482" y="-73545"/>
                  <a:pt x="4858396" y="152048"/>
                  <a:pt x="7312053" y="0"/>
                </a:cubicBezTo>
                <a:cubicBezTo>
                  <a:pt x="7427766" y="6413"/>
                  <a:pt x="7531683" y="79122"/>
                  <a:pt x="7524974" y="212921"/>
                </a:cubicBezTo>
                <a:cubicBezTo>
                  <a:pt x="7558433" y="575398"/>
                  <a:pt x="7542352" y="907592"/>
                  <a:pt x="7524974" y="1064578"/>
                </a:cubicBezTo>
                <a:cubicBezTo>
                  <a:pt x="7512431" y="1185274"/>
                  <a:pt x="7439423" y="1276238"/>
                  <a:pt x="7312053" y="1277499"/>
                </a:cubicBezTo>
                <a:cubicBezTo>
                  <a:pt x="5627220" y="1420294"/>
                  <a:pt x="952375" y="1437269"/>
                  <a:pt x="212921" y="1277499"/>
                </a:cubicBezTo>
                <a:cubicBezTo>
                  <a:pt x="102806" y="1266907"/>
                  <a:pt x="2300" y="1180497"/>
                  <a:pt x="0" y="1064578"/>
                </a:cubicBezTo>
                <a:cubicBezTo>
                  <a:pt x="4235" y="736402"/>
                  <a:pt x="56464" y="509722"/>
                  <a:pt x="0" y="212921"/>
                </a:cubicBezTo>
                <a:close/>
              </a:path>
              <a:path w="7524974" h="1277499" stroke="0" extrusionOk="0">
                <a:moveTo>
                  <a:pt x="0" y="212921"/>
                </a:moveTo>
                <a:cubicBezTo>
                  <a:pt x="-8311" y="75107"/>
                  <a:pt x="110658" y="14038"/>
                  <a:pt x="212921" y="0"/>
                </a:cubicBezTo>
                <a:cubicBezTo>
                  <a:pt x="3692546" y="133790"/>
                  <a:pt x="3955654" y="72498"/>
                  <a:pt x="7312053" y="0"/>
                </a:cubicBezTo>
                <a:cubicBezTo>
                  <a:pt x="7423553" y="16949"/>
                  <a:pt x="7523215" y="95121"/>
                  <a:pt x="7524974" y="212921"/>
                </a:cubicBezTo>
                <a:cubicBezTo>
                  <a:pt x="7483519" y="509051"/>
                  <a:pt x="7453379" y="794506"/>
                  <a:pt x="7524974" y="1064578"/>
                </a:cubicBezTo>
                <a:cubicBezTo>
                  <a:pt x="7525245" y="1184177"/>
                  <a:pt x="7434919" y="1278301"/>
                  <a:pt x="7312053" y="1277499"/>
                </a:cubicBezTo>
                <a:cubicBezTo>
                  <a:pt x="3778777" y="1133728"/>
                  <a:pt x="3444765" y="1414107"/>
                  <a:pt x="212921" y="1277499"/>
                </a:cubicBezTo>
                <a:cubicBezTo>
                  <a:pt x="97515" y="1280480"/>
                  <a:pt x="-6846" y="1195499"/>
                  <a:pt x="0" y="1064578"/>
                </a:cubicBezTo>
                <a:cubicBezTo>
                  <a:pt x="37679" y="642995"/>
                  <a:pt x="5193" y="330434"/>
                  <a:pt x="0" y="21292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What is to be Done With the Old Man (vv. 5, 8-9)?</a:t>
            </a:r>
          </a:p>
        </p:txBody>
      </p:sp>
      <p:sp>
        <p:nvSpPr>
          <p:cNvPr id="10" name="Rectangle: Rounded Corners 9">
            <a:extLst>
              <a:ext uri="{FF2B5EF4-FFF2-40B4-BE49-F238E27FC236}">
                <a16:creationId xmlns:a16="http://schemas.microsoft.com/office/drawing/2014/main" id="{A8EF4CFC-E898-1A8B-8EB6-503B45B1EA76}"/>
              </a:ext>
            </a:extLst>
          </p:cNvPr>
          <p:cNvSpPr/>
          <p:nvPr/>
        </p:nvSpPr>
        <p:spPr>
          <a:xfrm>
            <a:off x="789785" y="3125393"/>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What is the Old Man (vv. 5, 8-9)?</a:t>
            </a:r>
          </a:p>
        </p:txBody>
      </p:sp>
      <p:sp>
        <p:nvSpPr>
          <p:cNvPr id="12" name="Rectangle: Rounded Corners 11">
            <a:extLst>
              <a:ext uri="{FF2B5EF4-FFF2-40B4-BE49-F238E27FC236}">
                <a16:creationId xmlns:a16="http://schemas.microsoft.com/office/drawing/2014/main" id="{9989A415-9413-EBB5-0669-BD32F8B2DCF8}"/>
              </a:ext>
            </a:extLst>
          </p:cNvPr>
          <p:cNvSpPr/>
          <p:nvPr/>
        </p:nvSpPr>
        <p:spPr>
          <a:xfrm>
            <a:off x="789785" y="4346540"/>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3333CC"/>
                </a:solidFill>
                <a:latin typeface="Amasis MT Pro Light" panose="02040304050005020304" pitchFamily="18" charset="0"/>
              </a:rPr>
              <a:t>Why Put Off the Old Man (vv. 6-7)?</a:t>
            </a:r>
          </a:p>
        </p:txBody>
      </p:sp>
    </p:spTree>
    <p:extLst>
      <p:ext uri="{BB962C8B-B14F-4D97-AF65-F5344CB8AC3E}">
        <p14:creationId xmlns:p14="http://schemas.microsoft.com/office/powerpoint/2010/main" val="32335569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1551</TotalTime>
  <Words>1238</Words>
  <Application>Microsoft Office PowerPoint</Application>
  <PresentationFormat>On-screen Show (4:3)</PresentationFormat>
  <Paragraphs>120</Paragraphs>
  <Slides>22</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22</vt:i4>
      </vt:variant>
    </vt:vector>
  </HeadingPairs>
  <TitlesOfParts>
    <vt:vector size="34" baseType="lpstr">
      <vt:lpstr>Amasis MT Pro Light</vt:lpstr>
      <vt:lpstr>Amasis MT Pro Medium</vt:lpstr>
      <vt:lpstr>Arial Black</vt:lpstr>
      <vt:lpstr>Arial</vt:lpstr>
      <vt:lpstr>Calibri</vt:lpstr>
      <vt:lpstr>Calibri Light</vt:lpstr>
      <vt:lpstr>Times New Roman</vt:lpstr>
      <vt:lpstr>Amasis MT Pro Black</vt:lpstr>
      <vt:lpstr>Office Theme</vt:lpstr>
      <vt:lpstr>1_Office Theme</vt:lpstr>
      <vt:lpstr>2_Office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7</cp:revision>
  <dcterms:created xsi:type="dcterms:W3CDTF">2023-04-01T02:11:45Z</dcterms:created>
  <dcterms:modified xsi:type="dcterms:W3CDTF">2023-04-02T12:49:30Z</dcterms:modified>
</cp:coreProperties>
</file>