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58" r:id="rId2"/>
    <p:sldMasterId id="2147483660" r:id="rId3"/>
    <p:sldMasterId id="2147483692" r:id="rId4"/>
  </p:sldMasterIdLst>
  <p:notesMasterIdLst>
    <p:notesMasterId r:id="rId39"/>
  </p:notesMasterIdLst>
  <p:sldIdLst>
    <p:sldId id="266" r:id="rId5"/>
    <p:sldId id="267" r:id="rId6"/>
    <p:sldId id="299" r:id="rId7"/>
    <p:sldId id="268" r:id="rId8"/>
    <p:sldId id="305" r:id="rId9"/>
    <p:sldId id="306" r:id="rId10"/>
    <p:sldId id="257" r:id="rId11"/>
    <p:sldId id="271" r:id="rId12"/>
    <p:sldId id="307" r:id="rId13"/>
    <p:sldId id="312" r:id="rId14"/>
    <p:sldId id="311" r:id="rId15"/>
    <p:sldId id="313" r:id="rId16"/>
    <p:sldId id="324" r:id="rId17"/>
    <p:sldId id="325" r:id="rId18"/>
    <p:sldId id="301" r:id="rId19"/>
    <p:sldId id="308" r:id="rId20"/>
    <p:sldId id="326" r:id="rId21"/>
    <p:sldId id="302" r:id="rId22"/>
    <p:sldId id="310" r:id="rId23"/>
    <p:sldId id="319" r:id="rId24"/>
    <p:sldId id="314" r:id="rId25"/>
    <p:sldId id="327" r:id="rId26"/>
    <p:sldId id="303" r:id="rId27"/>
    <p:sldId id="309" r:id="rId28"/>
    <p:sldId id="321" r:id="rId29"/>
    <p:sldId id="322" r:id="rId30"/>
    <p:sldId id="315" r:id="rId31"/>
    <p:sldId id="316" r:id="rId32"/>
    <p:sldId id="317" r:id="rId33"/>
    <p:sldId id="318" r:id="rId34"/>
    <p:sldId id="320" r:id="rId35"/>
    <p:sldId id="323" r:id="rId36"/>
    <p:sldId id="381" r:id="rId37"/>
    <p:sldId id="304" r:id="rId38"/>
  </p:sldIdLst>
  <p:sldSz cx="9144000" cy="6858000" type="screen4x3"/>
  <p:notesSz cx="7010400" cy="9296400"/>
  <p:defaultTextStyle>
    <a:defPPr>
      <a:defRPr lang="en-US"/>
    </a:defPPr>
    <a:lvl1pPr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8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8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8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8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6600FF"/>
    <a:srgbClr val="969696"/>
    <a:srgbClr val="5F5F5F"/>
    <a:srgbClr val="777777"/>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02"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BFE654B-E798-B666-84C6-05953666A4DB}"/>
              </a:ext>
            </a:extLst>
          </p:cNvPr>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b="0"/>
            </a:lvl1pPr>
          </a:lstStyle>
          <a:p>
            <a:endParaRPr lang="en-US" altLang="en-US"/>
          </a:p>
        </p:txBody>
      </p:sp>
      <p:sp>
        <p:nvSpPr>
          <p:cNvPr id="21507" name="Rectangle 3">
            <a:extLst>
              <a:ext uri="{FF2B5EF4-FFF2-40B4-BE49-F238E27FC236}">
                <a16:creationId xmlns:a16="http://schemas.microsoft.com/office/drawing/2014/main" id="{C82866E0-9EA4-0105-215B-A9B60A8A85C8}"/>
              </a:ext>
            </a:extLst>
          </p:cNvPr>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b="0"/>
            </a:lvl1pPr>
          </a:lstStyle>
          <a:p>
            <a:endParaRPr lang="en-US" altLang="en-US"/>
          </a:p>
        </p:txBody>
      </p:sp>
      <p:sp>
        <p:nvSpPr>
          <p:cNvPr id="21508" name="Rectangle 4">
            <a:extLst>
              <a:ext uri="{FF2B5EF4-FFF2-40B4-BE49-F238E27FC236}">
                <a16:creationId xmlns:a16="http://schemas.microsoft.com/office/drawing/2014/main" id="{FA11A11D-ED91-8248-4833-456C1380E307}"/>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a:extLst>
              <a:ext uri="{FF2B5EF4-FFF2-40B4-BE49-F238E27FC236}">
                <a16:creationId xmlns:a16="http://schemas.microsoft.com/office/drawing/2014/main" id="{B686C5C3-2895-8ACF-678C-CFF25321C752}"/>
              </a:ext>
            </a:extLst>
          </p:cNvPr>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510" name="Rectangle 6">
            <a:extLst>
              <a:ext uri="{FF2B5EF4-FFF2-40B4-BE49-F238E27FC236}">
                <a16:creationId xmlns:a16="http://schemas.microsoft.com/office/drawing/2014/main" id="{55655C83-4829-9078-1916-003F45F34641}"/>
              </a:ext>
            </a:extLst>
          </p:cNvPr>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b="0"/>
            </a:lvl1pPr>
          </a:lstStyle>
          <a:p>
            <a:endParaRPr lang="en-US" altLang="en-US"/>
          </a:p>
        </p:txBody>
      </p:sp>
      <p:sp>
        <p:nvSpPr>
          <p:cNvPr id="21511" name="Rectangle 7">
            <a:extLst>
              <a:ext uri="{FF2B5EF4-FFF2-40B4-BE49-F238E27FC236}">
                <a16:creationId xmlns:a16="http://schemas.microsoft.com/office/drawing/2014/main" id="{BCB8DC5D-72F0-1B50-833C-4C6F92C7D3DD}"/>
              </a:ext>
            </a:extLst>
          </p:cNvPr>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b="0"/>
            </a:lvl1pPr>
          </a:lstStyle>
          <a:p>
            <a:fld id="{B9DBC61E-35AD-428C-9DD4-55FA6056C07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6D9E0A8-4FC9-515B-D9BC-4C8B0E2162E4}"/>
              </a:ext>
            </a:extLst>
          </p:cNvPr>
          <p:cNvSpPr>
            <a:spLocks noGrp="1" noChangeArrowheads="1"/>
          </p:cNvSpPr>
          <p:nvPr>
            <p:ph type="sldNum" sz="quarter" idx="5"/>
          </p:nvPr>
        </p:nvSpPr>
        <p:spPr>
          <a:ln/>
        </p:spPr>
        <p:txBody>
          <a:bodyPr/>
          <a:lstStyle/>
          <a:p>
            <a:fld id="{90C7C90F-8750-4218-92D0-4D6D6D3E4A7A}" type="slidenum">
              <a:rPr lang="en-US" altLang="en-US"/>
              <a:pPr/>
              <a:t>28</a:t>
            </a:fld>
            <a:endParaRPr lang="en-US" altLang="en-US"/>
          </a:p>
        </p:txBody>
      </p:sp>
      <p:sp>
        <p:nvSpPr>
          <p:cNvPr id="99330" name="Rectangle 2">
            <a:extLst>
              <a:ext uri="{FF2B5EF4-FFF2-40B4-BE49-F238E27FC236}">
                <a16:creationId xmlns:a16="http://schemas.microsoft.com/office/drawing/2014/main" id="{503E2C08-9AAD-E509-0AE9-ACCE47BA867B}"/>
              </a:ext>
            </a:extLst>
          </p:cNvPr>
          <p:cNvSpPr>
            <a:spLocks noGrp="1" noRot="1" noChangeAspect="1" noChangeArrowheads="1" noTextEdit="1"/>
          </p:cNvSpPr>
          <p:nvPr>
            <p:ph type="sldImg"/>
          </p:nvPr>
        </p:nvSpPr>
        <p:spPr>
          <a:ln/>
        </p:spPr>
      </p:sp>
      <p:sp>
        <p:nvSpPr>
          <p:cNvPr id="99331" name="Rectangle 3">
            <a:extLst>
              <a:ext uri="{FF2B5EF4-FFF2-40B4-BE49-F238E27FC236}">
                <a16:creationId xmlns:a16="http://schemas.microsoft.com/office/drawing/2014/main" id="{98CFF09F-4329-AA27-54E0-449D0F511274}"/>
              </a:ext>
            </a:extLst>
          </p:cNvPr>
          <p:cNvSpPr>
            <a:spLocks noGrp="1" noChangeArrowheads="1"/>
          </p:cNvSpPr>
          <p:nvPr>
            <p:ph type="body" idx="1"/>
          </p:nvPr>
        </p:nvSpPr>
        <p:spPr/>
        <p:txBody>
          <a:bodyPr/>
          <a:lstStyle/>
          <a:p>
            <a:r>
              <a:rPr lang="en-US" altLang="en-US"/>
              <a:t>http://logosresourcepages.org/History/polycarp.htm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833779F-22C8-906C-8D4D-AF1B5D528B98}"/>
              </a:ext>
            </a:extLst>
          </p:cNvPr>
          <p:cNvSpPr>
            <a:spLocks noGrp="1" noChangeArrowheads="1"/>
          </p:cNvSpPr>
          <p:nvPr>
            <p:ph type="sldNum" sz="quarter" idx="5"/>
          </p:nvPr>
        </p:nvSpPr>
        <p:spPr>
          <a:ln/>
        </p:spPr>
        <p:txBody>
          <a:bodyPr/>
          <a:lstStyle/>
          <a:p>
            <a:fld id="{72273BDE-101D-4175-8B9E-AAB818B25F91}" type="slidenum">
              <a:rPr lang="en-US" altLang="en-US"/>
              <a:pPr/>
              <a:t>29</a:t>
            </a:fld>
            <a:endParaRPr lang="en-US" altLang="en-US"/>
          </a:p>
        </p:txBody>
      </p:sp>
      <p:sp>
        <p:nvSpPr>
          <p:cNvPr id="101378" name="Rectangle 2">
            <a:extLst>
              <a:ext uri="{FF2B5EF4-FFF2-40B4-BE49-F238E27FC236}">
                <a16:creationId xmlns:a16="http://schemas.microsoft.com/office/drawing/2014/main" id="{809EC595-22ED-538F-3F67-FE48E734E3A1}"/>
              </a:ext>
            </a:extLst>
          </p:cNvPr>
          <p:cNvSpPr>
            <a:spLocks noGrp="1" noRot="1" noChangeAspect="1" noChangeArrowheads="1" noTextEdit="1"/>
          </p:cNvSpPr>
          <p:nvPr>
            <p:ph type="sldImg"/>
          </p:nvPr>
        </p:nvSpPr>
        <p:spPr>
          <a:ln/>
        </p:spPr>
      </p:sp>
      <p:sp>
        <p:nvSpPr>
          <p:cNvPr id="101379" name="Rectangle 3">
            <a:extLst>
              <a:ext uri="{FF2B5EF4-FFF2-40B4-BE49-F238E27FC236}">
                <a16:creationId xmlns:a16="http://schemas.microsoft.com/office/drawing/2014/main" id="{EA596E92-1CD9-554A-84D6-1BE2F77013E1}"/>
              </a:ext>
            </a:extLst>
          </p:cNvPr>
          <p:cNvSpPr>
            <a:spLocks noGrp="1" noChangeArrowheads="1"/>
          </p:cNvSpPr>
          <p:nvPr>
            <p:ph type="body" idx="1"/>
          </p:nvPr>
        </p:nvSpPr>
        <p:spPr/>
        <p:txBody>
          <a:bodyPr/>
          <a:lstStyle/>
          <a:p>
            <a:r>
              <a:rPr lang="en-US" altLang="en-US"/>
              <a:t>http://logosresourcepages.org/History/polycarp.htm</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5745CC83-DE94-1A5A-BA68-63995D9F79BE}"/>
              </a:ext>
            </a:extLst>
          </p:cNvPr>
          <p:cNvGrpSpPr>
            <a:grpSpLocks/>
          </p:cNvGrpSpPr>
          <p:nvPr/>
        </p:nvGrpSpPr>
        <p:grpSpPr bwMode="auto">
          <a:xfrm>
            <a:off x="0" y="0"/>
            <a:ext cx="9144000" cy="6858000"/>
            <a:chOff x="0" y="0"/>
            <a:chExt cx="5760" cy="4320"/>
          </a:xfrm>
        </p:grpSpPr>
        <p:grpSp>
          <p:nvGrpSpPr>
            <p:cNvPr id="6147" name="Group 3">
              <a:extLst>
                <a:ext uri="{FF2B5EF4-FFF2-40B4-BE49-F238E27FC236}">
                  <a16:creationId xmlns:a16="http://schemas.microsoft.com/office/drawing/2014/main" id="{282170A5-4149-3D27-ED5B-C4BF707E8788}"/>
                </a:ext>
              </a:extLst>
            </p:cNvPr>
            <p:cNvGrpSpPr>
              <a:grpSpLocks/>
            </p:cNvGrpSpPr>
            <p:nvPr/>
          </p:nvGrpSpPr>
          <p:grpSpPr bwMode="auto">
            <a:xfrm>
              <a:off x="0" y="0"/>
              <a:ext cx="5760" cy="4320"/>
              <a:chOff x="0" y="0"/>
              <a:chExt cx="5760" cy="4320"/>
            </a:xfrm>
          </p:grpSpPr>
          <p:sp>
            <p:nvSpPr>
              <p:cNvPr id="6148" name="Rectangle 4">
                <a:extLst>
                  <a:ext uri="{FF2B5EF4-FFF2-40B4-BE49-F238E27FC236}">
                    <a16:creationId xmlns:a16="http://schemas.microsoft.com/office/drawing/2014/main" id="{5144299E-04AA-85EC-D9A6-E5D1811C3782}"/>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a:extLst>
                  <a:ext uri="{FF2B5EF4-FFF2-40B4-BE49-F238E27FC236}">
                    <a16:creationId xmlns:a16="http://schemas.microsoft.com/office/drawing/2014/main" id="{835FEB55-07DB-5F0B-A9A4-E8E89FA99D2D}"/>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a:extLst>
                <a:ext uri="{FF2B5EF4-FFF2-40B4-BE49-F238E27FC236}">
                  <a16:creationId xmlns:a16="http://schemas.microsoft.com/office/drawing/2014/main" id="{087B76F7-320C-1A98-267E-7C55E30DD2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a:extLst>
                <a:ext uri="{FF2B5EF4-FFF2-40B4-BE49-F238E27FC236}">
                  <a16:creationId xmlns:a16="http://schemas.microsoft.com/office/drawing/2014/main" id="{62597A4B-C671-8803-1093-00C3DF3294C6}"/>
                </a:ext>
              </a:extLst>
            </p:cNvPr>
            <p:cNvGrpSpPr>
              <a:grpSpLocks/>
            </p:cNvGrpSpPr>
            <p:nvPr/>
          </p:nvGrpSpPr>
          <p:grpSpPr bwMode="auto">
            <a:xfrm>
              <a:off x="648" y="0"/>
              <a:ext cx="97" cy="3613"/>
              <a:chOff x="226" y="0"/>
              <a:chExt cx="80" cy="3613"/>
            </a:xfrm>
          </p:grpSpPr>
          <p:sp>
            <p:nvSpPr>
              <p:cNvPr id="6152" name="Rectangle 8">
                <a:extLst>
                  <a:ext uri="{FF2B5EF4-FFF2-40B4-BE49-F238E27FC236}">
                    <a16:creationId xmlns:a16="http://schemas.microsoft.com/office/drawing/2014/main" id="{4C239A27-EA4B-D616-A932-1C6051696082}"/>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a:extLst>
                  <a:ext uri="{FF2B5EF4-FFF2-40B4-BE49-F238E27FC236}">
                    <a16:creationId xmlns:a16="http://schemas.microsoft.com/office/drawing/2014/main" id="{C580E1FE-6875-7B8A-B2A0-05E26640C820}"/>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a:extLst>
                <a:ext uri="{FF2B5EF4-FFF2-40B4-BE49-F238E27FC236}">
                  <a16:creationId xmlns:a16="http://schemas.microsoft.com/office/drawing/2014/main" id="{52B4E8A0-66F9-3298-9C3D-741E51F03FF0}"/>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a:extLst>
              <a:ext uri="{FF2B5EF4-FFF2-40B4-BE49-F238E27FC236}">
                <a16:creationId xmlns:a16="http://schemas.microsoft.com/office/drawing/2014/main" id="{E3F3D58A-95BD-F53A-0B7B-5279B96D4DDD}"/>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6156" name="Rectangle 12">
            <a:extLst>
              <a:ext uri="{FF2B5EF4-FFF2-40B4-BE49-F238E27FC236}">
                <a16:creationId xmlns:a16="http://schemas.microsoft.com/office/drawing/2014/main" id="{64E3AC52-E51D-08F9-FB6F-DDC08A61B08A}"/>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6157" name="Rectangle 13">
            <a:extLst>
              <a:ext uri="{FF2B5EF4-FFF2-40B4-BE49-F238E27FC236}">
                <a16:creationId xmlns:a16="http://schemas.microsoft.com/office/drawing/2014/main" id="{798E9EF3-FD1C-8E04-3654-46AABF51F355}"/>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6158" name="Rectangle 14">
            <a:extLst>
              <a:ext uri="{FF2B5EF4-FFF2-40B4-BE49-F238E27FC236}">
                <a16:creationId xmlns:a16="http://schemas.microsoft.com/office/drawing/2014/main" id="{DD187082-E922-D3B5-5B0B-D4692CC405AC}"/>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6159" name="Rectangle 15">
            <a:extLst>
              <a:ext uri="{FF2B5EF4-FFF2-40B4-BE49-F238E27FC236}">
                <a16:creationId xmlns:a16="http://schemas.microsoft.com/office/drawing/2014/main" id="{D8DCA9AF-1FCD-5978-7AEB-23737D7B6C79}"/>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50FF995F-927E-4C9B-B72F-FB93BC6FE3D5}" type="slidenum">
              <a:rPr lang="en-US" altLang="en-US"/>
              <a:pPr/>
              <a:t>‹#›</a:t>
            </a:fld>
            <a:endParaRPr lang="en-US" alt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1088-2284-6D4E-0234-296DC91C15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11EBCB-B232-FB4F-BAF3-034DD6679B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86D6B4-BB44-C422-442B-778383F6835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E35ABB4-AAC1-7C2A-C484-37DADEE7CF3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1565AF2-F771-FBFB-D10B-66EE6DB2586A}"/>
              </a:ext>
            </a:extLst>
          </p:cNvPr>
          <p:cNvSpPr>
            <a:spLocks noGrp="1"/>
          </p:cNvSpPr>
          <p:nvPr>
            <p:ph type="sldNum" sz="quarter" idx="12"/>
          </p:nvPr>
        </p:nvSpPr>
        <p:spPr/>
        <p:txBody>
          <a:bodyPr/>
          <a:lstStyle>
            <a:lvl1pPr>
              <a:defRPr/>
            </a:lvl1pPr>
          </a:lstStyle>
          <a:p>
            <a:fld id="{E67A26AB-5A53-4D3E-BC22-D30A833E5FDE}" type="slidenum">
              <a:rPr lang="en-US" altLang="en-US"/>
              <a:pPr/>
              <a:t>‹#›</a:t>
            </a:fld>
            <a:endParaRPr lang="en-US" altLang="en-US"/>
          </a:p>
        </p:txBody>
      </p:sp>
    </p:spTree>
    <p:extLst>
      <p:ext uri="{BB962C8B-B14F-4D97-AF65-F5344CB8AC3E}">
        <p14:creationId xmlns:p14="http://schemas.microsoft.com/office/powerpoint/2010/main" val="3013633577"/>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B042-E030-0D1D-706E-C0FD21FF631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75D72D-9262-BF54-B1CC-5F07823EC14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9F491571-537A-F4FC-3A1D-4EF693C42AA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1ED71AF-2A0A-DEB0-3307-60CCE272682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048A1E1-EB27-E2A6-C6C2-05088ED036FF}"/>
              </a:ext>
            </a:extLst>
          </p:cNvPr>
          <p:cNvSpPr>
            <a:spLocks noGrp="1"/>
          </p:cNvSpPr>
          <p:nvPr>
            <p:ph type="sldNum" sz="quarter" idx="12"/>
          </p:nvPr>
        </p:nvSpPr>
        <p:spPr/>
        <p:txBody>
          <a:bodyPr/>
          <a:lstStyle>
            <a:lvl1pPr>
              <a:defRPr/>
            </a:lvl1pPr>
          </a:lstStyle>
          <a:p>
            <a:fld id="{7F2E2400-ECCB-478F-9703-29EE8728C9B9}" type="slidenum">
              <a:rPr lang="en-US" altLang="en-US"/>
              <a:pPr/>
              <a:t>‹#›</a:t>
            </a:fld>
            <a:endParaRPr lang="en-US" altLang="en-US"/>
          </a:p>
        </p:txBody>
      </p:sp>
    </p:spTree>
    <p:extLst>
      <p:ext uri="{BB962C8B-B14F-4D97-AF65-F5344CB8AC3E}">
        <p14:creationId xmlns:p14="http://schemas.microsoft.com/office/powerpoint/2010/main" val="428935942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16AA3-8C8D-BFA4-49A4-779C9AE80F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C56485-A5B7-4121-3944-FA5BFA4ECF01}"/>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91D212-6422-5766-90FC-86E2B528BE26}"/>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30ECB7-26B3-9462-089C-E443FD4403D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365A993C-2C11-B4BB-1DBB-35FAD01241E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65FE046-1C16-F9A2-E5E2-C14EC5E4949B}"/>
              </a:ext>
            </a:extLst>
          </p:cNvPr>
          <p:cNvSpPr>
            <a:spLocks noGrp="1"/>
          </p:cNvSpPr>
          <p:nvPr>
            <p:ph type="sldNum" sz="quarter" idx="12"/>
          </p:nvPr>
        </p:nvSpPr>
        <p:spPr/>
        <p:txBody>
          <a:bodyPr/>
          <a:lstStyle>
            <a:lvl1pPr>
              <a:defRPr/>
            </a:lvl1pPr>
          </a:lstStyle>
          <a:p>
            <a:fld id="{AC452865-25CB-45C0-90A6-C7DB4B39E58E}" type="slidenum">
              <a:rPr lang="en-US" altLang="en-US"/>
              <a:pPr/>
              <a:t>‹#›</a:t>
            </a:fld>
            <a:endParaRPr lang="en-US" altLang="en-US"/>
          </a:p>
        </p:txBody>
      </p:sp>
    </p:spTree>
    <p:extLst>
      <p:ext uri="{BB962C8B-B14F-4D97-AF65-F5344CB8AC3E}">
        <p14:creationId xmlns:p14="http://schemas.microsoft.com/office/powerpoint/2010/main" val="1105089110"/>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E66AC-1E1C-86D7-DA2B-08C7BABD50CC}"/>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05E9AF-AC5D-7F4D-C82B-931C490CF56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F08262-2E4A-E80C-53E3-CDD02E6BD596}"/>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D58270-D427-DDDD-4562-4F11632C296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68DC44-87D3-40AB-5471-F67D082D61B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C60C48-7E73-C579-51E0-14B1A55B1C3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6FF45013-CC10-E440-27C7-7EEC3AC07060}"/>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BE729A41-A62C-BF6D-9A39-C246A47B7CEF}"/>
              </a:ext>
            </a:extLst>
          </p:cNvPr>
          <p:cNvSpPr>
            <a:spLocks noGrp="1"/>
          </p:cNvSpPr>
          <p:nvPr>
            <p:ph type="sldNum" sz="quarter" idx="12"/>
          </p:nvPr>
        </p:nvSpPr>
        <p:spPr/>
        <p:txBody>
          <a:bodyPr/>
          <a:lstStyle>
            <a:lvl1pPr>
              <a:defRPr/>
            </a:lvl1pPr>
          </a:lstStyle>
          <a:p>
            <a:fld id="{CFC4A821-6E63-44E2-AFD0-33635A9A3A00}" type="slidenum">
              <a:rPr lang="en-US" altLang="en-US"/>
              <a:pPr/>
              <a:t>‹#›</a:t>
            </a:fld>
            <a:endParaRPr lang="en-US" altLang="en-US"/>
          </a:p>
        </p:txBody>
      </p:sp>
    </p:spTree>
    <p:extLst>
      <p:ext uri="{BB962C8B-B14F-4D97-AF65-F5344CB8AC3E}">
        <p14:creationId xmlns:p14="http://schemas.microsoft.com/office/powerpoint/2010/main" val="1135755587"/>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CC9F5-D14F-1544-242A-6678B7BAB1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E016B9-11EB-B63B-6794-24286CCF68A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712DB7DC-C613-D365-ACEA-D4DFAF2B8BC3}"/>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06988FA4-4AFF-56E5-D351-C02EDC2249DF}"/>
              </a:ext>
            </a:extLst>
          </p:cNvPr>
          <p:cNvSpPr>
            <a:spLocks noGrp="1"/>
          </p:cNvSpPr>
          <p:nvPr>
            <p:ph type="sldNum" sz="quarter" idx="12"/>
          </p:nvPr>
        </p:nvSpPr>
        <p:spPr/>
        <p:txBody>
          <a:bodyPr/>
          <a:lstStyle>
            <a:lvl1pPr>
              <a:defRPr/>
            </a:lvl1pPr>
          </a:lstStyle>
          <a:p>
            <a:fld id="{A515FDE1-8ECC-4530-8FF8-039D03E089C5}" type="slidenum">
              <a:rPr lang="en-US" altLang="en-US"/>
              <a:pPr/>
              <a:t>‹#›</a:t>
            </a:fld>
            <a:endParaRPr lang="en-US" altLang="en-US"/>
          </a:p>
        </p:txBody>
      </p:sp>
    </p:spTree>
    <p:extLst>
      <p:ext uri="{BB962C8B-B14F-4D97-AF65-F5344CB8AC3E}">
        <p14:creationId xmlns:p14="http://schemas.microsoft.com/office/powerpoint/2010/main" val="424787517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8A0EB8-7805-9599-594A-0A2E9A1CF7B3}"/>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A127FC72-58D9-BCE0-2B23-D7B2C9657840}"/>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599CE3E-3D24-DA69-31C4-2631646E87F7}"/>
              </a:ext>
            </a:extLst>
          </p:cNvPr>
          <p:cNvSpPr>
            <a:spLocks noGrp="1"/>
          </p:cNvSpPr>
          <p:nvPr>
            <p:ph type="sldNum" sz="quarter" idx="12"/>
          </p:nvPr>
        </p:nvSpPr>
        <p:spPr/>
        <p:txBody>
          <a:bodyPr/>
          <a:lstStyle>
            <a:lvl1pPr>
              <a:defRPr/>
            </a:lvl1pPr>
          </a:lstStyle>
          <a:p>
            <a:fld id="{AB6B960B-0535-4D2E-B17D-7AB9F7A770CF}" type="slidenum">
              <a:rPr lang="en-US" altLang="en-US"/>
              <a:pPr/>
              <a:t>‹#›</a:t>
            </a:fld>
            <a:endParaRPr lang="en-US" altLang="en-US"/>
          </a:p>
        </p:txBody>
      </p:sp>
    </p:spTree>
    <p:extLst>
      <p:ext uri="{BB962C8B-B14F-4D97-AF65-F5344CB8AC3E}">
        <p14:creationId xmlns:p14="http://schemas.microsoft.com/office/powerpoint/2010/main" val="199521442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A6B8-1E16-16DA-F420-464515D58D5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AA2772-44FF-0442-8801-6D938AAF976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CDD3D6-B873-EF40-3703-63D6EE4E6B0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A88A2D-37F7-A86C-3745-EB6358674C2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E34263E-0BF2-68A1-B466-DF63D00C4F7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5872B60-C862-824E-97EB-5E4BE7765D5E}"/>
              </a:ext>
            </a:extLst>
          </p:cNvPr>
          <p:cNvSpPr>
            <a:spLocks noGrp="1"/>
          </p:cNvSpPr>
          <p:nvPr>
            <p:ph type="sldNum" sz="quarter" idx="12"/>
          </p:nvPr>
        </p:nvSpPr>
        <p:spPr/>
        <p:txBody>
          <a:bodyPr/>
          <a:lstStyle>
            <a:lvl1pPr>
              <a:defRPr/>
            </a:lvl1pPr>
          </a:lstStyle>
          <a:p>
            <a:fld id="{7FD20BE5-4B5E-48C6-A018-7F9AB0CA5A4C}" type="slidenum">
              <a:rPr lang="en-US" altLang="en-US"/>
              <a:pPr/>
              <a:t>‹#›</a:t>
            </a:fld>
            <a:endParaRPr lang="en-US" altLang="en-US"/>
          </a:p>
        </p:txBody>
      </p:sp>
    </p:spTree>
    <p:extLst>
      <p:ext uri="{BB962C8B-B14F-4D97-AF65-F5344CB8AC3E}">
        <p14:creationId xmlns:p14="http://schemas.microsoft.com/office/powerpoint/2010/main" val="364472224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958B-A66D-4692-C7A4-25E472F256E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FB6C2D-E2C3-37B4-6539-938A080CA6B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CBD583-44C4-1914-913A-67FCAAE470C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BC0F1C-35BE-2B29-429A-4F9B42154E7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B11E34F-857D-D11A-EE77-766102C2EC8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2AD277F6-8F7B-5B8F-7E64-19ACFFC9D2C6}"/>
              </a:ext>
            </a:extLst>
          </p:cNvPr>
          <p:cNvSpPr>
            <a:spLocks noGrp="1"/>
          </p:cNvSpPr>
          <p:nvPr>
            <p:ph type="sldNum" sz="quarter" idx="12"/>
          </p:nvPr>
        </p:nvSpPr>
        <p:spPr/>
        <p:txBody>
          <a:bodyPr/>
          <a:lstStyle>
            <a:lvl1pPr>
              <a:defRPr/>
            </a:lvl1pPr>
          </a:lstStyle>
          <a:p>
            <a:fld id="{E67F0C43-E144-4583-870B-D48ED45A4F55}" type="slidenum">
              <a:rPr lang="en-US" altLang="en-US"/>
              <a:pPr/>
              <a:t>‹#›</a:t>
            </a:fld>
            <a:endParaRPr lang="en-US" altLang="en-US"/>
          </a:p>
        </p:txBody>
      </p:sp>
    </p:spTree>
    <p:extLst>
      <p:ext uri="{BB962C8B-B14F-4D97-AF65-F5344CB8AC3E}">
        <p14:creationId xmlns:p14="http://schemas.microsoft.com/office/powerpoint/2010/main" val="419371454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9BCA3-C667-D1D6-A571-B3AE8DA019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7D8AEE-ADB2-E492-FF43-54D14646E4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047969-8B86-366F-94DC-8CDFBBA1F77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4740CCE-B774-9A09-F18A-9FCE0F20C44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2576781-A4A3-3394-61FC-8796CF999060}"/>
              </a:ext>
            </a:extLst>
          </p:cNvPr>
          <p:cNvSpPr>
            <a:spLocks noGrp="1"/>
          </p:cNvSpPr>
          <p:nvPr>
            <p:ph type="sldNum" sz="quarter" idx="12"/>
          </p:nvPr>
        </p:nvSpPr>
        <p:spPr/>
        <p:txBody>
          <a:bodyPr/>
          <a:lstStyle>
            <a:lvl1pPr>
              <a:defRPr/>
            </a:lvl1pPr>
          </a:lstStyle>
          <a:p>
            <a:fld id="{8A7266DB-482B-42B7-854A-6C4E469C95AF}" type="slidenum">
              <a:rPr lang="en-US" altLang="en-US"/>
              <a:pPr/>
              <a:t>‹#›</a:t>
            </a:fld>
            <a:endParaRPr lang="en-US" altLang="en-US"/>
          </a:p>
        </p:txBody>
      </p:sp>
    </p:spTree>
    <p:extLst>
      <p:ext uri="{BB962C8B-B14F-4D97-AF65-F5344CB8AC3E}">
        <p14:creationId xmlns:p14="http://schemas.microsoft.com/office/powerpoint/2010/main" val="376540986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A89025-EAA3-6D83-570E-B54E44BE8A3E}"/>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F8D229-4DB2-C524-E7FF-237485C3A352}"/>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01B5B-48D2-CEF9-D732-09DA479C0BA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16F7CB1-BB54-B546-120B-3BE3AEF0680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7459C3B-EAE6-7537-8816-6DA635F058EA}"/>
              </a:ext>
            </a:extLst>
          </p:cNvPr>
          <p:cNvSpPr>
            <a:spLocks noGrp="1"/>
          </p:cNvSpPr>
          <p:nvPr>
            <p:ph type="sldNum" sz="quarter" idx="12"/>
          </p:nvPr>
        </p:nvSpPr>
        <p:spPr/>
        <p:txBody>
          <a:bodyPr/>
          <a:lstStyle>
            <a:lvl1pPr>
              <a:defRPr/>
            </a:lvl1pPr>
          </a:lstStyle>
          <a:p>
            <a:fld id="{9B95D10C-4CA4-46CC-954B-8FE44FD252D7}" type="slidenum">
              <a:rPr lang="en-US" altLang="en-US"/>
              <a:pPr/>
              <a:t>‹#›</a:t>
            </a:fld>
            <a:endParaRPr lang="en-US" altLang="en-US"/>
          </a:p>
        </p:txBody>
      </p:sp>
    </p:spTree>
    <p:extLst>
      <p:ext uri="{BB962C8B-B14F-4D97-AF65-F5344CB8AC3E}">
        <p14:creationId xmlns:p14="http://schemas.microsoft.com/office/powerpoint/2010/main" val="174156854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4754" name="Group 2">
            <a:extLst>
              <a:ext uri="{FF2B5EF4-FFF2-40B4-BE49-F238E27FC236}">
                <a16:creationId xmlns:a16="http://schemas.microsoft.com/office/drawing/2014/main" id="{B0900C92-1473-E43F-15E9-FA2EF590245C}"/>
              </a:ext>
            </a:extLst>
          </p:cNvPr>
          <p:cNvGrpSpPr>
            <a:grpSpLocks/>
          </p:cNvGrpSpPr>
          <p:nvPr/>
        </p:nvGrpSpPr>
        <p:grpSpPr bwMode="auto">
          <a:xfrm>
            <a:off x="0" y="0"/>
            <a:ext cx="9144000" cy="6858000"/>
            <a:chOff x="0" y="0"/>
            <a:chExt cx="5760" cy="4320"/>
          </a:xfrm>
        </p:grpSpPr>
        <p:grpSp>
          <p:nvGrpSpPr>
            <p:cNvPr id="74755" name="Group 3">
              <a:extLst>
                <a:ext uri="{FF2B5EF4-FFF2-40B4-BE49-F238E27FC236}">
                  <a16:creationId xmlns:a16="http://schemas.microsoft.com/office/drawing/2014/main" id="{5471CA72-3F2B-3826-D0FF-0ECC94D343E0}"/>
                </a:ext>
              </a:extLst>
            </p:cNvPr>
            <p:cNvGrpSpPr>
              <a:grpSpLocks/>
            </p:cNvGrpSpPr>
            <p:nvPr/>
          </p:nvGrpSpPr>
          <p:grpSpPr bwMode="auto">
            <a:xfrm>
              <a:off x="0" y="0"/>
              <a:ext cx="5760" cy="4320"/>
              <a:chOff x="0" y="0"/>
              <a:chExt cx="5760" cy="4320"/>
            </a:xfrm>
          </p:grpSpPr>
          <p:sp>
            <p:nvSpPr>
              <p:cNvPr id="74756" name="Rectangle 4">
                <a:extLst>
                  <a:ext uri="{FF2B5EF4-FFF2-40B4-BE49-F238E27FC236}">
                    <a16:creationId xmlns:a16="http://schemas.microsoft.com/office/drawing/2014/main" id="{AEB5C082-28B8-2F95-7FE2-D3EA097C50F5}"/>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74757" name="Rectangle 5">
                <a:extLst>
                  <a:ext uri="{FF2B5EF4-FFF2-40B4-BE49-F238E27FC236}">
                    <a16:creationId xmlns:a16="http://schemas.microsoft.com/office/drawing/2014/main" id="{C07A5AFD-2A57-78EA-F40C-6AF1031624DF}"/>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74758" name="Picture 6">
              <a:extLst>
                <a:ext uri="{FF2B5EF4-FFF2-40B4-BE49-F238E27FC236}">
                  <a16:creationId xmlns:a16="http://schemas.microsoft.com/office/drawing/2014/main" id="{40CDFD20-37D9-5358-9496-9C01F6CE2E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74759" name="Group 7">
              <a:extLst>
                <a:ext uri="{FF2B5EF4-FFF2-40B4-BE49-F238E27FC236}">
                  <a16:creationId xmlns:a16="http://schemas.microsoft.com/office/drawing/2014/main" id="{90CD6EF1-29C5-0CAD-B402-5727A92DCB58}"/>
                </a:ext>
              </a:extLst>
            </p:cNvPr>
            <p:cNvGrpSpPr>
              <a:grpSpLocks/>
            </p:cNvGrpSpPr>
            <p:nvPr/>
          </p:nvGrpSpPr>
          <p:grpSpPr bwMode="auto">
            <a:xfrm>
              <a:off x="648" y="0"/>
              <a:ext cx="97" cy="3613"/>
              <a:chOff x="226" y="0"/>
              <a:chExt cx="80" cy="3613"/>
            </a:xfrm>
          </p:grpSpPr>
          <p:sp>
            <p:nvSpPr>
              <p:cNvPr id="74760" name="Rectangle 8">
                <a:extLst>
                  <a:ext uri="{FF2B5EF4-FFF2-40B4-BE49-F238E27FC236}">
                    <a16:creationId xmlns:a16="http://schemas.microsoft.com/office/drawing/2014/main" id="{05B40C42-80F3-9B2F-2B6D-08A4B64EE39F}"/>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74761" name="Rectangle 9">
                <a:extLst>
                  <a:ext uri="{FF2B5EF4-FFF2-40B4-BE49-F238E27FC236}">
                    <a16:creationId xmlns:a16="http://schemas.microsoft.com/office/drawing/2014/main" id="{CC44541F-8302-3095-D8E9-C366290F0A7E}"/>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74762" name="Rectangle 10">
              <a:extLst>
                <a:ext uri="{FF2B5EF4-FFF2-40B4-BE49-F238E27FC236}">
                  <a16:creationId xmlns:a16="http://schemas.microsoft.com/office/drawing/2014/main" id="{01DE2808-C1DB-C6D7-99E5-B66D8DEBF3D6}"/>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74763" name="Rectangle 11">
            <a:extLst>
              <a:ext uri="{FF2B5EF4-FFF2-40B4-BE49-F238E27FC236}">
                <a16:creationId xmlns:a16="http://schemas.microsoft.com/office/drawing/2014/main" id="{13DAF3A9-79B2-8C75-88F3-36B4DE8E48D3}"/>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74764" name="Rectangle 12">
            <a:extLst>
              <a:ext uri="{FF2B5EF4-FFF2-40B4-BE49-F238E27FC236}">
                <a16:creationId xmlns:a16="http://schemas.microsoft.com/office/drawing/2014/main" id="{C46A4746-65FB-5C94-A562-C37EE4F459B6}"/>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74765" name="Rectangle 13">
            <a:extLst>
              <a:ext uri="{FF2B5EF4-FFF2-40B4-BE49-F238E27FC236}">
                <a16:creationId xmlns:a16="http://schemas.microsoft.com/office/drawing/2014/main" id="{AC54D0E4-3532-6E15-9038-A1BE02998205}"/>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74766" name="Rectangle 14">
            <a:extLst>
              <a:ext uri="{FF2B5EF4-FFF2-40B4-BE49-F238E27FC236}">
                <a16:creationId xmlns:a16="http://schemas.microsoft.com/office/drawing/2014/main" id="{71D23C42-6FAD-0DBE-D7E5-DB40F1F1F546}"/>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74767" name="Rectangle 15">
            <a:extLst>
              <a:ext uri="{FF2B5EF4-FFF2-40B4-BE49-F238E27FC236}">
                <a16:creationId xmlns:a16="http://schemas.microsoft.com/office/drawing/2014/main" id="{DA345FDF-8C70-4480-AF12-AF4AD9975BA5}"/>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A0F0A0BB-2C62-4C83-B1C4-1C4F2E4CA580}" type="slidenum">
              <a:rPr lang="en-US" altLang="en-US"/>
              <a:pPr/>
              <a:t>‹#›</a:t>
            </a:fld>
            <a:endParaRPr lang="en-US" altLang="en-US"/>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135C7-5DE7-81A0-3456-F11479C0DC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252F6E-036C-1780-146B-853541345B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302C3E-B42E-73B9-353E-B1A6884921B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24B6F57-2695-F41E-3EB8-D1791941EE2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5D7665A-535F-509F-C6AC-BA635A8F7C6A}"/>
              </a:ext>
            </a:extLst>
          </p:cNvPr>
          <p:cNvSpPr>
            <a:spLocks noGrp="1"/>
          </p:cNvSpPr>
          <p:nvPr>
            <p:ph type="sldNum" sz="quarter" idx="12"/>
          </p:nvPr>
        </p:nvSpPr>
        <p:spPr/>
        <p:txBody>
          <a:bodyPr/>
          <a:lstStyle>
            <a:lvl1pPr>
              <a:defRPr/>
            </a:lvl1pPr>
          </a:lstStyle>
          <a:p>
            <a:fld id="{F5BD465E-C758-4143-9A6E-37E836F1E1E3}" type="slidenum">
              <a:rPr lang="en-US" altLang="en-US"/>
              <a:pPr/>
              <a:t>‹#›</a:t>
            </a:fld>
            <a:endParaRPr lang="en-US" altLang="en-US"/>
          </a:p>
        </p:txBody>
      </p:sp>
    </p:spTree>
    <p:extLst>
      <p:ext uri="{BB962C8B-B14F-4D97-AF65-F5344CB8AC3E}">
        <p14:creationId xmlns:p14="http://schemas.microsoft.com/office/powerpoint/2010/main" val="250008487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7E678-32FF-15BF-92AE-F5A83F4ED28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97FF9E-7530-BD57-EEF1-655CB86387E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AE7D139-D820-B4DA-1138-E922CB79061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A32D125-6E95-A34F-EC48-BF535A743D5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B86EF60-0E20-E3B9-E5F5-B57E3FE86F71}"/>
              </a:ext>
            </a:extLst>
          </p:cNvPr>
          <p:cNvSpPr>
            <a:spLocks noGrp="1"/>
          </p:cNvSpPr>
          <p:nvPr>
            <p:ph type="sldNum" sz="quarter" idx="12"/>
          </p:nvPr>
        </p:nvSpPr>
        <p:spPr/>
        <p:txBody>
          <a:bodyPr/>
          <a:lstStyle>
            <a:lvl1pPr>
              <a:defRPr/>
            </a:lvl1pPr>
          </a:lstStyle>
          <a:p>
            <a:fld id="{075CE79B-7C1D-448A-B4DA-48DFBABAA8ED}" type="slidenum">
              <a:rPr lang="en-US" altLang="en-US"/>
              <a:pPr/>
              <a:t>‹#›</a:t>
            </a:fld>
            <a:endParaRPr lang="en-US" altLang="en-US"/>
          </a:p>
        </p:txBody>
      </p:sp>
    </p:spTree>
    <p:extLst>
      <p:ext uri="{BB962C8B-B14F-4D97-AF65-F5344CB8AC3E}">
        <p14:creationId xmlns:p14="http://schemas.microsoft.com/office/powerpoint/2010/main" val="336034499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ED76F-E9F6-7DF3-5E00-B2915C856E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37630A-A5EC-4309-D1E2-642BA14E5B01}"/>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91284F-4287-771A-B78D-CB1151D4F684}"/>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83137C-2BEF-41D3-4300-CF6F3EA7A1F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0BD4F86-8C8F-EEF4-8922-E5C2C37CCA2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BBFF3FC-2167-F5CE-46FC-72230DD7E51C}"/>
              </a:ext>
            </a:extLst>
          </p:cNvPr>
          <p:cNvSpPr>
            <a:spLocks noGrp="1"/>
          </p:cNvSpPr>
          <p:nvPr>
            <p:ph type="sldNum" sz="quarter" idx="12"/>
          </p:nvPr>
        </p:nvSpPr>
        <p:spPr/>
        <p:txBody>
          <a:bodyPr/>
          <a:lstStyle>
            <a:lvl1pPr>
              <a:defRPr/>
            </a:lvl1pPr>
          </a:lstStyle>
          <a:p>
            <a:fld id="{D8BB45A0-0B02-466A-9A4B-07FA4D869066}" type="slidenum">
              <a:rPr lang="en-US" altLang="en-US"/>
              <a:pPr/>
              <a:t>‹#›</a:t>
            </a:fld>
            <a:endParaRPr lang="en-US" altLang="en-US"/>
          </a:p>
        </p:txBody>
      </p:sp>
    </p:spTree>
    <p:extLst>
      <p:ext uri="{BB962C8B-B14F-4D97-AF65-F5344CB8AC3E}">
        <p14:creationId xmlns:p14="http://schemas.microsoft.com/office/powerpoint/2010/main" val="258937519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34716-BFA9-BE34-FC9C-37567746B15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02DE6B-EE97-FBFD-649F-3F9EF32DB6B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9DF82C-33F0-9CD1-D12C-D38E20DFEEBC}"/>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C807F8-3151-EBF9-1CDD-407181BE3FA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188328-BBBE-DF01-6644-ED5314EF1E15}"/>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B883BD-14DC-F28D-DBFC-AD045142EAFB}"/>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80DA2F0-A210-D195-65BB-5C93BAF2969E}"/>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4FACED8-ACF0-2994-68A5-9839986A5DE2}"/>
              </a:ext>
            </a:extLst>
          </p:cNvPr>
          <p:cNvSpPr>
            <a:spLocks noGrp="1"/>
          </p:cNvSpPr>
          <p:nvPr>
            <p:ph type="sldNum" sz="quarter" idx="12"/>
          </p:nvPr>
        </p:nvSpPr>
        <p:spPr/>
        <p:txBody>
          <a:bodyPr/>
          <a:lstStyle>
            <a:lvl1pPr>
              <a:defRPr/>
            </a:lvl1pPr>
          </a:lstStyle>
          <a:p>
            <a:fld id="{3E2E8972-B332-4A62-B833-7DA48F995191}" type="slidenum">
              <a:rPr lang="en-US" altLang="en-US"/>
              <a:pPr/>
              <a:t>‹#›</a:t>
            </a:fld>
            <a:endParaRPr lang="en-US" altLang="en-US"/>
          </a:p>
        </p:txBody>
      </p:sp>
    </p:spTree>
    <p:extLst>
      <p:ext uri="{BB962C8B-B14F-4D97-AF65-F5344CB8AC3E}">
        <p14:creationId xmlns:p14="http://schemas.microsoft.com/office/powerpoint/2010/main" val="200562366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44D9D-B4CF-300F-45C9-1F7D7F20A8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B39076-C561-4D1C-84AF-D16E1C1C751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414289FE-DC63-A965-77ED-6AA410376B19}"/>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ED3B3317-8E20-545A-9E1C-08C00001DEA7}"/>
              </a:ext>
            </a:extLst>
          </p:cNvPr>
          <p:cNvSpPr>
            <a:spLocks noGrp="1"/>
          </p:cNvSpPr>
          <p:nvPr>
            <p:ph type="sldNum" sz="quarter" idx="12"/>
          </p:nvPr>
        </p:nvSpPr>
        <p:spPr/>
        <p:txBody>
          <a:bodyPr/>
          <a:lstStyle>
            <a:lvl1pPr>
              <a:defRPr/>
            </a:lvl1pPr>
          </a:lstStyle>
          <a:p>
            <a:fld id="{012900DE-7906-404D-9EDD-9C323F3E1773}" type="slidenum">
              <a:rPr lang="en-US" altLang="en-US"/>
              <a:pPr/>
              <a:t>‹#›</a:t>
            </a:fld>
            <a:endParaRPr lang="en-US" altLang="en-US"/>
          </a:p>
        </p:txBody>
      </p:sp>
    </p:spTree>
    <p:extLst>
      <p:ext uri="{BB962C8B-B14F-4D97-AF65-F5344CB8AC3E}">
        <p14:creationId xmlns:p14="http://schemas.microsoft.com/office/powerpoint/2010/main" val="638315686"/>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5FA1A6-CAF8-4D0C-C491-0662DCFF882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A490734F-B7A2-3397-56E4-39D9D5A4555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28AD4BD9-4FF9-BEAC-2F22-DB11EC2BA9DD}"/>
              </a:ext>
            </a:extLst>
          </p:cNvPr>
          <p:cNvSpPr>
            <a:spLocks noGrp="1"/>
          </p:cNvSpPr>
          <p:nvPr>
            <p:ph type="sldNum" sz="quarter" idx="12"/>
          </p:nvPr>
        </p:nvSpPr>
        <p:spPr/>
        <p:txBody>
          <a:bodyPr/>
          <a:lstStyle>
            <a:lvl1pPr>
              <a:defRPr/>
            </a:lvl1pPr>
          </a:lstStyle>
          <a:p>
            <a:fld id="{B1607685-8CE2-4EF6-B9E6-169DB5A1508D}" type="slidenum">
              <a:rPr lang="en-US" altLang="en-US"/>
              <a:pPr/>
              <a:t>‹#›</a:t>
            </a:fld>
            <a:endParaRPr lang="en-US" altLang="en-US"/>
          </a:p>
        </p:txBody>
      </p:sp>
    </p:spTree>
    <p:extLst>
      <p:ext uri="{BB962C8B-B14F-4D97-AF65-F5344CB8AC3E}">
        <p14:creationId xmlns:p14="http://schemas.microsoft.com/office/powerpoint/2010/main" val="85506864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6871-DDE7-D3ED-43F7-E8F9A017E81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42BCD1-42F2-2B70-AA41-16C4618B93F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9BB364-8B2F-577C-25AC-6CDDAA9E2A0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738C6A-31F9-F4B8-6CE3-F118C95BCFE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95B8349-C706-7F49-BD3D-2DFD78BB438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824C1AB-C1D6-9DD3-8512-798478927D6D}"/>
              </a:ext>
            </a:extLst>
          </p:cNvPr>
          <p:cNvSpPr>
            <a:spLocks noGrp="1"/>
          </p:cNvSpPr>
          <p:nvPr>
            <p:ph type="sldNum" sz="quarter" idx="12"/>
          </p:nvPr>
        </p:nvSpPr>
        <p:spPr/>
        <p:txBody>
          <a:bodyPr/>
          <a:lstStyle>
            <a:lvl1pPr>
              <a:defRPr/>
            </a:lvl1pPr>
          </a:lstStyle>
          <a:p>
            <a:fld id="{1012D08D-BB3D-4CC6-91ED-F8E27C6ADDB8}" type="slidenum">
              <a:rPr lang="en-US" altLang="en-US"/>
              <a:pPr/>
              <a:t>‹#›</a:t>
            </a:fld>
            <a:endParaRPr lang="en-US" altLang="en-US"/>
          </a:p>
        </p:txBody>
      </p:sp>
    </p:spTree>
    <p:extLst>
      <p:ext uri="{BB962C8B-B14F-4D97-AF65-F5344CB8AC3E}">
        <p14:creationId xmlns:p14="http://schemas.microsoft.com/office/powerpoint/2010/main" val="2852454914"/>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8CBA5-B19C-4FFF-F992-434EB614627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BA2D4E-A842-5AC5-FE31-B94FD7A93C8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C31633-5745-1F25-6554-6B6E337523D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E417EF-88FC-784A-1732-D6EB1B82FC30}"/>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42F46F1-DBC0-0F15-37B9-E6AA8F99DF7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2158A3C-9204-EB9D-0F91-DABB3FAF34E0}"/>
              </a:ext>
            </a:extLst>
          </p:cNvPr>
          <p:cNvSpPr>
            <a:spLocks noGrp="1"/>
          </p:cNvSpPr>
          <p:nvPr>
            <p:ph type="sldNum" sz="quarter" idx="12"/>
          </p:nvPr>
        </p:nvSpPr>
        <p:spPr/>
        <p:txBody>
          <a:bodyPr/>
          <a:lstStyle>
            <a:lvl1pPr>
              <a:defRPr/>
            </a:lvl1pPr>
          </a:lstStyle>
          <a:p>
            <a:fld id="{12A09BD6-5A1F-4CF1-AEF7-A158B7B82EF8}" type="slidenum">
              <a:rPr lang="en-US" altLang="en-US"/>
              <a:pPr/>
              <a:t>‹#›</a:t>
            </a:fld>
            <a:endParaRPr lang="en-US" altLang="en-US"/>
          </a:p>
        </p:txBody>
      </p:sp>
    </p:spTree>
    <p:extLst>
      <p:ext uri="{BB962C8B-B14F-4D97-AF65-F5344CB8AC3E}">
        <p14:creationId xmlns:p14="http://schemas.microsoft.com/office/powerpoint/2010/main" val="2330213165"/>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7FBB0-9AD6-7CC6-8423-439B10D217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7F8834-5D2F-16EA-9170-8D1DE4B8BC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67EB-ACF3-6065-5592-0E926B86757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C2342BD-E587-BEBF-047A-3BA5FD959CF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783FF09-8300-E37D-2697-9C312E647B5A}"/>
              </a:ext>
            </a:extLst>
          </p:cNvPr>
          <p:cNvSpPr>
            <a:spLocks noGrp="1"/>
          </p:cNvSpPr>
          <p:nvPr>
            <p:ph type="sldNum" sz="quarter" idx="12"/>
          </p:nvPr>
        </p:nvSpPr>
        <p:spPr/>
        <p:txBody>
          <a:bodyPr/>
          <a:lstStyle>
            <a:lvl1pPr>
              <a:defRPr/>
            </a:lvl1pPr>
          </a:lstStyle>
          <a:p>
            <a:fld id="{13A2949F-A4E4-4C0E-A26A-6887AD2B2647}" type="slidenum">
              <a:rPr lang="en-US" altLang="en-US"/>
              <a:pPr/>
              <a:t>‹#›</a:t>
            </a:fld>
            <a:endParaRPr lang="en-US" altLang="en-US"/>
          </a:p>
        </p:txBody>
      </p:sp>
    </p:spTree>
    <p:extLst>
      <p:ext uri="{BB962C8B-B14F-4D97-AF65-F5344CB8AC3E}">
        <p14:creationId xmlns:p14="http://schemas.microsoft.com/office/powerpoint/2010/main" val="416790629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3373-925B-877B-FC97-62D1D467D242}"/>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A29D79-EDD1-E8EA-804F-6607F61443DB}"/>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AE3069-310F-9197-C44C-AADA3AFF853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DB25F6C-F418-D1B6-FF89-901FC435D30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025490E-DE0E-3609-E09A-6FB46B0F3629}"/>
              </a:ext>
            </a:extLst>
          </p:cNvPr>
          <p:cNvSpPr>
            <a:spLocks noGrp="1"/>
          </p:cNvSpPr>
          <p:nvPr>
            <p:ph type="sldNum" sz="quarter" idx="12"/>
          </p:nvPr>
        </p:nvSpPr>
        <p:spPr/>
        <p:txBody>
          <a:bodyPr/>
          <a:lstStyle>
            <a:lvl1pPr>
              <a:defRPr/>
            </a:lvl1pPr>
          </a:lstStyle>
          <a:p>
            <a:fld id="{2E1FFBD1-948D-432B-8ECF-10465D608905}" type="slidenum">
              <a:rPr lang="en-US" altLang="en-US"/>
              <a:pPr/>
              <a:t>‹#›</a:t>
            </a:fld>
            <a:endParaRPr lang="en-US" altLang="en-US"/>
          </a:p>
        </p:txBody>
      </p:sp>
    </p:spTree>
    <p:extLst>
      <p:ext uri="{BB962C8B-B14F-4D97-AF65-F5344CB8AC3E}">
        <p14:creationId xmlns:p14="http://schemas.microsoft.com/office/powerpoint/2010/main" val="2241271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66C0B-2348-48C0-CA1F-BC056B122E4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B2E6A1-3963-BDC9-0031-E345AD84806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7D1D69-3A5E-38C3-C5DD-7FC83A67162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2D3FD5C-5C5C-EB99-C3B7-D41858E844E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0694CC7-1545-579F-98EC-4D9668BE3F26}"/>
              </a:ext>
            </a:extLst>
          </p:cNvPr>
          <p:cNvSpPr>
            <a:spLocks noGrp="1"/>
          </p:cNvSpPr>
          <p:nvPr>
            <p:ph type="sldNum" sz="quarter" idx="12"/>
          </p:nvPr>
        </p:nvSpPr>
        <p:spPr/>
        <p:txBody>
          <a:bodyPr/>
          <a:lstStyle>
            <a:lvl1pPr>
              <a:defRPr/>
            </a:lvl1pPr>
          </a:lstStyle>
          <a:p>
            <a:fld id="{957AB962-3E44-4402-BF75-25361A65979F}" type="slidenum">
              <a:rPr lang="en-US" altLang="en-US"/>
              <a:pPr/>
              <a:t>‹#›</a:t>
            </a:fld>
            <a:endParaRPr lang="en-US" altLang="en-US"/>
          </a:p>
        </p:txBody>
      </p:sp>
    </p:spTree>
    <p:extLst>
      <p:ext uri="{BB962C8B-B14F-4D97-AF65-F5344CB8AC3E}">
        <p14:creationId xmlns:p14="http://schemas.microsoft.com/office/powerpoint/2010/main" val="340427122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E4E3C-5F76-7D7F-6B7A-1F0AF12A8B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5B35F8-5A7D-28B4-5340-B53BB1DD6A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687D27-DB62-8E54-3C89-24A288D55CD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13767CB-8DD9-8705-4BFF-A1E5B2E1DBF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C4C541A-3FE3-A909-ED0A-E9AC7B0A3C8C}"/>
              </a:ext>
            </a:extLst>
          </p:cNvPr>
          <p:cNvSpPr>
            <a:spLocks noGrp="1"/>
          </p:cNvSpPr>
          <p:nvPr>
            <p:ph type="sldNum" sz="quarter" idx="12"/>
          </p:nvPr>
        </p:nvSpPr>
        <p:spPr/>
        <p:txBody>
          <a:bodyPr/>
          <a:lstStyle>
            <a:lvl1pPr>
              <a:defRPr/>
            </a:lvl1pPr>
          </a:lstStyle>
          <a:p>
            <a:fld id="{9DE6350A-732C-4CC9-904B-5DD203BDA04A}" type="slidenum">
              <a:rPr lang="en-US" altLang="en-US"/>
              <a:pPr/>
              <a:t>‹#›</a:t>
            </a:fld>
            <a:endParaRPr lang="en-US" altLang="en-US"/>
          </a:p>
        </p:txBody>
      </p:sp>
    </p:spTree>
    <p:extLst>
      <p:ext uri="{BB962C8B-B14F-4D97-AF65-F5344CB8AC3E}">
        <p14:creationId xmlns:p14="http://schemas.microsoft.com/office/powerpoint/2010/main" val="220390930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36B1A-E088-2C2E-6011-830F259B837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F2E213-488B-8A9F-566C-EE53B6E7A9A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907235EB-5B7C-A8BC-5446-E18B22C8296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3E39BA8-320C-404D-4DC6-210B1464C63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156B39E-A049-9B29-3533-7DFC56E2DE40}"/>
              </a:ext>
            </a:extLst>
          </p:cNvPr>
          <p:cNvSpPr>
            <a:spLocks noGrp="1"/>
          </p:cNvSpPr>
          <p:nvPr>
            <p:ph type="sldNum" sz="quarter" idx="12"/>
          </p:nvPr>
        </p:nvSpPr>
        <p:spPr/>
        <p:txBody>
          <a:bodyPr/>
          <a:lstStyle>
            <a:lvl1pPr>
              <a:defRPr/>
            </a:lvl1pPr>
          </a:lstStyle>
          <a:p>
            <a:fld id="{0407A2B3-BC7F-45DD-8C17-F0D7B3C65683}" type="slidenum">
              <a:rPr lang="en-US" altLang="en-US"/>
              <a:pPr/>
              <a:t>‹#›</a:t>
            </a:fld>
            <a:endParaRPr lang="en-US" altLang="en-US"/>
          </a:p>
        </p:txBody>
      </p:sp>
    </p:spTree>
    <p:extLst>
      <p:ext uri="{BB962C8B-B14F-4D97-AF65-F5344CB8AC3E}">
        <p14:creationId xmlns:p14="http://schemas.microsoft.com/office/powerpoint/2010/main" val="3237862941"/>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E81A-D626-9B53-0D1F-D9926484C5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49F361-9CE4-C70B-1077-33CFBFFBDF1B}"/>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F14C6F-C30B-E8D5-FFC9-9B07E39B50D9}"/>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2DE366-BFE8-933E-E1B5-D1F553723D4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54E81F5-3413-0638-35FF-7D5717D0B55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3E34BE6-B4AD-8737-6535-B4C33C51164F}"/>
              </a:ext>
            </a:extLst>
          </p:cNvPr>
          <p:cNvSpPr>
            <a:spLocks noGrp="1"/>
          </p:cNvSpPr>
          <p:nvPr>
            <p:ph type="sldNum" sz="quarter" idx="12"/>
          </p:nvPr>
        </p:nvSpPr>
        <p:spPr/>
        <p:txBody>
          <a:bodyPr/>
          <a:lstStyle>
            <a:lvl1pPr>
              <a:defRPr/>
            </a:lvl1pPr>
          </a:lstStyle>
          <a:p>
            <a:fld id="{C1D3179B-C9DA-4355-9775-F555AE6670F2}" type="slidenum">
              <a:rPr lang="en-US" altLang="en-US"/>
              <a:pPr/>
              <a:t>‹#›</a:t>
            </a:fld>
            <a:endParaRPr lang="en-US" altLang="en-US"/>
          </a:p>
        </p:txBody>
      </p:sp>
    </p:spTree>
    <p:extLst>
      <p:ext uri="{BB962C8B-B14F-4D97-AF65-F5344CB8AC3E}">
        <p14:creationId xmlns:p14="http://schemas.microsoft.com/office/powerpoint/2010/main" val="4138714696"/>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2406A-EA59-CD14-821A-B41DF7E40ED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584B47-2FF3-8487-6CE8-F13B5EDE8AA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1279BA-3EB9-5291-8AF1-B1DEBCB01F2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5D8EFB-42BC-09FB-B754-E0C8E00DB88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443A0B-F9B5-81B6-E524-51C9921D71F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A136CB-3799-B29F-13D3-8AE012F8CBFF}"/>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05E9EA91-71EB-F846-3C71-ABAA130A3EE2}"/>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EC0BD53B-C6A7-EE7A-AC92-694F3B1C1A10}"/>
              </a:ext>
            </a:extLst>
          </p:cNvPr>
          <p:cNvSpPr>
            <a:spLocks noGrp="1"/>
          </p:cNvSpPr>
          <p:nvPr>
            <p:ph type="sldNum" sz="quarter" idx="12"/>
          </p:nvPr>
        </p:nvSpPr>
        <p:spPr/>
        <p:txBody>
          <a:bodyPr/>
          <a:lstStyle>
            <a:lvl1pPr>
              <a:defRPr/>
            </a:lvl1pPr>
          </a:lstStyle>
          <a:p>
            <a:fld id="{7441B8FA-7003-4EED-A0FD-94A3880E5ADC}" type="slidenum">
              <a:rPr lang="en-US" altLang="en-US"/>
              <a:pPr/>
              <a:t>‹#›</a:t>
            </a:fld>
            <a:endParaRPr lang="en-US" altLang="en-US"/>
          </a:p>
        </p:txBody>
      </p:sp>
    </p:spTree>
    <p:extLst>
      <p:ext uri="{BB962C8B-B14F-4D97-AF65-F5344CB8AC3E}">
        <p14:creationId xmlns:p14="http://schemas.microsoft.com/office/powerpoint/2010/main" val="20054177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955F9-2AC3-3D77-D1CB-8B7C0338EE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9785F3-355B-DE96-9372-AA4A3F8ED8CE}"/>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BC1A3DED-4A31-73C9-15E8-F83BF2EBF352}"/>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ADDAED89-9C62-4EB1-0399-D4CEB9947602}"/>
              </a:ext>
            </a:extLst>
          </p:cNvPr>
          <p:cNvSpPr>
            <a:spLocks noGrp="1"/>
          </p:cNvSpPr>
          <p:nvPr>
            <p:ph type="sldNum" sz="quarter" idx="12"/>
          </p:nvPr>
        </p:nvSpPr>
        <p:spPr/>
        <p:txBody>
          <a:bodyPr/>
          <a:lstStyle>
            <a:lvl1pPr>
              <a:defRPr/>
            </a:lvl1pPr>
          </a:lstStyle>
          <a:p>
            <a:fld id="{CCA96D9A-C49A-45BC-A429-2B5A30D5D151}" type="slidenum">
              <a:rPr lang="en-US" altLang="en-US"/>
              <a:pPr/>
              <a:t>‹#›</a:t>
            </a:fld>
            <a:endParaRPr lang="en-US" altLang="en-US"/>
          </a:p>
        </p:txBody>
      </p:sp>
    </p:spTree>
    <p:extLst>
      <p:ext uri="{BB962C8B-B14F-4D97-AF65-F5344CB8AC3E}">
        <p14:creationId xmlns:p14="http://schemas.microsoft.com/office/powerpoint/2010/main" val="3928493221"/>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2EFD36-F749-D907-1CB9-141B4B619A81}"/>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BFE06F8E-7C00-1AEE-6A1D-35A64F9F2BBA}"/>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BBE71114-C31D-F3CD-E12B-1F6B4A02AC4F}"/>
              </a:ext>
            </a:extLst>
          </p:cNvPr>
          <p:cNvSpPr>
            <a:spLocks noGrp="1"/>
          </p:cNvSpPr>
          <p:nvPr>
            <p:ph type="sldNum" sz="quarter" idx="12"/>
          </p:nvPr>
        </p:nvSpPr>
        <p:spPr/>
        <p:txBody>
          <a:bodyPr/>
          <a:lstStyle>
            <a:lvl1pPr>
              <a:defRPr/>
            </a:lvl1pPr>
          </a:lstStyle>
          <a:p>
            <a:fld id="{D9BC60F2-57E6-4624-AB49-4D69F08C65C8}" type="slidenum">
              <a:rPr lang="en-US" altLang="en-US"/>
              <a:pPr/>
              <a:t>‹#›</a:t>
            </a:fld>
            <a:endParaRPr lang="en-US" altLang="en-US"/>
          </a:p>
        </p:txBody>
      </p:sp>
    </p:spTree>
    <p:extLst>
      <p:ext uri="{BB962C8B-B14F-4D97-AF65-F5344CB8AC3E}">
        <p14:creationId xmlns:p14="http://schemas.microsoft.com/office/powerpoint/2010/main" val="3220166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1C666-8C9D-015A-6828-B1E740A9C70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2C966C-0748-A627-2AA3-FB109B7D39E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0FFA2-18B7-D097-C441-83BA202A46D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D4A410-E93B-B03B-3495-E4584DBDD29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A760BD4-BCEC-4037-11A4-FD91F9C7F56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D6E34A7-15AF-B19D-2C13-2DB5ADEA955E}"/>
              </a:ext>
            </a:extLst>
          </p:cNvPr>
          <p:cNvSpPr>
            <a:spLocks noGrp="1"/>
          </p:cNvSpPr>
          <p:nvPr>
            <p:ph type="sldNum" sz="quarter" idx="12"/>
          </p:nvPr>
        </p:nvSpPr>
        <p:spPr/>
        <p:txBody>
          <a:bodyPr/>
          <a:lstStyle>
            <a:lvl1pPr>
              <a:defRPr/>
            </a:lvl1pPr>
          </a:lstStyle>
          <a:p>
            <a:fld id="{149ACE53-5DEB-41E9-BFCF-C1C5CF84C2F2}" type="slidenum">
              <a:rPr lang="en-US" altLang="en-US"/>
              <a:pPr/>
              <a:t>‹#›</a:t>
            </a:fld>
            <a:endParaRPr lang="en-US" altLang="en-US"/>
          </a:p>
        </p:txBody>
      </p:sp>
    </p:spTree>
    <p:extLst>
      <p:ext uri="{BB962C8B-B14F-4D97-AF65-F5344CB8AC3E}">
        <p14:creationId xmlns:p14="http://schemas.microsoft.com/office/powerpoint/2010/main" val="196386303"/>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B6DB0-8F16-B7E0-FD84-F8706DC35D2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BFAA47-4658-0333-3145-8589CC6CEA7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318ACE-D174-BF7A-B043-5084C291B9A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5E1C3-30B5-17D0-EBEC-699007AB61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784DE0A-C35D-9BF4-91E3-3E9E8543147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2B4DACCE-1093-7E17-06C6-CACBAED3AF07}"/>
              </a:ext>
            </a:extLst>
          </p:cNvPr>
          <p:cNvSpPr>
            <a:spLocks noGrp="1"/>
          </p:cNvSpPr>
          <p:nvPr>
            <p:ph type="sldNum" sz="quarter" idx="12"/>
          </p:nvPr>
        </p:nvSpPr>
        <p:spPr/>
        <p:txBody>
          <a:bodyPr/>
          <a:lstStyle>
            <a:lvl1pPr>
              <a:defRPr/>
            </a:lvl1pPr>
          </a:lstStyle>
          <a:p>
            <a:fld id="{73550194-EBD3-4D2F-B627-F533CD28837F}" type="slidenum">
              <a:rPr lang="en-US" altLang="en-US"/>
              <a:pPr/>
              <a:t>‹#›</a:t>
            </a:fld>
            <a:endParaRPr lang="en-US" altLang="en-US"/>
          </a:p>
        </p:txBody>
      </p:sp>
    </p:spTree>
    <p:extLst>
      <p:ext uri="{BB962C8B-B14F-4D97-AF65-F5344CB8AC3E}">
        <p14:creationId xmlns:p14="http://schemas.microsoft.com/office/powerpoint/2010/main" val="342589921"/>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95067-097A-4500-09B9-04ABBA8398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72D1C9-DAD7-98C9-422D-586607E44C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3D06F-5CF0-17F1-6842-F41CB38FD51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AED91DC-AE59-9AB7-96C5-E58C171C729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7DF8EAF-252D-C340-B667-769A8DF3F229}"/>
              </a:ext>
            </a:extLst>
          </p:cNvPr>
          <p:cNvSpPr>
            <a:spLocks noGrp="1"/>
          </p:cNvSpPr>
          <p:nvPr>
            <p:ph type="sldNum" sz="quarter" idx="12"/>
          </p:nvPr>
        </p:nvSpPr>
        <p:spPr/>
        <p:txBody>
          <a:bodyPr/>
          <a:lstStyle>
            <a:lvl1pPr>
              <a:defRPr/>
            </a:lvl1pPr>
          </a:lstStyle>
          <a:p>
            <a:fld id="{1789D5B8-2E5D-49D8-966F-F512D5B3B220}" type="slidenum">
              <a:rPr lang="en-US" altLang="en-US"/>
              <a:pPr/>
              <a:t>‹#›</a:t>
            </a:fld>
            <a:endParaRPr lang="en-US" altLang="en-US"/>
          </a:p>
        </p:txBody>
      </p:sp>
    </p:spTree>
    <p:extLst>
      <p:ext uri="{BB962C8B-B14F-4D97-AF65-F5344CB8AC3E}">
        <p14:creationId xmlns:p14="http://schemas.microsoft.com/office/powerpoint/2010/main" val="346330125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2471B-80EF-314F-8956-826D4F936C40}"/>
              </a:ext>
            </a:extLst>
          </p:cNvPr>
          <p:cNvSpPr>
            <a:spLocks noGrp="1"/>
          </p:cNvSpPr>
          <p:nvPr>
            <p:ph type="title" orient="vert"/>
          </p:nvPr>
        </p:nvSpPr>
        <p:spPr>
          <a:xfrm>
            <a:off x="6515100" y="163513"/>
            <a:ext cx="1943100" cy="59324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476394-677D-E63A-4217-B8C5FB7985E0}"/>
              </a:ext>
            </a:extLst>
          </p:cNvPr>
          <p:cNvSpPr>
            <a:spLocks noGrp="1"/>
          </p:cNvSpPr>
          <p:nvPr>
            <p:ph type="body" orient="vert" idx="1"/>
          </p:nvPr>
        </p:nvSpPr>
        <p:spPr>
          <a:xfrm>
            <a:off x="685800" y="163513"/>
            <a:ext cx="5676900" cy="59324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5D74C-2F11-9961-BB9F-ED3A4D1FA50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944DD51-AF54-D63D-6E10-D51F4FAA28D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E1864C5-D95F-FF18-7350-0918C55E564B}"/>
              </a:ext>
            </a:extLst>
          </p:cNvPr>
          <p:cNvSpPr>
            <a:spLocks noGrp="1"/>
          </p:cNvSpPr>
          <p:nvPr>
            <p:ph type="sldNum" sz="quarter" idx="12"/>
          </p:nvPr>
        </p:nvSpPr>
        <p:spPr/>
        <p:txBody>
          <a:bodyPr/>
          <a:lstStyle>
            <a:lvl1pPr>
              <a:defRPr/>
            </a:lvl1pPr>
          </a:lstStyle>
          <a:p>
            <a:fld id="{8F4E58CA-3E56-48CB-A173-8FFB83FD402A}" type="slidenum">
              <a:rPr lang="en-US" altLang="en-US"/>
              <a:pPr/>
              <a:t>‹#›</a:t>
            </a:fld>
            <a:endParaRPr lang="en-US" altLang="en-US"/>
          </a:p>
        </p:txBody>
      </p:sp>
    </p:spTree>
    <p:extLst>
      <p:ext uri="{BB962C8B-B14F-4D97-AF65-F5344CB8AC3E}">
        <p14:creationId xmlns:p14="http://schemas.microsoft.com/office/powerpoint/2010/main" val="24059231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4/23/2023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25644144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4/23/2023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34295891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4/23/2023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24039607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4/23/2023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32470053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4/23/2023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27846486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4/23/2023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3807985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4/23/2023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12522980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4/23/2023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22950803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4/23/2023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20737403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4/23/2023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34063666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4/23/2023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3143417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47D2F9BC-1E7D-C552-D74C-0E87C14FAD68}"/>
              </a:ext>
            </a:extLst>
          </p:cNvPr>
          <p:cNvGrpSpPr>
            <a:grpSpLocks/>
          </p:cNvGrpSpPr>
          <p:nvPr/>
        </p:nvGrpSpPr>
        <p:grpSpPr bwMode="auto">
          <a:xfrm>
            <a:off x="0" y="0"/>
            <a:ext cx="9144000" cy="6858000"/>
            <a:chOff x="0" y="0"/>
            <a:chExt cx="5760" cy="4320"/>
          </a:xfrm>
        </p:grpSpPr>
        <p:grpSp>
          <p:nvGrpSpPr>
            <p:cNvPr id="5123" name="Group 3">
              <a:extLst>
                <a:ext uri="{FF2B5EF4-FFF2-40B4-BE49-F238E27FC236}">
                  <a16:creationId xmlns:a16="http://schemas.microsoft.com/office/drawing/2014/main" id="{F0112E6F-4A96-556D-B787-71F23CEF67AB}"/>
                </a:ext>
              </a:extLst>
            </p:cNvPr>
            <p:cNvGrpSpPr>
              <a:grpSpLocks/>
            </p:cNvGrpSpPr>
            <p:nvPr/>
          </p:nvGrpSpPr>
          <p:grpSpPr bwMode="auto">
            <a:xfrm>
              <a:off x="0" y="0"/>
              <a:ext cx="5760" cy="4320"/>
              <a:chOff x="0" y="0"/>
              <a:chExt cx="5760" cy="4320"/>
            </a:xfrm>
          </p:grpSpPr>
          <p:sp>
            <p:nvSpPr>
              <p:cNvPr id="5124" name="Rectangle 4">
                <a:extLst>
                  <a:ext uri="{FF2B5EF4-FFF2-40B4-BE49-F238E27FC236}">
                    <a16:creationId xmlns:a16="http://schemas.microsoft.com/office/drawing/2014/main" id="{6B95F234-D575-9932-8A33-8EA7C7DEAD4D}"/>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a:extLst>
                  <a:ext uri="{FF2B5EF4-FFF2-40B4-BE49-F238E27FC236}">
                    <a16:creationId xmlns:a16="http://schemas.microsoft.com/office/drawing/2014/main" id="{405BCF43-87CF-6B55-FF84-8A8AB889EA44}"/>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a:extLst>
                <a:ext uri="{FF2B5EF4-FFF2-40B4-BE49-F238E27FC236}">
                  <a16:creationId xmlns:a16="http://schemas.microsoft.com/office/drawing/2014/main" id="{98DFCA14-A9B5-7833-AF40-8BC2F780DF39}"/>
                </a:ext>
              </a:extLst>
            </p:cNvPr>
            <p:cNvGrpSpPr>
              <a:grpSpLocks/>
            </p:cNvGrpSpPr>
            <p:nvPr/>
          </p:nvGrpSpPr>
          <p:grpSpPr bwMode="auto">
            <a:xfrm>
              <a:off x="0" y="0"/>
              <a:ext cx="1667" cy="3613"/>
              <a:chOff x="0" y="0"/>
              <a:chExt cx="1667" cy="3613"/>
            </a:xfrm>
          </p:grpSpPr>
          <p:pic>
            <p:nvPicPr>
              <p:cNvPr id="5127" name="Picture 7">
                <a:extLst>
                  <a:ext uri="{FF2B5EF4-FFF2-40B4-BE49-F238E27FC236}">
                    <a16:creationId xmlns:a16="http://schemas.microsoft.com/office/drawing/2014/main" id="{2C467E34-1008-582F-3C4A-108BC9DC180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a:extLst>
                  <a:ext uri="{FF2B5EF4-FFF2-40B4-BE49-F238E27FC236}">
                    <a16:creationId xmlns:a16="http://schemas.microsoft.com/office/drawing/2014/main" id="{D7AD5FBB-B15B-6AC0-21DB-F3C17C9D807D}"/>
                  </a:ext>
                </a:extLst>
              </p:cNvPr>
              <p:cNvGrpSpPr>
                <a:grpSpLocks/>
              </p:cNvGrpSpPr>
              <p:nvPr/>
            </p:nvGrpSpPr>
            <p:grpSpPr bwMode="auto">
              <a:xfrm>
                <a:off x="226" y="0"/>
                <a:ext cx="80" cy="3613"/>
                <a:chOff x="226" y="0"/>
                <a:chExt cx="80" cy="3613"/>
              </a:xfrm>
            </p:grpSpPr>
            <p:sp>
              <p:nvSpPr>
                <p:cNvPr id="5129" name="Rectangle 9">
                  <a:extLst>
                    <a:ext uri="{FF2B5EF4-FFF2-40B4-BE49-F238E27FC236}">
                      <a16:creationId xmlns:a16="http://schemas.microsoft.com/office/drawing/2014/main" id="{8381EDCD-8F58-099A-B9C9-569D7E47DE5B}"/>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a:extLst>
                    <a:ext uri="{FF2B5EF4-FFF2-40B4-BE49-F238E27FC236}">
                      <a16:creationId xmlns:a16="http://schemas.microsoft.com/office/drawing/2014/main" id="{504263D4-5A9F-80F1-B25F-4F433F208DBF}"/>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a:extLst>
                  <a:ext uri="{FF2B5EF4-FFF2-40B4-BE49-F238E27FC236}">
                    <a16:creationId xmlns:a16="http://schemas.microsoft.com/office/drawing/2014/main" id="{6026E422-12A1-911D-F48E-38902730685D}"/>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a:extLst>
              <a:ext uri="{FF2B5EF4-FFF2-40B4-BE49-F238E27FC236}">
                <a16:creationId xmlns:a16="http://schemas.microsoft.com/office/drawing/2014/main" id="{9AFFF403-6D40-394A-4900-79D8A5B79394}"/>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33" name="Rectangle 13">
            <a:extLst>
              <a:ext uri="{FF2B5EF4-FFF2-40B4-BE49-F238E27FC236}">
                <a16:creationId xmlns:a16="http://schemas.microsoft.com/office/drawing/2014/main" id="{29CB60DE-18CC-DBF2-ABCD-837C8A2B5F34}"/>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34" name="Rectangle 14">
            <a:extLst>
              <a:ext uri="{FF2B5EF4-FFF2-40B4-BE49-F238E27FC236}">
                <a16:creationId xmlns:a16="http://schemas.microsoft.com/office/drawing/2014/main" id="{04A5F8DC-70DC-B588-770F-84C0670A71A9}"/>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5135" name="Rectangle 15">
            <a:extLst>
              <a:ext uri="{FF2B5EF4-FFF2-40B4-BE49-F238E27FC236}">
                <a16:creationId xmlns:a16="http://schemas.microsoft.com/office/drawing/2014/main" id="{9930B4A2-5217-F9BF-7287-4B0AF02C0D74}"/>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5136" name="Rectangle 16">
            <a:extLst>
              <a:ext uri="{FF2B5EF4-FFF2-40B4-BE49-F238E27FC236}">
                <a16:creationId xmlns:a16="http://schemas.microsoft.com/office/drawing/2014/main" id="{5400E716-879D-9459-90EC-F24868F55FC2}"/>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3F018F8B-CAE8-423A-A330-87B1BBEA6B5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2"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spd="slow">
    <p:fade/>
  </p:transition>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73730" name="Group 2">
            <a:extLst>
              <a:ext uri="{FF2B5EF4-FFF2-40B4-BE49-F238E27FC236}">
                <a16:creationId xmlns:a16="http://schemas.microsoft.com/office/drawing/2014/main" id="{BAC31285-6429-60C7-8D42-231ADF4785D0}"/>
              </a:ext>
            </a:extLst>
          </p:cNvPr>
          <p:cNvGrpSpPr>
            <a:grpSpLocks/>
          </p:cNvGrpSpPr>
          <p:nvPr/>
        </p:nvGrpSpPr>
        <p:grpSpPr bwMode="auto">
          <a:xfrm>
            <a:off x="0" y="0"/>
            <a:ext cx="9144000" cy="6858000"/>
            <a:chOff x="0" y="0"/>
            <a:chExt cx="5760" cy="4320"/>
          </a:xfrm>
        </p:grpSpPr>
        <p:grpSp>
          <p:nvGrpSpPr>
            <p:cNvPr id="73731" name="Group 3">
              <a:extLst>
                <a:ext uri="{FF2B5EF4-FFF2-40B4-BE49-F238E27FC236}">
                  <a16:creationId xmlns:a16="http://schemas.microsoft.com/office/drawing/2014/main" id="{1564D883-88EC-66D5-705C-AA4A0DF49BA3}"/>
                </a:ext>
              </a:extLst>
            </p:cNvPr>
            <p:cNvGrpSpPr>
              <a:grpSpLocks/>
            </p:cNvGrpSpPr>
            <p:nvPr/>
          </p:nvGrpSpPr>
          <p:grpSpPr bwMode="auto">
            <a:xfrm>
              <a:off x="0" y="0"/>
              <a:ext cx="5760" cy="4320"/>
              <a:chOff x="0" y="0"/>
              <a:chExt cx="5760" cy="4320"/>
            </a:xfrm>
          </p:grpSpPr>
          <p:sp>
            <p:nvSpPr>
              <p:cNvPr id="73732" name="Rectangle 4">
                <a:extLst>
                  <a:ext uri="{FF2B5EF4-FFF2-40B4-BE49-F238E27FC236}">
                    <a16:creationId xmlns:a16="http://schemas.microsoft.com/office/drawing/2014/main" id="{CA26D1EE-6E8A-0922-E0DA-D2DACE93E756}"/>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73733" name="Rectangle 5">
                <a:extLst>
                  <a:ext uri="{FF2B5EF4-FFF2-40B4-BE49-F238E27FC236}">
                    <a16:creationId xmlns:a16="http://schemas.microsoft.com/office/drawing/2014/main" id="{5A0EE0E4-BF32-8EE6-CB0E-9F1DE46F244B}"/>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73734" name="Group 6">
              <a:extLst>
                <a:ext uri="{FF2B5EF4-FFF2-40B4-BE49-F238E27FC236}">
                  <a16:creationId xmlns:a16="http://schemas.microsoft.com/office/drawing/2014/main" id="{875342C8-6E09-6872-23A1-8F3AB63F4F22}"/>
                </a:ext>
              </a:extLst>
            </p:cNvPr>
            <p:cNvGrpSpPr>
              <a:grpSpLocks/>
            </p:cNvGrpSpPr>
            <p:nvPr/>
          </p:nvGrpSpPr>
          <p:grpSpPr bwMode="auto">
            <a:xfrm>
              <a:off x="0" y="0"/>
              <a:ext cx="1667" cy="3613"/>
              <a:chOff x="0" y="0"/>
              <a:chExt cx="1667" cy="3613"/>
            </a:xfrm>
          </p:grpSpPr>
          <p:pic>
            <p:nvPicPr>
              <p:cNvPr id="73735" name="Picture 7">
                <a:extLst>
                  <a:ext uri="{FF2B5EF4-FFF2-40B4-BE49-F238E27FC236}">
                    <a16:creationId xmlns:a16="http://schemas.microsoft.com/office/drawing/2014/main" id="{C0541496-7581-2722-F8D4-46D35EAC28D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73736" name="Group 8">
                <a:extLst>
                  <a:ext uri="{FF2B5EF4-FFF2-40B4-BE49-F238E27FC236}">
                    <a16:creationId xmlns:a16="http://schemas.microsoft.com/office/drawing/2014/main" id="{CD66C666-C90B-6092-F857-C1CF086FC805}"/>
                  </a:ext>
                </a:extLst>
              </p:cNvPr>
              <p:cNvGrpSpPr>
                <a:grpSpLocks/>
              </p:cNvGrpSpPr>
              <p:nvPr/>
            </p:nvGrpSpPr>
            <p:grpSpPr bwMode="auto">
              <a:xfrm>
                <a:off x="226" y="0"/>
                <a:ext cx="80" cy="3613"/>
                <a:chOff x="226" y="0"/>
                <a:chExt cx="80" cy="3613"/>
              </a:xfrm>
            </p:grpSpPr>
            <p:sp>
              <p:nvSpPr>
                <p:cNvPr id="73737" name="Rectangle 9">
                  <a:extLst>
                    <a:ext uri="{FF2B5EF4-FFF2-40B4-BE49-F238E27FC236}">
                      <a16:creationId xmlns:a16="http://schemas.microsoft.com/office/drawing/2014/main" id="{A11B6A50-9D7B-7C72-BC5C-2B5FF7C2CFDC}"/>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73738" name="Rectangle 10">
                  <a:extLst>
                    <a:ext uri="{FF2B5EF4-FFF2-40B4-BE49-F238E27FC236}">
                      <a16:creationId xmlns:a16="http://schemas.microsoft.com/office/drawing/2014/main" id="{D00B5A8E-F33C-EF2F-C038-CFB190A25F76}"/>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73739" name="Rectangle 11">
                <a:extLst>
                  <a:ext uri="{FF2B5EF4-FFF2-40B4-BE49-F238E27FC236}">
                    <a16:creationId xmlns:a16="http://schemas.microsoft.com/office/drawing/2014/main" id="{A51B3039-9533-3873-7704-CAF5FAF68547}"/>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73740" name="Rectangle 12">
            <a:extLst>
              <a:ext uri="{FF2B5EF4-FFF2-40B4-BE49-F238E27FC236}">
                <a16:creationId xmlns:a16="http://schemas.microsoft.com/office/drawing/2014/main" id="{F818F5AE-3FE1-2719-E5E0-4D0521EE3C02}"/>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3741" name="Rectangle 13">
            <a:extLst>
              <a:ext uri="{FF2B5EF4-FFF2-40B4-BE49-F238E27FC236}">
                <a16:creationId xmlns:a16="http://schemas.microsoft.com/office/drawing/2014/main" id="{E094B186-C00E-BD9A-8932-4576DE228D9B}"/>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3742" name="Rectangle 14">
            <a:extLst>
              <a:ext uri="{FF2B5EF4-FFF2-40B4-BE49-F238E27FC236}">
                <a16:creationId xmlns:a16="http://schemas.microsoft.com/office/drawing/2014/main" id="{0C4295D1-1F99-C48B-783E-FFE8B90E3BD1}"/>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73743" name="Rectangle 15">
            <a:extLst>
              <a:ext uri="{FF2B5EF4-FFF2-40B4-BE49-F238E27FC236}">
                <a16:creationId xmlns:a16="http://schemas.microsoft.com/office/drawing/2014/main" id="{CFF2E446-C043-A5A7-0781-A1398522082C}"/>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73744" name="Rectangle 16">
            <a:extLst>
              <a:ext uri="{FF2B5EF4-FFF2-40B4-BE49-F238E27FC236}">
                <a16:creationId xmlns:a16="http://schemas.microsoft.com/office/drawing/2014/main" id="{863C833A-E0B7-35B3-92A4-100B9B2F98CB}"/>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CEED4FD1-79F1-45BA-A972-2FC3774AA74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9"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ransition spd="slow">
    <p:fade/>
  </p:transition>
  <p:txStyles>
    <p:titleStyle>
      <a:lvl1pPr algn="l" rtl="0" fontAlgn="base">
        <a:spcBef>
          <a:spcPct val="0"/>
        </a:spcBef>
        <a:spcAft>
          <a:spcPct val="0"/>
        </a:spcAft>
        <a:defRPr kumimoji="1" sz="4400" kern="1200">
          <a:solidFill>
            <a:schemeClr val="tx2"/>
          </a:solidFill>
          <a:latin typeface="+mj-lt"/>
          <a:ea typeface="+mj-ea"/>
          <a:cs typeface="+mj-cs"/>
        </a:defRPr>
      </a:lvl1pPr>
      <a:lvl2pPr algn="l" rtl="0" fontAlgn="base">
        <a:spcBef>
          <a:spcPct val="0"/>
        </a:spcBef>
        <a:spcAft>
          <a:spcPct val="0"/>
        </a:spcAft>
        <a:defRPr kumimoji="1" sz="4400">
          <a:solidFill>
            <a:schemeClr val="tx2"/>
          </a:solidFill>
          <a:latin typeface="Impact" panose="020B0806030902050204" pitchFamily="34" charset="0"/>
        </a:defRPr>
      </a:lvl2pPr>
      <a:lvl3pPr algn="l" rtl="0" fontAlgn="base">
        <a:spcBef>
          <a:spcPct val="0"/>
        </a:spcBef>
        <a:spcAft>
          <a:spcPct val="0"/>
        </a:spcAft>
        <a:defRPr kumimoji="1" sz="4400">
          <a:solidFill>
            <a:schemeClr val="tx2"/>
          </a:solidFill>
          <a:latin typeface="Impact" panose="020B0806030902050204" pitchFamily="34" charset="0"/>
        </a:defRPr>
      </a:lvl3pPr>
      <a:lvl4pPr algn="l" rtl="0" fontAlgn="base">
        <a:spcBef>
          <a:spcPct val="0"/>
        </a:spcBef>
        <a:spcAft>
          <a:spcPct val="0"/>
        </a:spcAft>
        <a:defRPr kumimoji="1" sz="4400">
          <a:solidFill>
            <a:schemeClr val="tx2"/>
          </a:solidFill>
          <a:latin typeface="Impact" panose="020B0806030902050204" pitchFamily="34" charset="0"/>
        </a:defRPr>
      </a:lvl4pPr>
      <a:lvl5pPr algn="l" rtl="0" fontAlgn="base">
        <a:spcBef>
          <a:spcPct val="0"/>
        </a:spcBef>
        <a:spcAft>
          <a:spcPct val="0"/>
        </a:spcAft>
        <a:defRPr kumimoji="1" sz="4400">
          <a:solidFill>
            <a:schemeClr val="tx2"/>
          </a:solidFill>
          <a:latin typeface="Impact" panose="020B0806030902050204" pitchFamily="34" charset="0"/>
        </a:defRPr>
      </a:lvl5pPr>
      <a:lvl6pPr marL="457200" algn="l" rtl="0" fontAlgn="base">
        <a:spcBef>
          <a:spcPct val="0"/>
        </a:spcBef>
        <a:spcAft>
          <a:spcPct val="0"/>
        </a:spcAft>
        <a:defRPr kumimoji="1" sz="4400">
          <a:solidFill>
            <a:schemeClr val="tx2"/>
          </a:solidFill>
          <a:latin typeface="Impact" panose="020B0806030902050204" pitchFamily="34" charset="0"/>
        </a:defRPr>
      </a:lvl6pPr>
      <a:lvl7pPr marL="914400" algn="l" rtl="0" fontAlgn="base">
        <a:spcBef>
          <a:spcPct val="0"/>
        </a:spcBef>
        <a:spcAft>
          <a:spcPct val="0"/>
        </a:spcAft>
        <a:defRPr kumimoji="1" sz="4400">
          <a:solidFill>
            <a:schemeClr val="tx2"/>
          </a:solidFill>
          <a:latin typeface="Impact" panose="020B0806030902050204" pitchFamily="34" charset="0"/>
        </a:defRPr>
      </a:lvl7pPr>
      <a:lvl8pPr marL="1371600" algn="l" rtl="0" fontAlgn="base">
        <a:spcBef>
          <a:spcPct val="0"/>
        </a:spcBef>
        <a:spcAft>
          <a:spcPct val="0"/>
        </a:spcAft>
        <a:defRPr kumimoji="1" sz="4400">
          <a:solidFill>
            <a:schemeClr val="tx2"/>
          </a:solidFill>
          <a:latin typeface="Impact" panose="020B0806030902050204" pitchFamily="34" charset="0"/>
        </a:defRPr>
      </a:lvl8pPr>
      <a:lvl9pPr marL="1828800" algn="l" rtl="0" fontAlgn="base">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DEF87033-2904-1C6B-7AE0-DD12EAEE14A8}"/>
              </a:ext>
            </a:extLst>
          </p:cNvPr>
          <p:cNvSpPr>
            <a:spLocks noGrp="1" noChangeArrowheads="1"/>
          </p:cNvSpPr>
          <p:nvPr>
            <p:ph type="title"/>
          </p:nvPr>
        </p:nvSpPr>
        <p:spPr bwMode="auto">
          <a:xfrm>
            <a:off x="685800" y="163513"/>
            <a:ext cx="7772400"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7043" name="Rectangle 3">
            <a:extLst>
              <a:ext uri="{FF2B5EF4-FFF2-40B4-BE49-F238E27FC236}">
                <a16:creationId xmlns:a16="http://schemas.microsoft.com/office/drawing/2014/main" id="{7A21972A-A5C3-5452-FAB9-3D03CE900E56}"/>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7044" name="Rectangle 4">
            <a:extLst>
              <a:ext uri="{FF2B5EF4-FFF2-40B4-BE49-F238E27FC236}">
                <a16:creationId xmlns:a16="http://schemas.microsoft.com/office/drawing/2014/main" id="{69646FA9-DB94-EB57-D80C-2E9C665D99C5}"/>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endParaRPr lang="en-US" altLang="en-US"/>
          </a:p>
        </p:txBody>
      </p:sp>
      <p:sp>
        <p:nvSpPr>
          <p:cNvPr id="87045" name="Rectangle 5">
            <a:extLst>
              <a:ext uri="{FF2B5EF4-FFF2-40B4-BE49-F238E27FC236}">
                <a16:creationId xmlns:a16="http://schemas.microsoft.com/office/drawing/2014/main" id="{DFA16681-CCFF-7FFF-E8D3-AACFD8076EC3}"/>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endParaRPr lang="en-US" altLang="en-US"/>
          </a:p>
        </p:txBody>
      </p:sp>
      <p:sp>
        <p:nvSpPr>
          <p:cNvPr id="87046" name="Rectangle 6">
            <a:extLst>
              <a:ext uri="{FF2B5EF4-FFF2-40B4-BE49-F238E27FC236}">
                <a16:creationId xmlns:a16="http://schemas.microsoft.com/office/drawing/2014/main" id="{71C6B80C-7BA5-968B-B471-40C28E8360E0}"/>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fld id="{7851A597-3C01-4029-967E-3F3BDA57034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ransition spd="slow">
    <p:fade/>
  </p:transition>
  <p:txStyles>
    <p:titleStyle>
      <a:lvl1pPr algn="ctr" rtl="0" fontAlgn="base">
        <a:spcBef>
          <a:spcPct val="0"/>
        </a:spcBef>
        <a:spcAft>
          <a:spcPct val="0"/>
        </a:spcAft>
        <a:defRPr sz="800" kern="12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4/23/2023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142566398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gbgm-umc.org/gifs/worldhistory/polycarp.jpg" TargetMode="Externa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hyperlink" Target="http://gbgm-umc.org/gifs/worldhistory/polycarp.jpg"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3" Type="http://schemas.openxmlformats.org/officeDocument/2006/relationships/hyperlink" Target="http://gbgm-umc.org/gifs/worldhistory/polycarp.jpg"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a:extLst>
              <a:ext uri="{FF2B5EF4-FFF2-40B4-BE49-F238E27FC236}">
                <a16:creationId xmlns:a16="http://schemas.microsoft.com/office/drawing/2014/main" id="{D8F016B0-AFDF-9362-25D5-B6FDC41DB887}"/>
              </a:ext>
            </a:extLst>
          </p:cNvPr>
          <p:cNvSpPr txBox="1">
            <a:spLocks noChangeArrowheads="1"/>
          </p:cNvSpPr>
          <p:nvPr/>
        </p:nvSpPr>
        <p:spPr bwMode="auto">
          <a:xfrm>
            <a:off x="2362200" y="16002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b="0">
              <a:solidFill>
                <a:srgbClr val="000000"/>
              </a:solidFill>
            </a:endParaRPr>
          </a:p>
        </p:txBody>
      </p:sp>
      <p:sp>
        <p:nvSpPr>
          <p:cNvPr id="16390" name="Text Box 6">
            <a:extLst>
              <a:ext uri="{FF2B5EF4-FFF2-40B4-BE49-F238E27FC236}">
                <a16:creationId xmlns:a16="http://schemas.microsoft.com/office/drawing/2014/main" id="{BB2D1862-D9DC-8237-AFD6-A8464D9E35BD}"/>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00000"/>
                </a:solidFill>
              </a:rPr>
              <a:t>Letters To Seven Church of Asia</a:t>
            </a:r>
          </a:p>
          <a:p>
            <a:pPr algn="ctr">
              <a:spcBef>
                <a:spcPct val="50000"/>
              </a:spcBef>
            </a:pPr>
            <a:r>
              <a:rPr lang="en-US" altLang="en-US" sz="3200" b="0" i="1">
                <a:solidFill>
                  <a:srgbClr val="000000"/>
                </a:solidFill>
              </a:rPr>
              <a:t>(Rev. 2-3)</a:t>
            </a:r>
          </a:p>
        </p:txBody>
      </p:sp>
      <p:sp>
        <p:nvSpPr>
          <p:cNvPr id="16391" name="Text Box 7">
            <a:extLst>
              <a:ext uri="{FF2B5EF4-FFF2-40B4-BE49-F238E27FC236}">
                <a16:creationId xmlns:a16="http://schemas.microsoft.com/office/drawing/2014/main" id="{824A503E-6348-8B0B-7CA8-B90D29C62472}"/>
              </a:ext>
            </a:extLst>
          </p:cNvPr>
          <p:cNvSpPr txBox="1">
            <a:spLocks noChangeArrowheads="1"/>
          </p:cNvSpPr>
          <p:nvPr/>
        </p:nvSpPr>
        <p:spPr bwMode="auto">
          <a:xfrm>
            <a:off x="1524000" y="2362200"/>
            <a:ext cx="678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50838" algn="l"/>
              </a:tabLst>
              <a:defRPr sz="2400">
                <a:solidFill>
                  <a:schemeClr val="tx1"/>
                </a:solidFill>
                <a:latin typeface="Times New Roman" panose="02020603050405020304" pitchFamily="18" charset="0"/>
              </a:defRPr>
            </a:lvl1pPr>
            <a:lvl2pPr>
              <a:tabLst>
                <a:tab pos="350838" algn="l"/>
              </a:tabLst>
              <a:defRPr sz="2400">
                <a:solidFill>
                  <a:schemeClr val="tx1"/>
                </a:solidFill>
                <a:latin typeface="Times New Roman" panose="02020603050405020304" pitchFamily="18" charset="0"/>
              </a:defRPr>
            </a:lvl2pPr>
            <a:lvl3pPr>
              <a:tabLst>
                <a:tab pos="350838" algn="l"/>
              </a:tabLst>
              <a:defRPr sz="2400">
                <a:solidFill>
                  <a:schemeClr val="tx1"/>
                </a:solidFill>
                <a:latin typeface="Times New Roman" panose="02020603050405020304" pitchFamily="18" charset="0"/>
              </a:defRPr>
            </a:lvl3pPr>
            <a:lvl4pPr>
              <a:tabLst>
                <a:tab pos="350838" algn="l"/>
              </a:tabLst>
              <a:defRPr sz="2400">
                <a:solidFill>
                  <a:schemeClr val="tx1"/>
                </a:solidFill>
                <a:latin typeface="Times New Roman" panose="02020603050405020304" pitchFamily="18" charset="0"/>
              </a:defRPr>
            </a:lvl4pPr>
            <a:lvl5pPr>
              <a:tabLst>
                <a:tab pos="35083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9pPr>
          </a:lstStyle>
          <a:p>
            <a:pPr>
              <a:spcBef>
                <a:spcPct val="50000"/>
              </a:spcBef>
              <a:buFontTx/>
              <a:buChar char="•"/>
            </a:pPr>
            <a:r>
              <a:rPr lang="en-US" altLang="en-US" sz="2800" b="0">
                <a:solidFill>
                  <a:schemeClr val="folHlink"/>
                </a:solidFill>
              </a:rPr>
              <a:t> Some were </a:t>
            </a:r>
            <a:r>
              <a:rPr lang="en-US" altLang="en-US" sz="2800" u="sng">
                <a:solidFill>
                  <a:schemeClr val="folHlink"/>
                </a:solidFill>
              </a:rPr>
              <a:t>good</a:t>
            </a:r>
            <a:r>
              <a:rPr lang="en-US" altLang="en-US" sz="2800" b="0">
                <a:solidFill>
                  <a:schemeClr val="folHlink"/>
                </a:solidFill>
              </a:rPr>
              <a:t> (Smyrna, Philadelphia)</a:t>
            </a:r>
          </a:p>
          <a:p>
            <a:pPr>
              <a:spcBef>
                <a:spcPct val="50000"/>
              </a:spcBef>
              <a:buFontTx/>
              <a:buChar char="•"/>
            </a:pPr>
            <a:r>
              <a:rPr lang="en-US" altLang="en-US" sz="2800" b="0">
                <a:solidFill>
                  <a:schemeClr val="folHlink"/>
                </a:solidFill>
              </a:rPr>
              <a:t> Some were </a:t>
            </a:r>
            <a:r>
              <a:rPr lang="en-US" altLang="en-US" sz="2800" u="sng">
                <a:solidFill>
                  <a:schemeClr val="folHlink"/>
                </a:solidFill>
              </a:rPr>
              <a:t>good / bad</a:t>
            </a:r>
            <a:r>
              <a:rPr lang="en-US" altLang="en-US" sz="2800" b="0">
                <a:solidFill>
                  <a:schemeClr val="folHlink"/>
                </a:solidFill>
              </a:rPr>
              <a:t> (Ephesus, Pergomas, 	Thyatira, Sardis)</a:t>
            </a:r>
          </a:p>
          <a:p>
            <a:pPr>
              <a:spcBef>
                <a:spcPct val="50000"/>
              </a:spcBef>
              <a:buFontTx/>
              <a:buChar char="•"/>
            </a:pPr>
            <a:r>
              <a:rPr lang="en-US" altLang="en-US" sz="2800" b="0">
                <a:solidFill>
                  <a:schemeClr val="folHlink"/>
                </a:solidFill>
              </a:rPr>
              <a:t> One was </a:t>
            </a:r>
            <a:r>
              <a:rPr lang="en-US" altLang="en-US" sz="2800" u="sng">
                <a:solidFill>
                  <a:schemeClr val="folHlink"/>
                </a:solidFill>
              </a:rPr>
              <a:t>bad</a:t>
            </a:r>
            <a:r>
              <a:rPr lang="en-US" altLang="en-US" sz="2800" b="0">
                <a:solidFill>
                  <a:schemeClr val="folHlink"/>
                </a:solidFill>
              </a:rPr>
              <a:t> (Laodicea)</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a:extLst>
              <a:ext uri="{FF2B5EF4-FFF2-40B4-BE49-F238E27FC236}">
                <a16:creationId xmlns:a16="http://schemas.microsoft.com/office/drawing/2014/main" id="{294AEB3A-0576-2DB0-DCE1-DCD01FC5BB6D}"/>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00000"/>
                </a:solidFill>
              </a:rPr>
              <a:t>Letters To Seven Church of Asia</a:t>
            </a:r>
          </a:p>
          <a:p>
            <a:pPr algn="ctr">
              <a:spcBef>
                <a:spcPct val="50000"/>
              </a:spcBef>
            </a:pPr>
            <a:r>
              <a:rPr lang="en-US" altLang="en-US" sz="3200" b="0" i="1">
                <a:solidFill>
                  <a:srgbClr val="000000"/>
                </a:solidFill>
              </a:rPr>
              <a:t>(Rev. 2-3)</a:t>
            </a:r>
          </a:p>
        </p:txBody>
      </p:sp>
      <p:sp>
        <p:nvSpPr>
          <p:cNvPr id="17413" name="Oval 5">
            <a:extLst>
              <a:ext uri="{FF2B5EF4-FFF2-40B4-BE49-F238E27FC236}">
                <a16:creationId xmlns:a16="http://schemas.microsoft.com/office/drawing/2014/main" id="{EC1FF392-E12F-1EE3-E8DA-7305081A6A04}"/>
              </a:ext>
            </a:extLst>
          </p:cNvPr>
          <p:cNvSpPr>
            <a:spLocks noChangeArrowheads="1"/>
          </p:cNvSpPr>
          <p:nvPr/>
        </p:nvSpPr>
        <p:spPr bwMode="auto">
          <a:xfrm>
            <a:off x="16764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p:txBody>
      </p:sp>
      <p:sp>
        <p:nvSpPr>
          <p:cNvPr id="17414" name="Oval 6">
            <a:extLst>
              <a:ext uri="{FF2B5EF4-FFF2-40B4-BE49-F238E27FC236}">
                <a16:creationId xmlns:a16="http://schemas.microsoft.com/office/drawing/2014/main" id="{76609F74-2D46-3FB2-727A-19039CC6E337}"/>
              </a:ext>
            </a:extLst>
          </p:cNvPr>
          <p:cNvSpPr>
            <a:spLocks noChangeArrowheads="1"/>
          </p:cNvSpPr>
          <p:nvPr/>
        </p:nvSpPr>
        <p:spPr bwMode="auto">
          <a:xfrm>
            <a:off x="55626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p:txBody>
      </p:sp>
      <p:sp>
        <p:nvSpPr>
          <p:cNvPr id="17415" name="Oval 7">
            <a:extLst>
              <a:ext uri="{FF2B5EF4-FFF2-40B4-BE49-F238E27FC236}">
                <a16:creationId xmlns:a16="http://schemas.microsoft.com/office/drawing/2014/main" id="{FC800E70-23ED-D8D4-9641-95FC5FA37E18}"/>
              </a:ext>
            </a:extLst>
          </p:cNvPr>
          <p:cNvSpPr>
            <a:spLocks noChangeArrowheads="1"/>
          </p:cNvSpPr>
          <p:nvPr/>
        </p:nvSpPr>
        <p:spPr bwMode="auto">
          <a:xfrm>
            <a:off x="4419600" y="24384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6" name="Oval 8">
            <a:extLst>
              <a:ext uri="{FF2B5EF4-FFF2-40B4-BE49-F238E27FC236}">
                <a16:creationId xmlns:a16="http://schemas.microsoft.com/office/drawing/2014/main" id="{DE7420E6-E327-C951-42BB-F0463B12114C}"/>
              </a:ext>
            </a:extLst>
          </p:cNvPr>
          <p:cNvSpPr>
            <a:spLocks noChangeArrowheads="1"/>
          </p:cNvSpPr>
          <p:nvPr/>
        </p:nvSpPr>
        <p:spPr bwMode="auto">
          <a:xfrm>
            <a:off x="7696200" y="1828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7" name="Oval 9">
            <a:extLst>
              <a:ext uri="{FF2B5EF4-FFF2-40B4-BE49-F238E27FC236}">
                <a16:creationId xmlns:a16="http://schemas.microsoft.com/office/drawing/2014/main" id="{AFF3E8D0-4822-FAD1-2B3D-9F6EF7ADDA16}"/>
              </a:ext>
            </a:extLst>
          </p:cNvPr>
          <p:cNvSpPr>
            <a:spLocks noChangeArrowheads="1"/>
          </p:cNvSpPr>
          <p:nvPr/>
        </p:nvSpPr>
        <p:spPr bwMode="auto">
          <a:xfrm>
            <a:off x="6553200" y="25146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8" name="Oval 10">
            <a:extLst>
              <a:ext uri="{FF2B5EF4-FFF2-40B4-BE49-F238E27FC236}">
                <a16:creationId xmlns:a16="http://schemas.microsoft.com/office/drawing/2014/main" id="{D79F9584-67AD-3255-63F8-383369B51F25}"/>
              </a:ext>
            </a:extLst>
          </p:cNvPr>
          <p:cNvSpPr>
            <a:spLocks noChangeArrowheads="1"/>
          </p:cNvSpPr>
          <p:nvPr/>
        </p:nvSpPr>
        <p:spPr bwMode="auto">
          <a:xfrm>
            <a:off x="3429000" y="19050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9" name="Oval 11">
            <a:extLst>
              <a:ext uri="{FF2B5EF4-FFF2-40B4-BE49-F238E27FC236}">
                <a16:creationId xmlns:a16="http://schemas.microsoft.com/office/drawing/2014/main" id="{39B3358C-414B-5907-A012-7956A6A22068}"/>
              </a:ext>
            </a:extLst>
          </p:cNvPr>
          <p:cNvSpPr>
            <a:spLocks noChangeArrowheads="1"/>
          </p:cNvSpPr>
          <p:nvPr/>
        </p:nvSpPr>
        <p:spPr bwMode="auto">
          <a:xfrm>
            <a:off x="2590800" y="2590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Bad</a:t>
            </a:r>
          </a:p>
        </p:txBody>
      </p:sp>
      <p:sp>
        <p:nvSpPr>
          <p:cNvPr id="17420" name="Text Box 12">
            <a:extLst>
              <a:ext uri="{FF2B5EF4-FFF2-40B4-BE49-F238E27FC236}">
                <a16:creationId xmlns:a16="http://schemas.microsoft.com/office/drawing/2014/main" id="{B3003885-9DC9-C94E-C998-886C4750286C}"/>
              </a:ext>
            </a:extLst>
          </p:cNvPr>
          <p:cNvSpPr txBox="1">
            <a:spLocks noChangeArrowheads="1"/>
          </p:cNvSpPr>
          <p:nvPr/>
        </p:nvSpPr>
        <p:spPr bwMode="auto">
          <a:xfrm>
            <a:off x="1524000" y="3733800"/>
            <a:ext cx="7239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68275">
              <a:defRPr sz="2400">
                <a:solidFill>
                  <a:schemeClr val="tx1"/>
                </a:solidFill>
                <a:latin typeface="Times New Roman" panose="02020603050405020304" pitchFamily="18" charset="0"/>
              </a:defRPr>
            </a:lvl1pPr>
            <a:lvl2pPr defTabSz="168275">
              <a:defRPr sz="2400">
                <a:solidFill>
                  <a:schemeClr val="tx1"/>
                </a:solidFill>
                <a:latin typeface="Times New Roman" panose="02020603050405020304" pitchFamily="18" charset="0"/>
              </a:defRPr>
            </a:lvl2pPr>
            <a:lvl3pPr defTabSz="168275">
              <a:defRPr sz="2400">
                <a:solidFill>
                  <a:schemeClr val="tx1"/>
                </a:solidFill>
                <a:latin typeface="Times New Roman" panose="02020603050405020304" pitchFamily="18" charset="0"/>
              </a:defRPr>
            </a:lvl3pPr>
            <a:lvl4pPr defTabSz="168275">
              <a:defRPr sz="2400">
                <a:solidFill>
                  <a:schemeClr val="tx1"/>
                </a:solidFill>
                <a:latin typeface="Times New Roman" panose="02020603050405020304" pitchFamily="18" charset="0"/>
              </a:defRPr>
            </a:lvl4pPr>
            <a:lvl5pPr defTabSz="168275">
              <a:defRPr sz="2400">
                <a:solidFill>
                  <a:schemeClr val="tx1"/>
                </a:solidFill>
                <a:latin typeface="Times New Roman" panose="02020603050405020304" pitchFamily="18" charset="0"/>
              </a:defRPr>
            </a:lvl5pPr>
            <a:lvl6pPr defTabSz="168275" eaLnBrk="0" fontAlgn="base" hangingPunct="0">
              <a:spcBef>
                <a:spcPct val="0"/>
              </a:spcBef>
              <a:spcAft>
                <a:spcPct val="0"/>
              </a:spcAft>
              <a:defRPr sz="2400">
                <a:solidFill>
                  <a:schemeClr val="tx1"/>
                </a:solidFill>
                <a:latin typeface="Times New Roman" panose="02020603050405020304" pitchFamily="18" charset="0"/>
              </a:defRPr>
            </a:lvl6pPr>
            <a:lvl7pPr defTabSz="168275" eaLnBrk="0" fontAlgn="base" hangingPunct="0">
              <a:spcBef>
                <a:spcPct val="0"/>
              </a:spcBef>
              <a:spcAft>
                <a:spcPct val="0"/>
              </a:spcAft>
              <a:defRPr sz="2400">
                <a:solidFill>
                  <a:schemeClr val="tx1"/>
                </a:solidFill>
                <a:latin typeface="Times New Roman" panose="02020603050405020304" pitchFamily="18" charset="0"/>
              </a:defRPr>
            </a:lvl7pPr>
            <a:lvl8pPr defTabSz="168275" eaLnBrk="0" fontAlgn="base" hangingPunct="0">
              <a:spcBef>
                <a:spcPct val="0"/>
              </a:spcBef>
              <a:spcAft>
                <a:spcPct val="0"/>
              </a:spcAft>
              <a:defRPr sz="2400">
                <a:solidFill>
                  <a:schemeClr val="tx1"/>
                </a:solidFill>
                <a:latin typeface="Times New Roman" panose="02020603050405020304" pitchFamily="18" charset="0"/>
              </a:defRPr>
            </a:lvl8pPr>
            <a:lvl9pPr defTabSz="1682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buFontTx/>
              <a:buChar char="•"/>
            </a:pPr>
            <a:r>
              <a:rPr lang="en-US" altLang="en-US" b="0">
                <a:solidFill>
                  <a:srgbClr val="000000"/>
                </a:solidFill>
              </a:rPr>
              <a:t> Most of us would like to be in GOOD church (no 	condemnation)</a:t>
            </a:r>
          </a:p>
          <a:p>
            <a:pPr>
              <a:spcBef>
                <a:spcPct val="50000"/>
              </a:spcBef>
              <a:buFontTx/>
              <a:buChar char="•"/>
            </a:pPr>
            <a:r>
              <a:rPr lang="en-US" altLang="en-US" b="0">
                <a:solidFill>
                  <a:srgbClr val="000000"/>
                </a:solidFill>
              </a:rPr>
              <a:t> None of us would have anything to do with a BAD 	church (no commendation)</a:t>
            </a:r>
          </a:p>
          <a:p>
            <a:pPr>
              <a:spcBef>
                <a:spcPct val="50000"/>
              </a:spcBef>
              <a:buFontTx/>
              <a:buChar char="•"/>
            </a:pPr>
            <a:r>
              <a:rPr lang="en-US" altLang="en-US" b="0">
                <a:solidFill>
                  <a:srgbClr val="000000"/>
                </a:solidFill>
              </a:rPr>
              <a:t> Reality: may be in a church that is GOOD / BAD 	(Some commendation &amp; Some condemnation)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7420">
                                            <p:txEl>
                                              <p:pRg st="0" end="0"/>
                                            </p:txEl>
                                          </p:spTgt>
                                        </p:tgtEl>
                                        <p:attrNameLst>
                                          <p:attrName>style.visibility</p:attrName>
                                        </p:attrNameLst>
                                      </p:cBhvr>
                                      <p:to>
                                        <p:strVal val="visible"/>
                                      </p:to>
                                    </p:set>
                                    <p:anim calcmode="lin" valueType="num">
                                      <p:cBhvr additive="base">
                                        <p:cTn id="7" dur="500" fill="hold"/>
                                        <p:tgtEl>
                                          <p:spTgt spid="174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7420">
                                            <p:txEl>
                                              <p:pRg st="1" end="1"/>
                                            </p:txEl>
                                          </p:spTgt>
                                        </p:tgtEl>
                                        <p:attrNameLst>
                                          <p:attrName>style.visibility</p:attrName>
                                        </p:attrNameLst>
                                      </p:cBhvr>
                                      <p:to>
                                        <p:strVal val="visible"/>
                                      </p:to>
                                    </p:set>
                                    <p:anim calcmode="lin" valueType="num">
                                      <p:cBhvr additive="base">
                                        <p:cTn id="13" dur="500" fill="hold"/>
                                        <p:tgtEl>
                                          <p:spTgt spid="1742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17420">
                                            <p:txEl>
                                              <p:pRg st="2" end="2"/>
                                            </p:txEl>
                                          </p:spTgt>
                                        </p:tgtEl>
                                        <p:attrNameLst>
                                          <p:attrName>style.visibility</p:attrName>
                                        </p:attrNameLst>
                                      </p:cBhvr>
                                      <p:to>
                                        <p:strVal val="visible"/>
                                      </p:to>
                                    </p:set>
                                    <p:anim calcmode="lin" valueType="num">
                                      <p:cBhvr additive="base">
                                        <p:cTn id="19" dur="500" fill="hold"/>
                                        <p:tgtEl>
                                          <p:spTgt spid="1742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2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a:extLst>
              <a:ext uri="{FF2B5EF4-FFF2-40B4-BE49-F238E27FC236}">
                <a16:creationId xmlns:a16="http://schemas.microsoft.com/office/drawing/2014/main" id="{A45DFC6F-FBF7-7DBA-4FA6-8926237CBF46}"/>
              </a:ext>
            </a:extLst>
          </p:cNvPr>
          <p:cNvSpPr txBox="1">
            <a:spLocks noChangeArrowheads="1"/>
          </p:cNvSpPr>
          <p:nvPr/>
        </p:nvSpPr>
        <p:spPr bwMode="auto">
          <a:xfrm>
            <a:off x="1219200" y="762000"/>
            <a:ext cx="7620000" cy="880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3200" dirty="0">
                <a:solidFill>
                  <a:srgbClr val="000000"/>
                </a:solidFill>
              </a:rPr>
              <a:t>A Church Left Its First Love – </a:t>
            </a:r>
            <a:r>
              <a:rPr lang="en-US" altLang="en-US" sz="3200" i="1" dirty="0">
                <a:solidFill>
                  <a:srgbClr val="6600FF"/>
                </a:solidFill>
              </a:rPr>
              <a:t>Ephesus  	</a:t>
            </a:r>
            <a:r>
              <a:rPr lang="en-US" altLang="en-US" sz="3200" dirty="0">
                <a:solidFill>
                  <a:srgbClr val="5F5F5F"/>
                </a:solidFill>
              </a:rPr>
              <a:t>(Rev. 2:1-7)</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a:extLst>
              <a:ext uri="{FF2B5EF4-FFF2-40B4-BE49-F238E27FC236}">
                <a16:creationId xmlns:a16="http://schemas.microsoft.com/office/drawing/2014/main" id="{1F7BBFB6-E835-E328-FBBC-BB315E345552}"/>
              </a:ext>
            </a:extLst>
          </p:cNvPr>
          <p:cNvSpPr txBox="1">
            <a:spLocks noChangeArrowheads="1"/>
          </p:cNvSpPr>
          <p:nvPr/>
        </p:nvSpPr>
        <p:spPr bwMode="auto">
          <a:xfrm>
            <a:off x="2133600" y="381000"/>
            <a:ext cx="60960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a:solidFill>
                  <a:srgbClr val="000000"/>
                </a:solidFill>
              </a:rPr>
              <a:t>The Church At Smyrna </a:t>
            </a:r>
            <a:r>
              <a:rPr lang="en-US" altLang="en-US" sz="3600" i="1">
                <a:solidFill>
                  <a:srgbClr val="000000"/>
                </a:solidFill>
              </a:rPr>
              <a:t>(Rev. 2:8-11)</a:t>
            </a:r>
          </a:p>
        </p:txBody>
      </p:sp>
      <p:sp>
        <p:nvSpPr>
          <p:cNvPr id="18437" name="Text Box 5">
            <a:extLst>
              <a:ext uri="{FF2B5EF4-FFF2-40B4-BE49-F238E27FC236}">
                <a16:creationId xmlns:a16="http://schemas.microsoft.com/office/drawing/2014/main" id="{0F038F3F-7254-ACBD-3040-907A853F6272}"/>
              </a:ext>
            </a:extLst>
          </p:cNvPr>
          <p:cNvSpPr txBox="1">
            <a:spLocks noChangeArrowheads="1"/>
          </p:cNvSpPr>
          <p:nvPr/>
        </p:nvSpPr>
        <p:spPr bwMode="auto">
          <a:xfrm>
            <a:off x="1676400" y="1828800"/>
            <a:ext cx="6858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solidFill>
                  <a:srgbClr val="000000"/>
                </a:solidFill>
              </a:rPr>
              <a:t>Get a letter – Circumstances are Bad &amp; Going to Get Worse!</a:t>
            </a:r>
          </a:p>
        </p:txBody>
      </p:sp>
      <p:pic>
        <p:nvPicPr>
          <p:cNvPr id="18440" name="Picture 8">
            <a:extLst>
              <a:ext uri="{FF2B5EF4-FFF2-40B4-BE49-F238E27FC236}">
                <a16:creationId xmlns:a16="http://schemas.microsoft.com/office/drawing/2014/main" id="{20938DB1-B246-DDB6-D1D5-F39CFB3691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895600"/>
            <a:ext cx="3368675" cy="3505200"/>
          </a:xfrm>
          <a:prstGeom prst="rect">
            <a:avLst/>
          </a:prstGeom>
          <a:noFill/>
          <a:extLst>
            <a:ext uri="{909E8E84-426E-40DD-AFC4-6F175D3DCCD1}">
              <a14:hiddenFill xmlns:a14="http://schemas.microsoft.com/office/drawing/2010/main">
                <a:solidFill>
                  <a:srgbClr val="FFFFFF"/>
                </a:solidFill>
              </a14:hiddenFill>
            </a:ext>
          </a:extLst>
        </p:spPr>
      </p:pic>
      <p:sp>
        <p:nvSpPr>
          <p:cNvPr id="18443" name="Text Box 11">
            <a:extLst>
              <a:ext uri="{FF2B5EF4-FFF2-40B4-BE49-F238E27FC236}">
                <a16:creationId xmlns:a16="http://schemas.microsoft.com/office/drawing/2014/main" id="{BE4DA6FC-C860-5D56-FE36-4EFA5A42D529}"/>
              </a:ext>
            </a:extLst>
          </p:cNvPr>
          <p:cNvSpPr txBox="1">
            <a:spLocks noChangeArrowheads="1"/>
          </p:cNvSpPr>
          <p:nvPr/>
        </p:nvSpPr>
        <p:spPr bwMode="auto">
          <a:xfrm>
            <a:off x="4953000" y="3352800"/>
            <a:ext cx="388620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0">
                <a:solidFill>
                  <a:srgbClr val="000000"/>
                </a:solidFill>
              </a:rPr>
              <a:t>A Church</a:t>
            </a:r>
          </a:p>
          <a:p>
            <a:pPr algn="ctr">
              <a:spcBef>
                <a:spcPct val="50000"/>
              </a:spcBef>
            </a:pPr>
            <a:r>
              <a:rPr lang="en-US" altLang="en-US" sz="4400" b="0">
                <a:solidFill>
                  <a:srgbClr val="000000"/>
                </a:solidFill>
              </a:rPr>
              <a:t>Under Pressure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18443"/>
                                        </p:tgtEl>
                                        <p:attrNameLst>
                                          <p:attrName>style.visibility</p:attrName>
                                        </p:attrNameLst>
                                      </p:cBhvr>
                                      <p:to>
                                        <p:strVal val="visible"/>
                                      </p:to>
                                    </p:set>
                                    <p:animEffect transition="in" filter="circle(out)">
                                      <p:cBhvr>
                                        <p:cTn id="7" dur="20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4">
            <a:extLst>
              <a:ext uri="{FF2B5EF4-FFF2-40B4-BE49-F238E27FC236}">
                <a16:creationId xmlns:a16="http://schemas.microsoft.com/office/drawing/2014/main" id="{D3551E38-351B-3D4D-3468-5892438BF1F3}"/>
              </a:ext>
            </a:extLst>
          </p:cNvPr>
          <p:cNvSpPr txBox="1">
            <a:spLocks noChangeArrowheads="1"/>
          </p:cNvSpPr>
          <p:nvPr/>
        </p:nvSpPr>
        <p:spPr bwMode="auto">
          <a:xfrm>
            <a:off x="1371600" y="2057400"/>
            <a:ext cx="7315200"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buFontTx/>
              <a:buAutoNum type="arabicPeriod"/>
            </a:pPr>
            <a:r>
              <a:rPr lang="en-US" altLang="en-US" sz="2800">
                <a:solidFill>
                  <a:srgbClr val="000000"/>
                </a:solidFill>
              </a:rPr>
              <a:t>One of the two “good” churches – No condemnation</a:t>
            </a:r>
          </a:p>
          <a:p>
            <a:pPr>
              <a:spcBef>
                <a:spcPct val="50000"/>
              </a:spcBef>
              <a:buFontTx/>
              <a:buAutoNum type="arabicPeriod"/>
            </a:pPr>
            <a:r>
              <a:rPr lang="en-US" altLang="en-US" sz="2800">
                <a:solidFill>
                  <a:srgbClr val="000000"/>
                </a:solidFill>
              </a:rPr>
              <a:t> Shortest of the 7 letters</a:t>
            </a:r>
          </a:p>
          <a:p>
            <a:pPr>
              <a:spcBef>
                <a:spcPct val="50000"/>
              </a:spcBef>
              <a:buFontTx/>
              <a:buAutoNum type="arabicPeriod"/>
            </a:pPr>
            <a:r>
              <a:rPr lang="en-US" altLang="en-US" sz="2800">
                <a:solidFill>
                  <a:srgbClr val="000000"/>
                </a:solidFill>
              </a:rPr>
              <a:t> A Poor church (by world’s standards), but rich (faith, strength, etc.)</a:t>
            </a:r>
          </a:p>
          <a:p>
            <a:pPr>
              <a:spcBef>
                <a:spcPct val="50000"/>
              </a:spcBef>
              <a:buFontTx/>
              <a:buAutoNum type="arabicPeriod"/>
            </a:pPr>
            <a:r>
              <a:rPr lang="en-US" altLang="en-US" sz="2800">
                <a:solidFill>
                  <a:srgbClr val="000000"/>
                </a:solidFill>
              </a:rPr>
              <a:t>How the church began we are not told – May have been – gospel in Asia (Acts 19:10)</a:t>
            </a:r>
          </a:p>
        </p:txBody>
      </p:sp>
      <p:sp>
        <p:nvSpPr>
          <p:cNvPr id="84998" name="Text Box 6">
            <a:extLst>
              <a:ext uri="{FF2B5EF4-FFF2-40B4-BE49-F238E27FC236}">
                <a16:creationId xmlns:a16="http://schemas.microsoft.com/office/drawing/2014/main" id="{F1B14B3C-B061-597A-EAB7-6B52F13EC1C1}"/>
              </a:ext>
            </a:extLst>
          </p:cNvPr>
          <p:cNvSpPr txBox="1">
            <a:spLocks noChangeArrowheads="1"/>
          </p:cNvSpPr>
          <p:nvPr/>
        </p:nvSpPr>
        <p:spPr bwMode="auto">
          <a:xfrm>
            <a:off x="2133600" y="381000"/>
            <a:ext cx="60960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a:solidFill>
                  <a:srgbClr val="000000"/>
                </a:solidFill>
              </a:rPr>
              <a:t>The Church At Smyrna </a:t>
            </a:r>
            <a:r>
              <a:rPr lang="en-US" altLang="en-US" sz="3600" i="1">
                <a:solidFill>
                  <a:srgbClr val="000000"/>
                </a:solidFill>
              </a:rPr>
              <a:t>(Rev. 2:8-11)</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84996">
                                            <p:txEl>
                                              <p:pRg st="0" end="0"/>
                                            </p:txEl>
                                          </p:spTgt>
                                        </p:tgtEl>
                                        <p:attrNameLst>
                                          <p:attrName>style.visibility</p:attrName>
                                        </p:attrNameLst>
                                      </p:cBhvr>
                                      <p:to>
                                        <p:strVal val="visible"/>
                                      </p:to>
                                    </p:set>
                                    <p:animEffect transition="in" filter="fade">
                                      <p:cBhvr>
                                        <p:cTn id="7" dur="1000"/>
                                        <p:tgtEl>
                                          <p:spTgt spid="84996">
                                            <p:txEl>
                                              <p:pRg st="0" end="0"/>
                                            </p:txEl>
                                          </p:spTgt>
                                        </p:tgtEl>
                                      </p:cBhvr>
                                    </p:animEffect>
                                    <p:anim calcmode="lin" valueType="num">
                                      <p:cBhvr>
                                        <p:cTn id="8" dur="1000" fill="hold"/>
                                        <p:tgtEl>
                                          <p:spTgt spid="8499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499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84996">
                                            <p:txEl>
                                              <p:pRg st="1" end="1"/>
                                            </p:txEl>
                                          </p:spTgt>
                                        </p:tgtEl>
                                        <p:attrNameLst>
                                          <p:attrName>style.visibility</p:attrName>
                                        </p:attrNameLst>
                                      </p:cBhvr>
                                      <p:to>
                                        <p:strVal val="visible"/>
                                      </p:to>
                                    </p:set>
                                    <p:animEffect transition="in" filter="fade">
                                      <p:cBhvr>
                                        <p:cTn id="14" dur="1000"/>
                                        <p:tgtEl>
                                          <p:spTgt spid="84996">
                                            <p:txEl>
                                              <p:pRg st="1" end="1"/>
                                            </p:txEl>
                                          </p:spTgt>
                                        </p:tgtEl>
                                      </p:cBhvr>
                                    </p:animEffect>
                                    <p:anim calcmode="lin" valueType="num">
                                      <p:cBhvr>
                                        <p:cTn id="15" dur="1000" fill="hold"/>
                                        <p:tgtEl>
                                          <p:spTgt spid="8499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499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84996">
                                            <p:txEl>
                                              <p:pRg st="2" end="2"/>
                                            </p:txEl>
                                          </p:spTgt>
                                        </p:tgtEl>
                                        <p:attrNameLst>
                                          <p:attrName>style.visibility</p:attrName>
                                        </p:attrNameLst>
                                      </p:cBhvr>
                                      <p:to>
                                        <p:strVal val="visible"/>
                                      </p:to>
                                    </p:set>
                                    <p:animEffect transition="in" filter="fade">
                                      <p:cBhvr>
                                        <p:cTn id="21" dur="1000"/>
                                        <p:tgtEl>
                                          <p:spTgt spid="84996">
                                            <p:txEl>
                                              <p:pRg st="2" end="2"/>
                                            </p:txEl>
                                          </p:spTgt>
                                        </p:tgtEl>
                                      </p:cBhvr>
                                    </p:animEffect>
                                    <p:anim calcmode="lin" valueType="num">
                                      <p:cBhvr>
                                        <p:cTn id="22" dur="1000" fill="hold"/>
                                        <p:tgtEl>
                                          <p:spTgt spid="8499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499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84996">
                                            <p:txEl>
                                              <p:pRg st="3" end="3"/>
                                            </p:txEl>
                                          </p:spTgt>
                                        </p:tgtEl>
                                        <p:attrNameLst>
                                          <p:attrName>style.visibility</p:attrName>
                                        </p:attrNameLst>
                                      </p:cBhvr>
                                      <p:to>
                                        <p:strVal val="visible"/>
                                      </p:to>
                                    </p:set>
                                    <p:animEffect transition="in" filter="fade">
                                      <p:cBhvr>
                                        <p:cTn id="28" dur="1000"/>
                                        <p:tgtEl>
                                          <p:spTgt spid="84996">
                                            <p:txEl>
                                              <p:pRg st="3" end="3"/>
                                            </p:txEl>
                                          </p:spTgt>
                                        </p:tgtEl>
                                      </p:cBhvr>
                                    </p:animEffect>
                                    <p:anim calcmode="lin" valueType="num">
                                      <p:cBhvr>
                                        <p:cTn id="29" dur="1000" fill="hold"/>
                                        <p:tgtEl>
                                          <p:spTgt spid="8499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499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a:extLst>
              <a:ext uri="{FF2B5EF4-FFF2-40B4-BE49-F238E27FC236}">
                <a16:creationId xmlns:a16="http://schemas.microsoft.com/office/drawing/2014/main" id="{AB03DC00-1FCB-0891-11A9-1DC4288098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55025" cy="5867400"/>
          </a:xfrm>
          <a:prstGeom prst="rect">
            <a:avLst/>
          </a:prstGeom>
          <a:noFill/>
          <a:extLst>
            <a:ext uri="{909E8E84-426E-40DD-AFC4-6F175D3DCCD1}">
              <a14:hiddenFill xmlns:a14="http://schemas.microsoft.com/office/drawing/2010/main">
                <a:solidFill>
                  <a:srgbClr val="FFFFFF"/>
                </a:solidFill>
              </a14:hiddenFill>
            </a:ext>
          </a:extLst>
        </p:spPr>
      </p:pic>
      <p:sp>
        <p:nvSpPr>
          <p:cNvPr id="88068" name="Oval 4">
            <a:extLst>
              <a:ext uri="{FF2B5EF4-FFF2-40B4-BE49-F238E27FC236}">
                <a16:creationId xmlns:a16="http://schemas.microsoft.com/office/drawing/2014/main" id="{9F57B311-3B14-84A6-43A8-27E969958E52}"/>
              </a:ext>
            </a:extLst>
          </p:cNvPr>
          <p:cNvSpPr>
            <a:spLocks noChangeArrowheads="1"/>
          </p:cNvSpPr>
          <p:nvPr/>
        </p:nvSpPr>
        <p:spPr bwMode="auto">
          <a:xfrm>
            <a:off x="1143000" y="3124200"/>
            <a:ext cx="1371600" cy="685800"/>
          </a:xfrm>
          <a:prstGeom prst="ellipse">
            <a:avLst/>
          </a:prstGeom>
          <a:noFill/>
          <a:ln w="76200">
            <a:solidFill>
              <a:schemeClr val="bg1"/>
            </a:solidFill>
            <a:round/>
            <a:headEnd/>
            <a:tailEnd/>
          </a:ln>
          <a:effectLst>
            <a:outerShdw dist="81320" dir="2319588" algn="ctr" rotWithShape="0">
              <a:schemeClr val="tx2">
                <a:alpha val="5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pPr algn="ctr"/>
            <a:endParaRPr lang="en-US" altLang="en-US">
              <a:effectLst>
                <a:outerShdw blurRad="38100" dist="38100" dir="2700000" algn="tl">
                  <a:srgbClr val="FFFFFF"/>
                </a:outerShdw>
              </a:effectLst>
            </a:endParaRPr>
          </a:p>
        </p:txBody>
      </p:sp>
      <p:sp>
        <p:nvSpPr>
          <p:cNvPr id="88069" name="Text Box 5">
            <a:extLst>
              <a:ext uri="{FF2B5EF4-FFF2-40B4-BE49-F238E27FC236}">
                <a16:creationId xmlns:a16="http://schemas.microsoft.com/office/drawing/2014/main" id="{1B3C9DF0-A232-9E79-22D9-90F4C46E124F}"/>
              </a:ext>
            </a:extLst>
          </p:cNvPr>
          <p:cNvSpPr txBox="1">
            <a:spLocks noChangeArrowheads="1"/>
          </p:cNvSpPr>
          <p:nvPr/>
        </p:nvSpPr>
        <p:spPr bwMode="auto">
          <a:xfrm>
            <a:off x="3657600" y="533400"/>
            <a:ext cx="5334000" cy="5889625"/>
          </a:xfrm>
          <a:prstGeom prst="rect">
            <a:avLst/>
          </a:prstGeom>
          <a:solidFill>
            <a:schemeClr va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Lst>
              <a:defRPr sz="2400">
                <a:solidFill>
                  <a:schemeClr val="tx1"/>
                </a:solidFill>
                <a:latin typeface="Times New Roman" panose="02020603050405020304" pitchFamily="18" charset="0"/>
              </a:defRPr>
            </a:lvl1pPr>
            <a:lvl2pPr>
              <a:tabLst>
                <a:tab pos="228600" algn="l"/>
              </a:tabLst>
              <a:defRPr sz="2400">
                <a:solidFill>
                  <a:schemeClr val="tx1"/>
                </a:solidFill>
                <a:latin typeface="Times New Roman" panose="02020603050405020304" pitchFamily="18" charset="0"/>
              </a:defRPr>
            </a:lvl2pPr>
            <a:lvl3pPr>
              <a:tabLst>
                <a:tab pos="228600" algn="l"/>
              </a:tabLst>
              <a:defRPr sz="2400">
                <a:solidFill>
                  <a:schemeClr val="tx1"/>
                </a:solidFill>
                <a:latin typeface="Times New Roman" panose="02020603050405020304" pitchFamily="18" charset="0"/>
              </a:defRPr>
            </a:lvl3pPr>
            <a:lvl4pPr>
              <a:tabLst>
                <a:tab pos="228600" algn="l"/>
              </a:tabLst>
              <a:defRPr sz="2400">
                <a:solidFill>
                  <a:schemeClr val="tx1"/>
                </a:solidFill>
                <a:latin typeface="Times New Roman" panose="02020603050405020304" pitchFamily="18" charset="0"/>
              </a:defRPr>
            </a:lvl4pPr>
            <a:lvl5pPr>
              <a:tabLst>
                <a:tab pos="2286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spcBef>
                <a:spcPct val="50000"/>
              </a:spcBef>
              <a:buFontTx/>
              <a:buChar char="•"/>
            </a:pPr>
            <a:r>
              <a:rPr lang="en-US" altLang="en-US" sz="2800"/>
              <a:t> 40 Miles North of Ephesus</a:t>
            </a:r>
          </a:p>
          <a:p>
            <a:pPr>
              <a:spcBef>
                <a:spcPct val="50000"/>
              </a:spcBef>
              <a:buFontTx/>
              <a:buChar char="•"/>
            </a:pPr>
            <a:r>
              <a:rPr lang="en-US" altLang="en-US" sz="2800"/>
              <a:t> Birthplace of Greek Poet: 	Homer</a:t>
            </a:r>
          </a:p>
          <a:p>
            <a:pPr>
              <a:spcBef>
                <a:spcPct val="50000"/>
              </a:spcBef>
              <a:buFontTx/>
              <a:buChar char="•"/>
            </a:pPr>
            <a:r>
              <a:rPr lang="en-US" altLang="en-US" sz="2800"/>
              <a:t> Known for its idolatry</a:t>
            </a:r>
          </a:p>
          <a:p>
            <a:pPr>
              <a:spcBef>
                <a:spcPct val="50000"/>
              </a:spcBef>
              <a:buFontTx/>
              <a:buChar char="•"/>
            </a:pPr>
            <a:r>
              <a:rPr lang="en-US" altLang="en-US" sz="2800"/>
              <a:t> Erected a shrine to Roma 	(Roman goddess) 195 B.C.</a:t>
            </a:r>
          </a:p>
          <a:p>
            <a:pPr>
              <a:spcBef>
                <a:spcPct val="50000"/>
              </a:spcBef>
              <a:buFontTx/>
              <a:buChar char="•"/>
            </a:pPr>
            <a:r>
              <a:rPr lang="en-US" altLang="en-US" sz="2800"/>
              <a:t> Chosen for site of Temple to 	Tiberius (under his reign 14-	37 A.D.)</a:t>
            </a:r>
          </a:p>
          <a:p>
            <a:pPr>
              <a:spcBef>
                <a:spcPct val="50000"/>
              </a:spcBef>
              <a:buFontTx/>
              <a:buChar char="•"/>
            </a:pPr>
            <a:r>
              <a:rPr lang="en-US" altLang="en-US" sz="2800"/>
              <a:t> Emperor worship compulsory 	under Domitian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88068"/>
                                        </p:tgtEl>
                                        <p:attrNameLst>
                                          <p:attrName>style.visibility</p:attrName>
                                        </p:attrNameLst>
                                      </p:cBhvr>
                                      <p:to>
                                        <p:strVal val="visible"/>
                                      </p:to>
                                    </p:set>
                                    <p:animEffect transition="in" filter="circle(in)">
                                      <p:cBhvr>
                                        <p:cTn id="7" dur="2000"/>
                                        <p:tgtEl>
                                          <p:spTgt spid="880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8069"/>
                                        </p:tgtEl>
                                        <p:attrNameLst>
                                          <p:attrName>style.visibility</p:attrName>
                                        </p:attrNameLst>
                                      </p:cBhvr>
                                      <p:to>
                                        <p:strVal val="visible"/>
                                      </p:to>
                                    </p:set>
                                    <p:animEffect transition="in" filter="wipe(left)">
                                      <p:cBhvr>
                                        <p:cTn id="12" dur="2000"/>
                                        <p:tgtEl>
                                          <p:spTgt spid="88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animBg="1"/>
      <p:bldP spid="8806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a:extLst>
              <a:ext uri="{FF2B5EF4-FFF2-40B4-BE49-F238E27FC236}">
                <a16:creationId xmlns:a16="http://schemas.microsoft.com/office/drawing/2014/main" id="{C5A81388-2B11-D9B7-3A6F-D9879658B7DB}"/>
              </a:ext>
            </a:extLst>
          </p:cNvPr>
          <p:cNvSpPr txBox="1">
            <a:spLocks noChangeArrowheads="1"/>
          </p:cNvSpPr>
          <p:nvPr/>
        </p:nvSpPr>
        <p:spPr bwMode="auto">
          <a:xfrm>
            <a:off x="1295400" y="381000"/>
            <a:ext cx="7543800" cy="59817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a:solidFill>
                  <a:srgbClr val="000000"/>
                </a:solidFill>
              </a:rPr>
              <a:t>Rev 2:8-11</a:t>
            </a:r>
          </a:p>
          <a:p>
            <a:pPr algn="ctr"/>
            <a:endParaRPr lang="en-US" altLang="en-US" sz="2000">
              <a:solidFill>
                <a:srgbClr val="000000"/>
              </a:solidFill>
            </a:endParaRPr>
          </a:p>
          <a:p>
            <a:pPr>
              <a:lnSpc>
                <a:spcPct val="90000"/>
              </a:lnSpc>
            </a:pPr>
            <a:r>
              <a:rPr lang="en-US" altLang="en-US" sz="2400" b="0">
                <a:solidFill>
                  <a:srgbClr val="000000"/>
                </a:solidFill>
              </a:rPr>
              <a:t>8 "And to the angel of the church in Smyrna write, 'These things says the First and the Last, who was dead, and came to life:</a:t>
            </a:r>
          </a:p>
          <a:p>
            <a:r>
              <a:rPr lang="en-US" altLang="en-US" sz="1200" b="0">
                <a:solidFill>
                  <a:srgbClr val="000000"/>
                </a:solidFill>
              </a:rPr>
              <a:t> </a:t>
            </a:r>
          </a:p>
          <a:p>
            <a:pPr>
              <a:lnSpc>
                <a:spcPct val="90000"/>
              </a:lnSpc>
            </a:pPr>
            <a:r>
              <a:rPr lang="en-US" altLang="en-US" sz="2400" b="0">
                <a:solidFill>
                  <a:srgbClr val="000000"/>
                </a:solidFill>
              </a:rPr>
              <a:t>9 "I know your works, tribulation, and poverty (but you are rich); and I know the blasphemy of those who say they are Jews and are not, but are a synagogue of Satan. </a:t>
            </a:r>
          </a:p>
          <a:p>
            <a:endParaRPr lang="en-US" altLang="en-US" sz="1200" b="0">
              <a:solidFill>
                <a:srgbClr val="000000"/>
              </a:solidFill>
            </a:endParaRPr>
          </a:p>
          <a:p>
            <a:pPr>
              <a:lnSpc>
                <a:spcPct val="90000"/>
              </a:lnSpc>
            </a:pPr>
            <a:r>
              <a:rPr lang="en-US" altLang="en-US" sz="2400" b="0">
                <a:solidFill>
                  <a:srgbClr val="000000"/>
                </a:solidFill>
              </a:rPr>
              <a:t>10 Do not fear any of those things which you are about to suffer. Indeed, the devil is about to throw some of you into prison, that you may be tested, and you will have tribulation ten days. Be faithful until death, and I will give you the crown of life.</a:t>
            </a:r>
          </a:p>
          <a:p>
            <a:r>
              <a:rPr lang="en-US" altLang="en-US" sz="1200" b="0">
                <a:solidFill>
                  <a:srgbClr val="000000"/>
                </a:solidFill>
              </a:rPr>
              <a:t> </a:t>
            </a:r>
          </a:p>
          <a:p>
            <a:pPr>
              <a:lnSpc>
                <a:spcPct val="90000"/>
              </a:lnSpc>
            </a:pPr>
            <a:r>
              <a:rPr lang="en-US" altLang="en-US" sz="2400" b="0">
                <a:solidFill>
                  <a:srgbClr val="000000"/>
                </a:solidFill>
              </a:rPr>
              <a:t>11 He who has an ear, let him hear what the Spirit says to the churches. He who overcomes shall not be hurt by the second death." '  </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2828" name="Rectangle 60">
            <a:extLst>
              <a:ext uri="{FF2B5EF4-FFF2-40B4-BE49-F238E27FC236}">
                <a16:creationId xmlns:a16="http://schemas.microsoft.com/office/drawing/2014/main" id="{73FEF69C-FA12-A187-74A7-9E351177E1E0}"/>
              </a:ext>
            </a:extLst>
          </p:cNvPr>
          <p:cNvSpPr>
            <a:spLocks noChangeArrowheads="1"/>
          </p:cNvSpPr>
          <p:nvPr/>
        </p:nvSpPr>
        <p:spPr bwMode="auto">
          <a:xfrm>
            <a:off x="8839200" y="0"/>
            <a:ext cx="533400" cy="426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32827" name="Picture 59" descr="The squeeze is on.">
            <a:extLst>
              <a:ext uri="{FF2B5EF4-FFF2-40B4-BE49-F238E27FC236}">
                <a16:creationId xmlns:a16="http://schemas.microsoft.com/office/drawing/2014/main" id="{803CB76D-093B-1748-CB02-AC52491694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32821" name="Rectangle 53">
            <a:extLst>
              <a:ext uri="{FF2B5EF4-FFF2-40B4-BE49-F238E27FC236}">
                <a16:creationId xmlns:a16="http://schemas.microsoft.com/office/drawing/2014/main" id="{BB5287FB-643B-0551-2095-EFD38381EBCD}"/>
              </a:ext>
            </a:extLst>
          </p:cNvPr>
          <p:cNvSpPr>
            <a:spLocks noChangeArrowheads="1"/>
          </p:cNvSpPr>
          <p:nvPr/>
        </p:nvSpPr>
        <p:spPr bwMode="auto">
          <a:xfrm>
            <a:off x="-304800" y="-76200"/>
            <a:ext cx="533400" cy="4343400"/>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02" name="Text Box 34">
            <a:extLst>
              <a:ext uri="{FF2B5EF4-FFF2-40B4-BE49-F238E27FC236}">
                <a16:creationId xmlns:a16="http://schemas.microsoft.com/office/drawing/2014/main" id="{1C8A1F54-BF9B-38E6-4182-6B6C41B3EA47}"/>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pic>
        <p:nvPicPr>
          <p:cNvPr id="32819" name="Picture 51" descr="The squeeze is on.">
            <a:extLst>
              <a:ext uri="{FF2B5EF4-FFF2-40B4-BE49-F238E27FC236}">
                <a16:creationId xmlns:a16="http://schemas.microsoft.com/office/drawing/2014/main" id="{B96D785F-ED05-B0D2-0A7D-853E95CABF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32820" name="AutoShape 52">
            <a:extLst>
              <a:ext uri="{FF2B5EF4-FFF2-40B4-BE49-F238E27FC236}">
                <a16:creationId xmlns:a16="http://schemas.microsoft.com/office/drawing/2014/main" id="{736DEA8E-D0A1-07C4-9611-EE63439D70B8}"/>
              </a:ext>
            </a:extLst>
          </p:cNvPr>
          <p:cNvSpPr>
            <a:spLocks noChangeArrowheads="1"/>
          </p:cNvSpPr>
          <p:nvPr/>
        </p:nvSpPr>
        <p:spPr bwMode="auto">
          <a:xfrm>
            <a:off x="838200" y="5334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Under Pressure</a:t>
            </a:r>
          </a:p>
          <a:p>
            <a:pPr algn="ctr"/>
            <a:r>
              <a:rPr lang="en-US" altLang="en-US" i="1"/>
              <a:t>Rev. 2:8-11</a:t>
            </a:r>
          </a:p>
        </p:txBody>
      </p:sp>
      <p:sp>
        <p:nvSpPr>
          <p:cNvPr id="32829" name="Text Box 61">
            <a:extLst>
              <a:ext uri="{FF2B5EF4-FFF2-40B4-BE49-F238E27FC236}">
                <a16:creationId xmlns:a16="http://schemas.microsoft.com/office/drawing/2014/main" id="{11ADA670-633A-1A89-8C01-CB963CD72909}"/>
              </a:ext>
            </a:extLst>
          </p:cNvPr>
          <p:cNvSpPr txBox="1">
            <a:spLocks noChangeArrowheads="1"/>
          </p:cNvSpPr>
          <p:nvPr/>
        </p:nvSpPr>
        <p:spPr bwMode="auto">
          <a:xfrm>
            <a:off x="2209800" y="2901950"/>
            <a:ext cx="434816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a:solidFill>
                  <a:srgbClr val="000000"/>
                </a:solidFill>
              </a:rPr>
              <a:t>I. Their Challenges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32829"/>
                                        </p:tgtEl>
                                        <p:attrNameLst>
                                          <p:attrName>style.visibility</p:attrName>
                                        </p:attrNameLst>
                                      </p:cBhvr>
                                      <p:to>
                                        <p:strVal val="visible"/>
                                      </p:to>
                                    </p:set>
                                    <p:animEffect transition="in" filter="fade">
                                      <p:cBhvr>
                                        <p:cTn id="7" dur="1000"/>
                                        <p:tgtEl>
                                          <p:spTgt spid="32829"/>
                                        </p:tgtEl>
                                      </p:cBhvr>
                                    </p:animEffect>
                                    <p:anim calcmode="lin" valueType="num">
                                      <p:cBhvr>
                                        <p:cTn id="8" dur="1000" fill="hold"/>
                                        <p:tgtEl>
                                          <p:spTgt spid="32829"/>
                                        </p:tgtEl>
                                        <p:attrNameLst>
                                          <p:attrName>ppt_x</p:attrName>
                                        </p:attrNameLst>
                                      </p:cBhvr>
                                      <p:tavLst>
                                        <p:tav tm="0">
                                          <p:val>
                                            <p:strVal val="#ppt_x"/>
                                          </p:val>
                                        </p:tav>
                                        <p:tav tm="100000">
                                          <p:val>
                                            <p:strVal val="#ppt_x"/>
                                          </p:val>
                                        </p:tav>
                                      </p:tavLst>
                                    </p:anim>
                                    <p:anim calcmode="lin" valueType="num">
                                      <p:cBhvr>
                                        <p:cTn id="9" dur="1000" fill="hold"/>
                                        <p:tgtEl>
                                          <p:spTgt spid="328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8" name="Rectangle 10">
            <a:extLst>
              <a:ext uri="{FF2B5EF4-FFF2-40B4-BE49-F238E27FC236}">
                <a16:creationId xmlns:a16="http://schemas.microsoft.com/office/drawing/2014/main" id="{1839987B-F312-B6BF-7A7F-8801B22B55BB}"/>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 Their Challenges</a:t>
            </a:r>
          </a:p>
        </p:txBody>
      </p:sp>
      <p:sp>
        <p:nvSpPr>
          <p:cNvPr id="89099" name="Text Box 11">
            <a:extLst>
              <a:ext uri="{FF2B5EF4-FFF2-40B4-BE49-F238E27FC236}">
                <a16:creationId xmlns:a16="http://schemas.microsoft.com/office/drawing/2014/main" id="{C3EDE32F-4416-65B5-A45E-9514FB137114}"/>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89100" name="Text Box 12">
            <a:extLst>
              <a:ext uri="{FF2B5EF4-FFF2-40B4-BE49-F238E27FC236}">
                <a16:creationId xmlns:a16="http://schemas.microsoft.com/office/drawing/2014/main" id="{0A46E1DF-DA44-4F19-A018-69F6CDFD3BD9}"/>
              </a:ext>
            </a:extLst>
          </p:cNvPr>
          <p:cNvSpPr txBox="1">
            <a:spLocks noChangeArrowheads="1"/>
          </p:cNvSpPr>
          <p:nvPr/>
        </p:nvSpPr>
        <p:spPr bwMode="auto">
          <a:xfrm>
            <a:off x="1371600" y="1219200"/>
            <a:ext cx="76200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Tribulation</a:t>
            </a:r>
            <a:r>
              <a:rPr lang="en-US" altLang="en-US" sz="2800">
                <a:solidFill>
                  <a:srgbClr val="000000"/>
                </a:solidFill>
              </a:rPr>
              <a:t> (v. 9)</a:t>
            </a:r>
          </a:p>
          <a:p>
            <a:pPr>
              <a:spcBef>
                <a:spcPct val="50000"/>
              </a:spcBef>
            </a:pPr>
            <a:r>
              <a:rPr lang="en-US" altLang="en-US" sz="2800" b="0">
                <a:solidFill>
                  <a:srgbClr val="000000"/>
                </a:solidFill>
              </a:rPr>
              <a:t>	1. Persecution – pressure</a:t>
            </a:r>
          </a:p>
          <a:p>
            <a:pPr>
              <a:spcBef>
                <a:spcPct val="50000"/>
              </a:spcBef>
            </a:pPr>
            <a:r>
              <a:rPr lang="en-US" altLang="en-US" sz="2800" b="0">
                <a:solidFill>
                  <a:srgbClr val="000000"/>
                </a:solidFill>
              </a:rPr>
              <a:t>	2. Alludes to grapes in winepress – crushed &amp; 			trampled under feet.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89100">
                                            <p:txEl>
                                              <p:pRg st="1" end="1"/>
                                            </p:txEl>
                                          </p:spTgt>
                                        </p:tgtEl>
                                        <p:attrNameLst>
                                          <p:attrName>style.visibility</p:attrName>
                                        </p:attrNameLst>
                                      </p:cBhvr>
                                      <p:to>
                                        <p:strVal val="visible"/>
                                      </p:to>
                                    </p:set>
                                    <p:animEffect transition="in" filter="fade">
                                      <p:cBhvr>
                                        <p:cTn id="7" dur="1000"/>
                                        <p:tgtEl>
                                          <p:spTgt spid="89100">
                                            <p:txEl>
                                              <p:pRg st="1" end="1"/>
                                            </p:txEl>
                                          </p:spTgt>
                                        </p:tgtEl>
                                      </p:cBhvr>
                                    </p:animEffect>
                                    <p:anim calcmode="lin" valueType="num">
                                      <p:cBhvr>
                                        <p:cTn id="8" dur="1000" fill="hold"/>
                                        <p:tgtEl>
                                          <p:spTgt spid="8910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910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89100">
                                            <p:txEl>
                                              <p:pRg st="2" end="2"/>
                                            </p:txEl>
                                          </p:spTgt>
                                        </p:tgtEl>
                                        <p:attrNameLst>
                                          <p:attrName>style.visibility</p:attrName>
                                        </p:attrNameLst>
                                      </p:cBhvr>
                                      <p:to>
                                        <p:strVal val="visible"/>
                                      </p:to>
                                    </p:set>
                                    <p:animEffect transition="in" filter="fade">
                                      <p:cBhvr>
                                        <p:cTn id="14" dur="1000"/>
                                        <p:tgtEl>
                                          <p:spTgt spid="89100">
                                            <p:txEl>
                                              <p:pRg st="2" end="2"/>
                                            </p:txEl>
                                          </p:spTgt>
                                        </p:tgtEl>
                                      </p:cBhvr>
                                    </p:animEffect>
                                    <p:anim calcmode="lin" valueType="num">
                                      <p:cBhvr>
                                        <p:cTn id="15" dur="1000" fill="hold"/>
                                        <p:tgtEl>
                                          <p:spTgt spid="8910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910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0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3">
            <a:extLst>
              <a:ext uri="{FF2B5EF4-FFF2-40B4-BE49-F238E27FC236}">
                <a16:creationId xmlns:a16="http://schemas.microsoft.com/office/drawing/2014/main" id="{577C299D-DA4F-B4FF-1B90-32CB33FAEEB8}"/>
              </a:ext>
            </a:extLst>
          </p:cNvPr>
          <p:cNvSpPr txBox="1">
            <a:spLocks noChangeArrowheads="1"/>
          </p:cNvSpPr>
          <p:nvPr/>
        </p:nvSpPr>
        <p:spPr bwMode="auto">
          <a:xfrm>
            <a:off x="16764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pic>
        <p:nvPicPr>
          <p:cNvPr id="94214" name="Picture 6">
            <a:extLst>
              <a:ext uri="{FF2B5EF4-FFF2-40B4-BE49-F238E27FC236}">
                <a16:creationId xmlns:a16="http://schemas.microsoft.com/office/drawing/2014/main" id="{C35FA502-20FA-FFC5-F032-EB03D69533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64175" cy="6858000"/>
          </a:xfrm>
          <a:prstGeom prst="rect">
            <a:avLst/>
          </a:prstGeom>
          <a:noFill/>
          <a:extLst>
            <a:ext uri="{909E8E84-426E-40DD-AFC4-6F175D3DCCD1}">
              <a14:hiddenFill xmlns:a14="http://schemas.microsoft.com/office/drawing/2010/main">
                <a:solidFill>
                  <a:srgbClr val="FFFFFF"/>
                </a:solidFill>
              </a14:hiddenFill>
            </a:ext>
          </a:extLst>
        </p:spPr>
      </p:pic>
      <p:sp>
        <p:nvSpPr>
          <p:cNvPr id="94215" name="Text Box 7">
            <a:extLst>
              <a:ext uri="{FF2B5EF4-FFF2-40B4-BE49-F238E27FC236}">
                <a16:creationId xmlns:a16="http://schemas.microsoft.com/office/drawing/2014/main" id="{C0C172AB-D03B-1D23-1A8D-4A8C049FC792}"/>
              </a:ext>
            </a:extLst>
          </p:cNvPr>
          <p:cNvSpPr txBox="1">
            <a:spLocks noChangeArrowheads="1"/>
          </p:cNvSpPr>
          <p:nvPr/>
        </p:nvSpPr>
        <p:spPr bwMode="auto">
          <a:xfrm>
            <a:off x="5638800" y="914400"/>
            <a:ext cx="29718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i="1"/>
              <a:t>Crushed</a:t>
            </a:r>
          </a:p>
          <a:p>
            <a:pPr algn="ctr">
              <a:spcBef>
                <a:spcPct val="50000"/>
              </a:spcBef>
            </a:pPr>
            <a:r>
              <a:rPr lang="en-US" altLang="en-US" sz="4000" i="1"/>
              <a:t>Trampled</a:t>
            </a:r>
          </a:p>
          <a:p>
            <a:pPr algn="ctr">
              <a:spcBef>
                <a:spcPct val="50000"/>
              </a:spcBef>
            </a:pPr>
            <a:r>
              <a:rPr lang="en-US" altLang="en-US" sz="4000" i="1"/>
              <a:t>Pressure</a:t>
            </a: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21219E71-20B0-D44C-2F25-9131994A5DE1}"/>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 Their Challenges</a:t>
            </a:r>
          </a:p>
        </p:txBody>
      </p:sp>
      <p:sp>
        <p:nvSpPr>
          <p:cNvPr id="93187" name="Text Box 3">
            <a:extLst>
              <a:ext uri="{FF2B5EF4-FFF2-40B4-BE49-F238E27FC236}">
                <a16:creationId xmlns:a16="http://schemas.microsoft.com/office/drawing/2014/main" id="{28D13217-E9B6-15E5-7663-B24B3A580716}"/>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93188" name="Text Box 4">
            <a:extLst>
              <a:ext uri="{FF2B5EF4-FFF2-40B4-BE49-F238E27FC236}">
                <a16:creationId xmlns:a16="http://schemas.microsoft.com/office/drawing/2014/main" id="{81391A4C-0343-AF14-27F6-A3A60A6CD083}"/>
              </a:ext>
            </a:extLst>
          </p:cNvPr>
          <p:cNvSpPr txBox="1">
            <a:spLocks noChangeArrowheads="1"/>
          </p:cNvSpPr>
          <p:nvPr/>
        </p:nvSpPr>
        <p:spPr bwMode="auto">
          <a:xfrm>
            <a:off x="1371600" y="1219200"/>
            <a:ext cx="7620000" cy="261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457200" algn="l"/>
              </a:tabLst>
              <a:defRPr sz="2400">
                <a:solidFill>
                  <a:schemeClr val="tx1"/>
                </a:solidFill>
                <a:latin typeface="Times New Roman" panose="02020603050405020304" pitchFamily="18" charset="0"/>
              </a:defRPr>
            </a:lvl1pPr>
            <a:lvl2pPr>
              <a:tabLst>
                <a:tab pos="457200" algn="l"/>
              </a:tabLst>
              <a:defRPr sz="2400">
                <a:solidFill>
                  <a:schemeClr val="tx1"/>
                </a:solidFill>
                <a:latin typeface="Times New Roman" panose="02020603050405020304" pitchFamily="18" charset="0"/>
              </a:defRPr>
            </a:lvl2pPr>
            <a:lvl3pPr>
              <a:tabLst>
                <a:tab pos="457200" algn="l"/>
              </a:tabLst>
              <a:defRPr sz="2400">
                <a:solidFill>
                  <a:schemeClr val="tx1"/>
                </a:solidFill>
                <a:latin typeface="Times New Roman" panose="02020603050405020304" pitchFamily="18" charset="0"/>
              </a:defRPr>
            </a:lvl3pPr>
            <a:lvl4pPr>
              <a:tabLst>
                <a:tab pos="457200" algn="l"/>
              </a:tabLst>
              <a:defRPr sz="2400">
                <a:solidFill>
                  <a:schemeClr val="tx1"/>
                </a:solidFill>
                <a:latin typeface="Times New Roman" panose="02020603050405020304" pitchFamily="18" charset="0"/>
              </a:defRPr>
            </a:lvl4pPr>
            <a:lvl5pPr>
              <a:tabLst>
                <a:tab pos="4572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Tribulation</a:t>
            </a:r>
            <a:r>
              <a:rPr lang="en-US" altLang="en-US" sz="2800">
                <a:solidFill>
                  <a:srgbClr val="000000"/>
                </a:solidFill>
              </a:rPr>
              <a:t> (v. 9)</a:t>
            </a:r>
          </a:p>
          <a:p>
            <a:pPr>
              <a:spcBef>
                <a:spcPct val="50000"/>
              </a:spcBef>
            </a:pPr>
            <a:r>
              <a:rPr lang="en-US" altLang="en-US" sz="2800">
                <a:solidFill>
                  <a:srgbClr val="000000"/>
                </a:solidFill>
              </a:rPr>
              <a:t>B. </a:t>
            </a:r>
            <a:r>
              <a:rPr lang="en-US" altLang="en-US" sz="2800" i="1">
                <a:solidFill>
                  <a:srgbClr val="000000"/>
                </a:solidFill>
              </a:rPr>
              <a:t>Poverty</a:t>
            </a:r>
            <a:r>
              <a:rPr lang="en-US" altLang="en-US" sz="2800">
                <a:solidFill>
                  <a:srgbClr val="000000"/>
                </a:solidFill>
              </a:rPr>
              <a:t> (v. 9)</a:t>
            </a:r>
          </a:p>
          <a:p>
            <a:pPr>
              <a:spcBef>
                <a:spcPct val="50000"/>
              </a:spcBef>
            </a:pPr>
            <a:r>
              <a:rPr lang="en-US" altLang="en-US" sz="2800">
                <a:solidFill>
                  <a:srgbClr val="000000"/>
                </a:solidFill>
              </a:rPr>
              <a:t>	</a:t>
            </a:r>
            <a:r>
              <a:rPr lang="en-US" altLang="en-US" sz="2800" b="0">
                <a:solidFill>
                  <a:srgbClr val="000000"/>
                </a:solidFill>
              </a:rPr>
              <a:t>1. Economic pressure from influential Jews</a:t>
            </a:r>
          </a:p>
          <a:p>
            <a:pPr>
              <a:lnSpc>
                <a:spcPct val="70000"/>
              </a:lnSpc>
              <a:spcBef>
                <a:spcPct val="50000"/>
              </a:spcBef>
            </a:pPr>
            <a:r>
              <a:rPr lang="en-US" altLang="en-US" sz="2800" b="0">
                <a:solidFill>
                  <a:srgbClr val="000000"/>
                </a:solidFill>
              </a:rPr>
              <a:t>	2. Confiscation of property by Domitian  				(Summers)</a:t>
            </a:r>
            <a:endParaRPr lang="en-US" altLang="en-US" sz="2800">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93188">
                                            <p:txEl>
                                              <p:pRg st="2" end="2"/>
                                            </p:txEl>
                                          </p:spTgt>
                                        </p:tgtEl>
                                        <p:attrNameLst>
                                          <p:attrName>style.visibility</p:attrName>
                                        </p:attrNameLst>
                                      </p:cBhvr>
                                      <p:to>
                                        <p:strVal val="visible"/>
                                      </p:to>
                                    </p:set>
                                    <p:animEffect transition="in" filter="fade">
                                      <p:cBhvr>
                                        <p:cTn id="7" dur="1000"/>
                                        <p:tgtEl>
                                          <p:spTgt spid="93188">
                                            <p:txEl>
                                              <p:pRg st="2" end="2"/>
                                            </p:txEl>
                                          </p:spTgt>
                                        </p:tgtEl>
                                      </p:cBhvr>
                                    </p:animEffect>
                                    <p:anim calcmode="lin" valueType="num">
                                      <p:cBhvr>
                                        <p:cTn id="8" dur="1000" fill="hold"/>
                                        <p:tgtEl>
                                          <p:spTgt spid="9318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318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93188">
                                            <p:txEl>
                                              <p:pRg st="3" end="3"/>
                                            </p:txEl>
                                          </p:spTgt>
                                        </p:tgtEl>
                                        <p:attrNameLst>
                                          <p:attrName>style.visibility</p:attrName>
                                        </p:attrNameLst>
                                      </p:cBhvr>
                                      <p:to>
                                        <p:strVal val="visible"/>
                                      </p:to>
                                    </p:set>
                                    <p:animEffect transition="in" filter="fade">
                                      <p:cBhvr>
                                        <p:cTn id="14" dur="1000"/>
                                        <p:tgtEl>
                                          <p:spTgt spid="93188">
                                            <p:txEl>
                                              <p:pRg st="3" end="3"/>
                                            </p:txEl>
                                          </p:spTgt>
                                        </p:tgtEl>
                                      </p:cBhvr>
                                    </p:animEffect>
                                    <p:anim calcmode="lin" valueType="num">
                                      <p:cBhvr>
                                        <p:cTn id="15" dur="1000" fill="hold"/>
                                        <p:tgtEl>
                                          <p:spTgt spid="9318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9318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F497E9A-7370-DFC5-E343-4284ECABD0EE}"/>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 Their Challenges</a:t>
            </a:r>
          </a:p>
        </p:txBody>
      </p:sp>
      <p:sp>
        <p:nvSpPr>
          <p:cNvPr id="95235" name="Text Box 3">
            <a:extLst>
              <a:ext uri="{FF2B5EF4-FFF2-40B4-BE49-F238E27FC236}">
                <a16:creationId xmlns:a16="http://schemas.microsoft.com/office/drawing/2014/main" id="{A0A07F31-31AC-A241-8666-EF7B69D81440}"/>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95236" name="Text Box 4">
            <a:extLst>
              <a:ext uri="{FF2B5EF4-FFF2-40B4-BE49-F238E27FC236}">
                <a16:creationId xmlns:a16="http://schemas.microsoft.com/office/drawing/2014/main" id="{DC241F71-AE0B-2E1A-A879-15CE1EB6077E}"/>
              </a:ext>
            </a:extLst>
          </p:cNvPr>
          <p:cNvSpPr txBox="1">
            <a:spLocks noChangeArrowheads="1"/>
          </p:cNvSpPr>
          <p:nvPr/>
        </p:nvSpPr>
        <p:spPr bwMode="auto">
          <a:xfrm>
            <a:off x="1371600" y="1219200"/>
            <a:ext cx="7620000" cy="351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457200" algn="l"/>
              </a:tabLst>
              <a:defRPr sz="2400">
                <a:solidFill>
                  <a:schemeClr val="tx1"/>
                </a:solidFill>
                <a:latin typeface="Times New Roman" panose="02020603050405020304" pitchFamily="18" charset="0"/>
              </a:defRPr>
            </a:lvl1pPr>
            <a:lvl2pPr>
              <a:tabLst>
                <a:tab pos="457200" algn="l"/>
              </a:tabLst>
              <a:defRPr sz="2400">
                <a:solidFill>
                  <a:schemeClr val="tx1"/>
                </a:solidFill>
                <a:latin typeface="Times New Roman" panose="02020603050405020304" pitchFamily="18" charset="0"/>
              </a:defRPr>
            </a:lvl2pPr>
            <a:lvl3pPr>
              <a:tabLst>
                <a:tab pos="457200" algn="l"/>
              </a:tabLst>
              <a:defRPr sz="2400">
                <a:solidFill>
                  <a:schemeClr val="tx1"/>
                </a:solidFill>
                <a:latin typeface="Times New Roman" panose="02020603050405020304" pitchFamily="18" charset="0"/>
              </a:defRPr>
            </a:lvl3pPr>
            <a:lvl4pPr>
              <a:tabLst>
                <a:tab pos="457200" algn="l"/>
              </a:tabLst>
              <a:defRPr sz="2400">
                <a:solidFill>
                  <a:schemeClr val="tx1"/>
                </a:solidFill>
                <a:latin typeface="Times New Roman" panose="02020603050405020304" pitchFamily="18" charset="0"/>
              </a:defRPr>
            </a:lvl4pPr>
            <a:lvl5pPr>
              <a:tabLst>
                <a:tab pos="4572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Tribulation</a:t>
            </a:r>
            <a:r>
              <a:rPr lang="en-US" altLang="en-US" sz="2800">
                <a:solidFill>
                  <a:srgbClr val="000000"/>
                </a:solidFill>
              </a:rPr>
              <a:t> (v. 9)</a:t>
            </a:r>
          </a:p>
          <a:p>
            <a:pPr>
              <a:spcBef>
                <a:spcPct val="50000"/>
              </a:spcBef>
            </a:pPr>
            <a:r>
              <a:rPr lang="en-US" altLang="en-US" sz="2800">
                <a:solidFill>
                  <a:srgbClr val="000000"/>
                </a:solidFill>
              </a:rPr>
              <a:t>B. </a:t>
            </a:r>
            <a:r>
              <a:rPr lang="en-US" altLang="en-US" sz="2800" i="1">
                <a:solidFill>
                  <a:srgbClr val="000000"/>
                </a:solidFill>
              </a:rPr>
              <a:t>Poverty</a:t>
            </a:r>
            <a:r>
              <a:rPr lang="en-US" altLang="en-US" sz="2800">
                <a:solidFill>
                  <a:srgbClr val="000000"/>
                </a:solidFill>
              </a:rPr>
              <a:t> (v. 9)</a:t>
            </a:r>
          </a:p>
          <a:p>
            <a:pPr>
              <a:spcBef>
                <a:spcPct val="50000"/>
              </a:spcBef>
            </a:pPr>
            <a:r>
              <a:rPr lang="en-US" altLang="en-US" sz="2800">
                <a:solidFill>
                  <a:srgbClr val="000000"/>
                </a:solidFill>
              </a:rPr>
              <a:t>C. </a:t>
            </a:r>
            <a:r>
              <a:rPr lang="en-US" altLang="en-US" sz="2800" i="1">
                <a:solidFill>
                  <a:srgbClr val="000000"/>
                </a:solidFill>
              </a:rPr>
              <a:t>Blasphemy</a:t>
            </a:r>
            <a:r>
              <a:rPr lang="en-US" altLang="en-US" sz="2800">
                <a:solidFill>
                  <a:srgbClr val="000000"/>
                </a:solidFill>
              </a:rPr>
              <a:t> (v. 9)</a:t>
            </a:r>
          </a:p>
          <a:p>
            <a:pPr>
              <a:spcBef>
                <a:spcPct val="50000"/>
              </a:spcBef>
            </a:pPr>
            <a:r>
              <a:rPr lang="en-US" altLang="en-US" sz="2800">
                <a:solidFill>
                  <a:srgbClr val="000000"/>
                </a:solidFill>
              </a:rPr>
              <a:t>	</a:t>
            </a:r>
            <a:r>
              <a:rPr lang="en-US" altLang="en-US" sz="2800" b="0">
                <a:solidFill>
                  <a:srgbClr val="000000"/>
                </a:solidFill>
              </a:rPr>
              <a:t>1. Slander their character – name</a:t>
            </a:r>
          </a:p>
          <a:p>
            <a:pPr>
              <a:spcBef>
                <a:spcPct val="50000"/>
              </a:spcBef>
            </a:pPr>
            <a:r>
              <a:rPr lang="en-US" altLang="en-US" sz="2800" b="0">
                <a:solidFill>
                  <a:srgbClr val="000000"/>
                </a:solidFill>
              </a:rPr>
              <a:t>	2. Perhaps refers to Jews who escaped 				persecution through compromise</a:t>
            </a:r>
            <a:endParaRPr lang="en-US" altLang="en-US" sz="2800">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95236">
                                            <p:txEl>
                                              <p:pRg st="3" end="3"/>
                                            </p:txEl>
                                          </p:spTgt>
                                        </p:tgtEl>
                                        <p:attrNameLst>
                                          <p:attrName>style.visibility</p:attrName>
                                        </p:attrNameLst>
                                      </p:cBhvr>
                                      <p:to>
                                        <p:strVal val="visible"/>
                                      </p:to>
                                    </p:set>
                                    <p:animEffect transition="in" filter="fade">
                                      <p:cBhvr>
                                        <p:cTn id="7" dur="1000"/>
                                        <p:tgtEl>
                                          <p:spTgt spid="95236">
                                            <p:txEl>
                                              <p:pRg st="3" end="3"/>
                                            </p:txEl>
                                          </p:spTgt>
                                        </p:tgtEl>
                                      </p:cBhvr>
                                    </p:animEffect>
                                    <p:anim calcmode="lin" valueType="num">
                                      <p:cBhvr>
                                        <p:cTn id="8" dur="1000" fill="hold"/>
                                        <p:tgtEl>
                                          <p:spTgt spid="9523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9523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95236">
                                            <p:txEl>
                                              <p:pRg st="4" end="4"/>
                                            </p:txEl>
                                          </p:spTgt>
                                        </p:tgtEl>
                                        <p:attrNameLst>
                                          <p:attrName>style.visibility</p:attrName>
                                        </p:attrNameLst>
                                      </p:cBhvr>
                                      <p:to>
                                        <p:strVal val="visible"/>
                                      </p:to>
                                    </p:set>
                                    <p:animEffect transition="in" filter="fade">
                                      <p:cBhvr>
                                        <p:cTn id="14" dur="1000"/>
                                        <p:tgtEl>
                                          <p:spTgt spid="95236">
                                            <p:txEl>
                                              <p:pRg st="4" end="4"/>
                                            </p:txEl>
                                          </p:spTgt>
                                        </p:tgtEl>
                                      </p:cBhvr>
                                    </p:animEffect>
                                    <p:anim calcmode="lin" valueType="num">
                                      <p:cBhvr>
                                        <p:cTn id="15" dur="1000" fill="hold"/>
                                        <p:tgtEl>
                                          <p:spTgt spid="9523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9523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6"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4">
            <a:extLst>
              <a:ext uri="{FF2B5EF4-FFF2-40B4-BE49-F238E27FC236}">
                <a16:creationId xmlns:a16="http://schemas.microsoft.com/office/drawing/2014/main" id="{4562E699-A6D8-3B90-605A-F67A9AC0D089}"/>
              </a:ext>
            </a:extLst>
          </p:cNvPr>
          <p:cNvSpPr txBox="1">
            <a:spLocks noChangeArrowheads="1"/>
          </p:cNvSpPr>
          <p:nvPr/>
        </p:nvSpPr>
        <p:spPr bwMode="auto">
          <a:xfrm>
            <a:off x="1981200" y="304800"/>
            <a:ext cx="5257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600" dirty="0">
                <a:solidFill>
                  <a:srgbClr val="000000"/>
                </a:solidFill>
              </a:rPr>
              <a:t>Compromise of Others Adds Pressure</a:t>
            </a:r>
          </a:p>
        </p:txBody>
      </p:sp>
      <p:sp>
        <p:nvSpPr>
          <p:cNvPr id="108549" name="Text Box 5">
            <a:extLst>
              <a:ext uri="{FF2B5EF4-FFF2-40B4-BE49-F238E27FC236}">
                <a16:creationId xmlns:a16="http://schemas.microsoft.com/office/drawing/2014/main" id="{114778B8-1398-DAEC-BB49-D774BC091A2C}"/>
              </a:ext>
            </a:extLst>
          </p:cNvPr>
          <p:cNvSpPr txBox="1">
            <a:spLocks noChangeArrowheads="1"/>
          </p:cNvSpPr>
          <p:nvPr/>
        </p:nvSpPr>
        <p:spPr bwMode="auto">
          <a:xfrm>
            <a:off x="1752600" y="1905000"/>
            <a:ext cx="6858000"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Lst>
              <a:defRPr sz="2400">
                <a:solidFill>
                  <a:schemeClr val="tx1"/>
                </a:solidFill>
                <a:latin typeface="Times New Roman" panose="02020603050405020304" pitchFamily="18" charset="0"/>
              </a:defRPr>
            </a:lvl1pPr>
            <a:lvl2pPr>
              <a:tabLst>
                <a:tab pos="228600" algn="l"/>
              </a:tabLst>
              <a:defRPr sz="2400">
                <a:solidFill>
                  <a:schemeClr val="tx1"/>
                </a:solidFill>
                <a:latin typeface="Times New Roman" panose="02020603050405020304" pitchFamily="18" charset="0"/>
              </a:defRPr>
            </a:lvl2pPr>
            <a:lvl3pPr>
              <a:tabLst>
                <a:tab pos="228600" algn="l"/>
              </a:tabLst>
              <a:defRPr sz="2400">
                <a:solidFill>
                  <a:schemeClr val="tx1"/>
                </a:solidFill>
                <a:latin typeface="Times New Roman" panose="02020603050405020304" pitchFamily="18" charset="0"/>
              </a:defRPr>
            </a:lvl3pPr>
            <a:lvl4pPr>
              <a:tabLst>
                <a:tab pos="228600" algn="l"/>
              </a:tabLst>
              <a:defRPr sz="2400">
                <a:solidFill>
                  <a:schemeClr val="tx1"/>
                </a:solidFill>
                <a:latin typeface="Times New Roman" panose="02020603050405020304" pitchFamily="18" charset="0"/>
              </a:defRPr>
            </a:lvl4pPr>
            <a:lvl5pPr>
              <a:tabLst>
                <a:tab pos="2286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spcBef>
                <a:spcPct val="50000"/>
              </a:spcBef>
              <a:buFontTx/>
              <a:buChar char="•"/>
            </a:pPr>
            <a:r>
              <a:rPr lang="en-US" altLang="en-US" dirty="0"/>
              <a:t> Caesar worship – more political than religious</a:t>
            </a:r>
          </a:p>
          <a:p>
            <a:pPr>
              <a:spcBef>
                <a:spcPct val="50000"/>
              </a:spcBef>
              <a:buFontTx/>
              <a:buChar char="•"/>
            </a:pPr>
            <a:r>
              <a:rPr lang="en-US" altLang="en-US" dirty="0"/>
              <a:t> Could burn incense to Caesar saying, “Caesar is 	Lord” and worship how you may – as long as 	loyal to Rome</a:t>
            </a:r>
          </a:p>
          <a:p>
            <a:pPr>
              <a:spcBef>
                <a:spcPct val="50000"/>
              </a:spcBef>
              <a:buFontTx/>
              <a:buChar char="•"/>
            </a:pPr>
            <a:r>
              <a:rPr lang="en-US" altLang="en-US" dirty="0"/>
              <a:t> Apparently, some Jews (claim to believe in one 	true God) compromised – which was </a:t>
            </a:r>
            <a:r>
              <a:rPr lang="en-US" altLang="en-US" i="1" dirty="0"/>
              <a:t>Blasphemy!</a:t>
            </a:r>
          </a:p>
          <a:p>
            <a:pPr>
              <a:spcBef>
                <a:spcPct val="50000"/>
              </a:spcBef>
              <a:buFontTx/>
              <a:buChar char="•"/>
            </a:pPr>
            <a:r>
              <a:rPr lang="en-US" altLang="en-US" i="1" dirty="0"/>
              <a:t> </a:t>
            </a:r>
            <a:r>
              <a:rPr lang="en-US" altLang="en-US" dirty="0"/>
              <a:t>Since true Christian would not do same – labeled 	as “traitors” by compromising Jews!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08549">
                                            <p:txEl>
                                              <p:pRg st="0" end="0"/>
                                            </p:txEl>
                                          </p:spTgt>
                                        </p:tgtEl>
                                        <p:attrNameLst>
                                          <p:attrName>style.visibility</p:attrName>
                                        </p:attrNameLst>
                                      </p:cBhvr>
                                      <p:to>
                                        <p:strVal val="visible"/>
                                      </p:to>
                                    </p:set>
                                    <p:animEffect transition="in" filter="fade">
                                      <p:cBhvr>
                                        <p:cTn id="7" dur="1000"/>
                                        <p:tgtEl>
                                          <p:spTgt spid="108549">
                                            <p:txEl>
                                              <p:pRg st="0" end="0"/>
                                            </p:txEl>
                                          </p:spTgt>
                                        </p:tgtEl>
                                      </p:cBhvr>
                                    </p:animEffect>
                                    <p:anim calcmode="lin" valueType="num">
                                      <p:cBhvr>
                                        <p:cTn id="8" dur="1000" fill="hold"/>
                                        <p:tgtEl>
                                          <p:spTgt spid="10854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854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08549">
                                            <p:txEl>
                                              <p:pRg st="1" end="1"/>
                                            </p:txEl>
                                          </p:spTgt>
                                        </p:tgtEl>
                                        <p:attrNameLst>
                                          <p:attrName>style.visibility</p:attrName>
                                        </p:attrNameLst>
                                      </p:cBhvr>
                                      <p:to>
                                        <p:strVal val="visible"/>
                                      </p:to>
                                    </p:set>
                                    <p:animEffect transition="in" filter="fade">
                                      <p:cBhvr>
                                        <p:cTn id="14" dur="1000"/>
                                        <p:tgtEl>
                                          <p:spTgt spid="108549">
                                            <p:txEl>
                                              <p:pRg st="1" end="1"/>
                                            </p:txEl>
                                          </p:spTgt>
                                        </p:tgtEl>
                                      </p:cBhvr>
                                    </p:animEffect>
                                    <p:anim calcmode="lin" valueType="num">
                                      <p:cBhvr>
                                        <p:cTn id="15" dur="1000" fill="hold"/>
                                        <p:tgtEl>
                                          <p:spTgt spid="10854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854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08549">
                                            <p:txEl>
                                              <p:pRg st="2" end="2"/>
                                            </p:txEl>
                                          </p:spTgt>
                                        </p:tgtEl>
                                        <p:attrNameLst>
                                          <p:attrName>style.visibility</p:attrName>
                                        </p:attrNameLst>
                                      </p:cBhvr>
                                      <p:to>
                                        <p:strVal val="visible"/>
                                      </p:to>
                                    </p:set>
                                    <p:animEffect transition="in" filter="fade">
                                      <p:cBhvr>
                                        <p:cTn id="21" dur="1000"/>
                                        <p:tgtEl>
                                          <p:spTgt spid="108549">
                                            <p:txEl>
                                              <p:pRg st="2" end="2"/>
                                            </p:txEl>
                                          </p:spTgt>
                                        </p:tgtEl>
                                      </p:cBhvr>
                                    </p:animEffect>
                                    <p:anim calcmode="lin" valueType="num">
                                      <p:cBhvr>
                                        <p:cTn id="22" dur="1000" fill="hold"/>
                                        <p:tgtEl>
                                          <p:spTgt spid="10854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854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08549">
                                            <p:txEl>
                                              <p:pRg st="3" end="3"/>
                                            </p:txEl>
                                          </p:spTgt>
                                        </p:tgtEl>
                                        <p:attrNameLst>
                                          <p:attrName>style.visibility</p:attrName>
                                        </p:attrNameLst>
                                      </p:cBhvr>
                                      <p:to>
                                        <p:strVal val="visible"/>
                                      </p:to>
                                    </p:set>
                                    <p:animEffect transition="in" filter="fade">
                                      <p:cBhvr>
                                        <p:cTn id="28" dur="1000"/>
                                        <p:tgtEl>
                                          <p:spTgt spid="108549">
                                            <p:txEl>
                                              <p:pRg st="3" end="3"/>
                                            </p:txEl>
                                          </p:spTgt>
                                        </p:tgtEl>
                                      </p:cBhvr>
                                    </p:animEffect>
                                    <p:anim calcmode="lin" valueType="num">
                                      <p:cBhvr>
                                        <p:cTn id="29" dur="1000" fill="hold"/>
                                        <p:tgtEl>
                                          <p:spTgt spid="10854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854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F497E9A-7370-DFC5-E343-4284ECABD0EE}"/>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 Their Challenges</a:t>
            </a:r>
          </a:p>
        </p:txBody>
      </p:sp>
      <p:sp>
        <p:nvSpPr>
          <p:cNvPr id="95235" name="Text Box 3">
            <a:extLst>
              <a:ext uri="{FF2B5EF4-FFF2-40B4-BE49-F238E27FC236}">
                <a16:creationId xmlns:a16="http://schemas.microsoft.com/office/drawing/2014/main" id="{A0A07F31-31AC-A241-8666-EF7B69D81440}"/>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95236" name="Text Box 4">
            <a:extLst>
              <a:ext uri="{FF2B5EF4-FFF2-40B4-BE49-F238E27FC236}">
                <a16:creationId xmlns:a16="http://schemas.microsoft.com/office/drawing/2014/main" id="{DC241F71-AE0B-2E1A-A879-15CE1EB6077E}"/>
              </a:ext>
            </a:extLst>
          </p:cNvPr>
          <p:cNvSpPr txBox="1">
            <a:spLocks noChangeArrowheads="1"/>
          </p:cNvSpPr>
          <p:nvPr/>
        </p:nvSpPr>
        <p:spPr bwMode="auto">
          <a:xfrm>
            <a:off x="1371600" y="1219200"/>
            <a:ext cx="76200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457200" algn="l"/>
              </a:tabLst>
              <a:defRPr sz="2400">
                <a:solidFill>
                  <a:schemeClr val="tx1"/>
                </a:solidFill>
                <a:latin typeface="Times New Roman" panose="02020603050405020304" pitchFamily="18" charset="0"/>
              </a:defRPr>
            </a:lvl1pPr>
            <a:lvl2pPr>
              <a:tabLst>
                <a:tab pos="457200" algn="l"/>
              </a:tabLst>
              <a:defRPr sz="2400">
                <a:solidFill>
                  <a:schemeClr val="tx1"/>
                </a:solidFill>
                <a:latin typeface="Times New Roman" panose="02020603050405020304" pitchFamily="18" charset="0"/>
              </a:defRPr>
            </a:lvl2pPr>
            <a:lvl3pPr>
              <a:tabLst>
                <a:tab pos="457200" algn="l"/>
              </a:tabLst>
              <a:defRPr sz="2400">
                <a:solidFill>
                  <a:schemeClr val="tx1"/>
                </a:solidFill>
                <a:latin typeface="Times New Roman" panose="02020603050405020304" pitchFamily="18" charset="0"/>
              </a:defRPr>
            </a:lvl3pPr>
            <a:lvl4pPr>
              <a:tabLst>
                <a:tab pos="457200" algn="l"/>
              </a:tabLst>
              <a:defRPr sz="2400">
                <a:solidFill>
                  <a:schemeClr val="tx1"/>
                </a:solidFill>
                <a:latin typeface="Times New Roman" panose="02020603050405020304" pitchFamily="18" charset="0"/>
              </a:defRPr>
            </a:lvl4pPr>
            <a:lvl5pPr>
              <a:tabLst>
                <a:tab pos="4572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a:spcBef>
                <a:spcPct val="50000"/>
              </a:spcBef>
            </a:pPr>
            <a:r>
              <a:rPr lang="en-US" altLang="en-US" sz="3600" dirty="0">
                <a:solidFill>
                  <a:srgbClr val="000000"/>
                </a:solidFill>
              </a:rPr>
              <a:t>A. </a:t>
            </a:r>
            <a:r>
              <a:rPr lang="en-US" altLang="en-US" sz="3600" i="1" dirty="0">
                <a:solidFill>
                  <a:srgbClr val="000000"/>
                </a:solidFill>
              </a:rPr>
              <a:t>Tribulation</a:t>
            </a:r>
            <a:r>
              <a:rPr lang="en-US" altLang="en-US" sz="3600" dirty="0">
                <a:solidFill>
                  <a:srgbClr val="000000"/>
                </a:solidFill>
              </a:rPr>
              <a:t> (v. 9)</a:t>
            </a:r>
          </a:p>
          <a:p>
            <a:pPr>
              <a:spcBef>
                <a:spcPct val="50000"/>
              </a:spcBef>
            </a:pPr>
            <a:r>
              <a:rPr lang="en-US" altLang="en-US" sz="3600" dirty="0">
                <a:solidFill>
                  <a:srgbClr val="000000"/>
                </a:solidFill>
              </a:rPr>
              <a:t>B. </a:t>
            </a:r>
            <a:r>
              <a:rPr lang="en-US" altLang="en-US" sz="3600" i="1" dirty="0">
                <a:solidFill>
                  <a:srgbClr val="000000"/>
                </a:solidFill>
              </a:rPr>
              <a:t>Poverty</a:t>
            </a:r>
            <a:r>
              <a:rPr lang="en-US" altLang="en-US" sz="3600" dirty="0">
                <a:solidFill>
                  <a:srgbClr val="000000"/>
                </a:solidFill>
              </a:rPr>
              <a:t> (v. 9)</a:t>
            </a:r>
          </a:p>
          <a:p>
            <a:pPr>
              <a:spcBef>
                <a:spcPct val="50000"/>
              </a:spcBef>
            </a:pPr>
            <a:r>
              <a:rPr lang="en-US" altLang="en-US" sz="3600" dirty="0">
                <a:solidFill>
                  <a:srgbClr val="000000"/>
                </a:solidFill>
              </a:rPr>
              <a:t>C. </a:t>
            </a:r>
            <a:r>
              <a:rPr lang="en-US" altLang="en-US" sz="3600" i="1" dirty="0">
                <a:solidFill>
                  <a:srgbClr val="000000"/>
                </a:solidFill>
              </a:rPr>
              <a:t>Blasphemy</a:t>
            </a:r>
            <a:r>
              <a:rPr lang="en-US" altLang="en-US" sz="3600" dirty="0">
                <a:solidFill>
                  <a:srgbClr val="000000"/>
                </a:solidFill>
              </a:rPr>
              <a:t> (v. 9)</a:t>
            </a:r>
          </a:p>
        </p:txBody>
      </p:sp>
    </p:spTree>
    <p:extLst>
      <p:ext uri="{BB962C8B-B14F-4D97-AF65-F5344CB8AC3E}">
        <p14:creationId xmlns:p14="http://schemas.microsoft.com/office/powerpoint/2010/main" val="413902644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8D895469-4146-7F14-E701-7D042A2ED47D}"/>
              </a:ext>
            </a:extLst>
          </p:cNvPr>
          <p:cNvSpPr>
            <a:spLocks noChangeArrowheads="1"/>
          </p:cNvSpPr>
          <p:nvPr/>
        </p:nvSpPr>
        <p:spPr bwMode="auto">
          <a:xfrm>
            <a:off x="8839200" y="0"/>
            <a:ext cx="533400" cy="426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77827" name="Picture 3" descr="The squeeze is on.">
            <a:extLst>
              <a:ext uri="{FF2B5EF4-FFF2-40B4-BE49-F238E27FC236}">
                <a16:creationId xmlns:a16="http://schemas.microsoft.com/office/drawing/2014/main" id="{9BE6F716-6F70-FE53-3224-C97F5938AC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77828" name="Rectangle 4">
            <a:extLst>
              <a:ext uri="{FF2B5EF4-FFF2-40B4-BE49-F238E27FC236}">
                <a16:creationId xmlns:a16="http://schemas.microsoft.com/office/drawing/2014/main" id="{DAB40E32-E3EE-5A1B-D5FB-CA0DA50DB672}"/>
              </a:ext>
            </a:extLst>
          </p:cNvPr>
          <p:cNvSpPr>
            <a:spLocks noChangeArrowheads="1"/>
          </p:cNvSpPr>
          <p:nvPr/>
        </p:nvSpPr>
        <p:spPr bwMode="auto">
          <a:xfrm>
            <a:off x="-304800" y="-76200"/>
            <a:ext cx="533400" cy="4343400"/>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29" name="Text Box 5">
            <a:extLst>
              <a:ext uri="{FF2B5EF4-FFF2-40B4-BE49-F238E27FC236}">
                <a16:creationId xmlns:a16="http://schemas.microsoft.com/office/drawing/2014/main" id="{A14A2672-D61D-24CD-AC12-A249D3C6F272}"/>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pic>
        <p:nvPicPr>
          <p:cNvPr id="77830" name="Picture 6" descr="The squeeze is on.">
            <a:extLst>
              <a:ext uri="{FF2B5EF4-FFF2-40B4-BE49-F238E27FC236}">
                <a16:creationId xmlns:a16="http://schemas.microsoft.com/office/drawing/2014/main" id="{9324314A-CA38-B616-5A5C-53A9BA6B90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77831" name="AutoShape 7">
            <a:extLst>
              <a:ext uri="{FF2B5EF4-FFF2-40B4-BE49-F238E27FC236}">
                <a16:creationId xmlns:a16="http://schemas.microsoft.com/office/drawing/2014/main" id="{51CD4A87-ED6B-B219-F7C2-9C4B4DA2BD1E}"/>
              </a:ext>
            </a:extLst>
          </p:cNvPr>
          <p:cNvSpPr>
            <a:spLocks noChangeArrowheads="1"/>
          </p:cNvSpPr>
          <p:nvPr/>
        </p:nvSpPr>
        <p:spPr bwMode="auto">
          <a:xfrm>
            <a:off x="838200" y="5334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Under Pressure</a:t>
            </a:r>
          </a:p>
          <a:p>
            <a:pPr algn="ctr"/>
            <a:r>
              <a:rPr lang="en-US" altLang="en-US" i="1"/>
              <a:t>Rev. 2:8-11</a:t>
            </a:r>
          </a:p>
        </p:txBody>
      </p:sp>
      <p:sp>
        <p:nvSpPr>
          <p:cNvPr id="77832" name="Text Box 8">
            <a:extLst>
              <a:ext uri="{FF2B5EF4-FFF2-40B4-BE49-F238E27FC236}">
                <a16:creationId xmlns:a16="http://schemas.microsoft.com/office/drawing/2014/main" id="{C1264EDF-79A8-BFBB-D7F5-5D0F23E48079}"/>
              </a:ext>
            </a:extLst>
          </p:cNvPr>
          <p:cNvSpPr txBox="1">
            <a:spLocks noChangeArrowheads="1"/>
          </p:cNvSpPr>
          <p:nvPr/>
        </p:nvSpPr>
        <p:spPr bwMode="auto">
          <a:xfrm>
            <a:off x="2209800" y="2901950"/>
            <a:ext cx="4348163"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a:solidFill>
                  <a:srgbClr val="969696"/>
                </a:solidFill>
              </a:rPr>
              <a:t>I. Their Challenges</a:t>
            </a:r>
          </a:p>
          <a:p>
            <a:pPr>
              <a:lnSpc>
                <a:spcPct val="120000"/>
              </a:lnSpc>
            </a:pPr>
            <a:r>
              <a:rPr lang="en-US" altLang="en-US" sz="4000">
                <a:solidFill>
                  <a:srgbClr val="000000"/>
                </a:solidFill>
              </a:rPr>
              <a:t>II. Their Strength</a:t>
            </a: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a:extLst>
              <a:ext uri="{FF2B5EF4-FFF2-40B4-BE49-F238E27FC236}">
                <a16:creationId xmlns:a16="http://schemas.microsoft.com/office/drawing/2014/main" id="{A1E3F100-B79D-22A8-9975-476706A416C0}"/>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II. Their Strength</a:t>
            </a:r>
          </a:p>
        </p:txBody>
      </p:sp>
      <p:sp>
        <p:nvSpPr>
          <p:cNvPr id="90116" name="Text Box 4">
            <a:extLst>
              <a:ext uri="{FF2B5EF4-FFF2-40B4-BE49-F238E27FC236}">
                <a16:creationId xmlns:a16="http://schemas.microsoft.com/office/drawing/2014/main" id="{70B437A8-CA01-F660-749B-D3F020299251}"/>
              </a:ext>
            </a:extLst>
          </p:cNvPr>
          <p:cNvSpPr txBox="1">
            <a:spLocks noChangeArrowheads="1"/>
          </p:cNvSpPr>
          <p:nvPr/>
        </p:nvSpPr>
        <p:spPr bwMode="auto">
          <a:xfrm>
            <a:off x="1371600" y="1219200"/>
            <a:ext cx="7620000" cy="454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Works</a:t>
            </a:r>
            <a:r>
              <a:rPr lang="en-US" altLang="en-US" sz="2800">
                <a:solidFill>
                  <a:srgbClr val="000000"/>
                </a:solidFill>
              </a:rPr>
              <a:t> (v. 9)</a:t>
            </a:r>
          </a:p>
          <a:p>
            <a:pPr>
              <a:spcBef>
                <a:spcPct val="50000"/>
              </a:spcBef>
            </a:pPr>
            <a:r>
              <a:rPr lang="en-US" altLang="en-US" sz="2800">
                <a:solidFill>
                  <a:srgbClr val="000000"/>
                </a:solidFill>
              </a:rPr>
              <a:t>	</a:t>
            </a:r>
            <a:r>
              <a:rPr lang="en-US" altLang="en-US" b="0">
                <a:solidFill>
                  <a:srgbClr val="000000"/>
                </a:solidFill>
              </a:rPr>
              <a:t>1. Active – faith was not dead</a:t>
            </a:r>
          </a:p>
          <a:p>
            <a:pPr>
              <a:spcBef>
                <a:spcPct val="50000"/>
              </a:spcBef>
            </a:pPr>
            <a:r>
              <a:rPr lang="en-US" altLang="en-US" b="0">
                <a:solidFill>
                  <a:srgbClr val="000000"/>
                </a:solidFill>
              </a:rPr>
              <a:t>	2. Worked – didn’t merely talk the talk – they walked!</a:t>
            </a:r>
          </a:p>
          <a:p>
            <a:pPr>
              <a:spcBef>
                <a:spcPct val="50000"/>
              </a:spcBef>
            </a:pPr>
            <a:r>
              <a:rPr lang="en-US" altLang="en-US" b="0">
                <a:solidFill>
                  <a:srgbClr val="000000"/>
                </a:solidFill>
              </a:rPr>
              <a:t>	3. Apparently good – no condemnation</a:t>
            </a:r>
            <a:endParaRPr lang="en-US" altLang="en-US" sz="2800">
              <a:solidFill>
                <a:srgbClr val="000000"/>
              </a:solidFill>
            </a:endParaRPr>
          </a:p>
          <a:p>
            <a:pPr>
              <a:spcBef>
                <a:spcPct val="50000"/>
              </a:spcBef>
            </a:pPr>
            <a:r>
              <a:rPr lang="en-US" altLang="en-US" sz="2800">
                <a:solidFill>
                  <a:srgbClr val="000000"/>
                </a:solidFill>
              </a:rPr>
              <a:t>B. </a:t>
            </a:r>
            <a:r>
              <a:rPr lang="en-US" altLang="en-US" sz="2800" i="1">
                <a:solidFill>
                  <a:srgbClr val="000000"/>
                </a:solidFill>
              </a:rPr>
              <a:t>Rich</a:t>
            </a:r>
            <a:r>
              <a:rPr lang="en-US" altLang="en-US" sz="2800">
                <a:solidFill>
                  <a:srgbClr val="000000"/>
                </a:solidFill>
              </a:rPr>
              <a:t> (v. 9)</a:t>
            </a:r>
          </a:p>
          <a:p>
            <a:pPr>
              <a:spcBef>
                <a:spcPct val="50000"/>
              </a:spcBef>
            </a:pPr>
            <a:r>
              <a:rPr lang="en-US" altLang="en-US" b="0">
                <a:solidFill>
                  <a:srgbClr val="000000"/>
                </a:solidFill>
              </a:rPr>
              <a:t>	1. In what really mattered</a:t>
            </a:r>
          </a:p>
          <a:p>
            <a:pPr>
              <a:spcBef>
                <a:spcPct val="50000"/>
              </a:spcBef>
            </a:pPr>
            <a:r>
              <a:rPr lang="en-US" altLang="en-US" b="0">
                <a:solidFill>
                  <a:srgbClr val="000000"/>
                </a:solidFill>
              </a:rPr>
              <a:t>	2. Faith</a:t>
            </a:r>
          </a:p>
          <a:p>
            <a:pPr>
              <a:spcBef>
                <a:spcPct val="50000"/>
              </a:spcBef>
            </a:pPr>
            <a:r>
              <a:rPr lang="en-US" altLang="en-US" b="0">
                <a:solidFill>
                  <a:srgbClr val="000000"/>
                </a:solidFill>
              </a:rPr>
              <a:t>	3. Character</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90116">
                                            <p:txEl>
                                              <p:pRg st="1" end="1"/>
                                            </p:txEl>
                                          </p:spTgt>
                                        </p:tgtEl>
                                        <p:attrNameLst>
                                          <p:attrName>style.visibility</p:attrName>
                                        </p:attrNameLst>
                                      </p:cBhvr>
                                      <p:to>
                                        <p:strVal val="visible"/>
                                      </p:to>
                                    </p:set>
                                    <p:animEffect transition="in" filter="fade">
                                      <p:cBhvr>
                                        <p:cTn id="7" dur="1000"/>
                                        <p:tgtEl>
                                          <p:spTgt spid="90116">
                                            <p:txEl>
                                              <p:pRg st="1" end="1"/>
                                            </p:txEl>
                                          </p:spTgt>
                                        </p:tgtEl>
                                      </p:cBhvr>
                                    </p:animEffect>
                                    <p:anim calcmode="lin" valueType="num">
                                      <p:cBhvr>
                                        <p:cTn id="8" dur="1000" fill="hold"/>
                                        <p:tgtEl>
                                          <p:spTgt spid="9011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01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90116">
                                            <p:txEl>
                                              <p:pRg st="2" end="2"/>
                                            </p:txEl>
                                          </p:spTgt>
                                        </p:tgtEl>
                                        <p:attrNameLst>
                                          <p:attrName>style.visibility</p:attrName>
                                        </p:attrNameLst>
                                      </p:cBhvr>
                                      <p:to>
                                        <p:strVal val="visible"/>
                                      </p:to>
                                    </p:set>
                                    <p:animEffect transition="in" filter="fade">
                                      <p:cBhvr>
                                        <p:cTn id="14" dur="1000"/>
                                        <p:tgtEl>
                                          <p:spTgt spid="90116">
                                            <p:txEl>
                                              <p:pRg st="2" end="2"/>
                                            </p:txEl>
                                          </p:spTgt>
                                        </p:tgtEl>
                                      </p:cBhvr>
                                    </p:animEffect>
                                    <p:anim calcmode="lin" valueType="num">
                                      <p:cBhvr>
                                        <p:cTn id="15" dur="1000" fill="hold"/>
                                        <p:tgtEl>
                                          <p:spTgt spid="9011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011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90116">
                                            <p:txEl>
                                              <p:pRg st="3" end="3"/>
                                            </p:txEl>
                                          </p:spTgt>
                                        </p:tgtEl>
                                        <p:attrNameLst>
                                          <p:attrName>style.visibility</p:attrName>
                                        </p:attrNameLst>
                                      </p:cBhvr>
                                      <p:to>
                                        <p:strVal val="visible"/>
                                      </p:to>
                                    </p:set>
                                    <p:animEffect transition="in" filter="fade">
                                      <p:cBhvr>
                                        <p:cTn id="21" dur="1000"/>
                                        <p:tgtEl>
                                          <p:spTgt spid="90116">
                                            <p:txEl>
                                              <p:pRg st="3" end="3"/>
                                            </p:txEl>
                                          </p:spTgt>
                                        </p:tgtEl>
                                      </p:cBhvr>
                                    </p:animEffect>
                                    <p:anim calcmode="lin" valueType="num">
                                      <p:cBhvr>
                                        <p:cTn id="22" dur="1000" fill="hold"/>
                                        <p:tgtEl>
                                          <p:spTgt spid="9011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9011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90116">
                                            <p:txEl>
                                              <p:pRg st="4" end="4"/>
                                            </p:txEl>
                                          </p:spTgt>
                                        </p:tgtEl>
                                        <p:attrNameLst>
                                          <p:attrName>style.visibility</p:attrName>
                                        </p:attrNameLst>
                                      </p:cBhvr>
                                      <p:to>
                                        <p:strVal val="visible"/>
                                      </p:to>
                                    </p:set>
                                    <p:animEffect transition="in" filter="fade">
                                      <p:cBhvr>
                                        <p:cTn id="28" dur="1000"/>
                                        <p:tgtEl>
                                          <p:spTgt spid="90116">
                                            <p:txEl>
                                              <p:pRg st="4" end="4"/>
                                            </p:txEl>
                                          </p:spTgt>
                                        </p:tgtEl>
                                      </p:cBhvr>
                                    </p:animEffect>
                                    <p:anim calcmode="lin" valueType="num">
                                      <p:cBhvr>
                                        <p:cTn id="29" dur="1000" fill="hold"/>
                                        <p:tgtEl>
                                          <p:spTgt spid="9011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9011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90116">
                                            <p:txEl>
                                              <p:pRg st="5" end="5"/>
                                            </p:txEl>
                                          </p:spTgt>
                                        </p:tgtEl>
                                        <p:attrNameLst>
                                          <p:attrName>style.visibility</p:attrName>
                                        </p:attrNameLst>
                                      </p:cBhvr>
                                      <p:to>
                                        <p:strVal val="visible"/>
                                      </p:to>
                                    </p:set>
                                    <p:animEffect transition="in" filter="fade">
                                      <p:cBhvr>
                                        <p:cTn id="35" dur="1000"/>
                                        <p:tgtEl>
                                          <p:spTgt spid="90116">
                                            <p:txEl>
                                              <p:pRg st="5" end="5"/>
                                            </p:txEl>
                                          </p:spTgt>
                                        </p:tgtEl>
                                      </p:cBhvr>
                                    </p:animEffect>
                                    <p:anim calcmode="lin" valueType="num">
                                      <p:cBhvr>
                                        <p:cTn id="36" dur="1000" fill="hold"/>
                                        <p:tgtEl>
                                          <p:spTgt spid="9011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9011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90116">
                                            <p:txEl>
                                              <p:pRg st="6" end="6"/>
                                            </p:txEl>
                                          </p:spTgt>
                                        </p:tgtEl>
                                        <p:attrNameLst>
                                          <p:attrName>style.visibility</p:attrName>
                                        </p:attrNameLst>
                                      </p:cBhvr>
                                      <p:to>
                                        <p:strVal val="visible"/>
                                      </p:to>
                                    </p:set>
                                    <p:animEffect transition="in" filter="fade">
                                      <p:cBhvr>
                                        <p:cTn id="42" dur="1000"/>
                                        <p:tgtEl>
                                          <p:spTgt spid="90116">
                                            <p:txEl>
                                              <p:pRg st="6" end="6"/>
                                            </p:txEl>
                                          </p:spTgt>
                                        </p:tgtEl>
                                      </p:cBhvr>
                                    </p:animEffect>
                                    <p:anim calcmode="lin" valueType="num">
                                      <p:cBhvr>
                                        <p:cTn id="43" dur="1000" fill="hold"/>
                                        <p:tgtEl>
                                          <p:spTgt spid="90116">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9011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90116">
                                            <p:txEl>
                                              <p:pRg st="7" end="7"/>
                                            </p:txEl>
                                          </p:spTgt>
                                        </p:tgtEl>
                                        <p:attrNameLst>
                                          <p:attrName>style.visibility</p:attrName>
                                        </p:attrNameLst>
                                      </p:cBhvr>
                                      <p:to>
                                        <p:strVal val="visible"/>
                                      </p:to>
                                    </p:set>
                                    <p:animEffect transition="in" filter="fade">
                                      <p:cBhvr>
                                        <p:cTn id="49" dur="1000"/>
                                        <p:tgtEl>
                                          <p:spTgt spid="90116">
                                            <p:txEl>
                                              <p:pRg st="7" end="7"/>
                                            </p:txEl>
                                          </p:spTgt>
                                        </p:tgtEl>
                                      </p:cBhvr>
                                    </p:animEffect>
                                    <p:anim calcmode="lin" valueType="num">
                                      <p:cBhvr>
                                        <p:cTn id="50" dur="1000" fill="hold"/>
                                        <p:tgtEl>
                                          <p:spTgt spid="90116">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9011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a:extLst>
              <a:ext uri="{FF2B5EF4-FFF2-40B4-BE49-F238E27FC236}">
                <a16:creationId xmlns:a16="http://schemas.microsoft.com/office/drawing/2014/main" id="{A1E3F100-B79D-22A8-9975-476706A416C0}"/>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II. Their Strength</a:t>
            </a:r>
          </a:p>
        </p:txBody>
      </p:sp>
      <p:sp>
        <p:nvSpPr>
          <p:cNvPr id="90116" name="Text Box 4">
            <a:extLst>
              <a:ext uri="{FF2B5EF4-FFF2-40B4-BE49-F238E27FC236}">
                <a16:creationId xmlns:a16="http://schemas.microsoft.com/office/drawing/2014/main" id="{70B437A8-CA01-F660-749B-D3F020299251}"/>
              </a:ext>
            </a:extLst>
          </p:cNvPr>
          <p:cNvSpPr txBox="1">
            <a:spLocks noChangeArrowheads="1"/>
          </p:cNvSpPr>
          <p:nvPr/>
        </p:nvSpPr>
        <p:spPr bwMode="auto">
          <a:xfrm>
            <a:off x="1371600" y="1219200"/>
            <a:ext cx="7620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3600" dirty="0">
                <a:solidFill>
                  <a:srgbClr val="000000"/>
                </a:solidFill>
              </a:rPr>
              <a:t>A. </a:t>
            </a:r>
            <a:r>
              <a:rPr lang="en-US" altLang="en-US" sz="3600" i="1" dirty="0">
                <a:solidFill>
                  <a:srgbClr val="000000"/>
                </a:solidFill>
              </a:rPr>
              <a:t>Works</a:t>
            </a:r>
            <a:r>
              <a:rPr lang="en-US" altLang="en-US" sz="3600" dirty="0">
                <a:solidFill>
                  <a:srgbClr val="000000"/>
                </a:solidFill>
              </a:rPr>
              <a:t> (v. 9)</a:t>
            </a:r>
          </a:p>
          <a:p>
            <a:pPr>
              <a:spcBef>
                <a:spcPct val="50000"/>
              </a:spcBef>
            </a:pPr>
            <a:r>
              <a:rPr lang="en-US" altLang="en-US" sz="3600" dirty="0">
                <a:solidFill>
                  <a:srgbClr val="000000"/>
                </a:solidFill>
              </a:rPr>
              <a:t>B. </a:t>
            </a:r>
            <a:r>
              <a:rPr lang="en-US" altLang="en-US" sz="3600" i="1" dirty="0">
                <a:solidFill>
                  <a:srgbClr val="000000"/>
                </a:solidFill>
              </a:rPr>
              <a:t>Rich</a:t>
            </a:r>
            <a:r>
              <a:rPr lang="en-US" altLang="en-US" sz="3600" dirty="0">
                <a:solidFill>
                  <a:srgbClr val="000000"/>
                </a:solidFill>
              </a:rPr>
              <a:t> (v. 9)</a:t>
            </a:r>
            <a:endParaRPr lang="en-US" altLang="en-US" sz="3200" b="0" dirty="0">
              <a:solidFill>
                <a:srgbClr val="000000"/>
              </a:solidFill>
            </a:endParaRPr>
          </a:p>
        </p:txBody>
      </p:sp>
    </p:spTree>
    <p:extLst>
      <p:ext uri="{BB962C8B-B14F-4D97-AF65-F5344CB8AC3E}">
        <p14:creationId xmlns:p14="http://schemas.microsoft.com/office/powerpoint/2010/main" val="283807738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7DB0B132-2263-B045-088F-08618EECF9B0}"/>
              </a:ext>
            </a:extLst>
          </p:cNvPr>
          <p:cNvSpPr>
            <a:spLocks noChangeArrowheads="1"/>
          </p:cNvSpPr>
          <p:nvPr/>
        </p:nvSpPr>
        <p:spPr bwMode="auto">
          <a:xfrm>
            <a:off x="8839200" y="0"/>
            <a:ext cx="533400" cy="426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79875" name="Picture 3" descr="The squeeze is on.">
            <a:extLst>
              <a:ext uri="{FF2B5EF4-FFF2-40B4-BE49-F238E27FC236}">
                <a16:creationId xmlns:a16="http://schemas.microsoft.com/office/drawing/2014/main" id="{912C60FB-7273-1E74-EC05-C2B79B7101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79876" name="Rectangle 4">
            <a:extLst>
              <a:ext uri="{FF2B5EF4-FFF2-40B4-BE49-F238E27FC236}">
                <a16:creationId xmlns:a16="http://schemas.microsoft.com/office/drawing/2014/main" id="{F5E5D5D3-C188-6B15-C392-993582F6BFE9}"/>
              </a:ext>
            </a:extLst>
          </p:cNvPr>
          <p:cNvSpPr>
            <a:spLocks noChangeArrowheads="1"/>
          </p:cNvSpPr>
          <p:nvPr/>
        </p:nvSpPr>
        <p:spPr bwMode="auto">
          <a:xfrm>
            <a:off x="-304800" y="-76200"/>
            <a:ext cx="533400" cy="4343400"/>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77" name="Text Box 5">
            <a:extLst>
              <a:ext uri="{FF2B5EF4-FFF2-40B4-BE49-F238E27FC236}">
                <a16:creationId xmlns:a16="http://schemas.microsoft.com/office/drawing/2014/main" id="{F60E44C0-0B35-890E-140A-D3480BC16756}"/>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pic>
        <p:nvPicPr>
          <p:cNvPr id="79878" name="Picture 6" descr="The squeeze is on.">
            <a:extLst>
              <a:ext uri="{FF2B5EF4-FFF2-40B4-BE49-F238E27FC236}">
                <a16:creationId xmlns:a16="http://schemas.microsoft.com/office/drawing/2014/main" id="{A6D6CBEF-49AA-1F55-6A08-9C5455D0C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79879" name="AutoShape 7">
            <a:extLst>
              <a:ext uri="{FF2B5EF4-FFF2-40B4-BE49-F238E27FC236}">
                <a16:creationId xmlns:a16="http://schemas.microsoft.com/office/drawing/2014/main" id="{2C4853BF-3878-3016-137C-3697E55D202E}"/>
              </a:ext>
            </a:extLst>
          </p:cNvPr>
          <p:cNvSpPr>
            <a:spLocks noChangeArrowheads="1"/>
          </p:cNvSpPr>
          <p:nvPr/>
        </p:nvSpPr>
        <p:spPr bwMode="auto">
          <a:xfrm>
            <a:off x="838200" y="5334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Under Pressure</a:t>
            </a:r>
          </a:p>
          <a:p>
            <a:pPr algn="ctr"/>
            <a:r>
              <a:rPr lang="en-US" altLang="en-US" i="1"/>
              <a:t>Rev. 2:8-11</a:t>
            </a:r>
          </a:p>
        </p:txBody>
      </p:sp>
      <p:sp>
        <p:nvSpPr>
          <p:cNvPr id="79880" name="Text Box 8">
            <a:extLst>
              <a:ext uri="{FF2B5EF4-FFF2-40B4-BE49-F238E27FC236}">
                <a16:creationId xmlns:a16="http://schemas.microsoft.com/office/drawing/2014/main" id="{20A3F23E-BF1D-EED3-C020-2463661FC83E}"/>
              </a:ext>
            </a:extLst>
          </p:cNvPr>
          <p:cNvSpPr txBox="1">
            <a:spLocks noChangeArrowheads="1"/>
          </p:cNvSpPr>
          <p:nvPr/>
        </p:nvSpPr>
        <p:spPr bwMode="auto">
          <a:xfrm>
            <a:off x="2209800" y="2901950"/>
            <a:ext cx="5816600" cy="228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a:solidFill>
                  <a:srgbClr val="969696"/>
                </a:solidFill>
              </a:rPr>
              <a:t>I. Their Challenges</a:t>
            </a:r>
          </a:p>
          <a:p>
            <a:pPr>
              <a:lnSpc>
                <a:spcPct val="120000"/>
              </a:lnSpc>
            </a:pPr>
            <a:r>
              <a:rPr lang="en-US" altLang="en-US" sz="4000">
                <a:solidFill>
                  <a:srgbClr val="969696"/>
                </a:solidFill>
              </a:rPr>
              <a:t>II. Their Strength</a:t>
            </a:r>
          </a:p>
          <a:p>
            <a:pPr>
              <a:lnSpc>
                <a:spcPct val="120000"/>
              </a:lnSpc>
            </a:pPr>
            <a:r>
              <a:rPr lang="en-US" altLang="en-US" sz="4000">
                <a:solidFill>
                  <a:srgbClr val="000000"/>
                </a:solidFill>
              </a:rPr>
              <a:t>III. Their Encouragement</a:t>
            </a: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a:extLst>
              <a:ext uri="{FF2B5EF4-FFF2-40B4-BE49-F238E27FC236}">
                <a16:creationId xmlns:a16="http://schemas.microsoft.com/office/drawing/2014/main" id="{1B8CABE9-CF5D-39C6-7026-AD73B36A4A72}"/>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III. Their Encouragement</a:t>
            </a:r>
          </a:p>
        </p:txBody>
      </p:sp>
      <p:sp>
        <p:nvSpPr>
          <p:cNvPr id="91140" name="Text Box 4">
            <a:extLst>
              <a:ext uri="{FF2B5EF4-FFF2-40B4-BE49-F238E27FC236}">
                <a16:creationId xmlns:a16="http://schemas.microsoft.com/office/drawing/2014/main" id="{EC4C7135-F161-865B-6C15-B9BB02F9EAC4}"/>
              </a:ext>
            </a:extLst>
          </p:cNvPr>
          <p:cNvSpPr txBox="1">
            <a:spLocks noChangeArrowheads="1"/>
          </p:cNvSpPr>
          <p:nvPr/>
        </p:nvSpPr>
        <p:spPr bwMode="auto">
          <a:xfrm>
            <a:off x="1371600" y="1219200"/>
            <a:ext cx="7620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Resurrection – Gives Hope</a:t>
            </a:r>
            <a:r>
              <a:rPr lang="en-US" altLang="en-US" sz="2800">
                <a:solidFill>
                  <a:srgbClr val="000000"/>
                </a:solidFill>
              </a:rPr>
              <a:t> (v. 8)</a:t>
            </a:r>
          </a:p>
        </p:txBody>
      </p:sp>
      <p:sp>
        <p:nvSpPr>
          <p:cNvPr id="91141" name="Text Box 5">
            <a:extLst>
              <a:ext uri="{FF2B5EF4-FFF2-40B4-BE49-F238E27FC236}">
                <a16:creationId xmlns:a16="http://schemas.microsoft.com/office/drawing/2014/main" id="{F7F9D4CA-BF37-4D61-23B5-D8DC3E78A50F}"/>
              </a:ext>
            </a:extLst>
          </p:cNvPr>
          <p:cNvSpPr txBox="1">
            <a:spLocks noChangeArrowheads="1"/>
          </p:cNvSpPr>
          <p:nvPr/>
        </p:nvSpPr>
        <p:spPr bwMode="auto">
          <a:xfrm>
            <a:off x="1676400" y="2362200"/>
            <a:ext cx="6477000" cy="2932113"/>
          </a:xfrm>
          <a:prstGeom prst="rect">
            <a:avLst/>
          </a:prstGeom>
          <a:solidFill>
            <a:srgbClr val="FFFFFF"/>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“The Lord’s victory over death and His present position should inspire confidence within a church that was about to suffer imprisonment and tribulation even unto death”</a:t>
            </a:r>
          </a:p>
          <a:p>
            <a:pPr>
              <a:spcBef>
                <a:spcPct val="50000"/>
              </a:spcBef>
            </a:pPr>
            <a:r>
              <a:rPr lang="en-US" altLang="en-US" sz="2400" b="0">
                <a:solidFill>
                  <a:srgbClr val="000000"/>
                </a:solidFill>
              </a:rPr>
              <a:t>“For He who became dead is now alive and able to give victory over every obstacle, even death.”</a:t>
            </a:r>
          </a:p>
          <a:p>
            <a:pPr algn="r">
              <a:spcBef>
                <a:spcPct val="50000"/>
              </a:spcBef>
            </a:pPr>
            <a:r>
              <a:rPr lang="en-US" altLang="en-US" sz="2000" b="0">
                <a:solidFill>
                  <a:srgbClr val="000000"/>
                </a:solidFill>
              </a:rPr>
              <a:t>Hailey, p 125, 127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1141"/>
                                        </p:tgtEl>
                                        <p:attrNameLst>
                                          <p:attrName>style.visibility</p:attrName>
                                        </p:attrNameLst>
                                      </p:cBhvr>
                                      <p:to>
                                        <p:strVal val="visible"/>
                                      </p:to>
                                    </p:set>
                                    <p:animEffect transition="in" filter="fade">
                                      <p:cBhvr>
                                        <p:cTn id="7" dur="2000"/>
                                        <p:tgtEl>
                                          <p:spTgt spid="91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build="p"/>
      <p:bldP spid="911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FCD3F150-FCAB-DEE6-4B40-46F9B2E90044}"/>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III. Their Encouragement</a:t>
            </a:r>
          </a:p>
        </p:txBody>
      </p:sp>
      <p:sp>
        <p:nvSpPr>
          <p:cNvPr id="103427" name="Text Box 3">
            <a:extLst>
              <a:ext uri="{FF2B5EF4-FFF2-40B4-BE49-F238E27FC236}">
                <a16:creationId xmlns:a16="http://schemas.microsoft.com/office/drawing/2014/main" id="{CB28CF5F-B68B-E859-9B97-BFDF2BA00CF7}"/>
              </a:ext>
            </a:extLst>
          </p:cNvPr>
          <p:cNvSpPr txBox="1">
            <a:spLocks noChangeArrowheads="1"/>
          </p:cNvSpPr>
          <p:nvPr/>
        </p:nvSpPr>
        <p:spPr bwMode="auto">
          <a:xfrm>
            <a:off x="1371600" y="1219200"/>
            <a:ext cx="7620000" cy="335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Resurrection – Gives Hope</a:t>
            </a:r>
            <a:r>
              <a:rPr lang="en-US" altLang="en-US" sz="2800">
                <a:solidFill>
                  <a:srgbClr val="000000"/>
                </a:solidFill>
              </a:rPr>
              <a:t> (v. 8)</a:t>
            </a:r>
          </a:p>
          <a:p>
            <a:pPr>
              <a:spcBef>
                <a:spcPct val="50000"/>
              </a:spcBef>
            </a:pPr>
            <a:r>
              <a:rPr lang="en-US" altLang="en-US" sz="2800">
                <a:solidFill>
                  <a:srgbClr val="000000"/>
                </a:solidFill>
              </a:rPr>
              <a:t>B. </a:t>
            </a:r>
            <a:r>
              <a:rPr lang="en-US" altLang="en-US" sz="2800" i="1">
                <a:solidFill>
                  <a:srgbClr val="000000"/>
                </a:solidFill>
              </a:rPr>
              <a:t>God Knows All</a:t>
            </a:r>
            <a:r>
              <a:rPr lang="en-US" altLang="en-US" sz="2800">
                <a:solidFill>
                  <a:srgbClr val="000000"/>
                </a:solidFill>
              </a:rPr>
              <a:t> (v. 8)</a:t>
            </a:r>
          </a:p>
          <a:p>
            <a:pPr>
              <a:spcBef>
                <a:spcPct val="50000"/>
              </a:spcBef>
            </a:pPr>
            <a:r>
              <a:rPr lang="en-US" altLang="en-US" sz="2800">
                <a:solidFill>
                  <a:srgbClr val="000000"/>
                </a:solidFill>
              </a:rPr>
              <a:t>	</a:t>
            </a:r>
            <a:r>
              <a:rPr lang="en-US" altLang="en-US" b="0">
                <a:solidFill>
                  <a:srgbClr val="000000"/>
                </a:solidFill>
              </a:rPr>
              <a:t>1. Knows the truth about you – what you really are at 			heart</a:t>
            </a:r>
          </a:p>
          <a:p>
            <a:pPr>
              <a:spcBef>
                <a:spcPct val="50000"/>
              </a:spcBef>
            </a:pPr>
            <a:r>
              <a:rPr lang="en-US" altLang="en-US" b="0">
                <a:solidFill>
                  <a:srgbClr val="000000"/>
                </a:solidFill>
              </a:rPr>
              <a:t>	2. Knows the truth about your enemy</a:t>
            </a:r>
            <a:endParaRPr lang="en-US" altLang="en-US" sz="2800">
              <a:solidFill>
                <a:srgbClr val="000000"/>
              </a:solidFill>
            </a:endParaRPr>
          </a:p>
          <a:p>
            <a:pPr>
              <a:spcBef>
                <a:spcPct val="50000"/>
              </a:spcBef>
            </a:pPr>
            <a:r>
              <a:rPr lang="en-US" altLang="en-US" sz="2800">
                <a:solidFill>
                  <a:srgbClr val="000000"/>
                </a:solidFill>
              </a:rPr>
              <a:t>C. </a:t>
            </a:r>
            <a:r>
              <a:rPr lang="en-US" altLang="en-US" sz="2800" i="1">
                <a:solidFill>
                  <a:srgbClr val="000000"/>
                </a:solidFill>
              </a:rPr>
              <a:t>Can Overcome</a:t>
            </a:r>
            <a:r>
              <a:rPr lang="en-US" altLang="en-US" sz="2800">
                <a:solidFill>
                  <a:srgbClr val="000000"/>
                </a:solidFill>
              </a:rPr>
              <a:t> (v. 11)</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03427">
                                            <p:txEl>
                                              <p:pRg st="2" end="2"/>
                                            </p:txEl>
                                          </p:spTgt>
                                        </p:tgtEl>
                                        <p:attrNameLst>
                                          <p:attrName>style.visibility</p:attrName>
                                        </p:attrNameLst>
                                      </p:cBhvr>
                                      <p:to>
                                        <p:strVal val="visible"/>
                                      </p:to>
                                    </p:set>
                                    <p:animEffect transition="in" filter="fade">
                                      <p:cBhvr>
                                        <p:cTn id="7" dur="1000"/>
                                        <p:tgtEl>
                                          <p:spTgt spid="103427">
                                            <p:txEl>
                                              <p:pRg st="2" end="2"/>
                                            </p:txEl>
                                          </p:spTgt>
                                        </p:tgtEl>
                                      </p:cBhvr>
                                    </p:animEffect>
                                    <p:anim calcmode="lin" valueType="num">
                                      <p:cBhvr>
                                        <p:cTn id="8" dur="1000" fill="hold"/>
                                        <p:tgtEl>
                                          <p:spTgt spid="10342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034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03427">
                                            <p:txEl>
                                              <p:pRg st="3" end="3"/>
                                            </p:txEl>
                                          </p:spTgt>
                                        </p:tgtEl>
                                        <p:attrNameLst>
                                          <p:attrName>style.visibility</p:attrName>
                                        </p:attrNameLst>
                                      </p:cBhvr>
                                      <p:to>
                                        <p:strVal val="visible"/>
                                      </p:to>
                                    </p:set>
                                    <p:animEffect transition="in" filter="fade">
                                      <p:cBhvr>
                                        <p:cTn id="14" dur="1000"/>
                                        <p:tgtEl>
                                          <p:spTgt spid="103427">
                                            <p:txEl>
                                              <p:pRg st="3" end="3"/>
                                            </p:txEl>
                                          </p:spTgt>
                                        </p:tgtEl>
                                      </p:cBhvr>
                                    </p:animEffect>
                                    <p:anim calcmode="lin" valueType="num">
                                      <p:cBhvr>
                                        <p:cTn id="15" dur="1000" fill="hold"/>
                                        <p:tgtEl>
                                          <p:spTgt spid="10342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0342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03427">
                                            <p:txEl>
                                              <p:pRg st="4" end="4"/>
                                            </p:txEl>
                                          </p:spTgt>
                                        </p:tgtEl>
                                        <p:attrNameLst>
                                          <p:attrName>style.visibility</p:attrName>
                                        </p:attrNameLst>
                                      </p:cBhvr>
                                      <p:to>
                                        <p:strVal val="visible"/>
                                      </p:to>
                                    </p:set>
                                    <p:animEffect transition="in" filter="fade">
                                      <p:cBhvr>
                                        <p:cTn id="21" dur="1000"/>
                                        <p:tgtEl>
                                          <p:spTgt spid="103427">
                                            <p:txEl>
                                              <p:pRg st="4" end="4"/>
                                            </p:txEl>
                                          </p:spTgt>
                                        </p:tgtEl>
                                      </p:cBhvr>
                                    </p:animEffect>
                                    <p:anim calcmode="lin" valueType="num">
                                      <p:cBhvr>
                                        <p:cTn id="22" dur="1000" fill="hold"/>
                                        <p:tgtEl>
                                          <p:spTgt spid="10342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0342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Text Box 4">
            <a:extLst>
              <a:ext uri="{FF2B5EF4-FFF2-40B4-BE49-F238E27FC236}">
                <a16:creationId xmlns:a16="http://schemas.microsoft.com/office/drawing/2014/main" id="{03A22ABE-F8DD-09A3-A300-A193F6D62718}"/>
              </a:ext>
            </a:extLst>
          </p:cNvPr>
          <p:cNvSpPr txBox="1">
            <a:spLocks noChangeArrowheads="1"/>
          </p:cNvSpPr>
          <p:nvPr/>
        </p:nvSpPr>
        <p:spPr bwMode="auto">
          <a:xfrm>
            <a:off x="1676400" y="1371600"/>
            <a:ext cx="7010400" cy="32972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“The beauty of this city, which rivaled Ephesus, was the beauty of a resurrection. Seven hundred years before, old Smyrna had been destroyed, and had lain in ruins for three centuries. The city of John’s time was one which had risen from the dead. And resurrection was to be the experience of its church also.”</a:t>
            </a:r>
          </a:p>
          <a:p>
            <a:pPr>
              <a:spcBef>
                <a:spcPct val="50000"/>
              </a:spcBef>
            </a:pPr>
            <a:endParaRPr lang="en-US" altLang="en-US" sz="2400" b="0">
              <a:solidFill>
                <a:srgbClr val="000000"/>
              </a:solidFill>
            </a:endParaRPr>
          </a:p>
          <a:p>
            <a:pPr algn="r">
              <a:spcBef>
                <a:spcPct val="50000"/>
              </a:spcBef>
            </a:pPr>
            <a:r>
              <a:rPr lang="en-US" altLang="en-US" sz="2000" b="0">
                <a:solidFill>
                  <a:srgbClr val="000000"/>
                </a:solidFill>
              </a:rPr>
              <a:t>Michael Wilcock, </a:t>
            </a:r>
            <a:r>
              <a:rPr lang="en-US" altLang="en-US" sz="2000" b="0" i="1">
                <a:solidFill>
                  <a:srgbClr val="000000"/>
                </a:solidFill>
              </a:rPr>
              <a:t>The Message of Revelation</a:t>
            </a:r>
            <a:r>
              <a:rPr lang="en-US" altLang="en-US" sz="2000" b="0">
                <a:solidFill>
                  <a:srgbClr val="000000"/>
                </a:solidFill>
              </a:rPr>
              <a:t>, p. 45</a:t>
            </a: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FCD3F150-FCAB-DEE6-4B40-46F9B2E90044}"/>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III. Their Encouragement</a:t>
            </a:r>
          </a:p>
        </p:txBody>
      </p:sp>
      <p:sp>
        <p:nvSpPr>
          <p:cNvPr id="103427" name="Text Box 3">
            <a:extLst>
              <a:ext uri="{FF2B5EF4-FFF2-40B4-BE49-F238E27FC236}">
                <a16:creationId xmlns:a16="http://schemas.microsoft.com/office/drawing/2014/main" id="{CB28CF5F-B68B-E859-9B97-BFDF2BA00CF7}"/>
              </a:ext>
            </a:extLst>
          </p:cNvPr>
          <p:cNvSpPr txBox="1">
            <a:spLocks noChangeArrowheads="1"/>
          </p:cNvSpPr>
          <p:nvPr/>
        </p:nvSpPr>
        <p:spPr bwMode="auto">
          <a:xfrm>
            <a:off x="1371600" y="1219200"/>
            <a:ext cx="76200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3600" dirty="0">
                <a:solidFill>
                  <a:srgbClr val="000000"/>
                </a:solidFill>
              </a:rPr>
              <a:t>A. </a:t>
            </a:r>
            <a:r>
              <a:rPr lang="en-US" altLang="en-US" sz="3600" i="1" dirty="0">
                <a:solidFill>
                  <a:srgbClr val="000000"/>
                </a:solidFill>
              </a:rPr>
              <a:t>Resurrection – Gives Hope</a:t>
            </a:r>
            <a:r>
              <a:rPr lang="en-US" altLang="en-US" sz="3600" dirty="0">
                <a:solidFill>
                  <a:srgbClr val="000000"/>
                </a:solidFill>
              </a:rPr>
              <a:t> (v. 8)</a:t>
            </a:r>
          </a:p>
          <a:p>
            <a:pPr>
              <a:spcBef>
                <a:spcPct val="50000"/>
              </a:spcBef>
            </a:pPr>
            <a:r>
              <a:rPr lang="en-US" altLang="en-US" sz="3600" dirty="0">
                <a:solidFill>
                  <a:srgbClr val="000000"/>
                </a:solidFill>
              </a:rPr>
              <a:t>B. </a:t>
            </a:r>
            <a:r>
              <a:rPr lang="en-US" altLang="en-US" sz="3600" i="1" dirty="0">
                <a:solidFill>
                  <a:srgbClr val="000000"/>
                </a:solidFill>
              </a:rPr>
              <a:t>God Knows All</a:t>
            </a:r>
            <a:r>
              <a:rPr lang="en-US" altLang="en-US" sz="3600" dirty="0">
                <a:solidFill>
                  <a:srgbClr val="000000"/>
                </a:solidFill>
              </a:rPr>
              <a:t> (v. 8)</a:t>
            </a:r>
          </a:p>
          <a:p>
            <a:pPr>
              <a:spcBef>
                <a:spcPct val="50000"/>
              </a:spcBef>
            </a:pPr>
            <a:r>
              <a:rPr lang="en-US" altLang="en-US" sz="3600" dirty="0">
                <a:solidFill>
                  <a:srgbClr val="000000"/>
                </a:solidFill>
              </a:rPr>
              <a:t>C. </a:t>
            </a:r>
            <a:r>
              <a:rPr lang="en-US" altLang="en-US" sz="3600" i="1" dirty="0">
                <a:solidFill>
                  <a:srgbClr val="000000"/>
                </a:solidFill>
              </a:rPr>
              <a:t>Can Overcome</a:t>
            </a:r>
            <a:r>
              <a:rPr lang="en-US" altLang="en-US" sz="3600" dirty="0">
                <a:solidFill>
                  <a:srgbClr val="000000"/>
                </a:solidFill>
              </a:rPr>
              <a:t> (v. 11)</a:t>
            </a:r>
          </a:p>
        </p:txBody>
      </p:sp>
    </p:spTree>
    <p:extLst>
      <p:ext uri="{BB962C8B-B14F-4D97-AF65-F5344CB8AC3E}">
        <p14:creationId xmlns:p14="http://schemas.microsoft.com/office/powerpoint/2010/main" val="404369904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2F058C3C-44FF-D949-1D6A-178B588209EE}"/>
              </a:ext>
            </a:extLst>
          </p:cNvPr>
          <p:cNvSpPr>
            <a:spLocks noChangeArrowheads="1"/>
          </p:cNvSpPr>
          <p:nvPr/>
        </p:nvSpPr>
        <p:spPr bwMode="auto">
          <a:xfrm>
            <a:off x="8839200" y="0"/>
            <a:ext cx="533400" cy="426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81923" name="Picture 3" descr="The squeeze is on.">
            <a:extLst>
              <a:ext uri="{FF2B5EF4-FFF2-40B4-BE49-F238E27FC236}">
                <a16:creationId xmlns:a16="http://schemas.microsoft.com/office/drawing/2014/main" id="{450AA290-1020-6AEB-D913-FB711DF484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81924" name="Rectangle 4">
            <a:extLst>
              <a:ext uri="{FF2B5EF4-FFF2-40B4-BE49-F238E27FC236}">
                <a16:creationId xmlns:a16="http://schemas.microsoft.com/office/drawing/2014/main" id="{B39D1C1C-9639-9CED-46B9-7FC2709563E5}"/>
              </a:ext>
            </a:extLst>
          </p:cNvPr>
          <p:cNvSpPr>
            <a:spLocks noChangeArrowheads="1"/>
          </p:cNvSpPr>
          <p:nvPr/>
        </p:nvSpPr>
        <p:spPr bwMode="auto">
          <a:xfrm>
            <a:off x="-304800" y="-76200"/>
            <a:ext cx="533400" cy="4343400"/>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25" name="Text Box 5">
            <a:extLst>
              <a:ext uri="{FF2B5EF4-FFF2-40B4-BE49-F238E27FC236}">
                <a16:creationId xmlns:a16="http://schemas.microsoft.com/office/drawing/2014/main" id="{D3F8F55D-F15E-9834-7385-803B9256B6EA}"/>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pic>
        <p:nvPicPr>
          <p:cNvPr id="81926" name="Picture 6" descr="The squeeze is on.">
            <a:extLst>
              <a:ext uri="{FF2B5EF4-FFF2-40B4-BE49-F238E27FC236}">
                <a16:creationId xmlns:a16="http://schemas.microsoft.com/office/drawing/2014/main" id="{27D7E180-F473-639F-D38C-2C9B7AEEFD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81927" name="AutoShape 7">
            <a:extLst>
              <a:ext uri="{FF2B5EF4-FFF2-40B4-BE49-F238E27FC236}">
                <a16:creationId xmlns:a16="http://schemas.microsoft.com/office/drawing/2014/main" id="{727F678F-7DD6-75B4-41B2-9512325AAC94}"/>
              </a:ext>
            </a:extLst>
          </p:cNvPr>
          <p:cNvSpPr>
            <a:spLocks noChangeArrowheads="1"/>
          </p:cNvSpPr>
          <p:nvPr/>
        </p:nvSpPr>
        <p:spPr bwMode="auto">
          <a:xfrm>
            <a:off x="838200" y="5334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Under Pressure</a:t>
            </a:r>
          </a:p>
          <a:p>
            <a:pPr algn="ctr"/>
            <a:r>
              <a:rPr lang="en-US" altLang="en-US" i="1"/>
              <a:t>Rev. 2:8-11</a:t>
            </a:r>
          </a:p>
        </p:txBody>
      </p:sp>
      <p:sp>
        <p:nvSpPr>
          <p:cNvPr id="81928" name="Text Box 8">
            <a:extLst>
              <a:ext uri="{FF2B5EF4-FFF2-40B4-BE49-F238E27FC236}">
                <a16:creationId xmlns:a16="http://schemas.microsoft.com/office/drawing/2014/main" id="{FB01F5F2-8DE8-538F-B694-2EB5816FF776}"/>
              </a:ext>
            </a:extLst>
          </p:cNvPr>
          <p:cNvSpPr txBox="1">
            <a:spLocks noChangeArrowheads="1"/>
          </p:cNvSpPr>
          <p:nvPr/>
        </p:nvSpPr>
        <p:spPr bwMode="auto">
          <a:xfrm>
            <a:off x="2209800" y="2901950"/>
            <a:ext cx="5816600"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a:solidFill>
                  <a:srgbClr val="969696"/>
                </a:solidFill>
              </a:rPr>
              <a:t>I. Their Challenges</a:t>
            </a:r>
          </a:p>
          <a:p>
            <a:pPr>
              <a:lnSpc>
                <a:spcPct val="120000"/>
              </a:lnSpc>
            </a:pPr>
            <a:r>
              <a:rPr lang="en-US" altLang="en-US" sz="4000">
                <a:solidFill>
                  <a:srgbClr val="969696"/>
                </a:solidFill>
              </a:rPr>
              <a:t>II. Their Strength</a:t>
            </a:r>
          </a:p>
          <a:p>
            <a:pPr>
              <a:lnSpc>
                <a:spcPct val="120000"/>
              </a:lnSpc>
            </a:pPr>
            <a:r>
              <a:rPr lang="en-US" altLang="en-US" sz="4000">
                <a:solidFill>
                  <a:srgbClr val="969696"/>
                </a:solidFill>
              </a:rPr>
              <a:t>III. Their Encouragement</a:t>
            </a:r>
          </a:p>
          <a:p>
            <a:pPr>
              <a:lnSpc>
                <a:spcPct val="120000"/>
              </a:lnSpc>
            </a:pPr>
            <a:r>
              <a:rPr lang="en-US" altLang="en-US" sz="4000">
                <a:solidFill>
                  <a:srgbClr val="000000"/>
                </a:solidFill>
              </a:rPr>
              <a:t>IV. Their Test</a:t>
            </a: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a:extLst>
              <a:ext uri="{FF2B5EF4-FFF2-40B4-BE49-F238E27FC236}">
                <a16:creationId xmlns:a16="http://schemas.microsoft.com/office/drawing/2014/main" id="{A42847BB-C5ED-EB3A-718D-26B69F84A926}"/>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IV. Their Test</a:t>
            </a:r>
          </a:p>
        </p:txBody>
      </p:sp>
      <p:sp>
        <p:nvSpPr>
          <p:cNvPr id="92164" name="Text Box 4">
            <a:extLst>
              <a:ext uri="{FF2B5EF4-FFF2-40B4-BE49-F238E27FC236}">
                <a16:creationId xmlns:a16="http://schemas.microsoft.com/office/drawing/2014/main" id="{60638710-A42F-4117-9740-96B43CC53BCE}"/>
              </a:ext>
            </a:extLst>
          </p:cNvPr>
          <p:cNvSpPr txBox="1">
            <a:spLocks noChangeArrowheads="1"/>
          </p:cNvSpPr>
          <p:nvPr/>
        </p:nvSpPr>
        <p:spPr bwMode="auto">
          <a:xfrm>
            <a:off x="1371600" y="1219200"/>
            <a:ext cx="7620000" cy="289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The Source: The Devil</a:t>
            </a:r>
            <a:endParaRPr lang="en-US" altLang="en-US" sz="2800">
              <a:solidFill>
                <a:srgbClr val="000000"/>
              </a:solidFill>
            </a:endParaRPr>
          </a:p>
          <a:p>
            <a:pPr>
              <a:spcBef>
                <a:spcPct val="50000"/>
              </a:spcBef>
            </a:pPr>
            <a:r>
              <a:rPr lang="en-US" altLang="en-US" sz="2800">
                <a:solidFill>
                  <a:srgbClr val="000000"/>
                </a:solidFill>
              </a:rPr>
              <a:t>B. </a:t>
            </a:r>
            <a:r>
              <a:rPr lang="en-US" altLang="en-US" sz="2800" i="1">
                <a:solidFill>
                  <a:srgbClr val="000000"/>
                </a:solidFill>
              </a:rPr>
              <a:t>The Treatment</a:t>
            </a:r>
          </a:p>
          <a:p>
            <a:pPr>
              <a:spcBef>
                <a:spcPct val="50000"/>
              </a:spcBef>
            </a:pPr>
            <a:r>
              <a:rPr lang="en-US" altLang="en-US" sz="2800" i="1">
                <a:solidFill>
                  <a:srgbClr val="000000"/>
                </a:solidFill>
              </a:rPr>
              <a:t>	</a:t>
            </a:r>
            <a:r>
              <a:rPr lang="en-US" altLang="en-US" b="0">
                <a:solidFill>
                  <a:srgbClr val="000000"/>
                </a:solidFill>
              </a:rPr>
              <a:t>1. Suffer</a:t>
            </a:r>
          </a:p>
          <a:p>
            <a:pPr>
              <a:spcBef>
                <a:spcPct val="50000"/>
              </a:spcBef>
            </a:pPr>
            <a:r>
              <a:rPr lang="en-US" altLang="en-US" b="0">
                <a:solidFill>
                  <a:srgbClr val="000000"/>
                </a:solidFill>
              </a:rPr>
              <a:t>	2. Prison (meaning: exile, trial, arrest, fine, death)</a:t>
            </a:r>
          </a:p>
          <a:p>
            <a:pPr>
              <a:spcBef>
                <a:spcPct val="50000"/>
              </a:spcBef>
            </a:pPr>
            <a:r>
              <a:rPr lang="en-US" altLang="en-US" b="0">
                <a:solidFill>
                  <a:srgbClr val="000000"/>
                </a:solidFill>
              </a:rPr>
              <a:t>	3.Tribulation</a:t>
            </a:r>
            <a:endParaRPr lang="en-US" altLang="en-US" sz="2800" i="1">
              <a:solidFill>
                <a:srgbClr val="000000"/>
              </a:solidFill>
            </a:endParaRPr>
          </a:p>
        </p:txBody>
      </p:sp>
      <p:sp>
        <p:nvSpPr>
          <p:cNvPr id="92165" name="Oval 5">
            <a:extLst>
              <a:ext uri="{FF2B5EF4-FFF2-40B4-BE49-F238E27FC236}">
                <a16:creationId xmlns:a16="http://schemas.microsoft.com/office/drawing/2014/main" id="{874E73CC-C8E8-84CB-9167-9BFC4D1EFD99}"/>
              </a:ext>
            </a:extLst>
          </p:cNvPr>
          <p:cNvSpPr>
            <a:spLocks noChangeArrowheads="1"/>
          </p:cNvSpPr>
          <p:nvPr/>
        </p:nvSpPr>
        <p:spPr bwMode="auto">
          <a:xfrm>
            <a:off x="6934200" y="304800"/>
            <a:ext cx="838200" cy="762000"/>
          </a:xfrm>
          <a:prstGeom prst="ellipse">
            <a:avLst/>
          </a:prstGeom>
          <a:solidFill>
            <a:srgbClr val="000000"/>
          </a:solidFill>
          <a:ln>
            <a:noFill/>
          </a:ln>
          <a:effectLst>
            <a:outerShdw dist="107763" dir="2700000" algn="ctr" rotWithShape="0">
              <a:srgbClr val="777777">
                <a:alpha val="50000"/>
              </a:srgbClr>
            </a:outer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r>
              <a:rPr lang="en-US" altLang="en-US" sz="2000">
                <a:solidFill>
                  <a:srgbClr val="FFFFFF"/>
                </a:solidFill>
              </a:rPr>
              <a:t>V. 10</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92164">
                                            <p:txEl>
                                              <p:pRg st="1" end="1"/>
                                            </p:txEl>
                                          </p:spTgt>
                                        </p:tgtEl>
                                        <p:attrNameLst>
                                          <p:attrName>style.visibility</p:attrName>
                                        </p:attrNameLst>
                                      </p:cBhvr>
                                      <p:to>
                                        <p:strVal val="visible"/>
                                      </p:to>
                                    </p:set>
                                    <p:animEffect transition="in" filter="fade">
                                      <p:cBhvr>
                                        <p:cTn id="7" dur="1000"/>
                                        <p:tgtEl>
                                          <p:spTgt spid="92164">
                                            <p:txEl>
                                              <p:pRg st="1" end="1"/>
                                            </p:txEl>
                                          </p:spTgt>
                                        </p:tgtEl>
                                      </p:cBhvr>
                                    </p:animEffect>
                                    <p:anim calcmode="lin" valueType="num">
                                      <p:cBhvr>
                                        <p:cTn id="8" dur="1000" fill="hold"/>
                                        <p:tgtEl>
                                          <p:spTgt spid="9216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216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92164">
                                            <p:txEl>
                                              <p:pRg st="2" end="2"/>
                                            </p:txEl>
                                          </p:spTgt>
                                        </p:tgtEl>
                                        <p:attrNameLst>
                                          <p:attrName>style.visibility</p:attrName>
                                        </p:attrNameLst>
                                      </p:cBhvr>
                                      <p:to>
                                        <p:strVal val="visible"/>
                                      </p:to>
                                    </p:set>
                                    <p:animEffect transition="in" filter="fade">
                                      <p:cBhvr>
                                        <p:cTn id="14" dur="1000"/>
                                        <p:tgtEl>
                                          <p:spTgt spid="92164">
                                            <p:txEl>
                                              <p:pRg st="2" end="2"/>
                                            </p:txEl>
                                          </p:spTgt>
                                        </p:tgtEl>
                                      </p:cBhvr>
                                    </p:animEffect>
                                    <p:anim calcmode="lin" valueType="num">
                                      <p:cBhvr>
                                        <p:cTn id="15" dur="1000" fill="hold"/>
                                        <p:tgtEl>
                                          <p:spTgt spid="9216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216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92164">
                                            <p:txEl>
                                              <p:pRg st="3" end="3"/>
                                            </p:txEl>
                                          </p:spTgt>
                                        </p:tgtEl>
                                        <p:attrNameLst>
                                          <p:attrName>style.visibility</p:attrName>
                                        </p:attrNameLst>
                                      </p:cBhvr>
                                      <p:to>
                                        <p:strVal val="visible"/>
                                      </p:to>
                                    </p:set>
                                    <p:animEffect transition="in" filter="fade">
                                      <p:cBhvr>
                                        <p:cTn id="21" dur="1000"/>
                                        <p:tgtEl>
                                          <p:spTgt spid="92164">
                                            <p:txEl>
                                              <p:pRg st="3" end="3"/>
                                            </p:txEl>
                                          </p:spTgt>
                                        </p:tgtEl>
                                      </p:cBhvr>
                                    </p:animEffect>
                                    <p:anim calcmode="lin" valueType="num">
                                      <p:cBhvr>
                                        <p:cTn id="22" dur="1000" fill="hold"/>
                                        <p:tgtEl>
                                          <p:spTgt spid="9216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9216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92164">
                                            <p:txEl>
                                              <p:pRg st="4" end="4"/>
                                            </p:txEl>
                                          </p:spTgt>
                                        </p:tgtEl>
                                        <p:attrNameLst>
                                          <p:attrName>style.visibility</p:attrName>
                                        </p:attrNameLst>
                                      </p:cBhvr>
                                      <p:to>
                                        <p:strVal val="visible"/>
                                      </p:to>
                                    </p:set>
                                    <p:animEffect transition="in" filter="fade">
                                      <p:cBhvr>
                                        <p:cTn id="28" dur="1000"/>
                                        <p:tgtEl>
                                          <p:spTgt spid="92164">
                                            <p:txEl>
                                              <p:pRg st="4" end="4"/>
                                            </p:txEl>
                                          </p:spTgt>
                                        </p:tgtEl>
                                      </p:cBhvr>
                                    </p:animEffect>
                                    <p:anim calcmode="lin" valueType="num">
                                      <p:cBhvr>
                                        <p:cTn id="29" dur="1000" fill="hold"/>
                                        <p:tgtEl>
                                          <p:spTgt spid="9216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9216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38DB1B39-0A8A-03A1-F3F8-0A2F70FB58A2}"/>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IV. Their Test</a:t>
            </a:r>
          </a:p>
        </p:txBody>
      </p:sp>
      <p:sp>
        <p:nvSpPr>
          <p:cNvPr id="105475" name="Text Box 3">
            <a:extLst>
              <a:ext uri="{FF2B5EF4-FFF2-40B4-BE49-F238E27FC236}">
                <a16:creationId xmlns:a16="http://schemas.microsoft.com/office/drawing/2014/main" id="{A49E7670-B946-3B41-D5BC-D5922082CD59}"/>
              </a:ext>
            </a:extLst>
          </p:cNvPr>
          <p:cNvSpPr txBox="1">
            <a:spLocks noChangeArrowheads="1"/>
          </p:cNvSpPr>
          <p:nvPr/>
        </p:nvSpPr>
        <p:spPr bwMode="auto">
          <a:xfrm>
            <a:off x="1371600" y="1219200"/>
            <a:ext cx="7620000"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The Source: The Devil</a:t>
            </a:r>
            <a:endParaRPr lang="en-US" altLang="en-US" sz="2800">
              <a:solidFill>
                <a:srgbClr val="000000"/>
              </a:solidFill>
            </a:endParaRPr>
          </a:p>
          <a:p>
            <a:pPr>
              <a:spcBef>
                <a:spcPct val="50000"/>
              </a:spcBef>
            </a:pPr>
            <a:r>
              <a:rPr lang="en-US" altLang="en-US" sz="2800">
                <a:solidFill>
                  <a:srgbClr val="000000"/>
                </a:solidFill>
              </a:rPr>
              <a:t>B. </a:t>
            </a:r>
            <a:r>
              <a:rPr lang="en-US" altLang="en-US" sz="2800" i="1">
                <a:solidFill>
                  <a:srgbClr val="000000"/>
                </a:solidFill>
              </a:rPr>
              <a:t>The Treatment</a:t>
            </a:r>
          </a:p>
          <a:p>
            <a:pPr>
              <a:spcBef>
                <a:spcPct val="50000"/>
              </a:spcBef>
            </a:pPr>
            <a:r>
              <a:rPr lang="en-US" altLang="en-US" sz="2800">
                <a:solidFill>
                  <a:srgbClr val="000000"/>
                </a:solidFill>
              </a:rPr>
              <a:t>C. </a:t>
            </a:r>
            <a:r>
              <a:rPr lang="en-US" altLang="en-US" sz="2800" i="1">
                <a:solidFill>
                  <a:srgbClr val="000000"/>
                </a:solidFill>
              </a:rPr>
              <a:t>The Duration</a:t>
            </a:r>
          </a:p>
          <a:p>
            <a:pPr>
              <a:spcBef>
                <a:spcPct val="50000"/>
              </a:spcBef>
            </a:pPr>
            <a:r>
              <a:rPr lang="en-US" altLang="en-US" i="1">
                <a:solidFill>
                  <a:srgbClr val="000000"/>
                </a:solidFill>
              </a:rPr>
              <a:t>	</a:t>
            </a:r>
            <a:r>
              <a:rPr lang="en-US" altLang="en-US" b="0">
                <a:solidFill>
                  <a:srgbClr val="000000"/>
                </a:solidFill>
              </a:rPr>
              <a:t>1. 10 Days</a:t>
            </a:r>
          </a:p>
          <a:p>
            <a:pPr>
              <a:spcBef>
                <a:spcPct val="50000"/>
              </a:spcBef>
            </a:pPr>
            <a:r>
              <a:rPr lang="en-US" altLang="en-US" b="0">
                <a:solidFill>
                  <a:srgbClr val="000000"/>
                </a:solidFill>
              </a:rPr>
              <a:t>	2. Full, complete, and extensive</a:t>
            </a:r>
          </a:p>
          <a:p>
            <a:pPr>
              <a:spcBef>
                <a:spcPct val="50000"/>
              </a:spcBef>
            </a:pPr>
            <a:r>
              <a:rPr lang="en-US" altLang="en-US" b="0">
                <a:solidFill>
                  <a:srgbClr val="000000"/>
                </a:solidFill>
              </a:rPr>
              <a:t>	3. Will come to an end</a:t>
            </a:r>
            <a:endParaRPr lang="en-US" altLang="en-US" i="1">
              <a:solidFill>
                <a:srgbClr val="000000"/>
              </a:solidFill>
            </a:endParaRPr>
          </a:p>
        </p:txBody>
      </p:sp>
      <p:sp>
        <p:nvSpPr>
          <p:cNvPr id="105476" name="Oval 4">
            <a:extLst>
              <a:ext uri="{FF2B5EF4-FFF2-40B4-BE49-F238E27FC236}">
                <a16:creationId xmlns:a16="http://schemas.microsoft.com/office/drawing/2014/main" id="{00C7B999-35EE-175E-8F12-56A0B446A6C8}"/>
              </a:ext>
            </a:extLst>
          </p:cNvPr>
          <p:cNvSpPr>
            <a:spLocks noChangeArrowheads="1"/>
          </p:cNvSpPr>
          <p:nvPr/>
        </p:nvSpPr>
        <p:spPr bwMode="auto">
          <a:xfrm>
            <a:off x="6934200" y="304800"/>
            <a:ext cx="838200" cy="762000"/>
          </a:xfrm>
          <a:prstGeom prst="ellipse">
            <a:avLst/>
          </a:prstGeom>
          <a:solidFill>
            <a:srgbClr val="000000"/>
          </a:solidFill>
          <a:ln>
            <a:noFill/>
          </a:ln>
          <a:effectLst>
            <a:outerShdw dist="107763" dir="2700000" algn="ctr" rotWithShape="0">
              <a:srgbClr val="777777">
                <a:alpha val="50000"/>
              </a:srgbClr>
            </a:outer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r>
              <a:rPr lang="en-US" altLang="en-US" sz="2000">
                <a:solidFill>
                  <a:srgbClr val="FFFFFF"/>
                </a:solidFill>
              </a:rPr>
              <a:t>V. 10</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05475">
                                            <p:txEl>
                                              <p:pRg st="3" end="3"/>
                                            </p:txEl>
                                          </p:spTgt>
                                        </p:tgtEl>
                                        <p:attrNameLst>
                                          <p:attrName>style.visibility</p:attrName>
                                        </p:attrNameLst>
                                      </p:cBhvr>
                                      <p:to>
                                        <p:strVal val="visible"/>
                                      </p:to>
                                    </p:set>
                                    <p:animEffect transition="in" filter="fade">
                                      <p:cBhvr>
                                        <p:cTn id="7" dur="1000"/>
                                        <p:tgtEl>
                                          <p:spTgt spid="105475">
                                            <p:txEl>
                                              <p:pRg st="3" end="3"/>
                                            </p:txEl>
                                          </p:spTgt>
                                        </p:tgtEl>
                                      </p:cBhvr>
                                    </p:animEffect>
                                    <p:anim calcmode="lin" valueType="num">
                                      <p:cBhvr>
                                        <p:cTn id="8" dur="1000" fill="hold"/>
                                        <p:tgtEl>
                                          <p:spTgt spid="10547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0547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05475">
                                            <p:txEl>
                                              <p:pRg st="4" end="4"/>
                                            </p:txEl>
                                          </p:spTgt>
                                        </p:tgtEl>
                                        <p:attrNameLst>
                                          <p:attrName>style.visibility</p:attrName>
                                        </p:attrNameLst>
                                      </p:cBhvr>
                                      <p:to>
                                        <p:strVal val="visible"/>
                                      </p:to>
                                    </p:set>
                                    <p:animEffect transition="in" filter="fade">
                                      <p:cBhvr>
                                        <p:cTn id="14" dur="1000"/>
                                        <p:tgtEl>
                                          <p:spTgt spid="105475">
                                            <p:txEl>
                                              <p:pRg st="4" end="4"/>
                                            </p:txEl>
                                          </p:spTgt>
                                        </p:tgtEl>
                                      </p:cBhvr>
                                    </p:animEffect>
                                    <p:anim calcmode="lin" valueType="num">
                                      <p:cBhvr>
                                        <p:cTn id="15" dur="1000" fill="hold"/>
                                        <p:tgtEl>
                                          <p:spTgt spid="10547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0547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05475">
                                            <p:txEl>
                                              <p:pRg st="5" end="5"/>
                                            </p:txEl>
                                          </p:spTgt>
                                        </p:tgtEl>
                                        <p:attrNameLst>
                                          <p:attrName>style.visibility</p:attrName>
                                        </p:attrNameLst>
                                      </p:cBhvr>
                                      <p:to>
                                        <p:strVal val="visible"/>
                                      </p:to>
                                    </p:set>
                                    <p:animEffect transition="in" filter="fade">
                                      <p:cBhvr>
                                        <p:cTn id="21" dur="1000"/>
                                        <p:tgtEl>
                                          <p:spTgt spid="105475">
                                            <p:txEl>
                                              <p:pRg st="5" end="5"/>
                                            </p:txEl>
                                          </p:spTgt>
                                        </p:tgtEl>
                                      </p:cBhvr>
                                    </p:animEffect>
                                    <p:anim calcmode="lin" valueType="num">
                                      <p:cBhvr>
                                        <p:cTn id="22" dur="1000" fill="hold"/>
                                        <p:tgtEl>
                                          <p:spTgt spid="10547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0547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8C82DC2A-55CC-19B7-C98F-CD5FF6DCE71D}"/>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IV. Their Test</a:t>
            </a:r>
          </a:p>
        </p:txBody>
      </p:sp>
      <p:sp>
        <p:nvSpPr>
          <p:cNvPr id="106499" name="Text Box 3">
            <a:extLst>
              <a:ext uri="{FF2B5EF4-FFF2-40B4-BE49-F238E27FC236}">
                <a16:creationId xmlns:a16="http://schemas.microsoft.com/office/drawing/2014/main" id="{266B790E-7896-1DDC-5878-C1DD4AAF974B}"/>
              </a:ext>
            </a:extLst>
          </p:cNvPr>
          <p:cNvSpPr txBox="1">
            <a:spLocks noChangeArrowheads="1"/>
          </p:cNvSpPr>
          <p:nvPr/>
        </p:nvSpPr>
        <p:spPr bwMode="auto">
          <a:xfrm>
            <a:off x="1371600" y="1219200"/>
            <a:ext cx="7620000" cy="4216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2800" dirty="0">
                <a:solidFill>
                  <a:srgbClr val="000000"/>
                </a:solidFill>
              </a:rPr>
              <a:t>A. </a:t>
            </a:r>
            <a:r>
              <a:rPr lang="en-US" altLang="en-US" sz="2800" i="1" dirty="0">
                <a:solidFill>
                  <a:srgbClr val="000000"/>
                </a:solidFill>
              </a:rPr>
              <a:t>The Source: The Devil</a:t>
            </a:r>
            <a:endParaRPr lang="en-US" altLang="en-US" sz="2800" dirty="0">
              <a:solidFill>
                <a:srgbClr val="000000"/>
              </a:solidFill>
            </a:endParaRPr>
          </a:p>
          <a:p>
            <a:pPr>
              <a:spcBef>
                <a:spcPct val="50000"/>
              </a:spcBef>
            </a:pPr>
            <a:r>
              <a:rPr lang="en-US" altLang="en-US" sz="2800" dirty="0">
                <a:solidFill>
                  <a:srgbClr val="000000"/>
                </a:solidFill>
              </a:rPr>
              <a:t>B. </a:t>
            </a:r>
            <a:r>
              <a:rPr lang="en-US" altLang="en-US" sz="2800" i="1" dirty="0">
                <a:solidFill>
                  <a:srgbClr val="000000"/>
                </a:solidFill>
              </a:rPr>
              <a:t>The Treatment</a:t>
            </a:r>
          </a:p>
          <a:p>
            <a:pPr>
              <a:spcBef>
                <a:spcPct val="50000"/>
              </a:spcBef>
            </a:pPr>
            <a:r>
              <a:rPr lang="en-US" altLang="en-US" sz="2800" dirty="0">
                <a:solidFill>
                  <a:srgbClr val="000000"/>
                </a:solidFill>
              </a:rPr>
              <a:t>C. </a:t>
            </a:r>
            <a:r>
              <a:rPr lang="en-US" altLang="en-US" sz="2800" i="1" dirty="0">
                <a:solidFill>
                  <a:srgbClr val="000000"/>
                </a:solidFill>
              </a:rPr>
              <a:t>The Duration</a:t>
            </a:r>
          </a:p>
          <a:p>
            <a:pPr>
              <a:spcBef>
                <a:spcPct val="50000"/>
              </a:spcBef>
            </a:pPr>
            <a:r>
              <a:rPr lang="en-US" altLang="en-US" sz="2800" dirty="0">
                <a:solidFill>
                  <a:srgbClr val="000000"/>
                </a:solidFill>
              </a:rPr>
              <a:t>D. </a:t>
            </a:r>
            <a:r>
              <a:rPr lang="en-US" altLang="en-US" sz="2800" i="1" dirty="0">
                <a:solidFill>
                  <a:srgbClr val="000000"/>
                </a:solidFill>
              </a:rPr>
              <a:t>The Reaction</a:t>
            </a:r>
          </a:p>
          <a:p>
            <a:pPr>
              <a:spcBef>
                <a:spcPct val="50000"/>
              </a:spcBef>
            </a:pPr>
            <a:r>
              <a:rPr lang="en-US" altLang="en-US" sz="2800" i="1" dirty="0">
                <a:solidFill>
                  <a:srgbClr val="000000"/>
                </a:solidFill>
              </a:rPr>
              <a:t>	</a:t>
            </a:r>
            <a:r>
              <a:rPr lang="en-US" altLang="en-US" b="0" dirty="0">
                <a:solidFill>
                  <a:srgbClr val="000000"/>
                </a:solidFill>
              </a:rPr>
              <a:t>1. Faithful anyway – even when under pressure</a:t>
            </a:r>
          </a:p>
          <a:p>
            <a:pPr>
              <a:spcBef>
                <a:spcPct val="50000"/>
              </a:spcBef>
            </a:pPr>
            <a:r>
              <a:rPr lang="en-US" altLang="en-US" b="0" dirty="0">
                <a:solidFill>
                  <a:srgbClr val="000000"/>
                </a:solidFill>
              </a:rPr>
              <a:t>	2. Unto death – to the point of death</a:t>
            </a:r>
          </a:p>
          <a:p>
            <a:pPr>
              <a:spcBef>
                <a:spcPct val="50000"/>
              </a:spcBef>
            </a:pPr>
            <a:r>
              <a:rPr lang="en-US" altLang="en-US" b="0" dirty="0">
                <a:solidFill>
                  <a:srgbClr val="000000"/>
                </a:solidFill>
              </a:rPr>
              <a:t>	3. NCV – “even if you have to die”</a:t>
            </a:r>
          </a:p>
        </p:txBody>
      </p:sp>
      <p:sp>
        <p:nvSpPr>
          <p:cNvPr id="106500" name="Oval 4">
            <a:extLst>
              <a:ext uri="{FF2B5EF4-FFF2-40B4-BE49-F238E27FC236}">
                <a16:creationId xmlns:a16="http://schemas.microsoft.com/office/drawing/2014/main" id="{D4E26455-9293-49BF-26C5-F30676B8B163}"/>
              </a:ext>
            </a:extLst>
          </p:cNvPr>
          <p:cNvSpPr>
            <a:spLocks noChangeArrowheads="1"/>
          </p:cNvSpPr>
          <p:nvPr/>
        </p:nvSpPr>
        <p:spPr bwMode="auto">
          <a:xfrm>
            <a:off x="6934200" y="304800"/>
            <a:ext cx="838200" cy="762000"/>
          </a:xfrm>
          <a:prstGeom prst="ellipse">
            <a:avLst/>
          </a:prstGeom>
          <a:solidFill>
            <a:srgbClr val="000000"/>
          </a:solidFill>
          <a:ln>
            <a:noFill/>
          </a:ln>
          <a:effectLst>
            <a:outerShdw dist="107763" dir="2700000" algn="ctr" rotWithShape="0">
              <a:srgbClr val="777777">
                <a:alpha val="50000"/>
              </a:srgbClr>
            </a:outer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r>
              <a:rPr lang="en-US" altLang="en-US" sz="2000">
                <a:solidFill>
                  <a:srgbClr val="FFFFFF"/>
                </a:solidFill>
              </a:rPr>
              <a:t>V. 10</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06499">
                                            <p:txEl>
                                              <p:pRg st="4" end="4"/>
                                            </p:txEl>
                                          </p:spTgt>
                                        </p:tgtEl>
                                        <p:attrNameLst>
                                          <p:attrName>style.visibility</p:attrName>
                                        </p:attrNameLst>
                                      </p:cBhvr>
                                      <p:to>
                                        <p:strVal val="visible"/>
                                      </p:to>
                                    </p:set>
                                    <p:animEffect transition="in" filter="fade">
                                      <p:cBhvr>
                                        <p:cTn id="7" dur="1000"/>
                                        <p:tgtEl>
                                          <p:spTgt spid="106499">
                                            <p:txEl>
                                              <p:pRg st="4" end="4"/>
                                            </p:txEl>
                                          </p:spTgt>
                                        </p:tgtEl>
                                      </p:cBhvr>
                                    </p:animEffect>
                                    <p:anim calcmode="lin" valueType="num">
                                      <p:cBhvr>
                                        <p:cTn id="8" dur="1000" fill="hold"/>
                                        <p:tgtEl>
                                          <p:spTgt spid="10649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10649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06499">
                                            <p:txEl>
                                              <p:pRg st="5" end="5"/>
                                            </p:txEl>
                                          </p:spTgt>
                                        </p:tgtEl>
                                        <p:attrNameLst>
                                          <p:attrName>style.visibility</p:attrName>
                                        </p:attrNameLst>
                                      </p:cBhvr>
                                      <p:to>
                                        <p:strVal val="visible"/>
                                      </p:to>
                                    </p:set>
                                    <p:animEffect transition="in" filter="fade">
                                      <p:cBhvr>
                                        <p:cTn id="14" dur="1000"/>
                                        <p:tgtEl>
                                          <p:spTgt spid="106499">
                                            <p:txEl>
                                              <p:pRg st="5" end="5"/>
                                            </p:txEl>
                                          </p:spTgt>
                                        </p:tgtEl>
                                      </p:cBhvr>
                                    </p:animEffect>
                                    <p:anim calcmode="lin" valueType="num">
                                      <p:cBhvr>
                                        <p:cTn id="15" dur="1000" fill="hold"/>
                                        <p:tgtEl>
                                          <p:spTgt spid="106499">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10649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06499">
                                            <p:txEl>
                                              <p:pRg st="6" end="6"/>
                                            </p:txEl>
                                          </p:spTgt>
                                        </p:tgtEl>
                                        <p:attrNameLst>
                                          <p:attrName>style.visibility</p:attrName>
                                        </p:attrNameLst>
                                      </p:cBhvr>
                                      <p:to>
                                        <p:strVal val="visible"/>
                                      </p:to>
                                    </p:set>
                                    <p:animEffect transition="in" filter="fade">
                                      <p:cBhvr>
                                        <p:cTn id="21" dur="1000"/>
                                        <p:tgtEl>
                                          <p:spTgt spid="106499">
                                            <p:txEl>
                                              <p:pRg st="6" end="6"/>
                                            </p:txEl>
                                          </p:spTgt>
                                        </p:tgtEl>
                                      </p:cBhvr>
                                    </p:animEffect>
                                    <p:anim calcmode="lin" valueType="num">
                                      <p:cBhvr>
                                        <p:cTn id="22" dur="1000" fill="hold"/>
                                        <p:tgtEl>
                                          <p:spTgt spid="106499">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10649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Text Box 4">
            <a:extLst>
              <a:ext uri="{FF2B5EF4-FFF2-40B4-BE49-F238E27FC236}">
                <a16:creationId xmlns:a16="http://schemas.microsoft.com/office/drawing/2014/main" id="{91C7BB27-31AF-2096-35FC-F4C34D80A0FF}"/>
              </a:ext>
            </a:extLst>
          </p:cNvPr>
          <p:cNvSpPr txBox="1">
            <a:spLocks noChangeArrowheads="1"/>
          </p:cNvSpPr>
          <p:nvPr/>
        </p:nvSpPr>
        <p:spPr bwMode="auto">
          <a:xfrm>
            <a:off x="1295400" y="1209675"/>
            <a:ext cx="7239000" cy="2131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buFontTx/>
              <a:buChar char="•"/>
            </a:pPr>
            <a:r>
              <a:rPr lang="en-US" altLang="en-US" sz="2400" b="0" dirty="0">
                <a:solidFill>
                  <a:srgbClr val="000000"/>
                </a:solidFill>
              </a:rPr>
              <a:t> Lived 70 and 155 A.D </a:t>
            </a:r>
          </a:p>
          <a:p>
            <a:pPr>
              <a:lnSpc>
                <a:spcPct val="70000"/>
              </a:lnSpc>
              <a:spcBef>
                <a:spcPct val="50000"/>
              </a:spcBef>
              <a:buFontTx/>
              <a:buChar char="•"/>
            </a:pPr>
            <a:r>
              <a:rPr lang="en-US" altLang="en-US" sz="2400" b="0" dirty="0">
                <a:solidFill>
                  <a:srgbClr val="000000"/>
                </a:solidFill>
              </a:rPr>
              <a:t> A direct pupil of the apostle John</a:t>
            </a:r>
          </a:p>
          <a:p>
            <a:pPr>
              <a:lnSpc>
                <a:spcPct val="70000"/>
              </a:lnSpc>
              <a:spcBef>
                <a:spcPct val="50000"/>
              </a:spcBef>
              <a:buFontTx/>
              <a:buChar char="•"/>
            </a:pPr>
            <a:r>
              <a:rPr lang="en-US" altLang="en-US" sz="2400" b="0" dirty="0">
                <a:solidFill>
                  <a:srgbClr val="000000"/>
                </a:solidFill>
              </a:rPr>
              <a:t> Martyred on Saturday, Feb. 23, 155</a:t>
            </a:r>
          </a:p>
          <a:p>
            <a:pPr>
              <a:lnSpc>
                <a:spcPct val="70000"/>
              </a:lnSpc>
              <a:spcBef>
                <a:spcPct val="50000"/>
              </a:spcBef>
              <a:buFontTx/>
              <a:buChar char="•"/>
            </a:pPr>
            <a:r>
              <a:rPr lang="en-US" altLang="en-US" sz="2400" b="0" dirty="0">
                <a:solidFill>
                  <a:srgbClr val="000000"/>
                </a:solidFill>
              </a:rPr>
              <a:t> Probably present when this letter was received</a:t>
            </a:r>
          </a:p>
          <a:p>
            <a:pPr>
              <a:lnSpc>
                <a:spcPct val="70000"/>
              </a:lnSpc>
              <a:spcBef>
                <a:spcPct val="50000"/>
              </a:spcBef>
              <a:buFontTx/>
              <a:buChar char="•"/>
            </a:pPr>
            <a:r>
              <a:rPr lang="en-US" altLang="en-US" sz="2400" b="0" dirty="0">
                <a:solidFill>
                  <a:srgbClr val="000000"/>
                </a:solidFill>
              </a:rPr>
              <a:t> Charged to worship Caesar &amp; renounce Christ.</a:t>
            </a:r>
          </a:p>
        </p:txBody>
      </p:sp>
      <p:sp>
        <p:nvSpPr>
          <p:cNvPr id="97285" name="Text Box 5">
            <a:extLst>
              <a:ext uri="{FF2B5EF4-FFF2-40B4-BE49-F238E27FC236}">
                <a16:creationId xmlns:a16="http://schemas.microsoft.com/office/drawing/2014/main" id="{7A66CFB6-F4F6-62F7-D76B-ACD1414F7BD4}"/>
              </a:ext>
            </a:extLst>
          </p:cNvPr>
          <p:cNvSpPr txBox="1">
            <a:spLocks noChangeArrowheads="1"/>
          </p:cNvSpPr>
          <p:nvPr/>
        </p:nvSpPr>
        <p:spPr bwMode="auto">
          <a:xfrm>
            <a:off x="3810000" y="228600"/>
            <a:ext cx="17414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000000"/>
                </a:solidFill>
              </a:rPr>
              <a:t>Polycarp</a:t>
            </a:r>
          </a:p>
        </p:txBody>
      </p:sp>
      <p:sp>
        <p:nvSpPr>
          <p:cNvPr id="97286" name="Text Box 6">
            <a:extLst>
              <a:ext uri="{FF2B5EF4-FFF2-40B4-BE49-F238E27FC236}">
                <a16:creationId xmlns:a16="http://schemas.microsoft.com/office/drawing/2014/main" id="{780F6FBA-E425-AED8-7D2F-BE749D4FFB5D}"/>
              </a:ext>
            </a:extLst>
          </p:cNvPr>
          <p:cNvSpPr txBox="1">
            <a:spLocks noChangeArrowheads="1"/>
          </p:cNvSpPr>
          <p:nvPr/>
        </p:nvSpPr>
        <p:spPr bwMode="auto">
          <a:xfrm>
            <a:off x="1600200" y="4114800"/>
            <a:ext cx="6705600" cy="1382713"/>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rgbClr val="000000"/>
                </a:solidFill>
              </a:rPr>
              <a:t>"Eighty-six years I have served Christ, and He never did me any wrong. How can I blaspheme my King who saved me?" </a:t>
            </a:r>
          </a:p>
        </p:txBody>
      </p:sp>
      <p:pic>
        <p:nvPicPr>
          <p:cNvPr id="97288" name="Picture 8" descr="Artist's concept of Polycarp of Smyrna - 10739 Bytes">
            <a:hlinkClick r:id="rId2"/>
            <a:extLst>
              <a:ext uri="{FF2B5EF4-FFF2-40B4-BE49-F238E27FC236}">
                <a16:creationId xmlns:a16="http://schemas.microsoft.com/office/drawing/2014/main" id="{3F9727E6-59E7-6579-205C-D22A26CE9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152400"/>
            <a:ext cx="1447800" cy="2524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97284">
                                            <p:txEl>
                                              <p:pRg st="0" end="0"/>
                                            </p:txEl>
                                          </p:spTgt>
                                        </p:tgtEl>
                                        <p:attrNameLst>
                                          <p:attrName>style.visibility</p:attrName>
                                        </p:attrNameLst>
                                      </p:cBhvr>
                                      <p:to>
                                        <p:strVal val="visible"/>
                                      </p:to>
                                    </p:set>
                                    <p:animEffect transition="in" filter="fade">
                                      <p:cBhvr>
                                        <p:cTn id="7" dur="1000"/>
                                        <p:tgtEl>
                                          <p:spTgt spid="97284">
                                            <p:txEl>
                                              <p:pRg st="0" end="0"/>
                                            </p:txEl>
                                          </p:spTgt>
                                        </p:tgtEl>
                                      </p:cBhvr>
                                    </p:animEffect>
                                    <p:anim calcmode="lin" valueType="num">
                                      <p:cBhvr>
                                        <p:cTn id="8" dur="1000" fill="hold"/>
                                        <p:tgtEl>
                                          <p:spTgt spid="9728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728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97284">
                                            <p:txEl>
                                              <p:pRg st="1" end="1"/>
                                            </p:txEl>
                                          </p:spTgt>
                                        </p:tgtEl>
                                        <p:attrNameLst>
                                          <p:attrName>style.visibility</p:attrName>
                                        </p:attrNameLst>
                                      </p:cBhvr>
                                      <p:to>
                                        <p:strVal val="visible"/>
                                      </p:to>
                                    </p:set>
                                    <p:animEffect transition="in" filter="fade">
                                      <p:cBhvr>
                                        <p:cTn id="14" dur="1000"/>
                                        <p:tgtEl>
                                          <p:spTgt spid="97284">
                                            <p:txEl>
                                              <p:pRg st="1" end="1"/>
                                            </p:txEl>
                                          </p:spTgt>
                                        </p:tgtEl>
                                      </p:cBhvr>
                                    </p:animEffect>
                                    <p:anim calcmode="lin" valueType="num">
                                      <p:cBhvr>
                                        <p:cTn id="15" dur="1000" fill="hold"/>
                                        <p:tgtEl>
                                          <p:spTgt spid="9728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728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97284">
                                            <p:txEl>
                                              <p:pRg st="2" end="2"/>
                                            </p:txEl>
                                          </p:spTgt>
                                        </p:tgtEl>
                                        <p:attrNameLst>
                                          <p:attrName>style.visibility</p:attrName>
                                        </p:attrNameLst>
                                      </p:cBhvr>
                                      <p:to>
                                        <p:strVal val="visible"/>
                                      </p:to>
                                    </p:set>
                                    <p:animEffect transition="in" filter="fade">
                                      <p:cBhvr>
                                        <p:cTn id="21" dur="1000"/>
                                        <p:tgtEl>
                                          <p:spTgt spid="97284">
                                            <p:txEl>
                                              <p:pRg st="2" end="2"/>
                                            </p:txEl>
                                          </p:spTgt>
                                        </p:tgtEl>
                                      </p:cBhvr>
                                    </p:animEffect>
                                    <p:anim calcmode="lin" valueType="num">
                                      <p:cBhvr>
                                        <p:cTn id="22" dur="1000" fill="hold"/>
                                        <p:tgtEl>
                                          <p:spTgt spid="9728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728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97284">
                                            <p:txEl>
                                              <p:pRg st="3" end="3"/>
                                            </p:txEl>
                                          </p:spTgt>
                                        </p:tgtEl>
                                        <p:attrNameLst>
                                          <p:attrName>style.visibility</p:attrName>
                                        </p:attrNameLst>
                                      </p:cBhvr>
                                      <p:to>
                                        <p:strVal val="visible"/>
                                      </p:to>
                                    </p:set>
                                    <p:animEffect transition="in" filter="fade">
                                      <p:cBhvr>
                                        <p:cTn id="28" dur="1000"/>
                                        <p:tgtEl>
                                          <p:spTgt spid="97284">
                                            <p:txEl>
                                              <p:pRg st="3" end="3"/>
                                            </p:txEl>
                                          </p:spTgt>
                                        </p:tgtEl>
                                      </p:cBhvr>
                                    </p:animEffect>
                                    <p:anim calcmode="lin" valueType="num">
                                      <p:cBhvr>
                                        <p:cTn id="29" dur="1000" fill="hold"/>
                                        <p:tgtEl>
                                          <p:spTgt spid="9728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728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97284">
                                            <p:txEl>
                                              <p:pRg st="4" end="4"/>
                                            </p:txEl>
                                          </p:spTgt>
                                        </p:tgtEl>
                                        <p:attrNameLst>
                                          <p:attrName>style.visibility</p:attrName>
                                        </p:attrNameLst>
                                      </p:cBhvr>
                                      <p:to>
                                        <p:strVal val="visible"/>
                                      </p:to>
                                    </p:set>
                                    <p:animEffect transition="in" filter="fade">
                                      <p:cBhvr>
                                        <p:cTn id="35" dur="1000"/>
                                        <p:tgtEl>
                                          <p:spTgt spid="97284">
                                            <p:txEl>
                                              <p:pRg st="4" end="4"/>
                                            </p:txEl>
                                          </p:spTgt>
                                        </p:tgtEl>
                                      </p:cBhvr>
                                    </p:animEffect>
                                    <p:anim calcmode="lin" valueType="num">
                                      <p:cBhvr>
                                        <p:cTn id="36" dur="1000" fill="hold"/>
                                        <p:tgtEl>
                                          <p:spTgt spid="9728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728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97286"/>
                                        </p:tgtEl>
                                        <p:attrNameLst>
                                          <p:attrName>style.visibility</p:attrName>
                                        </p:attrNameLst>
                                      </p:cBhvr>
                                      <p:to>
                                        <p:strVal val="visible"/>
                                      </p:to>
                                    </p:set>
                                    <p:animEffect transition="in" filter="fade">
                                      <p:cBhvr>
                                        <p:cTn id="42" dur="2000"/>
                                        <p:tgtEl>
                                          <p:spTgt spid="97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4" grpId="0" build="p"/>
      <p:bldP spid="9728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a:extLst>
              <a:ext uri="{FF2B5EF4-FFF2-40B4-BE49-F238E27FC236}">
                <a16:creationId xmlns:a16="http://schemas.microsoft.com/office/drawing/2014/main" id="{39A999E1-2D38-DBC8-4D3F-18C0FB9CAD44}"/>
              </a:ext>
            </a:extLst>
          </p:cNvPr>
          <p:cNvSpPr txBox="1">
            <a:spLocks noChangeArrowheads="1"/>
          </p:cNvSpPr>
          <p:nvPr/>
        </p:nvSpPr>
        <p:spPr bwMode="auto">
          <a:xfrm>
            <a:off x="1295400" y="1209675"/>
            <a:ext cx="7239000" cy="2574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buFontTx/>
              <a:buChar char="•"/>
            </a:pPr>
            <a:r>
              <a:rPr lang="en-US" altLang="en-US" sz="2400" b="0" dirty="0">
                <a:solidFill>
                  <a:srgbClr val="000000"/>
                </a:solidFill>
              </a:rPr>
              <a:t> Lived 70 and 155 A.D </a:t>
            </a:r>
          </a:p>
          <a:p>
            <a:pPr>
              <a:lnSpc>
                <a:spcPct val="70000"/>
              </a:lnSpc>
              <a:spcBef>
                <a:spcPct val="50000"/>
              </a:spcBef>
              <a:buFontTx/>
              <a:buChar char="•"/>
            </a:pPr>
            <a:r>
              <a:rPr lang="en-US" altLang="en-US" sz="2400" b="0" dirty="0">
                <a:solidFill>
                  <a:srgbClr val="000000"/>
                </a:solidFill>
              </a:rPr>
              <a:t> A direct pupil of the apostle John</a:t>
            </a:r>
          </a:p>
          <a:p>
            <a:pPr>
              <a:lnSpc>
                <a:spcPct val="70000"/>
              </a:lnSpc>
              <a:spcBef>
                <a:spcPct val="50000"/>
              </a:spcBef>
              <a:buFontTx/>
              <a:buChar char="•"/>
            </a:pPr>
            <a:r>
              <a:rPr lang="en-US" altLang="en-US" sz="2400" b="0" dirty="0">
                <a:solidFill>
                  <a:srgbClr val="000000"/>
                </a:solidFill>
              </a:rPr>
              <a:t> Martyred on Saturday, Feb. 23, 155</a:t>
            </a:r>
          </a:p>
          <a:p>
            <a:pPr>
              <a:lnSpc>
                <a:spcPct val="70000"/>
              </a:lnSpc>
              <a:spcBef>
                <a:spcPct val="50000"/>
              </a:spcBef>
              <a:buFontTx/>
              <a:buChar char="•"/>
            </a:pPr>
            <a:r>
              <a:rPr lang="en-US" altLang="en-US" sz="2400" b="0" dirty="0">
                <a:solidFill>
                  <a:srgbClr val="000000"/>
                </a:solidFill>
              </a:rPr>
              <a:t> Probably present when this letter was received</a:t>
            </a:r>
          </a:p>
          <a:p>
            <a:pPr>
              <a:lnSpc>
                <a:spcPct val="70000"/>
              </a:lnSpc>
              <a:spcBef>
                <a:spcPct val="50000"/>
              </a:spcBef>
              <a:buFontTx/>
              <a:buChar char="•"/>
            </a:pPr>
            <a:r>
              <a:rPr lang="en-US" altLang="en-US" sz="2400" b="0" dirty="0">
                <a:solidFill>
                  <a:srgbClr val="000000"/>
                </a:solidFill>
              </a:rPr>
              <a:t> Charged to worship Caesar &amp; renounce Christ.</a:t>
            </a:r>
          </a:p>
          <a:p>
            <a:pPr>
              <a:lnSpc>
                <a:spcPct val="70000"/>
              </a:lnSpc>
              <a:spcBef>
                <a:spcPct val="50000"/>
              </a:spcBef>
              <a:buFontTx/>
              <a:buChar char="•"/>
            </a:pPr>
            <a:r>
              <a:rPr lang="en-US" altLang="en-US" sz="2400" b="0" dirty="0">
                <a:solidFill>
                  <a:srgbClr val="000000"/>
                </a:solidFill>
              </a:rPr>
              <a:t> Threatened with fire</a:t>
            </a:r>
          </a:p>
        </p:txBody>
      </p:sp>
      <p:sp>
        <p:nvSpPr>
          <p:cNvPr id="98307" name="Text Box 3">
            <a:extLst>
              <a:ext uri="{FF2B5EF4-FFF2-40B4-BE49-F238E27FC236}">
                <a16:creationId xmlns:a16="http://schemas.microsoft.com/office/drawing/2014/main" id="{E085ACCF-97F2-5A61-5B03-C37BCE0B2320}"/>
              </a:ext>
            </a:extLst>
          </p:cNvPr>
          <p:cNvSpPr txBox="1">
            <a:spLocks noChangeArrowheads="1"/>
          </p:cNvSpPr>
          <p:nvPr/>
        </p:nvSpPr>
        <p:spPr bwMode="auto">
          <a:xfrm>
            <a:off x="3810000" y="228600"/>
            <a:ext cx="17414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000000"/>
                </a:solidFill>
              </a:rPr>
              <a:t>Polycarp</a:t>
            </a:r>
          </a:p>
        </p:txBody>
      </p:sp>
      <p:pic>
        <p:nvPicPr>
          <p:cNvPr id="98309" name="Picture 5" descr="Artist's concept of Polycarp of Smyrna - 10739 Bytes">
            <a:hlinkClick r:id="rId3"/>
            <a:extLst>
              <a:ext uri="{FF2B5EF4-FFF2-40B4-BE49-F238E27FC236}">
                <a16:creationId xmlns:a16="http://schemas.microsoft.com/office/drawing/2014/main" id="{E9ACEF35-620D-2E29-8E71-048947FCEB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152400"/>
            <a:ext cx="1447800" cy="2524125"/>
          </a:xfrm>
          <a:prstGeom prst="rect">
            <a:avLst/>
          </a:prstGeom>
          <a:noFill/>
          <a:extLst>
            <a:ext uri="{909E8E84-426E-40DD-AFC4-6F175D3DCCD1}">
              <a14:hiddenFill xmlns:a14="http://schemas.microsoft.com/office/drawing/2010/main">
                <a:solidFill>
                  <a:srgbClr val="FFFFFF"/>
                </a:solidFill>
              </a14:hiddenFill>
            </a:ext>
          </a:extLst>
        </p:spPr>
      </p:pic>
      <p:sp>
        <p:nvSpPr>
          <p:cNvPr id="98311" name="Text Box 7">
            <a:extLst>
              <a:ext uri="{FF2B5EF4-FFF2-40B4-BE49-F238E27FC236}">
                <a16:creationId xmlns:a16="http://schemas.microsoft.com/office/drawing/2014/main" id="{1DC38051-D6CF-FBD5-1FEC-3433F437807E}"/>
              </a:ext>
            </a:extLst>
          </p:cNvPr>
          <p:cNvSpPr txBox="1">
            <a:spLocks noChangeArrowheads="1"/>
          </p:cNvSpPr>
          <p:nvPr/>
        </p:nvSpPr>
        <p:spPr bwMode="auto">
          <a:xfrm>
            <a:off x="1219200" y="4038600"/>
            <a:ext cx="7467600" cy="1927225"/>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“Thou threatenest me with Fire which burns for an hour, and so is extinguished; but knowest not the Fire of the Future Judgment, and of that Eternal Punishment, which is reserved for the Ungodly. But why tarriest thou? Bring forth what thou wilt!”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8311"/>
                                        </p:tgtEl>
                                        <p:attrNameLst>
                                          <p:attrName>style.visibility</p:attrName>
                                        </p:attrNameLst>
                                      </p:cBhvr>
                                      <p:to>
                                        <p:strVal val="visible"/>
                                      </p:to>
                                    </p:set>
                                    <p:animEffect transition="in" filter="fade">
                                      <p:cBhvr>
                                        <p:cTn id="7" dur="2000"/>
                                        <p:tgtEl>
                                          <p:spTgt spid="98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a:extLst>
              <a:ext uri="{FF2B5EF4-FFF2-40B4-BE49-F238E27FC236}">
                <a16:creationId xmlns:a16="http://schemas.microsoft.com/office/drawing/2014/main" id="{ED52AF1C-428A-7FC6-DFE4-E6FE19FF9736}"/>
              </a:ext>
            </a:extLst>
          </p:cNvPr>
          <p:cNvSpPr txBox="1">
            <a:spLocks noChangeArrowheads="1"/>
          </p:cNvSpPr>
          <p:nvPr/>
        </p:nvSpPr>
        <p:spPr bwMode="auto">
          <a:xfrm>
            <a:off x="1295400" y="1209675"/>
            <a:ext cx="7239000" cy="2574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buFontTx/>
              <a:buChar char="•"/>
            </a:pPr>
            <a:r>
              <a:rPr lang="en-US" altLang="en-US" sz="2400" b="0" dirty="0">
                <a:solidFill>
                  <a:srgbClr val="000000"/>
                </a:solidFill>
              </a:rPr>
              <a:t> Lived 70 and 155 A.D </a:t>
            </a:r>
          </a:p>
          <a:p>
            <a:pPr>
              <a:lnSpc>
                <a:spcPct val="70000"/>
              </a:lnSpc>
              <a:spcBef>
                <a:spcPct val="50000"/>
              </a:spcBef>
              <a:buFontTx/>
              <a:buChar char="•"/>
            </a:pPr>
            <a:r>
              <a:rPr lang="en-US" altLang="en-US" sz="2400" b="0" dirty="0">
                <a:solidFill>
                  <a:srgbClr val="000000"/>
                </a:solidFill>
              </a:rPr>
              <a:t> A direct pupil of the apostle John</a:t>
            </a:r>
          </a:p>
          <a:p>
            <a:pPr>
              <a:lnSpc>
                <a:spcPct val="70000"/>
              </a:lnSpc>
              <a:spcBef>
                <a:spcPct val="50000"/>
              </a:spcBef>
              <a:buFontTx/>
              <a:buChar char="•"/>
            </a:pPr>
            <a:r>
              <a:rPr lang="en-US" altLang="en-US" sz="2400" b="0" dirty="0">
                <a:solidFill>
                  <a:srgbClr val="000000"/>
                </a:solidFill>
              </a:rPr>
              <a:t> Martyred on Saturday, Feb. 23, 155</a:t>
            </a:r>
          </a:p>
          <a:p>
            <a:pPr>
              <a:lnSpc>
                <a:spcPct val="70000"/>
              </a:lnSpc>
              <a:spcBef>
                <a:spcPct val="50000"/>
              </a:spcBef>
              <a:buFontTx/>
              <a:buChar char="•"/>
            </a:pPr>
            <a:r>
              <a:rPr lang="en-US" altLang="en-US" sz="2400" b="0" dirty="0">
                <a:solidFill>
                  <a:srgbClr val="000000"/>
                </a:solidFill>
              </a:rPr>
              <a:t> Probably present when this letter was received</a:t>
            </a:r>
          </a:p>
          <a:p>
            <a:pPr>
              <a:lnSpc>
                <a:spcPct val="70000"/>
              </a:lnSpc>
              <a:spcBef>
                <a:spcPct val="50000"/>
              </a:spcBef>
              <a:buFontTx/>
              <a:buChar char="•"/>
            </a:pPr>
            <a:r>
              <a:rPr lang="en-US" altLang="en-US" sz="2400" b="0" dirty="0">
                <a:solidFill>
                  <a:srgbClr val="000000"/>
                </a:solidFill>
              </a:rPr>
              <a:t> Charged to worship Caesar &amp; renounce Christ.</a:t>
            </a:r>
          </a:p>
          <a:p>
            <a:pPr>
              <a:lnSpc>
                <a:spcPct val="70000"/>
              </a:lnSpc>
              <a:spcBef>
                <a:spcPct val="50000"/>
              </a:spcBef>
              <a:buFontTx/>
              <a:buChar char="•"/>
            </a:pPr>
            <a:r>
              <a:rPr lang="en-US" altLang="en-US" sz="2400" b="0" dirty="0">
                <a:solidFill>
                  <a:srgbClr val="000000"/>
                </a:solidFill>
              </a:rPr>
              <a:t> Threatened with fire</a:t>
            </a:r>
          </a:p>
        </p:txBody>
      </p:sp>
      <p:sp>
        <p:nvSpPr>
          <p:cNvPr id="100355" name="Text Box 3">
            <a:extLst>
              <a:ext uri="{FF2B5EF4-FFF2-40B4-BE49-F238E27FC236}">
                <a16:creationId xmlns:a16="http://schemas.microsoft.com/office/drawing/2014/main" id="{47094B91-9CD7-7691-B475-568888D1A5C4}"/>
              </a:ext>
            </a:extLst>
          </p:cNvPr>
          <p:cNvSpPr txBox="1">
            <a:spLocks noChangeArrowheads="1"/>
          </p:cNvSpPr>
          <p:nvPr/>
        </p:nvSpPr>
        <p:spPr bwMode="auto">
          <a:xfrm>
            <a:off x="3810000" y="228600"/>
            <a:ext cx="17414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000000"/>
                </a:solidFill>
              </a:rPr>
              <a:t>Polycarp</a:t>
            </a:r>
          </a:p>
        </p:txBody>
      </p:sp>
      <p:pic>
        <p:nvPicPr>
          <p:cNvPr id="100356" name="Picture 4" descr="Artist's concept of Polycarp of Smyrna - 10739 Bytes">
            <a:hlinkClick r:id="rId3"/>
            <a:extLst>
              <a:ext uri="{FF2B5EF4-FFF2-40B4-BE49-F238E27FC236}">
                <a16:creationId xmlns:a16="http://schemas.microsoft.com/office/drawing/2014/main" id="{43A85E48-B860-0335-B128-8954411394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152400"/>
            <a:ext cx="1447800" cy="2524125"/>
          </a:xfrm>
          <a:prstGeom prst="rect">
            <a:avLst/>
          </a:prstGeom>
          <a:noFill/>
          <a:extLst>
            <a:ext uri="{909E8E84-426E-40DD-AFC4-6F175D3DCCD1}">
              <a14:hiddenFill xmlns:a14="http://schemas.microsoft.com/office/drawing/2010/main">
                <a:solidFill>
                  <a:srgbClr val="FFFFFF"/>
                </a:solidFill>
              </a14:hiddenFill>
            </a:ext>
          </a:extLst>
        </p:spPr>
      </p:pic>
      <p:sp>
        <p:nvSpPr>
          <p:cNvPr id="100358" name="Text Box 6">
            <a:extLst>
              <a:ext uri="{FF2B5EF4-FFF2-40B4-BE49-F238E27FC236}">
                <a16:creationId xmlns:a16="http://schemas.microsoft.com/office/drawing/2014/main" id="{F991A252-136B-3A92-06DF-50D9234E9431}"/>
              </a:ext>
            </a:extLst>
          </p:cNvPr>
          <p:cNvSpPr txBox="1">
            <a:spLocks noChangeArrowheads="1"/>
          </p:cNvSpPr>
          <p:nvPr/>
        </p:nvSpPr>
        <p:spPr bwMode="auto">
          <a:xfrm>
            <a:off x="1295400" y="4267200"/>
            <a:ext cx="6781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i="1">
                <a:solidFill>
                  <a:srgbClr val="000000"/>
                </a:solidFill>
              </a:rPr>
              <a:t>Burned Alive At The Stake</a:t>
            </a: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AutoShape 4">
            <a:extLst>
              <a:ext uri="{FF2B5EF4-FFF2-40B4-BE49-F238E27FC236}">
                <a16:creationId xmlns:a16="http://schemas.microsoft.com/office/drawing/2014/main" id="{06BCA476-4003-B8E3-BB30-A4BE8EFF9D07}"/>
              </a:ext>
            </a:extLst>
          </p:cNvPr>
          <p:cNvSpPr>
            <a:spLocks noChangeArrowheads="1"/>
          </p:cNvSpPr>
          <p:nvPr/>
        </p:nvSpPr>
        <p:spPr bwMode="auto">
          <a:xfrm>
            <a:off x="1600200" y="228600"/>
            <a:ext cx="6553200" cy="1219200"/>
          </a:xfrm>
          <a:prstGeom prst="leftRightArrow">
            <a:avLst>
              <a:gd name="adj1" fmla="val 87241"/>
              <a:gd name="adj2" fmla="val 75126"/>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How Does This Compare?</a:t>
            </a:r>
          </a:p>
        </p:txBody>
      </p:sp>
      <p:pic>
        <p:nvPicPr>
          <p:cNvPr id="102406" name="Picture 6" descr="Burned at the stake">
            <a:extLst>
              <a:ext uri="{FF2B5EF4-FFF2-40B4-BE49-F238E27FC236}">
                <a16:creationId xmlns:a16="http://schemas.microsoft.com/office/drawing/2014/main" id="{92C4AAE8-CCE6-139A-FE6D-0FD045DFD3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895600"/>
            <a:ext cx="2722563" cy="3581400"/>
          </a:xfrm>
          <a:prstGeom prst="rect">
            <a:avLst/>
          </a:prstGeom>
          <a:noFill/>
          <a:extLst>
            <a:ext uri="{909E8E84-426E-40DD-AFC4-6F175D3DCCD1}">
              <a14:hiddenFill xmlns:a14="http://schemas.microsoft.com/office/drawing/2010/main">
                <a:solidFill>
                  <a:srgbClr val="FFFFFF"/>
                </a:solidFill>
              </a14:hiddenFill>
            </a:ext>
          </a:extLst>
        </p:spPr>
      </p:pic>
      <p:sp>
        <p:nvSpPr>
          <p:cNvPr id="102407" name="Text Box 7">
            <a:extLst>
              <a:ext uri="{FF2B5EF4-FFF2-40B4-BE49-F238E27FC236}">
                <a16:creationId xmlns:a16="http://schemas.microsoft.com/office/drawing/2014/main" id="{8A24B730-0726-AB4A-583C-6EBEAE81DBF3}"/>
              </a:ext>
            </a:extLst>
          </p:cNvPr>
          <p:cNvSpPr txBox="1">
            <a:spLocks noChangeArrowheads="1"/>
          </p:cNvSpPr>
          <p:nvPr/>
        </p:nvSpPr>
        <p:spPr bwMode="auto">
          <a:xfrm>
            <a:off x="1447800" y="1981200"/>
            <a:ext cx="2971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solidFill>
                  <a:srgbClr val="000000"/>
                </a:solidFill>
              </a:rPr>
              <a:t>Faithful unto Death Burned Alive</a:t>
            </a:r>
          </a:p>
        </p:txBody>
      </p:sp>
      <p:sp>
        <p:nvSpPr>
          <p:cNvPr id="102408" name="Rectangle 8">
            <a:extLst>
              <a:ext uri="{FF2B5EF4-FFF2-40B4-BE49-F238E27FC236}">
                <a16:creationId xmlns:a16="http://schemas.microsoft.com/office/drawing/2014/main" id="{0D3A5ECE-1BBD-3EF6-1FEA-DEF0D77E3340}"/>
              </a:ext>
            </a:extLst>
          </p:cNvPr>
          <p:cNvSpPr>
            <a:spLocks noChangeArrowheads="1"/>
          </p:cNvSpPr>
          <p:nvPr/>
        </p:nvSpPr>
        <p:spPr bwMode="auto">
          <a:xfrm>
            <a:off x="5562600" y="1981200"/>
            <a:ext cx="3048000" cy="44958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1"/>
                </a:solidFill>
              </a:rPr>
              <a:t>Half-hearted service</a:t>
            </a:r>
          </a:p>
          <a:p>
            <a:pPr algn="ctr"/>
            <a:endParaRPr lang="en-US" altLang="en-US" sz="2400" b="0">
              <a:solidFill>
                <a:schemeClr val="bg1"/>
              </a:solidFill>
            </a:endParaRPr>
          </a:p>
          <a:p>
            <a:pPr algn="ctr"/>
            <a:r>
              <a:rPr lang="en-US" altLang="en-US" sz="2400" b="0">
                <a:solidFill>
                  <a:schemeClr val="bg1"/>
                </a:solidFill>
              </a:rPr>
              <a:t>Miss lot of services</a:t>
            </a:r>
          </a:p>
          <a:p>
            <a:pPr algn="ctr"/>
            <a:endParaRPr lang="en-US" altLang="en-US" sz="2400" b="0">
              <a:solidFill>
                <a:schemeClr val="bg1"/>
              </a:solidFill>
            </a:endParaRPr>
          </a:p>
          <a:p>
            <a:pPr algn="ctr"/>
            <a:r>
              <a:rPr lang="en-US" altLang="en-US" sz="2400" b="0">
                <a:solidFill>
                  <a:schemeClr val="bg1"/>
                </a:solidFill>
              </a:rPr>
              <a:t>Casual / Carefree Spirit</a:t>
            </a:r>
          </a:p>
          <a:p>
            <a:pPr algn="ctr"/>
            <a:endParaRPr lang="en-US" altLang="en-US" sz="2400" b="0">
              <a:solidFill>
                <a:schemeClr val="bg1"/>
              </a:solidFill>
            </a:endParaRPr>
          </a:p>
          <a:p>
            <a:pPr algn="ctr"/>
            <a:r>
              <a:rPr lang="en-US" altLang="en-US" sz="2400" b="0">
                <a:solidFill>
                  <a:schemeClr val="bg1"/>
                </a:solidFill>
              </a:rPr>
              <a:t>Don’t Have Time to…</a:t>
            </a:r>
          </a:p>
          <a:p>
            <a:pPr algn="ctr"/>
            <a:endParaRPr lang="en-US" altLang="en-US" sz="2400" b="0">
              <a:solidFill>
                <a:schemeClr val="bg1"/>
              </a:solidFill>
            </a:endParaRPr>
          </a:p>
          <a:p>
            <a:pPr algn="ctr"/>
            <a:r>
              <a:rPr lang="en-US" altLang="en-US" sz="2400" b="0">
                <a:solidFill>
                  <a:schemeClr val="bg1"/>
                </a:solidFill>
              </a:rPr>
              <a:t>Lack of Spirituality</a:t>
            </a:r>
          </a:p>
          <a:p>
            <a:pPr algn="ctr"/>
            <a:endParaRPr lang="en-US" altLang="en-US" sz="2400" b="0">
              <a:solidFill>
                <a:schemeClr val="bg1"/>
              </a:solidFill>
            </a:endParaRPr>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CF82E964-E793-3512-0E7F-2EC35B5EE5DA}"/>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IV. Their Test</a:t>
            </a:r>
          </a:p>
        </p:txBody>
      </p:sp>
      <p:sp>
        <p:nvSpPr>
          <p:cNvPr id="104451" name="Text Box 3">
            <a:extLst>
              <a:ext uri="{FF2B5EF4-FFF2-40B4-BE49-F238E27FC236}">
                <a16:creationId xmlns:a16="http://schemas.microsoft.com/office/drawing/2014/main" id="{A5303E1E-5521-8FFC-6D28-9896F0C6CF12}"/>
              </a:ext>
            </a:extLst>
          </p:cNvPr>
          <p:cNvSpPr txBox="1">
            <a:spLocks noChangeArrowheads="1"/>
          </p:cNvSpPr>
          <p:nvPr/>
        </p:nvSpPr>
        <p:spPr bwMode="auto">
          <a:xfrm>
            <a:off x="1371600" y="1219200"/>
            <a:ext cx="7620000" cy="417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The Source: The Devil</a:t>
            </a:r>
            <a:endParaRPr lang="en-US" altLang="en-US" sz="2800">
              <a:solidFill>
                <a:srgbClr val="000000"/>
              </a:solidFill>
            </a:endParaRPr>
          </a:p>
          <a:p>
            <a:pPr>
              <a:spcBef>
                <a:spcPct val="50000"/>
              </a:spcBef>
            </a:pPr>
            <a:r>
              <a:rPr lang="en-US" altLang="en-US" sz="2800">
                <a:solidFill>
                  <a:srgbClr val="000000"/>
                </a:solidFill>
              </a:rPr>
              <a:t>B. </a:t>
            </a:r>
            <a:r>
              <a:rPr lang="en-US" altLang="en-US" sz="2800" i="1">
                <a:solidFill>
                  <a:srgbClr val="000000"/>
                </a:solidFill>
              </a:rPr>
              <a:t>The Treatment</a:t>
            </a:r>
          </a:p>
          <a:p>
            <a:pPr>
              <a:spcBef>
                <a:spcPct val="50000"/>
              </a:spcBef>
            </a:pPr>
            <a:r>
              <a:rPr lang="en-US" altLang="en-US" sz="2800">
                <a:solidFill>
                  <a:srgbClr val="000000"/>
                </a:solidFill>
              </a:rPr>
              <a:t>C. </a:t>
            </a:r>
            <a:r>
              <a:rPr lang="en-US" altLang="en-US" sz="2800" i="1">
                <a:solidFill>
                  <a:srgbClr val="000000"/>
                </a:solidFill>
              </a:rPr>
              <a:t>The Duration</a:t>
            </a:r>
          </a:p>
          <a:p>
            <a:pPr>
              <a:spcBef>
                <a:spcPct val="50000"/>
              </a:spcBef>
            </a:pPr>
            <a:r>
              <a:rPr lang="en-US" altLang="en-US" sz="2800">
                <a:solidFill>
                  <a:srgbClr val="000000"/>
                </a:solidFill>
              </a:rPr>
              <a:t>D. </a:t>
            </a:r>
            <a:r>
              <a:rPr lang="en-US" altLang="en-US" sz="2800" i="1">
                <a:solidFill>
                  <a:srgbClr val="000000"/>
                </a:solidFill>
              </a:rPr>
              <a:t>The Reaction</a:t>
            </a:r>
          </a:p>
          <a:p>
            <a:pPr>
              <a:spcBef>
                <a:spcPct val="50000"/>
              </a:spcBef>
            </a:pPr>
            <a:r>
              <a:rPr lang="en-US" altLang="en-US" sz="2800">
                <a:solidFill>
                  <a:srgbClr val="000000"/>
                </a:solidFill>
              </a:rPr>
              <a:t>E. </a:t>
            </a:r>
            <a:r>
              <a:rPr lang="en-US" altLang="en-US" sz="2800" i="1">
                <a:solidFill>
                  <a:srgbClr val="000000"/>
                </a:solidFill>
              </a:rPr>
              <a:t>The Result</a:t>
            </a:r>
            <a:r>
              <a:rPr lang="en-US" altLang="en-US" sz="2800">
                <a:solidFill>
                  <a:srgbClr val="000000"/>
                </a:solidFill>
              </a:rPr>
              <a:t> </a:t>
            </a:r>
          </a:p>
          <a:p>
            <a:pPr>
              <a:spcBef>
                <a:spcPct val="50000"/>
              </a:spcBef>
            </a:pPr>
            <a:r>
              <a:rPr lang="en-US" altLang="en-US">
                <a:solidFill>
                  <a:srgbClr val="000000"/>
                </a:solidFill>
              </a:rPr>
              <a:t>	</a:t>
            </a:r>
            <a:r>
              <a:rPr lang="en-US" altLang="en-US" b="0">
                <a:solidFill>
                  <a:srgbClr val="000000"/>
                </a:solidFill>
              </a:rPr>
              <a:t>1. Crown of life – Victory (heaven)</a:t>
            </a:r>
          </a:p>
          <a:p>
            <a:pPr>
              <a:spcBef>
                <a:spcPct val="50000"/>
              </a:spcBef>
            </a:pPr>
            <a:r>
              <a:rPr lang="en-US" altLang="en-US" b="0">
                <a:solidFill>
                  <a:srgbClr val="000000"/>
                </a:solidFill>
              </a:rPr>
              <a:t>	2. Not hurt in second death</a:t>
            </a:r>
            <a:endParaRPr lang="en-US" altLang="en-US">
              <a:solidFill>
                <a:srgbClr val="000000"/>
              </a:solidFill>
            </a:endParaRPr>
          </a:p>
        </p:txBody>
      </p:sp>
      <p:sp>
        <p:nvSpPr>
          <p:cNvPr id="104452" name="Oval 4">
            <a:extLst>
              <a:ext uri="{FF2B5EF4-FFF2-40B4-BE49-F238E27FC236}">
                <a16:creationId xmlns:a16="http://schemas.microsoft.com/office/drawing/2014/main" id="{196CAA00-69D7-BF12-E027-8F5AE1596924}"/>
              </a:ext>
            </a:extLst>
          </p:cNvPr>
          <p:cNvSpPr>
            <a:spLocks noChangeArrowheads="1"/>
          </p:cNvSpPr>
          <p:nvPr/>
        </p:nvSpPr>
        <p:spPr bwMode="auto">
          <a:xfrm>
            <a:off x="6934200" y="304800"/>
            <a:ext cx="838200" cy="762000"/>
          </a:xfrm>
          <a:prstGeom prst="ellipse">
            <a:avLst/>
          </a:prstGeom>
          <a:solidFill>
            <a:srgbClr val="000000"/>
          </a:solidFill>
          <a:ln>
            <a:noFill/>
          </a:ln>
          <a:effectLst>
            <a:outerShdw dist="107763" dir="2700000" algn="ctr" rotWithShape="0">
              <a:srgbClr val="777777">
                <a:alpha val="50000"/>
              </a:srgbClr>
            </a:outer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r>
              <a:rPr lang="en-US" altLang="en-US" sz="2000">
                <a:solidFill>
                  <a:srgbClr val="FFFFFF"/>
                </a:solidFill>
              </a:rPr>
              <a:t>V. 10</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04451">
                                            <p:txEl>
                                              <p:pRg st="5" end="5"/>
                                            </p:txEl>
                                          </p:spTgt>
                                        </p:tgtEl>
                                        <p:attrNameLst>
                                          <p:attrName>style.visibility</p:attrName>
                                        </p:attrNameLst>
                                      </p:cBhvr>
                                      <p:to>
                                        <p:strVal val="visible"/>
                                      </p:to>
                                    </p:set>
                                    <p:animEffect transition="in" filter="fade">
                                      <p:cBhvr>
                                        <p:cTn id="7" dur="1000"/>
                                        <p:tgtEl>
                                          <p:spTgt spid="104451">
                                            <p:txEl>
                                              <p:pRg st="5" end="5"/>
                                            </p:txEl>
                                          </p:spTgt>
                                        </p:tgtEl>
                                      </p:cBhvr>
                                    </p:animEffect>
                                    <p:anim calcmode="lin" valueType="num">
                                      <p:cBhvr>
                                        <p:cTn id="8" dur="1000" fill="hold"/>
                                        <p:tgtEl>
                                          <p:spTgt spid="104451">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10445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04451">
                                            <p:txEl>
                                              <p:pRg st="6" end="6"/>
                                            </p:txEl>
                                          </p:spTgt>
                                        </p:tgtEl>
                                        <p:attrNameLst>
                                          <p:attrName>style.visibility</p:attrName>
                                        </p:attrNameLst>
                                      </p:cBhvr>
                                      <p:to>
                                        <p:strVal val="visible"/>
                                      </p:to>
                                    </p:set>
                                    <p:animEffect transition="in" filter="fade">
                                      <p:cBhvr>
                                        <p:cTn id="14" dur="1000"/>
                                        <p:tgtEl>
                                          <p:spTgt spid="104451">
                                            <p:txEl>
                                              <p:pRg st="6" end="6"/>
                                            </p:txEl>
                                          </p:spTgt>
                                        </p:tgtEl>
                                      </p:cBhvr>
                                    </p:animEffect>
                                    <p:anim calcmode="lin" valueType="num">
                                      <p:cBhvr>
                                        <p:cTn id="15" dur="1000" fill="hold"/>
                                        <p:tgtEl>
                                          <p:spTgt spid="104451">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10445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a:extLst>
              <a:ext uri="{FF2B5EF4-FFF2-40B4-BE49-F238E27FC236}">
                <a16:creationId xmlns:a16="http://schemas.microsoft.com/office/drawing/2014/main" id="{4EB93435-7682-5EBD-BC87-D77437664EC9}"/>
              </a:ext>
            </a:extLst>
          </p:cNvPr>
          <p:cNvSpPr>
            <a:spLocks noChangeArrowheads="1"/>
          </p:cNvSpPr>
          <p:nvPr/>
        </p:nvSpPr>
        <p:spPr bwMode="auto">
          <a:xfrm>
            <a:off x="4648200" y="304800"/>
            <a:ext cx="990600" cy="60198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800">
                <a:solidFill>
                  <a:srgbClr val="FFFF00"/>
                </a:solidFill>
              </a:rPr>
              <a:t>D</a:t>
            </a:r>
          </a:p>
          <a:p>
            <a:pPr algn="ctr"/>
            <a:r>
              <a:rPr lang="en-US" altLang="en-US" sz="4800">
                <a:solidFill>
                  <a:srgbClr val="FFFF00"/>
                </a:solidFill>
              </a:rPr>
              <a:t>E</a:t>
            </a:r>
          </a:p>
          <a:p>
            <a:pPr algn="ctr"/>
            <a:r>
              <a:rPr lang="en-US" altLang="en-US" sz="4800">
                <a:solidFill>
                  <a:srgbClr val="FFFF00"/>
                </a:solidFill>
              </a:rPr>
              <a:t>A</a:t>
            </a:r>
          </a:p>
          <a:p>
            <a:pPr algn="ctr"/>
            <a:r>
              <a:rPr lang="en-US" altLang="en-US" sz="4800">
                <a:solidFill>
                  <a:srgbClr val="FFFF00"/>
                </a:solidFill>
              </a:rPr>
              <a:t>T</a:t>
            </a:r>
          </a:p>
          <a:p>
            <a:pPr algn="ctr"/>
            <a:r>
              <a:rPr lang="en-US" altLang="en-US" sz="4800">
                <a:solidFill>
                  <a:srgbClr val="FFFF00"/>
                </a:solidFill>
              </a:rPr>
              <a:t>H</a:t>
            </a:r>
          </a:p>
        </p:txBody>
      </p:sp>
      <p:sp>
        <p:nvSpPr>
          <p:cNvPr id="107525" name="Text Box 5">
            <a:extLst>
              <a:ext uri="{FF2B5EF4-FFF2-40B4-BE49-F238E27FC236}">
                <a16:creationId xmlns:a16="http://schemas.microsoft.com/office/drawing/2014/main" id="{3178145D-98DB-F027-BD23-EFD89DB9DF45}"/>
              </a:ext>
            </a:extLst>
          </p:cNvPr>
          <p:cNvSpPr txBox="1">
            <a:spLocks noChangeArrowheads="1"/>
          </p:cNvSpPr>
          <p:nvPr/>
        </p:nvSpPr>
        <p:spPr bwMode="auto">
          <a:xfrm>
            <a:off x="609600" y="838200"/>
            <a:ext cx="2819400" cy="167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90000"/>
              </a:lnSpc>
              <a:spcBef>
                <a:spcPct val="50000"/>
              </a:spcBef>
            </a:pPr>
            <a:r>
              <a:rPr lang="en-US" altLang="en-US" dirty="0">
                <a:solidFill>
                  <a:srgbClr val="000000"/>
                </a:solidFill>
              </a:rPr>
              <a:t>Wicked</a:t>
            </a:r>
          </a:p>
          <a:p>
            <a:pPr algn="r">
              <a:lnSpc>
                <a:spcPct val="90000"/>
              </a:lnSpc>
              <a:spcBef>
                <a:spcPct val="50000"/>
              </a:spcBef>
            </a:pPr>
            <a:r>
              <a:rPr lang="en-US" altLang="en-US" dirty="0">
                <a:solidFill>
                  <a:srgbClr val="000000"/>
                </a:solidFill>
              </a:rPr>
              <a:t>Ungodly</a:t>
            </a:r>
          </a:p>
          <a:p>
            <a:pPr algn="r">
              <a:lnSpc>
                <a:spcPct val="90000"/>
              </a:lnSpc>
              <a:spcBef>
                <a:spcPct val="50000"/>
              </a:spcBef>
            </a:pPr>
            <a:r>
              <a:rPr lang="en-US" altLang="en-US" dirty="0">
                <a:solidFill>
                  <a:srgbClr val="000000"/>
                </a:solidFill>
              </a:rPr>
              <a:t>Unfaithful</a:t>
            </a:r>
          </a:p>
        </p:txBody>
      </p:sp>
      <p:sp>
        <p:nvSpPr>
          <p:cNvPr id="107526" name="AutoShape 6">
            <a:extLst>
              <a:ext uri="{FF2B5EF4-FFF2-40B4-BE49-F238E27FC236}">
                <a16:creationId xmlns:a16="http://schemas.microsoft.com/office/drawing/2014/main" id="{E224A072-A39A-F0B3-D5CF-2DDD17330A61}"/>
              </a:ext>
            </a:extLst>
          </p:cNvPr>
          <p:cNvSpPr>
            <a:spLocks/>
          </p:cNvSpPr>
          <p:nvPr/>
        </p:nvSpPr>
        <p:spPr bwMode="auto">
          <a:xfrm>
            <a:off x="3352800" y="762000"/>
            <a:ext cx="914400" cy="1828800"/>
          </a:xfrm>
          <a:prstGeom prst="rightBrace">
            <a:avLst>
              <a:gd name="adj1" fmla="val 1666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527" name="Rectangle 7">
            <a:extLst>
              <a:ext uri="{FF2B5EF4-FFF2-40B4-BE49-F238E27FC236}">
                <a16:creationId xmlns:a16="http://schemas.microsoft.com/office/drawing/2014/main" id="{264890E3-5D56-CD03-4A38-0B61BDBA6DB1}"/>
              </a:ext>
            </a:extLst>
          </p:cNvPr>
          <p:cNvSpPr>
            <a:spLocks noChangeArrowheads="1"/>
          </p:cNvSpPr>
          <p:nvPr/>
        </p:nvSpPr>
        <p:spPr bwMode="auto">
          <a:xfrm>
            <a:off x="6781800" y="533400"/>
            <a:ext cx="2133600" cy="22860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rPr>
              <a:t>Another</a:t>
            </a:r>
          </a:p>
          <a:p>
            <a:pPr algn="ctr"/>
            <a:r>
              <a:rPr lang="en-US" altLang="en-US" sz="3200">
                <a:solidFill>
                  <a:srgbClr val="FFFF00"/>
                </a:solidFill>
              </a:rPr>
              <a:t>Death</a:t>
            </a:r>
          </a:p>
          <a:p>
            <a:pPr algn="ctr"/>
            <a:endParaRPr lang="en-US" altLang="en-US" sz="3200">
              <a:solidFill>
                <a:srgbClr val="FFFF00"/>
              </a:solidFill>
            </a:endParaRPr>
          </a:p>
          <a:p>
            <a:pPr algn="ctr"/>
            <a:r>
              <a:rPr lang="en-US" altLang="en-US" sz="3200">
                <a:solidFill>
                  <a:srgbClr val="FFFF00"/>
                </a:solidFill>
              </a:rPr>
              <a:t>HELL</a:t>
            </a:r>
          </a:p>
        </p:txBody>
      </p:sp>
      <p:sp>
        <p:nvSpPr>
          <p:cNvPr id="107528" name="AutoShape 8">
            <a:extLst>
              <a:ext uri="{FF2B5EF4-FFF2-40B4-BE49-F238E27FC236}">
                <a16:creationId xmlns:a16="http://schemas.microsoft.com/office/drawing/2014/main" id="{D2874376-EDDA-3594-123C-CE7BF4656DC5}"/>
              </a:ext>
            </a:extLst>
          </p:cNvPr>
          <p:cNvSpPr>
            <a:spLocks noChangeArrowheads="1"/>
          </p:cNvSpPr>
          <p:nvPr/>
        </p:nvSpPr>
        <p:spPr bwMode="auto">
          <a:xfrm>
            <a:off x="5791200" y="1447800"/>
            <a:ext cx="685800" cy="533400"/>
          </a:xfrm>
          <a:prstGeom prst="rightArrow">
            <a:avLst>
              <a:gd name="adj1" fmla="val 50000"/>
              <a:gd name="adj2" fmla="val 32143"/>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07531" name="Group 11">
            <a:extLst>
              <a:ext uri="{FF2B5EF4-FFF2-40B4-BE49-F238E27FC236}">
                <a16:creationId xmlns:a16="http://schemas.microsoft.com/office/drawing/2014/main" id="{0A21D0D8-ACC4-4CF6-3215-A10D1C04765E}"/>
              </a:ext>
            </a:extLst>
          </p:cNvPr>
          <p:cNvGrpSpPr>
            <a:grpSpLocks/>
          </p:cNvGrpSpPr>
          <p:nvPr/>
        </p:nvGrpSpPr>
        <p:grpSpPr bwMode="auto">
          <a:xfrm>
            <a:off x="533400" y="3657600"/>
            <a:ext cx="3733800" cy="1828800"/>
            <a:chOff x="336" y="2304"/>
            <a:chExt cx="2352" cy="1152"/>
          </a:xfrm>
        </p:grpSpPr>
        <p:sp>
          <p:nvSpPr>
            <p:cNvPr id="107529" name="Text Box 9">
              <a:extLst>
                <a:ext uri="{FF2B5EF4-FFF2-40B4-BE49-F238E27FC236}">
                  <a16:creationId xmlns:a16="http://schemas.microsoft.com/office/drawing/2014/main" id="{07C9FB26-4420-3ED2-BA01-27BF15A64997}"/>
                </a:ext>
              </a:extLst>
            </p:cNvPr>
            <p:cNvSpPr txBox="1">
              <a:spLocks noChangeArrowheads="1"/>
            </p:cNvSpPr>
            <p:nvPr/>
          </p:nvSpPr>
          <p:spPr bwMode="auto">
            <a:xfrm>
              <a:off x="336" y="2352"/>
              <a:ext cx="1776" cy="1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90000"/>
                </a:lnSpc>
                <a:spcBef>
                  <a:spcPct val="50000"/>
                </a:spcBef>
              </a:pPr>
              <a:r>
                <a:rPr lang="en-US" altLang="en-US">
                  <a:solidFill>
                    <a:srgbClr val="000000"/>
                  </a:solidFill>
                </a:rPr>
                <a:t>Righteous</a:t>
              </a:r>
            </a:p>
            <a:p>
              <a:pPr algn="r">
                <a:lnSpc>
                  <a:spcPct val="90000"/>
                </a:lnSpc>
                <a:spcBef>
                  <a:spcPct val="50000"/>
                </a:spcBef>
              </a:pPr>
              <a:r>
                <a:rPr lang="en-US" altLang="en-US">
                  <a:solidFill>
                    <a:srgbClr val="000000"/>
                  </a:solidFill>
                </a:rPr>
                <a:t>Godly</a:t>
              </a:r>
            </a:p>
            <a:p>
              <a:pPr algn="r">
                <a:lnSpc>
                  <a:spcPct val="90000"/>
                </a:lnSpc>
                <a:spcBef>
                  <a:spcPct val="50000"/>
                </a:spcBef>
              </a:pPr>
              <a:r>
                <a:rPr lang="en-US" altLang="en-US">
                  <a:solidFill>
                    <a:srgbClr val="000000"/>
                  </a:solidFill>
                </a:rPr>
                <a:t>Faithful</a:t>
              </a:r>
            </a:p>
          </p:txBody>
        </p:sp>
        <p:sp>
          <p:nvSpPr>
            <p:cNvPr id="107530" name="AutoShape 10">
              <a:extLst>
                <a:ext uri="{FF2B5EF4-FFF2-40B4-BE49-F238E27FC236}">
                  <a16:creationId xmlns:a16="http://schemas.microsoft.com/office/drawing/2014/main" id="{47E269F6-A2A9-6A70-3507-84857C3BC15D}"/>
                </a:ext>
              </a:extLst>
            </p:cNvPr>
            <p:cNvSpPr>
              <a:spLocks/>
            </p:cNvSpPr>
            <p:nvPr/>
          </p:nvSpPr>
          <p:spPr bwMode="auto">
            <a:xfrm>
              <a:off x="2112" y="2304"/>
              <a:ext cx="576" cy="1152"/>
            </a:xfrm>
            <a:prstGeom prst="rightBrace">
              <a:avLst>
                <a:gd name="adj1" fmla="val 1666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grpSp>
        <p:nvGrpSpPr>
          <p:cNvPr id="107534" name="Group 14">
            <a:extLst>
              <a:ext uri="{FF2B5EF4-FFF2-40B4-BE49-F238E27FC236}">
                <a16:creationId xmlns:a16="http://schemas.microsoft.com/office/drawing/2014/main" id="{1114F577-56F9-2F90-1FA3-9AFDEB0C2DFB}"/>
              </a:ext>
            </a:extLst>
          </p:cNvPr>
          <p:cNvGrpSpPr>
            <a:grpSpLocks/>
          </p:cNvGrpSpPr>
          <p:nvPr/>
        </p:nvGrpSpPr>
        <p:grpSpPr bwMode="auto">
          <a:xfrm>
            <a:off x="5791200" y="3505200"/>
            <a:ext cx="3124200" cy="2286000"/>
            <a:chOff x="3648" y="2208"/>
            <a:chExt cx="1968" cy="1440"/>
          </a:xfrm>
        </p:grpSpPr>
        <p:sp>
          <p:nvSpPr>
            <p:cNvPr id="107532" name="Rectangle 12">
              <a:extLst>
                <a:ext uri="{FF2B5EF4-FFF2-40B4-BE49-F238E27FC236}">
                  <a16:creationId xmlns:a16="http://schemas.microsoft.com/office/drawing/2014/main" id="{60026F61-3521-2F39-594D-F7519A80CAD3}"/>
                </a:ext>
              </a:extLst>
            </p:cNvPr>
            <p:cNvSpPr>
              <a:spLocks noChangeArrowheads="1"/>
            </p:cNvSpPr>
            <p:nvPr/>
          </p:nvSpPr>
          <p:spPr bwMode="auto">
            <a:xfrm>
              <a:off x="4272" y="2208"/>
              <a:ext cx="1344" cy="14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6600FF"/>
                  </a:solidFill>
                </a:rPr>
                <a:t>Life</a:t>
              </a:r>
            </a:p>
            <a:p>
              <a:pPr algn="ctr"/>
              <a:r>
                <a:rPr lang="en-US" altLang="en-US" sz="3200">
                  <a:solidFill>
                    <a:srgbClr val="6600FF"/>
                  </a:solidFill>
                </a:rPr>
                <a:t>Eternal</a:t>
              </a:r>
            </a:p>
            <a:p>
              <a:pPr algn="ctr"/>
              <a:endParaRPr lang="en-US" altLang="en-US" sz="3200">
                <a:solidFill>
                  <a:srgbClr val="6600FF"/>
                </a:solidFill>
              </a:endParaRPr>
            </a:p>
            <a:p>
              <a:pPr algn="ctr"/>
              <a:r>
                <a:rPr lang="en-US" altLang="en-US" sz="3200">
                  <a:solidFill>
                    <a:srgbClr val="6600FF"/>
                  </a:solidFill>
                </a:rPr>
                <a:t>HEAVEN</a:t>
              </a:r>
            </a:p>
          </p:txBody>
        </p:sp>
        <p:sp>
          <p:nvSpPr>
            <p:cNvPr id="107533" name="AutoShape 13">
              <a:extLst>
                <a:ext uri="{FF2B5EF4-FFF2-40B4-BE49-F238E27FC236}">
                  <a16:creationId xmlns:a16="http://schemas.microsoft.com/office/drawing/2014/main" id="{B62CBE73-2190-D3A2-5FA5-F94E3DB4126E}"/>
                </a:ext>
              </a:extLst>
            </p:cNvPr>
            <p:cNvSpPr>
              <a:spLocks noChangeArrowheads="1"/>
            </p:cNvSpPr>
            <p:nvPr/>
          </p:nvSpPr>
          <p:spPr bwMode="auto">
            <a:xfrm>
              <a:off x="3648" y="2784"/>
              <a:ext cx="432" cy="336"/>
            </a:xfrm>
            <a:prstGeom prst="rightArrow">
              <a:avLst>
                <a:gd name="adj1" fmla="val 50000"/>
                <a:gd name="adj2" fmla="val 32143"/>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07531"/>
                                        </p:tgtEl>
                                        <p:attrNameLst>
                                          <p:attrName>style.visibility</p:attrName>
                                        </p:attrNameLst>
                                      </p:cBhvr>
                                      <p:to>
                                        <p:strVal val="visible"/>
                                      </p:to>
                                    </p:set>
                                    <p:anim calcmode="lin" valueType="num">
                                      <p:cBhvr additive="base">
                                        <p:cTn id="7" dur="500" fill="hold"/>
                                        <p:tgtEl>
                                          <p:spTgt spid="107531"/>
                                        </p:tgtEl>
                                        <p:attrNameLst>
                                          <p:attrName>ppt_x</p:attrName>
                                        </p:attrNameLst>
                                      </p:cBhvr>
                                      <p:tavLst>
                                        <p:tav tm="0">
                                          <p:val>
                                            <p:strVal val="0-#ppt_w/2"/>
                                          </p:val>
                                        </p:tav>
                                        <p:tav tm="100000">
                                          <p:val>
                                            <p:strVal val="#ppt_x"/>
                                          </p:val>
                                        </p:tav>
                                      </p:tavLst>
                                    </p:anim>
                                    <p:anim calcmode="lin" valueType="num">
                                      <p:cBhvr additive="base">
                                        <p:cTn id="8" dur="500" fill="hold"/>
                                        <p:tgtEl>
                                          <p:spTgt spid="10753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9" presetClass="entr" presetSubtype="0" fill="hold" nodeType="clickEffect">
                                  <p:stCondLst>
                                    <p:cond delay="0"/>
                                  </p:stCondLst>
                                  <p:childTnLst>
                                    <p:set>
                                      <p:cBhvr>
                                        <p:cTn id="12" dur="1" fill="hold">
                                          <p:stCondLst>
                                            <p:cond delay="0"/>
                                          </p:stCondLst>
                                        </p:cTn>
                                        <p:tgtEl>
                                          <p:spTgt spid="107534"/>
                                        </p:tgtEl>
                                        <p:attrNameLst>
                                          <p:attrName>style.visibility</p:attrName>
                                        </p:attrNameLst>
                                      </p:cBhvr>
                                      <p:to>
                                        <p:strVal val="visible"/>
                                      </p:to>
                                    </p:set>
                                    <p:anim calcmode="lin" valueType="num">
                                      <p:cBhvr>
                                        <p:cTn id="13" dur="1000" fill="hold"/>
                                        <p:tgtEl>
                                          <p:spTgt spid="107534"/>
                                        </p:tgtEl>
                                        <p:attrNameLst>
                                          <p:attrName>ppt_x</p:attrName>
                                        </p:attrNameLst>
                                      </p:cBhvr>
                                      <p:tavLst>
                                        <p:tav tm="0">
                                          <p:val>
                                            <p:strVal val="#ppt_x-.2"/>
                                          </p:val>
                                        </p:tav>
                                        <p:tav tm="100000">
                                          <p:val>
                                            <p:strVal val="#ppt_x"/>
                                          </p:val>
                                        </p:tav>
                                      </p:tavLst>
                                    </p:anim>
                                    <p:anim calcmode="lin" valueType="num">
                                      <p:cBhvr>
                                        <p:cTn id="14" dur="1000" fill="hold"/>
                                        <p:tgtEl>
                                          <p:spTgt spid="107534"/>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07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CF82E964-E793-3512-0E7F-2EC35B5EE5DA}"/>
              </a:ext>
            </a:extLst>
          </p:cNvPr>
          <p:cNvSpPr>
            <a:spLocks noChangeArrowheads="1"/>
          </p:cNvSpPr>
          <p:nvPr/>
        </p:nvSpPr>
        <p:spPr bwMode="auto">
          <a:xfrm>
            <a:off x="1066800" y="0"/>
            <a:ext cx="8077200" cy="711200"/>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IV. Their Test</a:t>
            </a:r>
          </a:p>
        </p:txBody>
      </p:sp>
      <p:sp>
        <p:nvSpPr>
          <p:cNvPr id="104451" name="Text Box 3">
            <a:extLst>
              <a:ext uri="{FF2B5EF4-FFF2-40B4-BE49-F238E27FC236}">
                <a16:creationId xmlns:a16="http://schemas.microsoft.com/office/drawing/2014/main" id="{A5303E1E-5521-8FFC-6D28-9896F0C6CF12}"/>
              </a:ext>
            </a:extLst>
          </p:cNvPr>
          <p:cNvSpPr txBox="1">
            <a:spLocks noChangeArrowheads="1"/>
          </p:cNvSpPr>
          <p:nvPr/>
        </p:nvSpPr>
        <p:spPr bwMode="auto">
          <a:xfrm>
            <a:off x="1371600" y="1219200"/>
            <a:ext cx="76200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anose="02020603050405020304" pitchFamily="18" charset="0"/>
              </a:defRPr>
            </a:lvl1pPr>
            <a:lvl2pPr>
              <a:tabLst>
                <a:tab pos="517525" algn="l"/>
              </a:tabLst>
              <a:defRPr sz="2400">
                <a:solidFill>
                  <a:schemeClr val="tx1"/>
                </a:solidFill>
                <a:latin typeface="Times New Roman" panose="02020603050405020304" pitchFamily="18" charset="0"/>
              </a:defRPr>
            </a:lvl2pPr>
            <a:lvl3pPr>
              <a:tabLst>
                <a:tab pos="517525" algn="l"/>
              </a:tabLst>
              <a:defRPr sz="2400">
                <a:solidFill>
                  <a:schemeClr val="tx1"/>
                </a:solidFill>
                <a:latin typeface="Times New Roman" panose="02020603050405020304" pitchFamily="18" charset="0"/>
              </a:defRPr>
            </a:lvl3pPr>
            <a:lvl4pPr>
              <a:tabLst>
                <a:tab pos="517525" algn="l"/>
              </a:tabLst>
              <a:defRPr sz="2400">
                <a:solidFill>
                  <a:schemeClr val="tx1"/>
                </a:solidFill>
                <a:latin typeface="Times New Roman" panose="02020603050405020304" pitchFamily="18" charset="0"/>
              </a:defRPr>
            </a:lvl4pPr>
            <a:lvl5pPr>
              <a:tabLst>
                <a:tab pos="5175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17525" algn="l"/>
              </a:tabLst>
              <a:defRPr sz="2400">
                <a:solidFill>
                  <a:schemeClr val="tx1"/>
                </a:solidFill>
                <a:latin typeface="Times New Roman" panose="02020603050405020304" pitchFamily="18" charset="0"/>
              </a:defRPr>
            </a:lvl9pPr>
          </a:lstStyle>
          <a:p>
            <a:pPr>
              <a:spcBef>
                <a:spcPct val="50000"/>
              </a:spcBef>
            </a:pPr>
            <a:r>
              <a:rPr lang="en-US" altLang="en-US" sz="3600" dirty="0">
                <a:solidFill>
                  <a:srgbClr val="000000"/>
                </a:solidFill>
              </a:rPr>
              <a:t>A. </a:t>
            </a:r>
            <a:r>
              <a:rPr lang="en-US" altLang="en-US" sz="3600" i="1" dirty="0">
                <a:solidFill>
                  <a:srgbClr val="000000"/>
                </a:solidFill>
              </a:rPr>
              <a:t>The Source: The Devil</a:t>
            </a:r>
            <a:endParaRPr lang="en-US" altLang="en-US" sz="3600" dirty="0">
              <a:solidFill>
                <a:srgbClr val="000000"/>
              </a:solidFill>
            </a:endParaRPr>
          </a:p>
          <a:p>
            <a:pPr>
              <a:spcBef>
                <a:spcPct val="50000"/>
              </a:spcBef>
            </a:pPr>
            <a:r>
              <a:rPr lang="en-US" altLang="en-US" sz="3600" dirty="0">
                <a:solidFill>
                  <a:srgbClr val="000000"/>
                </a:solidFill>
              </a:rPr>
              <a:t>B. </a:t>
            </a:r>
            <a:r>
              <a:rPr lang="en-US" altLang="en-US" sz="3600" i="1" dirty="0">
                <a:solidFill>
                  <a:srgbClr val="000000"/>
                </a:solidFill>
              </a:rPr>
              <a:t>The Treatment</a:t>
            </a:r>
          </a:p>
          <a:p>
            <a:pPr>
              <a:spcBef>
                <a:spcPct val="50000"/>
              </a:spcBef>
            </a:pPr>
            <a:r>
              <a:rPr lang="en-US" altLang="en-US" sz="3600" dirty="0">
                <a:solidFill>
                  <a:srgbClr val="000000"/>
                </a:solidFill>
              </a:rPr>
              <a:t>C. </a:t>
            </a:r>
            <a:r>
              <a:rPr lang="en-US" altLang="en-US" sz="3600" i="1" dirty="0">
                <a:solidFill>
                  <a:srgbClr val="000000"/>
                </a:solidFill>
              </a:rPr>
              <a:t>The Duration</a:t>
            </a:r>
          </a:p>
          <a:p>
            <a:pPr>
              <a:spcBef>
                <a:spcPct val="50000"/>
              </a:spcBef>
            </a:pPr>
            <a:r>
              <a:rPr lang="en-US" altLang="en-US" sz="3600" dirty="0">
                <a:solidFill>
                  <a:srgbClr val="000000"/>
                </a:solidFill>
              </a:rPr>
              <a:t>D. </a:t>
            </a:r>
            <a:r>
              <a:rPr lang="en-US" altLang="en-US" sz="3600" i="1" dirty="0">
                <a:solidFill>
                  <a:srgbClr val="000000"/>
                </a:solidFill>
              </a:rPr>
              <a:t>The Reaction</a:t>
            </a:r>
          </a:p>
          <a:p>
            <a:pPr>
              <a:spcBef>
                <a:spcPct val="50000"/>
              </a:spcBef>
            </a:pPr>
            <a:r>
              <a:rPr lang="en-US" altLang="en-US" sz="3600" dirty="0">
                <a:solidFill>
                  <a:srgbClr val="000000"/>
                </a:solidFill>
              </a:rPr>
              <a:t>E. </a:t>
            </a:r>
            <a:r>
              <a:rPr lang="en-US" altLang="en-US" sz="3600" i="1" dirty="0">
                <a:solidFill>
                  <a:srgbClr val="000000"/>
                </a:solidFill>
              </a:rPr>
              <a:t>The Result</a:t>
            </a:r>
            <a:endParaRPr lang="en-US" altLang="en-US" sz="3200" dirty="0">
              <a:solidFill>
                <a:srgbClr val="000000"/>
              </a:solidFill>
            </a:endParaRPr>
          </a:p>
        </p:txBody>
      </p:sp>
      <p:sp>
        <p:nvSpPr>
          <p:cNvPr id="104452" name="Oval 4">
            <a:extLst>
              <a:ext uri="{FF2B5EF4-FFF2-40B4-BE49-F238E27FC236}">
                <a16:creationId xmlns:a16="http://schemas.microsoft.com/office/drawing/2014/main" id="{196CAA00-69D7-BF12-E027-8F5AE1596924}"/>
              </a:ext>
            </a:extLst>
          </p:cNvPr>
          <p:cNvSpPr>
            <a:spLocks noChangeArrowheads="1"/>
          </p:cNvSpPr>
          <p:nvPr/>
        </p:nvSpPr>
        <p:spPr bwMode="auto">
          <a:xfrm>
            <a:off x="6934200" y="304800"/>
            <a:ext cx="838200" cy="762000"/>
          </a:xfrm>
          <a:prstGeom prst="ellipse">
            <a:avLst/>
          </a:prstGeom>
          <a:solidFill>
            <a:srgbClr val="000000"/>
          </a:solidFill>
          <a:ln>
            <a:noFill/>
          </a:ln>
          <a:effectLst>
            <a:outerShdw dist="107763" dir="2700000" algn="ctr" rotWithShape="0">
              <a:srgbClr val="777777">
                <a:alpha val="50000"/>
              </a:srgbClr>
            </a:outer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r>
              <a:rPr lang="en-US" altLang="en-US" sz="2000">
                <a:solidFill>
                  <a:srgbClr val="FFFFFF"/>
                </a:solidFill>
              </a:rPr>
              <a:t>V. 10</a:t>
            </a:r>
          </a:p>
        </p:txBody>
      </p:sp>
    </p:spTree>
    <p:extLst>
      <p:ext uri="{BB962C8B-B14F-4D97-AF65-F5344CB8AC3E}">
        <p14:creationId xmlns:p14="http://schemas.microsoft.com/office/powerpoint/2010/main" val="3162857214"/>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623CB370-FAD4-070A-FA34-E8AE9FE0D429}"/>
              </a:ext>
            </a:extLst>
          </p:cNvPr>
          <p:cNvSpPr>
            <a:spLocks noChangeArrowheads="1"/>
          </p:cNvSpPr>
          <p:nvPr/>
        </p:nvSpPr>
        <p:spPr bwMode="auto">
          <a:xfrm>
            <a:off x="8839200" y="0"/>
            <a:ext cx="533400" cy="426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83971" name="Picture 3" descr="The squeeze is on.">
            <a:extLst>
              <a:ext uri="{FF2B5EF4-FFF2-40B4-BE49-F238E27FC236}">
                <a16:creationId xmlns:a16="http://schemas.microsoft.com/office/drawing/2014/main" id="{B7DE8EA0-55B9-6B01-7227-F83B313476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83972" name="Rectangle 4">
            <a:extLst>
              <a:ext uri="{FF2B5EF4-FFF2-40B4-BE49-F238E27FC236}">
                <a16:creationId xmlns:a16="http://schemas.microsoft.com/office/drawing/2014/main" id="{029C1EDF-2933-DADE-A8BB-39430C068B44}"/>
              </a:ext>
            </a:extLst>
          </p:cNvPr>
          <p:cNvSpPr>
            <a:spLocks noChangeArrowheads="1"/>
          </p:cNvSpPr>
          <p:nvPr/>
        </p:nvSpPr>
        <p:spPr bwMode="auto">
          <a:xfrm>
            <a:off x="-304800" y="-76200"/>
            <a:ext cx="533400" cy="4343400"/>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973" name="Text Box 5">
            <a:extLst>
              <a:ext uri="{FF2B5EF4-FFF2-40B4-BE49-F238E27FC236}">
                <a16:creationId xmlns:a16="http://schemas.microsoft.com/office/drawing/2014/main" id="{C63FA71F-9FC9-881F-5FD9-10392F1DBC7E}"/>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pic>
        <p:nvPicPr>
          <p:cNvPr id="83974" name="Picture 6" descr="The squeeze is on.">
            <a:extLst>
              <a:ext uri="{FF2B5EF4-FFF2-40B4-BE49-F238E27FC236}">
                <a16:creationId xmlns:a16="http://schemas.microsoft.com/office/drawing/2014/main" id="{2A3B6AED-B0DF-A236-2659-F1AEACEB21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2286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83975" name="AutoShape 7">
            <a:extLst>
              <a:ext uri="{FF2B5EF4-FFF2-40B4-BE49-F238E27FC236}">
                <a16:creationId xmlns:a16="http://schemas.microsoft.com/office/drawing/2014/main" id="{EA4C15AF-553E-4393-E59B-71942B77256E}"/>
              </a:ext>
            </a:extLst>
          </p:cNvPr>
          <p:cNvSpPr>
            <a:spLocks noChangeArrowheads="1"/>
          </p:cNvSpPr>
          <p:nvPr/>
        </p:nvSpPr>
        <p:spPr bwMode="auto">
          <a:xfrm>
            <a:off x="838200" y="5334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Under Pressure</a:t>
            </a:r>
          </a:p>
          <a:p>
            <a:pPr algn="ctr"/>
            <a:r>
              <a:rPr lang="en-US" altLang="en-US" i="1"/>
              <a:t>Rev. 2:8-11</a:t>
            </a:r>
          </a:p>
        </p:txBody>
      </p:sp>
      <p:sp>
        <p:nvSpPr>
          <p:cNvPr id="83976" name="Text Box 8">
            <a:extLst>
              <a:ext uri="{FF2B5EF4-FFF2-40B4-BE49-F238E27FC236}">
                <a16:creationId xmlns:a16="http://schemas.microsoft.com/office/drawing/2014/main" id="{B00CBA0F-CCA6-3590-BA1F-7E4AE8335D50}"/>
              </a:ext>
            </a:extLst>
          </p:cNvPr>
          <p:cNvSpPr txBox="1">
            <a:spLocks noChangeArrowheads="1"/>
          </p:cNvSpPr>
          <p:nvPr/>
        </p:nvSpPr>
        <p:spPr bwMode="auto">
          <a:xfrm>
            <a:off x="2209800" y="2901950"/>
            <a:ext cx="5816600"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a:solidFill>
                  <a:srgbClr val="000000"/>
                </a:solidFill>
              </a:rPr>
              <a:t>I. Their Challenges</a:t>
            </a:r>
          </a:p>
          <a:p>
            <a:pPr>
              <a:lnSpc>
                <a:spcPct val="120000"/>
              </a:lnSpc>
            </a:pPr>
            <a:r>
              <a:rPr lang="en-US" altLang="en-US" sz="4000">
                <a:solidFill>
                  <a:srgbClr val="000000"/>
                </a:solidFill>
              </a:rPr>
              <a:t>II. Their Strength</a:t>
            </a:r>
          </a:p>
          <a:p>
            <a:pPr>
              <a:lnSpc>
                <a:spcPct val="120000"/>
              </a:lnSpc>
            </a:pPr>
            <a:r>
              <a:rPr lang="en-US" altLang="en-US" sz="4000">
                <a:solidFill>
                  <a:srgbClr val="000000"/>
                </a:solidFill>
              </a:rPr>
              <a:t>III. Their Encouragement</a:t>
            </a:r>
          </a:p>
          <a:p>
            <a:pPr>
              <a:lnSpc>
                <a:spcPct val="120000"/>
              </a:lnSpc>
            </a:pPr>
            <a:r>
              <a:rPr lang="en-US" altLang="en-US" sz="4000">
                <a:solidFill>
                  <a:srgbClr val="000000"/>
                </a:solidFill>
              </a:rPr>
              <a:t>IV. Their Test</a:t>
            </a:r>
          </a:p>
        </p:txBody>
      </p:sp>
    </p:spTree>
  </p:cSld>
  <p:clrMapOvr>
    <a:masterClrMapping/>
  </p:clrMapOvr>
  <p:transition spd="slow">
    <p:fade/>
  </p:transition>
</p:sld>
</file>

<file path=ppt/theme/theme1.xml><?xml version="1.0" encoding="utf-8"?>
<a:theme xmlns:a="http://schemas.openxmlformats.org/drawingml/2006/main" name="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lush">
  <a:themeElements>
    <a:clrScheme name="1_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1_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1_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1_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1_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Designs\BLUSH.POT</Template>
  <TotalTime>3178</TotalTime>
  <Words>1630</Words>
  <Application>Microsoft Office PowerPoint</Application>
  <PresentationFormat>On-screen Show (4:3)</PresentationFormat>
  <Paragraphs>224</Paragraphs>
  <Slides>34</Slides>
  <Notes>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34</vt:i4>
      </vt:variant>
    </vt:vector>
  </HeadingPairs>
  <TitlesOfParts>
    <vt:vector size="44" baseType="lpstr">
      <vt:lpstr>Arial</vt:lpstr>
      <vt:lpstr>Calibri</vt:lpstr>
      <vt:lpstr>Calibri Light</vt:lpstr>
      <vt:lpstr>Impact</vt:lpstr>
      <vt:lpstr>Times New Roman</vt:lpstr>
      <vt:lpstr>Trajan</vt:lpstr>
      <vt:lpstr>Blush</vt:lpstr>
      <vt:lpstr>1_Blush</vt:lpstr>
      <vt:lpstr>Default Design</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55</cp:revision>
  <cp:lastPrinted>2023-04-23T03:29:08Z</cp:lastPrinted>
  <dcterms:created xsi:type="dcterms:W3CDTF">2007-02-21T20:31:46Z</dcterms:created>
  <dcterms:modified xsi:type="dcterms:W3CDTF">2023-04-23T12:54:49Z</dcterms:modified>
</cp:coreProperties>
</file>