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 id="2147483696" r:id="rId4"/>
  </p:sldMasterIdLst>
  <p:sldIdLst>
    <p:sldId id="257" r:id="rId5"/>
    <p:sldId id="267" r:id="rId6"/>
    <p:sldId id="256" r:id="rId7"/>
    <p:sldId id="268" r:id="rId8"/>
    <p:sldId id="262" r:id="rId9"/>
    <p:sldId id="263" r:id="rId10"/>
    <p:sldId id="269" r:id="rId11"/>
    <p:sldId id="297" r:id="rId12"/>
    <p:sldId id="298"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314" r:id="rId29"/>
    <p:sldId id="258" r:id="rId30"/>
    <p:sldId id="264" r:id="rId31"/>
    <p:sldId id="259" r:id="rId32"/>
    <p:sldId id="265" r:id="rId33"/>
    <p:sldId id="260" r:id="rId34"/>
    <p:sldId id="266" r:id="rId35"/>
    <p:sldId id="261" r:id="rId36"/>
  </p:sldIdLst>
  <p:sldSz cx="9144000" cy="6858000" type="screen4x3"/>
  <p:notesSz cx="7010400" cy="9296400"/>
  <p:embeddedFontLst>
    <p:embeddedFont>
      <p:font typeface="Arial Narrow" panose="020B0606020202030204" pitchFamily="34" charset="0"/>
      <p:regular r:id="rId37"/>
      <p:bold r:id="rId38"/>
      <p:italic r:id="rId39"/>
      <p:boldItalic r:id="rId40"/>
    </p:embeddedFont>
    <p:embeddedFont>
      <p:font typeface="Arial Rounded MT Bold" panose="020F0704030504030204" pitchFamily="34" charset="0"/>
      <p:regular r:id="rId41"/>
    </p:embeddedFont>
    <p:embeddedFont>
      <p:font typeface="Calibri" panose="020F0502020204030204" pitchFamily="34" charset="0"/>
      <p:regular r:id="rId42"/>
      <p:bold r:id="rId43"/>
      <p:italic r:id="rId44"/>
      <p:boldItalic r:id="rId45"/>
    </p:embeddedFont>
    <p:embeddedFont>
      <p:font typeface="Calibri Light" panose="020F0302020204030204" pitchFamily="34" charset="0"/>
      <p:regular r:id="rId46"/>
      <p:italic r:id="rId47"/>
    </p:embeddedFont>
    <p:embeddedFont>
      <p:font typeface="Congenial Black" panose="02000503040000020004" pitchFamily="2" charset="0"/>
      <p:bold r:id="rId48"/>
      <p:boldItalic r:id="rId4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FFFFFF"/>
    <a:srgbClr val="ECD6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0A24F0-0C60-43B2-81B5-281A2AFEB0BF}" v="903" dt="2023-03-12T21:31:00.1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9" d="100"/>
          <a:sy n="79" d="100"/>
        </p:scale>
        <p:origin x="253"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3.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8.fntdata"/><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6.xml"/><Relationship Id="rId41" Type="http://schemas.openxmlformats.org/officeDocument/2006/relationships/font" Target="fonts/font5.fntdata"/><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3.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283806262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34111236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248101040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13019219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6117427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6127149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13017440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345645455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39669398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211059622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98608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21324208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8713539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27479488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12114175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25285150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8970605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243420516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366399482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30153029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39780625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11873185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125265181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38024849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10828866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138328695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11534502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5469627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209963038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414435943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196011876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10535855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5400804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22181338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7692158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136402581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28336205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39904795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7286808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5044814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1240100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425454322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32641660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846EF1-981C-4ECE-BC73-619B043B18A6}" type="datetimeFigureOut">
              <a:rPr lang="en-US" smtClean="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33486140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846EF1-981C-4ECE-BC73-619B043B18A6}" type="datetimeFigureOut">
              <a:rPr lang="en-US" smtClean="0"/>
              <a:t>3/10/2023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D4696A-35A2-44C1-8FEF-BE2B82F31D88}" type="slidenum">
              <a:rPr lang="en-US" smtClean="0"/>
              <a:t>‹#›</a:t>
            </a:fld>
            <a:endParaRPr lang="en-US" dirty="0"/>
          </a:p>
        </p:txBody>
      </p:sp>
      <p:pic>
        <p:nvPicPr>
          <p:cNvPr id="7" name="Picture 6" descr="Abstract background">
            <a:extLst>
              <a:ext uri="{FF2B5EF4-FFF2-40B4-BE49-F238E27FC236}">
                <a16:creationId xmlns:a16="http://schemas.microsoft.com/office/drawing/2014/main" id="{B88846AC-D866-2599-9D95-060C5F0016DD}"/>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25294" r="13694" b="-1"/>
          <a:stretch/>
        </p:blipFill>
        <p:spPr>
          <a:xfrm>
            <a:off x="20" y="1282"/>
            <a:ext cx="9143980" cy="6856718"/>
          </a:xfrm>
          <a:prstGeom prst="rect">
            <a:avLst/>
          </a:prstGeom>
        </p:spPr>
      </p:pic>
    </p:spTree>
    <p:extLst>
      <p:ext uri="{BB962C8B-B14F-4D97-AF65-F5344CB8AC3E}">
        <p14:creationId xmlns:p14="http://schemas.microsoft.com/office/powerpoint/2010/main" val="11052277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846EF1-981C-4ECE-BC73-619B043B18A6}" type="datetimeFigureOut">
              <a:rPr lang="en-US" smtClean="0"/>
              <a:t>3/10/2023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D4696A-35A2-44C1-8FEF-BE2B82F31D88}" type="slidenum">
              <a:rPr lang="en-US" smtClean="0"/>
              <a:t>‹#›</a:t>
            </a:fld>
            <a:endParaRPr lang="en-US" dirty="0"/>
          </a:p>
        </p:txBody>
      </p:sp>
      <p:pic>
        <p:nvPicPr>
          <p:cNvPr id="7" name="Picture 6" descr="Abstract background">
            <a:extLst>
              <a:ext uri="{FF2B5EF4-FFF2-40B4-BE49-F238E27FC236}">
                <a16:creationId xmlns:a16="http://schemas.microsoft.com/office/drawing/2014/main" id="{B88846AC-D866-2599-9D95-060C5F0016DD}"/>
              </a:ext>
            </a:extLst>
          </p:cNvPr>
          <p:cNvPicPr>
            <a:picLocks noChangeAspect="1"/>
          </p:cNvPicPr>
          <p:nvPr userDrawn="1"/>
        </p:nvPicPr>
        <p:blipFill rotWithShape="1">
          <a:blip r:embed="rId13">
            <a:duotone>
              <a:schemeClr val="bg2">
                <a:shade val="45000"/>
                <a:satMod val="135000"/>
              </a:schemeClr>
              <a:prstClr val="white"/>
            </a:duotone>
            <a:extLst>
              <a:ext uri="{28A0092B-C50C-407E-A947-70E740481C1C}">
                <a14:useLocalDpi xmlns:a14="http://schemas.microsoft.com/office/drawing/2010/main" val="0"/>
              </a:ext>
            </a:extLst>
          </a:blip>
          <a:srcRect l="25294" r="13694" b="-1"/>
          <a:stretch/>
        </p:blipFill>
        <p:spPr>
          <a:xfrm>
            <a:off x="20" y="1282"/>
            <a:ext cx="9143980" cy="6856718"/>
          </a:xfrm>
          <a:prstGeom prst="rect">
            <a:avLst/>
          </a:prstGeom>
        </p:spPr>
      </p:pic>
    </p:spTree>
    <p:extLst>
      <p:ext uri="{BB962C8B-B14F-4D97-AF65-F5344CB8AC3E}">
        <p14:creationId xmlns:p14="http://schemas.microsoft.com/office/powerpoint/2010/main" val="262256782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846EF1-981C-4ECE-BC73-619B043B18A6}" type="datetimeFigureOut">
              <a:rPr lang="en-US" smtClean="0"/>
              <a:t>3/10/2023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D4696A-35A2-44C1-8FEF-BE2B82F31D88}" type="slidenum">
              <a:rPr lang="en-US" smtClean="0"/>
              <a:t>‹#›</a:t>
            </a:fld>
            <a:endParaRPr lang="en-US" dirty="0"/>
          </a:p>
        </p:txBody>
      </p:sp>
      <p:pic>
        <p:nvPicPr>
          <p:cNvPr id="7" name="Picture 6" descr="Abstract background">
            <a:extLst>
              <a:ext uri="{FF2B5EF4-FFF2-40B4-BE49-F238E27FC236}">
                <a16:creationId xmlns:a16="http://schemas.microsoft.com/office/drawing/2014/main" id="{B88846AC-D866-2599-9D95-060C5F0016DD}"/>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25294" r="13694" b="-1"/>
          <a:stretch/>
        </p:blipFill>
        <p:spPr>
          <a:xfrm>
            <a:off x="20" y="1282"/>
            <a:ext cx="9143980" cy="6856718"/>
          </a:xfrm>
          <a:prstGeom prst="rect">
            <a:avLst/>
          </a:prstGeom>
        </p:spPr>
      </p:pic>
      <p:sp>
        <p:nvSpPr>
          <p:cNvPr id="8" name="Rectangle: Rounded Corners 7">
            <a:extLst>
              <a:ext uri="{FF2B5EF4-FFF2-40B4-BE49-F238E27FC236}">
                <a16:creationId xmlns:a16="http://schemas.microsoft.com/office/drawing/2014/main" id="{1C9AFC59-232A-E235-B289-59555F6A1C76}"/>
              </a:ext>
            </a:extLst>
          </p:cNvPr>
          <p:cNvSpPr/>
          <p:nvPr userDrawn="1"/>
        </p:nvSpPr>
        <p:spPr>
          <a:xfrm>
            <a:off x="510363" y="279104"/>
            <a:ext cx="8139223" cy="6299791"/>
          </a:xfrm>
          <a:custGeom>
            <a:avLst/>
            <a:gdLst>
              <a:gd name="connsiteX0" fmla="*/ 0 w 8139223"/>
              <a:gd name="connsiteY0" fmla="*/ 502408 h 6299791"/>
              <a:gd name="connsiteX1" fmla="*/ 502408 w 8139223"/>
              <a:gd name="connsiteY1" fmla="*/ 0 h 6299791"/>
              <a:gd name="connsiteX2" fmla="*/ 7636815 w 8139223"/>
              <a:gd name="connsiteY2" fmla="*/ 0 h 6299791"/>
              <a:gd name="connsiteX3" fmla="*/ 8139223 w 8139223"/>
              <a:gd name="connsiteY3" fmla="*/ 502408 h 6299791"/>
              <a:gd name="connsiteX4" fmla="*/ 8139223 w 8139223"/>
              <a:gd name="connsiteY4" fmla="*/ 5797383 h 6299791"/>
              <a:gd name="connsiteX5" fmla="*/ 7636815 w 8139223"/>
              <a:gd name="connsiteY5" fmla="*/ 6299791 h 6299791"/>
              <a:gd name="connsiteX6" fmla="*/ 502408 w 8139223"/>
              <a:gd name="connsiteY6" fmla="*/ 6299791 h 6299791"/>
              <a:gd name="connsiteX7" fmla="*/ 0 w 8139223"/>
              <a:gd name="connsiteY7" fmla="*/ 5797383 h 6299791"/>
              <a:gd name="connsiteX8" fmla="*/ 0 w 8139223"/>
              <a:gd name="connsiteY8" fmla="*/ 502408 h 6299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39223" h="6299791" fill="none" extrusionOk="0">
                <a:moveTo>
                  <a:pt x="0" y="502408"/>
                </a:moveTo>
                <a:cubicBezTo>
                  <a:pt x="1841" y="274758"/>
                  <a:pt x="230671" y="9625"/>
                  <a:pt x="502408" y="0"/>
                </a:cubicBezTo>
                <a:cubicBezTo>
                  <a:pt x="1831352" y="72427"/>
                  <a:pt x="6791792" y="61419"/>
                  <a:pt x="7636815" y="0"/>
                </a:cubicBezTo>
                <a:cubicBezTo>
                  <a:pt x="7907433" y="-47183"/>
                  <a:pt x="8093725" y="211174"/>
                  <a:pt x="8139223" y="502408"/>
                </a:cubicBezTo>
                <a:cubicBezTo>
                  <a:pt x="8240099" y="2152940"/>
                  <a:pt x="8031910" y="4646382"/>
                  <a:pt x="8139223" y="5797383"/>
                </a:cubicBezTo>
                <a:cubicBezTo>
                  <a:pt x="8141043" y="6065616"/>
                  <a:pt x="7910712" y="6295784"/>
                  <a:pt x="7636815" y="6299791"/>
                </a:cubicBezTo>
                <a:cubicBezTo>
                  <a:pt x="4098641" y="6329618"/>
                  <a:pt x="3558067" y="6220485"/>
                  <a:pt x="502408" y="6299791"/>
                </a:cubicBezTo>
                <a:cubicBezTo>
                  <a:pt x="274977" y="6294134"/>
                  <a:pt x="-41904" y="6083141"/>
                  <a:pt x="0" y="5797383"/>
                </a:cubicBezTo>
                <a:cubicBezTo>
                  <a:pt x="50037" y="5080303"/>
                  <a:pt x="770" y="1085254"/>
                  <a:pt x="0" y="502408"/>
                </a:cubicBezTo>
                <a:close/>
              </a:path>
              <a:path w="8139223" h="6299791" stroke="0" extrusionOk="0">
                <a:moveTo>
                  <a:pt x="0" y="502408"/>
                </a:moveTo>
                <a:cubicBezTo>
                  <a:pt x="45816" y="237425"/>
                  <a:pt x="235148" y="21277"/>
                  <a:pt x="502408" y="0"/>
                </a:cubicBezTo>
                <a:cubicBezTo>
                  <a:pt x="2702398" y="123000"/>
                  <a:pt x="5307162" y="-96860"/>
                  <a:pt x="7636815" y="0"/>
                </a:cubicBezTo>
                <a:cubicBezTo>
                  <a:pt x="7908923" y="-4088"/>
                  <a:pt x="8160807" y="181422"/>
                  <a:pt x="8139223" y="502408"/>
                </a:cubicBezTo>
                <a:cubicBezTo>
                  <a:pt x="8142396" y="1926312"/>
                  <a:pt x="8233490" y="4860686"/>
                  <a:pt x="8139223" y="5797383"/>
                </a:cubicBezTo>
                <a:cubicBezTo>
                  <a:pt x="8132380" y="6077334"/>
                  <a:pt x="7897640" y="6297067"/>
                  <a:pt x="7636815" y="6299791"/>
                </a:cubicBezTo>
                <a:cubicBezTo>
                  <a:pt x="6195539" y="6139084"/>
                  <a:pt x="3243424" y="6339458"/>
                  <a:pt x="502408" y="6299791"/>
                </a:cubicBezTo>
                <a:cubicBezTo>
                  <a:pt x="190989" y="6292935"/>
                  <a:pt x="-30049" y="6061242"/>
                  <a:pt x="0" y="5797383"/>
                </a:cubicBezTo>
                <a:cubicBezTo>
                  <a:pt x="32216" y="3348751"/>
                  <a:pt x="57206" y="2726987"/>
                  <a:pt x="0" y="502408"/>
                </a:cubicBezTo>
                <a:close/>
              </a:path>
            </a:pathLst>
          </a:custGeom>
          <a:solidFill>
            <a:srgbClr val="FFFFFF">
              <a:alpha val="83922"/>
            </a:srgbClr>
          </a:solidFill>
          <a:ln w="19050">
            <a:extLst>
              <a:ext uri="{C807C97D-BFC1-408E-A445-0C87EB9F89A2}">
                <ask:lineSketchStyleProps xmlns:ask="http://schemas.microsoft.com/office/drawing/2018/sketchyshapes" sd="852854689">
                  <a:prstGeom prst="roundRect">
                    <a:avLst>
                      <a:gd name="adj" fmla="val 7975"/>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53063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846EF1-981C-4ECE-BC73-619B043B18A6}" type="datetimeFigureOut">
              <a:rPr lang="en-US" smtClean="0"/>
              <a:t>3/10/2023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D4696A-35A2-44C1-8FEF-BE2B82F31D88}" type="slidenum">
              <a:rPr lang="en-US" smtClean="0"/>
              <a:t>‹#›</a:t>
            </a:fld>
            <a:endParaRPr lang="en-US" dirty="0"/>
          </a:p>
        </p:txBody>
      </p:sp>
      <p:pic>
        <p:nvPicPr>
          <p:cNvPr id="7" name="Picture 6" descr="Abstract background">
            <a:extLst>
              <a:ext uri="{FF2B5EF4-FFF2-40B4-BE49-F238E27FC236}">
                <a16:creationId xmlns:a16="http://schemas.microsoft.com/office/drawing/2014/main" id="{B88846AC-D866-2599-9D95-060C5F0016DD}"/>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25294" r="13694" b="-1"/>
          <a:stretch/>
        </p:blipFill>
        <p:spPr>
          <a:xfrm>
            <a:off x="20" y="1282"/>
            <a:ext cx="9143980" cy="6856718"/>
          </a:xfrm>
          <a:prstGeom prst="rect">
            <a:avLst/>
          </a:prstGeom>
        </p:spPr>
      </p:pic>
      <p:sp>
        <p:nvSpPr>
          <p:cNvPr id="8" name="Rectangle: Rounded Corners 7">
            <a:extLst>
              <a:ext uri="{FF2B5EF4-FFF2-40B4-BE49-F238E27FC236}">
                <a16:creationId xmlns:a16="http://schemas.microsoft.com/office/drawing/2014/main" id="{1C9AFC59-232A-E235-B289-59555F6A1C76}"/>
              </a:ext>
            </a:extLst>
          </p:cNvPr>
          <p:cNvSpPr/>
          <p:nvPr userDrawn="1"/>
        </p:nvSpPr>
        <p:spPr>
          <a:xfrm>
            <a:off x="510363" y="1771467"/>
            <a:ext cx="8139223" cy="4807428"/>
          </a:xfrm>
          <a:custGeom>
            <a:avLst/>
            <a:gdLst>
              <a:gd name="connsiteX0" fmla="*/ 0 w 8139223"/>
              <a:gd name="connsiteY0" fmla="*/ 383392 h 4807428"/>
              <a:gd name="connsiteX1" fmla="*/ 383392 w 8139223"/>
              <a:gd name="connsiteY1" fmla="*/ 0 h 4807428"/>
              <a:gd name="connsiteX2" fmla="*/ 7755831 w 8139223"/>
              <a:gd name="connsiteY2" fmla="*/ 0 h 4807428"/>
              <a:gd name="connsiteX3" fmla="*/ 8139223 w 8139223"/>
              <a:gd name="connsiteY3" fmla="*/ 383392 h 4807428"/>
              <a:gd name="connsiteX4" fmla="*/ 8139223 w 8139223"/>
              <a:gd name="connsiteY4" fmla="*/ 4424036 h 4807428"/>
              <a:gd name="connsiteX5" fmla="*/ 7755831 w 8139223"/>
              <a:gd name="connsiteY5" fmla="*/ 4807428 h 4807428"/>
              <a:gd name="connsiteX6" fmla="*/ 383392 w 8139223"/>
              <a:gd name="connsiteY6" fmla="*/ 4807428 h 4807428"/>
              <a:gd name="connsiteX7" fmla="*/ 0 w 8139223"/>
              <a:gd name="connsiteY7" fmla="*/ 4424036 h 4807428"/>
              <a:gd name="connsiteX8" fmla="*/ 0 w 8139223"/>
              <a:gd name="connsiteY8" fmla="*/ 383392 h 4807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39223" h="4807428" fill="none" extrusionOk="0">
                <a:moveTo>
                  <a:pt x="0" y="383392"/>
                </a:moveTo>
                <a:cubicBezTo>
                  <a:pt x="301" y="179789"/>
                  <a:pt x="188752" y="28702"/>
                  <a:pt x="383392" y="0"/>
                </a:cubicBezTo>
                <a:cubicBezTo>
                  <a:pt x="2389528" y="72427"/>
                  <a:pt x="4366928" y="61419"/>
                  <a:pt x="7755831" y="0"/>
                </a:cubicBezTo>
                <a:cubicBezTo>
                  <a:pt x="7962556" y="-34537"/>
                  <a:pt x="8104785" y="161233"/>
                  <a:pt x="8139223" y="383392"/>
                </a:cubicBezTo>
                <a:cubicBezTo>
                  <a:pt x="8240099" y="1655943"/>
                  <a:pt x="8031910" y="3457151"/>
                  <a:pt x="8139223" y="4424036"/>
                </a:cubicBezTo>
                <a:cubicBezTo>
                  <a:pt x="8143194" y="4615622"/>
                  <a:pt x="7946909" y="4784263"/>
                  <a:pt x="7755831" y="4807428"/>
                </a:cubicBezTo>
                <a:cubicBezTo>
                  <a:pt x="6210778" y="4837255"/>
                  <a:pt x="2060864" y="4728122"/>
                  <a:pt x="383392" y="4807428"/>
                </a:cubicBezTo>
                <a:cubicBezTo>
                  <a:pt x="178049" y="4806705"/>
                  <a:pt x="-19439" y="4639622"/>
                  <a:pt x="0" y="4424036"/>
                </a:cubicBezTo>
                <a:cubicBezTo>
                  <a:pt x="50037" y="3448669"/>
                  <a:pt x="770" y="1239623"/>
                  <a:pt x="0" y="383392"/>
                </a:cubicBezTo>
                <a:close/>
              </a:path>
              <a:path w="8139223" h="4807428" stroke="0" extrusionOk="0">
                <a:moveTo>
                  <a:pt x="0" y="383392"/>
                </a:moveTo>
                <a:cubicBezTo>
                  <a:pt x="9587" y="174263"/>
                  <a:pt x="173489" y="3831"/>
                  <a:pt x="383392" y="0"/>
                </a:cubicBezTo>
                <a:cubicBezTo>
                  <a:pt x="1464632" y="123000"/>
                  <a:pt x="6728379" y="-96860"/>
                  <a:pt x="7755831" y="0"/>
                </a:cubicBezTo>
                <a:cubicBezTo>
                  <a:pt x="7949788" y="-13555"/>
                  <a:pt x="8150306" y="149307"/>
                  <a:pt x="8139223" y="383392"/>
                </a:cubicBezTo>
                <a:cubicBezTo>
                  <a:pt x="8142396" y="1226753"/>
                  <a:pt x="8233490" y="2449779"/>
                  <a:pt x="8139223" y="4424036"/>
                </a:cubicBezTo>
                <a:cubicBezTo>
                  <a:pt x="8136522" y="4636756"/>
                  <a:pt x="7940233" y="4802953"/>
                  <a:pt x="7755831" y="4807428"/>
                </a:cubicBezTo>
                <a:cubicBezTo>
                  <a:pt x="4436280" y="4646721"/>
                  <a:pt x="2579554" y="4847095"/>
                  <a:pt x="383392" y="4807428"/>
                </a:cubicBezTo>
                <a:cubicBezTo>
                  <a:pt x="142987" y="4801639"/>
                  <a:pt x="-37346" y="4618859"/>
                  <a:pt x="0" y="4424036"/>
                </a:cubicBezTo>
                <a:cubicBezTo>
                  <a:pt x="32216" y="2878266"/>
                  <a:pt x="57206" y="1120023"/>
                  <a:pt x="0" y="383392"/>
                </a:cubicBezTo>
                <a:close/>
              </a:path>
            </a:pathLst>
          </a:custGeom>
          <a:solidFill>
            <a:srgbClr val="FFFFFF">
              <a:alpha val="83922"/>
            </a:srgbClr>
          </a:solidFill>
          <a:ln w="19050">
            <a:extLst>
              <a:ext uri="{C807C97D-BFC1-408E-A445-0C87EB9F89A2}">
                <ask:lineSketchStyleProps xmlns:ask="http://schemas.microsoft.com/office/drawing/2018/sketchyshapes" sd="852854689">
                  <a:prstGeom prst="roundRect">
                    <a:avLst>
                      <a:gd name="adj" fmla="val 7975"/>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Rounded Corners 8">
            <a:extLst>
              <a:ext uri="{FF2B5EF4-FFF2-40B4-BE49-F238E27FC236}">
                <a16:creationId xmlns:a16="http://schemas.microsoft.com/office/drawing/2014/main" id="{F6C142A7-6557-F35A-F1E0-02CDA8926A8F}"/>
              </a:ext>
            </a:extLst>
          </p:cNvPr>
          <p:cNvSpPr/>
          <p:nvPr userDrawn="1"/>
        </p:nvSpPr>
        <p:spPr>
          <a:xfrm>
            <a:off x="510363" y="284348"/>
            <a:ext cx="8139223" cy="1262172"/>
          </a:xfrm>
          <a:custGeom>
            <a:avLst/>
            <a:gdLst>
              <a:gd name="connsiteX0" fmla="*/ 0 w 8139223"/>
              <a:gd name="connsiteY0" fmla="*/ 100658 h 1262172"/>
              <a:gd name="connsiteX1" fmla="*/ 100658 w 8139223"/>
              <a:gd name="connsiteY1" fmla="*/ 0 h 1262172"/>
              <a:gd name="connsiteX2" fmla="*/ 8038565 w 8139223"/>
              <a:gd name="connsiteY2" fmla="*/ 0 h 1262172"/>
              <a:gd name="connsiteX3" fmla="*/ 8139223 w 8139223"/>
              <a:gd name="connsiteY3" fmla="*/ 100658 h 1262172"/>
              <a:gd name="connsiteX4" fmla="*/ 8139223 w 8139223"/>
              <a:gd name="connsiteY4" fmla="*/ 1161514 h 1262172"/>
              <a:gd name="connsiteX5" fmla="*/ 8038565 w 8139223"/>
              <a:gd name="connsiteY5" fmla="*/ 1262172 h 1262172"/>
              <a:gd name="connsiteX6" fmla="*/ 100658 w 8139223"/>
              <a:gd name="connsiteY6" fmla="*/ 1262172 h 1262172"/>
              <a:gd name="connsiteX7" fmla="*/ 0 w 8139223"/>
              <a:gd name="connsiteY7" fmla="*/ 1161514 h 1262172"/>
              <a:gd name="connsiteX8" fmla="*/ 0 w 8139223"/>
              <a:gd name="connsiteY8" fmla="*/ 100658 h 1262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39223" h="1262172" fill="none" extrusionOk="0">
                <a:moveTo>
                  <a:pt x="0" y="100658"/>
                </a:moveTo>
                <a:cubicBezTo>
                  <a:pt x="231" y="51308"/>
                  <a:pt x="47291" y="3735"/>
                  <a:pt x="100658" y="0"/>
                </a:cubicBezTo>
                <a:cubicBezTo>
                  <a:pt x="1570209" y="72427"/>
                  <a:pt x="7188165" y="61419"/>
                  <a:pt x="8038565" y="0"/>
                </a:cubicBezTo>
                <a:cubicBezTo>
                  <a:pt x="8093877" y="-1930"/>
                  <a:pt x="8135019" y="43794"/>
                  <a:pt x="8139223" y="100658"/>
                </a:cubicBezTo>
                <a:cubicBezTo>
                  <a:pt x="8059221" y="231854"/>
                  <a:pt x="8163485" y="934831"/>
                  <a:pt x="8139223" y="1161514"/>
                </a:cubicBezTo>
                <a:cubicBezTo>
                  <a:pt x="8139525" y="1215575"/>
                  <a:pt x="8089237" y="1256657"/>
                  <a:pt x="8038565" y="1262172"/>
                </a:cubicBezTo>
                <a:cubicBezTo>
                  <a:pt x="4276800" y="1291999"/>
                  <a:pt x="2794753" y="1182866"/>
                  <a:pt x="100658" y="1262172"/>
                </a:cubicBezTo>
                <a:cubicBezTo>
                  <a:pt x="54198" y="1261140"/>
                  <a:pt x="-7498" y="1218589"/>
                  <a:pt x="0" y="1161514"/>
                </a:cubicBezTo>
                <a:cubicBezTo>
                  <a:pt x="-51642" y="907268"/>
                  <a:pt x="-6410" y="394708"/>
                  <a:pt x="0" y="100658"/>
                </a:cubicBezTo>
                <a:close/>
              </a:path>
              <a:path w="8139223" h="1262172" stroke="0" extrusionOk="0">
                <a:moveTo>
                  <a:pt x="0" y="100658"/>
                </a:moveTo>
                <a:cubicBezTo>
                  <a:pt x="7629" y="47146"/>
                  <a:pt x="49305" y="8831"/>
                  <a:pt x="100658" y="0"/>
                </a:cubicBezTo>
                <a:cubicBezTo>
                  <a:pt x="1699362" y="123000"/>
                  <a:pt x="6071782" y="-96860"/>
                  <a:pt x="8038565" y="0"/>
                </a:cubicBezTo>
                <a:cubicBezTo>
                  <a:pt x="8093508" y="-495"/>
                  <a:pt x="8143320" y="36806"/>
                  <a:pt x="8139223" y="100658"/>
                </a:cubicBezTo>
                <a:cubicBezTo>
                  <a:pt x="8137447" y="291286"/>
                  <a:pt x="8126803" y="1026177"/>
                  <a:pt x="8139223" y="1161514"/>
                </a:cubicBezTo>
                <a:cubicBezTo>
                  <a:pt x="8130447" y="1220285"/>
                  <a:pt x="8088118" y="1261184"/>
                  <a:pt x="8038565" y="1262172"/>
                </a:cubicBezTo>
                <a:cubicBezTo>
                  <a:pt x="5234039" y="1101465"/>
                  <a:pt x="1431532" y="1301839"/>
                  <a:pt x="100658" y="1262172"/>
                </a:cubicBezTo>
                <a:cubicBezTo>
                  <a:pt x="39529" y="1261054"/>
                  <a:pt x="-5876" y="1214444"/>
                  <a:pt x="0" y="1161514"/>
                </a:cubicBezTo>
                <a:cubicBezTo>
                  <a:pt x="31529" y="911913"/>
                  <a:pt x="-25810" y="576690"/>
                  <a:pt x="0" y="100658"/>
                </a:cubicBezTo>
                <a:close/>
              </a:path>
            </a:pathLst>
          </a:custGeom>
          <a:solidFill>
            <a:schemeClr val="accent4">
              <a:lumMod val="40000"/>
              <a:lumOff val="60000"/>
              <a:alpha val="83922"/>
            </a:schemeClr>
          </a:solidFill>
          <a:ln w="19050">
            <a:extLst>
              <a:ext uri="{C807C97D-BFC1-408E-A445-0C87EB9F89A2}">
                <ask:lineSketchStyleProps xmlns:ask="http://schemas.microsoft.com/office/drawing/2018/sketchyshapes" sd="852854689">
                  <a:prstGeom prst="roundRect">
                    <a:avLst>
                      <a:gd name="adj" fmla="val 7975"/>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7865683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2" Type="http://schemas.openxmlformats.org/officeDocument/2006/relationships/hyperlink" Target="https://ref.ly/logosres/vincents?ref=Bible.1Jn2.16&amp;off=1074&amp;ctx=).+Rev.%2c+vainglory.+~The+word+occurs+only" TargetMode="Externa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hyperlink" Target="https://ref.ly/logosres/ubshbk83?ref=Bible.1Jn2.16&amp;off=2710&amp;ctx=t+keep+one%E2%80%99s+eyes.%E2%80%99%0a~The+pride+of+life.+T" TargetMode="Externa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hyperlink" Target="https://ref.ly/logosres/tpc50c?ref=Bible.1Jn2.16&amp;off=1101&amp;ctx=+these+%CE%B5%CC%93%CF%80%CE%B9%CE%B8%CF%85%CE%BC%CE%B9%CC%81%CE%B1%CE%B9.+~The+vain%E2%80%94glory+of+li" TargetMode="Externa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hyperlink" Target="https://ref.ly/logosres/lenski11?ref=Bible.1Jn2.16&amp;off=1775&amp;ctx=John+only+suggests.%0a~%CE%91%CC%93%CE%BB%CE%B1%CE%B6%CE%BF%CE%BD%CE%B5%CE%B9%CC%81%CE%B1+%3d+hollow" TargetMode="Externa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18AD00-1A08-7660-F525-79B349232665}"/>
              </a:ext>
            </a:extLst>
          </p:cNvPr>
          <p:cNvSpPr txBox="1"/>
          <p:nvPr/>
        </p:nvSpPr>
        <p:spPr>
          <a:xfrm>
            <a:off x="623943" y="387275"/>
            <a:ext cx="8283389" cy="2031325"/>
          </a:xfrm>
          <a:prstGeom prst="rect">
            <a:avLst/>
          </a:prstGeom>
          <a:noFill/>
        </p:spPr>
        <p:txBody>
          <a:bodyPr wrap="square" rtlCol="0">
            <a:spAutoFit/>
          </a:bodyPr>
          <a:lstStyle/>
          <a:p>
            <a:pPr marL="457200" indent="-457200">
              <a:buFont typeface="Courier New" panose="02070309020205020404" pitchFamily="49" charset="0"/>
              <a:buChar char="o"/>
            </a:pPr>
            <a:r>
              <a:rPr lang="en-US" sz="2800" dirty="0"/>
              <a:t>We are all vulnerable to temptation (Gal. 6:1)</a:t>
            </a:r>
          </a:p>
          <a:p>
            <a:pPr marL="457200" indent="-457200">
              <a:buFont typeface="Courier New" panose="02070309020205020404" pitchFamily="49" charset="0"/>
              <a:buChar char="o"/>
            </a:pPr>
            <a:endParaRPr lang="en-US" sz="1400" dirty="0"/>
          </a:p>
          <a:p>
            <a:pPr marL="457200" indent="-457200">
              <a:buFont typeface="Courier New" panose="02070309020205020404" pitchFamily="49" charset="0"/>
              <a:buChar char="o"/>
            </a:pPr>
            <a:r>
              <a:rPr lang="en-US" sz="2800" dirty="0"/>
              <a:t>There are two ways we are tempted:</a:t>
            </a:r>
          </a:p>
          <a:p>
            <a:pPr marL="971550" lvl="1" indent="-514350">
              <a:buFont typeface="+mj-lt"/>
              <a:buAutoNum type="arabicPeriod"/>
            </a:pPr>
            <a:r>
              <a:rPr lang="en-US" sz="2800" i="1" dirty="0"/>
              <a:t>James 1:2 – testing, trying, proving</a:t>
            </a:r>
          </a:p>
          <a:p>
            <a:pPr marL="971550" lvl="1" indent="-514350">
              <a:buFont typeface="+mj-lt"/>
              <a:buAutoNum type="arabicPeriod"/>
            </a:pPr>
            <a:r>
              <a:rPr lang="en-US" sz="2800" i="1" dirty="0"/>
              <a:t>James 1:12 – enticement to sin</a:t>
            </a:r>
          </a:p>
        </p:txBody>
      </p:sp>
      <p:sp>
        <p:nvSpPr>
          <p:cNvPr id="10" name="Oval 4">
            <a:extLst>
              <a:ext uri="{FF2B5EF4-FFF2-40B4-BE49-F238E27FC236}">
                <a16:creationId xmlns:a16="http://schemas.microsoft.com/office/drawing/2014/main" id="{8A026CCA-A28F-FF9D-FD76-4F89DFD95206}"/>
              </a:ext>
            </a:extLst>
          </p:cNvPr>
          <p:cNvSpPr>
            <a:spLocks noChangeArrowheads="1"/>
          </p:cNvSpPr>
          <p:nvPr/>
        </p:nvSpPr>
        <p:spPr bwMode="auto">
          <a:xfrm>
            <a:off x="792480" y="3104400"/>
            <a:ext cx="3505200" cy="2286000"/>
          </a:xfrm>
          <a:prstGeom prst="ellipse">
            <a:avLst/>
          </a:prstGeom>
          <a:solidFill>
            <a:srgbClr val="FFFF99"/>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defTabSz="914400" eaLnBrk="0" fontAlgn="base" hangingPunct="0">
              <a:spcBef>
                <a:spcPct val="0"/>
              </a:spcBef>
              <a:spcAft>
                <a:spcPct val="0"/>
              </a:spcAft>
            </a:pPr>
            <a:r>
              <a:rPr lang="en-US" sz="2800" i="1" dirty="0">
                <a:solidFill>
                  <a:srgbClr val="000000"/>
                </a:solidFill>
                <a:latin typeface="Arial" charset="0"/>
              </a:rPr>
              <a:t>Persecution</a:t>
            </a:r>
          </a:p>
          <a:p>
            <a:pPr algn="ctr" defTabSz="914400" eaLnBrk="0" fontAlgn="base" hangingPunct="0">
              <a:spcBef>
                <a:spcPct val="0"/>
              </a:spcBef>
              <a:spcAft>
                <a:spcPct val="0"/>
              </a:spcAft>
            </a:pPr>
            <a:r>
              <a:rPr lang="en-US" sz="2800" i="1" dirty="0">
                <a:solidFill>
                  <a:srgbClr val="000000"/>
                </a:solidFill>
                <a:latin typeface="Arial" charset="0"/>
              </a:rPr>
              <a:t>Error taught</a:t>
            </a:r>
          </a:p>
          <a:p>
            <a:pPr algn="ctr" defTabSz="914400" eaLnBrk="0" fontAlgn="base" hangingPunct="0">
              <a:spcBef>
                <a:spcPct val="0"/>
              </a:spcBef>
              <a:spcAft>
                <a:spcPct val="0"/>
              </a:spcAft>
            </a:pPr>
            <a:r>
              <a:rPr lang="en-US" sz="2800" i="1" dirty="0">
                <a:solidFill>
                  <a:srgbClr val="000000"/>
                </a:solidFill>
                <a:latin typeface="Arial" charset="0"/>
              </a:rPr>
              <a:t>Tragedy</a:t>
            </a:r>
          </a:p>
        </p:txBody>
      </p:sp>
      <p:sp>
        <p:nvSpPr>
          <p:cNvPr id="11" name="AutoShape 5">
            <a:extLst>
              <a:ext uri="{FF2B5EF4-FFF2-40B4-BE49-F238E27FC236}">
                <a16:creationId xmlns:a16="http://schemas.microsoft.com/office/drawing/2014/main" id="{DDE8D343-8280-049A-91A9-A4E9712E729F}"/>
              </a:ext>
            </a:extLst>
          </p:cNvPr>
          <p:cNvSpPr>
            <a:spLocks noChangeArrowheads="1"/>
          </p:cNvSpPr>
          <p:nvPr/>
        </p:nvSpPr>
        <p:spPr bwMode="auto">
          <a:xfrm>
            <a:off x="716280" y="4933200"/>
            <a:ext cx="3581400" cy="762000"/>
          </a:xfrm>
          <a:prstGeom prst="wave">
            <a:avLst>
              <a:gd name="adj1" fmla="val 13005"/>
              <a:gd name="adj2" fmla="val 0"/>
            </a:avLst>
          </a:prstGeom>
          <a:solidFill>
            <a:srgbClr val="333399"/>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FFFFFF"/>
                </a:solidFill>
                <a:effectLst>
                  <a:outerShdw blurRad="38100" dist="38100" dir="2700000" algn="tl">
                    <a:srgbClr val="000000"/>
                  </a:outerShdw>
                </a:effectLst>
                <a:uLnTx/>
                <a:uFillTx/>
                <a:latin typeface="Arial" charset="0"/>
              </a:rPr>
              <a:t>Test / Trial of our faith</a:t>
            </a:r>
          </a:p>
        </p:txBody>
      </p:sp>
      <p:sp>
        <p:nvSpPr>
          <p:cNvPr id="12" name="Oval 6">
            <a:extLst>
              <a:ext uri="{FF2B5EF4-FFF2-40B4-BE49-F238E27FC236}">
                <a16:creationId xmlns:a16="http://schemas.microsoft.com/office/drawing/2014/main" id="{9CAA475C-50C2-1EA7-B2A8-341407FADA9E}"/>
              </a:ext>
            </a:extLst>
          </p:cNvPr>
          <p:cNvSpPr>
            <a:spLocks noChangeArrowheads="1"/>
          </p:cNvSpPr>
          <p:nvPr/>
        </p:nvSpPr>
        <p:spPr bwMode="auto">
          <a:xfrm>
            <a:off x="4983480" y="3104400"/>
            <a:ext cx="3505200" cy="2286000"/>
          </a:xfrm>
          <a:prstGeom prst="ellipse">
            <a:avLst/>
          </a:prstGeom>
          <a:solidFill>
            <a:srgbClr val="FFFF99"/>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defTabSz="914400" eaLnBrk="0" fontAlgn="base" hangingPunct="0">
              <a:spcBef>
                <a:spcPct val="0"/>
              </a:spcBef>
              <a:spcAft>
                <a:spcPct val="0"/>
              </a:spcAft>
            </a:pPr>
            <a:r>
              <a:rPr lang="en-US" sz="2800" i="1" dirty="0">
                <a:solidFill>
                  <a:srgbClr val="000000"/>
                </a:solidFill>
                <a:latin typeface="Arial" charset="0"/>
              </a:rPr>
              <a:t>Allurement</a:t>
            </a:r>
          </a:p>
          <a:p>
            <a:pPr algn="ctr" defTabSz="914400" eaLnBrk="0" fontAlgn="base" hangingPunct="0">
              <a:spcBef>
                <a:spcPct val="0"/>
              </a:spcBef>
              <a:spcAft>
                <a:spcPct val="0"/>
              </a:spcAft>
            </a:pPr>
            <a:r>
              <a:rPr lang="en-US" sz="2800" i="1" dirty="0">
                <a:solidFill>
                  <a:srgbClr val="000000"/>
                </a:solidFill>
                <a:latin typeface="Arial" charset="0"/>
              </a:rPr>
              <a:t>Enticement</a:t>
            </a:r>
          </a:p>
          <a:p>
            <a:pPr algn="ctr" defTabSz="914400" eaLnBrk="0" fontAlgn="base" hangingPunct="0">
              <a:spcBef>
                <a:spcPct val="0"/>
              </a:spcBef>
              <a:spcAft>
                <a:spcPct val="0"/>
              </a:spcAft>
            </a:pPr>
            <a:r>
              <a:rPr lang="en-US" sz="2800" i="1" dirty="0">
                <a:solidFill>
                  <a:srgbClr val="000000"/>
                </a:solidFill>
                <a:latin typeface="Arial" charset="0"/>
              </a:rPr>
              <a:t>See Something</a:t>
            </a:r>
          </a:p>
        </p:txBody>
      </p:sp>
      <p:sp>
        <p:nvSpPr>
          <p:cNvPr id="13" name="AutoShape 7">
            <a:extLst>
              <a:ext uri="{FF2B5EF4-FFF2-40B4-BE49-F238E27FC236}">
                <a16:creationId xmlns:a16="http://schemas.microsoft.com/office/drawing/2014/main" id="{EC0587CE-B143-450F-A318-A30301A2A2A7}"/>
              </a:ext>
            </a:extLst>
          </p:cNvPr>
          <p:cNvSpPr>
            <a:spLocks noChangeArrowheads="1"/>
          </p:cNvSpPr>
          <p:nvPr/>
        </p:nvSpPr>
        <p:spPr bwMode="auto">
          <a:xfrm>
            <a:off x="5059680" y="4933200"/>
            <a:ext cx="3581400" cy="762000"/>
          </a:xfrm>
          <a:prstGeom prst="wave">
            <a:avLst>
              <a:gd name="adj1" fmla="val 13005"/>
              <a:gd name="adj2" fmla="val 0"/>
            </a:avLst>
          </a:prstGeom>
          <a:solidFill>
            <a:srgbClr val="333399"/>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FFFFFF"/>
                </a:solidFill>
                <a:effectLst>
                  <a:outerShdw blurRad="38100" dist="38100" dir="2700000" algn="tl">
                    <a:srgbClr val="000000"/>
                  </a:outerShdw>
                </a:effectLst>
                <a:uLnTx/>
                <a:uFillTx/>
                <a:latin typeface="Arial" charset="0"/>
              </a:rPr>
              <a:t>Solicitation to sin</a:t>
            </a:r>
          </a:p>
        </p:txBody>
      </p:sp>
      <p:sp>
        <p:nvSpPr>
          <p:cNvPr id="14" name="AutoShape 8">
            <a:extLst>
              <a:ext uri="{FF2B5EF4-FFF2-40B4-BE49-F238E27FC236}">
                <a16:creationId xmlns:a16="http://schemas.microsoft.com/office/drawing/2014/main" id="{B79A827E-844B-7968-AE22-28A06934B019}"/>
              </a:ext>
            </a:extLst>
          </p:cNvPr>
          <p:cNvSpPr>
            <a:spLocks/>
          </p:cNvSpPr>
          <p:nvPr/>
        </p:nvSpPr>
        <p:spPr bwMode="auto">
          <a:xfrm rot="5400000">
            <a:off x="4221480" y="2723400"/>
            <a:ext cx="838200" cy="1905000"/>
          </a:xfrm>
          <a:prstGeom prst="leftBrace">
            <a:avLst>
              <a:gd name="adj1" fmla="val 18939"/>
              <a:gd name="adj2" fmla="val 50000"/>
            </a:avLst>
          </a:prstGeom>
          <a:noFill/>
          <a:ln w="7620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dirty="0">
              <a:ln>
                <a:noFill/>
              </a:ln>
              <a:solidFill>
                <a:srgbClr val="000000"/>
              </a:solidFill>
              <a:effectLst/>
              <a:uLnTx/>
              <a:uFillTx/>
              <a:latin typeface="Arial" charset="0"/>
            </a:endParaRPr>
          </a:p>
        </p:txBody>
      </p:sp>
      <p:sp>
        <p:nvSpPr>
          <p:cNvPr id="15" name="Rectangle 9">
            <a:extLst>
              <a:ext uri="{FF2B5EF4-FFF2-40B4-BE49-F238E27FC236}">
                <a16:creationId xmlns:a16="http://schemas.microsoft.com/office/drawing/2014/main" id="{E85043F2-0906-D8C8-FA13-B7DAFBED68AF}"/>
              </a:ext>
            </a:extLst>
          </p:cNvPr>
          <p:cNvSpPr>
            <a:spLocks noChangeArrowheads="1"/>
          </p:cNvSpPr>
          <p:nvPr/>
        </p:nvSpPr>
        <p:spPr bwMode="auto">
          <a:xfrm>
            <a:off x="3307080" y="2723400"/>
            <a:ext cx="2667000" cy="5334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a:ln>
                  <a:noFill/>
                </a:ln>
                <a:solidFill>
                  <a:srgbClr val="CC0000"/>
                </a:solidFill>
                <a:effectLst>
                  <a:outerShdw blurRad="38100" dist="38100" dir="2700000" algn="tl">
                    <a:srgbClr val="C0C0C0"/>
                  </a:outerShdw>
                </a:effectLst>
                <a:uLnTx/>
                <a:uFillTx/>
                <a:latin typeface="Arial" charset="0"/>
              </a:rPr>
              <a:t>Temptation</a:t>
            </a:r>
          </a:p>
        </p:txBody>
      </p:sp>
    </p:spTree>
    <p:extLst>
      <p:ext uri="{BB962C8B-B14F-4D97-AF65-F5344CB8AC3E}">
        <p14:creationId xmlns:p14="http://schemas.microsoft.com/office/powerpoint/2010/main" val="27245455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1000"/>
                                        <p:tgtEl>
                                          <p:spTgt spid="2">
                                            <p:txEl>
                                              <p:pRg st="3" end="3"/>
                                            </p:txEl>
                                          </p:spTgt>
                                        </p:tgtEl>
                                      </p:cBhvr>
                                    </p:animEffect>
                                    <p:anim calcmode="lin" valueType="num">
                                      <p:cBhvr>
                                        <p:cTn id="1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1000"/>
                                        <p:tgtEl>
                                          <p:spTgt spid="2">
                                            <p:txEl>
                                              <p:pRg st="4" end="4"/>
                                            </p:txEl>
                                          </p:spTgt>
                                        </p:tgtEl>
                                      </p:cBhvr>
                                    </p:animEffect>
                                    <p:anim calcmode="lin" valueType="num">
                                      <p:cBhvr>
                                        <p:cTn id="1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20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1000" fill="hold"/>
                                        <p:tgtEl>
                                          <p:spTgt spid="11"/>
                                        </p:tgtEl>
                                        <p:attrNameLst>
                                          <p:attrName>ppt_x</p:attrName>
                                        </p:attrNameLst>
                                      </p:cBhvr>
                                      <p:tavLst>
                                        <p:tav tm="0">
                                          <p:val>
                                            <p:strVal val="#ppt_x-.2"/>
                                          </p:val>
                                        </p:tav>
                                        <p:tav tm="100000">
                                          <p:val>
                                            <p:strVal val="#ppt_x"/>
                                          </p:val>
                                        </p:tav>
                                      </p:tavLst>
                                    </p:anim>
                                    <p:anim calcmode="lin" valueType="num">
                                      <p:cBhvr>
                                        <p:cTn id="30"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31" dur="10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20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29"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1000" fill="hold"/>
                                        <p:tgtEl>
                                          <p:spTgt spid="13"/>
                                        </p:tgtEl>
                                        <p:attrNameLst>
                                          <p:attrName>ppt_x</p:attrName>
                                        </p:attrNameLst>
                                      </p:cBhvr>
                                      <p:tavLst>
                                        <p:tav tm="0">
                                          <p:val>
                                            <p:strVal val="#ppt_x-.2"/>
                                          </p:val>
                                        </p:tav>
                                        <p:tav tm="100000">
                                          <p:val>
                                            <p:strVal val="#ppt_x"/>
                                          </p:val>
                                        </p:tav>
                                      </p:tavLst>
                                    </p:anim>
                                    <p:anim calcmode="lin" valueType="num">
                                      <p:cBhvr>
                                        <p:cTn id="42"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43" dur="1000"/>
                                        <p:tgtEl>
                                          <p:spTgt spid="13"/>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00"/>
                                        <p:tgtEl>
                                          <p:spTgt spid="14"/>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18AD00-1A08-7660-F525-79B349232665}"/>
              </a:ext>
            </a:extLst>
          </p:cNvPr>
          <p:cNvSpPr txBox="1"/>
          <p:nvPr/>
        </p:nvSpPr>
        <p:spPr>
          <a:xfrm>
            <a:off x="623943" y="387275"/>
            <a:ext cx="8283389" cy="5693866"/>
          </a:xfrm>
          <a:prstGeom prst="rect">
            <a:avLst/>
          </a:prstGeom>
          <a:noFill/>
        </p:spPr>
        <p:txBody>
          <a:bodyPr wrap="square" rtlCol="0">
            <a:spAutoFit/>
          </a:bodyPr>
          <a:lstStyle/>
          <a:p>
            <a:pPr marL="457200" indent="-457200">
              <a:buFont typeface="Courier New" panose="02070309020205020404" pitchFamily="49" charset="0"/>
              <a:buChar char="o"/>
            </a:pPr>
            <a:r>
              <a:rPr lang="en-US" sz="2800" dirty="0"/>
              <a:t>We are all vulnerable to temptation (Gal. 6:1)</a:t>
            </a:r>
          </a:p>
          <a:p>
            <a:pPr marL="457200" indent="-457200">
              <a:buFont typeface="Courier New" panose="02070309020205020404" pitchFamily="49" charset="0"/>
              <a:buChar char="o"/>
            </a:pPr>
            <a:endParaRPr lang="en-US" sz="1400" dirty="0"/>
          </a:p>
          <a:p>
            <a:pPr marL="457200" indent="-457200">
              <a:buFont typeface="Courier New" panose="02070309020205020404" pitchFamily="49" charset="0"/>
              <a:buChar char="o"/>
            </a:pPr>
            <a:r>
              <a:rPr lang="en-US" sz="2800" dirty="0"/>
              <a:t>There are two ways we are tempted:</a:t>
            </a:r>
          </a:p>
          <a:p>
            <a:pPr marL="971550" lvl="1" indent="-514350">
              <a:buFont typeface="+mj-lt"/>
              <a:buAutoNum type="arabicPeriod"/>
            </a:pPr>
            <a:r>
              <a:rPr lang="en-US" sz="2800" i="1" dirty="0"/>
              <a:t>James 1:2 – testing, trying, proving</a:t>
            </a:r>
          </a:p>
          <a:p>
            <a:pPr marL="971550" lvl="1" indent="-514350">
              <a:buFont typeface="+mj-lt"/>
              <a:buAutoNum type="arabicPeriod"/>
            </a:pPr>
            <a:r>
              <a:rPr lang="en-US" sz="2800" i="1" dirty="0"/>
              <a:t>James 1:12 – enticement to sin</a:t>
            </a:r>
          </a:p>
          <a:p>
            <a:pPr marL="971550" lvl="1" indent="-514350">
              <a:buFont typeface="+mj-lt"/>
              <a:buAutoNum type="arabicPeriod"/>
            </a:pPr>
            <a:endParaRPr lang="en-US" sz="1400" i="1" dirty="0"/>
          </a:p>
          <a:p>
            <a:pPr marL="514350" indent="-514350">
              <a:buFont typeface="Courier New" panose="02070309020205020404" pitchFamily="49" charset="0"/>
              <a:buChar char="o"/>
            </a:pPr>
            <a:r>
              <a:rPr lang="en-US" sz="2800" dirty="0"/>
              <a:t>Tempted through three avenues (1 John 2:15-17)</a:t>
            </a:r>
          </a:p>
          <a:p>
            <a:pPr marL="971550" lvl="1" indent="-514350">
              <a:buFont typeface="+mj-lt"/>
              <a:buAutoNum type="arabicPeriod"/>
            </a:pPr>
            <a:r>
              <a:rPr lang="en-US" sz="2800" i="1" dirty="0"/>
              <a:t>Lust of the flesh</a:t>
            </a:r>
          </a:p>
          <a:p>
            <a:pPr marL="971550" lvl="1" indent="-514350">
              <a:buFont typeface="+mj-lt"/>
              <a:buAutoNum type="arabicPeriod"/>
            </a:pPr>
            <a:r>
              <a:rPr lang="en-US" sz="2800" i="1" dirty="0"/>
              <a:t>Lust of the eye</a:t>
            </a:r>
          </a:p>
          <a:p>
            <a:pPr marL="971550" lvl="1" indent="-514350">
              <a:buFont typeface="+mj-lt"/>
              <a:buAutoNum type="arabicPeriod"/>
            </a:pPr>
            <a:r>
              <a:rPr lang="en-US" sz="2800" i="1" dirty="0"/>
              <a:t>Pride of life</a:t>
            </a:r>
          </a:p>
          <a:p>
            <a:pPr marL="971550" lvl="1" indent="-514350">
              <a:buFont typeface="+mj-lt"/>
              <a:buAutoNum type="arabicPeriod"/>
            </a:pPr>
            <a:endParaRPr lang="en-US" sz="1400" i="1" dirty="0"/>
          </a:p>
          <a:p>
            <a:pPr marL="514350" indent="-514350">
              <a:buFont typeface="Courier New" panose="02070309020205020404" pitchFamily="49" charset="0"/>
              <a:buChar char="o"/>
            </a:pPr>
            <a:r>
              <a:rPr lang="en-US" sz="2800" dirty="0"/>
              <a:t>Question: </a:t>
            </a:r>
            <a:r>
              <a:rPr lang="en-US" sz="2800" b="1" dirty="0"/>
              <a:t>What is the pride of life? </a:t>
            </a:r>
          </a:p>
          <a:p>
            <a:pPr marL="971550" lvl="1" indent="-514350">
              <a:buFont typeface="+mj-lt"/>
              <a:buAutoNum type="arabicPeriod"/>
            </a:pPr>
            <a:r>
              <a:rPr lang="en-US" sz="2800" i="1" dirty="0"/>
              <a:t>In what ways could I be tempted in this?</a:t>
            </a:r>
          </a:p>
          <a:p>
            <a:pPr marL="971550" lvl="1" indent="-514350">
              <a:buFont typeface="+mj-lt"/>
              <a:buAutoNum type="arabicPeriod"/>
            </a:pPr>
            <a:r>
              <a:rPr lang="en-US" sz="2800" i="1" dirty="0"/>
              <a:t>How could I be guilty of this sin?</a:t>
            </a:r>
          </a:p>
        </p:txBody>
      </p:sp>
    </p:spTree>
    <p:extLst>
      <p:ext uri="{BB962C8B-B14F-4D97-AF65-F5344CB8AC3E}">
        <p14:creationId xmlns:p14="http://schemas.microsoft.com/office/powerpoint/2010/main" val="1144464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1" end="11"/>
                                            </p:txEl>
                                          </p:spTgt>
                                        </p:tgtEl>
                                        <p:attrNameLst>
                                          <p:attrName>style.visibility</p:attrName>
                                        </p:attrNameLst>
                                      </p:cBhvr>
                                      <p:to>
                                        <p:strVal val="visible"/>
                                      </p:to>
                                    </p:set>
                                    <p:animEffect transition="in" filter="fade">
                                      <p:cBhvr>
                                        <p:cTn id="7" dur="1000"/>
                                        <p:tgtEl>
                                          <p:spTgt spid="2">
                                            <p:txEl>
                                              <p:pRg st="11" end="11"/>
                                            </p:txEl>
                                          </p:spTgt>
                                        </p:tgtEl>
                                      </p:cBhvr>
                                    </p:animEffect>
                                    <p:anim calcmode="lin" valueType="num">
                                      <p:cBhvr>
                                        <p:cTn id="8"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2" end="12"/>
                                            </p:txEl>
                                          </p:spTgt>
                                        </p:tgtEl>
                                        <p:attrNameLst>
                                          <p:attrName>style.visibility</p:attrName>
                                        </p:attrNameLst>
                                      </p:cBhvr>
                                      <p:to>
                                        <p:strVal val="visible"/>
                                      </p:to>
                                    </p:set>
                                    <p:animEffect transition="in" filter="fade">
                                      <p:cBhvr>
                                        <p:cTn id="14" dur="1000"/>
                                        <p:tgtEl>
                                          <p:spTgt spid="2">
                                            <p:txEl>
                                              <p:pRg st="12" end="12"/>
                                            </p:txEl>
                                          </p:spTgt>
                                        </p:tgtEl>
                                      </p:cBhvr>
                                    </p:animEffect>
                                    <p:anim calcmode="lin" valueType="num">
                                      <p:cBhvr>
                                        <p:cTn id="15"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13" end="13"/>
                                            </p:txEl>
                                          </p:spTgt>
                                        </p:tgtEl>
                                        <p:attrNameLst>
                                          <p:attrName>style.visibility</p:attrName>
                                        </p:attrNameLst>
                                      </p:cBhvr>
                                      <p:to>
                                        <p:strVal val="visible"/>
                                      </p:to>
                                    </p:set>
                                    <p:animEffect transition="in" filter="fade">
                                      <p:cBhvr>
                                        <p:cTn id="21" dur="1000"/>
                                        <p:tgtEl>
                                          <p:spTgt spid="2">
                                            <p:txEl>
                                              <p:pRg st="13" end="13"/>
                                            </p:txEl>
                                          </p:spTgt>
                                        </p:tgtEl>
                                      </p:cBhvr>
                                    </p:animEffect>
                                    <p:anim calcmode="lin" valueType="num">
                                      <p:cBhvr>
                                        <p:cTn id="22"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7" name="Rectangle 6">
            <a:extLst>
              <a:ext uri="{FF2B5EF4-FFF2-40B4-BE49-F238E27FC236}">
                <a16:creationId xmlns:a16="http://schemas.microsoft.com/office/drawing/2014/main" id="{FAD3BE53-6623-0BB7-9FC1-929E24273DD8}"/>
              </a:ext>
            </a:extLst>
          </p:cNvPr>
          <p:cNvSpPr/>
          <p:nvPr/>
        </p:nvSpPr>
        <p:spPr>
          <a:xfrm>
            <a:off x="158773" y="207646"/>
            <a:ext cx="8826455" cy="144655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8800" b="1" cap="none" spc="0" dirty="0">
                <a:ln/>
                <a:solidFill>
                  <a:schemeClr val="bg1"/>
                </a:solidFill>
                <a:effectLst>
                  <a:outerShdw blurRad="38100" dist="38100" dir="2700000" algn="tl">
                    <a:srgbClr val="000000">
                      <a:alpha val="43137"/>
                    </a:srgbClr>
                  </a:outerShdw>
                </a:effectLst>
                <a:latin typeface="Congenial Black" panose="02000503040000020004" pitchFamily="2" charset="0"/>
              </a:rPr>
              <a:t>The Pride of Life</a:t>
            </a:r>
          </a:p>
        </p:txBody>
      </p:sp>
      <p:sp>
        <p:nvSpPr>
          <p:cNvPr id="15" name="Oval 14">
            <a:extLst>
              <a:ext uri="{FF2B5EF4-FFF2-40B4-BE49-F238E27FC236}">
                <a16:creationId xmlns:a16="http://schemas.microsoft.com/office/drawing/2014/main" id="{A46A7DCF-1C72-C47C-BC48-200798725E8B}"/>
              </a:ext>
            </a:extLst>
          </p:cNvPr>
          <p:cNvSpPr/>
          <p:nvPr/>
        </p:nvSpPr>
        <p:spPr>
          <a:xfrm>
            <a:off x="2476052" y="2756647"/>
            <a:ext cx="4426772" cy="1344706"/>
          </a:xfrm>
          <a:custGeom>
            <a:avLst/>
            <a:gdLst>
              <a:gd name="connsiteX0" fmla="*/ 0 w 4426772"/>
              <a:gd name="connsiteY0" fmla="*/ 672353 h 1344706"/>
              <a:gd name="connsiteX1" fmla="*/ 2213386 w 4426772"/>
              <a:gd name="connsiteY1" fmla="*/ 0 h 1344706"/>
              <a:gd name="connsiteX2" fmla="*/ 4426772 w 4426772"/>
              <a:gd name="connsiteY2" fmla="*/ 672353 h 1344706"/>
              <a:gd name="connsiteX3" fmla="*/ 2213386 w 4426772"/>
              <a:gd name="connsiteY3" fmla="*/ 1344706 h 1344706"/>
              <a:gd name="connsiteX4" fmla="*/ 0 w 4426772"/>
              <a:gd name="connsiteY4" fmla="*/ 672353 h 1344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26772" h="1344706" fill="none" extrusionOk="0">
                <a:moveTo>
                  <a:pt x="0" y="672353"/>
                </a:moveTo>
                <a:cubicBezTo>
                  <a:pt x="-22291" y="368070"/>
                  <a:pt x="1106024" y="45191"/>
                  <a:pt x="2213386" y="0"/>
                </a:cubicBezTo>
                <a:cubicBezTo>
                  <a:pt x="3443314" y="72020"/>
                  <a:pt x="4438729" y="269173"/>
                  <a:pt x="4426772" y="672353"/>
                </a:cubicBezTo>
                <a:cubicBezTo>
                  <a:pt x="4501494" y="948134"/>
                  <a:pt x="3578508" y="1350205"/>
                  <a:pt x="2213386" y="1344706"/>
                </a:cubicBezTo>
                <a:cubicBezTo>
                  <a:pt x="1002211" y="1284751"/>
                  <a:pt x="7886" y="1064621"/>
                  <a:pt x="0" y="672353"/>
                </a:cubicBezTo>
                <a:close/>
              </a:path>
              <a:path w="4426772" h="1344706" stroke="0" extrusionOk="0">
                <a:moveTo>
                  <a:pt x="0" y="672353"/>
                </a:moveTo>
                <a:cubicBezTo>
                  <a:pt x="-103013" y="294020"/>
                  <a:pt x="996365" y="160100"/>
                  <a:pt x="2213386" y="0"/>
                </a:cubicBezTo>
                <a:cubicBezTo>
                  <a:pt x="3371387" y="1170"/>
                  <a:pt x="4430118" y="297745"/>
                  <a:pt x="4426772" y="672353"/>
                </a:cubicBezTo>
                <a:cubicBezTo>
                  <a:pt x="4307281" y="898383"/>
                  <a:pt x="3287592" y="1363186"/>
                  <a:pt x="2213386" y="1344706"/>
                </a:cubicBezTo>
                <a:cubicBezTo>
                  <a:pt x="1026302" y="1344797"/>
                  <a:pt x="22393" y="1048968"/>
                  <a:pt x="0" y="672353"/>
                </a:cubicBezTo>
                <a:close/>
              </a:path>
            </a:pathLst>
          </a:custGeom>
          <a:solidFill>
            <a:schemeClr val="tx1"/>
          </a:solidFill>
          <a:ln w="12700">
            <a:solidFill>
              <a:srgbClr val="ECD693"/>
            </a:solidFill>
            <a:extLst>
              <a:ext uri="{C807C97D-BFC1-408E-A445-0C87EB9F89A2}">
                <ask:lineSketchStyleProps xmlns:ask="http://schemas.microsoft.com/office/drawing/2018/sketchyshapes" sd="1900025791">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ECD693"/>
                </a:solidFill>
              </a:rPr>
              <a:t>1 John 2:16</a:t>
            </a:r>
          </a:p>
        </p:txBody>
      </p:sp>
    </p:spTree>
    <p:extLst>
      <p:ext uri="{BB962C8B-B14F-4D97-AF65-F5344CB8AC3E}">
        <p14:creationId xmlns:p14="http://schemas.microsoft.com/office/powerpoint/2010/main" val="4098254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7A6176-831E-4367-3613-17E35A893060}"/>
              </a:ext>
            </a:extLst>
          </p:cNvPr>
          <p:cNvSpPr txBox="1"/>
          <p:nvPr/>
        </p:nvSpPr>
        <p:spPr>
          <a:xfrm>
            <a:off x="787997" y="634902"/>
            <a:ext cx="7568005" cy="2794098"/>
          </a:xfrm>
          <a:prstGeom prst="rect">
            <a:avLst/>
          </a:prstGeom>
          <a:solidFill>
            <a:schemeClr val="bg1"/>
          </a:solidFill>
          <a:ln>
            <a:solidFill>
              <a:srgbClr val="3333CC"/>
            </a:solidFill>
          </a:ln>
        </p:spPr>
        <p:txBody>
          <a:bodyPr wrap="square" rtlCol="0">
            <a:spAutoFit/>
          </a:bodyPr>
          <a:lstStyle/>
          <a:p>
            <a:pPr marL="0" marR="0" algn="ctr">
              <a:lnSpc>
                <a:spcPct val="115000"/>
              </a:lnSpc>
              <a:spcBef>
                <a:spcPts val="0"/>
              </a:spcBef>
              <a:spcAft>
                <a:spcPts val="1000"/>
              </a:spcAft>
            </a:pPr>
            <a:r>
              <a:rPr lang="en-US" sz="3200" b="1" dirty="0">
                <a:effectLst/>
                <a:latin typeface="Calibri" panose="020F0502020204030204" pitchFamily="34" charset="0"/>
              </a:rPr>
              <a:t>1 John 2:16</a:t>
            </a:r>
          </a:p>
          <a:p>
            <a:pPr marL="0" marR="0">
              <a:lnSpc>
                <a:spcPct val="115000"/>
              </a:lnSpc>
              <a:spcBef>
                <a:spcPts val="900"/>
              </a:spcBef>
              <a:spcAft>
                <a:spcPts val="1000"/>
              </a:spcAft>
            </a:pPr>
            <a:r>
              <a:rPr lang="en-US" sz="2800" baseline="30000" dirty="0">
                <a:effectLst/>
                <a:latin typeface="Calibri" panose="020F0502020204030204" pitchFamily="34" charset="0"/>
              </a:rPr>
              <a:t>16 </a:t>
            </a:r>
            <a:r>
              <a:rPr lang="en-US" sz="2800" dirty="0">
                <a:effectLst/>
                <a:latin typeface="Calibri" panose="020F0502020204030204" pitchFamily="34" charset="0"/>
              </a:rPr>
              <a:t>For all that </a:t>
            </a:r>
            <a:r>
              <a:rPr lang="en-US" sz="2800" i="1" dirty="0">
                <a:effectLst/>
                <a:latin typeface="Calibri" panose="020F0502020204030204" pitchFamily="34" charset="0"/>
              </a:rPr>
              <a:t>is</a:t>
            </a:r>
            <a:r>
              <a:rPr lang="en-US" sz="2800" dirty="0">
                <a:effectLst/>
                <a:latin typeface="Calibri" panose="020F0502020204030204" pitchFamily="34" charset="0"/>
              </a:rPr>
              <a:t> in the world—the lust of the flesh, the lust of the eyes, and </a:t>
            </a:r>
            <a:r>
              <a:rPr lang="en-US" sz="2800" b="1" u="sng" dirty="0">
                <a:solidFill>
                  <a:srgbClr val="3333CC"/>
                </a:solidFill>
                <a:effectLst/>
                <a:latin typeface="Calibri" panose="020F0502020204030204" pitchFamily="34" charset="0"/>
              </a:rPr>
              <a:t>the pride of life</a:t>
            </a:r>
            <a:r>
              <a:rPr lang="en-US" sz="2800" dirty="0">
                <a:effectLst/>
                <a:latin typeface="Calibri" panose="020F0502020204030204" pitchFamily="34" charset="0"/>
              </a:rPr>
              <a:t>—is not of the Father but is of the world. </a:t>
            </a:r>
          </a:p>
          <a:p>
            <a:endParaRPr lang="en-US" dirty="0"/>
          </a:p>
        </p:txBody>
      </p:sp>
      <p:sp>
        <p:nvSpPr>
          <p:cNvPr id="3" name="TextBox 2">
            <a:extLst>
              <a:ext uri="{FF2B5EF4-FFF2-40B4-BE49-F238E27FC236}">
                <a16:creationId xmlns:a16="http://schemas.microsoft.com/office/drawing/2014/main" id="{35DE3115-0851-BCB4-ED10-0139B29ACE3E}"/>
              </a:ext>
            </a:extLst>
          </p:cNvPr>
          <p:cNvSpPr txBox="1"/>
          <p:nvPr/>
        </p:nvSpPr>
        <p:spPr>
          <a:xfrm>
            <a:off x="80681" y="3856617"/>
            <a:ext cx="8982636" cy="1354217"/>
          </a:xfrm>
          <a:prstGeom prst="rect">
            <a:avLst/>
          </a:prstGeom>
          <a:noFill/>
        </p:spPr>
        <p:txBody>
          <a:bodyPr wrap="square" rtlCol="0">
            <a:spAutoFit/>
          </a:bodyPr>
          <a:lstStyle/>
          <a:p>
            <a:pPr algn="ctr"/>
            <a:r>
              <a:rPr lang="en-US" sz="3200" b="1" dirty="0"/>
              <a:t>That phrase is only found here</a:t>
            </a:r>
          </a:p>
          <a:p>
            <a:pPr algn="ctr"/>
            <a:endParaRPr lang="en-US" b="1" dirty="0"/>
          </a:p>
          <a:p>
            <a:pPr algn="ctr"/>
            <a:r>
              <a:rPr lang="en-US" sz="3200" b="1" dirty="0"/>
              <a:t>Word (</a:t>
            </a:r>
            <a:r>
              <a:rPr lang="en-US" sz="3200" b="0" i="1" dirty="0" err="1">
                <a:solidFill>
                  <a:srgbClr val="000000"/>
                </a:solidFill>
                <a:effectLst/>
                <a:latin typeface="Sirba GRK"/>
              </a:rPr>
              <a:t>alazoneia</a:t>
            </a:r>
            <a:r>
              <a:rPr lang="en-US" sz="3200" b="1" dirty="0">
                <a:solidFill>
                  <a:srgbClr val="000000"/>
                </a:solidFill>
                <a:effectLst/>
                <a:latin typeface="Sirba GRK"/>
              </a:rPr>
              <a:t>) is only found here and Jas. 4:16</a:t>
            </a:r>
            <a:endParaRPr lang="en-US" sz="3200" b="1" dirty="0"/>
          </a:p>
        </p:txBody>
      </p:sp>
    </p:spTree>
    <p:extLst>
      <p:ext uri="{BB962C8B-B14F-4D97-AF65-F5344CB8AC3E}">
        <p14:creationId xmlns:p14="http://schemas.microsoft.com/office/powerpoint/2010/main" val="2418599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D3BE53-6623-0BB7-9FC1-929E24273DD8}"/>
              </a:ext>
            </a:extLst>
          </p:cNvPr>
          <p:cNvSpPr/>
          <p:nvPr/>
        </p:nvSpPr>
        <p:spPr>
          <a:xfrm>
            <a:off x="158773" y="207646"/>
            <a:ext cx="8826455" cy="144655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8800" b="1" cap="none" spc="0" dirty="0">
                <a:ln/>
                <a:solidFill>
                  <a:schemeClr val="bg1"/>
                </a:solidFill>
                <a:effectLst>
                  <a:outerShdw blurRad="38100" dist="38100" dir="2700000" algn="tl">
                    <a:srgbClr val="000000">
                      <a:alpha val="43137"/>
                    </a:srgbClr>
                  </a:outerShdw>
                </a:effectLst>
                <a:latin typeface="Congenial Black" panose="02000503040000020004" pitchFamily="2" charset="0"/>
              </a:rPr>
              <a:t>The Pride of Life</a:t>
            </a:r>
          </a:p>
        </p:txBody>
      </p:sp>
      <p:sp>
        <p:nvSpPr>
          <p:cNvPr id="8" name="Rectangle: Rounded Corners 7">
            <a:extLst>
              <a:ext uri="{FF2B5EF4-FFF2-40B4-BE49-F238E27FC236}">
                <a16:creationId xmlns:a16="http://schemas.microsoft.com/office/drawing/2014/main" id="{09950472-C167-9429-74BC-A3AE030360F9}"/>
              </a:ext>
            </a:extLst>
          </p:cNvPr>
          <p:cNvSpPr/>
          <p:nvPr/>
        </p:nvSpPr>
        <p:spPr>
          <a:xfrm>
            <a:off x="849854" y="1926523"/>
            <a:ext cx="7444292" cy="988934"/>
          </a:xfrm>
          <a:custGeom>
            <a:avLst/>
            <a:gdLst>
              <a:gd name="connsiteX0" fmla="*/ 0 w 7444292"/>
              <a:gd name="connsiteY0" fmla="*/ 78867 h 988934"/>
              <a:gd name="connsiteX1" fmla="*/ 78867 w 7444292"/>
              <a:gd name="connsiteY1" fmla="*/ 0 h 988934"/>
              <a:gd name="connsiteX2" fmla="*/ 7365425 w 7444292"/>
              <a:gd name="connsiteY2" fmla="*/ 0 h 988934"/>
              <a:gd name="connsiteX3" fmla="*/ 7444292 w 7444292"/>
              <a:gd name="connsiteY3" fmla="*/ 78867 h 988934"/>
              <a:gd name="connsiteX4" fmla="*/ 7444292 w 7444292"/>
              <a:gd name="connsiteY4" fmla="*/ 910067 h 988934"/>
              <a:gd name="connsiteX5" fmla="*/ 7365425 w 7444292"/>
              <a:gd name="connsiteY5" fmla="*/ 988934 h 988934"/>
              <a:gd name="connsiteX6" fmla="*/ 78867 w 7444292"/>
              <a:gd name="connsiteY6" fmla="*/ 988934 h 988934"/>
              <a:gd name="connsiteX7" fmla="*/ 0 w 7444292"/>
              <a:gd name="connsiteY7" fmla="*/ 910067 h 988934"/>
              <a:gd name="connsiteX8" fmla="*/ 0 w 7444292"/>
              <a:gd name="connsiteY8" fmla="*/ 78867 h 98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44292" h="988934" fill="none" extrusionOk="0">
                <a:moveTo>
                  <a:pt x="0" y="78867"/>
                </a:moveTo>
                <a:cubicBezTo>
                  <a:pt x="144" y="39220"/>
                  <a:pt x="39743" y="7440"/>
                  <a:pt x="78867" y="0"/>
                </a:cubicBezTo>
                <a:cubicBezTo>
                  <a:pt x="1159560" y="72427"/>
                  <a:pt x="4910252" y="61419"/>
                  <a:pt x="7365425" y="0"/>
                </a:cubicBezTo>
                <a:cubicBezTo>
                  <a:pt x="7408521" y="-3174"/>
                  <a:pt x="7442774" y="34851"/>
                  <a:pt x="7444292" y="78867"/>
                </a:cubicBezTo>
                <a:cubicBezTo>
                  <a:pt x="7382104" y="480113"/>
                  <a:pt x="7491147" y="559158"/>
                  <a:pt x="7444292" y="910067"/>
                </a:cubicBezTo>
                <a:cubicBezTo>
                  <a:pt x="7445506" y="947461"/>
                  <a:pt x="7405972" y="985560"/>
                  <a:pt x="7365425" y="988934"/>
                </a:cubicBezTo>
                <a:cubicBezTo>
                  <a:pt x="4546679" y="1018761"/>
                  <a:pt x="3615814" y="909628"/>
                  <a:pt x="78867" y="988934"/>
                </a:cubicBezTo>
                <a:cubicBezTo>
                  <a:pt x="42042" y="988173"/>
                  <a:pt x="-1753" y="953971"/>
                  <a:pt x="0" y="910067"/>
                </a:cubicBezTo>
                <a:cubicBezTo>
                  <a:pt x="67805" y="549553"/>
                  <a:pt x="32538" y="196195"/>
                  <a:pt x="0" y="78867"/>
                </a:cubicBezTo>
                <a:close/>
              </a:path>
              <a:path w="7444292" h="988934" stroke="0" extrusionOk="0">
                <a:moveTo>
                  <a:pt x="0" y="78867"/>
                </a:moveTo>
                <a:cubicBezTo>
                  <a:pt x="970" y="35574"/>
                  <a:pt x="37883" y="5361"/>
                  <a:pt x="78867" y="0"/>
                </a:cubicBezTo>
                <a:cubicBezTo>
                  <a:pt x="1563747" y="123000"/>
                  <a:pt x="5218844" y="-96860"/>
                  <a:pt x="7365425" y="0"/>
                </a:cubicBezTo>
                <a:cubicBezTo>
                  <a:pt x="7405145" y="-2924"/>
                  <a:pt x="7446051" y="31764"/>
                  <a:pt x="7444292" y="78867"/>
                </a:cubicBezTo>
                <a:cubicBezTo>
                  <a:pt x="7447969" y="223404"/>
                  <a:pt x="7425175" y="513674"/>
                  <a:pt x="7444292" y="910067"/>
                </a:cubicBezTo>
                <a:cubicBezTo>
                  <a:pt x="7442749" y="954183"/>
                  <a:pt x="7405389" y="988346"/>
                  <a:pt x="7365425" y="988934"/>
                </a:cubicBezTo>
                <a:cubicBezTo>
                  <a:pt x="5563012" y="828227"/>
                  <a:pt x="1441984" y="1028601"/>
                  <a:pt x="78867" y="988934"/>
                </a:cubicBezTo>
                <a:cubicBezTo>
                  <a:pt x="29416" y="987743"/>
                  <a:pt x="-2753" y="952377"/>
                  <a:pt x="0" y="910067"/>
                </a:cubicBezTo>
                <a:cubicBezTo>
                  <a:pt x="27728" y="644860"/>
                  <a:pt x="49726" y="415883"/>
                  <a:pt x="0" y="78867"/>
                </a:cubicBezTo>
                <a:close/>
              </a:path>
            </a:pathLst>
          </a:custGeom>
          <a:solidFill>
            <a:schemeClr val="accent4">
              <a:lumMod val="40000"/>
              <a:lumOff val="60000"/>
              <a:alpha val="83922"/>
            </a:schemeClr>
          </a:solidFill>
          <a:ln w="19050">
            <a:extLst>
              <a:ext uri="{C807C97D-BFC1-408E-A445-0C87EB9F89A2}">
                <ask:lineSketchStyleProps xmlns:ask="http://schemas.microsoft.com/office/drawing/2018/sketchyshapes" sd="852854689">
                  <a:prstGeom prst="roundRect">
                    <a:avLst>
                      <a:gd name="adj" fmla="val 7975"/>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rgbClr val="002060"/>
                </a:solidFill>
                <a:latin typeface="Congenial Black" panose="02000503040000020004" pitchFamily="2" charset="0"/>
              </a:rPr>
              <a:t>The Major Text</a:t>
            </a:r>
          </a:p>
        </p:txBody>
      </p:sp>
      <p:sp>
        <p:nvSpPr>
          <p:cNvPr id="3" name="Oval 2">
            <a:extLst>
              <a:ext uri="{FF2B5EF4-FFF2-40B4-BE49-F238E27FC236}">
                <a16:creationId xmlns:a16="http://schemas.microsoft.com/office/drawing/2014/main" id="{B8EDD3BF-61F2-EC6C-65AF-CB5EAC52C4A4}"/>
              </a:ext>
            </a:extLst>
          </p:cNvPr>
          <p:cNvSpPr/>
          <p:nvPr/>
        </p:nvSpPr>
        <p:spPr>
          <a:xfrm>
            <a:off x="2358614" y="3477409"/>
            <a:ext cx="4426772" cy="1344706"/>
          </a:xfrm>
          <a:custGeom>
            <a:avLst/>
            <a:gdLst>
              <a:gd name="connsiteX0" fmla="*/ 0 w 4426772"/>
              <a:gd name="connsiteY0" fmla="*/ 672353 h 1344706"/>
              <a:gd name="connsiteX1" fmla="*/ 2213386 w 4426772"/>
              <a:gd name="connsiteY1" fmla="*/ 0 h 1344706"/>
              <a:gd name="connsiteX2" fmla="*/ 4426772 w 4426772"/>
              <a:gd name="connsiteY2" fmla="*/ 672353 h 1344706"/>
              <a:gd name="connsiteX3" fmla="*/ 2213386 w 4426772"/>
              <a:gd name="connsiteY3" fmla="*/ 1344706 h 1344706"/>
              <a:gd name="connsiteX4" fmla="*/ 0 w 4426772"/>
              <a:gd name="connsiteY4" fmla="*/ 672353 h 1344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26772" h="1344706" fill="none" extrusionOk="0">
                <a:moveTo>
                  <a:pt x="0" y="672353"/>
                </a:moveTo>
                <a:cubicBezTo>
                  <a:pt x="-22291" y="368070"/>
                  <a:pt x="1106024" y="45191"/>
                  <a:pt x="2213386" y="0"/>
                </a:cubicBezTo>
                <a:cubicBezTo>
                  <a:pt x="3443314" y="72020"/>
                  <a:pt x="4438729" y="269173"/>
                  <a:pt x="4426772" y="672353"/>
                </a:cubicBezTo>
                <a:cubicBezTo>
                  <a:pt x="4501494" y="948134"/>
                  <a:pt x="3578508" y="1350205"/>
                  <a:pt x="2213386" y="1344706"/>
                </a:cubicBezTo>
                <a:cubicBezTo>
                  <a:pt x="1002211" y="1284751"/>
                  <a:pt x="7886" y="1064621"/>
                  <a:pt x="0" y="672353"/>
                </a:cubicBezTo>
                <a:close/>
              </a:path>
              <a:path w="4426772" h="1344706" stroke="0" extrusionOk="0">
                <a:moveTo>
                  <a:pt x="0" y="672353"/>
                </a:moveTo>
                <a:cubicBezTo>
                  <a:pt x="-103013" y="294020"/>
                  <a:pt x="996365" y="160100"/>
                  <a:pt x="2213386" y="0"/>
                </a:cubicBezTo>
                <a:cubicBezTo>
                  <a:pt x="3371387" y="1170"/>
                  <a:pt x="4430118" y="297745"/>
                  <a:pt x="4426772" y="672353"/>
                </a:cubicBezTo>
                <a:cubicBezTo>
                  <a:pt x="4307281" y="898383"/>
                  <a:pt x="3287592" y="1363186"/>
                  <a:pt x="2213386" y="1344706"/>
                </a:cubicBezTo>
                <a:cubicBezTo>
                  <a:pt x="1026302" y="1344797"/>
                  <a:pt x="22393" y="1048968"/>
                  <a:pt x="0" y="672353"/>
                </a:cubicBezTo>
                <a:close/>
              </a:path>
            </a:pathLst>
          </a:custGeom>
          <a:solidFill>
            <a:schemeClr val="tx1"/>
          </a:solidFill>
          <a:ln w="12700">
            <a:solidFill>
              <a:srgbClr val="ECD693"/>
            </a:solidFill>
            <a:extLst>
              <a:ext uri="{C807C97D-BFC1-408E-A445-0C87EB9F89A2}">
                <ask:lineSketchStyleProps xmlns:ask="http://schemas.microsoft.com/office/drawing/2018/sketchyshapes" sd="1900025791">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ECD693"/>
                </a:solidFill>
              </a:rPr>
              <a:t>1 John 2:16</a:t>
            </a:r>
          </a:p>
        </p:txBody>
      </p:sp>
    </p:spTree>
    <p:extLst>
      <p:ext uri="{BB962C8B-B14F-4D97-AF65-F5344CB8AC3E}">
        <p14:creationId xmlns:p14="http://schemas.microsoft.com/office/powerpoint/2010/main" val="38797082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2235CA-062C-9C26-94B5-12EDC406CF42}"/>
              </a:ext>
            </a:extLst>
          </p:cNvPr>
          <p:cNvSpPr txBox="1"/>
          <p:nvPr/>
        </p:nvSpPr>
        <p:spPr>
          <a:xfrm>
            <a:off x="486783" y="619467"/>
            <a:ext cx="8170433" cy="584775"/>
          </a:xfrm>
          <a:prstGeom prst="rect">
            <a:avLst/>
          </a:prstGeom>
          <a:noFill/>
        </p:spPr>
        <p:txBody>
          <a:bodyPr wrap="square">
            <a:spAutoFit/>
          </a:bodyPr>
          <a:lstStyle/>
          <a:p>
            <a:pPr marL="571500" indent="-571500" algn="ctr">
              <a:buFont typeface="+mj-lt"/>
              <a:buAutoNum type="romanUcPeriod"/>
            </a:pPr>
            <a:r>
              <a:rPr lang="en-US" sz="3200" dirty="0">
                <a:solidFill>
                  <a:srgbClr val="002060"/>
                </a:solidFill>
                <a:latin typeface="Congenial Black" panose="02000503040000020004" pitchFamily="2" charset="0"/>
              </a:rPr>
              <a:t>The Major Text</a:t>
            </a:r>
          </a:p>
        </p:txBody>
      </p:sp>
      <p:sp>
        <p:nvSpPr>
          <p:cNvPr id="4" name="TextBox 3">
            <a:extLst>
              <a:ext uri="{FF2B5EF4-FFF2-40B4-BE49-F238E27FC236}">
                <a16:creationId xmlns:a16="http://schemas.microsoft.com/office/drawing/2014/main" id="{B91FFC08-4006-C4FE-4FEB-D47EE4BBB3A0}"/>
              </a:ext>
            </a:extLst>
          </p:cNvPr>
          <p:cNvSpPr txBox="1"/>
          <p:nvPr/>
        </p:nvSpPr>
        <p:spPr>
          <a:xfrm>
            <a:off x="828339" y="1963270"/>
            <a:ext cx="7643308" cy="3847207"/>
          </a:xfrm>
          <a:prstGeom prst="rect">
            <a:avLst/>
          </a:prstGeom>
          <a:noFill/>
        </p:spPr>
        <p:txBody>
          <a:bodyPr wrap="square" rtlCol="0">
            <a:spAutoFit/>
          </a:bodyPr>
          <a:lstStyle/>
          <a:p>
            <a:pPr marL="342900" indent="-342900">
              <a:buFont typeface="+mj-lt"/>
              <a:buAutoNum type="alphaUcPeriod"/>
            </a:pPr>
            <a:r>
              <a:rPr lang="en-US" sz="2800" dirty="0"/>
              <a:t>Context</a:t>
            </a:r>
          </a:p>
          <a:p>
            <a:pPr marL="971550" lvl="1" indent="-514350">
              <a:buFont typeface="+mj-lt"/>
              <a:buAutoNum type="arabicPeriod"/>
            </a:pPr>
            <a:r>
              <a:rPr lang="en-US" sz="2400" i="1" dirty="0"/>
              <a:t>Chapter 2: walking in darkness – contrasted to walking in light (chapter 1)</a:t>
            </a:r>
          </a:p>
          <a:p>
            <a:pPr marL="971550" lvl="1" indent="-514350">
              <a:buFont typeface="+mj-lt"/>
              <a:buAutoNum type="arabicPeriod"/>
            </a:pPr>
            <a:r>
              <a:rPr lang="en-US" sz="2400" i="1" dirty="0"/>
              <a:t>Of the world (v. 15)</a:t>
            </a:r>
          </a:p>
          <a:p>
            <a:pPr marL="1428750" lvl="2" indent="-514350">
              <a:buFont typeface="+mj-lt"/>
              <a:buAutoNum type="alphaLcPeriod"/>
            </a:pPr>
            <a:r>
              <a:rPr lang="en-US" sz="2400" dirty="0"/>
              <a:t>“World” = realm of iniquity</a:t>
            </a:r>
          </a:p>
          <a:p>
            <a:pPr marL="1885950" lvl="3" indent="-514350">
              <a:buFont typeface="+mj-lt"/>
              <a:buAutoNum type="arabicParenR"/>
            </a:pPr>
            <a:r>
              <a:rPr lang="en-US" sz="2400" dirty="0"/>
              <a:t>Forbidden to love it (v. 15)</a:t>
            </a:r>
          </a:p>
          <a:p>
            <a:pPr marL="1885950" lvl="3" indent="-514350">
              <a:buFont typeface="+mj-lt"/>
              <a:buAutoNum type="arabicParenR"/>
            </a:pPr>
            <a:r>
              <a:rPr lang="en-US" sz="2400" dirty="0"/>
              <a:t>Anything contrary to the love for God (v. 15)</a:t>
            </a:r>
          </a:p>
          <a:p>
            <a:pPr marL="1885950" lvl="3" indent="-514350">
              <a:buFont typeface="+mj-lt"/>
              <a:buAutoNum type="arabicParenR"/>
            </a:pPr>
            <a:r>
              <a:rPr lang="en-US" sz="2400" dirty="0"/>
              <a:t>Anything that destroys respect for the will of God (v. 17)</a:t>
            </a:r>
            <a:endParaRPr lang="en-US" sz="2400" i="1" dirty="0"/>
          </a:p>
          <a:p>
            <a:pPr marL="1428750" lvl="2" indent="-514350">
              <a:buFont typeface="+mj-lt"/>
              <a:buAutoNum type="alphaLcPeriod"/>
            </a:pPr>
            <a:r>
              <a:rPr lang="en-US" sz="2400" dirty="0"/>
              <a:t>All three avenues mentioned involve sin</a:t>
            </a:r>
          </a:p>
        </p:txBody>
      </p:sp>
      <p:sp>
        <p:nvSpPr>
          <p:cNvPr id="5" name="Oval 4">
            <a:extLst>
              <a:ext uri="{FF2B5EF4-FFF2-40B4-BE49-F238E27FC236}">
                <a16:creationId xmlns:a16="http://schemas.microsoft.com/office/drawing/2014/main" id="{5AC93CA6-4A41-5EE9-2727-829C8A9C5D43}"/>
              </a:ext>
            </a:extLst>
          </p:cNvPr>
          <p:cNvSpPr/>
          <p:nvPr/>
        </p:nvSpPr>
        <p:spPr>
          <a:xfrm>
            <a:off x="6260951" y="1110419"/>
            <a:ext cx="2624865" cy="946674"/>
          </a:xfrm>
          <a:custGeom>
            <a:avLst/>
            <a:gdLst>
              <a:gd name="connsiteX0" fmla="*/ 0 w 2624865"/>
              <a:gd name="connsiteY0" fmla="*/ 473337 h 946674"/>
              <a:gd name="connsiteX1" fmla="*/ 1312433 w 2624865"/>
              <a:gd name="connsiteY1" fmla="*/ 0 h 946674"/>
              <a:gd name="connsiteX2" fmla="*/ 2624866 w 2624865"/>
              <a:gd name="connsiteY2" fmla="*/ 473337 h 946674"/>
              <a:gd name="connsiteX3" fmla="*/ 1312433 w 2624865"/>
              <a:gd name="connsiteY3" fmla="*/ 946674 h 946674"/>
              <a:gd name="connsiteX4" fmla="*/ 0 w 2624865"/>
              <a:gd name="connsiteY4" fmla="*/ 473337 h 946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4865" h="946674" fill="none" extrusionOk="0">
                <a:moveTo>
                  <a:pt x="0" y="473337"/>
                </a:moveTo>
                <a:cubicBezTo>
                  <a:pt x="-32161" y="308655"/>
                  <a:pt x="611147" y="9250"/>
                  <a:pt x="1312433" y="0"/>
                </a:cubicBezTo>
                <a:cubicBezTo>
                  <a:pt x="2038034" y="7330"/>
                  <a:pt x="2637849" y="177336"/>
                  <a:pt x="2624866" y="473337"/>
                </a:cubicBezTo>
                <a:cubicBezTo>
                  <a:pt x="2700835" y="637610"/>
                  <a:pt x="2097855" y="949008"/>
                  <a:pt x="1312433" y="946674"/>
                </a:cubicBezTo>
                <a:cubicBezTo>
                  <a:pt x="591628" y="925176"/>
                  <a:pt x="7499" y="754665"/>
                  <a:pt x="0" y="473337"/>
                </a:cubicBezTo>
                <a:close/>
              </a:path>
              <a:path w="2624865" h="946674" stroke="0" extrusionOk="0">
                <a:moveTo>
                  <a:pt x="0" y="473337"/>
                </a:moveTo>
                <a:cubicBezTo>
                  <a:pt x="-121804" y="203640"/>
                  <a:pt x="589904" y="68445"/>
                  <a:pt x="1312433" y="0"/>
                </a:cubicBezTo>
                <a:cubicBezTo>
                  <a:pt x="2015706" y="392"/>
                  <a:pt x="2652247" y="185096"/>
                  <a:pt x="2624866" y="473337"/>
                </a:cubicBezTo>
                <a:cubicBezTo>
                  <a:pt x="2577424" y="677065"/>
                  <a:pt x="1984107" y="953303"/>
                  <a:pt x="1312433" y="946674"/>
                </a:cubicBezTo>
                <a:cubicBezTo>
                  <a:pt x="591128" y="946683"/>
                  <a:pt x="12444" y="737691"/>
                  <a:pt x="0" y="473337"/>
                </a:cubicBezTo>
                <a:close/>
              </a:path>
            </a:pathLst>
          </a:custGeom>
          <a:solidFill>
            <a:schemeClr val="tx1"/>
          </a:solidFill>
          <a:ln w="12700">
            <a:solidFill>
              <a:srgbClr val="002060"/>
            </a:solidFill>
            <a:extLst>
              <a:ext uri="{C807C97D-BFC1-408E-A445-0C87EB9F89A2}">
                <ask:lineSketchStyleProps xmlns:ask="http://schemas.microsoft.com/office/drawing/2018/sketchyshapes" sd="1900025791">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ECD693"/>
                </a:solidFill>
              </a:rPr>
              <a:t>1 John 2:16</a:t>
            </a:r>
          </a:p>
        </p:txBody>
      </p:sp>
    </p:spTree>
    <p:extLst>
      <p:ext uri="{BB962C8B-B14F-4D97-AF65-F5344CB8AC3E}">
        <p14:creationId xmlns:p14="http://schemas.microsoft.com/office/powerpoint/2010/main" val="222750512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2235CA-062C-9C26-94B5-12EDC406CF42}"/>
              </a:ext>
            </a:extLst>
          </p:cNvPr>
          <p:cNvSpPr txBox="1"/>
          <p:nvPr/>
        </p:nvSpPr>
        <p:spPr>
          <a:xfrm>
            <a:off x="486783" y="619467"/>
            <a:ext cx="8170433" cy="584775"/>
          </a:xfrm>
          <a:prstGeom prst="rect">
            <a:avLst/>
          </a:prstGeom>
          <a:noFill/>
        </p:spPr>
        <p:txBody>
          <a:bodyPr wrap="square">
            <a:spAutoFit/>
          </a:bodyPr>
          <a:lstStyle/>
          <a:p>
            <a:pPr marL="571500" indent="-571500" algn="ctr">
              <a:buFont typeface="+mj-lt"/>
              <a:buAutoNum type="romanUcPeriod"/>
            </a:pPr>
            <a:r>
              <a:rPr lang="en-US" sz="3200" dirty="0">
                <a:solidFill>
                  <a:srgbClr val="002060"/>
                </a:solidFill>
                <a:latin typeface="Congenial Black" panose="02000503040000020004" pitchFamily="2" charset="0"/>
              </a:rPr>
              <a:t>The Major Text</a:t>
            </a:r>
          </a:p>
        </p:txBody>
      </p:sp>
      <p:sp>
        <p:nvSpPr>
          <p:cNvPr id="4" name="TextBox 3">
            <a:extLst>
              <a:ext uri="{FF2B5EF4-FFF2-40B4-BE49-F238E27FC236}">
                <a16:creationId xmlns:a16="http://schemas.microsoft.com/office/drawing/2014/main" id="{B91FFC08-4006-C4FE-4FEB-D47EE4BBB3A0}"/>
              </a:ext>
            </a:extLst>
          </p:cNvPr>
          <p:cNvSpPr txBox="1"/>
          <p:nvPr/>
        </p:nvSpPr>
        <p:spPr>
          <a:xfrm>
            <a:off x="828339" y="1963270"/>
            <a:ext cx="7643308" cy="2000548"/>
          </a:xfrm>
          <a:prstGeom prst="rect">
            <a:avLst/>
          </a:prstGeom>
          <a:noFill/>
        </p:spPr>
        <p:txBody>
          <a:bodyPr wrap="square" rtlCol="0">
            <a:spAutoFit/>
          </a:bodyPr>
          <a:lstStyle/>
          <a:p>
            <a:pPr marL="342900" indent="-342900">
              <a:buFont typeface="+mj-lt"/>
              <a:buAutoNum type="alphaUcPeriod"/>
            </a:pPr>
            <a:r>
              <a:rPr lang="en-US" sz="2800" dirty="0"/>
              <a:t>Context</a:t>
            </a:r>
          </a:p>
          <a:p>
            <a:pPr marL="971550" lvl="1" indent="-514350">
              <a:buFont typeface="+mj-lt"/>
              <a:buAutoNum type="arabicPeriod"/>
            </a:pPr>
            <a:r>
              <a:rPr lang="en-US" sz="2400" i="1" dirty="0"/>
              <a:t>Chapter 2: walking in darkness – contrasted to walking in light (chapter 1)</a:t>
            </a:r>
          </a:p>
          <a:p>
            <a:pPr marL="971550" lvl="1" indent="-514350">
              <a:buFont typeface="+mj-lt"/>
              <a:buAutoNum type="arabicPeriod"/>
            </a:pPr>
            <a:r>
              <a:rPr lang="en-US" sz="2400" i="1" dirty="0"/>
              <a:t>Of the world (v. 15)</a:t>
            </a:r>
          </a:p>
          <a:p>
            <a:pPr marL="971550" lvl="1" indent="-514350">
              <a:buFont typeface="+mj-lt"/>
              <a:buAutoNum type="arabicPeriod"/>
            </a:pPr>
            <a:r>
              <a:rPr lang="en-US" sz="2400" i="1" dirty="0"/>
              <a:t>Contrast within the context (vv. 12-17) </a:t>
            </a:r>
          </a:p>
        </p:txBody>
      </p:sp>
      <p:sp>
        <p:nvSpPr>
          <p:cNvPr id="5" name="Oval 4">
            <a:extLst>
              <a:ext uri="{FF2B5EF4-FFF2-40B4-BE49-F238E27FC236}">
                <a16:creationId xmlns:a16="http://schemas.microsoft.com/office/drawing/2014/main" id="{5AC93CA6-4A41-5EE9-2727-829C8A9C5D43}"/>
              </a:ext>
            </a:extLst>
          </p:cNvPr>
          <p:cNvSpPr/>
          <p:nvPr/>
        </p:nvSpPr>
        <p:spPr>
          <a:xfrm>
            <a:off x="6260951" y="1110419"/>
            <a:ext cx="2624865" cy="946674"/>
          </a:xfrm>
          <a:custGeom>
            <a:avLst/>
            <a:gdLst>
              <a:gd name="connsiteX0" fmla="*/ 0 w 2624865"/>
              <a:gd name="connsiteY0" fmla="*/ 473337 h 946674"/>
              <a:gd name="connsiteX1" fmla="*/ 1312433 w 2624865"/>
              <a:gd name="connsiteY1" fmla="*/ 0 h 946674"/>
              <a:gd name="connsiteX2" fmla="*/ 2624866 w 2624865"/>
              <a:gd name="connsiteY2" fmla="*/ 473337 h 946674"/>
              <a:gd name="connsiteX3" fmla="*/ 1312433 w 2624865"/>
              <a:gd name="connsiteY3" fmla="*/ 946674 h 946674"/>
              <a:gd name="connsiteX4" fmla="*/ 0 w 2624865"/>
              <a:gd name="connsiteY4" fmla="*/ 473337 h 946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4865" h="946674" fill="none" extrusionOk="0">
                <a:moveTo>
                  <a:pt x="0" y="473337"/>
                </a:moveTo>
                <a:cubicBezTo>
                  <a:pt x="-32161" y="308655"/>
                  <a:pt x="611147" y="9250"/>
                  <a:pt x="1312433" y="0"/>
                </a:cubicBezTo>
                <a:cubicBezTo>
                  <a:pt x="2038034" y="7330"/>
                  <a:pt x="2637849" y="177336"/>
                  <a:pt x="2624866" y="473337"/>
                </a:cubicBezTo>
                <a:cubicBezTo>
                  <a:pt x="2700835" y="637610"/>
                  <a:pt x="2097855" y="949008"/>
                  <a:pt x="1312433" y="946674"/>
                </a:cubicBezTo>
                <a:cubicBezTo>
                  <a:pt x="591628" y="925176"/>
                  <a:pt x="7499" y="754665"/>
                  <a:pt x="0" y="473337"/>
                </a:cubicBezTo>
                <a:close/>
              </a:path>
              <a:path w="2624865" h="946674" stroke="0" extrusionOk="0">
                <a:moveTo>
                  <a:pt x="0" y="473337"/>
                </a:moveTo>
                <a:cubicBezTo>
                  <a:pt x="-121804" y="203640"/>
                  <a:pt x="589904" y="68445"/>
                  <a:pt x="1312433" y="0"/>
                </a:cubicBezTo>
                <a:cubicBezTo>
                  <a:pt x="2015706" y="392"/>
                  <a:pt x="2652247" y="185096"/>
                  <a:pt x="2624866" y="473337"/>
                </a:cubicBezTo>
                <a:cubicBezTo>
                  <a:pt x="2577424" y="677065"/>
                  <a:pt x="1984107" y="953303"/>
                  <a:pt x="1312433" y="946674"/>
                </a:cubicBezTo>
                <a:cubicBezTo>
                  <a:pt x="591128" y="946683"/>
                  <a:pt x="12444" y="737691"/>
                  <a:pt x="0" y="473337"/>
                </a:cubicBezTo>
                <a:close/>
              </a:path>
            </a:pathLst>
          </a:custGeom>
          <a:solidFill>
            <a:schemeClr val="tx1"/>
          </a:solidFill>
          <a:ln w="12700">
            <a:solidFill>
              <a:srgbClr val="002060"/>
            </a:solidFill>
            <a:extLst>
              <a:ext uri="{C807C97D-BFC1-408E-A445-0C87EB9F89A2}">
                <ask:lineSketchStyleProps xmlns:ask="http://schemas.microsoft.com/office/drawing/2018/sketchyshapes" sd="1900025791">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ECD693"/>
                </a:solidFill>
              </a:rPr>
              <a:t>1 John 2:16</a:t>
            </a:r>
          </a:p>
        </p:txBody>
      </p:sp>
    </p:spTree>
    <p:extLst>
      <p:ext uri="{BB962C8B-B14F-4D97-AF65-F5344CB8AC3E}">
        <p14:creationId xmlns:p14="http://schemas.microsoft.com/office/powerpoint/2010/main" val="16040131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381000" y="1524000"/>
            <a:ext cx="3886200" cy="5105400"/>
          </a:xfrm>
          <a:prstGeom prst="roundRect">
            <a:avLst/>
          </a:prstGeom>
          <a:solidFill>
            <a:schemeClr val="tx2"/>
          </a:solidFill>
          <a:ln>
            <a:noFill/>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r>
              <a:rPr lang="en-US" sz="3200" u="sng" dirty="0">
                <a:solidFill>
                  <a:srgbClr val="FFFF00"/>
                </a:solidFill>
                <a:effectLst>
                  <a:outerShdw blurRad="38100" dist="38100" dir="2700000" algn="tl">
                    <a:srgbClr val="000000">
                      <a:alpha val="43137"/>
                    </a:srgbClr>
                  </a:outerShdw>
                </a:effectLst>
                <a:latin typeface="Arial Rounded MT Bold" pitchFamily="34" charset="0"/>
              </a:rPr>
              <a:t>Love of Father</a:t>
            </a:r>
          </a:p>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bg1"/>
              </a:solidFill>
              <a:effectLst>
                <a:outerShdw blurRad="38100" dist="38100" dir="2700000" algn="tl">
                  <a:srgbClr val="000000">
                    <a:alpha val="43137"/>
                  </a:srgbClr>
                </a:outerShdw>
              </a:effectLst>
              <a:latin typeface="Arial Rounded MT Bold" pitchFamily="34" charset="0"/>
            </a:endParaRPr>
          </a:p>
          <a:p>
            <a:pPr marL="514350" marR="0" indent="-514350" defTabSz="1096963" rtl="0" eaLnBrk="1" fontAlgn="base" latinLnBrk="0" hangingPunct="1">
              <a:lnSpc>
                <a:spcPct val="100000"/>
              </a:lnSpc>
              <a:spcBef>
                <a:spcPct val="0"/>
              </a:spcBef>
              <a:spcAft>
                <a:spcPct val="0"/>
              </a:spcAft>
              <a:buClrTx/>
              <a:buSzTx/>
              <a:buFont typeface="+mj-lt"/>
              <a:buAutoNum type="arabicPeriod"/>
              <a:tabLst/>
            </a:pPr>
            <a:r>
              <a:rPr lang="en-US" sz="2400" dirty="0">
                <a:solidFill>
                  <a:schemeClr val="bg1"/>
                </a:solidFill>
                <a:effectLst>
                  <a:outerShdw blurRad="38100" dist="38100" dir="2700000" algn="tl">
                    <a:srgbClr val="000000">
                      <a:alpha val="43137"/>
                    </a:srgbClr>
                  </a:outerShdw>
                </a:effectLst>
                <a:latin typeface="Arial Narrow" pitchFamily="34" charset="0"/>
              </a:rPr>
              <a:t>Sin Forgiven (v. 12)</a:t>
            </a:r>
          </a:p>
          <a:p>
            <a:pPr marL="514350" marR="0" indent="-514350" defTabSz="1096963" rtl="0" eaLnBrk="1" fontAlgn="base" latinLnBrk="0" hangingPunct="1">
              <a:lnSpc>
                <a:spcPct val="100000"/>
              </a:lnSpc>
              <a:spcBef>
                <a:spcPct val="0"/>
              </a:spcBef>
              <a:spcAft>
                <a:spcPct val="0"/>
              </a:spcAft>
              <a:buClrTx/>
              <a:buSzTx/>
              <a:buFont typeface="+mj-lt"/>
              <a:buAutoNum type="arabicPeriod"/>
              <a:tabLst/>
            </a:pPr>
            <a:r>
              <a:rPr lang="en-US" sz="2400" dirty="0">
                <a:solidFill>
                  <a:schemeClr val="bg1"/>
                </a:solidFill>
                <a:effectLst>
                  <a:outerShdw blurRad="38100" dist="38100" dir="2700000" algn="tl">
                    <a:srgbClr val="000000">
                      <a:alpha val="43137"/>
                    </a:srgbClr>
                  </a:outerShdw>
                </a:effectLst>
                <a:latin typeface="Arial Narrow" pitchFamily="34" charset="0"/>
              </a:rPr>
              <a:t>Know Him (vv. 13-14)</a:t>
            </a:r>
          </a:p>
          <a:p>
            <a:pPr marL="514350" marR="0" indent="-514350" defTabSz="1096963" rtl="0" eaLnBrk="1" fontAlgn="base" latinLnBrk="0" hangingPunct="1">
              <a:lnSpc>
                <a:spcPct val="100000"/>
              </a:lnSpc>
              <a:spcBef>
                <a:spcPct val="0"/>
              </a:spcBef>
              <a:spcAft>
                <a:spcPct val="0"/>
              </a:spcAft>
              <a:buClrTx/>
              <a:buSzTx/>
              <a:buFont typeface="+mj-lt"/>
              <a:buAutoNum type="arabicPeriod"/>
              <a:tabLst/>
            </a:pPr>
            <a:r>
              <a:rPr lang="en-US" sz="2400" dirty="0">
                <a:solidFill>
                  <a:schemeClr val="bg1"/>
                </a:solidFill>
                <a:effectLst>
                  <a:outerShdw blurRad="38100" dist="38100" dir="2700000" algn="tl">
                    <a:srgbClr val="000000">
                      <a:alpha val="43137"/>
                    </a:srgbClr>
                  </a:outerShdw>
                </a:effectLst>
                <a:latin typeface="Arial Narrow" pitchFamily="34" charset="0"/>
              </a:rPr>
              <a:t>Overcome wicked one (vv. 13-14)</a:t>
            </a:r>
          </a:p>
          <a:p>
            <a:pPr marL="514350" marR="0" indent="-514350" defTabSz="1096963" rtl="0" eaLnBrk="1" fontAlgn="base" latinLnBrk="0" hangingPunct="1">
              <a:lnSpc>
                <a:spcPct val="100000"/>
              </a:lnSpc>
              <a:spcBef>
                <a:spcPct val="0"/>
              </a:spcBef>
              <a:spcAft>
                <a:spcPct val="0"/>
              </a:spcAft>
              <a:buClrTx/>
              <a:buSzTx/>
              <a:buFont typeface="+mj-lt"/>
              <a:buAutoNum type="arabicPeriod"/>
              <a:tabLst/>
            </a:pPr>
            <a:r>
              <a:rPr lang="en-US" sz="2400" dirty="0">
                <a:solidFill>
                  <a:schemeClr val="bg1"/>
                </a:solidFill>
                <a:effectLst>
                  <a:outerShdw blurRad="38100" dist="38100" dir="2700000" algn="tl">
                    <a:srgbClr val="000000">
                      <a:alpha val="43137"/>
                    </a:srgbClr>
                  </a:outerShdw>
                </a:effectLst>
                <a:latin typeface="Arial Narrow" pitchFamily="34" charset="0"/>
              </a:rPr>
              <a:t>Strong (v. 14)</a:t>
            </a:r>
          </a:p>
          <a:p>
            <a:pPr marL="514350" marR="0" indent="-514350" defTabSz="1096963" rtl="0" eaLnBrk="1" fontAlgn="base" latinLnBrk="0" hangingPunct="1">
              <a:lnSpc>
                <a:spcPct val="100000"/>
              </a:lnSpc>
              <a:spcBef>
                <a:spcPct val="0"/>
              </a:spcBef>
              <a:spcAft>
                <a:spcPct val="0"/>
              </a:spcAft>
              <a:buClrTx/>
              <a:buSzTx/>
              <a:buFont typeface="+mj-lt"/>
              <a:buAutoNum type="arabicPeriod"/>
              <a:tabLst/>
            </a:pPr>
            <a:r>
              <a:rPr lang="en-US" sz="2400" dirty="0">
                <a:solidFill>
                  <a:schemeClr val="bg1"/>
                </a:solidFill>
                <a:effectLst>
                  <a:outerShdw blurRad="38100" dist="38100" dir="2700000" algn="tl">
                    <a:srgbClr val="000000">
                      <a:alpha val="43137"/>
                    </a:srgbClr>
                  </a:outerShdw>
                </a:effectLst>
                <a:latin typeface="Arial Narrow" pitchFamily="34" charset="0"/>
              </a:rPr>
              <a:t>Word Abides (v. 14)</a:t>
            </a:r>
          </a:p>
          <a:p>
            <a:pPr marL="514350" marR="0" indent="-514350" defTabSz="1096963" rtl="0" eaLnBrk="1" fontAlgn="base" latinLnBrk="0" hangingPunct="1">
              <a:lnSpc>
                <a:spcPct val="100000"/>
              </a:lnSpc>
              <a:spcBef>
                <a:spcPct val="0"/>
              </a:spcBef>
              <a:spcAft>
                <a:spcPct val="0"/>
              </a:spcAft>
              <a:buClrTx/>
              <a:buSzTx/>
              <a:buFont typeface="+mj-lt"/>
              <a:buAutoNum type="arabicPeriod"/>
              <a:tabLst/>
            </a:pPr>
            <a:r>
              <a:rPr lang="en-US" sz="2400" dirty="0">
                <a:solidFill>
                  <a:schemeClr val="bg1"/>
                </a:solidFill>
                <a:effectLst>
                  <a:outerShdw blurRad="38100" dist="38100" dir="2700000" algn="tl">
                    <a:srgbClr val="000000">
                      <a:alpha val="43137"/>
                    </a:srgbClr>
                  </a:outerShdw>
                </a:effectLst>
                <a:latin typeface="Arial Narrow" pitchFamily="34" charset="0"/>
              </a:rPr>
              <a:t>Abides Forever (v. 17)</a:t>
            </a:r>
          </a:p>
          <a:p>
            <a:pPr marL="514350" marR="0" indent="-514350" defTabSz="1096963" rtl="0" eaLnBrk="1" fontAlgn="base" latinLnBrk="0" hangingPunct="1">
              <a:lnSpc>
                <a:spcPct val="100000"/>
              </a:lnSpc>
              <a:spcBef>
                <a:spcPct val="0"/>
              </a:spcBef>
              <a:spcAft>
                <a:spcPct val="0"/>
              </a:spcAft>
              <a:buClrTx/>
              <a:buSzTx/>
              <a:buFont typeface="+mj-lt"/>
              <a:buAutoNum type="arabicPeriod"/>
              <a:tabLst/>
            </a:pPr>
            <a:r>
              <a:rPr lang="en-US" sz="2400" dirty="0">
                <a:solidFill>
                  <a:schemeClr val="bg1"/>
                </a:solidFill>
                <a:effectLst>
                  <a:outerShdw blurRad="38100" dist="38100" dir="2700000" algn="tl">
                    <a:srgbClr val="000000">
                      <a:alpha val="43137"/>
                    </a:srgbClr>
                  </a:outerShdw>
                </a:effectLst>
                <a:latin typeface="Arial Narrow" pitchFamily="34" charset="0"/>
              </a:rPr>
              <a:t>Not Love World (v. 15)</a:t>
            </a:r>
          </a:p>
          <a:p>
            <a:pPr marL="514350" marR="0" indent="-514350" defTabSz="1096963" rtl="0" eaLnBrk="1" fontAlgn="base" latinLnBrk="0" hangingPunct="1">
              <a:lnSpc>
                <a:spcPct val="100000"/>
              </a:lnSpc>
              <a:spcBef>
                <a:spcPct val="0"/>
              </a:spcBef>
              <a:spcAft>
                <a:spcPct val="0"/>
              </a:spcAft>
              <a:buClrTx/>
              <a:buSzTx/>
              <a:buFont typeface="+mj-lt"/>
              <a:buAutoNum type="arabicPeriod"/>
              <a:tabLst/>
            </a:pPr>
            <a:endParaRPr lang="en-US" sz="2400" dirty="0">
              <a:solidFill>
                <a:schemeClr val="bg1"/>
              </a:solidFill>
              <a:effectLst>
                <a:outerShdw blurRad="38100" dist="38100" dir="2700000" algn="tl">
                  <a:srgbClr val="000000">
                    <a:alpha val="43137"/>
                  </a:srgbClr>
                </a:outerShdw>
              </a:effectLst>
              <a:latin typeface="Arial Narrow" pitchFamily="34" charset="0"/>
            </a:endParaRPr>
          </a:p>
          <a:p>
            <a:pPr marL="514350" marR="0" indent="-514350" defTabSz="1096963" rtl="0" eaLnBrk="1" fontAlgn="base" latinLnBrk="0" hangingPunct="1">
              <a:lnSpc>
                <a:spcPct val="100000"/>
              </a:lnSpc>
              <a:spcBef>
                <a:spcPct val="0"/>
              </a:spcBef>
              <a:spcAft>
                <a:spcPct val="0"/>
              </a:spcAft>
              <a:buClrTx/>
              <a:buSzTx/>
              <a:buFont typeface="+mj-lt"/>
              <a:buAutoNum type="arabicPeriod"/>
              <a:tabLst/>
            </a:pPr>
            <a:endParaRPr lang="en-US" sz="2400" dirty="0">
              <a:solidFill>
                <a:schemeClr val="bg1"/>
              </a:solidFill>
              <a:effectLst>
                <a:outerShdw blurRad="38100" dist="38100" dir="2700000" algn="tl">
                  <a:srgbClr val="000000">
                    <a:alpha val="43137"/>
                  </a:srgbClr>
                </a:outerShdw>
              </a:effectLst>
              <a:latin typeface="Arial Narrow" pitchFamily="34" charset="0"/>
            </a:endParaRPr>
          </a:p>
          <a:p>
            <a:pPr marL="514350" marR="0" indent="-514350" defTabSz="1096963" rtl="0" eaLnBrk="1" fontAlgn="base" latinLnBrk="0" hangingPunct="1">
              <a:lnSpc>
                <a:spcPct val="100000"/>
              </a:lnSpc>
              <a:spcBef>
                <a:spcPct val="0"/>
              </a:spcBef>
              <a:spcAft>
                <a:spcPct val="0"/>
              </a:spcAft>
              <a:buClrTx/>
              <a:buSzTx/>
              <a:buFont typeface="+mj-lt"/>
              <a:buAutoNum type="arabicPeriod"/>
              <a:tabLst/>
            </a:pPr>
            <a:endParaRPr lang="en-US" sz="2400" dirty="0">
              <a:solidFill>
                <a:schemeClr val="bg1"/>
              </a:solidFill>
              <a:effectLst>
                <a:outerShdw blurRad="38100" dist="38100" dir="2700000" algn="tl">
                  <a:srgbClr val="000000">
                    <a:alpha val="43137"/>
                  </a:srgbClr>
                </a:outerShdw>
              </a:effectLst>
              <a:latin typeface="Arial Narrow" pitchFamily="34" charset="0"/>
            </a:endParaRPr>
          </a:p>
        </p:txBody>
      </p:sp>
      <p:sp>
        <p:nvSpPr>
          <p:cNvPr id="6" name="Left-Right Arrow 5"/>
          <p:cNvSpPr/>
          <p:nvPr/>
        </p:nvSpPr>
        <p:spPr bwMode="auto">
          <a:xfrm>
            <a:off x="4343400" y="2667000"/>
            <a:ext cx="609600" cy="457200"/>
          </a:xfrm>
          <a:prstGeom prst="leftRightArrow">
            <a:avLst>
              <a:gd name="adj1" fmla="val 50000"/>
              <a:gd name="adj2" fmla="val 29507"/>
            </a:avLst>
          </a:prstGeom>
          <a:solidFill>
            <a:schemeClr val="bg1"/>
          </a:solidFill>
          <a:ln>
            <a:solidFill>
              <a:schemeClr val="tx1"/>
            </a:solidFill>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
        <p:nvSpPr>
          <p:cNvPr id="9" name="Left-Right Arrow 8"/>
          <p:cNvSpPr/>
          <p:nvPr/>
        </p:nvSpPr>
        <p:spPr bwMode="auto">
          <a:xfrm>
            <a:off x="4343400" y="3429000"/>
            <a:ext cx="609600" cy="457200"/>
          </a:xfrm>
          <a:prstGeom prst="leftRightArrow">
            <a:avLst>
              <a:gd name="adj1" fmla="val 50000"/>
              <a:gd name="adj2" fmla="val 29507"/>
            </a:avLst>
          </a:prstGeom>
          <a:solidFill>
            <a:schemeClr val="bg1"/>
          </a:solidFill>
          <a:ln>
            <a:solidFill>
              <a:schemeClr val="tx1"/>
            </a:solidFill>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
        <p:nvSpPr>
          <p:cNvPr id="10" name="Left-Right Arrow 9"/>
          <p:cNvSpPr/>
          <p:nvPr/>
        </p:nvSpPr>
        <p:spPr bwMode="auto">
          <a:xfrm>
            <a:off x="4343400" y="4191000"/>
            <a:ext cx="609600" cy="457200"/>
          </a:xfrm>
          <a:prstGeom prst="leftRightArrow">
            <a:avLst>
              <a:gd name="adj1" fmla="val 50000"/>
              <a:gd name="adj2" fmla="val 29507"/>
            </a:avLst>
          </a:prstGeom>
          <a:solidFill>
            <a:schemeClr val="bg1"/>
          </a:solidFill>
          <a:ln>
            <a:solidFill>
              <a:schemeClr val="tx1"/>
            </a:solidFill>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
        <p:nvSpPr>
          <p:cNvPr id="11" name="Left-Right Arrow 10"/>
          <p:cNvSpPr/>
          <p:nvPr/>
        </p:nvSpPr>
        <p:spPr bwMode="auto">
          <a:xfrm>
            <a:off x="4343400" y="4953000"/>
            <a:ext cx="609600" cy="457200"/>
          </a:xfrm>
          <a:prstGeom prst="leftRightArrow">
            <a:avLst>
              <a:gd name="adj1" fmla="val 50000"/>
              <a:gd name="adj2" fmla="val 29507"/>
            </a:avLst>
          </a:prstGeom>
          <a:solidFill>
            <a:schemeClr val="bg1"/>
          </a:solidFill>
          <a:ln>
            <a:solidFill>
              <a:schemeClr val="tx1"/>
            </a:solidFill>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
        <p:nvSpPr>
          <p:cNvPr id="12" name="Rounded Rectangle 11"/>
          <p:cNvSpPr/>
          <p:nvPr/>
        </p:nvSpPr>
        <p:spPr bwMode="auto">
          <a:xfrm>
            <a:off x="5029200" y="1524000"/>
            <a:ext cx="3886200" cy="5105400"/>
          </a:xfrm>
          <a:prstGeom prst="roundRect">
            <a:avLst/>
          </a:prstGeom>
          <a:solidFill>
            <a:schemeClr val="tx2"/>
          </a:solidFill>
          <a:ln>
            <a:noFill/>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r>
              <a:rPr lang="en-US" sz="3200" u="sng" dirty="0">
                <a:solidFill>
                  <a:srgbClr val="FFFF00"/>
                </a:solidFill>
                <a:effectLst>
                  <a:outerShdw blurRad="38100" dist="38100" dir="2700000" algn="tl">
                    <a:srgbClr val="000000">
                      <a:alpha val="43137"/>
                    </a:srgbClr>
                  </a:outerShdw>
                </a:effectLst>
                <a:latin typeface="Arial Rounded MT Bold" pitchFamily="34" charset="0"/>
              </a:rPr>
              <a:t>Love of World</a:t>
            </a:r>
          </a:p>
          <a:p>
            <a:pPr marL="0" marR="0" indent="0" algn="ctr" defTabSz="1096963"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solidFill>
                <a:schemeClr val="bg1"/>
              </a:solidFill>
              <a:effectLst>
                <a:outerShdw blurRad="38100" dist="38100" dir="2700000" algn="tl">
                  <a:srgbClr val="000000">
                    <a:alpha val="43137"/>
                  </a:srgbClr>
                </a:outerShdw>
              </a:effectLst>
              <a:latin typeface="Arial Rounded MT Bold" pitchFamily="34" charset="0"/>
            </a:endParaRPr>
          </a:p>
          <a:p>
            <a:pPr marL="514350" marR="0" indent="-514350" defTabSz="1096963" rtl="0" eaLnBrk="1" fontAlgn="base" latinLnBrk="0" hangingPunct="1">
              <a:lnSpc>
                <a:spcPct val="100000"/>
              </a:lnSpc>
              <a:spcBef>
                <a:spcPct val="0"/>
              </a:spcBef>
              <a:spcAft>
                <a:spcPct val="0"/>
              </a:spcAft>
              <a:buClrTx/>
              <a:buSzTx/>
              <a:buFont typeface="+mj-lt"/>
              <a:buAutoNum type="arabicPeriod"/>
              <a:tabLst/>
            </a:pPr>
            <a:r>
              <a:rPr lang="en-US" sz="2400" dirty="0">
                <a:solidFill>
                  <a:schemeClr val="bg1"/>
                </a:solidFill>
                <a:effectLst>
                  <a:outerShdw blurRad="38100" dist="38100" dir="2700000" algn="tl">
                    <a:srgbClr val="000000">
                      <a:alpha val="43137"/>
                    </a:srgbClr>
                  </a:outerShdw>
                </a:effectLst>
                <a:latin typeface="Arial Narrow" pitchFamily="34" charset="0"/>
              </a:rPr>
              <a:t>Lust of flesh (v. 16)</a:t>
            </a:r>
          </a:p>
          <a:p>
            <a:pPr marL="514350" marR="0" indent="-514350" defTabSz="1096963" rtl="0" eaLnBrk="1" fontAlgn="base" latinLnBrk="0" hangingPunct="1">
              <a:lnSpc>
                <a:spcPct val="100000"/>
              </a:lnSpc>
              <a:spcBef>
                <a:spcPct val="0"/>
              </a:spcBef>
              <a:spcAft>
                <a:spcPct val="0"/>
              </a:spcAft>
              <a:buClrTx/>
              <a:buSzTx/>
              <a:buFont typeface="+mj-lt"/>
              <a:buAutoNum type="arabicPeriod"/>
              <a:tabLst/>
            </a:pPr>
            <a:r>
              <a:rPr lang="en-US" sz="2400" dirty="0">
                <a:solidFill>
                  <a:schemeClr val="bg1"/>
                </a:solidFill>
                <a:effectLst>
                  <a:outerShdw blurRad="38100" dist="38100" dir="2700000" algn="tl">
                    <a:srgbClr val="000000">
                      <a:alpha val="43137"/>
                    </a:srgbClr>
                  </a:outerShdw>
                </a:effectLst>
                <a:latin typeface="Arial Narrow" pitchFamily="34" charset="0"/>
              </a:rPr>
              <a:t>Lust of eyes (v. 16)</a:t>
            </a:r>
          </a:p>
          <a:p>
            <a:pPr marL="514350" marR="0" indent="-514350" defTabSz="1096963" rtl="0" eaLnBrk="1" fontAlgn="base" latinLnBrk="0" hangingPunct="1">
              <a:lnSpc>
                <a:spcPct val="100000"/>
              </a:lnSpc>
              <a:spcBef>
                <a:spcPct val="0"/>
              </a:spcBef>
              <a:spcAft>
                <a:spcPct val="0"/>
              </a:spcAft>
              <a:buClrTx/>
              <a:buSzTx/>
              <a:buFont typeface="+mj-lt"/>
              <a:buAutoNum type="arabicPeriod"/>
              <a:tabLst/>
            </a:pPr>
            <a:r>
              <a:rPr lang="en-US" sz="2400" dirty="0">
                <a:solidFill>
                  <a:schemeClr val="bg1"/>
                </a:solidFill>
                <a:effectLst>
                  <a:outerShdw blurRad="38100" dist="38100" dir="2700000" algn="tl">
                    <a:srgbClr val="000000">
                      <a:alpha val="43137"/>
                    </a:srgbClr>
                  </a:outerShdw>
                </a:effectLst>
                <a:latin typeface="Arial Narrow" pitchFamily="34" charset="0"/>
              </a:rPr>
              <a:t>Pride of life (v. 16)</a:t>
            </a:r>
          </a:p>
          <a:p>
            <a:pPr marL="514350" marR="0" indent="-514350" defTabSz="1096963" rtl="0" eaLnBrk="1" fontAlgn="base" latinLnBrk="0" hangingPunct="1">
              <a:lnSpc>
                <a:spcPct val="100000"/>
              </a:lnSpc>
              <a:spcBef>
                <a:spcPct val="0"/>
              </a:spcBef>
              <a:spcAft>
                <a:spcPct val="0"/>
              </a:spcAft>
              <a:buClrTx/>
              <a:buSzTx/>
              <a:buFont typeface="+mj-lt"/>
              <a:buAutoNum type="arabicPeriod"/>
              <a:tabLst/>
            </a:pPr>
            <a:r>
              <a:rPr lang="en-US" sz="2400" dirty="0">
                <a:solidFill>
                  <a:schemeClr val="bg1"/>
                </a:solidFill>
                <a:effectLst>
                  <a:outerShdw blurRad="38100" dist="38100" dir="2700000" algn="tl">
                    <a:srgbClr val="000000">
                      <a:alpha val="43137"/>
                    </a:srgbClr>
                  </a:outerShdw>
                </a:effectLst>
                <a:latin typeface="Arial Narrow" pitchFamily="34" charset="0"/>
              </a:rPr>
              <a:t>Weak</a:t>
            </a:r>
          </a:p>
          <a:p>
            <a:pPr marL="514350" marR="0" indent="-514350" defTabSz="1096963" rtl="0" eaLnBrk="1" fontAlgn="base" latinLnBrk="0" hangingPunct="1">
              <a:lnSpc>
                <a:spcPct val="100000"/>
              </a:lnSpc>
              <a:spcBef>
                <a:spcPct val="0"/>
              </a:spcBef>
              <a:spcAft>
                <a:spcPct val="0"/>
              </a:spcAft>
              <a:buClrTx/>
              <a:buSzTx/>
              <a:buFont typeface="+mj-lt"/>
              <a:buAutoNum type="arabicPeriod"/>
              <a:tabLst/>
            </a:pPr>
            <a:r>
              <a:rPr lang="en-US" sz="2400" dirty="0">
                <a:solidFill>
                  <a:schemeClr val="bg1"/>
                </a:solidFill>
                <a:effectLst>
                  <a:outerShdw blurRad="38100" dist="38100" dir="2700000" algn="tl">
                    <a:srgbClr val="000000">
                      <a:alpha val="43137"/>
                    </a:srgbClr>
                  </a:outerShdw>
                </a:effectLst>
                <a:latin typeface="Arial Narrow" pitchFamily="34" charset="0"/>
              </a:rPr>
              <a:t>Word not abide</a:t>
            </a:r>
          </a:p>
          <a:p>
            <a:pPr marL="514350" marR="0" indent="-514350" defTabSz="1096963" rtl="0" eaLnBrk="1" fontAlgn="base" latinLnBrk="0" hangingPunct="1">
              <a:lnSpc>
                <a:spcPct val="100000"/>
              </a:lnSpc>
              <a:spcBef>
                <a:spcPct val="0"/>
              </a:spcBef>
              <a:spcAft>
                <a:spcPct val="0"/>
              </a:spcAft>
              <a:buClrTx/>
              <a:buSzTx/>
              <a:buFont typeface="+mj-lt"/>
              <a:buAutoNum type="arabicPeriod"/>
              <a:tabLst/>
            </a:pPr>
            <a:r>
              <a:rPr lang="en-US" sz="2400" dirty="0">
                <a:solidFill>
                  <a:schemeClr val="bg1"/>
                </a:solidFill>
                <a:effectLst>
                  <a:outerShdw blurRad="38100" dist="38100" dir="2700000" algn="tl">
                    <a:srgbClr val="000000">
                      <a:alpha val="43137"/>
                    </a:srgbClr>
                  </a:outerShdw>
                </a:effectLst>
                <a:latin typeface="Arial Narrow" pitchFamily="34" charset="0"/>
              </a:rPr>
              <a:t>Passes away (v.17)</a:t>
            </a:r>
          </a:p>
          <a:p>
            <a:pPr marL="514350" marR="0" indent="-514350" defTabSz="1096963" rtl="0" eaLnBrk="1" fontAlgn="base" latinLnBrk="0" hangingPunct="1">
              <a:lnSpc>
                <a:spcPct val="100000"/>
              </a:lnSpc>
              <a:spcBef>
                <a:spcPct val="0"/>
              </a:spcBef>
              <a:spcAft>
                <a:spcPct val="0"/>
              </a:spcAft>
              <a:buClrTx/>
              <a:buSzTx/>
              <a:buFont typeface="+mj-lt"/>
              <a:buAutoNum type="arabicPeriod"/>
              <a:tabLst/>
            </a:pPr>
            <a:r>
              <a:rPr lang="en-US" sz="2400" dirty="0">
                <a:solidFill>
                  <a:schemeClr val="bg1"/>
                </a:solidFill>
                <a:effectLst>
                  <a:outerShdw blurRad="38100" dist="38100" dir="2700000" algn="tl">
                    <a:srgbClr val="000000">
                      <a:alpha val="43137"/>
                    </a:srgbClr>
                  </a:outerShdw>
                </a:effectLst>
                <a:latin typeface="Arial Narrow" pitchFamily="34" charset="0"/>
              </a:rPr>
              <a:t>Not Love Father (v. 15)</a:t>
            </a:r>
          </a:p>
          <a:p>
            <a:pPr marL="514350" marR="0" indent="-514350" defTabSz="1096963" rtl="0" eaLnBrk="1" fontAlgn="base" latinLnBrk="0" hangingPunct="1">
              <a:lnSpc>
                <a:spcPct val="100000"/>
              </a:lnSpc>
              <a:spcBef>
                <a:spcPct val="0"/>
              </a:spcBef>
              <a:spcAft>
                <a:spcPct val="0"/>
              </a:spcAft>
              <a:buClrTx/>
              <a:buSzTx/>
              <a:buFont typeface="+mj-lt"/>
              <a:buAutoNum type="arabicPeriod"/>
              <a:tabLst/>
            </a:pPr>
            <a:endParaRPr lang="en-US" sz="2400" dirty="0">
              <a:solidFill>
                <a:schemeClr val="bg1"/>
              </a:solidFill>
              <a:effectLst>
                <a:outerShdw blurRad="38100" dist="38100" dir="2700000" algn="tl">
                  <a:srgbClr val="000000">
                    <a:alpha val="43137"/>
                  </a:srgbClr>
                </a:outerShdw>
              </a:effectLst>
              <a:latin typeface="Arial Narrow" pitchFamily="34" charset="0"/>
            </a:endParaRPr>
          </a:p>
          <a:p>
            <a:pPr marL="514350" marR="0" indent="-514350" defTabSz="1096963" rtl="0" eaLnBrk="1" fontAlgn="base" latinLnBrk="0" hangingPunct="1">
              <a:lnSpc>
                <a:spcPct val="100000"/>
              </a:lnSpc>
              <a:spcBef>
                <a:spcPct val="0"/>
              </a:spcBef>
              <a:spcAft>
                <a:spcPct val="0"/>
              </a:spcAft>
              <a:buClrTx/>
              <a:buSzTx/>
              <a:buFont typeface="+mj-lt"/>
              <a:buAutoNum type="arabicPeriod"/>
              <a:tabLst/>
            </a:pPr>
            <a:endParaRPr lang="en-US" sz="2400" dirty="0">
              <a:solidFill>
                <a:schemeClr val="bg1"/>
              </a:solidFill>
              <a:effectLst>
                <a:outerShdw blurRad="38100" dist="38100" dir="2700000" algn="tl">
                  <a:srgbClr val="000000">
                    <a:alpha val="43137"/>
                  </a:srgbClr>
                </a:outerShdw>
              </a:effectLst>
              <a:latin typeface="Arial Narrow" pitchFamily="34" charset="0"/>
            </a:endParaRPr>
          </a:p>
          <a:p>
            <a:pPr marL="514350" marR="0" indent="-514350" defTabSz="1096963" rtl="0" eaLnBrk="1" fontAlgn="base" latinLnBrk="0" hangingPunct="1">
              <a:lnSpc>
                <a:spcPct val="100000"/>
              </a:lnSpc>
              <a:spcBef>
                <a:spcPct val="0"/>
              </a:spcBef>
              <a:spcAft>
                <a:spcPct val="0"/>
              </a:spcAft>
              <a:buClrTx/>
              <a:buSzTx/>
              <a:buFont typeface="+mj-lt"/>
              <a:buAutoNum type="arabicPeriod"/>
              <a:tabLst/>
            </a:pPr>
            <a:endParaRPr lang="en-US" sz="2400" dirty="0">
              <a:solidFill>
                <a:schemeClr val="bg1"/>
              </a:solidFill>
              <a:effectLst>
                <a:outerShdw blurRad="38100" dist="38100" dir="2700000" algn="tl">
                  <a:srgbClr val="000000">
                    <a:alpha val="43137"/>
                  </a:srgbClr>
                </a:outerShdw>
              </a:effectLst>
              <a:latin typeface="Arial Narrow" pitchFamily="34" charset="0"/>
            </a:endParaRPr>
          </a:p>
          <a:p>
            <a:pPr marL="514350" marR="0" indent="-514350" defTabSz="1096963" rtl="0" eaLnBrk="1" fontAlgn="base" latinLnBrk="0" hangingPunct="1">
              <a:lnSpc>
                <a:spcPct val="100000"/>
              </a:lnSpc>
              <a:spcBef>
                <a:spcPct val="0"/>
              </a:spcBef>
              <a:spcAft>
                <a:spcPct val="0"/>
              </a:spcAft>
              <a:buClrTx/>
              <a:buSzTx/>
              <a:buFont typeface="+mj-lt"/>
              <a:buAutoNum type="arabicPeriod"/>
              <a:tabLst/>
            </a:pPr>
            <a:endParaRPr lang="en-US" sz="2400" dirty="0">
              <a:solidFill>
                <a:schemeClr val="bg1"/>
              </a:solidFill>
              <a:effectLst>
                <a:outerShdw blurRad="38100" dist="38100" dir="2700000" algn="tl">
                  <a:srgbClr val="000000">
                    <a:alpha val="43137"/>
                  </a:srgbClr>
                </a:outerShdw>
              </a:effectLst>
              <a:latin typeface="Arial Narrow" pitchFamily="34" charset="0"/>
            </a:endParaRPr>
          </a:p>
        </p:txBody>
      </p:sp>
      <p:sp>
        <p:nvSpPr>
          <p:cNvPr id="13" name="Rectangle 12"/>
          <p:cNvSpPr/>
          <p:nvPr/>
        </p:nvSpPr>
        <p:spPr>
          <a:xfrm>
            <a:off x="200746" y="156627"/>
            <a:ext cx="8638454" cy="1138773"/>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4000" b="1" i="1" dirty="0">
                <a:ln/>
                <a:solidFill>
                  <a:srgbClr val="00206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Love  of Father -VS- Love of World</a:t>
            </a:r>
          </a:p>
          <a:p>
            <a:pPr algn="ctr" rtl="0"/>
            <a:r>
              <a:rPr lang="en-US" sz="2800" b="1" i="1" kern="1200" dirty="0">
                <a:ln/>
                <a:solidFill>
                  <a:srgbClr val="00206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(vv. </a:t>
            </a:r>
            <a:r>
              <a:rPr lang="en-US" sz="2800" b="1" i="1" dirty="0">
                <a:ln/>
                <a:solidFill>
                  <a:srgbClr val="00206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12-17</a:t>
            </a:r>
            <a:r>
              <a:rPr lang="en-US" sz="2800" b="1" i="1" kern="1200" dirty="0">
                <a:ln/>
                <a:solidFill>
                  <a:srgbClr val="00206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2235CA-062C-9C26-94B5-12EDC406CF42}"/>
              </a:ext>
            </a:extLst>
          </p:cNvPr>
          <p:cNvSpPr txBox="1"/>
          <p:nvPr/>
        </p:nvSpPr>
        <p:spPr>
          <a:xfrm>
            <a:off x="486783" y="619467"/>
            <a:ext cx="8170433" cy="584775"/>
          </a:xfrm>
          <a:prstGeom prst="rect">
            <a:avLst/>
          </a:prstGeom>
          <a:noFill/>
        </p:spPr>
        <p:txBody>
          <a:bodyPr wrap="square">
            <a:spAutoFit/>
          </a:bodyPr>
          <a:lstStyle/>
          <a:p>
            <a:pPr marL="571500" indent="-571500" algn="ctr">
              <a:buFont typeface="+mj-lt"/>
              <a:buAutoNum type="romanUcPeriod"/>
            </a:pPr>
            <a:r>
              <a:rPr lang="en-US" sz="3200" dirty="0">
                <a:solidFill>
                  <a:srgbClr val="002060"/>
                </a:solidFill>
                <a:latin typeface="Congenial Black" panose="02000503040000020004" pitchFamily="2" charset="0"/>
              </a:rPr>
              <a:t>The Major Text</a:t>
            </a:r>
          </a:p>
        </p:txBody>
      </p:sp>
      <p:sp>
        <p:nvSpPr>
          <p:cNvPr id="4" name="TextBox 3">
            <a:extLst>
              <a:ext uri="{FF2B5EF4-FFF2-40B4-BE49-F238E27FC236}">
                <a16:creationId xmlns:a16="http://schemas.microsoft.com/office/drawing/2014/main" id="{B91FFC08-4006-C4FE-4FEB-D47EE4BBB3A0}"/>
              </a:ext>
            </a:extLst>
          </p:cNvPr>
          <p:cNvSpPr txBox="1"/>
          <p:nvPr/>
        </p:nvSpPr>
        <p:spPr>
          <a:xfrm>
            <a:off x="828339" y="1963270"/>
            <a:ext cx="7643308" cy="3108543"/>
          </a:xfrm>
          <a:prstGeom prst="rect">
            <a:avLst/>
          </a:prstGeom>
          <a:noFill/>
        </p:spPr>
        <p:txBody>
          <a:bodyPr wrap="square" rtlCol="0">
            <a:spAutoFit/>
          </a:bodyPr>
          <a:lstStyle/>
          <a:p>
            <a:pPr marL="342900" indent="-342900">
              <a:buFont typeface="+mj-lt"/>
              <a:buAutoNum type="alphaUcPeriod"/>
            </a:pPr>
            <a:r>
              <a:rPr lang="en-US" sz="2800" dirty="0"/>
              <a:t>Context</a:t>
            </a:r>
          </a:p>
          <a:p>
            <a:pPr marL="971550" lvl="1" indent="-514350">
              <a:buFont typeface="+mj-lt"/>
              <a:buAutoNum type="arabicPeriod"/>
            </a:pPr>
            <a:r>
              <a:rPr lang="en-US" sz="2400" i="1" dirty="0"/>
              <a:t>Chapter 2: walking in darkness – contrasted to walking in light (chapter 1)</a:t>
            </a:r>
          </a:p>
          <a:p>
            <a:pPr marL="971550" lvl="1" indent="-514350">
              <a:buFont typeface="+mj-lt"/>
              <a:buAutoNum type="arabicPeriod"/>
            </a:pPr>
            <a:r>
              <a:rPr lang="en-US" sz="2400" i="1" dirty="0"/>
              <a:t>Of the world (v. 15)</a:t>
            </a:r>
          </a:p>
          <a:p>
            <a:pPr marL="971550" lvl="1" indent="-514350">
              <a:buFont typeface="+mj-lt"/>
              <a:buAutoNum type="arabicPeriod"/>
            </a:pPr>
            <a:r>
              <a:rPr lang="en-US" sz="2400" i="1" dirty="0"/>
              <a:t>Contrast within the context (vv. 12-17) </a:t>
            </a:r>
          </a:p>
          <a:p>
            <a:pPr marL="971550" lvl="1" indent="-514350">
              <a:buFont typeface="+mj-lt"/>
              <a:buAutoNum type="arabicPeriod"/>
            </a:pPr>
            <a:r>
              <a:rPr lang="en-US" sz="2400" i="1" dirty="0"/>
              <a:t>Distinguished from lust of flesh and lust of eye</a:t>
            </a:r>
          </a:p>
          <a:p>
            <a:pPr marL="1428750" lvl="2" indent="-514350">
              <a:buFont typeface="+mj-lt"/>
              <a:buAutoNum type="alphaLcPeriod"/>
            </a:pPr>
            <a:r>
              <a:rPr lang="en-US" sz="2400" dirty="0"/>
              <a:t>Listed as three distinct points</a:t>
            </a:r>
          </a:p>
          <a:p>
            <a:pPr marL="1428750" lvl="2" indent="-514350">
              <a:buFont typeface="+mj-lt"/>
              <a:buAutoNum type="alphaLcPeriod"/>
            </a:pPr>
            <a:r>
              <a:rPr lang="en-US" sz="2400" dirty="0"/>
              <a:t>While may overlap – are distinct</a:t>
            </a:r>
          </a:p>
        </p:txBody>
      </p:sp>
      <p:sp>
        <p:nvSpPr>
          <p:cNvPr id="5" name="Oval 4">
            <a:extLst>
              <a:ext uri="{FF2B5EF4-FFF2-40B4-BE49-F238E27FC236}">
                <a16:creationId xmlns:a16="http://schemas.microsoft.com/office/drawing/2014/main" id="{5AC93CA6-4A41-5EE9-2727-829C8A9C5D43}"/>
              </a:ext>
            </a:extLst>
          </p:cNvPr>
          <p:cNvSpPr/>
          <p:nvPr/>
        </p:nvSpPr>
        <p:spPr>
          <a:xfrm>
            <a:off x="6260951" y="1110419"/>
            <a:ext cx="2624865" cy="946674"/>
          </a:xfrm>
          <a:custGeom>
            <a:avLst/>
            <a:gdLst>
              <a:gd name="connsiteX0" fmla="*/ 0 w 2624865"/>
              <a:gd name="connsiteY0" fmla="*/ 473337 h 946674"/>
              <a:gd name="connsiteX1" fmla="*/ 1312433 w 2624865"/>
              <a:gd name="connsiteY1" fmla="*/ 0 h 946674"/>
              <a:gd name="connsiteX2" fmla="*/ 2624866 w 2624865"/>
              <a:gd name="connsiteY2" fmla="*/ 473337 h 946674"/>
              <a:gd name="connsiteX3" fmla="*/ 1312433 w 2624865"/>
              <a:gd name="connsiteY3" fmla="*/ 946674 h 946674"/>
              <a:gd name="connsiteX4" fmla="*/ 0 w 2624865"/>
              <a:gd name="connsiteY4" fmla="*/ 473337 h 946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4865" h="946674" fill="none" extrusionOk="0">
                <a:moveTo>
                  <a:pt x="0" y="473337"/>
                </a:moveTo>
                <a:cubicBezTo>
                  <a:pt x="-32161" y="308655"/>
                  <a:pt x="611147" y="9250"/>
                  <a:pt x="1312433" y="0"/>
                </a:cubicBezTo>
                <a:cubicBezTo>
                  <a:pt x="2038034" y="7330"/>
                  <a:pt x="2637849" y="177336"/>
                  <a:pt x="2624866" y="473337"/>
                </a:cubicBezTo>
                <a:cubicBezTo>
                  <a:pt x="2700835" y="637610"/>
                  <a:pt x="2097855" y="949008"/>
                  <a:pt x="1312433" y="946674"/>
                </a:cubicBezTo>
                <a:cubicBezTo>
                  <a:pt x="591628" y="925176"/>
                  <a:pt x="7499" y="754665"/>
                  <a:pt x="0" y="473337"/>
                </a:cubicBezTo>
                <a:close/>
              </a:path>
              <a:path w="2624865" h="946674" stroke="0" extrusionOk="0">
                <a:moveTo>
                  <a:pt x="0" y="473337"/>
                </a:moveTo>
                <a:cubicBezTo>
                  <a:pt x="-121804" y="203640"/>
                  <a:pt x="589904" y="68445"/>
                  <a:pt x="1312433" y="0"/>
                </a:cubicBezTo>
                <a:cubicBezTo>
                  <a:pt x="2015706" y="392"/>
                  <a:pt x="2652247" y="185096"/>
                  <a:pt x="2624866" y="473337"/>
                </a:cubicBezTo>
                <a:cubicBezTo>
                  <a:pt x="2577424" y="677065"/>
                  <a:pt x="1984107" y="953303"/>
                  <a:pt x="1312433" y="946674"/>
                </a:cubicBezTo>
                <a:cubicBezTo>
                  <a:pt x="591128" y="946683"/>
                  <a:pt x="12444" y="737691"/>
                  <a:pt x="0" y="473337"/>
                </a:cubicBezTo>
                <a:close/>
              </a:path>
            </a:pathLst>
          </a:custGeom>
          <a:solidFill>
            <a:schemeClr val="tx1"/>
          </a:solidFill>
          <a:ln w="12700">
            <a:solidFill>
              <a:srgbClr val="002060"/>
            </a:solidFill>
            <a:extLst>
              <a:ext uri="{C807C97D-BFC1-408E-A445-0C87EB9F89A2}">
                <ask:lineSketchStyleProps xmlns:ask="http://schemas.microsoft.com/office/drawing/2018/sketchyshapes" sd="1900025791">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ECD693"/>
                </a:solidFill>
              </a:rPr>
              <a:t>1 John 2:16</a:t>
            </a:r>
          </a:p>
        </p:txBody>
      </p:sp>
    </p:spTree>
    <p:extLst>
      <p:ext uri="{BB962C8B-B14F-4D97-AF65-F5344CB8AC3E}">
        <p14:creationId xmlns:p14="http://schemas.microsoft.com/office/powerpoint/2010/main" val="185152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40CAFB-50F9-BA53-21FC-CC8B10883B0D}"/>
              </a:ext>
            </a:extLst>
          </p:cNvPr>
          <p:cNvSpPr txBox="1"/>
          <p:nvPr/>
        </p:nvSpPr>
        <p:spPr>
          <a:xfrm>
            <a:off x="787997" y="634902"/>
            <a:ext cx="7568005" cy="2184829"/>
          </a:xfrm>
          <a:prstGeom prst="rect">
            <a:avLst/>
          </a:prstGeom>
          <a:solidFill>
            <a:schemeClr val="bg1"/>
          </a:solidFill>
          <a:ln>
            <a:solidFill>
              <a:srgbClr val="3333CC"/>
            </a:solidFill>
          </a:ln>
        </p:spPr>
        <p:txBody>
          <a:bodyPr wrap="square" rtlCol="0">
            <a:spAutoFit/>
          </a:bodyPr>
          <a:lstStyle/>
          <a:p>
            <a:pPr marL="0" marR="0" algn="ctr">
              <a:lnSpc>
                <a:spcPct val="115000"/>
              </a:lnSpc>
              <a:spcBef>
                <a:spcPts val="0"/>
              </a:spcBef>
              <a:spcAft>
                <a:spcPts val="1000"/>
              </a:spcAft>
            </a:pPr>
            <a:r>
              <a:rPr lang="en-US" sz="2800" b="1" dirty="0">
                <a:effectLst/>
                <a:latin typeface="Calibri" panose="020F0502020204030204" pitchFamily="34" charset="0"/>
              </a:rPr>
              <a:t>1 John 2:16</a:t>
            </a:r>
            <a:endParaRPr lang="en-US" sz="2600" b="1" dirty="0">
              <a:effectLst/>
              <a:latin typeface="Calibri" panose="020F0502020204030204" pitchFamily="34" charset="0"/>
            </a:endParaRPr>
          </a:p>
          <a:p>
            <a:pPr marL="0" marR="0">
              <a:lnSpc>
                <a:spcPct val="115000"/>
              </a:lnSpc>
              <a:spcBef>
                <a:spcPts val="900"/>
              </a:spcBef>
              <a:spcAft>
                <a:spcPts val="1000"/>
              </a:spcAft>
            </a:pPr>
            <a:r>
              <a:rPr lang="en-US" sz="2600" baseline="30000" dirty="0">
                <a:effectLst/>
                <a:latin typeface="Calibri" panose="020F0502020204030204" pitchFamily="34" charset="0"/>
              </a:rPr>
              <a:t>16 </a:t>
            </a:r>
            <a:r>
              <a:rPr lang="en-US" sz="2600" dirty="0">
                <a:effectLst/>
                <a:latin typeface="Calibri" panose="020F0502020204030204" pitchFamily="34" charset="0"/>
              </a:rPr>
              <a:t>For all that </a:t>
            </a:r>
            <a:r>
              <a:rPr lang="en-US" sz="2600" i="1" dirty="0">
                <a:effectLst/>
                <a:latin typeface="Calibri" panose="020F0502020204030204" pitchFamily="34" charset="0"/>
              </a:rPr>
              <a:t>is</a:t>
            </a:r>
            <a:r>
              <a:rPr lang="en-US" sz="2600" dirty="0">
                <a:effectLst/>
                <a:latin typeface="Calibri" panose="020F0502020204030204" pitchFamily="34" charset="0"/>
              </a:rPr>
              <a:t> in the world—the lust of the flesh, the lust of the eyes, and the pride of life—is not of the Father but is of the world. </a:t>
            </a:r>
          </a:p>
        </p:txBody>
      </p:sp>
      <p:sp>
        <p:nvSpPr>
          <p:cNvPr id="3" name="TextBox 2">
            <a:extLst>
              <a:ext uri="{FF2B5EF4-FFF2-40B4-BE49-F238E27FC236}">
                <a16:creationId xmlns:a16="http://schemas.microsoft.com/office/drawing/2014/main" id="{09ADF1F7-5899-ADC2-945A-B3FE86179B62}"/>
              </a:ext>
            </a:extLst>
          </p:cNvPr>
          <p:cNvSpPr txBox="1"/>
          <p:nvPr/>
        </p:nvSpPr>
        <p:spPr>
          <a:xfrm>
            <a:off x="811516" y="3209568"/>
            <a:ext cx="7520965" cy="1938992"/>
          </a:xfrm>
          <a:prstGeom prst="rect">
            <a:avLst/>
          </a:prstGeom>
          <a:noFill/>
        </p:spPr>
        <p:txBody>
          <a:bodyPr wrap="square" rtlCol="0">
            <a:spAutoFit/>
          </a:bodyPr>
          <a:lstStyle/>
          <a:p>
            <a:pPr marL="457200" indent="-457200">
              <a:buFont typeface="Wingdings" panose="05000000000000000000" pitchFamily="2" charset="2"/>
              <a:buChar char="§"/>
            </a:pPr>
            <a:r>
              <a:rPr lang="en-US" sz="2400" dirty="0"/>
              <a:t>“</a:t>
            </a:r>
            <a:r>
              <a:rPr lang="en-US" sz="2400" b="1" u="sng" dirty="0"/>
              <a:t>Lust of the flesh” </a:t>
            </a:r>
            <a:r>
              <a:rPr lang="en-US" sz="2400" dirty="0"/>
              <a:t>– Indulging in fleshy pleasures</a:t>
            </a:r>
          </a:p>
          <a:p>
            <a:pPr marL="457200" indent="-457200">
              <a:buFont typeface="Wingdings" panose="05000000000000000000" pitchFamily="2" charset="2"/>
              <a:buChar char="§"/>
            </a:pPr>
            <a:endParaRPr lang="en-US" sz="2400" dirty="0"/>
          </a:p>
          <a:p>
            <a:pPr marL="457200" indent="-457200">
              <a:buFont typeface="Wingdings" panose="05000000000000000000" pitchFamily="2" charset="2"/>
              <a:buChar char="§"/>
            </a:pPr>
            <a:r>
              <a:rPr lang="en-US" sz="2400" b="1" u="sng" dirty="0"/>
              <a:t>“Lust of the eye” </a:t>
            </a:r>
            <a:r>
              <a:rPr lang="en-US" sz="2400" dirty="0"/>
              <a:t>– That which pleases the eyes to see</a:t>
            </a:r>
          </a:p>
          <a:p>
            <a:pPr marL="914400" lvl="1" indent="-457200">
              <a:buFont typeface="Wingdings" panose="05000000000000000000" pitchFamily="2" charset="2"/>
              <a:buChar char="ü"/>
            </a:pPr>
            <a:r>
              <a:rPr lang="en-US" sz="2400" dirty="0"/>
              <a:t>Include sensual looking and lusting (2 Sam. 11:2)</a:t>
            </a:r>
          </a:p>
          <a:p>
            <a:pPr marL="914400" lvl="1" indent="-457200">
              <a:buFont typeface="Wingdings" panose="05000000000000000000" pitchFamily="2" charset="2"/>
              <a:buChar char="ü"/>
            </a:pPr>
            <a:r>
              <a:rPr lang="en-US" sz="2400" dirty="0"/>
              <a:t>Include covetousness – craving more (Josh. 7:21)</a:t>
            </a:r>
          </a:p>
        </p:txBody>
      </p:sp>
    </p:spTree>
    <p:extLst>
      <p:ext uri="{BB962C8B-B14F-4D97-AF65-F5344CB8AC3E}">
        <p14:creationId xmlns:p14="http://schemas.microsoft.com/office/powerpoint/2010/main" val="35055340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558D0DA0-6DB4-63E3-C158-F8E1662FA47B}"/>
              </a:ext>
            </a:extLst>
          </p:cNvPr>
          <p:cNvSpPr txBox="1">
            <a:spLocks noChangeArrowheads="1"/>
          </p:cNvSpPr>
          <p:nvPr/>
        </p:nvSpPr>
        <p:spPr bwMode="auto">
          <a:xfrm>
            <a:off x="685800" y="1360977"/>
            <a:ext cx="7772400" cy="25114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0000"/>
              </a:lnSpc>
            </a:pPr>
            <a:r>
              <a:rPr lang="en-US" sz="2400" b="0">
                <a:latin typeface="Times New Roman" pitchFamily="18" charset="0"/>
              </a:rPr>
              <a:t>The desire of the eyes does not involve appropriation. It is satisfied with contemplating. It represents a higher type of desire than desire of the flesh, in that it seeks mental pleasure where the other seeks physical gratification.</a:t>
            </a:r>
          </a:p>
          <a:p>
            <a:pPr>
              <a:lnSpc>
                <a:spcPct val="110000"/>
              </a:lnSpc>
            </a:pPr>
            <a:endParaRPr lang="en-US" sz="2400" b="0">
              <a:latin typeface="Times New Roman" pitchFamily="18" charset="0"/>
            </a:endParaRPr>
          </a:p>
          <a:p>
            <a:pPr algn="r">
              <a:lnSpc>
                <a:spcPct val="110000"/>
              </a:lnSpc>
            </a:pPr>
            <a:r>
              <a:rPr lang="en-US" sz="2400" b="0">
                <a:latin typeface="Times New Roman" pitchFamily="18" charset="0"/>
              </a:rPr>
              <a:t>(</a:t>
            </a:r>
            <a:r>
              <a:rPr lang="en-US" sz="2400" b="0" i="1">
                <a:latin typeface="Times New Roman" pitchFamily="18" charset="0"/>
              </a:rPr>
              <a:t>Vincent's Word Studies of the New Testament</a:t>
            </a:r>
            <a:r>
              <a:rPr lang="en-US" sz="2400" b="0">
                <a:latin typeface="Times New Roman" pitchFamily="18" charset="0"/>
              </a:rPr>
              <a:t>)</a:t>
            </a:r>
          </a:p>
        </p:txBody>
      </p:sp>
    </p:spTree>
    <p:extLst>
      <p:ext uri="{BB962C8B-B14F-4D97-AF65-F5344CB8AC3E}">
        <p14:creationId xmlns:p14="http://schemas.microsoft.com/office/powerpoint/2010/main" val="36307912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2235CA-062C-9C26-94B5-12EDC406CF42}"/>
              </a:ext>
            </a:extLst>
          </p:cNvPr>
          <p:cNvSpPr txBox="1"/>
          <p:nvPr/>
        </p:nvSpPr>
        <p:spPr>
          <a:xfrm>
            <a:off x="486783" y="619467"/>
            <a:ext cx="8170433" cy="584775"/>
          </a:xfrm>
          <a:prstGeom prst="rect">
            <a:avLst/>
          </a:prstGeom>
          <a:noFill/>
        </p:spPr>
        <p:txBody>
          <a:bodyPr wrap="square">
            <a:spAutoFit/>
          </a:bodyPr>
          <a:lstStyle/>
          <a:p>
            <a:pPr marL="571500" indent="-571500" algn="ctr">
              <a:buFont typeface="+mj-lt"/>
              <a:buAutoNum type="romanUcPeriod"/>
            </a:pPr>
            <a:r>
              <a:rPr lang="en-US" sz="3200" dirty="0">
                <a:solidFill>
                  <a:srgbClr val="002060"/>
                </a:solidFill>
                <a:latin typeface="Congenial Black" panose="02000503040000020004" pitchFamily="2" charset="0"/>
              </a:rPr>
              <a:t>The Major Text</a:t>
            </a:r>
          </a:p>
        </p:txBody>
      </p:sp>
      <p:sp>
        <p:nvSpPr>
          <p:cNvPr id="4" name="TextBox 3">
            <a:extLst>
              <a:ext uri="{FF2B5EF4-FFF2-40B4-BE49-F238E27FC236}">
                <a16:creationId xmlns:a16="http://schemas.microsoft.com/office/drawing/2014/main" id="{B91FFC08-4006-C4FE-4FEB-D47EE4BBB3A0}"/>
              </a:ext>
            </a:extLst>
          </p:cNvPr>
          <p:cNvSpPr txBox="1"/>
          <p:nvPr/>
        </p:nvSpPr>
        <p:spPr>
          <a:xfrm>
            <a:off x="828339" y="1963270"/>
            <a:ext cx="7643308" cy="954107"/>
          </a:xfrm>
          <a:prstGeom prst="rect">
            <a:avLst/>
          </a:prstGeom>
          <a:noFill/>
        </p:spPr>
        <p:txBody>
          <a:bodyPr wrap="square" rtlCol="0">
            <a:spAutoFit/>
          </a:bodyPr>
          <a:lstStyle/>
          <a:p>
            <a:pPr marL="342900" indent="-342900">
              <a:buFont typeface="+mj-lt"/>
              <a:buAutoNum type="alphaUcPeriod"/>
            </a:pPr>
            <a:r>
              <a:rPr lang="en-US" sz="2800" dirty="0"/>
              <a:t>Context</a:t>
            </a:r>
          </a:p>
          <a:p>
            <a:pPr marL="342900" indent="-342900">
              <a:buFont typeface="+mj-lt"/>
              <a:buAutoNum type="alphaUcPeriod"/>
            </a:pPr>
            <a:r>
              <a:rPr lang="en-US" sz="2800" dirty="0"/>
              <a:t>Translations</a:t>
            </a:r>
            <a:endParaRPr lang="en-US" sz="2400" dirty="0"/>
          </a:p>
        </p:txBody>
      </p:sp>
      <p:sp>
        <p:nvSpPr>
          <p:cNvPr id="5" name="Oval 4">
            <a:extLst>
              <a:ext uri="{FF2B5EF4-FFF2-40B4-BE49-F238E27FC236}">
                <a16:creationId xmlns:a16="http://schemas.microsoft.com/office/drawing/2014/main" id="{5AC93CA6-4A41-5EE9-2727-829C8A9C5D43}"/>
              </a:ext>
            </a:extLst>
          </p:cNvPr>
          <p:cNvSpPr/>
          <p:nvPr/>
        </p:nvSpPr>
        <p:spPr>
          <a:xfrm>
            <a:off x="6260951" y="1110419"/>
            <a:ext cx="2624865" cy="946674"/>
          </a:xfrm>
          <a:custGeom>
            <a:avLst/>
            <a:gdLst>
              <a:gd name="connsiteX0" fmla="*/ 0 w 2624865"/>
              <a:gd name="connsiteY0" fmla="*/ 473337 h 946674"/>
              <a:gd name="connsiteX1" fmla="*/ 1312433 w 2624865"/>
              <a:gd name="connsiteY1" fmla="*/ 0 h 946674"/>
              <a:gd name="connsiteX2" fmla="*/ 2624866 w 2624865"/>
              <a:gd name="connsiteY2" fmla="*/ 473337 h 946674"/>
              <a:gd name="connsiteX3" fmla="*/ 1312433 w 2624865"/>
              <a:gd name="connsiteY3" fmla="*/ 946674 h 946674"/>
              <a:gd name="connsiteX4" fmla="*/ 0 w 2624865"/>
              <a:gd name="connsiteY4" fmla="*/ 473337 h 946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4865" h="946674" fill="none" extrusionOk="0">
                <a:moveTo>
                  <a:pt x="0" y="473337"/>
                </a:moveTo>
                <a:cubicBezTo>
                  <a:pt x="-32161" y="308655"/>
                  <a:pt x="611147" y="9250"/>
                  <a:pt x="1312433" y="0"/>
                </a:cubicBezTo>
                <a:cubicBezTo>
                  <a:pt x="2038034" y="7330"/>
                  <a:pt x="2637849" y="177336"/>
                  <a:pt x="2624866" y="473337"/>
                </a:cubicBezTo>
                <a:cubicBezTo>
                  <a:pt x="2700835" y="637610"/>
                  <a:pt x="2097855" y="949008"/>
                  <a:pt x="1312433" y="946674"/>
                </a:cubicBezTo>
                <a:cubicBezTo>
                  <a:pt x="591628" y="925176"/>
                  <a:pt x="7499" y="754665"/>
                  <a:pt x="0" y="473337"/>
                </a:cubicBezTo>
                <a:close/>
              </a:path>
              <a:path w="2624865" h="946674" stroke="0" extrusionOk="0">
                <a:moveTo>
                  <a:pt x="0" y="473337"/>
                </a:moveTo>
                <a:cubicBezTo>
                  <a:pt x="-121804" y="203640"/>
                  <a:pt x="589904" y="68445"/>
                  <a:pt x="1312433" y="0"/>
                </a:cubicBezTo>
                <a:cubicBezTo>
                  <a:pt x="2015706" y="392"/>
                  <a:pt x="2652247" y="185096"/>
                  <a:pt x="2624866" y="473337"/>
                </a:cubicBezTo>
                <a:cubicBezTo>
                  <a:pt x="2577424" y="677065"/>
                  <a:pt x="1984107" y="953303"/>
                  <a:pt x="1312433" y="946674"/>
                </a:cubicBezTo>
                <a:cubicBezTo>
                  <a:pt x="591128" y="946683"/>
                  <a:pt x="12444" y="737691"/>
                  <a:pt x="0" y="473337"/>
                </a:cubicBezTo>
                <a:close/>
              </a:path>
            </a:pathLst>
          </a:custGeom>
          <a:solidFill>
            <a:schemeClr val="tx1"/>
          </a:solidFill>
          <a:ln w="12700">
            <a:solidFill>
              <a:srgbClr val="002060"/>
            </a:solidFill>
            <a:extLst>
              <a:ext uri="{C807C97D-BFC1-408E-A445-0C87EB9F89A2}">
                <ask:lineSketchStyleProps xmlns:ask="http://schemas.microsoft.com/office/drawing/2018/sketchyshapes" sd="1900025791">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ECD693"/>
                </a:solidFill>
              </a:rPr>
              <a:t>1 John 2:16</a:t>
            </a:r>
          </a:p>
        </p:txBody>
      </p:sp>
    </p:spTree>
    <p:extLst>
      <p:ext uri="{BB962C8B-B14F-4D97-AF65-F5344CB8AC3E}">
        <p14:creationId xmlns:p14="http://schemas.microsoft.com/office/powerpoint/2010/main" val="24459364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B89FA7-EAD4-9485-B5F7-5C445205ADC3}"/>
              </a:ext>
            </a:extLst>
          </p:cNvPr>
          <p:cNvSpPr txBox="1"/>
          <p:nvPr/>
        </p:nvSpPr>
        <p:spPr>
          <a:xfrm>
            <a:off x="1461912" y="469612"/>
            <a:ext cx="6304844" cy="584775"/>
          </a:xfrm>
          <a:prstGeom prst="rect">
            <a:avLst/>
          </a:prstGeom>
          <a:noFill/>
        </p:spPr>
        <p:txBody>
          <a:bodyPr wrap="square" rtlCol="0">
            <a:spAutoFit/>
          </a:bodyPr>
          <a:lstStyle/>
          <a:p>
            <a:pPr algn="ctr"/>
            <a:r>
              <a:rPr lang="en-US" sz="3200" b="1" dirty="0"/>
              <a:t>Translations</a:t>
            </a:r>
          </a:p>
        </p:txBody>
      </p:sp>
      <p:pic>
        <p:nvPicPr>
          <p:cNvPr id="3" name="Picture 2" descr="http://rockhay.tripod.com/worship/pics/bible-stack.Gif">
            <a:extLst>
              <a:ext uri="{FF2B5EF4-FFF2-40B4-BE49-F238E27FC236}">
                <a16:creationId xmlns:a16="http://schemas.microsoft.com/office/drawing/2014/main" id="{928B2454-BFD7-EA12-643F-44DCDFDA3EB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7083219" y="-28762"/>
            <a:ext cx="2011795" cy="22657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A34F89A-5C75-2081-CCCF-37DF9DDDDDB2}"/>
              </a:ext>
            </a:extLst>
          </p:cNvPr>
          <p:cNvSpPr txBox="1"/>
          <p:nvPr/>
        </p:nvSpPr>
        <p:spPr>
          <a:xfrm>
            <a:off x="311971" y="1005841"/>
            <a:ext cx="8197327" cy="5262979"/>
          </a:xfrm>
          <a:prstGeom prst="rect">
            <a:avLst/>
          </a:prstGeom>
          <a:noFill/>
        </p:spPr>
        <p:txBody>
          <a:bodyPr wrap="square" rtlCol="0">
            <a:spAutoFit/>
          </a:bodyPr>
          <a:lstStyle/>
          <a:p>
            <a:pPr marL="971550" lvl="1" indent="-514350">
              <a:buFont typeface="+mj-lt"/>
              <a:buAutoNum type="arabicPeriod"/>
            </a:pPr>
            <a:r>
              <a:rPr lang="en-US" sz="2400" i="1" dirty="0"/>
              <a:t>ESV </a:t>
            </a:r>
            <a:r>
              <a:rPr lang="en-US" sz="2400" i="1" dirty="0" err="1"/>
              <a:t>fn</a:t>
            </a:r>
            <a:r>
              <a:rPr lang="en-US" sz="2400" i="1" dirty="0"/>
              <a:t>: “pride in possessions”</a:t>
            </a:r>
          </a:p>
          <a:p>
            <a:pPr marL="971550" lvl="1" indent="-514350">
              <a:buFont typeface="+mj-lt"/>
              <a:buAutoNum type="arabicPeriod"/>
            </a:pPr>
            <a:r>
              <a:rPr lang="en-US" sz="2400" i="1" dirty="0"/>
              <a:t>ASV: “vainglory of life”</a:t>
            </a:r>
          </a:p>
          <a:p>
            <a:pPr marL="971550" lvl="1" indent="-514350">
              <a:buFont typeface="+mj-lt"/>
              <a:buAutoNum type="arabicPeriod"/>
            </a:pPr>
            <a:r>
              <a:rPr lang="en-US" sz="2400" i="1" dirty="0"/>
              <a:t>NCV: “being too proud of what we have”</a:t>
            </a:r>
          </a:p>
          <a:p>
            <a:pPr marL="971550" lvl="1" indent="-514350">
              <a:buFont typeface="+mj-lt"/>
              <a:buAutoNum type="arabicPeriod"/>
            </a:pPr>
            <a:r>
              <a:rPr lang="en-US" sz="2400" i="1" dirty="0"/>
              <a:t>NASB95: “boastful pride of life”</a:t>
            </a:r>
          </a:p>
          <a:p>
            <a:pPr marL="971550" lvl="1" indent="-514350">
              <a:buFont typeface="+mj-lt"/>
              <a:buAutoNum type="arabicPeriod"/>
            </a:pPr>
            <a:r>
              <a:rPr lang="en-US" sz="2400" i="1" dirty="0"/>
              <a:t>HCSB: “pride in one’s lifestyle”</a:t>
            </a:r>
          </a:p>
          <a:p>
            <a:pPr marL="971550" lvl="1" indent="-514350">
              <a:buFont typeface="+mj-lt"/>
              <a:buAutoNum type="arabicPeriod"/>
            </a:pPr>
            <a:r>
              <a:rPr lang="en-US" sz="2400" i="1" dirty="0"/>
              <a:t>NRSV: “pride in riches”</a:t>
            </a:r>
          </a:p>
          <a:p>
            <a:pPr marL="971550" lvl="1" indent="-514350">
              <a:buFont typeface="+mj-lt"/>
              <a:buAutoNum type="arabicPeriod"/>
            </a:pPr>
            <a:r>
              <a:rPr lang="en-US" sz="2400" i="1" dirty="0"/>
              <a:t>NLT: “pride in our achievements and possessions”</a:t>
            </a:r>
          </a:p>
          <a:p>
            <a:pPr marL="971550" lvl="1" indent="-514350">
              <a:buFont typeface="+mj-lt"/>
              <a:buAutoNum type="arabicPeriod"/>
            </a:pPr>
            <a:r>
              <a:rPr lang="en-US" sz="2400" i="1" dirty="0"/>
              <a:t>LEB: “arrogance of material possessions”</a:t>
            </a:r>
          </a:p>
          <a:p>
            <a:pPr marL="971550" lvl="1" indent="-514350">
              <a:buFont typeface="+mj-lt"/>
              <a:buAutoNum type="arabicPeriod"/>
            </a:pPr>
            <a:r>
              <a:rPr lang="en-US" sz="2400" i="1" dirty="0"/>
              <a:t>NET: “arrogance produced by material possessions”</a:t>
            </a:r>
          </a:p>
          <a:p>
            <a:pPr marL="971550" lvl="1" indent="-514350">
              <a:buFont typeface="+mj-lt"/>
              <a:buAutoNum type="arabicPeriod"/>
            </a:pPr>
            <a:r>
              <a:rPr lang="en-US" sz="2400" i="1" dirty="0"/>
              <a:t>YLT: “ostentation of the life”</a:t>
            </a:r>
          </a:p>
          <a:p>
            <a:pPr marL="971550" lvl="1" indent="-514350">
              <a:buFont typeface="+mj-lt"/>
              <a:buAutoNum type="arabicPeriod"/>
            </a:pPr>
            <a:r>
              <a:rPr lang="en-US" sz="2400" i="1" dirty="0"/>
              <a:t>LBP: “the pride that comes from wealth and importance”</a:t>
            </a:r>
          </a:p>
          <a:p>
            <a:pPr marL="971550" lvl="1" indent="-514350">
              <a:buFont typeface="+mj-lt"/>
              <a:buAutoNum type="arabicPeriod"/>
            </a:pPr>
            <a:r>
              <a:rPr lang="en-US" sz="2400" i="1" dirty="0"/>
              <a:t>Williams: “the proud pretentions of life”</a:t>
            </a:r>
          </a:p>
          <a:p>
            <a:pPr marL="971550" lvl="1" indent="-514350">
              <a:buFont typeface="+mj-lt"/>
              <a:buAutoNum type="arabicPeriod"/>
            </a:pPr>
            <a:r>
              <a:rPr lang="en-US" sz="2400" i="1" dirty="0"/>
              <a:t>Moffitt: “proud glory of life”</a:t>
            </a:r>
          </a:p>
          <a:p>
            <a:pPr marL="971550" lvl="1" indent="-514350">
              <a:buFont typeface="+mj-lt"/>
              <a:buAutoNum type="arabicPeriod"/>
            </a:pPr>
            <a:r>
              <a:rPr lang="en-US" sz="2400" i="1" dirty="0"/>
              <a:t>Phillips: “the glamor of all that they think splendid” </a:t>
            </a:r>
            <a:endParaRPr lang="en-US" sz="2400" dirty="0"/>
          </a:p>
        </p:txBody>
      </p:sp>
    </p:spTree>
    <p:extLst>
      <p:ext uri="{BB962C8B-B14F-4D97-AF65-F5344CB8AC3E}">
        <p14:creationId xmlns:p14="http://schemas.microsoft.com/office/powerpoint/2010/main" val="16770727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Effect transition="in" filter="fade">
                                      <p:cBhvr>
                                        <p:cTn id="56" dur="1000"/>
                                        <p:tgtEl>
                                          <p:spTgt spid="4">
                                            <p:txEl>
                                              <p:pRg st="7" end="7"/>
                                            </p:txEl>
                                          </p:spTgt>
                                        </p:tgtEl>
                                      </p:cBhvr>
                                    </p:animEffect>
                                    <p:anim calcmode="lin" valueType="num">
                                      <p:cBhvr>
                                        <p:cTn id="57"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xEl>
                                              <p:pRg st="8" end="8"/>
                                            </p:txEl>
                                          </p:spTgt>
                                        </p:tgtEl>
                                        <p:attrNameLst>
                                          <p:attrName>style.visibility</p:attrName>
                                        </p:attrNameLst>
                                      </p:cBhvr>
                                      <p:to>
                                        <p:strVal val="visible"/>
                                      </p:to>
                                    </p:set>
                                    <p:animEffect transition="in" filter="fade">
                                      <p:cBhvr>
                                        <p:cTn id="63" dur="1000"/>
                                        <p:tgtEl>
                                          <p:spTgt spid="4">
                                            <p:txEl>
                                              <p:pRg st="8" end="8"/>
                                            </p:txEl>
                                          </p:spTgt>
                                        </p:tgtEl>
                                      </p:cBhvr>
                                    </p:animEffect>
                                    <p:anim calcmode="lin" valueType="num">
                                      <p:cBhvr>
                                        <p:cTn id="64"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4">
                                            <p:txEl>
                                              <p:pRg st="9" end="9"/>
                                            </p:txEl>
                                          </p:spTgt>
                                        </p:tgtEl>
                                        <p:attrNameLst>
                                          <p:attrName>style.visibility</p:attrName>
                                        </p:attrNameLst>
                                      </p:cBhvr>
                                      <p:to>
                                        <p:strVal val="visible"/>
                                      </p:to>
                                    </p:set>
                                    <p:animEffect transition="in" filter="fade">
                                      <p:cBhvr>
                                        <p:cTn id="70" dur="1000"/>
                                        <p:tgtEl>
                                          <p:spTgt spid="4">
                                            <p:txEl>
                                              <p:pRg st="9" end="9"/>
                                            </p:txEl>
                                          </p:spTgt>
                                        </p:tgtEl>
                                      </p:cBhvr>
                                    </p:animEffect>
                                    <p:anim calcmode="lin" valueType="num">
                                      <p:cBhvr>
                                        <p:cTn id="71"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4">
                                            <p:txEl>
                                              <p:pRg st="10" end="10"/>
                                            </p:txEl>
                                          </p:spTgt>
                                        </p:tgtEl>
                                        <p:attrNameLst>
                                          <p:attrName>style.visibility</p:attrName>
                                        </p:attrNameLst>
                                      </p:cBhvr>
                                      <p:to>
                                        <p:strVal val="visible"/>
                                      </p:to>
                                    </p:set>
                                    <p:animEffect transition="in" filter="fade">
                                      <p:cBhvr>
                                        <p:cTn id="77" dur="1000"/>
                                        <p:tgtEl>
                                          <p:spTgt spid="4">
                                            <p:txEl>
                                              <p:pRg st="10" end="10"/>
                                            </p:txEl>
                                          </p:spTgt>
                                        </p:tgtEl>
                                      </p:cBhvr>
                                    </p:animEffect>
                                    <p:anim calcmode="lin" valueType="num">
                                      <p:cBhvr>
                                        <p:cTn id="78"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4">
                                            <p:txEl>
                                              <p:pRg st="11" end="11"/>
                                            </p:txEl>
                                          </p:spTgt>
                                        </p:tgtEl>
                                        <p:attrNameLst>
                                          <p:attrName>style.visibility</p:attrName>
                                        </p:attrNameLst>
                                      </p:cBhvr>
                                      <p:to>
                                        <p:strVal val="visible"/>
                                      </p:to>
                                    </p:set>
                                    <p:animEffect transition="in" filter="fade">
                                      <p:cBhvr>
                                        <p:cTn id="84" dur="1000"/>
                                        <p:tgtEl>
                                          <p:spTgt spid="4">
                                            <p:txEl>
                                              <p:pRg st="11" end="11"/>
                                            </p:txEl>
                                          </p:spTgt>
                                        </p:tgtEl>
                                      </p:cBhvr>
                                    </p:animEffect>
                                    <p:anim calcmode="lin" valueType="num">
                                      <p:cBhvr>
                                        <p:cTn id="85"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4">
                                            <p:txEl>
                                              <p:pRg st="12" end="12"/>
                                            </p:txEl>
                                          </p:spTgt>
                                        </p:tgtEl>
                                        <p:attrNameLst>
                                          <p:attrName>style.visibility</p:attrName>
                                        </p:attrNameLst>
                                      </p:cBhvr>
                                      <p:to>
                                        <p:strVal val="visible"/>
                                      </p:to>
                                    </p:set>
                                    <p:animEffect transition="in" filter="fade">
                                      <p:cBhvr>
                                        <p:cTn id="91" dur="1000"/>
                                        <p:tgtEl>
                                          <p:spTgt spid="4">
                                            <p:txEl>
                                              <p:pRg st="12" end="12"/>
                                            </p:txEl>
                                          </p:spTgt>
                                        </p:tgtEl>
                                      </p:cBhvr>
                                    </p:animEffect>
                                    <p:anim calcmode="lin" valueType="num">
                                      <p:cBhvr>
                                        <p:cTn id="92"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93" dur="1000" fill="hold"/>
                                        <p:tgtEl>
                                          <p:spTgt spid="4">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4">
                                            <p:txEl>
                                              <p:pRg st="13" end="13"/>
                                            </p:txEl>
                                          </p:spTgt>
                                        </p:tgtEl>
                                        <p:attrNameLst>
                                          <p:attrName>style.visibility</p:attrName>
                                        </p:attrNameLst>
                                      </p:cBhvr>
                                      <p:to>
                                        <p:strVal val="visible"/>
                                      </p:to>
                                    </p:set>
                                    <p:animEffect transition="in" filter="fade">
                                      <p:cBhvr>
                                        <p:cTn id="98" dur="1000"/>
                                        <p:tgtEl>
                                          <p:spTgt spid="4">
                                            <p:txEl>
                                              <p:pRg st="13" end="13"/>
                                            </p:txEl>
                                          </p:spTgt>
                                        </p:tgtEl>
                                      </p:cBhvr>
                                    </p:animEffect>
                                    <p:anim calcmode="lin" valueType="num">
                                      <p:cBhvr>
                                        <p:cTn id="99" dur="1000" fill="hold"/>
                                        <p:tgtEl>
                                          <p:spTgt spid="4">
                                            <p:txEl>
                                              <p:pRg st="13" end="13"/>
                                            </p:txEl>
                                          </p:spTgt>
                                        </p:tgtEl>
                                        <p:attrNameLst>
                                          <p:attrName>ppt_x</p:attrName>
                                        </p:attrNameLst>
                                      </p:cBhvr>
                                      <p:tavLst>
                                        <p:tav tm="0">
                                          <p:val>
                                            <p:strVal val="#ppt_x"/>
                                          </p:val>
                                        </p:tav>
                                        <p:tav tm="100000">
                                          <p:val>
                                            <p:strVal val="#ppt_x"/>
                                          </p:val>
                                        </p:tav>
                                      </p:tavLst>
                                    </p:anim>
                                    <p:anim calcmode="lin" valueType="num">
                                      <p:cBhvr>
                                        <p:cTn id="100" dur="1000" fill="hold"/>
                                        <p:tgtEl>
                                          <p:spTgt spid="4">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B61432-210F-EA3A-453F-FDA18C6E4BC4}"/>
              </a:ext>
            </a:extLst>
          </p:cNvPr>
          <p:cNvSpPr txBox="1"/>
          <p:nvPr/>
        </p:nvSpPr>
        <p:spPr>
          <a:xfrm>
            <a:off x="290454" y="435023"/>
            <a:ext cx="8778241" cy="7109639"/>
          </a:xfrm>
          <a:prstGeom prst="rect">
            <a:avLst/>
          </a:prstGeom>
          <a:noFill/>
        </p:spPr>
        <p:txBody>
          <a:bodyPr wrap="square" rtlCol="0">
            <a:spAutoFit/>
          </a:bodyPr>
          <a:lstStyle/>
          <a:p>
            <a:pPr algn="l" rtl="0"/>
            <a:r>
              <a:rPr lang="en-US" sz="2400" b="1" dirty="0" err="1"/>
              <a:t>tn</a:t>
            </a:r>
            <a:r>
              <a:rPr lang="en-US" sz="2400" dirty="0"/>
              <a:t> The genitive </a:t>
            </a:r>
            <a:r>
              <a:rPr lang="el-GR" sz="2400" dirty="0"/>
              <a:t>βίου</a:t>
            </a:r>
            <a:r>
              <a:rPr lang="en-US" sz="2400" dirty="0"/>
              <a:t> (</a:t>
            </a:r>
            <a:r>
              <a:rPr lang="en-US" sz="2400" i="1" dirty="0" err="1"/>
              <a:t>biou</a:t>
            </a:r>
            <a:r>
              <a:rPr lang="en-US" sz="2400" i="1" dirty="0"/>
              <a:t>) is difficult to translate: (1) Many understand it as objective, so that </a:t>
            </a:r>
            <a:r>
              <a:rPr lang="el-GR" sz="2400" i="1" dirty="0"/>
              <a:t>βίος</a:t>
            </a:r>
            <a:r>
              <a:rPr lang="en-US" sz="2400" i="1" dirty="0"/>
              <a:t> (bios, “material life”) becomes the object of one’s </a:t>
            </a:r>
            <a:r>
              <a:rPr lang="el-GR" sz="2400" i="1" dirty="0"/>
              <a:t>ἀλαζονεία</a:t>
            </a:r>
            <a:r>
              <a:rPr lang="en-US" sz="2400" i="1" dirty="0"/>
              <a:t> (</a:t>
            </a:r>
            <a:r>
              <a:rPr lang="en-US" sz="2400" i="1" dirty="0" err="1"/>
              <a:t>alazoneia</a:t>
            </a:r>
            <a:r>
              <a:rPr lang="en-US" sz="2400" i="1" dirty="0"/>
              <a:t>; “pride” or “boastfulness”). Various interpretations along these lines refer to boasting about one’s wealth, showing off one’s possessions, boasting of one’s social status or lifestyle. (2) It is also possible to understand the genitive as subjective, however, in which case the </a:t>
            </a:r>
            <a:r>
              <a:rPr lang="el-GR" sz="2400" i="1" dirty="0"/>
              <a:t>βίος</a:t>
            </a:r>
            <a:r>
              <a:rPr lang="en-US" sz="2400" i="1" dirty="0"/>
              <a:t> itself produces the </a:t>
            </a:r>
            <a:r>
              <a:rPr lang="el-GR" sz="2400" i="1" dirty="0"/>
              <a:t>ἀλαζονεία</a:t>
            </a:r>
            <a:r>
              <a:rPr lang="en-US" sz="2400" i="1" dirty="0"/>
              <a:t>. </a:t>
            </a:r>
            <a:r>
              <a:rPr lang="en-US" sz="2400" i="1" dirty="0">
                <a:highlight>
                  <a:srgbClr val="C0C0C0"/>
                </a:highlight>
              </a:rPr>
              <a:t>In this case, the material security of one’s life and possessions produces a boastful overconfidence. </a:t>
            </a:r>
            <a:r>
              <a:rPr lang="en-US" sz="2400" i="1" dirty="0"/>
              <a:t>This understanding better fits the context here: </a:t>
            </a:r>
            <a:r>
              <a:rPr lang="en-US" sz="2400" i="1" dirty="0">
                <a:highlight>
                  <a:srgbClr val="FFFF00"/>
                </a:highlight>
              </a:rPr>
              <a:t>The focus is on people who operate purely on a human level and have no spiritual dimension to their existence. This is the person who loves the world, whose affections are all centered on the world, who has no love for God or spiritual things </a:t>
            </a:r>
            <a:r>
              <a:rPr lang="en-US" sz="2400" i="1" dirty="0"/>
              <a:t>(“the love of the Father is not in him,” 2:15).</a:t>
            </a:r>
          </a:p>
          <a:p>
            <a:pPr algn="l" rtl="0"/>
            <a:r>
              <a:rPr lang="en-US" sz="2400" b="1" dirty="0" err="1"/>
              <a:t>sn</a:t>
            </a:r>
            <a:r>
              <a:rPr lang="en-US" sz="2400" dirty="0"/>
              <a:t> </a:t>
            </a:r>
            <a:r>
              <a:rPr lang="en-US" sz="2400" i="1" dirty="0">
                <a:highlight>
                  <a:srgbClr val="FFFFFF"/>
                </a:highlight>
              </a:rPr>
              <a:t>The arrogance produced by material possessions</a:t>
            </a:r>
            <a:r>
              <a:rPr lang="en-US" sz="2400" i="1" dirty="0"/>
              <a:t>. The person who thinks he has enough wealth and property to protect himself and insure his security has no need for God (or anything outside himself).</a:t>
            </a:r>
          </a:p>
          <a:p>
            <a:pPr lvl="1"/>
            <a:r>
              <a:rPr lang="en-US" sz="2400" dirty="0"/>
              <a:t> </a:t>
            </a:r>
          </a:p>
          <a:p>
            <a:endParaRPr lang="en-US" sz="2400" dirty="0"/>
          </a:p>
        </p:txBody>
      </p:sp>
      <p:sp>
        <p:nvSpPr>
          <p:cNvPr id="3" name="TextBox 2">
            <a:extLst>
              <a:ext uri="{FF2B5EF4-FFF2-40B4-BE49-F238E27FC236}">
                <a16:creationId xmlns:a16="http://schemas.microsoft.com/office/drawing/2014/main" id="{63F877C9-6F0A-AAFC-A0EF-EE2192480311}"/>
              </a:ext>
            </a:extLst>
          </p:cNvPr>
          <p:cNvSpPr txBox="1"/>
          <p:nvPr/>
        </p:nvSpPr>
        <p:spPr>
          <a:xfrm>
            <a:off x="2347856" y="43031"/>
            <a:ext cx="4448287" cy="461665"/>
          </a:xfrm>
          <a:prstGeom prst="rect">
            <a:avLst/>
          </a:prstGeom>
          <a:noFill/>
        </p:spPr>
        <p:txBody>
          <a:bodyPr wrap="square" rtlCol="0">
            <a:spAutoFit/>
          </a:bodyPr>
          <a:lstStyle/>
          <a:p>
            <a:pPr algn="ctr"/>
            <a:r>
              <a:rPr lang="en-US" sz="2400" b="1" u="sng" dirty="0"/>
              <a:t>NET Notes</a:t>
            </a:r>
          </a:p>
        </p:txBody>
      </p:sp>
    </p:spTree>
    <p:extLst>
      <p:ext uri="{BB962C8B-B14F-4D97-AF65-F5344CB8AC3E}">
        <p14:creationId xmlns:p14="http://schemas.microsoft.com/office/powerpoint/2010/main" val="3121848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2235CA-062C-9C26-94B5-12EDC406CF42}"/>
              </a:ext>
            </a:extLst>
          </p:cNvPr>
          <p:cNvSpPr txBox="1"/>
          <p:nvPr/>
        </p:nvSpPr>
        <p:spPr>
          <a:xfrm>
            <a:off x="486783" y="619467"/>
            <a:ext cx="8170433" cy="584775"/>
          </a:xfrm>
          <a:prstGeom prst="rect">
            <a:avLst/>
          </a:prstGeom>
          <a:noFill/>
        </p:spPr>
        <p:txBody>
          <a:bodyPr wrap="square">
            <a:spAutoFit/>
          </a:bodyPr>
          <a:lstStyle/>
          <a:p>
            <a:pPr marL="571500" indent="-571500" algn="ctr">
              <a:buFont typeface="+mj-lt"/>
              <a:buAutoNum type="romanUcPeriod"/>
            </a:pPr>
            <a:r>
              <a:rPr lang="en-US" sz="3200" dirty="0">
                <a:solidFill>
                  <a:srgbClr val="002060"/>
                </a:solidFill>
                <a:latin typeface="Congenial Black" panose="02000503040000020004" pitchFamily="2" charset="0"/>
              </a:rPr>
              <a:t>The Major Text</a:t>
            </a:r>
          </a:p>
        </p:txBody>
      </p:sp>
      <p:sp>
        <p:nvSpPr>
          <p:cNvPr id="4" name="TextBox 3">
            <a:extLst>
              <a:ext uri="{FF2B5EF4-FFF2-40B4-BE49-F238E27FC236}">
                <a16:creationId xmlns:a16="http://schemas.microsoft.com/office/drawing/2014/main" id="{B91FFC08-4006-C4FE-4FEB-D47EE4BBB3A0}"/>
              </a:ext>
            </a:extLst>
          </p:cNvPr>
          <p:cNvSpPr txBox="1"/>
          <p:nvPr/>
        </p:nvSpPr>
        <p:spPr>
          <a:xfrm>
            <a:off x="828339" y="1963270"/>
            <a:ext cx="7643308" cy="1384995"/>
          </a:xfrm>
          <a:prstGeom prst="rect">
            <a:avLst/>
          </a:prstGeom>
          <a:noFill/>
        </p:spPr>
        <p:txBody>
          <a:bodyPr wrap="square" rtlCol="0">
            <a:spAutoFit/>
          </a:bodyPr>
          <a:lstStyle/>
          <a:p>
            <a:pPr marL="342900" indent="-342900">
              <a:buFont typeface="+mj-lt"/>
              <a:buAutoNum type="alphaUcPeriod"/>
            </a:pPr>
            <a:r>
              <a:rPr lang="en-US" sz="2800" dirty="0"/>
              <a:t>Context</a:t>
            </a:r>
          </a:p>
          <a:p>
            <a:pPr marL="342900" indent="-342900">
              <a:buFont typeface="+mj-lt"/>
              <a:buAutoNum type="alphaUcPeriod"/>
            </a:pPr>
            <a:r>
              <a:rPr lang="en-US" sz="2800" dirty="0"/>
              <a:t>Translations</a:t>
            </a:r>
          </a:p>
          <a:p>
            <a:pPr marL="342900" indent="-342900">
              <a:buFont typeface="+mj-lt"/>
              <a:buAutoNum type="alphaUcPeriod"/>
            </a:pPr>
            <a:r>
              <a:rPr lang="en-US" sz="2800" dirty="0"/>
              <a:t>Word(s)</a:t>
            </a:r>
          </a:p>
        </p:txBody>
      </p:sp>
      <p:sp>
        <p:nvSpPr>
          <p:cNvPr id="5" name="Oval 4">
            <a:extLst>
              <a:ext uri="{FF2B5EF4-FFF2-40B4-BE49-F238E27FC236}">
                <a16:creationId xmlns:a16="http://schemas.microsoft.com/office/drawing/2014/main" id="{5AC93CA6-4A41-5EE9-2727-829C8A9C5D43}"/>
              </a:ext>
            </a:extLst>
          </p:cNvPr>
          <p:cNvSpPr/>
          <p:nvPr/>
        </p:nvSpPr>
        <p:spPr>
          <a:xfrm>
            <a:off x="6260951" y="1110419"/>
            <a:ext cx="2624865" cy="946674"/>
          </a:xfrm>
          <a:custGeom>
            <a:avLst/>
            <a:gdLst>
              <a:gd name="connsiteX0" fmla="*/ 0 w 2624865"/>
              <a:gd name="connsiteY0" fmla="*/ 473337 h 946674"/>
              <a:gd name="connsiteX1" fmla="*/ 1312433 w 2624865"/>
              <a:gd name="connsiteY1" fmla="*/ 0 h 946674"/>
              <a:gd name="connsiteX2" fmla="*/ 2624866 w 2624865"/>
              <a:gd name="connsiteY2" fmla="*/ 473337 h 946674"/>
              <a:gd name="connsiteX3" fmla="*/ 1312433 w 2624865"/>
              <a:gd name="connsiteY3" fmla="*/ 946674 h 946674"/>
              <a:gd name="connsiteX4" fmla="*/ 0 w 2624865"/>
              <a:gd name="connsiteY4" fmla="*/ 473337 h 946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4865" h="946674" fill="none" extrusionOk="0">
                <a:moveTo>
                  <a:pt x="0" y="473337"/>
                </a:moveTo>
                <a:cubicBezTo>
                  <a:pt x="-32161" y="308655"/>
                  <a:pt x="611147" y="9250"/>
                  <a:pt x="1312433" y="0"/>
                </a:cubicBezTo>
                <a:cubicBezTo>
                  <a:pt x="2038034" y="7330"/>
                  <a:pt x="2637849" y="177336"/>
                  <a:pt x="2624866" y="473337"/>
                </a:cubicBezTo>
                <a:cubicBezTo>
                  <a:pt x="2700835" y="637610"/>
                  <a:pt x="2097855" y="949008"/>
                  <a:pt x="1312433" y="946674"/>
                </a:cubicBezTo>
                <a:cubicBezTo>
                  <a:pt x="591628" y="925176"/>
                  <a:pt x="7499" y="754665"/>
                  <a:pt x="0" y="473337"/>
                </a:cubicBezTo>
                <a:close/>
              </a:path>
              <a:path w="2624865" h="946674" stroke="0" extrusionOk="0">
                <a:moveTo>
                  <a:pt x="0" y="473337"/>
                </a:moveTo>
                <a:cubicBezTo>
                  <a:pt x="-121804" y="203640"/>
                  <a:pt x="589904" y="68445"/>
                  <a:pt x="1312433" y="0"/>
                </a:cubicBezTo>
                <a:cubicBezTo>
                  <a:pt x="2015706" y="392"/>
                  <a:pt x="2652247" y="185096"/>
                  <a:pt x="2624866" y="473337"/>
                </a:cubicBezTo>
                <a:cubicBezTo>
                  <a:pt x="2577424" y="677065"/>
                  <a:pt x="1984107" y="953303"/>
                  <a:pt x="1312433" y="946674"/>
                </a:cubicBezTo>
                <a:cubicBezTo>
                  <a:pt x="591128" y="946683"/>
                  <a:pt x="12444" y="737691"/>
                  <a:pt x="0" y="473337"/>
                </a:cubicBezTo>
                <a:close/>
              </a:path>
            </a:pathLst>
          </a:custGeom>
          <a:solidFill>
            <a:schemeClr val="tx1"/>
          </a:solidFill>
          <a:ln w="12700">
            <a:solidFill>
              <a:srgbClr val="002060"/>
            </a:solidFill>
            <a:extLst>
              <a:ext uri="{C807C97D-BFC1-408E-A445-0C87EB9F89A2}">
                <ask:lineSketchStyleProps xmlns:ask="http://schemas.microsoft.com/office/drawing/2018/sketchyshapes" sd="1900025791">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ECD693"/>
                </a:solidFill>
              </a:rPr>
              <a:t>1 John 2:16</a:t>
            </a:r>
          </a:p>
        </p:txBody>
      </p:sp>
    </p:spTree>
    <p:extLst>
      <p:ext uri="{BB962C8B-B14F-4D97-AF65-F5344CB8AC3E}">
        <p14:creationId xmlns:p14="http://schemas.microsoft.com/office/powerpoint/2010/main" val="424139772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2D3EBF-404F-EBDF-9A39-720013AFB239}"/>
              </a:ext>
            </a:extLst>
          </p:cNvPr>
          <p:cNvSpPr txBox="1"/>
          <p:nvPr/>
        </p:nvSpPr>
        <p:spPr>
          <a:xfrm>
            <a:off x="914400" y="1011219"/>
            <a:ext cx="7627171" cy="4647426"/>
          </a:xfrm>
          <a:prstGeom prst="rect">
            <a:avLst/>
          </a:prstGeom>
          <a:noFill/>
        </p:spPr>
        <p:txBody>
          <a:bodyPr wrap="square" rtlCol="0">
            <a:spAutoFit/>
          </a:bodyPr>
          <a:lstStyle/>
          <a:p>
            <a:r>
              <a:rPr lang="en-US" sz="2800" dirty="0"/>
              <a:t>The word occurs only here and Jas. 4:16, on which see note. It means, originally, </a:t>
            </a:r>
            <a:r>
              <a:rPr lang="en-US" sz="2800" i="1" dirty="0"/>
              <a:t>empty, braggart talk or display; swagger; and thence an insolent and vain assurance in one’s own resources, or in the stability of earthly things, which issues in a contempt of divine laws.</a:t>
            </a:r>
          </a:p>
          <a:p>
            <a:endParaRPr lang="en-US" sz="2800" i="1" dirty="0"/>
          </a:p>
          <a:p>
            <a:pPr lvl="1"/>
            <a:r>
              <a:rPr lang="en-US" sz="2400" b="0" i="0" u="none" strike="noStrike" baseline="0" dirty="0"/>
              <a:t>Marvin Richardson Vincent, </a:t>
            </a:r>
            <a:r>
              <a:rPr lang="en-US" sz="2400" b="0" i="1" u="sng" strike="noStrike" baseline="0" dirty="0">
                <a:solidFill>
                  <a:srgbClr val="0563C1"/>
                </a:solidFill>
              </a:rPr>
              <a:t>Word Studies in the New Testament</a:t>
            </a:r>
            <a:r>
              <a:rPr lang="en-US" sz="2400" b="0" i="0" u="none" strike="noStrike" baseline="0" dirty="0"/>
              <a:t>, vol. 2 (New York: Charles Scribner’s Sons, 1887), 336.</a:t>
            </a:r>
            <a:endParaRPr lang="en-US" sz="2400" b="0" i="0" u="none" strike="noStrike" baseline="0" dirty="0">
              <a:hlinkClick r:id="rId2">
                <a:extLst>
                  <a:ext uri="{A12FA001-AC4F-418D-AE19-62706E023703}">
                    <ahyp:hlinkClr xmlns:ahyp="http://schemas.microsoft.com/office/drawing/2018/hyperlinkcolor" val="tx"/>
                  </a:ext>
                </a:extLst>
              </a:hlinkClick>
            </a:endParaRPr>
          </a:p>
          <a:p>
            <a:endParaRPr lang="en-US" sz="2800" dirty="0"/>
          </a:p>
        </p:txBody>
      </p:sp>
    </p:spTree>
    <p:extLst>
      <p:ext uri="{BB962C8B-B14F-4D97-AF65-F5344CB8AC3E}">
        <p14:creationId xmlns:p14="http://schemas.microsoft.com/office/powerpoint/2010/main" val="41007281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451C08-F670-898B-CCF4-2002184EE79D}"/>
              </a:ext>
            </a:extLst>
          </p:cNvPr>
          <p:cNvSpPr txBox="1"/>
          <p:nvPr/>
        </p:nvSpPr>
        <p:spPr>
          <a:xfrm>
            <a:off x="903642" y="806824"/>
            <a:ext cx="7299064" cy="5632311"/>
          </a:xfrm>
          <a:prstGeom prst="rect">
            <a:avLst/>
          </a:prstGeom>
          <a:noFill/>
        </p:spPr>
        <p:txBody>
          <a:bodyPr wrap="square" rtlCol="0">
            <a:spAutoFit/>
          </a:bodyPr>
          <a:lstStyle/>
          <a:p>
            <a:pPr algn="just" rtl="0"/>
            <a:r>
              <a:rPr lang="en-US" sz="2400" i="1" dirty="0"/>
              <a:t>The pride of life. The second noun, life, may be the goal of the being proud (cp. “everything … that people are so proud of,” TEV), or its agent, ‘the pride which life gives.’ The latter agrees with the interpretation of the two preceding phrases. With a further shift it leads to a rendering like, ‘life which causes people to boast.’</a:t>
            </a:r>
          </a:p>
          <a:p>
            <a:pPr algn="just" rtl="0"/>
            <a:endParaRPr lang="en-US" sz="2400" i="1" dirty="0"/>
          </a:p>
          <a:p>
            <a:pPr algn="just" rtl="0"/>
            <a:r>
              <a:rPr lang="en-US" sz="2400" i="1" dirty="0"/>
              <a:t>Life renders Greek bios (cp. 1:1). The word is used here in the sense of what one needs to sustain life; hence, ‘property,’ ‘possessions,’ ‘riches.’</a:t>
            </a:r>
          </a:p>
          <a:p>
            <a:pPr algn="just" rtl="0"/>
            <a:r>
              <a:rPr lang="en-US" sz="2400" dirty="0"/>
              <a:t> </a:t>
            </a:r>
          </a:p>
          <a:p>
            <a:r>
              <a:rPr lang="en-US" sz="2400" b="0" i="0" u="none" strike="noStrike" baseline="0" dirty="0"/>
              <a:t> C. Haas, Marinus de </a:t>
            </a:r>
            <a:r>
              <a:rPr lang="en-US" sz="2400" b="0" i="0" u="none" strike="noStrike" baseline="0" dirty="0" err="1"/>
              <a:t>Jonge</a:t>
            </a:r>
            <a:r>
              <a:rPr lang="en-US" sz="2400" b="0" i="0" u="none" strike="noStrike" baseline="0" dirty="0"/>
              <a:t>, and J. L. </a:t>
            </a:r>
            <a:r>
              <a:rPr lang="en-US" sz="2400" b="0" i="0" u="none" strike="noStrike" baseline="0" dirty="0" err="1"/>
              <a:t>Swellengrebel</a:t>
            </a:r>
            <a:r>
              <a:rPr lang="en-US" sz="2400" b="0" i="0" u="none" strike="noStrike" baseline="0" dirty="0"/>
              <a:t>, </a:t>
            </a:r>
            <a:r>
              <a:rPr lang="en-US" sz="2400" b="0" i="1" u="sng" strike="noStrike" baseline="0" dirty="0">
                <a:solidFill>
                  <a:srgbClr val="0000FF"/>
                </a:solidFill>
                <a:hlinkClick r:id="rId2"/>
              </a:rPr>
              <a:t>A Handbook on the Letters of John</a:t>
            </a:r>
            <a:r>
              <a:rPr lang="en-US" sz="2400" b="0" i="0" u="none" strike="noStrike" baseline="0" dirty="0">
                <a:solidFill>
                  <a:srgbClr val="0000FF"/>
                </a:solidFill>
                <a:hlinkClick r:id="rId2"/>
              </a:rPr>
              <a:t>, UBS Handbook Series (New York: United Bible Societies, 1994), 57–58.</a:t>
            </a:r>
          </a:p>
          <a:p>
            <a:endParaRPr lang="en-US" sz="2400" dirty="0"/>
          </a:p>
        </p:txBody>
      </p:sp>
    </p:spTree>
    <p:extLst>
      <p:ext uri="{BB962C8B-B14F-4D97-AF65-F5344CB8AC3E}">
        <p14:creationId xmlns:p14="http://schemas.microsoft.com/office/powerpoint/2010/main" val="36067079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2235CA-062C-9C26-94B5-12EDC406CF42}"/>
              </a:ext>
            </a:extLst>
          </p:cNvPr>
          <p:cNvSpPr txBox="1"/>
          <p:nvPr/>
        </p:nvSpPr>
        <p:spPr>
          <a:xfrm>
            <a:off x="486783" y="619467"/>
            <a:ext cx="8170433" cy="584775"/>
          </a:xfrm>
          <a:prstGeom prst="rect">
            <a:avLst/>
          </a:prstGeom>
          <a:noFill/>
        </p:spPr>
        <p:txBody>
          <a:bodyPr wrap="square">
            <a:spAutoFit/>
          </a:bodyPr>
          <a:lstStyle/>
          <a:p>
            <a:pPr marL="571500" indent="-571500" algn="ctr">
              <a:buFont typeface="+mj-lt"/>
              <a:buAutoNum type="romanUcPeriod"/>
            </a:pPr>
            <a:r>
              <a:rPr lang="en-US" sz="3200" dirty="0">
                <a:solidFill>
                  <a:srgbClr val="002060"/>
                </a:solidFill>
                <a:latin typeface="Congenial Black" panose="02000503040000020004" pitchFamily="2" charset="0"/>
              </a:rPr>
              <a:t>The Major Text</a:t>
            </a:r>
          </a:p>
        </p:txBody>
      </p:sp>
      <p:sp>
        <p:nvSpPr>
          <p:cNvPr id="4" name="TextBox 3">
            <a:extLst>
              <a:ext uri="{FF2B5EF4-FFF2-40B4-BE49-F238E27FC236}">
                <a16:creationId xmlns:a16="http://schemas.microsoft.com/office/drawing/2014/main" id="{B91FFC08-4006-C4FE-4FEB-D47EE4BBB3A0}"/>
              </a:ext>
            </a:extLst>
          </p:cNvPr>
          <p:cNvSpPr txBox="1"/>
          <p:nvPr/>
        </p:nvSpPr>
        <p:spPr>
          <a:xfrm>
            <a:off x="828339" y="1963270"/>
            <a:ext cx="7643308" cy="1815882"/>
          </a:xfrm>
          <a:prstGeom prst="rect">
            <a:avLst/>
          </a:prstGeom>
          <a:noFill/>
        </p:spPr>
        <p:txBody>
          <a:bodyPr wrap="square" rtlCol="0">
            <a:spAutoFit/>
          </a:bodyPr>
          <a:lstStyle/>
          <a:p>
            <a:pPr marL="342900" indent="-342900">
              <a:buFont typeface="+mj-lt"/>
              <a:buAutoNum type="alphaUcPeriod"/>
            </a:pPr>
            <a:r>
              <a:rPr lang="en-US" sz="2800" dirty="0"/>
              <a:t>Context</a:t>
            </a:r>
          </a:p>
          <a:p>
            <a:pPr marL="342900" indent="-342900">
              <a:buFont typeface="+mj-lt"/>
              <a:buAutoNum type="alphaUcPeriod"/>
            </a:pPr>
            <a:r>
              <a:rPr lang="en-US" sz="2800" dirty="0"/>
              <a:t>Translations</a:t>
            </a:r>
          </a:p>
          <a:p>
            <a:pPr marL="342900" indent="-342900">
              <a:buFont typeface="+mj-lt"/>
              <a:buAutoNum type="alphaUcPeriod"/>
            </a:pPr>
            <a:r>
              <a:rPr lang="en-US" sz="2800" dirty="0"/>
              <a:t>Word(s)</a:t>
            </a:r>
          </a:p>
          <a:p>
            <a:pPr marL="342900" indent="-342900">
              <a:buFont typeface="+mj-lt"/>
              <a:buAutoNum type="alphaUcPeriod"/>
            </a:pPr>
            <a:r>
              <a:rPr lang="en-US" sz="2800" dirty="0"/>
              <a:t>Illustrated (Eve and Christ)</a:t>
            </a:r>
          </a:p>
        </p:txBody>
      </p:sp>
      <p:sp>
        <p:nvSpPr>
          <p:cNvPr id="5" name="Oval 4">
            <a:extLst>
              <a:ext uri="{FF2B5EF4-FFF2-40B4-BE49-F238E27FC236}">
                <a16:creationId xmlns:a16="http://schemas.microsoft.com/office/drawing/2014/main" id="{5AC93CA6-4A41-5EE9-2727-829C8A9C5D43}"/>
              </a:ext>
            </a:extLst>
          </p:cNvPr>
          <p:cNvSpPr/>
          <p:nvPr/>
        </p:nvSpPr>
        <p:spPr>
          <a:xfrm>
            <a:off x="6260951" y="1110419"/>
            <a:ext cx="2624865" cy="946674"/>
          </a:xfrm>
          <a:custGeom>
            <a:avLst/>
            <a:gdLst>
              <a:gd name="connsiteX0" fmla="*/ 0 w 2624865"/>
              <a:gd name="connsiteY0" fmla="*/ 473337 h 946674"/>
              <a:gd name="connsiteX1" fmla="*/ 1312433 w 2624865"/>
              <a:gd name="connsiteY1" fmla="*/ 0 h 946674"/>
              <a:gd name="connsiteX2" fmla="*/ 2624866 w 2624865"/>
              <a:gd name="connsiteY2" fmla="*/ 473337 h 946674"/>
              <a:gd name="connsiteX3" fmla="*/ 1312433 w 2624865"/>
              <a:gd name="connsiteY3" fmla="*/ 946674 h 946674"/>
              <a:gd name="connsiteX4" fmla="*/ 0 w 2624865"/>
              <a:gd name="connsiteY4" fmla="*/ 473337 h 946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4865" h="946674" fill="none" extrusionOk="0">
                <a:moveTo>
                  <a:pt x="0" y="473337"/>
                </a:moveTo>
                <a:cubicBezTo>
                  <a:pt x="-32161" y="308655"/>
                  <a:pt x="611147" y="9250"/>
                  <a:pt x="1312433" y="0"/>
                </a:cubicBezTo>
                <a:cubicBezTo>
                  <a:pt x="2038034" y="7330"/>
                  <a:pt x="2637849" y="177336"/>
                  <a:pt x="2624866" y="473337"/>
                </a:cubicBezTo>
                <a:cubicBezTo>
                  <a:pt x="2700835" y="637610"/>
                  <a:pt x="2097855" y="949008"/>
                  <a:pt x="1312433" y="946674"/>
                </a:cubicBezTo>
                <a:cubicBezTo>
                  <a:pt x="591628" y="925176"/>
                  <a:pt x="7499" y="754665"/>
                  <a:pt x="0" y="473337"/>
                </a:cubicBezTo>
                <a:close/>
              </a:path>
              <a:path w="2624865" h="946674" stroke="0" extrusionOk="0">
                <a:moveTo>
                  <a:pt x="0" y="473337"/>
                </a:moveTo>
                <a:cubicBezTo>
                  <a:pt x="-121804" y="203640"/>
                  <a:pt x="589904" y="68445"/>
                  <a:pt x="1312433" y="0"/>
                </a:cubicBezTo>
                <a:cubicBezTo>
                  <a:pt x="2015706" y="392"/>
                  <a:pt x="2652247" y="185096"/>
                  <a:pt x="2624866" y="473337"/>
                </a:cubicBezTo>
                <a:cubicBezTo>
                  <a:pt x="2577424" y="677065"/>
                  <a:pt x="1984107" y="953303"/>
                  <a:pt x="1312433" y="946674"/>
                </a:cubicBezTo>
                <a:cubicBezTo>
                  <a:pt x="591128" y="946683"/>
                  <a:pt x="12444" y="737691"/>
                  <a:pt x="0" y="473337"/>
                </a:cubicBezTo>
                <a:close/>
              </a:path>
            </a:pathLst>
          </a:custGeom>
          <a:solidFill>
            <a:schemeClr val="tx1"/>
          </a:solidFill>
          <a:ln w="12700">
            <a:solidFill>
              <a:srgbClr val="002060"/>
            </a:solidFill>
            <a:extLst>
              <a:ext uri="{C807C97D-BFC1-408E-A445-0C87EB9F89A2}">
                <ask:lineSketchStyleProps xmlns:ask="http://schemas.microsoft.com/office/drawing/2018/sketchyshapes" sd="1900025791">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ECD693"/>
                </a:solidFill>
              </a:rPr>
              <a:t>1 John 2:16</a:t>
            </a:r>
          </a:p>
        </p:txBody>
      </p:sp>
    </p:spTree>
    <p:extLst>
      <p:ext uri="{BB962C8B-B14F-4D97-AF65-F5344CB8AC3E}">
        <p14:creationId xmlns:p14="http://schemas.microsoft.com/office/powerpoint/2010/main" val="1702510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50CC5836-460C-8414-2AB8-C17948BD0167}"/>
              </a:ext>
            </a:extLst>
          </p:cNvPr>
          <p:cNvGraphicFramePr>
            <a:graphicFrameLocks noGrp="1"/>
          </p:cNvGraphicFramePr>
          <p:nvPr>
            <p:extLst>
              <p:ext uri="{D42A27DB-BD31-4B8C-83A1-F6EECF244321}">
                <p14:modId xmlns:p14="http://schemas.microsoft.com/office/powerpoint/2010/main" val="1653403225"/>
              </p:ext>
            </p:extLst>
          </p:nvPr>
        </p:nvGraphicFramePr>
        <p:xfrm>
          <a:off x="271630" y="837098"/>
          <a:ext cx="8600739" cy="4190516"/>
        </p:xfrm>
        <a:graphic>
          <a:graphicData uri="http://schemas.openxmlformats.org/drawingml/2006/table">
            <a:tbl>
              <a:tblPr firstRow="1" bandRow="1">
                <a:tableStyleId>{073A0DAA-6AF3-43AB-8588-CEC1D06C72B9}</a:tableStyleId>
              </a:tblPr>
              <a:tblGrid>
                <a:gridCol w="2866913">
                  <a:extLst>
                    <a:ext uri="{9D8B030D-6E8A-4147-A177-3AD203B41FA5}">
                      <a16:colId xmlns:a16="http://schemas.microsoft.com/office/drawing/2014/main" val="2985116797"/>
                    </a:ext>
                  </a:extLst>
                </a:gridCol>
                <a:gridCol w="2866913">
                  <a:extLst>
                    <a:ext uri="{9D8B030D-6E8A-4147-A177-3AD203B41FA5}">
                      <a16:colId xmlns:a16="http://schemas.microsoft.com/office/drawing/2014/main" val="4006009483"/>
                    </a:ext>
                  </a:extLst>
                </a:gridCol>
                <a:gridCol w="2866913">
                  <a:extLst>
                    <a:ext uri="{9D8B030D-6E8A-4147-A177-3AD203B41FA5}">
                      <a16:colId xmlns:a16="http://schemas.microsoft.com/office/drawing/2014/main" val="1975512164"/>
                    </a:ext>
                  </a:extLst>
                </a:gridCol>
              </a:tblGrid>
              <a:tr h="898676">
                <a:tc>
                  <a:txBody>
                    <a:bodyPr/>
                    <a:lstStyle/>
                    <a:p>
                      <a:pPr algn="ctr"/>
                      <a:r>
                        <a:rPr lang="en-US" sz="3200" dirty="0">
                          <a:solidFill>
                            <a:schemeClr val="accent4">
                              <a:lumMod val="40000"/>
                              <a:lumOff val="60000"/>
                            </a:schemeClr>
                          </a:solidFill>
                        </a:rPr>
                        <a:t>Lust of Flesh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solidFill>
                            <a:schemeClr val="accent4">
                              <a:lumMod val="40000"/>
                              <a:lumOff val="60000"/>
                            </a:schemeClr>
                          </a:solidFill>
                        </a:rPr>
                        <a:t>Lust of Eye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solidFill>
                            <a:schemeClr val="accent4">
                              <a:lumMod val="40000"/>
                              <a:lumOff val="60000"/>
                            </a:schemeClr>
                          </a:solidFill>
                        </a:rPr>
                        <a:t>Pride of Life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86225547"/>
                  </a:ext>
                </a:extLst>
              </a:tr>
              <a:tr h="898676">
                <a:tc>
                  <a:txBody>
                    <a:bodyPr/>
                    <a:lstStyle/>
                    <a:p>
                      <a:pPr algn="ctr"/>
                      <a:r>
                        <a:rPr lang="en-US" sz="3200" dirty="0"/>
                        <a:t>Eve</a:t>
                      </a:r>
                    </a:p>
                    <a:p>
                      <a:pPr algn="ctr"/>
                      <a:r>
                        <a:rPr lang="en-US" sz="2800" dirty="0">
                          <a:solidFill>
                            <a:srgbClr val="3333CC"/>
                          </a:solidFill>
                        </a:rPr>
                        <a:t>“good for food”</a:t>
                      </a:r>
                    </a:p>
                    <a:p>
                      <a:pPr algn="ctr"/>
                      <a:r>
                        <a:rPr lang="en-US" sz="2800" dirty="0"/>
                        <a:t>Gen. 3:4, 6</a:t>
                      </a:r>
                    </a:p>
                    <a:p>
                      <a:pPr algn="ct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3200" dirty="0"/>
                        <a:t>Eve</a:t>
                      </a:r>
                    </a:p>
                    <a:p>
                      <a:pPr algn="ctr"/>
                      <a:r>
                        <a:rPr lang="en-US" sz="2800" dirty="0">
                          <a:solidFill>
                            <a:srgbClr val="3333CC"/>
                          </a:solidFill>
                        </a:rPr>
                        <a:t>“pleasant to eyes”</a:t>
                      </a:r>
                    </a:p>
                    <a:p>
                      <a:pPr algn="ctr"/>
                      <a:r>
                        <a:rPr lang="en-US" sz="2800" dirty="0"/>
                        <a:t>Gen. 3:6</a:t>
                      </a:r>
                    </a:p>
                    <a:p>
                      <a:pPr algn="ct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3200" dirty="0"/>
                        <a:t>Eve</a:t>
                      </a:r>
                    </a:p>
                    <a:p>
                      <a:pPr algn="ctr"/>
                      <a:r>
                        <a:rPr lang="en-US" sz="2800" dirty="0">
                          <a:solidFill>
                            <a:srgbClr val="3333CC"/>
                          </a:solidFill>
                        </a:rPr>
                        <a:t>“desirable to make one wise”</a:t>
                      </a:r>
                    </a:p>
                    <a:p>
                      <a:pPr algn="ctr"/>
                      <a:r>
                        <a:rPr lang="en-US" sz="2800" dirty="0"/>
                        <a:t>Gen. 3:5-6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90512485"/>
                  </a:ext>
                </a:extLst>
              </a:tr>
              <a:tr h="898676">
                <a:tc>
                  <a:txBody>
                    <a:bodyPr/>
                    <a:lstStyle/>
                    <a:p>
                      <a:pPr algn="ctr"/>
                      <a:r>
                        <a:rPr lang="en-US" sz="3200" dirty="0"/>
                        <a:t>Jesus</a:t>
                      </a:r>
                    </a:p>
                    <a:p>
                      <a:pPr algn="ctr"/>
                      <a:r>
                        <a:rPr lang="en-US" sz="2800" dirty="0">
                          <a:solidFill>
                            <a:srgbClr val="3333CC"/>
                          </a:solidFill>
                        </a:rPr>
                        <a:t>stones to bread</a:t>
                      </a:r>
                    </a:p>
                    <a:p>
                      <a:pPr algn="ctr"/>
                      <a:r>
                        <a:rPr lang="en-US" sz="2800" dirty="0"/>
                        <a:t>Matt. 4:3</a:t>
                      </a:r>
                      <a:endParaRPr lang="en-US" sz="3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3200" dirty="0"/>
                        <a:t>Jesus</a:t>
                      </a:r>
                    </a:p>
                    <a:p>
                      <a:pPr algn="ctr"/>
                      <a:r>
                        <a:rPr lang="en-US" sz="2800" dirty="0">
                          <a:solidFill>
                            <a:srgbClr val="3333CC"/>
                          </a:solidFill>
                        </a:rPr>
                        <a:t>give all kingdoms</a:t>
                      </a:r>
                    </a:p>
                    <a:p>
                      <a:pPr algn="ctr"/>
                      <a:r>
                        <a:rPr lang="en-US" sz="2800" dirty="0"/>
                        <a:t>Matt. 4:9</a:t>
                      </a:r>
                      <a:endParaRPr lang="en-US" sz="3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3200" dirty="0"/>
                        <a:t>Jesus</a:t>
                      </a:r>
                    </a:p>
                    <a:p>
                      <a:pPr algn="ctr"/>
                      <a:r>
                        <a:rPr lang="en-US" sz="2800" dirty="0">
                          <a:solidFill>
                            <a:srgbClr val="3333CC"/>
                          </a:solidFill>
                        </a:rPr>
                        <a:t>if Son of God..</a:t>
                      </a:r>
                    </a:p>
                    <a:p>
                      <a:pPr algn="ctr"/>
                      <a:r>
                        <a:rPr lang="en-US" sz="2800" dirty="0"/>
                        <a:t>Matt. 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39172135"/>
                  </a:ext>
                </a:extLst>
              </a:tr>
            </a:tbl>
          </a:graphicData>
        </a:graphic>
      </p:graphicFrame>
    </p:spTree>
    <p:extLst>
      <p:ext uri="{BB962C8B-B14F-4D97-AF65-F5344CB8AC3E}">
        <p14:creationId xmlns:p14="http://schemas.microsoft.com/office/powerpoint/2010/main" val="36643070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2235CA-062C-9C26-94B5-12EDC406CF42}"/>
              </a:ext>
            </a:extLst>
          </p:cNvPr>
          <p:cNvSpPr txBox="1"/>
          <p:nvPr/>
        </p:nvSpPr>
        <p:spPr>
          <a:xfrm>
            <a:off x="486783" y="619467"/>
            <a:ext cx="8170433" cy="584775"/>
          </a:xfrm>
          <a:prstGeom prst="rect">
            <a:avLst/>
          </a:prstGeom>
          <a:noFill/>
        </p:spPr>
        <p:txBody>
          <a:bodyPr wrap="square">
            <a:spAutoFit/>
          </a:bodyPr>
          <a:lstStyle/>
          <a:p>
            <a:pPr marL="571500" indent="-571500" algn="ctr">
              <a:buFont typeface="+mj-lt"/>
              <a:buAutoNum type="romanUcPeriod"/>
            </a:pPr>
            <a:r>
              <a:rPr lang="en-US" sz="3200" dirty="0">
                <a:solidFill>
                  <a:srgbClr val="002060"/>
                </a:solidFill>
                <a:latin typeface="Congenial Black" panose="02000503040000020004" pitchFamily="2" charset="0"/>
              </a:rPr>
              <a:t>The Major Text</a:t>
            </a:r>
          </a:p>
        </p:txBody>
      </p:sp>
      <p:sp>
        <p:nvSpPr>
          <p:cNvPr id="4" name="TextBox 3">
            <a:extLst>
              <a:ext uri="{FF2B5EF4-FFF2-40B4-BE49-F238E27FC236}">
                <a16:creationId xmlns:a16="http://schemas.microsoft.com/office/drawing/2014/main" id="{B91FFC08-4006-C4FE-4FEB-D47EE4BBB3A0}"/>
              </a:ext>
            </a:extLst>
          </p:cNvPr>
          <p:cNvSpPr txBox="1"/>
          <p:nvPr/>
        </p:nvSpPr>
        <p:spPr>
          <a:xfrm>
            <a:off x="828339" y="1963270"/>
            <a:ext cx="7643308" cy="2246769"/>
          </a:xfrm>
          <a:prstGeom prst="rect">
            <a:avLst/>
          </a:prstGeom>
          <a:noFill/>
        </p:spPr>
        <p:txBody>
          <a:bodyPr wrap="square" rtlCol="0">
            <a:spAutoFit/>
          </a:bodyPr>
          <a:lstStyle/>
          <a:p>
            <a:pPr marL="342900" indent="-342900">
              <a:buFont typeface="+mj-lt"/>
              <a:buAutoNum type="alphaUcPeriod"/>
            </a:pPr>
            <a:r>
              <a:rPr lang="en-US" sz="2800" dirty="0"/>
              <a:t>Context</a:t>
            </a:r>
          </a:p>
          <a:p>
            <a:pPr marL="342900" indent="-342900">
              <a:buFont typeface="+mj-lt"/>
              <a:buAutoNum type="alphaUcPeriod"/>
            </a:pPr>
            <a:r>
              <a:rPr lang="en-US" sz="2800" dirty="0"/>
              <a:t>Translations</a:t>
            </a:r>
          </a:p>
          <a:p>
            <a:pPr marL="342900" indent="-342900">
              <a:buFont typeface="+mj-lt"/>
              <a:buAutoNum type="alphaUcPeriod"/>
            </a:pPr>
            <a:r>
              <a:rPr lang="en-US" sz="2800" dirty="0"/>
              <a:t>Word(s)</a:t>
            </a:r>
          </a:p>
          <a:p>
            <a:pPr marL="342900" indent="-342900">
              <a:buFont typeface="+mj-lt"/>
              <a:buAutoNum type="alphaUcPeriod"/>
            </a:pPr>
            <a:r>
              <a:rPr lang="en-US" sz="2800" dirty="0"/>
              <a:t>Illustrated (Eve and Christ)</a:t>
            </a:r>
          </a:p>
          <a:p>
            <a:pPr marL="342900" indent="-342900">
              <a:buFont typeface="+mj-lt"/>
              <a:buAutoNum type="alphaUcPeriod"/>
            </a:pPr>
            <a:r>
              <a:rPr lang="en-US" sz="2800" dirty="0"/>
              <a:t>Point of the text</a:t>
            </a:r>
          </a:p>
        </p:txBody>
      </p:sp>
      <p:sp>
        <p:nvSpPr>
          <p:cNvPr id="5" name="Oval 4">
            <a:extLst>
              <a:ext uri="{FF2B5EF4-FFF2-40B4-BE49-F238E27FC236}">
                <a16:creationId xmlns:a16="http://schemas.microsoft.com/office/drawing/2014/main" id="{5AC93CA6-4A41-5EE9-2727-829C8A9C5D43}"/>
              </a:ext>
            </a:extLst>
          </p:cNvPr>
          <p:cNvSpPr/>
          <p:nvPr/>
        </p:nvSpPr>
        <p:spPr>
          <a:xfrm>
            <a:off x="6260951" y="1110419"/>
            <a:ext cx="2624865" cy="946674"/>
          </a:xfrm>
          <a:custGeom>
            <a:avLst/>
            <a:gdLst>
              <a:gd name="connsiteX0" fmla="*/ 0 w 2624865"/>
              <a:gd name="connsiteY0" fmla="*/ 473337 h 946674"/>
              <a:gd name="connsiteX1" fmla="*/ 1312433 w 2624865"/>
              <a:gd name="connsiteY1" fmla="*/ 0 h 946674"/>
              <a:gd name="connsiteX2" fmla="*/ 2624866 w 2624865"/>
              <a:gd name="connsiteY2" fmla="*/ 473337 h 946674"/>
              <a:gd name="connsiteX3" fmla="*/ 1312433 w 2624865"/>
              <a:gd name="connsiteY3" fmla="*/ 946674 h 946674"/>
              <a:gd name="connsiteX4" fmla="*/ 0 w 2624865"/>
              <a:gd name="connsiteY4" fmla="*/ 473337 h 946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4865" h="946674" fill="none" extrusionOk="0">
                <a:moveTo>
                  <a:pt x="0" y="473337"/>
                </a:moveTo>
                <a:cubicBezTo>
                  <a:pt x="-32161" y="308655"/>
                  <a:pt x="611147" y="9250"/>
                  <a:pt x="1312433" y="0"/>
                </a:cubicBezTo>
                <a:cubicBezTo>
                  <a:pt x="2038034" y="7330"/>
                  <a:pt x="2637849" y="177336"/>
                  <a:pt x="2624866" y="473337"/>
                </a:cubicBezTo>
                <a:cubicBezTo>
                  <a:pt x="2700835" y="637610"/>
                  <a:pt x="2097855" y="949008"/>
                  <a:pt x="1312433" y="946674"/>
                </a:cubicBezTo>
                <a:cubicBezTo>
                  <a:pt x="591628" y="925176"/>
                  <a:pt x="7499" y="754665"/>
                  <a:pt x="0" y="473337"/>
                </a:cubicBezTo>
                <a:close/>
              </a:path>
              <a:path w="2624865" h="946674" stroke="0" extrusionOk="0">
                <a:moveTo>
                  <a:pt x="0" y="473337"/>
                </a:moveTo>
                <a:cubicBezTo>
                  <a:pt x="-121804" y="203640"/>
                  <a:pt x="589904" y="68445"/>
                  <a:pt x="1312433" y="0"/>
                </a:cubicBezTo>
                <a:cubicBezTo>
                  <a:pt x="2015706" y="392"/>
                  <a:pt x="2652247" y="185096"/>
                  <a:pt x="2624866" y="473337"/>
                </a:cubicBezTo>
                <a:cubicBezTo>
                  <a:pt x="2577424" y="677065"/>
                  <a:pt x="1984107" y="953303"/>
                  <a:pt x="1312433" y="946674"/>
                </a:cubicBezTo>
                <a:cubicBezTo>
                  <a:pt x="591128" y="946683"/>
                  <a:pt x="12444" y="737691"/>
                  <a:pt x="0" y="473337"/>
                </a:cubicBezTo>
                <a:close/>
              </a:path>
            </a:pathLst>
          </a:custGeom>
          <a:solidFill>
            <a:schemeClr val="tx1"/>
          </a:solidFill>
          <a:ln w="12700">
            <a:solidFill>
              <a:srgbClr val="002060"/>
            </a:solidFill>
            <a:extLst>
              <a:ext uri="{C807C97D-BFC1-408E-A445-0C87EB9F89A2}">
                <ask:lineSketchStyleProps xmlns:ask="http://schemas.microsoft.com/office/drawing/2018/sketchyshapes" sd="1900025791">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ECD693"/>
                </a:solidFill>
              </a:rPr>
              <a:t>1 John 2:16</a:t>
            </a:r>
          </a:p>
        </p:txBody>
      </p:sp>
    </p:spTree>
    <p:extLst>
      <p:ext uri="{BB962C8B-B14F-4D97-AF65-F5344CB8AC3E}">
        <p14:creationId xmlns:p14="http://schemas.microsoft.com/office/powerpoint/2010/main" val="155793727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D5062DD-2B2D-EEAA-BCB5-DBBBCF1A6A7F}"/>
              </a:ext>
            </a:extLst>
          </p:cNvPr>
          <p:cNvSpPr txBox="1"/>
          <p:nvPr/>
        </p:nvSpPr>
        <p:spPr>
          <a:xfrm>
            <a:off x="2377440" y="519058"/>
            <a:ext cx="4389120" cy="584775"/>
          </a:xfrm>
          <a:prstGeom prst="rect">
            <a:avLst/>
          </a:prstGeom>
          <a:noFill/>
        </p:spPr>
        <p:txBody>
          <a:bodyPr wrap="square" rtlCol="0">
            <a:spAutoFit/>
          </a:bodyPr>
          <a:lstStyle/>
          <a:p>
            <a:pPr algn="ctr"/>
            <a:r>
              <a:rPr lang="en-US" sz="3200" b="1" dirty="0">
                <a:solidFill>
                  <a:srgbClr val="3333CC"/>
                </a:solidFill>
              </a:rPr>
              <a:t>The Point of the Text</a:t>
            </a:r>
          </a:p>
        </p:txBody>
      </p:sp>
      <p:sp>
        <p:nvSpPr>
          <p:cNvPr id="3" name="TextBox 2">
            <a:extLst>
              <a:ext uri="{FF2B5EF4-FFF2-40B4-BE49-F238E27FC236}">
                <a16:creationId xmlns:a16="http://schemas.microsoft.com/office/drawing/2014/main" id="{5399FDA2-A32C-D37F-A35E-F22F6594003E}"/>
              </a:ext>
            </a:extLst>
          </p:cNvPr>
          <p:cNvSpPr txBox="1"/>
          <p:nvPr/>
        </p:nvSpPr>
        <p:spPr>
          <a:xfrm>
            <a:off x="1038113" y="1414631"/>
            <a:ext cx="7067774" cy="1754326"/>
          </a:xfrm>
          <a:prstGeom prst="rect">
            <a:avLst/>
          </a:prstGeom>
          <a:noFill/>
        </p:spPr>
        <p:txBody>
          <a:bodyPr wrap="square" rtlCol="0">
            <a:spAutoFit/>
          </a:bodyPr>
          <a:lstStyle/>
          <a:p>
            <a:pPr marL="457200" indent="-457200">
              <a:buFont typeface="Wingdings" panose="05000000000000000000" pitchFamily="2" charset="2"/>
              <a:buChar char="§"/>
            </a:pPr>
            <a:r>
              <a:rPr lang="en-US" sz="2400" dirty="0"/>
              <a:t>Warns against an attitude that lifts oneself above others</a:t>
            </a:r>
          </a:p>
          <a:p>
            <a:pPr marL="457200" indent="-457200">
              <a:buFont typeface="Wingdings" panose="05000000000000000000" pitchFamily="2" charset="2"/>
              <a:buChar char="§"/>
            </a:pPr>
            <a:endParaRPr lang="en-US" sz="1200" dirty="0"/>
          </a:p>
          <a:p>
            <a:pPr marL="457200" indent="-457200">
              <a:buFont typeface="Wingdings" panose="05000000000000000000" pitchFamily="2" charset="2"/>
              <a:buChar char="§"/>
            </a:pPr>
            <a:r>
              <a:rPr lang="en-US" sz="2400" dirty="0"/>
              <a:t>The same attitude that lifts one above the rule of God</a:t>
            </a:r>
          </a:p>
        </p:txBody>
      </p:sp>
      <p:sp>
        <p:nvSpPr>
          <p:cNvPr id="6" name="TextBox 5">
            <a:extLst>
              <a:ext uri="{FF2B5EF4-FFF2-40B4-BE49-F238E27FC236}">
                <a16:creationId xmlns:a16="http://schemas.microsoft.com/office/drawing/2014/main" id="{1895B788-6FDC-FD13-A9BF-4968ACA30F8D}"/>
              </a:ext>
            </a:extLst>
          </p:cNvPr>
          <p:cNvSpPr txBox="1"/>
          <p:nvPr/>
        </p:nvSpPr>
        <p:spPr>
          <a:xfrm>
            <a:off x="1538343" y="3710560"/>
            <a:ext cx="6067313" cy="1077218"/>
          </a:xfrm>
          <a:custGeom>
            <a:avLst/>
            <a:gdLst>
              <a:gd name="connsiteX0" fmla="*/ 0 w 6067313"/>
              <a:gd name="connsiteY0" fmla="*/ 0 h 1077218"/>
              <a:gd name="connsiteX1" fmla="*/ 6067313 w 6067313"/>
              <a:gd name="connsiteY1" fmla="*/ 0 h 1077218"/>
              <a:gd name="connsiteX2" fmla="*/ 6067313 w 6067313"/>
              <a:gd name="connsiteY2" fmla="*/ 1077218 h 1077218"/>
              <a:gd name="connsiteX3" fmla="*/ 0 w 6067313"/>
              <a:gd name="connsiteY3" fmla="*/ 1077218 h 1077218"/>
              <a:gd name="connsiteX4" fmla="*/ 0 w 6067313"/>
              <a:gd name="connsiteY4" fmla="*/ 0 h 1077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7313" h="1077218" fill="none" extrusionOk="0">
                <a:moveTo>
                  <a:pt x="0" y="0"/>
                </a:moveTo>
                <a:cubicBezTo>
                  <a:pt x="1203504" y="-33775"/>
                  <a:pt x="5421567" y="138873"/>
                  <a:pt x="6067313" y="0"/>
                </a:cubicBezTo>
                <a:cubicBezTo>
                  <a:pt x="5977937" y="430095"/>
                  <a:pt x="6088395" y="946670"/>
                  <a:pt x="6067313" y="1077218"/>
                </a:cubicBezTo>
                <a:cubicBezTo>
                  <a:pt x="3903345" y="939888"/>
                  <a:pt x="1849836" y="939362"/>
                  <a:pt x="0" y="1077218"/>
                </a:cubicBezTo>
                <a:cubicBezTo>
                  <a:pt x="3191" y="593894"/>
                  <a:pt x="83071" y="503636"/>
                  <a:pt x="0" y="0"/>
                </a:cubicBezTo>
                <a:close/>
              </a:path>
              <a:path w="6067313" h="1077218" stroke="0" extrusionOk="0">
                <a:moveTo>
                  <a:pt x="0" y="0"/>
                </a:moveTo>
                <a:cubicBezTo>
                  <a:pt x="2466635" y="-101487"/>
                  <a:pt x="4273663" y="-162162"/>
                  <a:pt x="6067313" y="0"/>
                </a:cubicBezTo>
                <a:cubicBezTo>
                  <a:pt x="6004275" y="116150"/>
                  <a:pt x="6155965" y="763855"/>
                  <a:pt x="6067313" y="1077218"/>
                </a:cubicBezTo>
                <a:cubicBezTo>
                  <a:pt x="3823643" y="1127283"/>
                  <a:pt x="2394046" y="918769"/>
                  <a:pt x="0" y="1077218"/>
                </a:cubicBezTo>
                <a:cubicBezTo>
                  <a:pt x="-30220" y="739139"/>
                  <a:pt x="36199" y="454064"/>
                  <a:pt x="0" y="0"/>
                </a:cubicBezTo>
                <a:close/>
              </a:path>
            </a:pathLst>
          </a:custGeom>
          <a:solidFill>
            <a:srgbClr val="FFFF00"/>
          </a:solidFill>
          <a:ln>
            <a:solidFill>
              <a:srgbClr val="3333CC"/>
            </a:solidFill>
            <a:extLst>
              <a:ext uri="{C807C97D-BFC1-408E-A445-0C87EB9F89A2}">
                <ask:lineSketchStyleProps xmlns:ask="http://schemas.microsoft.com/office/drawing/2018/sketchyshapes" sd="981765707">
                  <a:prstGeom prst="rect">
                    <a:avLst/>
                  </a:prstGeom>
                  <ask:type>
                    <ask:lineSketchCurved/>
                  </ask:type>
                </ask:lineSketchStyleProps>
              </a:ext>
            </a:extLst>
          </a:ln>
        </p:spPr>
        <p:txBody>
          <a:bodyPr wrap="square" rtlCol="0">
            <a:spAutoFit/>
          </a:bodyPr>
          <a:lstStyle/>
          <a:p>
            <a:pPr algn="ctr"/>
            <a:r>
              <a:rPr lang="en-US" sz="3200" b="1" dirty="0">
                <a:solidFill>
                  <a:srgbClr val="3333CC"/>
                </a:solidFill>
              </a:rPr>
              <a:t>Primarily because of what he has (possessions)</a:t>
            </a:r>
          </a:p>
        </p:txBody>
      </p:sp>
    </p:spTree>
    <p:extLst>
      <p:ext uri="{BB962C8B-B14F-4D97-AF65-F5344CB8AC3E}">
        <p14:creationId xmlns:p14="http://schemas.microsoft.com/office/powerpoint/2010/main" val="26943543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C3F031-9FEA-33F3-65FF-F1A47CA3487D}"/>
              </a:ext>
            </a:extLst>
          </p:cNvPr>
          <p:cNvSpPr txBox="1"/>
          <p:nvPr/>
        </p:nvSpPr>
        <p:spPr>
          <a:xfrm>
            <a:off x="1420010" y="1225074"/>
            <a:ext cx="6664362" cy="3416320"/>
          </a:xfrm>
          <a:prstGeom prst="rect">
            <a:avLst/>
          </a:prstGeom>
          <a:noFill/>
        </p:spPr>
        <p:txBody>
          <a:bodyPr wrap="square">
            <a:spAutoFit/>
          </a:bodyPr>
          <a:lstStyle/>
          <a:p>
            <a:r>
              <a:rPr lang="en-US" sz="2400" dirty="0"/>
              <a:t>The vain—glory of life, or arrogancy of living, is ostentation exhibited in the manner of living; the empty pride and pretentiousness of fashion and display. It includes the desire to gain credit which does not belong to us, and outshine our </a:t>
            </a:r>
            <a:r>
              <a:rPr lang="en-US" sz="2400" dirty="0" err="1"/>
              <a:t>neighbours</a:t>
            </a:r>
            <a:r>
              <a:rPr lang="en-US" sz="2400" dirty="0"/>
              <a:t>.</a:t>
            </a:r>
          </a:p>
          <a:p>
            <a:pPr lvl="1"/>
            <a:endParaRPr lang="en-US" sz="2400" i="0" u="none" strike="noStrike" baseline="0" dirty="0"/>
          </a:p>
          <a:p>
            <a:pPr lvl="1"/>
            <a:r>
              <a:rPr lang="en-US" sz="2400" i="0" u="none" strike="noStrike" baseline="0" dirty="0"/>
              <a:t>H. D. M. Spence-Jones, ed., </a:t>
            </a:r>
            <a:r>
              <a:rPr lang="en-US" sz="2400" i="1" u="sng" strike="noStrike" baseline="0" dirty="0">
                <a:solidFill>
                  <a:srgbClr val="0563C1"/>
                </a:solidFill>
                <a:hlinkClick r:id="rId2">
                  <a:extLst>
                    <a:ext uri="{A12FA001-AC4F-418D-AE19-62706E023703}">
                      <ahyp:hlinkClr xmlns:ahyp="http://schemas.microsoft.com/office/drawing/2018/hyperlinkcolor" val="tx"/>
                    </a:ext>
                  </a:extLst>
                </a:hlinkClick>
              </a:rPr>
              <a:t>1 John</a:t>
            </a:r>
            <a:r>
              <a:rPr lang="en-US" sz="2400" i="0" u="none" strike="noStrike" baseline="0" dirty="0">
                <a:hlinkClick r:id="rId2">
                  <a:extLst>
                    <a:ext uri="{A12FA001-AC4F-418D-AE19-62706E023703}">
                      <ahyp:hlinkClr xmlns:ahyp="http://schemas.microsoft.com/office/drawing/2018/hyperlinkcolor" val="tx"/>
                    </a:ext>
                  </a:extLst>
                </a:hlinkClick>
              </a:rPr>
              <a:t>, The Pulpit Commentary (London; New York: Funk &amp; Wagnalls Company, 1909), 24</a:t>
            </a:r>
            <a:r>
              <a:rPr lang="en-US" sz="2400" i="0" u="none" strike="noStrike" baseline="0" dirty="0">
                <a:solidFill>
                  <a:srgbClr val="0563C1"/>
                </a:solidFill>
                <a:hlinkClick r:id="rId2">
                  <a:extLst>
                    <a:ext uri="{A12FA001-AC4F-418D-AE19-62706E023703}">
                      <ahyp:hlinkClr xmlns:ahyp="http://schemas.microsoft.com/office/drawing/2018/hyperlinkcolor" val="tx"/>
                    </a:ext>
                  </a:extLst>
                </a:hlinkClick>
              </a:rPr>
              <a:t>.</a:t>
            </a:r>
          </a:p>
        </p:txBody>
      </p:sp>
    </p:spTree>
    <p:extLst>
      <p:ext uri="{BB962C8B-B14F-4D97-AF65-F5344CB8AC3E}">
        <p14:creationId xmlns:p14="http://schemas.microsoft.com/office/powerpoint/2010/main" val="31609135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7D06EE-0A45-4527-F9C8-6AD78D3CAD16}"/>
              </a:ext>
            </a:extLst>
          </p:cNvPr>
          <p:cNvSpPr txBox="1"/>
          <p:nvPr/>
        </p:nvSpPr>
        <p:spPr>
          <a:xfrm>
            <a:off x="968188" y="1269402"/>
            <a:ext cx="7229139" cy="2677656"/>
          </a:xfrm>
          <a:prstGeom prst="rect">
            <a:avLst/>
          </a:prstGeom>
          <a:noFill/>
        </p:spPr>
        <p:txBody>
          <a:bodyPr wrap="square" rtlCol="0">
            <a:spAutoFit/>
          </a:bodyPr>
          <a:lstStyle/>
          <a:p>
            <a:r>
              <a:rPr lang="en-US" sz="2400" dirty="0"/>
              <a:t>It refers to whatever there is that tends to promote pride, or that is an index of pride, such as the ostentatious display of dress, equipage, furniture, &amp;c.</a:t>
            </a:r>
          </a:p>
          <a:p>
            <a:pPr lvl="1"/>
            <a:endParaRPr lang="en-US" sz="2400" b="0" i="0" u="none" strike="noStrike" baseline="0" dirty="0"/>
          </a:p>
          <a:p>
            <a:pPr lvl="1"/>
            <a:r>
              <a:rPr lang="en-US" sz="2400" b="0" i="0" u="none" strike="noStrike" baseline="0" dirty="0"/>
              <a:t>Albert Barnes, </a:t>
            </a:r>
            <a:r>
              <a:rPr lang="en-US" sz="2400" i="1" u="sng" dirty="0"/>
              <a:t>Notes on the New Testament: James to Jude</a:t>
            </a:r>
            <a:r>
              <a:rPr lang="en-US" sz="2400" dirty="0"/>
              <a:t>, ed. Robert Frew (London: Blackie &amp; Son, 1884–1885), 300.</a:t>
            </a:r>
          </a:p>
        </p:txBody>
      </p:sp>
    </p:spTree>
    <p:extLst>
      <p:ext uri="{BB962C8B-B14F-4D97-AF65-F5344CB8AC3E}">
        <p14:creationId xmlns:p14="http://schemas.microsoft.com/office/powerpoint/2010/main" val="28083090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EA2FAE-06B7-9376-2216-A363E46AFCE3}"/>
              </a:ext>
            </a:extLst>
          </p:cNvPr>
          <p:cNvSpPr txBox="1"/>
          <p:nvPr/>
        </p:nvSpPr>
        <p:spPr>
          <a:xfrm>
            <a:off x="973568" y="543262"/>
            <a:ext cx="7444291" cy="6001643"/>
          </a:xfrm>
          <a:prstGeom prst="rect">
            <a:avLst/>
          </a:prstGeom>
          <a:noFill/>
        </p:spPr>
        <p:txBody>
          <a:bodyPr wrap="square" rtlCol="0">
            <a:spAutoFit/>
          </a:bodyPr>
          <a:lstStyle/>
          <a:p>
            <a:r>
              <a:rPr lang="el-GR" sz="2400" dirty="0"/>
              <a:t>Ἀλαζονεία</a:t>
            </a:r>
            <a:r>
              <a:rPr lang="en-US" sz="2400" dirty="0"/>
              <a:t> = </a:t>
            </a:r>
            <a:r>
              <a:rPr lang="en-US" sz="2400" dirty="0">
                <a:highlight>
                  <a:srgbClr val="FFFF00"/>
                </a:highlight>
              </a:rPr>
              <a:t>hollow, vainglorious pretense</a:t>
            </a:r>
            <a:r>
              <a:rPr lang="en-US" sz="2400" dirty="0"/>
              <a:t>. It is followed by the objective genitive </a:t>
            </a:r>
            <a:r>
              <a:rPr lang="el-GR" sz="2400" dirty="0"/>
              <a:t>τοῦ βίου</a:t>
            </a:r>
            <a:r>
              <a:rPr lang="en-US" sz="2400" dirty="0"/>
              <a:t>, the </a:t>
            </a:r>
            <a:r>
              <a:rPr lang="en-US" sz="2400" i="1" dirty="0"/>
              <a:t>vita </a:t>
            </a:r>
            <a:r>
              <a:rPr lang="en-US" sz="2400" i="1" dirty="0" err="1"/>
              <a:t>quam</a:t>
            </a:r>
            <a:r>
              <a:rPr lang="en-US" sz="2400" i="1" dirty="0"/>
              <a:t> </a:t>
            </a:r>
            <a:r>
              <a:rPr lang="en-US" sz="2400" i="1" dirty="0" err="1"/>
              <a:t>vivimus</a:t>
            </a:r>
            <a:r>
              <a:rPr lang="en-US" sz="2400" i="1" dirty="0"/>
              <a:t> as distinct from </a:t>
            </a:r>
            <a:r>
              <a:rPr lang="el-GR" sz="2400" i="1" dirty="0"/>
              <a:t>ζωή</a:t>
            </a:r>
            <a:r>
              <a:rPr lang="en-US" sz="2400" i="1" dirty="0"/>
              <a:t>, the vita qua </a:t>
            </a:r>
            <a:r>
              <a:rPr lang="en-US" sz="2400" i="1" dirty="0" err="1"/>
              <a:t>vivimus</a:t>
            </a:r>
            <a:r>
              <a:rPr lang="en-US" sz="2400" i="1" dirty="0"/>
              <a:t>. </a:t>
            </a:r>
            <a:r>
              <a:rPr lang="en-US" sz="2400" i="1" dirty="0">
                <a:highlight>
                  <a:srgbClr val="FFFF00"/>
                </a:highlight>
              </a:rPr>
              <a:t>This pretense does not ask regarding the Father’s will but acts as though it had the sovereign direction of its course of life</a:t>
            </a:r>
            <a:r>
              <a:rPr lang="en-US" sz="2400" i="1" dirty="0"/>
              <a:t>; see James 4:16, and G. K. 227. The translations “the pride of life” (A. V.), “the vainglory of life” (R.V.) convey a wrong idea; </a:t>
            </a:r>
            <a:r>
              <a:rPr lang="en-US" sz="2400" i="1" dirty="0">
                <a:highlight>
                  <a:srgbClr val="FFFF00"/>
                </a:highlight>
              </a:rPr>
              <a:t>John has in mind that hollow arrogance which presumes that it can decide and direct the course of life without God, determine what it will do, gain, achieve, enjoy.</a:t>
            </a:r>
          </a:p>
          <a:p>
            <a:pPr lvl="1"/>
            <a:endParaRPr lang="en-US" sz="2400" dirty="0"/>
          </a:p>
          <a:p>
            <a:r>
              <a:rPr lang="en-US" sz="2400" b="0" i="0" u="none" strike="noStrike" baseline="0" dirty="0"/>
              <a:t> R. C. H. Lenski, </a:t>
            </a:r>
            <a:r>
              <a:rPr lang="en-US" sz="2400" b="0" i="1" u="sng" strike="noStrike" baseline="0" dirty="0">
                <a:solidFill>
                  <a:srgbClr val="0563C1"/>
                </a:solidFill>
                <a:hlinkClick r:id="rId2">
                  <a:extLst>
                    <a:ext uri="{A12FA001-AC4F-418D-AE19-62706E023703}">
                      <ahyp:hlinkClr xmlns:ahyp="http://schemas.microsoft.com/office/drawing/2018/hyperlinkcolor" val="tx"/>
                    </a:ext>
                  </a:extLst>
                </a:hlinkClick>
              </a:rPr>
              <a:t>The Interpretation of the Epistles of St. Peter, St. John and St. Jude</a:t>
            </a:r>
            <a:r>
              <a:rPr lang="en-US" sz="2400" b="0" i="0" u="none" strike="noStrike" baseline="0" dirty="0">
                <a:hlinkClick r:id="rId2">
                  <a:extLst>
                    <a:ext uri="{A12FA001-AC4F-418D-AE19-62706E023703}">
                      <ahyp:hlinkClr xmlns:ahyp="http://schemas.microsoft.com/office/drawing/2018/hyperlinkcolor" val="tx"/>
                    </a:ext>
                  </a:extLst>
                </a:hlinkClick>
              </a:rPr>
              <a:t> (Minneapolis, MN: Augsburg Publishing House, 1966), 426.</a:t>
            </a:r>
          </a:p>
          <a:p>
            <a:endParaRPr lang="en-US" sz="2400" dirty="0"/>
          </a:p>
        </p:txBody>
      </p:sp>
    </p:spTree>
    <p:extLst>
      <p:ext uri="{BB962C8B-B14F-4D97-AF65-F5344CB8AC3E}">
        <p14:creationId xmlns:p14="http://schemas.microsoft.com/office/powerpoint/2010/main" val="25214004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E90EFD-308E-4FB0-FF36-2CCD476BBCD4}"/>
              </a:ext>
            </a:extLst>
          </p:cNvPr>
          <p:cNvSpPr txBox="1"/>
          <p:nvPr/>
        </p:nvSpPr>
        <p:spPr>
          <a:xfrm>
            <a:off x="952052" y="1151068"/>
            <a:ext cx="7229139" cy="3785652"/>
          </a:xfrm>
          <a:prstGeom prst="rect">
            <a:avLst/>
          </a:prstGeom>
          <a:noFill/>
        </p:spPr>
        <p:txBody>
          <a:bodyPr wrap="square" rtlCol="0">
            <a:spAutoFit/>
          </a:bodyPr>
          <a:lstStyle/>
          <a:p>
            <a:r>
              <a:rPr lang="en-US" sz="2400" dirty="0"/>
              <a:t>The boasting of what he has and does paraphrases the Greek </a:t>
            </a:r>
            <a:r>
              <a:rPr lang="en-US" sz="2400" i="1" dirty="0" err="1"/>
              <a:t>hē</a:t>
            </a:r>
            <a:r>
              <a:rPr lang="en-US" sz="2400" i="1" dirty="0"/>
              <a:t> </a:t>
            </a:r>
            <a:r>
              <a:rPr lang="en-US" sz="2400" i="1" dirty="0" err="1"/>
              <a:t>alazoneia</a:t>
            </a:r>
            <a:r>
              <a:rPr lang="en-US" sz="2400" i="1" dirty="0"/>
              <a:t> </a:t>
            </a:r>
            <a:r>
              <a:rPr lang="en-US" sz="2400" i="1" dirty="0" err="1"/>
              <a:t>tou</a:t>
            </a:r>
            <a:r>
              <a:rPr lang="en-US" sz="2400" i="1" dirty="0"/>
              <a:t> </a:t>
            </a:r>
            <a:r>
              <a:rPr lang="en-US" sz="2400" i="1" dirty="0" err="1"/>
              <a:t>biou</a:t>
            </a:r>
            <a:r>
              <a:rPr lang="en-US" sz="2400" i="1" dirty="0"/>
              <a:t> (lit., “the pretension of human life”), which signifies a proud and ostentatious way of life</a:t>
            </a:r>
          </a:p>
          <a:p>
            <a:pPr lvl="1"/>
            <a:endParaRPr lang="en-US" sz="2400" dirty="0"/>
          </a:p>
          <a:p>
            <a:r>
              <a:rPr lang="en-US" sz="2400" i="0" u="none" strike="noStrike" baseline="0" dirty="0"/>
              <a:t> John F. Walvoord and Roy B. </a:t>
            </a:r>
            <a:r>
              <a:rPr lang="en-US" sz="2400" i="0" u="none" strike="noStrike" baseline="0" dirty="0" err="1"/>
              <a:t>Zuck</a:t>
            </a:r>
            <a:r>
              <a:rPr lang="en-US" sz="2400" i="0" u="none" strike="noStrike" baseline="0" dirty="0"/>
              <a:t>, Dallas Theological Seminary, </a:t>
            </a:r>
            <a:r>
              <a:rPr lang="en-US" sz="2400" i="1" u="sng" dirty="0"/>
              <a:t>The Bible Knowledge Commentary: An Exposition of the Scriptures</a:t>
            </a:r>
            <a:r>
              <a:rPr lang="en-US" sz="2400" dirty="0"/>
              <a:t>, vol. 2 (Wheaton, IL: Victor Books, 1985), 891.</a:t>
            </a:r>
          </a:p>
          <a:p>
            <a:endParaRPr lang="en-US" sz="2400" dirty="0"/>
          </a:p>
        </p:txBody>
      </p:sp>
    </p:spTree>
    <p:extLst>
      <p:ext uri="{BB962C8B-B14F-4D97-AF65-F5344CB8AC3E}">
        <p14:creationId xmlns:p14="http://schemas.microsoft.com/office/powerpoint/2010/main" val="793703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D3BE53-6623-0BB7-9FC1-929E24273DD8}"/>
              </a:ext>
            </a:extLst>
          </p:cNvPr>
          <p:cNvSpPr/>
          <p:nvPr/>
        </p:nvSpPr>
        <p:spPr>
          <a:xfrm>
            <a:off x="158773" y="207646"/>
            <a:ext cx="8826455" cy="144655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8800" b="1" cap="none" spc="0" dirty="0">
                <a:ln/>
                <a:solidFill>
                  <a:schemeClr val="bg1"/>
                </a:solidFill>
                <a:effectLst>
                  <a:outerShdw blurRad="38100" dist="38100" dir="2700000" algn="tl">
                    <a:srgbClr val="000000">
                      <a:alpha val="43137"/>
                    </a:srgbClr>
                  </a:outerShdw>
                </a:effectLst>
                <a:latin typeface="Congenial Black" panose="02000503040000020004" pitchFamily="2" charset="0"/>
              </a:rPr>
              <a:t>The Pride of Life</a:t>
            </a:r>
          </a:p>
        </p:txBody>
      </p:sp>
      <p:sp>
        <p:nvSpPr>
          <p:cNvPr id="8" name="Rectangle: Rounded Corners 7">
            <a:extLst>
              <a:ext uri="{FF2B5EF4-FFF2-40B4-BE49-F238E27FC236}">
                <a16:creationId xmlns:a16="http://schemas.microsoft.com/office/drawing/2014/main" id="{09950472-C167-9429-74BC-A3AE030360F9}"/>
              </a:ext>
            </a:extLst>
          </p:cNvPr>
          <p:cNvSpPr/>
          <p:nvPr/>
        </p:nvSpPr>
        <p:spPr>
          <a:xfrm>
            <a:off x="849854" y="1926523"/>
            <a:ext cx="7444292" cy="988934"/>
          </a:xfrm>
          <a:custGeom>
            <a:avLst/>
            <a:gdLst>
              <a:gd name="connsiteX0" fmla="*/ 0 w 7444292"/>
              <a:gd name="connsiteY0" fmla="*/ 78867 h 988934"/>
              <a:gd name="connsiteX1" fmla="*/ 78867 w 7444292"/>
              <a:gd name="connsiteY1" fmla="*/ 0 h 988934"/>
              <a:gd name="connsiteX2" fmla="*/ 7365425 w 7444292"/>
              <a:gd name="connsiteY2" fmla="*/ 0 h 988934"/>
              <a:gd name="connsiteX3" fmla="*/ 7444292 w 7444292"/>
              <a:gd name="connsiteY3" fmla="*/ 78867 h 988934"/>
              <a:gd name="connsiteX4" fmla="*/ 7444292 w 7444292"/>
              <a:gd name="connsiteY4" fmla="*/ 910067 h 988934"/>
              <a:gd name="connsiteX5" fmla="*/ 7365425 w 7444292"/>
              <a:gd name="connsiteY5" fmla="*/ 988934 h 988934"/>
              <a:gd name="connsiteX6" fmla="*/ 78867 w 7444292"/>
              <a:gd name="connsiteY6" fmla="*/ 988934 h 988934"/>
              <a:gd name="connsiteX7" fmla="*/ 0 w 7444292"/>
              <a:gd name="connsiteY7" fmla="*/ 910067 h 988934"/>
              <a:gd name="connsiteX8" fmla="*/ 0 w 7444292"/>
              <a:gd name="connsiteY8" fmla="*/ 78867 h 98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44292" h="988934" fill="none" extrusionOk="0">
                <a:moveTo>
                  <a:pt x="0" y="78867"/>
                </a:moveTo>
                <a:cubicBezTo>
                  <a:pt x="144" y="39220"/>
                  <a:pt x="39743" y="7440"/>
                  <a:pt x="78867" y="0"/>
                </a:cubicBezTo>
                <a:cubicBezTo>
                  <a:pt x="1159560" y="72427"/>
                  <a:pt x="4910252" y="61419"/>
                  <a:pt x="7365425" y="0"/>
                </a:cubicBezTo>
                <a:cubicBezTo>
                  <a:pt x="7408521" y="-3174"/>
                  <a:pt x="7442774" y="34851"/>
                  <a:pt x="7444292" y="78867"/>
                </a:cubicBezTo>
                <a:cubicBezTo>
                  <a:pt x="7382104" y="480113"/>
                  <a:pt x="7491147" y="559158"/>
                  <a:pt x="7444292" y="910067"/>
                </a:cubicBezTo>
                <a:cubicBezTo>
                  <a:pt x="7445506" y="947461"/>
                  <a:pt x="7405972" y="985560"/>
                  <a:pt x="7365425" y="988934"/>
                </a:cubicBezTo>
                <a:cubicBezTo>
                  <a:pt x="4546679" y="1018761"/>
                  <a:pt x="3615814" y="909628"/>
                  <a:pt x="78867" y="988934"/>
                </a:cubicBezTo>
                <a:cubicBezTo>
                  <a:pt x="42042" y="988173"/>
                  <a:pt x="-1753" y="953971"/>
                  <a:pt x="0" y="910067"/>
                </a:cubicBezTo>
                <a:cubicBezTo>
                  <a:pt x="67805" y="549553"/>
                  <a:pt x="32538" y="196195"/>
                  <a:pt x="0" y="78867"/>
                </a:cubicBezTo>
                <a:close/>
              </a:path>
              <a:path w="7444292" h="988934" stroke="0" extrusionOk="0">
                <a:moveTo>
                  <a:pt x="0" y="78867"/>
                </a:moveTo>
                <a:cubicBezTo>
                  <a:pt x="970" y="35574"/>
                  <a:pt x="37883" y="5361"/>
                  <a:pt x="78867" y="0"/>
                </a:cubicBezTo>
                <a:cubicBezTo>
                  <a:pt x="1563747" y="123000"/>
                  <a:pt x="5218844" y="-96860"/>
                  <a:pt x="7365425" y="0"/>
                </a:cubicBezTo>
                <a:cubicBezTo>
                  <a:pt x="7405145" y="-2924"/>
                  <a:pt x="7446051" y="31764"/>
                  <a:pt x="7444292" y="78867"/>
                </a:cubicBezTo>
                <a:cubicBezTo>
                  <a:pt x="7447969" y="223404"/>
                  <a:pt x="7425175" y="513674"/>
                  <a:pt x="7444292" y="910067"/>
                </a:cubicBezTo>
                <a:cubicBezTo>
                  <a:pt x="7442749" y="954183"/>
                  <a:pt x="7405389" y="988346"/>
                  <a:pt x="7365425" y="988934"/>
                </a:cubicBezTo>
                <a:cubicBezTo>
                  <a:pt x="5563012" y="828227"/>
                  <a:pt x="1441984" y="1028601"/>
                  <a:pt x="78867" y="988934"/>
                </a:cubicBezTo>
                <a:cubicBezTo>
                  <a:pt x="29416" y="987743"/>
                  <a:pt x="-2753" y="952377"/>
                  <a:pt x="0" y="910067"/>
                </a:cubicBezTo>
                <a:cubicBezTo>
                  <a:pt x="27728" y="644860"/>
                  <a:pt x="49726" y="415883"/>
                  <a:pt x="0" y="78867"/>
                </a:cubicBezTo>
                <a:close/>
              </a:path>
            </a:pathLst>
          </a:custGeom>
          <a:solidFill>
            <a:schemeClr val="accent4">
              <a:lumMod val="40000"/>
              <a:lumOff val="60000"/>
              <a:alpha val="83922"/>
            </a:schemeClr>
          </a:solidFill>
          <a:ln w="19050">
            <a:extLst>
              <a:ext uri="{C807C97D-BFC1-408E-A445-0C87EB9F89A2}">
                <ask:lineSketchStyleProps xmlns:ask="http://schemas.microsoft.com/office/drawing/2018/sketchyshapes" sd="852854689">
                  <a:prstGeom prst="roundRect">
                    <a:avLst>
                      <a:gd name="adj" fmla="val 7975"/>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chemeClr val="accent1">
                    <a:lumMod val="60000"/>
                    <a:lumOff val="40000"/>
                  </a:schemeClr>
                </a:solidFill>
                <a:latin typeface="Congenial Black" panose="02000503040000020004" pitchFamily="2" charset="0"/>
              </a:rPr>
              <a:t>The Major Text</a:t>
            </a:r>
          </a:p>
        </p:txBody>
      </p:sp>
      <p:sp>
        <p:nvSpPr>
          <p:cNvPr id="9" name="Rectangle: Rounded Corners 8">
            <a:extLst>
              <a:ext uri="{FF2B5EF4-FFF2-40B4-BE49-F238E27FC236}">
                <a16:creationId xmlns:a16="http://schemas.microsoft.com/office/drawing/2014/main" id="{31249F8C-8B20-3210-4031-B2123E046EBF}"/>
              </a:ext>
            </a:extLst>
          </p:cNvPr>
          <p:cNvSpPr/>
          <p:nvPr/>
        </p:nvSpPr>
        <p:spPr>
          <a:xfrm>
            <a:off x="849854" y="3139103"/>
            <a:ext cx="7444292" cy="988934"/>
          </a:xfrm>
          <a:custGeom>
            <a:avLst/>
            <a:gdLst>
              <a:gd name="connsiteX0" fmla="*/ 0 w 7444292"/>
              <a:gd name="connsiteY0" fmla="*/ 78867 h 988934"/>
              <a:gd name="connsiteX1" fmla="*/ 78867 w 7444292"/>
              <a:gd name="connsiteY1" fmla="*/ 0 h 988934"/>
              <a:gd name="connsiteX2" fmla="*/ 7365425 w 7444292"/>
              <a:gd name="connsiteY2" fmla="*/ 0 h 988934"/>
              <a:gd name="connsiteX3" fmla="*/ 7444292 w 7444292"/>
              <a:gd name="connsiteY3" fmla="*/ 78867 h 988934"/>
              <a:gd name="connsiteX4" fmla="*/ 7444292 w 7444292"/>
              <a:gd name="connsiteY4" fmla="*/ 910067 h 988934"/>
              <a:gd name="connsiteX5" fmla="*/ 7365425 w 7444292"/>
              <a:gd name="connsiteY5" fmla="*/ 988934 h 988934"/>
              <a:gd name="connsiteX6" fmla="*/ 78867 w 7444292"/>
              <a:gd name="connsiteY6" fmla="*/ 988934 h 988934"/>
              <a:gd name="connsiteX7" fmla="*/ 0 w 7444292"/>
              <a:gd name="connsiteY7" fmla="*/ 910067 h 988934"/>
              <a:gd name="connsiteX8" fmla="*/ 0 w 7444292"/>
              <a:gd name="connsiteY8" fmla="*/ 78867 h 98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44292" h="988934" fill="none" extrusionOk="0">
                <a:moveTo>
                  <a:pt x="0" y="78867"/>
                </a:moveTo>
                <a:cubicBezTo>
                  <a:pt x="144" y="39220"/>
                  <a:pt x="39743" y="7440"/>
                  <a:pt x="78867" y="0"/>
                </a:cubicBezTo>
                <a:cubicBezTo>
                  <a:pt x="1159560" y="72427"/>
                  <a:pt x="4910252" y="61419"/>
                  <a:pt x="7365425" y="0"/>
                </a:cubicBezTo>
                <a:cubicBezTo>
                  <a:pt x="7408521" y="-3174"/>
                  <a:pt x="7442774" y="34851"/>
                  <a:pt x="7444292" y="78867"/>
                </a:cubicBezTo>
                <a:cubicBezTo>
                  <a:pt x="7382104" y="480113"/>
                  <a:pt x="7491147" y="559158"/>
                  <a:pt x="7444292" y="910067"/>
                </a:cubicBezTo>
                <a:cubicBezTo>
                  <a:pt x="7445506" y="947461"/>
                  <a:pt x="7405972" y="985560"/>
                  <a:pt x="7365425" y="988934"/>
                </a:cubicBezTo>
                <a:cubicBezTo>
                  <a:pt x="4546679" y="1018761"/>
                  <a:pt x="3615814" y="909628"/>
                  <a:pt x="78867" y="988934"/>
                </a:cubicBezTo>
                <a:cubicBezTo>
                  <a:pt x="42042" y="988173"/>
                  <a:pt x="-1753" y="953971"/>
                  <a:pt x="0" y="910067"/>
                </a:cubicBezTo>
                <a:cubicBezTo>
                  <a:pt x="67805" y="549553"/>
                  <a:pt x="32538" y="196195"/>
                  <a:pt x="0" y="78867"/>
                </a:cubicBezTo>
                <a:close/>
              </a:path>
              <a:path w="7444292" h="988934" stroke="0" extrusionOk="0">
                <a:moveTo>
                  <a:pt x="0" y="78867"/>
                </a:moveTo>
                <a:cubicBezTo>
                  <a:pt x="970" y="35574"/>
                  <a:pt x="37883" y="5361"/>
                  <a:pt x="78867" y="0"/>
                </a:cubicBezTo>
                <a:cubicBezTo>
                  <a:pt x="1563747" y="123000"/>
                  <a:pt x="5218844" y="-96860"/>
                  <a:pt x="7365425" y="0"/>
                </a:cubicBezTo>
                <a:cubicBezTo>
                  <a:pt x="7405145" y="-2924"/>
                  <a:pt x="7446051" y="31764"/>
                  <a:pt x="7444292" y="78867"/>
                </a:cubicBezTo>
                <a:cubicBezTo>
                  <a:pt x="7447969" y="223404"/>
                  <a:pt x="7425175" y="513674"/>
                  <a:pt x="7444292" y="910067"/>
                </a:cubicBezTo>
                <a:cubicBezTo>
                  <a:pt x="7442749" y="954183"/>
                  <a:pt x="7405389" y="988346"/>
                  <a:pt x="7365425" y="988934"/>
                </a:cubicBezTo>
                <a:cubicBezTo>
                  <a:pt x="5563012" y="828227"/>
                  <a:pt x="1441984" y="1028601"/>
                  <a:pt x="78867" y="988934"/>
                </a:cubicBezTo>
                <a:cubicBezTo>
                  <a:pt x="29416" y="987743"/>
                  <a:pt x="-2753" y="952377"/>
                  <a:pt x="0" y="910067"/>
                </a:cubicBezTo>
                <a:cubicBezTo>
                  <a:pt x="27728" y="644860"/>
                  <a:pt x="49726" y="415883"/>
                  <a:pt x="0" y="78867"/>
                </a:cubicBezTo>
                <a:close/>
              </a:path>
            </a:pathLst>
          </a:custGeom>
          <a:solidFill>
            <a:schemeClr val="accent4">
              <a:lumMod val="40000"/>
              <a:lumOff val="60000"/>
              <a:alpha val="83922"/>
            </a:schemeClr>
          </a:solidFill>
          <a:ln w="19050">
            <a:extLst>
              <a:ext uri="{C807C97D-BFC1-408E-A445-0C87EB9F89A2}">
                <ask:lineSketchStyleProps xmlns:ask="http://schemas.microsoft.com/office/drawing/2018/sketchyshapes" sd="852854689">
                  <a:prstGeom prst="roundRect">
                    <a:avLst>
                      <a:gd name="adj" fmla="val 7975"/>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startAt="2"/>
            </a:pPr>
            <a:r>
              <a:rPr lang="en-US" sz="3200" dirty="0">
                <a:solidFill>
                  <a:srgbClr val="002060"/>
                </a:solidFill>
                <a:latin typeface="Congenial Black" panose="02000503040000020004" pitchFamily="2" charset="0"/>
              </a:rPr>
              <a:t> The Root Problem</a:t>
            </a:r>
          </a:p>
        </p:txBody>
      </p:sp>
    </p:spTree>
    <p:extLst>
      <p:ext uri="{BB962C8B-B14F-4D97-AF65-F5344CB8AC3E}">
        <p14:creationId xmlns:p14="http://schemas.microsoft.com/office/powerpoint/2010/main" val="2543265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EB70CC-35F1-39AD-569C-19A5DBAC34F0}"/>
              </a:ext>
            </a:extLst>
          </p:cNvPr>
          <p:cNvSpPr txBox="1"/>
          <p:nvPr/>
        </p:nvSpPr>
        <p:spPr>
          <a:xfrm>
            <a:off x="510988" y="592574"/>
            <a:ext cx="8148918" cy="584775"/>
          </a:xfrm>
          <a:prstGeom prst="rect">
            <a:avLst/>
          </a:prstGeom>
          <a:noFill/>
        </p:spPr>
        <p:txBody>
          <a:bodyPr wrap="square">
            <a:spAutoFit/>
          </a:bodyPr>
          <a:lstStyle/>
          <a:p>
            <a:pPr marL="400050" indent="-400050" algn="ctr">
              <a:buFont typeface="+mj-lt"/>
              <a:buAutoNum type="romanUcPeriod" startAt="2"/>
            </a:pPr>
            <a:r>
              <a:rPr lang="en-US" sz="3200" dirty="0">
                <a:solidFill>
                  <a:srgbClr val="002060"/>
                </a:solidFill>
                <a:latin typeface="Congenial Black" panose="02000503040000020004" pitchFamily="2" charset="0"/>
              </a:rPr>
              <a:t>The Root Problem</a:t>
            </a:r>
            <a:endParaRPr lang="en-US" sz="3200" dirty="0"/>
          </a:p>
        </p:txBody>
      </p:sp>
      <p:sp>
        <p:nvSpPr>
          <p:cNvPr id="4" name="TextBox 3">
            <a:extLst>
              <a:ext uri="{FF2B5EF4-FFF2-40B4-BE49-F238E27FC236}">
                <a16:creationId xmlns:a16="http://schemas.microsoft.com/office/drawing/2014/main" id="{554862D6-FD51-4769-236C-5747E84BB9CB}"/>
              </a:ext>
            </a:extLst>
          </p:cNvPr>
          <p:cNvSpPr txBox="1"/>
          <p:nvPr/>
        </p:nvSpPr>
        <p:spPr>
          <a:xfrm>
            <a:off x="828339" y="2382816"/>
            <a:ext cx="7643308" cy="3539430"/>
          </a:xfrm>
          <a:prstGeom prst="rect">
            <a:avLst/>
          </a:prstGeom>
          <a:noFill/>
        </p:spPr>
        <p:txBody>
          <a:bodyPr wrap="square" rtlCol="0">
            <a:spAutoFit/>
          </a:bodyPr>
          <a:lstStyle/>
          <a:p>
            <a:pPr marL="342900" indent="-342900">
              <a:buFont typeface="+mj-lt"/>
              <a:buAutoNum type="alphaUcPeriod"/>
            </a:pPr>
            <a:r>
              <a:rPr lang="en-US" sz="2800" dirty="0"/>
              <a:t>The proud think too highly of self (Rom. 12:3)</a:t>
            </a:r>
          </a:p>
          <a:p>
            <a:pPr marL="342900" indent="-342900">
              <a:buFont typeface="+mj-lt"/>
              <a:buAutoNum type="alphaUcPeriod"/>
            </a:pPr>
            <a:r>
              <a:rPr lang="en-US" sz="2800" dirty="0"/>
              <a:t>The proud dethrone God for self (Rom. 1:30)</a:t>
            </a:r>
          </a:p>
          <a:p>
            <a:pPr marL="342900" indent="-342900">
              <a:buFont typeface="+mj-lt"/>
              <a:buAutoNum type="alphaUcPeriod"/>
            </a:pPr>
            <a:r>
              <a:rPr lang="en-US" sz="2800" dirty="0"/>
              <a:t>Pride is a sin (Prov. 21:4)</a:t>
            </a:r>
          </a:p>
          <a:p>
            <a:pPr marL="342900" indent="-342900">
              <a:buFont typeface="+mj-lt"/>
              <a:buAutoNum type="alphaUcPeriod"/>
            </a:pPr>
            <a:r>
              <a:rPr lang="en-US" sz="2800" dirty="0"/>
              <a:t>The proud are self willed (Prov. 13:10; 28:25)</a:t>
            </a:r>
          </a:p>
          <a:p>
            <a:pPr marL="342900" indent="-342900">
              <a:buFont typeface="+mj-lt"/>
              <a:buAutoNum type="alphaUcPeriod"/>
            </a:pPr>
            <a:r>
              <a:rPr lang="en-US" sz="2800" dirty="0"/>
              <a:t>The proud do not submit to God (Matt. 18:3)</a:t>
            </a:r>
          </a:p>
          <a:p>
            <a:pPr marL="342900" indent="-342900">
              <a:buFont typeface="+mj-lt"/>
              <a:buAutoNum type="alphaUcPeriod"/>
            </a:pPr>
            <a:r>
              <a:rPr lang="en-US" sz="2800" dirty="0"/>
              <a:t>God opposes the proud (Prov. 3:34; Jas. 4:6; 1 Pet. 5:5-6)</a:t>
            </a:r>
          </a:p>
          <a:p>
            <a:pPr marL="342900" indent="-342900">
              <a:buFont typeface="+mj-lt"/>
              <a:buAutoNum type="alphaUcPeriod"/>
            </a:pPr>
            <a:r>
              <a:rPr lang="en-US" sz="2800" dirty="0"/>
              <a:t>The proud will fall (Prov. 16:18)</a:t>
            </a:r>
          </a:p>
        </p:txBody>
      </p:sp>
      <p:sp>
        <p:nvSpPr>
          <p:cNvPr id="5" name="Oval 4">
            <a:extLst>
              <a:ext uri="{FF2B5EF4-FFF2-40B4-BE49-F238E27FC236}">
                <a16:creationId xmlns:a16="http://schemas.microsoft.com/office/drawing/2014/main" id="{B3D1907B-6F42-63BE-618C-2868A466E6F3}"/>
              </a:ext>
            </a:extLst>
          </p:cNvPr>
          <p:cNvSpPr/>
          <p:nvPr/>
        </p:nvSpPr>
        <p:spPr>
          <a:xfrm>
            <a:off x="2732442" y="1270439"/>
            <a:ext cx="3584986" cy="1019287"/>
          </a:xfrm>
          <a:custGeom>
            <a:avLst/>
            <a:gdLst>
              <a:gd name="connsiteX0" fmla="*/ 0 w 3584986"/>
              <a:gd name="connsiteY0" fmla="*/ 509644 h 1019287"/>
              <a:gd name="connsiteX1" fmla="*/ 1792493 w 3584986"/>
              <a:gd name="connsiteY1" fmla="*/ 0 h 1019287"/>
              <a:gd name="connsiteX2" fmla="*/ 3584986 w 3584986"/>
              <a:gd name="connsiteY2" fmla="*/ 509644 h 1019287"/>
              <a:gd name="connsiteX3" fmla="*/ 1792493 w 3584986"/>
              <a:gd name="connsiteY3" fmla="*/ 1019288 h 1019287"/>
              <a:gd name="connsiteX4" fmla="*/ 0 w 3584986"/>
              <a:gd name="connsiteY4" fmla="*/ 509644 h 1019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4986" h="1019287" fill="none" extrusionOk="0">
                <a:moveTo>
                  <a:pt x="0" y="509644"/>
                </a:moveTo>
                <a:cubicBezTo>
                  <a:pt x="-17325" y="280287"/>
                  <a:pt x="855749" y="20905"/>
                  <a:pt x="1792493" y="0"/>
                </a:cubicBezTo>
                <a:cubicBezTo>
                  <a:pt x="2788089" y="53994"/>
                  <a:pt x="3586271" y="224752"/>
                  <a:pt x="3584986" y="509644"/>
                </a:cubicBezTo>
                <a:cubicBezTo>
                  <a:pt x="3659801" y="695445"/>
                  <a:pt x="2891330" y="1023483"/>
                  <a:pt x="1792493" y="1019288"/>
                </a:cubicBezTo>
                <a:cubicBezTo>
                  <a:pt x="806166" y="999879"/>
                  <a:pt x="14848" y="830538"/>
                  <a:pt x="0" y="509644"/>
                </a:cubicBezTo>
                <a:close/>
              </a:path>
              <a:path w="3584986" h="1019287" stroke="0" extrusionOk="0">
                <a:moveTo>
                  <a:pt x="0" y="509644"/>
                </a:moveTo>
                <a:cubicBezTo>
                  <a:pt x="-25007" y="226475"/>
                  <a:pt x="807368" y="143599"/>
                  <a:pt x="1792493" y="0"/>
                </a:cubicBezTo>
                <a:cubicBezTo>
                  <a:pt x="2764303" y="330"/>
                  <a:pt x="3594431" y="218922"/>
                  <a:pt x="3584986" y="509644"/>
                </a:cubicBezTo>
                <a:cubicBezTo>
                  <a:pt x="3525096" y="718287"/>
                  <a:pt x="2620816" y="1039443"/>
                  <a:pt x="1792493" y="1019288"/>
                </a:cubicBezTo>
                <a:cubicBezTo>
                  <a:pt x="827495" y="1019352"/>
                  <a:pt x="37171" y="799886"/>
                  <a:pt x="0" y="509644"/>
                </a:cubicBezTo>
                <a:close/>
              </a:path>
            </a:pathLst>
          </a:custGeom>
          <a:solidFill>
            <a:schemeClr val="tx1"/>
          </a:solidFill>
          <a:ln w="12700">
            <a:solidFill>
              <a:srgbClr val="ECD693"/>
            </a:solidFill>
            <a:extLst>
              <a:ext uri="{C807C97D-BFC1-408E-A445-0C87EB9F89A2}">
                <ask:lineSketchStyleProps xmlns:ask="http://schemas.microsoft.com/office/drawing/2018/sketchyshapes" sd="1900025791">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ECD693"/>
                </a:solidFill>
              </a:rPr>
              <a:t>Pride</a:t>
            </a:r>
          </a:p>
        </p:txBody>
      </p:sp>
    </p:spTree>
    <p:extLst>
      <p:ext uri="{BB962C8B-B14F-4D97-AF65-F5344CB8AC3E}">
        <p14:creationId xmlns:p14="http://schemas.microsoft.com/office/powerpoint/2010/main" val="27962258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D3BE53-6623-0BB7-9FC1-929E24273DD8}"/>
              </a:ext>
            </a:extLst>
          </p:cNvPr>
          <p:cNvSpPr/>
          <p:nvPr/>
        </p:nvSpPr>
        <p:spPr>
          <a:xfrm>
            <a:off x="158773" y="207646"/>
            <a:ext cx="8826455" cy="144655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8800" b="1" cap="none" spc="0" dirty="0">
                <a:ln/>
                <a:solidFill>
                  <a:schemeClr val="bg1"/>
                </a:solidFill>
                <a:effectLst>
                  <a:outerShdw blurRad="38100" dist="38100" dir="2700000" algn="tl">
                    <a:srgbClr val="000000">
                      <a:alpha val="43137"/>
                    </a:srgbClr>
                  </a:outerShdw>
                </a:effectLst>
                <a:latin typeface="Congenial Black" panose="02000503040000020004" pitchFamily="2" charset="0"/>
              </a:rPr>
              <a:t>The Pride of Life</a:t>
            </a:r>
          </a:p>
        </p:txBody>
      </p:sp>
      <p:sp>
        <p:nvSpPr>
          <p:cNvPr id="8" name="Rectangle: Rounded Corners 7">
            <a:extLst>
              <a:ext uri="{FF2B5EF4-FFF2-40B4-BE49-F238E27FC236}">
                <a16:creationId xmlns:a16="http://schemas.microsoft.com/office/drawing/2014/main" id="{09950472-C167-9429-74BC-A3AE030360F9}"/>
              </a:ext>
            </a:extLst>
          </p:cNvPr>
          <p:cNvSpPr/>
          <p:nvPr/>
        </p:nvSpPr>
        <p:spPr>
          <a:xfrm>
            <a:off x="849854" y="1926523"/>
            <a:ext cx="7444292" cy="988934"/>
          </a:xfrm>
          <a:custGeom>
            <a:avLst/>
            <a:gdLst>
              <a:gd name="connsiteX0" fmla="*/ 0 w 7444292"/>
              <a:gd name="connsiteY0" fmla="*/ 78867 h 988934"/>
              <a:gd name="connsiteX1" fmla="*/ 78867 w 7444292"/>
              <a:gd name="connsiteY1" fmla="*/ 0 h 988934"/>
              <a:gd name="connsiteX2" fmla="*/ 7365425 w 7444292"/>
              <a:gd name="connsiteY2" fmla="*/ 0 h 988934"/>
              <a:gd name="connsiteX3" fmla="*/ 7444292 w 7444292"/>
              <a:gd name="connsiteY3" fmla="*/ 78867 h 988934"/>
              <a:gd name="connsiteX4" fmla="*/ 7444292 w 7444292"/>
              <a:gd name="connsiteY4" fmla="*/ 910067 h 988934"/>
              <a:gd name="connsiteX5" fmla="*/ 7365425 w 7444292"/>
              <a:gd name="connsiteY5" fmla="*/ 988934 h 988934"/>
              <a:gd name="connsiteX6" fmla="*/ 78867 w 7444292"/>
              <a:gd name="connsiteY6" fmla="*/ 988934 h 988934"/>
              <a:gd name="connsiteX7" fmla="*/ 0 w 7444292"/>
              <a:gd name="connsiteY7" fmla="*/ 910067 h 988934"/>
              <a:gd name="connsiteX8" fmla="*/ 0 w 7444292"/>
              <a:gd name="connsiteY8" fmla="*/ 78867 h 98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44292" h="988934" fill="none" extrusionOk="0">
                <a:moveTo>
                  <a:pt x="0" y="78867"/>
                </a:moveTo>
                <a:cubicBezTo>
                  <a:pt x="144" y="39220"/>
                  <a:pt x="39743" y="7440"/>
                  <a:pt x="78867" y="0"/>
                </a:cubicBezTo>
                <a:cubicBezTo>
                  <a:pt x="1159560" y="72427"/>
                  <a:pt x="4910252" y="61419"/>
                  <a:pt x="7365425" y="0"/>
                </a:cubicBezTo>
                <a:cubicBezTo>
                  <a:pt x="7408521" y="-3174"/>
                  <a:pt x="7442774" y="34851"/>
                  <a:pt x="7444292" y="78867"/>
                </a:cubicBezTo>
                <a:cubicBezTo>
                  <a:pt x="7382104" y="480113"/>
                  <a:pt x="7491147" y="559158"/>
                  <a:pt x="7444292" y="910067"/>
                </a:cubicBezTo>
                <a:cubicBezTo>
                  <a:pt x="7445506" y="947461"/>
                  <a:pt x="7405972" y="985560"/>
                  <a:pt x="7365425" y="988934"/>
                </a:cubicBezTo>
                <a:cubicBezTo>
                  <a:pt x="4546679" y="1018761"/>
                  <a:pt x="3615814" y="909628"/>
                  <a:pt x="78867" y="988934"/>
                </a:cubicBezTo>
                <a:cubicBezTo>
                  <a:pt x="42042" y="988173"/>
                  <a:pt x="-1753" y="953971"/>
                  <a:pt x="0" y="910067"/>
                </a:cubicBezTo>
                <a:cubicBezTo>
                  <a:pt x="67805" y="549553"/>
                  <a:pt x="32538" y="196195"/>
                  <a:pt x="0" y="78867"/>
                </a:cubicBezTo>
                <a:close/>
              </a:path>
              <a:path w="7444292" h="988934" stroke="0" extrusionOk="0">
                <a:moveTo>
                  <a:pt x="0" y="78867"/>
                </a:moveTo>
                <a:cubicBezTo>
                  <a:pt x="970" y="35574"/>
                  <a:pt x="37883" y="5361"/>
                  <a:pt x="78867" y="0"/>
                </a:cubicBezTo>
                <a:cubicBezTo>
                  <a:pt x="1563747" y="123000"/>
                  <a:pt x="5218844" y="-96860"/>
                  <a:pt x="7365425" y="0"/>
                </a:cubicBezTo>
                <a:cubicBezTo>
                  <a:pt x="7405145" y="-2924"/>
                  <a:pt x="7446051" y="31764"/>
                  <a:pt x="7444292" y="78867"/>
                </a:cubicBezTo>
                <a:cubicBezTo>
                  <a:pt x="7447969" y="223404"/>
                  <a:pt x="7425175" y="513674"/>
                  <a:pt x="7444292" y="910067"/>
                </a:cubicBezTo>
                <a:cubicBezTo>
                  <a:pt x="7442749" y="954183"/>
                  <a:pt x="7405389" y="988346"/>
                  <a:pt x="7365425" y="988934"/>
                </a:cubicBezTo>
                <a:cubicBezTo>
                  <a:pt x="5563012" y="828227"/>
                  <a:pt x="1441984" y="1028601"/>
                  <a:pt x="78867" y="988934"/>
                </a:cubicBezTo>
                <a:cubicBezTo>
                  <a:pt x="29416" y="987743"/>
                  <a:pt x="-2753" y="952377"/>
                  <a:pt x="0" y="910067"/>
                </a:cubicBezTo>
                <a:cubicBezTo>
                  <a:pt x="27728" y="644860"/>
                  <a:pt x="49726" y="415883"/>
                  <a:pt x="0" y="78867"/>
                </a:cubicBezTo>
                <a:close/>
              </a:path>
            </a:pathLst>
          </a:custGeom>
          <a:solidFill>
            <a:schemeClr val="accent4">
              <a:lumMod val="40000"/>
              <a:lumOff val="60000"/>
              <a:alpha val="83922"/>
            </a:schemeClr>
          </a:solidFill>
          <a:ln w="19050">
            <a:extLst>
              <a:ext uri="{C807C97D-BFC1-408E-A445-0C87EB9F89A2}">
                <ask:lineSketchStyleProps xmlns:ask="http://schemas.microsoft.com/office/drawing/2018/sketchyshapes" sd="852854689">
                  <a:prstGeom prst="roundRect">
                    <a:avLst>
                      <a:gd name="adj" fmla="val 7975"/>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chemeClr val="accent1">
                    <a:lumMod val="60000"/>
                    <a:lumOff val="40000"/>
                  </a:schemeClr>
                </a:solidFill>
                <a:latin typeface="Congenial Black" panose="02000503040000020004" pitchFamily="2" charset="0"/>
              </a:rPr>
              <a:t>The Major Text</a:t>
            </a:r>
          </a:p>
        </p:txBody>
      </p:sp>
      <p:sp>
        <p:nvSpPr>
          <p:cNvPr id="9" name="Rectangle: Rounded Corners 8">
            <a:extLst>
              <a:ext uri="{FF2B5EF4-FFF2-40B4-BE49-F238E27FC236}">
                <a16:creationId xmlns:a16="http://schemas.microsoft.com/office/drawing/2014/main" id="{31249F8C-8B20-3210-4031-B2123E046EBF}"/>
              </a:ext>
            </a:extLst>
          </p:cNvPr>
          <p:cNvSpPr/>
          <p:nvPr/>
        </p:nvSpPr>
        <p:spPr>
          <a:xfrm>
            <a:off x="849854" y="3139103"/>
            <a:ext cx="7444292" cy="988934"/>
          </a:xfrm>
          <a:custGeom>
            <a:avLst/>
            <a:gdLst>
              <a:gd name="connsiteX0" fmla="*/ 0 w 7444292"/>
              <a:gd name="connsiteY0" fmla="*/ 78867 h 988934"/>
              <a:gd name="connsiteX1" fmla="*/ 78867 w 7444292"/>
              <a:gd name="connsiteY1" fmla="*/ 0 h 988934"/>
              <a:gd name="connsiteX2" fmla="*/ 7365425 w 7444292"/>
              <a:gd name="connsiteY2" fmla="*/ 0 h 988934"/>
              <a:gd name="connsiteX3" fmla="*/ 7444292 w 7444292"/>
              <a:gd name="connsiteY3" fmla="*/ 78867 h 988934"/>
              <a:gd name="connsiteX4" fmla="*/ 7444292 w 7444292"/>
              <a:gd name="connsiteY4" fmla="*/ 910067 h 988934"/>
              <a:gd name="connsiteX5" fmla="*/ 7365425 w 7444292"/>
              <a:gd name="connsiteY5" fmla="*/ 988934 h 988934"/>
              <a:gd name="connsiteX6" fmla="*/ 78867 w 7444292"/>
              <a:gd name="connsiteY6" fmla="*/ 988934 h 988934"/>
              <a:gd name="connsiteX7" fmla="*/ 0 w 7444292"/>
              <a:gd name="connsiteY7" fmla="*/ 910067 h 988934"/>
              <a:gd name="connsiteX8" fmla="*/ 0 w 7444292"/>
              <a:gd name="connsiteY8" fmla="*/ 78867 h 98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44292" h="988934" fill="none" extrusionOk="0">
                <a:moveTo>
                  <a:pt x="0" y="78867"/>
                </a:moveTo>
                <a:cubicBezTo>
                  <a:pt x="144" y="39220"/>
                  <a:pt x="39743" y="7440"/>
                  <a:pt x="78867" y="0"/>
                </a:cubicBezTo>
                <a:cubicBezTo>
                  <a:pt x="1159560" y="72427"/>
                  <a:pt x="4910252" y="61419"/>
                  <a:pt x="7365425" y="0"/>
                </a:cubicBezTo>
                <a:cubicBezTo>
                  <a:pt x="7408521" y="-3174"/>
                  <a:pt x="7442774" y="34851"/>
                  <a:pt x="7444292" y="78867"/>
                </a:cubicBezTo>
                <a:cubicBezTo>
                  <a:pt x="7382104" y="480113"/>
                  <a:pt x="7491147" y="559158"/>
                  <a:pt x="7444292" y="910067"/>
                </a:cubicBezTo>
                <a:cubicBezTo>
                  <a:pt x="7445506" y="947461"/>
                  <a:pt x="7405972" y="985560"/>
                  <a:pt x="7365425" y="988934"/>
                </a:cubicBezTo>
                <a:cubicBezTo>
                  <a:pt x="4546679" y="1018761"/>
                  <a:pt x="3615814" y="909628"/>
                  <a:pt x="78867" y="988934"/>
                </a:cubicBezTo>
                <a:cubicBezTo>
                  <a:pt x="42042" y="988173"/>
                  <a:pt x="-1753" y="953971"/>
                  <a:pt x="0" y="910067"/>
                </a:cubicBezTo>
                <a:cubicBezTo>
                  <a:pt x="67805" y="549553"/>
                  <a:pt x="32538" y="196195"/>
                  <a:pt x="0" y="78867"/>
                </a:cubicBezTo>
                <a:close/>
              </a:path>
              <a:path w="7444292" h="988934" stroke="0" extrusionOk="0">
                <a:moveTo>
                  <a:pt x="0" y="78867"/>
                </a:moveTo>
                <a:cubicBezTo>
                  <a:pt x="970" y="35574"/>
                  <a:pt x="37883" y="5361"/>
                  <a:pt x="78867" y="0"/>
                </a:cubicBezTo>
                <a:cubicBezTo>
                  <a:pt x="1563747" y="123000"/>
                  <a:pt x="5218844" y="-96860"/>
                  <a:pt x="7365425" y="0"/>
                </a:cubicBezTo>
                <a:cubicBezTo>
                  <a:pt x="7405145" y="-2924"/>
                  <a:pt x="7446051" y="31764"/>
                  <a:pt x="7444292" y="78867"/>
                </a:cubicBezTo>
                <a:cubicBezTo>
                  <a:pt x="7447969" y="223404"/>
                  <a:pt x="7425175" y="513674"/>
                  <a:pt x="7444292" y="910067"/>
                </a:cubicBezTo>
                <a:cubicBezTo>
                  <a:pt x="7442749" y="954183"/>
                  <a:pt x="7405389" y="988346"/>
                  <a:pt x="7365425" y="988934"/>
                </a:cubicBezTo>
                <a:cubicBezTo>
                  <a:pt x="5563012" y="828227"/>
                  <a:pt x="1441984" y="1028601"/>
                  <a:pt x="78867" y="988934"/>
                </a:cubicBezTo>
                <a:cubicBezTo>
                  <a:pt x="29416" y="987743"/>
                  <a:pt x="-2753" y="952377"/>
                  <a:pt x="0" y="910067"/>
                </a:cubicBezTo>
                <a:cubicBezTo>
                  <a:pt x="27728" y="644860"/>
                  <a:pt x="49726" y="415883"/>
                  <a:pt x="0" y="78867"/>
                </a:cubicBezTo>
                <a:close/>
              </a:path>
            </a:pathLst>
          </a:custGeom>
          <a:solidFill>
            <a:schemeClr val="accent4">
              <a:lumMod val="40000"/>
              <a:lumOff val="60000"/>
              <a:alpha val="83922"/>
            </a:schemeClr>
          </a:solidFill>
          <a:ln w="19050">
            <a:extLst>
              <a:ext uri="{C807C97D-BFC1-408E-A445-0C87EB9F89A2}">
                <ask:lineSketchStyleProps xmlns:ask="http://schemas.microsoft.com/office/drawing/2018/sketchyshapes" sd="852854689">
                  <a:prstGeom prst="roundRect">
                    <a:avLst>
                      <a:gd name="adj" fmla="val 7975"/>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startAt="2"/>
            </a:pPr>
            <a:r>
              <a:rPr lang="en-US" sz="3200" dirty="0">
                <a:solidFill>
                  <a:schemeClr val="accent1">
                    <a:lumMod val="60000"/>
                    <a:lumOff val="40000"/>
                  </a:schemeClr>
                </a:solidFill>
                <a:latin typeface="Congenial Black" panose="02000503040000020004" pitchFamily="2" charset="0"/>
              </a:rPr>
              <a:t> The Root Problem</a:t>
            </a:r>
          </a:p>
        </p:txBody>
      </p:sp>
      <p:sp>
        <p:nvSpPr>
          <p:cNvPr id="11" name="Rectangle: Rounded Corners 10">
            <a:extLst>
              <a:ext uri="{FF2B5EF4-FFF2-40B4-BE49-F238E27FC236}">
                <a16:creationId xmlns:a16="http://schemas.microsoft.com/office/drawing/2014/main" id="{4AC43C8D-CB53-B3C1-4392-A53419AF02A5}"/>
              </a:ext>
            </a:extLst>
          </p:cNvPr>
          <p:cNvSpPr/>
          <p:nvPr/>
        </p:nvSpPr>
        <p:spPr>
          <a:xfrm>
            <a:off x="849854" y="4351683"/>
            <a:ext cx="7444292" cy="988934"/>
          </a:xfrm>
          <a:custGeom>
            <a:avLst/>
            <a:gdLst>
              <a:gd name="connsiteX0" fmla="*/ 0 w 7444292"/>
              <a:gd name="connsiteY0" fmla="*/ 78867 h 988934"/>
              <a:gd name="connsiteX1" fmla="*/ 78867 w 7444292"/>
              <a:gd name="connsiteY1" fmla="*/ 0 h 988934"/>
              <a:gd name="connsiteX2" fmla="*/ 7365425 w 7444292"/>
              <a:gd name="connsiteY2" fmla="*/ 0 h 988934"/>
              <a:gd name="connsiteX3" fmla="*/ 7444292 w 7444292"/>
              <a:gd name="connsiteY3" fmla="*/ 78867 h 988934"/>
              <a:gd name="connsiteX4" fmla="*/ 7444292 w 7444292"/>
              <a:gd name="connsiteY4" fmla="*/ 910067 h 988934"/>
              <a:gd name="connsiteX5" fmla="*/ 7365425 w 7444292"/>
              <a:gd name="connsiteY5" fmla="*/ 988934 h 988934"/>
              <a:gd name="connsiteX6" fmla="*/ 78867 w 7444292"/>
              <a:gd name="connsiteY6" fmla="*/ 988934 h 988934"/>
              <a:gd name="connsiteX7" fmla="*/ 0 w 7444292"/>
              <a:gd name="connsiteY7" fmla="*/ 910067 h 988934"/>
              <a:gd name="connsiteX8" fmla="*/ 0 w 7444292"/>
              <a:gd name="connsiteY8" fmla="*/ 78867 h 98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44292" h="988934" fill="none" extrusionOk="0">
                <a:moveTo>
                  <a:pt x="0" y="78867"/>
                </a:moveTo>
                <a:cubicBezTo>
                  <a:pt x="144" y="39220"/>
                  <a:pt x="39743" y="7440"/>
                  <a:pt x="78867" y="0"/>
                </a:cubicBezTo>
                <a:cubicBezTo>
                  <a:pt x="1159560" y="72427"/>
                  <a:pt x="4910252" y="61419"/>
                  <a:pt x="7365425" y="0"/>
                </a:cubicBezTo>
                <a:cubicBezTo>
                  <a:pt x="7408521" y="-3174"/>
                  <a:pt x="7442774" y="34851"/>
                  <a:pt x="7444292" y="78867"/>
                </a:cubicBezTo>
                <a:cubicBezTo>
                  <a:pt x="7382104" y="480113"/>
                  <a:pt x="7491147" y="559158"/>
                  <a:pt x="7444292" y="910067"/>
                </a:cubicBezTo>
                <a:cubicBezTo>
                  <a:pt x="7445506" y="947461"/>
                  <a:pt x="7405972" y="985560"/>
                  <a:pt x="7365425" y="988934"/>
                </a:cubicBezTo>
                <a:cubicBezTo>
                  <a:pt x="4546679" y="1018761"/>
                  <a:pt x="3615814" y="909628"/>
                  <a:pt x="78867" y="988934"/>
                </a:cubicBezTo>
                <a:cubicBezTo>
                  <a:pt x="42042" y="988173"/>
                  <a:pt x="-1753" y="953971"/>
                  <a:pt x="0" y="910067"/>
                </a:cubicBezTo>
                <a:cubicBezTo>
                  <a:pt x="67805" y="549553"/>
                  <a:pt x="32538" y="196195"/>
                  <a:pt x="0" y="78867"/>
                </a:cubicBezTo>
                <a:close/>
              </a:path>
              <a:path w="7444292" h="988934" stroke="0" extrusionOk="0">
                <a:moveTo>
                  <a:pt x="0" y="78867"/>
                </a:moveTo>
                <a:cubicBezTo>
                  <a:pt x="970" y="35574"/>
                  <a:pt x="37883" y="5361"/>
                  <a:pt x="78867" y="0"/>
                </a:cubicBezTo>
                <a:cubicBezTo>
                  <a:pt x="1563747" y="123000"/>
                  <a:pt x="5218844" y="-96860"/>
                  <a:pt x="7365425" y="0"/>
                </a:cubicBezTo>
                <a:cubicBezTo>
                  <a:pt x="7405145" y="-2924"/>
                  <a:pt x="7446051" y="31764"/>
                  <a:pt x="7444292" y="78867"/>
                </a:cubicBezTo>
                <a:cubicBezTo>
                  <a:pt x="7447969" y="223404"/>
                  <a:pt x="7425175" y="513674"/>
                  <a:pt x="7444292" y="910067"/>
                </a:cubicBezTo>
                <a:cubicBezTo>
                  <a:pt x="7442749" y="954183"/>
                  <a:pt x="7405389" y="988346"/>
                  <a:pt x="7365425" y="988934"/>
                </a:cubicBezTo>
                <a:cubicBezTo>
                  <a:pt x="5563012" y="828227"/>
                  <a:pt x="1441984" y="1028601"/>
                  <a:pt x="78867" y="988934"/>
                </a:cubicBezTo>
                <a:cubicBezTo>
                  <a:pt x="29416" y="987743"/>
                  <a:pt x="-2753" y="952377"/>
                  <a:pt x="0" y="910067"/>
                </a:cubicBezTo>
                <a:cubicBezTo>
                  <a:pt x="27728" y="644860"/>
                  <a:pt x="49726" y="415883"/>
                  <a:pt x="0" y="78867"/>
                </a:cubicBezTo>
                <a:close/>
              </a:path>
            </a:pathLst>
          </a:custGeom>
          <a:solidFill>
            <a:schemeClr val="accent4">
              <a:lumMod val="40000"/>
              <a:lumOff val="60000"/>
              <a:alpha val="83922"/>
            </a:schemeClr>
          </a:solidFill>
          <a:ln w="19050">
            <a:extLst>
              <a:ext uri="{C807C97D-BFC1-408E-A445-0C87EB9F89A2}">
                <ask:lineSketchStyleProps xmlns:ask="http://schemas.microsoft.com/office/drawing/2018/sketchyshapes" sd="852854689">
                  <a:prstGeom prst="roundRect">
                    <a:avLst>
                      <a:gd name="adj" fmla="val 7975"/>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startAt="3"/>
            </a:pPr>
            <a:r>
              <a:rPr lang="en-US" sz="3200" dirty="0">
                <a:solidFill>
                  <a:srgbClr val="002060"/>
                </a:solidFill>
                <a:latin typeface="Congenial Black" panose="02000503040000020004" pitchFamily="2" charset="0"/>
              </a:rPr>
              <a:t> The Needed Application</a:t>
            </a:r>
          </a:p>
        </p:txBody>
      </p:sp>
    </p:spTree>
    <p:extLst>
      <p:ext uri="{BB962C8B-B14F-4D97-AF65-F5344CB8AC3E}">
        <p14:creationId xmlns:p14="http://schemas.microsoft.com/office/powerpoint/2010/main" val="405676285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BE9319-1726-B09B-9B1A-75A037BE6707}"/>
              </a:ext>
            </a:extLst>
          </p:cNvPr>
          <p:cNvSpPr txBox="1"/>
          <p:nvPr/>
        </p:nvSpPr>
        <p:spPr>
          <a:xfrm>
            <a:off x="484094" y="619469"/>
            <a:ext cx="8132781" cy="584775"/>
          </a:xfrm>
          <a:prstGeom prst="rect">
            <a:avLst/>
          </a:prstGeom>
          <a:noFill/>
        </p:spPr>
        <p:txBody>
          <a:bodyPr wrap="square">
            <a:spAutoFit/>
          </a:bodyPr>
          <a:lstStyle/>
          <a:p>
            <a:pPr marL="400050" indent="-400050" algn="ctr">
              <a:buFont typeface="+mj-lt"/>
              <a:buAutoNum type="romanUcPeriod" startAt="3"/>
            </a:pPr>
            <a:r>
              <a:rPr lang="en-US" sz="3200" dirty="0">
                <a:solidFill>
                  <a:srgbClr val="002060"/>
                </a:solidFill>
                <a:latin typeface="Congenial Black" panose="02000503040000020004" pitchFamily="2" charset="0"/>
              </a:rPr>
              <a:t> The Needed Application</a:t>
            </a:r>
            <a:endParaRPr lang="en-US" sz="3200" dirty="0"/>
          </a:p>
        </p:txBody>
      </p:sp>
      <p:sp>
        <p:nvSpPr>
          <p:cNvPr id="4" name="TextBox 3">
            <a:extLst>
              <a:ext uri="{FF2B5EF4-FFF2-40B4-BE49-F238E27FC236}">
                <a16:creationId xmlns:a16="http://schemas.microsoft.com/office/drawing/2014/main" id="{E0AACBEC-4B7D-72F0-2402-5F952CE66C36}"/>
              </a:ext>
            </a:extLst>
          </p:cNvPr>
          <p:cNvSpPr txBox="1"/>
          <p:nvPr/>
        </p:nvSpPr>
        <p:spPr>
          <a:xfrm>
            <a:off x="839097" y="1909479"/>
            <a:ext cx="7643308" cy="4278094"/>
          </a:xfrm>
          <a:prstGeom prst="rect">
            <a:avLst/>
          </a:prstGeom>
          <a:noFill/>
        </p:spPr>
        <p:txBody>
          <a:bodyPr wrap="square" rtlCol="0">
            <a:spAutoFit/>
          </a:bodyPr>
          <a:lstStyle/>
          <a:p>
            <a:pPr marL="342900" indent="-342900">
              <a:buFont typeface="+mj-lt"/>
              <a:buAutoNum type="alphaUcPeriod"/>
            </a:pPr>
            <a:r>
              <a:rPr lang="en-US" sz="2800" dirty="0"/>
              <a:t>Can be tempted by the accumulation of “stuff” (Deut. 6:12)</a:t>
            </a:r>
          </a:p>
          <a:p>
            <a:pPr marL="342900" indent="-342900">
              <a:buFont typeface="+mj-lt"/>
              <a:buAutoNum type="alphaUcPeriod"/>
            </a:pPr>
            <a:r>
              <a:rPr lang="en-US" sz="2800" dirty="0"/>
              <a:t>Could have </a:t>
            </a:r>
            <a:r>
              <a:rPr lang="en-US" sz="2800" i="1" dirty="0"/>
              <a:t>spiritual</a:t>
            </a:r>
            <a:r>
              <a:rPr lang="en-US" sz="2800" dirty="0"/>
              <a:t> pride (Luke 18:10-14)</a:t>
            </a:r>
          </a:p>
          <a:p>
            <a:pPr marL="342900" indent="-342900">
              <a:buFont typeface="+mj-lt"/>
              <a:buAutoNum type="alphaUcPeriod"/>
            </a:pPr>
            <a:r>
              <a:rPr lang="en-US" sz="2800" dirty="0"/>
              <a:t>Could have </a:t>
            </a:r>
            <a:r>
              <a:rPr lang="en-US" sz="2800" i="1" dirty="0"/>
              <a:t>intellectual</a:t>
            </a:r>
            <a:r>
              <a:rPr lang="en-US" sz="2800" dirty="0"/>
              <a:t> pride (1 Cor. 8:1-2)</a:t>
            </a:r>
          </a:p>
          <a:p>
            <a:pPr marL="342900" indent="-342900">
              <a:buFont typeface="+mj-lt"/>
              <a:buAutoNum type="alphaUcPeriod"/>
            </a:pPr>
            <a:r>
              <a:rPr lang="en-US" sz="2800" dirty="0"/>
              <a:t>Could have </a:t>
            </a:r>
            <a:r>
              <a:rPr lang="en-US" sz="2800" i="1" dirty="0"/>
              <a:t>material </a:t>
            </a:r>
            <a:r>
              <a:rPr lang="en-US" sz="2800" dirty="0"/>
              <a:t>pride (1 John 2:16)</a:t>
            </a:r>
          </a:p>
          <a:p>
            <a:pPr marL="342900" indent="-342900">
              <a:buFont typeface="+mj-lt"/>
              <a:buAutoNum type="alphaUcPeriod"/>
            </a:pPr>
            <a:r>
              <a:rPr lang="en-US" sz="2800" dirty="0"/>
              <a:t>Could have </a:t>
            </a:r>
            <a:r>
              <a:rPr lang="en-US" sz="2800" i="1" dirty="0"/>
              <a:t>social</a:t>
            </a:r>
            <a:r>
              <a:rPr lang="en-US" sz="2800" dirty="0"/>
              <a:t> pride (Jas. 2:1-9; Rom. 12:16)</a:t>
            </a:r>
          </a:p>
          <a:p>
            <a:pPr marL="342900" indent="-342900">
              <a:buFont typeface="+mj-lt"/>
              <a:buAutoNum type="alphaUcPeriod"/>
            </a:pPr>
            <a:r>
              <a:rPr lang="en-US" sz="2800" dirty="0"/>
              <a:t>Could have </a:t>
            </a:r>
            <a:r>
              <a:rPr lang="en-US" sz="2800" i="1" dirty="0"/>
              <a:t>sinful</a:t>
            </a:r>
            <a:r>
              <a:rPr lang="en-US" sz="2800" dirty="0"/>
              <a:t> pride (2 Cor. 7:10 – shame)</a:t>
            </a:r>
          </a:p>
          <a:p>
            <a:pPr marL="342900" indent="-342900">
              <a:buFont typeface="+mj-lt"/>
              <a:buAutoNum type="alphaUcPeriod"/>
            </a:pPr>
            <a:r>
              <a:rPr lang="en-US" sz="2800" dirty="0"/>
              <a:t>Danger that I could think:</a:t>
            </a:r>
          </a:p>
          <a:p>
            <a:pPr marL="914400" lvl="1" indent="-457200">
              <a:buFont typeface="+mj-lt"/>
              <a:buAutoNum type="arabicPeriod"/>
            </a:pPr>
            <a:r>
              <a:rPr lang="en-US" sz="2400" i="1" dirty="0"/>
              <a:t>Too good to do some things</a:t>
            </a:r>
          </a:p>
          <a:p>
            <a:pPr marL="914400" lvl="1" indent="-457200">
              <a:buFont typeface="+mj-lt"/>
              <a:buAutoNum type="arabicPeriod"/>
            </a:pPr>
            <a:r>
              <a:rPr lang="en-US" sz="2400" i="1" dirty="0"/>
              <a:t>How I am impressing others with…</a:t>
            </a:r>
          </a:p>
        </p:txBody>
      </p:sp>
    </p:spTree>
    <p:extLst>
      <p:ext uri="{BB962C8B-B14F-4D97-AF65-F5344CB8AC3E}">
        <p14:creationId xmlns:p14="http://schemas.microsoft.com/office/powerpoint/2010/main" val="37245097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Effect transition="in" filter="fade">
                                      <p:cBhvr>
                                        <p:cTn id="56" dur="1000"/>
                                        <p:tgtEl>
                                          <p:spTgt spid="4">
                                            <p:txEl>
                                              <p:pRg st="7" end="7"/>
                                            </p:txEl>
                                          </p:spTgt>
                                        </p:tgtEl>
                                      </p:cBhvr>
                                    </p:animEffect>
                                    <p:anim calcmode="lin" valueType="num">
                                      <p:cBhvr>
                                        <p:cTn id="57"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xEl>
                                              <p:pRg st="8" end="8"/>
                                            </p:txEl>
                                          </p:spTgt>
                                        </p:tgtEl>
                                        <p:attrNameLst>
                                          <p:attrName>style.visibility</p:attrName>
                                        </p:attrNameLst>
                                      </p:cBhvr>
                                      <p:to>
                                        <p:strVal val="visible"/>
                                      </p:to>
                                    </p:set>
                                    <p:animEffect transition="in" filter="fade">
                                      <p:cBhvr>
                                        <p:cTn id="63" dur="1000"/>
                                        <p:tgtEl>
                                          <p:spTgt spid="4">
                                            <p:txEl>
                                              <p:pRg st="8" end="8"/>
                                            </p:txEl>
                                          </p:spTgt>
                                        </p:tgtEl>
                                      </p:cBhvr>
                                    </p:animEffect>
                                    <p:anim calcmode="lin" valueType="num">
                                      <p:cBhvr>
                                        <p:cTn id="64"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D3BE53-6623-0BB7-9FC1-929E24273DD8}"/>
              </a:ext>
            </a:extLst>
          </p:cNvPr>
          <p:cNvSpPr/>
          <p:nvPr/>
        </p:nvSpPr>
        <p:spPr>
          <a:xfrm>
            <a:off x="158773" y="207646"/>
            <a:ext cx="8826455" cy="144655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8800" b="1" cap="none" spc="0" dirty="0">
                <a:ln/>
                <a:solidFill>
                  <a:schemeClr val="bg1"/>
                </a:solidFill>
                <a:effectLst>
                  <a:outerShdw blurRad="38100" dist="38100" dir="2700000" algn="tl">
                    <a:srgbClr val="000000">
                      <a:alpha val="43137"/>
                    </a:srgbClr>
                  </a:outerShdw>
                </a:effectLst>
                <a:latin typeface="Congenial Black" panose="02000503040000020004" pitchFamily="2" charset="0"/>
              </a:rPr>
              <a:t>The Pride of Life</a:t>
            </a:r>
          </a:p>
        </p:txBody>
      </p:sp>
      <p:sp>
        <p:nvSpPr>
          <p:cNvPr id="8" name="Rectangle: Rounded Corners 7">
            <a:extLst>
              <a:ext uri="{FF2B5EF4-FFF2-40B4-BE49-F238E27FC236}">
                <a16:creationId xmlns:a16="http://schemas.microsoft.com/office/drawing/2014/main" id="{09950472-C167-9429-74BC-A3AE030360F9}"/>
              </a:ext>
            </a:extLst>
          </p:cNvPr>
          <p:cNvSpPr/>
          <p:nvPr/>
        </p:nvSpPr>
        <p:spPr>
          <a:xfrm>
            <a:off x="849854" y="1926523"/>
            <a:ext cx="7444292" cy="988934"/>
          </a:xfrm>
          <a:custGeom>
            <a:avLst/>
            <a:gdLst>
              <a:gd name="connsiteX0" fmla="*/ 0 w 7444292"/>
              <a:gd name="connsiteY0" fmla="*/ 78867 h 988934"/>
              <a:gd name="connsiteX1" fmla="*/ 78867 w 7444292"/>
              <a:gd name="connsiteY1" fmla="*/ 0 h 988934"/>
              <a:gd name="connsiteX2" fmla="*/ 7365425 w 7444292"/>
              <a:gd name="connsiteY2" fmla="*/ 0 h 988934"/>
              <a:gd name="connsiteX3" fmla="*/ 7444292 w 7444292"/>
              <a:gd name="connsiteY3" fmla="*/ 78867 h 988934"/>
              <a:gd name="connsiteX4" fmla="*/ 7444292 w 7444292"/>
              <a:gd name="connsiteY4" fmla="*/ 910067 h 988934"/>
              <a:gd name="connsiteX5" fmla="*/ 7365425 w 7444292"/>
              <a:gd name="connsiteY5" fmla="*/ 988934 h 988934"/>
              <a:gd name="connsiteX6" fmla="*/ 78867 w 7444292"/>
              <a:gd name="connsiteY6" fmla="*/ 988934 h 988934"/>
              <a:gd name="connsiteX7" fmla="*/ 0 w 7444292"/>
              <a:gd name="connsiteY7" fmla="*/ 910067 h 988934"/>
              <a:gd name="connsiteX8" fmla="*/ 0 w 7444292"/>
              <a:gd name="connsiteY8" fmla="*/ 78867 h 98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44292" h="988934" fill="none" extrusionOk="0">
                <a:moveTo>
                  <a:pt x="0" y="78867"/>
                </a:moveTo>
                <a:cubicBezTo>
                  <a:pt x="144" y="39220"/>
                  <a:pt x="39743" y="7440"/>
                  <a:pt x="78867" y="0"/>
                </a:cubicBezTo>
                <a:cubicBezTo>
                  <a:pt x="1159560" y="72427"/>
                  <a:pt x="4910252" y="61419"/>
                  <a:pt x="7365425" y="0"/>
                </a:cubicBezTo>
                <a:cubicBezTo>
                  <a:pt x="7408521" y="-3174"/>
                  <a:pt x="7442774" y="34851"/>
                  <a:pt x="7444292" y="78867"/>
                </a:cubicBezTo>
                <a:cubicBezTo>
                  <a:pt x="7382104" y="480113"/>
                  <a:pt x="7491147" y="559158"/>
                  <a:pt x="7444292" y="910067"/>
                </a:cubicBezTo>
                <a:cubicBezTo>
                  <a:pt x="7445506" y="947461"/>
                  <a:pt x="7405972" y="985560"/>
                  <a:pt x="7365425" y="988934"/>
                </a:cubicBezTo>
                <a:cubicBezTo>
                  <a:pt x="4546679" y="1018761"/>
                  <a:pt x="3615814" y="909628"/>
                  <a:pt x="78867" y="988934"/>
                </a:cubicBezTo>
                <a:cubicBezTo>
                  <a:pt x="42042" y="988173"/>
                  <a:pt x="-1753" y="953971"/>
                  <a:pt x="0" y="910067"/>
                </a:cubicBezTo>
                <a:cubicBezTo>
                  <a:pt x="67805" y="549553"/>
                  <a:pt x="32538" y="196195"/>
                  <a:pt x="0" y="78867"/>
                </a:cubicBezTo>
                <a:close/>
              </a:path>
              <a:path w="7444292" h="988934" stroke="0" extrusionOk="0">
                <a:moveTo>
                  <a:pt x="0" y="78867"/>
                </a:moveTo>
                <a:cubicBezTo>
                  <a:pt x="970" y="35574"/>
                  <a:pt x="37883" y="5361"/>
                  <a:pt x="78867" y="0"/>
                </a:cubicBezTo>
                <a:cubicBezTo>
                  <a:pt x="1563747" y="123000"/>
                  <a:pt x="5218844" y="-96860"/>
                  <a:pt x="7365425" y="0"/>
                </a:cubicBezTo>
                <a:cubicBezTo>
                  <a:pt x="7405145" y="-2924"/>
                  <a:pt x="7446051" y="31764"/>
                  <a:pt x="7444292" y="78867"/>
                </a:cubicBezTo>
                <a:cubicBezTo>
                  <a:pt x="7447969" y="223404"/>
                  <a:pt x="7425175" y="513674"/>
                  <a:pt x="7444292" y="910067"/>
                </a:cubicBezTo>
                <a:cubicBezTo>
                  <a:pt x="7442749" y="954183"/>
                  <a:pt x="7405389" y="988346"/>
                  <a:pt x="7365425" y="988934"/>
                </a:cubicBezTo>
                <a:cubicBezTo>
                  <a:pt x="5563012" y="828227"/>
                  <a:pt x="1441984" y="1028601"/>
                  <a:pt x="78867" y="988934"/>
                </a:cubicBezTo>
                <a:cubicBezTo>
                  <a:pt x="29416" y="987743"/>
                  <a:pt x="-2753" y="952377"/>
                  <a:pt x="0" y="910067"/>
                </a:cubicBezTo>
                <a:cubicBezTo>
                  <a:pt x="27728" y="644860"/>
                  <a:pt x="49726" y="415883"/>
                  <a:pt x="0" y="78867"/>
                </a:cubicBezTo>
                <a:close/>
              </a:path>
            </a:pathLst>
          </a:custGeom>
          <a:solidFill>
            <a:schemeClr val="accent4">
              <a:lumMod val="40000"/>
              <a:lumOff val="60000"/>
              <a:alpha val="83922"/>
            </a:schemeClr>
          </a:solidFill>
          <a:ln w="19050">
            <a:extLst>
              <a:ext uri="{C807C97D-BFC1-408E-A445-0C87EB9F89A2}">
                <ask:lineSketchStyleProps xmlns:ask="http://schemas.microsoft.com/office/drawing/2018/sketchyshapes" sd="852854689">
                  <a:prstGeom prst="roundRect">
                    <a:avLst>
                      <a:gd name="adj" fmla="val 7975"/>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chemeClr val="accent1">
                    <a:lumMod val="60000"/>
                    <a:lumOff val="40000"/>
                  </a:schemeClr>
                </a:solidFill>
                <a:latin typeface="Congenial Black" panose="02000503040000020004" pitchFamily="2" charset="0"/>
              </a:rPr>
              <a:t>The Major Text</a:t>
            </a:r>
          </a:p>
        </p:txBody>
      </p:sp>
      <p:sp>
        <p:nvSpPr>
          <p:cNvPr id="9" name="Rectangle: Rounded Corners 8">
            <a:extLst>
              <a:ext uri="{FF2B5EF4-FFF2-40B4-BE49-F238E27FC236}">
                <a16:creationId xmlns:a16="http://schemas.microsoft.com/office/drawing/2014/main" id="{31249F8C-8B20-3210-4031-B2123E046EBF}"/>
              </a:ext>
            </a:extLst>
          </p:cNvPr>
          <p:cNvSpPr/>
          <p:nvPr/>
        </p:nvSpPr>
        <p:spPr>
          <a:xfrm>
            <a:off x="849854" y="3139103"/>
            <a:ext cx="7444292" cy="988934"/>
          </a:xfrm>
          <a:custGeom>
            <a:avLst/>
            <a:gdLst>
              <a:gd name="connsiteX0" fmla="*/ 0 w 7444292"/>
              <a:gd name="connsiteY0" fmla="*/ 78867 h 988934"/>
              <a:gd name="connsiteX1" fmla="*/ 78867 w 7444292"/>
              <a:gd name="connsiteY1" fmla="*/ 0 h 988934"/>
              <a:gd name="connsiteX2" fmla="*/ 7365425 w 7444292"/>
              <a:gd name="connsiteY2" fmla="*/ 0 h 988934"/>
              <a:gd name="connsiteX3" fmla="*/ 7444292 w 7444292"/>
              <a:gd name="connsiteY3" fmla="*/ 78867 h 988934"/>
              <a:gd name="connsiteX4" fmla="*/ 7444292 w 7444292"/>
              <a:gd name="connsiteY4" fmla="*/ 910067 h 988934"/>
              <a:gd name="connsiteX5" fmla="*/ 7365425 w 7444292"/>
              <a:gd name="connsiteY5" fmla="*/ 988934 h 988934"/>
              <a:gd name="connsiteX6" fmla="*/ 78867 w 7444292"/>
              <a:gd name="connsiteY6" fmla="*/ 988934 h 988934"/>
              <a:gd name="connsiteX7" fmla="*/ 0 w 7444292"/>
              <a:gd name="connsiteY7" fmla="*/ 910067 h 988934"/>
              <a:gd name="connsiteX8" fmla="*/ 0 w 7444292"/>
              <a:gd name="connsiteY8" fmla="*/ 78867 h 98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44292" h="988934" fill="none" extrusionOk="0">
                <a:moveTo>
                  <a:pt x="0" y="78867"/>
                </a:moveTo>
                <a:cubicBezTo>
                  <a:pt x="144" y="39220"/>
                  <a:pt x="39743" y="7440"/>
                  <a:pt x="78867" y="0"/>
                </a:cubicBezTo>
                <a:cubicBezTo>
                  <a:pt x="1159560" y="72427"/>
                  <a:pt x="4910252" y="61419"/>
                  <a:pt x="7365425" y="0"/>
                </a:cubicBezTo>
                <a:cubicBezTo>
                  <a:pt x="7408521" y="-3174"/>
                  <a:pt x="7442774" y="34851"/>
                  <a:pt x="7444292" y="78867"/>
                </a:cubicBezTo>
                <a:cubicBezTo>
                  <a:pt x="7382104" y="480113"/>
                  <a:pt x="7491147" y="559158"/>
                  <a:pt x="7444292" y="910067"/>
                </a:cubicBezTo>
                <a:cubicBezTo>
                  <a:pt x="7445506" y="947461"/>
                  <a:pt x="7405972" y="985560"/>
                  <a:pt x="7365425" y="988934"/>
                </a:cubicBezTo>
                <a:cubicBezTo>
                  <a:pt x="4546679" y="1018761"/>
                  <a:pt x="3615814" y="909628"/>
                  <a:pt x="78867" y="988934"/>
                </a:cubicBezTo>
                <a:cubicBezTo>
                  <a:pt x="42042" y="988173"/>
                  <a:pt x="-1753" y="953971"/>
                  <a:pt x="0" y="910067"/>
                </a:cubicBezTo>
                <a:cubicBezTo>
                  <a:pt x="67805" y="549553"/>
                  <a:pt x="32538" y="196195"/>
                  <a:pt x="0" y="78867"/>
                </a:cubicBezTo>
                <a:close/>
              </a:path>
              <a:path w="7444292" h="988934" stroke="0" extrusionOk="0">
                <a:moveTo>
                  <a:pt x="0" y="78867"/>
                </a:moveTo>
                <a:cubicBezTo>
                  <a:pt x="970" y="35574"/>
                  <a:pt x="37883" y="5361"/>
                  <a:pt x="78867" y="0"/>
                </a:cubicBezTo>
                <a:cubicBezTo>
                  <a:pt x="1563747" y="123000"/>
                  <a:pt x="5218844" y="-96860"/>
                  <a:pt x="7365425" y="0"/>
                </a:cubicBezTo>
                <a:cubicBezTo>
                  <a:pt x="7405145" y="-2924"/>
                  <a:pt x="7446051" y="31764"/>
                  <a:pt x="7444292" y="78867"/>
                </a:cubicBezTo>
                <a:cubicBezTo>
                  <a:pt x="7447969" y="223404"/>
                  <a:pt x="7425175" y="513674"/>
                  <a:pt x="7444292" y="910067"/>
                </a:cubicBezTo>
                <a:cubicBezTo>
                  <a:pt x="7442749" y="954183"/>
                  <a:pt x="7405389" y="988346"/>
                  <a:pt x="7365425" y="988934"/>
                </a:cubicBezTo>
                <a:cubicBezTo>
                  <a:pt x="5563012" y="828227"/>
                  <a:pt x="1441984" y="1028601"/>
                  <a:pt x="78867" y="988934"/>
                </a:cubicBezTo>
                <a:cubicBezTo>
                  <a:pt x="29416" y="987743"/>
                  <a:pt x="-2753" y="952377"/>
                  <a:pt x="0" y="910067"/>
                </a:cubicBezTo>
                <a:cubicBezTo>
                  <a:pt x="27728" y="644860"/>
                  <a:pt x="49726" y="415883"/>
                  <a:pt x="0" y="78867"/>
                </a:cubicBezTo>
                <a:close/>
              </a:path>
            </a:pathLst>
          </a:custGeom>
          <a:solidFill>
            <a:schemeClr val="accent4">
              <a:lumMod val="40000"/>
              <a:lumOff val="60000"/>
              <a:alpha val="83922"/>
            </a:schemeClr>
          </a:solidFill>
          <a:ln w="19050">
            <a:extLst>
              <a:ext uri="{C807C97D-BFC1-408E-A445-0C87EB9F89A2}">
                <ask:lineSketchStyleProps xmlns:ask="http://schemas.microsoft.com/office/drawing/2018/sketchyshapes" sd="852854689">
                  <a:prstGeom prst="roundRect">
                    <a:avLst>
                      <a:gd name="adj" fmla="val 7975"/>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startAt="2"/>
            </a:pPr>
            <a:r>
              <a:rPr lang="en-US" sz="3200" dirty="0">
                <a:solidFill>
                  <a:schemeClr val="accent1">
                    <a:lumMod val="60000"/>
                    <a:lumOff val="40000"/>
                  </a:schemeClr>
                </a:solidFill>
                <a:latin typeface="Congenial Black" panose="02000503040000020004" pitchFamily="2" charset="0"/>
              </a:rPr>
              <a:t> The Root Problem</a:t>
            </a:r>
          </a:p>
        </p:txBody>
      </p:sp>
      <p:sp>
        <p:nvSpPr>
          <p:cNvPr id="11" name="Rectangle: Rounded Corners 10">
            <a:extLst>
              <a:ext uri="{FF2B5EF4-FFF2-40B4-BE49-F238E27FC236}">
                <a16:creationId xmlns:a16="http://schemas.microsoft.com/office/drawing/2014/main" id="{4AC43C8D-CB53-B3C1-4392-A53419AF02A5}"/>
              </a:ext>
            </a:extLst>
          </p:cNvPr>
          <p:cNvSpPr/>
          <p:nvPr/>
        </p:nvSpPr>
        <p:spPr>
          <a:xfrm>
            <a:off x="849854" y="4351683"/>
            <a:ext cx="7444292" cy="988934"/>
          </a:xfrm>
          <a:custGeom>
            <a:avLst/>
            <a:gdLst>
              <a:gd name="connsiteX0" fmla="*/ 0 w 7444292"/>
              <a:gd name="connsiteY0" fmla="*/ 78867 h 988934"/>
              <a:gd name="connsiteX1" fmla="*/ 78867 w 7444292"/>
              <a:gd name="connsiteY1" fmla="*/ 0 h 988934"/>
              <a:gd name="connsiteX2" fmla="*/ 7365425 w 7444292"/>
              <a:gd name="connsiteY2" fmla="*/ 0 h 988934"/>
              <a:gd name="connsiteX3" fmla="*/ 7444292 w 7444292"/>
              <a:gd name="connsiteY3" fmla="*/ 78867 h 988934"/>
              <a:gd name="connsiteX4" fmla="*/ 7444292 w 7444292"/>
              <a:gd name="connsiteY4" fmla="*/ 910067 h 988934"/>
              <a:gd name="connsiteX5" fmla="*/ 7365425 w 7444292"/>
              <a:gd name="connsiteY5" fmla="*/ 988934 h 988934"/>
              <a:gd name="connsiteX6" fmla="*/ 78867 w 7444292"/>
              <a:gd name="connsiteY6" fmla="*/ 988934 h 988934"/>
              <a:gd name="connsiteX7" fmla="*/ 0 w 7444292"/>
              <a:gd name="connsiteY7" fmla="*/ 910067 h 988934"/>
              <a:gd name="connsiteX8" fmla="*/ 0 w 7444292"/>
              <a:gd name="connsiteY8" fmla="*/ 78867 h 98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44292" h="988934" fill="none" extrusionOk="0">
                <a:moveTo>
                  <a:pt x="0" y="78867"/>
                </a:moveTo>
                <a:cubicBezTo>
                  <a:pt x="144" y="39220"/>
                  <a:pt x="39743" y="7440"/>
                  <a:pt x="78867" y="0"/>
                </a:cubicBezTo>
                <a:cubicBezTo>
                  <a:pt x="1159560" y="72427"/>
                  <a:pt x="4910252" y="61419"/>
                  <a:pt x="7365425" y="0"/>
                </a:cubicBezTo>
                <a:cubicBezTo>
                  <a:pt x="7408521" y="-3174"/>
                  <a:pt x="7442774" y="34851"/>
                  <a:pt x="7444292" y="78867"/>
                </a:cubicBezTo>
                <a:cubicBezTo>
                  <a:pt x="7382104" y="480113"/>
                  <a:pt x="7491147" y="559158"/>
                  <a:pt x="7444292" y="910067"/>
                </a:cubicBezTo>
                <a:cubicBezTo>
                  <a:pt x="7445506" y="947461"/>
                  <a:pt x="7405972" y="985560"/>
                  <a:pt x="7365425" y="988934"/>
                </a:cubicBezTo>
                <a:cubicBezTo>
                  <a:pt x="4546679" y="1018761"/>
                  <a:pt x="3615814" y="909628"/>
                  <a:pt x="78867" y="988934"/>
                </a:cubicBezTo>
                <a:cubicBezTo>
                  <a:pt x="42042" y="988173"/>
                  <a:pt x="-1753" y="953971"/>
                  <a:pt x="0" y="910067"/>
                </a:cubicBezTo>
                <a:cubicBezTo>
                  <a:pt x="67805" y="549553"/>
                  <a:pt x="32538" y="196195"/>
                  <a:pt x="0" y="78867"/>
                </a:cubicBezTo>
                <a:close/>
              </a:path>
              <a:path w="7444292" h="988934" stroke="0" extrusionOk="0">
                <a:moveTo>
                  <a:pt x="0" y="78867"/>
                </a:moveTo>
                <a:cubicBezTo>
                  <a:pt x="970" y="35574"/>
                  <a:pt x="37883" y="5361"/>
                  <a:pt x="78867" y="0"/>
                </a:cubicBezTo>
                <a:cubicBezTo>
                  <a:pt x="1563747" y="123000"/>
                  <a:pt x="5218844" y="-96860"/>
                  <a:pt x="7365425" y="0"/>
                </a:cubicBezTo>
                <a:cubicBezTo>
                  <a:pt x="7405145" y="-2924"/>
                  <a:pt x="7446051" y="31764"/>
                  <a:pt x="7444292" y="78867"/>
                </a:cubicBezTo>
                <a:cubicBezTo>
                  <a:pt x="7447969" y="223404"/>
                  <a:pt x="7425175" y="513674"/>
                  <a:pt x="7444292" y="910067"/>
                </a:cubicBezTo>
                <a:cubicBezTo>
                  <a:pt x="7442749" y="954183"/>
                  <a:pt x="7405389" y="988346"/>
                  <a:pt x="7365425" y="988934"/>
                </a:cubicBezTo>
                <a:cubicBezTo>
                  <a:pt x="5563012" y="828227"/>
                  <a:pt x="1441984" y="1028601"/>
                  <a:pt x="78867" y="988934"/>
                </a:cubicBezTo>
                <a:cubicBezTo>
                  <a:pt x="29416" y="987743"/>
                  <a:pt x="-2753" y="952377"/>
                  <a:pt x="0" y="910067"/>
                </a:cubicBezTo>
                <a:cubicBezTo>
                  <a:pt x="27728" y="644860"/>
                  <a:pt x="49726" y="415883"/>
                  <a:pt x="0" y="78867"/>
                </a:cubicBezTo>
                <a:close/>
              </a:path>
            </a:pathLst>
          </a:custGeom>
          <a:solidFill>
            <a:schemeClr val="accent4">
              <a:lumMod val="40000"/>
              <a:lumOff val="60000"/>
              <a:alpha val="83922"/>
            </a:schemeClr>
          </a:solidFill>
          <a:ln w="19050">
            <a:extLst>
              <a:ext uri="{C807C97D-BFC1-408E-A445-0C87EB9F89A2}">
                <ask:lineSketchStyleProps xmlns:ask="http://schemas.microsoft.com/office/drawing/2018/sketchyshapes" sd="852854689">
                  <a:prstGeom prst="roundRect">
                    <a:avLst>
                      <a:gd name="adj" fmla="val 7975"/>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startAt="3"/>
            </a:pPr>
            <a:r>
              <a:rPr lang="en-US" sz="3200" dirty="0">
                <a:solidFill>
                  <a:schemeClr val="accent1">
                    <a:lumMod val="60000"/>
                    <a:lumOff val="40000"/>
                  </a:schemeClr>
                </a:solidFill>
                <a:latin typeface="Congenial Black" panose="02000503040000020004" pitchFamily="2" charset="0"/>
              </a:rPr>
              <a:t> The Needed Application</a:t>
            </a:r>
          </a:p>
        </p:txBody>
      </p:sp>
      <p:sp>
        <p:nvSpPr>
          <p:cNvPr id="12" name="Rectangle: Rounded Corners 11">
            <a:extLst>
              <a:ext uri="{FF2B5EF4-FFF2-40B4-BE49-F238E27FC236}">
                <a16:creationId xmlns:a16="http://schemas.microsoft.com/office/drawing/2014/main" id="{7E450AB1-81D3-BC1A-E601-59C0D7C45A14}"/>
              </a:ext>
            </a:extLst>
          </p:cNvPr>
          <p:cNvSpPr/>
          <p:nvPr/>
        </p:nvSpPr>
        <p:spPr>
          <a:xfrm>
            <a:off x="849854" y="5564264"/>
            <a:ext cx="7444292" cy="988934"/>
          </a:xfrm>
          <a:custGeom>
            <a:avLst/>
            <a:gdLst>
              <a:gd name="connsiteX0" fmla="*/ 0 w 7444292"/>
              <a:gd name="connsiteY0" fmla="*/ 78867 h 988934"/>
              <a:gd name="connsiteX1" fmla="*/ 78867 w 7444292"/>
              <a:gd name="connsiteY1" fmla="*/ 0 h 988934"/>
              <a:gd name="connsiteX2" fmla="*/ 7365425 w 7444292"/>
              <a:gd name="connsiteY2" fmla="*/ 0 h 988934"/>
              <a:gd name="connsiteX3" fmla="*/ 7444292 w 7444292"/>
              <a:gd name="connsiteY3" fmla="*/ 78867 h 988934"/>
              <a:gd name="connsiteX4" fmla="*/ 7444292 w 7444292"/>
              <a:gd name="connsiteY4" fmla="*/ 910067 h 988934"/>
              <a:gd name="connsiteX5" fmla="*/ 7365425 w 7444292"/>
              <a:gd name="connsiteY5" fmla="*/ 988934 h 988934"/>
              <a:gd name="connsiteX6" fmla="*/ 78867 w 7444292"/>
              <a:gd name="connsiteY6" fmla="*/ 988934 h 988934"/>
              <a:gd name="connsiteX7" fmla="*/ 0 w 7444292"/>
              <a:gd name="connsiteY7" fmla="*/ 910067 h 988934"/>
              <a:gd name="connsiteX8" fmla="*/ 0 w 7444292"/>
              <a:gd name="connsiteY8" fmla="*/ 78867 h 98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44292" h="988934" fill="none" extrusionOk="0">
                <a:moveTo>
                  <a:pt x="0" y="78867"/>
                </a:moveTo>
                <a:cubicBezTo>
                  <a:pt x="144" y="39220"/>
                  <a:pt x="39743" y="7440"/>
                  <a:pt x="78867" y="0"/>
                </a:cubicBezTo>
                <a:cubicBezTo>
                  <a:pt x="1159560" y="72427"/>
                  <a:pt x="4910252" y="61419"/>
                  <a:pt x="7365425" y="0"/>
                </a:cubicBezTo>
                <a:cubicBezTo>
                  <a:pt x="7408521" y="-3174"/>
                  <a:pt x="7442774" y="34851"/>
                  <a:pt x="7444292" y="78867"/>
                </a:cubicBezTo>
                <a:cubicBezTo>
                  <a:pt x="7382104" y="480113"/>
                  <a:pt x="7491147" y="559158"/>
                  <a:pt x="7444292" y="910067"/>
                </a:cubicBezTo>
                <a:cubicBezTo>
                  <a:pt x="7445506" y="947461"/>
                  <a:pt x="7405972" y="985560"/>
                  <a:pt x="7365425" y="988934"/>
                </a:cubicBezTo>
                <a:cubicBezTo>
                  <a:pt x="4546679" y="1018761"/>
                  <a:pt x="3615814" y="909628"/>
                  <a:pt x="78867" y="988934"/>
                </a:cubicBezTo>
                <a:cubicBezTo>
                  <a:pt x="42042" y="988173"/>
                  <a:pt x="-1753" y="953971"/>
                  <a:pt x="0" y="910067"/>
                </a:cubicBezTo>
                <a:cubicBezTo>
                  <a:pt x="67805" y="549553"/>
                  <a:pt x="32538" y="196195"/>
                  <a:pt x="0" y="78867"/>
                </a:cubicBezTo>
                <a:close/>
              </a:path>
              <a:path w="7444292" h="988934" stroke="0" extrusionOk="0">
                <a:moveTo>
                  <a:pt x="0" y="78867"/>
                </a:moveTo>
                <a:cubicBezTo>
                  <a:pt x="970" y="35574"/>
                  <a:pt x="37883" y="5361"/>
                  <a:pt x="78867" y="0"/>
                </a:cubicBezTo>
                <a:cubicBezTo>
                  <a:pt x="1563747" y="123000"/>
                  <a:pt x="5218844" y="-96860"/>
                  <a:pt x="7365425" y="0"/>
                </a:cubicBezTo>
                <a:cubicBezTo>
                  <a:pt x="7405145" y="-2924"/>
                  <a:pt x="7446051" y="31764"/>
                  <a:pt x="7444292" y="78867"/>
                </a:cubicBezTo>
                <a:cubicBezTo>
                  <a:pt x="7447969" y="223404"/>
                  <a:pt x="7425175" y="513674"/>
                  <a:pt x="7444292" y="910067"/>
                </a:cubicBezTo>
                <a:cubicBezTo>
                  <a:pt x="7442749" y="954183"/>
                  <a:pt x="7405389" y="988346"/>
                  <a:pt x="7365425" y="988934"/>
                </a:cubicBezTo>
                <a:cubicBezTo>
                  <a:pt x="5563012" y="828227"/>
                  <a:pt x="1441984" y="1028601"/>
                  <a:pt x="78867" y="988934"/>
                </a:cubicBezTo>
                <a:cubicBezTo>
                  <a:pt x="29416" y="987743"/>
                  <a:pt x="-2753" y="952377"/>
                  <a:pt x="0" y="910067"/>
                </a:cubicBezTo>
                <a:cubicBezTo>
                  <a:pt x="27728" y="644860"/>
                  <a:pt x="49726" y="415883"/>
                  <a:pt x="0" y="78867"/>
                </a:cubicBezTo>
                <a:close/>
              </a:path>
            </a:pathLst>
          </a:custGeom>
          <a:solidFill>
            <a:schemeClr val="accent4">
              <a:lumMod val="40000"/>
              <a:lumOff val="60000"/>
              <a:alpha val="83922"/>
            </a:schemeClr>
          </a:solidFill>
          <a:ln w="19050">
            <a:extLst>
              <a:ext uri="{C807C97D-BFC1-408E-A445-0C87EB9F89A2}">
                <ask:lineSketchStyleProps xmlns:ask="http://schemas.microsoft.com/office/drawing/2018/sketchyshapes" sd="852854689">
                  <a:prstGeom prst="roundRect">
                    <a:avLst>
                      <a:gd name="adj" fmla="val 7975"/>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dirty="0">
                <a:solidFill>
                  <a:srgbClr val="002060"/>
                </a:solidFill>
                <a:latin typeface="Congenial Black" panose="02000503040000020004" pitchFamily="2" charset="0"/>
              </a:rPr>
              <a:t>The Only Remedy</a:t>
            </a:r>
          </a:p>
        </p:txBody>
      </p:sp>
    </p:spTree>
    <p:extLst>
      <p:ext uri="{BB962C8B-B14F-4D97-AF65-F5344CB8AC3E}">
        <p14:creationId xmlns:p14="http://schemas.microsoft.com/office/powerpoint/2010/main" val="23155572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DF2048-1033-7BF2-C607-6A7FA4464920}"/>
              </a:ext>
            </a:extLst>
          </p:cNvPr>
          <p:cNvSpPr txBox="1"/>
          <p:nvPr/>
        </p:nvSpPr>
        <p:spPr>
          <a:xfrm>
            <a:off x="540571" y="581816"/>
            <a:ext cx="8062857" cy="584775"/>
          </a:xfrm>
          <a:prstGeom prst="rect">
            <a:avLst/>
          </a:prstGeom>
          <a:noFill/>
        </p:spPr>
        <p:txBody>
          <a:bodyPr wrap="square">
            <a:spAutoFit/>
          </a:bodyPr>
          <a:lstStyle/>
          <a:p>
            <a:pPr marL="571500" indent="-571500" algn="ctr">
              <a:buFont typeface="+mj-lt"/>
              <a:buAutoNum type="romanUcPeriod" startAt="4"/>
            </a:pPr>
            <a:r>
              <a:rPr lang="en-US" sz="3200" dirty="0">
                <a:solidFill>
                  <a:srgbClr val="002060"/>
                </a:solidFill>
                <a:latin typeface="Congenial Black" panose="02000503040000020004" pitchFamily="2" charset="0"/>
              </a:rPr>
              <a:t>The Only Remedy</a:t>
            </a:r>
          </a:p>
        </p:txBody>
      </p:sp>
      <p:sp>
        <p:nvSpPr>
          <p:cNvPr id="4" name="TextBox 3">
            <a:extLst>
              <a:ext uri="{FF2B5EF4-FFF2-40B4-BE49-F238E27FC236}">
                <a16:creationId xmlns:a16="http://schemas.microsoft.com/office/drawing/2014/main" id="{5822A631-0EFC-7045-4A3A-E5F13B77C7DB}"/>
              </a:ext>
            </a:extLst>
          </p:cNvPr>
          <p:cNvSpPr txBox="1"/>
          <p:nvPr/>
        </p:nvSpPr>
        <p:spPr>
          <a:xfrm>
            <a:off x="839097" y="1909479"/>
            <a:ext cx="7643308" cy="3754874"/>
          </a:xfrm>
          <a:prstGeom prst="rect">
            <a:avLst/>
          </a:prstGeom>
          <a:noFill/>
        </p:spPr>
        <p:txBody>
          <a:bodyPr wrap="square" rtlCol="0">
            <a:spAutoFit/>
          </a:bodyPr>
          <a:lstStyle/>
          <a:p>
            <a:pPr marL="342900" indent="-342900">
              <a:buFont typeface="+mj-lt"/>
              <a:buAutoNum type="alphaUcPeriod"/>
            </a:pPr>
            <a:r>
              <a:rPr lang="en-US" sz="2800" dirty="0"/>
              <a:t>Repentance is the answer to any sin</a:t>
            </a:r>
          </a:p>
          <a:p>
            <a:pPr marL="914400" lvl="1" indent="-457200">
              <a:buFont typeface="+mj-lt"/>
              <a:buAutoNum type="arabicPeriod"/>
            </a:pPr>
            <a:r>
              <a:rPr lang="en-US" sz="2400" i="1" dirty="0"/>
              <a:t>God demands it (Acts 17:30-31; Acts 8:22)</a:t>
            </a:r>
          </a:p>
          <a:p>
            <a:pPr marL="914400" lvl="1" indent="-457200">
              <a:buFont typeface="+mj-lt"/>
              <a:buAutoNum type="arabicPeriod"/>
            </a:pPr>
            <a:r>
              <a:rPr lang="en-US" sz="2400" i="1" dirty="0"/>
              <a:t>Must be a change – sin must stop (Rom. 6)</a:t>
            </a:r>
          </a:p>
          <a:p>
            <a:pPr marL="914400" lvl="1" indent="-457200">
              <a:buFont typeface="+mj-lt"/>
              <a:buAutoNum type="arabicPeriod"/>
            </a:pPr>
            <a:endParaRPr lang="en-US" sz="1000" i="1" dirty="0"/>
          </a:p>
          <a:p>
            <a:pPr marL="457200" indent="-457200">
              <a:buFont typeface="+mj-lt"/>
              <a:buAutoNum type="alphaUcPeriod"/>
            </a:pPr>
            <a:r>
              <a:rPr lang="en-US" sz="2800" dirty="0"/>
              <a:t>Humble yourself</a:t>
            </a:r>
          </a:p>
          <a:p>
            <a:pPr marL="914400" lvl="1" indent="-457200">
              <a:buFont typeface="+mj-lt"/>
              <a:buAutoNum type="arabicPeriod"/>
            </a:pPr>
            <a:r>
              <a:rPr lang="en-US" sz="2400" i="1" dirty="0"/>
              <a:t>Before God (Jas. 4:6, 10)</a:t>
            </a:r>
          </a:p>
          <a:p>
            <a:pPr marL="914400" lvl="1" indent="-457200">
              <a:buFont typeface="+mj-lt"/>
              <a:buAutoNum type="arabicPeriod"/>
            </a:pPr>
            <a:r>
              <a:rPr lang="en-US" sz="2400" i="1" dirty="0"/>
              <a:t>Before others (Titus 3:2)</a:t>
            </a:r>
          </a:p>
          <a:p>
            <a:pPr marL="914400" lvl="1" indent="-457200">
              <a:buFont typeface="+mj-lt"/>
              <a:buAutoNum type="arabicPeriod"/>
            </a:pPr>
            <a:endParaRPr lang="en-US" sz="1000" dirty="0"/>
          </a:p>
          <a:p>
            <a:pPr marL="457200" indent="-457200">
              <a:buFont typeface="+mj-lt"/>
              <a:buAutoNum type="alphaUcPeriod"/>
            </a:pPr>
            <a:r>
              <a:rPr lang="en-US" sz="2800" dirty="0"/>
              <a:t>Deny self (Gal. 2:20)</a:t>
            </a:r>
          </a:p>
          <a:p>
            <a:pPr marL="457200" indent="-457200">
              <a:buFont typeface="+mj-lt"/>
              <a:buAutoNum type="alphaUcPeriod"/>
            </a:pPr>
            <a:endParaRPr lang="en-US" sz="1000" dirty="0"/>
          </a:p>
          <a:p>
            <a:pPr marL="457200" indent="-457200">
              <a:buFont typeface="+mj-lt"/>
              <a:buAutoNum type="alphaUcPeriod"/>
            </a:pPr>
            <a:r>
              <a:rPr lang="en-US" sz="2800" dirty="0"/>
              <a:t>Love cures pride (1 Cor. 13:4)</a:t>
            </a:r>
          </a:p>
        </p:txBody>
      </p:sp>
    </p:spTree>
    <p:extLst>
      <p:ext uri="{BB962C8B-B14F-4D97-AF65-F5344CB8AC3E}">
        <p14:creationId xmlns:p14="http://schemas.microsoft.com/office/powerpoint/2010/main" val="5574867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Effect transition="in" filter="fade">
                                      <p:cBhvr>
                                        <p:cTn id="49" dur="1000"/>
                                        <p:tgtEl>
                                          <p:spTgt spid="4">
                                            <p:txEl>
                                              <p:pRg st="8" end="8"/>
                                            </p:txEl>
                                          </p:spTgt>
                                        </p:tgtEl>
                                      </p:cBhvr>
                                    </p:animEffect>
                                    <p:anim calcmode="lin" valueType="num">
                                      <p:cBhvr>
                                        <p:cTn id="50"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10" end="10"/>
                                            </p:txEl>
                                          </p:spTgt>
                                        </p:tgtEl>
                                        <p:attrNameLst>
                                          <p:attrName>style.visibility</p:attrName>
                                        </p:attrNameLst>
                                      </p:cBhvr>
                                      <p:to>
                                        <p:strVal val="visible"/>
                                      </p:to>
                                    </p:set>
                                    <p:animEffect transition="in" filter="fade">
                                      <p:cBhvr>
                                        <p:cTn id="56" dur="1000"/>
                                        <p:tgtEl>
                                          <p:spTgt spid="4">
                                            <p:txEl>
                                              <p:pRg st="10" end="10"/>
                                            </p:txEl>
                                          </p:spTgt>
                                        </p:tgtEl>
                                      </p:cBhvr>
                                    </p:animEffect>
                                    <p:anim calcmode="lin" valueType="num">
                                      <p:cBhvr>
                                        <p:cTn id="57"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D3BE53-6623-0BB7-9FC1-929E24273DD8}"/>
              </a:ext>
            </a:extLst>
          </p:cNvPr>
          <p:cNvSpPr/>
          <p:nvPr/>
        </p:nvSpPr>
        <p:spPr>
          <a:xfrm>
            <a:off x="158773" y="207646"/>
            <a:ext cx="8826455" cy="144655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8800" b="1" cap="none" spc="0" dirty="0">
                <a:ln/>
                <a:solidFill>
                  <a:schemeClr val="bg1"/>
                </a:solidFill>
                <a:effectLst>
                  <a:outerShdw blurRad="38100" dist="38100" dir="2700000" algn="tl">
                    <a:srgbClr val="000000">
                      <a:alpha val="43137"/>
                    </a:srgbClr>
                  </a:outerShdw>
                </a:effectLst>
                <a:latin typeface="Congenial Black" panose="02000503040000020004" pitchFamily="2" charset="0"/>
              </a:rPr>
              <a:t>The Pride of Life</a:t>
            </a:r>
          </a:p>
        </p:txBody>
      </p:sp>
      <p:sp>
        <p:nvSpPr>
          <p:cNvPr id="8" name="Rectangle: Rounded Corners 7">
            <a:extLst>
              <a:ext uri="{FF2B5EF4-FFF2-40B4-BE49-F238E27FC236}">
                <a16:creationId xmlns:a16="http://schemas.microsoft.com/office/drawing/2014/main" id="{09950472-C167-9429-74BC-A3AE030360F9}"/>
              </a:ext>
            </a:extLst>
          </p:cNvPr>
          <p:cNvSpPr/>
          <p:nvPr/>
        </p:nvSpPr>
        <p:spPr>
          <a:xfrm>
            <a:off x="849854" y="1926523"/>
            <a:ext cx="7444292" cy="988934"/>
          </a:xfrm>
          <a:custGeom>
            <a:avLst/>
            <a:gdLst>
              <a:gd name="connsiteX0" fmla="*/ 0 w 7444292"/>
              <a:gd name="connsiteY0" fmla="*/ 78867 h 988934"/>
              <a:gd name="connsiteX1" fmla="*/ 78867 w 7444292"/>
              <a:gd name="connsiteY1" fmla="*/ 0 h 988934"/>
              <a:gd name="connsiteX2" fmla="*/ 7365425 w 7444292"/>
              <a:gd name="connsiteY2" fmla="*/ 0 h 988934"/>
              <a:gd name="connsiteX3" fmla="*/ 7444292 w 7444292"/>
              <a:gd name="connsiteY3" fmla="*/ 78867 h 988934"/>
              <a:gd name="connsiteX4" fmla="*/ 7444292 w 7444292"/>
              <a:gd name="connsiteY4" fmla="*/ 910067 h 988934"/>
              <a:gd name="connsiteX5" fmla="*/ 7365425 w 7444292"/>
              <a:gd name="connsiteY5" fmla="*/ 988934 h 988934"/>
              <a:gd name="connsiteX6" fmla="*/ 78867 w 7444292"/>
              <a:gd name="connsiteY6" fmla="*/ 988934 h 988934"/>
              <a:gd name="connsiteX7" fmla="*/ 0 w 7444292"/>
              <a:gd name="connsiteY7" fmla="*/ 910067 h 988934"/>
              <a:gd name="connsiteX8" fmla="*/ 0 w 7444292"/>
              <a:gd name="connsiteY8" fmla="*/ 78867 h 98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44292" h="988934" fill="none" extrusionOk="0">
                <a:moveTo>
                  <a:pt x="0" y="78867"/>
                </a:moveTo>
                <a:cubicBezTo>
                  <a:pt x="144" y="39220"/>
                  <a:pt x="39743" y="7440"/>
                  <a:pt x="78867" y="0"/>
                </a:cubicBezTo>
                <a:cubicBezTo>
                  <a:pt x="1159560" y="72427"/>
                  <a:pt x="4910252" y="61419"/>
                  <a:pt x="7365425" y="0"/>
                </a:cubicBezTo>
                <a:cubicBezTo>
                  <a:pt x="7408521" y="-3174"/>
                  <a:pt x="7442774" y="34851"/>
                  <a:pt x="7444292" y="78867"/>
                </a:cubicBezTo>
                <a:cubicBezTo>
                  <a:pt x="7382104" y="480113"/>
                  <a:pt x="7491147" y="559158"/>
                  <a:pt x="7444292" y="910067"/>
                </a:cubicBezTo>
                <a:cubicBezTo>
                  <a:pt x="7445506" y="947461"/>
                  <a:pt x="7405972" y="985560"/>
                  <a:pt x="7365425" y="988934"/>
                </a:cubicBezTo>
                <a:cubicBezTo>
                  <a:pt x="4546679" y="1018761"/>
                  <a:pt x="3615814" y="909628"/>
                  <a:pt x="78867" y="988934"/>
                </a:cubicBezTo>
                <a:cubicBezTo>
                  <a:pt x="42042" y="988173"/>
                  <a:pt x="-1753" y="953971"/>
                  <a:pt x="0" y="910067"/>
                </a:cubicBezTo>
                <a:cubicBezTo>
                  <a:pt x="67805" y="549553"/>
                  <a:pt x="32538" y="196195"/>
                  <a:pt x="0" y="78867"/>
                </a:cubicBezTo>
                <a:close/>
              </a:path>
              <a:path w="7444292" h="988934" stroke="0" extrusionOk="0">
                <a:moveTo>
                  <a:pt x="0" y="78867"/>
                </a:moveTo>
                <a:cubicBezTo>
                  <a:pt x="970" y="35574"/>
                  <a:pt x="37883" y="5361"/>
                  <a:pt x="78867" y="0"/>
                </a:cubicBezTo>
                <a:cubicBezTo>
                  <a:pt x="1563747" y="123000"/>
                  <a:pt x="5218844" y="-96860"/>
                  <a:pt x="7365425" y="0"/>
                </a:cubicBezTo>
                <a:cubicBezTo>
                  <a:pt x="7405145" y="-2924"/>
                  <a:pt x="7446051" y="31764"/>
                  <a:pt x="7444292" y="78867"/>
                </a:cubicBezTo>
                <a:cubicBezTo>
                  <a:pt x="7447969" y="223404"/>
                  <a:pt x="7425175" y="513674"/>
                  <a:pt x="7444292" y="910067"/>
                </a:cubicBezTo>
                <a:cubicBezTo>
                  <a:pt x="7442749" y="954183"/>
                  <a:pt x="7405389" y="988346"/>
                  <a:pt x="7365425" y="988934"/>
                </a:cubicBezTo>
                <a:cubicBezTo>
                  <a:pt x="5563012" y="828227"/>
                  <a:pt x="1441984" y="1028601"/>
                  <a:pt x="78867" y="988934"/>
                </a:cubicBezTo>
                <a:cubicBezTo>
                  <a:pt x="29416" y="987743"/>
                  <a:pt x="-2753" y="952377"/>
                  <a:pt x="0" y="910067"/>
                </a:cubicBezTo>
                <a:cubicBezTo>
                  <a:pt x="27728" y="644860"/>
                  <a:pt x="49726" y="415883"/>
                  <a:pt x="0" y="78867"/>
                </a:cubicBezTo>
                <a:close/>
              </a:path>
            </a:pathLst>
          </a:custGeom>
          <a:solidFill>
            <a:schemeClr val="accent4">
              <a:lumMod val="40000"/>
              <a:lumOff val="60000"/>
              <a:alpha val="83922"/>
            </a:schemeClr>
          </a:solidFill>
          <a:ln w="19050">
            <a:extLst>
              <a:ext uri="{C807C97D-BFC1-408E-A445-0C87EB9F89A2}">
                <ask:lineSketchStyleProps xmlns:ask="http://schemas.microsoft.com/office/drawing/2018/sketchyshapes" sd="852854689">
                  <a:prstGeom prst="roundRect">
                    <a:avLst>
                      <a:gd name="adj" fmla="val 7975"/>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3200" dirty="0">
                <a:solidFill>
                  <a:srgbClr val="002060"/>
                </a:solidFill>
                <a:latin typeface="Congenial Black" panose="02000503040000020004" pitchFamily="2" charset="0"/>
              </a:rPr>
              <a:t>The Major Text</a:t>
            </a:r>
          </a:p>
        </p:txBody>
      </p:sp>
      <p:sp>
        <p:nvSpPr>
          <p:cNvPr id="9" name="Rectangle: Rounded Corners 8">
            <a:extLst>
              <a:ext uri="{FF2B5EF4-FFF2-40B4-BE49-F238E27FC236}">
                <a16:creationId xmlns:a16="http://schemas.microsoft.com/office/drawing/2014/main" id="{31249F8C-8B20-3210-4031-B2123E046EBF}"/>
              </a:ext>
            </a:extLst>
          </p:cNvPr>
          <p:cNvSpPr/>
          <p:nvPr/>
        </p:nvSpPr>
        <p:spPr>
          <a:xfrm>
            <a:off x="849854" y="3139103"/>
            <a:ext cx="7444292" cy="988934"/>
          </a:xfrm>
          <a:custGeom>
            <a:avLst/>
            <a:gdLst>
              <a:gd name="connsiteX0" fmla="*/ 0 w 7444292"/>
              <a:gd name="connsiteY0" fmla="*/ 78867 h 988934"/>
              <a:gd name="connsiteX1" fmla="*/ 78867 w 7444292"/>
              <a:gd name="connsiteY1" fmla="*/ 0 h 988934"/>
              <a:gd name="connsiteX2" fmla="*/ 7365425 w 7444292"/>
              <a:gd name="connsiteY2" fmla="*/ 0 h 988934"/>
              <a:gd name="connsiteX3" fmla="*/ 7444292 w 7444292"/>
              <a:gd name="connsiteY3" fmla="*/ 78867 h 988934"/>
              <a:gd name="connsiteX4" fmla="*/ 7444292 w 7444292"/>
              <a:gd name="connsiteY4" fmla="*/ 910067 h 988934"/>
              <a:gd name="connsiteX5" fmla="*/ 7365425 w 7444292"/>
              <a:gd name="connsiteY5" fmla="*/ 988934 h 988934"/>
              <a:gd name="connsiteX6" fmla="*/ 78867 w 7444292"/>
              <a:gd name="connsiteY6" fmla="*/ 988934 h 988934"/>
              <a:gd name="connsiteX7" fmla="*/ 0 w 7444292"/>
              <a:gd name="connsiteY7" fmla="*/ 910067 h 988934"/>
              <a:gd name="connsiteX8" fmla="*/ 0 w 7444292"/>
              <a:gd name="connsiteY8" fmla="*/ 78867 h 98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44292" h="988934" fill="none" extrusionOk="0">
                <a:moveTo>
                  <a:pt x="0" y="78867"/>
                </a:moveTo>
                <a:cubicBezTo>
                  <a:pt x="144" y="39220"/>
                  <a:pt x="39743" y="7440"/>
                  <a:pt x="78867" y="0"/>
                </a:cubicBezTo>
                <a:cubicBezTo>
                  <a:pt x="1159560" y="72427"/>
                  <a:pt x="4910252" y="61419"/>
                  <a:pt x="7365425" y="0"/>
                </a:cubicBezTo>
                <a:cubicBezTo>
                  <a:pt x="7408521" y="-3174"/>
                  <a:pt x="7442774" y="34851"/>
                  <a:pt x="7444292" y="78867"/>
                </a:cubicBezTo>
                <a:cubicBezTo>
                  <a:pt x="7382104" y="480113"/>
                  <a:pt x="7491147" y="559158"/>
                  <a:pt x="7444292" y="910067"/>
                </a:cubicBezTo>
                <a:cubicBezTo>
                  <a:pt x="7445506" y="947461"/>
                  <a:pt x="7405972" y="985560"/>
                  <a:pt x="7365425" y="988934"/>
                </a:cubicBezTo>
                <a:cubicBezTo>
                  <a:pt x="4546679" y="1018761"/>
                  <a:pt x="3615814" y="909628"/>
                  <a:pt x="78867" y="988934"/>
                </a:cubicBezTo>
                <a:cubicBezTo>
                  <a:pt x="42042" y="988173"/>
                  <a:pt x="-1753" y="953971"/>
                  <a:pt x="0" y="910067"/>
                </a:cubicBezTo>
                <a:cubicBezTo>
                  <a:pt x="67805" y="549553"/>
                  <a:pt x="32538" y="196195"/>
                  <a:pt x="0" y="78867"/>
                </a:cubicBezTo>
                <a:close/>
              </a:path>
              <a:path w="7444292" h="988934" stroke="0" extrusionOk="0">
                <a:moveTo>
                  <a:pt x="0" y="78867"/>
                </a:moveTo>
                <a:cubicBezTo>
                  <a:pt x="970" y="35574"/>
                  <a:pt x="37883" y="5361"/>
                  <a:pt x="78867" y="0"/>
                </a:cubicBezTo>
                <a:cubicBezTo>
                  <a:pt x="1563747" y="123000"/>
                  <a:pt x="5218844" y="-96860"/>
                  <a:pt x="7365425" y="0"/>
                </a:cubicBezTo>
                <a:cubicBezTo>
                  <a:pt x="7405145" y="-2924"/>
                  <a:pt x="7446051" y="31764"/>
                  <a:pt x="7444292" y="78867"/>
                </a:cubicBezTo>
                <a:cubicBezTo>
                  <a:pt x="7447969" y="223404"/>
                  <a:pt x="7425175" y="513674"/>
                  <a:pt x="7444292" y="910067"/>
                </a:cubicBezTo>
                <a:cubicBezTo>
                  <a:pt x="7442749" y="954183"/>
                  <a:pt x="7405389" y="988346"/>
                  <a:pt x="7365425" y="988934"/>
                </a:cubicBezTo>
                <a:cubicBezTo>
                  <a:pt x="5563012" y="828227"/>
                  <a:pt x="1441984" y="1028601"/>
                  <a:pt x="78867" y="988934"/>
                </a:cubicBezTo>
                <a:cubicBezTo>
                  <a:pt x="29416" y="987743"/>
                  <a:pt x="-2753" y="952377"/>
                  <a:pt x="0" y="910067"/>
                </a:cubicBezTo>
                <a:cubicBezTo>
                  <a:pt x="27728" y="644860"/>
                  <a:pt x="49726" y="415883"/>
                  <a:pt x="0" y="78867"/>
                </a:cubicBezTo>
                <a:close/>
              </a:path>
            </a:pathLst>
          </a:custGeom>
          <a:solidFill>
            <a:schemeClr val="accent4">
              <a:lumMod val="40000"/>
              <a:lumOff val="60000"/>
              <a:alpha val="83922"/>
            </a:schemeClr>
          </a:solidFill>
          <a:ln w="19050">
            <a:extLst>
              <a:ext uri="{C807C97D-BFC1-408E-A445-0C87EB9F89A2}">
                <ask:lineSketchStyleProps xmlns:ask="http://schemas.microsoft.com/office/drawing/2018/sketchyshapes" sd="852854689">
                  <a:prstGeom prst="roundRect">
                    <a:avLst>
                      <a:gd name="adj" fmla="val 7975"/>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startAt="2"/>
            </a:pPr>
            <a:r>
              <a:rPr lang="en-US" sz="3200" dirty="0">
                <a:solidFill>
                  <a:srgbClr val="002060"/>
                </a:solidFill>
                <a:latin typeface="Congenial Black" panose="02000503040000020004" pitchFamily="2" charset="0"/>
              </a:rPr>
              <a:t> The Root Problem</a:t>
            </a:r>
          </a:p>
        </p:txBody>
      </p:sp>
      <p:sp>
        <p:nvSpPr>
          <p:cNvPr id="11" name="Rectangle: Rounded Corners 10">
            <a:extLst>
              <a:ext uri="{FF2B5EF4-FFF2-40B4-BE49-F238E27FC236}">
                <a16:creationId xmlns:a16="http://schemas.microsoft.com/office/drawing/2014/main" id="{4AC43C8D-CB53-B3C1-4392-A53419AF02A5}"/>
              </a:ext>
            </a:extLst>
          </p:cNvPr>
          <p:cNvSpPr/>
          <p:nvPr/>
        </p:nvSpPr>
        <p:spPr>
          <a:xfrm>
            <a:off x="849854" y="4351683"/>
            <a:ext cx="7444292" cy="988934"/>
          </a:xfrm>
          <a:custGeom>
            <a:avLst/>
            <a:gdLst>
              <a:gd name="connsiteX0" fmla="*/ 0 w 7444292"/>
              <a:gd name="connsiteY0" fmla="*/ 78867 h 988934"/>
              <a:gd name="connsiteX1" fmla="*/ 78867 w 7444292"/>
              <a:gd name="connsiteY1" fmla="*/ 0 h 988934"/>
              <a:gd name="connsiteX2" fmla="*/ 7365425 w 7444292"/>
              <a:gd name="connsiteY2" fmla="*/ 0 h 988934"/>
              <a:gd name="connsiteX3" fmla="*/ 7444292 w 7444292"/>
              <a:gd name="connsiteY3" fmla="*/ 78867 h 988934"/>
              <a:gd name="connsiteX4" fmla="*/ 7444292 w 7444292"/>
              <a:gd name="connsiteY4" fmla="*/ 910067 h 988934"/>
              <a:gd name="connsiteX5" fmla="*/ 7365425 w 7444292"/>
              <a:gd name="connsiteY5" fmla="*/ 988934 h 988934"/>
              <a:gd name="connsiteX6" fmla="*/ 78867 w 7444292"/>
              <a:gd name="connsiteY6" fmla="*/ 988934 h 988934"/>
              <a:gd name="connsiteX7" fmla="*/ 0 w 7444292"/>
              <a:gd name="connsiteY7" fmla="*/ 910067 h 988934"/>
              <a:gd name="connsiteX8" fmla="*/ 0 w 7444292"/>
              <a:gd name="connsiteY8" fmla="*/ 78867 h 98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44292" h="988934" fill="none" extrusionOk="0">
                <a:moveTo>
                  <a:pt x="0" y="78867"/>
                </a:moveTo>
                <a:cubicBezTo>
                  <a:pt x="144" y="39220"/>
                  <a:pt x="39743" y="7440"/>
                  <a:pt x="78867" y="0"/>
                </a:cubicBezTo>
                <a:cubicBezTo>
                  <a:pt x="1159560" y="72427"/>
                  <a:pt x="4910252" y="61419"/>
                  <a:pt x="7365425" y="0"/>
                </a:cubicBezTo>
                <a:cubicBezTo>
                  <a:pt x="7408521" y="-3174"/>
                  <a:pt x="7442774" y="34851"/>
                  <a:pt x="7444292" y="78867"/>
                </a:cubicBezTo>
                <a:cubicBezTo>
                  <a:pt x="7382104" y="480113"/>
                  <a:pt x="7491147" y="559158"/>
                  <a:pt x="7444292" y="910067"/>
                </a:cubicBezTo>
                <a:cubicBezTo>
                  <a:pt x="7445506" y="947461"/>
                  <a:pt x="7405972" y="985560"/>
                  <a:pt x="7365425" y="988934"/>
                </a:cubicBezTo>
                <a:cubicBezTo>
                  <a:pt x="4546679" y="1018761"/>
                  <a:pt x="3615814" y="909628"/>
                  <a:pt x="78867" y="988934"/>
                </a:cubicBezTo>
                <a:cubicBezTo>
                  <a:pt x="42042" y="988173"/>
                  <a:pt x="-1753" y="953971"/>
                  <a:pt x="0" y="910067"/>
                </a:cubicBezTo>
                <a:cubicBezTo>
                  <a:pt x="67805" y="549553"/>
                  <a:pt x="32538" y="196195"/>
                  <a:pt x="0" y="78867"/>
                </a:cubicBezTo>
                <a:close/>
              </a:path>
              <a:path w="7444292" h="988934" stroke="0" extrusionOk="0">
                <a:moveTo>
                  <a:pt x="0" y="78867"/>
                </a:moveTo>
                <a:cubicBezTo>
                  <a:pt x="970" y="35574"/>
                  <a:pt x="37883" y="5361"/>
                  <a:pt x="78867" y="0"/>
                </a:cubicBezTo>
                <a:cubicBezTo>
                  <a:pt x="1563747" y="123000"/>
                  <a:pt x="5218844" y="-96860"/>
                  <a:pt x="7365425" y="0"/>
                </a:cubicBezTo>
                <a:cubicBezTo>
                  <a:pt x="7405145" y="-2924"/>
                  <a:pt x="7446051" y="31764"/>
                  <a:pt x="7444292" y="78867"/>
                </a:cubicBezTo>
                <a:cubicBezTo>
                  <a:pt x="7447969" y="223404"/>
                  <a:pt x="7425175" y="513674"/>
                  <a:pt x="7444292" y="910067"/>
                </a:cubicBezTo>
                <a:cubicBezTo>
                  <a:pt x="7442749" y="954183"/>
                  <a:pt x="7405389" y="988346"/>
                  <a:pt x="7365425" y="988934"/>
                </a:cubicBezTo>
                <a:cubicBezTo>
                  <a:pt x="5563012" y="828227"/>
                  <a:pt x="1441984" y="1028601"/>
                  <a:pt x="78867" y="988934"/>
                </a:cubicBezTo>
                <a:cubicBezTo>
                  <a:pt x="29416" y="987743"/>
                  <a:pt x="-2753" y="952377"/>
                  <a:pt x="0" y="910067"/>
                </a:cubicBezTo>
                <a:cubicBezTo>
                  <a:pt x="27728" y="644860"/>
                  <a:pt x="49726" y="415883"/>
                  <a:pt x="0" y="78867"/>
                </a:cubicBezTo>
                <a:close/>
              </a:path>
            </a:pathLst>
          </a:custGeom>
          <a:solidFill>
            <a:schemeClr val="accent4">
              <a:lumMod val="40000"/>
              <a:lumOff val="60000"/>
              <a:alpha val="83922"/>
            </a:schemeClr>
          </a:solidFill>
          <a:ln w="19050">
            <a:extLst>
              <a:ext uri="{C807C97D-BFC1-408E-A445-0C87EB9F89A2}">
                <ask:lineSketchStyleProps xmlns:ask="http://schemas.microsoft.com/office/drawing/2018/sketchyshapes" sd="852854689">
                  <a:prstGeom prst="roundRect">
                    <a:avLst>
                      <a:gd name="adj" fmla="val 7975"/>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startAt="3"/>
            </a:pPr>
            <a:r>
              <a:rPr lang="en-US" sz="3200" dirty="0">
                <a:solidFill>
                  <a:srgbClr val="002060"/>
                </a:solidFill>
                <a:latin typeface="Congenial Black" panose="02000503040000020004" pitchFamily="2" charset="0"/>
              </a:rPr>
              <a:t> The Needed Application</a:t>
            </a:r>
          </a:p>
        </p:txBody>
      </p:sp>
      <p:sp>
        <p:nvSpPr>
          <p:cNvPr id="12" name="Rectangle: Rounded Corners 11">
            <a:extLst>
              <a:ext uri="{FF2B5EF4-FFF2-40B4-BE49-F238E27FC236}">
                <a16:creationId xmlns:a16="http://schemas.microsoft.com/office/drawing/2014/main" id="{7E450AB1-81D3-BC1A-E601-59C0D7C45A14}"/>
              </a:ext>
            </a:extLst>
          </p:cNvPr>
          <p:cNvSpPr/>
          <p:nvPr/>
        </p:nvSpPr>
        <p:spPr>
          <a:xfrm>
            <a:off x="849854" y="5564264"/>
            <a:ext cx="7444292" cy="988934"/>
          </a:xfrm>
          <a:custGeom>
            <a:avLst/>
            <a:gdLst>
              <a:gd name="connsiteX0" fmla="*/ 0 w 7444292"/>
              <a:gd name="connsiteY0" fmla="*/ 78867 h 988934"/>
              <a:gd name="connsiteX1" fmla="*/ 78867 w 7444292"/>
              <a:gd name="connsiteY1" fmla="*/ 0 h 988934"/>
              <a:gd name="connsiteX2" fmla="*/ 7365425 w 7444292"/>
              <a:gd name="connsiteY2" fmla="*/ 0 h 988934"/>
              <a:gd name="connsiteX3" fmla="*/ 7444292 w 7444292"/>
              <a:gd name="connsiteY3" fmla="*/ 78867 h 988934"/>
              <a:gd name="connsiteX4" fmla="*/ 7444292 w 7444292"/>
              <a:gd name="connsiteY4" fmla="*/ 910067 h 988934"/>
              <a:gd name="connsiteX5" fmla="*/ 7365425 w 7444292"/>
              <a:gd name="connsiteY5" fmla="*/ 988934 h 988934"/>
              <a:gd name="connsiteX6" fmla="*/ 78867 w 7444292"/>
              <a:gd name="connsiteY6" fmla="*/ 988934 h 988934"/>
              <a:gd name="connsiteX7" fmla="*/ 0 w 7444292"/>
              <a:gd name="connsiteY7" fmla="*/ 910067 h 988934"/>
              <a:gd name="connsiteX8" fmla="*/ 0 w 7444292"/>
              <a:gd name="connsiteY8" fmla="*/ 78867 h 98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44292" h="988934" fill="none" extrusionOk="0">
                <a:moveTo>
                  <a:pt x="0" y="78867"/>
                </a:moveTo>
                <a:cubicBezTo>
                  <a:pt x="144" y="39220"/>
                  <a:pt x="39743" y="7440"/>
                  <a:pt x="78867" y="0"/>
                </a:cubicBezTo>
                <a:cubicBezTo>
                  <a:pt x="1159560" y="72427"/>
                  <a:pt x="4910252" y="61419"/>
                  <a:pt x="7365425" y="0"/>
                </a:cubicBezTo>
                <a:cubicBezTo>
                  <a:pt x="7408521" y="-3174"/>
                  <a:pt x="7442774" y="34851"/>
                  <a:pt x="7444292" y="78867"/>
                </a:cubicBezTo>
                <a:cubicBezTo>
                  <a:pt x="7382104" y="480113"/>
                  <a:pt x="7491147" y="559158"/>
                  <a:pt x="7444292" y="910067"/>
                </a:cubicBezTo>
                <a:cubicBezTo>
                  <a:pt x="7445506" y="947461"/>
                  <a:pt x="7405972" y="985560"/>
                  <a:pt x="7365425" y="988934"/>
                </a:cubicBezTo>
                <a:cubicBezTo>
                  <a:pt x="4546679" y="1018761"/>
                  <a:pt x="3615814" y="909628"/>
                  <a:pt x="78867" y="988934"/>
                </a:cubicBezTo>
                <a:cubicBezTo>
                  <a:pt x="42042" y="988173"/>
                  <a:pt x="-1753" y="953971"/>
                  <a:pt x="0" y="910067"/>
                </a:cubicBezTo>
                <a:cubicBezTo>
                  <a:pt x="67805" y="549553"/>
                  <a:pt x="32538" y="196195"/>
                  <a:pt x="0" y="78867"/>
                </a:cubicBezTo>
                <a:close/>
              </a:path>
              <a:path w="7444292" h="988934" stroke="0" extrusionOk="0">
                <a:moveTo>
                  <a:pt x="0" y="78867"/>
                </a:moveTo>
                <a:cubicBezTo>
                  <a:pt x="970" y="35574"/>
                  <a:pt x="37883" y="5361"/>
                  <a:pt x="78867" y="0"/>
                </a:cubicBezTo>
                <a:cubicBezTo>
                  <a:pt x="1563747" y="123000"/>
                  <a:pt x="5218844" y="-96860"/>
                  <a:pt x="7365425" y="0"/>
                </a:cubicBezTo>
                <a:cubicBezTo>
                  <a:pt x="7405145" y="-2924"/>
                  <a:pt x="7446051" y="31764"/>
                  <a:pt x="7444292" y="78867"/>
                </a:cubicBezTo>
                <a:cubicBezTo>
                  <a:pt x="7447969" y="223404"/>
                  <a:pt x="7425175" y="513674"/>
                  <a:pt x="7444292" y="910067"/>
                </a:cubicBezTo>
                <a:cubicBezTo>
                  <a:pt x="7442749" y="954183"/>
                  <a:pt x="7405389" y="988346"/>
                  <a:pt x="7365425" y="988934"/>
                </a:cubicBezTo>
                <a:cubicBezTo>
                  <a:pt x="5563012" y="828227"/>
                  <a:pt x="1441984" y="1028601"/>
                  <a:pt x="78867" y="988934"/>
                </a:cubicBezTo>
                <a:cubicBezTo>
                  <a:pt x="29416" y="987743"/>
                  <a:pt x="-2753" y="952377"/>
                  <a:pt x="0" y="910067"/>
                </a:cubicBezTo>
                <a:cubicBezTo>
                  <a:pt x="27728" y="644860"/>
                  <a:pt x="49726" y="415883"/>
                  <a:pt x="0" y="78867"/>
                </a:cubicBezTo>
                <a:close/>
              </a:path>
            </a:pathLst>
          </a:custGeom>
          <a:solidFill>
            <a:schemeClr val="accent4">
              <a:lumMod val="40000"/>
              <a:lumOff val="60000"/>
              <a:alpha val="83922"/>
            </a:schemeClr>
          </a:solidFill>
          <a:ln w="19050">
            <a:extLst>
              <a:ext uri="{C807C97D-BFC1-408E-A445-0C87EB9F89A2}">
                <ask:lineSketchStyleProps xmlns:ask="http://schemas.microsoft.com/office/drawing/2018/sketchyshapes" sd="852854689">
                  <a:prstGeom prst="roundRect">
                    <a:avLst>
                      <a:gd name="adj" fmla="val 7975"/>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3200" dirty="0">
                <a:solidFill>
                  <a:srgbClr val="002060"/>
                </a:solidFill>
                <a:latin typeface="Congenial Black" panose="02000503040000020004" pitchFamily="2" charset="0"/>
              </a:rPr>
              <a:t>The Only Remedy</a:t>
            </a:r>
          </a:p>
        </p:txBody>
      </p:sp>
    </p:spTree>
    <p:extLst>
      <p:ext uri="{BB962C8B-B14F-4D97-AF65-F5344CB8AC3E}">
        <p14:creationId xmlns:p14="http://schemas.microsoft.com/office/powerpoint/2010/main" val="952519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3139</TotalTime>
  <Words>2071</Words>
  <Application>Microsoft Office PowerPoint</Application>
  <PresentationFormat>On-screen Show (4:3)</PresentationFormat>
  <Paragraphs>231</Paragraphs>
  <Slides>32</Slides>
  <Notes>0</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32</vt:i4>
      </vt:variant>
    </vt:vector>
  </HeadingPairs>
  <TitlesOfParts>
    <vt:vector size="47" baseType="lpstr">
      <vt:lpstr>Calibri</vt:lpstr>
      <vt:lpstr>Sirba GRK</vt:lpstr>
      <vt:lpstr>Segoe</vt:lpstr>
      <vt:lpstr>Courier New</vt:lpstr>
      <vt:lpstr>Calibri Light</vt:lpstr>
      <vt:lpstr>Arial</vt:lpstr>
      <vt:lpstr>Wingdings</vt:lpstr>
      <vt:lpstr>Arial Rounded MT Bold</vt:lpstr>
      <vt:lpstr>Times New Roman</vt:lpstr>
      <vt:lpstr>Arial Narrow</vt:lpstr>
      <vt:lpstr>Congenial Black</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2</cp:revision>
  <cp:lastPrinted>2023-03-12T21:31:40Z</cp:lastPrinted>
  <dcterms:created xsi:type="dcterms:W3CDTF">2023-03-10T17:13:54Z</dcterms:created>
  <dcterms:modified xsi:type="dcterms:W3CDTF">2023-03-12T21:33:16Z</dcterms:modified>
</cp:coreProperties>
</file>