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32" r:id="rId6"/>
    <p:sldMasterId id="2147483763" r:id="rId7"/>
    <p:sldMasterId id="2147483811" r:id="rId8"/>
  </p:sldMasterIdLst>
  <p:notesMasterIdLst>
    <p:notesMasterId r:id="rId34"/>
  </p:notesMasterIdLst>
  <p:sldIdLst>
    <p:sldId id="328" r:id="rId9"/>
    <p:sldId id="329" r:id="rId10"/>
    <p:sldId id="330" r:id="rId11"/>
    <p:sldId id="331" r:id="rId12"/>
    <p:sldId id="352" r:id="rId13"/>
    <p:sldId id="370" r:id="rId14"/>
    <p:sldId id="358" r:id="rId15"/>
    <p:sldId id="264" r:id="rId16"/>
    <p:sldId id="285" r:id="rId17"/>
    <p:sldId id="359" r:id="rId18"/>
    <p:sldId id="360" r:id="rId19"/>
    <p:sldId id="361" r:id="rId20"/>
    <p:sldId id="362" r:id="rId21"/>
    <p:sldId id="363" r:id="rId22"/>
    <p:sldId id="364" r:id="rId23"/>
    <p:sldId id="365" r:id="rId24"/>
    <p:sldId id="366" r:id="rId25"/>
    <p:sldId id="353" r:id="rId26"/>
    <p:sldId id="356" r:id="rId27"/>
    <p:sldId id="354" r:id="rId28"/>
    <p:sldId id="357" r:id="rId29"/>
    <p:sldId id="367" r:id="rId30"/>
    <p:sldId id="368" r:id="rId31"/>
    <p:sldId id="369" r:id="rId32"/>
    <p:sldId id="355" r:id="rId33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35"/>
      <p:bold r:id="rId36"/>
      <p:italic r:id="rId37"/>
      <p:bold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Tempus Sans ITC" panose="04020404030D07020202" pitchFamily="82" charset="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403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font" Target="fonts/font5.fntdata"/><Relationship Id="rId21" Type="http://schemas.openxmlformats.org/officeDocument/2006/relationships/slide" Target="slides/slide13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font" Target="fonts/font2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font" Target="fonts/font4.fntdata"/><Relationship Id="rId46" Type="http://schemas.openxmlformats.org/officeDocument/2006/relationships/theme" Target="theme/theme1.xml"/><Relationship Id="rId20" Type="http://schemas.openxmlformats.org/officeDocument/2006/relationships/slide" Target="slides/slide12.xml"/><Relationship Id="rId41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E84568-D5A7-4DD2-90C9-E73D76A2A782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3776CC4-F694-4320-AFE8-2D0DA6E6A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73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1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7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5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6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7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7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4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8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8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1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1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1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7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5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6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7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7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4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8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8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1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1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20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85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44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66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29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15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82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41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01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12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99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96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09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15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6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13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13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84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92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11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8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96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68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7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92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1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5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8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94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98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86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9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02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68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7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92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1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5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8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94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98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86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9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02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56BF3711-5BBC-43AB-9152-8B5062075266}" type="datetimeFigureOut">
              <a:rPr lang="en-US"/>
              <a:pPr>
                <a:defRPr/>
              </a:pPr>
              <a:t>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FC1481E9-BC66-4C48-BE3B-D40D720CD2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13416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D3B18285-EDCD-465B-A103-8DEFCFF8B20A}" type="datetimeFigureOut">
              <a:rPr lang="en-US"/>
              <a:pPr>
                <a:defRPr/>
              </a:pPr>
              <a:t>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6209F866-55B5-43F2-8EE4-AC77D75907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1173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33615134-817E-489B-8D85-0672ACABF0D9}" type="datetimeFigureOut">
              <a:rPr lang="en-US"/>
              <a:pPr>
                <a:defRPr/>
              </a:pPr>
              <a:t>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9538F4BE-D369-4DD7-8D6E-7892E60DB8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14054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39EF359-5140-489B-B9BD-3C3BB18EEA98}" type="datetimeFigureOut">
              <a:rPr lang="en-US"/>
              <a:pPr>
                <a:defRPr/>
              </a:pPr>
              <a:t>2/5/2023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0D3147F7-E30E-4480-83C2-E7AD32D55D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98101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89B371F7-E863-4649-BE9C-3511AFA7C439}" type="datetimeFigureOut">
              <a:rPr lang="en-US"/>
              <a:pPr>
                <a:defRPr/>
              </a:pPr>
              <a:t>2/5/2023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2AB51643-530D-4C88-A98E-FE87EDA2B6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60121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F8D29BB-89AC-430B-B776-5D27D9E99862}" type="datetimeFigureOut">
              <a:rPr lang="en-US"/>
              <a:pPr>
                <a:defRPr/>
              </a:pPr>
              <a:t>2/5/2023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293FC11D-5A05-426C-B679-F96023C060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7950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F94447A-FAC4-481E-A0D3-96D105C04689}" type="datetimeFigureOut">
              <a:rPr lang="en-US"/>
              <a:pPr>
                <a:defRPr/>
              </a:pPr>
              <a:t>2/5/2023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14259EDA-EA98-42C1-94D1-DC32C3E330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35106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07DF4E35-17E6-4C44-8260-AF96969E5073}" type="datetimeFigureOut">
              <a:rPr lang="en-US"/>
              <a:pPr>
                <a:defRPr/>
              </a:pPr>
              <a:t>2/5/2023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B9C6A68A-BDB5-4076-B509-B3A06E430D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671007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6885E3AC-EB20-494A-86BD-A6A6D3DBEAE6}" type="datetimeFigureOut">
              <a:rPr lang="en-US"/>
              <a:pPr>
                <a:defRPr/>
              </a:pPr>
              <a:t>2/5/2023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4B7E64AF-261F-4202-B81D-01B91BCCF4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7925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F0634858-DF1F-4007-94DB-B8D33FDB8787}" type="datetimeFigureOut">
              <a:rPr lang="en-US"/>
              <a:pPr>
                <a:defRPr/>
              </a:pPr>
              <a:t>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A49E8155-A1AC-4471-9062-1E6B86492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73548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3217478F-4A38-4061-9DEE-2512FBB2AEE5}" type="datetimeFigureOut">
              <a:rPr lang="en-US"/>
              <a:pPr>
                <a:defRPr/>
              </a:pPr>
              <a:t>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B7ECE04-2182-40AF-B5A7-4E7F2DCA21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39661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87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5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8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48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18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0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88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72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41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9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38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" r="5029"/>
          <a:stretch/>
        </p:blipFill>
        <p:spPr bwMode="auto">
          <a:xfrm>
            <a:off x="0" y="0"/>
            <a:ext cx="9144000" cy="689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14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335"/>
            <a:ext cx="3339866" cy="2224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14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" r="5029"/>
          <a:stretch/>
        </p:blipFill>
        <p:spPr bwMode="auto">
          <a:xfrm>
            <a:off x="0" y="0"/>
            <a:ext cx="9144000" cy="689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65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" r="5029"/>
          <a:stretch/>
        </p:blipFill>
        <p:spPr bwMode="auto">
          <a:xfrm>
            <a:off x="0" y="0"/>
            <a:ext cx="9144000" cy="689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88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335"/>
            <a:ext cx="3339866" cy="2224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5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335"/>
            <a:ext cx="3339866" cy="2224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5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farm3.static.flickr.com/2175/2338725607_de8d5b9fd6.jpg?v=0"/>
          <p:cNvPicPr>
            <a:picLocks noChangeAspect="1" noChangeArrowheads="1"/>
          </p:cNvPicPr>
          <p:nvPr userDrawn="1"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81000" y="5334000"/>
            <a:ext cx="1828800" cy="1239927"/>
          </a:xfrm>
          <a:prstGeom prst="roundRect">
            <a:avLst>
              <a:gd name="adj" fmla="val 2455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0254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ransition spd="slow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" r="5029"/>
          <a:stretch/>
        </p:blipFill>
        <p:spPr bwMode="auto">
          <a:xfrm>
            <a:off x="0" y="0"/>
            <a:ext cx="9144000" cy="689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179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3555" y="282476"/>
            <a:ext cx="491964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150" normalizeH="0" baseline="0" noProof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empus Sans ITC" pitchFamily="82" charset="0"/>
                <a:ea typeface="+mn-ea"/>
                <a:cs typeface="+mn-cs"/>
              </a:rPr>
              <a:t>Let 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150" normalizeH="0" baseline="0" noProof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empus Sans ITC" pitchFamily="82" charset="0"/>
                <a:ea typeface="+mn-ea"/>
                <a:cs typeface="+mn-cs"/>
              </a:rPr>
              <a:t>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2852678"/>
            <a:ext cx="8001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Why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What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How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Satan Hinders Prayers of God’s People</a:t>
            </a:r>
          </a:p>
        </p:txBody>
      </p:sp>
      <p:pic>
        <p:nvPicPr>
          <p:cNvPr id="6146" name="Picture 2" descr="https://www.worshipoutlet.com/pagesource/images/Image/175_SermonSerie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1000"/>
            <a:ext cx="17335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05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000" y="339804"/>
            <a:ext cx="3760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9BBB59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Objective: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1571625"/>
            <a:ext cx="34290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When Series is Over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More committed to praying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Praying more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More fervent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Praying for more things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259C1A-6EDB-7EED-E85F-9AF98CE67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3" y="1524000"/>
            <a:ext cx="5924547" cy="4432439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114692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12155" y="247471"/>
            <a:ext cx="748634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7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1981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Privilege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 Belongs to God’s People</a:t>
            </a:r>
          </a:p>
        </p:txBody>
      </p:sp>
      <p:sp>
        <p:nvSpPr>
          <p:cNvPr id="7" name="Bevel 6"/>
          <p:cNvSpPr/>
          <p:nvPr/>
        </p:nvSpPr>
        <p:spPr>
          <a:xfrm>
            <a:off x="533400" y="3124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Assurance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that God Hears &amp; Answers Their Prayer</a:t>
            </a:r>
          </a:p>
        </p:txBody>
      </p:sp>
      <p:sp>
        <p:nvSpPr>
          <p:cNvPr id="8" name="Bevel 7"/>
          <p:cNvSpPr/>
          <p:nvPr/>
        </p:nvSpPr>
        <p:spPr>
          <a:xfrm>
            <a:off x="533400" y="4267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Examples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God’s People Praying</a:t>
            </a:r>
          </a:p>
        </p:txBody>
      </p:sp>
      <p:sp>
        <p:nvSpPr>
          <p:cNvPr id="9" name="TextBox 8"/>
          <p:cNvSpPr txBox="1"/>
          <p:nvPr/>
        </p:nvSpPr>
        <p:spPr>
          <a:xfrm rot="1097984">
            <a:off x="3299983" y="715686"/>
            <a:ext cx="7391400" cy="923330"/>
          </a:xfrm>
          <a:prstGeom prst="rect">
            <a:avLst/>
          </a:prstGeom>
          <a:solidFill>
            <a:schemeClr val="tx1"/>
          </a:solidFill>
          <a:ln w="34925"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  <a:latin typeface="Tempus Sans ITC" pitchFamily="82" charset="0"/>
              </a:rPr>
              <a:t>Review – Lesson 1</a:t>
            </a:r>
          </a:p>
        </p:txBody>
      </p:sp>
    </p:spTree>
    <p:extLst>
      <p:ext uri="{BB962C8B-B14F-4D97-AF65-F5344CB8AC3E}">
        <p14:creationId xmlns:p14="http://schemas.microsoft.com/office/powerpoint/2010/main" val="151290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400" y="247471"/>
            <a:ext cx="89338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6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Why 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2362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Need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to Pray</a:t>
            </a:r>
          </a:p>
        </p:txBody>
      </p:sp>
      <p:sp>
        <p:nvSpPr>
          <p:cNvPr id="5" name="Bevel 4"/>
          <p:cNvSpPr/>
          <p:nvPr/>
        </p:nvSpPr>
        <p:spPr>
          <a:xfrm>
            <a:off x="533400" y="3505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Power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</a:t>
            </a:r>
          </a:p>
        </p:txBody>
      </p:sp>
      <p:sp>
        <p:nvSpPr>
          <p:cNvPr id="7" name="TextBox 6"/>
          <p:cNvSpPr txBox="1"/>
          <p:nvPr/>
        </p:nvSpPr>
        <p:spPr>
          <a:xfrm rot="1097984">
            <a:off x="3299983" y="715686"/>
            <a:ext cx="7391400" cy="923330"/>
          </a:xfrm>
          <a:prstGeom prst="rect">
            <a:avLst/>
          </a:prstGeom>
          <a:solidFill>
            <a:schemeClr val="tx1"/>
          </a:solidFill>
          <a:ln w="34925"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  <a:latin typeface="Tempus Sans ITC" pitchFamily="82" charset="0"/>
              </a:rPr>
              <a:t>Review – Lesson 2</a:t>
            </a:r>
          </a:p>
        </p:txBody>
      </p:sp>
    </p:spTree>
    <p:extLst>
      <p:ext uri="{BB962C8B-B14F-4D97-AF65-F5344CB8AC3E}">
        <p14:creationId xmlns:p14="http://schemas.microsoft.com/office/powerpoint/2010/main" val="122438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3114" y="247471"/>
            <a:ext cx="841608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What</a:t>
            </a:r>
            <a:r>
              <a:rPr lang="en-US" sz="60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 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2362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Supplications</a:t>
            </a:r>
          </a:p>
        </p:txBody>
      </p:sp>
      <p:sp>
        <p:nvSpPr>
          <p:cNvPr id="5" name="Bevel 4"/>
          <p:cNvSpPr/>
          <p:nvPr/>
        </p:nvSpPr>
        <p:spPr>
          <a:xfrm>
            <a:off x="533400" y="3378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Prayers</a:t>
            </a:r>
          </a:p>
        </p:txBody>
      </p:sp>
      <p:sp>
        <p:nvSpPr>
          <p:cNvPr id="7" name="Bevel 6"/>
          <p:cNvSpPr/>
          <p:nvPr/>
        </p:nvSpPr>
        <p:spPr>
          <a:xfrm>
            <a:off x="533400" y="4394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Intercession</a:t>
            </a:r>
          </a:p>
        </p:txBody>
      </p:sp>
      <p:sp>
        <p:nvSpPr>
          <p:cNvPr id="8" name="Bevel 7"/>
          <p:cNvSpPr/>
          <p:nvPr/>
        </p:nvSpPr>
        <p:spPr>
          <a:xfrm>
            <a:off x="533400" y="5410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Thanks</a:t>
            </a:r>
          </a:p>
        </p:txBody>
      </p:sp>
      <p:sp>
        <p:nvSpPr>
          <p:cNvPr id="9" name="TextBox 8"/>
          <p:cNvSpPr txBox="1"/>
          <p:nvPr/>
        </p:nvSpPr>
        <p:spPr>
          <a:xfrm rot="1097984">
            <a:off x="3299983" y="715686"/>
            <a:ext cx="7391400" cy="923330"/>
          </a:xfrm>
          <a:prstGeom prst="rect">
            <a:avLst/>
          </a:prstGeom>
          <a:solidFill>
            <a:schemeClr val="tx1"/>
          </a:solidFill>
          <a:ln w="34925"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  <a:latin typeface="Tempus Sans ITC" pitchFamily="82" charset="0"/>
              </a:rPr>
              <a:t>Review – Lesson 3</a:t>
            </a:r>
          </a:p>
        </p:txBody>
      </p:sp>
    </p:spTree>
    <p:extLst>
      <p:ext uri="{BB962C8B-B14F-4D97-AF65-F5344CB8AC3E}">
        <p14:creationId xmlns:p14="http://schemas.microsoft.com/office/powerpoint/2010/main" val="97912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3555" y="282476"/>
            <a:ext cx="491964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150" normalizeH="0" baseline="0" noProof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empus Sans ITC" pitchFamily="82" charset="0"/>
                <a:ea typeface="+mn-ea"/>
                <a:cs typeface="+mn-cs"/>
              </a:rPr>
              <a:t>Let 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150" normalizeH="0" baseline="0" noProof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empus Sans ITC" pitchFamily="82" charset="0"/>
                <a:ea typeface="+mn-ea"/>
                <a:cs typeface="+mn-cs"/>
              </a:rPr>
              <a:t>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2852678"/>
            <a:ext cx="8001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Why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What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How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Satan Hinders Prayers of God’s People</a:t>
            </a:r>
          </a:p>
        </p:txBody>
      </p:sp>
      <p:pic>
        <p:nvPicPr>
          <p:cNvPr id="6146" name="Picture 2" descr="https://www.worshipoutlet.com/pagesource/images/Image/175_SermonSerie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1000"/>
            <a:ext cx="17335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12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155" y="247471"/>
            <a:ext cx="8158003" cy="1015663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How God’s People 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3114" y="1727672"/>
            <a:ext cx="838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2800" b="1" dirty="0">
                <a:solidFill>
                  <a:prstClr val="black"/>
                </a:solidFill>
              </a:rPr>
              <a:t>“Teach us to pray” (Luke 11:1) – include the how</a:t>
            </a:r>
          </a:p>
          <a:p>
            <a:pPr marL="457200" indent="-457200">
              <a:buFont typeface="Wingdings" pitchFamily="2" charset="2"/>
              <a:buChar char="q"/>
            </a:pPr>
            <a:endParaRPr lang="en-US" sz="2800" b="1" dirty="0">
              <a:solidFill>
                <a:prstClr val="black"/>
              </a:solidFill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en-US" sz="2800" b="1" dirty="0">
                <a:solidFill>
                  <a:prstClr val="black"/>
                </a:solidFill>
              </a:rPr>
              <a:t>“After this manner” (Matt. 6:9) – shows the way</a:t>
            </a:r>
          </a:p>
          <a:p>
            <a:pPr marL="457200" indent="-457200">
              <a:buFont typeface="Wingdings" pitchFamily="2" charset="2"/>
              <a:buChar char="q"/>
            </a:pPr>
            <a:endParaRPr lang="en-US" sz="2800" b="1" dirty="0">
              <a:solidFill>
                <a:prstClr val="black"/>
              </a:solidFill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en-US" sz="2800" b="1" dirty="0">
                <a:solidFill>
                  <a:prstClr val="black"/>
                </a:solidFill>
              </a:rPr>
              <a:t>It is not mere </a:t>
            </a:r>
            <a:r>
              <a:rPr lang="en-US" sz="2800" b="1" i="1" dirty="0">
                <a:solidFill>
                  <a:prstClr val="black"/>
                </a:solidFill>
              </a:rPr>
              <a:t>prayer</a:t>
            </a:r>
            <a:r>
              <a:rPr lang="en-US" sz="2800" b="1" dirty="0">
                <a:solidFill>
                  <a:prstClr val="black"/>
                </a:solidFill>
              </a:rPr>
              <a:t> that pleases God, but prayer offered </a:t>
            </a:r>
            <a:r>
              <a:rPr lang="en-US" sz="2800" b="1" i="1" dirty="0">
                <a:solidFill>
                  <a:prstClr val="black"/>
                </a:solidFill>
              </a:rPr>
              <a:t>how</a:t>
            </a:r>
            <a:r>
              <a:rPr lang="en-US" sz="2800" b="1" dirty="0">
                <a:solidFill>
                  <a:prstClr val="black"/>
                </a:solidFill>
              </a:rPr>
              <a:t> God directs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9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2155" y="247471"/>
            <a:ext cx="815800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How</a:t>
            </a:r>
            <a:r>
              <a:rPr lang="en-US" sz="60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 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22098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Manner</a:t>
            </a:r>
          </a:p>
        </p:txBody>
      </p:sp>
    </p:spTree>
    <p:extLst>
      <p:ext uri="{BB962C8B-B14F-4D97-AF65-F5344CB8AC3E}">
        <p14:creationId xmlns:p14="http://schemas.microsoft.com/office/powerpoint/2010/main" val="315449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Manner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a prepared mind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Prayer is expressing our heart’s desire to God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(Rom. 10:1)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Thus, it comes from the heart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Must prepare our minds – be in proper frame of mind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Hard to pray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When mad / full of hate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When thinking on other matters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distractions all around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Anything done for God – deserves preparation </a:t>
            </a:r>
            <a:endParaRPr lang="en-US" sz="2400" i="1" dirty="0">
              <a:solidFill>
                <a:srgbClr val="FFFF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194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Manner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a prepared mind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sincerity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Jesus contrasted sincere prayer with those offered out of hypocrisy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(Matt. 6:5-6)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Insincere prayers would include those: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Offered as a show before men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Used as a means to ease conscience (not living right)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Offered out of habit, ritual or rote.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It is possible to honor God with lips &amp; not heart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(Isa. 29:13)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Our cry must not be from deceitful lips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(Psa. 17:1)</a:t>
            </a:r>
          </a:p>
        </p:txBody>
      </p:sp>
    </p:spTree>
    <p:extLst>
      <p:ext uri="{BB962C8B-B14F-4D97-AF65-F5344CB8AC3E}">
        <p14:creationId xmlns:p14="http://schemas.microsoft.com/office/powerpoint/2010/main" val="128756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Manner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a prepared mind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sincerity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humility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The fact that we are approaching God – should humble 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Pharisee &amp; Publican were a contrast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(Luke 18:10-14)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Pharisee – arrogant / self righteous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Publican – humble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Knew – spiritual poverty &amp; sinful condition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Recognized  - need for divine help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Cast himself upon the mercy of God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Strong sense of personal unworthiness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Dependent upon God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Attitude of a servant</a:t>
            </a:r>
            <a:endParaRPr lang="en-US" sz="2000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gracious to the humble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(Jas. 4:6, 10)</a:t>
            </a:r>
          </a:p>
        </p:txBody>
      </p:sp>
    </p:spTree>
    <p:extLst>
      <p:ext uri="{BB962C8B-B14F-4D97-AF65-F5344CB8AC3E}">
        <p14:creationId xmlns:p14="http://schemas.microsoft.com/office/powerpoint/2010/main" val="13535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Manner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a prepared mind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sincerity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humility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fervency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Prayer should not be half-hearted, lifeless &amp; lethargic – but passionate, earnest &amp; offered with zeal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Elijah prayed fervently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(Jas. 5:17)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err="1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Epaphras</a:t>
            </a: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was striving in prayer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(Col. 4:12)</a:t>
            </a:r>
            <a:endParaRPr lang="en-US" sz="2400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857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Manner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a prepared mind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sincerity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humility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fervency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Watchful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Jesus tied watching &amp; praying together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(Mark 13:33; 14:38; Luke 21:36)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Sober unto prayer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Pet. 4:7)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Means: constant mental and spiritual alertness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Watching for temptation, avenues of allurement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Chrysostom: “The devil </a:t>
            </a:r>
            <a:r>
              <a:rPr lang="en-US" sz="2400" i="1" dirty="0" err="1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knoweth</a:t>
            </a: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how great a good prayer is.”</a:t>
            </a:r>
            <a:endParaRPr lang="en-US" sz="2400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554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Manner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a prepared mind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sincerity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humility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fervency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Watchful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 faith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Must ask in faith – no doubting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(Jas. 1:4-6)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Prayer should be without wrath and doubting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Tim. 2:8)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Apostles were to pray (about miraculous) believing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(Matt. 21:22)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Do you pray really expecting an answer?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Faith and prayer are connected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(Luke 18:1, 5)</a:t>
            </a:r>
            <a:endParaRPr lang="en-US" sz="2400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024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Manner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8763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a prepared mind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sincerity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humility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fervency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Watchful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 faith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 the spirit - thinking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 with spirit &amp; understanding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Cor. 14:15)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Talking about – pray in way – others understand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If important for others to understand – more so I understand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All worship to be in spirit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(John 4:24)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Means from the heart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(cf. Rom.2:28-29)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Thinking about what saying</a:t>
            </a:r>
          </a:p>
        </p:txBody>
      </p:sp>
    </p:spTree>
    <p:extLst>
      <p:ext uri="{BB962C8B-B14F-4D97-AF65-F5344CB8AC3E}">
        <p14:creationId xmlns:p14="http://schemas.microsoft.com/office/powerpoint/2010/main" val="317124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Manner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8763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a prepared mind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sincerity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humility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fervency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Watchful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 faith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 the spirit – thinking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 the name of Christ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Not what we say – but something we do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All things are to be in the name of Christ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(Col. 3:17)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Means: by his authority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(cf. Acts 4:7)</a:t>
            </a:r>
            <a:endParaRPr lang="en-US" sz="2400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43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Manner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8763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a prepared mind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sincerity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humility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fervency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Watchful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 faith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 the spirit – thinking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 the name of Christ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According to God’s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If according to will of God – he hears us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</a:t>
            </a:r>
            <a:r>
              <a:rPr lang="en-US" sz="2400" i="1" dirty="0" err="1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Jno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. 5:14-15)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Jesus prayed that God’s will be done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(Matt. 26:39-44)</a:t>
            </a:r>
            <a:endParaRPr lang="en-US" sz="2400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352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2155" y="247471"/>
            <a:ext cx="815800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How</a:t>
            </a:r>
            <a:r>
              <a:rPr lang="en-US" sz="60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 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22098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Manner</a:t>
            </a:r>
          </a:p>
        </p:txBody>
      </p:sp>
      <p:sp>
        <p:nvSpPr>
          <p:cNvPr id="5" name="Bevel 4"/>
          <p:cNvSpPr/>
          <p:nvPr/>
        </p:nvSpPr>
        <p:spPr>
          <a:xfrm>
            <a:off x="533400" y="33528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Place</a:t>
            </a:r>
          </a:p>
        </p:txBody>
      </p:sp>
    </p:spTree>
    <p:extLst>
      <p:ext uri="{BB962C8B-B14F-4D97-AF65-F5344CB8AC3E}">
        <p14:creationId xmlns:p14="http://schemas.microsoft.com/office/powerpoint/2010/main" val="34907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Place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798626"/>
            <a:ext cx="7924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Can pray anywhere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Not something that can only be done in a special or “sanctified” place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(cf. John 4:20-24)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Can pray anywhere – in any place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Part of beauty of prayer: God’s people pray at home, at work, in the car, on the plane, in a crowd &amp; by themselves….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 quiet, solitary place is conducive for prayer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Jesus often went to garden to pray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(Luke 22:39)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Jesus prayed in a solitary place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(Mark 1:35)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Jesus went to the mountain pray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(Luke 6:12)</a:t>
            </a:r>
          </a:p>
        </p:txBody>
      </p:sp>
    </p:spTree>
    <p:extLst>
      <p:ext uri="{BB962C8B-B14F-4D97-AF65-F5344CB8AC3E}">
        <p14:creationId xmlns:p14="http://schemas.microsoft.com/office/powerpoint/2010/main" val="413317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2155" y="247471"/>
            <a:ext cx="815800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How</a:t>
            </a:r>
            <a:r>
              <a:rPr lang="en-US" sz="60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 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22098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Manner</a:t>
            </a:r>
          </a:p>
        </p:txBody>
      </p:sp>
      <p:sp>
        <p:nvSpPr>
          <p:cNvPr id="5" name="Bevel 4"/>
          <p:cNvSpPr/>
          <p:nvPr/>
        </p:nvSpPr>
        <p:spPr>
          <a:xfrm>
            <a:off x="533400" y="33528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Place</a:t>
            </a:r>
          </a:p>
        </p:txBody>
      </p:sp>
      <p:sp>
        <p:nvSpPr>
          <p:cNvPr id="7" name="Bevel 6"/>
          <p:cNvSpPr/>
          <p:nvPr/>
        </p:nvSpPr>
        <p:spPr>
          <a:xfrm>
            <a:off x="533400" y="44958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34907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798626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Make time for prayer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Difference in having time and making time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Jesus made – scheduled time for prayer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(Mark 1:35)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Often too busy in morning / too tired in evening</a:t>
            </a:r>
            <a:endParaRPr lang="en-US" sz="2400" i="1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3317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798626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Make time for prayer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Daily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David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(Psa. 55:16-17)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Daniel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(Dan. 6:10)</a:t>
            </a:r>
          </a:p>
        </p:txBody>
      </p:sp>
    </p:spTree>
    <p:extLst>
      <p:ext uri="{BB962C8B-B14F-4D97-AF65-F5344CB8AC3E}">
        <p14:creationId xmlns:p14="http://schemas.microsoft.com/office/powerpoint/2010/main" val="21042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798626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Make time for prayer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Daily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When most alert – can clearly think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Remember – prayer is hearts desire – expressed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(Rom. 10:1)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Should find a time – when can be alert and fervently pray</a:t>
            </a:r>
            <a:endParaRPr lang="en-US" sz="2400" i="1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68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798626"/>
            <a:ext cx="792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Make time for prayer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Daily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When most alert – can clearly think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Always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Men ought always to pray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(Luke 18:1)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 without ceasing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Thess. 5:17)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Praying always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(Eph. 6:18)</a:t>
            </a:r>
          </a:p>
        </p:txBody>
      </p:sp>
    </p:spTree>
    <p:extLst>
      <p:ext uri="{BB962C8B-B14F-4D97-AF65-F5344CB8AC3E}">
        <p14:creationId xmlns:p14="http://schemas.microsoft.com/office/powerpoint/2010/main" val="425149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2155" y="247471"/>
            <a:ext cx="815800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How</a:t>
            </a:r>
            <a:r>
              <a:rPr lang="en-US" sz="60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 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22098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Manner</a:t>
            </a:r>
          </a:p>
        </p:txBody>
      </p:sp>
      <p:sp>
        <p:nvSpPr>
          <p:cNvPr id="5" name="Bevel 4"/>
          <p:cNvSpPr/>
          <p:nvPr/>
        </p:nvSpPr>
        <p:spPr>
          <a:xfrm>
            <a:off x="533400" y="33528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Place</a:t>
            </a:r>
          </a:p>
        </p:txBody>
      </p:sp>
      <p:sp>
        <p:nvSpPr>
          <p:cNvPr id="7" name="Bevel 6"/>
          <p:cNvSpPr/>
          <p:nvPr/>
        </p:nvSpPr>
        <p:spPr>
          <a:xfrm>
            <a:off x="533400" y="44958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34907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6014</TotalTime>
  <Words>1086</Words>
  <Application>Microsoft Office PowerPoint</Application>
  <PresentationFormat>On-screen Show (4:3)</PresentationFormat>
  <Paragraphs>196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25</vt:i4>
      </vt:variant>
    </vt:vector>
  </HeadingPairs>
  <TitlesOfParts>
    <vt:vector size="39" baseType="lpstr">
      <vt:lpstr>Tempus Sans ITC</vt:lpstr>
      <vt:lpstr>Calibri</vt:lpstr>
      <vt:lpstr>Arial Narrow</vt:lpstr>
      <vt:lpstr>Arial</vt:lpstr>
      <vt:lpstr>Wingdings</vt:lpstr>
      <vt:lpstr>Courier New</vt:lpstr>
      <vt:lpstr>1_Office Theme</vt:lpstr>
      <vt:lpstr>2_Office Theme</vt:lpstr>
      <vt:lpstr>3_Office Theme</vt:lpstr>
      <vt:lpstr>4_Office Theme</vt:lpstr>
      <vt:lpstr>5_Office Theme</vt:lpstr>
      <vt:lpstr>7_Office Theme</vt:lpstr>
      <vt:lpstr>10_Office Theme</vt:lpstr>
      <vt:lpstr>14_Office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 V. Rader</cp:lastModifiedBy>
  <cp:revision>117</cp:revision>
  <cp:lastPrinted>2023-02-05T21:00:23Z</cp:lastPrinted>
  <dcterms:created xsi:type="dcterms:W3CDTF">2012-10-26T02:37:48Z</dcterms:created>
  <dcterms:modified xsi:type="dcterms:W3CDTF">2023-02-05T21:13:35Z</dcterms:modified>
</cp:coreProperties>
</file>