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20" r:id="rId5"/>
  </p:sldMasterIdLst>
  <p:notesMasterIdLst>
    <p:notesMasterId r:id="rId40"/>
  </p:notesMasterIdLst>
  <p:sldIdLst>
    <p:sldId id="258" r:id="rId6"/>
    <p:sldId id="257" r:id="rId7"/>
    <p:sldId id="261" r:id="rId8"/>
    <p:sldId id="260" r:id="rId9"/>
    <p:sldId id="304" r:id="rId10"/>
    <p:sldId id="305" r:id="rId11"/>
    <p:sldId id="295" r:id="rId12"/>
    <p:sldId id="296" r:id="rId13"/>
    <p:sldId id="306" r:id="rId14"/>
    <p:sldId id="290" r:id="rId15"/>
    <p:sldId id="307" r:id="rId16"/>
    <p:sldId id="308" r:id="rId17"/>
    <p:sldId id="309" r:id="rId18"/>
    <p:sldId id="291" r:id="rId19"/>
    <p:sldId id="300" r:id="rId20"/>
    <p:sldId id="310" r:id="rId21"/>
    <p:sldId id="311" r:id="rId22"/>
    <p:sldId id="312" r:id="rId23"/>
    <p:sldId id="313" r:id="rId24"/>
    <p:sldId id="314" r:id="rId25"/>
    <p:sldId id="315" r:id="rId26"/>
    <p:sldId id="262" r:id="rId27"/>
    <p:sldId id="265" r:id="rId28"/>
    <p:sldId id="316" r:id="rId29"/>
    <p:sldId id="263" r:id="rId30"/>
    <p:sldId id="266" r:id="rId31"/>
    <p:sldId id="317" r:id="rId32"/>
    <p:sldId id="318" r:id="rId33"/>
    <p:sldId id="319" r:id="rId34"/>
    <p:sldId id="320" r:id="rId35"/>
    <p:sldId id="321" r:id="rId36"/>
    <p:sldId id="322" r:id="rId37"/>
    <p:sldId id="323" r:id="rId38"/>
    <p:sldId id="264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alibri Light" panose="020F0302020204030204" pitchFamily="34" charset="0"/>
      <p:regular r:id="rId45"/>
      <p:italic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923" autoAdjust="0"/>
  </p:normalViewPr>
  <p:slideViewPr>
    <p:cSldViewPr snapToGrid="0" showGuides="1">
      <p:cViewPr varScale="1">
        <p:scale>
          <a:sx n="79" d="100"/>
          <a:sy n="79" d="100"/>
        </p:scale>
        <p:origin x="91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6.fntdata"/><Relationship Id="rId20" Type="http://schemas.openxmlformats.org/officeDocument/2006/relationships/slide" Target="slides/slide15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CE429-A2FE-4C3C-B753-C30572BECE8A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613DA-59AA-482A-B321-EC8E601B0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4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8613DA-59AA-482A-B321-EC8E601B0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40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3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68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5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1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1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0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9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0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2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0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3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5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36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1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5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3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6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2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0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1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5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9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8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4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9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3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3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1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9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75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9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3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4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9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220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146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427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908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874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731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741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280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276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132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7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arm and cool waves in dark">
            <a:extLst>
              <a:ext uri="{FF2B5EF4-FFF2-40B4-BE49-F238E27FC236}">
                <a16:creationId xmlns:a16="http://schemas.microsoft.com/office/drawing/2014/main" id="{07663539-AD26-AF1F-BCA0-B8A655922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r="13392"/>
          <a:stretch/>
        </p:blipFill>
        <p:spPr>
          <a:xfrm>
            <a:off x="0" y="0"/>
            <a:ext cx="9144000" cy="690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0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arm and cool waves in dark">
            <a:extLst>
              <a:ext uri="{FF2B5EF4-FFF2-40B4-BE49-F238E27FC236}">
                <a16:creationId xmlns:a16="http://schemas.microsoft.com/office/drawing/2014/main" id="{07663539-AD26-AF1F-BCA0-B8A655922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r="13392"/>
          <a:stretch/>
        </p:blipFill>
        <p:spPr>
          <a:xfrm>
            <a:off x="0" y="0"/>
            <a:ext cx="9144000" cy="690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08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arm and cool waves in dark">
            <a:extLst>
              <a:ext uri="{FF2B5EF4-FFF2-40B4-BE49-F238E27FC236}">
                <a16:creationId xmlns:a16="http://schemas.microsoft.com/office/drawing/2014/main" id="{07663539-AD26-AF1F-BCA0-B8A655922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r="13392"/>
          <a:stretch/>
        </p:blipFill>
        <p:spPr>
          <a:xfrm>
            <a:off x="0" y="0"/>
            <a:ext cx="9144000" cy="690640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DD00A85-50C3-BF99-03B7-D39EC861F273}"/>
              </a:ext>
            </a:extLst>
          </p:cNvPr>
          <p:cNvSpPr/>
          <p:nvPr userDrawn="1"/>
        </p:nvSpPr>
        <p:spPr>
          <a:xfrm>
            <a:off x="594360" y="338865"/>
            <a:ext cx="7955280" cy="6180269"/>
          </a:xfrm>
          <a:custGeom>
            <a:avLst/>
            <a:gdLst>
              <a:gd name="connsiteX0" fmla="*/ 0 w 7955280"/>
              <a:gd name="connsiteY0" fmla="*/ 481443 h 6180269"/>
              <a:gd name="connsiteX1" fmla="*/ 481443 w 7955280"/>
              <a:gd name="connsiteY1" fmla="*/ 0 h 6180269"/>
              <a:gd name="connsiteX2" fmla="*/ 7473837 w 7955280"/>
              <a:gd name="connsiteY2" fmla="*/ 0 h 6180269"/>
              <a:gd name="connsiteX3" fmla="*/ 7955280 w 7955280"/>
              <a:gd name="connsiteY3" fmla="*/ 481443 h 6180269"/>
              <a:gd name="connsiteX4" fmla="*/ 7955280 w 7955280"/>
              <a:gd name="connsiteY4" fmla="*/ 5698826 h 6180269"/>
              <a:gd name="connsiteX5" fmla="*/ 7473837 w 7955280"/>
              <a:gd name="connsiteY5" fmla="*/ 6180269 h 6180269"/>
              <a:gd name="connsiteX6" fmla="*/ 481443 w 7955280"/>
              <a:gd name="connsiteY6" fmla="*/ 6180269 h 6180269"/>
              <a:gd name="connsiteX7" fmla="*/ 0 w 7955280"/>
              <a:gd name="connsiteY7" fmla="*/ 5698826 h 6180269"/>
              <a:gd name="connsiteX8" fmla="*/ 0 w 7955280"/>
              <a:gd name="connsiteY8" fmla="*/ 481443 h 6180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5280" h="6180269" fill="none" extrusionOk="0">
                <a:moveTo>
                  <a:pt x="0" y="481443"/>
                </a:moveTo>
                <a:cubicBezTo>
                  <a:pt x="-11189" y="217230"/>
                  <a:pt x="207280" y="7147"/>
                  <a:pt x="481443" y="0"/>
                </a:cubicBezTo>
                <a:cubicBezTo>
                  <a:pt x="2884308" y="165048"/>
                  <a:pt x="4399574" y="89986"/>
                  <a:pt x="7473837" y="0"/>
                </a:cubicBezTo>
                <a:cubicBezTo>
                  <a:pt x="7754585" y="-3181"/>
                  <a:pt x="7956161" y="232482"/>
                  <a:pt x="7955280" y="481443"/>
                </a:cubicBezTo>
                <a:cubicBezTo>
                  <a:pt x="8010940" y="1571807"/>
                  <a:pt x="8109426" y="5094655"/>
                  <a:pt x="7955280" y="5698826"/>
                </a:cubicBezTo>
                <a:cubicBezTo>
                  <a:pt x="7945082" y="5997964"/>
                  <a:pt x="7742363" y="6176937"/>
                  <a:pt x="7473837" y="6180269"/>
                </a:cubicBezTo>
                <a:cubicBezTo>
                  <a:pt x="6427988" y="6159370"/>
                  <a:pt x="2606921" y="6054998"/>
                  <a:pt x="481443" y="6180269"/>
                </a:cubicBezTo>
                <a:cubicBezTo>
                  <a:pt x="202675" y="6164601"/>
                  <a:pt x="23790" y="5999440"/>
                  <a:pt x="0" y="5698826"/>
                </a:cubicBezTo>
                <a:cubicBezTo>
                  <a:pt x="-147501" y="3497589"/>
                  <a:pt x="156048" y="2030462"/>
                  <a:pt x="0" y="481443"/>
                </a:cubicBezTo>
                <a:close/>
              </a:path>
              <a:path w="7955280" h="6180269" stroke="0" extrusionOk="0">
                <a:moveTo>
                  <a:pt x="0" y="481443"/>
                </a:moveTo>
                <a:cubicBezTo>
                  <a:pt x="-7335" y="219469"/>
                  <a:pt x="216005" y="-39505"/>
                  <a:pt x="481443" y="0"/>
                </a:cubicBezTo>
                <a:cubicBezTo>
                  <a:pt x="1696841" y="-92190"/>
                  <a:pt x="5295939" y="78059"/>
                  <a:pt x="7473837" y="0"/>
                </a:cubicBezTo>
                <a:cubicBezTo>
                  <a:pt x="7713409" y="2283"/>
                  <a:pt x="7973705" y="233515"/>
                  <a:pt x="7955280" y="481443"/>
                </a:cubicBezTo>
                <a:cubicBezTo>
                  <a:pt x="7953600" y="2102460"/>
                  <a:pt x="7844901" y="4041907"/>
                  <a:pt x="7955280" y="5698826"/>
                </a:cubicBezTo>
                <a:cubicBezTo>
                  <a:pt x="7950607" y="5977073"/>
                  <a:pt x="7732235" y="6166379"/>
                  <a:pt x="7473837" y="6180269"/>
                </a:cubicBezTo>
                <a:cubicBezTo>
                  <a:pt x="5112297" y="6043905"/>
                  <a:pt x="3014761" y="6053140"/>
                  <a:pt x="481443" y="6180269"/>
                </a:cubicBezTo>
                <a:cubicBezTo>
                  <a:pt x="250338" y="6198120"/>
                  <a:pt x="1129" y="5974726"/>
                  <a:pt x="0" y="5698826"/>
                </a:cubicBezTo>
                <a:cubicBezTo>
                  <a:pt x="-103908" y="4862933"/>
                  <a:pt x="40252" y="1459619"/>
                  <a:pt x="0" y="481443"/>
                </a:cubicBezTo>
                <a:close/>
              </a:path>
            </a:pathLst>
          </a:custGeom>
          <a:solidFill>
            <a:srgbClr val="FFFFFF">
              <a:alpha val="85098"/>
            </a:srgb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12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AAF91-BC68-48F0-8BAD-F7D2AF361625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754BC-2234-467F-912F-49A1837CAFC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arm and cool waves in dark">
            <a:extLst>
              <a:ext uri="{FF2B5EF4-FFF2-40B4-BE49-F238E27FC236}">
                <a16:creationId xmlns:a16="http://schemas.microsoft.com/office/drawing/2014/main" id="{07663539-AD26-AF1F-BCA0-B8A655922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r="13392"/>
          <a:stretch/>
        </p:blipFill>
        <p:spPr>
          <a:xfrm>
            <a:off x="0" y="0"/>
            <a:ext cx="9144000" cy="690640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DD00A85-50C3-BF99-03B7-D39EC861F273}"/>
              </a:ext>
            </a:extLst>
          </p:cNvPr>
          <p:cNvSpPr/>
          <p:nvPr userDrawn="1"/>
        </p:nvSpPr>
        <p:spPr>
          <a:xfrm>
            <a:off x="594360" y="1870077"/>
            <a:ext cx="7955280" cy="4637048"/>
          </a:xfrm>
          <a:custGeom>
            <a:avLst/>
            <a:gdLst>
              <a:gd name="connsiteX0" fmla="*/ 0 w 7955280"/>
              <a:gd name="connsiteY0" fmla="*/ 361226 h 4637048"/>
              <a:gd name="connsiteX1" fmla="*/ 361226 w 7955280"/>
              <a:gd name="connsiteY1" fmla="*/ 0 h 4637048"/>
              <a:gd name="connsiteX2" fmla="*/ 7594054 w 7955280"/>
              <a:gd name="connsiteY2" fmla="*/ 0 h 4637048"/>
              <a:gd name="connsiteX3" fmla="*/ 7955280 w 7955280"/>
              <a:gd name="connsiteY3" fmla="*/ 361226 h 4637048"/>
              <a:gd name="connsiteX4" fmla="*/ 7955280 w 7955280"/>
              <a:gd name="connsiteY4" fmla="*/ 4275822 h 4637048"/>
              <a:gd name="connsiteX5" fmla="*/ 7594054 w 7955280"/>
              <a:gd name="connsiteY5" fmla="*/ 4637048 h 4637048"/>
              <a:gd name="connsiteX6" fmla="*/ 361226 w 7955280"/>
              <a:gd name="connsiteY6" fmla="*/ 4637048 h 4637048"/>
              <a:gd name="connsiteX7" fmla="*/ 0 w 7955280"/>
              <a:gd name="connsiteY7" fmla="*/ 4275822 h 4637048"/>
              <a:gd name="connsiteX8" fmla="*/ 0 w 7955280"/>
              <a:gd name="connsiteY8" fmla="*/ 361226 h 4637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5280" h="4637048" fill="none" extrusionOk="0">
                <a:moveTo>
                  <a:pt x="0" y="361226"/>
                </a:moveTo>
                <a:cubicBezTo>
                  <a:pt x="-36319" y="167183"/>
                  <a:pt x="152857" y="7666"/>
                  <a:pt x="361226" y="0"/>
                </a:cubicBezTo>
                <a:cubicBezTo>
                  <a:pt x="2414955" y="165048"/>
                  <a:pt x="4895208" y="89986"/>
                  <a:pt x="7594054" y="0"/>
                </a:cubicBezTo>
                <a:cubicBezTo>
                  <a:pt x="7826143" y="-6979"/>
                  <a:pt x="7956941" y="193645"/>
                  <a:pt x="7955280" y="361226"/>
                </a:cubicBezTo>
                <a:cubicBezTo>
                  <a:pt x="8010940" y="804846"/>
                  <a:pt x="8109426" y="3694645"/>
                  <a:pt x="7955280" y="4275822"/>
                </a:cubicBezTo>
                <a:cubicBezTo>
                  <a:pt x="7950404" y="4491217"/>
                  <a:pt x="7802783" y="4625363"/>
                  <a:pt x="7594054" y="4637048"/>
                </a:cubicBezTo>
                <a:cubicBezTo>
                  <a:pt x="6413222" y="4616149"/>
                  <a:pt x="2882843" y="4511777"/>
                  <a:pt x="361226" y="4637048"/>
                </a:cubicBezTo>
                <a:cubicBezTo>
                  <a:pt x="158172" y="4632722"/>
                  <a:pt x="16453" y="4499335"/>
                  <a:pt x="0" y="4275822"/>
                </a:cubicBezTo>
                <a:cubicBezTo>
                  <a:pt x="-147501" y="3027874"/>
                  <a:pt x="156048" y="1009692"/>
                  <a:pt x="0" y="361226"/>
                </a:cubicBezTo>
                <a:close/>
              </a:path>
              <a:path w="7955280" h="4637048" stroke="0" extrusionOk="0">
                <a:moveTo>
                  <a:pt x="0" y="361226"/>
                </a:moveTo>
                <a:cubicBezTo>
                  <a:pt x="-32700" y="179201"/>
                  <a:pt x="161824" y="-8526"/>
                  <a:pt x="361226" y="0"/>
                </a:cubicBezTo>
                <a:cubicBezTo>
                  <a:pt x="1528266" y="-92190"/>
                  <a:pt x="4370575" y="78059"/>
                  <a:pt x="7594054" y="0"/>
                </a:cubicBezTo>
                <a:cubicBezTo>
                  <a:pt x="7790500" y="265"/>
                  <a:pt x="7962649" y="168912"/>
                  <a:pt x="7955280" y="361226"/>
                </a:cubicBezTo>
                <a:cubicBezTo>
                  <a:pt x="7953600" y="2068689"/>
                  <a:pt x="7844901" y="3342312"/>
                  <a:pt x="7955280" y="4275822"/>
                </a:cubicBezTo>
                <a:cubicBezTo>
                  <a:pt x="7953864" y="4479065"/>
                  <a:pt x="7779392" y="4610809"/>
                  <a:pt x="7594054" y="4637048"/>
                </a:cubicBezTo>
                <a:cubicBezTo>
                  <a:pt x="5893943" y="4500684"/>
                  <a:pt x="1525695" y="4509919"/>
                  <a:pt x="361226" y="4637048"/>
                </a:cubicBezTo>
                <a:cubicBezTo>
                  <a:pt x="172848" y="4642755"/>
                  <a:pt x="492" y="4479681"/>
                  <a:pt x="0" y="4275822"/>
                </a:cubicBezTo>
                <a:cubicBezTo>
                  <a:pt x="-103908" y="3055103"/>
                  <a:pt x="40252" y="1698824"/>
                  <a:pt x="0" y="361226"/>
                </a:cubicBezTo>
                <a:close/>
              </a:path>
            </a:pathLst>
          </a:custGeom>
          <a:solidFill>
            <a:srgbClr val="FFFFFF">
              <a:alpha val="85098"/>
            </a:srgb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A86362C-B982-9F20-A430-9C406F7AB619}"/>
              </a:ext>
            </a:extLst>
          </p:cNvPr>
          <p:cNvSpPr/>
          <p:nvPr userDrawn="1"/>
        </p:nvSpPr>
        <p:spPr>
          <a:xfrm>
            <a:off x="594360" y="438667"/>
            <a:ext cx="7955280" cy="1172607"/>
          </a:xfrm>
          <a:custGeom>
            <a:avLst/>
            <a:gdLst>
              <a:gd name="connsiteX0" fmla="*/ 0 w 7955280"/>
              <a:gd name="connsiteY0" fmla="*/ 91346 h 1172607"/>
              <a:gd name="connsiteX1" fmla="*/ 91346 w 7955280"/>
              <a:gd name="connsiteY1" fmla="*/ 0 h 1172607"/>
              <a:gd name="connsiteX2" fmla="*/ 7863934 w 7955280"/>
              <a:gd name="connsiteY2" fmla="*/ 0 h 1172607"/>
              <a:gd name="connsiteX3" fmla="*/ 7955280 w 7955280"/>
              <a:gd name="connsiteY3" fmla="*/ 91346 h 1172607"/>
              <a:gd name="connsiteX4" fmla="*/ 7955280 w 7955280"/>
              <a:gd name="connsiteY4" fmla="*/ 1081261 h 1172607"/>
              <a:gd name="connsiteX5" fmla="*/ 7863934 w 7955280"/>
              <a:gd name="connsiteY5" fmla="*/ 1172607 h 1172607"/>
              <a:gd name="connsiteX6" fmla="*/ 91346 w 7955280"/>
              <a:gd name="connsiteY6" fmla="*/ 1172607 h 1172607"/>
              <a:gd name="connsiteX7" fmla="*/ 0 w 7955280"/>
              <a:gd name="connsiteY7" fmla="*/ 1081261 h 1172607"/>
              <a:gd name="connsiteX8" fmla="*/ 0 w 7955280"/>
              <a:gd name="connsiteY8" fmla="*/ 91346 h 117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5280" h="1172607" fill="none" extrusionOk="0">
                <a:moveTo>
                  <a:pt x="0" y="91346"/>
                </a:moveTo>
                <a:cubicBezTo>
                  <a:pt x="-1882" y="41180"/>
                  <a:pt x="34179" y="5807"/>
                  <a:pt x="91346" y="0"/>
                </a:cubicBezTo>
                <a:cubicBezTo>
                  <a:pt x="1423675" y="165048"/>
                  <a:pt x="5154813" y="89986"/>
                  <a:pt x="7863934" y="0"/>
                </a:cubicBezTo>
                <a:cubicBezTo>
                  <a:pt x="7924123" y="-2086"/>
                  <a:pt x="7955507" y="45267"/>
                  <a:pt x="7955280" y="91346"/>
                </a:cubicBezTo>
                <a:cubicBezTo>
                  <a:pt x="7988361" y="361564"/>
                  <a:pt x="7968198" y="859369"/>
                  <a:pt x="7955280" y="1081261"/>
                </a:cubicBezTo>
                <a:cubicBezTo>
                  <a:pt x="7952787" y="1139836"/>
                  <a:pt x="7919497" y="1166132"/>
                  <a:pt x="7863934" y="1172607"/>
                </a:cubicBezTo>
                <a:cubicBezTo>
                  <a:pt x="4124101" y="1151708"/>
                  <a:pt x="2708687" y="1047336"/>
                  <a:pt x="91346" y="1172607"/>
                </a:cubicBezTo>
                <a:cubicBezTo>
                  <a:pt x="34525" y="1164853"/>
                  <a:pt x="3575" y="1136927"/>
                  <a:pt x="0" y="1081261"/>
                </a:cubicBezTo>
                <a:cubicBezTo>
                  <a:pt x="-66600" y="914255"/>
                  <a:pt x="82072" y="424531"/>
                  <a:pt x="0" y="91346"/>
                </a:cubicBezTo>
                <a:close/>
              </a:path>
              <a:path w="7955280" h="1172607" stroke="0" extrusionOk="0">
                <a:moveTo>
                  <a:pt x="0" y="91346"/>
                </a:moveTo>
                <a:cubicBezTo>
                  <a:pt x="-5244" y="43699"/>
                  <a:pt x="40917" y="-1729"/>
                  <a:pt x="91346" y="0"/>
                </a:cubicBezTo>
                <a:cubicBezTo>
                  <a:pt x="967027" y="-92190"/>
                  <a:pt x="6013007" y="78059"/>
                  <a:pt x="7863934" y="0"/>
                </a:cubicBezTo>
                <a:cubicBezTo>
                  <a:pt x="7908443" y="515"/>
                  <a:pt x="7957468" y="43030"/>
                  <a:pt x="7955280" y="91346"/>
                </a:cubicBezTo>
                <a:cubicBezTo>
                  <a:pt x="7958550" y="213729"/>
                  <a:pt x="7995267" y="886448"/>
                  <a:pt x="7955280" y="1081261"/>
                </a:cubicBezTo>
                <a:cubicBezTo>
                  <a:pt x="7953817" y="1135578"/>
                  <a:pt x="7911777" y="1167778"/>
                  <a:pt x="7863934" y="1172607"/>
                </a:cubicBezTo>
                <a:cubicBezTo>
                  <a:pt x="4294468" y="1036243"/>
                  <a:pt x="2388660" y="1045478"/>
                  <a:pt x="91346" y="1172607"/>
                </a:cubicBezTo>
                <a:cubicBezTo>
                  <a:pt x="47327" y="1175906"/>
                  <a:pt x="475" y="1135917"/>
                  <a:pt x="0" y="1081261"/>
                </a:cubicBezTo>
                <a:cubicBezTo>
                  <a:pt x="37246" y="840812"/>
                  <a:pt x="-51987" y="310537"/>
                  <a:pt x="0" y="91346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3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0.png"/><Relationship Id="rId18" Type="http://schemas.openxmlformats.org/officeDocument/2006/relationships/oleObject" Target="../embeddings/oleObject9.bin"/><Relationship Id="rId3" Type="http://schemas.openxmlformats.org/officeDocument/2006/relationships/image" Target="../media/image5.wmf"/><Relationship Id="rId21" Type="http://schemas.openxmlformats.org/officeDocument/2006/relationships/image" Target="../media/image14.wmf"/><Relationship Id="rId7" Type="http://schemas.openxmlformats.org/officeDocument/2006/relationships/image" Target="../media/image7.png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2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9.png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23" Type="http://schemas.openxmlformats.org/officeDocument/2006/relationships/image" Target="../media/image15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3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0.png"/><Relationship Id="rId18" Type="http://schemas.openxmlformats.org/officeDocument/2006/relationships/oleObject" Target="../embeddings/oleObject20.bin"/><Relationship Id="rId3" Type="http://schemas.openxmlformats.org/officeDocument/2006/relationships/image" Target="../media/image5.wmf"/><Relationship Id="rId21" Type="http://schemas.openxmlformats.org/officeDocument/2006/relationships/image" Target="../media/image14.wmf"/><Relationship Id="rId7" Type="http://schemas.openxmlformats.org/officeDocument/2006/relationships/image" Target="../media/image7.png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12.wmf"/><Relationship Id="rId2" Type="http://schemas.openxmlformats.org/officeDocument/2006/relationships/oleObject" Target="../embeddings/oleObject12.bin"/><Relationship Id="rId16" Type="http://schemas.openxmlformats.org/officeDocument/2006/relationships/oleObject" Target="../embeddings/oleObject19.bin"/><Relationship Id="rId20" Type="http://schemas.openxmlformats.org/officeDocument/2006/relationships/oleObject" Target="../embeddings/oleObject21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9.png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23" Type="http://schemas.openxmlformats.org/officeDocument/2006/relationships/image" Target="../media/image15.wmf"/><Relationship Id="rId10" Type="http://schemas.openxmlformats.org/officeDocument/2006/relationships/oleObject" Target="../embeddings/oleObject16.bin"/><Relationship Id="rId19" Type="http://schemas.openxmlformats.org/officeDocument/2006/relationships/image" Target="../media/image13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8.bin"/><Relationship Id="rId22" Type="http://schemas.openxmlformats.org/officeDocument/2006/relationships/oleObject" Target="../embeddings/oleObject22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29520D-C5F3-3B00-59B6-7A9427CB79BC}"/>
              </a:ext>
            </a:extLst>
          </p:cNvPr>
          <p:cNvSpPr txBox="1"/>
          <p:nvPr/>
        </p:nvSpPr>
        <p:spPr>
          <a:xfrm>
            <a:off x="0" y="49485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We often forget the real importance of our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4EDB22-A48D-4418-7F4F-8539F7A8DF05}"/>
              </a:ext>
            </a:extLst>
          </p:cNvPr>
          <p:cNvSpPr txBox="1"/>
          <p:nvPr/>
        </p:nvSpPr>
        <p:spPr>
          <a:xfrm>
            <a:off x="-46616" y="1706879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We often give emphasis / priority to matters less important (worthless in comparison to the soul)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C46143-9587-6ABF-813A-3A05E699343D}"/>
              </a:ext>
            </a:extLst>
          </p:cNvPr>
          <p:cNvSpPr txBox="1"/>
          <p:nvPr/>
        </p:nvSpPr>
        <p:spPr>
          <a:xfrm>
            <a:off x="936812" y="3300804"/>
            <a:ext cx="72703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We need a renewed awareness of the value of the soul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D89C6-3FB0-DC21-A473-5F5D3EA35B1F}"/>
              </a:ext>
            </a:extLst>
          </p:cNvPr>
          <p:cNvSpPr txBox="1"/>
          <p:nvPr/>
        </p:nvSpPr>
        <p:spPr>
          <a:xfrm>
            <a:off x="1285987" y="4894729"/>
            <a:ext cx="65720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It is high time that someone ask, “What about his soul?”</a:t>
            </a:r>
          </a:p>
        </p:txBody>
      </p:sp>
    </p:spTree>
    <p:extLst>
      <p:ext uri="{BB962C8B-B14F-4D97-AF65-F5344CB8AC3E}">
        <p14:creationId xmlns:p14="http://schemas.microsoft.com/office/powerpoint/2010/main" val="160058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54081FE-666A-6C10-D78B-BEF2471FD621}"/>
              </a:ext>
            </a:extLst>
          </p:cNvPr>
          <p:cNvSpPr/>
          <p:nvPr/>
        </p:nvSpPr>
        <p:spPr>
          <a:xfrm>
            <a:off x="809635" y="1450507"/>
            <a:ext cx="7653827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115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11500" b="1" cap="none" spc="0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86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54081FE-666A-6C10-D78B-BEF2471FD621}"/>
              </a:ext>
            </a:extLst>
          </p:cNvPr>
          <p:cNvSpPr/>
          <p:nvPr/>
        </p:nvSpPr>
        <p:spPr>
          <a:xfrm>
            <a:off x="745086" y="-103973"/>
            <a:ext cx="7653827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115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11500" b="1" cap="none" spc="0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B9E325-482D-781B-5C92-31BBD827F689}"/>
              </a:ext>
            </a:extLst>
          </p:cNvPr>
          <p:cNvSpPr/>
          <p:nvPr/>
        </p:nvSpPr>
        <p:spPr>
          <a:xfrm>
            <a:off x="970878" y="3527790"/>
            <a:ext cx="7261410" cy="829057"/>
          </a:xfrm>
          <a:custGeom>
            <a:avLst/>
            <a:gdLst>
              <a:gd name="connsiteX0" fmla="*/ 0 w 7261410"/>
              <a:gd name="connsiteY0" fmla="*/ 64584 h 829057"/>
              <a:gd name="connsiteX1" fmla="*/ 64584 w 7261410"/>
              <a:gd name="connsiteY1" fmla="*/ 0 h 829057"/>
              <a:gd name="connsiteX2" fmla="*/ 7196826 w 7261410"/>
              <a:gd name="connsiteY2" fmla="*/ 0 h 829057"/>
              <a:gd name="connsiteX3" fmla="*/ 7261410 w 7261410"/>
              <a:gd name="connsiteY3" fmla="*/ 64584 h 829057"/>
              <a:gd name="connsiteX4" fmla="*/ 7261410 w 7261410"/>
              <a:gd name="connsiteY4" fmla="*/ 764473 h 829057"/>
              <a:gd name="connsiteX5" fmla="*/ 7196826 w 7261410"/>
              <a:gd name="connsiteY5" fmla="*/ 829057 h 829057"/>
              <a:gd name="connsiteX6" fmla="*/ 64584 w 7261410"/>
              <a:gd name="connsiteY6" fmla="*/ 829057 h 829057"/>
              <a:gd name="connsiteX7" fmla="*/ 0 w 7261410"/>
              <a:gd name="connsiteY7" fmla="*/ 764473 h 829057"/>
              <a:gd name="connsiteX8" fmla="*/ 0 w 7261410"/>
              <a:gd name="connsiteY8" fmla="*/ 64584 h 82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1410" h="829057" fill="none" extrusionOk="0">
                <a:moveTo>
                  <a:pt x="0" y="64584"/>
                </a:moveTo>
                <a:cubicBezTo>
                  <a:pt x="-1123" y="29084"/>
                  <a:pt x="26236" y="2315"/>
                  <a:pt x="64584" y="0"/>
                </a:cubicBezTo>
                <a:cubicBezTo>
                  <a:pt x="859156" y="165048"/>
                  <a:pt x="6458012" y="89986"/>
                  <a:pt x="7196826" y="0"/>
                </a:cubicBezTo>
                <a:cubicBezTo>
                  <a:pt x="7239319" y="-1461"/>
                  <a:pt x="7261595" y="32477"/>
                  <a:pt x="7261410" y="64584"/>
                </a:cubicBezTo>
                <a:cubicBezTo>
                  <a:pt x="7274833" y="222742"/>
                  <a:pt x="7321046" y="510894"/>
                  <a:pt x="7261410" y="764473"/>
                </a:cubicBezTo>
                <a:cubicBezTo>
                  <a:pt x="7259828" y="805299"/>
                  <a:pt x="7233317" y="828016"/>
                  <a:pt x="7196826" y="829057"/>
                </a:cubicBezTo>
                <a:cubicBezTo>
                  <a:pt x="3955376" y="808158"/>
                  <a:pt x="3602557" y="703786"/>
                  <a:pt x="64584" y="829057"/>
                </a:cubicBezTo>
                <a:cubicBezTo>
                  <a:pt x="28275" y="828278"/>
                  <a:pt x="1144" y="801811"/>
                  <a:pt x="0" y="764473"/>
                </a:cubicBezTo>
                <a:cubicBezTo>
                  <a:pt x="-751" y="540211"/>
                  <a:pt x="27368" y="167635"/>
                  <a:pt x="0" y="64584"/>
                </a:cubicBezTo>
                <a:close/>
              </a:path>
              <a:path w="7261410" h="829057" stroke="0" extrusionOk="0">
                <a:moveTo>
                  <a:pt x="0" y="64584"/>
                </a:moveTo>
                <a:cubicBezTo>
                  <a:pt x="-4833" y="31498"/>
                  <a:pt x="28932" y="-1514"/>
                  <a:pt x="64584" y="0"/>
                </a:cubicBezTo>
                <a:cubicBezTo>
                  <a:pt x="1909295" y="-92190"/>
                  <a:pt x="3886126" y="78059"/>
                  <a:pt x="7196826" y="0"/>
                </a:cubicBezTo>
                <a:cubicBezTo>
                  <a:pt x="7227893" y="399"/>
                  <a:pt x="7263515" y="30968"/>
                  <a:pt x="7261410" y="64584"/>
                </a:cubicBezTo>
                <a:cubicBezTo>
                  <a:pt x="7230571" y="344916"/>
                  <a:pt x="7305560" y="503686"/>
                  <a:pt x="7261410" y="764473"/>
                </a:cubicBezTo>
                <a:cubicBezTo>
                  <a:pt x="7259029" y="806437"/>
                  <a:pt x="7229223" y="822993"/>
                  <a:pt x="7196826" y="829057"/>
                </a:cubicBezTo>
                <a:cubicBezTo>
                  <a:pt x="4429766" y="692693"/>
                  <a:pt x="3562867" y="701928"/>
                  <a:pt x="64584" y="829057"/>
                </a:cubicBezTo>
                <a:cubicBezTo>
                  <a:pt x="34367" y="831855"/>
                  <a:pt x="622" y="805651"/>
                  <a:pt x="0" y="764473"/>
                </a:cubicBezTo>
                <a:cubicBezTo>
                  <a:pt x="9623" y="498127"/>
                  <a:pt x="-35985" y="250933"/>
                  <a:pt x="0" y="645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</p:spTree>
    <p:extLst>
      <p:ext uri="{BB962C8B-B14F-4D97-AF65-F5344CB8AC3E}">
        <p14:creationId xmlns:p14="http://schemas.microsoft.com/office/powerpoint/2010/main" val="28883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541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Man is a triune being (1 Thess. 5:23)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E63BF7D9-D676-7B88-8E42-5FC5911BF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7" y="3320123"/>
            <a:ext cx="7358063" cy="22875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Thess. 5:23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very God of peace sanctify you wholly; and I pray God your whole spirit and soul and body be preserved blameless unto the coming of our Lord Jesus Christ.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D60883A-B80F-17AA-1752-F45121A72AEB}"/>
              </a:ext>
            </a:extLst>
          </p:cNvPr>
          <p:cNvSpPr/>
          <p:nvPr/>
        </p:nvSpPr>
        <p:spPr>
          <a:xfrm>
            <a:off x="4805751" y="4197458"/>
            <a:ext cx="993014" cy="53291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DE9D35-D211-D9BB-DFCF-D9465772A948}"/>
              </a:ext>
            </a:extLst>
          </p:cNvPr>
          <p:cNvSpPr/>
          <p:nvPr/>
        </p:nvSpPr>
        <p:spPr>
          <a:xfrm>
            <a:off x="6112526" y="4187903"/>
            <a:ext cx="888912" cy="552027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4F69A0F-18C9-D308-8B86-2EEE605EFA2A}"/>
              </a:ext>
            </a:extLst>
          </p:cNvPr>
          <p:cNvSpPr/>
          <p:nvPr/>
        </p:nvSpPr>
        <p:spPr>
          <a:xfrm>
            <a:off x="764248" y="4614603"/>
            <a:ext cx="1078131" cy="53291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7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1">
            <a:extLst>
              <a:ext uri="{FF2B5EF4-FFF2-40B4-BE49-F238E27FC236}">
                <a16:creationId xmlns:a16="http://schemas.microsoft.com/office/drawing/2014/main" id="{D111C305-1DB8-2E86-933B-1B603489258A}"/>
              </a:ext>
            </a:extLst>
          </p:cNvPr>
          <p:cNvGrpSpPr>
            <a:grpSpLocks/>
          </p:cNvGrpSpPr>
          <p:nvPr/>
        </p:nvGrpSpPr>
        <p:grpSpPr bwMode="auto">
          <a:xfrm>
            <a:off x="2518478" y="1819869"/>
            <a:ext cx="4114800" cy="3124200"/>
            <a:chOff x="1584" y="1680"/>
            <a:chExt cx="2592" cy="1968"/>
          </a:xfrm>
        </p:grpSpPr>
        <p:sp>
          <p:nvSpPr>
            <p:cNvPr id="7" name="Oval 16">
              <a:extLst>
                <a:ext uri="{FF2B5EF4-FFF2-40B4-BE49-F238E27FC236}">
                  <a16:creationId xmlns:a16="http://schemas.microsoft.com/office/drawing/2014/main" id="{7E7F9148-113E-B167-D406-D0E6B599B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248" cy="1008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rgbClr val="66FF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/>
                <a:t>Spirit</a:t>
              </a:r>
            </a:p>
          </p:txBody>
        </p:sp>
        <p:sp>
          <p:nvSpPr>
            <p:cNvPr id="8" name="Oval 18">
              <a:extLst>
                <a:ext uri="{FF2B5EF4-FFF2-40B4-BE49-F238E27FC236}">
                  <a16:creationId xmlns:a16="http://schemas.microsoft.com/office/drawing/2014/main" id="{DF516C8A-378B-7558-5577-916C33492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2592"/>
              <a:ext cx="1248" cy="1008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rgbClr val="66FF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/>
                <a:t>Soul</a:t>
              </a:r>
            </a:p>
          </p:txBody>
        </p:sp>
        <p:sp>
          <p:nvSpPr>
            <p:cNvPr id="9" name="Oval 19">
              <a:extLst>
                <a:ext uri="{FF2B5EF4-FFF2-40B4-BE49-F238E27FC236}">
                  <a16:creationId xmlns:a16="http://schemas.microsoft.com/office/drawing/2014/main" id="{8A7AFBAE-D579-C423-0B03-7F6D140A9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680"/>
              <a:ext cx="1248" cy="1008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rgbClr val="66FF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/>
                <a:t>Body</a:t>
              </a:r>
            </a:p>
          </p:txBody>
        </p:sp>
      </p:grpSp>
      <p:sp>
        <p:nvSpPr>
          <p:cNvPr id="10" name="Oval 24">
            <a:extLst>
              <a:ext uri="{FF2B5EF4-FFF2-40B4-BE49-F238E27FC236}">
                <a16:creationId xmlns:a16="http://schemas.microsoft.com/office/drawing/2014/main" id="{EBD6AD94-9766-4717-199E-FECF14039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478" y="3343869"/>
            <a:ext cx="1981200" cy="1600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Spirit</a:t>
            </a:r>
          </a:p>
          <a:p>
            <a:pPr algn="ctr"/>
            <a:r>
              <a:rPr lang="en-US" sz="2800" b="1"/>
              <a:t>(Immortal)</a:t>
            </a:r>
          </a:p>
        </p:txBody>
      </p:sp>
      <p:sp>
        <p:nvSpPr>
          <p:cNvPr id="11" name="Oval 26">
            <a:extLst>
              <a:ext uri="{FF2B5EF4-FFF2-40B4-BE49-F238E27FC236}">
                <a16:creationId xmlns:a16="http://schemas.microsoft.com/office/drawing/2014/main" id="{4D18EE0A-58AF-D761-C391-5FD3B18D7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2078" y="3267669"/>
            <a:ext cx="1981200" cy="1600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Soul</a:t>
            </a:r>
          </a:p>
          <a:p>
            <a:pPr algn="ctr"/>
            <a:r>
              <a:rPr lang="en-US" sz="2800" b="1"/>
              <a:t>(Life)</a:t>
            </a:r>
          </a:p>
        </p:txBody>
      </p:sp>
      <p:sp>
        <p:nvSpPr>
          <p:cNvPr id="12" name="Oval 27">
            <a:extLst>
              <a:ext uri="{FF2B5EF4-FFF2-40B4-BE49-F238E27FC236}">
                <a16:creationId xmlns:a16="http://schemas.microsoft.com/office/drawing/2014/main" id="{30577E93-4DBE-DF81-378D-7F475E29C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078" y="1819869"/>
            <a:ext cx="1981200" cy="1600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Body</a:t>
            </a:r>
          </a:p>
          <a:p>
            <a:pPr algn="ctr"/>
            <a:r>
              <a:rPr lang="en-US" sz="2800" b="1"/>
              <a:t>(Material)</a:t>
            </a:r>
          </a:p>
        </p:txBody>
      </p:sp>
    </p:spTree>
    <p:extLst>
      <p:ext uri="{BB962C8B-B14F-4D97-AF65-F5344CB8AC3E}">
        <p14:creationId xmlns:p14="http://schemas.microsoft.com/office/powerpoint/2010/main" val="14641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541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Man is a triune being (1 Thess. 5:23)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Soul is immortal</a:t>
            </a:r>
          </a:p>
        </p:txBody>
      </p:sp>
    </p:spTree>
    <p:extLst>
      <p:ext uri="{BB962C8B-B14F-4D97-AF65-F5344CB8AC3E}">
        <p14:creationId xmlns:p14="http://schemas.microsoft.com/office/powerpoint/2010/main" val="425058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 descr="Blue tissue paper"/>
          <p:cNvSpPr>
            <a:spLocks noChangeArrowheads="1"/>
          </p:cNvSpPr>
          <p:nvPr/>
        </p:nvSpPr>
        <p:spPr bwMode="auto">
          <a:xfrm>
            <a:off x="381000" y="381000"/>
            <a:ext cx="8382000" cy="2743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 u="sng"/>
              <a:t>Spirit</a:t>
            </a:r>
            <a:endParaRPr lang="en-US"/>
          </a:p>
          <a:p>
            <a:pPr algn="ctr"/>
            <a:endParaRPr lang="en-US"/>
          </a:p>
          <a:p>
            <a:pPr algn="ctr"/>
            <a:r>
              <a:rPr lang="en-US" sz="2800"/>
              <a:t>“The spirit (heb. Ruach, Gr. Pneuma) is the principle</a:t>
            </a:r>
          </a:p>
          <a:p>
            <a:pPr algn="ctr"/>
            <a:r>
              <a:rPr lang="en-US" sz="2800"/>
              <a:t>of man’s rational and immortal life, which involves</a:t>
            </a:r>
          </a:p>
          <a:p>
            <a:pPr algn="ctr"/>
            <a:r>
              <a:rPr lang="en-US" sz="2800"/>
              <a:t>conscience and will, and which enables man to be </a:t>
            </a:r>
          </a:p>
          <a:p>
            <a:pPr algn="ctr"/>
            <a:r>
              <a:rPr lang="en-US" sz="2800"/>
              <a:t>sensitive to the divine” (Smith’s 366).</a:t>
            </a:r>
          </a:p>
        </p:txBody>
      </p:sp>
      <p:sp>
        <p:nvSpPr>
          <p:cNvPr id="44036" name="Rectangle 4" descr="Blue tissue paper"/>
          <p:cNvSpPr>
            <a:spLocks noChangeArrowheads="1"/>
          </p:cNvSpPr>
          <p:nvPr/>
        </p:nvSpPr>
        <p:spPr bwMode="auto">
          <a:xfrm>
            <a:off x="381000" y="3505200"/>
            <a:ext cx="8382000" cy="2743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 u="sng"/>
              <a:t>Soul</a:t>
            </a:r>
            <a:endParaRPr lang="en-US"/>
          </a:p>
          <a:p>
            <a:pPr algn="ctr"/>
            <a:endParaRPr lang="en-US"/>
          </a:p>
          <a:p>
            <a:pPr algn="ctr"/>
            <a:r>
              <a:rPr lang="en-US" sz="2800"/>
              <a:t>“The soul (Heb. Nephesh, Gr. Phyche) is the </a:t>
            </a:r>
          </a:p>
          <a:p>
            <a:pPr algn="ctr"/>
            <a:r>
              <a:rPr lang="en-US" sz="2800"/>
              <a:t>principle of animal life, which man possesses </a:t>
            </a:r>
          </a:p>
          <a:p>
            <a:pPr algn="ctr"/>
            <a:r>
              <a:rPr lang="en-US" sz="2800"/>
              <a:t>in common with the brutes…This part</a:t>
            </a:r>
          </a:p>
          <a:p>
            <a:pPr algn="ctr"/>
            <a:r>
              <a:rPr lang="en-US" sz="2800"/>
              <a:t>of a man ceases to exist at death.” (Smith’s 366)</a:t>
            </a:r>
          </a:p>
        </p:txBody>
      </p:sp>
      <p:sp>
        <p:nvSpPr>
          <p:cNvPr id="44037" name="Rectangle 5" descr="Blue tissue paper"/>
          <p:cNvSpPr>
            <a:spLocks noChangeArrowheads="1"/>
          </p:cNvSpPr>
          <p:nvPr/>
        </p:nvSpPr>
        <p:spPr bwMode="auto">
          <a:xfrm>
            <a:off x="381000" y="3505200"/>
            <a:ext cx="8382000" cy="2743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 u="sng"/>
              <a:t>Soul</a:t>
            </a:r>
            <a:endParaRPr lang="en-US"/>
          </a:p>
          <a:p>
            <a:pPr algn="ctr"/>
            <a:endParaRPr lang="en-US"/>
          </a:p>
          <a:p>
            <a:pPr algn="ctr"/>
            <a:r>
              <a:rPr lang="en-US" sz="2800"/>
              <a:t>“The soul is not an entity with a separate nature</a:t>
            </a:r>
          </a:p>
          <a:p>
            <a:pPr algn="ctr"/>
            <a:r>
              <a:rPr lang="en-US" sz="2800"/>
              <a:t>from the flesh and possessing or capable of a life</a:t>
            </a:r>
          </a:p>
          <a:p>
            <a:pPr algn="ctr"/>
            <a:r>
              <a:rPr lang="en-US" sz="2800"/>
              <a:t>of its own. Rather it is the life animating the flesh”</a:t>
            </a:r>
          </a:p>
          <a:p>
            <a:pPr algn="ctr"/>
            <a:r>
              <a:rPr lang="en-US" sz="2800"/>
              <a:t>(Hastings 932).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 autoUpdateAnimBg="0"/>
      <p:bldP spid="44037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 descr="Blue tissue paper"/>
          <p:cNvSpPr>
            <a:spLocks noChangeArrowheads="1"/>
          </p:cNvSpPr>
          <p:nvPr/>
        </p:nvSpPr>
        <p:spPr bwMode="auto">
          <a:xfrm>
            <a:off x="381000" y="381000"/>
            <a:ext cx="8305800" cy="2743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800" b="1" u="sng"/>
              <a:t>Spirit - (Immortal)</a:t>
            </a:r>
            <a:endParaRPr lang="en-US" sz="3600"/>
          </a:p>
          <a:p>
            <a:pPr algn="ctr"/>
            <a:endParaRPr lang="en-US" sz="3600"/>
          </a:p>
          <a:p>
            <a:pPr algn="ctr"/>
            <a:r>
              <a:rPr lang="en-US" sz="4000" i="1"/>
              <a:t>1 Cor. 5:5</a:t>
            </a:r>
            <a:endParaRPr lang="en-US" sz="4000"/>
          </a:p>
        </p:txBody>
      </p:sp>
      <p:sp>
        <p:nvSpPr>
          <p:cNvPr id="45059" name="Rectangle 3" descr="Blue tissue paper"/>
          <p:cNvSpPr>
            <a:spLocks noChangeArrowheads="1"/>
          </p:cNvSpPr>
          <p:nvPr/>
        </p:nvSpPr>
        <p:spPr bwMode="auto">
          <a:xfrm>
            <a:off x="381000" y="3505200"/>
            <a:ext cx="8382000" cy="2743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800" b="1" u="sng"/>
              <a:t>Soul - (Life)</a:t>
            </a:r>
            <a:endParaRPr lang="en-US" sz="3600"/>
          </a:p>
          <a:p>
            <a:pPr algn="ctr"/>
            <a:endParaRPr lang="en-US" sz="3600"/>
          </a:p>
          <a:p>
            <a:pPr algn="ctr"/>
            <a:r>
              <a:rPr lang="en-US" sz="4000" i="1"/>
              <a:t>Matt. 2:20; 6:25</a:t>
            </a:r>
            <a:endParaRPr lang="en-US" sz="4000"/>
          </a:p>
        </p:txBody>
      </p:sp>
      <p:sp>
        <p:nvSpPr>
          <p:cNvPr id="45067" name="AutoShape 11"/>
          <p:cNvSpPr>
            <a:spLocks noChangeArrowheads="1"/>
          </p:cNvSpPr>
          <p:nvPr/>
        </p:nvSpPr>
        <p:spPr bwMode="auto">
          <a:xfrm flipH="1">
            <a:off x="685800" y="2895600"/>
            <a:ext cx="8763000" cy="838200"/>
          </a:xfrm>
          <a:prstGeom prst="homePlate">
            <a:avLst>
              <a:gd name="adj" fmla="val 261364"/>
            </a:avLst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/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Heb. 4:12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7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541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Man is a triune being (1 Thess. 5:23)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Soul is immortal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“Soul” and “Spirit” are used interchangeably</a:t>
            </a:r>
          </a:p>
        </p:txBody>
      </p:sp>
    </p:spTree>
    <p:extLst>
      <p:ext uri="{BB962C8B-B14F-4D97-AF65-F5344CB8AC3E}">
        <p14:creationId xmlns:p14="http://schemas.microsoft.com/office/powerpoint/2010/main" val="119009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85800" y="533400"/>
            <a:ext cx="28194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6000" b="1" u="sng">
                <a:solidFill>
                  <a:srgbClr val="0070C0"/>
                </a:solidFill>
              </a:rPr>
              <a:t>Spirit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5562600" y="533400"/>
            <a:ext cx="28194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6000" b="1" u="sng">
                <a:solidFill>
                  <a:srgbClr val="0070C0"/>
                </a:solidFill>
              </a:rPr>
              <a:t>Soul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572000" y="838200"/>
            <a:ext cx="0" cy="5715000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794556" y="2566988"/>
            <a:ext cx="248600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dirty="0"/>
              <a:t>Life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(Rev. 13:15 KJV)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831471" y="2590800"/>
            <a:ext cx="230864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dirty="0"/>
              <a:t>Life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(1 Thess. 5:23)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841375" y="4495800"/>
            <a:ext cx="2557463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dirty="0"/>
              <a:t>Immortal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(1 Cor. 5:5)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943600" y="4495800"/>
            <a:ext cx="2557463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dirty="0"/>
              <a:t>Immortal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(1 Pet. 1:9)</a:t>
            </a:r>
            <a:endParaRPr lang="en-US" sz="4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5411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Man is a triune being (1 Thess. 5:23)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Soul is immortal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“Soul” and “Spirit” are used interchangeably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Our soul makes us distinct from animals</a:t>
            </a:r>
          </a:p>
        </p:txBody>
      </p:sp>
    </p:spTree>
    <p:extLst>
      <p:ext uri="{BB962C8B-B14F-4D97-AF65-F5344CB8AC3E}">
        <p14:creationId xmlns:p14="http://schemas.microsoft.com/office/powerpoint/2010/main" val="245310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lack dog looking into the camera">
            <a:extLst>
              <a:ext uri="{FF2B5EF4-FFF2-40B4-BE49-F238E27FC236}">
                <a16:creationId xmlns:a16="http://schemas.microsoft.com/office/drawing/2014/main" id="{E0E23736-24E8-4EC3-BD27-8CF024F61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95" r="15362"/>
          <a:stretch/>
        </p:blipFill>
        <p:spPr>
          <a:xfrm>
            <a:off x="931784" y="367849"/>
            <a:ext cx="2718901" cy="2672078"/>
          </a:xfrm>
          <a:prstGeom prst="rect">
            <a:avLst/>
          </a:prstGeom>
          <a:ln>
            <a:solidFill>
              <a:srgbClr val="0000FF"/>
            </a:solidFill>
          </a:ln>
          <a:effectLst>
            <a:softEdge rad="112500"/>
          </a:effectLst>
        </p:spPr>
      </p:pic>
      <p:pic>
        <p:nvPicPr>
          <p:cNvPr id="11" name="Picture 10" descr="Businessman pointing below face front">
            <a:extLst>
              <a:ext uri="{FF2B5EF4-FFF2-40B4-BE49-F238E27FC236}">
                <a16:creationId xmlns:a16="http://schemas.microsoft.com/office/drawing/2014/main" id="{ED368019-13B4-3ECF-C3FA-3AA287A10B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9" t="71" b="70850"/>
          <a:stretch/>
        </p:blipFill>
        <p:spPr>
          <a:xfrm>
            <a:off x="5558317" y="367849"/>
            <a:ext cx="2601392" cy="2481761"/>
          </a:xfrm>
          <a:prstGeom prst="rect">
            <a:avLst/>
          </a:prstGeom>
        </p:spPr>
      </p:pic>
      <p:sp>
        <p:nvSpPr>
          <p:cNvPr id="12" name="AutoShape 9">
            <a:extLst>
              <a:ext uri="{FF2B5EF4-FFF2-40B4-BE49-F238E27FC236}">
                <a16:creationId xmlns:a16="http://schemas.microsoft.com/office/drawing/2014/main" id="{B4F91100-DA88-0109-D15F-00B97F925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8583" y="1127760"/>
            <a:ext cx="2743200" cy="16002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</a:t>
            </a: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11A325F4-5116-AAE9-7A38-D63636C2F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6522" y="3152104"/>
            <a:ext cx="1387475" cy="64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</a:t>
            </a:r>
          </a:p>
        </p:txBody>
      </p:sp>
      <p:sp>
        <p:nvSpPr>
          <p:cNvPr id="14" name="Text Box 11">
            <a:extLst>
              <a:ext uri="{FF2B5EF4-FFF2-40B4-BE49-F238E27FC236}">
                <a16:creationId xmlns:a16="http://schemas.microsoft.com/office/drawing/2014/main" id="{0DB4C517-03CC-5214-21CB-E845F66FC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4293" y="3157255"/>
            <a:ext cx="1387475" cy="64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 dirty="0"/>
              <a:t>Body</a:t>
            </a:r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0C91C342-AF4A-F0F6-38B3-17D7A029B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6522" y="3990304"/>
            <a:ext cx="1387475" cy="64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</a:t>
            </a: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29D9A217-0B62-47EF-28B0-66323C779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4293" y="3843055"/>
            <a:ext cx="1387475" cy="64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 dirty="0"/>
              <a:t>Life</a:t>
            </a:r>
          </a:p>
        </p:txBody>
      </p:sp>
      <p:sp>
        <p:nvSpPr>
          <p:cNvPr id="17" name="Text Box 14">
            <a:extLst>
              <a:ext uri="{FF2B5EF4-FFF2-40B4-BE49-F238E27FC236}">
                <a16:creationId xmlns:a16="http://schemas.microsoft.com/office/drawing/2014/main" id="{B9128F99-54A9-DAC4-03EC-5C46EAAC3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493" y="4757455"/>
            <a:ext cx="1387475" cy="643894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Soul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7FF57166-DBE7-E1A0-A3E1-356E47016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5265" y="2770842"/>
            <a:ext cx="2286000" cy="372671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Made In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the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Image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of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God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sz="3200" b="1" i="1" dirty="0">
                <a:solidFill>
                  <a:schemeClr val="bg1"/>
                </a:solidFill>
              </a:rPr>
              <a:t>(Gen. 1:26)</a:t>
            </a:r>
          </a:p>
        </p:txBody>
      </p:sp>
    </p:spTree>
    <p:extLst>
      <p:ext uri="{BB962C8B-B14F-4D97-AF65-F5344CB8AC3E}">
        <p14:creationId xmlns:p14="http://schemas.microsoft.com/office/powerpoint/2010/main" val="214223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utoUpdateAnimBg="0"/>
      <p:bldP spid="14" grpId="0" autoUpdateAnimBg="0"/>
      <p:bldP spid="15" grpId="0" build="p" autoUpdateAnimBg="0"/>
      <p:bldP spid="16" grpId="0" autoUpdateAnimBg="0"/>
      <p:bldP spid="17" grpId="0" animBg="1" autoUpdateAnimBg="0"/>
      <p:bldP spid="18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541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Value of the soul – all that matters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all you really have that you will keep</a:t>
            </a:r>
          </a:p>
        </p:txBody>
      </p:sp>
    </p:spTree>
    <p:extLst>
      <p:ext uri="{BB962C8B-B14F-4D97-AF65-F5344CB8AC3E}">
        <p14:creationId xmlns:p14="http://schemas.microsoft.com/office/powerpoint/2010/main" val="411477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52" name="Group 16"/>
          <p:cNvGrpSpPr>
            <a:grpSpLocks/>
          </p:cNvGrpSpPr>
          <p:nvPr/>
        </p:nvGrpSpPr>
        <p:grpSpPr bwMode="auto">
          <a:xfrm>
            <a:off x="0" y="381000"/>
            <a:ext cx="4394200" cy="6172200"/>
            <a:chOff x="0" y="240"/>
            <a:chExt cx="2768" cy="3888"/>
          </a:xfrm>
        </p:grpSpPr>
        <p:graphicFrame>
          <p:nvGraphicFramePr>
            <p:cNvPr id="39941" name="Object 5"/>
            <p:cNvGraphicFramePr>
              <a:graphicFrameLocks noChangeAspect="1"/>
            </p:cNvGraphicFramePr>
            <p:nvPr/>
          </p:nvGraphicFramePr>
          <p:xfrm>
            <a:off x="0" y="2880"/>
            <a:ext cx="1008" cy="1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rawing" r:id="rId2" imgW="1514520" imgH="2514600" progId="WPDraw30.Drawing">
                    <p:embed/>
                  </p:oleObj>
                </mc:Choice>
                <mc:Fallback>
                  <p:oleObj name="Drawing" r:id="rId2" imgW="1514520" imgH="2514600" progId="WPDraw30.Drawing">
                    <p:embed/>
                    <p:pic>
                      <p:nvPicPr>
                        <p:cNvPr id="3994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2880"/>
                          <a:ext cx="1008" cy="1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9951" name="Group 15"/>
            <p:cNvGrpSpPr>
              <a:grpSpLocks/>
            </p:cNvGrpSpPr>
            <p:nvPr/>
          </p:nvGrpSpPr>
          <p:grpSpPr bwMode="auto">
            <a:xfrm>
              <a:off x="144" y="240"/>
              <a:ext cx="2624" cy="3879"/>
              <a:chOff x="144" y="240"/>
              <a:chExt cx="2624" cy="3879"/>
            </a:xfrm>
          </p:grpSpPr>
          <p:graphicFrame>
            <p:nvGraphicFramePr>
              <p:cNvPr id="39938" name="Object 2"/>
              <p:cNvGraphicFramePr>
                <a:graphicFrameLocks noChangeAspect="1"/>
              </p:cNvGraphicFramePr>
              <p:nvPr/>
            </p:nvGraphicFramePr>
            <p:xfrm>
              <a:off x="144" y="1200"/>
              <a:ext cx="1680" cy="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4" imgW="6544800" imgH="1706400" progId="">
                      <p:embed/>
                    </p:oleObj>
                  </mc:Choice>
                  <mc:Fallback>
                    <p:oleObj name="Clip" r:id="rId4" imgW="6544800" imgH="1706400" progId="">
                      <p:embed/>
                      <p:pic>
                        <p:nvPicPr>
                          <p:cNvPr id="39938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" y="1200"/>
                            <a:ext cx="1680" cy="43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39" name="Object 3"/>
              <p:cNvGraphicFramePr>
                <a:graphicFrameLocks noChangeAspect="1"/>
              </p:cNvGraphicFramePr>
              <p:nvPr/>
            </p:nvGraphicFramePr>
            <p:xfrm>
              <a:off x="288" y="240"/>
              <a:ext cx="711" cy="8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6" imgW="838095" imgH="961905" progId="">
                      <p:embed/>
                    </p:oleObj>
                  </mc:Choice>
                  <mc:Fallback>
                    <p:oleObj name="Clip" r:id="rId6" imgW="838095" imgH="961905" progId="">
                      <p:embed/>
                      <p:pic>
                        <p:nvPicPr>
                          <p:cNvPr id="39939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" y="240"/>
                            <a:ext cx="711" cy="81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0" name="Object 4"/>
              <p:cNvGraphicFramePr>
                <a:graphicFrameLocks noChangeAspect="1"/>
              </p:cNvGraphicFramePr>
              <p:nvPr/>
            </p:nvGraphicFramePr>
            <p:xfrm>
              <a:off x="240" y="1872"/>
              <a:ext cx="1344" cy="10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8" imgW="2514600" imgH="1952640" progId="WPDraw30.Drawing">
                      <p:embed/>
                    </p:oleObj>
                  </mc:Choice>
                  <mc:Fallback>
                    <p:oleObj name="Drawing" r:id="rId8" imgW="2514600" imgH="1952640" progId="WPDraw30.Drawing">
                      <p:embed/>
                      <p:pic>
                        <p:nvPicPr>
                          <p:cNvPr id="3994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872"/>
                            <a:ext cx="1344" cy="104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2" name="Object 6"/>
              <p:cNvGraphicFramePr>
                <a:graphicFrameLocks noChangeAspect="1"/>
              </p:cNvGraphicFramePr>
              <p:nvPr/>
            </p:nvGraphicFramePr>
            <p:xfrm>
              <a:off x="1248" y="240"/>
              <a:ext cx="1200" cy="6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0" imgW="952129" imgH="542857" progId="">
                      <p:embed/>
                    </p:oleObj>
                  </mc:Choice>
                  <mc:Fallback>
                    <p:oleObj name="Clip" r:id="rId10" imgW="952129" imgH="542857" progId="">
                      <p:embed/>
                      <p:pic>
                        <p:nvPicPr>
                          <p:cNvPr id="39942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48" y="240"/>
                            <a:ext cx="1200" cy="6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3" name="Object 7"/>
              <p:cNvGraphicFramePr>
                <a:graphicFrameLocks noChangeAspect="1"/>
              </p:cNvGraphicFramePr>
              <p:nvPr/>
            </p:nvGraphicFramePr>
            <p:xfrm>
              <a:off x="1536" y="2448"/>
              <a:ext cx="600" cy="5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2" imgW="952129" imgH="885714" progId="">
                      <p:embed/>
                    </p:oleObj>
                  </mc:Choice>
                  <mc:Fallback>
                    <p:oleObj name="Clip" r:id="rId12" imgW="952129" imgH="885714" progId="">
                      <p:embed/>
                      <p:pic>
                        <p:nvPicPr>
                          <p:cNvPr id="39943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36" y="2448"/>
                            <a:ext cx="600" cy="55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4" name="Object 8"/>
              <p:cNvGraphicFramePr>
                <a:graphicFrameLocks noChangeAspect="1"/>
              </p:cNvGraphicFramePr>
              <p:nvPr/>
            </p:nvGraphicFramePr>
            <p:xfrm>
              <a:off x="864" y="3072"/>
              <a:ext cx="1152" cy="10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14" imgW="2514600" imgH="2286000" progId="WPDraw30.Drawing">
                      <p:embed/>
                    </p:oleObj>
                  </mc:Choice>
                  <mc:Fallback>
                    <p:oleObj name="Drawing" r:id="rId14" imgW="2514600" imgH="2286000" progId="WPDraw30.Drawing">
                      <p:embed/>
                      <p:pic>
                        <p:nvPicPr>
                          <p:cNvPr id="39944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4" y="3072"/>
                            <a:ext cx="1152" cy="104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5" name="Object 9"/>
              <p:cNvGraphicFramePr>
                <a:graphicFrameLocks noChangeAspect="1"/>
              </p:cNvGraphicFramePr>
              <p:nvPr/>
            </p:nvGraphicFramePr>
            <p:xfrm>
              <a:off x="1968" y="3168"/>
              <a:ext cx="792" cy="5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16" imgW="2514600" imgH="1886040" progId="WPDraw30.Drawing">
                      <p:embed/>
                    </p:oleObj>
                  </mc:Choice>
                  <mc:Fallback>
                    <p:oleObj name="Drawing" r:id="rId16" imgW="2514600" imgH="1886040" progId="WPDraw30.Drawing">
                      <p:embed/>
                      <p:pic>
                        <p:nvPicPr>
                          <p:cNvPr id="39945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68" y="3168"/>
                            <a:ext cx="792" cy="59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6" name="Object 10"/>
              <p:cNvGraphicFramePr>
                <a:graphicFrameLocks noChangeAspect="1"/>
              </p:cNvGraphicFramePr>
              <p:nvPr/>
            </p:nvGraphicFramePr>
            <p:xfrm>
              <a:off x="2016" y="1008"/>
              <a:ext cx="752" cy="15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18" imgW="2390760" imgH="5019840" progId="WPDraw30.Drawing">
                      <p:embed/>
                    </p:oleObj>
                  </mc:Choice>
                  <mc:Fallback>
                    <p:oleObj name="Drawing" r:id="rId18" imgW="2390760" imgH="5019840" progId="WPDraw30.Drawing">
                      <p:embed/>
                      <p:pic>
                        <p:nvPicPr>
                          <p:cNvPr id="39946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16" y="1008"/>
                            <a:ext cx="752" cy="157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39957" name="Group 21"/>
          <p:cNvGrpSpPr>
            <a:grpSpLocks/>
          </p:cNvGrpSpPr>
          <p:nvPr/>
        </p:nvGrpSpPr>
        <p:grpSpPr bwMode="auto">
          <a:xfrm>
            <a:off x="5333999" y="0"/>
            <a:ext cx="3505200" cy="4876800"/>
            <a:chOff x="3360" y="0"/>
            <a:chExt cx="2208" cy="3072"/>
          </a:xfrm>
        </p:grpSpPr>
        <p:grpSp>
          <p:nvGrpSpPr>
            <p:cNvPr id="39947" name="Group 11"/>
            <p:cNvGrpSpPr>
              <a:grpSpLocks/>
            </p:cNvGrpSpPr>
            <p:nvPr/>
          </p:nvGrpSpPr>
          <p:grpSpPr bwMode="auto">
            <a:xfrm>
              <a:off x="3360" y="0"/>
              <a:ext cx="1008" cy="1766"/>
              <a:chOff x="336" y="384"/>
              <a:chExt cx="1200" cy="1953"/>
            </a:xfrm>
          </p:grpSpPr>
          <p:graphicFrame>
            <p:nvGraphicFramePr>
              <p:cNvPr id="39948" name="Object 12"/>
              <p:cNvGraphicFramePr>
                <a:graphicFrameLocks noChangeAspect="1"/>
              </p:cNvGraphicFramePr>
              <p:nvPr/>
            </p:nvGraphicFramePr>
            <p:xfrm>
              <a:off x="336" y="384"/>
              <a:ext cx="1200" cy="15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20" imgW="1905120" imgH="2514600" progId="WPDraw30.Drawing">
                      <p:embed/>
                    </p:oleObj>
                  </mc:Choice>
                  <mc:Fallback>
                    <p:oleObj name="Drawing" r:id="rId20" imgW="1905120" imgH="2514600" progId="WPDraw30.Drawing">
                      <p:embed/>
                      <p:pic>
                        <p:nvPicPr>
                          <p:cNvPr id="39948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6" y="384"/>
                            <a:ext cx="1200" cy="15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949" name="Text Box 13"/>
              <p:cNvSpPr txBox="1">
                <a:spLocks noChangeArrowheads="1"/>
              </p:cNvSpPr>
              <p:nvPr/>
            </p:nvSpPr>
            <p:spPr bwMode="auto">
              <a:xfrm>
                <a:off x="471" y="1930"/>
                <a:ext cx="970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Family</a:t>
                </a:r>
              </a:p>
            </p:txBody>
          </p:sp>
        </p:grpSp>
        <p:grpSp>
          <p:nvGrpSpPr>
            <p:cNvPr id="39953" name="Group 17"/>
            <p:cNvGrpSpPr>
              <a:grpSpLocks/>
            </p:cNvGrpSpPr>
            <p:nvPr/>
          </p:nvGrpSpPr>
          <p:grpSpPr bwMode="auto">
            <a:xfrm>
              <a:off x="4320" y="384"/>
              <a:ext cx="1248" cy="1408"/>
              <a:chOff x="3888" y="480"/>
              <a:chExt cx="1680" cy="1690"/>
            </a:xfrm>
          </p:grpSpPr>
          <p:graphicFrame>
            <p:nvGraphicFramePr>
              <p:cNvPr id="39954" name="Object 18"/>
              <p:cNvGraphicFramePr>
                <a:graphicFrameLocks noChangeAspect="1"/>
              </p:cNvGraphicFramePr>
              <p:nvPr/>
            </p:nvGraphicFramePr>
            <p:xfrm>
              <a:off x="3888" y="480"/>
              <a:ext cx="1680" cy="12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22" imgW="2514600" imgH="1924200" progId="WPDraw30.Drawing">
                      <p:embed/>
                    </p:oleObj>
                  </mc:Choice>
                  <mc:Fallback>
                    <p:oleObj name="Drawing" r:id="rId22" imgW="2514600" imgH="1924200" progId="WPDraw30.Drawing">
                      <p:embed/>
                      <p:pic>
                        <p:nvPicPr>
                          <p:cNvPr id="39954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88" y="480"/>
                            <a:ext cx="1680" cy="128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955" name="Text Box 19"/>
              <p:cNvSpPr txBox="1">
                <a:spLocks noChangeArrowheads="1"/>
              </p:cNvSpPr>
              <p:nvPr/>
            </p:nvSpPr>
            <p:spPr bwMode="auto">
              <a:xfrm>
                <a:off x="4176" y="1728"/>
                <a:ext cx="12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Friends</a:t>
                </a:r>
              </a:p>
            </p:txBody>
          </p:sp>
        </p:grpSp>
        <p:sp>
          <p:nvSpPr>
            <p:cNvPr id="39956" name="AutoShape 20"/>
            <p:cNvSpPr>
              <a:spLocks noChangeArrowheads="1"/>
            </p:cNvSpPr>
            <p:nvPr/>
          </p:nvSpPr>
          <p:spPr bwMode="auto">
            <a:xfrm>
              <a:off x="3984" y="1920"/>
              <a:ext cx="1104" cy="1152"/>
            </a:xfrm>
            <a:prstGeom prst="plus">
              <a:avLst>
                <a:gd name="adj" fmla="val 25000"/>
              </a:avLst>
            </a:prstGeom>
            <a:solidFill>
              <a:srgbClr val="CA0215"/>
            </a:solidFill>
            <a:ln w="9525">
              <a:solidFill>
                <a:srgbClr val="CA021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Your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</a:t>
              </a:r>
            </a:p>
          </p:txBody>
        </p:sp>
      </p:grpSp>
      <p:grpSp>
        <p:nvGrpSpPr>
          <p:cNvPr id="39958" name="Group 22"/>
          <p:cNvGrpSpPr>
            <a:grpSpLocks/>
          </p:cNvGrpSpPr>
          <p:nvPr/>
        </p:nvGrpSpPr>
        <p:grpSpPr bwMode="auto">
          <a:xfrm>
            <a:off x="2514600" y="1524000"/>
            <a:ext cx="4114800" cy="3124200"/>
            <a:chOff x="1584" y="1680"/>
            <a:chExt cx="2592" cy="1968"/>
          </a:xfrm>
        </p:grpSpPr>
        <p:sp>
          <p:nvSpPr>
            <p:cNvPr id="39959" name="Oval 23"/>
            <p:cNvSpPr>
              <a:spLocks noChangeArrowheads="1"/>
            </p:cNvSpPr>
            <p:nvPr/>
          </p:nvSpPr>
          <p:spPr bwMode="auto">
            <a:xfrm>
              <a:off x="1584" y="2640"/>
              <a:ext cx="1248" cy="100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66FF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Spirit</a:t>
              </a:r>
            </a:p>
          </p:txBody>
        </p:sp>
        <p:sp>
          <p:nvSpPr>
            <p:cNvPr id="39960" name="Oval 24"/>
            <p:cNvSpPr>
              <a:spLocks noChangeArrowheads="1"/>
            </p:cNvSpPr>
            <p:nvPr/>
          </p:nvSpPr>
          <p:spPr bwMode="auto">
            <a:xfrm>
              <a:off x="2928" y="2592"/>
              <a:ext cx="1248" cy="100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66FF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Soul</a:t>
              </a:r>
            </a:p>
          </p:txBody>
        </p:sp>
        <p:sp>
          <p:nvSpPr>
            <p:cNvPr id="39961" name="Oval 25"/>
            <p:cNvSpPr>
              <a:spLocks noChangeArrowheads="1"/>
            </p:cNvSpPr>
            <p:nvPr/>
          </p:nvSpPr>
          <p:spPr bwMode="auto">
            <a:xfrm>
              <a:off x="2208" y="1680"/>
              <a:ext cx="1248" cy="100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66FF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Body</a:t>
              </a:r>
            </a:p>
          </p:txBody>
        </p:sp>
      </p:grpSp>
      <p:sp>
        <p:nvSpPr>
          <p:cNvPr id="39962" name="Oval 26"/>
          <p:cNvSpPr>
            <a:spLocks noChangeArrowheads="1"/>
          </p:cNvSpPr>
          <p:nvPr/>
        </p:nvSpPr>
        <p:spPr bwMode="auto">
          <a:xfrm>
            <a:off x="2514600" y="3048000"/>
            <a:ext cx="1981200" cy="1600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(Spirit)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6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0" y="381000"/>
            <a:ext cx="4394200" cy="6172200"/>
            <a:chOff x="0" y="240"/>
            <a:chExt cx="2768" cy="3888"/>
          </a:xfrm>
        </p:grpSpPr>
        <p:graphicFrame>
          <p:nvGraphicFramePr>
            <p:cNvPr id="39941" name="Object 5"/>
            <p:cNvGraphicFramePr>
              <a:graphicFrameLocks noChangeAspect="1"/>
            </p:cNvGraphicFramePr>
            <p:nvPr/>
          </p:nvGraphicFramePr>
          <p:xfrm>
            <a:off x="0" y="2880"/>
            <a:ext cx="1008" cy="1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rawing" r:id="rId2" imgW="1514520" imgH="2514600" progId="WPDraw30.Drawing">
                    <p:embed/>
                  </p:oleObj>
                </mc:Choice>
                <mc:Fallback>
                  <p:oleObj name="Drawing" r:id="rId2" imgW="1514520" imgH="2514600" progId="WPDraw30.Drawing">
                    <p:embed/>
                    <p:pic>
                      <p:nvPicPr>
                        <p:cNvPr id="3994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2880"/>
                          <a:ext cx="1008" cy="1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144" y="240"/>
              <a:ext cx="2624" cy="3879"/>
              <a:chOff x="144" y="240"/>
              <a:chExt cx="2624" cy="3879"/>
            </a:xfrm>
          </p:grpSpPr>
          <p:graphicFrame>
            <p:nvGraphicFramePr>
              <p:cNvPr id="39938" name="Object 2"/>
              <p:cNvGraphicFramePr>
                <a:graphicFrameLocks noChangeAspect="1"/>
              </p:cNvGraphicFramePr>
              <p:nvPr/>
            </p:nvGraphicFramePr>
            <p:xfrm>
              <a:off x="144" y="1200"/>
              <a:ext cx="1680" cy="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4" imgW="6544800" imgH="1706400" progId="">
                      <p:embed/>
                    </p:oleObj>
                  </mc:Choice>
                  <mc:Fallback>
                    <p:oleObj name="Clip" r:id="rId4" imgW="6544800" imgH="1706400" progId="">
                      <p:embed/>
                      <p:pic>
                        <p:nvPicPr>
                          <p:cNvPr id="39938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" y="1200"/>
                            <a:ext cx="1680" cy="43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39" name="Object 3"/>
              <p:cNvGraphicFramePr>
                <a:graphicFrameLocks noChangeAspect="1"/>
              </p:cNvGraphicFramePr>
              <p:nvPr/>
            </p:nvGraphicFramePr>
            <p:xfrm>
              <a:off x="288" y="240"/>
              <a:ext cx="711" cy="8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6" imgW="838095" imgH="961905" progId="">
                      <p:embed/>
                    </p:oleObj>
                  </mc:Choice>
                  <mc:Fallback>
                    <p:oleObj name="Clip" r:id="rId6" imgW="838095" imgH="961905" progId="">
                      <p:embed/>
                      <p:pic>
                        <p:nvPicPr>
                          <p:cNvPr id="39939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" y="240"/>
                            <a:ext cx="711" cy="81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0" name="Object 4"/>
              <p:cNvGraphicFramePr>
                <a:graphicFrameLocks noChangeAspect="1"/>
              </p:cNvGraphicFramePr>
              <p:nvPr/>
            </p:nvGraphicFramePr>
            <p:xfrm>
              <a:off x="240" y="1872"/>
              <a:ext cx="1344" cy="10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8" imgW="2514600" imgH="1952640" progId="WPDraw30.Drawing">
                      <p:embed/>
                    </p:oleObj>
                  </mc:Choice>
                  <mc:Fallback>
                    <p:oleObj name="Drawing" r:id="rId8" imgW="2514600" imgH="1952640" progId="WPDraw30.Drawing">
                      <p:embed/>
                      <p:pic>
                        <p:nvPicPr>
                          <p:cNvPr id="3994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872"/>
                            <a:ext cx="1344" cy="104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2" name="Object 6"/>
              <p:cNvGraphicFramePr>
                <a:graphicFrameLocks noChangeAspect="1"/>
              </p:cNvGraphicFramePr>
              <p:nvPr/>
            </p:nvGraphicFramePr>
            <p:xfrm>
              <a:off x="1248" y="240"/>
              <a:ext cx="1200" cy="6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0" imgW="952129" imgH="542857" progId="">
                      <p:embed/>
                    </p:oleObj>
                  </mc:Choice>
                  <mc:Fallback>
                    <p:oleObj name="Clip" r:id="rId10" imgW="952129" imgH="542857" progId="">
                      <p:embed/>
                      <p:pic>
                        <p:nvPicPr>
                          <p:cNvPr id="39942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48" y="240"/>
                            <a:ext cx="1200" cy="6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3" name="Object 7"/>
              <p:cNvGraphicFramePr>
                <a:graphicFrameLocks noChangeAspect="1"/>
              </p:cNvGraphicFramePr>
              <p:nvPr/>
            </p:nvGraphicFramePr>
            <p:xfrm>
              <a:off x="1536" y="2448"/>
              <a:ext cx="600" cy="5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2" imgW="952129" imgH="885714" progId="">
                      <p:embed/>
                    </p:oleObj>
                  </mc:Choice>
                  <mc:Fallback>
                    <p:oleObj name="Clip" r:id="rId12" imgW="952129" imgH="885714" progId="">
                      <p:embed/>
                      <p:pic>
                        <p:nvPicPr>
                          <p:cNvPr id="39943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36" y="2448"/>
                            <a:ext cx="600" cy="55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4" name="Object 8"/>
              <p:cNvGraphicFramePr>
                <a:graphicFrameLocks noChangeAspect="1"/>
              </p:cNvGraphicFramePr>
              <p:nvPr/>
            </p:nvGraphicFramePr>
            <p:xfrm>
              <a:off x="864" y="3072"/>
              <a:ext cx="1152" cy="10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14" imgW="2514600" imgH="2286000" progId="WPDraw30.Drawing">
                      <p:embed/>
                    </p:oleObj>
                  </mc:Choice>
                  <mc:Fallback>
                    <p:oleObj name="Drawing" r:id="rId14" imgW="2514600" imgH="2286000" progId="WPDraw30.Drawing">
                      <p:embed/>
                      <p:pic>
                        <p:nvPicPr>
                          <p:cNvPr id="39944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4" y="3072"/>
                            <a:ext cx="1152" cy="104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5" name="Object 9"/>
              <p:cNvGraphicFramePr>
                <a:graphicFrameLocks noChangeAspect="1"/>
              </p:cNvGraphicFramePr>
              <p:nvPr/>
            </p:nvGraphicFramePr>
            <p:xfrm>
              <a:off x="1968" y="3168"/>
              <a:ext cx="792" cy="5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16" imgW="2514600" imgH="1886040" progId="WPDraw30.Drawing">
                      <p:embed/>
                    </p:oleObj>
                  </mc:Choice>
                  <mc:Fallback>
                    <p:oleObj name="Drawing" r:id="rId16" imgW="2514600" imgH="1886040" progId="WPDraw30.Drawing">
                      <p:embed/>
                      <p:pic>
                        <p:nvPicPr>
                          <p:cNvPr id="39945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68" y="3168"/>
                            <a:ext cx="792" cy="59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946" name="Object 10"/>
              <p:cNvGraphicFramePr>
                <a:graphicFrameLocks noChangeAspect="1"/>
              </p:cNvGraphicFramePr>
              <p:nvPr/>
            </p:nvGraphicFramePr>
            <p:xfrm>
              <a:off x="2016" y="1008"/>
              <a:ext cx="752" cy="15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18" imgW="2390760" imgH="5019840" progId="WPDraw30.Drawing">
                      <p:embed/>
                    </p:oleObj>
                  </mc:Choice>
                  <mc:Fallback>
                    <p:oleObj name="Drawing" r:id="rId18" imgW="2390760" imgH="5019840" progId="WPDraw30.Drawing">
                      <p:embed/>
                      <p:pic>
                        <p:nvPicPr>
                          <p:cNvPr id="39946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16" y="1008"/>
                            <a:ext cx="752" cy="157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333999" y="0"/>
            <a:ext cx="3505200" cy="4876800"/>
            <a:chOff x="3360" y="0"/>
            <a:chExt cx="2208" cy="3072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3360" y="0"/>
              <a:ext cx="1008" cy="1766"/>
              <a:chOff x="336" y="384"/>
              <a:chExt cx="1200" cy="1953"/>
            </a:xfrm>
          </p:grpSpPr>
          <p:graphicFrame>
            <p:nvGraphicFramePr>
              <p:cNvPr id="39948" name="Object 12"/>
              <p:cNvGraphicFramePr>
                <a:graphicFrameLocks noChangeAspect="1"/>
              </p:cNvGraphicFramePr>
              <p:nvPr/>
            </p:nvGraphicFramePr>
            <p:xfrm>
              <a:off x="336" y="384"/>
              <a:ext cx="1200" cy="15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20" imgW="1905120" imgH="2514600" progId="WPDraw30.Drawing">
                      <p:embed/>
                    </p:oleObj>
                  </mc:Choice>
                  <mc:Fallback>
                    <p:oleObj name="Drawing" r:id="rId20" imgW="1905120" imgH="2514600" progId="WPDraw30.Drawing">
                      <p:embed/>
                      <p:pic>
                        <p:nvPicPr>
                          <p:cNvPr id="39948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6" y="384"/>
                            <a:ext cx="1200" cy="15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949" name="Text Box 13"/>
              <p:cNvSpPr txBox="1">
                <a:spLocks noChangeArrowheads="1"/>
              </p:cNvSpPr>
              <p:nvPr/>
            </p:nvSpPr>
            <p:spPr bwMode="auto">
              <a:xfrm>
                <a:off x="471" y="1930"/>
                <a:ext cx="970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Family</a:t>
                </a:r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4320" y="384"/>
              <a:ext cx="1248" cy="1408"/>
              <a:chOff x="3888" y="480"/>
              <a:chExt cx="1680" cy="1690"/>
            </a:xfrm>
          </p:grpSpPr>
          <p:graphicFrame>
            <p:nvGraphicFramePr>
              <p:cNvPr id="39954" name="Object 18"/>
              <p:cNvGraphicFramePr>
                <a:graphicFrameLocks noChangeAspect="1"/>
              </p:cNvGraphicFramePr>
              <p:nvPr/>
            </p:nvGraphicFramePr>
            <p:xfrm>
              <a:off x="3888" y="480"/>
              <a:ext cx="1680" cy="12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22" imgW="2514600" imgH="1924200" progId="WPDraw30.Drawing">
                      <p:embed/>
                    </p:oleObj>
                  </mc:Choice>
                  <mc:Fallback>
                    <p:oleObj name="Drawing" r:id="rId22" imgW="2514600" imgH="1924200" progId="WPDraw30.Drawing">
                      <p:embed/>
                      <p:pic>
                        <p:nvPicPr>
                          <p:cNvPr id="39954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88" y="480"/>
                            <a:ext cx="1680" cy="128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955" name="Text Box 19"/>
              <p:cNvSpPr txBox="1">
                <a:spLocks noChangeArrowheads="1"/>
              </p:cNvSpPr>
              <p:nvPr/>
            </p:nvSpPr>
            <p:spPr bwMode="auto">
              <a:xfrm>
                <a:off x="4176" y="1728"/>
                <a:ext cx="12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Friends</a:t>
                </a:r>
              </a:p>
            </p:txBody>
          </p:sp>
        </p:grpSp>
        <p:sp>
          <p:nvSpPr>
            <p:cNvPr id="39956" name="AutoShape 20"/>
            <p:cNvSpPr>
              <a:spLocks noChangeArrowheads="1"/>
            </p:cNvSpPr>
            <p:nvPr/>
          </p:nvSpPr>
          <p:spPr bwMode="auto">
            <a:xfrm>
              <a:off x="3984" y="1920"/>
              <a:ext cx="1104" cy="1152"/>
            </a:xfrm>
            <a:prstGeom prst="plus">
              <a:avLst>
                <a:gd name="adj" fmla="val 25000"/>
              </a:avLst>
            </a:prstGeom>
            <a:solidFill>
              <a:srgbClr val="CA0215"/>
            </a:solidFill>
            <a:ln w="9525">
              <a:solidFill>
                <a:srgbClr val="CA021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Your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</a:t>
              </a: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2514600" y="1524000"/>
            <a:ext cx="4114800" cy="3124200"/>
            <a:chOff x="1584" y="1680"/>
            <a:chExt cx="2592" cy="1968"/>
          </a:xfrm>
        </p:grpSpPr>
        <p:sp>
          <p:nvSpPr>
            <p:cNvPr id="39959" name="Oval 23"/>
            <p:cNvSpPr>
              <a:spLocks noChangeArrowheads="1"/>
            </p:cNvSpPr>
            <p:nvPr/>
          </p:nvSpPr>
          <p:spPr bwMode="auto">
            <a:xfrm>
              <a:off x="1584" y="2640"/>
              <a:ext cx="1248" cy="100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66FF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Spirit</a:t>
              </a:r>
            </a:p>
          </p:txBody>
        </p:sp>
        <p:sp>
          <p:nvSpPr>
            <p:cNvPr id="39960" name="Oval 24"/>
            <p:cNvSpPr>
              <a:spLocks noChangeArrowheads="1"/>
            </p:cNvSpPr>
            <p:nvPr/>
          </p:nvSpPr>
          <p:spPr bwMode="auto">
            <a:xfrm>
              <a:off x="2928" y="2592"/>
              <a:ext cx="1248" cy="100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66FF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Soul</a:t>
              </a:r>
            </a:p>
          </p:txBody>
        </p:sp>
        <p:sp>
          <p:nvSpPr>
            <p:cNvPr id="39961" name="Oval 25"/>
            <p:cNvSpPr>
              <a:spLocks noChangeArrowheads="1"/>
            </p:cNvSpPr>
            <p:nvPr/>
          </p:nvSpPr>
          <p:spPr bwMode="auto">
            <a:xfrm>
              <a:off x="2208" y="1680"/>
              <a:ext cx="1248" cy="100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66FF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Body</a:t>
              </a:r>
            </a:p>
          </p:txBody>
        </p:sp>
      </p:grpSp>
      <p:sp>
        <p:nvSpPr>
          <p:cNvPr id="39962" name="Oval 26"/>
          <p:cNvSpPr>
            <a:spLocks noChangeArrowheads="1"/>
          </p:cNvSpPr>
          <p:nvPr/>
        </p:nvSpPr>
        <p:spPr bwMode="auto">
          <a:xfrm>
            <a:off x="2514600" y="3048000"/>
            <a:ext cx="1981200" cy="1600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(Spirit)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2" name="Oval 26"/>
          <p:cNvSpPr>
            <a:spLocks noChangeArrowheads="1"/>
          </p:cNvSpPr>
          <p:nvPr/>
        </p:nvSpPr>
        <p:spPr bwMode="auto">
          <a:xfrm>
            <a:off x="2514600" y="3048000"/>
            <a:ext cx="1981200" cy="1600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(Spirit)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5411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Value of the soul – all that matters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all you really have that you will keep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Jesus died to save your soul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Matt. 26:28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Acts 20:28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1 Pet. 1:18-19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Heb. 2:9, 10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29AE4440-B1B6-F237-80DD-8233915ACF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325831"/>
              </p:ext>
            </p:extLst>
          </p:nvPr>
        </p:nvGraphicFramePr>
        <p:xfrm>
          <a:off x="6139466" y="2981022"/>
          <a:ext cx="2299907" cy="3316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ALLERY" r:id="rId2" imgW="6008400" imgH="8664840" progId="GALLERYClipart">
                  <p:embed/>
                </p:oleObj>
              </mc:Choice>
              <mc:Fallback>
                <p:oleObj name="GALLERY" r:id="rId2" imgW="6008400" imgH="8664840" progId="GALLERYClipart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29AE4440-B1B6-F237-80DD-8233915ACF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466" y="2981022"/>
                        <a:ext cx="2299907" cy="33167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850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5411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Value of the soul – all that matters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all you really have that you will keep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Jesus died to save your soul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Worth more than whole world</a:t>
            </a: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C6645771-C63A-0DA5-E0BD-1184606885C4}"/>
              </a:ext>
            </a:extLst>
          </p:cNvPr>
          <p:cNvGrpSpPr>
            <a:grpSpLocks/>
          </p:cNvGrpSpPr>
          <p:nvPr/>
        </p:nvGrpSpPr>
        <p:grpSpPr bwMode="auto">
          <a:xfrm>
            <a:off x="844474" y="4094652"/>
            <a:ext cx="7370763" cy="1905000"/>
            <a:chOff x="528" y="2880"/>
            <a:chExt cx="4643" cy="1200"/>
          </a:xfrm>
        </p:grpSpPr>
        <p:graphicFrame>
          <p:nvGraphicFramePr>
            <p:cNvPr id="6" name="Object 4">
              <a:extLst>
                <a:ext uri="{FF2B5EF4-FFF2-40B4-BE49-F238E27FC236}">
                  <a16:creationId xmlns:a16="http://schemas.microsoft.com/office/drawing/2014/main" id="{B46CF763-0732-6310-0A57-AFFB6E887C5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86225841"/>
                </p:ext>
              </p:extLst>
            </p:nvPr>
          </p:nvGraphicFramePr>
          <p:xfrm>
            <a:off x="528" y="2880"/>
            <a:ext cx="1200" cy="1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rawing" r:id="rId2" imgW="2514600" imgH="2514600" progId="WPDraw30.Drawing">
                    <p:embed/>
                  </p:oleObj>
                </mc:Choice>
                <mc:Fallback>
                  <p:oleObj name="Drawing" r:id="rId2" imgW="2514600" imgH="2514600" progId="WPDraw30.Drawing">
                    <p:embed/>
                    <p:pic>
                      <p:nvPicPr>
                        <p:cNvPr id="6" name="Object 4">
                          <a:extLst>
                            <a:ext uri="{FF2B5EF4-FFF2-40B4-BE49-F238E27FC236}">
                              <a16:creationId xmlns:a16="http://schemas.microsoft.com/office/drawing/2014/main" id="{B46CF763-0732-6310-0A57-AFFB6E887C5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2880"/>
                          <a:ext cx="1200" cy="1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D3351C0F-3C7C-BEA2-D323-0A155EBB1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" y="3095"/>
              <a:ext cx="1392" cy="816"/>
            </a:xfrm>
            <a:prstGeom prst="leftRightArrow">
              <a:avLst>
                <a:gd name="adj1" fmla="val 78944"/>
                <a:gd name="adj2" fmla="val 3407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>
                  <a:solidFill>
                    <a:srgbClr val="3333CC"/>
                  </a:solidFill>
                </a:rPr>
                <a:t>Matt. 16:26</a:t>
              </a:r>
              <a:endParaRPr lang="en-US">
                <a:solidFill>
                  <a:srgbClr val="3333CC"/>
                </a:solidFill>
              </a:endParaRPr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68020407-2CB2-DFA1-42BD-23B17D0681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9" y="2976"/>
              <a:ext cx="1392" cy="1008"/>
            </a:xfrm>
            <a:prstGeom prst="star32">
              <a:avLst>
                <a:gd name="adj" fmla="val 4632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4400" b="1" dirty="0">
                  <a:solidFill>
                    <a:srgbClr val="CA0215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Your</a:t>
              </a:r>
            </a:p>
            <a:p>
              <a:pPr algn="ctr"/>
              <a:r>
                <a:rPr lang="en-US" sz="4400" b="1" dirty="0">
                  <a:solidFill>
                    <a:srgbClr val="CA0215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Soul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781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6164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Value of the soul – all that matters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Life beyond the grave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err="1"/>
              <a:t>Ecc</a:t>
            </a:r>
            <a:r>
              <a:rPr lang="en-US" sz="2400" i="1" dirty="0"/>
              <a:t>. 12:7 – body turns to dust – spirit to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Phil. 1:21-24 – spirit lives beyond the body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Cor. 5:1-6 – spirit is temporarily in the body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10:28 – body can die – spirit lives on</a:t>
            </a:r>
          </a:p>
        </p:txBody>
      </p:sp>
    </p:spTree>
    <p:extLst>
      <p:ext uri="{BB962C8B-B14F-4D97-AF65-F5344CB8AC3E}">
        <p14:creationId xmlns:p14="http://schemas.microsoft.com/office/powerpoint/2010/main" val="316133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6164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Value of the soul – all that matters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Life beyond the grave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What it means to lose your soul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16:26 – “forfeit” (ASV, ESV, NASV)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Means losing all you have – the only thing of value!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Miss heaven (1 Cor. 6:19)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Spend eternity in hell (Mark 9:43)</a:t>
            </a:r>
          </a:p>
        </p:txBody>
      </p:sp>
      <p:pic>
        <p:nvPicPr>
          <p:cNvPr id="4" name="Picture 3" descr="hell">
            <a:extLst>
              <a:ext uri="{FF2B5EF4-FFF2-40B4-BE49-F238E27FC236}">
                <a16:creationId xmlns:a16="http://schemas.microsoft.com/office/drawing/2014/main" id="{6670784D-095B-BECA-1C7D-5D24B4FF4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9753">
            <a:off x="6286661" y="4468095"/>
            <a:ext cx="1840977" cy="1979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1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37C4-0B5C-966E-78CF-7DDD418E08E0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5CDD-9187-F534-3670-D15D79D7CB20}"/>
              </a:ext>
            </a:extLst>
          </p:cNvPr>
          <p:cNvSpPr txBox="1"/>
          <p:nvPr/>
        </p:nvSpPr>
        <p:spPr>
          <a:xfrm>
            <a:off x="844474" y="2124635"/>
            <a:ext cx="76164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nature of man – more than this life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Value of the soul – all that matters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Life beyond the grave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What it means to lose your soul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Gospel is a message of redemption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1:16-17 – God’s plan for saving man found in the gospel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15:1-4 – Saved by the gospel</a:t>
            </a:r>
          </a:p>
        </p:txBody>
      </p:sp>
      <p:pic>
        <p:nvPicPr>
          <p:cNvPr id="9" name="Picture 8" descr="An open book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DC35CB2C-89E4-A3EE-2F6E-DF80982F3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418" y="5045336"/>
            <a:ext cx="3164290" cy="162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3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54081FE-666A-6C10-D78B-BEF2471FD621}"/>
              </a:ext>
            </a:extLst>
          </p:cNvPr>
          <p:cNvSpPr/>
          <p:nvPr/>
        </p:nvSpPr>
        <p:spPr>
          <a:xfrm>
            <a:off x="745086" y="-103973"/>
            <a:ext cx="7653827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115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11500" b="1" cap="none" spc="0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B9E325-482D-781B-5C92-31BBD827F689}"/>
              </a:ext>
            </a:extLst>
          </p:cNvPr>
          <p:cNvSpPr/>
          <p:nvPr/>
        </p:nvSpPr>
        <p:spPr>
          <a:xfrm>
            <a:off x="970878" y="3527790"/>
            <a:ext cx="7261410" cy="829057"/>
          </a:xfrm>
          <a:custGeom>
            <a:avLst/>
            <a:gdLst>
              <a:gd name="connsiteX0" fmla="*/ 0 w 7261410"/>
              <a:gd name="connsiteY0" fmla="*/ 64584 h 829057"/>
              <a:gd name="connsiteX1" fmla="*/ 64584 w 7261410"/>
              <a:gd name="connsiteY1" fmla="*/ 0 h 829057"/>
              <a:gd name="connsiteX2" fmla="*/ 7196826 w 7261410"/>
              <a:gd name="connsiteY2" fmla="*/ 0 h 829057"/>
              <a:gd name="connsiteX3" fmla="*/ 7261410 w 7261410"/>
              <a:gd name="connsiteY3" fmla="*/ 64584 h 829057"/>
              <a:gd name="connsiteX4" fmla="*/ 7261410 w 7261410"/>
              <a:gd name="connsiteY4" fmla="*/ 764473 h 829057"/>
              <a:gd name="connsiteX5" fmla="*/ 7196826 w 7261410"/>
              <a:gd name="connsiteY5" fmla="*/ 829057 h 829057"/>
              <a:gd name="connsiteX6" fmla="*/ 64584 w 7261410"/>
              <a:gd name="connsiteY6" fmla="*/ 829057 h 829057"/>
              <a:gd name="connsiteX7" fmla="*/ 0 w 7261410"/>
              <a:gd name="connsiteY7" fmla="*/ 764473 h 829057"/>
              <a:gd name="connsiteX8" fmla="*/ 0 w 7261410"/>
              <a:gd name="connsiteY8" fmla="*/ 64584 h 82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1410" h="829057" fill="none" extrusionOk="0">
                <a:moveTo>
                  <a:pt x="0" y="64584"/>
                </a:moveTo>
                <a:cubicBezTo>
                  <a:pt x="-1123" y="29084"/>
                  <a:pt x="26236" y="2315"/>
                  <a:pt x="64584" y="0"/>
                </a:cubicBezTo>
                <a:cubicBezTo>
                  <a:pt x="859156" y="165048"/>
                  <a:pt x="6458012" y="89986"/>
                  <a:pt x="7196826" y="0"/>
                </a:cubicBezTo>
                <a:cubicBezTo>
                  <a:pt x="7239319" y="-1461"/>
                  <a:pt x="7261595" y="32477"/>
                  <a:pt x="7261410" y="64584"/>
                </a:cubicBezTo>
                <a:cubicBezTo>
                  <a:pt x="7274833" y="222742"/>
                  <a:pt x="7321046" y="510894"/>
                  <a:pt x="7261410" y="764473"/>
                </a:cubicBezTo>
                <a:cubicBezTo>
                  <a:pt x="7259828" y="805299"/>
                  <a:pt x="7233317" y="828016"/>
                  <a:pt x="7196826" y="829057"/>
                </a:cubicBezTo>
                <a:cubicBezTo>
                  <a:pt x="3955376" y="808158"/>
                  <a:pt x="3602557" y="703786"/>
                  <a:pt x="64584" y="829057"/>
                </a:cubicBezTo>
                <a:cubicBezTo>
                  <a:pt x="28275" y="828278"/>
                  <a:pt x="1144" y="801811"/>
                  <a:pt x="0" y="764473"/>
                </a:cubicBezTo>
                <a:cubicBezTo>
                  <a:pt x="-751" y="540211"/>
                  <a:pt x="27368" y="167635"/>
                  <a:pt x="0" y="64584"/>
                </a:cubicBezTo>
                <a:close/>
              </a:path>
              <a:path w="7261410" h="829057" stroke="0" extrusionOk="0">
                <a:moveTo>
                  <a:pt x="0" y="64584"/>
                </a:moveTo>
                <a:cubicBezTo>
                  <a:pt x="-4833" y="31498"/>
                  <a:pt x="28932" y="-1514"/>
                  <a:pt x="64584" y="0"/>
                </a:cubicBezTo>
                <a:cubicBezTo>
                  <a:pt x="1909295" y="-92190"/>
                  <a:pt x="3886126" y="78059"/>
                  <a:pt x="7196826" y="0"/>
                </a:cubicBezTo>
                <a:cubicBezTo>
                  <a:pt x="7227893" y="399"/>
                  <a:pt x="7263515" y="30968"/>
                  <a:pt x="7261410" y="64584"/>
                </a:cubicBezTo>
                <a:cubicBezTo>
                  <a:pt x="7230571" y="344916"/>
                  <a:pt x="7305560" y="503686"/>
                  <a:pt x="7261410" y="764473"/>
                </a:cubicBezTo>
                <a:cubicBezTo>
                  <a:pt x="7259029" y="806437"/>
                  <a:pt x="7229223" y="822993"/>
                  <a:pt x="7196826" y="829057"/>
                </a:cubicBezTo>
                <a:cubicBezTo>
                  <a:pt x="4429766" y="692693"/>
                  <a:pt x="3562867" y="701928"/>
                  <a:pt x="64584" y="829057"/>
                </a:cubicBezTo>
                <a:cubicBezTo>
                  <a:pt x="34367" y="831855"/>
                  <a:pt x="622" y="805651"/>
                  <a:pt x="0" y="764473"/>
                </a:cubicBezTo>
                <a:cubicBezTo>
                  <a:pt x="9623" y="498127"/>
                  <a:pt x="-35985" y="250933"/>
                  <a:pt x="0" y="645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The Value of the Soul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B8A6FD7-4C1B-CE36-8C4C-64BCAEFC0C99}"/>
              </a:ext>
            </a:extLst>
          </p:cNvPr>
          <p:cNvSpPr/>
          <p:nvPr/>
        </p:nvSpPr>
        <p:spPr>
          <a:xfrm>
            <a:off x="970878" y="4605348"/>
            <a:ext cx="7261410" cy="829057"/>
          </a:xfrm>
          <a:custGeom>
            <a:avLst/>
            <a:gdLst>
              <a:gd name="connsiteX0" fmla="*/ 0 w 7261410"/>
              <a:gd name="connsiteY0" fmla="*/ 64584 h 829057"/>
              <a:gd name="connsiteX1" fmla="*/ 64584 w 7261410"/>
              <a:gd name="connsiteY1" fmla="*/ 0 h 829057"/>
              <a:gd name="connsiteX2" fmla="*/ 7196826 w 7261410"/>
              <a:gd name="connsiteY2" fmla="*/ 0 h 829057"/>
              <a:gd name="connsiteX3" fmla="*/ 7261410 w 7261410"/>
              <a:gd name="connsiteY3" fmla="*/ 64584 h 829057"/>
              <a:gd name="connsiteX4" fmla="*/ 7261410 w 7261410"/>
              <a:gd name="connsiteY4" fmla="*/ 764473 h 829057"/>
              <a:gd name="connsiteX5" fmla="*/ 7196826 w 7261410"/>
              <a:gd name="connsiteY5" fmla="*/ 829057 h 829057"/>
              <a:gd name="connsiteX6" fmla="*/ 64584 w 7261410"/>
              <a:gd name="connsiteY6" fmla="*/ 829057 h 829057"/>
              <a:gd name="connsiteX7" fmla="*/ 0 w 7261410"/>
              <a:gd name="connsiteY7" fmla="*/ 764473 h 829057"/>
              <a:gd name="connsiteX8" fmla="*/ 0 w 7261410"/>
              <a:gd name="connsiteY8" fmla="*/ 64584 h 82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1410" h="829057" fill="none" extrusionOk="0">
                <a:moveTo>
                  <a:pt x="0" y="64584"/>
                </a:moveTo>
                <a:cubicBezTo>
                  <a:pt x="-1123" y="29084"/>
                  <a:pt x="26236" y="2315"/>
                  <a:pt x="64584" y="0"/>
                </a:cubicBezTo>
                <a:cubicBezTo>
                  <a:pt x="859156" y="165048"/>
                  <a:pt x="6458012" y="89986"/>
                  <a:pt x="7196826" y="0"/>
                </a:cubicBezTo>
                <a:cubicBezTo>
                  <a:pt x="7239319" y="-1461"/>
                  <a:pt x="7261595" y="32477"/>
                  <a:pt x="7261410" y="64584"/>
                </a:cubicBezTo>
                <a:cubicBezTo>
                  <a:pt x="7274833" y="222742"/>
                  <a:pt x="7321046" y="510894"/>
                  <a:pt x="7261410" y="764473"/>
                </a:cubicBezTo>
                <a:cubicBezTo>
                  <a:pt x="7259828" y="805299"/>
                  <a:pt x="7233317" y="828016"/>
                  <a:pt x="7196826" y="829057"/>
                </a:cubicBezTo>
                <a:cubicBezTo>
                  <a:pt x="3955376" y="808158"/>
                  <a:pt x="3602557" y="703786"/>
                  <a:pt x="64584" y="829057"/>
                </a:cubicBezTo>
                <a:cubicBezTo>
                  <a:pt x="28275" y="828278"/>
                  <a:pt x="1144" y="801811"/>
                  <a:pt x="0" y="764473"/>
                </a:cubicBezTo>
                <a:cubicBezTo>
                  <a:pt x="-751" y="540211"/>
                  <a:pt x="27368" y="167635"/>
                  <a:pt x="0" y="64584"/>
                </a:cubicBezTo>
                <a:close/>
              </a:path>
              <a:path w="7261410" h="829057" stroke="0" extrusionOk="0">
                <a:moveTo>
                  <a:pt x="0" y="64584"/>
                </a:moveTo>
                <a:cubicBezTo>
                  <a:pt x="-4833" y="31498"/>
                  <a:pt x="28932" y="-1514"/>
                  <a:pt x="64584" y="0"/>
                </a:cubicBezTo>
                <a:cubicBezTo>
                  <a:pt x="1909295" y="-92190"/>
                  <a:pt x="3886126" y="78059"/>
                  <a:pt x="7196826" y="0"/>
                </a:cubicBezTo>
                <a:cubicBezTo>
                  <a:pt x="7227893" y="399"/>
                  <a:pt x="7263515" y="30968"/>
                  <a:pt x="7261410" y="64584"/>
                </a:cubicBezTo>
                <a:cubicBezTo>
                  <a:pt x="7230571" y="344916"/>
                  <a:pt x="7305560" y="503686"/>
                  <a:pt x="7261410" y="764473"/>
                </a:cubicBezTo>
                <a:cubicBezTo>
                  <a:pt x="7259029" y="806437"/>
                  <a:pt x="7229223" y="822993"/>
                  <a:pt x="7196826" y="829057"/>
                </a:cubicBezTo>
                <a:cubicBezTo>
                  <a:pt x="4429766" y="692693"/>
                  <a:pt x="3562867" y="701928"/>
                  <a:pt x="64584" y="829057"/>
                </a:cubicBezTo>
                <a:cubicBezTo>
                  <a:pt x="34367" y="831855"/>
                  <a:pt x="622" y="805651"/>
                  <a:pt x="0" y="764473"/>
                </a:cubicBezTo>
                <a:cubicBezTo>
                  <a:pt x="9623" y="498127"/>
                  <a:pt x="-35985" y="250933"/>
                  <a:pt x="0" y="645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rgbClr val="0000FF"/>
                </a:solidFill>
              </a:rPr>
              <a:t>The Emphasis on this Life</a:t>
            </a:r>
          </a:p>
        </p:txBody>
      </p:sp>
    </p:spTree>
    <p:extLst>
      <p:ext uri="{BB962C8B-B14F-4D97-AF65-F5344CB8AC3E}">
        <p14:creationId xmlns:p14="http://schemas.microsoft.com/office/powerpoint/2010/main" val="61836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A92035-6585-D6B9-1059-A710984C4728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rgbClr val="0000FF"/>
                </a:solidFill>
              </a:rPr>
              <a:t>The Emphasis on this Life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35EEA-12A4-3603-B067-881999E792C9}"/>
              </a:ext>
            </a:extLst>
          </p:cNvPr>
          <p:cNvSpPr txBox="1"/>
          <p:nvPr/>
        </p:nvSpPr>
        <p:spPr>
          <a:xfrm>
            <a:off x="844474" y="2124635"/>
            <a:ext cx="75411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Danger that we could get wrapped up in the here and now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Adam and Even focused on the now (Gen.3:1-6)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Israel was warned of the danger (Deut. 6:12)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Cares of the world can choke the word (Lk. 8:14)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Demas was distracted by present world (2 Tim. 4:10)</a:t>
            </a:r>
          </a:p>
        </p:txBody>
      </p:sp>
    </p:spTree>
    <p:extLst>
      <p:ext uri="{BB962C8B-B14F-4D97-AF65-F5344CB8AC3E}">
        <p14:creationId xmlns:p14="http://schemas.microsoft.com/office/powerpoint/2010/main" val="316867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A92035-6585-D6B9-1059-A710984C4728}"/>
              </a:ext>
            </a:extLst>
          </p:cNvPr>
          <p:cNvSpPr txBox="1"/>
          <p:nvPr/>
        </p:nvSpPr>
        <p:spPr>
          <a:xfrm>
            <a:off x="1694329" y="715384"/>
            <a:ext cx="575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rgbClr val="0000FF"/>
                </a:solidFill>
              </a:rPr>
              <a:t>The Emphasis on this Life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35EEA-12A4-3603-B067-881999E792C9}"/>
              </a:ext>
            </a:extLst>
          </p:cNvPr>
          <p:cNvSpPr txBox="1"/>
          <p:nvPr/>
        </p:nvSpPr>
        <p:spPr>
          <a:xfrm>
            <a:off x="844474" y="2124635"/>
            <a:ext cx="75411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Danger that we could get wrapped up in the here and now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Reason this is easily done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spiritual involves the unseen (2 Cor. 4:17-18)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This life we enjoy now – vs – hope for what really matters (Rom. 8:25)</a:t>
            </a:r>
          </a:p>
        </p:txBody>
      </p:sp>
    </p:spTree>
    <p:extLst>
      <p:ext uri="{BB962C8B-B14F-4D97-AF65-F5344CB8AC3E}">
        <p14:creationId xmlns:p14="http://schemas.microsoft.com/office/powerpoint/2010/main" val="330573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4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54081FE-666A-6C10-D78B-BEF2471FD621}"/>
              </a:ext>
            </a:extLst>
          </p:cNvPr>
          <p:cNvSpPr/>
          <p:nvPr/>
        </p:nvSpPr>
        <p:spPr>
          <a:xfrm>
            <a:off x="745086" y="-103973"/>
            <a:ext cx="7653827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115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11500" b="1" cap="none" spc="0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B9E325-482D-781B-5C92-31BBD827F689}"/>
              </a:ext>
            </a:extLst>
          </p:cNvPr>
          <p:cNvSpPr/>
          <p:nvPr/>
        </p:nvSpPr>
        <p:spPr>
          <a:xfrm>
            <a:off x="970878" y="3527790"/>
            <a:ext cx="7261410" cy="829057"/>
          </a:xfrm>
          <a:custGeom>
            <a:avLst/>
            <a:gdLst>
              <a:gd name="connsiteX0" fmla="*/ 0 w 7261410"/>
              <a:gd name="connsiteY0" fmla="*/ 64584 h 829057"/>
              <a:gd name="connsiteX1" fmla="*/ 64584 w 7261410"/>
              <a:gd name="connsiteY1" fmla="*/ 0 h 829057"/>
              <a:gd name="connsiteX2" fmla="*/ 7196826 w 7261410"/>
              <a:gd name="connsiteY2" fmla="*/ 0 h 829057"/>
              <a:gd name="connsiteX3" fmla="*/ 7261410 w 7261410"/>
              <a:gd name="connsiteY3" fmla="*/ 64584 h 829057"/>
              <a:gd name="connsiteX4" fmla="*/ 7261410 w 7261410"/>
              <a:gd name="connsiteY4" fmla="*/ 764473 h 829057"/>
              <a:gd name="connsiteX5" fmla="*/ 7196826 w 7261410"/>
              <a:gd name="connsiteY5" fmla="*/ 829057 h 829057"/>
              <a:gd name="connsiteX6" fmla="*/ 64584 w 7261410"/>
              <a:gd name="connsiteY6" fmla="*/ 829057 h 829057"/>
              <a:gd name="connsiteX7" fmla="*/ 0 w 7261410"/>
              <a:gd name="connsiteY7" fmla="*/ 764473 h 829057"/>
              <a:gd name="connsiteX8" fmla="*/ 0 w 7261410"/>
              <a:gd name="connsiteY8" fmla="*/ 64584 h 82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1410" h="829057" fill="none" extrusionOk="0">
                <a:moveTo>
                  <a:pt x="0" y="64584"/>
                </a:moveTo>
                <a:cubicBezTo>
                  <a:pt x="-1123" y="29084"/>
                  <a:pt x="26236" y="2315"/>
                  <a:pt x="64584" y="0"/>
                </a:cubicBezTo>
                <a:cubicBezTo>
                  <a:pt x="859156" y="165048"/>
                  <a:pt x="6458012" y="89986"/>
                  <a:pt x="7196826" y="0"/>
                </a:cubicBezTo>
                <a:cubicBezTo>
                  <a:pt x="7239319" y="-1461"/>
                  <a:pt x="7261595" y="32477"/>
                  <a:pt x="7261410" y="64584"/>
                </a:cubicBezTo>
                <a:cubicBezTo>
                  <a:pt x="7274833" y="222742"/>
                  <a:pt x="7321046" y="510894"/>
                  <a:pt x="7261410" y="764473"/>
                </a:cubicBezTo>
                <a:cubicBezTo>
                  <a:pt x="7259828" y="805299"/>
                  <a:pt x="7233317" y="828016"/>
                  <a:pt x="7196826" y="829057"/>
                </a:cubicBezTo>
                <a:cubicBezTo>
                  <a:pt x="3955376" y="808158"/>
                  <a:pt x="3602557" y="703786"/>
                  <a:pt x="64584" y="829057"/>
                </a:cubicBezTo>
                <a:cubicBezTo>
                  <a:pt x="28275" y="828278"/>
                  <a:pt x="1144" y="801811"/>
                  <a:pt x="0" y="764473"/>
                </a:cubicBezTo>
                <a:cubicBezTo>
                  <a:pt x="-751" y="540211"/>
                  <a:pt x="27368" y="167635"/>
                  <a:pt x="0" y="64584"/>
                </a:cubicBezTo>
                <a:close/>
              </a:path>
              <a:path w="7261410" h="829057" stroke="0" extrusionOk="0">
                <a:moveTo>
                  <a:pt x="0" y="64584"/>
                </a:moveTo>
                <a:cubicBezTo>
                  <a:pt x="-4833" y="31498"/>
                  <a:pt x="28932" y="-1514"/>
                  <a:pt x="64584" y="0"/>
                </a:cubicBezTo>
                <a:cubicBezTo>
                  <a:pt x="1909295" y="-92190"/>
                  <a:pt x="3886126" y="78059"/>
                  <a:pt x="7196826" y="0"/>
                </a:cubicBezTo>
                <a:cubicBezTo>
                  <a:pt x="7227893" y="399"/>
                  <a:pt x="7263515" y="30968"/>
                  <a:pt x="7261410" y="64584"/>
                </a:cubicBezTo>
                <a:cubicBezTo>
                  <a:pt x="7230571" y="344916"/>
                  <a:pt x="7305560" y="503686"/>
                  <a:pt x="7261410" y="764473"/>
                </a:cubicBezTo>
                <a:cubicBezTo>
                  <a:pt x="7259029" y="806437"/>
                  <a:pt x="7229223" y="822993"/>
                  <a:pt x="7196826" y="829057"/>
                </a:cubicBezTo>
                <a:cubicBezTo>
                  <a:pt x="4429766" y="692693"/>
                  <a:pt x="3562867" y="701928"/>
                  <a:pt x="64584" y="829057"/>
                </a:cubicBezTo>
                <a:cubicBezTo>
                  <a:pt x="34367" y="831855"/>
                  <a:pt x="622" y="805651"/>
                  <a:pt x="0" y="764473"/>
                </a:cubicBezTo>
                <a:cubicBezTo>
                  <a:pt x="9623" y="498127"/>
                  <a:pt x="-35985" y="250933"/>
                  <a:pt x="0" y="645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The Value of the Soul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B8A6FD7-4C1B-CE36-8C4C-64BCAEFC0C99}"/>
              </a:ext>
            </a:extLst>
          </p:cNvPr>
          <p:cNvSpPr/>
          <p:nvPr/>
        </p:nvSpPr>
        <p:spPr>
          <a:xfrm>
            <a:off x="970878" y="4605348"/>
            <a:ext cx="7261410" cy="829057"/>
          </a:xfrm>
          <a:custGeom>
            <a:avLst/>
            <a:gdLst>
              <a:gd name="connsiteX0" fmla="*/ 0 w 7261410"/>
              <a:gd name="connsiteY0" fmla="*/ 64584 h 829057"/>
              <a:gd name="connsiteX1" fmla="*/ 64584 w 7261410"/>
              <a:gd name="connsiteY1" fmla="*/ 0 h 829057"/>
              <a:gd name="connsiteX2" fmla="*/ 7196826 w 7261410"/>
              <a:gd name="connsiteY2" fmla="*/ 0 h 829057"/>
              <a:gd name="connsiteX3" fmla="*/ 7261410 w 7261410"/>
              <a:gd name="connsiteY3" fmla="*/ 64584 h 829057"/>
              <a:gd name="connsiteX4" fmla="*/ 7261410 w 7261410"/>
              <a:gd name="connsiteY4" fmla="*/ 764473 h 829057"/>
              <a:gd name="connsiteX5" fmla="*/ 7196826 w 7261410"/>
              <a:gd name="connsiteY5" fmla="*/ 829057 h 829057"/>
              <a:gd name="connsiteX6" fmla="*/ 64584 w 7261410"/>
              <a:gd name="connsiteY6" fmla="*/ 829057 h 829057"/>
              <a:gd name="connsiteX7" fmla="*/ 0 w 7261410"/>
              <a:gd name="connsiteY7" fmla="*/ 764473 h 829057"/>
              <a:gd name="connsiteX8" fmla="*/ 0 w 7261410"/>
              <a:gd name="connsiteY8" fmla="*/ 64584 h 82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1410" h="829057" fill="none" extrusionOk="0">
                <a:moveTo>
                  <a:pt x="0" y="64584"/>
                </a:moveTo>
                <a:cubicBezTo>
                  <a:pt x="-1123" y="29084"/>
                  <a:pt x="26236" y="2315"/>
                  <a:pt x="64584" y="0"/>
                </a:cubicBezTo>
                <a:cubicBezTo>
                  <a:pt x="859156" y="165048"/>
                  <a:pt x="6458012" y="89986"/>
                  <a:pt x="7196826" y="0"/>
                </a:cubicBezTo>
                <a:cubicBezTo>
                  <a:pt x="7239319" y="-1461"/>
                  <a:pt x="7261595" y="32477"/>
                  <a:pt x="7261410" y="64584"/>
                </a:cubicBezTo>
                <a:cubicBezTo>
                  <a:pt x="7274833" y="222742"/>
                  <a:pt x="7321046" y="510894"/>
                  <a:pt x="7261410" y="764473"/>
                </a:cubicBezTo>
                <a:cubicBezTo>
                  <a:pt x="7259828" y="805299"/>
                  <a:pt x="7233317" y="828016"/>
                  <a:pt x="7196826" y="829057"/>
                </a:cubicBezTo>
                <a:cubicBezTo>
                  <a:pt x="3955376" y="808158"/>
                  <a:pt x="3602557" y="703786"/>
                  <a:pt x="64584" y="829057"/>
                </a:cubicBezTo>
                <a:cubicBezTo>
                  <a:pt x="28275" y="828278"/>
                  <a:pt x="1144" y="801811"/>
                  <a:pt x="0" y="764473"/>
                </a:cubicBezTo>
                <a:cubicBezTo>
                  <a:pt x="-751" y="540211"/>
                  <a:pt x="27368" y="167635"/>
                  <a:pt x="0" y="64584"/>
                </a:cubicBezTo>
                <a:close/>
              </a:path>
              <a:path w="7261410" h="829057" stroke="0" extrusionOk="0">
                <a:moveTo>
                  <a:pt x="0" y="64584"/>
                </a:moveTo>
                <a:cubicBezTo>
                  <a:pt x="-4833" y="31498"/>
                  <a:pt x="28932" y="-1514"/>
                  <a:pt x="64584" y="0"/>
                </a:cubicBezTo>
                <a:cubicBezTo>
                  <a:pt x="1909295" y="-92190"/>
                  <a:pt x="3886126" y="78059"/>
                  <a:pt x="7196826" y="0"/>
                </a:cubicBezTo>
                <a:cubicBezTo>
                  <a:pt x="7227893" y="399"/>
                  <a:pt x="7263515" y="30968"/>
                  <a:pt x="7261410" y="64584"/>
                </a:cubicBezTo>
                <a:cubicBezTo>
                  <a:pt x="7230571" y="344916"/>
                  <a:pt x="7305560" y="503686"/>
                  <a:pt x="7261410" y="764473"/>
                </a:cubicBezTo>
                <a:cubicBezTo>
                  <a:pt x="7259029" y="806437"/>
                  <a:pt x="7229223" y="822993"/>
                  <a:pt x="7196826" y="829057"/>
                </a:cubicBezTo>
                <a:cubicBezTo>
                  <a:pt x="4429766" y="692693"/>
                  <a:pt x="3562867" y="701928"/>
                  <a:pt x="64584" y="829057"/>
                </a:cubicBezTo>
                <a:cubicBezTo>
                  <a:pt x="34367" y="831855"/>
                  <a:pt x="622" y="805651"/>
                  <a:pt x="0" y="764473"/>
                </a:cubicBezTo>
                <a:cubicBezTo>
                  <a:pt x="9623" y="498127"/>
                  <a:pt x="-35985" y="250933"/>
                  <a:pt x="0" y="645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The Emphasis on this Life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222F2D-8FDD-BC98-09BB-2C302689E504}"/>
              </a:ext>
            </a:extLst>
          </p:cNvPr>
          <p:cNvSpPr/>
          <p:nvPr/>
        </p:nvSpPr>
        <p:spPr>
          <a:xfrm>
            <a:off x="1042595" y="5682906"/>
            <a:ext cx="7261410" cy="829057"/>
          </a:xfrm>
          <a:custGeom>
            <a:avLst/>
            <a:gdLst>
              <a:gd name="connsiteX0" fmla="*/ 0 w 7261410"/>
              <a:gd name="connsiteY0" fmla="*/ 64584 h 829057"/>
              <a:gd name="connsiteX1" fmla="*/ 64584 w 7261410"/>
              <a:gd name="connsiteY1" fmla="*/ 0 h 829057"/>
              <a:gd name="connsiteX2" fmla="*/ 7196826 w 7261410"/>
              <a:gd name="connsiteY2" fmla="*/ 0 h 829057"/>
              <a:gd name="connsiteX3" fmla="*/ 7261410 w 7261410"/>
              <a:gd name="connsiteY3" fmla="*/ 64584 h 829057"/>
              <a:gd name="connsiteX4" fmla="*/ 7261410 w 7261410"/>
              <a:gd name="connsiteY4" fmla="*/ 764473 h 829057"/>
              <a:gd name="connsiteX5" fmla="*/ 7196826 w 7261410"/>
              <a:gd name="connsiteY5" fmla="*/ 829057 h 829057"/>
              <a:gd name="connsiteX6" fmla="*/ 64584 w 7261410"/>
              <a:gd name="connsiteY6" fmla="*/ 829057 h 829057"/>
              <a:gd name="connsiteX7" fmla="*/ 0 w 7261410"/>
              <a:gd name="connsiteY7" fmla="*/ 764473 h 829057"/>
              <a:gd name="connsiteX8" fmla="*/ 0 w 7261410"/>
              <a:gd name="connsiteY8" fmla="*/ 64584 h 82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1410" h="829057" fill="none" extrusionOk="0">
                <a:moveTo>
                  <a:pt x="0" y="64584"/>
                </a:moveTo>
                <a:cubicBezTo>
                  <a:pt x="-1123" y="29084"/>
                  <a:pt x="26236" y="2315"/>
                  <a:pt x="64584" y="0"/>
                </a:cubicBezTo>
                <a:cubicBezTo>
                  <a:pt x="859156" y="165048"/>
                  <a:pt x="6458012" y="89986"/>
                  <a:pt x="7196826" y="0"/>
                </a:cubicBezTo>
                <a:cubicBezTo>
                  <a:pt x="7239319" y="-1461"/>
                  <a:pt x="7261595" y="32477"/>
                  <a:pt x="7261410" y="64584"/>
                </a:cubicBezTo>
                <a:cubicBezTo>
                  <a:pt x="7274833" y="222742"/>
                  <a:pt x="7321046" y="510894"/>
                  <a:pt x="7261410" y="764473"/>
                </a:cubicBezTo>
                <a:cubicBezTo>
                  <a:pt x="7259828" y="805299"/>
                  <a:pt x="7233317" y="828016"/>
                  <a:pt x="7196826" y="829057"/>
                </a:cubicBezTo>
                <a:cubicBezTo>
                  <a:pt x="3955376" y="808158"/>
                  <a:pt x="3602557" y="703786"/>
                  <a:pt x="64584" y="829057"/>
                </a:cubicBezTo>
                <a:cubicBezTo>
                  <a:pt x="28275" y="828278"/>
                  <a:pt x="1144" y="801811"/>
                  <a:pt x="0" y="764473"/>
                </a:cubicBezTo>
                <a:cubicBezTo>
                  <a:pt x="-751" y="540211"/>
                  <a:pt x="27368" y="167635"/>
                  <a:pt x="0" y="64584"/>
                </a:cubicBezTo>
                <a:close/>
              </a:path>
              <a:path w="7261410" h="829057" stroke="0" extrusionOk="0">
                <a:moveTo>
                  <a:pt x="0" y="64584"/>
                </a:moveTo>
                <a:cubicBezTo>
                  <a:pt x="-4833" y="31498"/>
                  <a:pt x="28932" y="-1514"/>
                  <a:pt x="64584" y="0"/>
                </a:cubicBezTo>
                <a:cubicBezTo>
                  <a:pt x="1909295" y="-92190"/>
                  <a:pt x="3886126" y="78059"/>
                  <a:pt x="7196826" y="0"/>
                </a:cubicBezTo>
                <a:cubicBezTo>
                  <a:pt x="7227893" y="399"/>
                  <a:pt x="7263515" y="30968"/>
                  <a:pt x="7261410" y="64584"/>
                </a:cubicBezTo>
                <a:cubicBezTo>
                  <a:pt x="7230571" y="344916"/>
                  <a:pt x="7305560" y="503686"/>
                  <a:pt x="7261410" y="764473"/>
                </a:cubicBezTo>
                <a:cubicBezTo>
                  <a:pt x="7259029" y="806437"/>
                  <a:pt x="7229223" y="822993"/>
                  <a:pt x="7196826" y="829057"/>
                </a:cubicBezTo>
                <a:cubicBezTo>
                  <a:pt x="4429766" y="692693"/>
                  <a:pt x="3562867" y="701928"/>
                  <a:pt x="64584" y="829057"/>
                </a:cubicBezTo>
                <a:cubicBezTo>
                  <a:pt x="34367" y="831855"/>
                  <a:pt x="622" y="805651"/>
                  <a:pt x="0" y="764473"/>
                </a:cubicBezTo>
                <a:cubicBezTo>
                  <a:pt x="9623" y="498127"/>
                  <a:pt x="-35985" y="250933"/>
                  <a:pt x="0" y="645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rgbClr val="0000FF"/>
                </a:solidFill>
              </a:rPr>
              <a:t>The Application of our Question</a:t>
            </a:r>
          </a:p>
        </p:txBody>
      </p:sp>
    </p:spTree>
    <p:extLst>
      <p:ext uri="{BB962C8B-B14F-4D97-AF65-F5344CB8AC3E}">
        <p14:creationId xmlns:p14="http://schemas.microsoft.com/office/powerpoint/2010/main" val="208943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72CCA-2DB8-988B-6ADA-454772C172F4}"/>
              </a:ext>
            </a:extLst>
          </p:cNvPr>
          <p:cNvSpPr txBox="1"/>
          <p:nvPr/>
        </p:nvSpPr>
        <p:spPr>
          <a:xfrm>
            <a:off x="623944" y="715384"/>
            <a:ext cx="7923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rgbClr val="0000FF"/>
                </a:solidFill>
              </a:rPr>
              <a:t>The Application of our Question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1A4075-E0F6-0627-5C8E-62C137FFBE41}"/>
              </a:ext>
            </a:extLst>
          </p:cNvPr>
          <p:cNvSpPr txBox="1"/>
          <p:nvPr/>
        </p:nvSpPr>
        <p:spPr>
          <a:xfrm>
            <a:off x="844474" y="2124635"/>
            <a:ext cx="75411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When sin is involved – first concern should be about the soul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 separates from God (Rom. 5:12)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 will keep us out of heaven (John 8:21; Rom. 6:23)</a:t>
            </a:r>
          </a:p>
        </p:txBody>
      </p:sp>
    </p:spTree>
    <p:extLst>
      <p:ext uri="{BB962C8B-B14F-4D97-AF65-F5344CB8AC3E}">
        <p14:creationId xmlns:p14="http://schemas.microsoft.com/office/powerpoint/2010/main" val="368123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72CCA-2DB8-988B-6ADA-454772C172F4}"/>
              </a:ext>
            </a:extLst>
          </p:cNvPr>
          <p:cNvSpPr txBox="1"/>
          <p:nvPr/>
        </p:nvSpPr>
        <p:spPr>
          <a:xfrm>
            <a:off x="623944" y="715384"/>
            <a:ext cx="7923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rgbClr val="0000FF"/>
                </a:solidFill>
              </a:rPr>
              <a:t>The Application of our Question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1A4075-E0F6-0627-5C8E-62C137FFBE41}"/>
              </a:ext>
            </a:extLst>
          </p:cNvPr>
          <p:cNvSpPr txBox="1"/>
          <p:nvPr/>
        </p:nvSpPr>
        <p:spPr>
          <a:xfrm>
            <a:off x="844474" y="2124635"/>
            <a:ext cx="7541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When sin is involved – first concern should be about the soul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Times we forget to ask – “What about his soul?”</a:t>
            </a:r>
          </a:p>
        </p:txBody>
      </p:sp>
    </p:spTree>
    <p:extLst>
      <p:ext uri="{BB962C8B-B14F-4D97-AF65-F5344CB8AC3E}">
        <p14:creationId xmlns:p14="http://schemas.microsoft.com/office/powerpoint/2010/main" val="245034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ED120B-1B82-A98F-A8BE-0F65965E935D}"/>
              </a:ext>
            </a:extLst>
          </p:cNvPr>
          <p:cNvSpPr txBox="1"/>
          <p:nvPr/>
        </p:nvSpPr>
        <p:spPr>
          <a:xfrm>
            <a:off x="849854" y="516367"/>
            <a:ext cx="748732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Raise our children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Give emphasis to school and grades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Encourage them in sports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Proud of their degree, job and success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May not have obeyed the gospel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May have quit serving the Lord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May be a part of an erroneous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7D63FE-E60D-FB82-6617-071CDCE835F5}"/>
              </a:ext>
            </a:extLst>
          </p:cNvPr>
          <p:cNvSpPr/>
          <p:nvPr/>
        </p:nvSpPr>
        <p:spPr>
          <a:xfrm>
            <a:off x="602428" y="3991937"/>
            <a:ext cx="782618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72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7200" b="1" cap="none" spc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436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ED120B-1B82-A98F-A8BE-0F65965E935D}"/>
              </a:ext>
            </a:extLst>
          </p:cNvPr>
          <p:cNvSpPr txBox="1"/>
          <p:nvPr/>
        </p:nvSpPr>
        <p:spPr>
          <a:xfrm>
            <a:off x="849854" y="516367"/>
            <a:ext cx="748732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Married to a Non-Christian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Focus on the fact the mate is good and kind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Proud of them as a parent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Want what is best for them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7D63FE-E60D-FB82-6617-071CDCE835F5}"/>
              </a:ext>
            </a:extLst>
          </p:cNvPr>
          <p:cNvSpPr/>
          <p:nvPr/>
        </p:nvSpPr>
        <p:spPr>
          <a:xfrm>
            <a:off x="580913" y="3991937"/>
            <a:ext cx="784770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72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7200" b="1" cap="none" spc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938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ED120B-1B82-A98F-A8BE-0F65965E935D}"/>
              </a:ext>
            </a:extLst>
          </p:cNvPr>
          <p:cNvSpPr txBox="1"/>
          <p:nvPr/>
        </p:nvSpPr>
        <p:spPr>
          <a:xfrm>
            <a:off x="849854" y="516367"/>
            <a:ext cx="748732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One Becomes Unfaithful in Marriage  </a:t>
            </a: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Focus on the damage that the adultery creates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Talk about how the children are affected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Ask whether it will end in divorce or be resolved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Heart aches for the pain the </a:t>
            </a:r>
            <a:r>
              <a:rPr lang="en-US" sz="2400"/>
              <a:t>family endures</a:t>
            </a:r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7D63FE-E60D-FB82-6617-071CDCE835F5}"/>
              </a:ext>
            </a:extLst>
          </p:cNvPr>
          <p:cNvSpPr/>
          <p:nvPr/>
        </p:nvSpPr>
        <p:spPr>
          <a:xfrm>
            <a:off x="597048" y="3991937"/>
            <a:ext cx="796065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72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7200" b="1" cap="none" spc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27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ED120B-1B82-A98F-A8BE-0F65965E935D}"/>
              </a:ext>
            </a:extLst>
          </p:cNvPr>
          <p:cNvSpPr txBox="1"/>
          <p:nvPr/>
        </p:nvSpPr>
        <p:spPr>
          <a:xfrm>
            <a:off x="849854" y="516367"/>
            <a:ext cx="74873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Have a Family Member Turned to Sin  </a:t>
            </a: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May turn to alcohol or drugs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May be involved in a perverted form of immorality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May cover for them – hide it from others – embarrassed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The sin continues – no correction is seen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We go on acting as if all is normal and well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7D63FE-E60D-FB82-6617-071CDCE835F5}"/>
              </a:ext>
            </a:extLst>
          </p:cNvPr>
          <p:cNvSpPr/>
          <p:nvPr/>
        </p:nvSpPr>
        <p:spPr>
          <a:xfrm>
            <a:off x="607807" y="3991937"/>
            <a:ext cx="782081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72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7200" b="1" cap="none" spc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747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ED120B-1B82-A98F-A8BE-0F65965E935D}"/>
              </a:ext>
            </a:extLst>
          </p:cNvPr>
          <p:cNvSpPr txBox="1"/>
          <p:nvPr/>
        </p:nvSpPr>
        <p:spPr>
          <a:xfrm>
            <a:off x="849854" y="516367"/>
            <a:ext cx="748732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Family Member – Unscriptural Divorce</a:t>
            </a: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Get a divorce for a cause other than fornication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We feel sorry for them – marriage was a struggle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We say nothing to them about whether it fits the Bible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7D63FE-E60D-FB82-6617-071CDCE835F5}"/>
              </a:ext>
            </a:extLst>
          </p:cNvPr>
          <p:cNvSpPr/>
          <p:nvPr/>
        </p:nvSpPr>
        <p:spPr>
          <a:xfrm>
            <a:off x="591671" y="3991937"/>
            <a:ext cx="783694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72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7200" b="1" cap="none" spc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254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ED120B-1B82-A98F-A8BE-0F65965E935D}"/>
              </a:ext>
            </a:extLst>
          </p:cNvPr>
          <p:cNvSpPr txBox="1"/>
          <p:nvPr/>
        </p:nvSpPr>
        <p:spPr>
          <a:xfrm>
            <a:off x="849854" y="516367"/>
            <a:ext cx="748732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Children Move Away</a:t>
            </a:r>
          </a:p>
          <a:p>
            <a:pPr algn="ctr"/>
            <a:r>
              <a:rPr lang="en-US" sz="3200" b="1" dirty="0">
                <a:solidFill>
                  <a:srgbClr val="0000FF"/>
                </a:solidFill>
              </a:rPr>
              <a:t>Identify with a Looser Church </a:t>
            </a: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Focus on fact that it is a friendly group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Delighted that it is an active group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Yet, error may be tolerated (at least not refuted)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Some matters of doctrine &amp; worldliness will not be addressed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Ignore where this may lead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7D63FE-E60D-FB82-6617-071CDCE835F5}"/>
              </a:ext>
            </a:extLst>
          </p:cNvPr>
          <p:cNvSpPr/>
          <p:nvPr/>
        </p:nvSpPr>
        <p:spPr>
          <a:xfrm>
            <a:off x="597049" y="3991937"/>
            <a:ext cx="783156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72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7200" b="1" cap="none" spc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227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54081FE-666A-6C10-D78B-BEF2471FD621}"/>
              </a:ext>
            </a:extLst>
          </p:cNvPr>
          <p:cNvSpPr/>
          <p:nvPr/>
        </p:nvSpPr>
        <p:spPr>
          <a:xfrm>
            <a:off x="745086" y="-103973"/>
            <a:ext cx="7653827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</a:t>
            </a:r>
          </a:p>
          <a:p>
            <a:pPr algn="ctr"/>
            <a:r>
              <a:rPr lang="en-US" sz="115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Soul?</a:t>
            </a:r>
            <a:endParaRPr lang="en-US" sz="11500" b="1" cap="none" spc="0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B9E325-482D-781B-5C92-31BBD827F689}"/>
              </a:ext>
            </a:extLst>
          </p:cNvPr>
          <p:cNvSpPr/>
          <p:nvPr/>
        </p:nvSpPr>
        <p:spPr>
          <a:xfrm>
            <a:off x="970878" y="3527790"/>
            <a:ext cx="7261410" cy="829057"/>
          </a:xfrm>
          <a:custGeom>
            <a:avLst/>
            <a:gdLst>
              <a:gd name="connsiteX0" fmla="*/ 0 w 7261410"/>
              <a:gd name="connsiteY0" fmla="*/ 64584 h 829057"/>
              <a:gd name="connsiteX1" fmla="*/ 64584 w 7261410"/>
              <a:gd name="connsiteY1" fmla="*/ 0 h 829057"/>
              <a:gd name="connsiteX2" fmla="*/ 7196826 w 7261410"/>
              <a:gd name="connsiteY2" fmla="*/ 0 h 829057"/>
              <a:gd name="connsiteX3" fmla="*/ 7261410 w 7261410"/>
              <a:gd name="connsiteY3" fmla="*/ 64584 h 829057"/>
              <a:gd name="connsiteX4" fmla="*/ 7261410 w 7261410"/>
              <a:gd name="connsiteY4" fmla="*/ 764473 h 829057"/>
              <a:gd name="connsiteX5" fmla="*/ 7196826 w 7261410"/>
              <a:gd name="connsiteY5" fmla="*/ 829057 h 829057"/>
              <a:gd name="connsiteX6" fmla="*/ 64584 w 7261410"/>
              <a:gd name="connsiteY6" fmla="*/ 829057 h 829057"/>
              <a:gd name="connsiteX7" fmla="*/ 0 w 7261410"/>
              <a:gd name="connsiteY7" fmla="*/ 764473 h 829057"/>
              <a:gd name="connsiteX8" fmla="*/ 0 w 7261410"/>
              <a:gd name="connsiteY8" fmla="*/ 64584 h 82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1410" h="829057" fill="none" extrusionOk="0">
                <a:moveTo>
                  <a:pt x="0" y="64584"/>
                </a:moveTo>
                <a:cubicBezTo>
                  <a:pt x="-1123" y="29084"/>
                  <a:pt x="26236" y="2315"/>
                  <a:pt x="64584" y="0"/>
                </a:cubicBezTo>
                <a:cubicBezTo>
                  <a:pt x="859156" y="165048"/>
                  <a:pt x="6458012" y="89986"/>
                  <a:pt x="7196826" y="0"/>
                </a:cubicBezTo>
                <a:cubicBezTo>
                  <a:pt x="7239319" y="-1461"/>
                  <a:pt x="7261595" y="32477"/>
                  <a:pt x="7261410" y="64584"/>
                </a:cubicBezTo>
                <a:cubicBezTo>
                  <a:pt x="7274833" y="222742"/>
                  <a:pt x="7321046" y="510894"/>
                  <a:pt x="7261410" y="764473"/>
                </a:cubicBezTo>
                <a:cubicBezTo>
                  <a:pt x="7259828" y="805299"/>
                  <a:pt x="7233317" y="828016"/>
                  <a:pt x="7196826" y="829057"/>
                </a:cubicBezTo>
                <a:cubicBezTo>
                  <a:pt x="3955376" y="808158"/>
                  <a:pt x="3602557" y="703786"/>
                  <a:pt x="64584" y="829057"/>
                </a:cubicBezTo>
                <a:cubicBezTo>
                  <a:pt x="28275" y="828278"/>
                  <a:pt x="1144" y="801811"/>
                  <a:pt x="0" y="764473"/>
                </a:cubicBezTo>
                <a:cubicBezTo>
                  <a:pt x="-751" y="540211"/>
                  <a:pt x="27368" y="167635"/>
                  <a:pt x="0" y="64584"/>
                </a:cubicBezTo>
                <a:close/>
              </a:path>
              <a:path w="7261410" h="829057" stroke="0" extrusionOk="0">
                <a:moveTo>
                  <a:pt x="0" y="64584"/>
                </a:moveTo>
                <a:cubicBezTo>
                  <a:pt x="-4833" y="31498"/>
                  <a:pt x="28932" y="-1514"/>
                  <a:pt x="64584" y="0"/>
                </a:cubicBezTo>
                <a:cubicBezTo>
                  <a:pt x="1909295" y="-92190"/>
                  <a:pt x="3886126" y="78059"/>
                  <a:pt x="7196826" y="0"/>
                </a:cubicBezTo>
                <a:cubicBezTo>
                  <a:pt x="7227893" y="399"/>
                  <a:pt x="7263515" y="30968"/>
                  <a:pt x="7261410" y="64584"/>
                </a:cubicBezTo>
                <a:cubicBezTo>
                  <a:pt x="7230571" y="344916"/>
                  <a:pt x="7305560" y="503686"/>
                  <a:pt x="7261410" y="764473"/>
                </a:cubicBezTo>
                <a:cubicBezTo>
                  <a:pt x="7259029" y="806437"/>
                  <a:pt x="7229223" y="822993"/>
                  <a:pt x="7196826" y="829057"/>
                </a:cubicBezTo>
                <a:cubicBezTo>
                  <a:pt x="4429766" y="692693"/>
                  <a:pt x="3562867" y="701928"/>
                  <a:pt x="64584" y="829057"/>
                </a:cubicBezTo>
                <a:cubicBezTo>
                  <a:pt x="34367" y="831855"/>
                  <a:pt x="622" y="805651"/>
                  <a:pt x="0" y="764473"/>
                </a:cubicBezTo>
                <a:cubicBezTo>
                  <a:pt x="9623" y="498127"/>
                  <a:pt x="-35985" y="250933"/>
                  <a:pt x="0" y="645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0000FF"/>
                </a:solidFill>
              </a:rPr>
              <a:t>The Value of the Soul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B8A6FD7-4C1B-CE36-8C4C-64BCAEFC0C99}"/>
              </a:ext>
            </a:extLst>
          </p:cNvPr>
          <p:cNvSpPr/>
          <p:nvPr/>
        </p:nvSpPr>
        <p:spPr>
          <a:xfrm>
            <a:off x="970878" y="4605348"/>
            <a:ext cx="7261410" cy="829057"/>
          </a:xfrm>
          <a:custGeom>
            <a:avLst/>
            <a:gdLst>
              <a:gd name="connsiteX0" fmla="*/ 0 w 7261410"/>
              <a:gd name="connsiteY0" fmla="*/ 64584 h 829057"/>
              <a:gd name="connsiteX1" fmla="*/ 64584 w 7261410"/>
              <a:gd name="connsiteY1" fmla="*/ 0 h 829057"/>
              <a:gd name="connsiteX2" fmla="*/ 7196826 w 7261410"/>
              <a:gd name="connsiteY2" fmla="*/ 0 h 829057"/>
              <a:gd name="connsiteX3" fmla="*/ 7261410 w 7261410"/>
              <a:gd name="connsiteY3" fmla="*/ 64584 h 829057"/>
              <a:gd name="connsiteX4" fmla="*/ 7261410 w 7261410"/>
              <a:gd name="connsiteY4" fmla="*/ 764473 h 829057"/>
              <a:gd name="connsiteX5" fmla="*/ 7196826 w 7261410"/>
              <a:gd name="connsiteY5" fmla="*/ 829057 h 829057"/>
              <a:gd name="connsiteX6" fmla="*/ 64584 w 7261410"/>
              <a:gd name="connsiteY6" fmla="*/ 829057 h 829057"/>
              <a:gd name="connsiteX7" fmla="*/ 0 w 7261410"/>
              <a:gd name="connsiteY7" fmla="*/ 764473 h 829057"/>
              <a:gd name="connsiteX8" fmla="*/ 0 w 7261410"/>
              <a:gd name="connsiteY8" fmla="*/ 64584 h 82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1410" h="829057" fill="none" extrusionOk="0">
                <a:moveTo>
                  <a:pt x="0" y="64584"/>
                </a:moveTo>
                <a:cubicBezTo>
                  <a:pt x="-1123" y="29084"/>
                  <a:pt x="26236" y="2315"/>
                  <a:pt x="64584" y="0"/>
                </a:cubicBezTo>
                <a:cubicBezTo>
                  <a:pt x="859156" y="165048"/>
                  <a:pt x="6458012" y="89986"/>
                  <a:pt x="7196826" y="0"/>
                </a:cubicBezTo>
                <a:cubicBezTo>
                  <a:pt x="7239319" y="-1461"/>
                  <a:pt x="7261595" y="32477"/>
                  <a:pt x="7261410" y="64584"/>
                </a:cubicBezTo>
                <a:cubicBezTo>
                  <a:pt x="7274833" y="222742"/>
                  <a:pt x="7321046" y="510894"/>
                  <a:pt x="7261410" y="764473"/>
                </a:cubicBezTo>
                <a:cubicBezTo>
                  <a:pt x="7259828" y="805299"/>
                  <a:pt x="7233317" y="828016"/>
                  <a:pt x="7196826" y="829057"/>
                </a:cubicBezTo>
                <a:cubicBezTo>
                  <a:pt x="3955376" y="808158"/>
                  <a:pt x="3602557" y="703786"/>
                  <a:pt x="64584" y="829057"/>
                </a:cubicBezTo>
                <a:cubicBezTo>
                  <a:pt x="28275" y="828278"/>
                  <a:pt x="1144" y="801811"/>
                  <a:pt x="0" y="764473"/>
                </a:cubicBezTo>
                <a:cubicBezTo>
                  <a:pt x="-751" y="540211"/>
                  <a:pt x="27368" y="167635"/>
                  <a:pt x="0" y="64584"/>
                </a:cubicBezTo>
                <a:close/>
              </a:path>
              <a:path w="7261410" h="829057" stroke="0" extrusionOk="0">
                <a:moveTo>
                  <a:pt x="0" y="64584"/>
                </a:moveTo>
                <a:cubicBezTo>
                  <a:pt x="-4833" y="31498"/>
                  <a:pt x="28932" y="-1514"/>
                  <a:pt x="64584" y="0"/>
                </a:cubicBezTo>
                <a:cubicBezTo>
                  <a:pt x="1909295" y="-92190"/>
                  <a:pt x="3886126" y="78059"/>
                  <a:pt x="7196826" y="0"/>
                </a:cubicBezTo>
                <a:cubicBezTo>
                  <a:pt x="7227893" y="399"/>
                  <a:pt x="7263515" y="30968"/>
                  <a:pt x="7261410" y="64584"/>
                </a:cubicBezTo>
                <a:cubicBezTo>
                  <a:pt x="7230571" y="344916"/>
                  <a:pt x="7305560" y="503686"/>
                  <a:pt x="7261410" y="764473"/>
                </a:cubicBezTo>
                <a:cubicBezTo>
                  <a:pt x="7259029" y="806437"/>
                  <a:pt x="7229223" y="822993"/>
                  <a:pt x="7196826" y="829057"/>
                </a:cubicBezTo>
                <a:cubicBezTo>
                  <a:pt x="4429766" y="692693"/>
                  <a:pt x="3562867" y="701928"/>
                  <a:pt x="64584" y="829057"/>
                </a:cubicBezTo>
                <a:cubicBezTo>
                  <a:pt x="34367" y="831855"/>
                  <a:pt x="622" y="805651"/>
                  <a:pt x="0" y="764473"/>
                </a:cubicBezTo>
                <a:cubicBezTo>
                  <a:pt x="9623" y="498127"/>
                  <a:pt x="-35985" y="250933"/>
                  <a:pt x="0" y="645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rgbClr val="0000FF"/>
                </a:solidFill>
              </a:rPr>
              <a:t>The Emphasis on this Life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222F2D-8FDD-BC98-09BB-2C302689E504}"/>
              </a:ext>
            </a:extLst>
          </p:cNvPr>
          <p:cNvSpPr/>
          <p:nvPr/>
        </p:nvSpPr>
        <p:spPr>
          <a:xfrm>
            <a:off x="1042595" y="5682906"/>
            <a:ext cx="7261410" cy="829057"/>
          </a:xfrm>
          <a:custGeom>
            <a:avLst/>
            <a:gdLst>
              <a:gd name="connsiteX0" fmla="*/ 0 w 7261410"/>
              <a:gd name="connsiteY0" fmla="*/ 64584 h 829057"/>
              <a:gd name="connsiteX1" fmla="*/ 64584 w 7261410"/>
              <a:gd name="connsiteY1" fmla="*/ 0 h 829057"/>
              <a:gd name="connsiteX2" fmla="*/ 7196826 w 7261410"/>
              <a:gd name="connsiteY2" fmla="*/ 0 h 829057"/>
              <a:gd name="connsiteX3" fmla="*/ 7261410 w 7261410"/>
              <a:gd name="connsiteY3" fmla="*/ 64584 h 829057"/>
              <a:gd name="connsiteX4" fmla="*/ 7261410 w 7261410"/>
              <a:gd name="connsiteY4" fmla="*/ 764473 h 829057"/>
              <a:gd name="connsiteX5" fmla="*/ 7196826 w 7261410"/>
              <a:gd name="connsiteY5" fmla="*/ 829057 h 829057"/>
              <a:gd name="connsiteX6" fmla="*/ 64584 w 7261410"/>
              <a:gd name="connsiteY6" fmla="*/ 829057 h 829057"/>
              <a:gd name="connsiteX7" fmla="*/ 0 w 7261410"/>
              <a:gd name="connsiteY7" fmla="*/ 764473 h 829057"/>
              <a:gd name="connsiteX8" fmla="*/ 0 w 7261410"/>
              <a:gd name="connsiteY8" fmla="*/ 64584 h 82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1410" h="829057" fill="none" extrusionOk="0">
                <a:moveTo>
                  <a:pt x="0" y="64584"/>
                </a:moveTo>
                <a:cubicBezTo>
                  <a:pt x="-1123" y="29084"/>
                  <a:pt x="26236" y="2315"/>
                  <a:pt x="64584" y="0"/>
                </a:cubicBezTo>
                <a:cubicBezTo>
                  <a:pt x="859156" y="165048"/>
                  <a:pt x="6458012" y="89986"/>
                  <a:pt x="7196826" y="0"/>
                </a:cubicBezTo>
                <a:cubicBezTo>
                  <a:pt x="7239319" y="-1461"/>
                  <a:pt x="7261595" y="32477"/>
                  <a:pt x="7261410" y="64584"/>
                </a:cubicBezTo>
                <a:cubicBezTo>
                  <a:pt x="7274833" y="222742"/>
                  <a:pt x="7321046" y="510894"/>
                  <a:pt x="7261410" y="764473"/>
                </a:cubicBezTo>
                <a:cubicBezTo>
                  <a:pt x="7259828" y="805299"/>
                  <a:pt x="7233317" y="828016"/>
                  <a:pt x="7196826" y="829057"/>
                </a:cubicBezTo>
                <a:cubicBezTo>
                  <a:pt x="3955376" y="808158"/>
                  <a:pt x="3602557" y="703786"/>
                  <a:pt x="64584" y="829057"/>
                </a:cubicBezTo>
                <a:cubicBezTo>
                  <a:pt x="28275" y="828278"/>
                  <a:pt x="1144" y="801811"/>
                  <a:pt x="0" y="764473"/>
                </a:cubicBezTo>
                <a:cubicBezTo>
                  <a:pt x="-751" y="540211"/>
                  <a:pt x="27368" y="167635"/>
                  <a:pt x="0" y="64584"/>
                </a:cubicBezTo>
                <a:close/>
              </a:path>
              <a:path w="7261410" h="829057" stroke="0" extrusionOk="0">
                <a:moveTo>
                  <a:pt x="0" y="64584"/>
                </a:moveTo>
                <a:cubicBezTo>
                  <a:pt x="-4833" y="31498"/>
                  <a:pt x="28932" y="-1514"/>
                  <a:pt x="64584" y="0"/>
                </a:cubicBezTo>
                <a:cubicBezTo>
                  <a:pt x="1909295" y="-92190"/>
                  <a:pt x="3886126" y="78059"/>
                  <a:pt x="7196826" y="0"/>
                </a:cubicBezTo>
                <a:cubicBezTo>
                  <a:pt x="7227893" y="399"/>
                  <a:pt x="7263515" y="30968"/>
                  <a:pt x="7261410" y="64584"/>
                </a:cubicBezTo>
                <a:cubicBezTo>
                  <a:pt x="7230571" y="344916"/>
                  <a:pt x="7305560" y="503686"/>
                  <a:pt x="7261410" y="764473"/>
                </a:cubicBezTo>
                <a:cubicBezTo>
                  <a:pt x="7259029" y="806437"/>
                  <a:pt x="7229223" y="822993"/>
                  <a:pt x="7196826" y="829057"/>
                </a:cubicBezTo>
                <a:cubicBezTo>
                  <a:pt x="4429766" y="692693"/>
                  <a:pt x="3562867" y="701928"/>
                  <a:pt x="64584" y="829057"/>
                </a:cubicBezTo>
                <a:cubicBezTo>
                  <a:pt x="34367" y="831855"/>
                  <a:pt x="622" y="805651"/>
                  <a:pt x="0" y="764473"/>
                </a:cubicBezTo>
                <a:cubicBezTo>
                  <a:pt x="9623" y="498127"/>
                  <a:pt x="-35985" y="250933"/>
                  <a:pt x="0" y="645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85098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555143046">
                  <a:prstGeom prst="roundRect">
                    <a:avLst>
                      <a:gd name="adj" fmla="val 77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rgbClr val="0000FF"/>
                </a:solidFill>
              </a:rPr>
              <a:t>The Application of our Question</a:t>
            </a:r>
          </a:p>
        </p:txBody>
      </p:sp>
    </p:spTree>
    <p:extLst>
      <p:ext uri="{BB962C8B-B14F-4D97-AF65-F5344CB8AC3E}">
        <p14:creationId xmlns:p14="http://schemas.microsoft.com/office/powerpoint/2010/main" val="46681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1799</TotalTime>
  <Words>1329</Words>
  <Application>Microsoft Office PowerPoint</Application>
  <PresentationFormat>On-screen Show (4:3)</PresentationFormat>
  <Paragraphs>237</Paragraphs>
  <Slides>34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Calibri Light</vt:lpstr>
      <vt:lpstr>Times New Roman</vt:lpstr>
      <vt:lpstr>Calibri</vt:lpstr>
      <vt:lpstr>Arial</vt:lpstr>
      <vt:lpstr>Wingdings</vt:lpstr>
      <vt:lpstr>Office Theme</vt:lpstr>
      <vt:lpstr>1_Office Theme</vt:lpstr>
      <vt:lpstr>2_Office Theme</vt:lpstr>
      <vt:lpstr>3_Office Theme</vt:lpstr>
      <vt:lpstr>4_Office Theme</vt:lpstr>
      <vt:lpstr>Drawing</vt:lpstr>
      <vt:lpstr>Clip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</cp:revision>
  <dcterms:created xsi:type="dcterms:W3CDTF">2023-02-24T22:26:33Z</dcterms:created>
  <dcterms:modified xsi:type="dcterms:W3CDTF">2023-02-26T14:02:44Z</dcterms:modified>
</cp:coreProperties>
</file>