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 id="2147483708" r:id="rId5"/>
    <p:sldMasterId id="2147483732" r:id="rId6"/>
    <p:sldMasterId id="2147483763" r:id="rId7"/>
    <p:sldMasterId id="2147483823" r:id="rId8"/>
    <p:sldMasterId id="2147483835" r:id="rId9"/>
    <p:sldMasterId id="2147483847" r:id="rId10"/>
    <p:sldMasterId id="2147483859" r:id="rId11"/>
    <p:sldMasterId id="2147483871" r:id="rId12"/>
  </p:sldMasterIdLst>
  <p:notesMasterIdLst>
    <p:notesMasterId r:id="rId43"/>
  </p:notesMasterIdLst>
  <p:sldIdLst>
    <p:sldId id="328" r:id="rId13"/>
    <p:sldId id="329" r:id="rId14"/>
    <p:sldId id="330" r:id="rId15"/>
    <p:sldId id="331" r:id="rId16"/>
    <p:sldId id="372" r:id="rId17"/>
    <p:sldId id="352" r:id="rId18"/>
    <p:sldId id="262" r:id="rId19"/>
    <p:sldId id="387" r:id="rId20"/>
    <p:sldId id="264" r:id="rId21"/>
    <p:sldId id="285" r:id="rId22"/>
    <p:sldId id="373" r:id="rId23"/>
    <p:sldId id="380" r:id="rId24"/>
    <p:sldId id="374" r:id="rId25"/>
    <p:sldId id="381" r:id="rId26"/>
    <p:sldId id="388" r:id="rId27"/>
    <p:sldId id="389" r:id="rId28"/>
    <p:sldId id="375" r:id="rId29"/>
    <p:sldId id="382" r:id="rId30"/>
    <p:sldId id="390" r:id="rId31"/>
    <p:sldId id="376" r:id="rId32"/>
    <p:sldId id="383" r:id="rId33"/>
    <p:sldId id="391" r:id="rId34"/>
    <p:sldId id="392" r:id="rId35"/>
    <p:sldId id="377" r:id="rId36"/>
    <p:sldId id="384" r:id="rId37"/>
    <p:sldId id="378" r:id="rId38"/>
    <p:sldId id="385" r:id="rId39"/>
    <p:sldId id="393" r:id="rId40"/>
    <p:sldId id="379" r:id="rId41"/>
    <p:sldId id="394" r:id="rId42"/>
  </p:sldIdLst>
  <p:sldSz cx="9144000" cy="6858000" type="screen4x3"/>
  <p:notesSz cx="6858000" cy="9144000"/>
  <p:embeddedFontLst>
    <p:embeddedFont>
      <p:font typeface="Arial Narrow" panose="020B0606020202030204" pitchFamily="34" charset="0"/>
      <p:regular r:id="rId44"/>
      <p:bold r:id="rId45"/>
      <p:italic r:id="rId46"/>
      <p:boldItalic r:id="rId47"/>
    </p:embeddedFont>
    <p:embeddedFont>
      <p:font typeface="Calibri" panose="020F0502020204030204" pitchFamily="34" charset="0"/>
      <p:regular r:id="rId48"/>
      <p:bold r:id="rId49"/>
      <p:italic r:id="rId50"/>
      <p:boldItalic r:id="rId51"/>
    </p:embeddedFont>
    <p:embeddedFont>
      <p:font typeface="Tempus Sans ITC" panose="04020404030D07020202" pitchFamily="82"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B0F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96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font" Target="fonts/font2.fntdata"/><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font" Target="fonts/font3.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E84568-D5A7-4DD2-90C9-E73D76A2A782}" type="datetimeFigureOut">
              <a:rPr lang="en-US" smtClean="0"/>
              <a:t>2/12/2023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776CC4-F694-4320-AFE8-2D0DA6E6AB10}" type="slidenum">
              <a:rPr lang="en-US" smtClean="0"/>
              <a:t>‹#›</a:t>
            </a:fld>
            <a:endParaRPr lang="en-US"/>
          </a:p>
        </p:txBody>
      </p:sp>
    </p:spTree>
    <p:extLst>
      <p:ext uri="{BB962C8B-B14F-4D97-AF65-F5344CB8AC3E}">
        <p14:creationId xmlns:p14="http://schemas.microsoft.com/office/powerpoint/2010/main" val="289587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123631088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65723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4006532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27336429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t>2/12/2023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6348756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t>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77527488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t>2/12/2023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244236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3057871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6888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5316100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2146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123631088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65723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4006532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27336429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t>2/12/2023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6348756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t>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77527488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t>2/12/2023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244236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3057871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6888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5316100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2146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20532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85808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744166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566106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529933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15207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78266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4178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201300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1260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9337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96626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309230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15565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65702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013201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613331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84356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292546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911447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098689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96503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968167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84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92453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1943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75411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98349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94174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985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68652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09648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02324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968167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84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92453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1943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75411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98349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94174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985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68652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09648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02324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56BF3711-5BBC-43AB-9152-8B5062075266}" type="datetimeFigureOut">
              <a:rPr lang="en-US"/>
              <a:pPr>
                <a:defRPr/>
              </a:pPr>
              <a:t>2/12/2023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FC1481E9-BC66-4C48-BE3B-D40D720CD26C}" type="slidenum">
              <a:rPr lang="en-US"/>
              <a:pPr>
                <a:defRPr/>
              </a:pPr>
              <a:t>‹#›</a:t>
            </a:fld>
            <a:endParaRPr lang="en-US" dirty="0"/>
          </a:p>
        </p:txBody>
      </p:sp>
    </p:spTree>
    <p:extLst>
      <p:ext uri="{BB962C8B-B14F-4D97-AF65-F5344CB8AC3E}">
        <p14:creationId xmlns:p14="http://schemas.microsoft.com/office/powerpoint/2010/main" val="2472134162"/>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D3B18285-EDCD-465B-A103-8DEFCFF8B20A}" type="datetimeFigureOut">
              <a:rPr lang="en-US"/>
              <a:pPr>
                <a:defRPr/>
              </a:pPr>
              <a:t>2/12/2023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6209F866-55B5-43F2-8EE4-AC77D7590741}" type="slidenum">
              <a:rPr lang="en-US"/>
              <a:pPr>
                <a:defRPr/>
              </a:pPr>
              <a:t>‹#›</a:t>
            </a:fld>
            <a:endParaRPr lang="en-US" dirty="0"/>
          </a:p>
        </p:txBody>
      </p:sp>
    </p:spTree>
    <p:extLst>
      <p:ext uri="{BB962C8B-B14F-4D97-AF65-F5344CB8AC3E}">
        <p14:creationId xmlns:p14="http://schemas.microsoft.com/office/powerpoint/2010/main" val="2576117382"/>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33615134-817E-489B-8D85-0672ACABF0D9}" type="datetimeFigureOut">
              <a:rPr lang="en-US"/>
              <a:pPr>
                <a:defRPr/>
              </a:pPr>
              <a:t>2/12/2023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9538F4BE-D369-4DD7-8D6E-7892E60DB8EB}" type="slidenum">
              <a:rPr lang="en-US"/>
              <a:pPr>
                <a:defRPr/>
              </a:pPr>
              <a:t>‹#›</a:t>
            </a:fld>
            <a:endParaRPr lang="en-US" dirty="0"/>
          </a:p>
        </p:txBody>
      </p:sp>
    </p:spTree>
    <p:extLst>
      <p:ext uri="{BB962C8B-B14F-4D97-AF65-F5344CB8AC3E}">
        <p14:creationId xmlns:p14="http://schemas.microsoft.com/office/powerpoint/2010/main" val="136914054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39EF359-5140-489B-B9BD-3C3BB18EEA98}" type="datetimeFigureOut">
              <a:rPr lang="en-US"/>
              <a:pPr>
                <a:defRPr/>
              </a:pPr>
              <a:t>2/12/2023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0D3147F7-E30E-4480-83C2-E7AD32D55DEA}" type="slidenum">
              <a:rPr lang="en-US"/>
              <a:pPr>
                <a:defRPr/>
              </a:pPr>
              <a:t>‹#›</a:t>
            </a:fld>
            <a:endParaRPr lang="en-US" dirty="0"/>
          </a:p>
        </p:txBody>
      </p:sp>
    </p:spTree>
    <p:extLst>
      <p:ext uri="{BB962C8B-B14F-4D97-AF65-F5344CB8AC3E}">
        <p14:creationId xmlns:p14="http://schemas.microsoft.com/office/powerpoint/2010/main" val="1354981013"/>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89B371F7-E863-4649-BE9C-3511AFA7C439}" type="datetimeFigureOut">
              <a:rPr lang="en-US"/>
              <a:pPr>
                <a:defRPr/>
              </a:pPr>
              <a:t>2/12/2023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2AB51643-530D-4C88-A98E-FE87EDA2B6E6}" type="slidenum">
              <a:rPr lang="en-US"/>
              <a:pPr>
                <a:defRPr/>
              </a:pPr>
              <a:t>‹#›</a:t>
            </a:fld>
            <a:endParaRPr lang="en-US" dirty="0"/>
          </a:p>
        </p:txBody>
      </p:sp>
    </p:spTree>
    <p:extLst>
      <p:ext uri="{BB962C8B-B14F-4D97-AF65-F5344CB8AC3E}">
        <p14:creationId xmlns:p14="http://schemas.microsoft.com/office/powerpoint/2010/main" val="405560121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F8D29BB-89AC-430B-B776-5D27D9E99862}" type="datetimeFigureOut">
              <a:rPr lang="en-US"/>
              <a:pPr>
                <a:defRPr/>
              </a:pPr>
              <a:t>2/12/2023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293FC11D-5A05-426C-B679-F96023C0605F}" type="slidenum">
              <a:rPr lang="en-US"/>
              <a:pPr>
                <a:defRPr/>
              </a:pPr>
              <a:t>‹#›</a:t>
            </a:fld>
            <a:endParaRPr lang="en-US" dirty="0"/>
          </a:p>
        </p:txBody>
      </p:sp>
    </p:spTree>
    <p:extLst>
      <p:ext uri="{BB962C8B-B14F-4D97-AF65-F5344CB8AC3E}">
        <p14:creationId xmlns:p14="http://schemas.microsoft.com/office/powerpoint/2010/main" val="15117950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F94447A-FAC4-481E-A0D3-96D105C04689}" type="datetimeFigureOut">
              <a:rPr lang="en-US"/>
              <a:pPr>
                <a:defRPr/>
              </a:pPr>
              <a:t>2/12/2023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14259EDA-EA98-42C1-94D1-DC32C3E3304E}" type="slidenum">
              <a:rPr lang="en-US"/>
              <a:pPr>
                <a:defRPr/>
              </a:pPr>
              <a:t>‹#›</a:t>
            </a:fld>
            <a:endParaRPr lang="en-US" dirty="0"/>
          </a:p>
        </p:txBody>
      </p:sp>
    </p:spTree>
    <p:extLst>
      <p:ext uri="{BB962C8B-B14F-4D97-AF65-F5344CB8AC3E}">
        <p14:creationId xmlns:p14="http://schemas.microsoft.com/office/powerpoint/2010/main" val="363735106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07DF4E35-17E6-4C44-8260-AF96969E5073}" type="datetimeFigureOut">
              <a:rPr lang="en-US"/>
              <a:pPr>
                <a:defRPr/>
              </a:pPr>
              <a:t>2/12/2023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B9C6A68A-BDB5-4076-B509-B3A06E430D29}" type="slidenum">
              <a:rPr lang="en-US"/>
              <a:pPr>
                <a:defRPr/>
              </a:pPr>
              <a:t>‹#›</a:t>
            </a:fld>
            <a:endParaRPr lang="en-US" dirty="0"/>
          </a:p>
        </p:txBody>
      </p:sp>
    </p:spTree>
    <p:extLst>
      <p:ext uri="{BB962C8B-B14F-4D97-AF65-F5344CB8AC3E}">
        <p14:creationId xmlns:p14="http://schemas.microsoft.com/office/powerpoint/2010/main" val="4057671007"/>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6885E3AC-EB20-494A-86BD-A6A6D3DBEAE6}" type="datetimeFigureOut">
              <a:rPr lang="en-US"/>
              <a:pPr>
                <a:defRPr/>
              </a:pPr>
              <a:t>2/12/2023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4B7E64AF-261F-4202-B81D-01B91BCCF45D}" type="slidenum">
              <a:rPr lang="en-US"/>
              <a:pPr>
                <a:defRPr/>
              </a:pPr>
              <a:t>‹#›</a:t>
            </a:fld>
            <a:endParaRPr lang="en-US" dirty="0"/>
          </a:p>
        </p:txBody>
      </p:sp>
    </p:spTree>
    <p:extLst>
      <p:ext uri="{BB962C8B-B14F-4D97-AF65-F5344CB8AC3E}">
        <p14:creationId xmlns:p14="http://schemas.microsoft.com/office/powerpoint/2010/main" val="97579259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F0634858-DF1F-4007-94DB-B8D33FDB8787}" type="datetimeFigureOut">
              <a:rPr lang="en-US"/>
              <a:pPr>
                <a:defRPr/>
              </a:pPr>
              <a:t>2/12/2023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A49E8155-A1AC-4471-9062-1E6B8649297F}" type="slidenum">
              <a:rPr lang="en-US"/>
              <a:pPr>
                <a:defRPr/>
              </a:pPr>
              <a:t>‹#›</a:t>
            </a:fld>
            <a:endParaRPr lang="en-US" dirty="0"/>
          </a:p>
        </p:txBody>
      </p:sp>
    </p:spTree>
    <p:extLst>
      <p:ext uri="{BB962C8B-B14F-4D97-AF65-F5344CB8AC3E}">
        <p14:creationId xmlns:p14="http://schemas.microsoft.com/office/powerpoint/2010/main" val="53173548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3217478F-4A38-4061-9DEE-2512FBB2AEE5}" type="datetimeFigureOut">
              <a:rPr lang="en-US"/>
              <a:pPr>
                <a:defRPr/>
              </a:pPr>
              <a:t>2/12/2023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B7ECE04-2182-40AF-B5A7-4E7F2DCA21AE}" type="slidenum">
              <a:rPr lang="en-US"/>
              <a:pPr>
                <a:defRPr/>
              </a:pPr>
              <a:t>‹#›</a:t>
            </a:fld>
            <a:endParaRPr lang="en-US" dirty="0"/>
          </a:p>
        </p:txBody>
      </p:sp>
    </p:spTree>
    <p:extLst>
      <p:ext uri="{BB962C8B-B14F-4D97-AF65-F5344CB8AC3E}">
        <p14:creationId xmlns:p14="http://schemas.microsoft.com/office/powerpoint/2010/main" val="1802396617"/>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t>2/12/2023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t>‹#›</a:t>
            </a:fld>
            <a:endParaRPr lang="en-US"/>
          </a:p>
        </p:txBody>
      </p:sp>
      <p:pic>
        <p:nvPicPr>
          <p:cNvPr id="7" name="Picture 2" descr="http://fakti.org/sites/default/files/pictures_3/molitva_4n4.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145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t>2/12/2023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t>‹#›</a:t>
            </a:fld>
            <a:endParaRPr lang="en-US"/>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1452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6514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8884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5793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5793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pic>
        <p:nvPicPr>
          <p:cNvPr id="7" name="Picture 2" descr="http://farm3.static.flickr.com/2175/2338725607_de8d5b9fd6.jpg?v=0"/>
          <p:cNvPicPr>
            <a:picLocks noChangeAspect="1" noChangeArrowheads="1"/>
          </p:cNvPicPr>
          <p:nvPr userDrawn="1"/>
        </p:nvPicPr>
        <p:blipFill>
          <a:blip r:embed="rId13" cstate="print">
            <a:duotone>
              <a:prstClr val="black"/>
              <a:schemeClr val="accent1">
                <a:tint val="45000"/>
                <a:satMod val="400000"/>
              </a:schemeClr>
            </a:duotone>
          </a:blip>
          <a:srcRect/>
          <a:stretch>
            <a:fillRect/>
          </a:stretch>
        </p:blipFill>
        <p:spPr bwMode="auto">
          <a:xfrm>
            <a:off x="381000" y="5334000"/>
            <a:ext cx="1828800" cy="1239927"/>
          </a:xfrm>
          <a:prstGeom prst="roundRect">
            <a:avLst>
              <a:gd name="adj" fmla="val 2455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25438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spd="slow"/>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2/12/2023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3555" y="282476"/>
            <a:ext cx="4919645" cy="230832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Let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Pray</a:t>
            </a:r>
          </a:p>
        </p:txBody>
      </p:sp>
      <p:sp>
        <p:nvSpPr>
          <p:cNvPr id="3" name="TextBox 2"/>
          <p:cNvSpPr txBox="1"/>
          <p:nvPr/>
        </p:nvSpPr>
        <p:spPr>
          <a:xfrm>
            <a:off x="609600" y="2852678"/>
            <a:ext cx="8001000" cy="286232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Why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What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How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Satan Hinders Prayers of God’s People</a:t>
            </a:r>
          </a:p>
        </p:txBody>
      </p:sp>
      <p:pic>
        <p:nvPicPr>
          <p:cNvPr id="6146" name="Picture 2" descr="https://www.worshipoutlet.com/pagesource/images/Image/175_SermonSerie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23850" y="381000"/>
            <a:ext cx="17335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0505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667000" y="339804"/>
            <a:ext cx="3760966" cy="1107996"/>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rgbClr val="9BBB59"/>
                </a:solidFill>
                <a:effectLst/>
                <a:uLnTx/>
                <a:uFillTx/>
                <a:latin typeface="Tempus Sans ITC" pitchFamily="82" charset="0"/>
                <a:ea typeface="+mn-ea"/>
                <a:cs typeface="+mn-cs"/>
              </a:rPr>
              <a:t>Objective:</a:t>
            </a:r>
          </a:p>
        </p:txBody>
      </p:sp>
      <p:sp>
        <p:nvSpPr>
          <p:cNvPr id="3" name="TextBox 2"/>
          <p:cNvSpPr txBox="1"/>
          <p:nvPr/>
        </p:nvSpPr>
        <p:spPr>
          <a:xfrm>
            <a:off x="152400" y="1571625"/>
            <a:ext cx="3429000" cy="40010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FFFF00"/>
                </a:solidFill>
                <a:effectLst/>
                <a:uLnTx/>
                <a:uFillTx/>
                <a:latin typeface="Arial Narrow" pitchFamily="34" charset="0"/>
                <a:ea typeface="+mn-ea"/>
                <a:cs typeface="+mn-cs"/>
              </a:rPr>
              <a:t>When Series is Over</a:t>
            </a:r>
            <a:r>
              <a:rPr kumimoji="0" lang="en-US" sz="2800" b="0" i="0" u="none" strike="noStrike" kern="1200" cap="none" spc="0" normalizeH="0" baseline="0" noProof="0" dirty="0">
                <a:ln>
                  <a:noFill/>
                </a:ln>
                <a:solidFill>
                  <a:srgbClr val="FFFF00"/>
                </a:solidFill>
                <a:effectLst/>
                <a:uLnTx/>
                <a:uFillTx/>
                <a:latin typeface="Arial Narrow" pitchFamily="34" charset="0"/>
                <a:ea typeface="+mn-ea"/>
                <a:cs typeface="+mn-cs"/>
              </a:rPr>
              <a:t>:</a:t>
            </a: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endPar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r>
              <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mn-cs"/>
              </a:rPr>
              <a:t>More committed to praying</a:t>
            </a: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endParaRPr kumimoji="0" lang="en-US" sz="1000" b="0" i="0" u="none" strike="noStrike" kern="1200" cap="none" spc="0" normalizeH="0" baseline="0" noProof="0" dirty="0">
              <a:ln>
                <a:noFill/>
              </a:ln>
              <a:solidFill>
                <a:prstClr val="white"/>
              </a:solidFill>
              <a:effectLst/>
              <a:uLnTx/>
              <a:uFillTx/>
              <a:latin typeface="Arial Narrow"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r>
              <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mn-cs"/>
              </a:rPr>
              <a:t>Praying more</a:t>
            </a: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endParaRPr kumimoji="0" lang="en-US" sz="1000" b="0" i="0" u="none" strike="noStrike" kern="1200" cap="none" spc="0" normalizeH="0" baseline="0" noProof="0" dirty="0">
              <a:ln>
                <a:noFill/>
              </a:ln>
              <a:solidFill>
                <a:prstClr val="white"/>
              </a:solidFill>
              <a:effectLst/>
              <a:uLnTx/>
              <a:uFillTx/>
              <a:latin typeface="Arial Narrow"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r>
              <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mn-cs"/>
              </a:rPr>
              <a:t>More fervent</a:t>
            </a: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endParaRPr kumimoji="0" lang="en-US" sz="1000" b="0" i="0" u="none" strike="noStrike" kern="1200" cap="none" spc="0" normalizeH="0" baseline="0" noProof="0" dirty="0">
              <a:ln>
                <a:noFill/>
              </a:ln>
              <a:solidFill>
                <a:prstClr val="white"/>
              </a:solidFill>
              <a:effectLst/>
              <a:uLnTx/>
              <a:uFillTx/>
              <a:latin typeface="Arial Narrow"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Courier New" pitchFamily="49" charset="0"/>
              <a:buChar char="o"/>
              <a:tabLst/>
              <a:defRPr/>
            </a:pPr>
            <a:r>
              <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mn-cs"/>
              </a:rPr>
              <a:t>Praying for more things</a:t>
            </a:r>
          </a:p>
        </p:txBody>
      </p:sp>
      <p:pic>
        <p:nvPicPr>
          <p:cNvPr id="5" name="Picture 4">
            <a:extLst>
              <a:ext uri="{FF2B5EF4-FFF2-40B4-BE49-F238E27FC236}">
                <a16:creationId xmlns:a16="http://schemas.microsoft.com/office/drawing/2014/main" id="{AB259C1A-6EDB-7EED-E85F-9AF98CE67A60}"/>
              </a:ext>
            </a:extLst>
          </p:cNvPr>
          <p:cNvPicPr>
            <a:picLocks noChangeAspect="1"/>
          </p:cNvPicPr>
          <p:nvPr/>
        </p:nvPicPr>
        <p:blipFill>
          <a:blip r:embed="rId2"/>
          <a:stretch>
            <a:fillRect/>
          </a:stretch>
        </p:blipFill>
        <p:spPr>
          <a:xfrm>
            <a:off x="2762253" y="1524000"/>
            <a:ext cx="5924547" cy="4432439"/>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114692246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2155" y="247471"/>
            <a:ext cx="7486345" cy="120032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Tempus Sans ITC" pitchFamily="82" charset="0"/>
              </a:rPr>
              <a:t>God’s People Pray</a:t>
            </a:r>
          </a:p>
        </p:txBody>
      </p:sp>
      <p:sp>
        <p:nvSpPr>
          <p:cNvPr id="6" name="Bevel 5"/>
          <p:cNvSpPr/>
          <p:nvPr/>
        </p:nvSpPr>
        <p:spPr>
          <a:xfrm>
            <a:off x="533400" y="1981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prstClr val="white"/>
                </a:solidFill>
                <a:effectLst>
                  <a:outerShdw blurRad="38100" dist="38100" dir="2700000" algn="tl">
                    <a:srgbClr val="000000">
                      <a:alpha val="43137"/>
                    </a:srgbClr>
                  </a:outerShdw>
                </a:effectLst>
                <a:latin typeface="Arial Narrow" pitchFamily="34" charset="0"/>
              </a:rPr>
              <a:t> </a:t>
            </a:r>
            <a:r>
              <a:rPr lang="en-US" sz="2800" b="1" dirty="0">
                <a:solidFill>
                  <a:srgbClr val="FFFF00"/>
                </a:solidFill>
                <a:effectLst>
                  <a:outerShdw blurRad="38100" dist="38100" dir="2700000" algn="tl">
                    <a:srgbClr val="000000">
                      <a:alpha val="43137"/>
                    </a:srgbClr>
                  </a:outerShdw>
                </a:effectLst>
                <a:latin typeface="Arial Narrow" pitchFamily="34" charset="0"/>
              </a:rPr>
              <a:t>Privilege</a:t>
            </a:r>
            <a:r>
              <a:rPr lang="en-US" sz="2800" b="1" dirty="0">
                <a:solidFill>
                  <a:prstClr val="white"/>
                </a:solidFill>
                <a:effectLst>
                  <a:outerShdw blurRad="38100" dist="38100" dir="2700000" algn="tl">
                    <a:srgbClr val="000000">
                      <a:alpha val="43137"/>
                    </a:srgbClr>
                  </a:outerShdw>
                </a:effectLst>
                <a:latin typeface="Arial Narrow" pitchFamily="34" charset="0"/>
              </a:rPr>
              <a:t> of Prayer Belongs to God’s People</a:t>
            </a:r>
          </a:p>
        </p:txBody>
      </p:sp>
      <p:sp>
        <p:nvSpPr>
          <p:cNvPr id="7" name="Bevel 6"/>
          <p:cNvSpPr/>
          <p:nvPr/>
        </p:nvSpPr>
        <p:spPr>
          <a:xfrm>
            <a:off x="533400" y="3124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prstClr val="white"/>
                </a:solidFill>
                <a:effectLst>
                  <a:outerShdw blurRad="38100" dist="38100" dir="2700000" algn="tl">
                    <a:srgbClr val="000000">
                      <a:alpha val="43137"/>
                    </a:srgbClr>
                  </a:outerShdw>
                </a:effectLst>
                <a:latin typeface="Arial Narrow" pitchFamily="34" charset="0"/>
              </a:rPr>
              <a:t> </a:t>
            </a:r>
            <a:r>
              <a:rPr lang="en-US" sz="2800" b="1" dirty="0">
                <a:solidFill>
                  <a:srgbClr val="FFFF00"/>
                </a:solidFill>
                <a:effectLst>
                  <a:outerShdw blurRad="38100" dist="38100" dir="2700000" algn="tl">
                    <a:srgbClr val="000000">
                      <a:alpha val="43137"/>
                    </a:srgbClr>
                  </a:outerShdw>
                </a:effectLst>
                <a:latin typeface="Arial Narrow" pitchFamily="34" charset="0"/>
              </a:rPr>
              <a:t>Assurance</a:t>
            </a:r>
            <a:r>
              <a:rPr lang="en-US" sz="2800" b="1" dirty="0">
                <a:solidFill>
                  <a:prstClr val="white"/>
                </a:solidFill>
                <a:effectLst>
                  <a:outerShdw blurRad="38100" dist="38100" dir="2700000" algn="tl">
                    <a:srgbClr val="000000">
                      <a:alpha val="43137"/>
                    </a:srgbClr>
                  </a:outerShdw>
                </a:effectLst>
                <a:latin typeface="Arial Narrow" pitchFamily="34" charset="0"/>
              </a:rPr>
              <a:t> that God Hears &amp; Answers Their Prayer</a:t>
            </a:r>
          </a:p>
        </p:txBody>
      </p:sp>
      <p:sp>
        <p:nvSpPr>
          <p:cNvPr id="8" name="Bevel 7"/>
          <p:cNvSpPr/>
          <p:nvPr/>
        </p:nvSpPr>
        <p:spPr>
          <a:xfrm>
            <a:off x="533400" y="4267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a:t>
            </a:r>
            <a:r>
              <a:rPr lang="en-US" sz="2800" b="1" dirty="0">
                <a:solidFill>
                  <a:srgbClr val="FFFF00"/>
                </a:solidFill>
                <a:effectLst>
                  <a:outerShdw blurRad="38100" dist="38100" dir="2700000" algn="tl">
                    <a:srgbClr val="000000">
                      <a:alpha val="43137"/>
                    </a:srgbClr>
                  </a:outerShdw>
                </a:effectLst>
                <a:latin typeface="Arial Narrow" pitchFamily="34" charset="0"/>
              </a:rPr>
              <a:t>Examples</a:t>
            </a:r>
            <a:r>
              <a:rPr lang="en-US" sz="2800" b="1" dirty="0">
                <a:solidFill>
                  <a:prstClr val="white"/>
                </a:solidFill>
                <a:effectLst>
                  <a:outerShdw blurRad="38100" dist="38100" dir="2700000" algn="tl">
                    <a:srgbClr val="000000">
                      <a:alpha val="43137"/>
                    </a:srgbClr>
                  </a:outerShdw>
                </a:effectLst>
                <a:latin typeface="Arial Narrow" pitchFamily="34" charset="0"/>
              </a:rPr>
              <a:t> of God’s People Praying</a:t>
            </a:r>
          </a:p>
        </p:txBody>
      </p:sp>
      <p:sp>
        <p:nvSpPr>
          <p:cNvPr id="9" name="TextBox 8"/>
          <p:cNvSpPr txBox="1"/>
          <p:nvPr/>
        </p:nvSpPr>
        <p:spPr>
          <a:xfrm rot="1097984">
            <a:off x="3299983" y="715686"/>
            <a:ext cx="7391400" cy="923330"/>
          </a:xfrm>
          <a:prstGeom prst="rect">
            <a:avLst/>
          </a:prstGeom>
          <a:solidFill>
            <a:schemeClr val="tx1"/>
          </a:solidFill>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a:lnSpc>
                <a:spcPct val="150000"/>
              </a:lnSpc>
            </a:pPr>
            <a:r>
              <a:rPr lang="en-US" sz="3600" b="1" dirty="0">
                <a:solidFill>
                  <a:srgbClr val="FFFF00"/>
                </a:solidFill>
                <a:latin typeface="Tempus Sans ITC" pitchFamily="82" charset="0"/>
              </a:rPr>
              <a:t>Review – Lesson 1</a:t>
            </a:r>
          </a:p>
        </p:txBody>
      </p:sp>
    </p:spTree>
    <p:extLst>
      <p:ext uri="{BB962C8B-B14F-4D97-AF65-F5344CB8AC3E}">
        <p14:creationId xmlns:p14="http://schemas.microsoft.com/office/powerpoint/2010/main" val="15129002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400" y="247471"/>
            <a:ext cx="8933856" cy="110799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600" b="1" cap="none" spc="150" dirty="0">
                <a:ln w="11430"/>
                <a:solidFill>
                  <a:srgbClr val="F8F8F8"/>
                </a:solidFill>
                <a:effectLst>
                  <a:outerShdw blurRad="25400" algn="tl" rotWithShape="0">
                    <a:srgbClr val="000000">
                      <a:alpha val="43000"/>
                    </a:srgbClr>
                  </a:outerShdw>
                </a:effectLst>
                <a:latin typeface="Tempus Sans ITC" pitchFamily="82" charset="0"/>
              </a:rPr>
              <a:t>Why God’s People Pray</a:t>
            </a:r>
          </a:p>
        </p:txBody>
      </p:sp>
      <p:sp>
        <p:nvSpPr>
          <p:cNvPr id="6" name="Bevel 5"/>
          <p:cNvSpPr/>
          <p:nvPr/>
        </p:nvSpPr>
        <p:spPr>
          <a:xfrm>
            <a:off x="533400" y="2362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The </a:t>
            </a:r>
            <a:r>
              <a:rPr lang="en-US" sz="2800" b="1" dirty="0">
                <a:solidFill>
                  <a:srgbClr val="FFFF00"/>
                </a:solidFill>
                <a:effectLst>
                  <a:outerShdw blurRad="38100" dist="38100" dir="2700000" algn="tl">
                    <a:srgbClr val="000000">
                      <a:alpha val="43137"/>
                    </a:srgbClr>
                  </a:outerShdw>
                </a:effectLst>
                <a:latin typeface="Arial Narrow" pitchFamily="34" charset="0"/>
              </a:rPr>
              <a:t>Need</a:t>
            </a:r>
            <a:r>
              <a:rPr lang="en-US" sz="2800" b="1" dirty="0">
                <a:solidFill>
                  <a:schemeClr val="bg1"/>
                </a:solidFill>
                <a:effectLst>
                  <a:outerShdw blurRad="38100" dist="38100" dir="2700000" algn="tl">
                    <a:srgbClr val="000000">
                      <a:alpha val="43137"/>
                    </a:srgbClr>
                  </a:outerShdw>
                </a:effectLst>
                <a:latin typeface="Arial Narrow" pitchFamily="34" charset="0"/>
              </a:rPr>
              <a:t> to Pray</a:t>
            </a:r>
          </a:p>
        </p:txBody>
      </p:sp>
      <p:sp>
        <p:nvSpPr>
          <p:cNvPr id="5" name="Bevel 4"/>
          <p:cNvSpPr/>
          <p:nvPr/>
        </p:nvSpPr>
        <p:spPr>
          <a:xfrm>
            <a:off x="533400" y="3505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The </a:t>
            </a:r>
            <a:r>
              <a:rPr lang="en-US" sz="2800" b="1" dirty="0">
                <a:solidFill>
                  <a:srgbClr val="FFFF00"/>
                </a:solidFill>
                <a:effectLst>
                  <a:outerShdw blurRad="38100" dist="38100" dir="2700000" algn="tl">
                    <a:srgbClr val="000000">
                      <a:alpha val="43137"/>
                    </a:srgbClr>
                  </a:outerShdw>
                </a:effectLst>
                <a:latin typeface="Arial Narrow" pitchFamily="34" charset="0"/>
              </a:rPr>
              <a:t>Power</a:t>
            </a:r>
            <a:r>
              <a:rPr lang="en-US" sz="2800" b="1" dirty="0">
                <a:solidFill>
                  <a:schemeClr val="bg1"/>
                </a:solidFill>
                <a:effectLst>
                  <a:outerShdw blurRad="38100" dist="38100" dir="2700000" algn="tl">
                    <a:srgbClr val="000000">
                      <a:alpha val="43137"/>
                    </a:srgbClr>
                  </a:outerShdw>
                </a:effectLst>
                <a:latin typeface="Arial Narrow" pitchFamily="34" charset="0"/>
              </a:rPr>
              <a:t> of Prayer</a:t>
            </a:r>
          </a:p>
        </p:txBody>
      </p:sp>
      <p:sp>
        <p:nvSpPr>
          <p:cNvPr id="7" name="TextBox 6"/>
          <p:cNvSpPr txBox="1"/>
          <p:nvPr/>
        </p:nvSpPr>
        <p:spPr>
          <a:xfrm rot="1097984">
            <a:off x="3299983" y="715686"/>
            <a:ext cx="7391400" cy="923330"/>
          </a:xfrm>
          <a:prstGeom prst="rect">
            <a:avLst/>
          </a:prstGeom>
          <a:solidFill>
            <a:schemeClr val="tx1"/>
          </a:solidFill>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a:lnSpc>
                <a:spcPct val="150000"/>
              </a:lnSpc>
            </a:pPr>
            <a:r>
              <a:rPr lang="en-US" sz="3600" b="1" dirty="0">
                <a:solidFill>
                  <a:srgbClr val="FFFF00"/>
                </a:solidFill>
                <a:latin typeface="Tempus Sans ITC" pitchFamily="82" charset="0"/>
              </a:rPr>
              <a:t>Review – Lesson 2</a:t>
            </a:r>
          </a:p>
        </p:txBody>
      </p:sp>
    </p:spTree>
    <p:extLst>
      <p:ext uri="{BB962C8B-B14F-4D97-AF65-F5344CB8AC3E}">
        <p14:creationId xmlns:p14="http://schemas.microsoft.com/office/powerpoint/2010/main" val="12243827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2155" y="247471"/>
            <a:ext cx="8158003"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How</a:t>
            </a: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 God’s People Pray</a:t>
            </a:r>
          </a:p>
        </p:txBody>
      </p:sp>
      <p:sp>
        <p:nvSpPr>
          <p:cNvPr id="6" name="Bevel 5"/>
          <p:cNvSpPr/>
          <p:nvPr/>
        </p:nvSpPr>
        <p:spPr>
          <a:xfrm>
            <a:off x="533400" y="22098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The </a:t>
            </a:r>
            <a:r>
              <a:rPr lang="en-US" sz="2800" b="1" dirty="0">
                <a:solidFill>
                  <a:srgbClr val="FFFF99"/>
                </a:solidFill>
                <a:effectLst>
                  <a:outerShdw blurRad="38100" dist="38100" dir="2700000" algn="tl">
                    <a:srgbClr val="000000">
                      <a:alpha val="43137"/>
                    </a:srgbClr>
                  </a:outerShdw>
                </a:effectLst>
                <a:latin typeface="Arial Narrow" pitchFamily="34" charset="0"/>
              </a:rPr>
              <a:t>Manner</a:t>
            </a:r>
          </a:p>
        </p:txBody>
      </p:sp>
      <p:sp>
        <p:nvSpPr>
          <p:cNvPr id="5" name="Bevel 4"/>
          <p:cNvSpPr/>
          <p:nvPr/>
        </p:nvSpPr>
        <p:spPr>
          <a:xfrm>
            <a:off x="533400" y="33528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The </a:t>
            </a:r>
            <a:r>
              <a:rPr lang="en-US" sz="2800" b="1" dirty="0">
                <a:solidFill>
                  <a:srgbClr val="FFFF99"/>
                </a:solidFill>
                <a:effectLst>
                  <a:outerShdw blurRad="38100" dist="38100" dir="2700000" algn="tl">
                    <a:srgbClr val="000000">
                      <a:alpha val="43137"/>
                    </a:srgbClr>
                  </a:outerShdw>
                </a:effectLst>
                <a:latin typeface="Arial Narrow" pitchFamily="34" charset="0"/>
              </a:rPr>
              <a:t>Place</a:t>
            </a:r>
          </a:p>
        </p:txBody>
      </p:sp>
      <p:sp>
        <p:nvSpPr>
          <p:cNvPr id="7" name="Bevel 6"/>
          <p:cNvSpPr/>
          <p:nvPr/>
        </p:nvSpPr>
        <p:spPr>
          <a:xfrm>
            <a:off x="533400" y="44958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 The </a:t>
            </a:r>
            <a:r>
              <a:rPr lang="en-US" sz="2800" b="1" dirty="0">
                <a:solidFill>
                  <a:srgbClr val="FFFF99"/>
                </a:solidFill>
                <a:effectLst>
                  <a:outerShdw blurRad="38100" dist="38100" dir="2700000" algn="tl">
                    <a:srgbClr val="000000">
                      <a:alpha val="43137"/>
                    </a:srgbClr>
                  </a:outerShdw>
                </a:effectLst>
                <a:latin typeface="Arial Narrow" pitchFamily="34" charset="0"/>
              </a:rPr>
              <a:t>Time</a:t>
            </a:r>
          </a:p>
        </p:txBody>
      </p:sp>
      <p:sp>
        <p:nvSpPr>
          <p:cNvPr id="8" name="TextBox 7"/>
          <p:cNvSpPr txBox="1"/>
          <p:nvPr/>
        </p:nvSpPr>
        <p:spPr>
          <a:xfrm rot="1097984">
            <a:off x="3299983" y="750311"/>
            <a:ext cx="7391400" cy="854080"/>
          </a:xfrm>
          <a:prstGeom prst="rect">
            <a:avLst/>
          </a:prstGeom>
          <a:solidFill>
            <a:schemeClr val="tx1"/>
          </a:solidFill>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a:lnSpc>
                <a:spcPct val="150000"/>
              </a:lnSpc>
            </a:pPr>
            <a:r>
              <a:rPr lang="en-US" sz="3600" b="1" dirty="0">
                <a:solidFill>
                  <a:srgbClr val="FFFF00"/>
                </a:solidFill>
                <a:latin typeface="Tempus Sans ITC" pitchFamily="82" charset="0"/>
              </a:rPr>
              <a:t>Review – Lesson 3</a:t>
            </a:r>
          </a:p>
        </p:txBody>
      </p:sp>
    </p:spTree>
    <p:extLst>
      <p:ext uri="{BB962C8B-B14F-4D97-AF65-F5344CB8AC3E}">
        <p14:creationId xmlns:p14="http://schemas.microsoft.com/office/powerpoint/2010/main" val="236025025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3114" y="247471"/>
            <a:ext cx="8416086"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What</a:t>
            </a: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 God’s People Pray</a:t>
            </a:r>
          </a:p>
        </p:txBody>
      </p:sp>
      <p:sp>
        <p:nvSpPr>
          <p:cNvPr id="6" name="Bevel 5"/>
          <p:cNvSpPr/>
          <p:nvPr/>
        </p:nvSpPr>
        <p:spPr>
          <a:xfrm>
            <a:off x="533400" y="2362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Supplications</a:t>
            </a:r>
          </a:p>
        </p:txBody>
      </p:sp>
      <p:sp>
        <p:nvSpPr>
          <p:cNvPr id="5" name="Bevel 4"/>
          <p:cNvSpPr/>
          <p:nvPr/>
        </p:nvSpPr>
        <p:spPr>
          <a:xfrm>
            <a:off x="533400" y="3378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Prayers</a:t>
            </a:r>
          </a:p>
        </p:txBody>
      </p:sp>
      <p:sp>
        <p:nvSpPr>
          <p:cNvPr id="7" name="Bevel 6"/>
          <p:cNvSpPr/>
          <p:nvPr/>
        </p:nvSpPr>
        <p:spPr>
          <a:xfrm>
            <a:off x="533400" y="4394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 Intercession</a:t>
            </a:r>
          </a:p>
        </p:txBody>
      </p:sp>
      <p:sp>
        <p:nvSpPr>
          <p:cNvPr id="8" name="Bevel 7"/>
          <p:cNvSpPr/>
          <p:nvPr/>
        </p:nvSpPr>
        <p:spPr>
          <a:xfrm>
            <a:off x="533400" y="5410200"/>
            <a:ext cx="8153400" cy="838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Thanks</a:t>
            </a:r>
          </a:p>
        </p:txBody>
      </p:sp>
      <p:sp>
        <p:nvSpPr>
          <p:cNvPr id="9" name="TextBox 8"/>
          <p:cNvSpPr txBox="1"/>
          <p:nvPr/>
        </p:nvSpPr>
        <p:spPr>
          <a:xfrm rot="1097984">
            <a:off x="3299983" y="750311"/>
            <a:ext cx="7391400" cy="854080"/>
          </a:xfrm>
          <a:prstGeom prst="rect">
            <a:avLst/>
          </a:prstGeom>
          <a:solidFill>
            <a:schemeClr val="tx1"/>
          </a:solidFill>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a:lnSpc>
                <a:spcPct val="150000"/>
              </a:lnSpc>
            </a:pPr>
            <a:r>
              <a:rPr lang="en-US" sz="3600" b="1" dirty="0">
                <a:solidFill>
                  <a:srgbClr val="FFFF00"/>
                </a:solidFill>
                <a:latin typeface="Tempus Sans ITC" pitchFamily="82" charset="0"/>
              </a:rPr>
              <a:t>Review – Lesson 4</a:t>
            </a:r>
          </a:p>
        </p:txBody>
      </p:sp>
    </p:spTree>
    <p:extLst>
      <p:ext uri="{BB962C8B-B14F-4D97-AF65-F5344CB8AC3E}">
        <p14:creationId xmlns:p14="http://schemas.microsoft.com/office/powerpoint/2010/main" val="97912472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852678"/>
            <a:ext cx="8001000" cy="2862322"/>
          </a:xfrm>
          <a:prstGeom prst="rect">
            <a:avLst/>
          </a:prstGeom>
          <a:noFill/>
        </p:spPr>
        <p:txBody>
          <a:bodyPr wrap="square" rtlCol="0">
            <a:spAutoFit/>
          </a:bodyPr>
          <a:lstStyle/>
          <a:p>
            <a:pPr marL="457200" indent="-457200">
              <a:buFont typeface="+mj-lt"/>
              <a:buAutoNum type="arabicPeriod"/>
            </a:pPr>
            <a:r>
              <a:rPr lang="en-US" sz="3600" dirty="0">
                <a:solidFill>
                  <a:srgbClr val="00B0F0"/>
                </a:solidFill>
                <a:latin typeface="Tempus Sans ITC" pitchFamily="82" charset="0"/>
              </a:rPr>
              <a:t>God’s People Pray</a:t>
            </a:r>
          </a:p>
          <a:p>
            <a:pPr marL="457200" indent="-457200">
              <a:buFont typeface="+mj-lt"/>
              <a:buAutoNum type="arabicPeriod"/>
            </a:pPr>
            <a:r>
              <a:rPr lang="en-US" sz="3600" dirty="0">
                <a:solidFill>
                  <a:srgbClr val="00B0F0"/>
                </a:solidFill>
                <a:latin typeface="Tempus Sans ITC" pitchFamily="82" charset="0"/>
              </a:rPr>
              <a:t>Why God’s People Pray</a:t>
            </a:r>
          </a:p>
          <a:p>
            <a:pPr marL="457200" indent="-457200">
              <a:buFont typeface="+mj-lt"/>
              <a:buAutoNum type="arabicPeriod"/>
            </a:pPr>
            <a:r>
              <a:rPr lang="en-US" sz="3600" dirty="0">
                <a:solidFill>
                  <a:srgbClr val="00B0F0"/>
                </a:solidFill>
                <a:latin typeface="Tempus Sans ITC" pitchFamily="82" charset="0"/>
              </a:rPr>
              <a:t> What God’s People Pray</a:t>
            </a:r>
          </a:p>
          <a:p>
            <a:pPr marL="457200" indent="-457200">
              <a:buFont typeface="+mj-lt"/>
              <a:buAutoNum type="arabicPeriod"/>
            </a:pPr>
            <a:r>
              <a:rPr lang="en-US" sz="3600" dirty="0">
                <a:solidFill>
                  <a:srgbClr val="00B0F0"/>
                </a:solidFill>
                <a:latin typeface="Tempus Sans ITC" pitchFamily="82" charset="0"/>
              </a:rPr>
              <a:t> How God’s People Pray</a:t>
            </a:r>
            <a:endParaRPr lang="en-US" sz="3600" dirty="0">
              <a:solidFill>
                <a:srgbClr val="FFFF00"/>
              </a:solidFill>
              <a:latin typeface="Tempus Sans ITC" pitchFamily="82" charset="0"/>
            </a:endParaRPr>
          </a:p>
          <a:p>
            <a:pPr marL="457200" indent="-457200">
              <a:buFont typeface="+mj-lt"/>
              <a:buAutoNum type="arabicPeriod"/>
            </a:pPr>
            <a:r>
              <a:rPr lang="en-US" sz="3600" dirty="0">
                <a:solidFill>
                  <a:srgbClr val="FFFF00"/>
                </a:solidFill>
                <a:latin typeface="Tempus Sans ITC" pitchFamily="82" charset="0"/>
              </a:rPr>
              <a:t> Satan Hinders Prayers of God’s People</a:t>
            </a:r>
          </a:p>
        </p:txBody>
      </p:sp>
      <p:pic>
        <p:nvPicPr>
          <p:cNvPr id="6146" name="Picture 2" descr="https://www.worshipoutlet.com/pagesource/images/Image/175_SermonSerie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23850" y="381000"/>
            <a:ext cx="1733550" cy="1752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C36E5DD-7468-4A8D-6934-86A3716E628F}"/>
              </a:ext>
            </a:extLst>
          </p:cNvPr>
          <p:cNvSpPr/>
          <p:nvPr/>
        </p:nvSpPr>
        <p:spPr>
          <a:xfrm>
            <a:off x="1633555" y="282476"/>
            <a:ext cx="4919645" cy="230832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Let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Pray</a:t>
            </a:r>
          </a:p>
        </p:txBody>
      </p:sp>
    </p:spTree>
    <p:extLst>
      <p:ext uri="{BB962C8B-B14F-4D97-AF65-F5344CB8AC3E}">
        <p14:creationId xmlns:p14="http://schemas.microsoft.com/office/powerpoint/2010/main" val="87099120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609" y="0"/>
            <a:ext cx="8751114"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C00000"/>
                </a:solidFill>
                <a:effectLst>
                  <a:outerShdw blurRad="25400" algn="tl" rotWithShape="0">
                    <a:srgbClr val="000000">
                      <a:alpha val="43000"/>
                    </a:srgbClr>
                  </a:outerShdw>
                </a:effectLst>
                <a:latin typeface="Tempus Sans ITC" pitchFamily="82" charset="0"/>
              </a:rPr>
              <a:t>Prayers Can Be Hindered </a:t>
            </a:r>
            <a:endParaRPr lang="en-US" sz="6000" b="1" cap="none" spc="150" dirty="0">
              <a:ln w="11430"/>
              <a:solidFill>
                <a:srgbClr val="C00000"/>
              </a:solidFill>
              <a:effectLst>
                <a:outerShdw blurRad="25400" algn="tl" rotWithShape="0">
                  <a:srgbClr val="000000">
                    <a:alpha val="43000"/>
                  </a:srgbClr>
                </a:outerShdw>
              </a:effectLst>
              <a:latin typeface="Tempus Sans ITC" pitchFamily="82" charset="0"/>
            </a:endParaRPr>
          </a:p>
        </p:txBody>
      </p:sp>
      <p:sp>
        <p:nvSpPr>
          <p:cNvPr id="3" name="TextBox 2"/>
          <p:cNvSpPr txBox="1"/>
          <p:nvPr/>
        </p:nvSpPr>
        <p:spPr>
          <a:xfrm>
            <a:off x="685800" y="1219200"/>
            <a:ext cx="7696200" cy="2308324"/>
          </a:xfrm>
          <a:prstGeom prst="rect">
            <a:avLst/>
          </a:prstGeom>
          <a:solidFill>
            <a:schemeClr val="bg1"/>
          </a:solidFill>
          <a:ln>
            <a:solidFill>
              <a:srgbClr val="00B0F0"/>
            </a:solidFill>
          </a:ln>
        </p:spPr>
        <p:txBody>
          <a:bodyPr wrap="square" rtlCol="0">
            <a:spAutoFit/>
          </a:bodyPr>
          <a:lstStyle/>
          <a:p>
            <a:pPr algn="ctr"/>
            <a:r>
              <a:rPr lang="en-US" sz="2400" b="1" dirty="0">
                <a:latin typeface="Times New Roman" pitchFamily="18" charset="0"/>
                <a:cs typeface="Times New Roman" pitchFamily="18" charset="0"/>
              </a:rPr>
              <a:t>1 Peter 3:7</a:t>
            </a:r>
          </a:p>
          <a:p>
            <a:endParaRPr lang="en-US" sz="2000" dirty="0">
              <a:latin typeface="Times New Roman" pitchFamily="18" charset="0"/>
              <a:cs typeface="Times New Roman" pitchFamily="18" charset="0"/>
            </a:endParaRPr>
          </a:p>
          <a:p>
            <a:r>
              <a:rPr lang="en-US" sz="2400" dirty="0">
                <a:latin typeface="Times New Roman" pitchFamily="18" charset="0"/>
                <a:cs typeface="Times New Roman" pitchFamily="18" charset="0"/>
              </a:rPr>
              <a:t> Husbands, likewise, dwell with them with understanding, giving honor to the wife, as to the weaker vessel, and as being heirs together of the grace of life, that your prayers may not be hindered. </a:t>
            </a:r>
          </a:p>
        </p:txBody>
      </p:sp>
      <p:sp>
        <p:nvSpPr>
          <p:cNvPr id="4" name="Rounded Rectangle 3"/>
          <p:cNvSpPr/>
          <p:nvPr/>
        </p:nvSpPr>
        <p:spPr>
          <a:xfrm>
            <a:off x="762000" y="4038600"/>
            <a:ext cx="3429000" cy="2438400"/>
          </a:xfrm>
          <a:prstGeom prst="roundRect">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Hinder The</a:t>
            </a:r>
          </a:p>
          <a:p>
            <a:pPr algn="ctr"/>
            <a:r>
              <a:rPr lang="en-US" sz="3200" dirty="0">
                <a:solidFill>
                  <a:schemeClr val="bg1"/>
                </a:solidFill>
                <a:effectLst>
                  <a:outerShdw blurRad="38100" dist="38100" dir="2700000" algn="tl">
                    <a:srgbClr val="000000">
                      <a:alpha val="43137"/>
                    </a:srgbClr>
                  </a:outerShdw>
                </a:effectLst>
              </a:rPr>
              <a:t>Actual Prayer</a:t>
            </a:r>
          </a:p>
        </p:txBody>
      </p:sp>
      <p:sp>
        <p:nvSpPr>
          <p:cNvPr id="5" name="Rounded Rectangle 4"/>
          <p:cNvSpPr/>
          <p:nvPr/>
        </p:nvSpPr>
        <p:spPr>
          <a:xfrm>
            <a:off x="4800600" y="4038600"/>
            <a:ext cx="3429000" cy="2438400"/>
          </a:xfrm>
          <a:prstGeom prst="roundRect">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Hinder Prayer</a:t>
            </a:r>
          </a:p>
          <a:p>
            <a:pPr algn="ctr"/>
            <a:r>
              <a:rPr lang="en-US" sz="3200" dirty="0">
                <a:solidFill>
                  <a:schemeClr val="bg1"/>
                </a:solidFill>
                <a:effectLst>
                  <a:outerShdw blurRad="38100" dist="38100" dir="2700000" algn="tl">
                    <a:srgbClr val="000000">
                      <a:alpha val="43137"/>
                    </a:srgbClr>
                  </a:outerShdw>
                </a:effectLst>
              </a:rPr>
              <a:t>From Being</a:t>
            </a:r>
          </a:p>
          <a:p>
            <a:pPr algn="ctr"/>
            <a:r>
              <a:rPr lang="en-US" sz="3200" dirty="0">
                <a:solidFill>
                  <a:schemeClr val="bg1"/>
                </a:solidFill>
                <a:effectLst>
                  <a:outerShdw blurRad="38100" dist="38100" dir="2700000" algn="tl">
                    <a:srgbClr val="000000">
                      <a:alpha val="43137"/>
                    </a:srgbClr>
                  </a:outerShdw>
                </a:effectLst>
              </a:rPr>
              <a:t>Heard</a:t>
            </a:r>
          </a:p>
        </p:txBody>
      </p:sp>
    </p:spTree>
    <p:extLst>
      <p:ext uri="{BB962C8B-B14F-4D97-AF65-F5344CB8AC3E}">
        <p14:creationId xmlns:p14="http://schemas.microsoft.com/office/powerpoint/2010/main" val="324321957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3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Tree>
    <p:extLst>
      <p:ext uri="{BB962C8B-B14F-4D97-AF65-F5344CB8AC3E}">
        <p14:creationId xmlns:p14="http://schemas.microsoft.com/office/powerpoint/2010/main" val="31544971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3" name="TextBox 2"/>
          <p:cNvSpPr txBox="1"/>
          <p:nvPr/>
        </p:nvSpPr>
        <p:spPr>
          <a:xfrm>
            <a:off x="381000" y="1798626"/>
            <a:ext cx="7924800" cy="409342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Jesus said we must forgive to be forgiven</a:t>
            </a:r>
          </a:p>
          <a:p>
            <a:pPr marL="914400" lvl="1" indent="-457200">
              <a:buFont typeface="+mj-lt"/>
              <a:buAutoNum type="arabicPeriod"/>
            </a:pPr>
            <a:r>
              <a:rPr lang="en-US" sz="2400" i="1" dirty="0">
                <a:solidFill>
                  <a:schemeClr val="bg1"/>
                </a:solidFill>
                <a:latin typeface="Arial Narrow" pitchFamily="34" charset="0"/>
                <a:ea typeface="Batang" pitchFamily="18" charset="-127"/>
              </a:rPr>
              <a:t> </a:t>
            </a:r>
            <a:r>
              <a:rPr lang="en-US" sz="2400" i="1" dirty="0">
                <a:solidFill>
                  <a:srgbClr val="FFC000"/>
                </a:solidFill>
                <a:latin typeface="Arial Narrow" pitchFamily="34" charset="0"/>
                <a:ea typeface="Batang" pitchFamily="18" charset="-127"/>
              </a:rPr>
              <a:t>Matt. 6:14-15 </a:t>
            </a:r>
            <a:r>
              <a:rPr lang="en-US" sz="2400" i="1" dirty="0">
                <a:solidFill>
                  <a:schemeClr val="bg1"/>
                </a:solidFill>
                <a:latin typeface="Arial Narrow" pitchFamily="34" charset="0"/>
                <a:ea typeface="Batang" pitchFamily="18" charset="-127"/>
              </a:rPr>
              <a:t>– if don’t forgive – neither will Father</a:t>
            </a:r>
          </a:p>
          <a:p>
            <a:pPr marL="914400" lvl="1" indent="-457200">
              <a:buFont typeface="+mj-lt"/>
              <a:buAutoNum type="arabicPeriod"/>
            </a:pPr>
            <a:r>
              <a:rPr lang="en-US" sz="2400" i="1" dirty="0">
                <a:solidFill>
                  <a:schemeClr val="bg1"/>
                </a:solidFill>
                <a:latin typeface="Arial Narrow" pitchFamily="34" charset="0"/>
                <a:ea typeface="Batang" pitchFamily="18" charset="-127"/>
              </a:rPr>
              <a:t>Thus, if we pray for forgiveness </a:t>
            </a:r>
            <a:r>
              <a:rPr lang="en-US" sz="2400" i="1" dirty="0">
                <a:solidFill>
                  <a:srgbClr val="FFC000"/>
                </a:solidFill>
                <a:latin typeface="Arial Narrow" pitchFamily="34" charset="0"/>
                <a:ea typeface="Batang" pitchFamily="18" charset="-127"/>
              </a:rPr>
              <a:t>(Matt. 6:12) </a:t>
            </a:r>
            <a:r>
              <a:rPr lang="en-US" sz="2400" i="1" dirty="0">
                <a:solidFill>
                  <a:schemeClr val="bg1"/>
                </a:solidFill>
                <a:latin typeface="Arial Narrow" pitchFamily="34" charset="0"/>
                <a:ea typeface="Batang" pitchFamily="18" charset="-127"/>
              </a:rPr>
              <a:t>– our request is hindered</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Parable of unforgiving servant</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(Matt. 18:21-35)</a:t>
            </a:r>
          </a:p>
          <a:p>
            <a:pPr marL="914400" lvl="1" indent="-457200">
              <a:buFont typeface="+mj-lt"/>
              <a:buAutoNum type="arabicPeriod"/>
            </a:pPr>
            <a:r>
              <a:rPr lang="en-US" sz="2400" i="1" dirty="0">
                <a:solidFill>
                  <a:schemeClr val="bg1"/>
                </a:solidFill>
                <a:latin typeface="Arial Narrow" pitchFamily="34" charset="0"/>
                <a:ea typeface="Batang" pitchFamily="18" charset="-127"/>
              </a:rPr>
              <a:t>One who does not forgive – punished</a:t>
            </a:r>
          </a:p>
          <a:p>
            <a:pPr marL="914400" lvl="1" indent="-457200">
              <a:buFont typeface="+mj-lt"/>
              <a:buAutoNum type="arabicPeriod"/>
            </a:pPr>
            <a:r>
              <a:rPr lang="en-US" sz="2400" i="1" dirty="0">
                <a:solidFill>
                  <a:schemeClr val="bg1"/>
                </a:solidFill>
                <a:latin typeface="Arial Narrow" pitchFamily="34" charset="0"/>
                <a:ea typeface="Batang" pitchFamily="18" charset="-127"/>
              </a:rPr>
              <a:t>Conclusion </a:t>
            </a:r>
            <a:r>
              <a:rPr lang="en-US" sz="2400" i="1" dirty="0">
                <a:solidFill>
                  <a:srgbClr val="FFC000"/>
                </a:solidFill>
                <a:latin typeface="Arial Narrow" pitchFamily="34" charset="0"/>
                <a:ea typeface="Batang" pitchFamily="18" charset="-127"/>
              </a:rPr>
              <a:t>(v. 35)</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How far should we go in forgiving?</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(Luke 17:1-4)</a:t>
            </a:r>
          </a:p>
          <a:p>
            <a:pPr marL="914400" lvl="1" indent="-457200">
              <a:buFont typeface="+mj-lt"/>
              <a:buAutoNum type="arabicPeriod"/>
            </a:pPr>
            <a:r>
              <a:rPr lang="en-US" sz="2400" i="1" dirty="0">
                <a:solidFill>
                  <a:schemeClr val="bg1"/>
                </a:solidFill>
                <a:latin typeface="Arial Narrow" pitchFamily="34" charset="0"/>
                <a:ea typeface="Batang" pitchFamily="18" charset="-127"/>
              </a:rPr>
              <a:t>If the sin occurred 7 times in a day</a:t>
            </a:r>
          </a:p>
          <a:p>
            <a:pPr marL="914400" lvl="1" indent="-457200">
              <a:buFont typeface="+mj-lt"/>
              <a:buAutoNum type="arabicPeriod"/>
            </a:pPr>
            <a:r>
              <a:rPr lang="en-US" sz="2400" i="1" dirty="0">
                <a:solidFill>
                  <a:schemeClr val="bg1"/>
                </a:solidFill>
                <a:latin typeface="Arial Narrow" pitchFamily="34" charset="0"/>
                <a:ea typeface="Batang" pitchFamily="18" charset="-127"/>
              </a:rPr>
              <a:t>If one comes saying, “I repent”</a:t>
            </a:r>
          </a:p>
        </p:txBody>
      </p:sp>
    </p:spTree>
    <p:extLst>
      <p:ext uri="{BB962C8B-B14F-4D97-AF65-F5344CB8AC3E}">
        <p14:creationId xmlns:p14="http://schemas.microsoft.com/office/powerpoint/2010/main" val="19819454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p:cTn id="42"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 calcmode="lin" valueType="num">
                                      <p:cBhvr>
                                        <p:cTn id="56"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prstClr val="white"/>
                </a:solidFill>
                <a:effectLst>
                  <a:outerShdw blurRad="38100" dist="38100" dir="2700000" algn="tl">
                    <a:srgbClr val="000000">
                      <a:alpha val="43137"/>
                    </a:srgbClr>
                  </a:outerShdw>
                </a:effectLst>
                <a:latin typeface="Arial Narrow" pitchFamily="34" charset="0"/>
              </a:rPr>
              <a:t> Wandering Attention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724096"/>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Easy to let mind wander</a:t>
            </a:r>
          </a:p>
          <a:p>
            <a:pPr marL="914400" lvl="1" indent="-457200">
              <a:buFont typeface="+mj-lt"/>
              <a:buAutoNum type="arabicPeriod"/>
            </a:pPr>
            <a:r>
              <a:rPr lang="en-US" sz="2400" i="1" dirty="0">
                <a:solidFill>
                  <a:schemeClr val="bg1"/>
                </a:solidFill>
                <a:latin typeface="Arial Narrow" pitchFamily="34" charset="0"/>
                <a:ea typeface="Batang" pitchFamily="18" charset="-127"/>
              </a:rPr>
              <a:t> How often have we been praying – one thought leads to another – then another…</a:t>
            </a:r>
          </a:p>
          <a:p>
            <a:pPr marL="914400" lvl="1" indent="-457200">
              <a:buFont typeface="+mj-lt"/>
              <a:buAutoNum type="arabicPeriod"/>
            </a:pPr>
            <a:r>
              <a:rPr lang="en-US" sz="2400" i="1" dirty="0">
                <a:solidFill>
                  <a:schemeClr val="bg1"/>
                </a:solidFill>
                <a:latin typeface="Arial Narrow" pitchFamily="34" charset="0"/>
                <a:ea typeface="Batang" pitchFamily="18" charset="-127"/>
              </a:rPr>
              <a:t>Suddenly realize – not even thinking about praying</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is active – not passive</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It is something you DO – not something done FOR US or TO US</a:t>
            </a:r>
          </a:p>
          <a:p>
            <a:pPr marL="914400" lvl="1" indent="-457200">
              <a:buFont typeface="+mj-lt"/>
              <a:buAutoNum type="arabicPeriod"/>
            </a:pPr>
            <a:r>
              <a:rPr lang="en-US" sz="2400" i="1" dirty="0">
                <a:solidFill>
                  <a:schemeClr val="bg1"/>
                </a:solidFill>
                <a:latin typeface="Arial Narrow" pitchFamily="34" charset="0"/>
                <a:ea typeface="Batang" pitchFamily="18" charset="-127"/>
              </a:rPr>
              <a:t>All worship must be in spirit </a:t>
            </a:r>
            <a:r>
              <a:rPr lang="en-US" sz="2400" i="1" dirty="0">
                <a:solidFill>
                  <a:srgbClr val="FFC000"/>
                </a:solidFill>
                <a:latin typeface="Arial Narrow" pitchFamily="34" charset="0"/>
                <a:ea typeface="Batang" pitchFamily="18" charset="-127"/>
              </a:rPr>
              <a:t>(John 4:24)</a:t>
            </a:r>
          </a:p>
          <a:p>
            <a:pPr marL="914400" lvl="1" indent="-457200">
              <a:buFont typeface="+mj-lt"/>
              <a:buAutoNum type="arabicPeriod"/>
            </a:pPr>
            <a:r>
              <a:rPr lang="en-US" sz="2400" i="1" dirty="0">
                <a:solidFill>
                  <a:schemeClr val="bg1"/>
                </a:solidFill>
                <a:latin typeface="Arial Narrow" pitchFamily="34" charset="0"/>
                <a:ea typeface="Batang" pitchFamily="18" charset="-127"/>
              </a:rPr>
              <a:t>Must watch unto prayer </a:t>
            </a:r>
            <a:r>
              <a:rPr lang="en-US" sz="2400" i="1" dirty="0">
                <a:solidFill>
                  <a:srgbClr val="FFC000"/>
                </a:solidFill>
                <a:latin typeface="Arial Narrow" pitchFamily="34" charset="0"/>
                <a:ea typeface="Batang" pitchFamily="18" charset="-127"/>
              </a:rPr>
              <a:t>(1 Pet. 4:7)</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A fervent prayer – is one of concentration</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(Jas. 5:16)</a:t>
            </a:r>
          </a:p>
        </p:txBody>
      </p:sp>
    </p:spTree>
    <p:extLst>
      <p:ext uri="{BB962C8B-B14F-4D97-AF65-F5344CB8AC3E}">
        <p14:creationId xmlns:p14="http://schemas.microsoft.com/office/powerpoint/2010/main" val="320803578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p:cTn id="49"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1938992"/>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r>
              <a:rPr lang="en-US" sz="2400" i="1" dirty="0">
                <a:solidFill>
                  <a:schemeClr val="bg1"/>
                </a:solidFill>
                <a:latin typeface="Arial Narrow" pitchFamily="34" charset="0"/>
                <a:ea typeface="Batang" pitchFamily="18" charset="-127"/>
              </a:rPr>
              <a:t> Isa. 59:1-2</a:t>
            </a:r>
          </a:p>
          <a:p>
            <a:pPr marL="914400" lvl="1" indent="-457200">
              <a:buFont typeface="+mj-lt"/>
              <a:buAutoNum type="arabicPeriod"/>
            </a:pPr>
            <a:r>
              <a:rPr lang="en-US" sz="2400" i="1" dirty="0">
                <a:solidFill>
                  <a:schemeClr val="bg1"/>
                </a:solidFill>
                <a:latin typeface="Arial Narrow" pitchFamily="34" charset="0"/>
                <a:ea typeface="Batang" pitchFamily="18" charset="-127"/>
              </a:rPr>
              <a:t> Prov. 28:9</a:t>
            </a:r>
          </a:p>
          <a:p>
            <a:pPr marL="914400" lvl="1" indent="-457200">
              <a:buFont typeface="+mj-lt"/>
              <a:buAutoNum type="arabicPeriod"/>
            </a:pPr>
            <a:r>
              <a:rPr lang="en-US" sz="2400" i="1" dirty="0">
                <a:solidFill>
                  <a:schemeClr val="bg1"/>
                </a:solidFill>
                <a:latin typeface="Arial Narrow" pitchFamily="34" charset="0"/>
                <a:ea typeface="Batang" pitchFamily="18" charset="-127"/>
              </a:rPr>
              <a:t> 1 Pet. 3:12</a:t>
            </a:r>
          </a:p>
          <a:p>
            <a:pPr marL="914400" lvl="1" indent="-457200">
              <a:buFont typeface="+mj-lt"/>
              <a:buAutoNum type="arabicPeriod"/>
            </a:pPr>
            <a:r>
              <a:rPr lang="en-US" sz="2400" i="1" dirty="0">
                <a:solidFill>
                  <a:schemeClr val="bg1"/>
                </a:solidFill>
                <a:latin typeface="Arial Narrow" pitchFamily="34" charset="0"/>
                <a:ea typeface="Batang" pitchFamily="18" charset="-127"/>
              </a:rPr>
              <a:t> John 9:31</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57020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Some Christians continue in sin and continue to pray</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Ungodly attitudes</a:t>
            </a:r>
          </a:p>
          <a:p>
            <a:pPr marL="914400" lvl="1" indent="-457200">
              <a:buFont typeface="+mj-lt"/>
              <a:buAutoNum type="arabicPeriod"/>
            </a:pPr>
            <a:r>
              <a:rPr lang="en-US" sz="2400" i="1" dirty="0">
                <a:solidFill>
                  <a:schemeClr val="bg1"/>
                </a:solidFill>
                <a:latin typeface="Arial Narrow" pitchFamily="34" charset="0"/>
                <a:ea typeface="Batang" pitchFamily="18" charset="-127"/>
              </a:rPr>
              <a:t>Forsaking the assembling</a:t>
            </a:r>
          </a:p>
          <a:p>
            <a:pPr marL="914400" lvl="1" indent="-457200">
              <a:buFont typeface="+mj-lt"/>
              <a:buAutoNum type="arabicPeriod"/>
            </a:pPr>
            <a:r>
              <a:rPr lang="en-US" sz="2400" i="1" dirty="0">
                <a:solidFill>
                  <a:schemeClr val="bg1"/>
                </a:solidFill>
                <a:latin typeface="Arial Narrow" pitchFamily="34" charset="0"/>
                <a:ea typeface="Batang" pitchFamily="18" charset="-127"/>
              </a:rPr>
              <a:t>Drink</a:t>
            </a:r>
          </a:p>
          <a:p>
            <a:pPr marL="914400" lvl="1" indent="-457200">
              <a:buFont typeface="+mj-lt"/>
              <a:buAutoNum type="arabicPeriod"/>
            </a:pPr>
            <a:r>
              <a:rPr lang="en-US" sz="2400" i="1" dirty="0">
                <a:solidFill>
                  <a:schemeClr val="bg1"/>
                </a:solidFill>
                <a:latin typeface="Arial Narrow" pitchFamily="34" charset="0"/>
                <a:ea typeface="Batang" pitchFamily="18" charset="-127"/>
              </a:rPr>
              <a:t>Dress inappropriately</a:t>
            </a:r>
          </a:p>
          <a:p>
            <a:pPr marL="914400" lvl="1" indent="-457200">
              <a:buFont typeface="+mj-lt"/>
              <a:buAutoNum type="arabicPeriod"/>
            </a:pPr>
            <a:r>
              <a:rPr lang="en-US" sz="2400" i="1" dirty="0">
                <a:solidFill>
                  <a:schemeClr val="bg1"/>
                </a:solidFill>
                <a:latin typeface="Arial Narrow" pitchFamily="34" charset="0"/>
                <a:ea typeface="Batang" pitchFamily="18" charset="-127"/>
              </a:rPr>
              <a:t> Live in adultery</a:t>
            </a:r>
          </a:p>
          <a:p>
            <a:pPr marL="914400" lvl="1" indent="-457200">
              <a:buFont typeface="+mj-lt"/>
              <a:buAutoNum type="arabicPeriod"/>
            </a:pPr>
            <a:r>
              <a:rPr lang="en-US" sz="2400" i="1" dirty="0">
                <a:solidFill>
                  <a:schemeClr val="bg1"/>
                </a:solidFill>
                <a:latin typeface="Arial Narrow" pitchFamily="34" charset="0"/>
                <a:ea typeface="Batang" pitchFamily="18" charset="-127"/>
              </a:rPr>
              <a:t> Apathy &amp; indifference</a:t>
            </a:r>
          </a:p>
          <a:p>
            <a:pPr marL="914400" lvl="1" indent="-457200">
              <a:buFont typeface="+mj-lt"/>
              <a:buAutoNum type="arabicPeriod"/>
            </a:pPr>
            <a:r>
              <a:rPr lang="en-US" sz="2400" i="1" dirty="0">
                <a:solidFill>
                  <a:schemeClr val="bg1"/>
                </a:solidFill>
                <a:latin typeface="Arial Narrow" pitchFamily="34" charset="0"/>
                <a:ea typeface="Batang" pitchFamily="18" charset="-127"/>
              </a:rPr>
              <a:t> Lust &amp; Lewdness</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18923742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p:cTn id="49"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508653"/>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Some Christians continue in sin and continue to pray</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is no substitute for righteous living</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Sin hinders prayer </a:t>
            </a:r>
            <a:r>
              <a:rPr lang="en-US" sz="2400" i="1" dirty="0">
                <a:solidFill>
                  <a:srgbClr val="FFC000"/>
                </a:solidFill>
                <a:latin typeface="Arial Narrow" pitchFamily="34" charset="0"/>
                <a:ea typeface="Batang" pitchFamily="18" charset="-127"/>
              </a:rPr>
              <a:t>(1 Pet. 3:7)</a:t>
            </a:r>
          </a:p>
          <a:p>
            <a:pPr marL="914400" lvl="1" indent="-457200">
              <a:buFont typeface="+mj-lt"/>
              <a:buAutoNum type="arabicPeriod"/>
            </a:pPr>
            <a:r>
              <a:rPr lang="en-US" sz="2400" i="1" dirty="0">
                <a:solidFill>
                  <a:schemeClr val="bg1"/>
                </a:solidFill>
                <a:latin typeface="Arial Narrow" pitchFamily="34" charset="0"/>
                <a:ea typeface="Batang" pitchFamily="18" charset="-127"/>
              </a:rPr>
              <a:t>Prayers are heard because we are righteous </a:t>
            </a:r>
            <a:r>
              <a:rPr lang="en-US" sz="2400" i="1" dirty="0">
                <a:solidFill>
                  <a:srgbClr val="FFC000"/>
                </a:solidFill>
                <a:latin typeface="Arial Narrow" pitchFamily="34" charset="0"/>
                <a:ea typeface="Batang" pitchFamily="18" charset="-127"/>
              </a:rPr>
              <a:t>(1 John 3:22)</a:t>
            </a:r>
          </a:p>
          <a:p>
            <a:pPr marL="914400" lvl="1" indent="-457200">
              <a:buFont typeface="+mj-lt"/>
              <a:buAutoNum type="arabicPeriod"/>
            </a:pPr>
            <a:r>
              <a:rPr lang="en-US" sz="2400" i="1" dirty="0">
                <a:solidFill>
                  <a:schemeClr val="bg1"/>
                </a:solidFill>
                <a:latin typeface="Arial Narrow" pitchFamily="34" charset="0"/>
                <a:ea typeface="Batang" pitchFamily="18" charset="-127"/>
              </a:rPr>
              <a:t>“To pray while living in wrong-doing is to spread the sail while leaving the anchor </a:t>
            </a:r>
            <a:r>
              <a:rPr lang="en-US" sz="2400" i="1" dirty="0" err="1">
                <a:solidFill>
                  <a:schemeClr val="bg1"/>
                </a:solidFill>
                <a:latin typeface="Arial Narrow" pitchFamily="34" charset="0"/>
                <a:ea typeface="Batang" pitchFamily="18" charset="-127"/>
              </a:rPr>
              <a:t>unlifted</a:t>
            </a:r>
            <a:r>
              <a:rPr lang="en-US" sz="2400" i="1" dirty="0">
                <a:solidFill>
                  <a:schemeClr val="bg1"/>
                </a:solidFill>
                <a:latin typeface="Arial Narrow" pitchFamily="34" charset="0"/>
                <a:ea typeface="Batang" pitchFamily="18" charset="-127"/>
              </a:rPr>
              <a:t>”</a:t>
            </a:r>
          </a:p>
          <a:p>
            <a:pPr marL="457200" indent="-457200">
              <a:buFont typeface="+mj-lt"/>
              <a:buAutoNum type="alphaUcPeriod"/>
            </a:pPr>
            <a:endParaRPr lang="en-US" sz="1000"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This should serve as motive for living right</a:t>
            </a:r>
          </a:p>
        </p:txBody>
      </p:sp>
    </p:spTree>
    <p:extLst>
      <p:ext uri="{BB962C8B-B14F-4D97-AF65-F5344CB8AC3E}">
        <p14:creationId xmlns:p14="http://schemas.microsoft.com/office/powerpoint/2010/main" val="7761628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 calcmode="lin" valueType="num">
                                      <p:cBhvr>
                                        <p:cTn id="28"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prstClr val="white"/>
                </a:solidFill>
                <a:effectLst>
                  <a:outerShdw blurRad="38100" dist="38100" dir="2700000" algn="tl">
                    <a:srgbClr val="000000">
                      <a:alpha val="43137"/>
                    </a:srgbClr>
                  </a:outerShdw>
                </a:effectLst>
                <a:latin typeface="Arial Narrow" pitchFamily="34" charset="0"/>
              </a:rPr>
              <a:t> Lack of Spiritual Interest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30832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spiritual interest is common</a:t>
            </a:r>
          </a:p>
          <a:p>
            <a:pPr marL="914400" lvl="1" indent="-457200">
              <a:buFont typeface="+mj-lt"/>
              <a:buAutoNum type="arabicPeriod"/>
            </a:pPr>
            <a:r>
              <a:rPr lang="en-US" sz="2400" i="1" dirty="0">
                <a:solidFill>
                  <a:schemeClr val="bg1"/>
                </a:solidFill>
                <a:latin typeface="Arial Narrow" pitchFamily="34" charset="0"/>
                <a:ea typeface="Batang" pitchFamily="18" charset="-127"/>
              </a:rPr>
              <a:t> Other matters (sports, jobs, houses, fashion, entertainment, hobbies, etc.) occupies most of time</a:t>
            </a:r>
          </a:p>
          <a:p>
            <a:pPr marL="914400" lvl="1" indent="-457200">
              <a:buFont typeface="+mj-lt"/>
              <a:buAutoNum type="arabicPeriod"/>
            </a:pPr>
            <a:r>
              <a:rPr lang="en-US" sz="2400" i="1" dirty="0">
                <a:solidFill>
                  <a:schemeClr val="bg1"/>
                </a:solidFill>
                <a:latin typeface="Arial Narrow" pitchFamily="34" charset="0"/>
                <a:ea typeface="Batang" pitchFamily="18" charset="-127"/>
              </a:rPr>
              <a:t>Spend little time – praying, reading Bible – thinking about spiritual matters.</a:t>
            </a:r>
          </a:p>
          <a:p>
            <a:pPr marL="914400" lvl="1" indent="-457200">
              <a:buFont typeface="+mj-lt"/>
              <a:buAutoNum type="arabicPeriod"/>
            </a:pPr>
            <a:r>
              <a:rPr lang="en-US" sz="2400" i="1" dirty="0">
                <a:solidFill>
                  <a:schemeClr val="bg1"/>
                </a:solidFill>
                <a:latin typeface="Arial Narrow" pitchFamily="34" charset="0"/>
                <a:ea typeface="Batang" pitchFamily="18" charset="-127"/>
              </a:rPr>
              <a:t>Spiritual matters are just not on their mind that often.</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prstClr val="white"/>
                </a:solidFill>
                <a:effectLst>
                  <a:outerShdw blurRad="38100" dist="38100" dir="2700000" algn="tl">
                    <a:srgbClr val="000000">
                      <a:alpha val="43137"/>
                    </a:srgbClr>
                  </a:outerShdw>
                </a:effectLst>
                <a:latin typeface="Arial Narrow" pitchFamily="34" charset="0"/>
              </a:rPr>
              <a:t> Lack of Spiritual Interest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985433"/>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spiritual interest is common</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The problem:</a:t>
            </a:r>
          </a:p>
          <a:p>
            <a:pPr marL="914400" lvl="1" indent="-457200">
              <a:buFont typeface="+mj-lt"/>
              <a:buAutoNum type="arabicPeriod"/>
            </a:pPr>
            <a:r>
              <a:rPr lang="en-US" sz="2400" i="1" dirty="0">
                <a:solidFill>
                  <a:schemeClr val="bg1"/>
                </a:solidFill>
                <a:latin typeface="Arial Narrow" pitchFamily="34" charset="0"/>
                <a:ea typeface="Batang" pitchFamily="18" charset="-127"/>
              </a:rPr>
              <a:t> Mind the things of the flesh </a:t>
            </a:r>
            <a:r>
              <a:rPr lang="en-US" sz="2400" i="1" dirty="0">
                <a:solidFill>
                  <a:srgbClr val="FFC000"/>
                </a:solidFill>
                <a:latin typeface="Arial Narrow" pitchFamily="34" charset="0"/>
                <a:ea typeface="Batang" pitchFamily="18" charset="-127"/>
              </a:rPr>
              <a:t>(Rom. 8:1-8)</a:t>
            </a:r>
          </a:p>
          <a:p>
            <a:pPr marL="914400" lvl="1" indent="-457200">
              <a:buFont typeface="+mj-lt"/>
              <a:buAutoNum type="arabicPeriod"/>
            </a:pPr>
            <a:r>
              <a:rPr lang="en-US" sz="2400" i="1" dirty="0">
                <a:solidFill>
                  <a:schemeClr val="bg1"/>
                </a:solidFill>
                <a:latin typeface="Arial Narrow" pitchFamily="34" charset="0"/>
                <a:ea typeface="Batang" pitchFamily="18" charset="-127"/>
              </a:rPr>
              <a:t>Choked with cares &amp;  pleasures of world </a:t>
            </a:r>
            <a:r>
              <a:rPr lang="en-US" sz="2400" i="1" dirty="0">
                <a:solidFill>
                  <a:srgbClr val="FFC000"/>
                </a:solidFill>
                <a:latin typeface="Arial Narrow" pitchFamily="34" charset="0"/>
                <a:ea typeface="Batang" pitchFamily="18" charset="-127"/>
              </a:rPr>
              <a:t>(Luke 8:14)</a:t>
            </a:r>
          </a:p>
          <a:p>
            <a:pPr marL="914400" lvl="1" indent="-457200">
              <a:buFont typeface="+mj-lt"/>
              <a:buAutoNum type="arabicPeriod"/>
            </a:pPr>
            <a:r>
              <a:rPr lang="en-US" sz="2400" i="1" dirty="0">
                <a:solidFill>
                  <a:schemeClr val="bg1"/>
                </a:solidFill>
                <a:latin typeface="Arial Narrow" pitchFamily="34" charset="0"/>
                <a:ea typeface="Batang" pitchFamily="18" charset="-127"/>
              </a:rPr>
              <a:t>Love the present world </a:t>
            </a:r>
            <a:r>
              <a:rPr lang="en-US" sz="2400" i="1" dirty="0">
                <a:solidFill>
                  <a:srgbClr val="FFC000"/>
                </a:solidFill>
                <a:latin typeface="Arial Narrow" pitchFamily="34" charset="0"/>
                <a:ea typeface="Batang" pitchFamily="18" charset="-127"/>
              </a:rPr>
              <a:t>(2 Tim. 4:10)</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Such a one – not as likely to pray “without ceasing”</a:t>
            </a:r>
            <a:r>
              <a:rPr lang="en-US" sz="2400" b="1" dirty="0">
                <a:solidFill>
                  <a:srgbClr val="FFC000"/>
                </a:solidFill>
                <a:latin typeface="Arial Narrow" pitchFamily="34" charset="0"/>
                <a:ea typeface="Batang" pitchFamily="18" charset="-127"/>
              </a:rPr>
              <a:t> (1 Thess. 5:17)</a:t>
            </a:r>
            <a:endParaRPr lang="en-US" sz="2400" b="1" dirty="0">
              <a:solidFill>
                <a:schemeClr val="bg1"/>
              </a:solidFill>
              <a:latin typeface="Arial Narrow" pitchFamily="34" charset="0"/>
              <a:ea typeface="Batang" pitchFamily="18" charset="-127"/>
            </a:endParaRPr>
          </a:p>
        </p:txBody>
      </p:sp>
    </p:spTree>
    <p:extLst>
      <p:ext uri="{BB962C8B-B14F-4D97-AF65-F5344CB8AC3E}">
        <p14:creationId xmlns:p14="http://schemas.microsoft.com/office/powerpoint/2010/main" val="1753263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04698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914400" lvl="1" indent="-457200">
              <a:buFont typeface="+mj-lt"/>
              <a:buAutoNum type="arabicPeriod"/>
            </a:pPr>
            <a:r>
              <a:rPr lang="en-US" sz="2400" i="1" dirty="0">
                <a:solidFill>
                  <a:schemeClr val="bg1"/>
                </a:solidFill>
                <a:latin typeface="Arial Narrow" pitchFamily="34" charset="0"/>
                <a:ea typeface="Batang" pitchFamily="18" charset="-127"/>
              </a:rPr>
              <a:t> Jas. 4:3 – Ask amiss – “wrong motives” (NASB) – “ask wrongly” (ESV)  / Context: that may spend on pleasures</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material – to satisfy our greed or lust</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ability – to inflate or satisfy pride</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opportunities – to receive praise</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blessings – to get my way</a:t>
            </a:r>
          </a:p>
          <a:p>
            <a:pPr marL="914400" lvl="1" indent="-457200">
              <a:buFont typeface="+mj-lt"/>
              <a:buAutoNum type="arabicPeriod"/>
            </a:pPr>
            <a:endParaRPr lang="en-US" sz="2400" i="1" dirty="0">
              <a:solidFill>
                <a:schemeClr val="bg1"/>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83154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should be offered - Selflessly</a:t>
            </a:r>
          </a:p>
          <a:p>
            <a:pPr marL="914400" lvl="1" indent="-457200">
              <a:buFont typeface="+mj-lt"/>
              <a:buAutoNum type="arabicPeriod"/>
            </a:pPr>
            <a:r>
              <a:rPr lang="en-US" sz="2400" i="1" dirty="0">
                <a:solidFill>
                  <a:schemeClr val="bg1"/>
                </a:solidFill>
                <a:latin typeface="Arial Narrow" pitchFamily="34" charset="0"/>
                <a:ea typeface="Batang" pitchFamily="18" charset="-127"/>
              </a:rPr>
              <a:t>Not as a promotion of self</a:t>
            </a:r>
          </a:p>
          <a:p>
            <a:pPr marL="914400" lvl="1" indent="-457200">
              <a:buFont typeface="+mj-lt"/>
              <a:buAutoNum type="arabicPeriod"/>
            </a:pPr>
            <a:r>
              <a:rPr lang="en-US" sz="2400" i="1" dirty="0">
                <a:solidFill>
                  <a:schemeClr val="bg1"/>
                </a:solidFill>
                <a:latin typeface="Arial Narrow" pitchFamily="34" charset="0"/>
                <a:ea typeface="Batang" pitchFamily="18" charset="-127"/>
              </a:rPr>
              <a:t>Not to satisfy own pleasures</a:t>
            </a:r>
          </a:p>
          <a:p>
            <a:pPr marL="914400" lvl="1" indent="-457200">
              <a:buFont typeface="+mj-lt"/>
              <a:buAutoNum type="arabicPeriod"/>
            </a:pPr>
            <a:r>
              <a:rPr lang="en-US" sz="2400" i="1" dirty="0">
                <a:solidFill>
                  <a:schemeClr val="bg1"/>
                </a:solidFill>
                <a:latin typeface="Arial Narrow" pitchFamily="34" charset="0"/>
                <a:ea typeface="Batang" pitchFamily="18" charset="-127"/>
              </a:rPr>
              <a:t>For others &amp; the cause of Christ (i.e. Prayer of Jesus)</a:t>
            </a:r>
          </a:p>
          <a:p>
            <a:pPr marL="1371600" lvl="2" indent="-457200">
              <a:buFont typeface="+mj-lt"/>
              <a:buAutoNum type="alphaLcPeriod"/>
            </a:pPr>
            <a:r>
              <a:rPr lang="en-US" sz="2400" dirty="0">
                <a:solidFill>
                  <a:schemeClr val="bg1"/>
                </a:solidFill>
                <a:latin typeface="Arial Narrow" pitchFamily="34" charset="0"/>
                <a:ea typeface="Batang" pitchFamily="18" charset="-127"/>
              </a:rPr>
              <a:t>Prayed for disciples </a:t>
            </a:r>
            <a:r>
              <a:rPr lang="en-US" sz="2400" dirty="0">
                <a:solidFill>
                  <a:srgbClr val="FFC000"/>
                </a:solidFill>
                <a:latin typeface="Arial Narrow" pitchFamily="34" charset="0"/>
                <a:ea typeface="Batang" pitchFamily="18" charset="-127"/>
              </a:rPr>
              <a:t>(John 17)</a:t>
            </a:r>
          </a:p>
          <a:p>
            <a:pPr marL="1371600" lvl="2" indent="-457200">
              <a:buFont typeface="+mj-lt"/>
              <a:buAutoNum type="alphaLcPeriod"/>
            </a:pPr>
            <a:r>
              <a:rPr lang="en-US" sz="2400" dirty="0">
                <a:solidFill>
                  <a:schemeClr val="bg1"/>
                </a:solidFill>
                <a:latin typeface="Arial Narrow" pitchFamily="34" charset="0"/>
                <a:ea typeface="Batang" pitchFamily="18" charset="-127"/>
              </a:rPr>
              <a:t>Prayed for Peter </a:t>
            </a:r>
            <a:r>
              <a:rPr lang="en-US" sz="2400" dirty="0">
                <a:solidFill>
                  <a:srgbClr val="FFC000"/>
                </a:solidFill>
                <a:latin typeface="Arial Narrow" pitchFamily="34" charset="0"/>
                <a:ea typeface="Batang" pitchFamily="18" charset="-127"/>
              </a:rPr>
              <a:t>(Luke 22)</a:t>
            </a:r>
          </a:p>
        </p:txBody>
      </p:sp>
    </p:spTree>
    <p:extLst>
      <p:ext uri="{BB962C8B-B14F-4D97-AF65-F5344CB8AC3E}">
        <p14:creationId xmlns:p14="http://schemas.microsoft.com/office/powerpoint/2010/main" val="111280736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354765"/>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should be offered – Selflessly</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Must examine our motives as we pray</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(2 Cor. 13:5)</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What is my real reason for praying?</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really asking for selfish reasons?</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focused more on material than spiritual?</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thinking of how I will benefit more than how affect others or the cause of the Lord?</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50295979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prstClr val="white"/>
                </a:solidFill>
                <a:effectLst>
                  <a:outerShdw blurRad="38100" dist="38100" dir="2700000" algn="tl">
                    <a:srgbClr val="000000">
                      <a:alpha val="43137"/>
                    </a:srgbClr>
                  </a:outerShdw>
                </a:effectLst>
                <a:latin typeface="Arial Narrow" pitchFamily="34" charset="0"/>
              </a:rPr>
              <a:t> Self-Righteousness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83154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The Pharisee was self-righteous</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(Luke 18:9-14)</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 Thought he was superior to others</a:t>
            </a:r>
          </a:p>
          <a:p>
            <a:pPr marL="914400" lvl="1" indent="-457200">
              <a:buFont typeface="+mj-lt"/>
              <a:buAutoNum type="arabicPeriod"/>
            </a:pPr>
            <a:r>
              <a:rPr lang="en-US" sz="2400" i="1" dirty="0">
                <a:solidFill>
                  <a:schemeClr val="bg1"/>
                </a:solidFill>
                <a:latin typeface="Arial Narrow" pitchFamily="34" charset="0"/>
                <a:ea typeface="Batang" pitchFamily="18" charset="-127"/>
              </a:rPr>
              <a:t>Thankful to God for self –and how good he was</a:t>
            </a:r>
          </a:p>
          <a:p>
            <a:pPr marL="457200" indent="-457200">
              <a:buFont typeface="+mj-lt"/>
              <a:buAutoNum type="alphaU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Easily become spiritually proud</a:t>
            </a:r>
          </a:p>
          <a:p>
            <a:pPr marL="914400" lvl="1" indent="-457200">
              <a:buFont typeface="+mj-lt"/>
              <a:buAutoNum type="arabicPeriod"/>
            </a:pPr>
            <a:r>
              <a:rPr lang="en-US" sz="2400" i="1" dirty="0">
                <a:solidFill>
                  <a:schemeClr val="bg1"/>
                </a:solidFill>
                <a:latin typeface="Arial Narrow" pitchFamily="34" charset="0"/>
                <a:ea typeface="Batang" pitchFamily="18" charset="-127"/>
              </a:rPr>
              <a:t>Think we are stronger than we are </a:t>
            </a:r>
            <a:r>
              <a:rPr lang="en-US" sz="2400" i="1" dirty="0">
                <a:solidFill>
                  <a:srgbClr val="FFC000"/>
                </a:solidFill>
                <a:latin typeface="Arial Narrow" pitchFamily="34" charset="0"/>
                <a:ea typeface="Batang" pitchFamily="18" charset="-127"/>
              </a:rPr>
              <a:t>(1 Cor. 10:12)</a:t>
            </a:r>
          </a:p>
          <a:p>
            <a:pPr marL="914400" lvl="1" indent="-457200">
              <a:buFont typeface="+mj-lt"/>
              <a:buAutoNum type="arabicPeriod"/>
            </a:pPr>
            <a:r>
              <a:rPr lang="en-US" sz="2400" i="1" dirty="0">
                <a:solidFill>
                  <a:schemeClr val="bg1"/>
                </a:solidFill>
                <a:latin typeface="Arial Narrow" pitchFamily="34" charset="0"/>
                <a:ea typeface="Batang" pitchFamily="18" charset="-127"/>
              </a:rPr>
              <a:t>Think we are something </a:t>
            </a:r>
            <a:r>
              <a:rPr lang="en-US" sz="2400" i="1" dirty="0">
                <a:solidFill>
                  <a:srgbClr val="FFC000"/>
                </a:solidFill>
                <a:latin typeface="Arial Narrow" pitchFamily="34" charset="0"/>
                <a:ea typeface="Batang" pitchFamily="18" charset="-127"/>
              </a:rPr>
              <a:t>(Gal. 6:3)</a:t>
            </a:r>
            <a:endParaRPr lang="en-US" sz="2400" i="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Feel we are better than others – have the corner on deep piety</a:t>
            </a: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
        <p:nvSpPr>
          <p:cNvPr id="11" name="Bevel 10"/>
          <p:cNvSpPr/>
          <p:nvPr/>
        </p:nvSpPr>
        <p:spPr>
          <a:xfrm>
            <a:off x="533400" y="6019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Marital Discord</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7"/>
            </a:pPr>
            <a:r>
              <a:rPr lang="en-US" sz="2800" b="1" dirty="0">
                <a:solidFill>
                  <a:prstClr val="white"/>
                </a:solidFill>
                <a:effectLst>
                  <a:outerShdw blurRad="38100" dist="38100" dir="2700000" algn="tl">
                    <a:srgbClr val="000000">
                      <a:alpha val="43137"/>
                    </a:srgbClr>
                  </a:outerShdw>
                </a:effectLst>
                <a:latin typeface="Arial Narrow" pitchFamily="34" charset="0"/>
              </a:rPr>
              <a:t> Marital Discord</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200876"/>
          </a:xfrm>
          <a:prstGeom prst="rect">
            <a:avLst/>
          </a:prstGeom>
          <a:solidFill>
            <a:schemeClr val="tx1"/>
          </a:solid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respect for mate – hinders prayer</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(1 Pet. 3:7)</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 Merely fail to give proper honor</a:t>
            </a:r>
          </a:p>
          <a:p>
            <a:pPr marL="914400" lvl="1" indent="-457200">
              <a:buFont typeface="+mj-lt"/>
              <a:buAutoNum type="arabicPeriod"/>
            </a:pPr>
            <a:r>
              <a:rPr lang="en-US" sz="2400" i="1" dirty="0">
                <a:solidFill>
                  <a:schemeClr val="bg1"/>
                </a:solidFill>
                <a:latin typeface="Arial Narrow" pitchFamily="34" charset="0"/>
                <a:ea typeface="Batang" pitchFamily="18" charset="-127"/>
              </a:rPr>
              <a:t> Doesn’t have to commit adultery, divorce or abuse her…</a:t>
            </a:r>
          </a:p>
          <a:p>
            <a:pPr marL="457200" indent="-457200">
              <a:buFont typeface="+mj-lt"/>
              <a:buAutoNum type="alphaU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Context of 1 Peter 3:7</a:t>
            </a:r>
          </a:p>
          <a:p>
            <a:pPr marL="914400" lvl="1" indent="-457200">
              <a:buFont typeface="+mj-lt"/>
              <a:buAutoNum type="arabicPeriod"/>
            </a:pPr>
            <a:r>
              <a:rPr lang="en-US" sz="2400" i="1" dirty="0">
                <a:solidFill>
                  <a:schemeClr val="bg1"/>
                </a:solidFill>
                <a:latin typeface="Arial Narrow" pitchFamily="34" charset="0"/>
                <a:ea typeface="Batang" pitchFamily="18" charset="-127"/>
              </a:rPr>
              <a:t>Wife being submissive to his leadership </a:t>
            </a:r>
            <a:r>
              <a:rPr lang="en-US" sz="2400" i="1" dirty="0">
                <a:solidFill>
                  <a:srgbClr val="FFC000"/>
                </a:solidFill>
                <a:latin typeface="Arial Narrow" pitchFamily="34" charset="0"/>
                <a:ea typeface="Batang" pitchFamily="18" charset="-127"/>
              </a:rPr>
              <a:t>(vv. 1-6)</a:t>
            </a:r>
          </a:p>
          <a:p>
            <a:pPr marL="914400" lvl="1" indent="-457200">
              <a:buFont typeface="+mj-lt"/>
              <a:buAutoNum type="arabicPeriod"/>
            </a:pPr>
            <a:r>
              <a:rPr lang="en-US" sz="2400" i="1" dirty="0">
                <a:solidFill>
                  <a:schemeClr val="bg1"/>
                </a:solidFill>
                <a:latin typeface="Arial Narrow" pitchFamily="34" charset="0"/>
                <a:ea typeface="Batang" pitchFamily="18" charset="-127"/>
              </a:rPr>
              <a:t>Dwelling with wife with understanding </a:t>
            </a:r>
            <a:r>
              <a:rPr lang="en-US" sz="2400" i="1" dirty="0">
                <a:solidFill>
                  <a:srgbClr val="FFC000"/>
                </a:solidFill>
                <a:latin typeface="Arial Narrow" pitchFamily="34" charset="0"/>
                <a:ea typeface="Batang" pitchFamily="18" charset="-127"/>
              </a:rPr>
              <a:t>(v. 7)</a:t>
            </a:r>
          </a:p>
          <a:p>
            <a:pPr marL="914400" lvl="1" indent="-457200">
              <a:buFont typeface="+mj-lt"/>
              <a:buAutoNum type="arabicPeriod"/>
            </a:pPr>
            <a:r>
              <a:rPr lang="en-US" sz="2400" i="1" dirty="0">
                <a:solidFill>
                  <a:schemeClr val="bg1"/>
                </a:solidFill>
                <a:latin typeface="Arial Narrow" pitchFamily="34" charset="0"/>
                <a:ea typeface="Batang" pitchFamily="18" charset="-127"/>
              </a:rPr>
              <a:t>Honoring his wife </a:t>
            </a:r>
            <a:r>
              <a:rPr lang="en-US" sz="2400" i="1" dirty="0">
                <a:solidFill>
                  <a:srgbClr val="FFC000"/>
                </a:solidFill>
                <a:latin typeface="Arial Narrow" pitchFamily="34" charset="0"/>
                <a:ea typeface="Batang" pitchFamily="18" charset="-127"/>
              </a:rPr>
              <a:t>(v. 7)</a:t>
            </a:r>
          </a:p>
          <a:p>
            <a:pPr marL="914400" lvl="1" indent="-457200">
              <a:buFont typeface="+mj-lt"/>
              <a:buAutoNum type="arabicPeriod"/>
            </a:pPr>
            <a:r>
              <a:rPr lang="en-US" sz="2400" i="1" dirty="0">
                <a:solidFill>
                  <a:schemeClr val="bg1"/>
                </a:solidFill>
                <a:latin typeface="Arial Narrow" pitchFamily="34" charset="0"/>
                <a:ea typeface="Batang" pitchFamily="18" charset="-127"/>
              </a:rPr>
              <a:t>Treating her as an equal </a:t>
            </a:r>
            <a:r>
              <a:rPr lang="en-US" sz="2400" i="1" dirty="0">
                <a:solidFill>
                  <a:srgbClr val="FFC000"/>
                </a:solidFill>
                <a:latin typeface="Arial Narrow" pitchFamily="34" charset="0"/>
                <a:ea typeface="Batang" pitchFamily="18" charset="-127"/>
              </a:rPr>
              <a:t>(v. 7)</a:t>
            </a: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p:cTn id="49"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7"/>
            </a:pPr>
            <a:r>
              <a:rPr lang="en-US" sz="2800" b="1" dirty="0">
                <a:solidFill>
                  <a:prstClr val="white"/>
                </a:solidFill>
                <a:effectLst>
                  <a:outerShdw blurRad="38100" dist="38100" dir="2700000" algn="tl">
                    <a:srgbClr val="000000">
                      <a:alpha val="43137"/>
                    </a:srgbClr>
                  </a:outerShdw>
                </a:effectLst>
                <a:latin typeface="Arial Narrow" pitchFamily="34" charset="0"/>
              </a:rPr>
              <a:t> Marital Discord</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985433"/>
          </a:xfrm>
          <a:prstGeom prst="rect">
            <a:avLst/>
          </a:prstGeom>
          <a:solidFill>
            <a:schemeClr val="tx1"/>
          </a:solid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respect for mate – hinders prayer</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(1 Pet. 3:7)</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Context of 1 Peter 3:7</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Could your marriage be hindering your prayers?</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loving mate as should (Eph. 5:25-33)</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fulfilling responsibilities (Tit. 2:5; 1 Tim. 5:8)</a:t>
            </a:r>
          </a:p>
          <a:p>
            <a:pPr marL="914400" lvl="1" indent="-457200">
              <a:buFont typeface="+mj-lt"/>
              <a:buAutoNum type="arabicPeriod"/>
            </a:pPr>
            <a:r>
              <a:rPr lang="en-US" sz="2400" i="1" dirty="0">
                <a:solidFill>
                  <a:schemeClr val="bg1"/>
                </a:solidFill>
                <a:latin typeface="Arial Narrow" pitchFamily="34" charset="0"/>
                <a:ea typeface="Batang" pitchFamily="18" charset="-127"/>
              </a:rPr>
              <a:t>By bickering, fighting (1 Cor. 13:1-7)</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living within roles (Eph. 5:25-33)</a:t>
            </a:r>
          </a:p>
        </p:txBody>
      </p:sp>
    </p:spTree>
    <p:extLst>
      <p:ext uri="{BB962C8B-B14F-4D97-AF65-F5344CB8AC3E}">
        <p14:creationId xmlns:p14="http://schemas.microsoft.com/office/powerpoint/2010/main" val="5545835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
        <p:nvSpPr>
          <p:cNvPr id="11" name="Bevel 10"/>
          <p:cNvSpPr/>
          <p:nvPr/>
        </p:nvSpPr>
        <p:spPr>
          <a:xfrm>
            <a:off x="533400" y="6019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Marital Discord</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3555" y="282476"/>
            <a:ext cx="4919645" cy="230832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Let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w="11430"/>
                <a:solidFill>
                  <a:srgbClr val="F8F8F8"/>
                </a:solidFill>
                <a:effectLst>
                  <a:outerShdw blurRad="25400" algn="tl" rotWithShape="0">
                    <a:srgbClr val="000000">
                      <a:alpha val="43000"/>
                    </a:srgbClr>
                  </a:outerShdw>
                </a:effectLst>
                <a:uLnTx/>
                <a:uFillTx/>
                <a:latin typeface="Tempus Sans ITC" pitchFamily="82" charset="0"/>
                <a:ea typeface="+mn-ea"/>
                <a:cs typeface="+mn-cs"/>
              </a:rPr>
              <a:t>Pray</a:t>
            </a:r>
          </a:p>
        </p:txBody>
      </p:sp>
      <p:sp>
        <p:nvSpPr>
          <p:cNvPr id="3" name="TextBox 2"/>
          <p:cNvSpPr txBox="1"/>
          <p:nvPr/>
        </p:nvSpPr>
        <p:spPr>
          <a:xfrm>
            <a:off x="609600" y="2852678"/>
            <a:ext cx="8001000" cy="286232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Why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What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How God’s People Pray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00B0F0"/>
                </a:solidFill>
                <a:effectLst/>
                <a:uLnTx/>
                <a:uFillTx/>
                <a:latin typeface="Tempus Sans ITC" pitchFamily="82" charset="0"/>
                <a:ea typeface="+mn-ea"/>
                <a:cs typeface="+mn-cs"/>
              </a:rPr>
              <a:t> Satan Hinders Prayers of God’s People</a:t>
            </a:r>
          </a:p>
        </p:txBody>
      </p:sp>
      <p:pic>
        <p:nvPicPr>
          <p:cNvPr id="6146" name="Picture 2" descr="https://www.worshipoutlet.com/pagesource/images/Image/175_SermonSerie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23850" y="381000"/>
            <a:ext cx="17335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09718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gtEl>
                                        <p:attrNameLst>
                                          <p:attrName>style.color</p:attrName>
                                        </p:attrNameLst>
                                      </p:cBhvr>
                                      <p:to>
                                        <p:clrVal>
                                          <a:srgbClr val="FFFF00"/>
                                        </p:clrVal>
                                      </p:to>
                                    </p:set>
                                    <p:set>
                                      <p:cBhvr>
                                        <p:cTn id="7" dur="500" fill="hold"/>
                                        <p:tgtEl>
                                          <p:spTgt spid="3"/>
                                        </p:tgtEl>
                                        <p:attrNameLst>
                                          <p:attrName>fillcolor</p:attrName>
                                        </p:attrNameLst>
                                      </p:cBhvr>
                                      <p:to>
                                        <p:clrVal>
                                          <a:srgbClr val="FFFF00"/>
                                        </p:clrVal>
                                      </p:to>
                                    </p:set>
                                    <p:set>
                                      <p:cBhvr>
                                        <p:cTn id="8"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err="1" smtClean="0">
            <a:solidFill>
              <a:schemeClr val="bg1"/>
            </a:solidFill>
          </a:defRPr>
        </a:defPPr>
      </a:lstStyle>
    </a:txDef>
  </a:objectDefaults>
  <a:extraClrScheme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6465</TotalTime>
  <Words>1271</Words>
  <Application>Microsoft Office PowerPoint</Application>
  <PresentationFormat>On-screen Show (4:3)</PresentationFormat>
  <Paragraphs>231</Paragraphs>
  <Slides>30</Slides>
  <Notes>0</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30</vt:i4>
      </vt:variant>
    </vt:vector>
  </HeadingPairs>
  <TitlesOfParts>
    <vt:vector size="48" baseType="lpstr">
      <vt:lpstr>Tempus Sans ITC</vt:lpstr>
      <vt:lpstr>Times New Roman</vt:lpstr>
      <vt:lpstr>Calibri</vt:lpstr>
      <vt:lpstr>Arial Narrow</vt:lpstr>
      <vt:lpstr>Arial</vt:lpstr>
      <vt:lpstr>Courier New</vt:lpstr>
      <vt:lpstr>1_Office Theme</vt:lpstr>
      <vt:lpstr>2_Office Theme</vt:lpstr>
      <vt:lpstr>3_Office Theme</vt:lpstr>
      <vt:lpstr>4_Office Theme</vt:lpstr>
      <vt:lpstr>5_Office Theme</vt:lpstr>
      <vt:lpstr>7_Office Theme</vt:lpstr>
      <vt:lpstr>10_Office Theme</vt:lpstr>
      <vt:lpstr>11_Office Theme</vt:lpstr>
      <vt:lpstr>15_Office Theme</vt:lpstr>
      <vt:lpstr>16_Office Theme</vt:lpstr>
      <vt:lpstr>17_Office Theme</vt:lpstr>
      <vt:lpstr>18_Office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132</cp:revision>
  <dcterms:created xsi:type="dcterms:W3CDTF">2012-10-26T02:37:48Z</dcterms:created>
  <dcterms:modified xsi:type="dcterms:W3CDTF">2023-02-12T21:44:34Z</dcterms:modified>
</cp:coreProperties>
</file>