
<file path=[Content_Types].xml><?xml version="1.0" encoding="utf-8"?>
<Types xmlns="http://schemas.openxmlformats.org/package/2006/content-types">
  <Default Extension="bin" ContentType="application/vnd.openxmlformats-officedocument.oleObject"/>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1"/>
  </p:notesMasterIdLst>
  <p:handoutMasterIdLst>
    <p:handoutMasterId r:id="rId52"/>
  </p:handoutMasterIdLst>
  <p:sldIdLst>
    <p:sldId id="256" r:id="rId2"/>
    <p:sldId id="290" r:id="rId3"/>
    <p:sldId id="308" r:id="rId4"/>
    <p:sldId id="258" r:id="rId5"/>
    <p:sldId id="325" r:id="rId6"/>
    <p:sldId id="291" r:id="rId7"/>
    <p:sldId id="292" r:id="rId8"/>
    <p:sldId id="293" r:id="rId9"/>
    <p:sldId id="294" r:id="rId10"/>
    <p:sldId id="295" r:id="rId11"/>
    <p:sldId id="296" r:id="rId12"/>
    <p:sldId id="297" r:id="rId13"/>
    <p:sldId id="298" r:id="rId14"/>
    <p:sldId id="299" r:id="rId15"/>
    <p:sldId id="300" r:id="rId16"/>
    <p:sldId id="301" r:id="rId17"/>
    <p:sldId id="326" r:id="rId18"/>
    <p:sldId id="309" r:id="rId19"/>
    <p:sldId id="310" r:id="rId20"/>
    <p:sldId id="311" r:id="rId21"/>
    <p:sldId id="312" r:id="rId22"/>
    <p:sldId id="313" r:id="rId23"/>
    <p:sldId id="314" r:id="rId24"/>
    <p:sldId id="315" r:id="rId25"/>
    <p:sldId id="316" r:id="rId26"/>
    <p:sldId id="317" r:id="rId27"/>
    <p:sldId id="318" r:id="rId28"/>
    <p:sldId id="327" r:id="rId29"/>
    <p:sldId id="319" r:id="rId30"/>
    <p:sldId id="328" r:id="rId31"/>
    <p:sldId id="320" r:id="rId32"/>
    <p:sldId id="321" r:id="rId33"/>
    <p:sldId id="322" r:id="rId34"/>
    <p:sldId id="323" r:id="rId35"/>
    <p:sldId id="324" r:id="rId36"/>
    <p:sldId id="288" r:id="rId37"/>
    <p:sldId id="340" r:id="rId38"/>
    <p:sldId id="331" r:id="rId39"/>
    <p:sldId id="332" r:id="rId40"/>
    <p:sldId id="333" r:id="rId41"/>
    <p:sldId id="336" r:id="rId42"/>
    <p:sldId id="341" r:id="rId43"/>
    <p:sldId id="334" r:id="rId44"/>
    <p:sldId id="338" r:id="rId45"/>
    <p:sldId id="339" r:id="rId46"/>
    <p:sldId id="342" r:id="rId47"/>
    <p:sldId id="337" r:id="rId48"/>
    <p:sldId id="335" r:id="rId49"/>
    <p:sldId id="329" r:id="rId50"/>
  </p:sldIdLst>
  <p:sldSz cx="12192000" cy="6858000"/>
  <p:notesSz cx="7004050" cy="9290050"/>
  <p:embeddedFontLst>
    <p:embeddedFont>
      <p:font typeface="Arial Narrow" panose="020B0606020202030204" pitchFamily="34" charset="0"/>
      <p:regular r:id="rId53"/>
      <p:bold r:id="rId54"/>
      <p:italic r:id="rId55"/>
      <p:boldItalic r:id="rId56"/>
    </p:embeddedFont>
    <p:embeddedFont>
      <p:font typeface="Arial Rounded MT Bold" panose="020F0704030504030204" pitchFamily="34" charset="0"/>
      <p:regular r:id="rId57"/>
    </p:embeddedFont>
    <p:embeddedFont>
      <p:font typeface="Calibri" panose="020F0502020204030204" pitchFamily="34" charset="0"/>
      <p:regular r:id="rId58"/>
      <p:bold r:id="rId59"/>
      <p:italic r:id="rId60"/>
      <p:boldItalic r:id="rId61"/>
    </p:embeddedFont>
    <p:embeddedFont>
      <p:font typeface="Comic Sans MS" panose="030F0702030302020204" pitchFamily="66" charset="0"/>
      <p:regular r:id="rId62"/>
      <p:bold r:id="rId63"/>
      <p:italic r:id="rId64"/>
      <p:boldItalic r:id="rId65"/>
    </p:embeddedFont>
    <p:embeddedFont>
      <p:font typeface="DomCasual" panose="020B0500000000000000"/>
      <p:regular r:id="rId6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00800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4A748C-D5BC-48E3-A35E-49EC7A5038B9}" v="103" dt="2023-12-10T21:15:21.5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75" autoAdjust="0"/>
    <p:restoredTop sz="94660"/>
  </p:normalViewPr>
  <p:slideViewPr>
    <p:cSldViewPr>
      <p:cViewPr varScale="1">
        <p:scale>
          <a:sx n="75" d="100"/>
          <a:sy n="75" d="100"/>
        </p:scale>
        <p:origin x="326" y="43"/>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1.fntdata"/><Relationship Id="rId68" Type="http://schemas.openxmlformats.org/officeDocument/2006/relationships/viewProps" Target="viewProps.xml"/><Relationship Id="rId7" Type="http://schemas.openxmlformats.org/officeDocument/2006/relationships/slide" Target="slides/slide6.xml"/><Relationship Id="rId71"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font" Target="fonts/font6.fntdata"/><Relationship Id="rId66" Type="http://schemas.openxmlformats.org/officeDocument/2006/relationships/font" Target="fonts/font14.fntdata"/><Relationship Id="rId5" Type="http://schemas.openxmlformats.org/officeDocument/2006/relationships/slide" Target="slides/slide4.xml"/><Relationship Id="rId61" Type="http://schemas.openxmlformats.org/officeDocument/2006/relationships/font" Target="fonts/font9.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64" Type="http://schemas.openxmlformats.org/officeDocument/2006/relationships/font" Target="fonts/font12.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7.fntdata"/><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2.fntdata"/><Relationship Id="rId62" Type="http://schemas.openxmlformats.org/officeDocument/2006/relationships/font" Target="fonts/font10.fntdata"/><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5.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60" Type="http://schemas.openxmlformats.org/officeDocument/2006/relationships/font" Target="fonts/font8.fntdata"/><Relationship Id="rId65"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font" Target="fonts/font3.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403" cy="46515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67077" y="0"/>
            <a:ext cx="3035403" cy="465158"/>
          </a:xfrm>
          <a:prstGeom prst="rect">
            <a:avLst/>
          </a:prstGeom>
        </p:spPr>
        <p:txBody>
          <a:bodyPr vert="horz" lIns="91440" tIns="45720" rIns="91440" bIns="45720" rtlCol="0"/>
          <a:lstStyle>
            <a:lvl1pPr algn="r">
              <a:defRPr sz="1200"/>
            </a:lvl1pPr>
          </a:lstStyle>
          <a:p>
            <a:fld id="{17AA26F0-7A68-4CA7-88B5-4428F579BADF}" type="datetimeFigureOut">
              <a:rPr lang="en-US" smtClean="0"/>
              <a:t>12/10/2023</a:t>
            </a:fld>
            <a:endParaRPr lang="en-US"/>
          </a:p>
        </p:txBody>
      </p:sp>
      <p:sp>
        <p:nvSpPr>
          <p:cNvPr id="4" name="Footer Placeholder 3"/>
          <p:cNvSpPr>
            <a:spLocks noGrp="1"/>
          </p:cNvSpPr>
          <p:nvPr>
            <p:ph type="ftr" sz="quarter" idx="2"/>
          </p:nvPr>
        </p:nvSpPr>
        <p:spPr>
          <a:xfrm>
            <a:off x="0" y="8823255"/>
            <a:ext cx="3035403" cy="46515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67077" y="8823255"/>
            <a:ext cx="3035403" cy="465158"/>
          </a:xfrm>
          <a:prstGeom prst="rect">
            <a:avLst/>
          </a:prstGeom>
        </p:spPr>
        <p:txBody>
          <a:bodyPr vert="horz" lIns="91440" tIns="45720" rIns="91440" bIns="45720" rtlCol="0" anchor="b"/>
          <a:lstStyle>
            <a:lvl1pPr algn="r">
              <a:defRPr sz="1200"/>
            </a:lvl1pPr>
          </a:lstStyle>
          <a:p>
            <a:fld id="{E43CEC7D-98AC-4461-8776-3F02AC55F645}" type="slidenum">
              <a:rPr lang="en-US" smtClean="0"/>
              <a:t>‹#›</a:t>
            </a:fld>
            <a:endParaRPr lang="en-US"/>
          </a:p>
        </p:txBody>
      </p:sp>
    </p:spTree>
    <p:extLst>
      <p:ext uri="{BB962C8B-B14F-4D97-AF65-F5344CB8AC3E}">
        <p14:creationId xmlns:p14="http://schemas.microsoft.com/office/powerpoint/2010/main" val="23693996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9" cy="464503"/>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67341" y="0"/>
            <a:ext cx="3035089" cy="464503"/>
          </a:xfrm>
          <a:prstGeom prst="rect">
            <a:avLst/>
          </a:prstGeom>
        </p:spPr>
        <p:txBody>
          <a:bodyPr vert="horz" lIns="91440" tIns="45720" rIns="91440" bIns="45720" rtlCol="0"/>
          <a:lstStyle>
            <a:lvl1pPr algn="r">
              <a:defRPr sz="1200"/>
            </a:lvl1pPr>
          </a:lstStyle>
          <a:p>
            <a:fld id="{D9D9AA16-9069-4840-9DAF-F552EC3AF824}" type="datetimeFigureOut">
              <a:rPr lang="en-US" smtClean="0"/>
              <a:pPr/>
              <a:t>12/10/2023</a:t>
            </a:fld>
            <a:endParaRPr lang="en-US" dirty="0"/>
          </a:p>
        </p:txBody>
      </p:sp>
      <p:sp>
        <p:nvSpPr>
          <p:cNvPr id="4" name="Slide Image Placeholder 3"/>
          <p:cNvSpPr>
            <a:spLocks noGrp="1" noRot="1" noChangeAspect="1"/>
          </p:cNvSpPr>
          <p:nvPr>
            <p:ph type="sldImg" idx="2"/>
          </p:nvPr>
        </p:nvSpPr>
        <p:spPr>
          <a:xfrm>
            <a:off x="404813" y="695325"/>
            <a:ext cx="6194425" cy="348456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0405" y="4412775"/>
            <a:ext cx="5603240" cy="418052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5"/>
            <a:ext cx="3035089" cy="464503"/>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67341" y="8823935"/>
            <a:ext cx="3035089" cy="464503"/>
          </a:xfrm>
          <a:prstGeom prst="rect">
            <a:avLst/>
          </a:prstGeom>
        </p:spPr>
        <p:txBody>
          <a:bodyPr vert="horz" lIns="91440" tIns="45720" rIns="91440" bIns="45720" rtlCol="0" anchor="b"/>
          <a:lstStyle>
            <a:lvl1pPr algn="r">
              <a:defRPr sz="1200"/>
            </a:lvl1pPr>
          </a:lstStyle>
          <a:p>
            <a:fld id="{11E7BE8B-FA62-4945-A4D8-5C3DF5134008}" type="slidenum">
              <a:rPr lang="en-US" smtClean="0"/>
              <a:pPr/>
              <a:t>‹#›</a:t>
            </a:fld>
            <a:endParaRPr lang="en-US" dirty="0"/>
          </a:p>
        </p:txBody>
      </p:sp>
    </p:spTree>
    <p:extLst>
      <p:ext uri="{BB962C8B-B14F-4D97-AF65-F5344CB8AC3E}">
        <p14:creationId xmlns:p14="http://schemas.microsoft.com/office/powerpoint/2010/main" val="1347465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5D35B3-1EBD-479A-8279-73552C1D6955}" type="slidenum">
              <a:rPr lang="en-US"/>
              <a:pPr/>
              <a:t>19</a:t>
            </a:fld>
            <a:endParaRPr lang="en-US"/>
          </a:p>
        </p:txBody>
      </p:sp>
      <p:sp>
        <p:nvSpPr>
          <p:cNvPr id="36866" name="Rectangle 2"/>
          <p:cNvSpPr>
            <a:spLocks noGrp="1" noRot="1" noChangeAspect="1" noChangeArrowheads="1" noTextEdit="1"/>
          </p:cNvSpPr>
          <p:nvPr>
            <p:ph type="sldImg"/>
          </p:nvPr>
        </p:nvSpPr>
        <p:spPr>
          <a:xfrm>
            <a:off x="404813" y="695325"/>
            <a:ext cx="6194425" cy="3484563"/>
          </a:xfrm>
          <a:ln/>
        </p:spPr>
      </p:sp>
      <p:sp>
        <p:nvSpPr>
          <p:cNvPr id="36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4813" y="695325"/>
            <a:ext cx="6194425" cy="3484563"/>
          </a:xfrm>
        </p:spPr>
      </p:sp>
      <p:sp>
        <p:nvSpPr>
          <p:cNvPr id="3" name="Notes Placeholder 2"/>
          <p:cNvSpPr>
            <a:spLocks noGrp="1"/>
          </p:cNvSpPr>
          <p:nvPr>
            <p:ph type="body" idx="1"/>
          </p:nvPr>
        </p:nvSpPr>
        <p:spPr/>
        <p:txBody>
          <a:bodyPr>
            <a:normAutofit/>
          </a:bodyPr>
          <a:lstStyle/>
          <a:p>
            <a:r>
              <a:rPr lang="en-US" dirty="0"/>
              <a:t>American Ency.</a:t>
            </a:r>
            <a:r>
              <a:rPr lang="en-US" baseline="0" dirty="0"/>
              <a:t> Vol. 5, p. 62</a:t>
            </a:r>
            <a:endParaRPr lang="en-US" dirty="0"/>
          </a:p>
        </p:txBody>
      </p:sp>
      <p:sp>
        <p:nvSpPr>
          <p:cNvPr id="4" name="Slide Number Placeholder 3"/>
          <p:cNvSpPr>
            <a:spLocks noGrp="1"/>
          </p:cNvSpPr>
          <p:nvPr>
            <p:ph type="sldNum" sz="quarter" idx="10"/>
          </p:nvPr>
        </p:nvSpPr>
        <p:spPr/>
        <p:txBody>
          <a:bodyPr/>
          <a:lstStyle/>
          <a:p>
            <a:fld id="{11E7BE8B-FA62-4945-A4D8-5C3DF5134008}" type="slidenum">
              <a:rPr lang="en-US" smtClean="0"/>
              <a:pPr/>
              <a:t>24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4813" y="695325"/>
            <a:ext cx="6194425" cy="3484563"/>
          </a:xfrm>
        </p:spPr>
      </p:sp>
      <p:sp>
        <p:nvSpPr>
          <p:cNvPr id="3" name="Notes Placeholder 2"/>
          <p:cNvSpPr>
            <a:spLocks noGrp="1"/>
          </p:cNvSpPr>
          <p:nvPr>
            <p:ph type="body" idx="1"/>
          </p:nvPr>
        </p:nvSpPr>
        <p:spPr/>
        <p:txBody>
          <a:bodyPr>
            <a:normAutofit/>
          </a:bodyPr>
          <a:lstStyle/>
          <a:p>
            <a:r>
              <a:rPr lang="en-US" dirty="0"/>
              <a:t>American Ency.</a:t>
            </a:r>
            <a:r>
              <a:rPr lang="en-US" baseline="0" dirty="0"/>
              <a:t> Vol. 5, p. </a:t>
            </a:r>
            <a:r>
              <a:rPr lang="en-US" baseline="0"/>
              <a:t>62</a:t>
            </a:r>
            <a:endParaRPr lang="en-US"/>
          </a:p>
        </p:txBody>
      </p:sp>
      <p:sp>
        <p:nvSpPr>
          <p:cNvPr id="4" name="Slide Number Placeholder 3"/>
          <p:cNvSpPr>
            <a:spLocks noGrp="1"/>
          </p:cNvSpPr>
          <p:nvPr>
            <p:ph type="sldNum" sz="quarter" idx="10"/>
          </p:nvPr>
        </p:nvSpPr>
        <p:spPr/>
        <p:txBody>
          <a:bodyPr/>
          <a:lstStyle/>
          <a:p>
            <a:fld id="{11E7BE8B-FA62-4945-A4D8-5C3DF5134008}" type="slidenum">
              <a:rPr lang="en-US" smtClean="0"/>
              <a:pPr/>
              <a:t>25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4813" y="695325"/>
            <a:ext cx="6194425" cy="3484563"/>
          </a:xfrm>
        </p:spPr>
      </p:sp>
      <p:sp>
        <p:nvSpPr>
          <p:cNvPr id="3" name="Notes Placeholder 2"/>
          <p:cNvSpPr>
            <a:spLocks noGrp="1"/>
          </p:cNvSpPr>
          <p:nvPr>
            <p:ph type="body" idx="1"/>
          </p:nvPr>
        </p:nvSpPr>
        <p:spPr/>
        <p:txBody>
          <a:bodyPr>
            <a:normAutofit/>
          </a:bodyPr>
          <a:lstStyle/>
          <a:p>
            <a:r>
              <a:rPr lang="en-US" dirty="0"/>
              <a:t>American Ency.</a:t>
            </a:r>
            <a:r>
              <a:rPr lang="en-US" baseline="0" dirty="0"/>
              <a:t> Vol. 5, p. 62</a:t>
            </a:r>
            <a:endParaRPr lang="en-US" dirty="0"/>
          </a:p>
        </p:txBody>
      </p:sp>
      <p:sp>
        <p:nvSpPr>
          <p:cNvPr id="4" name="Slide Number Placeholder 3"/>
          <p:cNvSpPr>
            <a:spLocks noGrp="1"/>
          </p:cNvSpPr>
          <p:nvPr>
            <p:ph type="sldNum" sz="quarter" idx="10"/>
          </p:nvPr>
        </p:nvSpPr>
        <p:spPr/>
        <p:txBody>
          <a:bodyPr/>
          <a:lstStyle/>
          <a:p>
            <a:fld id="{11E7BE8B-FA62-4945-A4D8-5C3DF5134008}" type="slidenum">
              <a:rPr lang="en-US" smtClean="0"/>
              <a:pPr/>
              <a:t>26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4813" y="695325"/>
            <a:ext cx="6194425" cy="3484563"/>
          </a:xfrm>
        </p:spPr>
      </p:sp>
      <p:sp>
        <p:nvSpPr>
          <p:cNvPr id="3" name="Notes Placeholder 2"/>
          <p:cNvSpPr>
            <a:spLocks noGrp="1"/>
          </p:cNvSpPr>
          <p:nvPr>
            <p:ph type="body" idx="1"/>
          </p:nvPr>
        </p:nvSpPr>
        <p:spPr/>
        <p:txBody>
          <a:bodyPr>
            <a:normAutofit/>
          </a:bodyPr>
          <a:lstStyle/>
          <a:p>
            <a:r>
              <a:rPr lang="en-US" dirty="0"/>
              <a:t>American Ency.</a:t>
            </a:r>
            <a:r>
              <a:rPr lang="en-US" baseline="0" dirty="0"/>
              <a:t> Vol. 5, p. 62</a:t>
            </a:r>
            <a:endParaRPr lang="en-US" dirty="0"/>
          </a:p>
        </p:txBody>
      </p:sp>
      <p:sp>
        <p:nvSpPr>
          <p:cNvPr id="4" name="Slide Number Placeholder 3"/>
          <p:cNvSpPr>
            <a:spLocks noGrp="1"/>
          </p:cNvSpPr>
          <p:nvPr>
            <p:ph type="sldNum" sz="quarter" idx="10"/>
          </p:nvPr>
        </p:nvSpPr>
        <p:spPr/>
        <p:txBody>
          <a:bodyPr/>
          <a:lstStyle/>
          <a:p>
            <a:fld id="{11E7BE8B-FA62-4945-A4D8-5C3DF5134008}" type="slidenum">
              <a:rPr lang="en-US" smtClean="0"/>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BFFDC2A-0A1D-4E83-BFD7-AACB7CA907D8}" type="datetimeFigureOut">
              <a:rPr lang="en-US" smtClean="0"/>
              <a:pPr/>
              <a:t>12/10/2023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544531-958E-47E3-9F5B-010CB24C7BBB}"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FFDC2A-0A1D-4E83-BFD7-AACB7CA907D8}" type="datetimeFigureOut">
              <a:rPr lang="en-US" smtClean="0"/>
              <a:pPr/>
              <a:t>12/10/2023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544531-958E-47E3-9F5B-010CB24C7BBB}"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6" name="Rectangle 5"/>
          <p:cNvSpPr/>
          <p:nvPr userDrawn="1"/>
        </p:nvSpPr>
        <p:spPr>
          <a:xfrm>
            <a:off x="0" y="0"/>
            <a:ext cx="21336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Rectangle 4"/>
          <p:cNvSpPr/>
          <p:nvPr userDrawn="1"/>
        </p:nvSpPr>
        <p:spPr>
          <a:xfrm>
            <a:off x="0" y="914400"/>
            <a:ext cx="12192000" cy="1524000"/>
          </a:xfrm>
          <a:prstGeom prst="rect">
            <a:avLst/>
          </a:prstGeom>
          <a:solidFill>
            <a:srgbClr val="0080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p:cNvSpPr/>
          <p:nvPr userDrawn="1"/>
        </p:nvSpPr>
        <p:spPr>
          <a:xfrm>
            <a:off x="3149600" y="914400"/>
            <a:ext cx="7823200" cy="1446550"/>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8800" b="1" cap="none" spc="0" dirty="0">
                <a:ln w="50800"/>
                <a:solidFill>
                  <a:schemeClr val="bg1">
                    <a:shade val="50000"/>
                  </a:schemeClr>
                </a:solidFill>
                <a:effectLst>
                  <a:outerShdw blurRad="50800" dist="38100" dir="5400000" algn="t" rotWithShape="0">
                    <a:prstClr val="black">
                      <a:alpha val="40000"/>
                    </a:prstClr>
                  </a:outerShdw>
                  <a:reflection blurRad="6350" stA="55000" endA="300" endPos="45500" dir="5400000" sy="-100000" algn="bl" rotWithShape="0"/>
                </a:effectLst>
              </a:rPr>
              <a:t>Christmas</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christmasribbon.jpg"/>
          <p:cNvPicPr>
            <a:picLocks noChangeAspect="1"/>
          </p:cNvPicPr>
          <p:nvPr userDrawn="1"/>
        </p:nvPicPr>
        <p:blipFill>
          <a:blip r:embed="rId2"/>
          <a:stretch>
            <a:fillRect/>
          </a:stretch>
        </p:blipFill>
        <p:spPr>
          <a:xfrm flipV="1">
            <a:off x="0" y="-2"/>
            <a:ext cx="12192000" cy="685800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6" name="Rectangle 5"/>
          <p:cNvSpPr/>
          <p:nvPr userDrawn="1"/>
        </p:nvSpPr>
        <p:spPr>
          <a:xfrm>
            <a:off x="0" y="0"/>
            <a:ext cx="21336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3" name="Picture 12" descr="xmas1.jpg"/>
          <p:cNvPicPr>
            <a:picLocks noChangeAspect="1"/>
          </p:cNvPicPr>
          <p:nvPr userDrawn="1"/>
        </p:nvPicPr>
        <p:blipFill>
          <a:blip r:embed="rId2"/>
          <a:stretch>
            <a:fillRect/>
          </a:stretch>
        </p:blipFill>
        <p:spPr>
          <a:xfrm>
            <a:off x="1" y="228601"/>
            <a:ext cx="1968467" cy="1752600"/>
          </a:xfrm>
          <a:prstGeom prst="ellipse">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6" name="Rectangle 5"/>
          <p:cNvSpPr/>
          <p:nvPr userDrawn="1"/>
        </p:nvSpPr>
        <p:spPr>
          <a:xfrm>
            <a:off x="0" y="0"/>
            <a:ext cx="21336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4" name="Picture 3" descr="Picture1.png"/>
          <p:cNvPicPr>
            <a:picLocks noChangeAspect="1"/>
          </p:cNvPicPr>
          <p:nvPr userDrawn="1"/>
        </p:nvPicPr>
        <p:blipFill>
          <a:blip r:embed="rId2" cstate="print"/>
          <a:stretch>
            <a:fillRect/>
          </a:stretch>
        </p:blipFill>
        <p:spPr>
          <a:xfrm>
            <a:off x="1" y="381003"/>
            <a:ext cx="2032000" cy="1295399"/>
          </a:xfrm>
          <a:prstGeom prst="ellipse">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6" name="Rectangle 5"/>
          <p:cNvSpPr/>
          <p:nvPr userDrawn="1"/>
        </p:nvSpPr>
        <p:spPr>
          <a:xfrm>
            <a:off x="0" y="0"/>
            <a:ext cx="21336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4" name="Picture 3" descr="BellsCopper.gif"/>
          <p:cNvPicPr>
            <a:picLocks noChangeAspect="1"/>
          </p:cNvPicPr>
          <p:nvPr userDrawn="1"/>
        </p:nvPicPr>
        <p:blipFill>
          <a:blip r:embed="rId2"/>
          <a:stretch>
            <a:fillRect/>
          </a:stretch>
        </p:blipFill>
        <p:spPr>
          <a:xfrm>
            <a:off x="203202" y="152403"/>
            <a:ext cx="1790700" cy="3552825"/>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6" name="Rectangle 5"/>
          <p:cNvSpPr/>
          <p:nvPr userDrawn="1"/>
        </p:nvSpPr>
        <p:spPr>
          <a:xfrm>
            <a:off x="0" y="0"/>
            <a:ext cx="21336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 name="Picture 2" descr="Image result for salvation army">
            <a:extLst>
              <a:ext uri="{FF2B5EF4-FFF2-40B4-BE49-F238E27FC236}">
                <a16:creationId xmlns:a16="http://schemas.microsoft.com/office/drawing/2014/main" id="{7D58C025-460E-FE51-2294-1C9D106635E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4800" y="609600"/>
            <a:ext cx="1524000" cy="1774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0222461"/>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p:cNvSpPr/>
          <p:nvPr userDrawn="1"/>
        </p:nvSpPr>
        <p:spPr>
          <a:xfrm>
            <a:off x="0" y="0"/>
            <a:ext cx="21336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4" name="Picture 13" descr="santa_1024x678.gif"/>
          <p:cNvPicPr>
            <a:picLocks noChangeAspect="1"/>
          </p:cNvPicPr>
          <p:nvPr userDrawn="1"/>
        </p:nvPicPr>
        <p:blipFill>
          <a:blip r:embed="rId2"/>
          <a:stretch>
            <a:fillRect/>
          </a:stretch>
        </p:blipFill>
        <p:spPr>
          <a:xfrm>
            <a:off x="101600" y="228600"/>
            <a:ext cx="1930400" cy="1824228"/>
          </a:xfrm>
          <a:prstGeom prst="ellipse">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6" name="Rectangle 5"/>
          <p:cNvSpPr/>
          <p:nvPr userDrawn="1"/>
        </p:nvSpPr>
        <p:spPr>
          <a:xfrm>
            <a:off x="0" y="0"/>
            <a:ext cx="21336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4" name="Picture 3" descr="xmas2.jpg"/>
          <p:cNvPicPr>
            <a:picLocks noChangeAspect="1"/>
          </p:cNvPicPr>
          <p:nvPr userDrawn="1"/>
        </p:nvPicPr>
        <p:blipFill>
          <a:blip r:embed="rId2"/>
          <a:stretch>
            <a:fillRect/>
          </a:stretch>
        </p:blipFill>
        <p:spPr>
          <a:xfrm>
            <a:off x="304801" y="304800"/>
            <a:ext cx="1686603" cy="1981200"/>
          </a:xfrm>
          <a:prstGeom prst="ellipse">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FFDC2A-0A1D-4E83-BFD7-AACB7CA907D8}" type="datetimeFigureOut">
              <a:rPr lang="en-US" smtClean="0"/>
              <a:pPr/>
              <a:t>12/10/2023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544531-958E-47E3-9F5B-010CB24C7BBB}"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FFDC2A-0A1D-4E83-BFD7-AACB7CA907D8}" type="datetimeFigureOut">
              <a:rPr lang="en-US" smtClean="0"/>
              <a:pPr/>
              <a:t>12/10/2023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544531-958E-47E3-9F5B-010CB24C7BBB}"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FFDC2A-0A1D-4E83-BFD7-AACB7CA907D8}" type="datetimeFigureOut">
              <a:rPr lang="en-US" smtClean="0"/>
              <a:pPr/>
              <a:t>12/10/2023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544531-958E-47E3-9F5B-010CB24C7BBB}"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FFDC2A-0A1D-4E83-BFD7-AACB7CA907D8}" type="datetimeFigureOut">
              <a:rPr lang="en-US" smtClean="0"/>
              <a:pPr/>
              <a:t>12/10/2023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544531-958E-47E3-9F5B-010CB24C7BBB}"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FFDC2A-0A1D-4E83-BFD7-AACB7CA907D8}" type="datetimeFigureOut">
              <a:rPr lang="en-US" smtClean="0"/>
              <a:pPr/>
              <a:t>12/10/2023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544531-958E-47E3-9F5B-010CB24C7BBB}"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FFDC2A-0A1D-4E83-BFD7-AACB7CA907D8}" type="datetimeFigureOut">
              <a:rPr lang="en-US" smtClean="0"/>
              <a:pPr/>
              <a:t>12/10/2023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544531-958E-47E3-9F5B-010CB24C7BBB}" type="slidenum">
              <a:rPr lang="en-US" smtClean="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FFDC2A-0A1D-4E83-BFD7-AACB7CA907D8}" type="datetimeFigureOut">
              <a:rPr lang="en-US" smtClean="0"/>
              <a:pPr/>
              <a:t>12/10/2023</a:t>
            </a:fld>
            <a:endParaRPr lang="en-US" dirty="0"/>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544531-958E-47E3-9F5B-010CB24C7BB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4" r:id="rId4"/>
    <p:sldLayoutId id="2147483662" r:id="rId5"/>
    <p:sldLayoutId id="2147483665" r:id="rId6"/>
    <p:sldLayoutId id="2147483663" r:id="rId7"/>
    <p:sldLayoutId id="2147483666" r:id="rId8"/>
    <p:sldLayoutId id="2147483655" r:id="rId9"/>
    <p:sldLayoutId id="2147483660" r:id="rId10"/>
    <p:sldLayoutId id="2147483651" r:id="rId11"/>
    <p:sldLayoutId id="2147483656" r:id="rId12"/>
    <p:sldLayoutId id="2147483657" r:id="rId13"/>
    <p:sldLayoutId id="2147483652" r:id="rId14"/>
    <p:sldLayoutId id="2147483658" r:id="rId15"/>
    <p:sldLayoutId id="2147483659" r:id="rId16"/>
  </p:sldLayoutIdLst>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wmf"/><Relationship Id="rId7" Type="http://schemas.openxmlformats.org/officeDocument/2006/relationships/image" Target="../media/image12.wmf"/><Relationship Id="rId2" Type="http://schemas.openxmlformats.org/officeDocument/2006/relationships/oleObject" Target="../embeddings/oleObject1.bin"/><Relationship Id="rId1" Type="http://schemas.openxmlformats.org/officeDocument/2006/relationships/slideLayout" Target="../slideLayouts/slideLayout5.xml"/><Relationship Id="rId6" Type="http://schemas.openxmlformats.org/officeDocument/2006/relationships/image" Target="../media/image11.jpeg"/><Relationship Id="rId5" Type="http://schemas.openxmlformats.org/officeDocument/2006/relationships/image" Target="../media/image10.wmf"/><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18.wmf"/></Relationships>
</file>

<file path=ppt/slides/_rels/slide27.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3" name="Object 1"/>
          <p:cNvGraphicFramePr>
            <a:graphicFrameLocks noChangeAspect="1"/>
          </p:cNvGraphicFramePr>
          <p:nvPr/>
        </p:nvGraphicFramePr>
        <p:xfrm>
          <a:off x="6705600" y="2819403"/>
          <a:ext cx="3429000" cy="2049463"/>
        </p:xfrm>
        <a:graphic>
          <a:graphicData uri="http://schemas.openxmlformats.org/presentationml/2006/ole">
            <mc:AlternateContent xmlns:mc="http://schemas.openxmlformats.org/markup-compatibility/2006">
              <mc:Choice xmlns:v="urn:schemas-microsoft-com:vml" Requires="v">
                <p:oleObj name="Clip" r:id="rId2" imgW="1384920" imgH="827280" progId="">
                  <p:embed/>
                </p:oleObj>
              </mc:Choice>
              <mc:Fallback>
                <p:oleObj name="Clip" r:id="rId2" imgW="1384920" imgH="827280" progId="">
                  <p:embed/>
                  <p:pic>
                    <p:nvPicPr>
                      <p:cNvPr id="3073"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2819403"/>
                        <a:ext cx="3429000" cy="2049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2286000" y="152403"/>
            <a:ext cx="9829800" cy="646331"/>
          </a:xfrm>
          <a:prstGeom prst="rect">
            <a:avLst/>
          </a:prstGeom>
          <a:noFill/>
        </p:spPr>
        <p:txBody>
          <a:bodyPr wrap="square" rtlCol="0">
            <a:spAutoFit/>
          </a:bodyPr>
          <a:lstStyle/>
          <a:p>
            <a:pPr algn="ctr"/>
            <a:r>
              <a:rPr lang="en-US" sz="3600" b="1" dirty="0">
                <a:solidFill>
                  <a:schemeClr val="bg1"/>
                </a:solidFill>
                <a:effectLst>
                  <a:outerShdw blurRad="38100" dist="38100" dir="2700000" algn="tl">
                    <a:srgbClr val="000000">
                      <a:alpha val="43137"/>
                    </a:srgbClr>
                  </a:outerShdw>
                </a:effectLst>
              </a:rPr>
              <a:t>We are now in the Christmas season</a:t>
            </a:r>
          </a:p>
        </p:txBody>
      </p:sp>
      <p:sp>
        <p:nvSpPr>
          <p:cNvPr id="6" name="Rounded Rectangle 5"/>
          <p:cNvSpPr/>
          <p:nvPr/>
        </p:nvSpPr>
        <p:spPr>
          <a:xfrm>
            <a:off x="3124200" y="5334000"/>
            <a:ext cx="8229600" cy="1371600"/>
          </a:xfrm>
          <a:prstGeom prst="roundRect">
            <a:avLst>
              <a:gd name="adj" fmla="val 28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Mixture of Religious &amp; National Holiday Celebration</a:t>
            </a:r>
          </a:p>
          <a:p>
            <a:pPr algn="ctr"/>
            <a:r>
              <a:rPr lang="en-US" sz="2800" i="1" dirty="0">
                <a:solidFill>
                  <a:schemeClr val="tx1">
                    <a:lumMod val="50000"/>
                    <a:lumOff val="50000"/>
                  </a:schemeClr>
                </a:solidFill>
                <a:effectLst>
                  <a:outerShdw blurRad="38100" dist="38100" dir="2700000" algn="tl">
                    <a:srgbClr val="000000">
                      <a:alpha val="43137"/>
                    </a:srgbClr>
                  </a:outerShdw>
                </a:effectLst>
              </a:rPr>
              <a:t>Is this the birth of Christ?</a:t>
            </a:r>
          </a:p>
          <a:p>
            <a:pPr algn="ctr"/>
            <a:r>
              <a:rPr lang="en-US" sz="2800" i="1" dirty="0">
                <a:solidFill>
                  <a:schemeClr val="tx1">
                    <a:lumMod val="50000"/>
                    <a:lumOff val="50000"/>
                  </a:schemeClr>
                </a:solidFill>
                <a:effectLst>
                  <a:outerShdw blurRad="38100" dist="38100" dir="2700000" algn="tl">
                    <a:srgbClr val="000000">
                      <a:alpha val="43137"/>
                    </a:srgbClr>
                  </a:outerShdw>
                </a:effectLst>
              </a:rPr>
              <a:t>Why do we not celebrate this religiously?</a:t>
            </a:r>
          </a:p>
        </p:txBody>
      </p:sp>
      <p:pic>
        <p:nvPicPr>
          <p:cNvPr id="3075" name="Picture 3" descr="C:\Documents and Settings\Donnie\Local Settings\Temporary Internet Files\Content.IE5\PS7OWSG6\MPj04312770000[1].jpg"/>
          <p:cNvPicPr>
            <a:picLocks noChangeAspect="1" noChangeArrowheads="1"/>
          </p:cNvPicPr>
          <p:nvPr/>
        </p:nvPicPr>
        <p:blipFill>
          <a:blip r:embed="rId4" cstate="print"/>
          <a:srcRect/>
          <a:stretch>
            <a:fillRect/>
          </a:stretch>
        </p:blipFill>
        <p:spPr bwMode="auto">
          <a:xfrm>
            <a:off x="3429003" y="1143000"/>
            <a:ext cx="2131695" cy="1761788"/>
          </a:xfrm>
          <a:prstGeom prst="rect">
            <a:avLst/>
          </a:prstGeom>
          <a:noFill/>
        </p:spPr>
      </p:pic>
      <p:pic>
        <p:nvPicPr>
          <p:cNvPr id="3076" name="Picture 4" descr="F:\FILES\PFILES\MSOFFICE\MEDIA\CNTCD1\ClipArt4\j0250857.wmf"/>
          <p:cNvPicPr>
            <a:picLocks noChangeAspect="1" noChangeArrowheads="1"/>
          </p:cNvPicPr>
          <p:nvPr/>
        </p:nvPicPr>
        <p:blipFill>
          <a:blip r:embed="rId5"/>
          <a:srcRect/>
          <a:stretch>
            <a:fillRect/>
          </a:stretch>
        </p:blipFill>
        <p:spPr bwMode="auto">
          <a:xfrm>
            <a:off x="4419603" y="3124200"/>
            <a:ext cx="1603375" cy="1836738"/>
          </a:xfrm>
          <a:prstGeom prst="rect">
            <a:avLst/>
          </a:prstGeom>
          <a:noFill/>
        </p:spPr>
      </p:pic>
      <p:pic>
        <p:nvPicPr>
          <p:cNvPr id="3077" name="Picture 5" descr="C:\Documents and Settings\Donnie\Local Settings\Temporary Internet Files\Content.IE5\TNDCW2JQ\MPj04088410000[1].jpg"/>
          <p:cNvPicPr>
            <a:picLocks noChangeAspect="1" noChangeArrowheads="1"/>
          </p:cNvPicPr>
          <p:nvPr/>
        </p:nvPicPr>
        <p:blipFill>
          <a:blip r:embed="rId6" cstate="print"/>
          <a:srcRect/>
          <a:stretch>
            <a:fillRect/>
          </a:stretch>
        </p:blipFill>
        <p:spPr bwMode="auto">
          <a:xfrm>
            <a:off x="8534400" y="1219200"/>
            <a:ext cx="1300480" cy="1300480"/>
          </a:xfrm>
          <a:prstGeom prst="rect">
            <a:avLst/>
          </a:prstGeom>
          <a:noFill/>
        </p:spPr>
      </p:pic>
      <p:pic>
        <p:nvPicPr>
          <p:cNvPr id="3078" name="Picture 6" descr="F:\FILES\PFILES\MSOFFICE\MEDIA\CNTCD1\ClipArt7\j0301500.wmf"/>
          <p:cNvPicPr>
            <a:picLocks noChangeAspect="1" noChangeArrowheads="1"/>
          </p:cNvPicPr>
          <p:nvPr/>
        </p:nvPicPr>
        <p:blipFill>
          <a:blip r:embed="rId7"/>
          <a:srcRect/>
          <a:stretch>
            <a:fillRect/>
          </a:stretch>
        </p:blipFill>
        <p:spPr bwMode="auto">
          <a:xfrm>
            <a:off x="6400800" y="990600"/>
            <a:ext cx="1182688" cy="1804988"/>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diamond(in)">
                                      <p:cBhvr>
                                        <p:cTn id="7" dur="1000"/>
                                        <p:tgtEl>
                                          <p:spTgt spid="307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078"/>
                                        </p:tgtEl>
                                        <p:attrNameLst>
                                          <p:attrName>style.visibility</p:attrName>
                                        </p:attrNameLst>
                                      </p:cBhvr>
                                      <p:to>
                                        <p:strVal val="visible"/>
                                      </p:to>
                                    </p:set>
                                    <p:animEffect transition="in" filter="diamond(in)">
                                      <p:cBhvr>
                                        <p:cTn id="12" dur="1000"/>
                                        <p:tgtEl>
                                          <p:spTgt spid="3078"/>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3077"/>
                                        </p:tgtEl>
                                        <p:attrNameLst>
                                          <p:attrName>style.visibility</p:attrName>
                                        </p:attrNameLst>
                                      </p:cBhvr>
                                      <p:to>
                                        <p:strVal val="visible"/>
                                      </p:to>
                                    </p:set>
                                    <p:animEffect transition="in" filter="diamond(in)">
                                      <p:cBhvr>
                                        <p:cTn id="17" dur="1000"/>
                                        <p:tgtEl>
                                          <p:spTgt spid="3077"/>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3076"/>
                                        </p:tgtEl>
                                        <p:attrNameLst>
                                          <p:attrName>style.visibility</p:attrName>
                                        </p:attrNameLst>
                                      </p:cBhvr>
                                      <p:to>
                                        <p:strVal val="visible"/>
                                      </p:to>
                                    </p:set>
                                    <p:animEffect transition="in" filter="diamond(in)">
                                      <p:cBhvr>
                                        <p:cTn id="22" dur="1000"/>
                                        <p:tgtEl>
                                          <p:spTgt spid="3076"/>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3073"/>
                                        </p:tgtEl>
                                        <p:attrNameLst>
                                          <p:attrName>style.visibility</p:attrName>
                                        </p:attrNameLst>
                                      </p:cBhvr>
                                      <p:to>
                                        <p:strVal val="visible"/>
                                      </p:to>
                                    </p:set>
                                    <p:animEffect transition="in" filter="diamond(in)">
                                      <p:cBhvr>
                                        <p:cTn id="27" dur="1000"/>
                                        <p:tgtEl>
                                          <p:spTgt spid="3073"/>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outVertical)">
                                      <p:cBhvr>
                                        <p:cTn id="3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8" name="Text Box 16"/>
          <p:cNvSpPr txBox="1">
            <a:spLocks noChangeArrowheads="1"/>
          </p:cNvSpPr>
          <p:nvPr/>
        </p:nvSpPr>
        <p:spPr bwMode="auto">
          <a:xfrm>
            <a:off x="2895600" y="381003"/>
            <a:ext cx="4954148" cy="1942583"/>
          </a:xfrm>
          <a:prstGeom prst="rect">
            <a:avLst/>
          </a:prstGeom>
          <a:noFill/>
          <a:ln w="9525">
            <a:noFill/>
            <a:miter lim="800000"/>
            <a:headEnd/>
            <a:tailEnd/>
          </a:ln>
          <a:effectLst/>
        </p:spPr>
        <p:txBody>
          <a:bodyPr wrap="square">
            <a:spAutoFit/>
          </a:bodyPr>
          <a:lstStyle/>
          <a:p>
            <a:pPr>
              <a:lnSpc>
                <a:spcPct val="130000"/>
              </a:lnSpc>
            </a:pPr>
            <a:r>
              <a:rPr lang="en-US" sz="3200" dirty="0">
                <a:solidFill>
                  <a:schemeClr val="bg1"/>
                </a:solidFill>
                <a:effectLst>
                  <a:outerShdw blurRad="38100" dist="38100" dir="2700000" algn="tl">
                    <a:srgbClr val="000000">
                      <a:alpha val="43137"/>
                    </a:srgbClr>
                  </a:outerShdw>
                </a:effectLst>
                <a:latin typeface="+mj-lt"/>
              </a:rPr>
              <a:t>Many Churches</a:t>
            </a:r>
          </a:p>
          <a:p>
            <a:pPr>
              <a:lnSpc>
                <a:spcPct val="130000"/>
              </a:lnSpc>
            </a:pPr>
            <a:r>
              <a:rPr lang="en-US" sz="3200" dirty="0">
                <a:solidFill>
                  <a:schemeClr val="bg1"/>
                </a:solidFill>
                <a:effectLst>
                  <a:outerShdw blurRad="38100" dist="38100" dir="2700000" algn="tl">
                    <a:srgbClr val="000000">
                      <a:alpha val="43137"/>
                    </a:srgbClr>
                  </a:outerShdw>
                </a:effectLst>
                <a:latin typeface="+mj-lt"/>
              </a:rPr>
              <a:t>Are Having Their</a:t>
            </a:r>
          </a:p>
          <a:p>
            <a:pPr>
              <a:lnSpc>
                <a:spcPct val="130000"/>
              </a:lnSpc>
            </a:pPr>
            <a:r>
              <a:rPr lang="en-US" sz="3200" dirty="0">
                <a:solidFill>
                  <a:schemeClr val="bg1"/>
                </a:solidFill>
                <a:effectLst>
                  <a:outerShdw blurRad="38100" dist="38100" dir="2700000" algn="tl">
                    <a:srgbClr val="000000">
                      <a:alpha val="43137"/>
                    </a:srgbClr>
                  </a:outerShdw>
                </a:effectLst>
                <a:latin typeface="+mj-lt"/>
              </a:rPr>
              <a:t>Christmas Programs</a:t>
            </a:r>
          </a:p>
        </p:txBody>
      </p:sp>
      <p:pic>
        <p:nvPicPr>
          <p:cNvPr id="13331" name="Picture 19" descr="progrm2"/>
          <p:cNvPicPr>
            <a:picLocks noChangeAspect="1" noChangeArrowheads="1"/>
          </p:cNvPicPr>
          <p:nvPr/>
        </p:nvPicPr>
        <p:blipFill>
          <a:blip r:embed="rId2"/>
          <a:srcRect/>
          <a:stretch>
            <a:fillRect/>
          </a:stretch>
        </p:blipFill>
        <p:spPr bwMode="auto">
          <a:xfrm>
            <a:off x="8686800" y="401323"/>
            <a:ext cx="2500630" cy="2514600"/>
          </a:xfrm>
          <a:prstGeom prst="rect">
            <a:avLst/>
          </a:prstGeom>
          <a:solidFill>
            <a:schemeClr val="bg1"/>
          </a:solidFill>
          <a:ln w="9525">
            <a:solidFill>
              <a:schemeClr val="tx1"/>
            </a:solidFill>
            <a:miter lim="800000"/>
            <a:headEnd/>
            <a:tailEnd/>
          </a:ln>
          <a:effectLst>
            <a:outerShdw dist="107763" dir="2700000" algn="ctr" rotWithShape="0">
              <a:srgbClr val="808080">
                <a:alpha val="50000"/>
              </a:srgbClr>
            </a:outerShdw>
          </a:effectLst>
        </p:spPr>
      </p:pic>
      <p:sp>
        <p:nvSpPr>
          <p:cNvPr id="13332" name="Text Box 20"/>
          <p:cNvSpPr txBox="1">
            <a:spLocks noChangeArrowheads="1"/>
          </p:cNvSpPr>
          <p:nvPr/>
        </p:nvSpPr>
        <p:spPr bwMode="auto">
          <a:xfrm>
            <a:off x="3352800" y="3200403"/>
            <a:ext cx="5641288" cy="2688941"/>
          </a:xfrm>
          <a:prstGeom prst="rect">
            <a:avLst/>
          </a:prstGeom>
          <a:noFill/>
          <a:ln w="9525">
            <a:noFill/>
            <a:miter lim="800000"/>
            <a:headEnd/>
            <a:tailEnd/>
          </a:ln>
          <a:effectLst/>
        </p:spPr>
        <p:txBody>
          <a:bodyPr wrap="none">
            <a:spAutoFit/>
          </a:bodyPr>
          <a:lstStyle/>
          <a:p>
            <a:pPr>
              <a:lnSpc>
                <a:spcPct val="120000"/>
              </a:lnSpc>
              <a:buFontTx/>
              <a:buChar char="•"/>
            </a:pPr>
            <a:r>
              <a:rPr lang="en-US" sz="3600" i="1" dirty="0">
                <a:solidFill>
                  <a:schemeClr val="accent3">
                    <a:lumMod val="40000"/>
                    <a:lumOff val="60000"/>
                  </a:schemeClr>
                </a:solidFill>
                <a:effectLst>
                  <a:outerShdw blurRad="38100" dist="38100" dir="2700000" algn="tl">
                    <a:srgbClr val="000000">
                      <a:alpha val="43137"/>
                    </a:srgbClr>
                  </a:outerShdw>
                </a:effectLst>
              </a:rPr>
              <a:t>  Play or manger scene</a:t>
            </a:r>
          </a:p>
          <a:p>
            <a:pPr>
              <a:lnSpc>
                <a:spcPct val="120000"/>
              </a:lnSpc>
              <a:buFontTx/>
              <a:buChar char="•"/>
            </a:pPr>
            <a:r>
              <a:rPr lang="en-US" sz="3600" i="1" dirty="0">
                <a:solidFill>
                  <a:schemeClr val="accent3">
                    <a:lumMod val="40000"/>
                    <a:lumOff val="60000"/>
                  </a:schemeClr>
                </a:solidFill>
                <a:effectLst>
                  <a:outerShdw blurRad="38100" dist="38100" dir="2700000" algn="tl">
                    <a:srgbClr val="000000">
                      <a:alpha val="43137"/>
                    </a:srgbClr>
                  </a:outerShdw>
                </a:effectLst>
              </a:rPr>
              <a:t>  Songs about the birth of Christ</a:t>
            </a:r>
          </a:p>
          <a:p>
            <a:pPr>
              <a:lnSpc>
                <a:spcPct val="120000"/>
              </a:lnSpc>
              <a:buFontTx/>
              <a:buChar char="•"/>
            </a:pPr>
            <a:r>
              <a:rPr lang="en-US" sz="3600" i="1" dirty="0">
                <a:solidFill>
                  <a:schemeClr val="accent3">
                    <a:lumMod val="40000"/>
                    <a:lumOff val="60000"/>
                  </a:schemeClr>
                </a:solidFill>
                <a:effectLst>
                  <a:outerShdw blurRad="38100" dist="38100" dir="2700000" algn="tl">
                    <a:srgbClr val="000000">
                      <a:alpha val="43137"/>
                    </a:srgbClr>
                  </a:outerShdw>
                </a:effectLst>
              </a:rPr>
              <a:t> Christmas trees &amp; decorations</a:t>
            </a:r>
          </a:p>
          <a:p>
            <a:pPr>
              <a:lnSpc>
                <a:spcPct val="120000"/>
              </a:lnSpc>
              <a:buFontTx/>
              <a:buChar char="•"/>
            </a:pPr>
            <a:r>
              <a:rPr lang="en-US" sz="3600" i="1" dirty="0">
                <a:solidFill>
                  <a:schemeClr val="accent3">
                    <a:lumMod val="40000"/>
                    <a:lumOff val="60000"/>
                  </a:schemeClr>
                </a:solidFill>
                <a:effectLst>
                  <a:outerShdw blurRad="38100" dist="38100" dir="2700000" algn="tl">
                    <a:srgbClr val="000000">
                      <a:alpha val="43137"/>
                    </a:srgbClr>
                  </a:outerShdw>
                </a:effectLst>
              </a:rPr>
              <a:t> Party with fun &amp; food</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332">
                                            <p:txEl>
                                              <p:pRg st="0" end="0"/>
                                            </p:txEl>
                                          </p:spTgt>
                                        </p:tgtEl>
                                        <p:attrNameLst>
                                          <p:attrName>style.visibility</p:attrName>
                                        </p:attrNameLst>
                                      </p:cBhvr>
                                      <p:to>
                                        <p:strVal val="visible"/>
                                      </p:to>
                                    </p:set>
                                    <p:anim calcmode="lin" valueType="num">
                                      <p:cBhvr additive="base">
                                        <p:cTn id="7" dur="1000" fill="hold"/>
                                        <p:tgtEl>
                                          <p:spTgt spid="13332">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1333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332">
                                            <p:txEl>
                                              <p:pRg st="1" end="1"/>
                                            </p:txEl>
                                          </p:spTgt>
                                        </p:tgtEl>
                                        <p:attrNameLst>
                                          <p:attrName>style.visibility</p:attrName>
                                        </p:attrNameLst>
                                      </p:cBhvr>
                                      <p:to>
                                        <p:strVal val="visible"/>
                                      </p:to>
                                    </p:set>
                                    <p:anim calcmode="lin" valueType="num">
                                      <p:cBhvr additive="base">
                                        <p:cTn id="13" dur="1000" fill="hold"/>
                                        <p:tgtEl>
                                          <p:spTgt spid="13332">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1333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3332">
                                            <p:txEl>
                                              <p:pRg st="2" end="2"/>
                                            </p:txEl>
                                          </p:spTgt>
                                        </p:tgtEl>
                                        <p:attrNameLst>
                                          <p:attrName>style.visibility</p:attrName>
                                        </p:attrNameLst>
                                      </p:cBhvr>
                                      <p:to>
                                        <p:strVal val="visible"/>
                                      </p:to>
                                    </p:set>
                                    <p:anim calcmode="lin" valueType="num">
                                      <p:cBhvr additive="base">
                                        <p:cTn id="19" dur="1000" fill="hold"/>
                                        <p:tgtEl>
                                          <p:spTgt spid="13332">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1333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3332">
                                            <p:txEl>
                                              <p:pRg st="3" end="3"/>
                                            </p:txEl>
                                          </p:spTgt>
                                        </p:tgtEl>
                                        <p:attrNameLst>
                                          <p:attrName>style.visibility</p:attrName>
                                        </p:attrNameLst>
                                      </p:cBhvr>
                                      <p:to>
                                        <p:strVal val="visible"/>
                                      </p:to>
                                    </p:set>
                                    <p:anim calcmode="lin" valueType="num">
                                      <p:cBhvr additive="base">
                                        <p:cTn id="25" dur="1000" fill="hold"/>
                                        <p:tgtEl>
                                          <p:spTgt spid="13332">
                                            <p:txEl>
                                              <p:pRg st="3" end="3"/>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13332">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3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67200" y="0"/>
            <a:ext cx="5867400" cy="1446550"/>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8800" b="1" dirty="0">
                <a:ln w="50800"/>
                <a:solidFill>
                  <a:schemeClr val="bg1">
                    <a:shade val="50000"/>
                  </a:schemeClr>
                </a:solidFill>
                <a:effectLst>
                  <a:outerShdw blurRad="50800" dist="38100" dir="5400000" algn="t" rotWithShape="0">
                    <a:prstClr val="black">
                      <a:alpha val="40000"/>
                    </a:prstClr>
                  </a:outerShdw>
                  <a:reflection blurRad="6350" stA="55000" endA="300" endPos="45500" dir="5400000" sy="-100000" algn="bl" rotWithShape="0"/>
                </a:effectLst>
              </a:rPr>
              <a:t>Christmas</a:t>
            </a:r>
          </a:p>
        </p:txBody>
      </p:sp>
      <p:sp>
        <p:nvSpPr>
          <p:cNvPr id="3" name="TextBox 2"/>
          <p:cNvSpPr txBox="1"/>
          <p:nvPr/>
        </p:nvSpPr>
        <p:spPr>
          <a:xfrm>
            <a:off x="3276600" y="3124200"/>
            <a:ext cx="8534400" cy="3108543"/>
          </a:xfrm>
          <a:prstGeom prst="rect">
            <a:avLst/>
          </a:prstGeom>
          <a:noFill/>
        </p:spPr>
        <p:txBody>
          <a:bodyPr wrap="square" rtlCol="0">
            <a:spAutoFit/>
          </a:bodyPr>
          <a:lstStyle/>
          <a:p>
            <a:pPr marL="457200" indent="-457200">
              <a:buFont typeface="Wingdings" panose="05000000000000000000" pitchFamily="2" charset="2"/>
              <a:buChar char="§"/>
              <a:tabLst>
                <a:tab pos="228600" algn="l"/>
              </a:tabLst>
            </a:pPr>
            <a:r>
              <a:rPr lang="en-US" sz="2800" dirty="0">
                <a:solidFill>
                  <a:schemeClr val="bg1"/>
                </a:solidFill>
                <a:effectLst>
                  <a:outerShdw blurRad="38100" dist="38100" dir="2700000" algn="tl">
                    <a:srgbClr val="000000">
                      <a:alpha val="43137"/>
                    </a:srgbClr>
                  </a:outerShdw>
                </a:effectLst>
                <a:latin typeface="+mj-lt"/>
              </a:rPr>
              <a:t> Is December 25 the birthday of Christ?</a:t>
            </a:r>
          </a:p>
          <a:p>
            <a:pPr marL="457200" indent="-457200">
              <a:buFont typeface="Wingdings" panose="05000000000000000000" pitchFamily="2" charset="2"/>
              <a:buChar char="§"/>
              <a:tabLst>
                <a:tab pos="228600" algn="l"/>
              </a:tabLst>
            </a:pPr>
            <a:endParaRPr lang="en-US" sz="2800" dirty="0">
              <a:solidFill>
                <a:schemeClr val="bg1"/>
              </a:solidFill>
              <a:effectLst>
                <a:outerShdw blurRad="38100" dist="38100" dir="2700000" algn="tl">
                  <a:srgbClr val="000000">
                    <a:alpha val="43137"/>
                  </a:srgbClr>
                </a:outerShdw>
              </a:effectLst>
              <a:latin typeface="+mj-lt"/>
            </a:endParaRPr>
          </a:p>
          <a:p>
            <a:pPr marL="457200" indent="-457200" defTabSz="228600">
              <a:buFont typeface="Wingdings" panose="05000000000000000000" pitchFamily="2" charset="2"/>
              <a:buChar char="§"/>
            </a:pPr>
            <a:r>
              <a:rPr lang="en-US" sz="2800" dirty="0">
                <a:solidFill>
                  <a:schemeClr val="bg1"/>
                </a:solidFill>
                <a:effectLst>
                  <a:outerShdw blurRad="38100" dist="38100" dir="2700000" algn="tl">
                    <a:srgbClr val="000000">
                      <a:alpha val="43137"/>
                    </a:srgbClr>
                  </a:outerShdw>
                </a:effectLst>
                <a:latin typeface="+mj-lt"/>
              </a:rPr>
              <a:t> Are we told in the Bible to 	celebrate the birth of Christ?</a:t>
            </a:r>
          </a:p>
          <a:p>
            <a:pPr marL="457200" indent="-457200" defTabSz="228600">
              <a:buFont typeface="Wingdings" panose="05000000000000000000" pitchFamily="2" charset="2"/>
              <a:buChar char="§"/>
            </a:pPr>
            <a:endParaRPr lang="en-US" sz="2800" dirty="0">
              <a:solidFill>
                <a:schemeClr val="bg1"/>
              </a:solidFill>
              <a:effectLst>
                <a:outerShdw blurRad="38100" dist="38100" dir="2700000" algn="tl">
                  <a:srgbClr val="000000">
                    <a:alpha val="43137"/>
                  </a:srgbClr>
                </a:outerShdw>
              </a:effectLst>
              <a:latin typeface="+mj-lt"/>
            </a:endParaRPr>
          </a:p>
          <a:p>
            <a:pPr marL="457200" indent="-457200" defTabSz="228600">
              <a:buFont typeface="Wingdings" panose="05000000000000000000" pitchFamily="2" charset="2"/>
              <a:buChar char="§"/>
            </a:pPr>
            <a:r>
              <a:rPr lang="en-US" sz="2800" dirty="0">
                <a:solidFill>
                  <a:schemeClr val="bg1"/>
                </a:solidFill>
                <a:effectLst>
                  <a:outerShdw blurRad="38100" dist="38100" dir="2700000" algn="tl">
                    <a:srgbClr val="000000">
                      <a:alpha val="43137"/>
                    </a:srgbClr>
                  </a:outerShdw>
                </a:effectLst>
                <a:latin typeface="+mj-lt"/>
              </a:rPr>
              <a:t> If this is not the birth of Christ – 	then can Christians celebrate 	Christmas?</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a:extLst>
              <a:ext uri="{FF2B5EF4-FFF2-40B4-BE49-F238E27FC236}">
                <a16:creationId xmlns:a16="http://schemas.microsoft.com/office/drawing/2014/main" id="{61EBB5EE-A6C7-553D-37B0-95D42AD86C36}"/>
              </a:ext>
            </a:extLst>
          </p:cNvPr>
          <p:cNvSpPr txBox="1">
            <a:spLocks noChangeArrowheads="1"/>
          </p:cNvSpPr>
          <p:nvPr/>
        </p:nvSpPr>
        <p:spPr bwMode="auto">
          <a:xfrm>
            <a:off x="2895600" y="2667000"/>
            <a:ext cx="8382000" cy="3704027"/>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a:spAutoFit/>
          </a:bodyPr>
          <a:lstStyle/>
          <a:p>
            <a:pPr marL="571500" indent="-571500">
              <a:lnSpc>
                <a:spcPct val="150000"/>
              </a:lnSpc>
              <a:buAutoNum type="romanUcPeriod"/>
            </a:pPr>
            <a:r>
              <a:rPr lang="en-US" sz="3200" b="1" dirty="0">
                <a:solidFill>
                  <a:schemeClr val="bg1"/>
                </a:solidFill>
                <a:latin typeface="Comic Sans MS" pitchFamily="66" charset="0"/>
              </a:rPr>
              <a:t>Not Told When Jesus Was Born</a:t>
            </a:r>
          </a:p>
          <a:p>
            <a:pPr marL="571500" indent="-571500">
              <a:lnSpc>
                <a:spcPct val="150000"/>
              </a:lnSpc>
              <a:buAutoNum type="romanUcPeriod"/>
            </a:pPr>
            <a:r>
              <a:rPr lang="en-US" sz="3200" b="1" dirty="0">
                <a:solidFill>
                  <a:schemeClr val="bg1"/>
                </a:solidFill>
                <a:latin typeface="Comic Sans MS" pitchFamily="66" charset="0"/>
              </a:rPr>
              <a:t>Origin &amp; History of Christmas</a:t>
            </a:r>
          </a:p>
          <a:p>
            <a:pPr marL="571500" indent="-571500">
              <a:lnSpc>
                <a:spcPct val="150000"/>
              </a:lnSpc>
              <a:buAutoNum type="romanUcPeriod"/>
            </a:pPr>
            <a:r>
              <a:rPr lang="en-US" sz="3200" b="1" dirty="0">
                <a:solidFill>
                  <a:schemeClr val="bg1"/>
                </a:solidFill>
                <a:latin typeface="Comic Sans MS" pitchFamily="66" charset="0"/>
              </a:rPr>
              <a:t> Why Don’t Observe It Religiously</a:t>
            </a:r>
          </a:p>
          <a:p>
            <a:pPr marL="571500" indent="-571500">
              <a:lnSpc>
                <a:spcPct val="150000"/>
              </a:lnSpc>
              <a:buAutoNum type="romanUcPeriod"/>
            </a:pPr>
            <a:r>
              <a:rPr lang="en-US" sz="3200" b="1" dirty="0">
                <a:solidFill>
                  <a:schemeClr val="bg1"/>
                </a:solidFill>
                <a:latin typeface="Comic Sans MS" pitchFamily="66" charset="0"/>
              </a:rPr>
              <a:t>Non-Religious Observance</a:t>
            </a:r>
          </a:p>
          <a:p>
            <a:pPr marL="571500" indent="-571500">
              <a:lnSpc>
                <a:spcPct val="150000"/>
              </a:lnSpc>
              <a:buAutoNum type="romanUcPeriod"/>
            </a:pPr>
            <a:r>
              <a:rPr lang="en-US" sz="3200" b="1" dirty="0">
                <a:solidFill>
                  <a:schemeClr val="bg1"/>
                </a:solidFill>
                <a:latin typeface="Comic Sans MS" pitchFamily="66" charset="0"/>
              </a:rPr>
              <a:t>Supporting Salvation Army</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a:extLst>
              <a:ext uri="{FF2B5EF4-FFF2-40B4-BE49-F238E27FC236}">
                <a16:creationId xmlns:a16="http://schemas.microsoft.com/office/drawing/2014/main" id="{61EBB5EE-A6C7-553D-37B0-95D42AD86C36}"/>
              </a:ext>
            </a:extLst>
          </p:cNvPr>
          <p:cNvSpPr txBox="1">
            <a:spLocks noChangeArrowheads="1"/>
          </p:cNvSpPr>
          <p:nvPr/>
        </p:nvSpPr>
        <p:spPr bwMode="auto">
          <a:xfrm>
            <a:off x="2895600" y="2667000"/>
            <a:ext cx="8382000" cy="3704027"/>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a:spAutoFit/>
          </a:bodyPr>
          <a:lstStyle/>
          <a:p>
            <a:pPr marL="571500" indent="-571500">
              <a:lnSpc>
                <a:spcPct val="150000"/>
              </a:lnSpc>
              <a:buAutoNum type="romanUcPeriod"/>
            </a:pPr>
            <a:r>
              <a:rPr lang="en-US" sz="3200" b="1" dirty="0">
                <a:solidFill>
                  <a:schemeClr val="bg1"/>
                </a:solidFill>
                <a:latin typeface="Comic Sans MS" pitchFamily="66" charset="0"/>
              </a:rPr>
              <a:t>Not Told When Jesus Was Born</a:t>
            </a:r>
            <a:endParaRPr lang="en-US" sz="3200" b="1" dirty="0">
              <a:solidFill>
                <a:srgbClr val="C00000"/>
              </a:solidFill>
              <a:latin typeface="Comic Sans MS" pitchFamily="66" charset="0"/>
            </a:endParaRPr>
          </a:p>
          <a:p>
            <a:pPr marL="571500" indent="-571500">
              <a:lnSpc>
                <a:spcPct val="150000"/>
              </a:lnSpc>
              <a:buAutoNum type="romanUcPeriod"/>
            </a:pPr>
            <a:r>
              <a:rPr lang="en-US" sz="3200" b="1" dirty="0">
                <a:solidFill>
                  <a:srgbClr val="C00000"/>
                </a:solidFill>
                <a:latin typeface="Comic Sans MS" pitchFamily="66" charset="0"/>
              </a:rPr>
              <a:t>Origin &amp; History of Christmas</a:t>
            </a:r>
          </a:p>
          <a:p>
            <a:pPr marL="571500" indent="-571500">
              <a:lnSpc>
                <a:spcPct val="150000"/>
              </a:lnSpc>
              <a:buAutoNum type="romanUcPeriod"/>
            </a:pPr>
            <a:r>
              <a:rPr lang="en-US" sz="3200" b="1" dirty="0">
                <a:solidFill>
                  <a:srgbClr val="C00000"/>
                </a:solidFill>
                <a:latin typeface="Comic Sans MS" pitchFamily="66" charset="0"/>
              </a:rPr>
              <a:t> Why Don’t Observe It Religiously</a:t>
            </a:r>
          </a:p>
          <a:p>
            <a:pPr marL="571500" indent="-571500">
              <a:lnSpc>
                <a:spcPct val="150000"/>
              </a:lnSpc>
              <a:buAutoNum type="romanUcPeriod"/>
            </a:pPr>
            <a:r>
              <a:rPr lang="en-US" sz="3200" b="1" dirty="0">
                <a:solidFill>
                  <a:srgbClr val="C00000"/>
                </a:solidFill>
                <a:latin typeface="Comic Sans MS" pitchFamily="66" charset="0"/>
              </a:rPr>
              <a:t>Non-Religious Observance</a:t>
            </a:r>
          </a:p>
          <a:p>
            <a:pPr marL="571500" indent="-571500">
              <a:lnSpc>
                <a:spcPct val="150000"/>
              </a:lnSpc>
              <a:buAutoNum type="romanUcPeriod"/>
            </a:pPr>
            <a:r>
              <a:rPr lang="en-US" sz="3200" b="1" dirty="0">
                <a:solidFill>
                  <a:srgbClr val="C00000"/>
                </a:solidFill>
                <a:latin typeface="Comic Sans MS" pitchFamily="66" charset="0"/>
              </a:rPr>
              <a:t>Supporting Salvation Army</a:t>
            </a:r>
          </a:p>
        </p:txBody>
      </p:sp>
    </p:spTree>
    <p:extLst>
      <p:ext uri="{BB962C8B-B14F-4D97-AF65-F5344CB8AC3E}">
        <p14:creationId xmlns:p14="http://schemas.microsoft.com/office/powerpoint/2010/main" val="1342361674"/>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3" name="Rectangle 7"/>
          <p:cNvSpPr>
            <a:spLocks noChangeArrowheads="1"/>
          </p:cNvSpPr>
          <p:nvPr/>
        </p:nvSpPr>
        <p:spPr bwMode="auto">
          <a:xfrm>
            <a:off x="3048000" y="0"/>
            <a:ext cx="7620000" cy="609600"/>
          </a:xfrm>
          <a:prstGeom prst="rect">
            <a:avLst/>
          </a:prstGeom>
          <a:noFill/>
          <a:ln w="9525">
            <a:noFill/>
            <a:miter lim="800000"/>
            <a:headEnd/>
            <a:tailEnd/>
          </a:ln>
          <a:effectLst/>
        </p:spPr>
        <p:txBody>
          <a:bodyPr wrap="none" anchor="ctr"/>
          <a:lstStyle/>
          <a:p>
            <a:pPr algn="ctr"/>
            <a:r>
              <a:rPr lang="en-US" sz="3200" b="1" dirty="0">
                <a:solidFill>
                  <a:schemeClr val="bg1"/>
                </a:solidFill>
                <a:effectLst>
                  <a:outerShdw blurRad="38100" dist="38100" dir="2700000" algn="tl">
                    <a:srgbClr val="000000">
                      <a:alpha val="43137"/>
                    </a:srgbClr>
                  </a:outerShdw>
                </a:effectLst>
                <a:latin typeface="+mj-lt"/>
              </a:rPr>
              <a:t>Not Told When Jesus Was Born</a:t>
            </a:r>
          </a:p>
        </p:txBody>
      </p:sp>
      <p:sp>
        <p:nvSpPr>
          <p:cNvPr id="19464" name="Text Box 8"/>
          <p:cNvSpPr txBox="1">
            <a:spLocks noChangeArrowheads="1"/>
          </p:cNvSpPr>
          <p:nvPr/>
        </p:nvSpPr>
        <p:spPr bwMode="auto">
          <a:xfrm>
            <a:off x="3198812" y="1524000"/>
            <a:ext cx="4118050" cy="590996"/>
          </a:xfrm>
          <a:prstGeom prst="rect">
            <a:avLst/>
          </a:prstGeom>
          <a:noFill/>
          <a:ln w="9525">
            <a:noFill/>
            <a:miter lim="800000"/>
            <a:headEnd/>
            <a:tailEnd/>
          </a:ln>
          <a:effectLst/>
        </p:spPr>
        <p:txBody>
          <a:bodyPr wrap="none">
            <a:spAutoFit/>
          </a:bodyPr>
          <a:lstStyle/>
          <a:p>
            <a:pPr>
              <a:lnSpc>
                <a:spcPct val="130000"/>
              </a:lnSpc>
            </a:pPr>
            <a:r>
              <a:rPr lang="en-US" sz="2800" b="1" dirty="0">
                <a:solidFill>
                  <a:srgbClr val="FFFF66"/>
                </a:solidFill>
                <a:effectLst>
                  <a:outerShdw blurRad="38100" dist="38100" dir="2700000" algn="tl">
                    <a:srgbClr val="000000"/>
                  </a:outerShdw>
                </a:effectLst>
                <a:latin typeface="+mj-lt"/>
              </a:rPr>
              <a:t>A. Don’t know the year</a:t>
            </a:r>
          </a:p>
        </p:txBody>
      </p:sp>
      <p:sp>
        <p:nvSpPr>
          <p:cNvPr id="19465" name="Text Box 9"/>
          <p:cNvSpPr txBox="1">
            <a:spLocks noChangeArrowheads="1"/>
          </p:cNvSpPr>
          <p:nvPr/>
        </p:nvSpPr>
        <p:spPr bwMode="auto">
          <a:xfrm>
            <a:off x="3657600" y="2209800"/>
            <a:ext cx="5018490" cy="935256"/>
          </a:xfrm>
          <a:prstGeom prst="rect">
            <a:avLst/>
          </a:prstGeom>
          <a:noFill/>
          <a:ln w="9525">
            <a:noFill/>
            <a:miter lim="800000"/>
            <a:headEnd/>
            <a:tailEnd/>
          </a:ln>
          <a:effectLst/>
        </p:spPr>
        <p:txBody>
          <a:bodyPr wrap="none">
            <a:spAutoFit/>
          </a:bodyPr>
          <a:lstStyle/>
          <a:p>
            <a:pPr marL="457200" indent="-457200">
              <a:lnSpc>
                <a:spcPct val="120000"/>
              </a:lnSpc>
              <a:buFont typeface="+mj-lt"/>
              <a:buAutoNum type="arabicPeriod"/>
            </a:pPr>
            <a:r>
              <a:rPr lang="en-US" sz="2400" dirty="0">
                <a:solidFill>
                  <a:schemeClr val="bg1"/>
                </a:solidFill>
                <a:effectLst>
                  <a:outerShdw blurRad="38100" dist="38100" dir="2700000" algn="tl">
                    <a:srgbClr val="000000">
                      <a:alpha val="43137"/>
                    </a:srgbClr>
                  </a:outerShdw>
                </a:effectLst>
                <a:latin typeface="+mj-lt"/>
              </a:rPr>
              <a:t> Born between 7 BC and 4 BC</a:t>
            </a:r>
          </a:p>
          <a:p>
            <a:pPr marL="457200" indent="-457200">
              <a:lnSpc>
                <a:spcPct val="120000"/>
              </a:lnSpc>
              <a:buFont typeface="+mj-lt"/>
              <a:buAutoNum type="arabicPeriod"/>
            </a:pPr>
            <a:r>
              <a:rPr lang="en-US" sz="2400" dirty="0">
                <a:solidFill>
                  <a:schemeClr val="bg1"/>
                </a:solidFill>
                <a:effectLst>
                  <a:outerShdw blurRad="38100" dist="38100" dir="2700000" algn="tl">
                    <a:srgbClr val="000000">
                      <a:alpha val="43137"/>
                    </a:srgbClr>
                  </a:outerShdw>
                </a:effectLst>
                <a:latin typeface="+mj-lt"/>
              </a:rPr>
              <a:t> Problem with the calendar:</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9464"/>
                                        </p:tgtEl>
                                        <p:attrNameLst>
                                          <p:attrName>style.visibility</p:attrName>
                                        </p:attrNameLst>
                                      </p:cBhvr>
                                      <p:to>
                                        <p:strVal val="visible"/>
                                      </p:to>
                                    </p:set>
                                    <p:anim calcmode="lin" valueType="num">
                                      <p:cBhvr>
                                        <p:cTn id="7" dur="2000" fill="hold"/>
                                        <p:tgtEl>
                                          <p:spTgt spid="19464"/>
                                        </p:tgtEl>
                                        <p:attrNameLst>
                                          <p:attrName>ppt_w</p:attrName>
                                        </p:attrNameLst>
                                      </p:cBhvr>
                                      <p:tavLst>
                                        <p:tav tm="0">
                                          <p:val>
                                            <p:fltVal val="0"/>
                                          </p:val>
                                        </p:tav>
                                        <p:tav tm="100000">
                                          <p:val>
                                            <p:strVal val="#ppt_w"/>
                                          </p:val>
                                        </p:tav>
                                      </p:tavLst>
                                    </p:anim>
                                    <p:anim calcmode="lin" valueType="num">
                                      <p:cBhvr>
                                        <p:cTn id="8" dur="2000" fill="hold"/>
                                        <p:tgtEl>
                                          <p:spTgt spid="1946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9465">
                                            <p:txEl>
                                              <p:pRg st="0" end="0"/>
                                            </p:txEl>
                                          </p:spTgt>
                                        </p:tgtEl>
                                        <p:attrNameLst>
                                          <p:attrName>style.visibility</p:attrName>
                                        </p:attrNameLst>
                                      </p:cBhvr>
                                      <p:to>
                                        <p:strVal val="visible"/>
                                      </p:to>
                                    </p:set>
                                    <p:anim calcmode="lin" valueType="num">
                                      <p:cBhvr additive="base">
                                        <p:cTn id="13" dur="1000" fill="hold"/>
                                        <p:tgtEl>
                                          <p:spTgt spid="19465">
                                            <p:txEl>
                                              <p:pRg st="0" end="0"/>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1946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9465">
                                            <p:txEl>
                                              <p:pRg st="1" end="1"/>
                                            </p:txEl>
                                          </p:spTgt>
                                        </p:tgtEl>
                                        <p:attrNameLst>
                                          <p:attrName>style.visibility</p:attrName>
                                        </p:attrNameLst>
                                      </p:cBhvr>
                                      <p:to>
                                        <p:strVal val="visible"/>
                                      </p:to>
                                    </p:set>
                                    <p:anim calcmode="lin" valueType="num">
                                      <p:cBhvr additive="base">
                                        <p:cTn id="19" dur="1000" fill="hold"/>
                                        <p:tgtEl>
                                          <p:spTgt spid="19465">
                                            <p:txEl>
                                              <p:pRg st="1" end="1"/>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1946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4" grpId="0"/>
      <p:bldP spid="1946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Text Box 4"/>
          <p:cNvSpPr txBox="1">
            <a:spLocks noChangeArrowheads="1"/>
          </p:cNvSpPr>
          <p:nvPr/>
        </p:nvSpPr>
        <p:spPr bwMode="auto">
          <a:xfrm>
            <a:off x="1066800" y="381000"/>
            <a:ext cx="10058400" cy="6124754"/>
          </a:xfrm>
          <a:prstGeom prst="rect">
            <a:avLst/>
          </a:prstGeom>
          <a:solidFill>
            <a:srgbClr val="FFFF66"/>
          </a:solidFill>
          <a:ln w="9525">
            <a:noFill/>
            <a:miter lim="800000"/>
            <a:headEnd/>
            <a:tailEnd/>
          </a:ln>
          <a:effectLst/>
        </p:spPr>
        <p:txBody>
          <a:bodyPr wrap="square">
            <a:spAutoFit/>
          </a:bodyPr>
          <a:lstStyle/>
          <a:p>
            <a:pPr algn="ctr"/>
            <a:r>
              <a:rPr lang="en-US" sz="2800" b="1" dirty="0">
                <a:latin typeface="Times New Roman" pitchFamily="18" charset="0"/>
                <a:cs typeface="Times New Roman" pitchFamily="18" charset="0"/>
              </a:rPr>
              <a:t>Why Christ was born 4 years "Before Christ"</a:t>
            </a:r>
          </a:p>
          <a:p>
            <a:r>
              <a:rPr lang="en-US" sz="2800" dirty="0">
                <a:latin typeface="Times New Roman" pitchFamily="18" charset="0"/>
                <a:cs typeface="Times New Roman" pitchFamily="18" charset="0"/>
              </a:rPr>
              <a:t>When Christ was born time was reckoned in the Roman Empire from the founding of the city of Rome. When Christianity became the universal religion over what had been the Roman world, a monk named Dionysius </a:t>
            </a:r>
            <a:r>
              <a:rPr lang="en-US" sz="2800" dirty="0" err="1">
                <a:latin typeface="Times New Roman" pitchFamily="18" charset="0"/>
                <a:cs typeface="Times New Roman" pitchFamily="18" charset="0"/>
              </a:rPr>
              <a:t>Exiguus</a:t>
            </a:r>
            <a:r>
              <a:rPr lang="en-US" sz="2800" dirty="0">
                <a:latin typeface="Times New Roman" pitchFamily="18" charset="0"/>
                <a:cs typeface="Times New Roman" pitchFamily="18" charset="0"/>
              </a:rPr>
              <a:t>, at the request of the Emperor Justinian, made a calendar, 526 AD, reckoning time from the Birth of Christ, to supersede the Roman calendar. Long after the Christian Calendar had replaced the Roman Calendar it was found that Dionysius had made a mistake in placing the birth of Christ in year 753 A U C. (From the founding of Rome.) It should have been 749 or a year or two earlier. So, the reason we say that Christ was born 4 B C is merely because the maker of the Christian Calendar made a mistake of 4 or 5 years in coordinating it with the Roman Calendar which it replaced.</a:t>
            </a:r>
          </a:p>
          <a:p>
            <a:r>
              <a:rPr lang="en-US" sz="2800" dirty="0">
                <a:latin typeface="Times New Roman" pitchFamily="18" charset="0"/>
                <a:cs typeface="Times New Roman" pitchFamily="18" charset="0"/>
              </a:rPr>
              <a:t>		- </a:t>
            </a:r>
            <a:r>
              <a:rPr lang="en-US" sz="2800" i="1" dirty="0" err="1">
                <a:latin typeface="Times New Roman" pitchFamily="18" charset="0"/>
                <a:cs typeface="Times New Roman" pitchFamily="18" charset="0"/>
              </a:rPr>
              <a:t>Halleys</a:t>
            </a:r>
            <a:r>
              <a:rPr lang="en-US" sz="2800" i="1" dirty="0">
                <a:latin typeface="Times New Roman" pitchFamily="18" charset="0"/>
                <a:cs typeface="Times New Roman" pitchFamily="18" charset="0"/>
              </a:rPr>
              <a:t> Bible Handbook, 436</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Text Box 5"/>
          <p:cNvSpPr txBox="1">
            <a:spLocks noChangeArrowheads="1"/>
          </p:cNvSpPr>
          <p:nvPr/>
        </p:nvSpPr>
        <p:spPr bwMode="auto">
          <a:xfrm>
            <a:off x="3238952" y="1524003"/>
            <a:ext cx="5600251" cy="1151149"/>
          </a:xfrm>
          <a:prstGeom prst="rect">
            <a:avLst/>
          </a:prstGeom>
          <a:noFill/>
          <a:ln w="9525">
            <a:noFill/>
            <a:miter lim="800000"/>
            <a:headEnd/>
            <a:tailEnd/>
          </a:ln>
          <a:effectLst/>
        </p:spPr>
        <p:txBody>
          <a:bodyPr wrap="none">
            <a:spAutoFit/>
          </a:bodyPr>
          <a:lstStyle/>
          <a:p>
            <a:pPr>
              <a:lnSpc>
                <a:spcPct val="130000"/>
              </a:lnSpc>
            </a:pPr>
            <a:r>
              <a:rPr lang="en-US" sz="2800" b="1" dirty="0">
                <a:solidFill>
                  <a:srgbClr val="FFFF66"/>
                </a:solidFill>
                <a:effectLst>
                  <a:outerShdw blurRad="38100" dist="38100" dir="2700000" algn="tl">
                    <a:srgbClr val="000000"/>
                  </a:outerShdw>
                </a:effectLst>
                <a:latin typeface="+mj-lt"/>
              </a:rPr>
              <a:t>A. Don’t know the year</a:t>
            </a:r>
          </a:p>
          <a:p>
            <a:pPr>
              <a:lnSpc>
                <a:spcPct val="130000"/>
              </a:lnSpc>
            </a:pPr>
            <a:r>
              <a:rPr lang="en-US" sz="2800" b="1" dirty="0">
                <a:solidFill>
                  <a:srgbClr val="FFFF66"/>
                </a:solidFill>
                <a:effectLst>
                  <a:outerShdw blurRad="38100" dist="38100" dir="2700000" algn="tl">
                    <a:srgbClr val="000000"/>
                  </a:outerShdw>
                </a:effectLst>
                <a:latin typeface="+mj-lt"/>
              </a:rPr>
              <a:t>B. Don’t know the month or day</a:t>
            </a:r>
          </a:p>
        </p:txBody>
      </p:sp>
      <p:sp>
        <p:nvSpPr>
          <p:cNvPr id="20486" name="Text Box 6"/>
          <p:cNvSpPr txBox="1">
            <a:spLocks noChangeArrowheads="1"/>
          </p:cNvSpPr>
          <p:nvPr/>
        </p:nvSpPr>
        <p:spPr bwMode="auto">
          <a:xfrm>
            <a:off x="3808198" y="2765425"/>
            <a:ext cx="4802405" cy="935256"/>
          </a:xfrm>
          <a:prstGeom prst="rect">
            <a:avLst/>
          </a:prstGeom>
          <a:noFill/>
          <a:ln w="9525">
            <a:noFill/>
            <a:miter lim="800000"/>
            <a:headEnd/>
            <a:tailEnd/>
          </a:ln>
          <a:effectLst/>
        </p:spPr>
        <p:txBody>
          <a:bodyPr wrap="none">
            <a:spAutoFit/>
          </a:bodyPr>
          <a:lstStyle/>
          <a:p>
            <a:pPr marL="342900" indent="-342900">
              <a:lnSpc>
                <a:spcPct val="120000"/>
              </a:lnSpc>
              <a:buFont typeface="+mj-lt"/>
              <a:buAutoNum type="arabicPeriod"/>
            </a:pPr>
            <a:r>
              <a:rPr lang="en-US" sz="2400" dirty="0">
                <a:solidFill>
                  <a:schemeClr val="bg1"/>
                </a:solidFill>
                <a:latin typeface="+mj-lt"/>
              </a:rPr>
              <a:t> Bible doesn’t say</a:t>
            </a:r>
          </a:p>
          <a:p>
            <a:pPr marL="342900" indent="-342900">
              <a:lnSpc>
                <a:spcPct val="120000"/>
              </a:lnSpc>
              <a:buFont typeface="+mj-lt"/>
              <a:buAutoNum type="arabicPeriod"/>
            </a:pPr>
            <a:r>
              <a:rPr lang="en-US" sz="2400" dirty="0">
                <a:solidFill>
                  <a:schemeClr val="bg1"/>
                </a:solidFill>
                <a:latin typeface="+mj-lt"/>
              </a:rPr>
              <a:t> Most likely not December 25</a:t>
            </a:r>
          </a:p>
        </p:txBody>
      </p:sp>
      <p:sp>
        <p:nvSpPr>
          <p:cNvPr id="20487" name="Text Box 7"/>
          <p:cNvSpPr txBox="1">
            <a:spLocks noChangeArrowheads="1"/>
          </p:cNvSpPr>
          <p:nvPr/>
        </p:nvSpPr>
        <p:spPr bwMode="auto">
          <a:xfrm>
            <a:off x="2514600" y="4172689"/>
            <a:ext cx="8382000" cy="1508105"/>
          </a:xfrm>
          <a:prstGeom prst="rect">
            <a:avLst/>
          </a:prstGeom>
          <a:solidFill>
            <a:schemeClr val="accent1"/>
          </a:solidFill>
          <a:ln w="9525">
            <a:solidFill>
              <a:srgbClr val="000066"/>
            </a:solidFill>
            <a:miter lim="800000"/>
            <a:headEnd/>
            <a:tailEnd/>
          </a:ln>
          <a:effectLst/>
        </p:spPr>
        <p:txBody>
          <a:bodyPr wrap="square">
            <a:spAutoFit/>
          </a:bodyPr>
          <a:lstStyle/>
          <a:p>
            <a:pPr algn="ctr"/>
            <a:r>
              <a:rPr lang="en-US" sz="3600" b="1" i="1" u="sng" dirty="0">
                <a:latin typeface="Times New Roman" pitchFamily="18" charset="0"/>
                <a:cs typeface="Times New Roman" pitchFamily="18" charset="0"/>
              </a:rPr>
              <a:t>Luke 2:8</a:t>
            </a:r>
          </a:p>
          <a:p>
            <a:r>
              <a:rPr lang="en-US" sz="2800" dirty="0">
                <a:latin typeface="Times New Roman" pitchFamily="18" charset="0"/>
                <a:cs typeface="Times New Roman" pitchFamily="18" charset="0"/>
              </a:rPr>
              <a:t>Now there were in the same country shepherds living out in the fields, keeping watch over their flock by night.</a:t>
            </a:r>
          </a:p>
        </p:txBody>
      </p:sp>
      <p:sp>
        <p:nvSpPr>
          <p:cNvPr id="8" name="Rectangle 7"/>
          <p:cNvSpPr>
            <a:spLocks noChangeArrowheads="1"/>
          </p:cNvSpPr>
          <p:nvPr/>
        </p:nvSpPr>
        <p:spPr bwMode="auto">
          <a:xfrm>
            <a:off x="3048000" y="0"/>
            <a:ext cx="7620000" cy="609600"/>
          </a:xfrm>
          <a:prstGeom prst="rect">
            <a:avLst/>
          </a:prstGeom>
          <a:noFill/>
          <a:ln w="9525">
            <a:noFill/>
            <a:miter lim="800000"/>
            <a:headEnd/>
            <a:tailEnd/>
          </a:ln>
          <a:effectLst/>
        </p:spPr>
        <p:txBody>
          <a:bodyPr wrap="none" anchor="ctr"/>
          <a:lstStyle/>
          <a:p>
            <a:pPr algn="ctr"/>
            <a:r>
              <a:rPr lang="en-US" sz="3200" b="1" dirty="0">
                <a:solidFill>
                  <a:schemeClr val="bg1"/>
                </a:solidFill>
                <a:effectLst>
                  <a:outerShdw blurRad="38100" dist="38100" dir="2700000" algn="tl">
                    <a:srgbClr val="000000">
                      <a:alpha val="43137"/>
                    </a:srgbClr>
                  </a:outerShdw>
                </a:effectLst>
                <a:latin typeface="+mj-lt"/>
              </a:rPr>
              <a:t>Not Told When Jesus Was Born</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486">
                                            <p:txEl>
                                              <p:pRg st="0" end="0"/>
                                            </p:txEl>
                                          </p:spTgt>
                                        </p:tgtEl>
                                        <p:attrNameLst>
                                          <p:attrName>style.visibility</p:attrName>
                                        </p:attrNameLst>
                                      </p:cBhvr>
                                      <p:to>
                                        <p:strVal val="visible"/>
                                      </p:to>
                                    </p:set>
                                    <p:anim calcmode="lin" valueType="num">
                                      <p:cBhvr additive="base">
                                        <p:cTn id="7" dur="1000" fill="hold"/>
                                        <p:tgtEl>
                                          <p:spTgt spid="20486">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2048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0486">
                                            <p:txEl>
                                              <p:pRg st="1" end="1"/>
                                            </p:txEl>
                                          </p:spTgt>
                                        </p:tgtEl>
                                        <p:attrNameLst>
                                          <p:attrName>style.visibility</p:attrName>
                                        </p:attrNameLst>
                                      </p:cBhvr>
                                      <p:to>
                                        <p:strVal val="visible"/>
                                      </p:to>
                                    </p:set>
                                    <p:anim calcmode="lin" valueType="num">
                                      <p:cBhvr additive="base">
                                        <p:cTn id="13" dur="1000" fill="hold"/>
                                        <p:tgtEl>
                                          <p:spTgt spid="20486">
                                            <p:txEl>
                                              <p:pRg st="1" end="1"/>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2048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0487"/>
                                        </p:tgtEl>
                                        <p:attrNameLst>
                                          <p:attrName>style.visibility</p:attrName>
                                        </p:attrNameLst>
                                      </p:cBhvr>
                                      <p:to>
                                        <p:strVal val="visible"/>
                                      </p:to>
                                    </p:set>
                                    <p:animEffect transition="in" filter="fade">
                                      <p:cBhvr>
                                        <p:cTn id="19" dur="2000"/>
                                        <p:tgtEl>
                                          <p:spTgt spid="20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6" grpId="0" build="p"/>
      <p:bldP spid="2048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4"/>
          <p:cNvSpPr txBox="1">
            <a:spLocks noChangeArrowheads="1"/>
          </p:cNvSpPr>
          <p:nvPr/>
        </p:nvSpPr>
        <p:spPr bwMode="auto">
          <a:xfrm>
            <a:off x="914400" y="457200"/>
            <a:ext cx="10820400" cy="5632311"/>
          </a:xfrm>
          <a:prstGeom prst="rect">
            <a:avLst/>
          </a:prstGeom>
          <a:solidFill>
            <a:schemeClr val="bg1"/>
          </a:solidFill>
          <a:ln w="9525">
            <a:noFill/>
            <a:miter lim="800000"/>
            <a:headEnd/>
            <a:tailEnd/>
          </a:ln>
          <a:effectLst/>
        </p:spPr>
        <p:txBody>
          <a:bodyPr wrap="square">
            <a:spAutoFit/>
          </a:bodyPr>
          <a:lstStyle/>
          <a:p>
            <a:r>
              <a:rPr lang="en-US" sz="2400" dirty="0">
                <a:latin typeface="Times New Roman" pitchFamily="18" charset="0"/>
              </a:rPr>
              <a:t>The climate was mild, and, to keep their flocks from straying, they spent the night with them. It is also a fact that the Jews sent out their flocks into the mountainous and desert regions during the summer months, and took them up in the latter part of October or the first of November, when the cold weather commenced. While away in these deserts and mountainous regions, it was proper that there should be someone to attend them to keep them from straying, and from the ravages of wolves and other wild beasts. It is probable from this that our </a:t>
            </a:r>
            <a:r>
              <a:rPr lang="en-US" sz="2400" dirty="0" err="1">
                <a:latin typeface="Times New Roman" pitchFamily="18" charset="0"/>
              </a:rPr>
              <a:t>Saviour</a:t>
            </a:r>
            <a:r>
              <a:rPr lang="en-US" sz="2400" dirty="0">
                <a:latin typeface="Times New Roman" pitchFamily="18" charset="0"/>
              </a:rPr>
              <a:t> was born before the 25 </a:t>
            </a:r>
            <a:r>
              <a:rPr lang="en-US" sz="2400" dirty="0" err="1">
                <a:latin typeface="Times New Roman" pitchFamily="18" charset="0"/>
              </a:rPr>
              <a:t>th</a:t>
            </a:r>
            <a:r>
              <a:rPr lang="en-US" sz="2400" dirty="0">
                <a:latin typeface="Times New Roman" pitchFamily="18" charset="0"/>
              </a:rPr>
              <a:t> of December, or before what we call "Christmas." At that time it is cold, and especially in the high and mountainous regions about Bethlehem. But the exact time of his birth is unknown; there is no way to ascertain it. By different learned men it has been fixed at each month in the year. Nor is it of consequence to "know" the time; if it were, God would have preserved the record of it. Matters of moment are clearly revealed; those which "he" regards as of no importance are concealed.</a:t>
            </a:r>
          </a:p>
          <a:p>
            <a:endParaRPr lang="en-US" sz="2400" dirty="0">
              <a:latin typeface="Times New Roman" pitchFamily="18" charset="0"/>
            </a:endParaRPr>
          </a:p>
          <a:p>
            <a:r>
              <a:rPr lang="en-US" sz="2400" dirty="0">
                <a:latin typeface="Times New Roman" pitchFamily="18" charset="0"/>
              </a:rPr>
              <a:t>		-</a:t>
            </a:r>
            <a:r>
              <a:rPr lang="en-US" sz="2400" i="1" dirty="0">
                <a:latin typeface="Times New Roman" pitchFamily="18" charset="0"/>
              </a:rPr>
              <a:t>Albert Barnes </a:t>
            </a:r>
            <a:r>
              <a:rPr lang="en-US" sz="2400" dirty="0">
                <a:latin typeface="Times New Roman" pitchFamily="18" charset="0"/>
              </a:rPr>
              <a:t>Comments on Luke 2:8</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ext Box 4"/>
          <p:cNvSpPr txBox="1">
            <a:spLocks noChangeArrowheads="1"/>
          </p:cNvSpPr>
          <p:nvPr/>
        </p:nvSpPr>
        <p:spPr bwMode="auto">
          <a:xfrm>
            <a:off x="2971800" y="2133600"/>
            <a:ext cx="8153400" cy="2246769"/>
          </a:xfrm>
          <a:prstGeom prst="rect">
            <a:avLst/>
          </a:prstGeom>
          <a:solidFill>
            <a:srgbClr val="CCFFCC"/>
          </a:solidFill>
          <a:ln w="9525">
            <a:noFill/>
            <a:miter lim="800000"/>
            <a:headEnd/>
            <a:tailEnd/>
          </a:ln>
          <a:effectLst/>
        </p:spPr>
        <p:txBody>
          <a:bodyPr wrap="square">
            <a:spAutoFit/>
          </a:bodyPr>
          <a:lstStyle/>
          <a:p>
            <a:r>
              <a:rPr lang="en-US" sz="2800" dirty="0">
                <a:latin typeface="Times New Roman" pitchFamily="18" charset="0"/>
                <a:cs typeface="Times New Roman" pitchFamily="18" charset="0"/>
              </a:rPr>
              <a:t>The exact date of Jesus' birth is unknown; the legendary date of December 25 cannot be traced back farther than the fourth century. </a:t>
            </a:r>
          </a:p>
          <a:p>
            <a:endParaRPr lang="en-US" sz="2800" dirty="0">
              <a:latin typeface="Times New Roman" pitchFamily="18" charset="0"/>
              <a:cs typeface="Times New Roman" pitchFamily="18" charset="0"/>
            </a:endParaRPr>
          </a:p>
          <a:p>
            <a:r>
              <a:rPr lang="en-US" sz="2800" i="1" dirty="0">
                <a:latin typeface="Times New Roman" pitchFamily="18" charset="0"/>
                <a:cs typeface="Times New Roman" pitchFamily="18" charset="0"/>
              </a:rPr>
              <a:t>                 - (The Wycliffe Bible Commentary)</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Text Box 5"/>
          <p:cNvSpPr txBox="1">
            <a:spLocks noChangeArrowheads="1"/>
          </p:cNvSpPr>
          <p:nvPr/>
        </p:nvSpPr>
        <p:spPr bwMode="auto">
          <a:xfrm>
            <a:off x="609600" y="151179"/>
            <a:ext cx="10972800" cy="6555641"/>
          </a:xfrm>
          <a:prstGeom prst="rect">
            <a:avLst/>
          </a:prstGeom>
          <a:solidFill>
            <a:schemeClr val="accent1"/>
          </a:solidFill>
          <a:ln w="9525">
            <a:noFill/>
            <a:miter lim="800000"/>
            <a:headEnd/>
            <a:tailEnd/>
          </a:ln>
          <a:effectLst/>
        </p:spPr>
        <p:txBody>
          <a:bodyPr wrap="square">
            <a:spAutoFit/>
          </a:bodyPr>
          <a:lstStyle/>
          <a:p>
            <a:r>
              <a:rPr lang="en-US" sz="2800" dirty="0">
                <a:latin typeface="Times New Roman" pitchFamily="18" charset="0"/>
              </a:rPr>
              <a:t>It was a custom among the Jews to send out their sheep to the deserts, about the </a:t>
            </a:r>
            <a:r>
              <a:rPr lang="en-US" sz="2800" dirty="0" err="1">
                <a:latin typeface="Times New Roman" pitchFamily="18" charset="0"/>
              </a:rPr>
              <a:t>passover</a:t>
            </a:r>
            <a:r>
              <a:rPr lang="en-US" sz="2800" dirty="0">
                <a:latin typeface="Times New Roman" pitchFamily="18" charset="0"/>
              </a:rPr>
              <a:t>, and bring them home at the commencement of the first rain: during the time they were out, the shepherds watched them night and day. As the </a:t>
            </a:r>
            <a:r>
              <a:rPr lang="en-US" sz="2800" dirty="0" err="1">
                <a:latin typeface="Times New Roman" pitchFamily="18" charset="0"/>
              </a:rPr>
              <a:t>passover</a:t>
            </a:r>
            <a:r>
              <a:rPr lang="en-US" sz="2800" dirty="0">
                <a:latin typeface="Times New Roman" pitchFamily="18" charset="0"/>
              </a:rPr>
              <a:t> occurred in the spring, and the first rain began early in the month of </a:t>
            </a:r>
            <a:r>
              <a:rPr lang="en-US" sz="2800" dirty="0" err="1">
                <a:latin typeface="Times New Roman" pitchFamily="18" charset="0"/>
              </a:rPr>
              <a:t>Marchesvan</a:t>
            </a:r>
            <a:r>
              <a:rPr lang="en-US" sz="2800" dirty="0">
                <a:latin typeface="Times New Roman" pitchFamily="18" charset="0"/>
              </a:rPr>
              <a:t>, which answers to part of our October and November, we find that the sheep were kept out in the open country during the whole of the summer. And as these shepherds had not yet brought home their flocks, it is a presumptive argument that October had not yet commenced, and that, consequently, our Lord was not born on the 25 </a:t>
            </a:r>
            <a:r>
              <a:rPr lang="en-US" sz="2800" dirty="0" err="1">
                <a:latin typeface="Times New Roman" pitchFamily="18" charset="0"/>
              </a:rPr>
              <a:t>th</a:t>
            </a:r>
            <a:r>
              <a:rPr lang="en-US" sz="2800" dirty="0">
                <a:latin typeface="Times New Roman" pitchFamily="18" charset="0"/>
              </a:rPr>
              <a:t> of December, when no flocks were out in the fields; nor could he have been born later than September, as the flocks were still in the fields by night. On this very ground the nativity in December should be given up. The feeding of the flocks by night in the fields is a chronological fact, which casts considerable light upon this disputed point.</a:t>
            </a:r>
          </a:p>
          <a:p>
            <a:r>
              <a:rPr lang="en-US" sz="2800" dirty="0">
                <a:latin typeface="Times New Roman" pitchFamily="18" charset="0"/>
              </a:rPr>
              <a:t>(Adam Clarke's Commentary)</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4"/>
          <p:cNvSpPr txBox="1">
            <a:spLocks noChangeArrowheads="1"/>
          </p:cNvSpPr>
          <p:nvPr/>
        </p:nvSpPr>
        <p:spPr bwMode="auto">
          <a:xfrm>
            <a:off x="609600" y="609603"/>
            <a:ext cx="10972800" cy="5262979"/>
          </a:xfrm>
          <a:prstGeom prst="rect">
            <a:avLst/>
          </a:prstGeom>
          <a:solidFill>
            <a:schemeClr val="bg1">
              <a:lumMod val="95000"/>
            </a:schemeClr>
          </a:solidFill>
          <a:ln w="9525">
            <a:noFill/>
            <a:miter lim="800000"/>
            <a:headEnd/>
            <a:tailEnd/>
          </a:ln>
          <a:effectLst/>
        </p:spPr>
        <p:txBody>
          <a:bodyPr wrap="square">
            <a:spAutoFit/>
          </a:bodyPr>
          <a:lstStyle/>
          <a:p>
            <a:pPr>
              <a:spcBef>
                <a:spcPct val="50000"/>
              </a:spcBef>
            </a:pPr>
            <a:r>
              <a:rPr lang="en-US" sz="2800" b="1" dirty="0">
                <a:latin typeface="Times New Roman" pitchFamily="18" charset="0"/>
                <a:cs typeface="Times New Roman" pitchFamily="18" charset="0"/>
              </a:rPr>
              <a:t>The Cyclopedia Of Ecclesiastical Literature by McClintock and Strong</a:t>
            </a:r>
            <a:r>
              <a:rPr lang="en-US" sz="2800" dirty="0">
                <a:latin typeface="Times New Roman" pitchFamily="18" charset="0"/>
                <a:cs typeface="Times New Roman" pitchFamily="18" charset="0"/>
              </a:rPr>
              <a:t>, says "The observance of Christmas is not of divine appointment, nor is it of New Testament origin. The day of Christ's birth cannot be ascertained from the New Testament, or indeed, from any other source. The (church) fathers of the first three centuries do not speak of any special observance of the nativity (birth) of Christ .... The institution may be sufficiently explained by the circumstance that it was the taste of the age to multiply festivals .... at the same time the heathen winter holidays (Saturnalia, </a:t>
            </a:r>
            <a:r>
              <a:rPr lang="en-US" sz="2800" dirty="0" err="1">
                <a:latin typeface="Times New Roman" pitchFamily="18" charset="0"/>
                <a:cs typeface="Times New Roman" pitchFamily="18" charset="0"/>
              </a:rPr>
              <a:t>Juvenalia</a:t>
            </a:r>
            <a:r>
              <a:rPr lang="en-US" sz="2800" dirty="0">
                <a:latin typeface="Times New Roman" pitchFamily="18" charset="0"/>
                <a:cs typeface="Times New Roman" pitchFamily="18" charset="0"/>
              </a:rPr>
              <a:t> Brumalia) were undoubtedly transformed, and so to speak, sanctified by the establishment of the Christian cycle of holidays; and the heathen customs .... were brought over into Christian use" (Vol.2, p.276).</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ext Box 4" descr="Parchment"/>
          <p:cNvSpPr txBox="1">
            <a:spLocks noChangeArrowheads="1"/>
          </p:cNvSpPr>
          <p:nvPr/>
        </p:nvSpPr>
        <p:spPr bwMode="auto">
          <a:xfrm>
            <a:off x="1066800" y="1531375"/>
            <a:ext cx="10058400" cy="2677656"/>
          </a:xfrm>
          <a:prstGeom prst="rect">
            <a:avLst/>
          </a:prstGeom>
          <a:blipFill dpi="0" rotWithShape="1">
            <a:blip r:embed="rId2"/>
            <a:srcRect/>
            <a:tile tx="0" ty="0" sx="100000" sy="100000" flip="none" algn="tl"/>
          </a:blipFill>
          <a:ln w="9525">
            <a:noFill/>
            <a:miter lim="800000"/>
            <a:headEnd/>
            <a:tailEnd/>
          </a:ln>
          <a:effectLst/>
        </p:spPr>
        <p:txBody>
          <a:bodyPr wrap="square">
            <a:spAutoFit/>
          </a:bodyPr>
          <a:lstStyle/>
          <a:p>
            <a:r>
              <a:rPr lang="en-US" sz="2800" dirty="0">
                <a:latin typeface="Times New Roman" pitchFamily="18" charset="0"/>
                <a:cs typeface="Times New Roman" pitchFamily="18" charset="0"/>
              </a:rPr>
              <a:t>But recent travelers tell us that in the end of December, after the rains, the flowers come again into bloom, and the flocks again issue forth. The nature of the seasons in Palestine could hardly have been unknown to those who fixed upon the present Christmas-period: the difficulty, therefore, is perhaps more imaginary than real.</a:t>
            </a:r>
          </a:p>
          <a:p>
            <a:r>
              <a:rPr lang="en-US" sz="2800" i="1" dirty="0">
                <a:latin typeface="Times New Roman" pitchFamily="18" charset="0"/>
                <a:cs typeface="Times New Roman" pitchFamily="18" charset="0"/>
              </a:rPr>
              <a:t>                   - (Jamieson, </a:t>
            </a:r>
            <a:r>
              <a:rPr lang="en-US" sz="2800" i="1" dirty="0" err="1">
                <a:latin typeface="Times New Roman" pitchFamily="18" charset="0"/>
                <a:cs typeface="Times New Roman" pitchFamily="18" charset="0"/>
              </a:rPr>
              <a:t>Fausset</a:t>
            </a:r>
            <a:r>
              <a:rPr lang="en-US" sz="2800" i="1" dirty="0">
                <a:latin typeface="Times New Roman" pitchFamily="18" charset="0"/>
                <a:cs typeface="Times New Roman" pitchFamily="18" charset="0"/>
              </a:rPr>
              <a:t>, and Brown Commentary)</a:t>
            </a:r>
          </a:p>
        </p:txBody>
      </p:sp>
      <p:sp>
        <p:nvSpPr>
          <p:cNvPr id="25605" name="Text Box 5"/>
          <p:cNvSpPr txBox="1">
            <a:spLocks noChangeArrowheads="1"/>
          </p:cNvSpPr>
          <p:nvPr/>
        </p:nvSpPr>
        <p:spPr bwMode="auto">
          <a:xfrm>
            <a:off x="3048000" y="101028"/>
            <a:ext cx="6071662" cy="584775"/>
          </a:xfrm>
          <a:prstGeom prst="rect">
            <a:avLst/>
          </a:prstGeom>
          <a:noFill/>
          <a:ln w="9525">
            <a:noFill/>
            <a:miter lim="800000"/>
            <a:headEnd/>
            <a:tailEnd/>
          </a:ln>
          <a:effectLst/>
        </p:spPr>
        <p:txBody>
          <a:bodyPr wrap="none">
            <a:spAutoFit/>
          </a:bodyPr>
          <a:lstStyle/>
          <a:p>
            <a:r>
              <a:rPr lang="en-US" sz="3200" b="1" u="sng" dirty="0">
                <a:solidFill>
                  <a:schemeClr val="bg1"/>
                </a:solidFill>
                <a:effectLst>
                  <a:outerShdw blurRad="38100" dist="38100" dir="2700000" algn="tl">
                    <a:srgbClr val="000000"/>
                  </a:outerShdw>
                </a:effectLst>
              </a:rPr>
              <a:t>Yet Some Suggest That It Is Possible</a:t>
            </a:r>
          </a:p>
        </p:txBody>
      </p:sp>
      <p:sp>
        <p:nvSpPr>
          <p:cNvPr id="25607" name="Text Box 7"/>
          <p:cNvSpPr txBox="1">
            <a:spLocks noChangeArrowheads="1"/>
          </p:cNvSpPr>
          <p:nvPr/>
        </p:nvSpPr>
        <p:spPr bwMode="auto">
          <a:xfrm>
            <a:off x="3657603" y="5105403"/>
            <a:ext cx="3970959" cy="646331"/>
          </a:xfrm>
          <a:prstGeom prst="rect">
            <a:avLst/>
          </a:prstGeom>
          <a:noFill/>
          <a:ln w="9525">
            <a:noFill/>
            <a:miter lim="800000"/>
            <a:headEnd/>
            <a:tailEnd/>
          </a:ln>
          <a:effectLst/>
        </p:spPr>
        <p:txBody>
          <a:bodyPr wrap="none">
            <a:spAutoFit/>
          </a:bodyPr>
          <a:lstStyle/>
          <a:p>
            <a:r>
              <a:rPr lang="en-US" sz="3600" b="1" i="1" dirty="0">
                <a:solidFill>
                  <a:srgbClr val="FFFF66"/>
                </a:solidFill>
                <a:effectLst>
                  <a:outerShdw blurRad="38100" dist="38100" dir="2700000" algn="tl">
                    <a:srgbClr val="000000"/>
                  </a:outerShdw>
                </a:effectLst>
              </a:rPr>
              <a:t>If so, just pure guess</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25607"/>
                                        </p:tgtEl>
                                        <p:attrNameLst>
                                          <p:attrName>style.visibility</p:attrName>
                                        </p:attrNameLst>
                                      </p:cBhvr>
                                      <p:to>
                                        <p:strVal val="visible"/>
                                      </p:to>
                                    </p:set>
                                    <p:anim calcmode="lin" valueType="num">
                                      <p:cBhvr>
                                        <p:cTn id="7" dur="500" fill="hold"/>
                                        <p:tgtEl>
                                          <p:spTgt spid="25607"/>
                                        </p:tgtEl>
                                        <p:attrNameLst>
                                          <p:attrName>ppt_w</p:attrName>
                                        </p:attrNameLst>
                                      </p:cBhvr>
                                      <p:tavLst>
                                        <p:tav tm="0">
                                          <p:val>
                                            <p:strVal val="#ppt_w*0.05"/>
                                          </p:val>
                                        </p:tav>
                                        <p:tav tm="100000">
                                          <p:val>
                                            <p:strVal val="#ppt_w"/>
                                          </p:val>
                                        </p:tav>
                                      </p:tavLst>
                                    </p:anim>
                                    <p:anim calcmode="lin" valueType="num">
                                      <p:cBhvr>
                                        <p:cTn id="8" dur="500" fill="hold"/>
                                        <p:tgtEl>
                                          <p:spTgt spid="25607"/>
                                        </p:tgtEl>
                                        <p:attrNameLst>
                                          <p:attrName>ppt_h</p:attrName>
                                        </p:attrNameLst>
                                      </p:cBhvr>
                                      <p:tavLst>
                                        <p:tav tm="0">
                                          <p:val>
                                            <p:strVal val="#ppt_h"/>
                                          </p:val>
                                        </p:tav>
                                        <p:tav tm="100000">
                                          <p:val>
                                            <p:strVal val="#ppt_h"/>
                                          </p:val>
                                        </p:tav>
                                      </p:tavLst>
                                    </p:anim>
                                    <p:anim calcmode="lin" valueType="num">
                                      <p:cBhvr>
                                        <p:cTn id="9" dur="500" fill="hold"/>
                                        <p:tgtEl>
                                          <p:spTgt spid="25607"/>
                                        </p:tgtEl>
                                        <p:attrNameLst>
                                          <p:attrName>ppt_x</p:attrName>
                                        </p:attrNameLst>
                                      </p:cBhvr>
                                      <p:tavLst>
                                        <p:tav tm="0">
                                          <p:val>
                                            <p:strVal val="#ppt_x-.2"/>
                                          </p:val>
                                        </p:tav>
                                        <p:tav tm="100000">
                                          <p:val>
                                            <p:strVal val="#ppt_x"/>
                                          </p:val>
                                        </p:tav>
                                      </p:tavLst>
                                    </p:anim>
                                    <p:anim calcmode="lin" valueType="num">
                                      <p:cBhvr>
                                        <p:cTn id="10" dur="500" fill="hold"/>
                                        <p:tgtEl>
                                          <p:spTgt spid="25607"/>
                                        </p:tgtEl>
                                        <p:attrNameLst>
                                          <p:attrName>ppt_y</p:attrName>
                                        </p:attrNameLst>
                                      </p:cBhvr>
                                      <p:tavLst>
                                        <p:tav tm="0">
                                          <p:val>
                                            <p:strVal val="#ppt_y"/>
                                          </p:val>
                                        </p:tav>
                                        <p:tav tm="100000">
                                          <p:val>
                                            <p:strVal val="#ppt_y"/>
                                          </p:val>
                                        </p:tav>
                                      </p:tavLst>
                                    </p:anim>
                                    <p:animEffect transition="in" filter="fade">
                                      <p:cBhvr>
                                        <p:cTn id="11" dur="500"/>
                                        <p:tgtEl>
                                          <p:spTgt spid="25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4" descr="MaryBaby"/>
          <p:cNvPicPr>
            <a:picLocks noChangeAspect="1" noChangeArrowheads="1"/>
          </p:cNvPicPr>
          <p:nvPr/>
        </p:nvPicPr>
        <p:blipFill>
          <a:blip r:embed="rId2"/>
          <a:srcRect/>
          <a:stretch>
            <a:fillRect/>
          </a:stretch>
        </p:blipFill>
        <p:spPr bwMode="auto">
          <a:xfrm>
            <a:off x="772160" y="2070100"/>
            <a:ext cx="2197100" cy="3048000"/>
          </a:xfrm>
          <a:prstGeom prst="rect">
            <a:avLst/>
          </a:prstGeom>
          <a:noFill/>
          <a:ln w="9525">
            <a:solidFill>
              <a:schemeClr val="tx1"/>
            </a:solidFill>
            <a:miter lim="800000"/>
            <a:headEnd/>
            <a:tailEnd/>
          </a:ln>
        </p:spPr>
      </p:pic>
      <p:sp>
        <p:nvSpPr>
          <p:cNvPr id="29701" name="Text Box 5"/>
          <p:cNvSpPr txBox="1">
            <a:spLocks noChangeArrowheads="1"/>
          </p:cNvSpPr>
          <p:nvPr/>
        </p:nvSpPr>
        <p:spPr bwMode="auto">
          <a:xfrm>
            <a:off x="2819400" y="584761"/>
            <a:ext cx="8077200" cy="584775"/>
          </a:xfrm>
          <a:prstGeom prst="rect">
            <a:avLst/>
          </a:prstGeom>
          <a:noFill/>
          <a:ln w="9525">
            <a:noFill/>
            <a:miter lim="800000"/>
            <a:headEnd/>
            <a:tailEnd/>
          </a:ln>
          <a:effectLst/>
        </p:spPr>
        <p:txBody>
          <a:bodyPr wrap="square">
            <a:spAutoFit/>
          </a:bodyPr>
          <a:lstStyle/>
          <a:p>
            <a:pPr algn="ctr"/>
            <a:r>
              <a:rPr lang="en-US" sz="3200" b="1" u="sng" dirty="0">
                <a:solidFill>
                  <a:schemeClr val="bg1"/>
                </a:solidFill>
              </a:rPr>
              <a:t>Dates Suggested For The Birthday of Christ</a:t>
            </a:r>
          </a:p>
        </p:txBody>
      </p:sp>
      <p:sp>
        <p:nvSpPr>
          <p:cNvPr id="29703" name="Rectangle 7"/>
          <p:cNvSpPr>
            <a:spLocks noChangeArrowheads="1"/>
          </p:cNvSpPr>
          <p:nvPr/>
        </p:nvSpPr>
        <p:spPr bwMode="auto">
          <a:xfrm>
            <a:off x="4572000" y="1752600"/>
            <a:ext cx="1371600" cy="1752600"/>
          </a:xfrm>
          <a:prstGeom prst="rect">
            <a:avLst/>
          </a:prstGeom>
          <a:solidFill>
            <a:schemeClr val="bg1"/>
          </a:solidFill>
          <a:ln w="9525">
            <a:solidFill>
              <a:schemeClr val="tx1"/>
            </a:solidFill>
            <a:miter lim="800000"/>
            <a:headEnd/>
            <a:tailEnd/>
          </a:ln>
          <a:effectLst/>
        </p:spPr>
        <p:txBody>
          <a:bodyPr wrap="none" anchor="ctr"/>
          <a:lstStyle/>
          <a:p>
            <a:pPr algn="ctr"/>
            <a:r>
              <a:rPr lang="en-US" sz="2000" b="1" u="sng" dirty="0"/>
              <a:t>January</a:t>
            </a:r>
          </a:p>
          <a:p>
            <a:pPr algn="ctr"/>
            <a:r>
              <a:rPr lang="en-US" dirty="0"/>
              <a:t> </a:t>
            </a:r>
            <a:r>
              <a:rPr lang="en-US" sz="8000" b="1" dirty="0"/>
              <a:t>6</a:t>
            </a:r>
          </a:p>
        </p:txBody>
      </p:sp>
      <p:sp>
        <p:nvSpPr>
          <p:cNvPr id="29704" name="Rectangle 8"/>
          <p:cNvSpPr>
            <a:spLocks noChangeArrowheads="1"/>
          </p:cNvSpPr>
          <p:nvPr/>
        </p:nvSpPr>
        <p:spPr bwMode="auto">
          <a:xfrm rot="-970389">
            <a:off x="5486400" y="2667000"/>
            <a:ext cx="1371600" cy="1752600"/>
          </a:xfrm>
          <a:prstGeom prst="rect">
            <a:avLst/>
          </a:prstGeom>
          <a:solidFill>
            <a:schemeClr val="bg1"/>
          </a:solidFill>
          <a:ln w="9525">
            <a:solidFill>
              <a:schemeClr val="tx1"/>
            </a:solidFill>
            <a:miter lim="800000"/>
            <a:headEnd/>
            <a:tailEnd/>
          </a:ln>
          <a:effectLst/>
        </p:spPr>
        <p:txBody>
          <a:bodyPr wrap="none" anchor="ctr"/>
          <a:lstStyle/>
          <a:p>
            <a:pPr algn="ctr"/>
            <a:r>
              <a:rPr lang="en-US" sz="2000" b="1" u="sng"/>
              <a:t>March</a:t>
            </a:r>
          </a:p>
          <a:p>
            <a:pPr algn="ctr"/>
            <a:r>
              <a:rPr lang="en-US"/>
              <a:t> </a:t>
            </a:r>
            <a:r>
              <a:rPr lang="en-US" sz="8000" b="1"/>
              <a:t>25</a:t>
            </a:r>
          </a:p>
        </p:txBody>
      </p:sp>
      <p:sp>
        <p:nvSpPr>
          <p:cNvPr id="29705" name="Rectangle 9"/>
          <p:cNvSpPr>
            <a:spLocks noChangeArrowheads="1"/>
          </p:cNvSpPr>
          <p:nvPr/>
        </p:nvSpPr>
        <p:spPr bwMode="auto">
          <a:xfrm rot="887466">
            <a:off x="6400800" y="2895600"/>
            <a:ext cx="1371600" cy="1752600"/>
          </a:xfrm>
          <a:prstGeom prst="rect">
            <a:avLst/>
          </a:prstGeom>
          <a:solidFill>
            <a:schemeClr val="bg1"/>
          </a:solidFill>
          <a:ln w="9525">
            <a:solidFill>
              <a:schemeClr val="tx1"/>
            </a:solidFill>
            <a:miter lim="800000"/>
            <a:headEnd/>
            <a:tailEnd/>
          </a:ln>
          <a:effectLst/>
        </p:spPr>
        <p:txBody>
          <a:bodyPr wrap="none" anchor="ctr"/>
          <a:lstStyle/>
          <a:p>
            <a:pPr algn="ctr"/>
            <a:r>
              <a:rPr lang="en-US" sz="2000" b="1" u="sng"/>
              <a:t>January</a:t>
            </a:r>
          </a:p>
          <a:p>
            <a:pPr algn="ctr"/>
            <a:r>
              <a:rPr lang="en-US"/>
              <a:t> </a:t>
            </a:r>
            <a:r>
              <a:rPr lang="en-US" sz="8000" b="1"/>
              <a:t>10</a:t>
            </a:r>
          </a:p>
        </p:txBody>
      </p:sp>
      <p:sp>
        <p:nvSpPr>
          <p:cNvPr id="29706" name="Rectangle 10"/>
          <p:cNvSpPr>
            <a:spLocks noChangeArrowheads="1"/>
          </p:cNvSpPr>
          <p:nvPr/>
        </p:nvSpPr>
        <p:spPr bwMode="auto">
          <a:xfrm rot="-430589">
            <a:off x="7239000" y="2743200"/>
            <a:ext cx="1371600" cy="1752600"/>
          </a:xfrm>
          <a:prstGeom prst="rect">
            <a:avLst/>
          </a:prstGeom>
          <a:solidFill>
            <a:schemeClr val="bg1"/>
          </a:solidFill>
          <a:ln w="9525">
            <a:solidFill>
              <a:schemeClr val="tx1"/>
            </a:solidFill>
            <a:miter lim="800000"/>
            <a:headEnd/>
            <a:tailEnd/>
          </a:ln>
          <a:effectLst/>
        </p:spPr>
        <p:txBody>
          <a:bodyPr wrap="none" anchor="ctr"/>
          <a:lstStyle/>
          <a:p>
            <a:pPr algn="ctr"/>
            <a:r>
              <a:rPr lang="en-US" sz="2000" b="1" u="sng"/>
              <a:t>May</a:t>
            </a:r>
          </a:p>
          <a:p>
            <a:pPr algn="ctr"/>
            <a:r>
              <a:rPr lang="en-US"/>
              <a:t> </a:t>
            </a:r>
            <a:r>
              <a:rPr lang="en-US" sz="8000" b="1"/>
              <a:t>20</a:t>
            </a:r>
          </a:p>
        </p:txBody>
      </p:sp>
      <p:sp>
        <p:nvSpPr>
          <p:cNvPr id="29707" name="Rectangle 11"/>
          <p:cNvSpPr>
            <a:spLocks noChangeArrowheads="1"/>
          </p:cNvSpPr>
          <p:nvPr/>
        </p:nvSpPr>
        <p:spPr bwMode="auto">
          <a:xfrm>
            <a:off x="7086600" y="3810000"/>
            <a:ext cx="1371600" cy="1752600"/>
          </a:xfrm>
          <a:prstGeom prst="rect">
            <a:avLst/>
          </a:prstGeom>
          <a:solidFill>
            <a:schemeClr val="bg1"/>
          </a:solidFill>
          <a:ln w="9525">
            <a:solidFill>
              <a:schemeClr val="tx1"/>
            </a:solidFill>
            <a:miter lim="800000"/>
            <a:headEnd/>
            <a:tailEnd/>
          </a:ln>
          <a:effectLst/>
        </p:spPr>
        <p:txBody>
          <a:bodyPr wrap="none" anchor="ctr"/>
          <a:lstStyle/>
          <a:p>
            <a:pPr algn="ctr"/>
            <a:r>
              <a:rPr lang="en-US" sz="2000" b="1" u="sng" dirty="0"/>
              <a:t>December</a:t>
            </a:r>
          </a:p>
          <a:p>
            <a:pPr algn="ctr"/>
            <a:r>
              <a:rPr lang="en-US" dirty="0"/>
              <a:t> </a:t>
            </a:r>
            <a:r>
              <a:rPr lang="en-US" sz="8000" b="1" dirty="0"/>
              <a:t>25</a:t>
            </a:r>
          </a:p>
        </p:txBody>
      </p:sp>
      <p:sp>
        <p:nvSpPr>
          <p:cNvPr id="29758" name="Rectangle 62"/>
          <p:cNvSpPr>
            <a:spLocks noChangeArrowheads="1"/>
          </p:cNvSpPr>
          <p:nvPr/>
        </p:nvSpPr>
        <p:spPr bwMode="auto">
          <a:xfrm>
            <a:off x="2819400" y="5418956"/>
            <a:ext cx="3733800" cy="914400"/>
          </a:xfrm>
          <a:prstGeom prst="rect">
            <a:avLst/>
          </a:prstGeom>
          <a:solidFill>
            <a:schemeClr val="tx1"/>
          </a:solidFill>
          <a:ln w="9525">
            <a:solidFill>
              <a:schemeClr val="bg1"/>
            </a:solidFill>
            <a:miter lim="800000"/>
            <a:headEnd/>
            <a:tailEnd/>
          </a:ln>
          <a:effectLst/>
        </p:spPr>
        <p:txBody>
          <a:bodyPr wrap="none" anchor="ctr"/>
          <a:lstStyle/>
          <a:p>
            <a:pPr algn="ctr"/>
            <a:r>
              <a:rPr lang="en-US" sz="2800" b="1" i="1">
                <a:solidFill>
                  <a:srgbClr val="CCFFCC"/>
                </a:solidFill>
              </a:rPr>
              <a:t>Every month of year!</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703"/>
                                        </p:tgtEl>
                                        <p:attrNameLst>
                                          <p:attrName>style.visibility</p:attrName>
                                        </p:attrNameLst>
                                      </p:cBhvr>
                                      <p:to>
                                        <p:strVal val="visible"/>
                                      </p:to>
                                    </p:set>
                                    <p:anim calcmode="lin" valueType="num">
                                      <p:cBhvr additive="base">
                                        <p:cTn id="7" dur="500" fill="hold"/>
                                        <p:tgtEl>
                                          <p:spTgt spid="29703"/>
                                        </p:tgtEl>
                                        <p:attrNameLst>
                                          <p:attrName>ppt_x</p:attrName>
                                        </p:attrNameLst>
                                      </p:cBhvr>
                                      <p:tavLst>
                                        <p:tav tm="0">
                                          <p:val>
                                            <p:strVal val="#ppt_x"/>
                                          </p:val>
                                        </p:tav>
                                        <p:tav tm="100000">
                                          <p:val>
                                            <p:strVal val="#ppt_x"/>
                                          </p:val>
                                        </p:tav>
                                      </p:tavLst>
                                    </p:anim>
                                    <p:anim calcmode="lin" valueType="num">
                                      <p:cBhvr additive="base">
                                        <p:cTn id="8" dur="500" fill="hold"/>
                                        <p:tgtEl>
                                          <p:spTgt spid="2970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704"/>
                                        </p:tgtEl>
                                        <p:attrNameLst>
                                          <p:attrName>style.visibility</p:attrName>
                                        </p:attrNameLst>
                                      </p:cBhvr>
                                      <p:to>
                                        <p:strVal val="visible"/>
                                      </p:to>
                                    </p:set>
                                    <p:anim calcmode="lin" valueType="num">
                                      <p:cBhvr additive="base">
                                        <p:cTn id="13" dur="500" fill="hold"/>
                                        <p:tgtEl>
                                          <p:spTgt spid="29704"/>
                                        </p:tgtEl>
                                        <p:attrNameLst>
                                          <p:attrName>ppt_x</p:attrName>
                                        </p:attrNameLst>
                                      </p:cBhvr>
                                      <p:tavLst>
                                        <p:tav tm="0">
                                          <p:val>
                                            <p:strVal val="#ppt_x"/>
                                          </p:val>
                                        </p:tav>
                                        <p:tav tm="100000">
                                          <p:val>
                                            <p:strVal val="#ppt_x"/>
                                          </p:val>
                                        </p:tav>
                                      </p:tavLst>
                                    </p:anim>
                                    <p:anim calcmode="lin" valueType="num">
                                      <p:cBhvr additive="base">
                                        <p:cTn id="14" dur="500" fill="hold"/>
                                        <p:tgtEl>
                                          <p:spTgt spid="2970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9705"/>
                                        </p:tgtEl>
                                        <p:attrNameLst>
                                          <p:attrName>style.visibility</p:attrName>
                                        </p:attrNameLst>
                                      </p:cBhvr>
                                      <p:to>
                                        <p:strVal val="visible"/>
                                      </p:to>
                                    </p:set>
                                    <p:anim calcmode="lin" valueType="num">
                                      <p:cBhvr additive="base">
                                        <p:cTn id="19" dur="500" fill="hold"/>
                                        <p:tgtEl>
                                          <p:spTgt spid="29705"/>
                                        </p:tgtEl>
                                        <p:attrNameLst>
                                          <p:attrName>ppt_x</p:attrName>
                                        </p:attrNameLst>
                                      </p:cBhvr>
                                      <p:tavLst>
                                        <p:tav tm="0">
                                          <p:val>
                                            <p:strVal val="#ppt_x"/>
                                          </p:val>
                                        </p:tav>
                                        <p:tav tm="100000">
                                          <p:val>
                                            <p:strVal val="#ppt_x"/>
                                          </p:val>
                                        </p:tav>
                                      </p:tavLst>
                                    </p:anim>
                                    <p:anim calcmode="lin" valueType="num">
                                      <p:cBhvr additive="base">
                                        <p:cTn id="20" dur="500" fill="hold"/>
                                        <p:tgtEl>
                                          <p:spTgt spid="2970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9706"/>
                                        </p:tgtEl>
                                        <p:attrNameLst>
                                          <p:attrName>style.visibility</p:attrName>
                                        </p:attrNameLst>
                                      </p:cBhvr>
                                      <p:to>
                                        <p:strVal val="visible"/>
                                      </p:to>
                                    </p:set>
                                    <p:anim calcmode="lin" valueType="num">
                                      <p:cBhvr additive="base">
                                        <p:cTn id="25" dur="500" fill="hold"/>
                                        <p:tgtEl>
                                          <p:spTgt spid="29706"/>
                                        </p:tgtEl>
                                        <p:attrNameLst>
                                          <p:attrName>ppt_x</p:attrName>
                                        </p:attrNameLst>
                                      </p:cBhvr>
                                      <p:tavLst>
                                        <p:tav tm="0">
                                          <p:val>
                                            <p:strVal val="#ppt_x"/>
                                          </p:val>
                                        </p:tav>
                                        <p:tav tm="100000">
                                          <p:val>
                                            <p:strVal val="#ppt_x"/>
                                          </p:val>
                                        </p:tav>
                                      </p:tavLst>
                                    </p:anim>
                                    <p:anim calcmode="lin" valueType="num">
                                      <p:cBhvr additive="base">
                                        <p:cTn id="26" dur="500" fill="hold"/>
                                        <p:tgtEl>
                                          <p:spTgt spid="2970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9707"/>
                                        </p:tgtEl>
                                        <p:attrNameLst>
                                          <p:attrName>style.visibility</p:attrName>
                                        </p:attrNameLst>
                                      </p:cBhvr>
                                      <p:to>
                                        <p:strVal val="visible"/>
                                      </p:to>
                                    </p:set>
                                    <p:anim calcmode="lin" valueType="num">
                                      <p:cBhvr additive="base">
                                        <p:cTn id="31" dur="500" fill="hold"/>
                                        <p:tgtEl>
                                          <p:spTgt spid="29707"/>
                                        </p:tgtEl>
                                        <p:attrNameLst>
                                          <p:attrName>ppt_x</p:attrName>
                                        </p:attrNameLst>
                                      </p:cBhvr>
                                      <p:tavLst>
                                        <p:tav tm="0">
                                          <p:val>
                                            <p:strVal val="#ppt_x"/>
                                          </p:val>
                                        </p:tav>
                                        <p:tav tm="100000">
                                          <p:val>
                                            <p:strVal val="#ppt_x"/>
                                          </p:val>
                                        </p:tav>
                                      </p:tavLst>
                                    </p:anim>
                                    <p:anim calcmode="lin" valueType="num">
                                      <p:cBhvr additive="base">
                                        <p:cTn id="32" dur="500" fill="hold"/>
                                        <p:tgtEl>
                                          <p:spTgt spid="2970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5" presetClass="entr" presetSubtype="0" fill="hold" grpId="0" nodeType="clickEffect">
                                  <p:stCondLst>
                                    <p:cond delay="0"/>
                                  </p:stCondLst>
                                  <p:childTnLst>
                                    <p:set>
                                      <p:cBhvr>
                                        <p:cTn id="36" dur="1" fill="hold">
                                          <p:stCondLst>
                                            <p:cond delay="0"/>
                                          </p:stCondLst>
                                        </p:cTn>
                                        <p:tgtEl>
                                          <p:spTgt spid="29758"/>
                                        </p:tgtEl>
                                        <p:attrNameLst>
                                          <p:attrName>style.visibility</p:attrName>
                                        </p:attrNameLst>
                                      </p:cBhvr>
                                      <p:to>
                                        <p:strVal val="visible"/>
                                      </p:to>
                                    </p:set>
                                    <p:anim calcmode="lin" valueType="num">
                                      <p:cBhvr>
                                        <p:cTn id="37" dur="1000" fill="hold"/>
                                        <p:tgtEl>
                                          <p:spTgt spid="29758"/>
                                        </p:tgtEl>
                                        <p:attrNameLst>
                                          <p:attrName>ppt_w</p:attrName>
                                        </p:attrNameLst>
                                      </p:cBhvr>
                                      <p:tavLst>
                                        <p:tav tm="0">
                                          <p:val>
                                            <p:fltVal val="0"/>
                                          </p:val>
                                        </p:tav>
                                        <p:tav tm="100000">
                                          <p:val>
                                            <p:strVal val="#ppt_w"/>
                                          </p:val>
                                        </p:tav>
                                      </p:tavLst>
                                    </p:anim>
                                    <p:anim calcmode="lin" valueType="num">
                                      <p:cBhvr>
                                        <p:cTn id="38" dur="1000" fill="hold"/>
                                        <p:tgtEl>
                                          <p:spTgt spid="29758"/>
                                        </p:tgtEl>
                                        <p:attrNameLst>
                                          <p:attrName>ppt_h</p:attrName>
                                        </p:attrNameLst>
                                      </p:cBhvr>
                                      <p:tavLst>
                                        <p:tav tm="0">
                                          <p:val>
                                            <p:fltVal val="0"/>
                                          </p:val>
                                        </p:tav>
                                        <p:tav tm="100000">
                                          <p:val>
                                            <p:strVal val="#ppt_h"/>
                                          </p:val>
                                        </p:tav>
                                      </p:tavLst>
                                    </p:anim>
                                    <p:anim calcmode="lin" valueType="num">
                                      <p:cBhvr>
                                        <p:cTn id="39" dur="1000" fill="hold"/>
                                        <p:tgtEl>
                                          <p:spTgt spid="29758"/>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2975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3" grpId="0" animBg="1"/>
      <p:bldP spid="29704" grpId="0" animBg="1"/>
      <p:bldP spid="29705" grpId="0" animBg="1"/>
      <p:bldP spid="29706" grpId="0" animBg="1"/>
      <p:bldP spid="29707" grpId="0" animBg="1"/>
      <p:bldP spid="2975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Text Box 5"/>
          <p:cNvSpPr txBox="1">
            <a:spLocks noChangeArrowheads="1"/>
          </p:cNvSpPr>
          <p:nvPr/>
        </p:nvSpPr>
        <p:spPr bwMode="auto">
          <a:xfrm>
            <a:off x="3238952" y="1524000"/>
            <a:ext cx="5600251" cy="1711302"/>
          </a:xfrm>
          <a:prstGeom prst="rect">
            <a:avLst/>
          </a:prstGeom>
          <a:noFill/>
          <a:ln w="9525">
            <a:noFill/>
            <a:miter lim="800000"/>
            <a:headEnd/>
            <a:tailEnd/>
          </a:ln>
          <a:effectLst/>
        </p:spPr>
        <p:txBody>
          <a:bodyPr wrap="none">
            <a:spAutoFit/>
          </a:bodyPr>
          <a:lstStyle/>
          <a:p>
            <a:pPr>
              <a:lnSpc>
                <a:spcPct val="130000"/>
              </a:lnSpc>
            </a:pPr>
            <a:r>
              <a:rPr lang="en-US" sz="2800" b="1" dirty="0">
                <a:solidFill>
                  <a:srgbClr val="FFFF66"/>
                </a:solidFill>
                <a:effectLst>
                  <a:outerShdw blurRad="38100" dist="38100" dir="2700000" algn="tl">
                    <a:srgbClr val="000000"/>
                  </a:outerShdw>
                </a:effectLst>
                <a:latin typeface="+mj-lt"/>
              </a:rPr>
              <a:t>A. Don’t know the year</a:t>
            </a:r>
          </a:p>
          <a:p>
            <a:pPr>
              <a:lnSpc>
                <a:spcPct val="130000"/>
              </a:lnSpc>
            </a:pPr>
            <a:r>
              <a:rPr lang="en-US" sz="2800" b="1" dirty="0">
                <a:solidFill>
                  <a:srgbClr val="FFFF66"/>
                </a:solidFill>
                <a:effectLst>
                  <a:outerShdw blurRad="38100" dist="38100" dir="2700000" algn="tl">
                    <a:srgbClr val="000000"/>
                  </a:outerShdw>
                </a:effectLst>
                <a:latin typeface="+mj-lt"/>
              </a:rPr>
              <a:t>B. Don’t know the month or day</a:t>
            </a:r>
          </a:p>
          <a:p>
            <a:pPr>
              <a:lnSpc>
                <a:spcPct val="130000"/>
              </a:lnSpc>
            </a:pPr>
            <a:r>
              <a:rPr lang="en-US" sz="2800" b="1" dirty="0">
                <a:solidFill>
                  <a:srgbClr val="FFFF66"/>
                </a:solidFill>
                <a:effectLst>
                  <a:outerShdw blurRad="38100" dist="38100" dir="2700000" algn="tl">
                    <a:srgbClr val="000000"/>
                  </a:outerShdw>
                </a:effectLst>
                <a:latin typeface="+mj-lt"/>
              </a:rPr>
              <a:t>C. What we do know</a:t>
            </a:r>
          </a:p>
        </p:txBody>
      </p:sp>
      <p:sp>
        <p:nvSpPr>
          <p:cNvPr id="6" name="Rectangle 7"/>
          <p:cNvSpPr>
            <a:spLocks noChangeArrowheads="1"/>
          </p:cNvSpPr>
          <p:nvPr/>
        </p:nvSpPr>
        <p:spPr bwMode="auto">
          <a:xfrm>
            <a:off x="3048000" y="0"/>
            <a:ext cx="7620000" cy="609600"/>
          </a:xfrm>
          <a:prstGeom prst="rect">
            <a:avLst/>
          </a:prstGeom>
          <a:noFill/>
          <a:ln w="9525">
            <a:noFill/>
            <a:miter lim="800000"/>
            <a:headEnd/>
            <a:tailEnd/>
          </a:ln>
          <a:effectLst/>
        </p:spPr>
        <p:txBody>
          <a:bodyPr wrap="none" anchor="ctr"/>
          <a:lstStyle/>
          <a:p>
            <a:pPr algn="ctr"/>
            <a:r>
              <a:rPr lang="en-US" sz="3200" b="1" dirty="0">
                <a:solidFill>
                  <a:schemeClr val="bg1"/>
                </a:solidFill>
                <a:effectLst>
                  <a:outerShdw blurRad="38100" dist="38100" dir="2700000" algn="tl">
                    <a:srgbClr val="000000">
                      <a:alpha val="43137"/>
                    </a:srgbClr>
                  </a:outerShdw>
                </a:effectLst>
                <a:latin typeface="+mj-lt"/>
              </a:rPr>
              <a:t>Not Told When Jesus Was Born</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2514600" y="990600"/>
            <a:ext cx="9525000" cy="5633209"/>
          </a:xfrm>
          <a:prstGeom prst="rect">
            <a:avLst/>
          </a:prstGeom>
          <a:noFill/>
          <a:ln w="9525">
            <a:noFill/>
            <a:miter lim="800000"/>
            <a:headEnd/>
            <a:tailEnd/>
          </a:ln>
          <a:effectLst/>
        </p:spPr>
        <p:txBody>
          <a:bodyPr wrap="square">
            <a:spAutoFit/>
          </a:bodyPr>
          <a:lstStyle/>
          <a:p>
            <a:pPr marL="342900" indent="-342900">
              <a:lnSpc>
                <a:spcPct val="130000"/>
              </a:lnSpc>
              <a:buFontTx/>
              <a:buAutoNum type="arabicPeriod"/>
            </a:pPr>
            <a:r>
              <a:rPr lang="en-US" sz="2800" b="1" u="sng" dirty="0">
                <a:solidFill>
                  <a:schemeClr val="bg1"/>
                </a:solidFill>
              </a:rPr>
              <a:t>Birth of Jesus</a:t>
            </a:r>
            <a:r>
              <a:rPr lang="en-US" sz="2800" b="1" dirty="0">
                <a:solidFill>
                  <a:schemeClr val="bg1"/>
                </a:solidFill>
              </a:rPr>
              <a:t> </a:t>
            </a:r>
            <a:r>
              <a:rPr lang="en-US" sz="2800" b="1" dirty="0">
                <a:solidFill>
                  <a:schemeClr val="accent2">
                    <a:lumMod val="75000"/>
                  </a:schemeClr>
                </a:solidFill>
              </a:rPr>
              <a:t>(Mt. 1:25; </a:t>
            </a:r>
            <a:r>
              <a:rPr lang="en-US" sz="2800" b="1" dirty="0" err="1">
                <a:solidFill>
                  <a:schemeClr val="accent2">
                    <a:lumMod val="75000"/>
                  </a:schemeClr>
                </a:solidFill>
              </a:rPr>
              <a:t>Lk</a:t>
            </a:r>
            <a:r>
              <a:rPr lang="en-US" sz="2800" b="1" dirty="0">
                <a:solidFill>
                  <a:schemeClr val="accent2">
                    <a:lumMod val="75000"/>
                  </a:schemeClr>
                </a:solidFill>
              </a:rPr>
              <a:t> 2:1-7)</a:t>
            </a:r>
          </a:p>
          <a:p>
            <a:pPr marL="342900" indent="-342900">
              <a:lnSpc>
                <a:spcPct val="130000"/>
              </a:lnSpc>
              <a:buFontTx/>
              <a:buAutoNum type="arabicPeriod"/>
            </a:pPr>
            <a:r>
              <a:rPr lang="en-US" sz="2800" b="1" u="sng" dirty="0">
                <a:solidFill>
                  <a:schemeClr val="bg1"/>
                </a:solidFill>
              </a:rPr>
              <a:t>Visit of the Shepherds – same night</a:t>
            </a:r>
            <a:r>
              <a:rPr lang="en-US" sz="2800" b="1" dirty="0">
                <a:solidFill>
                  <a:schemeClr val="bg1"/>
                </a:solidFill>
              </a:rPr>
              <a:t> </a:t>
            </a:r>
            <a:r>
              <a:rPr lang="en-US" sz="2800" b="1" dirty="0">
                <a:solidFill>
                  <a:schemeClr val="accent2">
                    <a:lumMod val="75000"/>
                  </a:schemeClr>
                </a:solidFill>
              </a:rPr>
              <a:t>(</a:t>
            </a:r>
            <a:r>
              <a:rPr lang="en-US" sz="2800" b="1" dirty="0" err="1">
                <a:solidFill>
                  <a:schemeClr val="accent2">
                    <a:lumMod val="75000"/>
                  </a:schemeClr>
                </a:solidFill>
              </a:rPr>
              <a:t>Lk</a:t>
            </a:r>
            <a:r>
              <a:rPr lang="en-US" sz="2800" b="1" dirty="0">
                <a:solidFill>
                  <a:schemeClr val="accent2">
                    <a:lumMod val="75000"/>
                  </a:schemeClr>
                </a:solidFill>
              </a:rPr>
              <a:t> 2:8-20)</a:t>
            </a:r>
          </a:p>
          <a:p>
            <a:pPr marL="342900" indent="-342900">
              <a:lnSpc>
                <a:spcPct val="130000"/>
              </a:lnSpc>
              <a:buFontTx/>
              <a:buAutoNum type="arabicPeriod"/>
            </a:pPr>
            <a:r>
              <a:rPr lang="en-US" sz="2800" b="1" u="sng" dirty="0">
                <a:solidFill>
                  <a:schemeClr val="bg1"/>
                </a:solidFill>
              </a:rPr>
              <a:t>Jesus circumcised 8</a:t>
            </a:r>
            <a:r>
              <a:rPr lang="en-US" sz="2800" b="1" u="sng" baseline="30000" dirty="0">
                <a:solidFill>
                  <a:schemeClr val="bg1"/>
                </a:solidFill>
              </a:rPr>
              <a:t>th</a:t>
            </a:r>
            <a:r>
              <a:rPr lang="en-US" sz="2800" b="1" u="sng" dirty="0">
                <a:solidFill>
                  <a:schemeClr val="bg1"/>
                </a:solidFill>
              </a:rPr>
              <a:t> day</a:t>
            </a:r>
            <a:r>
              <a:rPr lang="en-US" sz="2800" b="1" dirty="0">
                <a:solidFill>
                  <a:schemeClr val="bg1"/>
                </a:solidFill>
              </a:rPr>
              <a:t> </a:t>
            </a:r>
            <a:r>
              <a:rPr lang="en-US" sz="2800" b="1" dirty="0">
                <a:solidFill>
                  <a:schemeClr val="accent2">
                    <a:lumMod val="75000"/>
                  </a:schemeClr>
                </a:solidFill>
              </a:rPr>
              <a:t>(</a:t>
            </a:r>
            <a:r>
              <a:rPr lang="en-US" sz="2800" b="1" dirty="0" err="1">
                <a:solidFill>
                  <a:schemeClr val="accent2">
                    <a:lumMod val="75000"/>
                  </a:schemeClr>
                </a:solidFill>
              </a:rPr>
              <a:t>Lk</a:t>
            </a:r>
            <a:r>
              <a:rPr lang="en-US" sz="2800" b="1" dirty="0">
                <a:solidFill>
                  <a:schemeClr val="accent2">
                    <a:lumMod val="75000"/>
                  </a:schemeClr>
                </a:solidFill>
              </a:rPr>
              <a:t>. 2:21)</a:t>
            </a:r>
          </a:p>
          <a:p>
            <a:pPr marL="342900" indent="-342900">
              <a:lnSpc>
                <a:spcPct val="130000"/>
              </a:lnSpc>
              <a:buFontTx/>
              <a:buAutoNum type="arabicPeriod"/>
            </a:pPr>
            <a:r>
              <a:rPr lang="en-US" sz="2800" b="1" u="sng" dirty="0">
                <a:solidFill>
                  <a:schemeClr val="bg1"/>
                </a:solidFill>
              </a:rPr>
              <a:t>Jesus’ presentation 40 days after birth</a:t>
            </a:r>
            <a:r>
              <a:rPr lang="en-US" sz="2800" b="1" dirty="0">
                <a:solidFill>
                  <a:schemeClr val="bg1"/>
                </a:solidFill>
              </a:rPr>
              <a:t> </a:t>
            </a:r>
            <a:r>
              <a:rPr lang="en-US" sz="2800" b="1" dirty="0">
                <a:solidFill>
                  <a:schemeClr val="accent2">
                    <a:lumMod val="75000"/>
                  </a:schemeClr>
                </a:solidFill>
              </a:rPr>
              <a:t>(</a:t>
            </a:r>
            <a:r>
              <a:rPr lang="en-US" sz="2800" b="1" dirty="0" err="1">
                <a:solidFill>
                  <a:schemeClr val="accent2">
                    <a:lumMod val="75000"/>
                  </a:schemeClr>
                </a:solidFill>
              </a:rPr>
              <a:t>Lk</a:t>
            </a:r>
            <a:r>
              <a:rPr lang="en-US" sz="2800" b="1" dirty="0">
                <a:solidFill>
                  <a:schemeClr val="accent2">
                    <a:lumMod val="75000"/>
                  </a:schemeClr>
                </a:solidFill>
              </a:rPr>
              <a:t> 2:22; Lev. 12:2-6)</a:t>
            </a:r>
          </a:p>
          <a:p>
            <a:pPr marL="342900" indent="-342900">
              <a:lnSpc>
                <a:spcPct val="130000"/>
              </a:lnSpc>
              <a:buFontTx/>
              <a:buAutoNum type="arabicPeriod"/>
            </a:pPr>
            <a:r>
              <a:rPr lang="en-US" sz="2800" b="1" u="sng" dirty="0">
                <a:solidFill>
                  <a:schemeClr val="bg1"/>
                </a:solidFill>
              </a:rPr>
              <a:t>Visit of wise men</a:t>
            </a:r>
            <a:r>
              <a:rPr lang="en-US" sz="2800" b="1" dirty="0">
                <a:solidFill>
                  <a:schemeClr val="bg1"/>
                </a:solidFill>
              </a:rPr>
              <a:t> </a:t>
            </a:r>
            <a:r>
              <a:rPr lang="en-US" sz="2800" b="1" dirty="0">
                <a:solidFill>
                  <a:schemeClr val="accent2">
                    <a:lumMod val="75000"/>
                  </a:schemeClr>
                </a:solidFill>
              </a:rPr>
              <a:t>(Mt. 2:1-12)</a:t>
            </a:r>
          </a:p>
          <a:p>
            <a:pPr marL="800100" lvl="1" indent="-342900">
              <a:lnSpc>
                <a:spcPct val="130000"/>
              </a:lnSpc>
              <a:buFontTx/>
              <a:buChar char="•"/>
            </a:pPr>
            <a:r>
              <a:rPr lang="en-US" sz="2800" b="1" i="1" dirty="0">
                <a:solidFill>
                  <a:schemeClr val="bg1"/>
                </a:solidFill>
              </a:rPr>
              <a:t>Not told how many</a:t>
            </a:r>
          </a:p>
          <a:p>
            <a:pPr marL="800100" lvl="1" indent="-342900">
              <a:lnSpc>
                <a:spcPct val="130000"/>
              </a:lnSpc>
              <a:buFontTx/>
              <a:buChar char="•"/>
            </a:pPr>
            <a:r>
              <a:rPr lang="en-US" sz="2800" b="1" i="1" dirty="0">
                <a:solidFill>
                  <a:schemeClr val="bg1"/>
                </a:solidFill>
              </a:rPr>
              <a:t>Came to house – not manger</a:t>
            </a:r>
            <a:r>
              <a:rPr lang="en-US" sz="2800" b="1" dirty="0">
                <a:solidFill>
                  <a:schemeClr val="bg1"/>
                </a:solidFill>
              </a:rPr>
              <a:t> </a:t>
            </a:r>
            <a:r>
              <a:rPr lang="en-US" sz="2800" b="1" dirty="0">
                <a:solidFill>
                  <a:schemeClr val="accent2">
                    <a:lumMod val="75000"/>
                  </a:schemeClr>
                </a:solidFill>
              </a:rPr>
              <a:t>(v. 11)</a:t>
            </a:r>
          </a:p>
          <a:p>
            <a:pPr marL="342900" indent="-342900">
              <a:lnSpc>
                <a:spcPct val="130000"/>
              </a:lnSpc>
              <a:buFontTx/>
              <a:buAutoNum type="arabicPeriod"/>
            </a:pPr>
            <a:r>
              <a:rPr lang="en-US" sz="2800" b="1" u="sng" dirty="0">
                <a:solidFill>
                  <a:schemeClr val="bg1"/>
                </a:solidFill>
              </a:rPr>
              <a:t>Journey to Egypt</a:t>
            </a:r>
            <a:r>
              <a:rPr lang="en-US" sz="2800" b="1" dirty="0">
                <a:solidFill>
                  <a:schemeClr val="bg1"/>
                </a:solidFill>
              </a:rPr>
              <a:t> </a:t>
            </a:r>
            <a:r>
              <a:rPr lang="en-US" sz="2800" b="1" dirty="0">
                <a:solidFill>
                  <a:schemeClr val="accent2">
                    <a:lumMod val="75000"/>
                  </a:schemeClr>
                </a:solidFill>
              </a:rPr>
              <a:t>(Mt 2:13-15)</a:t>
            </a:r>
          </a:p>
          <a:p>
            <a:pPr marL="342900" indent="-342900">
              <a:lnSpc>
                <a:spcPct val="130000"/>
              </a:lnSpc>
              <a:buFontTx/>
              <a:buAutoNum type="arabicPeriod"/>
            </a:pPr>
            <a:r>
              <a:rPr lang="en-US" sz="2800" b="1" u="sng" dirty="0">
                <a:solidFill>
                  <a:schemeClr val="bg1"/>
                </a:solidFill>
              </a:rPr>
              <a:t>Male children killed</a:t>
            </a:r>
            <a:r>
              <a:rPr lang="en-US" sz="2800" b="1" dirty="0">
                <a:solidFill>
                  <a:schemeClr val="bg1"/>
                </a:solidFill>
              </a:rPr>
              <a:t> </a:t>
            </a:r>
            <a:r>
              <a:rPr lang="en-US" sz="2800" b="1" dirty="0">
                <a:solidFill>
                  <a:schemeClr val="accent2">
                    <a:lumMod val="75000"/>
                  </a:schemeClr>
                </a:solidFill>
              </a:rPr>
              <a:t>(Mt 2:16-18)</a:t>
            </a:r>
          </a:p>
          <a:p>
            <a:pPr marL="342900" indent="-342900">
              <a:lnSpc>
                <a:spcPct val="130000"/>
              </a:lnSpc>
              <a:buFontTx/>
              <a:buAutoNum type="arabicPeriod"/>
            </a:pPr>
            <a:r>
              <a:rPr lang="en-US" sz="2800" b="1" u="sng" dirty="0">
                <a:solidFill>
                  <a:schemeClr val="bg1"/>
                </a:solidFill>
              </a:rPr>
              <a:t>Return to Nazareth</a:t>
            </a:r>
            <a:r>
              <a:rPr lang="en-US" sz="2800" b="1" dirty="0">
                <a:solidFill>
                  <a:schemeClr val="bg1"/>
                </a:solidFill>
              </a:rPr>
              <a:t> </a:t>
            </a:r>
            <a:r>
              <a:rPr lang="en-US" sz="2800" b="1" dirty="0">
                <a:solidFill>
                  <a:schemeClr val="accent2">
                    <a:lumMod val="75000"/>
                  </a:schemeClr>
                </a:solidFill>
              </a:rPr>
              <a:t>(</a:t>
            </a:r>
            <a:r>
              <a:rPr lang="en-US" sz="2800" b="1" dirty="0" err="1">
                <a:solidFill>
                  <a:schemeClr val="accent2">
                    <a:lumMod val="75000"/>
                  </a:schemeClr>
                </a:solidFill>
              </a:rPr>
              <a:t>Lk</a:t>
            </a:r>
            <a:r>
              <a:rPr lang="en-US" sz="2800" b="1" dirty="0">
                <a:solidFill>
                  <a:schemeClr val="accent2">
                    <a:lumMod val="75000"/>
                  </a:schemeClr>
                </a:solidFill>
              </a:rPr>
              <a:t>. 2:39; Mt. 2:19-23)</a:t>
            </a:r>
          </a:p>
        </p:txBody>
      </p:sp>
      <p:sp>
        <p:nvSpPr>
          <p:cNvPr id="30725" name="Rectangle 5"/>
          <p:cNvSpPr>
            <a:spLocks noChangeArrowheads="1"/>
          </p:cNvSpPr>
          <p:nvPr/>
        </p:nvSpPr>
        <p:spPr bwMode="auto">
          <a:xfrm>
            <a:off x="3200400" y="0"/>
            <a:ext cx="7467600" cy="685800"/>
          </a:xfrm>
          <a:prstGeom prst="rect">
            <a:avLst/>
          </a:prstGeom>
          <a:solidFill>
            <a:schemeClr val="bg1"/>
          </a:solidFill>
          <a:ln w="9525">
            <a:solidFill>
              <a:schemeClr val="tx1"/>
            </a:solidFill>
            <a:miter lim="800000"/>
            <a:headEnd/>
            <a:tailEnd/>
          </a:ln>
          <a:effectLst/>
        </p:spPr>
        <p:txBody>
          <a:bodyPr wrap="none" anchor="ctr"/>
          <a:lstStyle/>
          <a:p>
            <a:pPr algn="ctr"/>
            <a:r>
              <a:rPr lang="en-US" sz="2800" b="1">
                <a:latin typeface="Comic Sans MS" pitchFamily="66" charset="0"/>
              </a:rPr>
              <a:t>What We Know About Birth of Christ</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30724">
                                            <p:txEl>
                                              <p:pRg st="0" end="0"/>
                                            </p:txEl>
                                          </p:spTgt>
                                        </p:tgtEl>
                                        <p:attrNameLst>
                                          <p:attrName>style.visibility</p:attrName>
                                        </p:attrNameLst>
                                      </p:cBhvr>
                                      <p:to>
                                        <p:strVal val="visible"/>
                                      </p:to>
                                    </p:set>
                                    <p:anim calcmode="lin" valueType="num">
                                      <p:cBhvr>
                                        <p:cTn id="7" dur="500" fill="hold"/>
                                        <p:tgtEl>
                                          <p:spTgt spid="30724">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30724">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30724">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30724">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3072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30724">
                                            <p:txEl>
                                              <p:pRg st="1" end="1"/>
                                            </p:txEl>
                                          </p:spTgt>
                                        </p:tgtEl>
                                        <p:attrNameLst>
                                          <p:attrName>style.visibility</p:attrName>
                                        </p:attrNameLst>
                                      </p:cBhvr>
                                      <p:to>
                                        <p:strVal val="visible"/>
                                      </p:to>
                                    </p:set>
                                    <p:anim calcmode="lin" valueType="num">
                                      <p:cBhvr>
                                        <p:cTn id="16" dur="500" fill="hold"/>
                                        <p:tgtEl>
                                          <p:spTgt spid="30724">
                                            <p:txEl>
                                              <p:pRg st="1" end="1"/>
                                            </p:txEl>
                                          </p:spTgt>
                                        </p:tgtEl>
                                        <p:attrNameLst>
                                          <p:attrName>ppt_w</p:attrName>
                                        </p:attrNameLst>
                                      </p:cBhvr>
                                      <p:tavLst>
                                        <p:tav tm="0">
                                          <p:val>
                                            <p:strVal val="#ppt_w*0.05"/>
                                          </p:val>
                                        </p:tav>
                                        <p:tav tm="100000">
                                          <p:val>
                                            <p:strVal val="#ppt_w"/>
                                          </p:val>
                                        </p:tav>
                                      </p:tavLst>
                                    </p:anim>
                                    <p:anim calcmode="lin" valueType="num">
                                      <p:cBhvr>
                                        <p:cTn id="17" dur="500" fill="hold"/>
                                        <p:tgtEl>
                                          <p:spTgt spid="30724">
                                            <p:txEl>
                                              <p:pRg st="1" end="1"/>
                                            </p:txEl>
                                          </p:spTgt>
                                        </p:tgtEl>
                                        <p:attrNameLst>
                                          <p:attrName>ppt_h</p:attrName>
                                        </p:attrNameLst>
                                      </p:cBhvr>
                                      <p:tavLst>
                                        <p:tav tm="0">
                                          <p:val>
                                            <p:strVal val="#ppt_h"/>
                                          </p:val>
                                        </p:tav>
                                        <p:tav tm="100000">
                                          <p:val>
                                            <p:strVal val="#ppt_h"/>
                                          </p:val>
                                        </p:tav>
                                      </p:tavLst>
                                    </p:anim>
                                    <p:anim calcmode="lin" valueType="num">
                                      <p:cBhvr>
                                        <p:cTn id="18" dur="500" fill="hold"/>
                                        <p:tgtEl>
                                          <p:spTgt spid="30724">
                                            <p:txEl>
                                              <p:pRg st="1" end="1"/>
                                            </p:txEl>
                                          </p:spTgt>
                                        </p:tgtEl>
                                        <p:attrNameLst>
                                          <p:attrName>ppt_x</p:attrName>
                                        </p:attrNameLst>
                                      </p:cBhvr>
                                      <p:tavLst>
                                        <p:tav tm="0">
                                          <p:val>
                                            <p:strVal val="#ppt_x-.2"/>
                                          </p:val>
                                        </p:tav>
                                        <p:tav tm="100000">
                                          <p:val>
                                            <p:strVal val="#ppt_x"/>
                                          </p:val>
                                        </p:tav>
                                      </p:tavLst>
                                    </p:anim>
                                    <p:anim calcmode="lin" valueType="num">
                                      <p:cBhvr>
                                        <p:cTn id="19" dur="500" fill="hold"/>
                                        <p:tgtEl>
                                          <p:spTgt spid="30724">
                                            <p:txEl>
                                              <p:pRg st="1" end="1"/>
                                            </p:txEl>
                                          </p:spTgt>
                                        </p:tgtEl>
                                        <p:attrNameLst>
                                          <p:attrName>ppt_y</p:attrName>
                                        </p:attrNameLst>
                                      </p:cBhvr>
                                      <p:tavLst>
                                        <p:tav tm="0">
                                          <p:val>
                                            <p:strVal val="#ppt_y"/>
                                          </p:val>
                                        </p:tav>
                                        <p:tav tm="100000">
                                          <p:val>
                                            <p:strVal val="#ppt_y"/>
                                          </p:val>
                                        </p:tav>
                                      </p:tavLst>
                                    </p:anim>
                                    <p:animEffect transition="in" filter="fade">
                                      <p:cBhvr>
                                        <p:cTn id="20" dur="500"/>
                                        <p:tgtEl>
                                          <p:spTgt spid="3072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4" presetClass="entr" presetSubtype="0" accel="100000" fill="hold" grpId="0" nodeType="clickEffect">
                                  <p:stCondLst>
                                    <p:cond delay="0"/>
                                  </p:stCondLst>
                                  <p:childTnLst>
                                    <p:set>
                                      <p:cBhvr>
                                        <p:cTn id="24" dur="1" fill="hold">
                                          <p:stCondLst>
                                            <p:cond delay="0"/>
                                          </p:stCondLst>
                                        </p:cTn>
                                        <p:tgtEl>
                                          <p:spTgt spid="30724">
                                            <p:txEl>
                                              <p:pRg st="2" end="2"/>
                                            </p:txEl>
                                          </p:spTgt>
                                        </p:tgtEl>
                                        <p:attrNameLst>
                                          <p:attrName>style.visibility</p:attrName>
                                        </p:attrNameLst>
                                      </p:cBhvr>
                                      <p:to>
                                        <p:strVal val="visible"/>
                                      </p:to>
                                    </p:set>
                                    <p:anim calcmode="lin" valueType="num">
                                      <p:cBhvr>
                                        <p:cTn id="25" dur="500" fill="hold"/>
                                        <p:tgtEl>
                                          <p:spTgt spid="30724">
                                            <p:txEl>
                                              <p:pRg st="2" end="2"/>
                                            </p:txEl>
                                          </p:spTgt>
                                        </p:tgtEl>
                                        <p:attrNameLst>
                                          <p:attrName>ppt_w</p:attrName>
                                        </p:attrNameLst>
                                      </p:cBhvr>
                                      <p:tavLst>
                                        <p:tav tm="0">
                                          <p:val>
                                            <p:strVal val="#ppt_w*0.05"/>
                                          </p:val>
                                        </p:tav>
                                        <p:tav tm="100000">
                                          <p:val>
                                            <p:strVal val="#ppt_w"/>
                                          </p:val>
                                        </p:tav>
                                      </p:tavLst>
                                    </p:anim>
                                    <p:anim calcmode="lin" valueType="num">
                                      <p:cBhvr>
                                        <p:cTn id="26" dur="500" fill="hold"/>
                                        <p:tgtEl>
                                          <p:spTgt spid="30724">
                                            <p:txEl>
                                              <p:pRg st="2" end="2"/>
                                            </p:txEl>
                                          </p:spTgt>
                                        </p:tgtEl>
                                        <p:attrNameLst>
                                          <p:attrName>ppt_h</p:attrName>
                                        </p:attrNameLst>
                                      </p:cBhvr>
                                      <p:tavLst>
                                        <p:tav tm="0">
                                          <p:val>
                                            <p:strVal val="#ppt_h"/>
                                          </p:val>
                                        </p:tav>
                                        <p:tav tm="100000">
                                          <p:val>
                                            <p:strVal val="#ppt_h"/>
                                          </p:val>
                                        </p:tav>
                                      </p:tavLst>
                                    </p:anim>
                                    <p:anim calcmode="lin" valueType="num">
                                      <p:cBhvr>
                                        <p:cTn id="27" dur="500" fill="hold"/>
                                        <p:tgtEl>
                                          <p:spTgt spid="30724">
                                            <p:txEl>
                                              <p:pRg st="2" end="2"/>
                                            </p:txEl>
                                          </p:spTgt>
                                        </p:tgtEl>
                                        <p:attrNameLst>
                                          <p:attrName>ppt_x</p:attrName>
                                        </p:attrNameLst>
                                      </p:cBhvr>
                                      <p:tavLst>
                                        <p:tav tm="0">
                                          <p:val>
                                            <p:strVal val="#ppt_x-.2"/>
                                          </p:val>
                                        </p:tav>
                                        <p:tav tm="100000">
                                          <p:val>
                                            <p:strVal val="#ppt_x"/>
                                          </p:val>
                                        </p:tav>
                                      </p:tavLst>
                                    </p:anim>
                                    <p:anim calcmode="lin" valueType="num">
                                      <p:cBhvr>
                                        <p:cTn id="28" dur="500" fill="hold"/>
                                        <p:tgtEl>
                                          <p:spTgt spid="30724">
                                            <p:txEl>
                                              <p:pRg st="2" end="2"/>
                                            </p:txEl>
                                          </p:spTgt>
                                        </p:tgtEl>
                                        <p:attrNameLst>
                                          <p:attrName>ppt_y</p:attrName>
                                        </p:attrNameLst>
                                      </p:cBhvr>
                                      <p:tavLst>
                                        <p:tav tm="0">
                                          <p:val>
                                            <p:strVal val="#ppt_y"/>
                                          </p:val>
                                        </p:tav>
                                        <p:tav tm="100000">
                                          <p:val>
                                            <p:strVal val="#ppt_y"/>
                                          </p:val>
                                        </p:tav>
                                      </p:tavLst>
                                    </p:anim>
                                    <p:animEffect transition="in" filter="fade">
                                      <p:cBhvr>
                                        <p:cTn id="29" dur="500"/>
                                        <p:tgtEl>
                                          <p:spTgt spid="30724">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4" presetClass="entr" presetSubtype="0" accel="100000" fill="hold" grpId="0" nodeType="clickEffect">
                                  <p:stCondLst>
                                    <p:cond delay="0"/>
                                  </p:stCondLst>
                                  <p:childTnLst>
                                    <p:set>
                                      <p:cBhvr>
                                        <p:cTn id="33" dur="1" fill="hold">
                                          <p:stCondLst>
                                            <p:cond delay="0"/>
                                          </p:stCondLst>
                                        </p:cTn>
                                        <p:tgtEl>
                                          <p:spTgt spid="30724">
                                            <p:txEl>
                                              <p:pRg st="3" end="3"/>
                                            </p:txEl>
                                          </p:spTgt>
                                        </p:tgtEl>
                                        <p:attrNameLst>
                                          <p:attrName>style.visibility</p:attrName>
                                        </p:attrNameLst>
                                      </p:cBhvr>
                                      <p:to>
                                        <p:strVal val="visible"/>
                                      </p:to>
                                    </p:set>
                                    <p:anim calcmode="lin" valueType="num">
                                      <p:cBhvr>
                                        <p:cTn id="34" dur="500" fill="hold"/>
                                        <p:tgtEl>
                                          <p:spTgt spid="30724">
                                            <p:txEl>
                                              <p:pRg st="3" end="3"/>
                                            </p:txEl>
                                          </p:spTgt>
                                        </p:tgtEl>
                                        <p:attrNameLst>
                                          <p:attrName>ppt_w</p:attrName>
                                        </p:attrNameLst>
                                      </p:cBhvr>
                                      <p:tavLst>
                                        <p:tav tm="0">
                                          <p:val>
                                            <p:strVal val="#ppt_w*0.05"/>
                                          </p:val>
                                        </p:tav>
                                        <p:tav tm="100000">
                                          <p:val>
                                            <p:strVal val="#ppt_w"/>
                                          </p:val>
                                        </p:tav>
                                      </p:tavLst>
                                    </p:anim>
                                    <p:anim calcmode="lin" valueType="num">
                                      <p:cBhvr>
                                        <p:cTn id="35" dur="500" fill="hold"/>
                                        <p:tgtEl>
                                          <p:spTgt spid="30724">
                                            <p:txEl>
                                              <p:pRg st="3" end="3"/>
                                            </p:txEl>
                                          </p:spTgt>
                                        </p:tgtEl>
                                        <p:attrNameLst>
                                          <p:attrName>ppt_h</p:attrName>
                                        </p:attrNameLst>
                                      </p:cBhvr>
                                      <p:tavLst>
                                        <p:tav tm="0">
                                          <p:val>
                                            <p:strVal val="#ppt_h"/>
                                          </p:val>
                                        </p:tav>
                                        <p:tav tm="100000">
                                          <p:val>
                                            <p:strVal val="#ppt_h"/>
                                          </p:val>
                                        </p:tav>
                                      </p:tavLst>
                                    </p:anim>
                                    <p:anim calcmode="lin" valueType="num">
                                      <p:cBhvr>
                                        <p:cTn id="36" dur="500" fill="hold"/>
                                        <p:tgtEl>
                                          <p:spTgt spid="30724">
                                            <p:txEl>
                                              <p:pRg st="3" end="3"/>
                                            </p:txEl>
                                          </p:spTgt>
                                        </p:tgtEl>
                                        <p:attrNameLst>
                                          <p:attrName>ppt_x</p:attrName>
                                        </p:attrNameLst>
                                      </p:cBhvr>
                                      <p:tavLst>
                                        <p:tav tm="0">
                                          <p:val>
                                            <p:strVal val="#ppt_x-.2"/>
                                          </p:val>
                                        </p:tav>
                                        <p:tav tm="100000">
                                          <p:val>
                                            <p:strVal val="#ppt_x"/>
                                          </p:val>
                                        </p:tav>
                                      </p:tavLst>
                                    </p:anim>
                                    <p:anim calcmode="lin" valueType="num">
                                      <p:cBhvr>
                                        <p:cTn id="37" dur="500" fill="hold"/>
                                        <p:tgtEl>
                                          <p:spTgt spid="30724">
                                            <p:txEl>
                                              <p:pRg st="3" end="3"/>
                                            </p:txEl>
                                          </p:spTgt>
                                        </p:tgtEl>
                                        <p:attrNameLst>
                                          <p:attrName>ppt_y</p:attrName>
                                        </p:attrNameLst>
                                      </p:cBhvr>
                                      <p:tavLst>
                                        <p:tav tm="0">
                                          <p:val>
                                            <p:strVal val="#ppt_y"/>
                                          </p:val>
                                        </p:tav>
                                        <p:tav tm="100000">
                                          <p:val>
                                            <p:strVal val="#ppt_y"/>
                                          </p:val>
                                        </p:tav>
                                      </p:tavLst>
                                    </p:anim>
                                    <p:animEffect transition="in" filter="fade">
                                      <p:cBhvr>
                                        <p:cTn id="38" dur="500"/>
                                        <p:tgtEl>
                                          <p:spTgt spid="30724">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4" presetClass="entr" presetSubtype="0" accel="100000" fill="hold" grpId="0" nodeType="clickEffect">
                                  <p:stCondLst>
                                    <p:cond delay="0"/>
                                  </p:stCondLst>
                                  <p:childTnLst>
                                    <p:set>
                                      <p:cBhvr>
                                        <p:cTn id="42" dur="1" fill="hold">
                                          <p:stCondLst>
                                            <p:cond delay="0"/>
                                          </p:stCondLst>
                                        </p:cTn>
                                        <p:tgtEl>
                                          <p:spTgt spid="30724">
                                            <p:txEl>
                                              <p:pRg st="4" end="4"/>
                                            </p:txEl>
                                          </p:spTgt>
                                        </p:tgtEl>
                                        <p:attrNameLst>
                                          <p:attrName>style.visibility</p:attrName>
                                        </p:attrNameLst>
                                      </p:cBhvr>
                                      <p:to>
                                        <p:strVal val="visible"/>
                                      </p:to>
                                    </p:set>
                                    <p:anim calcmode="lin" valueType="num">
                                      <p:cBhvr>
                                        <p:cTn id="43" dur="500" fill="hold"/>
                                        <p:tgtEl>
                                          <p:spTgt spid="30724">
                                            <p:txEl>
                                              <p:pRg st="4" end="4"/>
                                            </p:txEl>
                                          </p:spTgt>
                                        </p:tgtEl>
                                        <p:attrNameLst>
                                          <p:attrName>ppt_w</p:attrName>
                                        </p:attrNameLst>
                                      </p:cBhvr>
                                      <p:tavLst>
                                        <p:tav tm="0">
                                          <p:val>
                                            <p:strVal val="#ppt_w*0.05"/>
                                          </p:val>
                                        </p:tav>
                                        <p:tav tm="100000">
                                          <p:val>
                                            <p:strVal val="#ppt_w"/>
                                          </p:val>
                                        </p:tav>
                                      </p:tavLst>
                                    </p:anim>
                                    <p:anim calcmode="lin" valueType="num">
                                      <p:cBhvr>
                                        <p:cTn id="44" dur="500" fill="hold"/>
                                        <p:tgtEl>
                                          <p:spTgt spid="30724">
                                            <p:txEl>
                                              <p:pRg st="4" end="4"/>
                                            </p:txEl>
                                          </p:spTgt>
                                        </p:tgtEl>
                                        <p:attrNameLst>
                                          <p:attrName>ppt_h</p:attrName>
                                        </p:attrNameLst>
                                      </p:cBhvr>
                                      <p:tavLst>
                                        <p:tav tm="0">
                                          <p:val>
                                            <p:strVal val="#ppt_h"/>
                                          </p:val>
                                        </p:tav>
                                        <p:tav tm="100000">
                                          <p:val>
                                            <p:strVal val="#ppt_h"/>
                                          </p:val>
                                        </p:tav>
                                      </p:tavLst>
                                    </p:anim>
                                    <p:anim calcmode="lin" valueType="num">
                                      <p:cBhvr>
                                        <p:cTn id="45" dur="500" fill="hold"/>
                                        <p:tgtEl>
                                          <p:spTgt spid="30724">
                                            <p:txEl>
                                              <p:pRg st="4" end="4"/>
                                            </p:txEl>
                                          </p:spTgt>
                                        </p:tgtEl>
                                        <p:attrNameLst>
                                          <p:attrName>ppt_x</p:attrName>
                                        </p:attrNameLst>
                                      </p:cBhvr>
                                      <p:tavLst>
                                        <p:tav tm="0">
                                          <p:val>
                                            <p:strVal val="#ppt_x-.2"/>
                                          </p:val>
                                        </p:tav>
                                        <p:tav tm="100000">
                                          <p:val>
                                            <p:strVal val="#ppt_x"/>
                                          </p:val>
                                        </p:tav>
                                      </p:tavLst>
                                    </p:anim>
                                    <p:anim calcmode="lin" valueType="num">
                                      <p:cBhvr>
                                        <p:cTn id="46" dur="500" fill="hold"/>
                                        <p:tgtEl>
                                          <p:spTgt spid="30724">
                                            <p:txEl>
                                              <p:pRg st="4" end="4"/>
                                            </p:txEl>
                                          </p:spTgt>
                                        </p:tgtEl>
                                        <p:attrNameLst>
                                          <p:attrName>ppt_y</p:attrName>
                                        </p:attrNameLst>
                                      </p:cBhvr>
                                      <p:tavLst>
                                        <p:tav tm="0">
                                          <p:val>
                                            <p:strVal val="#ppt_y"/>
                                          </p:val>
                                        </p:tav>
                                        <p:tav tm="100000">
                                          <p:val>
                                            <p:strVal val="#ppt_y"/>
                                          </p:val>
                                        </p:tav>
                                      </p:tavLst>
                                    </p:anim>
                                    <p:animEffect transition="in" filter="fade">
                                      <p:cBhvr>
                                        <p:cTn id="47" dur="500"/>
                                        <p:tgtEl>
                                          <p:spTgt spid="30724">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4" presetClass="entr" presetSubtype="0" accel="100000" fill="hold" grpId="0" nodeType="clickEffect">
                                  <p:stCondLst>
                                    <p:cond delay="0"/>
                                  </p:stCondLst>
                                  <p:childTnLst>
                                    <p:set>
                                      <p:cBhvr>
                                        <p:cTn id="51" dur="1" fill="hold">
                                          <p:stCondLst>
                                            <p:cond delay="0"/>
                                          </p:stCondLst>
                                        </p:cTn>
                                        <p:tgtEl>
                                          <p:spTgt spid="30724">
                                            <p:txEl>
                                              <p:pRg st="5" end="5"/>
                                            </p:txEl>
                                          </p:spTgt>
                                        </p:tgtEl>
                                        <p:attrNameLst>
                                          <p:attrName>style.visibility</p:attrName>
                                        </p:attrNameLst>
                                      </p:cBhvr>
                                      <p:to>
                                        <p:strVal val="visible"/>
                                      </p:to>
                                    </p:set>
                                    <p:anim calcmode="lin" valueType="num">
                                      <p:cBhvr>
                                        <p:cTn id="52" dur="500" fill="hold"/>
                                        <p:tgtEl>
                                          <p:spTgt spid="30724">
                                            <p:txEl>
                                              <p:pRg st="5" end="5"/>
                                            </p:txEl>
                                          </p:spTgt>
                                        </p:tgtEl>
                                        <p:attrNameLst>
                                          <p:attrName>ppt_w</p:attrName>
                                        </p:attrNameLst>
                                      </p:cBhvr>
                                      <p:tavLst>
                                        <p:tav tm="0">
                                          <p:val>
                                            <p:strVal val="#ppt_w*0.05"/>
                                          </p:val>
                                        </p:tav>
                                        <p:tav tm="100000">
                                          <p:val>
                                            <p:strVal val="#ppt_w"/>
                                          </p:val>
                                        </p:tav>
                                      </p:tavLst>
                                    </p:anim>
                                    <p:anim calcmode="lin" valueType="num">
                                      <p:cBhvr>
                                        <p:cTn id="53" dur="500" fill="hold"/>
                                        <p:tgtEl>
                                          <p:spTgt spid="30724">
                                            <p:txEl>
                                              <p:pRg st="5" end="5"/>
                                            </p:txEl>
                                          </p:spTgt>
                                        </p:tgtEl>
                                        <p:attrNameLst>
                                          <p:attrName>ppt_h</p:attrName>
                                        </p:attrNameLst>
                                      </p:cBhvr>
                                      <p:tavLst>
                                        <p:tav tm="0">
                                          <p:val>
                                            <p:strVal val="#ppt_h"/>
                                          </p:val>
                                        </p:tav>
                                        <p:tav tm="100000">
                                          <p:val>
                                            <p:strVal val="#ppt_h"/>
                                          </p:val>
                                        </p:tav>
                                      </p:tavLst>
                                    </p:anim>
                                    <p:anim calcmode="lin" valueType="num">
                                      <p:cBhvr>
                                        <p:cTn id="54" dur="500" fill="hold"/>
                                        <p:tgtEl>
                                          <p:spTgt spid="30724">
                                            <p:txEl>
                                              <p:pRg st="5" end="5"/>
                                            </p:txEl>
                                          </p:spTgt>
                                        </p:tgtEl>
                                        <p:attrNameLst>
                                          <p:attrName>ppt_x</p:attrName>
                                        </p:attrNameLst>
                                      </p:cBhvr>
                                      <p:tavLst>
                                        <p:tav tm="0">
                                          <p:val>
                                            <p:strVal val="#ppt_x-.2"/>
                                          </p:val>
                                        </p:tav>
                                        <p:tav tm="100000">
                                          <p:val>
                                            <p:strVal val="#ppt_x"/>
                                          </p:val>
                                        </p:tav>
                                      </p:tavLst>
                                    </p:anim>
                                    <p:anim calcmode="lin" valueType="num">
                                      <p:cBhvr>
                                        <p:cTn id="55" dur="500" fill="hold"/>
                                        <p:tgtEl>
                                          <p:spTgt spid="30724">
                                            <p:txEl>
                                              <p:pRg st="5" end="5"/>
                                            </p:txEl>
                                          </p:spTgt>
                                        </p:tgtEl>
                                        <p:attrNameLst>
                                          <p:attrName>ppt_y</p:attrName>
                                        </p:attrNameLst>
                                      </p:cBhvr>
                                      <p:tavLst>
                                        <p:tav tm="0">
                                          <p:val>
                                            <p:strVal val="#ppt_y"/>
                                          </p:val>
                                        </p:tav>
                                        <p:tav tm="100000">
                                          <p:val>
                                            <p:strVal val="#ppt_y"/>
                                          </p:val>
                                        </p:tav>
                                      </p:tavLst>
                                    </p:anim>
                                    <p:animEffect transition="in" filter="fade">
                                      <p:cBhvr>
                                        <p:cTn id="56" dur="500"/>
                                        <p:tgtEl>
                                          <p:spTgt spid="30724">
                                            <p:txEl>
                                              <p:pRg st="5" end="5"/>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4" presetClass="entr" presetSubtype="0" accel="100000" fill="hold" grpId="0" nodeType="clickEffect">
                                  <p:stCondLst>
                                    <p:cond delay="0"/>
                                  </p:stCondLst>
                                  <p:childTnLst>
                                    <p:set>
                                      <p:cBhvr>
                                        <p:cTn id="60" dur="1" fill="hold">
                                          <p:stCondLst>
                                            <p:cond delay="0"/>
                                          </p:stCondLst>
                                        </p:cTn>
                                        <p:tgtEl>
                                          <p:spTgt spid="30724">
                                            <p:txEl>
                                              <p:pRg st="6" end="6"/>
                                            </p:txEl>
                                          </p:spTgt>
                                        </p:tgtEl>
                                        <p:attrNameLst>
                                          <p:attrName>style.visibility</p:attrName>
                                        </p:attrNameLst>
                                      </p:cBhvr>
                                      <p:to>
                                        <p:strVal val="visible"/>
                                      </p:to>
                                    </p:set>
                                    <p:anim calcmode="lin" valueType="num">
                                      <p:cBhvr>
                                        <p:cTn id="61" dur="500" fill="hold"/>
                                        <p:tgtEl>
                                          <p:spTgt spid="30724">
                                            <p:txEl>
                                              <p:pRg st="6" end="6"/>
                                            </p:txEl>
                                          </p:spTgt>
                                        </p:tgtEl>
                                        <p:attrNameLst>
                                          <p:attrName>ppt_w</p:attrName>
                                        </p:attrNameLst>
                                      </p:cBhvr>
                                      <p:tavLst>
                                        <p:tav tm="0">
                                          <p:val>
                                            <p:strVal val="#ppt_w*0.05"/>
                                          </p:val>
                                        </p:tav>
                                        <p:tav tm="100000">
                                          <p:val>
                                            <p:strVal val="#ppt_w"/>
                                          </p:val>
                                        </p:tav>
                                      </p:tavLst>
                                    </p:anim>
                                    <p:anim calcmode="lin" valueType="num">
                                      <p:cBhvr>
                                        <p:cTn id="62" dur="500" fill="hold"/>
                                        <p:tgtEl>
                                          <p:spTgt spid="30724">
                                            <p:txEl>
                                              <p:pRg st="6" end="6"/>
                                            </p:txEl>
                                          </p:spTgt>
                                        </p:tgtEl>
                                        <p:attrNameLst>
                                          <p:attrName>ppt_h</p:attrName>
                                        </p:attrNameLst>
                                      </p:cBhvr>
                                      <p:tavLst>
                                        <p:tav tm="0">
                                          <p:val>
                                            <p:strVal val="#ppt_h"/>
                                          </p:val>
                                        </p:tav>
                                        <p:tav tm="100000">
                                          <p:val>
                                            <p:strVal val="#ppt_h"/>
                                          </p:val>
                                        </p:tav>
                                      </p:tavLst>
                                    </p:anim>
                                    <p:anim calcmode="lin" valueType="num">
                                      <p:cBhvr>
                                        <p:cTn id="63" dur="500" fill="hold"/>
                                        <p:tgtEl>
                                          <p:spTgt spid="30724">
                                            <p:txEl>
                                              <p:pRg st="6" end="6"/>
                                            </p:txEl>
                                          </p:spTgt>
                                        </p:tgtEl>
                                        <p:attrNameLst>
                                          <p:attrName>ppt_x</p:attrName>
                                        </p:attrNameLst>
                                      </p:cBhvr>
                                      <p:tavLst>
                                        <p:tav tm="0">
                                          <p:val>
                                            <p:strVal val="#ppt_x-.2"/>
                                          </p:val>
                                        </p:tav>
                                        <p:tav tm="100000">
                                          <p:val>
                                            <p:strVal val="#ppt_x"/>
                                          </p:val>
                                        </p:tav>
                                      </p:tavLst>
                                    </p:anim>
                                    <p:anim calcmode="lin" valueType="num">
                                      <p:cBhvr>
                                        <p:cTn id="64" dur="500" fill="hold"/>
                                        <p:tgtEl>
                                          <p:spTgt spid="30724">
                                            <p:txEl>
                                              <p:pRg st="6" end="6"/>
                                            </p:txEl>
                                          </p:spTgt>
                                        </p:tgtEl>
                                        <p:attrNameLst>
                                          <p:attrName>ppt_y</p:attrName>
                                        </p:attrNameLst>
                                      </p:cBhvr>
                                      <p:tavLst>
                                        <p:tav tm="0">
                                          <p:val>
                                            <p:strVal val="#ppt_y"/>
                                          </p:val>
                                        </p:tav>
                                        <p:tav tm="100000">
                                          <p:val>
                                            <p:strVal val="#ppt_y"/>
                                          </p:val>
                                        </p:tav>
                                      </p:tavLst>
                                    </p:anim>
                                    <p:animEffect transition="in" filter="fade">
                                      <p:cBhvr>
                                        <p:cTn id="65" dur="500"/>
                                        <p:tgtEl>
                                          <p:spTgt spid="30724">
                                            <p:txEl>
                                              <p:pRg st="6" end="6"/>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4" presetClass="entr" presetSubtype="0" accel="100000" fill="hold" grpId="0" nodeType="clickEffect">
                                  <p:stCondLst>
                                    <p:cond delay="0"/>
                                  </p:stCondLst>
                                  <p:childTnLst>
                                    <p:set>
                                      <p:cBhvr>
                                        <p:cTn id="69" dur="1" fill="hold">
                                          <p:stCondLst>
                                            <p:cond delay="0"/>
                                          </p:stCondLst>
                                        </p:cTn>
                                        <p:tgtEl>
                                          <p:spTgt spid="30724">
                                            <p:txEl>
                                              <p:pRg st="7" end="7"/>
                                            </p:txEl>
                                          </p:spTgt>
                                        </p:tgtEl>
                                        <p:attrNameLst>
                                          <p:attrName>style.visibility</p:attrName>
                                        </p:attrNameLst>
                                      </p:cBhvr>
                                      <p:to>
                                        <p:strVal val="visible"/>
                                      </p:to>
                                    </p:set>
                                    <p:anim calcmode="lin" valueType="num">
                                      <p:cBhvr>
                                        <p:cTn id="70" dur="500" fill="hold"/>
                                        <p:tgtEl>
                                          <p:spTgt spid="30724">
                                            <p:txEl>
                                              <p:pRg st="7" end="7"/>
                                            </p:txEl>
                                          </p:spTgt>
                                        </p:tgtEl>
                                        <p:attrNameLst>
                                          <p:attrName>ppt_w</p:attrName>
                                        </p:attrNameLst>
                                      </p:cBhvr>
                                      <p:tavLst>
                                        <p:tav tm="0">
                                          <p:val>
                                            <p:strVal val="#ppt_w*0.05"/>
                                          </p:val>
                                        </p:tav>
                                        <p:tav tm="100000">
                                          <p:val>
                                            <p:strVal val="#ppt_w"/>
                                          </p:val>
                                        </p:tav>
                                      </p:tavLst>
                                    </p:anim>
                                    <p:anim calcmode="lin" valueType="num">
                                      <p:cBhvr>
                                        <p:cTn id="71" dur="500" fill="hold"/>
                                        <p:tgtEl>
                                          <p:spTgt spid="30724">
                                            <p:txEl>
                                              <p:pRg st="7" end="7"/>
                                            </p:txEl>
                                          </p:spTgt>
                                        </p:tgtEl>
                                        <p:attrNameLst>
                                          <p:attrName>ppt_h</p:attrName>
                                        </p:attrNameLst>
                                      </p:cBhvr>
                                      <p:tavLst>
                                        <p:tav tm="0">
                                          <p:val>
                                            <p:strVal val="#ppt_h"/>
                                          </p:val>
                                        </p:tav>
                                        <p:tav tm="100000">
                                          <p:val>
                                            <p:strVal val="#ppt_h"/>
                                          </p:val>
                                        </p:tav>
                                      </p:tavLst>
                                    </p:anim>
                                    <p:anim calcmode="lin" valueType="num">
                                      <p:cBhvr>
                                        <p:cTn id="72" dur="500" fill="hold"/>
                                        <p:tgtEl>
                                          <p:spTgt spid="30724">
                                            <p:txEl>
                                              <p:pRg st="7" end="7"/>
                                            </p:txEl>
                                          </p:spTgt>
                                        </p:tgtEl>
                                        <p:attrNameLst>
                                          <p:attrName>ppt_x</p:attrName>
                                        </p:attrNameLst>
                                      </p:cBhvr>
                                      <p:tavLst>
                                        <p:tav tm="0">
                                          <p:val>
                                            <p:strVal val="#ppt_x-.2"/>
                                          </p:val>
                                        </p:tav>
                                        <p:tav tm="100000">
                                          <p:val>
                                            <p:strVal val="#ppt_x"/>
                                          </p:val>
                                        </p:tav>
                                      </p:tavLst>
                                    </p:anim>
                                    <p:anim calcmode="lin" valueType="num">
                                      <p:cBhvr>
                                        <p:cTn id="73" dur="500" fill="hold"/>
                                        <p:tgtEl>
                                          <p:spTgt spid="30724">
                                            <p:txEl>
                                              <p:pRg st="7" end="7"/>
                                            </p:txEl>
                                          </p:spTgt>
                                        </p:tgtEl>
                                        <p:attrNameLst>
                                          <p:attrName>ppt_y</p:attrName>
                                        </p:attrNameLst>
                                      </p:cBhvr>
                                      <p:tavLst>
                                        <p:tav tm="0">
                                          <p:val>
                                            <p:strVal val="#ppt_y"/>
                                          </p:val>
                                        </p:tav>
                                        <p:tav tm="100000">
                                          <p:val>
                                            <p:strVal val="#ppt_y"/>
                                          </p:val>
                                        </p:tav>
                                      </p:tavLst>
                                    </p:anim>
                                    <p:animEffect transition="in" filter="fade">
                                      <p:cBhvr>
                                        <p:cTn id="74" dur="500"/>
                                        <p:tgtEl>
                                          <p:spTgt spid="30724">
                                            <p:txEl>
                                              <p:pRg st="7" end="7"/>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54" presetClass="entr" presetSubtype="0" accel="100000" fill="hold" grpId="0" nodeType="clickEffect">
                                  <p:stCondLst>
                                    <p:cond delay="0"/>
                                  </p:stCondLst>
                                  <p:childTnLst>
                                    <p:set>
                                      <p:cBhvr>
                                        <p:cTn id="78" dur="1" fill="hold">
                                          <p:stCondLst>
                                            <p:cond delay="0"/>
                                          </p:stCondLst>
                                        </p:cTn>
                                        <p:tgtEl>
                                          <p:spTgt spid="30724">
                                            <p:txEl>
                                              <p:pRg st="8" end="8"/>
                                            </p:txEl>
                                          </p:spTgt>
                                        </p:tgtEl>
                                        <p:attrNameLst>
                                          <p:attrName>style.visibility</p:attrName>
                                        </p:attrNameLst>
                                      </p:cBhvr>
                                      <p:to>
                                        <p:strVal val="visible"/>
                                      </p:to>
                                    </p:set>
                                    <p:anim calcmode="lin" valueType="num">
                                      <p:cBhvr>
                                        <p:cTn id="79" dur="500" fill="hold"/>
                                        <p:tgtEl>
                                          <p:spTgt spid="30724">
                                            <p:txEl>
                                              <p:pRg st="8" end="8"/>
                                            </p:txEl>
                                          </p:spTgt>
                                        </p:tgtEl>
                                        <p:attrNameLst>
                                          <p:attrName>ppt_w</p:attrName>
                                        </p:attrNameLst>
                                      </p:cBhvr>
                                      <p:tavLst>
                                        <p:tav tm="0">
                                          <p:val>
                                            <p:strVal val="#ppt_w*0.05"/>
                                          </p:val>
                                        </p:tav>
                                        <p:tav tm="100000">
                                          <p:val>
                                            <p:strVal val="#ppt_w"/>
                                          </p:val>
                                        </p:tav>
                                      </p:tavLst>
                                    </p:anim>
                                    <p:anim calcmode="lin" valueType="num">
                                      <p:cBhvr>
                                        <p:cTn id="80" dur="500" fill="hold"/>
                                        <p:tgtEl>
                                          <p:spTgt spid="30724">
                                            <p:txEl>
                                              <p:pRg st="8" end="8"/>
                                            </p:txEl>
                                          </p:spTgt>
                                        </p:tgtEl>
                                        <p:attrNameLst>
                                          <p:attrName>ppt_h</p:attrName>
                                        </p:attrNameLst>
                                      </p:cBhvr>
                                      <p:tavLst>
                                        <p:tav tm="0">
                                          <p:val>
                                            <p:strVal val="#ppt_h"/>
                                          </p:val>
                                        </p:tav>
                                        <p:tav tm="100000">
                                          <p:val>
                                            <p:strVal val="#ppt_h"/>
                                          </p:val>
                                        </p:tav>
                                      </p:tavLst>
                                    </p:anim>
                                    <p:anim calcmode="lin" valueType="num">
                                      <p:cBhvr>
                                        <p:cTn id="81" dur="500" fill="hold"/>
                                        <p:tgtEl>
                                          <p:spTgt spid="30724">
                                            <p:txEl>
                                              <p:pRg st="8" end="8"/>
                                            </p:txEl>
                                          </p:spTgt>
                                        </p:tgtEl>
                                        <p:attrNameLst>
                                          <p:attrName>ppt_x</p:attrName>
                                        </p:attrNameLst>
                                      </p:cBhvr>
                                      <p:tavLst>
                                        <p:tav tm="0">
                                          <p:val>
                                            <p:strVal val="#ppt_x-.2"/>
                                          </p:val>
                                        </p:tav>
                                        <p:tav tm="100000">
                                          <p:val>
                                            <p:strVal val="#ppt_x"/>
                                          </p:val>
                                        </p:tav>
                                      </p:tavLst>
                                    </p:anim>
                                    <p:anim calcmode="lin" valueType="num">
                                      <p:cBhvr>
                                        <p:cTn id="82" dur="500" fill="hold"/>
                                        <p:tgtEl>
                                          <p:spTgt spid="30724">
                                            <p:txEl>
                                              <p:pRg st="8" end="8"/>
                                            </p:txEl>
                                          </p:spTgt>
                                        </p:tgtEl>
                                        <p:attrNameLst>
                                          <p:attrName>ppt_y</p:attrName>
                                        </p:attrNameLst>
                                      </p:cBhvr>
                                      <p:tavLst>
                                        <p:tav tm="0">
                                          <p:val>
                                            <p:strVal val="#ppt_y"/>
                                          </p:val>
                                        </p:tav>
                                        <p:tav tm="100000">
                                          <p:val>
                                            <p:strVal val="#ppt_y"/>
                                          </p:val>
                                        </p:tav>
                                      </p:tavLst>
                                    </p:anim>
                                    <p:animEffect transition="in" filter="fade">
                                      <p:cBhvr>
                                        <p:cTn id="83" dur="500"/>
                                        <p:tgtEl>
                                          <p:spTgt spid="30724">
                                            <p:txEl>
                                              <p:pRg st="8" end="8"/>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54" presetClass="entr" presetSubtype="0" accel="100000" fill="hold" grpId="0" nodeType="clickEffect">
                                  <p:stCondLst>
                                    <p:cond delay="0"/>
                                  </p:stCondLst>
                                  <p:childTnLst>
                                    <p:set>
                                      <p:cBhvr>
                                        <p:cTn id="87" dur="1" fill="hold">
                                          <p:stCondLst>
                                            <p:cond delay="0"/>
                                          </p:stCondLst>
                                        </p:cTn>
                                        <p:tgtEl>
                                          <p:spTgt spid="30724">
                                            <p:txEl>
                                              <p:pRg st="9" end="9"/>
                                            </p:txEl>
                                          </p:spTgt>
                                        </p:tgtEl>
                                        <p:attrNameLst>
                                          <p:attrName>style.visibility</p:attrName>
                                        </p:attrNameLst>
                                      </p:cBhvr>
                                      <p:to>
                                        <p:strVal val="visible"/>
                                      </p:to>
                                    </p:set>
                                    <p:anim calcmode="lin" valueType="num">
                                      <p:cBhvr>
                                        <p:cTn id="88" dur="500" fill="hold"/>
                                        <p:tgtEl>
                                          <p:spTgt spid="30724">
                                            <p:txEl>
                                              <p:pRg st="9" end="9"/>
                                            </p:txEl>
                                          </p:spTgt>
                                        </p:tgtEl>
                                        <p:attrNameLst>
                                          <p:attrName>ppt_w</p:attrName>
                                        </p:attrNameLst>
                                      </p:cBhvr>
                                      <p:tavLst>
                                        <p:tav tm="0">
                                          <p:val>
                                            <p:strVal val="#ppt_w*0.05"/>
                                          </p:val>
                                        </p:tav>
                                        <p:tav tm="100000">
                                          <p:val>
                                            <p:strVal val="#ppt_w"/>
                                          </p:val>
                                        </p:tav>
                                      </p:tavLst>
                                    </p:anim>
                                    <p:anim calcmode="lin" valueType="num">
                                      <p:cBhvr>
                                        <p:cTn id="89" dur="500" fill="hold"/>
                                        <p:tgtEl>
                                          <p:spTgt spid="30724">
                                            <p:txEl>
                                              <p:pRg st="9" end="9"/>
                                            </p:txEl>
                                          </p:spTgt>
                                        </p:tgtEl>
                                        <p:attrNameLst>
                                          <p:attrName>ppt_h</p:attrName>
                                        </p:attrNameLst>
                                      </p:cBhvr>
                                      <p:tavLst>
                                        <p:tav tm="0">
                                          <p:val>
                                            <p:strVal val="#ppt_h"/>
                                          </p:val>
                                        </p:tav>
                                        <p:tav tm="100000">
                                          <p:val>
                                            <p:strVal val="#ppt_h"/>
                                          </p:val>
                                        </p:tav>
                                      </p:tavLst>
                                    </p:anim>
                                    <p:anim calcmode="lin" valueType="num">
                                      <p:cBhvr>
                                        <p:cTn id="90" dur="500" fill="hold"/>
                                        <p:tgtEl>
                                          <p:spTgt spid="30724">
                                            <p:txEl>
                                              <p:pRg st="9" end="9"/>
                                            </p:txEl>
                                          </p:spTgt>
                                        </p:tgtEl>
                                        <p:attrNameLst>
                                          <p:attrName>ppt_x</p:attrName>
                                        </p:attrNameLst>
                                      </p:cBhvr>
                                      <p:tavLst>
                                        <p:tav tm="0">
                                          <p:val>
                                            <p:strVal val="#ppt_x-.2"/>
                                          </p:val>
                                        </p:tav>
                                        <p:tav tm="100000">
                                          <p:val>
                                            <p:strVal val="#ppt_x"/>
                                          </p:val>
                                        </p:tav>
                                      </p:tavLst>
                                    </p:anim>
                                    <p:anim calcmode="lin" valueType="num">
                                      <p:cBhvr>
                                        <p:cTn id="91" dur="500" fill="hold"/>
                                        <p:tgtEl>
                                          <p:spTgt spid="30724">
                                            <p:txEl>
                                              <p:pRg st="9" end="9"/>
                                            </p:txEl>
                                          </p:spTgt>
                                        </p:tgtEl>
                                        <p:attrNameLst>
                                          <p:attrName>ppt_y</p:attrName>
                                        </p:attrNameLst>
                                      </p:cBhvr>
                                      <p:tavLst>
                                        <p:tav tm="0">
                                          <p:val>
                                            <p:strVal val="#ppt_y"/>
                                          </p:val>
                                        </p:tav>
                                        <p:tav tm="100000">
                                          <p:val>
                                            <p:strVal val="#ppt_y"/>
                                          </p:val>
                                        </p:tav>
                                      </p:tavLst>
                                    </p:anim>
                                    <p:animEffect transition="in" filter="fade">
                                      <p:cBhvr>
                                        <p:cTn id="92" dur="500"/>
                                        <p:tgtEl>
                                          <p:spTgt spid="3072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a:extLst>
              <a:ext uri="{FF2B5EF4-FFF2-40B4-BE49-F238E27FC236}">
                <a16:creationId xmlns:a16="http://schemas.microsoft.com/office/drawing/2014/main" id="{61EBB5EE-A6C7-553D-37B0-95D42AD86C36}"/>
              </a:ext>
            </a:extLst>
          </p:cNvPr>
          <p:cNvSpPr txBox="1">
            <a:spLocks noChangeArrowheads="1"/>
          </p:cNvSpPr>
          <p:nvPr/>
        </p:nvSpPr>
        <p:spPr bwMode="auto">
          <a:xfrm>
            <a:off x="2895600" y="2667000"/>
            <a:ext cx="8382000" cy="3704027"/>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a:spAutoFit/>
          </a:bodyPr>
          <a:lstStyle/>
          <a:p>
            <a:pPr marL="571500" indent="-571500">
              <a:lnSpc>
                <a:spcPct val="150000"/>
              </a:lnSpc>
              <a:buAutoNum type="romanUcPeriod"/>
            </a:pPr>
            <a:r>
              <a:rPr lang="en-US" sz="3200" b="1" dirty="0">
                <a:solidFill>
                  <a:srgbClr val="C00000"/>
                </a:solidFill>
                <a:latin typeface="Comic Sans MS" pitchFamily="66" charset="0"/>
              </a:rPr>
              <a:t>Not Told When Jesus Was Born</a:t>
            </a:r>
          </a:p>
          <a:p>
            <a:pPr marL="571500" indent="-571500">
              <a:lnSpc>
                <a:spcPct val="150000"/>
              </a:lnSpc>
              <a:buAutoNum type="romanUcPeriod"/>
            </a:pPr>
            <a:r>
              <a:rPr lang="en-US" sz="3200" b="1" dirty="0">
                <a:solidFill>
                  <a:schemeClr val="bg1"/>
                </a:solidFill>
                <a:latin typeface="Comic Sans MS" pitchFamily="66" charset="0"/>
              </a:rPr>
              <a:t>Origin &amp; History of Christmas</a:t>
            </a:r>
            <a:endParaRPr lang="en-US" sz="3200" b="1" dirty="0">
              <a:solidFill>
                <a:srgbClr val="C00000"/>
              </a:solidFill>
              <a:latin typeface="Comic Sans MS" pitchFamily="66" charset="0"/>
            </a:endParaRPr>
          </a:p>
          <a:p>
            <a:pPr marL="571500" indent="-571500">
              <a:lnSpc>
                <a:spcPct val="150000"/>
              </a:lnSpc>
              <a:buAutoNum type="romanUcPeriod"/>
            </a:pPr>
            <a:r>
              <a:rPr lang="en-US" sz="3200" b="1" dirty="0">
                <a:solidFill>
                  <a:srgbClr val="C00000"/>
                </a:solidFill>
                <a:latin typeface="Comic Sans MS" pitchFamily="66" charset="0"/>
              </a:rPr>
              <a:t> Why Don’t Observe It Religiously</a:t>
            </a:r>
          </a:p>
          <a:p>
            <a:pPr marL="571500" indent="-571500">
              <a:lnSpc>
                <a:spcPct val="150000"/>
              </a:lnSpc>
              <a:buAutoNum type="romanUcPeriod"/>
            </a:pPr>
            <a:r>
              <a:rPr lang="en-US" sz="3200" b="1" dirty="0">
                <a:solidFill>
                  <a:srgbClr val="C00000"/>
                </a:solidFill>
                <a:latin typeface="Comic Sans MS" pitchFamily="66" charset="0"/>
              </a:rPr>
              <a:t>Non-Religious Observance</a:t>
            </a:r>
          </a:p>
          <a:p>
            <a:pPr marL="571500" indent="-571500">
              <a:lnSpc>
                <a:spcPct val="150000"/>
              </a:lnSpc>
              <a:buAutoNum type="romanUcPeriod"/>
            </a:pPr>
            <a:r>
              <a:rPr lang="en-US" sz="3200" b="1" dirty="0">
                <a:solidFill>
                  <a:srgbClr val="C00000"/>
                </a:solidFill>
                <a:latin typeface="Comic Sans MS" pitchFamily="66" charset="0"/>
              </a:rPr>
              <a:t>Supporting Salvation Army</a:t>
            </a:r>
          </a:p>
        </p:txBody>
      </p:sp>
    </p:spTree>
    <p:extLst>
      <p:ext uri="{BB962C8B-B14F-4D97-AF65-F5344CB8AC3E}">
        <p14:creationId xmlns:p14="http://schemas.microsoft.com/office/powerpoint/2010/main" val="2402215252"/>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4" name="AutoShape 6"/>
          <p:cNvSpPr>
            <a:spLocks noChangeArrowheads="1"/>
          </p:cNvSpPr>
          <p:nvPr/>
        </p:nvSpPr>
        <p:spPr bwMode="auto">
          <a:xfrm>
            <a:off x="2590800" y="304800"/>
            <a:ext cx="7391400" cy="762000"/>
          </a:xfrm>
          <a:prstGeom prst="bevel">
            <a:avLst>
              <a:gd name="adj" fmla="val 12500"/>
            </a:avLst>
          </a:prstGeom>
          <a:solidFill>
            <a:schemeClr val="accent1"/>
          </a:solidFill>
          <a:ln w="9525">
            <a:solidFill>
              <a:srgbClr val="000066"/>
            </a:solidFill>
            <a:miter lim="800000"/>
            <a:headEnd/>
            <a:tailEnd/>
          </a:ln>
          <a:effectLst/>
        </p:spPr>
        <p:txBody>
          <a:bodyPr wrap="none" anchor="ctr"/>
          <a:lstStyle/>
          <a:p>
            <a:pPr algn="ctr"/>
            <a:r>
              <a:rPr lang="en-US" sz="4000" i="1">
                <a:solidFill>
                  <a:srgbClr val="000066"/>
                </a:solidFill>
                <a:latin typeface="DomCasual" pitchFamily="34" charset="0"/>
              </a:rPr>
              <a:t>Not Because of the Bible</a:t>
            </a:r>
          </a:p>
        </p:txBody>
      </p:sp>
      <p:sp>
        <p:nvSpPr>
          <p:cNvPr id="32777" name="Text Box 9"/>
          <p:cNvSpPr txBox="1">
            <a:spLocks noChangeArrowheads="1"/>
          </p:cNvSpPr>
          <p:nvPr/>
        </p:nvSpPr>
        <p:spPr bwMode="auto">
          <a:xfrm>
            <a:off x="1981199" y="1290221"/>
            <a:ext cx="9601201" cy="4401205"/>
          </a:xfrm>
          <a:prstGeom prst="rect">
            <a:avLst/>
          </a:prstGeom>
          <a:noFill/>
          <a:ln w="9525">
            <a:noFill/>
            <a:miter lim="800000"/>
            <a:headEnd/>
            <a:tailEnd/>
          </a:ln>
          <a:effectLst/>
        </p:spPr>
        <p:txBody>
          <a:bodyPr wrap="square">
            <a:spAutoFit/>
          </a:bodyPr>
          <a:lstStyle/>
          <a:p>
            <a:pPr marL="457200" indent="-457200" defTabSz="350838">
              <a:buFont typeface="Arial" panose="020B0604020202020204" pitchFamily="34" charset="0"/>
              <a:buChar char="•"/>
            </a:pPr>
            <a:r>
              <a:rPr lang="en-US" sz="2800" dirty="0">
                <a:solidFill>
                  <a:schemeClr val="bg1"/>
                </a:solidFill>
                <a:effectLst>
                  <a:outerShdw blurRad="38100" dist="38100" dir="2700000" algn="tl">
                    <a:srgbClr val="000000">
                      <a:alpha val="43137"/>
                    </a:srgbClr>
                  </a:outerShdw>
                </a:effectLst>
              </a:rPr>
              <a:t> No record in the Bible</a:t>
            </a:r>
          </a:p>
          <a:p>
            <a:pPr marL="457200" indent="-457200" defTabSz="350838">
              <a:buFont typeface="Arial" panose="020B0604020202020204" pitchFamily="34" charset="0"/>
              <a:buChar char="•"/>
            </a:pPr>
            <a:endParaRPr lang="en-US" sz="2800" dirty="0">
              <a:solidFill>
                <a:schemeClr val="bg1"/>
              </a:solidFill>
              <a:effectLst>
                <a:outerShdw blurRad="38100" dist="38100" dir="2700000" algn="tl">
                  <a:srgbClr val="000000">
                    <a:alpha val="43137"/>
                  </a:srgbClr>
                </a:outerShdw>
              </a:effectLst>
            </a:endParaRPr>
          </a:p>
          <a:p>
            <a:pPr marL="457200" indent="-457200" defTabSz="350838">
              <a:buFont typeface="Arial" panose="020B0604020202020204" pitchFamily="34" charset="0"/>
              <a:buChar char="•"/>
            </a:pPr>
            <a:r>
              <a:rPr lang="en-US" sz="2800" dirty="0">
                <a:solidFill>
                  <a:schemeClr val="bg1"/>
                </a:solidFill>
                <a:effectLst>
                  <a:outerShdw blurRad="38100" dist="38100" dir="2700000" algn="tl">
                    <a:srgbClr val="000000">
                      <a:alpha val="43137"/>
                    </a:srgbClr>
                  </a:outerShdw>
                </a:effectLst>
              </a:rPr>
              <a:t> “Christmas was not among the earliest festivals of the church” (</a:t>
            </a:r>
            <a:r>
              <a:rPr lang="en-US" sz="2800" i="1" dirty="0">
                <a:solidFill>
                  <a:schemeClr val="bg1"/>
                </a:solidFill>
                <a:effectLst>
                  <a:outerShdw blurRad="38100" dist="38100" dir="2700000" algn="tl">
                    <a:srgbClr val="000000">
                      <a:alpha val="43137"/>
                    </a:srgbClr>
                  </a:outerShdw>
                </a:effectLst>
              </a:rPr>
              <a:t>Catholic Ency</a:t>
            </a:r>
            <a:r>
              <a:rPr lang="en-US" sz="2800" dirty="0">
                <a:solidFill>
                  <a:schemeClr val="bg1"/>
                </a:solidFill>
                <a:effectLst>
                  <a:outerShdw blurRad="38100" dist="38100" dir="2700000" algn="tl">
                    <a:srgbClr val="000000">
                      <a:alpha val="43137"/>
                    </a:srgbClr>
                  </a:outerShdw>
                </a:effectLst>
              </a:rPr>
              <a:t>. Vol. 3, 724)</a:t>
            </a:r>
          </a:p>
          <a:p>
            <a:pPr marL="457200" indent="-457200" defTabSz="350838">
              <a:buFont typeface="Arial" panose="020B0604020202020204" pitchFamily="34" charset="0"/>
              <a:buChar char="•"/>
            </a:pPr>
            <a:endParaRPr lang="en-US" sz="2800" dirty="0">
              <a:solidFill>
                <a:schemeClr val="bg1"/>
              </a:solidFill>
              <a:effectLst>
                <a:outerShdw blurRad="38100" dist="38100" dir="2700000" algn="tl">
                  <a:srgbClr val="000000">
                    <a:alpha val="43137"/>
                  </a:srgbClr>
                </a:outerShdw>
              </a:effectLst>
            </a:endParaRPr>
          </a:p>
          <a:p>
            <a:pPr marL="457200" indent="-457200" defTabSz="350838">
              <a:buFont typeface="Arial" panose="020B0604020202020204" pitchFamily="34" charset="0"/>
              <a:buChar char="•"/>
            </a:pPr>
            <a:r>
              <a:rPr lang="en-US" sz="2800" dirty="0">
                <a:solidFill>
                  <a:schemeClr val="bg1"/>
                </a:solidFill>
                <a:effectLst>
                  <a:outerShdw blurRad="38100" dist="38100" dir="2700000" algn="tl">
                    <a:srgbClr val="000000">
                      <a:alpha val="43137"/>
                    </a:srgbClr>
                  </a:outerShdw>
                </a:effectLst>
              </a:rPr>
              <a:t> Origen (245) repudiated the idea of keeping the birthday of Christ as if he were a king Pharoah 	(</a:t>
            </a:r>
            <a:r>
              <a:rPr lang="en-US" sz="2800" i="1" dirty="0">
                <a:solidFill>
                  <a:schemeClr val="bg1"/>
                </a:solidFill>
                <a:effectLst>
                  <a:outerShdw blurRad="38100" dist="38100" dir="2700000" algn="tl">
                    <a:srgbClr val="000000">
                      <a:alpha val="43137"/>
                    </a:srgbClr>
                  </a:outerShdw>
                </a:effectLst>
              </a:rPr>
              <a:t>Ency. Brit</a:t>
            </a:r>
            <a:r>
              <a:rPr lang="en-US" sz="2800" dirty="0">
                <a:solidFill>
                  <a:schemeClr val="bg1"/>
                </a:solidFill>
                <a:effectLst>
                  <a:outerShdw blurRad="38100" dist="38100" dir="2700000" algn="tl">
                    <a:srgbClr val="000000">
                      <a:alpha val="43137"/>
                    </a:srgbClr>
                  </a:outerShdw>
                </a:effectLst>
              </a:rPr>
              <a:t>. 1975, Vol. 5, 642)</a:t>
            </a:r>
          </a:p>
          <a:p>
            <a:pPr marL="457200" indent="-457200" defTabSz="350838">
              <a:buFont typeface="Arial" panose="020B0604020202020204" pitchFamily="34" charset="0"/>
              <a:buChar char="•"/>
            </a:pPr>
            <a:endParaRPr lang="en-US" sz="2800" dirty="0">
              <a:solidFill>
                <a:schemeClr val="bg1"/>
              </a:solidFill>
              <a:effectLst>
                <a:outerShdw blurRad="38100" dist="38100" dir="2700000" algn="tl">
                  <a:srgbClr val="000000">
                    <a:alpha val="43137"/>
                  </a:srgbClr>
                </a:outerShdw>
              </a:effectLst>
            </a:endParaRPr>
          </a:p>
          <a:p>
            <a:pPr marL="457200" indent="-457200" defTabSz="350838">
              <a:buFont typeface="Arial" panose="020B0604020202020204" pitchFamily="34" charset="0"/>
              <a:buChar char="•"/>
            </a:pPr>
            <a:r>
              <a:rPr lang="en-US" sz="2800" dirty="0">
                <a:solidFill>
                  <a:schemeClr val="bg1"/>
                </a:solidFill>
                <a:effectLst>
                  <a:outerShdw blurRad="38100" dist="38100" dir="2700000" algn="tl">
                    <a:srgbClr val="000000">
                      <a:alpha val="43137"/>
                    </a:srgbClr>
                  </a:outerShdw>
                </a:effectLst>
              </a:rPr>
              <a:t> Clement of Alex. (ca 200) mentioned several speculations on the date of Christ’s birth and condemned them as superstitious (</a:t>
            </a:r>
            <a:r>
              <a:rPr lang="en-US" sz="2800" i="1" dirty="0">
                <a:solidFill>
                  <a:schemeClr val="bg1"/>
                </a:solidFill>
                <a:effectLst>
                  <a:outerShdw blurRad="38100" dist="38100" dir="2700000" algn="tl">
                    <a:srgbClr val="000000">
                      <a:alpha val="43137"/>
                    </a:srgbClr>
                  </a:outerShdw>
                </a:effectLst>
              </a:rPr>
              <a:t>ibid</a:t>
            </a:r>
            <a:r>
              <a:rPr lang="en-US" sz="2800" dirty="0">
                <a:solidFill>
                  <a:schemeClr val="bg1"/>
                </a:solidFill>
                <a:effectLst>
                  <a:outerShdw blurRad="38100" dist="38100" dir="2700000" algn="tl">
                    <a:srgbClr val="000000">
                      <a:alpha val="43137"/>
                    </a:srgbClr>
                  </a:outerShdw>
                </a:effectLst>
              </a:rPr>
              <a:t>.)</a:t>
            </a:r>
          </a:p>
        </p:txBody>
      </p:sp>
      <p:sp>
        <p:nvSpPr>
          <p:cNvPr id="7" name="Text Box 2"/>
          <p:cNvSpPr txBox="1">
            <a:spLocks noChangeArrowheads="1"/>
          </p:cNvSpPr>
          <p:nvPr/>
        </p:nvSpPr>
        <p:spPr bwMode="auto">
          <a:xfrm rot="16200000">
            <a:off x="-2529681" y="3139281"/>
            <a:ext cx="6858000" cy="579438"/>
          </a:xfrm>
          <a:prstGeom prst="rect">
            <a:avLst/>
          </a:prstGeom>
          <a:solidFill>
            <a:srgbClr val="008000"/>
          </a:solidFill>
          <a:ln w="9525">
            <a:noFill/>
            <a:miter lim="800000"/>
            <a:headEnd/>
            <a:tailEnd/>
          </a:ln>
          <a:effectLst/>
        </p:spPr>
        <p:txBody>
          <a:bodyPr>
            <a:spAutoFit/>
          </a:bodyPr>
          <a:lstStyle/>
          <a:p>
            <a:pPr algn="ctr"/>
            <a:r>
              <a:rPr lang="en-US" sz="3200" b="1" dirty="0">
                <a:solidFill>
                  <a:schemeClr val="accent2"/>
                </a:solidFill>
                <a:effectLst>
                  <a:outerShdw blurRad="38100" dist="38100" dir="2700000" algn="tl">
                    <a:srgbClr val="000000"/>
                  </a:outerShdw>
                </a:effectLst>
              </a:rPr>
              <a:t>Why Was December 25 Chosen?</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2777">
                                            <p:txEl>
                                              <p:pRg st="0" end="0"/>
                                            </p:txEl>
                                          </p:spTgt>
                                        </p:tgtEl>
                                        <p:attrNameLst>
                                          <p:attrName>style.visibility</p:attrName>
                                        </p:attrNameLst>
                                      </p:cBhvr>
                                      <p:to>
                                        <p:strVal val="visible"/>
                                      </p:to>
                                    </p:set>
                                    <p:animEffect transition="in" filter="fade">
                                      <p:cBhvr>
                                        <p:cTn id="7" dur="1000"/>
                                        <p:tgtEl>
                                          <p:spTgt spid="32777">
                                            <p:txEl>
                                              <p:pRg st="0" end="0"/>
                                            </p:txEl>
                                          </p:spTgt>
                                        </p:tgtEl>
                                      </p:cBhvr>
                                    </p:animEffect>
                                    <p:anim calcmode="lin" valueType="num">
                                      <p:cBhvr>
                                        <p:cTn id="8" dur="1000" fill="hold"/>
                                        <p:tgtEl>
                                          <p:spTgt spid="32777">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2777">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277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2777">
                                            <p:txEl>
                                              <p:pRg st="2" end="2"/>
                                            </p:txEl>
                                          </p:spTgt>
                                        </p:tgtEl>
                                        <p:attrNameLst>
                                          <p:attrName>style.visibility</p:attrName>
                                        </p:attrNameLst>
                                      </p:cBhvr>
                                      <p:to>
                                        <p:strVal val="visible"/>
                                      </p:to>
                                    </p:set>
                                    <p:animEffect transition="in" filter="fade">
                                      <p:cBhvr>
                                        <p:cTn id="15" dur="1000"/>
                                        <p:tgtEl>
                                          <p:spTgt spid="32777">
                                            <p:txEl>
                                              <p:pRg st="2" end="2"/>
                                            </p:txEl>
                                          </p:spTgt>
                                        </p:tgtEl>
                                      </p:cBhvr>
                                    </p:animEffect>
                                    <p:anim calcmode="lin" valueType="num">
                                      <p:cBhvr>
                                        <p:cTn id="16" dur="1000" fill="hold"/>
                                        <p:tgtEl>
                                          <p:spTgt spid="32777">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2777">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2777">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2777">
                                            <p:txEl>
                                              <p:pRg st="4" end="4"/>
                                            </p:txEl>
                                          </p:spTgt>
                                        </p:tgtEl>
                                        <p:attrNameLst>
                                          <p:attrName>style.visibility</p:attrName>
                                        </p:attrNameLst>
                                      </p:cBhvr>
                                      <p:to>
                                        <p:strVal val="visible"/>
                                      </p:to>
                                    </p:set>
                                    <p:animEffect transition="in" filter="fade">
                                      <p:cBhvr>
                                        <p:cTn id="23" dur="1000"/>
                                        <p:tgtEl>
                                          <p:spTgt spid="32777">
                                            <p:txEl>
                                              <p:pRg st="4" end="4"/>
                                            </p:txEl>
                                          </p:spTgt>
                                        </p:tgtEl>
                                      </p:cBhvr>
                                    </p:animEffect>
                                    <p:anim calcmode="lin" valueType="num">
                                      <p:cBhvr>
                                        <p:cTn id="24" dur="1000" fill="hold"/>
                                        <p:tgtEl>
                                          <p:spTgt spid="32777">
                                            <p:txEl>
                                              <p:pRg st="4" end="4"/>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2777">
                                            <p:txEl>
                                              <p:pRg st="4" end="4"/>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2777">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2777">
                                            <p:txEl>
                                              <p:pRg st="6" end="6"/>
                                            </p:txEl>
                                          </p:spTgt>
                                        </p:tgtEl>
                                        <p:attrNameLst>
                                          <p:attrName>style.visibility</p:attrName>
                                        </p:attrNameLst>
                                      </p:cBhvr>
                                      <p:to>
                                        <p:strVal val="visible"/>
                                      </p:to>
                                    </p:set>
                                    <p:animEffect transition="in" filter="fade">
                                      <p:cBhvr>
                                        <p:cTn id="31" dur="1000"/>
                                        <p:tgtEl>
                                          <p:spTgt spid="32777">
                                            <p:txEl>
                                              <p:pRg st="6" end="6"/>
                                            </p:txEl>
                                          </p:spTgt>
                                        </p:tgtEl>
                                      </p:cBhvr>
                                    </p:animEffect>
                                    <p:anim calcmode="lin" valueType="num">
                                      <p:cBhvr>
                                        <p:cTn id="32" dur="1000" fill="hold"/>
                                        <p:tgtEl>
                                          <p:spTgt spid="32777">
                                            <p:txEl>
                                              <p:pRg st="6" end="6"/>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32777">
                                            <p:txEl>
                                              <p:pRg st="6" end="6"/>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2777">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AutoShape 3"/>
          <p:cNvSpPr>
            <a:spLocks noChangeArrowheads="1"/>
          </p:cNvSpPr>
          <p:nvPr/>
        </p:nvSpPr>
        <p:spPr bwMode="auto">
          <a:xfrm>
            <a:off x="2590800" y="304800"/>
            <a:ext cx="7391400" cy="762000"/>
          </a:xfrm>
          <a:prstGeom prst="bevel">
            <a:avLst>
              <a:gd name="adj" fmla="val 12500"/>
            </a:avLst>
          </a:prstGeom>
          <a:solidFill>
            <a:schemeClr val="accent1"/>
          </a:solidFill>
          <a:ln w="9525">
            <a:solidFill>
              <a:srgbClr val="000066"/>
            </a:solidFill>
            <a:miter lim="800000"/>
            <a:headEnd/>
            <a:tailEnd/>
          </a:ln>
          <a:effectLst/>
        </p:spPr>
        <p:txBody>
          <a:bodyPr wrap="none" anchor="ctr"/>
          <a:lstStyle/>
          <a:p>
            <a:pPr algn="ctr"/>
            <a:r>
              <a:rPr lang="en-US" sz="4000" i="1">
                <a:solidFill>
                  <a:srgbClr val="000066"/>
                </a:solidFill>
                <a:latin typeface="DomCasual" pitchFamily="34" charset="0"/>
              </a:rPr>
              <a:t>Not Because of the Bible</a:t>
            </a:r>
          </a:p>
        </p:txBody>
      </p:sp>
      <p:sp>
        <p:nvSpPr>
          <p:cNvPr id="33796" name="AutoShape 4"/>
          <p:cNvSpPr>
            <a:spLocks noChangeArrowheads="1"/>
          </p:cNvSpPr>
          <p:nvPr/>
        </p:nvSpPr>
        <p:spPr bwMode="auto">
          <a:xfrm>
            <a:off x="2590800" y="1371600"/>
            <a:ext cx="7391400" cy="762000"/>
          </a:xfrm>
          <a:prstGeom prst="bevel">
            <a:avLst>
              <a:gd name="adj" fmla="val 12500"/>
            </a:avLst>
          </a:prstGeom>
          <a:solidFill>
            <a:schemeClr val="accent1"/>
          </a:solidFill>
          <a:ln w="9525">
            <a:solidFill>
              <a:srgbClr val="000066"/>
            </a:solidFill>
            <a:miter lim="800000"/>
            <a:headEnd/>
            <a:tailEnd/>
          </a:ln>
          <a:effectLst/>
        </p:spPr>
        <p:txBody>
          <a:bodyPr wrap="none" anchor="ctr"/>
          <a:lstStyle/>
          <a:p>
            <a:pPr algn="ctr"/>
            <a:r>
              <a:rPr lang="en-US" sz="4000" i="1">
                <a:solidFill>
                  <a:srgbClr val="000066"/>
                </a:solidFill>
                <a:latin typeface="DomCasual" pitchFamily="34" charset="0"/>
              </a:rPr>
              <a:t>Pagan Background</a:t>
            </a:r>
          </a:p>
        </p:txBody>
      </p:sp>
      <p:sp>
        <p:nvSpPr>
          <p:cNvPr id="33800" name="Text Box 8"/>
          <p:cNvSpPr txBox="1">
            <a:spLocks noChangeArrowheads="1"/>
          </p:cNvSpPr>
          <p:nvPr/>
        </p:nvSpPr>
        <p:spPr bwMode="auto">
          <a:xfrm>
            <a:off x="1981200" y="2606457"/>
            <a:ext cx="10058400" cy="3108543"/>
          </a:xfrm>
          <a:prstGeom prst="rect">
            <a:avLst/>
          </a:prstGeom>
          <a:noFill/>
          <a:ln w="9525">
            <a:noFill/>
            <a:miter lim="800000"/>
            <a:headEnd/>
            <a:tailEnd/>
          </a:ln>
          <a:effectLst/>
        </p:spPr>
        <p:txBody>
          <a:bodyPr wrap="square">
            <a:spAutoFit/>
          </a:bodyPr>
          <a:lstStyle/>
          <a:p>
            <a:pPr marL="457200" indent="-457200" defTabSz="396875">
              <a:buFont typeface="Arial" panose="020B0604020202020204" pitchFamily="34" charset="0"/>
              <a:buChar char="•"/>
            </a:pPr>
            <a:r>
              <a:rPr lang="en-US" sz="2800" dirty="0">
                <a:solidFill>
                  <a:schemeClr val="bg1"/>
                </a:solidFill>
                <a:effectLst>
                  <a:outerShdw blurRad="38100" dist="38100" dir="2700000" algn="tl">
                    <a:srgbClr val="000000">
                      <a:alpha val="43137"/>
                    </a:srgbClr>
                  </a:outerShdw>
                </a:effectLst>
              </a:rPr>
              <a:t> “The Christmas date, December 25, is first met with in the West in the 4th century (the eastern date was January 6), and was then possibly borrowed from a pagan festival.” (ISBE, 3:1628)</a:t>
            </a:r>
          </a:p>
          <a:p>
            <a:pPr marL="457200" indent="-457200" defTabSz="396875">
              <a:buFont typeface="Arial" panose="020B0604020202020204" pitchFamily="34" charset="0"/>
              <a:buChar char="•"/>
            </a:pPr>
            <a:endParaRPr lang="en-US" sz="2800" dirty="0">
              <a:solidFill>
                <a:schemeClr val="bg1"/>
              </a:solidFill>
              <a:effectLst>
                <a:outerShdw blurRad="38100" dist="38100" dir="2700000" algn="tl">
                  <a:srgbClr val="000000">
                    <a:alpha val="43137"/>
                  </a:srgbClr>
                </a:outerShdw>
              </a:effectLst>
            </a:endParaRPr>
          </a:p>
          <a:p>
            <a:pPr marL="457200" indent="-457200" defTabSz="396875">
              <a:buFont typeface="Arial" panose="020B0604020202020204" pitchFamily="34" charset="0"/>
              <a:buChar char="•"/>
            </a:pPr>
            <a:r>
              <a:rPr lang="en-US" sz="2800" dirty="0">
                <a:solidFill>
                  <a:schemeClr val="bg1"/>
                </a:solidFill>
                <a:effectLst>
                  <a:outerShdw blurRad="38100" dist="38100" dir="2700000" algn="tl">
                    <a:srgbClr val="000000">
                      <a:alpha val="43137"/>
                    </a:srgbClr>
                  </a:outerShdw>
                </a:effectLst>
              </a:rPr>
              <a:t> Roman Saturnalia – 7 day Pagan Festival (Dec. 17-24) honor of Saturn</a:t>
            </a:r>
          </a:p>
          <a:p>
            <a:pPr marL="914400" lvl="1" indent="-457200" defTabSz="396875">
              <a:buFont typeface="Arial" panose="020B0604020202020204" pitchFamily="34" charset="0"/>
              <a:buChar char="•"/>
            </a:pPr>
            <a:r>
              <a:rPr lang="en-US" sz="2800" dirty="0">
                <a:solidFill>
                  <a:schemeClr val="bg1"/>
                </a:solidFill>
                <a:effectLst>
                  <a:outerShdw blurRad="38100" dist="38100" dir="2700000" algn="tl">
                    <a:srgbClr val="000000">
                      <a:alpha val="43137"/>
                    </a:srgbClr>
                  </a:outerShdw>
                </a:effectLst>
              </a:rPr>
              <a:t> 25</a:t>
            </a:r>
            <a:r>
              <a:rPr lang="en-US" sz="2800" baseline="30000" dirty="0">
                <a:solidFill>
                  <a:schemeClr val="bg1"/>
                </a:solidFill>
                <a:effectLst>
                  <a:outerShdw blurRad="38100" dist="38100" dir="2700000" algn="tl">
                    <a:srgbClr val="000000">
                      <a:alpha val="43137"/>
                    </a:srgbClr>
                  </a:outerShdw>
                </a:effectLst>
              </a:rPr>
              <a:t>th</a:t>
            </a:r>
            <a:r>
              <a:rPr lang="en-US" sz="2800" dirty="0">
                <a:solidFill>
                  <a:schemeClr val="bg1"/>
                </a:solidFill>
                <a:effectLst>
                  <a:outerShdw blurRad="38100" dist="38100" dir="2700000" algn="tl">
                    <a:srgbClr val="000000">
                      <a:alpha val="43137"/>
                    </a:srgbClr>
                  </a:outerShdw>
                </a:effectLst>
              </a:rPr>
              <a:t> was day of worship of Sun-God </a:t>
            </a:r>
            <a:r>
              <a:rPr lang="en-US" sz="2800" dirty="0" err="1">
                <a:solidFill>
                  <a:schemeClr val="bg1"/>
                </a:solidFill>
                <a:effectLst>
                  <a:outerShdw blurRad="38100" dist="38100" dir="2700000" algn="tl">
                    <a:srgbClr val="000000">
                      <a:alpha val="43137"/>
                    </a:srgbClr>
                  </a:outerShdw>
                </a:effectLst>
              </a:rPr>
              <a:t>Mathra</a:t>
            </a:r>
            <a:endParaRPr lang="en-US" sz="2800" dirty="0">
              <a:solidFill>
                <a:schemeClr val="bg1"/>
              </a:solidFill>
              <a:effectLst>
                <a:outerShdw blurRad="38100" dist="38100" dir="2700000" algn="tl">
                  <a:srgbClr val="000000">
                    <a:alpha val="43137"/>
                  </a:srgbClr>
                </a:outerShdw>
              </a:effectLst>
            </a:endParaRPr>
          </a:p>
          <a:p>
            <a:pPr marL="914400" lvl="1" indent="-457200" defTabSz="396875">
              <a:buFont typeface="Arial" panose="020B0604020202020204" pitchFamily="34" charset="0"/>
              <a:buChar char="•"/>
            </a:pPr>
            <a:r>
              <a:rPr lang="en-US" sz="2800" dirty="0">
                <a:solidFill>
                  <a:schemeClr val="bg1"/>
                </a:solidFill>
                <a:effectLst>
                  <a:outerShdw blurRad="38100" dist="38100" dir="2700000" algn="tl">
                    <a:srgbClr val="000000">
                      <a:alpha val="43137"/>
                    </a:srgbClr>
                  </a:outerShdw>
                </a:effectLst>
              </a:rPr>
              <a:t> Celebration of victory of light over darkness</a:t>
            </a:r>
          </a:p>
        </p:txBody>
      </p:sp>
      <p:sp>
        <p:nvSpPr>
          <p:cNvPr id="2" name="Text Box 2">
            <a:extLst>
              <a:ext uri="{FF2B5EF4-FFF2-40B4-BE49-F238E27FC236}">
                <a16:creationId xmlns:a16="http://schemas.microsoft.com/office/drawing/2014/main" id="{9BD51410-A945-AB3C-0065-BEB35C68D881}"/>
              </a:ext>
            </a:extLst>
          </p:cNvPr>
          <p:cNvSpPr txBox="1">
            <a:spLocks noChangeArrowheads="1"/>
          </p:cNvSpPr>
          <p:nvPr/>
        </p:nvSpPr>
        <p:spPr bwMode="auto">
          <a:xfrm rot="16200000">
            <a:off x="-2529681" y="3139281"/>
            <a:ext cx="6858000" cy="579438"/>
          </a:xfrm>
          <a:prstGeom prst="rect">
            <a:avLst/>
          </a:prstGeom>
          <a:solidFill>
            <a:srgbClr val="008000"/>
          </a:solidFill>
          <a:ln w="9525">
            <a:noFill/>
            <a:miter lim="800000"/>
            <a:headEnd/>
            <a:tailEnd/>
          </a:ln>
          <a:effectLst/>
        </p:spPr>
        <p:txBody>
          <a:bodyPr>
            <a:spAutoFit/>
          </a:bodyPr>
          <a:lstStyle/>
          <a:p>
            <a:pPr algn="ctr"/>
            <a:r>
              <a:rPr lang="en-US" sz="3200" b="1" dirty="0">
                <a:solidFill>
                  <a:schemeClr val="accent2"/>
                </a:solidFill>
                <a:effectLst>
                  <a:outerShdw blurRad="38100" dist="38100" dir="2700000" algn="tl">
                    <a:srgbClr val="000000"/>
                  </a:outerShdw>
                </a:effectLst>
              </a:rPr>
              <a:t>Why Was December 25 Chosen?</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3800">
                                            <p:txEl>
                                              <p:pRg st="0" end="0"/>
                                            </p:txEl>
                                          </p:spTgt>
                                        </p:tgtEl>
                                        <p:attrNameLst>
                                          <p:attrName>style.visibility</p:attrName>
                                        </p:attrNameLst>
                                      </p:cBhvr>
                                      <p:to>
                                        <p:strVal val="visible"/>
                                      </p:to>
                                    </p:set>
                                    <p:anim calcmode="lin" valueType="num">
                                      <p:cBhvr>
                                        <p:cTn id="7" dur="500" fill="hold"/>
                                        <p:tgtEl>
                                          <p:spTgt spid="3380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3800">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33800">
                                            <p:txEl>
                                              <p:pRg st="2" end="2"/>
                                            </p:txEl>
                                          </p:spTgt>
                                        </p:tgtEl>
                                        <p:attrNameLst>
                                          <p:attrName>style.visibility</p:attrName>
                                        </p:attrNameLst>
                                      </p:cBhvr>
                                      <p:to>
                                        <p:strVal val="visible"/>
                                      </p:to>
                                    </p:set>
                                    <p:anim calcmode="lin" valueType="num">
                                      <p:cBhvr>
                                        <p:cTn id="13" dur="500" fill="hold"/>
                                        <p:tgtEl>
                                          <p:spTgt spid="33800">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33800">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33800">
                                            <p:txEl>
                                              <p:pRg st="3" end="3"/>
                                            </p:txEl>
                                          </p:spTgt>
                                        </p:tgtEl>
                                        <p:attrNameLst>
                                          <p:attrName>style.visibility</p:attrName>
                                        </p:attrNameLst>
                                      </p:cBhvr>
                                      <p:to>
                                        <p:strVal val="visible"/>
                                      </p:to>
                                    </p:set>
                                    <p:anim calcmode="lin" valueType="num">
                                      <p:cBhvr>
                                        <p:cTn id="19" dur="500" fill="hold"/>
                                        <p:tgtEl>
                                          <p:spTgt spid="33800">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33800">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33800">
                                            <p:txEl>
                                              <p:pRg st="4" end="4"/>
                                            </p:txEl>
                                          </p:spTgt>
                                        </p:tgtEl>
                                        <p:attrNameLst>
                                          <p:attrName>style.visibility</p:attrName>
                                        </p:attrNameLst>
                                      </p:cBhvr>
                                      <p:to>
                                        <p:strVal val="visible"/>
                                      </p:to>
                                    </p:set>
                                    <p:anim calcmode="lin" valueType="num">
                                      <p:cBhvr>
                                        <p:cTn id="25" dur="500" fill="hold"/>
                                        <p:tgtEl>
                                          <p:spTgt spid="33800">
                                            <p:txEl>
                                              <p:pRg st="4" end="4"/>
                                            </p:txEl>
                                          </p:spTgt>
                                        </p:tgtEl>
                                        <p:attrNameLst>
                                          <p:attrName>ppt_w</p:attrName>
                                        </p:attrNameLst>
                                      </p:cBhvr>
                                      <p:tavLst>
                                        <p:tav tm="0">
                                          <p:val>
                                            <p:fltVal val="0"/>
                                          </p:val>
                                        </p:tav>
                                        <p:tav tm="100000">
                                          <p:val>
                                            <p:strVal val="#ppt_w"/>
                                          </p:val>
                                        </p:tav>
                                      </p:tavLst>
                                    </p:anim>
                                    <p:anim calcmode="lin" valueType="num">
                                      <p:cBhvr>
                                        <p:cTn id="26" dur="500" fill="hold"/>
                                        <p:tgtEl>
                                          <p:spTgt spid="33800">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0" grpId="0" build="p" bldLvl="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4"/>
          <p:cNvSpPr txBox="1">
            <a:spLocks noChangeArrowheads="1"/>
          </p:cNvSpPr>
          <p:nvPr/>
        </p:nvSpPr>
        <p:spPr bwMode="auto">
          <a:xfrm>
            <a:off x="1981200" y="762003"/>
            <a:ext cx="9296400" cy="3970318"/>
          </a:xfrm>
          <a:prstGeom prst="rect">
            <a:avLst/>
          </a:prstGeom>
          <a:noFill/>
          <a:ln w="9525">
            <a:noFill/>
            <a:miter lim="800000"/>
            <a:headEnd/>
            <a:tailEnd/>
          </a:ln>
          <a:effectLst/>
        </p:spPr>
        <p:txBody>
          <a:bodyPr wrap="square">
            <a:spAutoFit/>
          </a:bodyPr>
          <a:lstStyle/>
          <a:p>
            <a:r>
              <a:rPr lang="en-US" sz="2800" b="1" u="sng" dirty="0">
                <a:solidFill>
                  <a:schemeClr val="bg1"/>
                </a:solidFill>
                <a:effectLst>
                  <a:outerShdw blurRad="38100" dist="38100" dir="2700000" algn="tl">
                    <a:srgbClr val="000000">
                      <a:alpha val="43137"/>
                    </a:srgbClr>
                  </a:outerShdw>
                </a:effectLst>
              </a:rPr>
              <a:t>The Encyclopedia Britannica</a:t>
            </a:r>
            <a:r>
              <a:rPr lang="en-US" sz="2800" dirty="0">
                <a:solidFill>
                  <a:schemeClr val="bg1"/>
                </a:solidFill>
                <a:effectLst>
                  <a:outerShdw blurRad="38100" dist="38100" dir="2700000" algn="tl">
                    <a:srgbClr val="000000">
                      <a:alpha val="43137"/>
                    </a:srgbClr>
                  </a:outerShdw>
                </a:effectLst>
              </a:rPr>
              <a:t> reports that "The traditional customs connected with Christmas have developed from several sources as a result of the coincidence of the celebration of the birth of Christ with the pagan agricultural and solar observations at midwinter. In the Roman world the Saturnalia (December 17) was a time of merrymaking and exchange of gifts. December 25 was also regarded as the birth date of the Iranian mystery god </a:t>
            </a:r>
            <a:r>
              <a:rPr lang="en-US" sz="2800" dirty="0" err="1">
                <a:solidFill>
                  <a:schemeClr val="bg1"/>
                </a:solidFill>
                <a:effectLst>
                  <a:outerShdw blurRad="38100" dist="38100" dir="2700000" algn="tl">
                    <a:srgbClr val="000000">
                      <a:alpha val="43137"/>
                    </a:srgbClr>
                  </a:outerShdw>
                </a:effectLst>
              </a:rPr>
              <a:t>Mithra</a:t>
            </a:r>
            <a:r>
              <a:rPr lang="en-US" sz="2800" dirty="0">
                <a:solidFill>
                  <a:schemeClr val="bg1"/>
                </a:solidFill>
                <a:effectLst>
                  <a:outerShdw blurRad="38100" dist="38100" dir="2700000" algn="tl">
                    <a:srgbClr val="000000">
                      <a:alpha val="43137"/>
                    </a:srgbClr>
                  </a:outerShdw>
                </a:effectLst>
              </a:rPr>
              <a:t>, the Sun of Righteousness." </a:t>
            </a:r>
          </a:p>
          <a:p>
            <a:endParaRPr lang="en-US" sz="2800" dirty="0">
              <a:solidFill>
                <a:schemeClr val="bg1"/>
              </a:solidFill>
              <a:effectLst>
                <a:outerShdw blurRad="38100" dist="38100" dir="2700000" algn="tl">
                  <a:srgbClr val="000000">
                    <a:alpha val="43137"/>
                  </a:srgbClr>
                </a:outerShdw>
              </a:effectLst>
            </a:endParaRPr>
          </a:p>
        </p:txBody>
      </p:sp>
      <p:sp>
        <p:nvSpPr>
          <p:cNvPr id="2" name="Text Box 2">
            <a:extLst>
              <a:ext uri="{FF2B5EF4-FFF2-40B4-BE49-F238E27FC236}">
                <a16:creationId xmlns:a16="http://schemas.microsoft.com/office/drawing/2014/main" id="{490BD6F3-8E26-841E-B2CD-2D3C475CA59D}"/>
              </a:ext>
            </a:extLst>
          </p:cNvPr>
          <p:cNvSpPr txBox="1">
            <a:spLocks noChangeArrowheads="1"/>
          </p:cNvSpPr>
          <p:nvPr/>
        </p:nvSpPr>
        <p:spPr bwMode="auto">
          <a:xfrm rot="16200000">
            <a:off x="-2529681" y="3139281"/>
            <a:ext cx="6858000" cy="579438"/>
          </a:xfrm>
          <a:prstGeom prst="rect">
            <a:avLst/>
          </a:prstGeom>
          <a:solidFill>
            <a:srgbClr val="008000"/>
          </a:solidFill>
          <a:ln w="9525">
            <a:noFill/>
            <a:miter lim="800000"/>
            <a:headEnd/>
            <a:tailEnd/>
          </a:ln>
          <a:effectLst/>
        </p:spPr>
        <p:txBody>
          <a:bodyPr>
            <a:spAutoFit/>
          </a:bodyPr>
          <a:lstStyle/>
          <a:p>
            <a:pPr algn="ctr"/>
            <a:r>
              <a:rPr lang="en-US" sz="3200" b="1" dirty="0">
                <a:solidFill>
                  <a:schemeClr val="accent2"/>
                </a:solidFill>
                <a:effectLst>
                  <a:outerShdw blurRad="38100" dist="38100" dir="2700000" algn="tl">
                    <a:srgbClr val="000000"/>
                  </a:outerShdw>
                </a:effectLst>
              </a:rPr>
              <a:t>Why Was December 25 Chosen?</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AutoShape 3"/>
          <p:cNvSpPr>
            <a:spLocks noChangeArrowheads="1"/>
          </p:cNvSpPr>
          <p:nvPr/>
        </p:nvSpPr>
        <p:spPr bwMode="auto">
          <a:xfrm>
            <a:off x="2590800" y="304800"/>
            <a:ext cx="7391400" cy="762000"/>
          </a:xfrm>
          <a:prstGeom prst="bevel">
            <a:avLst>
              <a:gd name="adj" fmla="val 12500"/>
            </a:avLst>
          </a:prstGeom>
          <a:solidFill>
            <a:schemeClr val="accent1"/>
          </a:solidFill>
          <a:ln w="9525">
            <a:solidFill>
              <a:srgbClr val="000066"/>
            </a:solidFill>
            <a:miter lim="800000"/>
            <a:headEnd/>
            <a:tailEnd/>
          </a:ln>
          <a:effectLst/>
        </p:spPr>
        <p:txBody>
          <a:bodyPr wrap="none" anchor="ctr"/>
          <a:lstStyle/>
          <a:p>
            <a:pPr algn="ctr"/>
            <a:r>
              <a:rPr lang="en-US" sz="4000" i="1">
                <a:solidFill>
                  <a:srgbClr val="000066"/>
                </a:solidFill>
                <a:latin typeface="DomCasual" pitchFamily="34" charset="0"/>
              </a:rPr>
              <a:t>Not Because of the Bible</a:t>
            </a:r>
          </a:p>
        </p:txBody>
      </p:sp>
      <p:sp>
        <p:nvSpPr>
          <p:cNvPr id="34820" name="AutoShape 4"/>
          <p:cNvSpPr>
            <a:spLocks noChangeArrowheads="1"/>
          </p:cNvSpPr>
          <p:nvPr/>
        </p:nvSpPr>
        <p:spPr bwMode="auto">
          <a:xfrm>
            <a:off x="2590800" y="1371600"/>
            <a:ext cx="7391400" cy="762000"/>
          </a:xfrm>
          <a:prstGeom prst="bevel">
            <a:avLst>
              <a:gd name="adj" fmla="val 12500"/>
            </a:avLst>
          </a:prstGeom>
          <a:solidFill>
            <a:schemeClr val="accent1"/>
          </a:solidFill>
          <a:ln w="9525">
            <a:solidFill>
              <a:srgbClr val="000066"/>
            </a:solidFill>
            <a:miter lim="800000"/>
            <a:headEnd/>
            <a:tailEnd/>
          </a:ln>
          <a:effectLst/>
        </p:spPr>
        <p:txBody>
          <a:bodyPr wrap="none" anchor="ctr"/>
          <a:lstStyle/>
          <a:p>
            <a:pPr algn="ctr"/>
            <a:r>
              <a:rPr lang="en-US" sz="4000" i="1">
                <a:solidFill>
                  <a:srgbClr val="000066"/>
                </a:solidFill>
                <a:latin typeface="DomCasual" pitchFamily="34" charset="0"/>
              </a:rPr>
              <a:t>Pagan Background</a:t>
            </a:r>
          </a:p>
        </p:txBody>
      </p:sp>
      <p:sp>
        <p:nvSpPr>
          <p:cNvPr id="34821" name="AutoShape 5"/>
          <p:cNvSpPr>
            <a:spLocks noChangeArrowheads="1"/>
          </p:cNvSpPr>
          <p:nvPr/>
        </p:nvSpPr>
        <p:spPr bwMode="auto">
          <a:xfrm>
            <a:off x="2590800" y="2438400"/>
            <a:ext cx="7391400" cy="762000"/>
          </a:xfrm>
          <a:prstGeom prst="bevel">
            <a:avLst>
              <a:gd name="adj" fmla="val 12500"/>
            </a:avLst>
          </a:prstGeom>
          <a:solidFill>
            <a:schemeClr val="accent1"/>
          </a:solidFill>
          <a:ln w="9525">
            <a:solidFill>
              <a:srgbClr val="000066"/>
            </a:solidFill>
            <a:miter lim="800000"/>
            <a:headEnd/>
            <a:tailEnd/>
          </a:ln>
          <a:effectLst/>
        </p:spPr>
        <p:txBody>
          <a:bodyPr wrap="none" anchor="ctr"/>
          <a:lstStyle/>
          <a:p>
            <a:pPr algn="ctr"/>
            <a:r>
              <a:rPr lang="en-US" sz="4000" i="1">
                <a:solidFill>
                  <a:srgbClr val="000066"/>
                </a:solidFill>
                <a:latin typeface="DomCasual" pitchFamily="34" charset="0"/>
              </a:rPr>
              <a:t>Catholic Background</a:t>
            </a:r>
          </a:p>
        </p:txBody>
      </p:sp>
      <p:sp>
        <p:nvSpPr>
          <p:cNvPr id="34822" name="Text Box 6"/>
          <p:cNvSpPr txBox="1">
            <a:spLocks noChangeArrowheads="1"/>
          </p:cNvSpPr>
          <p:nvPr/>
        </p:nvSpPr>
        <p:spPr bwMode="auto">
          <a:xfrm>
            <a:off x="1864361" y="3733800"/>
            <a:ext cx="9753600" cy="1384995"/>
          </a:xfrm>
          <a:prstGeom prst="rect">
            <a:avLst/>
          </a:prstGeom>
          <a:noFill/>
          <a:ln w="9525">
            <a:noFill/>
            <a:miter lim="800000"/>
            <a:headEnd/>
            <a:tailEnd/>
          </a:ln>
          <a:effectLst/>
        </p:spPr>
        <p:txBody>
          <a:bodyPr wrap="square">
            <a:spAutoFit/>
          </a:bodyPr>
          <a:lstStyle/>
          <a:p>
            <a:r>
              <a:rPr lang="en-US" sz="2800" dirty="0" err="1">
                <a:solidFill>
                  <a:schemeClr val="bg1"/>
                </a:solidFill>
                <a:effectLst>
                  <a:outerShdw blurRad="38100" dist="38100" dir="2700000" algn="tl">
                    <a:srgbClr val="000000">
                      <a:alpha val="43137"/>
                    </a:srgbClr>
                  </a:outerShdw>
                </a:effectLst>
              </a:rPr>
              <a:t>Liberius</a:t>
            </a:r>
            <a:r>
              <a:rPr lang="en-US" sz="2800" dirty="0">
                <a:solidFill>
                  <a:schemeClr val="bg1"/>
                </a:solidFill>
                <a:effectLst>
                  <a:outerShdw blurRad="38100" dist="38100" dir="2700000" algn="tl">
                    <a:srgbClr val="000000">
                      <a:alpha val="43137"/>
                    </a:srgbClr>
                  </a:outerShdw>
                </a:effectLst>
              </a:rPr>
              <a:t>, Bishop of Rome (Pope) changed the date from January 6 (in 353) to December 25 (in 354). Arrived at date saying conception was March 25. Then added 9 months.</a:t>
            </a:r>
          </a:p>
        </p:txBody>
      </p:sp>
      <p:sp>
        <p:nvSpPr>
          <p:cNvPr id="4" name="Text Box 2">
            <a:extLst>
              <a:ext uri="{FF2B5EF4-FFF2-40B4-BE49-F238E27FC236}">
                <a16:creationId xmlns:a16="http://schemas.microsoft.com/office/drawing/2014/main" id="{43F4D507-5FB5-BFAA-356D-AF63FFC4E69F}"/>
              </a:ext>
            </a:extLst>
          </p:cNvPr>
          <p:cNvSpPr txBox="1">
            <a:spLocks noChangeArrowheads="1"/>
          </p:cNvSpPr>
          <p:nvPr/>
        </p:nvSpPr>
        <p:spPr bwMode="auto">
          <a:xfrm rot="16200000">
            <a:off x="-2529681" y="3139281"/>
            <a:ext cx="6858000" cy="579438"/>
          </a:xfrm>
          <a:prstGeom prst="rect">
            <a:avLst/>
          </a:prstGeom>
          <a:solidFill>
            <a:srgbClr val="008000"/>
          </a:solidFill>
          <a:ln w="9525">
            <a:noFill/>
            <a:miter lim="800000"/>
            <a:headEnd/>
            <a:tailEnd/>
          </a:ln>
          <a:effectLst/>
        </p:spPr>
        <p:txBody>
          <a:bodyPr>
            <a:spAutoFit/>
          </a:bodyPr>
          <a:lstStyle/>
          <a:p>
            <a:pPr algn="ctr"/>
            <a:r>
              <a:rPr lang="en-US" sz="3200" b="1" dirty="0">
                <a:solidFill>
                  <a:schemeClr val="accent2"/>
                </a:solidFill>
                <a:effectLst>
                  <a:outerShdw blurRad="38100" dist="38100" dir="2700000" algn="tl">
                    <a:srgbClr val="000000"/>
                  </a:outerShdw>
                </a:effectLst>
              </a:rPr>
              <a:t>Why Was December 25 Chosen?</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4822"/>
                                        </p:tgtEl>
                                        <p:attrNameLst>
                                          <p:attrName>style.visibility</p:attrName>
                                        </p:attrNameLst>
                                      </p:cBhvr>
                                      <p:to>
                                        <p:strVal val="visible"/>
                                      </p:to>
                                    </p:set>
                                    <p:animEffect transition="in" filter="barn(inVertical)">
                                      <p:cBhvr>
                                        <p:cTn id="7" dur="500"/>
                                        <p:tgtEl>
                                          <p:spTgt spid="34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4"/>
          <p:cNvSpPr txBox="1">
            <a:spLocks noChangeArrowheads="1"/>
          </p:cNvSpPr>
          <p:nvPr/>
        </p:nvSpPr>
        <p:spPr bwMode="auto">
          <a:xfrm>
            <a:off x="1905000" y="363815"/>
            <a:ext cx="9296400" cy="5542543"/>
          </a:xfrm>
          <a:prstGeom prst="rect">
            <a:avLst/>
          </a:prstGeom>
          <a:noFill/>
          <a:ln w="9525">
            <a:noFill/>
            <a:miter lim="800000"/>
            <a:headEnd/>
            <a:tailEnd/>
          </a:ln>
          <a:effectLst/>
        </p:spPr>
        <p:txBody>
          <a:bodyPr wrap="square">
            <a:spAutoFit/>
          </a:bodyPr>
          <a:lstStyle/>
          <a:p>
            <a:pPr>
              <a:lnSpc>
                <a:spcPts val="2500"/>
              </a:lnSpc>
            </a:pPr>
            <a:r>
              <a:rPr lang="en-US" sz="2800" b="1" u="sng" dirty="0">
                <a:solidFill>
                  <a:schemeClr val="bg1"/>
                </a:solidFill>
              </a:rPr>
              <a:t>Grolier Interactive</a:t>
            </a:r>
            <a:r>
              <a:rPr lang="en-US" sz="2800" dirty="0">
                <a:solidFill>
                  <a:schemeClr val="bg1"/>
                </a:solidFill>
              </a:rPr>
              <a:t>: “Despite the beliefs about Christ that the birth stories expressed, the church did not observe a festival for the celebration of the event until the 4th century. The date was chosen to counter the pagan festivities connected with the winter solstice; since 274, under the emperor Aurelian, Rome had celebrated the feast of the ‘Invincible Sun’ on December 25.”</a:t>
            </a:r>
          </a:p>
          <a:p>
            <a:pPr>
              <a:lnSpc>
                <a:spcPts val="2500"/>
              </a:lnSpc>
            </a:pPr>
            <a:endParaRPr lang="en-US" sz="2800" dirty="0">
              <a:solidFill>
                <a:schemeClr val="bg1"/>
              </a:solidFill>
            </a:endParaRPr>
          </a:p>
          <a:p>
            <a:pPr>
              <a:lnSpc>
                <a:spcPts val="2500"/>
              </a:lnSpc>
            </a:pPr>
            <a:r>
              <a:rPr lang="en-US" sz="2800" b="1" u="sng" dirty="0">
                <a:solidFill>
                  <a:schemeClr val="bg1"/>
                </a:solidFill>
              </a:rPr>
              <a:t>Colliers Encyclopedia</a:t>
            </a:r>
            <a:r>
              <a:rPr lang="en-US" sz="2800" dirty="0">
                <a:solidFill>
                  <a:schemeClr val="bg1"/>
                </a:solidFill>
              </a:rPr>
              <a:t> agrees. Quote: "After the triumph of Constantine, the church at Rome assigned December 25 as the date for the celebration of the feast, possibly about A.D. 320 or 353. By the end of the fourth century the whole Christian world was celebrating Christmas on that day, with the exception of the Eastern churches, where it was celebrated on January 6. The choice of December 25 was probably influenced by the fact that on this day the Romans celebrated the </a:t>
            </a:r>
            <a:r>
              <a:rPr lang="en-US" sz="2800" dirty="0" err="1">
                <a:solidFill>
                  <a:schemeClr val="bg1"/>
                </a:solidFill>
              </a:rPr>
              <a:t>Mithraic</a:t>
            </a:r>
            <a:r>
              <a:rPr lang="en-US" sz="2800" dirty="0">
                <a:solidFill>
                  <a:schemeClr val="bg1"/>
                </a:solidFill>
              </a:rPr>
              <a:t> feast of the Sun-god (</a:t>
            </a:r>
            <a:r>
              <a:rPr lang="en-US" sz="2800" dirty="0" err="1">
                <a:solidFill>
                  <a:schemeClr val="bg1"/>
                </a:solidFill>
              </a:rPr>
              <a:t>natalis</a:t>
            </a:r>
            <a:r>
              <a:rPr lang="en-US" sz="2800" dirty="0">
                <a:solidFill>
                  <a:schemeClr val="bg1"/>
                </a:solidFill>
              </a:rPr>
              <a:t> </a:t>
            </a:r>
            <a:r>
              <a:rPr lang="en-US" sz="2800" dirty="0" err="1">
                <a:solidFill>
                  <a:schemeClr val="bg1"/>
                </a:solidFill>
              </a:rPr>
              <a:t>solis</a:t>
            </a:r>
            <a:r>
              <a:rPr lang="en-US" sz="2800" dirty="0">
                <a:solidFill>
                  <a:schemeClr val="bg1"/>
                </a:solidFill>
              </a:rPr>
              <a:t> </a:t>
            </a:r>
            <a:r>
              <a:rPr lang="en-US" sz="2800" dirty="0" err="1">
                <a:solidFill>
                  <a:schemeClr val="bg1"/>
                </a:solidFill>
              </a:rPr>
              <a:t>invicti</a:t>
            </a:r>
            <a:r>
              <a:rPr lang="en-US" sz="2800" dirty="0">
                <a:solidFill>
                  <a:schemeClr val="bg1"/>
                </a:solidFill>
              </a:rPr>
              <a:t>), and that the Saturnalia also came at this time."</a:t>
            </a:r>
          </a:p>
          <a:p>
            <a:pPr>
              <a:lnSpc>
                <a:spcPts val="2500"/>
              </a:lnSpc>
            </a:pPr>
            <a:endParaRPr lang="en-US" sz="2800" dirty="0">
              <a:solidFill>
                <a:schemeClr val="bg1"/>
              </a:solidFill>
            </a:endParaRPr>
          </a:p>
        </p:txBody>
      </p:sp>
      <p:sp>
        <p:nvSpPr>
          <p:cNvPr id="2" name="Text Box 2">
            <a:extLst>
              <a:ext uri="{FF2B5EF4-FFF2-40B4-BE49-F238E27FC236}">
                <a16:creationId xmlns:a16="http://schemas.microsoft.com/office/drawing/2014/main" id="{DE921879-E5F1-8C2B-1CAA-EAA266FAACDB}"/>
              </a:ext>
            </a:extLst>
          </p:cNvPr>
          <p:cNvSpPr txBox="1">
            <a:spLocks noChangeArrowheads="1"/>
          </p:cNvSpPr>
          <p:nvPr/>
        </p:nvSpPr>
        <p:spPr bwMode="auto">
          <a:xfrm rot="16200000">
            <a:off x="-2529681" y="3139281"/>
            <a:ext cx="6858000" cy="579438"/>
          </a:xfrm>
          <a:prstGeom prst="rect">
            <a:avLst/>
          </a:prstGeom>
          <a:solidFill>
            <a:srgbClr val="008000"/>
          </a:solidFill>
          <a:ln w="9525">
            <a:noFill/>
            <a:miter lim="800000"/>
            <a:headEnd/>
            <a:tailEnd/>
          </a:ln>
          <a:effectLst/>
        </p:spPr>
        <p:txBody>
          <a:bodyPr>
            <a:spAutoFit/>
          </a:bodyPr>
          <a:lstStyle/>
          <a:p>
            <a:pPr algn="ctr"/>
            <a:r>
              <a:rPr lang="en-US" sz="3200" b="1" dirty="0">
                <a:solidFill>
                  <a:schemeClr val="accent2"/>
                </a:solidFill>
                <a:effectLst>
                  <a:outerShdw blurRad="38100" dist="38100" dir="2700000" algn="tl">
                    <a:srgbClr val="000000"/>
                  </a:outerShdw>
                </a:effectLst>
              </a:rPr>
              <a:t>Why Was December 25 Chosen?</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AutoShape 3"/>
          <p:cNvSpPr>
            <a:spLocks noChangeArrowheads="1"/>
          </p:cNvSpPr>
          <p:nvPr/>
        </p:nvSpPr>
        <p:spPr bwMode="auto">
          <a:xfrm>
            <a:off x="2590800" y="304800"/>
            <a:ext cx="7391400" cy="762000"/>
          </a:xfrm>
          <a:prstGeom prst="bevel">
            <a:avLst>
              <a:gd name="adj" fmla="val 12500"/>
            </a:avLst>
          </a:prstGeom>
          <a:solidFill>
            <a:schemeClr val="accent1"/>
          </a:solidFill>
          <a:ln w="9525">
            <a:solidFill>
              <a:srgbClr val="000066"/>
            </a:solidFill>
            <a:miter lim="800000"/>
            <a:headEnd/>
            <a:tailEnd/>
          </a:ln>
          <a:effectLst/>
        </p:spPr>
        <p:txBody>
          <a:bodyPr wrap="none" anchor="ctr"/>
          <a:lstStyle/>
          <a:p>
            <a:pPr algn="ctr"/>
            <a:r>
              <a:rPr lang="en-US" sz="4000" i="1">
                <a:solidFill>
                  <a:srgbClr val="000066"/>
                </a:solidFill>
                <a:latin typeface="DomCasual" pitchFamily="34" charset="0"/>
              </a:rPr>
              <a:t>Not Because of the Bible</a:t>
            </a:r>
          </a:p>
        </p:txBody>
      </p:sp>
      <p:sp>
        <p:nvSpPr>
          <p:cNvPr id="34820" name="AutoShape 4"/>
          <p:cNvSpPr>
            <a:spLocks noChangeArrowheads="1"/>
          </p:cNvSpPr>
          <p:nvPr/>
        </p:nvSpPr>
        <p:spPr bwMode="auto">
          <a:xfrm>
            <a:off x="2590800" y="1371600"/>
            <a:ext cx="7391400" cy="762000"/>
          </a:xfrm>
          <a:prstGeom prst="bevel">
            <a:avLst>
              <a:gd name="adj" fmla="val 12500"/>
            </a:avLst>
          </a:prstGeom>
          <a:solidFill>
            <a:schemeClr val="accent1"/>
          </a:solidFill>
          <a:ln w="9525">
            <a:solidFill>
              <a:srgbClr val="000066"/>
            </a:solidFill>
            <a:miter lim="800000"/>
            <a:headEnd/>
            <a:tailEnd/>
          </a:ln>
          <a:effectLst/>
        </p:spPr>
        <p:txBody>
          <a:bodyPr wrap="none" anchor="ctr"/>
          <a:lstStyle/>
          <a:p>
            <a:pPr algn="ctr"/>
            <a:r>
              <a:rPr lang="en-US" sz="4000" i="1">
                <a:solidFill>
                  <a:srgbClr val="000066"/>
                </a:solidFill>
                <a:latin typeface="DomCasual" pitchFamily="34" charset="0"/>
              </a:rPr>
              <a:t>Pagan Background</a:t>
            </a:r>
          </a:p>
        </p:txBody>
      </p:sp>
      <p:sp>
        <p:nvSpPr>
          <p:cNvPr id="34821" name="AutoShape 5"/>
          <p:cNvSpPr>
            <a:spLocks noChangeArrowheads="1"/>
          </p:cNvSpPr>
          <p:nvPr/>
        </p:nvSpPr>
        <p:spPr bwMode="auto">
          <a:xfrm>
            <a:off x="2590800" y="2438400"/>
            <a:ext cx="7391400" cy="762000"/>
          </a:xfrm>
          <a:prstGeom prst="bevel">
            <a:avLst>
              <a:gd name="adj" fmla="val 12500"/>
            </a:avLst>
          </a:prstGeom>
          <a:solidFill>
            <a:schemeClr val="accent1"/>
          </a:solidFill>
          <a:ln w="9525">
            <a:solidFill>
              <a:srgbClr val="000066"/>
            </a:solidFill>
            <a:miter lim="800000"/>
            <a:headEnd/>
            <a:tailEnd/>
          </a:ln>
          <a:effectLst/>
        </p:spPr>
        <p:txBody>
          <a:bodyPr wrap="none" anchor="ctr"/>
          <a:lstStyle/>
          <a:p>
            <a:pPr algn="ctr"/>
            <a:r>
              <a:rPr lang="en-US" sz="4000" i="1">
                <a:solidFill>
                  <a:srgbClr val="000066"/>
                </a:solidFill>
                <a:latin typeface="DomCasual" pitchFamily="34" charset="0"/>
              </a:rPr>
              <a:t>Catholic Background</a:t>
            </a:r>
          </a:p>
        </p:txBody>
      </p:sp>
      <p:sp>
        <p:nvSpPr>
          <p:cNvPr id="7" name="AutoShape 5"/>
          <p:cNvSpPr>
            <a:spLocks noChangeArrowheads="1"/>
          </p:cNvSpPr>
          <p:nvPr/>
        </p:nvSpPr>
        <p:spPr bwMode="auto">
          <a:xfrm>
            <a:off x="2590800" y="3505200"/>
            <a:ext cx="7391400" cy="762000"/>
          </a:xfrm>
          <a:prstGeom prst="bevel">
            <a:avLst>
              <a:gd name="adj" fmla="val 12500"/>
            </a:avLst>
          </a:prstGeom>
          <a:solidFill>
            <a:schemeClr val="accent1"/>
          </a:solidFill>
          <a:ln w="9525">
            <a:solidFill>
              <a:srgbClr val="000066"/>
            </a:solidFill>
            <a:miter lim="800000"/>
            <a:headEnd/>
            <a:tailEnd/>
          </a:ln>
          <a:effectLst/>
        </p:spPr>
        <p:txBody>
          <a:bodyPr wrap="none" anchor="ctr"/>
          <a:lstStyle/>
          <a:p>
            <a:pPr algn="ctr"/>
            <a:r>
              <a:rPr lang="en-US" sz="4000" i="1" dirty="0">
                <a:solidFill>
                  <a:srgbClr val="000066"/>
                </a:solidFill>
                <a:latin typeface="DomCasual" pitchFamily="34" charset="0"/>
              </a:rPr>
              <a:t>Customs Associated With Christmas</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5"/>
          <p:cNvSpPr>
            <a:spLocks noChangeArrowheads="1"/>
          </p:cNvSpPr>
          <p:nvPr/>
        </p:nvSpPr>
        <p:spPr bwMode="auto">
          <a:xfrm>
            <a:off x="3200400" y="0"/>
            <a:ext cx="7391400" cy="762000"/>
          </a:xfrm>
          <a:prstGeom prst="bevel">
            <a:avLst>
              <a:gd name="adj" fmla="val 12500"/>
            </a:avLst>
          </a:prstGeom>
          <a:solidFill>
            <a:schemeClr val="accent1"/>
          </a:solidFill>
          <a:ln w="9525">
            <a:solidFill>
              <a:srgbClr val="000066"/>
            </a:solidFill>
            <a:miter lim="800000"/>
            <a:headEnd/>
            <a:tailEnd/>
          </a:ln>
          <a:effectLst/>
        </p:spPr>
        <p:txBody>
          <a:bodyPr wrap="none" anchor="ctr"/>
          <a:lstStyle/>
          <a:p>
            <a:pPr algn="ctr"/>
            <a:r>
              <a:rPr lang="en-US" sz="4000" i="1" dirty="0">
                <a:solidFill>
                  <a:srgbClr val="000066"/>
                </a:solidFill>
                <a:latin typeface="DomCasual" pitchFamily="34" charset="0"/>
              </a:rPr>
              <a:t>Customs Associated With Christmas</a:t>
            </a:r>
          </a:p>
        </p:txBody>
      </p:sp>
      <p:pic>
        <p:nvPicPr>
          <p:cNvPr id="21506" name="Picture 2" descr="F:\FILES\PFILES\MSOFFICE\MEDIA\CNTCD1\ClipArt1\j0185820.wmf"/>
          <p:cNvPicPr>
            <a:picLocks noChangeAspect="1" noChangeArrowheads="1"/>
          </p:cNvPicPr>
          <p:nvPr/>
        </p:nvPicPr>
        <p:blipFill>
          <a:blip r:embed="rId3"/>
          <a:srcRect/>
          <a:stretch>
            <a:fillRect/>
          </a:stretch>
        </p:blipFill>
        <p:spPr bwMode="auto">
          <a:xfrm>
            <a:off x="3886203" y="1143000"/>
            <a:ext cx="886739" cy="1676400"/>
          </a:xfrm>
          <a:prstGeom prst="rect">
            <a:avLst/>
          </a:prstGeom>
          <a:noFill/>
        </p:spPr>
      </p:pic>
      <p:sp>
        <p:nvSpPr>
          <p:cNvPr id="6" name="TextBox 5"/>
          <p:cNvSpPr txBox="1"/>
          <p:nvPr/>
        </p:nvSpPr>
        <p:spPr>
          <a:xfrm>
            <a:off x="3276600" y="2667000"/>
            <a:ext cx="2180662" cy="523220"/>
          </a:xfrm>
          <a:prstGeom prst="rect">
            <a:avLst/>
          </a:prstGeom>
          <a:noFill/>
        </p:spPr>
        <p:txBody>
          <a:bodyPr wrap="none" rtlCol="0">
            <a:spAutoFit/>
          </a:bodyPr>
          <a:lstStyle/>
          <a:p>
            <a:r>
              <a:rPr lang="en-US" sz="2800" dirty="0">
                <a:solidFill>
                  <a:schemeClr val="accent1">
                    <a:lumMod val="90000"/>
                  </a:schemeClr>
                </a:solidFill>
                <a:effectLst>
                  <a:outerShdw blurRad="38100" dist="38100" dir="2700000" algn="tl">
                    <a:srgbClr val="000000">
                      <a:alpha val="43137"/>
                    </a:srgbClr>
                  </a:outerShdw>
                </a:effectLst>
              </a:rPr>
              <a:t>Christmas Tree</a:t>
            </a:r>
          </a:p>
        </p:txBody>
      </p:sp>
      <p:sp>
        <p:nvSpPr>
          <p:cNvPr id="7" name="TextBox 6"/>
          <p:cNvSpPr txBox="1"/>
          <p:nvPr/>
        </p:nvSpPr>
        <p:spPr>
          <a:xfrm>
            <a:off x="5181603" y="1828800"/>
            <a:ext cx="4350871" cy="523220"/>
          </a:xfrm>
          <a:prstGeom prst="rect">
            <a:avLst/>
          </a:prstGeom>
          <a:noFill/>
        </p:spPr>
        <p:txBody>
          <a:bodyPr wrap="none" rtlCol="0">
            <a:spAutoFit/>
          </a:bodyPr>
          <a:lstStyle/>
          <a:p>
            <a:pPr>
              <a:buFont typeface="Arial" pitchFamily="34" charset="0"/>
              <a:buChar char="•"/>
            </a:pPr>
            <a:r>
              <a:rPr lang="en-US" sz="2800" dirty="0">
                <a:solidFill>
                  <a:schemeClr val="bg1"/>
                </a:solidFill>
                <a:effectLst>
                  <a:outerShdw blurRad="38100" dist="38100" dir="2700000" algn="tl">
                    <a:srgbClr val="000000">
                      <a:alpha val="43137"/>
                    </a:srgbClr>
                  </a:outerShdw>
                </a:effectLst>
              </a:rPr>
              <a:t> Survival of pagan tree worship</a:t>
            </a:r>
          </a:p>
        </p:txBody>
      </p:sp>
      <p:sp>
        <p:nvSpPr>
          <p:cNvPr id="9" name="TextBox 8"/>
          <p:cNvSpPr txBox="1"/>
          <p:nvPr/>
        </p:nvSpPr>
        <p:spPr>
          <a:xfrm>
            <a:off x="3810003" y="5105400"/>
            <a:ext cx="970137" cy="523220"/>
          </a:xfrm>
          <a:prstGeom prst="rect">
            <a:avLst/>
          </a:prstGeom>
          <a:noFill/>
        </p:spPr>
        <p:txBody>
          <a:bodyPr wrap="none" rtlCol="0">
            <a:spAutoFit/>
          </a:bodyPr>
          <a:lstStyle/>
          <a:p>
            <a:r>
              <a:rPr lang="en-US" sz="2800" dirty="0">
                <a:solidFill>
                  <a:schemeClr val="accent1">
                    <a:lumMod val="90000"/>
                  </a:schemeClr>
                </a:solidFill>
                <a:effectLst>
                  <a:outerShdw blurRad="38100" dist="38100" dir="2700000" algn="tl">
                    <a:srgbClr val="000000">
                      <a:alpha val="43137"/>
                    </a:srgbClr>
                  </a:outerShdw>
                </a:effectLst>
              </a:rPr>
              <a:t>Lights</a:t>
            </a:r>
          </a:p>
        </p:txBody>
      </p:sp>
      <p:pic>
        <p:nvPicPr>
          <p:cNvPr id="21508" name="Picture 4" descr="C:\Documents and Settings\Donnie\Local Settings\Temporary Internet Files\Content.IE5\8U4M3RA0\MPj03996090000[1].jpg"/>
          <p:cNvPicPr>
            <a:picLocks noChangeAspect="1" noChangeArrowheads="1"/>
          </p:cNvPicPr>
          <p:nvPr/>
        </p:nvPicPr>
        <p:blipFill>
          <a:blip r:embed="rId4" cstate="print"/>
          <a:srcRect/>
          <a:stretch>
            <a:fillRect/>
          </a:stretch>
        </p:blipFill>
        <p:spPr bwMode="auto">
          <a:xfrm>
            <a:off x="3657600" y="3352800"/>
            <a:ext cx="1372172" cy="1716088"/>
          </a:xfrm>
          <a:prstGeom prst="rect">
            <a:avLst/>
          </a:prstGeom>
          <a:noFill/>
        </p:spPr>
      </p:pic>
      <p:sp>
        <p:nvSpPr>
          <p:cNvPr id="11" name="TextBox 10"/>
          <p:cNvSpPr txBox="1"/>
          <p:nvPr/>
        </p:nvSpPr>
        <p:spPr>
          <a:xfrm>
            <a:off x="5257803" y="3972583"/>
            <a:ext cx="4578497" cy="954107"/>
          </a:xfrm>
          <a:prstGeom prst="rect">
            <a:avLst/>
          </a:prstGeom>
          <a:noFill/>
        </p:spPr>
        <p:txBody>
          <a:bodyPr wrap="none" rtlCol="0">
            <a:spAutoFit/>
          </a:bodyPr>
          <a:lstStyle/>
          <a:p>
            <a:pPr>
              <a:buFont typeface="Arial" pitchFamily="34" charset="0"/>
              <a:buChar char="•"/>
            </a:pPr>
            <a:r>
              <a:rPr lang="en-US" sz="2800" dirty="0">
                <a:solidFill>
                  <a:schemeClr val="bg1"/>
                </a:solidFill>
                <a:effectLst>
                  <a:outerShdw blurRad="38100" dist="38100" dir="2700000" algn="tl">
                    <a:srgbClr val="000000">
                      <a:alpha val="43137"/>
                    </a:srgbClr>
                  </a:outerShdw>
                </a:effectLst>
              </a:rPr>
              <a:t> From pagan emphasis on light</a:t>
            </a:r>
          </a:p>
          <a:p>
            <a:pPr>
              <a:buFont typeface="Arial" pitchFamily="34" charset="0"/>
              <a:buChar char="•"/>
            </a:pPr>
            <a:r>
              <a:rPr lang="en-US" sz="2800" dirty="0">
                <a:solidFill>
                  <a:schemeClr val="bg1"/>
                </a:solidFill>
                <a:effectLst>
                  <a:outerShdw blurRad="38100" dist="38100" dir="2700000" algn="tl">
                    <a:srgbClr val="000000">
                      <a:alpha val="43137"/>
                    </a:srgbClr>
                  </a:outerShdw>
                </a:effectLst>
              </a:rPr>
              <a:t> From bon-fires – of Sun worship</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amond(in)">
                                      <p:cBhvr>
                                        <p:cTn id="12" dur="1000"/>
                                        <p:tgtEl>
                                          <p:spTgt spid="9"/>
                                        </p:tgtEl>
                                      </p:cBhvr>
                                    </p:animEffect>
                                  </p:childTnLst>
                                </p:cTn>
                              </p:par>
                              <p:par>
                                <p:cTn id="13" presetID="8" presetClass="entr" presetSubtype="16" fill="hold" nodeType="withEffect">
                                  <p:stCondLst>
                                    <p:cond delay="0"/>
                                  </p:stCondLst>
                                  <p:childTnLst>
                                    <p:set>
                                      <p:cBhvr>
                                        <p:cTn id="14" dur="1" fill="hold">
                                          <p:stCondLst>
                                            <p:cond delay="0"/>
                                          </p:stCondLst>
                                        </p:cTn>
                                        <p:tgtEl>
                                          <p:spTgt spid="21508"/>
                                        </p:tgtEl>
                                        <p:attrNameLst>
                                          <p:attrName>style.visibility</p:attrName>
                                        </p:attrNameLst>
                                      </p:cBhvr>
                                      <p:to>
                                        <p:strVal val="visible"/>
                                      </p:to>
                                    </p:set>
                                    <p:animEffect transition="in" filter="diamond(in)">
                                      <p:cBhvr>
                                        <p:cTn id="15" dur="1000"/>
                                        <p:tgtEl>
                                          <p:spTgt spid="2150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5"/>
          <p:cNvSpPr>
            <a:spLocks noChangeArrowheads="1"/>
          </p:cNvSpPr>
          <p:nvPr/>
        </p:nvSpPr>
        <p:spPr bwMode="auto">
          <a:xfrm>
            <a:off x="3200400" y="0"/>
            <a:ext cx="7391400" cy="762000"/>
          </a:xfrm>
          <a:prstGeom prst="bevel">
            <a:avLst>
              <a:gd name="adj" fmla="val 12500"/>
            </a:avLst>
          </a:prstGeom>
          <a:solidFill>
            <a:schemeClr val="accent1"/>
          </a:solidFill>
          <a:ln w="9525">
            <a:solidFill>
              <a:srgbClr val="000066"/>
            </a:solidFill>
            <a:miter lim="800000"/>
            <a:headEnd/>
            <a:tailEnd/>
          </a:ln>
          <a:effectLst/>
        </p:spPr>
        <p:txBody>
          <a:bodyPr wrap="none" anchor="ctr"/>
          <a:lstStyle/>
          <a:p>
            <a:pPr algn="ctr"/>
            <a:r>
              <a:rPr lang="en-US" sz="4000" i="1" dirty="0">
                <a:solidFill>
                  <a:srgbClr val="000066"/>
                </a:solidFill>
                <a:latin typeface="DomCasual" pitchFamily="34" charset="0"/>
              </a:rPr>
              <a:t>Customs Associated With Christmas</a:t>
            </a:r>
          </a:p>
        </p:txBody>
      </p:sp>
      <p:sp>
        <p:nvSpPr>
          <p:cNvPr id="6" name="TextBox 5"/>
          <p:cNvSpPr txBox="1"/>
          <p:nvPr/>
        </p:nvSpPr>
        <p:spPr>
          <a:xfrm>
            <a:off x="2458164" y="2781818"/>
            <a:ext cx="1789272" cy="523220"/>
          </a:xfrm>
          <a:prstGeom prst="rect">
            <a:avLst/>
          </a:prstGeom>
          <a:noFill/>
        </p:spPr>
        <p:txBody>
          <a:bodyPr wrap="none" rtlCol="0">
            <a:spAutoFit/>
          </a:bodyPr>
          <a:lstStyle/>
          <a:p>
            <a:r>
              <a:rPr lang="en-US" sz="2800" dirty="0">
                <a:solidFill>
                  <a:schemeClr val="accent1">
                    <a:lumMod val="90000"/>
                  </a:schemeClr>
                </a:solidFill>
                <a:effectLst>
                  <a:outerShdw blurRad="38100" dist="38100" dir="2700000" algn="tl">
                    <a:srgbClr val="000000">
                      <a:alpha val="43137"/>
                    </a:srgbClr>
                  </a:outerShdw>
                </a:effectLst>
              </a:rPr>
              <a:t>Santa Claus</a:t>
            </a:r>
          </a:p>
        </p:txBody>
      </p:sp>
      <p:pic>
        <p:nvPicPr>
          <p:cNvPr id="10" name="Picture 9" descr="santa_1024x678.gif"/>
          <p:cNvPicPr>
            <a:picLocks noChangeAspect="1"/>
          </p:cNvPicPr>
          <p:nvPr/>
        </p:nvPicPr>
        <p:blipFill>
          <a:blip r:embed="rId3"/>
          <a:stretch>
            <a:fillRect/>
          </a:stretch>
        </p:blipFill>
        <p:spPr>
          <a:xfrm>
            <a:off x="2476500" y="990600"/>
            <a:ext cx="1447800" cy="1824228"/>
          </a:xfrm>
          <a:prstGeom prst="ellipse">
            <a:avLst/>
          </a:prstGeom>
          <a:ln>
            <a:noFill/>
          </a:ln>
          <a:effectLst>
            <a:softEdge rad="112500"/>
          </a:effectLst>
        </p:spPr>
      </p:pic>
      <p:sp>
        <p:nvSpPr>
          <p:cNvPr id="12" name="TextBox 11"/>
          <p:cNvSpPr txBox="1"/>
          <p:nvPr/>
        </p:nvSpPr>
        <p:spPr>
          <a:xfrm>
            <a:off x="4570572" y="1600200"/>
            <a:ext cx="7391400" cy="3970318"/>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chemeClr val="bg1"/>
                </a:solidFill>
                <a:effectLst>
                  <a:outerShdw blurRad="38100" dist="38100" dir="2700000" algn="tl">
                    <a:srgbClr val="000000">
                      <a:alpha val="43137"/>
                    </a:srgbClr>
                  </a:outerShdw>
                </a:effectLst>
              </a:rPr>
              <a:t> Saint Nicholas – Catholic Bishop</a:t>
            </a:r>
          </a:p>
          <a:p>
            <a:pPr marL="457200" indent="-457200" defTabSz="168275">
              <a:buFont typeface="Arial" panose="020B0604020202020204" pitchFamily="34" charset="0"/>
              <a:buChar char="•"/>
            </a:pPr>
            <a:r>
              <a:rPr lang="en-US" sz="2800" dirty="0">
                <a:solidFill>
                  <a:schemeClr val="bg1"/>
                </a:solidFill>
                <a:effectLst>
                  <a:outerShdw blurRad="38100" dist="38100" dir="2700000" algn="tl">
                    <a:srgbClr val="000000">
                      <a:alpha val="43137"/>
                    </a:srgbClr>
                  </a:outerShdw>
                </a:effectLst>
              </a:rPr>
              <a:t> Lived in 4</a:t>
            </a:r>
            <a:r>
              <a:rPr lang="en-US" sz="2800" baseline="30000" dirty="0">
                <a:solidFill>
                  <a:schemeClr val="bg1"/>
                </a:solidFill>
                <a:effectLst>
                  <a:outerShdw blurRad="38100" dist="38100" dir="2700000" algn="tl">
                    <a:srgbClr val="000000">
                      <a:alpha val="43137"/>
                    </a:srgbClr>
                  </a:outerShdw>
                </a:effectLst>
              </a:rPr>
              <a:t>th</a:t>
            </a:r>
            <a:r>
              <a:rPr lang="en-US" sz="2800" dirty="0">
                <a:solidFill>
                  <a:schemeClr val="bg1"/>
                </a:solidFill>
                <a:effectLst>
                  <a:outerShdw blurRad="38100" dist="38100" dir="2700000" algn="tl">
                    <a:srgbClr val="000000">
                      <a:alpha val="43137"/>
                    </a:srgbClr>
                  </a:outerShdw>
                </a:effectLst>
              </a:rPr>
              <a:t> century (b. 352) of Myra 	in Asia Minor</a:t>
            </a:r>
          </a:p>
          <a:p>
            <a:pPr marL="457200" indent="-457200" defTabSz="168275">
              <a:buFont typeface="Arial" panose="020B0604020202020204" pitchFamily="34" charset="0"/>
              <a:buChar char="•"/>
            </a:pPr>
            <a:r>
              <a:rPr lang="en-US" sz="2800" dirty="0">
                <a:solidFill>
                  <a:schemeClr val="bg1"/>
                </a:solidFill>
                <a:effectLst>
                  <a:outerShdw blurRad="38100" dist="38100" dir="2700000" algn="tl">
                    <a:srgbClr val="000000">
                      <a:alpha val="43137"/>
                    </a:srgbClr>
                  </a:outerShdw>
                </a:effectLst>
              </a:rPr>
              <a:t> Wore red Bishop suit</a:t>
            </a:r>
          </a:p>
          <a:p>
            <a:pPr marL="457200" indent="-457200" defTabSz="168275">
              <a:buFont typeface="Arial" panose="020B0604020202020204" pitchFamily="34" charset="0"/>
              <a:buChar char="•"/>
            </a:pPr>
            <a:r>
              <a:rPr lang="en-US" sz="2800" dirty="0">
                <a:solidFill>
                  <a:schemeClr val="bg1"/>
                </a:solidFill>
                <a:effectLst>
                  <a:outerShdw blurRad="38100" dist="38100" dir="2700000" algn="tl">
                    <a:srgbClr val="000000">
                      <a:alpha val="43137"/>
                    </a:srgbClr>
                  </a:outerShdw>
                </a:effectLst>
              </a:rPr>
              <a:t> Honored by Greeks, etc. on Dec. 6</a:t>
            </a:r>
          </a:p>
          <a:p>
            <a:pPr marL="457200" indent="-457200" defTabSz="168275">
              <a:buFont typeface="Arial" panose="020B0604020202020204" pitchFamily="34" charset="0"/>
              <a:buChar char="•"/>
            </a:pPr>
            <a:r>
              <a:rPr lang="en-US" sz="2800" dirty="0">
                <a:solidFill>
                  <a:schemeClr val="bg1"/>
                </a:solidFill>
                <a:effectLst>
                  <a:outerShdw blurRad="38100" dist="38100" dir="2700000" algn="tl">
                    <a:srgbClr val="000000">
                      <a:alpha val="43137"/>
                    </a:srgbClr>
                  </a:outerShdw>
                </a:effectLst>
              </a:rPr>
              <a:t> Special friend to children – gave 	gifts (secret gifts to impoverished  	citizens)</a:t>
            </a:r>
          </a:p>
          <a:p>
            <a:pPr marL="457200" indent="-457200" defTabSz="168275">
              <a:buFont typeface="Arial" panose="020B0604020202020204" pitchFamily="34" charset="0"/>
              <a:buChar char="•"/>
            </a:pPr>
            <a:r>
              <a:rPr lang="en-US" sz="2800" dirty="0">
                <a:solidFill>
                  <a:schemeClr val="bg1"/>
                </a:solidFill>
                <a:effectLst>
                  <a:outerShdw blurRad="38100" dist="38100" dir="2700000" algn="tl">
                    <a:srgbClr val="000000">
                      <a:alpha val="43137"/>
                    </a:srgbClr>
                  </a:outerShdw>
                </a:effectLst>
              </a:rPr>
              <a:t> Tradition: after death children could 	pray to him and still get gifts</a:t>
            </a:r>
          </a:p>
          <a:p>
            <a:pPr marL="457200" indent="-457200" defTabSz="168275">
              <a:buFont typeface="Arial" panose="020B0604020202020204" pitchFamily="34" charset="0"/>
              <a:buChar char="•"/>
            </a:pPr>
            <a:r>
              <a:rPr lang="en-US" sz="2800" dirty="0">
                <a:solidFill>
                  <a:schemeClr val="bg1"/>
                </a:solidFill>
                <a:effectLst>
                  <a:outerShdw blurRad="38100" dist="38100" dir="2700000" algn="tl">
                    <a:srgbClr val="000000">
                      <a:alpha val="43137"/>
                    </a:srgbClr>
                  </a:outerShdw>
                </a:effectLst>
              </a:rPr>
              <a:t> Dutch brought custom to America</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left)">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wipe(left)">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wipe(left)">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wipe(left)">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wipe(left)">
                                      <p:cBhvr>
                                        <p:cTn id="27" dur="500"/>
                                        <p:tgtEl>
                                          <p:spTgt spid="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
                                            <p:txEl>
                                              <p:pRg st="5" end="5"/>
                                            </p:txEl>
                                          </p:spTgt>
                                        </p:tgtEl>
                                        <p:attrNameLst>
                                          <p:attrName>style.visibility</p:attrName>
                                        </p:attrNameLst>
                                      </p:cBhvr>
                                      <p:to>
                                        <p:strVal val="visible"/>
                                      </p:to>
                                    </p:set>
                                    <p:animEffect transition="in" filter="wipe(left)">
                                      <p:cBhvr>
                                        <p:cTn id="32" dur="500"/>
                                        <p:tgtEl>
                                          <p:spTgt spid="1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Effect transition="in" filter="wipe(left)">
                                      <p:cBhvr>
                                        <p:cTn id="37" dur="500"/>
                                        <p:tgtEl>
                                          <p:spTgt spid="1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5"/>
          <p:cNvSpPr>
            <a:spLocks noChangeArrowheads="1"/>
          </p:cNvSpPr>
          <p:nvPr/>
        </p:nvSpPr>
        <p:spPr bwMode="auto">
          <a:xfrm>
            <a:off x="3200400" y="0"/>
            <a:ext cx="7391400" cy="762000"/>
          </a:xfrm>
          <a:prstGeom prst="bevel">
            <a:avLst>
              <a:gd name="adj" fmla="val 12500"/>
            </a:avLst>
          </a:prstGeom>
          <a:solidFill>
            <a:schemeClr val="accent1"/>
          </a:solidFill>
          <a:ln w="9525">
            <a:solidFill>
              <a:srgbClr val="000066"/>
            </a:solidFill>
            <a:miter lim="800000"/>
            <a:headEnd/>
            <a:tailEnd/>
          </a:ln>
          <a:effectLst/>
        </p:spPr>
        <p:txBody>
          <a:bodyPr wrap="none" anchor="ctr"/>
          <a:lstStyle/>
          <a:p>
            <a:pPr algn="ctr"/>
            <a:r>
              <a:rPr lang="en-US" sz="4000" i="1" dirty="0">
                <a:solidFill>
                  <a:srgbClr val="000066"/>
                </a:solidFill>
                <a:latin typeface="DomCasual" pitchFamily="34" charset="0"/>
              </a:rPr>
              <a:t>Customs Associated With Christmas</a:t>
            </a:r>
          </a:p>
        </p:txBody>
      </p:sp>
      <p:sp>
        <p:nvSpPr>
          <p:cNvPr id="6" name="TextBox 5"/>
          <p:cNvSpPr txBox="1"/>
          <p:nvPr/>
        </p:nvSpPr>
        <p:spPr>
          <a:xfrm>
            <a:off x="3505203" y="2667000"/>
            <a:ext cx="2068195" cy="523220"/>
          </a:xfrm>
          <a:prstGeom prst="rect">
            <a:avLst/>
          </a:prstGeom>
          <a:noFill/>
        </p:spPr>
        <p:txBody>
          <a:bodyPr wrap="none" rtlCol="0">
            <a:spAutoFit/>
          </a:bodyPr>
          <a:lstStyle/>
          <a:p>
            <a:r>
              <a:rPr lang="en-US" sz="2800" dirty="0">
                <a:solidFill>
                  <a:schemeClr val="accent1">
                    <a:lumMod val="90000"/>
                  </a:schemeClr>
                </a:solidFill>
                <a:effectLst>
                  <a:outerShdw blurRad="38100" dist="38100" dir="2700000" algn="tl">
                    <a:srgbClr val="000000">
                      <a:alpha val="43137"/>
                    </a:srgbClr>
                  </a:outerShdw>
                </a:effectLst>
              </a:rPr>
              <a:t>Nativity Scene</a:t>
            </a:r>
          </a:p>
        </p:txBody>
      </p:sp>
      <p:pic>
        <p:nvPicPr>
          <p:cNvPr id="7" name="Picture 3" descr="MaryBaby"/>
          <p:cNvPicPr>
            <a:picLocks noChangeAspect="1" noChangeArrowheads="1"/>
          </p:cNvPicPr>
          <p:nvPr/>
        </p:nvPicPr>
        <p:blipFill>
          <a:blip r:embed="rId3"/>
          <a:srcRect/>
          <a:stretch>
            <a:fillRect/>
          </a:stretch>
        </p:blipFill>
        <p:spPr bwMode="auto">
          <a:xfrm>
            <a:off x="3962400" y="1143000"/>
            <a:ext cx="1143000" cy="1586004"/>
          </a:xfrm>
          <a:prstGeom prst="rect">
            <a:avLst/>
          </a:prstGeom>
          <a:noFill/>
          <a:ln w="9525">
            <a:solidFill>
              <a:schemeClr val="tx1"/>
            </a:solidFill>
            <a:miter lim="800000"/>
            <a:headEnd/>
            <a:tailEnd/>
          </a:ln>
        </p:spPr>
      </p:pic>
      <p:sp>
        <p:nvSpPr>
          <p:cNvPr id="8" name="TextBox 7"/>
          <p:cNvSpPr txBox="1"/>
          <p:nvPr/>
        </p:nvSpPr>
        <p:spPr>
          <a:xfrm>
            <a:off x="5638801" y="1219200"/>
            <a:ext cx="5029200" cy="523220"/>
          </a:xfrm>
          <a:prstGeom prst="rect">
            <a:avLst/>
          </a:prstGeom>
          <a:noFill/>
        </p:spPr>
        <p:txBody>
          <a:bodyPr wrap="square" rtlCol="0">
            <a:spAutoFit/>
          </a:bodyPr>
          <a:lstStyle/>
          <a:p>
            <a:pPr>
              <a:buFont typeface="Arial" pitchFamily="34" charset="0"/>
              <a:buChar char="•"/>
            </a:pPr>
            <a:r>
              <a:rPr lang="en-US" sz="2800" dirty="0">
                <a:solidFill>
                  <a:schemeClr val="bg1"/>
                </a:solidFill>
                <a:effectLst>
                  <a:outerShdw blurRad="38100" dist="38100" dir="2700000" algn="tl">
                    <a:srgbClr val="000000">
                      <a:alpha val="43137"/>
                    </a:srgbClr>
                  </a:outerShdw>
                </a:effectLst>
              </a:rPr>
              <a:t> First used in 1224</a:t>
            </a:r>
          </a:p>
        </p:txBody>
      </p:sp>
      <p:pic>
        <p:nvPicPr>
          <p:cNvPr id="22532" name="Picture 4" descr="F:\FILES\PFILES\MSOFFICE\MEDIA\CNTCD1\ClipArt1\j0185806.wmf"/>
          <p:cNvPicPr>
            <a:picLocks noChangeAspect="1" noChangeArrowheads="1"/>
          </p:cNvPicPr>
          <p:nvPr/>
        </p:nvPicPr>
        <p:blipFill>
          <a:blip r:embed="rId4"/>
          <a:srcRect/>
          <a:stretch>
            <a:fillRect/>
          </a:stretch>
        </p:blipFill>
        <p:spPr bwMode="auto">
          <a:xfrm>
            <a:off x="3886200" y="3429003"/>
            <a:ext cx="1163638" cy="1798637"/>
          </a:xfrm>
          <a:prstGeom prst="rect">
            <a:avLst/>
          </a:prstGeom>
          <a:noFill/>
        </p:spPr>
      </p:pic>
      <p:sp>
        <p:nvSpPr>
          <p:cNvPr id="11" name="TextBox 10"/>
          <p:cNvSpPr txBox="1"/>
          <p:nvPr/>
        </p:nvSpPr>
        <p:spPr>
          <a:xfrm>
            <a:off x="3657600" y="5257800"/>
            <a:ext cx="1462260" cy="523220"/>
          </a:xfrm>
          <a:prstGeom prst="rect">
            <a:avLst/>
          </a:prstGeom>
          <a:noFill/>
        </p:spPr>
        <p:txBody>
          <a:bodyPr wrap="none" rtlCol="0">
            <a:spAutoFit/>
          </a:bodyPr>
          <a:lstStyle/>
          <a:p>
            <a:r>
              <a:rPr lang="en-US" sz="2800" dirty="0">
                <a:solidFill>
                  <a:schemeClr val="accent1">
                    <a:lumMod val="90000"/>
                  </a:schemeClr>
                </a:solidFill>
                <a:effectLst>
                  <a:outerShdw blurRad="38100" dist="38100" dir="2700000" algn="tl">
                    <a:srgbClr val="000000">
                      <a:alpha val="43137"/>
                    </a:srgbClr>
                  </a:outerShdw>
                </a:effectLst>
              </a:rPr>
              <a:t>Stockings</a:t>
            </a:r>
          </a:p>
        </p:txBody>
      </p:sp>
      <p:sp>
        <p:nvSpPr>
          <p:cNvPr id="13" name="TextBox 12"/>
          <p:cNvSpPr txBox="1"/>
          <p:nvPr/>
        </p:nvSpPr>
        <p:spPr>
          <a:xfrm>
            <a:off x="5334000" y="3733803"/>
            <a:ext cx="6019800" cy="1384995"/>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chemeClr val="bg1"/>
                </a:solidFill>
                <a:effectLst>
                  <a:outerShdw blurRad="38100" dist="38100" dir="2700000" algn="tl">
                    <a:srgbClr val="000000">
                      <a:alpha val="43137"/>
                    </a:srgbClr>
                  </a:outerShdw>
                </a:effectLst>
              </a:rPr>
              <a:t> Italian custom</a:t>
            </a:r>
          </a:p>
          <a:p>
            <a:pPr marL="457200" indent="-457200" defTabSz="168275">
              <a:buFont typeface="Arial" panose="020B0604020202020204" pitchFamily="34" charset="0"/>
              <a:buChar char="•"/>
            </a:pPr>
            <a:r>
              <a:rPr lang="en-US" sz="2800" dirty="0">
                <a:solidFill>
                  <a:schemeClr val="bg1"/>
                </a:solidFill>
                <a:effectLst>
                  <a:outerShdw blurRad="38100" dist="38100" dir="2700000" algn="tl">
                    <a:srgbClr val="000000">
                      <a:alpha val="43137"/>
                    </a:srgbClr>
                  </a:outerShdw>
                </a:effectLst>
              </a:rPr>
              <a:t> Jan. 6 good children get gifts, candy – bad children ashes</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22532"/>
                                        </p:tgtEl>
                                        <p:attrNameLst>
                                          <p:attrName>style.visibility</p:attrName>
                                        </p:attrNameLst>
                                      </p:cBhvr>
                                      <p:to>
                                        <p:strVal val="visible"/>
                                      </p:to>
                                    </p:set>
                                    <p:animEffect transition="in" filter="diamond(in)">
                                      <p:cBhvr>
                                        <p:cTn id="12" dur="2000"/>
                                        <p:tgtEl>
                                          <p:spTgt spid="22532"/>
                                        </p:tgtEl>
                                      </p:cBhvr>
                                    </p:animEffect>
                                  </p:childTnLst>
                                </p:cTn>
                              </p:par>
                              <p:par>
                                <p:cTn id="13" presetID="8" presetClass="entr" presetSubtype="16"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amond(in)">
                                      <p:cBhvr>
                                        <p:cTn id="15" dur="20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3">
                                            <p:txEl>
                                              <p:pRg st="0" end="0"/>
                                            </p:txEl>
                                          </p:spTgt>
                                        </p:tgtEl>
                                        <p:attrNameLst>
                                          <p:attrName>style.visibility</p:attrName>
                                        </p:attrNameLst>
                                      </p:cBhvr>
                                      <p:to>
                                        <p:strVal val="visible"/>
                                      </p:to>
                                    </p:set>
                                    <p:animEffect transition="in" filter="wipe(left)">
                                      <p:cBhvr>
                                        <p:cTn id="20" dur="500"/>
                                        <p:tgtEl>
                                          <p:spTgt spid="1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3">
                                            <p:txEl>
                                              <p:pRg st="1" end="1"/>
                                            </p:txEl>
                                          </p:spTgt>
                                        </p:tgtEl>
                                        <p:attrNameLst>
                                          <p:attrName>style.visibility</p:attrName>
                                        </p:attrNameLst>
                                      </p:cBhvr>
                                      <p:to>
                                        <p:strVal val="visible"/>
                                      </p:to>
                                    </p:set>
                                    <p:animEffect transition="in" filter="wipe(left)">
                                      <p:cBhvr>
                                        <p:cTn id="25"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5"/>
      <p:bldP spid="11" grpId="0"/>
      <p:bldP spid="13"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5"/>
          <p:cNvSpPr>
            <a:spLocks noChangeArrowheads="1"/>
          </p:cNvSpPr>
          <p:nvPr/>
        </p:nvSpPr>
        <p:spPr bwMode="auto">
          <a:xfrm>
            <a:off x="3200400" y="0"/>
            <a:ext cx="7391400" cy="762000"/>
          </a:xfrm>
          <a:prstGeom prst="bevel">
            <a:avLst>
              <a:gd name="adj" fmla="val 12500"/>
            </a:avLst>
          </a:prstGeom>
          <a:solidFill>
            <a:schemeClr val="accent1"/>
          </a:solidFill>
          <a:ln w="9525">
            <a:solidFill>
              <a:srgbClr val="000066"/>
            </a:solidFill>
            <a:miter lim="800000"/>
            <a:headEnd/>
            <a:tailEnd/>
          </a:ln>
          <a:effectLst/>
        </p:spPr>
        <p:txBody>
          <a:bodyPr wrap="none" anchor="ctr"/>
          <a:lstStyle/>
          <a:p>
            <a:pPr algn="ctr"/>
            <a:r>
              <a:rPr lang="en-US" sz="4000" i="1" dirty="0">
                <a:solidFill>
                  <a:srgbClr val="000066"/>
                </a:solidFill>
                <a:latin typeface="DomCasual" pitchFamily="34" charset="0"/>
              </a:rPr>
              <a:t>Customs Associated With Christmas</a:t>
            </a:r>
          </a:p>
        </p:txBody>
      </p:sp>
      <p:sp>
        <p:nvSpPr>
          <p:cNvPr id="8" name="TextBox 7"/>
          <p:cNvSpPr txBox="1"/>
          <p:nvPr/>
        </p:nvSpPr>
        <p:spPr>
          <a:xfrm>
            <a:off x="5638800" y="1219200"/>
            <a:ext cx="5029200" cy="1815882"/>
          </a:xfrm>
          <a:prstGeom prst="rect">
            <a:avLst/>
          </a:prstGeom>
          <a:noFill/>
        </p:spPr>
        <p:txBody>
          <a:bodyPr wrap="square" rtlCol="0">
            <a:spAutoFit/>
          </a:bodyPr>
          <a:lstStyle/>
          <a:p>
            <a:pPr>
              <a:buFont typeface="Arial" pitchFamily="34" charset="0"/>
              <a:buChar char="•"/>
            </a:pPr>
            <a:r>
              <a:rPr lang="en-US" sz="2800" dirty="0">
                <a:solidFill>
                  <a:schemeClr val="bg1"/>
                </a:solidFill>
                <a:effectLst>
                  <a:outerShdw blurRad="38100" dist="38100" dir="2700000" algn="tl">
                    <a:srgbClr val="000000">
                      <a:alpha val="43137"/>
                    </a:srgbClr>
                  </a:outerShdw>
                </a:effectLst>
              </a:rPr>
              <a:t> “X” is not English X</a:t>
            </a:r>
          </a:p>
          <a:p>
            <a:pPr defTabSz="168275">
              <a:buFont typeface="Arial" pitchFamily="34" charset="0"/>
              <a:buChar char="•"/>
            </a:pPr>
            <a:r>
              <a:rPr lang="en-US" sz="2800" dirty="0">
                <a:solidFill>
                  <a:schemeClr val="bg1"/>
                </a:solidFill>
                <a:effectLst>
                  <a:outerShdw blurRad="38100" dist="38100" dir="2700000" algn="tl">
                    <a:srgbClr val="000000">
                      <a:alpha val="43137"/>
                    </a:srgbClr>
                  </a:outerShdw>
                </a:effectLst>
              </a:rPr>
              <a:t> Abbreviation – In Greek </a:t>
            </a:r>
            <a:r>
              <a:rPr lang="en-US" sz="2800" dirty="0" err="1">
                <a:solidFill>
                  <a:schemeClr val="bg1"/>
                </a:solidFill>
                <a:effectLst>
                  <a:outerShdw blurRad="38100" dist="38100" dir="2700000" algn="tl">
                    <a:srgbClr val="000000">
                      <a:alpha val="43137"/>
                    </a:srgbClr>
                  </a:outerShdw>
                </a:effectLst>
              </a:rPr>
              <a:t>Xristos</a:t>
            </a:r>
            <a:r>
              <a:rPr lang="en-US" sz="2800" dirty="0">
                <a:solidFill>
                  <a:schemeClr val="bg1"/>
                </a:solidFill>
                <a:effectLst>
                  <a:outerShdw blurRad="38100" dist="38100" dir="2700000" algn="tl">
                    <a:srgbClr val="000000">
                      <a:alpha val="43137"/>
                    </a:srgbClr>
                  </a:outerShdw>
                </a:effectLst>
              </a:rPr>
              <a:t> is 	name “Christ” / Greek Chi = X</a:t>
            </a:r>
          </a:p>
          <a:p>
            <a:pPr defTabSz="168275">
              <a:buFont typeface="Arial" pitchFamily="34" charset="0"/>
              <a:buChar char="•"/>
            </a:pPr>
            <a:r>
              <a:rPr lang="en-US" sz="2800" dirty="0">
                <a:solidFill>
                  <a:schemeClr val="bg1"/>
                </a:solidFill>
                <a:effectLst>
                  <a:outerShdw blurRad="38100" dist="38100" dir="2700000" algn="tl">
                    <a:srgbClr val="000000">
                      <a:alpha val="43137"/>
                    </a:srgbClr>
                  </a:outerShdw>
                </a:effectLst>
              </a:rPr>
              <a:t> Not irreverent as some think</a:t>
            </a:r>
          </a:p>
        </p:txBody>
      </p:sp>
      <p:sp>
        <p:nvSpPr>
          <p:cNvPr id="9" name="Rectangle 8"/>
          <p:cNvSpPr/>
          <p:nvPr/>
        </p:nvSpPr>
        <p:spPr>
          <a:xfrm>
            <a:off x="3657603" y="1447800"/>
            <a:ext cx="1952779" cy="92333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spc="150" dirty="0">
                <a:ln w="11430"/>
                <a:solidFill>
                  <a:srgbClr val="F8F8F8"/>
                </a:solidFill>
                <a:effectLst>
                  <a:outerShdw blurRad="25400" algn="tl" rotWithShape="0">
                    <a:srgbClr val="000000">
                      <a:alpha val="43000"/>
                    </a:srgbClr>
                  </a:outerShdw>
                  <a:reflection blurRad="6350" stA="60000" endA="900" endPos="60000" dist="29997" dir="5400000" sy="-100000" algn="bl" rotWithShape="0"/>
                </a:effectLst>
              </a:rPr>
              <a:t>X-</a:t>
            </a:r>
            <a:r>
              <a:rPr lang="en-US" sz="5400" b="1" spc="150" dirty="0" err="1">
                <a:ln w="11430"/>
                <a:solidFill>
                  <a:srgbClr val="F8F8F8"/>
                </a:solidFill>
                <a:effectLst>
                  <a:outerShdw blurRad="25400" algn="tl" rotWithShape="0">
                    <a:srgbClr val="000000">
                      <a:alpha val="43000"/>
                    </a:srgbClr>
                  </a:outerShdw>
                  <a:reflection blurRad="6350" stA="60000" endA="900" endPos="60000" dist="29997" dir="5400000" sy="-100000" algn="bl" rotWithShape="0"/>
                </a:effectLst>
              </a:rPr>
              <a:t>Mas</a:t>
            </a:r>
            <a:endParaRPr lang="en-US" sz="5400" b="1" spc="150" dirty="0">
              <a:ln w="11430"/>
              <a:solidFill>
                <a:srgbClr val="F8F8F8"/>
              </a:solidFill>
              <a:effectLst>
                <a:outerShdw blurRad="25400" algn="tl" rotWithShape="0">
                  <a:srgbClr val="000000">
                    <a:alpha val="43000"/>
                  </a:srgbClr>
                </a:outerShdw>
                <a:reflection blurRad="6350" stA="60000" endA="900" endPos="60000" dist="29997" dir="5400000" sy="-100000" algn="bl" rotWithShape="0"/>
              </a:effectLst>
            </a:endParaRPr>
          </a:p>
        </p:txBody>
      </p:sp>
      <p:pic>
        <p:nvPicPr>
          <p:cNvPr id="23554" name="Picture 2" descr="C:\Documents and Settings\Donnie\Local Settings\Temporary Internet Files\Content.IE5\T4YDM76W\MCj04261860000[1].wmf"/>
          <p:cNvPicPr>
            <a:picLocks noChangeAspect="1" noChangeArrowheads="1"/>
          </p:cNvPicPr>
          <p:nvPr/>
        </p:nvPicPr>
        <p:blipFill>
          <a:blip r:embed="rId3"/>
          <a:srcRect/>
          <a:stretch>
            <a:fillRect/>
          </a:stretch>
        </p:blipFill>
        <p:spPr bwMode="auto">
          <a:xfrm>
            <a:off x="3886203" y="3581400"/>
            <a:ext cx="1410133" cy="1447800"/>
          </a:xfrm>
          <a:prstGeom prst="rect">
            <a:avLst/>
          </a:prstGeom>
          <a:noFill/>
        </p:spPr>
      </p:pic>
      <p:sp>
        <p:nvSpPr>
          <p:cNvPr id="12" name="TextBox 11"/>
          <p:cNvSpPr txBox="1"/>
          <p:nvPr/>
        </p:nvSpPr>
        <p:spPr>
          <a:xfrm>
            <a:off x="5638800" y="3505203"/>
            <a:ext cx="5029200" cy="1384995"/>
          </a:xfrm>
          <a:prstGeom prst="rect">
            <a:avLst/>
          </a:prstGeom>
          <a:noFill/>
        </p:spPr>
        <p:txBody>
          <a:bodyPr wrap="square" rtlCol="0">
            <a:spAutoFit/>
          </a:bodyPr>
          <a:lstStyle/>
          <a:p>
            <a:pPr defTabSz="168275">
              <a:buFont typeface="Arial" pitchFamily="34" charset="0"/>
              <a:buChar char="•"/>
            </a:pPr>
            <a:r>
              <a:rPr lang="en-US" sz="2800" dirty="0">
                <a:solidFill>
                  <a:schemeClr val="bg1"/>
                </a:solidFill>
                <a:effectLst>
                  <a:outerShdw blurRad="38100" dist="38100" dir="2700000" algn="tl">
                    <a:srgbClr val="000000">
                      <a:alpha val="43137"/>
                    </a:srgbClr>
                  </a:outerShdw>
                </a:effectLst>
              </a:rPr>
              <a:t> Invention of Montgomery Ward 	Department Stores (1938)</a:t>
            </a:r>
          </a:p>
          <a:p>
            <a:pPr>
              <a:buFont typeface="Arial" pitchFamily="34" charset="0"/>
              <a:buChar char="•"/>
            </a:pPr>
            <a:r>
              <a:rPr lang="en-US" sz="2800" dirty="0">
                <a:solidFill>
                  <a:schemeClr val="bg1"/>
                </a:solidFill>
                <a:effectLst>
                  <a:outerShdw blurRad="38100" dist="38100" dir="2700000" algn="tl">
                    <a:srgbClr val="000000">
                      <a:alpha val="43137"/>
                    </a:srgbClr>
                  </a:outerShdw>
                </a:effectLst>
              </a:rPr>
              <a:t> Sales promotion</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23554"/>
                                        </p:tgtEl>
                                        <p:attrNameLst>
                                          <p:attrName>style.visibility</p:attrName>
                                        </p:attrNameLst>
                                      </p:cBhvr>
                                      <p:to>
                                        <p:strVal val="visible"/>
                                      </p:to>
                                    </p:set>
                                    <p:animEffect transition="in" filter="diamond(in)">
                                      <p:cBhvr>
                                        <p:cTn id="12" dur="1000"/>
                                        <p:tgtEl>
                                          <p:spTgt spid="23554"/>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amond(in)">
                                      <p:cBhvr>
                                        <p:cTn id="1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a:extLst>
              <a:ext uri="{FF2B5EF4-FFF2-40B4-BE49-F238E27FC236}">
                <a16:creationId xmlns:a16="http://schemas.microsoft.com/office/drawing/2014/main" id="{61EBB5EE-A6C7-553D-37B0-95D42AD86C36}"/>
              </a:ext>
            </a:extLst>
          </p:cNvPr>
          <p:cNvSpPr txBox="1">
            <a:spLocks noChangeArrowheads="1"/>
          </p:cNvSpPr>
          <p:nvPr/>
        </p:nvSpPr>
        <p:spPr bwMode="auto">
          <a:xfrm>
            <a:off x="2895600" y="2667000"/>
            <a:ext cx="8382000" cy="3704027"/>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a:spAutoFit/>
          </a:bodyPr>
          <a:lstStyle/>
          <a:p>
            <a:pPr marL="571500" indent="-571500">
              <a:lnSpc>
                <a:spcPct val="150000"/>
              </a:lnSpc>
              <a:buAutoNum type="romanUcPeriod"/>
            </a:pPr>
            <a:r>
              <a:rPr lang="en-US" sz="3200" b="1" dirty="0">
                <a:solidFill>
                  <a:srgbClr val="C00000"/>
                </a:solidFill>
                <a:latin typeface="Comic Sans MS" pitchFamily="66" charset="0"/>
              </a:rPr>
              <a:t>Not Told When Jesus Was Born</a:t>
            </a:r>
          </a:p>
          <a:p>
            <a:pPr marL="571500" indent="-571500">
              <a:lnSpc>
                <a:spcPct val="150000"/>
              </a:lnSpc>
              <a:buAutoNum type="romanUcPeriod"/>
            </a:pPr>
            <a:r>
              <a:rPr lang="en-US" sz="3200" b="1" dirty="0">
                <a:solidFill>
                  <a:srgbClr val="C00000"/>
                </a:solidFill>
                <a:latin typeface="Comic Sans MS" pitchFamily="66" charset="0"/>
              </a:rPr>
              <a:t>Origin &amp; History of Christmas</a:t>
            </a:r>
          </a:p>
          <a:p>
            <a:pPr marL="571500" indent="-571500">
              <a:lnSpc>
                <a:spcPct val="150000"/>
              </a:lnSpc>
              <a:buAutoNum type="romanUcPeriod"/>
            </a:pPr>
            <a:r>
              <a:rPr lang="en-US" sz="3200" b="1" dirty="0">
                <a:solidFill>
                  <a:schemeClr val="bg1"/>
                </a:solidFill>
                <a:latin typeface="Comic Sans MS" pitchFamily="66" charset="0"/>
              </a:rPr>
              <a:t> Why Don’t Observe It Religiously</a:t>
            </a:r>
          </a:p>
          <a:p>
            <a:pPr marL="571500" indent="-571500">
              <a:lnSpc>
                <a:spcPct val="150000"/>
              </a:lnSpc>
              <a:buAutoNum type="romanUcPeriod"/>
            </a:pPr>
            <a:r>
              <a:rPr lang="en-US" sz="3200" b="1" dirty="0">
                <a:solidFill>
                  <a:srgbClr val="C00000"/>
                </a:solidFill>
                <a:latin typeface="Comic Sans MS" pitchFamily="66" charset="0"/>
              </a:rPr>
              <a:t>Non-Religious Observance</a:t>
            </a:r>
          </a:p>
          <a:p>
            <a:pPr marL="571500" indent="-571500">
              <a:lnSpc>
                <a:spcPct val="150000"/>
              </a:lnSpc>
              <a:buAutoNum type="romanUcPeriod"/>
            </a:pPr>
            <a:r>
              <a:rPr lang="en-US" sz="3200" b="1" dirty="0">
                <a:solidFill>
                  <a:srgbClr val="C00000"/>
                </a:solidFill>
                <a:latin typeface="Comic Sans MS" pitchFamily="66" charset="0"/>
              </a:rPr>
              <a:t>Supporting Salvation Army</a:t>
            </a:r>
          </a:p>
        </p:txBody>
      </p:sp>
    </p:spTree>
    <p:extLst>
      <p:ext uri="{BB962C8B-B14F-4D97-AF65-F5344CB8AC3E}">
        <p14:creationId xmlns:p14="http://schemas.microsoft.com/office/powerpoint/2010/main" val="3516760058"/>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ChangeArrowheads="1"/>
          </p:cNvSpPr>
          <p:nvPr/>
        </p:nvSpPr>
        <p:spPr bwMode="auto">
          <a:xfrm>
            <a:off x="10439400" y="0"/>
            <a:ext cx="228600" cy="6858000"/>
          </a:xfrm>
          <a:prstGeom prst="rect">
            <a:avLst/>
          </a:prstGeom>
          <a:solidFill>
            <a:srgbClr val="E5072C"/>
          </a:solidFill>
          <a:ln w="9525">
            <a:noFill/>
            <a:miter lim="800000"/>
            <a:headEnd/>
            <a:tailEnd/>
          </a:ln>
          <a:effectLst/>
        </p:spPr>
        <p:txBody>
          <a:bodyPr wrap="none" anchor="ctr"/>
          <a:lstStyle/>
          <a:p>
            <a:endParaRPr lang="en-US"/>
          </a:p>
        </p:txBody>
      </p:sp>
      <p:sp>
        <p:nvSpPr>
          <p:cNvPr id="39943" name="Text Box 7"/>
          <p:cNvSpPr txBox="1">
            <a:spLocks noChangeArrowheads="1"/>
          </p:cNvSpPr>
          <p:nvPr/>
        </p:nvSpPr>
        <p:spPr bwMode="auto">
          <a:xfrm>
            <a:off x="2362200" y="990600"/>
            <a:ext cx="9067800" cy="4387420"/>
          </a:xfrm>
          <a:prstGeom prst="rect">
            <a:avLst/>
          </a:prstGeom>
          <a:noFill/>
          <a:ln w="9525">
            <a:noFill/>
            <a:miter lim="800000"/>
            <a:headEnd/>
            <a:tailEnd/>
          </a:ln>
          <a:effectLst/>
        </p:spPr>
        <p:txBody>
          <a:bodyPr wrap="square">
            <a:spAutoFit/>
          </a:bodyPr>
          <a:lstStyle/>
          <a:p>
            <a:pPr>
              <a:lnSpc>
                <a:spcPct val="70000"/>
              </a:lnSpc>
              <a:spcBef>
                <a:spcPct val="50000"/>
              </a:spcBef>
              <a:buFontTx/>
              <a:buChar char="•"/>
              <a:tabLst>
                <a:tab pos="517525" algn="l"/>
              </a:tabLst>
            </a:pPr>
            <a:r>
              <a:rPr lang="en-US" sz="2800" u="sng" dirty="0">
                <a:solidFill>
                  <a:schemeClr val="accent3"/>
                </a:solidFill>
              </a:rPr>
              <a:t> </a:t>
            </a:r>
            <a:r>
              <a:rPr lang="en-US" sz="2800" b="1" u="sng" dirty="0">
                <a:solidFill>
                  <a:schemeClr val="accent3"/>
                </a:solidFill>
              </a:rPr>
              <a:t>No Bible Authority</a:t>
            </a:r>
          </a:p>
          <a:p>
            <a:pPr lvl="1">
              <a:lnSpc>
                <a:spcPct val="70000"/>
              </a:lnSpc>
              <a:spcBef>
                <a:spcPct val="50000"/>
              </a:spcBef>
              <a:buFont typeface="Wingdings" pitchFamily="2" charset="2"/>
              <a:buChar char="Ø"/>
              <a:tabLst>
                <a:tab pos="517525" algn="l"/>
              </a:tabLst>
            </a:pPr>
            <a:r>
              <a:rPr lang="en-US" sz="2800" dirty="0">
                <a:solidFill>
                  <a:schemeClr val="bg1"/>
                </a:solidFill>
              </a:rPr>
              <a:t> Observance of birth of Christ – religious act</a:t>
            </a:r>
          </a:p>
          <a:p>
            <a:pPr lvl="1">
              <a:lnSpc>
                <a:spcPct val="70000"/>
              </a:lnSpc>
              <a:spcBef>
                <a:spcPct val="50000"/>
              </a:spcBef>
              <a:buFont typeface="Wingdings" pitchFamily="2" charset="2"/>
              <a:buChar char="Ø"/>
              <a:tabLst>
                <a:tab pos="517525" algn="l"/>
              </a:tabLst>
            </a:pPr>
            <a:r>
              <a:rPr lang="en-US" sz="2800" dirty="0">
                <a:solidFill>
                  <a:schemeClr val="bg1"/>
                </a:solidFill>
              </a:rPr>
              <a:t> Must have authority (Col. 3:17; 2 John 9)</a:t>
            </a:r>
          </a:p>
          <a:p>
            <a:pPr lvl="1">
              <a:lnSpc>
                <a:spcPct val="70000"/>
              </a:lnSpc>
              <a:spcBef>
                <a:spcPct val="50000"/>
              </a:spcBef>
              <a:buFont typeface="Wingdings" pitchFamily="2" charset="2"/>
              <a:buChar char="Ø"/>
              <a:tabLst>
                <a:tab pos="517525" algn="l"/>
              </a:tabLst>
            </a:pPr>
            <a:r>
              <a:rPr lang="en-US" sz="2800" dirty="0">
                <a:solidFill>
                  <a:schemeClr val="bg1"/>
                </a:solidFill>
              </a:rPr>
              <a:t> There is no authority!</a:t>
            </a:r>
          </a:p>
          <a:p>
            <a:pPr lvl="1">
              <a:lnSpc>
                <a:spcPct val="70000"/>
              </a:lnSpc>
              <a:spcBef>
                <a:spcPct val="50000"/>
              </a:spcBef>
              <a:tabLst>
                <a:tab pos="517525" algn="l"/>
              </a:tabLst>
            </a:pPr>
            <a:endParaRPr lang="en-US" sz="1000" dirty="0">
              <a:solidFill>
                <a:schemeClr val="bg1"/>
              </a:solidFill>
            </a:endParaRPr>
          </a:p>
          <a:p>
            <a:pPr>
              <a:lnSpc>
                <a:spcPct val="70000"/>
              </a:lnSpc>
              <a:spcBef>
                <a:spcPct val="50000"/>
              </a:spcBef>
              <a:buFontTx/>
              <a:buChar char="•"/>
              <a:tabLst>
                <a:tab pos="517525" algn="l"/>
              </a:tabLst>
            </a:pPr>
            <a:r>
              <a:rPr lang="en-US" sz="2800" dirty="0">
                <a:solidFill>
                  <a:schemeClr val="accent3"/>
                </a:solidFill>
              </a:rPr>
              <a:t> </a:t>
            </a:r>
            <a:r>
              <a:rPr lang="en-US" sz="2800" b="1" u="sng" dirty="0">
                <a:solidFill>
                  <a:schemeClr val="accent3"/>
                </a:solidFill>
              </a:rPr>
              <a:t>Forbidden to observe special days</a:t>
            </a:r>
            <a:r>
              <a:rPr lang="en-US" sz="2800" dirty="0">
                <a:solidFill>
                  <a:schemeClr val="accent3"/>
                </a:solidFill>
              </a:rPr>
              <a:t> </a:t>
            </a:r>
            <a:r>
              <a:rPr lang="en-US" sz="2800" dirty="0">
                <a:solidFill>
                  <a:schemeClr val="bg1"/>
                </a:solidFill>
              </a:rPr>
              <a:t>(Gal. 4:8-10)</a:t>
            </a:r>
          </a:p>
          <a:p>
            <a:pPr>
              <a:lnSpc>
                <a:spcPct val="70000"/>
              </a:lnSpc>
              <a:spcBef>
                <a:spcPct val="50000"/>
              </a:spcBef>
              <a:tabLst>
                <a:tab pos="517525" algn="l"/>
              </a:tabLst>
            </a:pPr>
            <a:endParaRPr lang="en-US" sz="1000" dirty="0">
              <a:solidFill>
                <a:schemeClr val="bg1"/>
              </a:solidFill>
            </a:endParaRPr>
          </a:p>
          <a:p>
            <a:pPr>
              <a:lnSpc>
                <a:spcPct val="70000"/>
              </a:lnSpc>
              <a:spcBef>
                <a:spcPct val="50000"/>
              </a:spcBef>
              <a:buFontTx/>
              <a:buChar char="•"/>
              <a:tabLst>
                <a:tab pos="517525" algn="l"/>
              </a:tabLst>
            </a:pPr>
            <a:r>
              <a:rPr lang="en-US" sz="2800" dirty="0">
                <a:solidFill>
                  <a:schemeClr val="bg1"/>
                </a:solidFill>
              </a:rPr>
              <a:t> </a:t>
            </a:r>
            <a:r>
              <a:rPr lang="en-US" sz="2800" b="1" u="sng" dirty="0">
                <a:solidFill>
                  <a:schemeClr val="accent3"/>
                </a:solidFill>
              </a:rPr>
              <a:t>Why do what not authorized and fail to do what is authorized?</a:t>
            </a:r>
            <a:endParaRPr lang="en-US" sz="2800" dirty="0">
              <a:solidFill>
                <a:schemeClr val="accent3"/>
              </a:solidFill>
            </a:endParaRPr>
          </a:p>
          <a:p>
            <a:pPr lvl="1">
              <a:lnSpc>
                <a:spcPct val="70000"/>
              </a:lnSpc>
              <a:spcBef>
                <a:spcPct val="50000"/>
              </a:spcBef>
              <a:buFont typeface="Wingdings" pitchFamily="2" charset="2"/>
              <a:buChar char="Ø"/>
              <a:tabLst>
                <a:tab pos="517525" algn="l"/>
              </a:tabLst>
            </a:pPr>
            <a:r>
              <a:rPr lang="en-US" sz="2800" dirty="0">
                <a:solidFill>
                  <a:schemeClr val="bg1"/>
                </a:solidFill>
              </a:rPr>
              <a:t> Some only attend church at Christmas &amp; Easter</a:t>
            </a:r>
          </a:p>
          <a:p>
            <a:pPr lvl="1">
              <a:lnSpc>
                <a:spcPct val="70000"/>
              </a:lnSpc>
              <a:spcBef>
                <a:spcPct val="50000"/>
              </a:spcBef>
              <a:buFont typeface="Wingdings" pitchFamily="2" charset="2"/>
              <a:buChar char="Ø"/>
              <a:tabLst>
                <a:tab pos="517525" algn="l"/>
              </a:tabLst>
            </a:pPr>
            <a:r>
              <a:rPr lang="en-US" sz="2800" dirty="0">
                <a:solidFill>
                  <a:schemeClr val="bg1"/>
                </a:solidFill>
              </a:rPr>
              <a:t> Told to observe his death every week (Acts 20:7)</a:t>
            </a:r>
          </a:p>
        </p:txBody>
      </p:sp>
      <p:sp>
        <p:nvSpPr>
          <p:cNvPr id="8" name="Rectangle 7"/>
          <p:cNvSpPr>
            <a:spLocks noChangeArrowheads="1"/>
          </p:cNvSpPr>
          <p:nvPr/>
        </p:nvSpPr>
        <p:spPr bwMode="auto">
          <a:xfrm>
            <a:off x="2667000" y="76200"/>
            <a:ext cx="7620000" cy="609600"/>
          </a:xfrm>
          <a:prstGeom prst="rect">
            <a:avLst/>
          </a:prstGeom>
          <a:noFill/>
          <a:ln w="9525">
            <a:noFill/>
            <a:miter lim="800000"/>
            <a:headEnd/>
            <a:tailEnd/>
          </a:ln>
          <a:effectLst/>
        </p:spPr>
        <p:txBody>
          <a:bodyPr wrap="none" anchor="ctr"/>
          <a:lstStyle/>
          <a:p>
            <a:pPr algn="ctr"/>
            <a:r>
              <a:rPr lang="en-US" sz="3200" b="1" dirty="0">
                <a:solidFill>
                  <a:schemeClr val="bg1"/>
                </a:solidFill>
                <a:effectLst>
                  <a:outerShdw blurRad="38100" dist="38100" dir="2700000" algn="tl">
                    <a:srgbClr val="000000">
                      <a:alpha val="43137"/>
                    </a:srgbClr>
                  </a:outerShdw>
                </a:effectLst>
                <a:latin typeface="+mj-lt"/>
              </a:rPr>
              <a:t>Why Don’t Observe It Religiously</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9943">
                                            <p:txEl>
                                              <p:pRg st="0" end="0"/>
                                            </p:txEl>
                                          </p:spTgt>
                                        </p:tgtEl>
                                        <p:attrNameLst>
                                          <p:attrName>style.visibility</p:attrName>
                                        </p:attrNameLst>
                                      </p:cBhvr>
                                      <p:to>
                                        <p:strVal val="visible"/>
                                      </p:to>
                                    </p:set>
                                    <p:animEffect transition="in" filter="box(in)">
                                      <p:cBhvr>
                                        <p:cTn id="7" dur="1000"/>
                                        <p:tgtEl>
                                          <p:spTgt spid="399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9943">
                                            <p:txEl>
                                              <p:pRg st="1" end="1"/>
                                            </p:txEl>
                                          </p:spTgt>
                                        </p:tgtEl>
                                        <p:attrNameLst>
                                          <p:attrName>style.visibility</p:attrName>
                                        </p:attrNameLst>
                                      </p:cBhvr>
                                      <p:to>
                                        <p:strVal val="visible"/>
                                      </p:to>
                                    </p:set>
                                    <p:animEffect transition="in" filter="box(in)">
                                      <p:cBhvr>
                                        <p:cTn id="12" dur="1000"/>
                                        <p:tgtEl>
                                          <p:spTgt spid="399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9943">
                                            <p:txEl>
                                              <p:pRg st="2" end="2"/>
                                            </p:txEl>
                                          </p:spTgt>
                                        </p:tgtEl>
                                        <p:attrNameLst>
                                          <p:attrName>style.visibility</p:attrName>
                                        </p:attrNameLst>
                                      </p:cBhvr>
                                      <p:to>
                                        <p:strVal val="visible"/>
                                      </p:to>
                                    </p:set>
                                    <p:animEffect transition="in" filter="box(in)">
                                      <p:cBhvr>
                                        <p:cTn id="17" dur="1000"/>
                                        <p:tgtEl>
                                          <p:spTgt spid="399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9943">
                                            <p:txEl>
                                              <p:pRg st="3" end="3"/>
                                            </p:txEl>
                                          </p:spTgt>
                                        </p:tgtEl>
                                        <p:attrNameLst>
                                          <p:attrName>style.visibility</p:attrName>
                                        </p:attrNameLst>
                                      </p:cBhvr>
                                      <p:to>
                                        <p:strVal val="visible"/>
                                      </p:to>
                                    </p:set>
                                    <p:animEffect transition="in" filter="box(in)">
                                      <p:cBhvr>
                                        <p:cTn id="22" dur="1000"/>
                                        <p:tgtEl>
                                          <p:spTgt spid="399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9943">
                                            <p:txEl>
                                              <p:pRg st="5" end="5"/>
                                            </p:txEl>
                                          </p:spTgt>
                                        </p:tgtEl>
                                        <p:attrNameLst>
                                          <p:attrName>style.visibility</p:attrName>
                                        </p:attrNameLst>
                                      </p:cBhvr>
                                      <p:to>
                                        <p:strVal val="visible"/>
                                      </p:to>
                                    </p:set>
                                    <p:animEffect transition="in" filter="box(in)">
                                      <p:cBhvr>
                                        <p:cTn id="27" dur="1000"/>
                                        <p:tgtEl>
                                          <p:spTgt spid="3994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9943">
                                            <p:txEl>
                                              <p:pRg st="7" end="7"/>
                                            </p:txEl>
                                          </p:spTgt>
                                        </p:tgtEl>
                                        <p:attrNameLst>
                                          <p:attrName>style.visibility</p:attrName>
                                        </p:attrNameLst>
                                      </p:cBhvr>
                                      <p:to>
                                        <p:strVal val="visible"/>
                                      </p:to>
                                    </p:set>
                                    <p:animEffect transition="in" filter="box(in)">
                                      <p:cBhvr>
                                        <p:cTn id="32" dur="1000"/>
                                        <p:tgtEl>
                                          <p:spTgt spid="3994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9943">
                                            <p:txEl>
                                              <p:pRg st="8" end="8"/>
                                            </p:txEl>
                                          </p:spTgt>
                                        </p:tgtEl>
                                        <p:attrNameLst>
                                          <p:attrName>style.visibility</p:attrName>
                                        </p:attrNameLst>
                                      </p:cBhvr>
                                      <p:to>
                                        <p:strVal val="visible"/>
                                      </p:to>
                                    </p:set>
                                    <p:animEffect transition="in" filter="box(in)">
                                      <p:cBhvr>
                                        <p:cTn id="37" dur="1000"/>
                                        <p:tgtEl>
                                          <p:spTgt spid="3994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39943">
                                            <p:txEl>
                                              <p:pRg st="9" end="9"/>
                                            </p:txEl>
                                          </p:spTgt>
                                        </p:tgtEl>
                                        <p:attrNameLst>
                                          <p:attrName>style.visibility</p:attrName>
                                        </p:attrNameLst>
                                      </p:cBhvr>
                                      <p:to>
                                        <p:strVal val="visible"/>
                                      </p:to>
                                    </p:set>
                                    <p:animEffect transition="in" filter="box(in)">
                                      <p:cBhvr>
                                        <p:cTn id="42" dur="1000"/>
                                        <p:tgtEl>
                                          <p:spTgt spid="3994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3" grpId="0" build="p" bldLvl="2"/>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a:extLst>
              <a:ext uri="{FF2B5EF4-FFF2-40B4-BE49-F238E27FC236}">
                <a16:creationId xmlns:a16="http://schemas.microsoft.com/office/drawing/2014/main" id="{61EBB5EE-A6C7-553D-37B0-95D42AD86C36}"/>
              </a:ext>
            </a:extLst>
          </p:cNvPr>
          <p:cNvSpPr txBox="1">
            <a:spLocks noChangeArrowheads="1"/>
          </p:cNvSpPr>
          <p:nvPr/>
        </p:nvSpPr>
        <p:spPr bwMode="auto">
          <a:xfrm>
            <a:off x="2895600" y="2667000"/>
            <a:ext cx="8382000" cy="3704027"/>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a:spAutoFit/>
          </a:bodyPr>
          <a:lstStyle/>
          <a:p>
            <a:pPr marL="571500" indent="-571500">
              <a:lnSpc>
                <a:spcPct val="150000"/>
              </a:lnSpc>
              <a:buAutoNum type="romanUcPeriod"/>
            </a:pPr>
            <a:r>
              <a:rPr lang="en-US" sz="3200" b="1" dirty="0">
                <a:solidFill>
                  <a:srgbClr val="C00000"/>
                </a:solidFill>
                <a:latin typeface="Comic Sans MS" pitchFamily="66" charset="0"/>
              </a:rPr>
              <a:t>Not Told When Jesus Was Born</a:t>
            </a:r>
          </a:p>
          <a:p>
            <a:pPr marL="571500" indent="-571500">
              <a:lnSpc>
                <a:spcPct val="150000"/>
              </a:lnSpc>
              <a:buAutoNum type="romanUcPeriod"/>
            </a:pPr>
            <a:r>
              <a:rPr lang="en-US" sz="3200" b="1" dirty="0">
                <a:solidFill>
                  <a:srgbClr val="C00000"/>
                </a:solidFill>
                <a:latin typeface="Comic Sans MS" pitchFamily="66" charset="0"/>
              </a:rPr>
              <a:t>Origin &amp; History of Christmas</a:t>
            </a:r>
          </a:p>
          <a:p>
            <a:pPr marL="571500" indent="-571500">
              <a:lnSpc>
                <a:spcPct val="150000"/>
              </a:lnSpc>
              <a:buAutoNum type="romanUcPeriod"/>
            </a:pPr>
            <a:r>
              <a:rPr lang="en-US" sz="3200" b="1" dirty="0">
                <a:solidFill>
                  <a:srgbClr val="C00000"/>
                </a:solidFill>
                <a:latin typeface="Comic Sans MS" pitchFamily="66" charset="0"/>
              </a:rPr>
              <a:t> Why Don’t Observe It Religiously</a:t>
            </a:r>
          </a:p>
          <a:p>
            <a:pPr marL="571500" indent="-571500">
              <a:lnSpc>
                <a:spcPct val="150000"/>
              </a:lnSpc>
              <a:buAutoNum type="romanUcPeriod"/>
            </a:pPr>
            <a:r>
              <a:rPr lang="en-US" sz="3200" b="1" dirty="0">
                <a:solidFill>
                  <a:schemeClr val="bg1"/>
                </a:solidFill>
                <a:latin typeface="Comic Sans MS" pitchFamily="66" charset="0"/>
              </a:rPr>
              <a:t>Non-Religious Observance</a:t>
            </a:r>
          </a:p>
          <a:p>
            <a:pPr marL="571500" indent="-571500">
              <a:lnSpc>
                <a:spcPct val="150000"/>
              </a:lnSpc>
              <a:buAutoNum type="romanUcPeriod"/>
            </a:pPr>
            <a:r>
              <a:rPr lang="en-US" sz="3200" b="1" dirty="0">
                <a:solidFill>
                  <a:srgbClr val="C00000"/>
                </a:solidFill>
                <a:latin typeface="Comic Sans MS" pitchFamily="66" charset="0"/>
              </a:rPr>
              <a:t>Supporting Salvation Army</a:t>
            </a:r>
          </a:p>
        </p:txBody>
      </p:sp>
    </p:spTree>
    <p:extLst>
      <p:ext uri="{BB962C8B-B14F-4D97-AF65-F5344CB8AC3E}">
        <p14:creationId xmlns:p14="http://schemas.microsoft.com/office/powerpoint/2010/main" val="853979192"/>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048000" y="0"/>
            <a:ext cx="7620000" cy="609600"/>
          </a:xfrm>
          <a:prstGeom prst="rect">
            <a:avLst/>
          </a:prstGeom>
          <a:noFill/>
          <a:ln w="9525">
            <a:noFill/>
            <a:miter lim="800000"/>
            <a:headEnd/>
            <a:tailEnd/>
          </a:ln>
          <a:effectLst/>
        </p:spPr>
        <p:txBody>
          <a:bodyPr wrap="none" anchor="ctr"/>
          <a:lstStyle/>
          <a:p>
            <a:pPr algn="ctr"/>
            <a:r>
              <a:rPr lang="en-US" sz="3200" b="1" dirty="0">
                <a:solidFill>
                  <a:schemeClr val="bg1"/>
                </a:solidFill>
                <a:effectLst>
                  <a:outerShdw blurRad="38100" dist="38100" dir="2700000" algn="tl">
                    <a:srgbClr val="000000">
                      <a:alpha val="43137"/>
                    </a:srgbClr>
                  </a:outerShdw>
                </a:effectLst>
                <a:latin typeface="+mj-lt"/>
              </a:rPr>
              <a:t>Non-Religious Observance</a:t>
            </a:r>
          </a:p>
        </p:txBody>
      </p:sp>
      <p:sp>
        <p:nvSpPr>
          <p:cNvPr id="3" name="TextBox 2"/>
          <p:cNvSpPr txBox="1"/>
          <p:nvPr/>
        </p:nvSpPr>
        <p:spPr>
          <a:xfrm>
            <a:off x="2514600" y="1066800"/>
            <a:ext cx="6858000" cy="523220"/>
          </a:xfrm>
          <a:prstGeom prst="rect">
            <a:avLst/>
          </a:prstGeom>
          <a:noFill/>
        </p:spPr>
        <p:txBody>
          <a:bodyPr wrap="square" rtlCol="0">
            <a:spAutoFit/>
          </a:bodyPr>
          <a:lstStyle/>
          <a:p>
            <a:r>
              <a:rPr lang="en-US" sz="2800" b="1" dirty="0">
                <a:solidFill>
                  <a:schemeClr val="accent3"/>
                </a:solidFill>
                <a:effectLst>
                  <a:outerShdw blurRad="38100" dist="38100" dir="2700000" algn="tl">
                    <a:srgbClr val="000000">
                      <a:alpha val="43137"/>
                    </a:srgbClr>
                  </a:outerShdw>
                </a:effectLst>
              </a:rPr>
              <a:t>A. There are some who oppose it – cannot at all</a:t>
            </a:r>
          </a:p>
        </p:txBody>
      </p:sp>
      <p:sp>
        <p:nvSpPr>
          <p:cNvPr id="4" name="TextBox 3"/>
          <p:cNvSpPr txBox="1"/>
          <p:nvPr/>
        </p:nvSpPr>
        <p:spPr>
          <a:xfrm>
            <a:off x="3352800" y="1828800"/>
            <a:ext cx="7086600" cy="1569660"/>
          </a:xfrm>
          <a:prstGeom prst="rect">
            <a:avLst/>
          </a:prstGeom>
          <a:noFill/>
        </p:spPr>
        <p:txBody>
          <a:bodyPr wrap="square" rtlCol="0">
            <a:spAutoFit/>
          </a:bodyPr>
          <a:lstStyle/>
          <a:p>
            <a:pPr>
              <a:buFont typeface="Arial" pitchFamily="34" charset="0"/>
              <a:buChar char="•"/>
            </a:pPr>
            <a:r>
              <a:rPr lang="en-US" sz="2400" dirty="0">
                <a:solidFill>
                  <a:schemeClr val="bg1"/>
                </a:solidFill>
                <a:effectLst>
                  <a:outerShdw blurRad="38100" dist="38100" dir="2700000" algn="tl">
                    <a:srgbClr val="000000">
                      <a:alpha val="43137"/>
                    </a:srgbClr>
                  </a:outerShdw>
                </a:effectLst>
              </a:rPr>
              <a:t> Think it always carries religious / pagan significance</a:t>
            </a:r>
          </a:p>
          <a:p>
            <a:pPr>
              <a:buFont typeface="Arial" pitchFamily="34" charset="0"/>
              <a:buChar char="•"/>
            </a:pPr>
            <a:r>
              <a:rPr lang="en-US" sz="2400" dirty="0">
                <a:solidFill>
                  <a:schemeClr val="bg1"/>
                </a:solidFill>
                <a:effectLst>
                  <a:outerShdw blurRad="38100" dist="38100" dir="2700000" algn="tl">
                    <a:srgbClr val="000000">
                      <a:alpha val="43137"/>
                    </a:srgbClr>
                  </a:outerShdw>
                </a:effectLst>
              </a:rPr>
              <a:t> Violates conscience</a:t>
            </a:r>
          </a:p>
          <a:p>
            <a:pPr>
              <a:buFont typeface="Arial" pitchFamily="34" charset="0"/>
              <a:buChar char="•"/>
            </a:pPr>
            <a:r>
              <a:rPr lang="en-US" sz="2400" dirty="0">
                <a:solidFill>
                  <a:schemeClr val="bg1"/>
                </a:solidFill>
                <a:effectLst>
                  <a:outerShdw blurRad="38100" dist="38100" dir="2700000" algn="tl">
                    <a:srgbClr val="000000">
                      <a:alpha val="43137"/>
                    </a:srgbClr>
                  </a:outerShdw>
                </a:effectLst>
              </a:rPr>
              <a:t> Thus, would be wrong for them</a:t>
            </a:r>
          </a:p>
          <a:p>
            <a:pPr>
              <a:buFont typeface="Arial" pitchFamily="34" charset="0"/>
              <a:buChar char="•"/>
            </a:pPr>
            <a:r>
              <a:rPr lang="en-US" sz="2400" dirty="0">
                <a:solidFill>
                  <a:schemeClr val="bg1"/>
                </a:solidFill>
                <a:effectLst>
                  <a:outerShdw blurRad="38100" dist="38100" dir="2700000" algn="tl">
                    <a:srgbClr val="000000">
                      <a:alpha val="43137"/>
                    </a:srgbClr>
                  </a:outerShdw>
                </a:effectLst>
              </a:rPr>
              <a:t> Romans 14 would apply</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amond(in)">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amond(in)">
                                      <p:cBhvr>
                                        <p:cTn id="12" dur="1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amond(in)">
                                      <p:cBhvr>
                                        <p:cTn id="17" dur="1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amond(in)">
                                      <p:cBhvr>
                                        <p:cTn id="22"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048000" y="0"/>
            <a:ext cx="7620000" cy="609600"/>
          </a:xfrm>
          <a:prstGeom prst="rect">
            <a:avLst/>
          </a:prstGeom>
          <a:noFill/>
          <a:ln w="9525">
            <a:noFill/>
            <a:miter lim="800000"/>
            <a:headEnd/>
            <a:tailEnd/>
          </a:ln>
          <a:effectLst/>
        </p:spPr>
        <p:txBody>
          <a:bodyPr wrap="none" anchor="ctr"/>
          <a:lstStyle/>
          <a:p>
            <a:pPr algn="ctr"/>
            <a:r>
              <a:rPr lang="en-US" sz="3200" b="1" dirty="0">
                <a:solidFill>
                  <a:schemeClr val="bg1"/>
                </a:solidFill>
                <a:effectLst>
                  <a:outerShdw blurRad="38100" dist="38100" dir="2700000" algn="tl">
                    <a:srgbClr val="000000">
                      <a:alpha val="43137"/>
                    </a:srgbClr>
                  </a:outerShdw>
                </a:effectLst>
                <a:latin typeface="+mj-lt"/>
              </a:rPr>
              <a:t>Non-Religious Observance</a:t>
            </a:r>
          </a:p>
        </p:txBody>
      </p:sp>
      <p:sp>
        <p:nvSpPr>
          <p:cNvPr id="3" name="TextBox 2"/>
          <p:cNvSpPr txBox="1"/>
          <p:nvPr/>
        </p:nvSpPr>
        <p:spPr>
          <a:xfrm>
            <a:off x="2438400" y="1066803"/>
            <a:ext cx="9372600" cy="1384995"/>
          </a:xfrm>
          <a:prstGeom prst="rect">
            <a:avLst/>
          </a:prstGeom>
          <a:noFill/>
        </p:spPr>
        <p:txBody>
          <a:bodyPr wrap="square" rtlCol="0">
            <a:spAutoFit/>
          </a:bodyPr>
          <a:lstStyle/>
          <a:p>
            <a:pPr marL="514350" indent="-514350">
              <a:buAutoNum type="alphaUcPeriod"/>
            </a:pPr>
            <a:r>
              <a:rPr lang="en-US" sz="2800" b="1" dirty="0">
                <a:solidFill>
                  <a:schemeClr val="accent3"/>
                </a:solidFill>
                <a:effectLst>
                  <a:outerShdw blurRad="38100" dist="38100" dir="2700000" algn="tl">
                    <a:srgbClr val="000000">
                      <a:alpha val="43137"/>
                    </a:srgbClr>
                  </a:outerShdw>
                </a:effectLst>
              </a:rPr>
              <a:t>There are some who oppose it – cannot at all</a:t>
            </a:r>
          </a:p>
          <a:p>
            <a:pPr marL="514350" indent="-514350">
              <a:buAutoNum type="alphaUcPeriod"/>
            </a:pPr>
            <a:r>
              <a:rPr lang="en-US" sz="2800" b="1" dirty="0">
                <a:solidFill>
                  <a:schemeClr val="accent3"/>
                </a:solidFill>
                <a:effectLst>
                  <a:outerShdw blurRad="38100" dist="38100" dir="2700000" algn="tl">
                    <a:srgbClr val="000000">
                      <a:alpha val="43137"/>
                    </a:srgbClr>
                  </a:outerShdw>
                </a:effectLst>
              </a:rPr>
              <a:t> Like any other holiday – Thanksgiving,  July 4</a:t>
            </a:r>
            <a:r>
              <a:rPr lang="en-US" sz="2800" b="1" baseline="30000" dirty="0">
                <a:solidFill>
                  <a:schemeClr val="accent3"/>
                </a:solidFill>
                <a:effectLst>
                  <a:outerShdw blurRad="38100" dist="38100" dir="2700000" algn="tl">
                    <a:srgbClr val="000000">
                      <a:alpha val="43137"/>
                    </a:srgbClr>
                  </a:outerShdw>
                </a:effectLst>
              </a:rPr>
              <a:t>th</a:t>
            </a:r>
            <a:r>
              <a:rPr lang="en-US" sz="2800" b="1" dirty="0">
                <a:solidFill>
                  <a:schemeClr val="accent3"/>
                </a:solidFill>
                <a:effectLst>
                  <a:outerShdw blurRad="38100" dist="38100" dir="2700000" algn="tl">
                    <a:srgbClr val="000000">
                      <a:alpha val="43137"/>
                    </a:srgbClr>
                  </a:outerShdw>
                </a:effectLst>
              </a:rPr>
              <a:t>, Memorial Day</a:t>
            </a:r>
          </a:p>
          <a:p>
            <a:pPr marL="514350" indent="-514350">
              <a:buAutoNum type="alphaUcPeriod"/>
            </a:pPr>
            <a:r>
              <a:rPr lang="en-US" sz="2800" b="1" dirty="0">
                <a:solidFill>
                  <a:schemeClr val="accent3"/>
                </a:solidFill>
                <a:effectLst>
                  <a:outerShdw blurRad="38100" dist="38100" dir="2700000" algn="tl">
                    <a:srgbClr val="000000">
                      <a:alpha val="43137"/>
                    </a:srgbClr>
                  </a:outerShdw>
                </a:effectLst>
              </a:rPr>
              <a:t> Many things Pagan in origin – lost Pagan significance</a:t>
            </a:r>
          </a:p>
        </p:txBody>
      </p:sp>
      <p:sp>
        <p:nvSpPr>
          <p:cNvPr id="5" name="TextBox 4"/>
          <p:cNvSpPr txBox="1"/>
          <p:nvPr/>
        </p:nvSpPr>
        <p:spPr>
          <a:xfrm>
            <a:off x="3200400" y="2692913"/>
            <a:ext cx="8534400" cy="3683060"/>
          </a:xfrm>
          <a:prstGeom prst="rect">
            <a:avLst/>
          </a:prstGeom>
          <a:noFill/>
        </p:spPr>
        <p:txBody>
          <a:bodyPr wrap="square" rtlCol="0">
            <a:spAutoFit/>
          </a:bodyPr>
          <a:lstStyle/>
          <a:p>
            <a:pPr>
              <a:lnSpc>
                <a:spcPts val="2800"/>
              </a:lnSpc>
              <a:buFont typeface="Arial" pitchFamily="34" charset="0"/>
              <a:buChar char="•"/>
            </a:pPr>
            <a:r>
              <a:rPr lang="en-US" sz="2800" dirty="0">
                <a:solidFill>
                  <a:schemeClr val="bg1"/>
                </a:solidFill>
                <a:effectLst>
                  <a:outerShdw blurRad="38100" dist="38100" dir="2700000" algn="tl">
                    <a:srgbClr val="000000">
                      <a:alpha val="43137"/>
                    </a:srgbClr>
                  </a:outerShdw>
                </a:effectLst>
              </a:rPr>
              <a:t> Monday – Moons day</a:t>
            </a:r>
          </a:p>
          <a:p>
            <a:pPr>
              <a:lnSpc>
                <a:spcPts val="2800"/>
              </a:lnSpc>
              <a:buFont typeface="Arial" pitchFamily="34" charset="0"/>
              <a:buChar char="•"/>
            </a:pPr>
            <a:r>
              <a:rPr lang="en-US" sz="2800" dirty="0">
                <a:solidFill>
                  <a:schemeClr val="bg1"/>
                </a:solidFill>
                <a:effectLst>
                  <a:outerShdw blurRad="38100" dist="38100" dir="2700000" algn="tl">
                    <a:srgbClr val="000000">
                      <a:alpha val="43137"/>
                    </a:srgbClr>
                  </a:outerShdw>
                </a:effectLst>
              </a:rPr>
              <a:t> Tuesday – </a:t>
            </a:r>
            <a:r>
              <a:rPr lang="en-US" sz="2800" dirty="0" err="1">
                <a:solidFill>
                  <a:schemeClr val="bg1"/>
                </a:solidFill>
                <a:effectLst>
                  <a:outerShdw blurRad="38100" dist="38100" dir="2700000" algn="tl">
                    <a:srgbClr val="000000">
                      <a:alpha val="43137"/>
                    </a:srgbClr>
                  </a:outerShdw>
                </a:effectLst>
              </a:rPr>
              <a:t>Tiwes</a:t>
            </a:r>
            <a:r>
              <a:rPr lang="en-US" sz="2800" dirty="0">
                <a:solidFill>
                  <a:schemeClr val="bg1"/>
                </a:solidFill>
                <a:effectLst>
                  <a:outerShdw blurRad="38100" dist="38100" dir="2700000" algn="tl">
                    <a:srgbClr val="000000">
                      <a:alpha val="43137"/>
                    </a:srgbClr>
                  </a:outerShdw>
                </a:effectLst>
              </a:rPr>
              <a:t> (Pagan god of war)</a:t>
            </a:r>
          </a:p>
          <a:p>
            <a:pPr>
              <a:lnSpc>
                <a:spcPts val="2800"/>
              </a:lnSpc>
              <a:buFont typeface="Arial" pitchFamily="34" charset="0"/>
              <a:buChar char="•"/>
            </a:pPr>
            <a:r>
              <a:rPr lang="en-US" sz="2800" dirty="0">
                <a:solidFill>
                  <a:schemeClr val="bg1"/>
                </a:solidFill>
                <a:effectLst>
                  <a:outerShdw blurRad="38100" dist="38100" dir="2700000" algn="tl">
                    <a:srgbClr val="000000">
                      <a:alpha val="43137"/>
                    </a:srgbClr>
                  </a:outerShdw>
                </a:effectLst>
              </a:rPr>
              <a:t> Wednesday – </a:t>
            </a:r>
            <a:r>
              <a:rPr lang="en-US" sz="2800" dirty="0" err="1">
                <a:solidFill>
                  <a:schemeClr val="bg1"/>
                </a:solidFill>
                <a:effectLst>
                  <a:outerShdw blurRad="38100" dist="38100" dir="2700000" algn="tl">
                    <a:srgbClr val="000000">
                      <a:alpha val="43137"/>
                    </a:srgbClr>
                  </a:outerShdw>
                </a:effectLst>
              </a:rPr>
              <a:t>Wodens</a:t>
            </a:r>
            <a:r>
              <a:rPr lang="en-US" sz="2800" dirty="0">
                <a:solidFill>
                  <a:schemeClr val="bg1"/>
                </a:solidFill>
                <a:effectLst>
                  <a:outerShdw blurRad="38100" dist="38100" dir="2700000" algn="tl">
                    <a:srgbClr val="000000">
                      <a:alpha val="43137"/>
                    </a:srgbClr>
                  </a:outerShdw>
                </a:effectLst>
              </a:rPr>
              <a:t> day</a:t>
            </a:r>
          </a:p>
          <a:p>
            <a:pPr>
              <a:lnSpc>
                <a:spcPts val="2800"/>
              </a:lnSpc>
              <a:buFont typeface="Arial" pitchFamily="34" charset="0"/>
              <a:buChar char="•"/>
            </a:pPr>
            <a:r>
              <a:rPr lang="en-US" sz="2800" dirty="0">
                <a:solidFill>
                  <a:schemeClr val="bg1"/>
                </a:solidFill>
                <a:effectLst>
                  <a:outerShdw blurRad="38100" dist="38100" dir="2700000" algn="tl">
                    <a:srgbClr val="000000">
                      <a:alpha val="43137"/>
                    </a:srgbClr>
                  </a:outerShdw>
                </a:effectLst>
              </a:rPr>
              <a:t> Thursday – Thor’s day – Scandinavian god of thunder</a:t>
            </a:r>
          </a:p>
          <a:p>
            <a:pPr>
              <a:lnSpc>
                <a:spcPts val="2800"/>
              </a:lnSpc>
              <a:buFont typeface="Arial" pitchFamily="34" charset="0"/>
              <a:buChar char="•"/>
            </a:pPr>
            <a:r>
              <a:rPr lang="en-US" sz="2800" dirty="0">
                <a:solidFill>
                  <a:schemeClr val="bg1"/>
                </a:solidFill>
                <a:effectLst>
                  <a:outerShdw blurRad="38100" dist="38100" dir="2700000" algn="tl">
                    <a:srgbClr val="000000">
                      <a:alpha val="43137"/>
                    </a:srgbClr>
                  </a:outerShdw>
                </a:effectLst>
              </a:rPr>
              <a:t> Friday – </a:t>
            </a:r>
            <a:r>
              <a:rPr lang="en-US" sz="2800" dirty="0" err="1">
                <a:solidFill>
                  <a:schemeClr val="bg1"/>
                </a:solidFill>
                <a:effectLst>
                  <a:outerShdw blurRad="38100" dist="38100" dir="2700000" algn="tl">
                    <a:srgbClr val="000000">
                      <a:alpha val="43137"/>
                    </a:srgbClr>
                  </a:outerShdw>
                </a:effectLst>
              </a:rPr>
              <a:t>Frigu</a:t>
            </a:r>
            <a:r>
              <a:rPr lang="en-US" sz="2800" dirty="0">
                <a:solidFill>
                  <a:schemeClr val="bg1"/>
                </a:solidFill>
                <a:effectLst>
                  <a:outerShdw blurRad="38100" dist="38100" dir="2700000" algn="tl">
                    <a:srgbClr val="000000">
                      <a:alpha val="43137"/>
                    </a:srgbClr>
                  </a:outerShdw>
                </a:effectLst>
              </a:rPr>
              <a:t> (goddess of marriage)</a:t>
            </a:r>
          </a:p>
          <a:p>
            <a:pPr>
              <a:lnSpc>
                <a:spcPts val="2800"/>
              </a:lnSpc>
              <a:buFont typeface="Arial" pitchFamily="34" charset="0"/>
              <a:buChar char="•"/>
            </a:pPr>
            <a:r>
              <a:rPr lang="en-US" sz="2800" dirty="0">
                <a:solidFill>
                  <a:schemeClr val="bg1"/>
                </a:solidFill>
                <a:effectLst>
                  <a:outerShdw blurRad="38100" dist="38100" dir="2700000" algn="tl">
                    <a:srgbClr val="000000">
                      <a:alpha val="43137"/>
                    </a:srgbClr>
                  </a:outerShdw>
                </a:effectLst>
              </a:rPr>
              <a:t> Saturday – Saturn’s day</a:t>
            </a:r>
          </a:p>
          <a:p>
            <a:pPr>
              <a:lnSpc>
                <a:spcPts val="2800"/>
              </a:lnSpc>
              <a:buFont typeface="Arial" pitchFamily="34" charset="0"/>
              <a:buChar char="•"/>
            </a:pPr>
            <a:r>
              <a:rPr lang="en-US" sz="2800" dirty="0">
                <a:solidFill>
                  <a:schemeClr val="bg1"/>
                </a:solidFill>
                <a:effectLst>
                  <a:outerShdw blurRad="38100" dist="38100" dir="2700000" algn="tl">
                    <a:srgbClr val="000000">
                      <a:alpha val="43137"/>
                    </a:srgbClr>
                  </a:outerShdw>
                </a:effectLst>
              </a:rPr>
              <a:t> Sunday – Sun’s day</a:t>
            </a:r>
          </a:p>
          <a:p>
            <a:pPr>
              <a:lnSpc>
                <a:spcPts val="2800"/>
              </a:lnSpc>
              <a:buFont typeface="Arial" pitchFamily="34" charset="0"/>
              <a:buChar char="•"/>
            </a:pPr>
            <a:r>
              <a:rPr lang="en-US" sz="2800" dirty="0">
                <a:solidFill>
                  <a:schemeClr val="bg1"/>
                </a:solidFill>
                <a:effectLst>
                  <a:outerShdw blurRad="38100" dist="38100" dir="2700000" algn="tl">
                    <a:srgbClr val="000000">
                      <a:alpha val="43137"/>
                    </a:srgbClr>
                  </a:outerShdw>
                </a:effectLst>
              </a:rPr>
              <a:t> January – Janus (Latin Deity)</a:t>
            </a:r>
          </a:p>
          <a:p>
            <a:pPr>
              <a:lnSpc>
                <a:spcPts val="2800"/>
              </a:lnSpc>
              <a:buFont typeface="Arial" pitchFamily="34" charset="0"/>
              <a:buChar char="•"/>
            </a:pPr>
            <a:r>
              <a:rPr lang="en-US" sz="2800" dirty="0">
                <a:solidFill>
                  <a:schemeClr val="bg1"/>
                </a:solidFill>
                <a:effectLst>
                  <a:outerShdw blurRad="38100" dist="38100" dir="2700000" algn="tl">
                    <a:srgbClr val="000000">
                      <a:alpha val="43137"/>
                    </a:srgbClr>
                  </a:outerShdw>
                </a:effectLst>
              </a:rPr>
              <a:t> March – Mars (god of war)</a:t>
            </a:r>
          </a:p>
          <a:p>
            <a:pPr>
              <a:lnSpc>
                <a:spcPts val="2800"/>
              </a:lnSpc>
              <a:buFont typeface="Arial" pitchFamily="34" charset="0"/>
              <a:buChar char="•"/>
            </a:pPr>
            <a:r>
              <a:rPr lang="en-US" sz="2800" dirty="0">
                <a:solidFill>
                  <a:schemeClr val="bg1"/>
                </a:solidFill>
                <a:effectLst>
                  <a:outerShdw blurRad="38100" dist="38100" dir="2700000" algn="tl">
                    <a:srgbClr val="000000">
                      <a:alpha val="43137"/>
                    </a:srgbClr>
                  </a:outerShdw>
                </a:effectLst>
              </a:rPr>
              <a:t> May – Maia (goddess of increase and growth)</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amond(in)">
                                      <p:cBhvr>
                                        <p:cTn id="7" dur="1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diamond(in)">
                                      <p:cBhvr>
                                        <p:cTn id="12" dur="1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diamond(in)">
                                      <p:cBhvr>
                                        <p:cTn id="17" dur="1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diamond(in)">
                                      <p:cBhvr>
                                        <p:cTn id="22" dur="10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diamond(in)">
                                      <p:cBhvr>
                                        <p:cTn id="27" dur="10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diamond(in)">
                                      <p:cBhvr>
                                        <p:cTn id="32" dur="10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diamond(in)">
                                      <p:cBhvr>
                                        <p:cTn id="37" dur="10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diamond(in)">
                                      <p:cBhvr>
                                        <p:cTn id="42" dur="1000"/>
                                        <p:tgtEl>
                                          <p:spTgt spid="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grpId="0"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animEffect transition="in" filter="diamond(in)">
                                      <p:cBhvr>
                                        <p:cTn id="47" dur="1000"/>
                                        <p:tgtEl>
                                          <p:spTgt spid="5">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ntr" presetSubtype="16" fill="hold" grpId="0" nodeType="clickEffect">
                                  <p:stCondLst>
                                    <p:cond delay="0"/>
                                  </p:stCondLst>
                                  <p:childTnLst>
                                    <p:set>
                                      <p:cBhvr>
                                        <p:cTn id="51" dur="1" fill="hold">
                                          <p:stCondLst>
                                            <p:cond delay="0"/>
                                          </p:stCondLst>
                                        </p:cTn>
                                        <p:tgtEl>
                                          <p:spTgt spid="5">
                                            <p:txEl>
                                              <p:pRg st="8" end="8"/>
                                            </p:txEl>
                                          </p:spTgt>
                                        </p:tgtEl>
                                        <p:attrNameLst>
                                          <p:attrName>style.visibility</p:attrName>
                                        </p:attrNameLst>
                                      </p:cBhvr>
                                      <p:to>
                                        <p:strVal val="visible"/>
                                      </p:to>
                                    </p:set>
                                    <p:animEffect transition="in" filter="diamond(in)">
                                      <p:cBhvr>
                                        <p:cTn id="52" dur="1000"/>
                                        <p:tgtEl>
                                          <p:spTgt spid="5">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8" presetClass="entr" presetSubtype="16" fill="hold" grpId="0" nodeType="clickEffect">
                                  <p:stCondLst>
                                    <p:cond delay="0"/>
                                  </p:stCondLst>
                                  <p:childTnLst>
                                    <p:set>
                                      <p:cBhvr>
                                        <p:cTn id="56" dur="1" fill="hold">
                                          <p:stCondLst>
                                            <p:cond delay="0"/>
                                          </p:stCondLst>
                                        </p:cTn>
                                        <p:tgtEl>
                                          <p:spTgt spid="5">
                                            <p:txEl>
                                              <p:pRg st="9" end="9"/>
                                            </p:txEl>
                                          </p:spTgt>
                                        </p:tgtEl>
                                        <p:attrNameLst>
                                          <p:attrName>style.visibility</p:attrName>
                                        </p:attrNameLst>
                                      </p:cBhvr>
                                      <p:to>
                                        <p:strVal val="visible"/>
                                      </p:to>
                                    </p:set>
                                    <p:animEffect transition="in" filter="diamond(in)">
                                      <p:cBhvr>
                                        <p:cTn id="57" dur="10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5" grpId="0"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048000" y="0"/>
            <a:ext cx="7620000" cy="609600"/>
          </a:xfrm>
          <a:prstGeom prst="rect">
            <a:avLst/>
          </a:prstGeom>
          <a:noFill/>
          <a:ln w="9525">
            <a:noFill/>
            <a:miter lim="800000"/>
            <a:headEnd/>
            <a:tailEnd/>
          </a:ln>
          <a:effectLst/>
        </p:spPr>
        <p:txBody>
          <a:bodyPr wrap="none" anchor="ctr"/>
          <a:lstStyle/>
          <a:p>
            <a:pPr algn="ctr"/>
            <a:r>
              <a:rPr lang="en-US" sz="3200" b="1" dirty="0">
                <a:solidFill>
                  <a:schemeClr val="bg1"/>
                </a:solidFill>
                <a:effectLst>
                  <a:outerShdw blurRad="38100" dist="38100" dir="2700000" algn="tl">
                    <a:srgbClr val="000000">
                      <a:alpha val="43137"/>
                    </a:srgbClr>
                  </a:outerShdw>
                </a:effectLst>
                <a:latin typeface="+mj-lt"/>
              </a:rPr>
              <a:t>Non-Religious Observance</a:t>
            </a:r>
          </a:p>
        </p:txBody>
      </p:sp>
      <p:sp>
        <p:nvSpPr>
          <p:cNvPr id="3" name="TextBox 2"/>
          <p:cNvSpPr txBox="1"/>
          <p:nvPr/>
        </p:nvSpPr>
        <p:spPr>
          <a:xfrm>
            <a:off x="2438400" y="1066800"/>
            <a:ext cx="9677400" cy="1815882"/>
          </a:xfrm>
          <a:prstGeom prst="rect">
            <a:avLst/>
          </a:prstGeom>
          <a:noFill/>
        </p:spPr>
        <p:txBody>
          <a:bodyPr wrap="square" rtlCol="0">
            <a:spAutoFit/>
          </a:bodyPr>
          <a:lstStyle/>
          <a:p>
            <a:pPr marL="514350" indent="-514350">
              <a:buAutoNum type="alphaUcPeriod"/>
            </a:pPr>
            <a:r>
              <a:rPr lang="en-US" sz="2800" b="1" dirty="0">
                <a:solidFill>
                  <a:schemeClr val="accent3"/>
                </a:solidFill>
                <a:effectLst>
                  <a:outerShdw blurRad="38100" dist="38100" dir="2700000" algn="tl">
                    <a:srgbClr val="000000">
                      <a:alpha val="43137"/>
                    </a:srgbClr>
                  </a:outerShdw>
                </a:effectLst>
              </a:rPr>
              <a:t>There are some who oppose it – cannot at all</a:t>
            </a:r>
          </a:p>
          <a:p>
            <a:pPr marL="514350" indent="-514350">
              <a:buAutoNum type="alphaUcPeriod"/>
            </a:pPr>
            <a:r>
              <a:rPr lang="en-US" sz="2800" b="1" dirty="0">
                <a:solidFill>
                  <a:schemeClr val="accent3"/>
                </a:solidFill>
                <a:effectLst>
                  <a:outerShdw blurRad="38100" dist="38100" dir="2700000" algn="tl">
                    <a:srgbClr val="000000">
                      <a:alpha val="43137"/>
                    </a:srgbClr>
                  </a:outerShdw>
                </a:effectLst>
              </a:rPr>
              <a:t> Like any other holiday – Thanksgiving,  July 4</a:t>
            </a:r>
            <a:r>
              <a:rPr lang="en-US" sz="2800" b="1" baseline="30000" dirty="0">
                <a:solidFill>
                  <a:schemeClr val="accent3"/>
                </a:solidFill>
                <a:effectLst>
                  <a:outerShdw blurRad="38100" dist="38100" dir="2700000" algn="tl">
                    <a:srgbClr val="000000">
                      <a:alpha val="43137"/>
                    </a:srgbClr>
                  </a:outerShdw>
                </a:effectLst>
              </a:rPr>
              <a:t>th</a:t>
            </a:r>
            <a:r>
              <a:rPr lang="en-US" sz="2800" b="1" dirty="0">
                <a:solidFill>
                  <a:schemeClr val="accent3"/>
                </a:solidFill>
                <a:effectLst>
                  <a:outerShdw blurRad="38100" dist="38100" dir="2700000" algn="tl">
                    <a:srgbClr val="000000">
                      <a:alpha val="43137"/>
                    </a:srgbClr>
                  </a:outerShdw>
                </a:effectLst>
              </a:rPr>
              <a:t>, Memorial Day</a:t>
            </a:r>
          </a:p>
          <a:p>
            <a:pPr marL="514350" indent="-514350">
              <a:buAutoNum type="alphaUcPeriod"/>
            </a:pPr>
            <a:r>
              <a:rPr lang="en-US" sz="2800" b="1" dirty="0">
                <a:solidFill>
                  <a:schemeClr val="accent3"/>
                </a:solidFill>
                <a:effectLst>
                  <a:outerShdw blurRad="38100" dist="38100" dir="2700000" algn="tl">
                    <a:srgbClr val="000000">
                      <a:alpha val="43137"/>
                    </a:srgbClr>
                  </a:outerShdw>
                </a:effectLst>
              </a:rPr>
              <a:t> Many things Pagan in origin – lost Pagan significance</a:t>
            </a:r>
          </a:p>
          <a:p>
            <a:pPr marL="514350" indent="-514350">
              <a:buAutoNum type="alphaUcPeriod"/>
            </a:pPr>
            <a:r>
              <a:rPr lang="en-US" sz="2800" b="1" dirty="0">
                <a:solidFill>
                  <a:schemeClr val="accent3"/>
                </a:solidFill>
                <a:effectLst>
                  <a:outerShdw blurRad="38100" dist="38100" dir="2700000" algn="tl">
                    <a:srgbClr val="000000">
                      <a:alpha val="43137"/>
                    </a:srgbClr>
                  </a:outerShdw>
                </a:effectLst>
              </a:rPr>
              <a:t> Does Jer. 10 prophecy of X-</a:t>
            </a:r>
            <a:r>
              <a:rPr lang="en-US" sz="2800" b="1" dirty="0" err="1">
                <a:solidFill>
                  <a:schemeClr val="accent3"/>
                </a:solidFill>
                <a:effectLst>
                  <a:outerShdw blurRad="38100" dist="38100" dir="2700000" algn="tl">
                    <a:srgbClr val="000000">
                      <a:alpha val="43137"/>
                    </a:srgbClr>
                  </a:outerShdw>
                </a:effectLst>
              </a:rPr>
              <a:t>mas</a:t>
            </a:r>
            <a:r>
              <a:rPr lang="en-US" sz="2800" b="1" dirty="0">
                <a:solidFill>
                  <a:schemeClr val="accent3"/>
                </a:solidFill>
                <a:effectLst>
                  <a:outerShdw blurRad="38100" dist="38100" dir="2700000" algn="tl">
                    <a:srgbClr val="000000">
                      <a:alpha val="43137"/>
                    </a:srgbClr>
                  </a:outerShdw>
                </a:effectLst>
              </a:rPr>
              <a:t> Tree?</a:t>
            </a:r>
          </a:p>
        </p:txBody>
      </p:sp>
      <p:sp>
        <p:nvSpPr>
          <p:cNvPr id="5" name="TextBox 4"/>
          <p:cNvSpPr txBox="1"/>
          <p:nvPr/>
        </p:nvSpPr>
        <p:spPr>
          <a:xfrm>
            <a:off x="3083560" y="3251697"/>
            <a:ext cx="8575040" cy="954107"/>
          </a:xfrm>
          <a:prstGeom prst="rect">
            <a:avLst/>
          </a:prstGeom>
          <a:noFill/>
        </p:spPr>
        <p:txBody>
          <a:bodyPr wrap="square" rtlCol="0">
            <a:spAutoFit/>
          </a:bodyPr>
          <a:lstStyle/>
          <a:p>
            <a:pPr>
              <a:buFont typeface="Arial" pitchFamily="34" charset="0"/>
              <a:buChar char="•"/>
            </a:pPr>
            <a:r>
              <a:rPr lang="en-US" sz="2800" dirty="0">
                <a:solidFill>
                  <a:schemeClr val="bg1"/>
                </a:solidFill>
                <a:effectLst>
                  <a:outerShdw blurRad="38100" dist="38100" dir="2700000" algn="tl">
                    <a:srgbClr val="000000">
                      <a:alpha val="43137"/>
                    </a:srgbClr>
                  </a:outerShdw>
                </a:effectLst>
              </a:rPr>
              <a:t> This tree was used as an idol (vv. 6, 10, 11, 15)</a:t>
            </a:r>
          </a:p>
          <a:p>
            <a:pPr>
              <a:buFont typeface="Arial" pitchFamily="34" charset="0"/>
              <a:buChar char="•"/>
            </a:pPr>
            <a:r>
              <a:rPr lang="en-US" sz="2800" dirty="0">
                <a:solidFill>
                  <a:schemeClr val="bg1"/>
                </a:solidFill>
                <a:effectLst>
                  <a:outerShdw blurRad="38100" dist="38100" dir="2700000" algn="tl">
                    <a:srgbClr val="000000">
                      <a:alpha val="43137"/>
                    </a:srgbClr>
                  </a:outerShdw>
                </a:effectLst>
              </a:rPr>
              <a:t> No one today worships x-</a:t>
            </a:r>
            <a:r>
              <a:rPr lang="en-US" sz="2800" dirty="0" err="1">
                <a:solidFill>
                  <a:schemeClr val="bg1"/>
                </a:solidFill>
                <a:effectLst>
                  <a:outerShdw blurRad="38100" dist="38100" dir="2700000" algn="tl">
                    <a:srgbClr val="000000">
                      <a:alpha val="43137"/>
                    </a:srgbClr>
                  </a:outerShdw>
                </a:effectLst>
              </a:rPr>
              <a:t>mas</a:t>
            </a:r>
            <a:r>
              <a:rPr lang="en-US" sz="2800" dirty="0">
                <a:solidFill>
                  <a:schemeClr val="bg1"/>
                </a:solidFill>
                <a:effectLst>
                  <a:outerShdw blurRad="38100" dist="38100" dir="2700000" algn="tl">
                    <a:srgbClr val="000000">
                      <a:alpha val="43137"/>
                    </a:srgbClr>
                  </a:outerShdw>
                </a:effectLst>
              </a:rPr>
              <a:t> tree or decorations</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amond(in)">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amond(in)">
                                      <p:cBhvr>
                                        <p:cTn id="12"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048000" y="0"/>
            <a:ext cx="7620000" cy="609600"/>
          </a:xfrm>
          <a:prstGeom prst="rect">
            <a:avLst/>
          </a:prstGeom>
          <a:noFill/>
          <a:ln w="9525">
            <a:noFill/>
            <a:miter lim="800000"/>
            <a:headEnd/>
            <a:tailEnd/>
          </a:ln>
          <a:effectLst/>
        </p:spPr>
        <p:txBody>
          <a:bodyPr wrap="none" anchor="ctr"/>
          <a:lstStyle/>
          <a:p>
            <a:pPr algn="ctr"/>
            <a:r>
              <a:rPr lang="en-US" sz="3200" b="1" dirty="0">
                <a:solidFill>
                  <a:schemeClr val="bg1"/>
                </a:solidFill>
                <a:effectLst>
                  <a:outerShdw blurRad="38100" dist="38100" dir="2700000" algn="tl">
                    <a:srgbClr val="000000">
                      <a:alpha val="43137"/>
                    </a:srgbClr>
                  </a:outerShdw>
                </a:effectLst>
                <a:latin typeface="+mj-lt"/>
              </a:rPr>
              <a:t>Non-Religious Observance</a:t>
            </a:r>
          </a:p>
        </p:txBody>
      </p:sp>
      <p:sp>
        <p:nvSpPr>
          <p:cNvPr id="3" name="TextBox 2"/>
          <p:cNvSpPr txBox="1"/>
          <p:nvPr/>
        </p:nvSpPr>
        <p:spPr>
          <a:xfrm>
            <a:off x="2438400" y="1066803"/>
            <a:ext cx="9372600" cy="2246769"/>
          </a:xfrm>
          <a:prstGeom prst="rect">
            <a:avLst/>
          </a:prstGeom>
          <a:noFill/>
        </p:spPr>
        <p:txBody>
          <a:bodyPr wrap="square" rtlCol="0">
            <a:spAutoFit/>
          </a:bodyPr>
          <a:lstStyle/>
          <a:p>
            <a:pPr marL="514350" indent="-514350">
              <a:buAutoNum type="alphaUcPeriod"/>
            </a:pPr>
            <a:r>
              <a:rPr lang="en-US" sz="2800" b="1" dirty="0">
                <a:solidFill>
                  <a:schemeClr val="accent3"/>
                </a:solidFill>
                <a:effectLst>
                  <a:outerShdw blurRad="38100" dist="38100" dir="2700000" algn="tl">
                    <a:srgbClr val="000000">
                      <a:alpha val="43137"/>
                    </a:srgbClr>
                  </a:outerShdw>
                </a:effectLst>
              </a:rPr>
              <a:t>There are some who oppose it – cannot at all</a:t>
            </a:r>
          </a:p>
          <a:p>
            <a:pPr marL="514350" indent="-514350">
              <a:buAutoNum type="alphaUcPeriod"/>
            </a:pPr>
            <a:r>
              <a:rPr lang="en-US" sz="2800" b="1" dirty="0">
                <a:solidFill>
                  <a:schemeClr val="accent3"/>
                </a:solidFill>
                <a:effectLst>
                  <a:outerShdw blurRad="38100" dist="38100" dir="2700000" algn="tl">
                    <a:srgbClr val="000000">
                      <a:alpha val="43137"/>
                    </a:srgbClr>
                  </a:outerShdw>
                </a:effectLst>
              </a:rPr>
              <a:t> Like any other holiday – Thanksgiving,  July 4</a:t>
            </a:r>
            <a:r>
              <a:rPr lang="en-US" sz="2800" b="1" baseline="30000" dirty="0">
                <a:solidFill>
                  <a:schemeClr val="accent3"/>
                </a:solidFill>
                <a:effectLst>
                  <a:outerShdw blurRad="38100" dist="38100" dir="2700000" algn="tl">
                    <a:srgbClr val="000000">
                      <a:alpha val="43137"/>
                    </a:srgbClr>
                  </a:outerShdw>
                </a:effectLst>
              </a:rPr>
              <a:t>th</a:t>
            </a:r>
            <a:r>
              <a:rPr lang="en-US" sz="2800" b="1" dirty="0">
                <a:solidFill>
                  <a:schemeClr val="accent3"/>
                </a:solidFill>
                <a:effectLst>
                  <a:outerShdw blurRad="38100" dist="38100" dir="2700000" algn="tl">
                    <a:srgbClr val="000000">
                      <a:alpha val="43137"/>
                    </a:srgbClr>
                  </a:outerShdw>
                </a:effectLst>
              </a:rPr>
              <a:t>, Memorial Day</a:t>
            </a:r>
          </a:p>
          <a:p>
            <a:pPr marL="514350" indent="-514350">
              <a:buAutoNum type="alphaUcPeriod"/>
            </a:pPr>
            <a:r>
              <a:rPr lang="en-US" sz="2800" b="1" dirty="0">
                <a:solidFill>
                  <a:schemeClr val="accent3"/>
                </a:solidFill>
                <a:effectLst>
                  <a:outerShdw blurRad="38100" dist="38100" dir="2700000" algn="tl">
                    <a:srgbClr val="000000">
                      <a:alpha val="43137"/>
                    </a:srgbClr>
                  </a:outerShdw>
                </a:effectLst>
              </a:rPr>
              <a:t> Many things Pagan in origin – lost Pagan significance</a:t>
            </a:r>
          </a:p>
          <a:p>
            <a:pPr marL="514350" indent="-514350">
              <a:buAutoNum type="alphaUcPeriod"/>
            </a:pPr>
            <a:r>
              <a:rPr lang="en-US" sz="2800" b="1" dirty="0">
                <a:solidFill>
                  <a:schemeClr val="accent3"/>
                </a:solidFill>
                <a:effectLst>
                  <a:outerShdw blurRad="38100" dist="38100" dir="2700000" algn="tl">
                    <a:srgbClr val="000000">
                      <a:alpha val="43137"/>
                    </a:srgbClr>
                  </a:outerShdw>
                </a:effectLst>
              </a:rPr>
              <a:t> Does Jer. 10 prophecy of X-</a:t>
            </a:r>
            <a:r>
              <a:rPr lang="en-US" sz="2800" b="1" dirty="0" err="1">
                <a:solidFill>
                  <a:schemeClr val="accent3"/>
                </a:solidFill>
                <a:effectLst>
                  <a:outerShdw blurRad="38100" dist="38100" dir="2700000" algn="tl">
                    <a:srgbClr val="000000">
                      <a:alpha val="43137"/>
                    </a:srgbClr>
                  </a:outerShdw>
                </a:effectLst>
              </a:rPr>
              <a:t>mas</a:t>
            </a:r>
            <a:r>
              <a:rPr lang="en-US" sz="2800" b="1" dirty="0">
                <a:solidFill>
                  <a:schemeClr val="accent3"/>
                </a:solidFill>
                <a:effectLst>
                  <a:outerShdw blurRad="38100" dist="38100" dir="2700000" algn="tl">
                    <a:srgbClr val="000000">
                      <a:alpha val="43137"/>
                    </a:srgbClr>
                  </a:outerShdw>
                </a:effectLst>
              </a:rPr>
              <a:t> Tree?</a:t>
            </a:r>
          </a:p>
          <a:p>
            <a:pPr marL="514350" indent="-514350">
              <a:buAutoNum type="alphaUcPeriod"/>
            </a:pPr>
            <a:r>
              <a:rPr lang="en-US" sz="2800" b="1" dirty="0">
                <a:solidFill>
                  <a:schemeClr val="accent3"/>
                </a:solidFill>
                <a:effectLst>
                  <a:outerShdw blurRad="38100" dist="38100" dir="2700000" algn="tl">
                    <a:srgbClr val="000000">
                      <a:alpha val="43137"/>
                    </a:srgbClr>
                  </a:outerShdw>
                </a:effectLst>
              </a:rPr>
              <a:t> We all celebrate in one way or another</a:t>
            </a:r>
          </a:p>
        </p:txBody>
      </p:sp>
      <p:sp>
        <p:nvSpPr>
          <p:cNvPr id="5" name="TextBox 4"/>
          <p:cNvSpPr txBox="1"/>
          <p:nvPr/>
        </p:nvSpPr>
        <p:spPr>
          <a:xfrm>
            <a:off x="3276600" y="3544429"/>
            <a:ext cx="7391400" cy="1815882"/>
          </a:xfrm>
          <a:prstGeom prst="rect">
            <a:avLst/>
          </a:prstGeom>
          <a:noFill/>
        </p:spPr>
        <p:txBody>
          <a:bodyPr wrap="square" rtlCol="0">
            <a:spAutoFit/>
          </a:bodyPr>
          <a:lstStyle/>
          <a:p>
            <a:pPr>
              <a:buFont typeface="Arial" pitchFamily="34" charset="0"/>
              <a:buChar char="•"/>
            </a:pPr>
            <a:r>
              <a:rPr lang="en-US" sz="2800" dirty="0">
                <a:solidFill>
                  <a:schemeClr val="bg1"/>
                </a:solidFill>
                <a:effectLst>
                  <a:outerShdw blurRad="38100" dist="38100" dir="2700000" algn="tl">
                    <a:srgbClr val="000000">
                      <a:alpha val="43137"/>
                    </a:srgbClr>
                  </a:outerShdw>
                </a:effectLst>
              </a:rPr>
              <a:t> Time off</a:t>
            </a:r>
          </a:p>
          <a:p>
            <a:pPr>
              <a:buFont typeface="Arial" pitchFamily="34" charset="0"/>
              <a:buChar char="•"/>
            </a:pPr>
            <a:r>
              <a:rPr lang="en-US" sz="2800" dirty="0">
                <a:solidFill>
                  <a:schemeClr val="bg1"/>
                </a:solidFill>
                <a:effectLst>
                  <a:outerShdw blurRad="38100" dist="38100" dir="2700000" algn="tl">
                    <a:srgbClr val="000000">
                      <a:alpha val="43137"/>
                    </a:srgbClr>
                  </a:outerShdw>
                </a:effectLst>
              </a:rPr>
              <a:t> Bonus Pay</a:t>
            </a:r>
          </a:p>
          <a:p>
            <a:pPr>
              <a:buFont typeface="Arial" pitchFamily="34" charset="0"/>
              <a:buChar char="•"/>
            </a:pPr>
            <a:r>
              <a:rPr lang="en-US" sz="2800" dirty="0">
                <a:solidFill>
                  <a:schemeClr val="bg1"/>
                </a:solidFill>
                <a:effectLst>
                  <a:outerShdw blurRad="38100" dist="38100" dir="2700000" algn="tl">
                    <a:srgbClr val="000000">
                      <a:alpha val="43137"/>
                    </a:srgbClr>
                  </a:outerShdw>
                </a:effectLst>
              </a:rPr>
              <a:t> Spend time with family</a:t>
            </a:r>
          </a:p>
          <a:p>
            <a:pPr>
              <a:buFont typeface="Arial" pitchFamily="34" charset="0"/>
              <a:buChar char="•"/>
            </a:pPr>
            <a:r>
              <a:rPr lang="en-US" sz="2800" dirty="0">
                <a:solidFill>
                  <a:schemeClr val="bg1"/>
                </a:solidFill>
                <a:effectLst>
                  <a:outerShdw blurRad="38100" dist="38100" dir="2700000" algn="tl">
                    <a:srgbClr val="000000">
                      <a:alpha val="43137"/>
                    </a:srgbClr>
                  </a:outerShdw>
                </a:effectLst>
              </a:rPr>
              <a:t> Travel</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amond(in)">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amond(in)">
                                      <p:cBhvr>
                                        <p:cTn id="12" dur="1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diamond(in)">
                                      <p:cBhvr>
                                        <p:cTn id="17" dur="1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diamond(in)">
                                      <p:cBhvr>
                                        <p:cTn id="22"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048000" y="0"/>
            <a:ext cx="7620000" cy="609600"/>
          </a:xfrm>
          <a:prstGeom prst="rect">
            <a:avLst/>
          </a:prstGeom>
          <a:noFill/>
          <a:ln w="9525">
            <a:noFill/>
            <a:miter lim="800000"/>
            <a:headEnd/>
            <a:tailEnd/>
          </a:ln>
          <a:effectLst/>
        </p:spPr>
        <p:txBody>
          <a:bodyPr wrap="none" anchor="ctr"/>
          <a:lstStyle/>
          <a:p>
            <a:pPr algn="ctr"/>
            <a:r>
              <a:rPr lang="en-US" sz="3200" b="1" dirty="0">
                <a:solidFill>
                  <a:schemeClr val="bg1"/>
                </a:solidFill>
                <a:effectLst>
                  <a:outerShdw blurRad="38100" dist="38100" dir="2700000" algn="tl">
                    <a:srgbClr val="000000">
                      <a:alpha val="43137"/>
                    </a:srgbClr>
                  </a:outerShdw>
                </a:effectLst>
                <a:latin typeface="+mj-lt"/>
              </a:rPr>
              <a:t>Non-Religious Observance</a:t>
            </a:r>
          </a:p>
        </p:txBody>
      </p:sp>
      <p:sp>
        <p:nvSpPr>
          <p:cNvPr id="3" name="TextBox 2"/>
          <p:cNvSpPr txBox="1"/>
          <p:nvPr/>
        </p:nvSpPr>
        <p:spPr>
          <a:xfrm>
            <a:off x="2438400" y="1066800"/>
            <a:ext cx="9601200" cy="2677656"/>
          </a:xfrm>
          <a:prstGeom prst="rect">
            <a:avLst/>
          </a:prstGeom>
          <a:noFill/>
        </p:spPr>
        <p:txBody>
          <a:bodyPr wrap="square" rtlCol="0">
            <a:spAutoFit/>
          </a:bodyPr>
          <a:lstStyle/>
          <a:p>
            <a:pPr marL="514350" indent="-514350">
              <a:buAutoNum type="alphaUcPeriod"/>
            </a:pPr>
            <a:r>
              <a:rPr lang="en-US" sz="2800" b="1" dirty="0">
                <a:solidFill>
                  <a:schemeClr val="accent3"/>
                </a:solidFill>
                <a:effectLst>
                  <a:outerShdw blurRad="38100" dist="38100" dir="2700000" algn="tl">
                    <a:srgbClr val="000000">
                      <a:alpha val="43137"/>
                    </a:srgbClr>
                  </a:outerShdw>
                </a:effectLst>
              </a:rPr>
              <a:t>There are some who oppose it – cannot at all</a:t>
            </a:r>
          </a:p>
          <a:p>
            <a:pPr marL="514350" indent="-514350">
              <a:buAutoNum type="alphaUcPeriod"/>
            </a:pPr>
            <a:r>
              <a:rPr lang="en-US" sz="2800" b="1" dirty="0">
                <a:solidFill>
                  <a:schemeClr val="accent3"/>
                </a:solidFill>
                <a:effectLst>
                  <a:outerShdw blurRad="38100" dist="38100" dir="2700000" algn="tl">
                    <a:srgbClr val="000000">
                      <a:alpha val="43137"/>
                    </a:srgbClr>
                  </a:outerShdw>
                </a:effectLst>
              </a:rPr>
              <a:t> Like any other holiday – Thanksgiving,  July 4</a:t>
            </a:r>
            <a:r>
              <a:rPr lang="en-US" sz="2800" b="1" baseline="30000" dirty="0">
                <a:solidFill>
                  <a:schemeClr val="accent3"/>
                </a:solidFill>
                <a:effectLst>
                  <a:outerShdw blurRad="38100" dist="38100" dir="2700000" algn="tl">
                    <a:srgbClr val="000000">
                      <a:alpha val="43137"/>
                    </a:srgbClr>
                  </a:outerShdw>
                </a:effectLst>
              </a:rPr>
              <a:t>th</a:t>
            </a:r>
            <a:r>
              <a:rPr lang="en-US" sz="2800" b="1" dirty="0">
                <a:solidFill>
                  <a:schemeClr val="accent3"/>
                </a:solidFill>
                <a:effectLst>
                  <a:outerShdw blurRad="38100" dist="38100" dir="2700000" algn="tl">
                    <a:srgbClr val="000000">
                      <a:alpha val="43137"/>
                    </a:srgbClr>
                  </a:outerShdw>
                </a:effectLst>
              </a:rPr>
              <a:t>, Memorial Day</a:t>
            </a:r>
          </a:p>
          <a:p>
            <a:pPr marL="514350" indent="-514350">
              <a:buAutoNum type="alphaUcPeriod"/>
            </a:pPr>
            <a:r>
              <a:rPr lang="en-US" sz="2800" b="1" dirty="0">
                <a:solidFill>
                  <a:schemeClr val="accent3"/>
                </a:solidFill>
                <a:effectLst>
                  <a:outerShdw blurRad="38100" dist="38100" dir="2700000" algn="tl">
                    <a:srgbClr val="000000">
                      <a:alpha val="43137"/>
                    </a:srgbClr>
                  </a:outerShdw>
                </a:effectLst>
              </a:rPr>
              <a:t> Many things Pagan in origin – lost Pagan significance</a:t>
            </a:r>
          </a:p>
          <a:p>
            <a:pPr marL="514350" indent="-514350">
              <a:buAutoNum type="alphaUcPeriod"/>
            </a:pPr>
            <a:r>
              <a:rPr lang="en-US" sz="2800" b="1" dirty="0">
                <a:solidFill>
                  <a:schemeClr val="accent3"/>
                </a:solidFill>
                <a:effectLst>
                  <a:outerShdw blurRad="38100" dist="38100" dir="2700000" algn="tl">
                    <a:srgbClr val="000000">
                      <a:alpha val="43137"/>
                    </a:srgbClr>
                  </a:outerShdw>
                </a:effectLst>
              </a:rPr>
              <a:t> Does Jer. 10 prophecy of X-</a:t>
            </a:r>
            <a:r>
              <a:rPr lang="en-US" sz="2800" b="1" dirty="0" err="1">
                <a:solidFill>
                  <a:schemeClr val="accent3"/>
                </a:solidFill>
                <a:effectLst>
                  <a:outerShdw blurRad="38100" dist="38100" dir="2700000" algn="tl">
                    <a:srgbClr val="000000">
                      <a:alpha val="43137"/>
                    </a:srgbClr>
                  </a:outerShdw>
                </a:effectLst>
              </a:rPr>
              <a:t>mas</a:t>
            </a:r>
            <a:r>
              <a:rPr lang="en-US" sz="2800" b="1" dirty="0">
                <a:solidFill>
                  <a:schemeClr val="accent3"/>
                </a:solidFill>
                <a:effectLst>
                  <a:outerShdw blurRad="38100" dist="38100" dir="2700000" algn="tl">
                    <a:srgbClr val="000000">
                      <a:alpha val="43137"/>
                    </a:srgbClr>
                  </a:outerShdw>
                </a:effectLst>
              </a:rPr>
              <a:t> Tree?</a:t>
            </a:r>
          </a:p>
          <a:p>
            <a:pPr marL="514350" indent="-514350">
              <a:buAutoNum type="alphaUcPeriod"/>
            </a:pPr>
            <a:r>
              <a:rPr lang="en-US" sz="2800" b="1" dirty="0">
                <a:solidFill>
                  <a:schemeClr val="accent3"/>
                </a:solidFill>
                <a:effectLst>
                  <a:outerShdw blurRad="38100" dist="38100" dir="2700000" algn="tl">
                    <a:srgbClr val="000000">
                      <a:alpha val="43137"/>
                    </a:srgbClr>
                  </a:outerShdw>
                </a:effectLst>
              </a:rPr>
              <a:t> We all celebrate in one way or another</a:t>
            </a:r>
          </a:p>
          <a:p>
            <a:pPr marL="514350" indent="-514350">
              <a:buAutoNum type="alphaUcPeriod"/>
            </a:pPr>
            <a:r>
              <a:rPr lang="en-US" sz="2800" b="1" dirty="0">
                <a:solidFill>
                  <a:schemeClr val="accent3"/>
                </a:solidFill>
                <a:effectLst>
                  <a:outerShdw blurRad="38100" dist="38100" dir="2700000" algn="tl">
                    <a:srgbClr val="000000">
                      <a:alpha val="43137"/>
                    </a:srgbClr>
                  </a:outerShdw>
                </a:effectLst>
              </a:rPr>
              <a:t> What it has come to mean – is neither Pagan or Religious</a:t>
            </a:r>
          </a:p>
        </p:txBody>
      </p:sp>
      <p:sp>
        <p:nvSpPr>
          <p:cNvPr id="5" name="TextBox 4"/>
          <p:cNvSpPr txBox="1"/>
          <p:nvPr/>
        </p:nvSpPr>
        <p:spPr>
          <a:xfrm>
            <a:off x="3505200" y="3886200"/>
            <a:ext cx="7467600" cy="1815882"/>
          </a:xfrm>
          <a:prstGeom prst="rect">
            <a:avLst/>
          </a:prstGeom>
          <a:noFill/>
        </p:spPr>
        <p:txBody>
          <a:bodyPr wrap="square" rtlCol="0">
            <a:spAutoFit/>
          </a:bodyPr>
          <a:lstStyle/>
          <a:p>
            <a:pPr>
              <a:buFont typeface="Arial" pitchFamily="34" charset="0"/>
              <a:buChar char="•"/>
            </a:pPr>
            <a:r>
              <a:rPr lang="en-US" sz="2800" dirty="0">
                <a:solidFill>
                  <a:schemeClr val="bg1"/>
                </a:solidFill>
                <a:effectLst>
                  <a:outerShdw blurRad="38100" dist="38100" dir="2700000" algn="tl">
                    <a:srgbClr val="000000">
                      <a:alpha val="43137"/>
                    </a:srgbClr>
                  </a:outerShdw>
                </a:effectLst>
              </a:rPr>
              <a:t> Family togetherness (food, gifts, etc.)</a:t>
            </a:r>
          </a:p>
          <a:p>
            <a:pPr>
              <a:buFont typeface="Arial" pitchFamily="34" charset="0"/>
              <a:buChar char="•"/>
            </a:pPr>
            <a:r>
              <a:rPr lang="en-US" sz="2800" dirty="0">
                <a:solidFill>
                  <a:schemeClr val="bg1"/>
                </a:solidFill>
                <a:effectLst>
                  <a:outerShdw blurRad="38100" dist="38100" dir="2700000" algn="tl">
                    <a:srgbClr val="000000">
                      <a:alpha val="43137"/>
                    </a:srgbClr>
                  </a:outerShdw>
                </a:effectLst>
              </a:rPr>
              <a:t> Shopping</a:t>
            </a:r>
          </a:p>
          <a:p>
            <a:pPr>
              <a:buFont typeface="Arial" pitchFamily="34" charset="0"/>
              <a:buChar char="•"/>
            </a:pPr>
            <a:r>
              <a:rPr lang="en-US" sz="2800" dirty="0">
                <a:solidFill>
                  <a:schemeClr val="bg1"/>
                </a:solidFill>
                <a:effectLst>
                  <a:outerShdw blurRad="38100" dist="38100" dir="2700000" algn="tl">
                    <a:srgbClr val="000000">
                      <a:alpha val="43137"/>
                    </a:srgbClr>
                  </a:outerShdw>
                </a:effectLst>
              </a:rPr>
              <a:t> Expression of love</a:t>
            </a:r>
          </a:p>
          <a:p>
            <a:pPr>
              <a:buFont typeface="Arial" pitchFamily="34" charset="0"/>
              <a:buChar char="•"/>
            </a:pPr>
            <a:r>
              <a:rPr lang="en-US" sz="2800" dirty="0">
                <a:solidFill>
                  <a:schemeClr val="bg1"/>
                </a:solidFill>
                <a:effectLst>
                  <a:outerShdw blurRad="38100" dist="38100" dir="2700000" algn="tl">
                    <a:srgbClr val="000000">
                      <a:alpha val="43137"/>
                    </a:srgbClr>
                  </a:outerShdw>
                </a:effectLst>
              </a:rPr>
              <a:t> Relaxation – Company – Parties, etc.</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amond(in)">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amond(in)">
                                      <p:cBhvr>
                                        <p:cTn id="12" dur="1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diamond(in)">
                                      <p:cBhvr>
                                        <p:cTn id="17" dur="1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diamond(in)">
                                      <p:cBhvr>
                                        <p:cTn id="22"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2895600" y="2667000"/>
            <a:ext cx="8382000" cy="3704027"/>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a:spAutoFit/>
          </a:bodyPr>
          <a:lstStyle/>
          <a:p>
            <a:pPr marL="571500" indent="-571500">
              <a:lnSpc>
                <a:spcPct val="150000"/>
              </a:lnSpc>
              <a:buAutoNum type="romanUcPeriod"/>
            </a:pPr>
            <a:r>
              <a:rPr lang="en-US" sz="3200" b="1" dirty="0">
                <a:solidFill>
                  <a:srgbClr val="C00000"/>
                </a:solidFill>
                <a:latin typeface="Comic Sans MS" pitchFamily="66" charset="0"/>
              </a:rPr>
              <a:t>Not Told When Jesus Was Born</a:t>
            </a:r>
          </a:p>
          <a:p>
            <a:pPr marL="571500" indent="-571500">
              <a:lnSpc>
                <a:spcPct val="150000"/>
              </a:lnSpc>
              <a:buAutoNum type="romanUcPeriod"/>
            </a:pPr>
            <a:r>
              <a:rPr lang="en-US" sz="3200" b="1" dirty="0">
                <a:solidFill>
                  <a:srgbClr val="C00000"/>
                </a:solidFill>
                <a:latin typeface="Comic Sans MS" pitchFamily="66" charset="0"/>
              </a:rPr>
              <a:t>Origin &amp; History of Christmas</a:t>
            </a:r>
          </a:p>
          <a:p>
            <a:pPr marL="571500" indent="-571500">
              <a:lnSpc>
                <a:spcPct val="150000"/>
              </a:lnSpc>
              <a:buAutoNum type="romanUcPeriod"/>
            </a:pPr>
            <a:r>
              <a:rPr lang="en-US" sz="3200" b="1" dirty="0">
                <a:solidFill>
                  <a:srgbClr val="C00000"/>
                </a:solidFill>
                <a:latin typeface="Comic Sans MS" pitchFamily="66" charset="0"/>
              </a:rPr>
              <a:t> Why Don’t Observe It Religiously</a:t>
            </a:r>
          </a:p>
          <a:p>
            <a:pPr marL="571500" indent="-571500">
              <a:lnSpc>
                <a:spcPct val="150000"/>
              </a:lnSpc>
              <a:buAutoNum type="romanUcPeriod"/>
            </a:pPr>
            <a:r>
              <a:rPr lang="en-US" sz="3200" b="1" dirty="0">
                <a:solidFill>
                  <a:srgbClr val="C00000"/>
                </a:solidFill>
                <a:latin typeface="Comic Sans MS" pitchFamily="66" charset="0"/>
              </a:rPr>
              <a:t>Non-Religious Observance</a:t>
            </a:r>
          </a:p>
          <a:p>
            <a:pPr marL="571500" indent="-571500">
              <a:lnSpc>
                <a:spcPct val="150000"/>
              </a:lnSpc>
              <a:buAutoNum type="romanUcPeriod"/>
            </a:pPr>
            <a:r>
              <a:rPr lang="en-US" sz="3200" b="1" dirty="0">
                <a:solidFill>
                  <a:schemeClr val="bg1"/>
                </a:solidFill>
                <a:latin typeface="Comic Sans MS" pitchFamily="66" charset="0"/>
              </a:rPr>
              <a:t>Supporting Salvation Army</a:t>
            </a: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D3076E0-DE9A-2EE0-047D-FB88B577AA08}"/>
              </a:ext>
            </a:extLst>
          </p:cNvPr>
          <p:cNvSpPr txBox="1"/>
          <p:nvPr/>
        </p:nvSpPr>
        <p:spPr>
          <a:xfrm>
            <a:off x="2971800" y="637530"/>
            <a:ext cx="7162800" cy="523220"/>
          </a:xfrm>
          <a:prstGeom prst="rect">
            <a:avLst/>
          </a:prstGeom>
          <a:noFill/>
        </p:spPr>
        <p:txBody>
          <a:bodyPr wrap="square" rtlCol="0">
            <a:spAutoFit/>
          </a:bodyPr>
          <a:lstStyle/>
          <a:p>
            <a:pPr marL="342900" indent="-342900">
              <a:buFont typeface="+mj-lt"/>
              <a:buAutoNum type="alphaUcPeriod"/>
            </a:pPr>
            <a:r>
              <a:rPr lang="en-US" sz="2800" dirty="0">
                <a:solidFill>
                  <a:schemeClr val="bg1"/>
                </a:solidFill>
              </a:rPr>
              <a:t>It is a church – a religious organization</a:t>
            </a:r>
          </a:p>
        </p:txBody>
      </p:sp>
      <p:sp>
        <p:nvSpPr>
          <p:cNvPr id="3" name="Rectangle 2">
            <a:extLst>
              <a:ext uri="{FF2B5EF4-FFF2-40B4-BE49-F238E27FC236}">
                <a16:creationId xmlns:a16="http://schemas.microsoft.com/office/drawing/2014/main" id="{4EF0A16E-C3B7-6214-08B7-498EA0550851}"/>
              </a:ext>
            </a:extLst>
          </p:cNvPr>
          <p:cNvSpPr>
            <a:spLocks noChangeArrowheads="1"/>
          </p:cNvSpPr>
          <p:nvPr/>
        </p:nvSpPr>
        <p:spPr bwMode="auto">
          <a:xfrm>
            <a:off x="3048000" y="0"/>
            <a:ext cx="7620000" cy="609600"/>
          </a:xfrm>
          <a:prstGeom prst="rect">
            <a:avLst/>
          </a:prstGeom>
          <a:noFill/>
          <a:ln w="9525">
            <a:noFill/>
            <a:miter lim="800000"/>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Rounded MT Bold"/>
                <a:ea typeface="+mn-ea"/>
                <a:cs typeface="+mn-cs"/>
              </a:rPr>
              <a:t>Supporting the Salvation Army</a:t>
            </a:r>
          </a:p>
        </p:txBody>
      </p:sp>
    </p:spTree>
    <p:extLst>
      <p:ext uri="{BB962C8B-B14F-4D97-AF65-F5344CB8AC3E}">
        <p14:creationId xmlns:p14="http://schemas.microsoft.com/office/powerpoint/2010/main" val="2033265494"/>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Salvation Army always needs you': Clarksburg church outreaches ...">
            <a:extLst>
              <a:ext uri="{FF2B5EF4-FFF2-40B4-BE49-F238E27FC236}">
                <a16:creationId xmlns:a16="http://schemas.microsoft.com/office/drawing/2014/main" id="{09638852-6CD5-B545-517C-4107FFAF8D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01362"/>
            <a:ext cx="10058400" cy="6655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1273676"/>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he Tight Tan Slacks of Dezso Ban: The &quot;Hurt Me&quot; Arm Training Circuit ...">
            <a:extLst>
              <a:ext uri="{FF2B5EF4-FFF2-40B4-BE49-F238E27FC236}">
                <a16:creationId xmlns:a16="http://schemas.microsoft.com/office/drawing/2014/main" id="{5874667C-F355-4952-1CBD-C88210C6B3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990600"/>
            <a:ext cx="4980214"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1550783"/>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alvation Army | Brad Clinesmith | Flickr">
            <a:extLst>
              <a:ext uri="{FF2B5EF4-FFF2-40B4-BE49-F238E27FC236}">
                <a16:creationId xmlns:a16="http://schemas.microsoft.com/office/drawing/2014/main" id="{9D845D5C-240C-754D-F219-3A1DDF7380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09725"/>
            <a:ext cx="5479744" cy="3638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1333132"/>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61538A-0AE7-91D2-1315-99F5D1885673}"/>
              </a:ext>
            </a:extLst>
          </p:cNvPr>
          <p:cNvPicPr>
            <a:picLocks noChangeAspect="1"/>
          </p:cNvPicPr>
          <p:nvPr/>
        </p:nvPicPr>
        <p:blipFill>
          <a:blip r:embed="rId2"/>
          <a:stretch>
            <a:fillRect/>
          </a:stretch>
        </p:blipFill>
        <p:spPr>
          <a:xfrm>
            <a:off x="86282" y="229723"/>
            <a:ext cx="12019436" cy="6398553"/>
          </a:xfrm>
          <a:prstGeom prst="rect">
            <a:avLst/>
          </a:prstGeom>
        </p:spPr>
      </p:pic>
    </p:spTree>
    <p:extLst>
      <p:ext uri="{BB962C8B-B14F-4D97-AF65-F5344CB8AC3E}">
        <p14:creationId xmlns:p14="http://schemas.microsoft.com/office/powerpoint/2010/main" val="1865185972"/>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D3076E0-DE9A-2EE0-047D-FB88B577AA08}"/>
              </a:ext>
            </a:extLst>
          </p:cNvPr>
          <p:cNvSpPr txBox="1"/>
          <p:nvPr/>
        </p:nvSpPr>
        <p:spPr>
          <a:xfrm>
            <a:off x="2971800" y="637530"/>
            <a:ext cx="7162800" cy="1169551"/>
          </a:xfrm>
          <a:prstGeom prst="rect">
            <a:avLst/>
          </a:prstGeom>
          <a:noFill/>
        </p:spPr>
        <p:txBody>
          <a:bodyPr wrap="square" rtlCol="0">
            <a:spAutoFit/>
          </a:bodyPr>
          <a:lstStyle/>
          <a:p>
            <a:pPr marL="342900" indent="-342900">
              <a:buFont typeface="+mj-lt"/>
              <a:buAutoNum type="alphaUcPeriod"/>
            </a:pPr>
            <a:r>
              <a:rPr lang="en-US" sz="2800" dirty="0">
                <a:solidFill>
                  <a:schemeClr val="bg1"/>
                </a:solidFill>
              </a:rPr>
              <a:t>It is a church – a religious organization</a:t>
            </a:r>
          </a:p>
          <a:p>
            <a:pPr marL="342900" indent="-342900">
              <a:buFont typeface="+mj-lt"/>
              <a:buAutoNum type="alphaUcPeriod"/>
            </a:pPr>
            <a:endParaRPr lang="en-US" sz="1400" dirty="0">
              <a:solidFill>
                <a:schemeClr val="bg1"/>
              </a:solidFill>
            </a:endParaRPr>
          </a:p>
          <a:p>
            <a:pPr marL="342900" indent="-342900">
              <a:buFont typeface="+mj-lt"/>
              <a:buAutoNum type="alphaUcPeriod"/>
            </a:pPr>
            <a:r>
              <a:rPr lang="en-US" sz="2800" dirty="0">
                <a:solidFill>
                  <a:schemeClr val="bg1"/>
                </a:solidFill>
              </a:rPr>
              <a:t>Have worship services</a:t>
            </a:r>
          </a:p>
        </p:txBody>
      </p:sp>
      <p:sp>
        <p:nvSpPr>
          <p:cNvPr id="3" name="Rectangle 2">
            <a:extLst>
              <a:ext uri="{FF2B5EF4-FFF2-40B4-BE49-F238E27FC236}">
                <a16:creationId xmlns:a16="http://schemas.microsoft.com/office/drawing/2014/main" id="{89D3C33B-EE44-3BC6-F75C-5029504F7BC2}"/>
              </a:ext>
            </a:extLst>
          </p:cNvPr>
          <p:cNvSpPr>
            <a:spLocks noChangeArrowheads="1"/>
          </p:cNvSpPr>
          <p:nvPr/>
        </p:nvSpPr>
        <p:spPr bwMode="auto">
          <a:xfrm>
            <a:off x="3048000" y="0"/>
            <a:ext cx="7620000" cy="609600"/>
          </a:xfrm>
          <a:prstGeom prst="rect">
            <a:avLst/>
          </a:prstGeom>
          <a:noFill/>
          <a:ln w="9525">
            <a:noFill/>
            <a:miter lim="800000"/>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Rounded MT Bold"/>
                <a:ea typeface="+mn-ea"/>
                <a:cs typeface="+mn-cs"/>
              </a:rPr>
              <a:t>Supporting the Salvation Army</a:t>
            </a:r>
          </a:p>
        </p:txBody>
      </p:sp>
    </p:spTree>
    <p:extLst>
      <p:ext uri="{BB962C8B-B14F-4D97-AF65-F5344CB8AC3E}">
        <p14:creationId xmlns:p14="http://schemas.microsoft.com/office/powerpoint/2010/main" val="455747637"/>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217737-3E30-F7A5-206E-0C029945DCED}"/>
              </a:ext>
            </a:extLst>
          </p:cNvPr>
          <p:cNvPicPr>
            <a:picLocks noChangeAspect="1"/>
          </p:cNvPicPr>
          <p:nvPr/>
        </p:nvPicPr>
        <p:blipFill>
          <a:blip r:embed="rId2"/>
          <a:stretch>
            <a:fillRect/>
          </a:stretch>
        </p:blipFill>
        <p:spPr>
          <a:xfrm>
            <a:off x="0" y="316560"/>
            <a:ext cx="12192000" cy="6224880"/>
          </a:xfrm>
          <a:prstGeom prst="rect">
            <a:avLst/>
          </a:prstGeom>
        </p:spPr>
      </p:pic>
    </p:spTree>
    <p:extLst>
      <p:ext uri="{BB962C8B-B14F-4D97-AF65-F5344CB8AC3E}">
        <p14:creationId xmlns:p14="http://schemas.microsoft.com/office/powerpoint/2010/main" val="1398011672"/>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580928-A399-9817-BA57-23014F831540}"/>
              </a:ext>
            </a:extLst>
          </p:cNvPr>
          <p:cNvPicPr>
            <a:picLocks noChangeAspect="1"/>
          </p:cNvPicPr>
          <p:nvPr/>
        </p:nvPicPr>
        <p:blipFill>
          <a:blip r:embed="rId2"/>
          <a:stretch>
            <a:fillRect/>
          </a:stretch>
        </p:blipFill>
        <p:spPr>
          <a:xfrm>
            <a:off x="152400" y="457200"/>
            <a:ext cx="12121955" cy="3886200"/>
          </a:xfrm>
          <a:prstGeom prst="rect">
            <a:avLst/>
          </a:prstGeom>
        </p:spPr>
      </p:pic>
    </p:spTree>
    <p:extLst>
      <p:ext uri="{BB962C8B-B14F-4D97-AF65-F5344CB8AC3E}">
        <p14:creationId xmlns:p14="http://schemas.microsoft.com/office/powerpoint/2010/main" val="2237596315"/>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 worship service in New Zealand">
            <a:extLst>
              <a:ext uri="{FF2B5EF4-FFF2-40B4-BE49-F238E27FC236}">
                <a16:creationId xmlns:a16="http://schemas.microsoft.com/office/drawing/2014/main" id="{4CECF2DF-7859-B7FF-2733-A14C022472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364246"/>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D3076E0-DE9A-2EE0-047D-FB88B577AA08}"/>
              </a:ext>
            </a:extLst>
          </p:cNvPr>
          <p:cNvSpPr txBox="1"/>
          <p:nvPr/>
        </p:nvSpPr>
        <p:spPr>
          <a:xfrm>
            <a:off x="2971800" y="637530"/>
            <a:ext cx="7162800" cy="1815882"/>
          </a:xfrm>
          <a:prstGeom prst="rect">
            <a:avLst/>
          </a:prstGeom>
          <a:noFill/>
        </p:spPr>
        <p:txBody>
          <a:bodyPr wrap="square" rtlCol="0">
            <a:spAutoFit/>
          </a:bodyPr>
          <a:lstStyle/>
          <a:p>
            <a:pPr marL="342900" indent="-342900">
              <a:buFont typeface="+mj-lt"/>
              <a:buAutoNum type="alphaUcPeriod"/>
            </a:pPr>
            <a:r>
              <a:rPr lang="en-US" sz="2800" dirty="0">
                <a:solidFill>
                  <a:schemeClr val="bg1"/>
                </a:solidFill>
              </a:rPr>
              <a:t>It is a church – a religious organization</a:t>
            </a:r>
          </a:p>
          <a:p>
            <a:pPr marL="342900" indent="-342900">
              <a:buFont typeface="+mj-lt"/>
              <a:buAutoNum type="alphaUcPeriod"/>
            </a:pPr>
            <a:endParaRPr lang="en-US" sz="1400" dirty="0">
              <a:solidFill>
                <a:schemeClr val="bg1"/>
              </a:solidFill>
            </a:endParaRPr>
          </a:p>
          <a:p>
            <a:pPr marL="342900" indent="-342900">
              <a:buFont typeface="+mj-lt"/>
              <a:buAutoNum type="alphaUcPeriod"/>
            </a:pPr>
            <a:r>
              <a:rPr lang="en-US" sz="2800" dirty="0">
                <a:solidFill>
                  <a:schemeClr val="bg1"/>
                </a:solidFill>
              </a:rPr>
              <a:t>Have worship services</a:t>
            </a:r>
          </a:p>
          <a:p>
            <a:pPr marL="342900" indent="-342900">
              <a:buFont typeface="+mj-lt"/>
              <a:buAutoNum type="alphaUcPeriod"/>
            </a:pPr>
            <a:endParaRPr lang="en-US" sz="1400" dirty="0">
              <a:solidFill>
                <a:schemeClr val="bg1"/>
              </a:solidFill>
            </a:endParaRPr>
          </a:p>
          <a:p>
            <a:pPr marL="342900" indent="-342900">
              <a:buFont typeface="+mj-lt"/>
              <a:buAutoNum type="alphaUcPeriod"/>
            </a:pPr>
            <a:r>
              <a:rPr lang="en-US" sz="2800" dirty="0">
                <a:solidFill>
                  <a:schemeClr val="bg1"/>
                </a:solidFill>
              </a:rPr>
              <a:t>Teach false doctrine</a:t>
            </a:r>
          </a:p>
        </p:txBody>
      </p:sp>
      <p:sp>
        <p:nvSpPr>
          <p:cNvPr id="3" name="Rectangle 2">
            <a:extLst>
              <a:ext uri="{FF2B5EF4-FFF2-40B4-BE49-F238E27FC236}">
                <a16:creationId xmlns:a16="http://schemas.microsoft.com/office/drawing/2014/main" id="{66F085A8-6F81-AC52-4024-7413C23C62C4}"/>
              </a:ext>
            </a:extLst>
          </p:cNvPr>
          <p:cNvSpPr>
            <a:spLocks noChangeArrowheads="1"/>
          </p:cNvSpPr>
          <p:nvPr/>
        </p:nvSpPr>
        <p:spPr bwMode="auto">
          <a:xfrm>
            <a:off x="3048000" y="0"/>
            <a:ext cx="7620000" cy="609600"/>
          </a:xfrm>
          <a:prstGeom prst="rect">
            <a:avLst/>
          </a:prstGeom>
          <a:noFill/>
          <a:ln w="9525">
            <a:noFill/>
            <a:miter lim="800000"/>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Rounded MT Bold"/>
                <a:ea typeface="+mn-ea"/>
                <a:cs typeface="+mn-cs"/>
              </a:rPr>
              <a:t>Supporting the Salvation Army</a:t>
            </a:r>
          </a:p>
        </p:txBody>
      </p:sp>
    </p:spTree>
    <p:extLst>
      <p:ext uri="{BB962C8B-B14F-4D97-AF65-F5344CB8AC3E}">
        <p14:creationId xmlns:p14="http://schemas.microsoft.com/office/powerpoint/2010/main" val="432326997"/>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3C7846-A1B8-1C2E-1DD9-B66AAF137765}"/>
              </a:ext>
            </a:extLst>
          </p:cNvPr>
          <p:cNvPicPr>
            <a:picLocks noChangeAspect="1"/>
          </p:cNvPicPr>
          <p:nvPr/>
        </p:nvPicPr>
        <p:blipFill>
          <a:blip r:embed="rId2"/>
          <a:stretch>
            <a:fillRect/>
          </a:stretch>
        </p:blipFill>
        <p:spPr>
          <a:xfrm>
            <a:off x="152400" y="527672"/>
            <a:ext cx="11887200" cy="5796928"/>
          </a:xfrm>
          <a:prstGeom prst="rect">
            <a:avLst/>
          </a:prstGeom>
        </p:spPr>
      </p:pic>
      <p:sp>
        <p:nvSpPr>
          <p:cNvPr id="4" name="Rectangle 3">
            <a:extLst>
              <a:ext uri="{FF2B5EF4-FFF2-40B4-BE49-F238E27FC236}">
                <a16:creationId xmlns:a16="http://schemas.microsoft.com/office/drawing/2014/main" id="{A7AEEAE3-A536-617A-55BA-F293C6E851D9}"/>
              </a:ext>
            </a:extLst>
          </p:cNvPr>
          <p:cNvSpPr/>
          <p:nvPr/>
        </p:nvSpPr>
        <p:spPr>
          <a:xfrm>
            <a:off x="381000" y="3429000"/>
            <a:ext cx="10668000" cy="533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B31C35F-C097-9FF1-E73E-8E7A69A25AA3}"/>
              </a:ext>
            </a:extLst>
          </p:cNvPr>
          <p:cNvSpPr/>
          <p:nvPr/>
        </p:nvSpPr>
        <p:spPr>
          <a:xfrm>
            <a:off x="381000" y="4267200"/>
            <a:ext cx="9753600" cy="533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1495246"/>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alvation Army Says Donations Urgently Needed - ButlerRadio.com ...">
            <a:extLst>
              <a:ext uri="{FF2B5EF4-FFF2-40B4-BE49-F238E27FC236}">
                <a16:creationId xmlns:a16="http://schemas.microsoft.com/office/drawing/2014/main" id="{ADEB9AEC-6D8E-1142-3A31-AA8CF2B74F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304800"/>
            <a:ext cx="4514850" cy="23812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502B996-DA1C-0F0B-3057-1C9F1244A311}"/>
              </a:ext>
            </a:extLst>
          </p:cNvPr>
          <p:cNvSpPr txBox="1"/>
          <p:nvPr/>
        </p:nvSpPr>
        <p:spPr>
          <a:xfrm>
            <a:off x="2133600" y="464373"/>
            <a:ext cx="5486400" cy="1723549"/>
          </a:xfrm>
          <a:prstGeom prst="rect">
            <a:avLst/>
          </a:prstGeom>
          <a:noFill/>
        </p:spPr>
        <p:txBody>
          <a:bodyPr wrap="square" rtlCol="0">
            <a:spAutoFit/>
          </a:bodyPr>
          <a:lstStyle/>
          <a:p>
            <a:pPr algn="ctr"/>
            <a:r>
              <a:rPr lang="en-US" sz="3200" dirty="0">
                <a:solidFill>
                  <a:schemeClr val="accent2"/>
                </a:solidFill>
                <a:effectLst>
                  <a:outerShdw blurRad="38100" dist="38100" dir="2700000" algn="tl">
                    <a:srgbClr val="000000">
                      <a:alpha val="43137"/>
                    </a:srgbClr>
                  </a:outerShdw>
                </a:effectLst>
              </a:rPr>
              <a:t>Can I Give to the Salvation Army’s Red Kettle?</a:t>
            </a:r>
          </a:p>
          <a:p>
            <a:pPr algn="ctr"/>
            <a:endParaRPr lang="en-US" sz="1000" dirty="0">
              <a:solidFill>
                <a:schemeClr val="accent2"/>
              </a:solidFill>
              <a:effectLst>
                <a:outerShdw blurRad="38100" dist="38100" dir="2700000" algn="tl">
                  <a:srgbClr val="000000">
                    <a:alpha val="43137"/>
                  </a:srgbClr>
                </a:outerShdw>
              </a:effectLst>
            </a:endParaRPr>
          </a:p>
          <a:p>
            <a:pPr algn="ctr"/>
            <a:r>
              <a:rPr lang="en-US" sz="3200" dirty="0">
                <a:solidFill>
                  <a:schemeClr val="accent2"/>
                </a:solidFill>
                <a:effectLst>
                  <a:outerShdw blurRad="38100" dist="38100" dir="2700000" algn="tl">
                    <a:srgbClr val="000000">
                      <a:alpha val="43137"/>
                    </a:srgbClr>
                  </a:outerShdw>
                </a:effectLst>
              </a:rPr>
              <a:t>Can I Volunteer to Ring Their Bell?</a:t>
            </a:r>
          </a:p>
        </p:txBody>
      </p:sp>
      <p:sp>
        <p:nvSpPr>
          <p:cNvPr id="3" name="TextBox 2">
            <a:extLst>
              <a:ext uri="{FF2B5EF4-FFF2-40B4-BE49-F238E27FC236}">
                <a16:creationId xmlns:a16="http://schemas.microsoft.com/office/drawing/2014/main" id="{1FBA9FF8-29B3-C6A2-0383-BD68B12BA6AB}"/>
              </a:ext>
            </a:extLst>
          </p:cNvPr>
          <p:cNvSpPr txBox="1"/>
          <p:nvPr/>
        </p:nvSpPr>
        <p:spPr>
          <a:xfrm>
            <a:off x="2514600" y="3200400"/>
            <a:ext cx="8763000" cy="2596160"/>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2800" dirty="0">
                <a:solidFill>
                  <a:schemeClr val="bg1"/>
                </a:solidFill>
              </a:rPr>
              <a:t>It would be supporting an erroneous church</a:t>
            </a:r>
          </a:p>
          <a:p>
            <a:pPr marL="457200" indent="-457200">
              <a:lnSpc>
                <a:spcPct val="150000"/>
              </a:lnSpc>
              <a:buFont typeface="Arial" panose="020B0604020202020204" pitchFamily="34" charset="0"/>
              <a:buChar char="•"/>
            </a:pPr>
            <a:r>
              <a:rPr lang="en-US" sz="2800" dirty="0">
                <a:solidFill>
                  <a:schemeClr val="bg1"/>
                </a:solidFill>
              </a:rPr>
              <a:t>It would be supporting false doctrine</a:t>
            </a:r>
          </a:p>
          <a:p>
            <a:pPr marL="457200" indent="-457200">
              <a:lnSpc>
                <a:spcPct val="150000"/>
              </a:lnSpc>
              <a:buFont typeface="Arial" panose="020B0604020202020204" pitchFamily="34" charset="0"/>
              <a:buChar char="•"/>
            </a:pPr>
            <a:r>
              <a:rPr lang="en-US" sz="2800" dirty="0">
                <a:solidFill>
                  <a:schemeClr val="bg1"/>
                </a:solidFill>
              </a:rPr>
              <a:t>It would be supporting false worship</a:t>
            </a:r>
          </a:p>
          <a:p>
            <a:pPr marL="457200" indent="-457200">
              <a:lnSpc>
                <a:spcPct val="150000"/>
              </a:lnSpc>
              <a:buFont typeface="Arial" panose="020B0604020202020204" pitchFamily="34" charset="0"/>
              <a:buChar char="•"/>
            </a:pPr>
            <a:r>
              <a:rPr lang="en-US" sz="2800" dirty="0">
                <a:solidFill>
                  <a:schemeClr val="bg1"/>
                </a:solidFill>
              </a:rPr>
              <a:t>Could I give to or help raise money for the Catholic church?</a:t>
            </a:r>
          </a:p>
        </p:txBody>
      </p:sp>
    </p:spTree>
    <p:extLst>
      <p:ext uri="{BB962C8B-B14F-4D97-AF65-F5344CB8AC3E}">
        <p14:creationId xmlns:p14="http://schemas.microsoft.com/office/powerpoint/2010/main" val="498353417"/>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a:extLst>
              <a:ext uri="{FF2B5EF4-FFF2-40B4-BE49-F238E27FC236}">
                <a16:creationId xmlns:a16="http://schemas.microsoft.com/office/drawing/2014/main" id="{61EBB5EE-A6C7-553D-37B0-95D42AD86C36}"/>
              </a:ext>
            </a:extLst>
          </p:cNvPr>
          <p:cNvSpPr txBox="1">
            <a:spLocks noChangeArrowheads="1"/>
          </p:cNvSpPr>
          <p:nvPr/>
        </p:nvSpPr>
        <p:spPr bwMode="auto">
          <a:xfrm>
            <a:off x="2895600" y="2667000"/>
            <a:ext cx="8382000" cy="3704027"/>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a:spAutoFit/>
          </a:bodyPr>
          <a:lstStyle/>
          <a:p>
            <a:pPr marL="571500" indent="-571500">
              <a:lnSpc>
                <a:spcPct val="150000"/>
              </a:lnSpc>
              <a:buAutoNum type="romanUcPeriod"/>
            </a:pPr>
            <a:r>
              <a:rPr lang="en-US" sz="3200" b="1" dirty="0">
                <a:solidFill>
                  <a:schemeClr val="bg1"/>
                </a:solidFill>
                <a:latin typeface="Comic Sans MS" pitchFamily="66" charset="0"/>
              </a:rPr>
              <a:t>Not Told When Jesus Was Born</a:t>
            </a:r>
          </a:p>
          <a:p>
            <a:pPr marL="571500" indent="-571500">
              <a:lnSpc>
                <a:spcPct val="150000"/>
              </a:lnSpc>
              <a:buAutoNum type="romanUcPeriod"/>
            </a:pPr>
            <a:r>
              <a:rPr lang="en-US" sz="3200" b="1" dirty="0">
                <a:solidFill>
                  <a:schemeClr val="bg1"/>
                </a:solidFill>
                <a:latin typeface="Comic Sans MS" pitchFamily="66" charset="0"/>
              </a:rPr>
              <a:t>Origin &amp; History of Christmas</a:t>
            </a:r>
          </a:p>
          <a:p>
            <a:pPr marL="571500" indent="-571500">
              <a:lnSpc>
                <a:spcPct val="150000"/>
              </a:lnSpc>
              <a:buAutoNum type="romanUcPeriod"/>
            </a:pPr>
            <a:r>
              <a:rPr lang="en-US" sz="3200" b="1" dirty="0">
                <a:solidFill>
                  <a:schemeClr val="bg1"/>
                </a:solidFill>
                <a:latin typeface="Comic Sans MS" pitchFamily="66" charset="0"/>
              </a:rPr>
              <a:t> Why Don’t Observe It Religiously</a:t>
            </a:r>
          </a:p>
          <a:p>
            <a:pPr marL="571500" indent="-571500">
              <a:lnSpc>
                <a:spcPct val="150000"/>
              </a:lnSpc>
              <a:buAutoNum type="romanUcPeriod"/>
            </a:pPr>
            <a:r>
              <a:rPr lang="en-US" sz="3200" b="1" dirty="0">
                <a:solidFill>
                  <a:schemeClr val="bg1"/>
                </a:solidFill>
                <a:latin typeface="Comic Sans MS" pitchFamily="66" charset="0"/>
              </a:rPr>
              <a:t>Non-Religious Observance</a:t>
            </a:r>
          </a:p>
          <a:p>
            <a:pPr marL="571500" indent="-571500">
              <a:lnSpc>
                <a:spcPct val="150000"/>
              </a:lnSpc>
              <a:buAutoNum type="romanUcPeriod"/>
            </a:pPr>
            <a:r>
              <a:rPr lang="en-US" sz="3200" b="1" dirty="0">
                <a:solidFill>
                  <a:schemeClr val="bg1"/>
                </a:solidFill>
                <a:latin typeface="Comic Sans MS" pitchFamily="66" charset="0"/>
              </a:rPr>
              <a:t>Supporting Salvation Army</a:t>
            </a:r>
          </a:p>
        </p:txBody>
      </p:sp>
    </p:spTree>
    <p:extLst>
      <p:ext uri="{BB962C8B-B14F-4D97-AF65-F5344CB8AC3E}">
        <p14:creationId xmlns:p14="http://schemas.microsoft.com/office/powerpoint/2010/main" val="2831823337"/>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theme/theme1.xml><?xml version="1.0" encoding="utf-8"?>
<a:theme xmlns:a="http://schemas.openxmlformats.org/drawingml/2006/main" name="Office Theme">
  <a:themeElements>
    <a:clrScheme name="Custom 1">
      <a:dk1>
        <a:srgbClr val="000000"/>
      </a:dk1>
      <a:lt1>
        <a:srgbClr val="FFFFFF"/>
      </a:lt1>
      <a:dk2>
        <a:srgbClr val="000000"/>
      </a:dk2>
      <a:lt2>
        <a:srgbClr val="EEECE1"/>
      </a:lt2>
      <a:accent1>
        <a:srgbClr val="FFFFCC"/>
      </a:accent1>
      <a:accent2>
        <a:srgbClr val="FFFF99"/>
      </a:accent2>
      <a:accent3>
        <a:srgbClr val="FFFF66"/>
      </a:accent3>
      <a:accent4>
        <a:srgbClr val="FFFF00"/>
      </a:accent4>
      <a:accent5>
        <a:srgbClr val="4BACC6"/>
      </a:accent5>
      <a:accent6>
        <a:srgbClr val="F79646"/>
      </a:accent6>
      <a:hlink>
        <a:srgbClr val="0000FF"/>
      </a:hlink>
      <a:folHlink>
        <a:srgbClr val="800080"/>
      </a:folHlink>
    </a:clrScheme>
    <a:fontScheme name="Arial">
      <a:majorFont>
        <a:latin typeface="Arial Rounded MT Bold"/>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3532</TotalTime>
  <Words>2715</Words>
  <Application>Microsoft Office PowerPoint</Application>
  <PresentationFormat>Widescreen</PresentationFormat>
  <Paragraphs>253</Paragraphs>
  <Slides>49</Slides>
  <Notes>5</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9" baseType="lpstr">
      <vt:lpstr>Arial Narrow</vt:lpstr>
      <vt:lpstr>Times New Roman</vt:lpstr>
      <vt:lpstr>Arial Rounded MT Bold</vt:lpstr>
      <vt:lpstr>Calibri</vt:lpstr>
      <vt:lpstr>Arial</vt:lpstr>
      <vt:lpstr>Comic Sans MS</vt:lpstr>
      <vt:lpstr>Wingdings</vt:lpstr>
      <vt:lpstr>DomCasual</vt:lpstr>
      <vt:lpstr>Office Theme</vt:lpstr>
      <vt:lpstr>Clip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61</cp:revision>
  <cp:lastPrinted>2023-12-10T21:15:24Z</cp:lastPrinted>
  <dcterms:created xsi:type="dcterms:W3CDTF">2007-12-06T21:20:07Z</dcterms:created>
  <dcterms:modified xsi:type="dcterms:W3CDTF">2023-12-10T21:19:32Z</dcterms:modified>
</cp:coreProperties>
</file>