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6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7" r:id="rId29"/>
    <p:sldId id="30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49"/>
    <p:restoredTop sz="95884"/>
  </p:normalViewPr>
  <p:slideViewPr>
    <p:cSldViewPr snapToGrid="0">
      <p:cViewPr varScale="1">
        <p:scale>
          <a:sx n="128" d="100"/>
          <a:sy n="128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7CDFC-6558-1051-E88B-4029F139A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3E535-EB4D-604E-7EE0-B869FF94ED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D0AC0-9591-6F72-DF66-D87A09F6E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50167-71AA-C453-A173-66D4CEF6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CF582-BD6F-310A-FEB8-C14263218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97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3555E-1B11-0CCE-C483-5E5949896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FC593-7B56-1FAA-29CE-280639B36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C7249-7E17-F266-D29C-0ADF965C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27A70-90D4-65D4-B884-83C23770A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6E29F-1543-E596-99CA-56FCEEC0C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8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84D30-260E-A322-ABB2-01F84233C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97202-8CCA-4D46-3F57-4F896C4D1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0FC1B-175E-1B29-6C0E-43B74CB2B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F260B-1D40-D503-6372-19F2D231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CA270-57FF-ED41-4737-D886D8F93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39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69B2A-4D18-80D6-9E3D-64C2A381D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F0A7F-1C88-EDE9-9E8C-B81E90AB46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0E3CA-16EB-E112-F4B1-F70B9C2DB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9404D5-69CC-D265-FDC6-BD01DDC4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8D823-BA6B-4207-3C4F-BB88956A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BE732-BAD3-DF01-E7EB-F300C3646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64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1B659-9714-0E9F-8990-370068546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F5428-449F-7899-8C9B-A9B9136A2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E7339D-2E4B-3E78-2A53-4BC583A54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C2FA0B-9B44-38D3-0075-7762FCE8E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8AA3B2-E8E6-5ACE-E13C-E1FEB8B6D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5D571C-4871-F561-E069-33D252702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65F47E-7C89-53BB-B2E0-980C09DA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8DD897-1022-12D3-CB14-9FAACE57B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4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A64F9-BCF4-9079-CE9D-2B15337E0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B34064-7EA1-526A-90D8-1CBE27C9E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82A0E1-8348-3CDC-AF9B-A2EF8C1E6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87F5F-40DC-F600-AB8B-35A49ED9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04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5020EE-2487-C96D-6AE6-01FBA2F40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75556A-3A11-3764-514C-E9CC7AEF1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02784-BA7A-D4ED-8264-9917675D2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73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17786-ED70-78DB-71AD-3F2730EFA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AE3A4-BC4A-706F-7F97-D8C284834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0CA8B-34CC-6AAF-9D1E-FD56B48D7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8E089-C48B-7B0B-E771-B6BDA543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CE174-2974-E0E8-F65E-30E081D20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A321E9-CF7B-1EFF-B50D-40BF68566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4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99107-AA8C-361F-47D9-115E1F6EE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E16F2D-669E-6AB0-47D1-4CF5603EDF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C2D53-A237-4C2A-24B6-2397BA6C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38B82-0D31-8349-F789-7E35DE3A1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3746BD-53C1-81F2-A7CC-47128281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8DD246-ACAC-8534-6DC9-DB70D18A2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39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75328-50B6-27CE-4AB5-69E515F63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A95570-E534-7310-A2BB-D090C9121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5CE0B-7159-9586-D955-173448A43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69267-10F5-2CED-3CF6-77791CC39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52B35-975F-CC2E-45B0-B39C9448C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59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988F2A-4A76-0B03-3B94-AE8B099A3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F07B60-F8F7-5FCE-B5C6-908411A13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0D01B-840D-B63C-870B-282AA9184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AF3BD-BFFD-105B-1C41-0AF10E7F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5ACAD-CE15-9986-E19C-87135F325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20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806E-D2DE-C980-26DA-44FB08ED3B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74D2C6-D81C-E1D6-3882-60DDAF3A4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D66C2-1279-87BC-EE06-DC62261BE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00C17-51F6-AA87-7B3B-932A32776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3DA2E-C889-20B7-A1D3-1A7226FBF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80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E5824-CE3F-8539-1DBD-36C04D4F0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1DB9E-2240-3B91-C0C6-9E4C5926C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90B6D-D2ED-4BD5-FF38-E0A842A60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8C6F5-8550-02D6-3E1E-CBDC2E29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13BF9-899F-C5B7-523D-EA1415217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73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06F7B-53AD-1CAF-38AC-AE7770052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AAAA3-5F51-AAA8-3788-9A9992C65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6409A-0FD0-7C6A-1190-DC0843786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BA9E5-F9A0-487E-465B-3A26A5478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4E58C-B7AC-679C-A46B-02750F511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1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DE5CD-8239-B1B5-1D1B-FF8178554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804A7-6D72-8CA1-8D0F-225C7A332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55F492-244E-E33C-1A6A-BAA27969B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B4824-7CDA-AB78-0721-57CBEEDDD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2F9B8-6114-507F-780B-5E27DB81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A3C20-1778-2F7C-E113-8FE54E3EA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42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81AE5-25DC-1724-96A8-9303AB5B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EA17A-2160-8B94-5E90-D6A547BD0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85C8A-D102-BA29-7FAF-8EA966F9E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DA65DE-7445-0420-1313-1C8C6899D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3CE543-0083-F2A8-FF4D-4E2F41BCB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D9A5FF-4869-B9B9-18F3-0B39BCBCA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FD74D5-72E3-DA51-58A8-B5C87D154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EFDCFC-0870-85ED-7CBC-6D71A35D9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63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3CC3B-3C36-FD56-2118-DEB52259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36ED82-5724-E595-3C56-137B5B6AE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DC260-7FDA-84FC-F9D0-5537FB8B0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81C34-CBE4-31E4-3003-794588C9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2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030AFB-0F18-6527-14FF-B47DFD557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D91A6B-6FB4-093B-0383-364AB03A5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0B801-8B8D-E640-9272-08852AF8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30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BFB1B-3A82-EDBA-B795-078157796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643C-729F-4062-018C-E003BFF29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017DB-8F20-ABD8-EB4D-2576CBF34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C4405-601E-9DB4-2516-CBC10F049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61D67-847A-DEBB-32B5-E4AF4D100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341A9-D52D-D4E9-B8A9-B98A85B29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70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4AD6F-CF4F-8208-E26D-C281E094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8C15-85B0-B8F3-ADC0-57BEA00D8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95762-FBFD-8FC5-93E9-06011FBFC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814E97-8ED7-BB6E-4279-BC5862943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25FE98-0489-9640-6177-F07DF101A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9FE38-C395-14AF-7AE0-F811F5124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24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68B2-1818-7C81-82A2-96D3746B8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50F96-615E-B3AB-29E0-AA223535C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0BD98-5516-45C7-ECFA-482F40D14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16B28-BC47-3297-8F4F-5E2F3DA74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B3AF-5A00-6CE6-F80B-3499061C1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827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44EC99-3704-43DB-BFC8-741E661EB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C92E37-1429-3303-0259-04C37BB8F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5BC9E-6227-A6A8-5226-4B4971DBF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C879D-A212-9F83-D489-B0FBA73CC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9B46C-F9A6-D0FF-F2A8-5854229E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4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76A02E-63E7-B5BE-E590-CE4CCEBCF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43013-058B-E91B-79D4-95B79895E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0E17C-4C78-6F61-D51D-2241D95C2C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D61B5-A2F8-0F40-A1A3-3009F7C661A4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6533C-BF26-53F2-54C6-9DCA8CC28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282A4-01D3-B985-C4BC-1A6FF8A78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4A5B5-E09D-0C4F-920E-2685584D5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4000">
              <a:schemeClr val="accent3"/>
            </a:gs>
            <a:gs pos="53000">
              <a:schemeClr val="accent3">
                <a:lumMod val="50000"/>
              </a:schemeClr>
            </a:gs>
            <a:gs pos="27000">
              <a:schemeClr val="accent3">
                <a:lumMod val="40000"/>
                <a:lumOff val="60000"/>
              </a:schemeClr>
            </a:gs>
            <a:gs pos="78000">
              <a:schemeClr val="accent6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094D72-1974-A4AD-5B9B-14EEEC53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240" y="136525"/>
            <a:ext cx="8104094" cy="1602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6550B-BD09-1E5B-B2B3-FBF46843A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836" y="1825625"/>
            <a:ext cx="10954327" cy="48958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4CFAA-B2FB-8193-5223-F0F1DAB5BC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68BEA-6A13-944E-ADBE-D53B57ECD7EF}" type="datetimeFigureOut">
              <a:rPr lang="en-US" smtClean="0"/>
              <a:t>11/4/23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D3220-1CD1-2CE7-A77A-C3DF0795E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C6EF4-FEF7-78A5-02CB-483C8F886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1092D-EC77-644A-B7E5-0899E14121E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78A026-898B-5FE4-BDE1-D675D8521B8D}"/>
              </a:ext>
            </a:extLst>
          </p:cNvPr>
          <p:cNvSpPr/>
          <p:nvPr userDrawn="1"/>
        </p:nvSpPr>
        <p:spPr>
          <a:xfrm>
            <a:off x="8845334" y="0"/>
            <a:ext cx="3346665" cy="17391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Character Changes </a:t>
            </a:r>
          </a:p>
        </p:txBody>
      </p:sp>
    </p:spTree>
    <p:extLst>
      <p:ext uri="{BB962C8B-B14F-4D97-AF65-F5344CB8AC3E}">
        <p14:creationId xmlns:p14="http://schemas.microsoft.com/office/powerpoint/2010/main" val="25953400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43B6A-7F41-ADC3-9401-DB424C88C3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F80EF-183C-7554-A145-61301FCAE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3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EFBC5-39B8-45DF-3AC6-4310D52F0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Changes Lessons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8C13-95D5-A9C8-ED2A-B327B960F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 Wise to Worldly to Wise (Solomon)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Denying to Dying (Peter)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Suicide to Salvation (</a:t>
            </a:r>
            <a:r>
              <a:rPr lang="en-US" dirty="0" err="1"/>
              <a:t>Philippian</a:t>
            </a:r>
            <a:r>
              <a:rPr lang="en-US" dirty="0"/>
              <a:t> Jailer)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Crucifiers to Christians (About 3,000 On day of Pentecost)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Persecutor to Persecuted (Paul) </a:t>
            </a:r>
          </a:p>
        </p:txBody>
      </p:sp>
    </p:spTree>
    <p:extLst>
      <p:ext uri="{BB962C8B-B14F-4D97-AF65-F5344CB8AC3E}">
        <p14:creationId xmlns:p14="http://schemas.microsoft.com/office/powerpoint/2010/main" val="3074476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7492C-38F9-1050-91FF-7B5505153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5326"/>
            <a:ext cx="9144000" cy="2387600"/>
          </a:xfrm>
        </p:spPr>
        <p:txBody>
          <a:bodyPr/>
          <a:lstStyle/>
          <a:p>
            <a:r>
              <a:rPr lang="en-US" dirty="0"/>
              <a:t>Persecutor to Persecuted </a:t>
            </a:r>
          </a:p>
        </p:txBody>
      </p:sp>
    </p:spTree>
    <p:extLst>
      <p:ext uri="{BB962C8B-B14F-4D97-AF65-F5344CB8AC3E}">
        <p14:creationId xmlns:p14="http://schemas.microsoft.com/office/powerpoint/2010/main" val="2729367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2A3E-9D54-94D9-DDFE-81499AB17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Persecutor to Persecuted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67F58-EEC6-C5CE-8AF4-D2A79F11B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Persecutor </a:t>
            </a:r>
          </a:p>
        </p:txBody>
      </p:sp>
    </p:spTree>
    <p:extLst>
      <p:ext uri="{BB962C8B-B14F-4D97-AF65-F5344CB8AC3E}">
        <p14:creationId xmlns:p14="http://schemas.microsoft.com/office/powerpoint/2010/main" val="577205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526F1-58CE-0653-0F0F-CBC320347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Persecutor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7B5C9-2D42-4816-E4A8-3C3FB3140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Paul, Then Saul of Tarsus, Was A Persecutor of the Church Before Obeying the Gospel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Saul Held the Coats of Those Who Stoned Stephen And Approved of His Execution (Acts 7:58, 8:1)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Saul Was Ravaging the Church (Acts 8:3)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Saul Received Letters to Persecute Those In Damascus (Acts 9:1-2)</a:t>
            </a:r>
          </a:p>
        </p:txBody>
      </p:sp>
    </p:spTree>
    <p:extLst>
      <p:ext uri="{BB962C8B-B14F-4D97-AF65-F5344CB8AC3E}">
        <p14:creationId xmlns:p14="http://schemas.microsoft.com/office/powerpoint/2010/main" val="22356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2A3E-9D54-94D9-DDFE-81499AB17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Persecutor to Persecuted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67F58-EEC6-C5CE-8AF4-D2A79F11B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Persecutor 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Persecuted </a:t>
            </a:r>
          </a:p>
        </p:txBody>
      </p:sp>
    </p:spTree>
    <p:extLst>
      <p:ext uri="{BB962C8B-B14F-4D97-AF65-F5344CB8AC3E}">
        <p14:creationId xmlns:p14="http://schemas.microsoft.com/office/powerpoint/2010/main" val="92773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F66C9-B68F-38E4-6C3F-0DAAA0A2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Persecuted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ABC8A-08DD-CF2A-ABF6-7F8A285AC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Saul Later Obeyed the Gospel (Acts 9:10-18)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Saul, Later Paul, Faced Intense Persecution Throughout the Rest of His Life </a:t>
            </a:r>
          </a:p>
        </p:txBody>
      </p:sp>
    </p:spTree>
    <p:extLst>
      <p:ext uri="{BB962C8B-B14F-4D97-AF65-F5344CB8AC3E}">
        <p14:creationId xmlns:p14="http://schemas.microsoft.com/office/powerpoint/2010/main" val="42770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CBBF6-164F-EF4F-61AF-54C054DC0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 Faced Intense Persecution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77AE8-E9D5-922D-2CB3-7A174B036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A Plot From Jews In Damascus (Acts 9:23-25)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A Plot Against Him In Jerusalem (Acts 9:29)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Stoned In Lystra (Acts 14:19-23)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Imprisoned In Philippi (Acts 16:19-24)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Imprisoned In Caesarea And Rome (Acts 23:23-35, 29:17-31)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Many Other Instances As Well (2 Corinthians 11:24-28)</a:t>
            </a:r>
          </a:p>
        </p:txBody>
      </p:sp>
    </p:spTree>
    <p:extLst>
      <p:ext uri="{BB962C8B-B14F-4D97-AF65-F5344CB8AC3E}">
        <p14:creationId xmlns:p14="http://schemas.microsoft.com/office/powerpoint/2010/main" val="288568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F66C9-B68F-38E4-6C3F-0DAAA0A2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Persecuted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ABC8A-08DD-CF2A-ABF6-7F8A285AC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Saul Later Obeyed the Gospel (Acts 9:10-18)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Saul, Later Paul, Faced Intense Persecution Throughout the Rest of His Life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Paul Eventually Gives His Life In Service to God (2 Timothy 4:6-8)</a:t>
            </a:r>
          </a:p>
        </p:txBody>
      </p:sp>
    </p:spTree>
    <p:extLst>
      <p:ext uri="{BB962C8B-B14F-4D97-AF65-F5344CB8AC3E}">
        <p14:creationId xmlns:p14="http://schemas.microsoft.com/office/powerpoint/2010/main" val="2533824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2A3E-9D54-94D9-DDFE-81499AB17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Persecutor to Persecuted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67F58-EEC6-C5CE-8AF4-D2A79F11B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Persecutor 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Persecuted 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The Change From Persecutor to Persecuted </a:t>
            </a:r>
          </a:p>
        </p:txBody>
      </p:sp>
    </p:spTree>
    <p:extLst>
      <p:ext uri="{BB962C8B-B14F-4D97-AF65-F5344CB8AC3E}">
        <p14:creationId xmlns:p14="http://schemas.microsoft.com/office/powerpoint/2010/main" val="2015245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55211-8993-2769-A334-F58B382E1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Change From Persecutor to Persecuted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6F495-777E-7A9F-6659-D7C4E21FF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The Change From Being One Who Persecuted Christians to Being Persecuted For Being A Christian Is A Drastic Change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Paul Changed Because:</a:t>
            </a:r>
          </a:p>
          <a:p>
            <a:pPr marL="742950" indent="-7429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88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DD46-DBB8-0175-A27B-15E6E334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  Changed Because: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C468-84BD-C9FF-65D0-2AE453E1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He Saw Christ On the Road to Damascus </a:t>
            </a:r>
          </a:p>
        </p:txBody>
      </p:sp>
    </p:spTree>
    <p:extLst>
      <p:ext uri="{BB962C8B-B14F-4D97-AF65-F5344CB8AC3E}">
        <p14:creationId xmlns:p14="http://schemas.microsoft.com/office/powerpoint/2010/main" val="4228393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E5B4B-7B33-E99A-ED82-EC9977692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Saw Christ On the Road to Damascus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B28E8-5024-609F-D8D5-45AB9AD70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LcParenR"/>
            </a:pPr>
            <a:r>
              <a:rPr lang="en-US" dirty="0"/>
              <a:t>On the Road to Damascus, A Great Light Shone Around Paul And the Lord Spoke to Him (Acts 9:1-9)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This Showed Him That Jesus Was Indeed Raised From the Dead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In His Writings Later On, Paul Pointed Out the Significance of the Resurrection </a:t>
            </a:r>
          </a:p>
        </p:txBody>
      </p:sp>
    </p:spTree>
    <p:extLst>
      <p:ext uri="{BB962C8B-B14F-4D97-AF65-F5344CB8AC3E}">
        <p14:creationId xmlns:p14="http://schemas.microsoft.com/office/powerpoint/2010/main" val="3732243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02483-2C30-2A53-21DA-FFB6D097D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Significance of the Resurrection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B56E9-FB0A-5A60-798C-8A468EDC4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LcPeriod"/>
            </a:pPr>
            <a:r>
              <a:rPr lang="en-US" dirty="0"/>
              <a:t>It Proves Jesus to Be the Son of God (Romans 1:4)</a:t>
            </a:r>
          </a:p>
          <a:p>
            <a:pPr marL="857250" indent="-857250">
              <a:buFont typeface="+mj-lt"/>
              <a:buAutoNum type="romanLcPeriod"/>
            </a:pPr>
            <a:r>
              <a:rPr lang="en-US" dirty="0"/>
              <a:t>Christ Was Raised For Our Justification (Romans 4:25)</a:t>
            </a:r>
          </a:p>
          <a:p>
            <a:pPr marL="857250" indent="-857250">
              <a:buFont typeface="+mj-lt"/>
              <a:buAutoNum type="romanLcPeriod"/>
            </a:pPr>
            <a:r>
              <a:rPr lang="en-US" dirty="0"/>
              <a:t>Without the Resurrection Our Faith is Futile (1 Corinthians 15:12-19)</a:t>
            </a:r>
          </a:p>
        </p:txBody>
      </p:sp>
    </p:spTree>
    <p:extLst>
      <p:ext uri="{BB962C8B-B14F-4D97-AF65-F5344CB8AC3E}">
        <p14:creationId xmlns:p14="http://schemas.microsoft.com/office/powerpoint/2010/main" val="63046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E5B4B-7B33-E99A-ED82-EC9977692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Saw Christ On the Road to Damascus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B28E8-5024-609F-D8D5-45AB9AD70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lphaLcParenR"/>
            </a:pPr>
            <a:r>
              <a:rPr lang="en-US" dirty="0"/>
              <a:t>On the Road to Damascus, A Great Light Shone Around Paul And the Lord Spoke to Him (Acts 9:1-9)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This Showed Him That Jesus Was Indeed Raised From the Dead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In His Writings Later On, Paul Pointed Out the Significance of the Resurrection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It Is Because of the Resurrection of Christ That Paul First Obeys the Gospel And Then Endures Persecution For Christ </a:t>
            </a:r>
          </a:p>
        </p:txBody>
      </p:sp>
    </p:spTree>
    <p:extLst>
      <p:ext uri="{BB962C8B-B14F-4D97-AF65-F5344CB8AC3E}">
        <p14:creationId xmlns:p14="http://schemas.microsoft.com/office/powerpoint/2010/main" val="4132270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DD46-DBB8-0175-A27B-15E6E334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  Changed Because: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C468-84BD-C9FF-65D0-2AE453E1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He Saw Christ On the Road to Damascus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Believed We Will Be Raised From the Dead </a:t>
            </a:r>
          </a:p>
        </p:txBody>
      </p:sp>
    </p:spTree>
    <p:extLst>
      <p:ext uri="{BB962C8B-B14F-4D97-AF65-F5344CB8AC3E}">
        <p14:creationId xmlns:p14="http://schemas.microsoft.com/office/powerpoint/2010/main" val="3102344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8BAA4-E285-147A-2802-7275D3492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Believed We Will be Raised From the Dead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365A6-576C-B736-104C-6E80265FB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lphaLcParenR"/>
            </a:pPr>
            <a:r>
              <a:rPr lang="en-US" dirty="0"/>
              <a:t>In 1 Corinthians 15 Paul Pointed Out That Christ Is the </a:t>
            </a:r>
            <a:r>
              <a:rPr lang="en-US" dirty="0" err="1"/>
              <a:t>Firstfruits</a:t>
            </a:r>
            <a:r>
              <a:rPr lang="en-US" dirty="0"/>
              <a:t> of Those Who have Fallen Asleep – A Sign of More to Come (1 Corinthians 15:20-21)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He Points Out In the End of. The Chapter About how We Shall be Changed In the Resurrection Day (1 Corinthians 15:50-58)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Paul Understood That There is More Than Just Life Here On Earth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It Is This Belief In the Resurrection From the Dead That Allowed Paul to Go From A Persecutor to the Persecuted </a:t>
            </a:r>
          </a:p>
        </p:txBody>
      </p:sp>
    </p:spTree>
    <p:extLst>
      <p:ext uri="{BB962C8B-B14F-4D97-AF65-F5344CB8AC3E}">
        <p14:creationId xmlns:p14="http://schemas.microsoft.com/office/powerpoint/2010/main" val="3795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DD46-DBB8-0175-A27B-15E6E334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  Changed Because: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C468-84BD-C9FF-65D0-2AE453E1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He Saw Christ On the Road to Damascus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Believed We Will Be Raised From the Dead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Understood He Must Finish the Race </a:t>
            </a:r>
          </a:p>
        </p:txBody>
      </p:sp>
    </p:spTree>
    <p:extLst>
      <p:ext uri="{BB962C8B-B14F-4D97-AF65-F5344CB8AC3E}">
        <p14:creationId xmlns:p14="http://schemas.microsoft.com/office/powerpoint/2010/main" val="2009502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7EA37-9373-62DA-D21A-33F7B4DD5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Understood He Must Finish the Race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52056-60DA-67B2-E1B8-7F31D4D1B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LcParenR"/>
            </a:pPr>
            <a:r>
              <a:rPr lang="en-US" dirty="0"/>
              <a:t>There Are Numerous Passages In Which the Bible Talks About the Christians Life As A Race</a:t>
            </a:r>
          </a:p>
          <a:p>
            <a:pPr marL="1314450" lvl="1" indent="-857250">
              <a:buFont typeface="+mj-lt"/>
              <a:buAutoNum type="romanLcPeriod"/>
            </a:pPr>
            <a:r>
              <a:rPr lang="en-US" dirty="0"/>
              <a:t>We Must Not Rain Aimlessly But Run to Obtain the Prize (1 Corinthians 9:24-27) </a:t>
            </a:r>
          </a:p>
          <a:p>
            <a:pPr marL="1314450" lvl="1" indent="-857250">
              <a:buFont typeface="+mj-lt"/>
              <a:buAutoNum type="romanLcPeriod"/>
            </a:pPr>
            <a:r>
              <a:rPr lang="en-US" dirty="0"/>
              <a:t>We Must Press Toward the Goal (Philippians 3:14)</a:t>
            </a:r>
          </a:p>
          <a:p>
            <a:pPr marL="1314450" lvl="1" indent="-857250">
              <a:buFont typeface="+mj-lt"/>
              <a:buAutoNum type="romanLcPeriod"/>
            </a:pPr>
            <a:r>
              <a:rPr lang="en-US" dirty="0"/>
              <a:t>We Must Run With Endurance (Hebrews 12:1-2)</a:t>
            </a:r>
          </a:p>
        </p:txBody>
      </p:sp>
    </p:spTree>
    <p:extLst>
      <p:ext uri="{BB962C8B-B14F-4D97-AF65-F5344CB8AC3E}">
        <p14:creationId xmlns:p14="http://schemas.microsoft.com/office/powerpoint/2010/main" val="409647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7EA37-9373-62DA-D21A-33F7B4DD5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Understood He Must Finish the Race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52056-60DA-67B2-E1B8-7F31D4D1B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LcParenR"/>
            </a:pPr>
            <a:r>
              <a:rPr lang="en-US" dirty="0"/>
              <a:t>There Are Numerous Passages In Which the Bible Talks About the Christians Life As A Race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Paul Understood This And He Ran the Christian Race With Discipline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With These Things In Mind, Paul Ran the Race Until the Very End (2 Timothy 4:6-8) </a:t>
            </a:r>
          </a:p>
        </p:txBody>
      </p:sp>
    </p:spTree>
    <p:extLst>
      <p:ext uri="{BB962C8B-B14F-4D97-AF65-F5344CB8AC3E}">
        <p14:creationId xmlns:p14="http://schemas.microsoft.com/office/powerpoint/2010/main" val="1722914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DD46-DBB8-0175-A27B-15E6E334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  Changed Because: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C468-84BD-C9FF-65D0-2AE453E1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He Saw Christ On the Road to Damascus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Believed We Will Be Raised From the Dead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Understood He Must Finish the Race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Lived For Christ </a:t>
            </a:r>
          </a:p>
        </p:txBody>
      </p:sp>
    </p:spTree>
    <p:extLst>
      <p:ext uri="{BB962C8B-B14F-4D97-AF65-F5344CB8AC3E}">
        <p14:creationId xmlns:p14="http://schemas.microsoft.com/office/powerpoint/2010/main" val="43746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21672-6FF7-47EA-981A-BC550E98B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Lived For Christ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9BA81-9413-E4BC-A54B-D57992924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LcParenR"/>
            </a:pPr>
            <a:r>
              <a:rPr lang="en-US" dirty="0"/>
              <a:t>He Was Crucified With Christ And Lived For Christ (Galatians 2:20)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It Was living For Christ That Allowed Paul to Face Death With Confidence (Philippians 1:21) </a:t>
            </a:r>
          </a:p>
        </p:txBody>
      </p:sp>
    </p:spTree>
    <p:extLst>
      <p:ext uri="{BB962C8B-B14F-4D97-AF65-F5344CB8AC3E}">
        <p14:creationId xmlns:p14="http://schemas.microsoft.com/office/powerpoint/2010/main" val="739965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DD46-DBB8-0175-A27B-15E6E334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  Changed Because: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C468-84BD-C9FF-65D0-2AE453E1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He Saw Christ On the Road to Damascus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Believed We Will Be Raised From the Dead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Understood He Must Finish the Race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Lived For Christ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Was Ready to Die </a:t>
            </a:r>
          </a:p>
        </p:txBody>
      </p:sp>
    </p:spTree>
    <p:extLst>
      <p:ext uri="{BB962C8B-B14F-4D97-AF65-F5344CB8AC3E}">
        <p14:creationId xmlns:p14="http://schemas.microsoft.com/office/powerpoint/2010/main" val="489586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F2015-51B9-E9A9-F4A3-D6A2A866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Was Ready to Die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EE9DA-02B2-4697-C1F9-EFA9EADF5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25625"/>
            <a:ext cx="11830050" cy="4895850"/>
          </a:xfrm>
        </p:spPr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lphaLcParenR"/>
            </a:pPr>
            <a:r>
              <a:rPr lang="en-US" dirty="0"/>
              <a:t>He Was Ready to Die For His Service to God (Acts 21:13)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When Paul Was In Prison In Rome - He Stated That Death Would Be A Gain For Him Since He Lived For Christ (Philippians 1:21)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He Knew Death Meant His Race Was Finished (2 Timothy 4:6-7)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He Knew It Meant He Would Have His Reward (2 Timothy 4:8)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He Knew Death Is Deliverance (2 Timothy 4:16-18) </a:t>
            </a:r>
          </a:p>
        </p:txBody>
      </p:sp>
    </p:spTree>
    <p:extLst>
      <p:ext uri="{BB962C8B-B14F-4D97-AF65-F5344CB8AC3E}">
        <p14:creationId xmlns:p14="http://schemas.microsoft.com/office/powerpoint/2010/main" val="271943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DD46-DBB8-0175-A27B-15E6E334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Paul  Changed Because: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FC468-84BD-C9FF-65D0-2AE453E1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He Saw Christ On the Road to Damascus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Believed We Will Be Raised From the Dead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Understood He Must Finish the Race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Lived For Christ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Was Ready to Die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Viewed Afflictions As Light In Comparison to the Reward </a:t>
            </a:r>
          </a:p>
        </p:txBody>
      </p:sp>
    </p:spTree>
    <p:extLst>
      <p:ext uri="{BB962C8B-B14F-4D97-AF65-F5344CB8AC3E}">
        <p14:creationId xmlns:p14="http://schemas.microsoft.com/office/powerpoint/2010/main" val="65287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01F2-03AA-38D8-5151-EF230A2C0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 Viewed Afflictions As Light In Comparison to the Reward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B5E6A-FD41-EA26-C217-852FF9A69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LcParenR"/>
            </a:pPr>
            <a:r>
              <a:rPr lang="en-US" dirty="0"/>
              <a:t>He Did Not Find the Suffering of the Present to be Worthy of Compare to the Reward (Romans 8:18) 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Despite Everything He Went Through, He Called the Afflictions Light Because of What the End Result Is (2 Corinthians 4:16-18)</a:t>
            </a:r>
          </a:p>
          <a:p>
            <a:pPr marL="742950" indent="-742950">
              <a:buFont typeface="+mj-lt"/>
              <a:buAutoNum type="alphaLcParenR"/>
            </a:pPr>
            <a:r>
              <a:rPr lang="en-US" dirty="0"/>
              <a:t>Because of This, Paul Remained Faithful Till the End </a:t>
            </a:r>
          </a:p>
        </p:txBody>
      </p:sp>
    </p:spTree>
    <p:extLst>
      <p:ext uri="{BB962C8B-B14F-4D97-AF65-F5344CB8AC3E}">
        <p14:creationId xmlns:p14="http://schemas.microsoft.com/office/powerpoint/2010/main" val="106803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7492C-38F9-1050-91FF-7B5505153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5326"/>
            <a:ext cx="9144000" cy="2387600"/>
          </a:xfrm>
        </p:spPr>
        <p:txBody>
          <a:bodyPr/>
          <a:lstStyle/>
          <a:p>
            <a:r>
              <a:rPr lang="en-US" dirty="0"/>
              <a:t>Persecutor to Persecuted </a:t>
            </a:r>
          </a:p>
        </p:txBody>
      </p:sp>
    </p:spTree>
    <p:extLst>
      <p:ext uri="{BB962C8B-B14F-4D97-AF65-F5344CB8AC3E}">
        <p14:creationId xmlns:p14="http://schemas.microsoft.com/office/powerpoint/2010/main" val="2079596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9268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1013</Words>
  <Application>Microsoft Office PowerPoint</Application>
  <PresentationFormat>Widescreen</PresentationFormat>
  <Paragraphs>106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1_Office Theme</vt:lpstr>
      <vt:lpstr>PowerPoint Presentation</vt:lpstr>
      <vt:lpstr>Character Changes Lessons </vt:lpstr>
      <vt:lpstr>Persecutor to Persecuted </vt:lpstr>
      <vt:lpstr>Persecutor to Persecuted </vt:lpstr>
      <vt:lpstr>Persecutor </vt:lpstr>
      <vt:lpstr>Persecutor to Persecuted </vt:lpstr>
      <vt:lpstr>Persecuted </vt:lpstr>
      <vt:lpstr>Paul Faced Intense Persecution </vt:lpstr>
      <vt:lpstr>Persecuted </vt:lpstr>
      <vt:lpstr>Persecutor to Persecuted </vt:lpstr>
      <vt:lpstr>The Change From Persecutor to Persecuted </vt:lpstr>
      <vt:lpstr>Paul  Changed Because: </vt:lpstr>
      <vt:lpstr>He Saw Christ On the Road to Damascus </vt:lpstr>
      <vt:lpstr>Significance of the Resurrection </vt:lpstr>
      <vt:lpstr>He Saw Christ On the Road to Damascus </vt:lpstr>
      <vt:lpstr>Paul  Changed Because: </vt:lpstr>
      <vt:lpstr>He Believed We Will be Raised From the Dead</vt:lpstr>
      <vt:lpstr>Paul  Changed Because: </vt:lpstr>
      <vt:lpstr>He Understood He Must Finish the Race </vt:lpstr>
      <vt:lpstr>He Understood He Must Finish the Race </vt:lpstr>
      <vt:lpstr>Paul  Changed Because: </vt:lpstr>
      <vt:lpstr>He Lived For Christ </vt:lpstr>
      <vt:lpstr>Paul  Changed Because: </vt:lpstr>
      <vt:lpstr>He Was Ready to Die </vt:lpstr>
      <vt:lpstr>Paul  Changed Because: </vt:lpstr>
      <vt:lpstr>He Viewed Afflictions As Light In Comparison to the Reward </vt:lpstr>
      <vt:lpstr>Persecutor to Persecuted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Webb</dc:creator>
  <cp:lastModifiedBy>Daniel Webb</cp:lastModifiedBy>
  <cp:revision>5</cp:revision>
  <dcterms:created xsi:type="dcterms:W3CDTF">2023-07-08T14:52:05Z</dcterms:created>
  <dcterms:modified xsi:type="dcterms:W3CDTF">2023-11-05T04:15:48Z</dcterms:modified>
</cp:coreProperties>
</file>