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 id="2147483673" r:id="rId2"/>
  </p:sldMasterIdLst>
  <p:notesMasterIdLst>
    <p:notesMasterId r:id="rId24"/>
  </p:notesMasterIdLst>
  <p:sldIdLst>
    <p:sldId id="398" r:id="rId3"/>
    <p:sldId id="256" r:id="rId4"/>
    <p:sldId id="279" r:id="rId5"/>
    <p:sldId id="263" r:id="rId6"/>
    <p:sldId id="264" r:id="rId7"/>
    <p:sldId id="265" r:id="rId8"/>
    <p:sldId id="266" r:id="rId9"/>
    <p:sldId id="267" r:id="rId10"/>
    <p:sldId id="268" r:id="rId11"/>
    <p:sldId id="269" r:id="rId12"/>
    <p:sldId id="270" r:id="rId13"/>
    <p:sldId id="271" r:id="rId14"/>
    <p:sldId id="280" r:id="rId15"/>
    <p:sldId id="272" r:id="rId16"/>
    <p:sldId id="274" r:id="rId17"/>
    <p:sldId id="278" r:id="rId18"/>
    <p:sldId id="273" r:id="rId19"/>
    <p:sldId id="275" r:id="rId20"/>
    <p:sldId id="276" r:id="rId21"/>
    <p:sldId id="277" r:id="rId22"/>
    <p:sldId id="39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6600"/>
    <a:srgbClr val="FFCCCC"/>
    <a:srgbClr val="CCFF99"/>
    <a:srgbClr val="66FFCC"/>
    <a:srgbClr val="FF3399"/>
    <a:srgbClr val="FF6699"/>
    <a:srgbClr val="FFFF0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317" y="43"/>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81A40BA-529A-1414-D0CE-4EAFB13FA33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0483" name="Rectangle 3">
            <a:extLst>
              <a:ext uri="{FF2B5EF4-FFF2-40B4-BE49-F238E27FC236}">
                <a16:creationId xmlns:a16="http://schemas.microsoft.com/office/drawing/2014/main" id="{074FC3E5-33EF-B92A-ADCD-D0EB2786F09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0484" name="Rectangle 4">
            <a:extLst>
              <a:ext uri="{FF2B5EF4-FFF2-40B4-BE49-F238E27FC236}">
                <a16:creationId xmlns:a16="http://schemas.microsoft.com/office/drawing/2014/main" id="{B9B1A1A7-E835-513C-E902-D5422E8EA365}"/>
              </a:ext>
            </a:extLst>
          </p:cNvPr>
          <p:cNvSpPr>
            <a:spLocks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a:extLst>
              <a:ext uri="{FF2B5EF4-FFF2-40B4-BE49-F238E27FC236}">
                <a16:creationId xmlns:a16="http://schemas.microsoft.com/office/drawing/2014/main" id="{0AF58F0B-125B-756F-ACFC-AE8A2C72578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486" name="Rectangle 6">
            <a:extLst>
              <a:ext uri="{FF2B5EF4-FFF2-40B4-BE49-F238E27FC236}">
                <a16:creationId xmlns:a16="http://schemas.microsoft.com/office/drawing/2014/main" id="{B048E26E-B764-C87E-3890-17AB51B2E33D}"/>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0487" name="Rectangle 7">
            <a:extLst>
              <a:ext uri="{FF2B5EF4-FFF2-40B4-BE49-F238E27FC236}">
                <a16:creationId xmlns:a16="http://schemas.microsoft.com/office/drawing/2014/main" id="{FEDDA786-9245-92F3-CD1F-5F6528B3837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0FEE433-87CF-48B6-8309-B33B9ED9ACE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A0F0E3C-BB88-4112-B5EB-4F6D0C09B7DC}" type="slidenum">
              <a:rPr lang="en-US" altLang="en-US" smtClean="0"/>
              <a:pPr/>
              <a:t>‹#›</a:t>
            </a:fld>
            <a:endParaRPr lang="en-US" altLang="en-US"/>
          </a:p>
        </p:txBody>
      </p:sp>
    </p:spTree>
    <p:extLst>
      <p:ext uri="{BB962C8B-B14F-4D97-AF65-F5344CB8AC3E}">
        <p14:creationId xmlns:p14="http://schemas.microsoft.com/office/powerpoint/2010/main" val="3788614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809D057-4A3C-4D12-B8F3-A0D1A6FCFB42}" type="slidenum">
              <a:rPr lang="en-US" altLang="en-US" smtClean="0"/>
              <a:pPr/>
              <a:t>‹#›</a:t>
            </a:fld>
            <a:endParaRPr lang="en-US" altLang="en-US"/>
          </a:p>
        </p:txBody>
      </p:sp>
    </p:spTree>
    <p:extLst>
      <p:ext uri="{BB962C8B-B14F-4D97-AF65-F5344CB8AC3E}">
        <p14:creationId xmlns:p14="http://schemas.microsoft.com/office/powerpoint/2010/main" val="32317981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B0A2B73-73DD-4522-A054-894D513701C1}" type="slidenum">
              <a:rPr lang="en-US" altLang="en-US" smtClean="0"/>
              <a:pPr/>
              <a:t>‹#›</a:t>
            </a:fld>
            <a:endParaRPr lang="en-US" altLang="en-US"/>
          </a:p>
        </p:txBody>
      </p:sp>
    </p:spTree>
    <p:extLst>
      <p:ext uri="{BB962C8B-B14F-4D97-AF65-F5344CB8AC3E}">
        <p14:creationId xmlns:p14="http://schemas.microsoft.com/office/powerpoint/2010/main" val="21709428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F4A87266-C519-4B7B-9C89-9B3464513D0A}" type="slidenum">
              <a:rPr lang="en-US" altLang="en-US" smtClean="0"/>
              <a:pPr/>
              <a:t>‹#›</a:t>
            </a:fld>
            <a:endParaRPr lang="en-US" altLang="en-US"/>
          </a:p>
        </p:txBody>
      </p:sp>
    </p:spTree>
    <p:extLst>
      <p:ext uri="{BB962C8B-B14F-4D97-AF65-F5344CB8AC3E}">
        <p14:creationId xmlns:p14="http://schemas.microsoft.com/office/powerpoint/2010/main" val="30013251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8B2A98B0-63F9-4400-97C9-7FF929E20441}" type="slidenum">
              <a:rPr lang="en-US" altLang="en-US" smtClean="0"/>
              <a:pPr/>
              <a:t>‹#›</a:t>
            </a:fld>
            <a:endParaRPr lang="en-US" altLang="en-US"/>
          </a:p>
        </p:txBody>
      </p:sp>
    </p:spTree>
    <p:extLst>
      <p:ext uri="{BB962C8B-B14F-4D97-AF65-F5344CB8AC3E}">
        <p14:creationId xmlns:p14="http://schemas.microsoft.com/office/powerpoint/2010/main" val="30832691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36B5D22E-E5F4-415E-AB57-652D24E93F5C}" type="slidenum">
              <a:rPr lang="en-US" altLang="en-US" smtClean="0"/>
              <a:pPr/>
              <a:t>‹#›</a:t>
            </a:fld>
            <a:endParaRPr lang="en-US" altLang="en-US"/>
          </a:p>
        </p:txBody>
      </p:sp>
    </p:spTree>
    <p:extLst>
      <p:ext uri="{BB962C8B-B14F-4D97-AF65-F5344CB8AC3E}">
        <p14:creationId xmlns:p14="http://schemas.microsoft.com/office/powerpoint/2010/main" val="5794359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5D43B308-67C2-478D-B54B-ED7A66D48F0A}" type="slidenum">
              <a:rPr lang="en-US" altLang="en-US" smtClean="0"/>
              <a:pPr/>
              <a:t>‹#›</a:t>
            </a:fld>
            <a:endParaRPr lang="en-US" altLang="en-US"/>
          </a:p>
        </p:txBody>
      </p:sp>
    </p:spTree>
    <p:extLst>
      <p:ext uri="{BB962C8B-B14F-4D97-AF65-F5344CB8AC3E}">
        <p14:creationId xmlns:p14="http://schemas.microsoft.com/office/powerpoint/2010/main" val="19618116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FBF6DA4E-88A4-4675-831B-1AD49751E0A0}" type="slidenum">
              <a:rPr lang="en-US" altLang="en-US" smtClean="0"/>
              <a:pPr/>
              <a:t>‹#›</a:t>
            </a:fld>
            <a:endParaRPr lang="en-US" altLang="en-US"/>
          </a:p>
        </p:txBody>
      </p:sp>
    </p:spTree>
    <p:extLst>
      <p:ext uri="{BB962C8B-B14F-4D97-AF65-F5344CB8AC3E}">
        <p14:creationId xmlns:p14="http://schemas.microsoft.com/office/powerpoint/2010/main" val="14637294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B9B09D1B-94FF-4F91-A9EF-79728F39EBD7}" type="slidenum">
              <a:rPr lang="en-US" altLang="en-US" smtClean="0"/>
              <a:pPr/>
              <a:t>‹#›</a:t>
            </a:fld>
            <a:endParaRPr lang="en-US" altLang="en-US"/>
          </a:p>
        </p:txBody>
      </p:sp>
    </p:spTree>
    <p:extLst>
      <p:ext uri="{BB962C8B-B14F-4D97-AF65-F5344CB8AC3E}">
        <p14:creationId xmlns:p14="http://schemas.microsoft.com/office/powerpoint/2010/main" val="6114296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6A49D67-29B0-43EA-9A75-C8E31D583559}" type="slidenum">
              <a:rPr lang="en-US" altLang="en-US" smtClean="0"/>
              <a:pPr/>
              <a:t>‹#›</a:t>
            </a:fld>
            <a:endParaRPr lang="en-US" altLang="en-US"/>
          </a:p>
        </p:txBody>
      </p:sp>
    </p:spTree>
    <p:extLst>
      <p:ext uri="{BB962C8B-B14F-4D97-AF65-F5344CB8AC3E}">
        <p14:creationId xmlns:p14="http://schemas.microsoft.com/office/powerpoint/2010/main" val="3997990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6623F9F8-2BF5-4916-88E8-0D54135F08E2}" type="slidenum">
              <a:rPr lang="en-US" altLang="en-US" smtClean="0"/>
              <a:pPr/>
              <a:t>‹#›</a:t>
            </a:fld>
            <a:endParaRPr lang="en-US" altLang="en-US"/>
          </a:p>
        </p:txBody>
      </p:sp>
    </p:spTree>
    <p:extLst>
      <p:ext uri="{BB962C8B-B14F-4D97-AF65-F5344CB8AC3E}">
        <p14:creationId xmlns:p14="http://schemas.microsoft.com/office/powerpoint/2010/main" val="2624325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4976375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505584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1090991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3137248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11/12/2023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2997113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11/12/2023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7331201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11/12/2023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8068847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9166693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6805786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606522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8939487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84FE6F-EFC9-4994-9196-A693D56DF9D9}" type="slidenum">
              <a:rPr lang="en-US" altLang="en-US" smtClean="0"/>
              <a:pPr/>
              <a:t>‹#›</a:t>
            </a:fld>
            <a:endParaRPr lang="en-US" altLang="en-US"/>
          </a:p>
        </p:txBody>
      </p:sp>
      <p:pic>
        <p:nvPicPr>
          <p:cNvPr id="7" name="Picture 6" descr="Colorized light photo effects">
            <a:extLst>
              <a:ext uri="{FF2B5EF4-FFF2-40B4-BE49-F238E27FC236}">
                <a16:creationId xmlns:a16="http://schemas.microsoft.com/office/drawing/2014/main" id="{A7BCB510-0575-07F5-26A6-142892B8B54B}"/>
              </a:ext>
            </a:extLst>
          </p:cNvPr>
          <p:cNvPicPr>
            <a:picLocks noChangeAspect="1"/>
          </p:cNvPicPr>
          <p:nvPr userDrawn="1"/>
        </p:nvPicPr>
        <p:blipFill rotWithShape="1">
          <a:blip r:embed="rId13"/>
          <a:srcRect t="1990" b="13740"/>
          <a:stretch/>
        </p:blipFill>
        <p:spPr>
          <a:xfrm>
            <a:off x="0" y="10"/>
            <a:ext cx="12192000" cy="6857990"/>
          </a:xfrm>
          <a:prstGeom prst="rect">
            <a:avLst/>
          </a:prstGeom>
        </p:spPr>
      </p:pic>
    </p:spTree>
    <p:extLst>
      <p:ext uri="{BB962C8B-B14F-4D97-AF65-F5344CB8AC3E}">
        <p14:creationId xmlns:p14="http://schemas.microsoft.com/office/powerpoint/2010/main" val="42645593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838200" y="365126"/>
            <a:ext cx="10515600" cy="6228714"/>
          </a:xfrm>
          <a:custGeom>
            <a:avLst/>
            <a:gdLst>
              <a:gd name="connsiteX0" fmla="*/ 0 w 10515600"/>
              <a:gd name="connsiteY0" fmla="*/ 184681 h 6228714"/>
              <a:gd name="connsiteX1" fmla="*/ 184681 w 10515600"/>
              <a:gd name="connsiteY1" fmla="*/ 0 h 6228714"/>
              <a:gd name="connsiteX2" fmla="*/ 759634 w 10515600"/>
              <a:gd name="connsiteY2" fmla="*/ 0 h 6228714"/>
              <a:gd name="connsiteX3" fmla="*/ 1131663 w 10515600"/>
              <a:gd name="connsiteY3" fmla="*/ 0 h 6228714"/>
              <a:gd name="connsiteX4" fmla="*/ 1503692 w 10515600"/>
              <a:gd name="connsiteY4" fmla="*/ 0 h 6228714"/>
              <a:gd name="connsiteX5" fmla="*/ 2281570 w 10515600"/>
              <a:gd name="connsiteY5" fmla="*/ 0 h 6228714"/>
              <a:gd name="connsiteX6" fmla="*/ 2653599 w 10515600"/>
              <a:gd name="connsiteY6" fmla="*/ 0 h 6228714"/>
              <a:gd name="connsiteX7" fmla="*/ 3532940 w 10515600"/>
              <a:gd name="connsiteY7" fmla="*/ 0 h 6228714"/>
              <a:gd name="connsiteX8" fmla="*/ 4310818 w 10515600"/>
              <a:gd name="connsiteY8" fmla="*/ 0 h 6228714"/>
              <a:gd name="connsiteX9" fmla="*/ 5190158 w 10515600"/>
              <a:gd name="connsiteY9" fmla="*/ 0 h 6228714"/>
              <a:gd name="connsiteX10" fmla="*/ 5562187 w 10515600"/>
              <a:gd name="connsiteY10" fmla="*/ 0 h 6228714"/>
              <a:gd name="connsiteX11" fmla="*/ 6137141 w 10515600"/>
              <a:gd name="connsiteY11" fmla="*/ 0 h 6228714"/>
              <a:gd name="connsiteX12" fmla="*/ 6712094 w 10515600"/>
              <a:gd name="connsiteY12" fmla="*/ 0 h 6228714"/>
              <a:gd name="connsiteX13" fmla="*/ 7591435 w 10515600"/>
              <a:gd name="connsiteY13" fmla="*/ 0 h 6228714"/>
              <a:gd name="connsiteX14" fmla="*/ 8369313 w 10515600"/>
              <a:gd name="connsiteY14" fmla="*/ 0 h 6228714"/>
              <a:gd name="connsiteX15" fmla="*/ 8842804 w 10515600"/>
              <a:gd name="connsiteY15" fmla="*/ 0 h 6228714"/>
              <a:gd name="connsiteX16" fmla="*/ 9417758 w 10515600"/>
              <a:gd name="connsiteY16" fmla="*/ 0 h 6228714"/>
              <a:gd name="connsiteX17" fmla="*/ 10330919 w 10515600"/>
              <a:gd name="connsiteY17" fmla="*/ 0 h 6228714"/>
              <a:gd name="connsiteX18" fmla="*/ 10515600 w 10515600"/>
              <a:gd name="connsiteY18" fmla="*/ 184681 h 6228714"/>
              <a:gd name="connsiteX19" fmla="*/ 10515600 w 10515600"/>
              <a:gd name="connsiteY19" fmla="*/ 835720 h 6228714"/>
              <a:gd name="connsiteX20" fmla="*/ 10515600 w 10515600"/>
              <a:gd name="connsiteY20" fmla="*/ 1369572 h 6228714"/>
              <a:gd name="connsiteX21" fmla="*/ 10515600 w 10515600"/>
              <a:gd name="connsiteY21" fmla="*/ 2137798 h 6228714"/>
              <a:gd name="connsiteX22" fmla="*/ 10515600 w 10515600"/>
              <a:gd name="connsiteY22" fmla="*/ 2847431 h 6228714"/>
              <a:gd name="connsiteX23" fmla="*/ 10515600 w 10515600"/>
              <a:gd name="connsiteY23" fmla="*/ 3322690 h 6228714"/>
              <a:gd name="connsiteX24" fmla="*/ 10515600 w 10515600"/>
              <a:gd name="connsiteY24" fmla="*/ 3915135 h 6228714"/>
              <a:gd name="connsiteX25" fmla="*/ 10515600 w 10515600"/>
              <a:gd name="connsiteY25" fmla="*/ 4566174 h 6228714"/>
              <a:gd name="connsiteX26" fmla="*/ 10515600 w 10515600"/>
              <a:gd name="connsiteY26" fmla="*/ 5334400 h 6228714"/>
              <a:gd name="connsiteX27" fmla="*/ 10515600 w 10515600"/>
              <a:gd name="connsiteY27" fmla="*/ 6044033 h 6228714"/>
              <a:gd name="connsiteX28" fmla="*/ 10330919 w 10515600"/>
              <a:gd name="connsiteY28" fmla="*/ 6228714 h 6228714"/>
              <a:gd name="connsiteX29" fmla="*/ 9958890 w 10515600"/>
              <a:gd name="connsiteY29" fmla="*/ 6228714 h 6228714"/>
              <a:gd name="connsiteX30" fmla="*/ 9586862 w 10515600"/>
              <a:gd name="connsiteY30" fmla="*/ 6228714 h 6228714"/>
              <a:gd name="connsiteX31" fmla="*/ 8808983 w 10515600"/>
              <a:gd name="connsiteY31" fmla="*/ 6228714 h 6228714"/>
              <a:gd name="connsiteX32" fmla="*/ 8031105 w 10515600"/>
              <a:gd name="connsiteY32" fmla="*/ 6228714 h 6228714"/>
              <a:gd name="connsiteX33" fmla="*/ 7354689 w 10515600"/>
              <a:gd name="connsiteY33" fmla="*/ 6228714 h 6228714"/>
              <a:gd name="connsiteX34" fmla="*/ 6576811 w 10515600"/>
              <a:gd name="connsiteY34" fmla="*/ 6228714 h 6228714"/>
              <a:gd name="connsiteX35" fmla="*/ 6103320 w 10515600"/>
              <a:gd name="connsiteY35" fmla="*/ 6228714 h 6228714"/>
              <a:gd name="connsiteX36" fmla="*/ 5528366 w 10515600"/>
              <a:gd name="connsiteY36" fmla="*/ 6228714 h 6228714"/>
              <a:gd name="connsiteX37" fmla="*/ 5156338 w 10515600"/>
              <a:gd name="connsiteY37" fmla="*/ 6228714 h 6228714"/>
              <a:gd name="connsiteX38" fmla="*/ 4479922 w 10515600"/>
              <a:gd name="connsiteY38" fmla="*/ 6228714 h 6228714"/>
              <a:gd name="connsiteX39" fmla="*/ 3803506 w 10515600"/>
              <a:gd name="connsiteY39" fmla="*/ 6228714 h 6228714"/>
              <a:gd name="connsiteX40" fmla="*/ 3330015 w 10515600"/>
              <a:gd name="connsiteY40" fmla="*/ 6228714 h 6228714"/>
              <a:gd name="connsiteX41" fmla="*/ 2552137 w 10515600"/>
              <a:gd name="connsiteY41" fmla="*/ 6228714 h 6228714"/>
              <a:gd name="connsiteX42" fmla="*/ 1977183 w 10515600"/>
              <a:gd name="connsiteY42" fmla="*/ 6228714 h 6228714"/>
              <a:gd name="connsiteX43" fmla="*/ 1402230 w 10515600"/>
              <a:gd name="connsiteY43" fmla="*/ 6228714 h 6228714"/>
              <a:gd name="connsiteX44" fmla="*/ 827276 w 10515600"/>
              <a:gd name="connsiteY44" fmla="*/ 6228714 h 6228714"/>
              <a:gd name="connsiteX45" fmla="*/ 184681 w 10515600"/>
              <a:gd name="connsiteY45" fmla="*/ 6228714 h 6228714"/>
              <a:gd name="connsiteX46" fmla="*/ 0 w 10515600"/>
              <a:gd name="connsiteY46" fmla="*/ 6044033 h 6228714"/>
              <a:gd name="connsiteX47" fmla="*/ 0 w 10515600"/>
              <a:gd name="connsiteY47" fmla="*/ 5334400 h 6228714"/>
              <a:gd name="connsiteX48" fmla="*/ 0 w 10515600"/>
              <a:gd name="connsiteY48" fmla="*/ 4683361 h 6228714"/>
              <a:gd name="connsiteX49" fmla="*/ 0 w 10515600"/>
              <a:gd name="connsiteY49" fmla="*/ 3973729 h 6228714"/>
              <a:gd name="connsiteX50" fmla="*/ 0 w 10515600"/>
              <a:gd name="connsiteY50" fmla="*/ 3264096 h 6228714"/>
              <a:gd name="connsiteX51" fmla="*/ 0 w 10515600"/>
              <a:gd name="connsiteY51" fmla="*/ 2730244 h 6228714"/>
              <a:gd name="connsiteX52" fmla="*/ 0 w 10515600"/>
              <a:gd name="connsiteY52" fmla="*/ 2254985 h 6228714"/>
              <a:gd name="connsiteX53" fmla="*/ 0 w 10515600"/>
              <a:gd name="connsiteY53" fmla="*/ 1779727 h 6228714"/>
              <a:gd name="connsiteX54" fmla="*/ 0 w 10515600"/>
              <a:gd name="connsiteY54" fmla="*/ 1011501 h 6228714"/>
              <a:gd name="connsiteX55" fmla="*/ 0 w 10515600"/>
              <a:gd name="connsiteY55"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515600" h="6228714" fill="none" extrusionOk="0">
                <a:moveTo>
                  <a:pt x="0" y="184681"/>
                </a:moveTo>
                <a:cubicBezTo>
                  <a:pt x="-21489" y="80130"/>
                  <a:pt x="77792" y="-17542"/>
                  <a:pt x="184681" y="0"/>
                </a:cubicBezTo>
                <a:cubicBezTo>
                  <a:pt x="311449" y="6331"/>
                  <a:pt x="531223" y="-5693"/>
                  <a:pt x="759634" y="0"/>
                </a:cubicBezTo>
                <a:cubicBezTo>
                  <a:pt x="988045" y="5693"/>
                  <a:pt x="1056698" y="5941"/>
                  <a:pt x="1131663" y="0"/>
                </a:cubicBezTo>
                <a:cubicBezTo>
                  <a:pt x="1206628" y="-5941"/>
                  <a:pt x="1375074" y="4260"/>
                  <a:pt x="1503692" y="0"/>
                </a:cubicBezTo>
                <a:cubicBezTo>
                  <a:pt x="1632310" y="-4260"/>
                  <a:pt x="1945308" y="-22143"/>
                  <a:pt x="2281570" y="0"/>
                </a:cubicBezTo>
                <a:cubicBezTo>
                  <a:pt x="2617832" y="22143"/>
                  <a:pt x="2482533" y="-397"/>
                  <a:pt x="2653599" y="0"/>
                </a:cubicBezTo>
                <a:cubicBezTo>
                  <a:pt x="2824665" y="397"/>
                  <a:pt x="3174233" y="31422"/>
                  <a:pt x="3532940" y="0"/>
                </a:cubicBezTo>
                <a:cubicBezTo>
                  <a:pt x="3891647" y="-31422"/>
                  <a:pt x="4090951" y="10213"/>
                  <a:pt x="4310818" y="0"/>
                </a:cubicBezTo>
                <a:cubicBezTo>
                  <a:pt x="4530685" y="-10213"/>
                  <a:pt x="4752899" y="10158"/>
                  <a:pt x="5190158" y="0"/>
                </a:cubicBezTo>
                <a:cubicBezTo>
                  <a:pt x="5627417" y="-10158"/>
                  <a:pt x="5405572" y="-13151"/>
                  <a:pt x="5562187" y="0"/>
                </a:cubicBezTo>
                <a:cubicBezTo>
                  <a:pt x="5718802" y="13151"/>
                  <a:pt x="5880096" y="26650"/>
                  <a:pt x="6137141" y="0"/>
                </a:cubicBezTo>
                <a:cubicBezTo>
                  <a:pt x="6394186" y="-26650"/>
                  <a:pt x="6542640" y="28121"/>
                  <a:pt x="6712094" y="0"/>
                </a:cubicBezTo>
                <a:cubicBezTo>
                  <a:pt x="6881548" y="-28121"/>
                  <a:pt x="7167185" y="-8351"/>
                  <a:pt x="7591435" y="0"/>
                </a:cubicBezTo>
                <a:cubicBezTo>
                  <a:pt x="8015685" y="8351"/>
                  <a:pt x="8081301" y="-28609"/>
                  <a:pt x="8369313" y="0"/>
                </a:cubicBezTo>
                <a:cubicBezTo>
                  <a:pt x="8657325" y="28609"/>
                  <a:pt x="8662370" y="-14556"/>
                  <a:pt x="8842804" y="0"/>
                </a:cubicBezTo>
                <a:cubicBezTo>
                  <a:pt x="9023238" y="14556"/>
                  <a:pt x="9193140" y="-14051"/>
                  <a:pt x="9417758" y="0"/>
                </a:cubicBezTo>
                <a:cubicBezTo>
                  <a:pt x="9642376" y="14051"/>
                  <a:pt x="10076017" y="23794"/>
                  <a:pt x="10330919" y="0"/>
                </a:cubicBezTo>
                <a:cubicBezTo>
                  <a:pt x="10422778" y="5534"/>
                  <a:pt x="10538129" y="92237"/>
                  <a:pt x="10515600" y="184681"/>
                </a:cubicBezTo>
                <a:cubicBezTo>
                  <a:pt x="10537122" y="497248"/>
                  <a:pt x="10516362" y="571311"/>
                  <a:pt x="10515600" y="835720"/>
                </a:cubicBezTo>
                <a:cubicBezTo>
                  <a:pt x="10514838" y="1100129"/>
                  <a:pt x="10497783" y="1201181"/>
                  <a:pt x="10515600" y="1369572"/>
                </a:cubicBezTo>
                <a:cubicBezTo>
                  <a:pt x="10533417" y="1537963"/>
                  <a:pt x="10505731" y="1827973"/>
                  <a:pt x="10515600" y="2137798"/>
                </a:cubicBezTo>
                <a:cubicBezTo>
                  <a:pt x="10525469" y="2447623"/>
                  <a:pt x="10540128" y="2613671"/>
                  <a:pt x="10515600" y="2847431"/>
                </a:cubicBezTo>
                <a:cubicBezTo>
                  <a:pt x="10491072" y="3081191"/>
                  <a:pt x="10511894" y="3092225"/>
                  <a:pt x="10515600" y="3322690"/>
                </a:cubicBezTo>
                <a:cubicBezTo>
                  <a:pt x="10519306" y="3553155"/>
                  <a:pt x="10521582" y="3721277"/>
                  <a:pt x="10515600" y="3915135"/>
                </a:cubicBezTo>
                <a:cubicBezTo>
                  <a:pt x="10509618" y="4108994"/>
                  <a:pt x="10502591" y="4418398"/>
                  <a:pt x="10515600" y="4566174"/>
                </a:cubicBezTo>
                <a:cubicBezTo>
                  <a:pt x="10528609" y="4713950"/>
                  <a:pt x="10552863" y="5047155"/>
                  <a:pt x="10515600" y="5334400"/>
                </a:cubicBezTo>
                <a:cubicBezTo>
                  <a:pt x="10478337" y="5621645"/>
                  <a:pt x="10530663" y="5793689"/>
                  <a:pt x="10515600" y="6044033"/>
                </a:cubicBezTo>
                <a:cubicBezTo>
                  <a:pt x="10512326" y="6140925"/>
                  <a:pt x="10431087" y="6232772"/>
                  <a:pt x="10330919" y="6228714"/>
                </a:cubicBezTo>
                <a:cubicBezTo>
                  <a:pt x="10239049" y="6213527"/>
                  <a:pt x="10073561" y="6218405"/>
                  <a:pt x="9958890" y="6228714"/>
                </a:cubicBezTo>
                <a:cubicBezTo>
                  <a:pt x="9844219" y="6239023"/>
                  <a:pt x="9683813" y="6244025"/>
                  <a:pt x="9586862" y="6228714"/>
                </a:cubicBezTo>
                <a:cubicBezTo>
                  <a:pt x="9489911" y="6213403"/>
                  <a:pt x="9106982" y="6256581"/>
                  <a:pt x="8808983" y="6228714"/>
                </a:cubicBezTo>
                <a:cubicBezTo>
                  <a:pt x="8510984" y="6200847"/>
                  <a:pt x="8356698" y="6200500"/>
                  <a:pt x="8031105" y="6228714"/>
                </a:cubicBezTo>
                <a:cubicBezTo>
                  <a:pt x="7705512" y="6256928"/>
                  <a:pt x="7659419" y="6215681"/>
                  <a:pt x="7354689" y="6228714"/>
                </a:cubicBezTo>
                <a:cubicBezTo>
                  <a:pt x="7049959" y="6241747"/>
                  <a:pt x="6839324" y="6199548"/>
                  <a:pt x="6576811" y="6228714"/>
                </a:cubicBezTo>
                <a:cubicBezTo>
                  <a:pt x="6314298" y="6257880"/>
                  <a:pt x="6337016" y="6244529"/>
                  <a:pt x="6103320" y="6228714"/>
                </a:cubicBezTo>
                <a:cubicBezTo>
                  <a:pt x="5869624" y="6212899"/>
                  <a:pt x="5684833" y="6246215"/>
                  <a:pt x="5528366" y="6228714"/>
                </a:cubicBezTo>
                <a:cubicBezTo>
                  <a:pt x="5371899" y="6211213"/>
                  <a:pt x="5339622" y="6226199"/>
                  <a:pt x="5156338" y="6228714"/>
                </a:cubicBezTo>
                <a:cubicBezTo>
                  <a:pt x="4973054" y="6231229"/>
                  <a:pt x="4729273" y="6217724"/>
                  <a:pt x="4479922" y="6228714"/>
                </a:cubicBezTo>
                <a:cubicBezTo>
                  <a:pt x="4230571" y="6239704"/>
                  <a:pt x="3986702" y="6216504"/>
                  <a:pt x="3803506" y="6228714"/>
                </a:cubicBezTo>
                <a:cubicBezTo>
                  <a:pt x="3620310" y="6240924"/>
                  <a:pt x="3490629" y="6226672"/>
                  <a:pt x="3330015" y="6228714"/>
                </a:cubicBezTo>
                <a:cubicBezTo>
                  <a:pt x="3169401" y="6230756"/>
                  <a:pt x="2783330" y="6266618"/>
                  <a:pt x="2552137" y="6228714"/>
                </a:cubicBezTo>
                <a:cubicBezTo>
                  <a:pt x="2320944" y="6190810"/>
                  <a:pt x="2220822" y="6248340"/>
                  <a:pt x="1977183" y="6228714"/>
                </a:cubicBezTo>
                <a:cubicBezTo>
                  <a:pt x="1733544" y="6209088"/>
                  <a:pt x="1617951" y="6212651"/>
                  <a:pt x="1402230" y="6228714"/>
                </a:cubicBezTo>
                <a:cubicBezTo>
                  <a:pt x="1186509" y="6244777"/>
                  <a:pt x="950352" y="6247289"/>
                  <a:pt x="827276" y="6228714"/>
                </a:cubicBezTo>
                <a:cubicBezTo>
                  <a:pt x="704200" y="6210139"/>
                  <a:pt x="434216" y="6252426"/>
                  <a:pt x="184681" y="6228714"/>
                </a:cubicBezTo>
                <a:cubicBezTo>
                  <a:pt x="80981" y="6252073"/>
                  <a:pt x="16673" y="6133672"/>
                  <a:pt x="0" y="6044033"/>
                </a:cubicBezTo>
                <a:cubicBezTo>
                  <a:pt x="14284" y="5803972"/>
                  <a:pt x="-11399" y="5534737"/>
                  <a:pt x="0" y="5334400"/>
                </a:cubicBezTo>
                <a:cubicBezTo>
                  <a:pt x="11399" y="5134063"/>
                  <a:pt x="5493" y="4878874"/>
                  <a:pt x="0" y="4683361"/>
                </a:cubicBezTo>
                <a:cubicBezTo>
                  <a:pt x="-5493" y="4487848"/>
                  <a:pt x="-5271" y="4289361"/>
                  <a:pt x="0" y="3973729"/>
                </a:cubicBezTo>
                <a:cubicBezTo>
                  <a:pt x="5271" y="3658097"/>
                  <a:pt x="7255" y="3564963"/>
                  <a:pt x="0" y="3264096"/>
                </a:cubicBezTo>
                <a:cubicBezTo>
                  <a:pt x="-7255" y="2963229"/>
                  <a:pt x="-12306" y="2892625"/>
                  <a:pt x="0" y="2730244"/>
                </a:cubicBezTo>
                <a:cubicBezTo>
                  <a:pt x="12306" y="2567863"/>
                  <a:pt x="-5632" y="2350252"/>
                  <a:pt x="0" y="2254985"/>
                </a:cubicBezTo>
                <a:cubicBezTo>
                  <a:pt x="5632" y="2159718"/>
                  <a:pt x="-12309" y="1933453"/>
                  <a:pt x="0" y="1779727"/>
                </a:cubicBezTo>
                <a:cubicBezTo>
                  <a:pt x="12309" y="1626001"/>
                  <a:pt x="-22310" y="1317701"/>
                  <a:pt x="0" y="1011501"/>
                </a:cubicBezTo>
                <a:cubicBezTo>
                  <a:pt x="22310" y="705301"/>
                  <a:pt x="40232" y="421635"/>
                  <a:pt x="0" y="184681"/>
                </a:cubicBezTo>
                <a:close/>
              </a:path>
              <a:path w="10515600" h="6228714" stroke="0" extrusionOk="0">
                <a:moveTo>
                  <a:pt x="0" y="184681"/>
                </a:moveTo>
                <a:cubicBezTo>
                  <a:pt x="-8111" y="80500"/>
                  <a:pt x="59851" y="1433"/>
                  <a:pt x="184681" y="0"/>
                </a:cubicBezTo>
                <a:cubicBezTo>
                  <a:pt x="452877" y="-13103"/>
                  <a:pt x="700457" y="16609"/>
                  <a:pt x="962559" y="0"/>
                </a:cubicBezTo>
                <a:cubicBezTo>
                  <a:pt x="1224661" y="-16609"/>
                  <a:pt x="1424419" y="-23590"/>
                  <a:pt x="1841900" y="0"/>
                </a:cubicBezTo>
                <a:cubicBezTo>
                  <a:pt x="2259381" y="23590"/>
                  <a:pt x="2050574" y="7659"/>
                  <a:pt x="2213929" y="0"/>
                </a:cubicBezTo>
                <a:cubicBezTo>
                  <a:pt x="2377284" y="-7659"/>
                  <a:pt x="2748359" y="-15549"/>
                  <a:pt x="2890344" y="0"/>
                </a:cubicBezTo>
                <a:cubicBezTo>
                  <a:pt x="3032329" y="15549"/>
                  <a:pt x="3163337" y="1458"/>
                  <a:pt x="3262373" y="0"/>
                </a:cubicBezTo>
                <a:cubicBezTo>
                  <a:pt x="3361409" y="-1458"/>
                  <a:pt x="3788559" y="-18089"/>
                  <a:pt x="3938789" y="0"/>
                </a:cubicBezTo>
                <a:cubicBezTo>
                  <a:pt x="4089019" y="18089"/>
                  <a:pt x="4372322" y="-26590"/>
                  <a:pt x="4513743" y="0"/>
                </a:cubicBezTo>
                <a:cubicBezTo>
                  <a:pt x="4655164" y="26590"/>
                  <a:pt x="5018666" y="13025"/>
                  <a:pt x="5291621" y="0"/>
                </a:cubicBezTo>
                <a:cubicBezTo>
                  <a:pt x="5564576" y="-13025"/>
                  <a:pt x="5535886" y="-16446"/>
                  <a:pt x="5663650" y="0"/>
                </a:cubicBezTo>
                <a:cubicBezTo>
                  <a:pt x="5791414" y="16446"/>
                  <a:pt x="5969296" y="9641"/>
                  <a:pt x="6238603" y="0"/>
                </a:cubicBezTo>
                <a:cubicBezTo>
                  <a:pt x="6507910" y="-9641"/>
                  <a:pt x="6813142" y="30699"/>
                  <a:pt x="7016481" y="0"/>
                </a:cubicBezTo>
                <a:cubicBezTo>
                  <a:pt x="7219820" y="-30699"/>
                  <a:pt x="7272825" y="-5844"/>
                  <a:pt x="7388510" y="0"/>
                </a:cubicBezTo>
                <a:cubicBezTo>
                  <a:pt x="7504195" y="5844"/>
                  <a:pt x="7951208" y="31330"/>
                  <a:pt x="8166388" y="0"/>
                </a:cubicBezTo>
                <a:cubicBezTo>
                  <a:pt x="8381568" y="-31330"/>
                  <a:pt x="8448087" y="10978"/>
                  <a:pt x="8538417" y="0"/>
                </a:cubicBezTo>
                <a:cubicBezTo>
                  <a:pt x="8628747" y="-10978"/>
                  <a:pt x="9065330" y="919"/>
                  <a:pt x="9417758" y="0"/>
                </a:cubicBezTo>
                <a:cubicBezTo>
                  <a:pt x="9770186" y="-919"/>
                  <a:pt x="10120377" y="2683"/>
                  <a:pt x="10330919" y="0"/>
                </a:cubicBezTo>
                <a:cubicBezTo>
                  <a:pt x="10430098" y="20358"/>
                  <a:pt x="10528006" y="86721"/>
                  <a:pt x="10515600" y="184681"/>
                </a:cubicBezTo>
                <a:cubicBezTo>
                  <a:pt x="10544700" y="543576"/>
                  <a:pt x="10532263" y="684998"/>
                  <a:pt x="10515600" y="952907"/>
                </a:cubicBezTo>
                <a:cubicBezTo>
                  <a:pt x="10498937" y="1220816"/>
                  <a:pt x="10500322" y="1287782"/>
                  <a:pt x="10515600" y="1545353"/>
                </a:cubicBezTo>
                <a:cubicBezTo>
                  <a:pt x="10530878" y="1802924"/>
                  <a:pt x="10537084" y="1817334"/>
                  <a:pt x="10515600" y="2020611"/>
                </a:cubicBezTo>
                <a:cubicBezTo>
                  <a:pt x="10494116" y="2223888"/>
                  <a:pt x="10511842" y="2378609"/>
                  <a:pt x="10515600" y="2730244"/>
                </a:cubicBezTo>
                <a:cubicBezTo>
                  <a:pt x="10519358" y="3081879"/>
                  <a:pt x="10482013" y="3187875"/>
                  <a:pt x="10515600" y="3498470"/>
                </a:cubicBezTo>
                <a:cubicBezTo>
                  <a:pt x="10549187" y="3809065"/>
                  <a:pt x="10489441" y="3997475"/>
                  <a:pt x="10515600" y="4208103"/>
                </a:cubicBezTo>
                <a:cubicBezTo>
                  <a:pt x="10541759" y="4418731"/>
                  <a:pt x="10530946" y="4639834"/>
                  <a:pt x="10515600" y="4859142"/>
                </a:cubicBezTo>
                <a:cubicBezTo>
                  <a:pt x="10500254" y="5078450"/>
                  <a:pt x="10543343" y="5279693"/>
                  <a:pt x="10515600" y="5451587"/>
                </a:cubicBezTo>
                <a:cubicBezTo>
                  <a:pt x="10487857" y="5623482"/>
                  <a:pt x="10511240" y="5786173"/>
                  <a:pt x="10515600" y="6044033"/>
                </a:cubicBezTo>
                <a:cubicBezTo>
                  <a:pt x="10502379" y="6131552"/>
                  <a:pt x="10423206" y="6223959"/>
                  <a:pt x="10330919" y="6228714"/>
                </a:cubicBezTo>
                <a:cubicBezTo>
                  <a:pt x="10170675" y="6244029"/>
                  <a:pt x="10092810" y="6210269"/>
                  <a:pt x="9857428" y="6228714"/>
                </a:cubicBezTo>
                <a:cubicBezTo>
                  <a:pt x="9622046" y="6247159"/>
                  <a:pt x="9427733" y="6214626"/>
                  <a:pt x="9079550" y="6228714"/>
                </a:cubicBezTo>
                <a:cubicBezTo>
                  <a:pt x="8731367" y="6242802"/>
                  <a:pt x="8820954" y="6217683"/>
                  <a:pt x="8707521" y="6228714"/>
                </a:cubicBezTo>
                <a:cubicBezTo>
                  <a:pt x="8594088" y="6239745"/>
                  <a:pt x="8232679" y="6261493"/>
                  <a:pt x="7929643" y="6228714"/>
                </a:cubicBezTo>
                <a:cubicBezTo>
                  <a:pt x="7626607" y="6195935"/>
                  <a:pt x="7490995" y="6246239"/>
                  <a:pt x="7354689" y="6228714"/>
                </a:cubicBezTo>
                <a:cubicBezTo>
                  <a:pt x="7218383" y="6211189"/>
                  <a:pt x="6895777" y="6239937"/>
                  <a:pt x="6678273" y="6228714"/>
                </a:cubicBezTo>
                <a:cubicBezTo>
                  <a:pt x="6460769" y="6217491"/>
                  <a:pt x="6308628" y="6199160"/>
                  <a:pt x="6001857" y="6228714"/>
                </a:cubicBezTo>
                <a:cubicBezTo>
                  <a:pt x="5695086" y="6258268"/>
                  <a:pt x="5760126" y="6213834"/>
                  <a:pt x="5528366" y="6228714"/>
                </a:cubicBezTo>
                <a:cubicBezTo>
                  <a:pt x="5296606" y="6243594"/>
                  <a:pt x="5099277" y="6231927"/>
                  <a:pt x="4851950" y="6228714"/>
                </a:cubicBezTo>
                <a:cubicBezTo>
                  <a:pt x="4604623" y="6225501"/>
                  <a:pt x="4388250" y="6259853"/>
                  <a:pt x="4074072" y="6228714"/>
                </a:cubicBezTo>
                <a:cubicBezTo>
                  <a:pt x="3759894" y="6197575"/>
                  <a:pt x="3679876" y="6229171"/>
                  <a:pt x="3296194" y="6228714"/>
                </a:cubicBezTo>
                <a:cubicBezTo>
                  <a:pt x="2912512" y="6228257"/>
                  <a:pt x="3042511" y="6216381"/>
                  <a:pt x="2924165" y="6228714"/>
                </a:cubicBezTo>
                <a:cubicBezTo>
                  <a:pt x="2805819" y="6241047"/>
                  <a:pt x="2344765" y="6235236"/>
                  <a:pt x="2146287" y="6228714"/>
                </a:cubicBezTo>
                <a:cubicBezTo>
                  <a:pt x="1947809" y="6222192"/>
                  <a:pt x="1693682" y="6208641"/>
                  <a:pt x="1571334" y="6228714"/>
                </a:cubicBezTo>
                <a:cubicBezTo>
                  <a:pt x="1448986" y="6248787"/>
                  <a:pt x="1067696" y="6194962"/>
                  <a:pt x="793455" y="6228714"/>
                </a:cubicBezTo>
                <a:cubicBezTo>
                  <a:pt x="519214" y="6262466"/>
                  <a:pt x="440108" y="6202343"/>
                  <a:pt x="184681" y="6228714"/>
                </a:cubicBezTo>
                <a:cubicBezTo>
                  <a:pt x="94405" y="6226146"/>
                  <a:pt x="-11354" y="6163996"/>
                  <a:pt x="0" y="6044033"/>
                </a:cubicBezTo>
                <a:cubicBezTo>
                  <a:pt x="15308" y="5906272"/>
                  <a:pt x="20780" y="5733007"/>
                  <a:pt x="0" y="5568774"/>
                </a:cubicBezTo>
                <a:cubicBezTo>
                  <a:pt x="-20780" y="5404541"/>
                  <a:pt x="-34646" y="5010505"/>
                  <a:pt x="0" y="4800548"/>
                </a:cubicBezTo>
                <a:cubicBezTo>
                  <a:pt x="34646" y="4590591"/>
                  <a:pt x="-21078" y="4431241"/>
                  <a:pt x="0" y="4325290"/>
                </a:cubicBezTo>
                <a:cubicBezTo>
                  <a:pt x="21078" y="4219339"/>
                  <a:pt x="11371" y="3916821"/>
                  <a:pt x="0" y="3615657"/>
                </a:cubicBezTo>
                <a:cubicBezTo>
                  <a:pt x="-11371" y="3314493"/>
                  <a:pt x="25106" y="3196824"/>
                  <a:pt x="0" y="3023212"/>
                </a:cubicBezTo>
                <a:cubicBezTo>
                  <a:pt x="-25106" y="2849600"/>
                  <a:pt x="-11982" y="2686754"/>
                  <a:pt x="0" y="2547953"/>
                </a:cubicBezTo>
                <a:cubicBezTo>
                  <a:pt x="11982" y="2409152"/>
                  <a:pt x="34798" y="2033775"/>
                  <a:pt x="0" y="1779727"/>
                </a:cubicBezTo>
                <a:cubicBezTo>
                  <a:pt x="-34798" y="1525679"/>
                  <a:pt x="-11835" y="1435708"/>
                  <a:pt x="0" y="1304468"/>
                </a:cubicBezTo>
                <a:cubicBezTo>
                  <a:pt x="11835" y="1173228"/>
                  <a:pt x="-10721" y="682350"/>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11/12/2023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a:p>
        </p:txBody>
      </p:sp>
    </p:spTree>
    <p:extLst>
      <p:ext uri="{BB962C8B-B14F-4D97-AF65-F5344CB8AC3E}">
        <p14:creationId xmlns:p14="http://schemas.microsoft.com/office/powerpoint/2010/main" val="31980211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627898-66AF-0A4C-BF4E-84208521FEDA}"/>
              </a:ext>
            </a:extLst>
          </p:cNvPr>
          <p:cNvSpPr txBox="1"/>
          <p:nvPr/>
        </p:nvSpPr>
        <p:spPr>
          <a:xfrm>
            <a:off x="609600" y="4038600"/>
            <a:ext cx="10896600" cy="1169551"/>
          </a:xfrm>
          <a:prstGeom prst="rect">
            <a:avLst/>
          </a:prstGeom>
          <a:noFill/>
        </p:spPr>
        <p:txBody>
          <a:bodyPr wrap="square" rtlCol="0">
            <a:spAutoFit/>
          </a:bodyPr>
          <a:lstStyle/>
          <a:p>
            <a:pPr algn="ctr"/>
            <a:r>
              <a:rPr lang="en-US" sz="3600" dirty="0"/>
              <a:t>“Longsuffering is the greatest life survival virtue”</a:t>
            </a:r>
          </a:p>
          <a:p>
            <a:pPr algn="ctr"/>
            <a:endParaRPr lang="en-US" sz="1050" dirty="0"/>
          </a:p>
          <a:p>
            <a:pPr algn="ctr"/>
            <a:r>
              <a:rPr lang="en-US" sz="2400" dirty="0"/>
              <a:t>- Lailah </a:t>
            </a:r>
            <a:r>
              <a:rPr lang="en-US" sz="2400" dirty="0" err="1"/>
              <a:t>Gifty</a:t>
            </a:r>
            <a:r>
              <a:rPr lang="en-US" sz="2400" dirty="0"/>
              <a:t> Akita</a:t>
            </a:r>
          </a:p>
        </p:txBody>
      </p:sp>
      <p:sp>
        <p:nvSpPr>
          <p:cNvPr id="3" name="TextBox 2">
            <a:extLst>
              <a:ext uri="{FF2B5EF4-FFF2-40B4-BE49-F238E27FC236}">
                <a16:creationId xmlns:a16="http://schemas.microsoft.com/office/drawing/2014/main" id="{6A6DF672-D3FA-BA8E-C5D1-D7682BBD273B}"/>
              </a:ext>
            </a:extLst>
          </p:cNvPr>
          <p:cNvSpPr txBox="1"/>
          <p:nvPr/>
        </p:nvSpPr>
        <p:spPr>
          <a:xfrm>
            <a:off x="609600" y="914400"/>
            <a:ext cx="10896600" cy="1200329"/>
          </a:xfrm>
          <a:prstGeom prst="rect">
            <a:avLst/>
          </a:prstGeom>
          <a:noFill/>
        </p:spPr>
        <p:txBody>
          <a:bodyPr wrap="square" rtlCol="0">
            <a:spAutoFit/>
          </a:bodyPr>
          <a:lstStyle/>
          <a:p>
            <a:pPr algn="ctr"/>
            <a:r>
              <a:rPr lang="en-US" sz="3600" dirty="0"/>
              <a:t>“Longsuffering is patience in spite of troubles, especially those caused by other people.”</a:t>
            </a:r>
          </a:p>
        </p:txBody>
      </p:sp>
    </p:spTree>
    <p:extLst>
      <p:ext uri="{BB962C8B-B14F-4D97-AF65-F5344CB8AC3E}">
        <p14:creationId xmlns:p14="http://schemas.microsoft.com/office/powerpoint/2010/main" val="13165987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140B5D7-7DE4-C8D5-EC26-523684A91E41}"/>
              </a:ext>
            </a:extLst>
          </p:cNvPr>
          <p:cNvGrpSpPr/>
          <p:nvPr/>
        </p:nvGrpSpPr>
        <p:grpSpPr>
          <a:xfrm>
            <a:off x="1180231" y="2133600"/>
            <a:ext cx="9870507" cy="1938248"/>
            <a:chOff x="1180231" y="2133600"/>
            <a:chExt cx="9870507" cy="1938248"/>
          </a:xfrm>
        </p:grpSpPr>
        <p:sp>
          <p:nvSpPr>
            <p:cNvPr id="5" name="Rectangle 4">
              <a:extLst>
                <a:ext uri="{FF2B5EF4-FFF2-40B4-BE49-F238E27FC236}">
                  <a16:creationId xmlns:a16="http://schemas.microsoft.com/office/drawing/2014/main" id="{96D23C0B-8FF2-8828-0869-7D08406DE93D}"/>
                </a:ext>
              </a:extLst>
            </p:cNvPr>
            <p:cNvSpPr/>
            <p:nvPr/>
          </p:nvSpPr>
          <p:spPr>
            <a:xfrm>
              <a:off x="1219200" y="22098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4" name="Rectangle 3">
              <a:extLst>
                <a:ext uri="{FF2B5EF4-FFF2-40B4-BE49-F238E27FC236}">
                  <a16:creationId xmlns:a16="http://schemas.microsoft.com/office/drawing/2014/main" id="{F07B6BCC-242D-316A-FD2A-7D44F1F99169}"/>
                </a:ext>
              </a:extLst>
            </p:cNvPr>
            <p:cNvSpPr/>
            <p:nvPr/>
          </p:nvSpPr>
          <p:spPr>
            <a:xfrm>
              <a:off x="1180231" y="21336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
        <p:nvSpPr>
          <p:cNvPr id="7" name="TextBox 6">
            <a:extLst>
              <a:ext uri="{FF2B5EF4-FFF2-40B4-BE49-F238E27FC236}">
                <a16:creationId xmlns:a16="http://schemas.microsoft.com/office/drawing/2014/main" id="{EAD2553A-29A1-F60F-4D98-762421849CF9}"/>
              </a:ext>
            </a:extLst>
          </p:cNvPr>
          <p:cNvSpPr txBox="1"/>
          <p:nvPr/>
        </p:nvSpPr>
        <p:spPr>
          <a:xfrm>
            <a:off x="2363069" y="4419600"/>
            <a:ext cx="7543800" cy="1569660"/>
          </a:xfrm>
          <a:prstGeom prst="rect">
            <a:avLst/>
          </a:prstGeom>
          <a:noFill/>
        </p:spPr>
        <p:txBody>
          <a:bodyPr wrap="square" rtlCol="0">
            <a:spAutoFit/>
          </a:bodyPr>
          <a:lstStyle/>
          <a:p>
            <a:pPr algn="ctr"/>
            <a:r>
              <a:rPr lang="en-US" sz="3200" dirty="0"/>
              <a:t>What it is</a:t>
            </a:r>
          </a:p>
          <a:p>
            <a:pPr algn="ctr"/>
            <a:r>
              <a:rPr lang="en-US" sz="3200" dirty="0"/>
              <a:t>Characteristic  of God</a:t>
            </a:r>
          </a:p>
          <a:p>
            <a:pPr algn="ctr"/>
            <a:r>
              <a:rPr lang="en-US" sz="3200" dirty="0"/>
              <a:t>How it works in our lives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1BD96DF-9EE9-EB86-7972-EAC83EACBDBD}"/>
              </a:ext>
            </a:extLst>
          </p:cNvPr>
          <p:cNvGrpSpPr/>
          <p:nvPr/>
        </p:nvGrpSpPr>
        <p:grpSpPr>
          <a:xfrm>
            <a:off x="1180231" y="76200"/>
            <a:ext cx="9870507" cy="1938248"/>
            <a:chOff x="1180231" y="2133600"/>
            <a:chExt cx="9870507" cy="1938248"/>
          </a:xfrm>
        </p:grpSpPr>
        <p:sp>
          <p:nvSpPr>
            <p:cNvPr id="5" name="Rectangle 4">
              <a:extLst>
                <a:ext uri="{FF2B5EF4-FFF2-40B4-BE49-F238E27FC236}">
                  <a16:creationId xmlns:a16="http://schemas.microsoft.com/office/drawing/2014/main" id="{6FCF484D-669B-9292-76FA-B9ADEAB55276}"/>
                </a:ext>
              </a:extLst>
            </p:cNvPr>
            <p:cNvSpPr/>
            <p:nvPr/>
          </p:nvSpPr>
          <p:spPr>
            <a:xfrm>
              <a:off x="1219200" y="22098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6" name="Rectangle 5">
              <a:extLst>
                <a:ext uri="{FF2B5EF4-FFF2-40B4-BE49-F238E27FC236}">
                  <a16:creationId xmlns:a16="http://schemas.microsoft.com/office/drawing/2014/main" id="{D8A2079E-AD3E-0ABB-5090-D2D80DE98D2F}"/>
                </a:ext>
              </a:extLst>
            </p:cNvPr>
            <p:cNvSpPr/>
            <p:nvPr/>
          </p:nvSpPr>
          <p:spPr>
            <a:xfrm>
              <a:off x="1180231" y="21336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
        <p:nvSpPr>
          <p:cNvPr id="2" name="Rectangle: Rounded Corners 1">
            <a:extLst>
              <a:ext uri="{FF2B5EF4-FFF2-40B4-BE49-F238E27FC236}">
                <a16:creationId xmlns:a16="http://schemas.microsoft.com/office/drawing/2014/main" id="{007D2143-6F87-29E1-2A57-589FC92DB417}"/>
              </a:ext>
            </a:extLst>
          </p:cNvPr>
          <p:cNvSpPr/>
          <p:nvPr/>
        </p:nvSpPr>
        <p:spPr>
          <a:xfrm>
            <a:off x="1600200" y="26670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Tree>
    <p:extLst>
      <p:ext uri="{BB962C8B-B14F-4D97-AF65-F5344CB8AC3E}">
        <p14:creationId xmlns:p14="http://schemas.microsoft.com/office/powerpoint/2010/main" val="76773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5">
            <a:extLst>
              <a:ext uri="{FF2B5EF4-FFF2-40B4-BE49-F238E27FC236}">
                <a16:creationId xmlns:a16="http://schemas.microsoft.com/office/drawing/2014/main" id="{B55D8223-08E8-D95B-D27B-9FEF8680A415}"/>
              </a:ext>
            </a:extLst>
          </p:cNvPr>
          <p:cNvSpPr txBox="1">
            <a:spLocks noChangeArrowheads="1"/>
          </p:cNvSpPr>
          <p:nvPr/>
        </p:nvSpPr>
        <p:spPr bwMode="auto">
          <a:xfrm>
            <a:off x="1981200" y="16565"/>
            <a:ext cx="3755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4800" b="1" dirty="0">
                <a:effectLst>
                  <a:outerShdw blurRad="38100" dist="38100" dir="2700000" algn="tl">
                    <a:srgbClr val="FFFFFF"/>
                  </a:outerShdw>
                </a:effectLst>
                <a:latin typeface="Arial" panose="020B0604020202020204" pitchFamily="34" charset="0"/>
              </a:rPr>
              <a:t> Lexicons</a:t>
            </a:r>
          </a:p>
        </p:txBody>
      </p:sp>
      <p:sp>
        <p:nvSpPr>
          <p:cNvPr id="11270" name="Oval 6">
            <a:extLst>
              <a:ext uri="{FF2B5EF4-FFF2-40B4-BE49-F238E27FC236}">
                <a16:creationId xmlns:a16="http://schemas.microsoft.com/office/drawing/2014/main" id="{35719C68-8F86-6C1E-E09A-FC158F1BF3C9}"/>
              </a:ext>
            </a:extLst>
          </p:cNvPr>
          <p:cNvSpPr>
            <a:spLocks noChangeArrowheads="1"/>
          </p:cNvSpPr>
          <p:nvPr/>
        </p:nvSpPr>
        <p:spPr bwMode="auto">
          <a:xfrm>
            <a:off x="6422998" y="304800"/>
            <a:ext cx="44958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dirty="0" err="1">
                <a:solidFill>
                  <a:srgbClr val="FFFF00"/>
                </a:solidFill>
                <a:latin typeface="Tahoma" panose="020B0604030504040204" pitchFamily="34" charset="0"/>
              </a:rPr>
              <a:t>Makrothumia</a:t>
            </a:r>
            <a:endParaRPr lang="en-US" altLang="en-US" sz="3600" dirty="0">
              <a:solidFill>
                <a:srgbClr val="FFFF00"/>
              </a:solidFill>
              <a:latin typeface="Tahoma" panose="020B0604030504040204" pitchFamily="34" charset="0"/>
            </a:endParaRPr>
          </a:p>
        </p:txBody>
      </p:sp>
      <p:sp>
        <p:nvSpPr>
          <p:cNvPr id="11271" name="Text Box 7">
            <a:extLst>
              <a:ext uri="{FF2B5EF4-FFF2-40B4-BE49-F238E27FC236}">
                <a16:creationId xmlns:a16="http://schemas.microsoft.com/office/drawing/2014/main" id="{4CD012B8-5A9E-4A49-C8E0-3F8AA0ECAC16}"/>
              </a:ext>
            </a:extLst>
          </p:cNvPr>
          <p:cNvSpPr txBox="1">
            <a:spLocks noChangeArrowheads="1"/>
          </p:cNvSpPr>
          <p:nvPr/>
        </p:nvSpPr>
        <p:spPr bwMode="auto">
          <a:xfrm>
            <a:off x="1590041" y="1290221"/>
            <a:ext cx="10287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6400">
              <a:defRPr sz="2400">
                <a:solidFill>
                  <a:schemeClr val="tx1"/>
                </a:solidFill>
                <a:latin typeface="Times New Roman" panose="02020603050405020304" pitchFamily="18" charset="0"/>
              </a:defRPr>
            </a:lvl1pPr>
            <a:lvl2pPr defTabSz="406400">
              <a:defRPr sz="2400">
                <a:solidFill>
                  <a:schemeClr val="tx1"/>
                </a:solidFill>
                <a:latin typeface="Times New Roman" panose="02020603050405020304" pitchFamily="18" charset="0"/>
              </a:defRPr>
            </a:lvl2pPr>
            <a:lvl3pPr defTabSz="406400">
              <a:defRPr sz="2400">
                <a:solidFill>
                  <a:schemeClr val="tx1"/>
                </a:solidFill>
                <a:latin typeface="Times New Roman" panose="02020603050405020304" pitchFamily="18" charset="0"/>
              </a:defRPr>
            </a:lvl3pPr>
            <a:lvl4pPr defTabSz="406400">
              <a:defRPr sz="2400">
                <a:solidFill>
                  <a:schemeClr val="tx1"/>
                </a:solidFill>
                <a:latin typeface="Times New Roman" panose="02020603050405020304" pitchFamily="18" charset="0"/>
              </a:defRPr>
            </a:lvl4pPr>
            <a:lvl5pPr defTabSz="406400">
              <a:defRPr sz="2400">
                <a:solidFill>
                  <a:schemeClr val="tx1"/>
                </a:solidFill>
                <a:latin typeface="Times New Roman" panose="02020603050405020304" pitchFamily="18" charset="0"/>
              </a:defRPr>
            </a:lvl5pPr>
            <a:lvl6pPr defTabSz="406400" eaLnBrk="0" fontAlgn="base" hangingPunct="0">
              <a:spcBef>
                <a:spcPct val="0"/>
              </a:spcBef>
              <a:spcAft>
                <a:spcPct val="0"/>
              </a:spcAft>
              <a:defRPr sz="2400">
                <a:solidFill>
                  <a:schemeClr val="tx1"/>
                </a:solidFill>
                <a:latin typeface="Times New Roman" panose="02020603050405020304" pitchFamily="18" charset="0"/>
              </a:defRPr>
            </a:lvl6pPr>
            <a:lvl7pPr defTabSz="406400" eaLnBrk="0" fontAlgn="base" hangingPunct="0">
              <a:spcBef>
                <a:spcPct val="0"/>
              </a:spcBef>
              <a:spcAft>
                <a:spcPct val="0"/>
              </a:spcAft>
              <a:defRPr sz="2400">
                <a:solidFill>
                  <a:schemeClr val="tx1"/>
                </a:solidFill>
                <a:latin typeface="Times New Roman" panose="02020603050405020304" pitchFamily="18" charset="0"/>
              </a:defRPr>
            </a:lvl7pPr>
            <a:lvl8pPr defTabSz="406400" eaLnBrk="0" fontAlgn="base" hangingPunct="0">
              <a:spcBef>
                <a:spcPct val="0"/>
              </a:spcBef>
              <a:spcAft>
                <a:spcPct val="0"/>
              </a:spcAft>
              <a:defRPr sz="2400">
                <a:solidFill>
                  <a:schemeClr val="tx1"/>
                </a:solidFill>
                <a:latin typeface="Times New Roman" panose="02020603050405020304" pitchFamily="18" charset="0"/>
              </a:defRPr>
            </a:lvl8pPr>
            <a:lvl9pPr defTabSz="40640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buFont typeface="Wingdings" panose="05000000000000000000" pitchFamily="2" charset="2"/>
              <a:buChar char="§"/>
            </a:pPr>
            <a:r>
              <a:rPr lang="en-US" altLang="en-US" sz="2800" b="1" u="sng" dirty="0">
                <a:latin typeface="Arial" panose="020B0604020202020204" pitchFamily="34" charset="0"/>
              </a:rPr>
              <a:t>Strongs:</a:t>
            </a:r>
            <a:r>
              <a:rPr lang="en-US" altLang="en-US" sz="2800" dirty="0">
                <a:latin typeface="Arial" panose="020B0604020202020204" pitchFamily="34" charset="0"/>
              </a:rPr>
              <a:t> longanimity, i.e. (objectively) forbearance or (subjectively) fortitude:</a:t>
            </a:r>
          </a:p>
          <a:p>
            <a:pPr marL="457200" indent="-457200">
              <a:buFont typeface="Wingdings" panose="05000000000000000000" pitchFamily="2" charset="2"/>
              <a:buChar char="§"/>
            </a:pPr>
            <a:endParaRPr lang="en-US" altLang="en-US" sz="1000" dirty="0">
              <a:latin typeface="Arial" panose="020B0604020202020204" pitchFamily="34" charset="0"/>
            </a:endParaRPr>
          </a:p>
          <a:p>
            <a:pPr marL="457200" indent="-457200">
              <a:buFont typeface="Wingdings" panose="05000000000000000000" pitchFamily="2" charset="2"/>
              <a:buChar char="§"/>
            </a:pPr>
            <a:r>
              <a:rPr lang="en-US" altLang="en-US" sz="2800" b="1" u="sng" dirty="0">
                <a:latin typeface="Arial" panose="020B0604020202020204" pitchFamily="34" charset="0"/>
              </a:rPr>
              <a:t>Vines:</a:t>
            </a:r>
            <a:r>
              <a:rPr lang="en-US" altLang="en-US" sz="2800" dirty="0">
                <a:latin typeface="Arial" panose="020B0604020202020204" pitchFamily="34" charset="0"/>
              </a:rPr>
              <a:t> forbearance, patience, longsuffering" (</a:t>
            </a:r>
            <a:r>
              <a:rPr lang="en-US" altLang="en-US" sz="2800" dirty="0" err="1">
                <a:latin typeface="Arial" panose="020B0604020202020204" pitchFamily="34" charset="0"/>
              </a:rPr>
              <a:t>makros</a:t>
            </a:r>
            <a:r>
              <a:rPr lang="en-US" altLang="en-US" sz="2800" dirty="0">
                <a:latin typeface="Arial" panose="020B0604020202020204" pitchFamily="34" charset="0"/>
              </a:rPr>
              <a:t>, "long," </a:t>
            </a:r>
            <a:r>
              <a:rPr lang="en-US" altLang="en-US" sz="2800" dirty="0" err="1">
                <a:latin typeface="Arial" panose="020B0604020202020204" pitchFamily="34" charset="0"/>
              </a:rPr>
              <a:t>thumos</a:t>
            </a:r>
            <a:r>
              <a:rPr lang="en-US" altLang="en-US" sz="2800" dirty="0">
                <a:latin typeface="Arial" panose="020B0604020202020204" pitchFamily="34" charset="0"/>
              </a:rPr>
              <a:t>, "temper"), is usually rendered "longsuffering,”</a:t>
            </a:r>
          </a:p>
          <a:p>
            <a:pPr marL="457200" indent="-457200">
              <a:buFont typeface="Wingdings" panose="05000000000000000000" pitchFamily="2" charset="2"/>
              <a:buChar char="§"/>
            </a:pPr>
            <a:endParaRPr lang="en-US" altLang="en-US" sz="1000" dirty="0">
              <a:latin typeface="Arial" panose="020B0604020202020204" pitchFamily="34" charset="0"/>
            </a:endParaRPr>
          </a:p>
          <a:p>
            <a:pPr marL="457200" indent="-457200">
              <a:buFont typeface="Wingdings" panose="05000000000000000000" pitchFamily="2" charset="2"/>
              <a:buChar char="§"/>
            </a:pPr>
            <a:r>
              <a:rPr lang="en-US" altLang="en-US" sz="2800" b="1" u="sng" dirty="0">
                <a:latin typeface="Arial" panose="020B0604020202020204" pitchFamily="34" charset="0"/>
              </a:rPr>
              <a:t>Thayer:</a:t>
            </a:r>
            <a:r>
              <a:rPr lang="en-US" altLang="en-US" sz="2800" dirty="0">
                <a:latin typeface="Arial" panose="020B0604020202020204" pitchFamily="34" charset="0"/>
              </a:rPr>
              <a:t> 1. patience, endurance, constancy, steadfastness, perseverance Col 1:11 2. patience, forbearance, longsuffering, slowness in avenging wrongs, Rom 2:4</a:t>
            </a:r>
          </a:p>
          <a:p>
            <a:pPr marL="457200" indent="-457200">
              <a:buFont typeface="Wingdings" panose="05000000000000000000" pitchFamily="2" charset="2"/>
              <a:buChar char="§"/>
            </a:pPr>
            <a:endParaRPr lang="en-US" altLang="en-US" sz="800" dirty="0">
              <a:latin typeface="Arial" panose="020B0604020202020204" pitchFamily="34" charset="0"/>
            </a:endParaRPr>
          </a:p>
          <a:p>
            <a:pPr marL="457200" indent="-457200">
              <a:buFont typeface="Wingdings" panose="05000000000000000000" pitchFamily="2" charset="2"/>
              <a:buChar char="§"/>
            </a:pPr>
            <a:r>
              <a:rPr lang="en-US" altLang="en-US" sz="2800" b="1" u="sng" dirty="0">
                <a:latin typeface="Arial" panose="020B0604020202020204" pitchFamily="34" charset="0"/>
              </a:rPr>
              <a:t>BDAG:</a:t>
            </a:r>
            <a:r>
              <a:rPr lang="en-US" altLang="en-US" sz="2800" dirty="0">
                <a:latin typeface="Arial" panose="020B0604020202020204" pitchFamily="34" charset="0"/>
              </a:rPr>
              <a:t> 1. State of remaining tranquil while awaiting an outcome, patience, steadfastness, endurance. 2. state of being able to bear up under provocation, forbearance, patience toward others.</a:t>
            </a:r>
          </a:p>
        </p:txBody>
      </p:sp>
      <p:sp>
        <p:nvSpPr>
          <p:cNvPr id="4" name="Rectangle: Rounded Corners 3">
            <a:extLst>
              <a:ext uri="{FF2B5EF4-FFF2-40B4-BE49-F238E27FC236}">
                <a16:creationId xmlns:a16="http://schemas.microsoft.com/office/drawing/2014/main" id="{256683FE-A3FC-9C82-F560-A7837264B15C}"/>
              </a:ext>
            </a:extLst>
          </p:cNvPr>
          <p:cNvSpPr/>
          <p:nvPr/>
        </p:nvSpPr>
        <p:spPr>
          <a:xfrm rot="16200000">
            <a:off x="-25527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animEffect transition="in" filter="barn(inHorizontal)">
                                      <p:cBhvr>
                                        <p:cTn id="7" dur="500"/>
                                        <p:tgtEl>
                                          <p:spTgt spid="112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1271"/>
                                        </p:tgtEl>
                                        <p:attrNameLst>
                                          <p:attrName>style.visibility</p:attrName>
                                        </p:attrNameLst>
                                      </p:cBhvr>
                                      <p:to>
                                        <p:strVal val="visible"/>
                                      </p:to>
                                    </p:set>
                                    <p:animEffect transition="in" filter="wipe(up)">
                                      <p:cBhvr>
                                        <p:cTn id="12"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a:extLst>
              <a:ext uri="{FF2B5EF4-FFF2-40B4-BE49-F238E27FC236}">
                <a16:creationId xmlns:a16="http://schemas.microsoft.com/office/drawing/2014/main" id="{F2169261-8A75-532A-0A61-BCA1CC0B4E3C}"/>
              </a:ext>
            </a:extLst>
          </p:cNvPr>
          <p:cNvSpPr txBox="1">
            <a:spLocks noChangeArrowheads="1"/>
          </p:cNvSpPr>
          <p:nvPr/>
        </p:nvSpPr>
        <p:spPr bwMode="auto">
          <a:xfrm>
            <a:off x="1981201" y="0"/>
            <a:ext cx="568503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4800" b="1" dirty="0">
                <a:effectLst>
                  <a:outerShdw blurRad="38100" dist="38100" dir="2700000" algn="tl">
                    <a:srgbClr val="FFFFFF"/>
                  </a:outerShdw>
                </a:effectLst>
                <a:latin typeface="Arial" panose="020B0604020202020204" pitchFamily="34" charset="0"/>
              </a:rPr>
              <a:t> Lexicons</a:t>
            </a:r>
          </a:p>
          <a:p>
            <a:pPr>
              <a:buFontTx/>
              <a:buChar char="•"/>
            </a:pPr>
            <a:r>
              <a:rPr lang="en-US" altLang="en-US" sz="4800" b="1" dirty="0">
                <a:effectLst>
                  <a:outerShdw blurRad="38100" dist="38100" dir="2700000" algn="tl">
                    <a:srgbClr val="FFFFFF"/>
                  </a:outerShdw>
                </a:effectLst>
                <a:latin typeface="Arial" panose="020B0604020202020204" pitchFamily="34" charset="0"/>
              </a:rPr>
              <a:t> Literally Means</a:t>
            </a:r>
          </a:p>
        </p:txBody>
      </p:sp>
      <p:sp>
        <p:nvSpPr>
          <p:cNvPr id="12292" name="Text Box 4">
            <a:extLst>
              <a:ext uri="{FF2B5EF4-FFF2-40B4-BE49-F238E27FC236}">
                <a16:creationId xmlns:a16="http://schemas.microsoft.com/office/drawing/2014/main" id="{E55A7CD7-32FC-CF10-ECAB-BDD618F022B3}"/>
              </a:ext>
            </a:extLst>
          </p:cNvPr>
          <p:cNvSpPr txBox="1">
            <a:spLocks noChangeArrowheads="1"/>
          </p:cNvSpPr>
          <p:nvPr/>
        </p:nvSpPr>
        <p:spPr bwMode="auto">
          <a:xfrm>
            <a:off x="2667003" y="2606678"/>
            <a:ext cx="3794125" cy="2062103"/>
          </a:xfrm>
          <a:prstGeom prst="rect">
            <a:avLst/>
          </a:prstGeom>
          <a:solidFill>
            <a:srgbClr val="3333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a:solidFill>
                  <a:srgbClr val="FFFF00"/>
                </a:solidFill>
                <a:effectLst>
                  <a:outerShdw blurRad="38100" dist="38100" dir="2700000" algn="tl">
                    <a:srgbClr val="000000"/>
                  </a:outerShdw>
                </a:effectLst>
                <a:latin typeface="Arial" panose="020B0604020202020204" pitchFamily="34" charset="0"/>
              </a:rPr>
              <a:t>Long (MAKROS)</a:t>
            </a:r>
          </a:p>
          <a:p>
            <a:pPr algn="ctr"/>
            <a:r>
              <a:rPr lang="en-US" altLang="en-US" sz="3200" b="1">
                <a:solidFill>
                  <a:srgbClr val="FFFF00"/>
                </a:solidFill>
                <a:effectLst>
                  <a:outerShdw blurRad="38100" dist="38100" dir="2700000" algn="tl">
                    <a:srgbClr val="000000"/>
                  </a:outerShdw>
                </a:effectLst>
                <a:latin typeface="Arial" panose="020B0604020202020204" pitchFamily="34" charset="0"/>
              </a:rPr>
              <a:t>Temper (THUMOS)</a:t>
            </a:r>
          </a:p>
          <a:p>
            <a:pPr algn="ctr"/>
            <a:endParaRPr lang="en-US" altLang="en-US" sz="3200" b="1">
              <a:solidFill>
                <a:srgbClr val="FFFF00"/>
              </a:solidFill>
              <a:effectLst>
                <a:outerShdw blurRad="38100" dist="38100" dir="2700000" algn="tl">
                  <a:srgbClr val="000000"/>
                </a:outerShdw>
              </a:effectLst>
              <a:latin typeface="Arial" panose="020B0604020202020204" pitchFamily="34" charset="0"/>
            </a:endParaRPr>
          </a:p>
          <a:p>
            <a:pPr algn="ctr"/>
            <a:r>
              <a:rPr lang="en-US" altLang="en-US" sz="3200" b="1" i="1">
                <a:solidFill>
                  <a:srgbClr val="FFFF00"/>
                </a:solidFill>
                <a:effectLst>
                  <a:outerShdw blurRad="38100" dist="38100" dir="2700000" algn="tl">
                    <a:srgbClr val="000000"/>
                  </a:outerShdw>
                </a:effectLst>
                <a:latin typeface="Arial" panose="020B0604020202020204" pitchFamily="34" charset="0"/>
              </a:rPr>
              <a:t>Long Tempered</a:t>
            </a:r>
            <a:endParaRPr lang="en-US" altLang="en-US" sz="3200" b="1">
              <a:solidFill>
                <a:srgbClr val="FFFF00"/>
              </a:solidFill>
              <a:effectLst>
                <a:outerShdw blurRad="38100" dist="38100" dir="2700000" algn="tl">
                  <a:srgbClr val="000000"/>
                </a:outerShdw>
              </a:effectLst>
              <a:latin typeface="Arial" panose="020B0604020202020204" pitchFamily="34" charset="0"/>
            </a:endParaRPr>
          </a:p>
        </p:txBody>
      </p:sp>
      <p:grpSp>
        <p:nvGrpSpPr>
          <p:cNvPr id="12298" name="Group 10">
            <a:extLst>
              <a:ext uri="{FF2B5EF4-FFF2-40B4-BE49-F238E27FC236}">
                <a16:creationId xmlns:a16="http://schemas.microsoft.com/office/drawing/2014/main" id="{08745A2B-55FE-486D-14F5-14C808A6DFEC}"/>
              </a:ext>
            </a:extLst>
          </p:cNvPr>
          <p:cNvGrpSpPr>
            <a:grpSpLocks/>
          </p:cNvGrpSpPr>
          <p:nvPr/>
        </p:nvGrpSpPr>
        <p:grpSpPr bwMode="auto">
          <a:xfrm>
            <a:off x="6400800" y="2514600"/>
            <a:ext cx="3962400" cy="2133600"/>
            <a:chOff x="3072" y="2208"/>
            <a:chExt cx="2496" cy="1344"/>
          </a:xfrm>
        </p:grpSpPr>
        <p:sp>
          <p:nvSpPr>
            <p:cNvPr id="12293" name="Rectangle 5">
              <a:extLst>
                <a:ext uri="{FF2B5EF4-FFF2-40B4-BE49-F238E27FC236}">
                  <a16:creationId xmlns:a16="http://schemas.microsoft.com/office/drawing/2014/main" id="{A6BBA914-77BB-B19C-774E-33CFC5BA6FDF}"/>
                </a:ext>
              </a:extLst>
            </p:cNvPr>
            <p:cNvSpPr>
              <a:spLocks noChangeArrowheads="1"/>
            </p:cNvSpPr>
            <p:nvPr/>
          </p:nvSpPr>
          <p:spPr bwMode="auto">
            <a:xfrm>
              <a:off x="3456" y="2208"/>
              <a:ext cx="2112" cy="1344"/>
            </a:xfrm>
            <a:prstGeom prst="rect">
              <a:avLst/>
            </a:prstGeom>
            <a:solidFill>
              <a:srgbClr val="33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i="1">
                  <a:solidFill>
                    <a:srgbClr val="FFFF00"/>
                  </a:solidFill>
                  <a:latin typeface="Arial" panose="020B0604020202020204" pitchFamily="34" charset="0"/>
                </a:rPr>
                <a:t>Short Tempered</a:t>
              </a:r>
            </a:p>
          </p:txBody>
        </p:sp>
        <p:sp>
          <p:nvSpPr>
            <p:cNvPr id="12296" name="AutoShape 8">
              <a:extLst>
                <a:ext uri="{FF2B5EF4-FFF2-40B4-BE49-F238E27FC236}">
                  <a16:creationId xmlns:a16="http://schemas.microsoft.com/office/drawing/2014/main" id="{1A79F5D6-E537-B8BD-159F-F6A158E4B791}"/>
                </a:ext>
              </a:extLst>
            </p:cNvPr>
            <p:cNvSpPr>
              <a:spLocks noChangeArrowheads="1"/>
            </p:cNvSpPr>
            <p:nvPr/>
          </p:nvSpPr>
          <p:spPr bwMode="auto">
            <a:xfrm>
              <a:off x="3072" y="3072"/>
              <a:ext cx="384" cy="432"/>
            </a:xfrm>
            <a:custGeom>
              <a:avLst/>
              <a:gdLst>
                <a:gd name="G0" fmla="+- 7481 0 0"/>
                <a:gd name="G1" fmla="+- 5400 0 0"/>
                <a:gd name="G2" fmla="+- 21600 0 5400"/>
                <a:gd name="G3" fmla="+- 10800 0 5400"/>
                <a:gd name="G4" fmla="+- 21600 0 7481"/>
                <a:gd name="G5" fmla="*/ G4 G3 10800"/>
                <a:gd name="G6" fmla="+- 21600 0 G5"/>
                <a:gd name="T0" fmla="*/ 7481 w 21600"/>
                <a:gd name="T1" fmla="*/ 0 h 21600"/>
                <a:gd name="T2" fmla="*/ 0 w 21600"/>
                <a:gd name="T3" fmla="*/ 10800 h 21600"/>
                <a:gd name="T4" fmla="*/ 7481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7481" y="0"/>
                  </a:moveTo>
                  <a:lnTo>
                    <a:pt x="7481" y="5400"/>
                  </a:lnTo>
                  <a:lnTo>
                    <a:pt x="3375" y="5400"/>
                  </a:lnTo>
                  <a:lnTo>
                    <a:pt x="3375" y="16200"/>
                  </a:lnTo>
                  <a:lnTo>
                    <a:pt x="7481" y="16200"/>
                  </a:lnTo>
                  <a:lnTo>
                    <a:pt x="7481"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7" name="AutoShape 9">
              <a:extLst>
                <a:ext uri="{FF2B5EF4-FFF2-40B4-BE49-F238E27FC236}">
                  <a16:creationId xmlns:a16="http://schemas.microsoft.com/office/drawing/2014/main" id="{7A522ECF-80D1-3D3C-AEC9-82925F353612}"/>
                </a:ext>
              </a:extLst>
            </p:cNvPr>
            <p:cNvSpPr>
              <a:spLocks noChangeArrowheads="1"/>
            </p:cNvSpPr>
            <p:nvPr/>
          </p:nvSpPr>
          <p:spPr bwMode="auto">
            <a:xfrm flipH="1">
              <a:off x="3072" y="2448"/>
              <a:ext cx="384" cy="432"/>
            </a:xfrm>
            <a:custGeom>
              <a:avLst/>
              <a:gdLst>
                <a:gd name="G0" fmla="+- 7481 0 0"/>
                <a:gd name="G1" fmla="+- 5400 0 0"/>
                <a:gd name="G2" fmla="+- 21600 0 5400"/>
                <a:gd name="G3" fmla="+- 10800 0 5400"/>
                <a:gd name="G4" fmla="+- 21600 0 7481"/>
                <a:gd name="G5" fmla="*/ G4 G3 10800"/>
                <a:gd name="G6" fmla="+- 21600 0 G5"/>
                <a:gd name="T0" fmla="*/ 7481 w 21600"/>
                <a:gd name="T1" fmla="*/ 0 h 21600"/>
                <a:gd name="T2" fmla="*/ 0 w 21600"/>
                <a:gd name="T3" fmla="*/ 10800 h 21600"/>
                <a:gd name="T4" fmla="*/ 7481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7481" y="0"/>
                  </a:moveTo>
                  <a:lnTo>
                    <a:pt x="7481" y="5400"/>
                  </a:lnTo>
                  <a:lnTo>
                    <a:pt x="3375" y="5400"/>
                  </a:lnTo>
                  <a:lnTo>
                    <a:pt x="3375" y="16200"/>
                  </a:lnTo>
                  <a:lnTo>
                    <a:pt x="7481" y="16200"/>
                  </a:lnTo>
                  <a:lnTo>
                    <a:pt x="7481"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 name="Rectangle: Rounded Corners 3">
            <a:extLst>
              <a:ext uri="{FF2B5EF4-FFF2-40B4-BE49-F238E27FC236}">
                <a16:creationId xmlns:a16="http://schemas.microsoft.com/office/drawing/2014/main" id="{779CF9B9-62CF-BA01-C428-043F3B2F04E2}"/>
              </a:ext>
            </a:extLst>
          </p:cNvPr>
          <p:cNvSpPr/>
          <p:nvPr/>
        </p:nvSpPr>
        <p:spPr>
          <a:xfrm rot="16200000">
            <a:off x="-25527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88"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ppt_w</p:attrName>
                                        </p:attrNameLst>
                                      </p:cBhvr>
                                      <p:tavLst>
                                        <p:tav tm="0">
                                          <p:val>
                                            <p:strVal val="4/3*#ppt_w"/>
                                          </p:val>
                                        </p:tav>
                                        <p:tav tm="100000">
                                          <p:val>
                                            <p:strVal val="#ppt_w"/>
                                          </p:val>
                                        </p:tav>
                                      </p:tavLst>
                                    </p:anim>
                                    <p:anim calcmode="lin" valueType="num">
                                      <p:cBhvr>
                                        <p:cTn id="8" dur="500" fill="hold"/>
                                        <p:tgtEl>
                                          <p:spTgt spid="12292"/>
                                        </p:tgtEl>
                                        <p:attrNameLst>
                                          <p:attrName>ppt_h</p:attrName>
                                        </p:attrNameLst>
                                      </p:cBhvr>
                                      <p:tavLst>
                                        <p:tav tm="0">
                                          <p:val>
                                            <p:strVal val="4/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288" fill="hold" nodeType="clickEffect">
                                  <p:stCondLst>
                                    <p:cond delay="0"/>
                                  </p:stCondLst>
                                  <p:childTnLst>
                                    <p:set>
                                      <p:cBhvr>
                                        <p:cTn id="12" dur="1" fill="hold">
                                          <p:stCondLst>
                                            <p:cond delay="0"/>
                                          </p:stCondLst>
                                        </p:cTn>
                                        <p:tgtEl>
                                          <p:spTgt spid="12298"/>
                                        </p:tgtEl>
                                        <p:attrNameLst>
                                          <p:attrName>style.visibility</p:attrName>
                                        </p:attrNameLst>
                                      </p:cBhvr>
                                      <p:to>
                                        <p:strVal val="visible"/>
                                      </p:to>
                                    </p:set>
                                    <p:anim calcmode="lin" valueType="num">
                                      <p:cBhvr>
                                        <p:cTn id="13" dur="500" fill="hold"/>
                                        <p:tgtEl>
                                          <p:spTgt spid="12298"/>
                                        </p:tgtEl>
                                        <p:attrNameLst>
                                          <p:attrName>ppt_w</p:attrName>
                                        </p:attrNameLst>
                                      </p:cBhvr>
                                      <p:tavLst>
                                        <p:tav tm="0">
                                          <p:val>
                                            <p:strVal val="4/3*#ppt_w"/>
                                          </p:val>
                                        </p:tav>
                                        <p:tav tm="100000">
                                          <p:val>
                                            <p:strVal val="#ppt_w"/>
                                          </p:val>
                                        </p:tav>
                                      </p:tavLst>
                                    </p:anim>
                                    <p:anim calcmode="lin" valueType="num">
                                      <p:cBhvr>
                                        <p:cTn id="14" dur="500" fill="hold"/>
                                        <p:tgtEl>
                                          <p:spTgt spid="1229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a:extLst>
              <a:ext uri="{FF2B5EF4-FFF2-40B4-BE49-F238E27FC236}">
                <a16:creationId xmlns:a16="http://schemas.microsoft.com/office/drawing/2014/main" id="{19E0D6E4-90BC-43BC-0EFE-BBA473B20007}"/>
              </a:ext>
            </a:extLst>
          </p:cNvPr>
          <p:cNvSpPr txBox="1">
            <a:spLocks noChangeArrowheads="1"/>
          </p:cNvSpPr>
          <p:nvPr/>
        </p:nvSpPr>
        <p:spPr bwMode="auto">
          <a:xfrm>
            <a:off x="1981200" y="0"/>
            <a:ext cx="578773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4800" b="1" dirty="0">
                <a:effectLst>
                  <a:outerShdw blurRad="38100" dist="38100" dir="2700000" algn="tl">
                    <a:srgbClr val="FFFFFF"/>
                  </a:outerShdw>
                </a:effectLst>
                <a:latin typeface="Arial" panose="020B0604020202020204" pitchFamily="34" charset="0"/>
              </a:rPr>
              <a:t> Lexicons</a:t>
            </a:r>
          </a:p>
          <a:p>
            <a:pPr>
              <a:buFontTx/>
              <a:buChar char="•"/>
            </a:pPr>
            <a:r>
              <a:rPr lang="en-US" altLang="en-US" sz="4800" b="1" dirty="0">
                <a:effectLst>
                  <a:outerShdw blurRad="38100" dist="38100" dir="2700000" algn="tl">
                    <a:srgbClr val="FFFFFF"/>
                  </a:outerShdw>
                </a:effectLst>
                <a:latin typeface="Arial" panose="020B0604020202020204" pitchFamily="34" charset="0"/>
              </a:rPr>
              <a:t> Literally Means</a:t>
            </a:r>
          </a:p>
          <a:p>
            <a:pPr>
              <a:buFontTx/>
              <a:buChar char="•"/>
            </a:pPr>
            <a:r>
              <a:rPr lang="en-US" altLang="en-US" sz="4800" b="1" dirty="0">
                <a:effectLst>
                  <a:outerShdw blurRad="38100" dist="38100" dir="2700000" algn="tl">
                    <a:srgbClr val="FFFFFF"/>
                  </a:outerShdw>
                </a:effectLst>
                <a:latin typeface="Arial" panose="020B0604020202020204" pitchFamily="34" charset="0"/>
              </a:rPr>
              <a:t> Translated</a:t>
            </a:r>
          </a:p>
        </p:txBody>
      </p:sp>
      <p:sp>
        <p:nvSpPr>
          <p:cNvPr id="13316" name="Text Box 4">
            <a:extLst>
              <a:ext uri="{FF2B5EF4-FFF2-40B4-BE49-F238E27FC236}">
                <a16:creationId xmlns:a16="http://schemas.microsoft.com/office/drawing/2014/main" id="{2A29FF47-4F8A-4BB0-C8C1-B902B1773472}"/>
              </a:ext>
            </a:extLst>
          </p:cNvPr>
          <p:cNvSpPr txBox="1">
            <a:spLocks noChangeArrowheads="1"/>
          </p:cNvSpPr>
          <p:nvPr/>
        </p:nvSpPr>
        <p:spPr bwMode="auto">
          <a:xfrm>
            <a:off x="4038600" y="2516538"/>
            <a:ext cx="4948791" cy="1824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50000"/>
              </a:lnSpc>
            </a:pPr>
            <a:r>
              <a:rPr lang="en-US" altLang="en-US" sz="4000" b="1" dirty="0">
                <a:solidFill>
                  <a:srgbClr val="FFFF00"/>
                </a:solidFill>
                <a:effectLst>
                  <a:outerShdw blurRad="38100" dist="38100" dir="2700000" algn="tl">
                    <a:srgbClr val="000000"/>
                  </a:outerShdw>
                </a:effectLst>
                <a:latin typeface="Arial" panose="020B0604020202020204" pitchFamily="34" charset="0"/>
              </a:rPr>
              <a:t>Longsuffering (13)</a:t>
            </a:r>
          </a:p>
          <a:p>
            <a:pPr algn="ctr">
              <a:lnSpc>
                <a:spcPct val="150000"/>
              </a:lnSpc>
            </a:pPr>
            <a:r>
              <a:rPr lang="en-US" altLang="en-US" sz="4000" b="1" dirty="0">
                <a:solidFill>
                  <a:srgbClr val="FFFF00"/>
                </a:solidFill>
                <a:effectLst>
                  <a:outerShdw blurRad="38100" dist="38100" dir="2700000" algn="tl">
                    <a:srgbClr val="000000"/>
                  </a:outerShdw>
                </a:effectLst>
                <a:latin typeface="Arial" panose="020B0604020202020204" pitchFamily="34" charset="0"/>
              </a:rPr>
              <a:t>Patience (Jas. 5:10)</a:t>
            </a:r>
          </a:p>
        </p:txBody>
      </p:sp>
      <p:sp>
        <p:nvSpPr>
          <p:cNvPr id="4" name="Rectangle: Rounded Corners 3">
            <a:extLst>
              <a:ext uri="{FF2B5EF4-FFF2-40B4-BE49-F238E27FC236}">
                <a16:creationId xmlns:a16="http://schemas.microsoft.com/office/drawing/2014/main" id="{AE52372E-4AFF-6DD1-B171-13B9A93EE9AF}"/>
              </a:ext>
            </a:extLst>
          </p:cNvPr>
          <p:cNvSpPr/>
          <p:nvPr/>
        </p:nvSpPr>
        <p:spPr>
          <a:xfrm rot="16200000">
            <a:off x="-25527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wipe(right)">
                                      <p:cBhvr>
                                        <p:cTn id="7"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a:extLst>
              <a:ext uri="{FF2B5EF4-FFF2-40B4-BE49-F238E27FC236}">
                <a16:creationId xmlns:a16="http://schemas.microsoft.com/office/drawing/2014/main" id="{0A412836-E922-6BB3-1D80-E23D9ACC1666}"/>
              </a:ext>
            </a:extLst>
          </p:cNvPr>
          <p:cNvSpPr txBox="1">
            <a:spLocks noChangeArrowheads="1"/>
          </p:cNvSpPr>
          <p:nvPr/>
        </p:nvSpPr>
        <p:spPr bwMode="auto">
          <a:xfrm>
            <a:off x="1981200" y="0"/>
            <a:ext cx="624493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4800" b="1" dirty="0">
                <a:effectLst>
                  <a:outerShdw blurRad="38100" dist="38100" dir="2700000" algn="tl">
                    <a:srgbClr val="FFFFFF"/>
                  </a:outerShdw>
                </a:effectLst>
                <a:latin typeface="Arial" panose="020B0604020202020204" pitchFamily="34" charset="0"/>
              </a:rPr>
              <a:t> Lexicons</a:t>
            </a:r>
          </a:p>
          <a:p>
            <a:pPr>
              <a:buFontTx/>
              <a:buChar char="•"/>
            </a:pPr>
            <a:r>
              <a:rPr lang="en-US" altLang="en-US" sz="4800" b="1" dirty="0">
                <a:effectLst>
                  <a:outerShdw blurRad="38100" dist="38100" dir="2700000" algn="tl">
                    <a:srgbClr val="FFFFFF"/>
                  </a:outerShdw>
                </a:effectLst>
                <a:latin typeface="Arial" panose="020B0604020202020204" pitchFamily="34" charset="0"/>
              </a:rPr>
              <a:t> Literally Means</a:t>
            </a:r>
          </a:p>
          <a:p>
            <a:pPr>
              <a:buFontTx/>
              <a:buChar char="•"/>
            </a:pPr>
            <a:r>
              <a:rPr lang="en-US" altLang="en-US" sz="4800" b="1" dirty="0">
                <a:effectLst>
                  <a:outerShdw blurRad="38100" dist="38100" dir="2700000" algn="tl">
                    <a:srgbClr val="FFFFFF"/>
                  </a:outerShdw>
                </a:effectLst>
                <a:latin typeface="Arial" panose="020B0604020202020204" pitchFamily="34" charset="0"/>
              </a:rPr>
              <a:t> Translated</a:t>
            </a:r>
          </a:p>
          <a:p>
            <a:pPr>
              <a:buFontTx/>
              <a:buChar char="•"/>
            </a:pPr>
            <a:r>
              <a:rPr lang="en-US" altLang="en-US" sz="4800" b="1" dirty="0">
                <a:effectLst>
                  <a:outerShdw blurRad="38100" dist="38100" dir="2700000" algn="tl">
                    <a:srgbClr val="FFFFFF"/>
                  </a:outerShdw>
                </a:effectLst>
                <a:latin typeface="Arial" panose="020B0604020202020204" pitchFamily="34" charset="0"/>
              </a:rPr>
              <a:t> Comments</a:t>
            </a:r>
          </a:p>
        </p:txBody>
      </p:sp>
      <p:sp>
        <p:nvSpPr>
          <p:cNvPr id="4" name="Rectangle: Rounded Corners 3">
            <a:extLst>
              <a:ext uri="{FF2B5EF4-FFF2-40B4-BE49-F238E27FC236}">
                <a16:creationId xmlns:a16="http://schemas.microsoft.com/office/drawing/2014/main" id="{4AA22DEE-3E78-4C1B-95B7-C5D3CEFB0FEE}"/>
              </a:ext>
            </a:extLst>
          </p:cNvPr>
          <p:cNvSpPr/>
          <p:nvPr/>
        </p:nvSpPr>
        <p:spPr>
          <a:xfrm rot="16200000">
            <a:off x="-25527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E73D300-CC46-563E-6AF0-5F1C72D70148}"/>
              </a:ext>
            </a:extLst>
          </p:cNvPr>
          <p:cNvSpPr>
            <a:spLocks noChangeArrowheads="1"/>
          </p:cNvSpPr>
          <p:nvPr/>
        </p:nvSpPr>
        <p:spPr bwMode="auto">
          <a:xfrm>
            <a:off x="4412686" y="6773"/>
            <a:ext cx="336662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dirty="0">
                <a:effectLst>
                  <a:outerShdw blurRad="38100" dist="38100" dir="2700000" algn="tl">
                    <a:srgbClr val="FFFFFF"/>
                  </a:outerShdw>
                </a:effectLst>
                <a:latin typeface="Arial" panose="020B0604020202020204" pitchFamily="34" charset="0"/>
              </a:rPr>
              <a:t>Comments</a:t>
            </a:r>
          </a:p>
        </p:txBody>
      </p:sp>
      <p:sp>
        <p:nvSpPr>
          <p:cNvPr id="15363" name="Text Box 3">
            <a:extLst>
              <a:ext uri="{FF2B5EF4-FFF2-40B4-BE49-F238E27FC236}">
                <a16:creationId xmlns:a16="http://schemas.microsoft.com/office/drawing/2014/main" id="{E2F31FDA-D951-A07B-D546-CDBA76549FDF}"/>
              </a:ext>
            </a:extLst>
          </p:cNvPr>
          <p:cNvSpPr txBox="1">
            <a:spLocks noChangeArrowheads="1"/>
          </p:cNvSpPr>
          <p:nvPr/>
        </p:nvSpPr>
        <p:spPr bwMode="auto">
          <a:xfrm>
            <a:off x="609599" y="1443841"/>
            <a:ext cx="10972800" cy="3970318"/>
          </a:xfrm>
          <a:prstGeom prst="rect">
            <a:avLst/>
          </a:prstGeom>
          <a:solidFill>
            <a:srgbClr val="FFFFFF">
              <a:alpha val="50196"/>
            </a:srgbClr>
          </a:solidFill>
          <a:ln>
            <a:noFill/>
          </a:ln>
          <a:effectLst/>
        </p:spPr>
        <p:txBody>
          <a:bodyPr wrap="square">
            <a:spAutoFit/>
          </a:bodyPr>
          <a:lstStyle/>
          <a:p>
            <a:r>
              <a:rPr lang="en-US" altLang="en-US" sz="2800" b="1" u="sng" dirty="0"/>
              <a:t>Barclay</a:t>
            </a:r>
            <a:r>
              <a:rPr lang="en-US" altLang="en-US" sz="2800" b="1" dirty="0"/>
              <a:t>: </a:t>
            </a:r>
            <a:r>
              <a:rPr lang="en-US" altLang="en-US" sz="2800" dirty="0"/>
              <a:t>"</a:t>
            </a:r>
            <a:r>
              <a:rPr lang="en-US" altLang="en-US" sz="2800" dirty="0" err="1"/>
              <a:t>Makrothumia</a:t>
            </a:r>
            <a:r>
              <a:rPr lang="en-US" altLang="en-US" sz="2800" dirty="0"/>
              <a:t> expresses a certain attitude both to people and events. It expresses the attitude to people which never loses patience with them, however unreasonable they may be, and which never loses hope for them, however unlovely and unteachable they may be. It expresses the attitude to events which never admits defeat, and which never loses its hope and its faith, however dark the situation may be, and however incomprehensible events may be, and however sore the chastening of God may be. It is a quality of which the N. T. commentators have given many a great definition... (</a:t>
            </a:r>
            <a:r>
              <a:rPr lang="en-US" altLang="en-US" sz="2800" i="1" dirty="0"/>
              <a:t>Flesh and Spirit</a:t>
            </a:r>
            <a:r>
              <a:rPr lang="en-US" altLang="en-US" sz="2800" dirty="0"/>
              <a:t>, p. 91).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a:extLst>
              <a:ext uri="{FF2B5EF4-FFF2-40B4-BE49-F238E27FC236}">
                <a16:creationId xmlns:a16="http://schemas.microsoft.com/office/drawing/2014/main" id="{BE8B9DC5-9DF8-D130-37F0-56FF982F5D0A}"/>
              </a:ext>
            </a:extLst>
          </p:cNvPr>
          <p:cNvSpPr txBox="1">
            <a:spLocks noChangeArrowheads="1"/>
          </p:cNvSpPr>
          <p:nvPr/>
        </p:nvSpPr>
        <p:spPr bwMode="auto">
          <a:xfrm>
            <a:off x="609600" y="1184278"/>
            <a:ext cx="10972800" cy="4832092"/>
          </a:xfrm>
          <a:prstGeom prst="rect">
            <a:avLst/>
          </a:prstGeom>
          <a:solidFill>
            <a:srgbClr val="FFFFFF">
              <a:alpha val="50196"/>
            </a:srgbClr>
          </a:solidFill>
          <a:ln>
            <a:noFill/>
          </a:ln>
          <a:effectLst/>
        </p:spPr>
        <p:txBody>
          <a:bodyPr wrap="square">
            <a:spAutoFit/>
          </a:bodyPr>
          <a:lstStyle>
            <a:lvl1pPr>
              <a:tabLst>
                <a:tab pos="334963" algn="l"/>
              </a:tabLst>
              <a:defRPr sz="2400">
                <a:solidFill>
                  <a:schemeClr val="tx1"/>
                </a:solidFill>
                <a:latin typeface="Times New Roman" panose="02020603050405020304" pitchFamily="18" charset="0"/>
              </a:defRPr>
            </a:lvl1pPr>
            <a:lvl2pPr>
              <a:tabLst>
                <a:tab pos="334963" algn="l"/>
              </a:tabLst>
              <a:defRPr sz="2400">
                <a:solidFill>
                  <a:schemeClr val="tx1"/>
                </a:solidFill>
                <a:latin typeface="Times New Roman" panose="02020603050405020304" pitchFamily="18" charset="0"/>
              </a:defRPr>
            </a:lvl2pPr>
            <a:lvl3pPr>
              <a:tabLst>
                <a:tab pos="334963" algn="l"/>
              </a:tabLst>
              <a:defRPr sz="2400">
                <a:solidFill>
                  <a:schemeClr val="tx1"/>
                </a:solidFill>
                <a:latin typeface="Times New Roman" panose="02020603050405020304" pitchFamily="18" charset="0"/>
              </a:defRPr>
            </a:lvl3pPr>
            <a:lvl4pPr>
              <a:tabLst>
                <a:tab pos="334963" algn="l"/>
              </a:tabLst>
              <a:defRPr sz="2400">
                <a:solidFill>
                  <a:schemeClr val="tx1"/>
                </a:solidFill>
                <a:latin typeface="Times New Roman" panose="02020603050405020304" pitchFamily="18" charset="0"/>
              </a:defRPr>
            </a:lvl4pPr>
            <a:lvl5pPr>
              <a:tabLst>
                <a:tab pos="3349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334963" algn="l"/>
              </a:tabLst>
              <a:defRPr sz="2400">
                <a:solidFill>
                  <a:schemeClr val="tx1"/>
                </a:solidFill>
                <a:latin typeface="Times New Roman" panose="02020603050405020304" pitchFamily="18" charset="0"/>
              </a:defRPr>
            </a:lvl9pPr>
          </a:lstStyle>
          <a:p>
            <a:r>
              <a:rPr lang="en-US" altLang="en-US" sz="2800" b="1" u="sng" dirty="0">
                <a:latin typeface="Arial" panose="020B0604020202020204" pitchFamily="34" charset="0"/>
              </a:rPr>
              <a:t>Trench</a:t>
            </a:r>
            <a:r>
              <a:rPr lang="en-US" altLang="en-US" sz="2800" dirty="0">
                <a:latin typeface="Arial" panose="020B0604020202020204" pitchFamily="34" charset="0"/>
              </a:rPr>
              <a:t> says it describes "a long holding out of the mind, before it gives room to action or to passion”</a:t>
            </a:r>
          </a:p>
          <a:p>
            <a:endParaRPr lang="en-US" altLang="en-US" sz="2800" dirty="0">
              <a:latin typeface="Arial" panose="020B0604020202020204" pitchFamily="34" charset="0"/>
            </a:endParaRPr>
          </a:p>
          <a:p>
            <a:r>
              <a:rPr lang="en-US" altLang="en-US" sz="2800" b="1" u="sng" dirty="0">
                <a:latin typeface="Arial" panose="020B0604020202020204" pitchFamily="34" charset="0"/>
              </a:rPr>
              <a:t>T. K. Abbott:</a:t>
            </a:r>
            <a:r>
              <a:rPr lang="en-US" altLang="en-US" sz="2800" dirty="0">
                <a:latin typeface="Arial" panose="020B0604020202020204" pitchFamily="34" charset="0"/>
              </a:rPr>
              <a:t> "the self-restraint which does not hastily retaliate a wrong."</a:t>
            </a:r>
          </a:p>
          <a:p>
            <a:endParaRPr lang="en-US" altLang="en-US" sz="2800" dirty="0">
              <a:latin typeface="Arial" panose="020B0604020202020204" pitchFamily="34" charset="0"/>
            </a:endParaRPr>
          </a:p>
          <a:p>
            <a:r>
              <a:rPr lang="en-US" altLang="en-US" sz="2800" b="1" u="sng" dirty="0">
                <a:latin typeface="Arial" panose="020B0604020202020204" pitchFamily="34" charset="0"/>
              </a:rPr>
              <a:t>Plummer:</a:t>
            </a:r>
            <a:r>
              <a:rPr lang="en-US" altLang="en-US" sz="2800" dirty="0">
                <a:latin typeface="Arial" panose="020B0604020202020204" pitchFamily="34" charset="0"/>
              </a:rPr>
              <a:t> "the forbearance which endures injuries and evil deeds without being provoked to anger or revenge."</a:t>
            </a:r>
          </a:p>
          <a:p>
            <a:endParaRPr lang="en-US" altLang="en-US" sz="2800" dirty="0">
              <a:latin typeface="Arial" panose="020B0604020202020204" pitchFamily="34" charset="0"/>
            </a:endParaRPr>
          </a:p>
          <a:p>
            <a:r>
              <a:rPr lang="en-US" altLang="en-US" sz="2800" b="1" u="sng" dirty="0">
                <a:latin typeface="Arial" panose="020B0604020202020204" pitchFamily="34" charset="0"/>
              </a:rPr>
              <a:t>Barclay:</a:t>
            </a:r>
            <a:r>
              <a:rPr lang="en-US" altLang="en-US" sz="2800" dirty="0">
                <a:latin typeface="Arial" panose="020B0604020202020204" pitchFamily="34" charset="0"/>
              </a:rPr>
              <a:t> "we might well translate [it] 'the power to see things through."'</a:t>
            </a:r>
          </a:p>
        </p:txBody>
      </p:sp>
      <p:sp>
        <p:nvSpPr>
          <p:cNvPr id="4" name="Rectangle 2">
            <a:extLst>
              <a:ext uri="{FF2B5EF4-FFF2-40B4-BE49-F238E27FC236}">
                <a16:creationId xmlns:a16="http://schemas.microsoft.com/office/drawing/2014/main" id="{15D19BE2-FBDB-5FA1-70A0-6F2C2BBECC2E}"/>
              </a:ext>
            </a:extLst>
          </p:cNvPr>
          <p:cNvSpPr>
            <a:spLocks noChangeArrowheads="1"/>
          </p:cNvSpPr>
          <p:nvPr/>
        </p:nvSpPr>
        <p:spPr bwMode="auto">
          <a:xfrm>
            <a:off x="4412686" y="6773"/>
            <a:ext cx="336662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dirty="0">
                <a:effectLst>
                  <a:outerShdw blurRad="38100" dist="38100" dir="2700000" algn="tl">
                    <a:srgbClr val="FFFFFF"/>
                  </a:outerShdw>
                </a:effectLst>
                <a:latin typeface="Arial" panose="020B0604020202020204" pitchFamily="34" charset="0"/>
              </a:rPr>
              <a:t>Comments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a:extLst>
              <a:ext uri="{FF2B5EF4-FFF2-40B4-BE49-F238E27FC236}">
                <a16:creationId xmlns:a16="http://schemas.microsoft.com/office/drawing/2014/main" id="{8EC0DCD7-D425-9905-BBA7-E3CF79F2548A}"/>
              </a:ext>
            </a:extLst>
          </p:cNvPr>
          <p:cNvSpPr txBox="1">
            <a:spLocks noChangeArrowheads="1"/>
          </p:cNvSpPr>
          <p:nvPr/>
        </p:nvSpPr>
        <p:spPr bwMode="auto">
          <a:xfrm>
            <a:off x="609600" y="1615857"/>
            <a:ext cx="10972800" cy="3108543"/>
          </a:xfrm>
          <a:prstGeom prst="rect">
            <a:avLst/>
          </a:prstGeom>
          <a:solidFill>
            <a:srgbClr val="FFFFFF">
              <a:alpha val="50196"/>
            </a:srgbClr>
          </a:solidFill>
          <a:ln>
            <a:noFill/>
          </a:ln>
          <a:effectLst/>
        </p:spPr>
        <p:txBody>
          <a:bodyPr wrap="square">
            <a:spAutoFit/>
          </a:bodyPr>
          <a:lstStyle/>
          <a:p>
            <a:r>
              <a:rPr lang="en-US" altLang="en-US" sz="2800" b="1" u="sng" dirty="0">
                <a:latin typeface="Arial" panose="020B0604020202020204" pitchFamily="34" charset="0"/>
              </a:rPr>
              <a:t>Vines:</a:t>
            </a:r>
            <a:r>
              <a:rPr lang="en-US" altLang="en-US" sz="2800" dirty="0">
                <a:latin typeface="Arial" panose="020B0604020202020204" pitchFamily="34" charset="0"/>
              </a:rPr>
              <a:t> Note: "Longsuffering is that quality of self-restraint in the face of provocation which does not hastily retaliate or promptly punish; it is the opposite of anger, and is associated with mercy, and is used of God, Ex 34:6 (Sept.); Rom 2:4; 1 Peter 3:20. Patience is the quality that does not surrender to circumstances or succumb under trial; it is the opposite of despondency and is associated with hope, 1 </a:t>
            </a:r>
            <a:r>
              <a:rPr lang="en-US" altLang="en-US" sz="2800" dirty="0" err="1">
                <a:latin typeface="Arial" panose="020B0604020202020204" pitchFamily="34" charset="0"/>
              </a:rPr>
              <a:t>Thess</a:t>
            </a:r>
            <a:r>
              <a:rPr lang="en-US" altLang="en-US" sz="2800" dirty="0">
                <a:latin typeface="Arial" panose="020B0604020202020204" pitchFamily="34" charset="0"/>
              </a:rPr>
              <a:t> 1:3; it is not used of God."</a:t>
            </a:r>
          </a:p>
        </p:txBody>
      </p:sp>
      <p:sp>
        <p:nvSpPr>
          <p:cNvPr id="4" name="Rectangle 2">
            <a:extLst>
              <a:ext uri="{FF2B5EF4-FFF2-40B4-BE49-F238E27FC236}">
                <a16:creationId xmlns:a16="http://schemas.microsoft.com/office/drawing/2014/main" id="{A6960EEB-CCEB-1290-7FB7-C02B8814EBC8}"/>
              </a:ext>
            </a:extLst>
          </p:cNvPr>
          <p:cNvSpPr>
            <a:spLocks noChangeArrowheads="1"/>
          </p:cNvSpPr>
          <p:nvPr/>
        </p:nvSpPr>
        <p:spPr bwMode="auto">
          <a:xfrm>
            <a:off x="4412686" y="6773"/>
            <a:ext cx="336662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dirty="0">
                <a:effectLst>
                  <a:outerShdw blurRad="38100" dist="38100" dir="2700000" algn="tl">
                    <a:srgbClr val="FFFFFF"/>
                  </a:outerShdw>
                </a:effectLst>
                <a:latin typeface="Arial" panose="020B0604020202020204" pitchFamily="34" charset="0"/>
              </a:rPr>
              <a:t>Comments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F15B43F-88A8-1772-05DF-40478DE45578}"/>
              </a:ext>
            </a:extLst>
          </p:cNvPr>
          <p:cNvSpPr>
            <a:spLocks noChangeArrowheads="1"/>
          </p:cNvSpPr>
          <p:nvPr/>
        </p:nvSpPr>
        <p:spPr bwMode="auto">
          <a:xfrm>
            <a:off x="3810000" y="0"/>
            <a:ext cx="4516438"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a:effectLst>
                  <a:outerShdw blurRad="38100" dist="38100" dir="2700000" algn="tl">
                    <a:srgbClr val="FFFFFF"/>
                  </a:outerShdw>
                </a:effectLst>
                <a:latin typeface="Arial" panose="020B0604020202020204" pitchFamily="34" charset="0"/>
              </a:rPr>
              <a:t>Comments</a:t>
            </a:r>
          </a:p>
        </p:txBody>
      </p:sp>
      <p:sp>
        <p:nvSpPr>
          <p:cNvPr id="18435" name="Text Box 3">
            <a:extLst>
              <a:ext uri="{FF2B5EF4-FFF2-40B4-BE49-F238E27FC236}">
                <a16:creationId xmlns:a16="http://schemas.microsoft.com/office/drawing/2014/main" id="{E316E2E5-F704-9118-AAA8-577FFC6FA279}"/>
              </a:ext>
            </a:extLst>
          </p:cNvPr>
          <p:cNvSpPr txBox="1">
            <a:spLocks noChangeArrowheads="1"/>
          </p:cNvSpPr>
          <p:nvPr/>
        </p:nvSpPr>
        <p:spPr bwMode="auto">
          <a:xfrm>
            <a:off x="609600" y="2070318"/>
            <a:ext cx="10972800" cy="1815882"/>
          </a:xfrm>
          <a:prstGeom prst="rect">
            <a:avLst/>
          </a:prstGeom>
          <a:solidFill>
            <a:srgbClr val="FFFFFF">
              <a:alpha val="50196"/>
            </a:srgbClr>
          </a:solidFill>
          <a:ln>
            <a:noFill/>
          </a:ln>
          <a:effectLst/>
        </p:spPr>
        <p:txBody>
          <a:bodyPr wrap="square">
            <a:spAutoFit/>
          </a:bodyPr>
          <a:lstStyle/>
          <a:p>
            <a:r>
              <a:rPr lang="en-US" altLang="en-US" sz="2800" b="1" u="sng" dirty="0">
                <a:latin typeface="Arial" panose="020B0604020202020204" pitchFamily="34" charset="0"/>
              </a:rPr>
              <a:t>I.S.B.E.</a:t>
            </a:r>
            <a:r>
              <a:rPr lang="en-US" altLang="en-US" sz="2800" dirty="0">
                <a:latin typeface="Arial" panose="020B0604020202020204" pitchFamily="34" charset="0"/>
              </a:rPr>
              <a:t> </a:t>
            </a:r>
            <a:r>
              <a:rPr lang="en-US" altLang="en-US" sz="2800" dirty="0"/>
              <a:t>The words '</a:t>
            </a:r>
            <a:r>
              <a:rPr lang="en-US" altLang="en-US" sz="2800" dirty="0" err="1"/>
              <a:t>erekh</a:t>
            </a:r>
            <a:r>
              <a:rPr lang="en-US" altLang="en-US" sz="2800" dirty="0"/>
              <a:t> '</a:t>
            </a:r>
            <a:r>
              <a:rPr lang="en-US" altLang="en-US" sz="2800" dirty="0" err="1"/>
              <a:t>appayim</a:t>
            </a:r>
            <a:r>
              <a:rPr lang="en-US" altLang="en-US" sz="2800" dirty="0"/>
              <a:t>, translated longsuffering, mean literally, "long of nose" (or "breathing"), and, as anger was indicated by rapid, violent breathing through the nostrils, "long of anger," or "slow to wrath."</a:t>
            </a:r>
            <a:endParaRPr lang="en-US" altLang="en-US" sz="2800" dirty="0">
              <a:latin typeface="Arial" panose="020B0604020202020204" pitchFamily="34" charset="0"/>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00"/>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2AA5F5A-6059-D651-6B89-6FC96209F9AD}"/>
              </a:ext>
            </a:extLst>
          </p:cNvPr>
          <p:cNvSpPr>
            <a:spLocks noChangeArrowheads="1"/>
          </p:cNvSpPr>
          <p:nvPr/>
        </p:nvSpPr>
        <p:spPr bwMode="auto">
          <a:xfrm>
            <a:off x="1905000" y="304800"/>
            <a:ext cx="8382000" cy="6248400"/>
          </a:xfrm>
          <a:prstGeom prst="rect">
            <a:avLst/>
          </a:prstGeom>
          <a:noFill/>
          <a:ln w="76200">
            <a:solidFill>
              <a:srgbClr val="33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59" name="Text Box 3">
            <a:extLst>
              <a:ext uri="{FF2B5EF4-FFF2-40B4-BE49-F238E27FC236}">
                <a16:creationId xmlns:a16="http://schemas.microsoft.com/office/drawing/2014/main" id="{92615B74-0184-12D2-5FB2-7D95E58FF823}"/>
              </a:ext>
            </a:extLst>
          </p:cNvPr>
          <p:cNvSpPr txBox="1">
            <a:spLocks noChangeArrowheads="1"/>
          </p:cNvSpPr>
          <p:nvPr/>
        </p:nvSpPr>
        <p:spPr bwMode="auto">
          <a:xfrm>
            <a:off x="4784725" y="381000"/>
            <a:ext cx="3458896"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u="sng">
                <a:solidFill>
                  <a:srgbClr val="3333CC"/>
                </a:solidFill>
                <a:latin typeface="DomCasual" pitchFamily="34" charset="0"/>
              </a:rPr>
              <a:t>Summary</a:t>
            </a:r>
          </a:p>
        </p:txBody>
      </p:sp>
      <p:sp>
        <p:nvSpPr>
          <p:cNvPr id="19460" name="Text Box 4">
            <a:extLst>
              <a:ext uri="{FF2B5EF4-FFF2-40B4-BE49-F238E27FC236}">
                <a16:creationId xmlns:a16="http://schemas.microsoft.com/office/drawing/2014/main" id="{6A5014D7-C754-96DE-7323-7F5B642046C8}"/>
              </a:ext>
            </a:extLst>
          </p:cNvPr>
          <p:cNvSpPr txBox="1">
            <a:spLocks noChangeArrowheads="1"/>
          </p:cNvSpPr>
          <p:nvPr/>
        </p:nvSpPr>
        <p:spPr bwMode="auto">
          <a:xfrm>
            <a:off x="3592516" y="1828803"/>
            <a:ext cx="4941887"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000">
                <a:latin typeface="Comic Sans MS" panose="030F0702030302020204" pitchFamily="66" charset="0"/>
              </a:rPr>
              <a:t>Forbearance</a:t>
            </a:r>
          </a:p>
          <a:p>
            <a:pPr algn="ctr"/>
            <a:r>
              <a:rPr lang="en-US" altLang="en-US" sz="4000">
                <a:latin typeface="Comic Sans MS" panose="030F0702030302020204" pitchFamily="66" charset="0"/>
              </a:rPr>
              <a:t>Patience</a:t>
            </a:r>
          </a:p>
          <a:p>
            <a:pPr algn="ctr"/>
            <a:r>
              <a:rPr lang="en-US" altLang="en-US" sz="4000">
                <a:latin typeface="Comic Sans MS" panose="030F0702030302020204" pitchFamily="66" charset="0"/>
              </a:rPr>
              <a:t>Long Temper</a:t>
            </a:r>
          </a:p>
          <a:p>
            <a:pPr algn="ctr"/>
            <a:r>
              <a:rPr lang="en-US" altLang="en-US" sz="4000">
                <a:latin typeface="Comic Sans MS" panose="030F0702030302020204" pitchFamily="66" charset="0"/>
              </a:rPr>
              <a:t>Slow to Anger</a:t>
            </a:r>
          </a:p>
          <a:p>
            <a:pPr algn="ctr"/>
            <a:r>
              <a:rPr lang="en-US" altLang="en-US" sz="4000">
                <a:latin typeface="Comic Sans MS" panose="030F0702030302020204" pitchFamily="66" charset="0"/>
              </a:rPr>
              <a:t>Restraint</a:t>
            </a:r>
          </a:p>
          <a:p>
            <a:pPr algn="ctr"/>
            <a:r>
              <a:rPr lang="en-US" altLang="en-US" sz="4000">
                <a:latin typeface="Comic Sans MS" panose="030F0702030302020204" pitchFamily="66" charset="0"/>
              </a:rPr>
              <a:t>See Things Through</a:t>
            </a:r>
          </a:p>
          <a:p>
            <a:pPr algn="ctr"/>
            <a:r>
              <a:rPr lang="en-US" altLang="en-US" sz="4000">
                <a:latin typeface="Comic Sans MS" panose="030F0702030302020204" pitchFamily="66" charset="0"/>
              </a:rPr>
              <a:t>Not Surrender</a:t>
            </a:r>
          </a:p>
        </p:txBody>
      </p:sp>
      <p:sp>
        <p:nvSpPr>
          <p:cNvPr id="19461" name="Text Box 5">
            <a:extLst>
              <a:ext uri="{FF2B5EF4-FFF2-40B4-BE49-F238E27FC236}">
                <a16:creationId xmlns:a16="http://schemas.microsoft.com/office/drawing/2014/main" id="{4BA89FE1-09FF-5D24-78D7-31D8F8EA9CC9}"/>
              </a:ext>
            </a:extLst>
          </p:cNvPr>
          <p:cNvSpPr txBox="1">
            <a:spLocks noChangeArrowheads="1"/>
          </p:cNvSpPr>
          <p:nvPr/>
        </p:nvSpPr>
        <p:spPr bwMode="auto">
          <a:xfrm rot="16200000">
            <a:off x="905202" y="2962170"/>
            <a:ext cx="1967846" cy="646331"/>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u="sng">
                <a:solidFill>
                  <a:srgbClr val="3333CC"/>
                </a:solidFill>
                <a:latin typeface="DomCasual" pitchFamily="34" charset="0"/>
              </a:rPr>
              <a:t>Summary</a:t>
            </a:r>
          </a:p>
        </p:txBody>
      </p:sp>
      <p:sp>
        <p:nvSpPr>
          <p:cNvPr id="19462" name="Text Box 6">
            <a:extLst>
              <a:ext uri="{FF2B5EF4-FFF2-40B4-BE49-F238E27FC236}">
                <a16:creationId xmlns:a16="http://schemas.microsoft.com/office/drawing/2014/main" id="{D3C67D4E-F636-7F71-38DF-2D1810510CBF}"/>
              </a:ext>
            </a:extLst>
          </p:cNvPr>
          <p:cNvSpPr txBox="1">
            <a:spLocks noChangeArrowheads="1"/>
          </p:cNvSpPr>
          <p:nvPr/>
        </p:nvSpPr>
        <p:spPr bwMode="auto">
          <a:xfrm rot="5400000">
            <a:off x="9363402" y="2941532"/>
            <a:ext cx="1967846" cy="646331"/>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u="sng">
                <a:solidFill>
                  <a:srgbClr val="3333CC"/>
                </a:solidFill>
                <a:latin typeface="DomCasual" pitchFamily="34" charset="0"/>
              </a:rPr>
              <a:t>Summary</a:t>
            </a:r>
          </a:p>
        </p:txBody>
      </p:sp>
      <p:sp>
        <p:nvSpPr>
          <p:cNvPr id="19463" name="AutoShape 7">
            <a:extLst>
              <a:ext uri="{FF2B5EF4-FFF2-40B4-BE49-F238E27FC236}">
                <a16:creationId xmlns:a16="http://schemas.microsoft.com/office/drawing/2014/main" id="{CAF340E4-A7F5-A1BC-ECE6-DB4779FB24F5}"/>
              </a:ext>
            </a:extLst>
          </p:cNvPr>
          <p:cNvSpPr>
            <a:spLocks noChangeArrowheads="1"/>
          </p:cNvSpPr>
          <p:nvPr/>
        </p:nvSpPr>
        <p:spPr bwMode="auto">
          <a:xfrm>
            <a:off x="2819400" y="1600200"/>
            <a:ext cx="6858000" cy="4648200"/>
          </a:xfrm>
          <a:prstGeom prst="hexagon">
            <a:avLst>
              <a:gd name="adj" fmla="val 26639"/>
              <a:gd name="vf" fmla="val 115470"/>
            </a:avLst>
          </a:prstGeom>
          <a:solidFill>
            <a:schemeClr val="accent1">
              <a:lumMod val="40000"/>
              <a:lumOff val="60000"/>
            </a:schemeClr>
          </a:solidFill>
          <a:ln w="9525">
            <a:solidFill>
              <a:schemeClr val="tx1"/>
            </a:solidFill>
            <a:miter lim="800000"/>
            <a:headEnd/>
            <a:tailEnd/>
          </a:ln>
          <a:effectLst/>
        </p:spPr>
        <p:txBody>
          <a:bodyPr wrap="none" anchor="ctr"/>
          <a:lstStyle/>
          <a:p>
            <a:pPr algn="ctr"/>
            <a:r>
              <a:rPr lang="en-US" altLang="en-US" sz="3600" b="1" u="sng"/>
              <a:t>Not To Be Confused With</a:t>
            </a:r>
            <a:endParaRPr lang="en-US" altLang="en-US" sz="3600" b="1"/>
          </a:p>
          <a:p>
            <a:pPr algn="ctr"/>
            <a:endParaRPr lang="en-US" altLang="en-US" sz="3600" b="1"/>
          </a:p>
          <a:p>
            <a:pPr algn="ctr"/>
            <a:r>
              <a:rPr lang="en-US" altLang="en-US" sz="6600" i="1">
                <a:effectLst>
                  <a:outerShdw blurRad="38100" dist="38100" dir="2700000" algn="tl">
                    <a:srgbClr val="FFFFFF"/>
                  </a:outerShdw>
                </a:effectLst>
                <a:latin typeface="DomCasual" pitchFamily="34" charset="0"/>
              </a:rPr>
              <a:t>Indifferent</a:t>
            </a:r>
          </a:p>
          <a:p>
            <a:pPr algn="ctr"/>
            <a:r>
              <a:rPr lang="en-US" altLang="en-US" sz="6600" i="1">
                <a:effectLst>
                  <a:outerShdw blurRad="38100" dist="38100" dir="2700000" algn="tl">
                    <a:srgbClr val="FFFFFF"/>
                  </a:outerShdw>
                </a:effectLst>
                <a:latin typeface="DomCasual" pitchFamily="34" charset="0"/>
              </a:rPr>
              <a:t>Lazy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dissolve">
                                      <p:cBhvr>
                                        <p:cTn id="7"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1BD96DF-9EE9-EB86-7972-EAC83EACBDBD}"/>
              </a:ext>
            </a:extLst>
          </p:cNvPr>
          <p:cNvGrpSpPr/>
          <p:nvPr/>
        </p:nvGrpSpPr>
        <p:grpSpPr>
          <a:xfrm>
            <a:off x="1180231" y="76200"/>
            <a:ext cx="9870507" cy="1938248"/>
            <a:chOff x="1180231" y="2133600"/>
            <a:chExt cx="9870507" cy="1938248"/>
          </a:xfrm>
        </p:grpSpPr>
        <p:sp>
          <p:nvSpPr>
            <p:cNvPr id="5" name="Rectangle 4">
              <a:extLst>
                <a:ext uri="{FF2B5EF4-FFF2-40B4-BE49-F238E27FC236}">
                  <a16:creationId xmlns:a16="http://schemas.microsoft.com/office/drawing/2014/main" id="{6FCF484D-669B-9292-76FA-B9ADEAB55276}"/>
                </a:ext>
              </a:extLst>
            </p:cNvPr>
            <p:cNvSpPr/>
            <p:nvPr/>
          </p:nvSpPr>
          <p:spPr>
            <a:xfrm>
              <a:off x="1219200" y="22098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6" name="Rectangle 5">
              <a:extLst>
                <a:ext uri="{FF2B5EF4-FFF2-40B4-BE49-F238E27FC236}">
                  <a16:creationId xmlns:a16="http://schemas.microsoft.com/office/drawing/2014/main" id="{D8A2079E-AD3E-0ABB-5090-D2D80DE98D2F}"/>
                </a:ext>
              </a:extLst>
            </p:cNvPr>
            <p:cNvSpPr/>
            <p:nvPr/>
          </p:nvSpPr>
          <p:spPr>
            <a:xfrm>
              <a:off x="1180231" y="21336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
        <p:nvSpPr>
          <p:cNvPr id="2" name="Rectangle: Rounded Corners 1">
            <a:extLst>
              <a:ext uri="{FF2B5EF4-FFF2-40B4-BE49-F238E27FC236}">
                <a16:creationId xmlns:a16="http://schemas.microsoft.com/office/drawing/2014/main" id="{007D2143-6F87-29E1-2A57-589FC92DB417}"/>
              </a:ext>
            </a:extLst>
          </p:cNvPr>
          <p:cNvSpPr/>
          <p:nvPr/>
        </p:nvSpPr>
        <p:spPr>
          <a:xfrm>
            <a:off x="1600200" y="26670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
        <p:nvSpPr>
          <p:cNvPr id="3" name="Rectangle: Rounded Corners 2">
            <a:extLst>
              <a:ext uri="{FF2B5EF4-FFF2-40B4-BE49-F238E27FC236}">
                <a16:creationId xmlns:a16="http://schemas.microsoft.com/office/drawing/2014/main" id="{29B7490B-DC3A-A56E-4FAC-CC375F81575E}"/>
              </a:ext>
            </a:extLst>
          </p:cNvPr>
          <p:cNvSpPr/>
          <p:nvPr/>
        </p:nvSpPr>
        <p:spPr>
          <a:xfrm>
            <a:off x="1600200" y="38481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God is Longsuffering</a:t>
            </a:r>
          </a:p>
        </p:txBody>
      </p:sp>
    </p:spTree>
    <p:extLst>
      <p:ext uri="{BB962C8B-B14F-4D97-AF65-F5344CB8AC3E}">
        <p14:creationId xmlns:p14="http://schemas.microsoft.com/office/powerpoint/2010/main" val="11090038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3">
            <a:extLst>
              <a:ext uri="{FF2B5EF4-FFF2-40B4-BE49-F238E27FC236}">
                <a16:creationId xmlns:a16="http://schemas.microsoft.com/office/drawing/2014/main" id="{848436E8-ED02-397B-1D25-D5D80B259739}"/>
              </a:ext>
            </a:extLst>
          </p:cNvPr>
          <p:cNvSpPr txBox="1">
            <a:spLocks noChangeArrowheads="1"/>
          </p:cNvSpPr>
          <p:nvPr/>
        </p:nvSpPr>
        <p:spPr bwMode="auto">
          <a:xfrm>
            <a:off x="1981200" y="0"/>
            <a:ext cx="82296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635000">
              <a:defRPr sz="2400">
                <a:solidFill>
                  <a:schemeClr val="tx1"/>
                </a:solidFill>
                <a:latin typeface="Times New Roman" panose="02020603050405020304" pitchFamily="18" charset="0"/>
              </a:defRPr>
            </a:lvl1pPr>
            <a:lvl2pPr defTabSz="635000">
              <a:defRPr sz="2400">
                <a:solidFill>
                  <a:schemeClr val="tx1"/>
                </a:solidFill>
                <a:latin typeface="Times New Roman" panose="02020603050405020304" pitchFamily="18" charset="0"/>
              </a:defRPr>
            </a:lvl2pPr>
            <a:lvl3pPr defTabSz="635000">
              <a:defRPr sz="2400">
                <a:solidFill>
                  <a:schemeClr val="tx1"/>
                </a:solidFill>
                <a:latin typeface="Times New Roman" panose="02020603050405020304" pitchFamily="18" charset="0"/>
              </a:defRPr>
            </a:lvl3pPr>
            <a:lvl4pPr defTabSz="635000">
              <a:defRPr sz="2400">
                <a:solidFill>
                  <a:schemeClr val="tx1"/>
                </a:solidFill>
                <a:latin typeface="Times New Roman" panose="02020603050405020304" pitchFamily="18" charset="0"/>
              </a:defRPr>
            </a:lvl4pPr>
            <a:lvl5pPr defTabSz="635000">
              <a:defRPr sz="2400">
                <a:solidFill>
                  <a:schemeClr val="tx1"/>
                </a:solidFill>
                <a:latin typeface="Times New Roman" panose="02020603050405020304" pitchFamily="18" charset="0"/>
              </a:defRPr>
            </a:lvl5pPr>
            <a:lvl6pPr defTabSz="635000" eaLnBrk="0" fontAlgn="base" hangingPunct="0">
              <a:spcBef>
                <a:spcPct val="0"/>
              </a:spcBef>
              <a:spcAft>
                <a:spcPct val="0"/>
              </a:spcAft>
              <a:defRPr sz="2400">
                <a:solidFill>
                  <a:schemeClr val="tx1"/>
                </a:solidFill>
                <a:latin typeface="Times New Roman" panose="02020603050405020304" pitchFamily="18" charset="0"/>
              </a:defRPr>
            </a:lvl6pPr>
            <a:lvl7pPr defTabSz="635000" eaLnBrk="0" fontAlgn="base" hangingPunct="0">
              <a:spcBef>
                <a:spcPct val="0"/>
              </a:spcBef>
              <a:spcAft>
                <a:spcPct val="0"/>
              </a:spcAft>
              <a:defRPr sz="2400">
                <a:solidFill>
                  <a:schemeClr val="tx1"/>
                </a:solidFill>
                <a:latin typeface="Times New Roman" panose="02020603050405020304" pitchFamily="18" charset="0"/>
              </a:defRPr>
            </a:lvl7pPr>
            <a:lvl8pPr defTabSz="635000" eaLnBrk="0" fontAlgn="base" hangingPunct="0">
              <a:spcBef>
                <a:spcPct val="0"/>
              </a:spcBef>
              <a:spcAft>
                <a:spcPct val="0"/>
              </a:spcAft>
              <a:defRPr sz="2400">
                <a:solidFill>
                  <a:schemeClr val="tx1"/>
                </a:solidFill>
                <a:latin typeface="Times New Roman" panose="02020603050405020304" pitchFamily="18" charset="0"/>
              </a:defRPr>
            </a:lvl8pPr>
            <a:lvl9pPr defTabSz="63500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altLang="en-US" sz="4400" b="1" dirty="0">
                <a:effectLst>
                  <a:outerShdw blurRad="38100" dist="38100" dir="2700000" algn="tl">
                    <a:srgbClr val="FFFFFF"/>
                  </a:outerShdw>
                </a:effectLst>
                <a:latin typeface="Arial" panose="020B0604020202020204" pitchFamily="34" charset="0"/>
              </a:rPr>
              <a:t> Areas</a:t>
            </a:r>
          </a:p>
        </p:txBody>
      </p:sp>
      <p:sp>
        <p:nvSpPr>
          <p:cNvPr id="23557" name="Text Box 5">
            <a:extLst>
              <a:ext uri="{FF2B5EF4-FFF2-40B4-BE49-F238E27FC236}">
                <a16:creationId xmlns:a16="http://schemas.microsoft.com/office/drawing/2014/main" id="{1F6F212C-D0A5-337A-8C98-ABE9D8714885}"/>
              </a:ext>
            </a:extLst>
          </p:cNvPr>
          <p:cNvSpPr txBox="1">
            <a:spLocks noChangeArrowheads="1"/>
          </p:cNvSpPr>
          <p:nvPr/>
        </p:nvSpPr>
        <p:spPr bwMode="auto">
          <a:xfrm>
            <a:off x="1752600" y="1524000"/>
            <a:ext cx="10363200" cy="2436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282575" algn="l"/>
                <a:tab pos="511175" algn="l"/>
              </a:tabLst>
              <a:defRPr sz="2400">
                <a:solidFill>
                  <a:schemeClr val="tx1"/>
                </a:solidFill>
                <a:latin typeface="Times New Roman" panose="02020603050405020304" pitchFamily="18" charset="0"/>
              </a:defRPr>
            </a:lvl1pPr>
            <a:lvl2pPr>
              <a:tabLst>
                <a:tab pos="282575" algn="l"/>
                <a:tab pos="511175" algn="l"/>
              </a:tabLst>
              <a:defRPr sz="2400">
                <a:solidFill>
                  <a:schemeClr val="tx1"/>
                </a:solidFill>
                <a:latin typeface="Times New Roman" panose="02020603050405020304" pitchFamily="18" charset="0"/>
              </a:defRPr>
            </a:lvl2pPr>
            <a:lvl3pPr>
              <a:tabLst>
                <a:tab pos="282575" algn="l"/>
                <a:tab pos="511175" algn="l"/>
              </a:tabLst>
              <a:defRPr sz="2400">
                <a:solidFill>
                  <a:schemeClr val="tx1"/>
                </a:solidFill>
                <a:latin typeface="Times New Roman" panose="02020603050405020304" pitchFamily="18" charset="0"/>
              </a:defRPr>
            </a:lvl3pPr>
            <a:lvl4pPr>
              <a:tabLst>
                <a:tab pos="282575" algn="l"/>
                <a:tab pos="511175" algn="l"/>
              </a:tabLst>
              <a:defRPr sz="2400">
                <a:solidFill>
                  <a:schemeClr val="tx1"/>
                </a:solidFill>
                <a:latin typeface="Times New Roman" panose="02020603050405020304" pitchFamily="18" charset="0"/>
              </a:defRPr>
            </a:lvl4pPr>
            <a:lvl5pPr>
              <a:tabLst>
                <a:tab pos="282575" algn="l"/>
                <a:tab pos="511175"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82575" algn="l"/>
                <a:tab pos="511175"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82575" algn="l"/>
                <a:tab pos="511175"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82575" algn="l"/>
                <a:tab pos="511175"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82575" algn="l"/>
                <a:tab pos="511175" algn="l"/>
              </a:tabLst>
              <a:defRPr sz="2400">
                <a:solidFill>
                  <a:schemeClr val="tx1"/>
                </a:solidFill>
                <a:latin typeface="Times New Roman" panose="02020603050405020304" pitchFamily="18" charset="0"/>
              </a:defRPr>
            </a:lvl9pPr>
          </a:lstStyle>
          <a:p>
            <a:pPr marL="457200" indent="-457200">
              <a:lnSpc>
                <a:spcPct val="140000"/>
              </a:lnSpc>
              <a:buFont typeface="Wingdings" panose="05000000000000000000" pitchFamily="2" charset="2"/>
              <a:buChar char="§"/>
            </a:pPr>
            <a:r>
              <a:rPr lang="en-US" altLang="en-US" sz="2800" dirty="0">
                <a:solidFill>
                  <a:schemeClr val="hlink"/>
                </a:solidFill>
                <a:latin typeface="Arial" panose="020B0604020202020204" pitchFamily="34" charset="0"/>
              </a:rPr>
              <a:t> </a:t>
            </a:r>
            <a:r>
              <a:rPr lang="en-US" altLang="en-US" sz="2800" b="1" dirty="0">
                <a:latin typeface="Arial" panose="020B0604020202020204" pitchFamily="34" charset="0"/>
              </a:rPr>
              <a:t>Wicked world before flood</a:t>
            </a:r>
            <a:r>
              <a:rPr lang="en-US" altLang="en-US" sz="2800" dirty="0">
                <a:solidFill>
                  <a:schemeClr val="hlink"/>
                </a:solidFill>
                <a:latin typeface="Arial" panose="020B0604020202020204" pitchFamily="34" charset="0"/>
              </a:rPr>
              <a:t> </a:t>
            </a:r>
            <a:r>
              <a:rPr lang="en-US" altLang="en-US" sz="2800" dirty="0">
                <a:solidFill>
                  <a:srgbClr val="CC6600"/>
                </a:solidFill>
                <a:effectLst>
                  <a:outerShdw blurRad="38100" dist="38100" dir="2700000" algn="tl">
                    <a:srgbClr val="000000"/>
                  </a:outerShdw>
                </a:effectLst>
                <a:latin typeface="Arial" panose="020B0604020202020204" pitchFamily="34" charset="0"/>
              </a:rPr>
              <a:t>(1 Pet. 3:20)</a:t>
            </a:r>
            <a:endParaRPr lang="en-US" altLang="en-US" sz="2800" dirty="0">
              <a:solidFill>
                <a:srgbClr val="CC6600"/>
              </a:solidFill>
              <a:latin typeface="Arial" panose="020B0604020202020204" pitchFamily="34" charset="0"/>
            </a:endParaRPr>
          </a:p>
          <a:p>
            <a:pPr marL="457200" indent="-457200">
              <a:lnSpc>
                <a:spcPct val="140000"/>
              </a:lnSpc>
              <a:buFont typeface="Wingdings" panose="05000000000000000000" pitchFamily="2" charset="2"/>
              <a:buChar char="§"/>
            </a:pPr>
            <a:r>
              <a:rPr lang="en-US" altLang="en-US" sz="2800" dirty="0">
                <a:solidFill>
                  <a:schemeClr val="hlink"/>
                </a:solidFill>
                <a:latin typeface="Arial" panose="020B0604020202020204" pitchFamily="34" charset="0"/>
              </a:rPr>
              <a:t> </a:t>
            </a:r>
            <a:r>
              <a:rPr lang="en-US" altLang="en-US" sz="2800" b="1" dirty="0">
                <a:latin typeface="Arial" panose="020B0604020202020204" pitchFamily="34" charset="0"/>
              </a:rPr>
              <a:t>Idolatry among His people</a:t>
            </a:r>
            <a:r>
              <a:rPr lang="en-US" altLang="en-US" sz="2800" dirty="0">
                <a:solidFill>
                  <a:schemeClr val="hlink"/>
                </a:solidFill>
                <a:latin typeface="Arial" panose="020B0604020202020204" pitchFamily="34" charset="0"/>
              </a:rPr>
              <a:t> </a:t>
            </a:r>
            <a:r>
              <a:rPr lang="en-US" altLang="en-US" sz="2800" dirty="0">
                <a:solidFill>
                  <a:srgbClr val="CC6600"/>
                </a:solidFill>
                <a:effectLst>
                  <a:outerShdw blurRad="38100" dist="38100" dir="2700000" algn="tl">
                    <a:srgbClr val="000000"/>
                  </a:outerShdw>
                </a:effectLst>
                <a:latin typeface="Arial" panose="020B0604020202020204" pitchFamily="34" charset="0"/>
              </a:rPr>
              <a:t>(Exo. 34:6)</a:t>
            </a:r>
            <a:endParaRPr lang="en-US" altLang="en-US" sz="2800" dirty="0">
              <a:solidFill>
                <a:schemeClr val="hlink"/>
              </a:solidFill>
              <a:effectLst>
                <a:outerShdw blurRad="38100" dist="38100" dir="2700000" algn="tl">
                  <a:srgbClr val="000000"/>
                </a:outerShdw>
              </a:effectLst>
              <a:latin typeface="Arial" panose="020B0604020202020204" pitchFamily="34" charset="0"/>
            </a:endParaRPr>
          </a:p>
          <a:p>
            <a:pPr marL="457200" indent="-457200">
              <a:lnSpc>
                <a:spcPct val="140000"/>
              </a:lnSpc>
              <a:buFont typeface="Wingdings" panose="05000000000000000000" pitchFamily="2" charset="2"/>
              <a:buChar char="§"/>
            </a:pPr>
            <a:r>
              <a:rPr lang="en-US" altLang="en-US" sz="2800" dirty="0">
                <a:solidFill>
                  <a:schemeClr val="hlink"/>
                </a:solidFill>
                <a:latin typeface="Arial" panose="020B0604020202020204" pitchFamily="34" charset="0"/>
              </a:rPr>
              <a:t> </a:t>
            </a:r>
            <a:r>
              <a:rPr lang="en-US" altLang="en-US" sz="2800" b="1" dirty="0">
                <a:latin typeface="Arial" panose="020B0604020202020204" pitchFamily="34" charset="0"/>
              </a:rPr>
              <a:t>Rebellion</a:t>
            </a:r>
            <a:r>
              <a:rPr lang="en-US" altLang="en-US" sz="2800" dirty="0">
                <a:solidFill>
                  <a:schemeClr val="hlink"/>
                </a:solidFill>
                <a:latin typeface="Arial" panose="020B0604020202020204" pitchFamily="34" charset="0"/>
              </a:rPr>
              <a:t> </a:t>
            </a:r>
            <a:r>
              <a:rPr lang="en-US" altLang="en-US" sz="2800" dirty="0">
                <a:solidFill>
                  <a:srgbClr val="CC6600"/>
                </a:solidFill>
                <a:effectLst>
                  <a:outerShdw blurRad="38100" dist="38100" dir="2700000" algn="tl">
                    <a:srgbClr val="000000"/>
                  </a:outerShdw>
                </a:effectLst>
                <a:latin typeface="Arial" panose="020B0604020202020204" pitchFamily="34" charset="0"/>
              </a:rPr>
              <a:t>(Neh. 9:17)</a:t>
            </a:r>
            <a:endParaRPr lang="en-US" altLang="en-US" sz="2800" dirty="0">
              <a:solidFill>
                <a:srgbClr val="CC6600"/>
              </a:solidFill>
              <a:latin typeface="Arial" panose="020B0604020202020204" pitchFamily="34" charset="0"/>
            </a:endParaRPr>
          </a:p>
          <a:p>
            <a:pPr marL="457200" indent="-457200">
              <a:lnSpc>
                <a:spcPct val="140000"/>
              </a:lnSpc>
              <a:buFont typeface="Wingdings" panose="05000000000000000000" pitchFamily="2" charset="2"/>
              <a:buChar char="§"/>
            </a:pPr>
            <a:r>
              <a:rPr lang="en-US" altLang="en-US" sz="2800" dirty="0">
                <a:solidFill>
                  <a:schemeClr val="hlink"/>
                </a:solidFill>
                <a:latin typeface="Arial" panose="020B0604020202020204" pitchFamily="34" charset="0"/>
              </a:rPr>
              <a:t> </a:t>
            </a:r>
            <a:r>
              <a:rPr lang="en-US" altLang="en-US" sz="2800" b="1" dirty="0">
                <a:latin typeface="Arial" panose="020B0604020202020204" pitchFamily="34" charset="0"/>
              </a:rPr>
              <a:t>With 2nd Coming &amp; Judgment</a:t>
            </a:r>
            <a:r>
              <a:rPr lang="en-US" altLang="en-US" sz="2800" dirty="0">
                <a:solidFill>
                  <a:schemeClr val="hlink"/>
                </a:solidFill>
                <a:latin typeface="Arial" panose="020B0604020202020204" pitchFamily="34" charset="0"/>
              </a:rPr>
              <a:t> </a:t>
            </a:r>
            <a:r>
              <a:rPr lang="en-US" altLang="en-US" sz="2800" dirty="0">
                <a:solidFill>
                  <a:srgbClr val="CC6600"/>
                </a:solidFill>
                <a:effectLst>
                  <a:outerShdw blurRad="38100" dist="38100" dir="2700000" algn="tl">
                    <a:srgbClr val="000000"/>
                  </a:outerShdw>
                </a:effectLst>
                <a:latin typeface="Arial" panose="020B0604020202020204" pitchFamily="34" charset="0"/>
              </a:rPr>
              <a:t>(2 Pet. 3:9; Rom. 2:4; 9:22)</a:t>
            </a:r>
          </a:p>
        </p:txBody>
      </p:sp>
      <p:sp>
        <p:nvSpPr>
          <p:cNvPr id="4" name="Rectangle: Rounded Corners 3">
            <a:extLst>
              <a:ext uri="{FF2B5EF4-FFF2-40B4-BE49-F238E27FC236}">
                <a16:creationId xmlns:a16="http://schemas.microsoft.com/office/drawing/2014/main" id="{8174FF48-89B7-7E9F-518E-AD48A21577E4}"/>
              </a:ext>
            </a:extLst>
          </p:cNvPr>
          <p:cNvSpPr/>
          <p:nvPr/>
        </p:nvSpPr>
        <p:spPr>
          <a:xfrm rot="16200000">
            <a:off x="-24003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God is Longsuffering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7">
                                            <p:txEl>
                                              <p:pRg st="0" end="0"/>
                                            </p:txEl>
                                          </p:spTgt>
                                        </p:tgtEl>
                                        <p:attrNameLst>
                                          <p:attrName>style.visibility</p:attrName>
                                        </p:attrNameLst>
                                      </p:cBhvr>
                                      <p:to>
                                        <p:strVal val="visible"/>
                                      </p:to>
                                    </p:set>
                                    <p:animEffect transition="in" filter="fade">
                                      <p:cBhvr>
                                        <p:cTn id="7" dur="1000"/>
                                        <p:tgtEl>
                                          <p:spTgt spid="23557">
                                            <p:txEl>
                                              <p:pRg st="0" end="0"/>
                                            </p:txEl>
                                          </p:spTgt>
                                        </p:tgtEl>
                                      </p:cBhvr>
                                    </p:animEffect>
                                    <p:anim calcmode="lin" valueType="num">
                                      <p:cBhvr>
                                        <p:cTn id="8" dur="1000" fill="hold"/>
                                        <p:tgtEl>
                                          <p:spTgt spid="2355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557">
                                            <p:txEl>
                                              <p:pRg st="1" end="1"/>
                                            </p:txEl>
                                          </p:spTgt>
                                        </p:tgtEl>
                                        <p:attrNameLst>
                                          <p:attrName>style.visibility</p:attrName>
                                        </p:attrNameLst>
                                      </p:cBhvr>
                                      <p:to>
                                        <p:strVal val="visible"/>
                                      </p:to>
                                    </p:set>
                                    <p:animEffect transition="in" filter="fade">
                                      <p:cBhvr>
                                        <p:cTn id="14" dur="1000"/>
                                        <p:tgtEl>
                                          <p:spTgt spid="23557">
                                            <p:txEl>
                                              <p:pRg st="1" end="1"/>
                                            </p:txEl>
                                          </p:spTgt>
                                        </p:tgtEl>
                                      </p:cBhvr>
                                    </p:animEffect>
                                    <p:anim calcmode="lin" valueType="num">
                                      <p:cBhvr>
                                        <p:cTn id="15" dur="1000" fill="hold"/>
                                        <p:tgtEl>
                                          <p:spTgt spid="2355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5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557">
                                            <p:txEl>
                                              <p:pRg st="2" end="2"/>
                                            </p:txEl>
                                          </p:spTgt>
                                        </p:tgtEl>
                                        <p:attrNameLst>
                                          <p:attrName>style.visibility</p:attrName>
                                        </p:attrNameLst>
                                      </p:cBhvr>
                                      <p:to>
                                        <p:strVal val="visible"/>
                                      </p:to>
                                    </p:set>
                                    <p:animEffect transition="in" filter="fade">
                                      <p:cBhvr>
                                        <p:cTn id="21" dur="1000"/>
                                        <p:tgtEl>
                                          <p:spTgt spid="23557">
                                            <p:txEl>
                                              <p:pRg st="2" end="2"/>
                                            </p:txEl>
                                          </p:spTgt>
                                        </p:tgtEl>
                                      </p:cBhvr>
                                    </p:animEffect>
                                    <p:anim calcmode="lin" valueType="num">
                                      <p:cBhvr>
                                        <p:cTn id="22" dur="1000" fill="hold"/>
                                        <p:tgtEl>
                                          <p:spTgt spid="2355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55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557">
                                            <p:txEl>
                                              <p:pRg st="3" end="3"/>
                                            </p:txEl>
                                          </p:spTgt>
                                        </p:tgtEl>
                                        <p:attrNameLst>
                                          <p:attrName>style.visibility</p:attrName>
                                        </p:attrNameLst>
                                      </p:cBhvr>
                                      <p:to>
                                        <p:strVal val="visible"/>
                                      </p:to>
                                    </p:set>
                                    <p:animEffect transition="in" filter="fade">
                                      <p:cBhvr>
                                        <p:cTn id="28" dur="1000"/>
                                        <p:tgtEl>
                                          <p:spTgt spid="23557">
                                            <p:txEl>
                                              <p:pRg st="3" end="3"/>
                                            </p:txEl>
                                          </p:spTgt>
                                        </p:tgtEl>
                                      </p:cBhvr>
                                    </p:animEffect>
                                    <p:anim calcmode="lin" valueType="num">
                                      <p:cBhvr>
                                        <p:cTn id="29" dur="1000" fill="hold"/>
                                        <p:tgtEl>
                                          <p:spTgt spid="2355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355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a:extLst>
              <a:ext uri="{FF2B5EF4-FFF2-40B4-BE49-F238E27FC236}">
                <a16:creationId xmlns:a16="http://schemas.microsoft.com/office/drawing/2014/main" id="{38675B1D-D658-0299-2B0B-8C8E282E30DC}"/>
              </a:ext>
            </a:extLst>
          </p:cNvPr>
          <p:cNvSpPr txBox="1">
            <a:spLocks noChangeArrowheads="1"/>
          </p:cNvSpPr>
          <p:nvPr/>
        </p:nvSpPr>
        <p:spPr bwMode="auto">
          <a:xfrm>
            <a:off x="1981200" y="0"/>
            <a:ext cx="9829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635000">
              <a:defRPr sz="2400">
                <a:solidFill>
                  <a:schemeClr val="tx1"/>
                </a:solidFill>
                <a:latin typeface="Times New Roman" panose="02020603050405020304" pitchFamily="18" charset="0"/>
              </a:defRPr>
            </a:lvl1pPr>
            <a:lvl2pPr defTabSz="635000">
              <a:defRPr sz="2400">
                <a:solidFill>
                  <a:schemeClr val="tx1"/>
                </a:solidFill>
                <a:latin typeface="Times New Roman" panose="02020603050405020304" pitchFamily="18" charset="0"/>
              </a:defRPr>
            </a:lvl2pPr>
            <a:lvl3pPr defTabSz="635000">
              <a:defRPr sz="2400">
                <a:solidFill>
                  <a:schemeClr val="tx1"/>
                </a:solidFill>
                <a:latin typeface="Times New Roman" panose="02020603050405020304" pitchFamily="18" charset="0"/>
              </a:defRPr>
            </a:lvl3pPr>
            <a:lvl4pPr defTabSz="635000">
              <a:defRPr sz="2400">
                <a:solidFill>
                  <a:schemeClr val="tx1"/>
                </a:solidFill>
                <a:latin typeface="Times New Roman" panose="02020603050405020304" pitchFamily="18" charset="0"/>
              </a:defRPr>
            </a:lvl4pPr>
            <a:lvl5pPr defTabSz="635000">
              <a:defRPr sz="2400">
                <a:solidFill>
                  <a:schemeClr val="tx1"/>
                </a:solidFill>
                <a:latin typeface="Times New Roman" panose="02020603050405020304" pitchFamily="18" charset="0"/>
              </a:defRPr>
            </a:lvl5pPr>
            <a:lvl6pPr defTabSz="635000" eaLnBrk="0" fontAlgn="base" hangingPunct="0">
              <a:spcBef>
                <a:spcPct val="0"/>
              </a:spcBef>
              <a:spcAft>
                <a:spcPct val="0"/>
              </a:spcAft>
              <a:defRPr sz="2400">
                <a:solidFill>
                  <a:schemeClr val="tx1"/>
                </a:solidFill>
                <a:latin typeface="Times New Roman" panose="02020603050405020304" pitchFamily="18" charset="0"/>
              </a:defRPr>
            </a:lvl6pPr>
            <a:lvl7pPr defTabSz="635000" eaLnBrk="0" fontAlgn="base" hangingPunct="0">
              <a:spcBef>
                <a:spcPct val="0"/>
              </a:spcBef>
              <a:spcAft>
                <a:spcPct val="0"/>
              </a:spcAft>
              <a:defRPr sz="2400">
                <a:solidFill>
                  <a:schemeClr val="tx1"/>
                </a:solidFill>
                <a:latin typeface="Times New Roman" panose="02020603050405020304" pitchFamily="18" charset="0"/>
              </a:defRPr>
            </a:lvl7pPr>
            <a:lvl8pPr defTabSz="635000" eaLnBrk="0" fontAlgn="base" hangingPunct="0">
              <a:spcBef>
                <a:spcPct val="0"/>
              </a:spcBef>
              <a:spcAft>
                <a:spcPct val="0"/>
              </a:spcAft>
              <a:defRPr sz="2400">
                <a:solidFill>
                  <a:schemeClr val="tx1"/>
                </a:solidFill>
                <a:latin typeface="Times New Roman" panose="02020603050405020304" pitchFamily="18" charset="0"/>
              </a:defRPr>
            </a:lvl8pPr>
            <a:lvl9pPr defTabSz="63500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altLang="en-US" sz="4800" b="1" dirty="0">
                <a:effectLst>
                  <a:outerShdw blurRad="38100" dist="38100" dir="2700000" algn="tl">
                    <a:srgbClr val="FFFFFF"/>
                  </a:outerShdw>
                </a:effectLst>
                <a:latin typeface="Arial" panose="020B0604020202020204" pitchFamily="34" charset="0"/>
              </a:rPr>
              <a:t> Areas</a:t>
            </a:r>
          </a:p>
          <a:p>
            <a:pPr>
              <a:buFontTx/>
              <a:buChar char="•"/>
            </a:pPr>
            <a:r>
              <a:rPr lang="en-US" altLang="en-US" sz="4800" b="1" dirty="0">
                <a:effectLst>
                  <a:outerShdw blurRad="38100" dist="38100" dir="2700000" algn="tl">
                    <a:srgbClr val="FFFFFF"/>
                  </a:outerShdw>
                </a:effectLst>
                <a:latin typeface="Arial" panose="020B0604020202020204" pitchFamily="34" charset="0"/>
              </a:rPr>
              <a:t> Meaning and Connections</a:t>
            </a:r>
          </a:p>
        </p:txBody>
      </p:sp>
      <p:sp>
        <p:nvSpPr>
          <p:cNvPr id="25605" name="Rectangle 5">
            <a:extLst>
              <a:ext uri="{FF2B5EF4-FFF2-40B4-BE49-F238E27FC236}">
                <a16:creationId xmlns:a16="http://schemas.microsoft.com/office/drawing/2014/main" id="{B2DC4C40-39CB-890E-A169-F0E637D4D354}"/>
              </a:ext>
            </a:extLst>
          </p:cNvPr>
          <p:cNvSpPr>
            <a:spLocks noChangeArrowheads="1"/>
          </p:cNvSpPr>
          <p:nvPr/>
        </p:nvSpPr>
        <p:spPr bwMode="auto">
          <a:xfrm>
            <a:off x="2895600" y="1981200"/>
            <a:ext cx="7391400" cy="4191000"/>
          </a:xfrm>
          <a:prstGeom prst="rect">
            <a:avLst/>
          </a:prstGeom>
          <a:solidFill>
            <a:schemeClr val="tx1"/>
          </a:solidFill>
          <a:ln w="9525">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00" b="1" dirty="0">
                <a:solidFill>
                  <a:srgbClr val="FFFF00"/>
                </a:solidFill>
                <a:effectLst>
                  <a:outerShdw blurRad="38100" dist="38100" dir="2700000" algn="tl">
                    <a:srgbClr val="FFFFFF"/>
                  </a:outerShdw>
                </a:effectLst>
                <a:latin typeface="Arial" panose="020B0604020202020204" pitchFamily="34" charset="0"/>
              </a:rPr>
              <a:t> </a:t>
            </a:r>
            <a:r>
              <a:rPr lang="en-US" altLang="en-US" sz="3200" b="1" dirty="0">
                <a:solidFill>
                  <a:srgbClr val="00B0F0"/>
                </a:solidFill>
                <a:latin typeface="Arial" panose="020B0604020202020204" pitchFamily="34" charset="0"/>
              </a:rPr>
              <a:t>Connected with </a:t>
            </a:r>
            <a:r>
              <a:rPr lang="en-US" altLang="en-US" sz="3200" b="1" u="sng" dirty="0">
                <a:solidFill>
                  <a:srgbClr val="00B0F0"/>
                </a:solidFill>
                <a:latin typeface="Arial" panose="020B0604020202020204" pitchFamily="34" charset="0"/>
              </a:rPr>
              <a:t>Mercy</a:t>
            </a:r>
            <a:r>
              <a:rPr lang="en-US" altLang="en-US" sz="3200" b="1" dirty="0">
                <a:solidFill>
                  <a:srgbClr val="00B0F0"/>
                </a:solidFill>
                <a:latin typeface="Arial" panose="020B0604020202020204" pitchFamily="34" charset="0"/>
              </a:rPr>
              <a:t> </a:t>
            </a:r>
            <a:endParaRPr lang="en-US" altLang="en-US" sz="3200" b="1" u="sng" dirty="0">
              <a:solidFill>
                <a:srgbClr val="00B0F0"/>
              </a:solidFill>
              <a:latin typeface="Arial" panose="020B0604020202020204" pitchFamily="34" charset="0"/>
            </a:endParaRPr>
          </a:p>
          <a:p>
            <a:pPr algn="ctr"/>
            <a:r>
              <a:rPr lang="en-US" altLang="en-US" sz="2800" b="1" dirty="0">
                <a:solidFill>
                  <a:srgbClr val="FFFF00"/>
                </a:solidFill>
                <a:latin typeface="Arial" panose="020B0604020202020204" pitchFamily="34" charset="0"/>
              </a:rPr>
              <a:t>(Psa. 103:8)</a:t>
            </a:r>
          </a:p>
          <a:p>
            <a:pPr algn="ctr"/>
            <a:endParaRPr lang="en-US" altLang="en-US" sz="2800" b="1" dirty="0">
              <a:solidFill>
                <a:schemeClr val="folHlink"/>
              </a:solidFill>
              <a:latin typeface="Arial" panose="020B0604020202020204" pitchFamily="34" charset="0"/>
            </a:endParaRPr>
          </a:p>
          <a:p>
            <a:pPr algn="ctr"/>
            <a:r>
              <a:rPr lang="en-US" altLang="en-US" sz="2800" b="1" dirty="0">
                <a:solidFill>
                  <a:srgbClr val="FFFF00"/>
                </a:solidFill>
                <a:latin typeface="Arial" panose="020B0604020202020204" pitchFamily="34" charset="0"/>
              </a:rPr>
              <a:t> </a:t>
            </a:r>
            <a:r>
              <a:rPr lang="en-US" altLang="en-US" sz="3200" b="1" dirty="0">
                <a:solidFill>
                  <a:srgbClr val="00B0F0"/>
                </a:solidFill>
                <a:latin typeface="Arial" panose="020B0604020202020204" pitchFamily="34" charset="0"/>
              </a:rPr>
              <a:t>Connected with </a:t>
            </a:r>
            <a:r>
              <a:rPr lang="en-US" altLang="en-US" sz="3200" b="1" u="sng" dirty="0">
                <a:solidFill>
                  <a:srgbClr val="00B0F0"/>
                </a:solidFill>
                <a:latin typeface="Arial" panose="020B0604020202020204" pitchFamily="34" charset="0"/>
              </a:rPr>
              <a:t>Compassion</a:t>
            </a:r>
            <a:r>
              <a:rPr lang="en-US" altLang="en-US" sz="2800" b="1" dirty="0">
                <a:solidFill>
                  <a:srgbClr val="00B0F0"/>
                </a:solidFill>
                <a:latin typeface="Arial" panose="020B0604020202020204" pitchFamily="34" charset="0"/>
              </a:rPr>
              <a:t> </a:t>
            </a:r>
          </a:p>
          <a:p>
            <a:pPr algn="ctr"/>
            <a:r>
              <a:rPr lang="en-US" altLang="en-US" sz="2800" b="1" dirty="0">
                <a:solidFill>
                  <a:srgbClr val="FFFF00"/>
                </a:solidFill>
                <a:latin typeface="Arial" panose="020B0604020202020204" pitchFamily="34" charset="0"/>
              </a:rPr>
              <a:t>(Psa. 86:15)</a:t>
            </a:r>
          </a:p>
          <a:p>
            <a:pPr algn="ctr"/>
            <a:endParaRPr lang="en-US" altLang="en-US" sz="2800" b="1" dirty="0">
              <a:solidFill>
                <a:srgbClr val="FFFF00"/>
              </a:solidFill>
              <a:latin typeface="Arial" panose="020B0604020202020204" pitchFamily="34" charset="0"/>
            </a:endParaRPr>
          </a:p>
          <a:p>
            <a:pPr algn="ctr"/>
            <a:r>
              <a:rPr lang="en-US" altLang="en-US" sz="2800" b="1" dirty="0">
                <a:solidFill>
                  <a:srgbClr val="FFFF00"/>
                </a:solidFill>
                <a:latin typeface="Arial" panose="020B0604020202020204" pitchFamily="34" charset="0"/>
              </a:rPr>
              <a:t> </a:t>
            </a:r>
            <a:r>
              <a:rPr lang="en-US" altLang="en-US" sz="3200" b="1" dirty="0">
                <a:solidFill>
                  <a:srgbClr val="00B0F0"/>
                </a:solidFill>
                <a:latin typeface="Arial" panose="020B0604020202020204" pitchFamily="34" charset="0"/>
              </a:rPr>
              <a:t>Connected with </a:t>
            </a:r>
            <a:r>
              <a:rPr lang="en-US" altLang="en-US" sz="3200" b="1" u="sng" dirty="0">
                <a:solidFill>
                  <a:srgbClr val="00B0F0"/>
                </a:solidFill>
                <a:latin typeface="Arial" panose="020B0604020202020204" pitchFamily="34" charset="0"/>
              </a:rPr>
              <a:t>Forgiving</a:t>
            </a:r>
            <a:r>
              <a:rPr lang="en-US" altLang="en-US" sz="2800" b="1" dirty="0">
                <a:solidFill>
                  <a:srgbClr val="00B0F0"/>
                </a:solidFill>
                <a:latin typeface="Arial" panose="020B0604020202020204" pitchFamily="34" charset="0"/>
              </a:rPr>
              <a:t> </a:t>
            </a:r>
          </a:p>
          <a:p>
            <a:pPr algn="ctr"/>
            <a:r>
              <a:rPr lang="en-US" altLang="en-US" sz="2800" b="1" dirty="0">
                <a:solidFill>
                  <a:srgbClr val="FFFF00"/>
                </a:solidFill>
                <a:latin typeface="Arial" panose="020B0604020202020204" pitchFamily="34" charset="0"/>
              </a:rPr>
              <a:t>(Jonah 4:2; Num. 14:18)</a:t>
            </a:r>
            <a:endParaRPr lang="en-US" altLang="en-US" sz="2800" b="1" dirty="0">
              <a:solidFill>
                <a:schemeClr val="folHlink"/>
              </a:solidFill>
              <a:effectLst>
                <a:outerShdw blurRad="38100" dist="38100" dir="2700000" algn="tl">
                  <a:srgbClr val="FFFFFF"/>
                </a:outerShdw>
              </a:effectLst>
              <a:latin typeface="Arial" panose="020B0604020202020204" pitchFamily="34" charset="0"/>
            </a:endParaRPr>
          </a:p>
        </p:txBody>
      </p:sp>
      <p:sp>
        <p:nvSpPr>
          <p:cNvPr id="4" name="Rectangle: Rounded Corners 3">
            <a:extLst>
              <a:ext uri="{FF2B5EF4-FFF2-40B4-BE49-F238E27FC236}">
                <a16:creationId xmlns:a16="http://schemas.microsoft.com/office/drawing/2014/main" id="{09988B59-4D64-E9A8-1209-6E12CBC7DEFA}"/>
              </a:ext>
            </a:extLst>
          </p:cNvPr>
          <p:cNvSpPr/>
          <p:nvPr/>
        </p:nvSpPr>
        <p:spPr>
          <a:xfrm rot="16200000">
            <a:off x="-2400300" y="2933700"/>
            <a:ext cx="6705600" cy="990600"/>
          </a:xfrm>
          <a:custGeom>
            <a:avLst/>
            <a:gdLst>
              <a:gd name="connsiteX0" fmla="*/ 0 w 6705600"/>
              <a:gd name="connsiteY0" fmla="*/ 165103 h 990600"/>
              <a:gd name="connsiteX1" fmla="*/ 165103 w 6705600"/>
              <a:gd name="connsiteY1" fmla="*/ 0 h 990600"/>
              <a:gd name="connsiteX2" fmla="*/ 6540497 w 6705600"/>
              <a:gd name="connsiteY2" fmla="*/ 0 h 990600"/>
              <a:gd name="connsiteX3" fmla="*/ 6705600 w 6705600"/>
              <a:gd name="connsiteY3" fmla="*/ 165103 h 990600"/>
              <a:gd name="connsiteX4" fmla="*/ 6705600 w 6705600"/>
              <a:gd name="connsiteY4" fmla="*/ 825497 h 990600"/>
              <a:gd name="connsiteX5" fmla="*/ 6540497 w 6705600"/>
              <a:gd name="connsiteY5" fmla="*/ 990600 h 990600"/>
              <a:gd name="connsiteX6" fmla="*/ 165103 w 6705600"/>
              <a:gd name="connsiteY6" fmla="*/ 990600 h 990600"/>
              <a:gd name="connsiteX7" fmla="*/ 0 w 6705600"/>
              <a:gd name="connsiteY7" fmla="*/ 825497 h 990600"/>
              <a:gd name="connsiteX8" fmla="*/ 0 w 67056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600" h="990600" fill="none" extrusionOk="0">
                <a:moveTo>
                  <a:pt x="0" y="165103"/>
                </a:moveTo>
                <a:cubicBezTo>
                  <a:pt x="512" y="87782"/>
                  <a:pt x="74582" y="1112"/>
                  <a:pt x="165103" y="0"/>
                </a:cubicBezTo>
                <a:cubicBezTo>
                  <a:pt x="2999019" y="72427"/>
                  <a:pt x="5354583" y="61419"/>
                  <a:pt x="6540497" y="0"/>
                </a:cubicBezTo>
                <a:cubicBezTo>
                  <a:pt x="6630010" y="-11503"/>
                  <a:pt x="6700444" y="72359"/>
                  <a:pt x="6705600" y="165103"/>
                </a:cubicBezTo>
                <a:cubicBezTo>
                  <a:pt x="6747811" y="458490"/>
                  <a:pt x="6679716" y="607159"/>
                  <a:pt x="6705600" y="825497"/>
                </a:cubicBezTo>
                <a:cubicBezTo>
                  <a:pt x="6706546" y="911882"/>
                  <a:pt x="6620413" y="977968"/>
                  <a:pt x="6540497" y="990600"/>
                </a:cubicBezTo>
                <a:cubicBezTo>
                  <a:pt x="5426082" y="1020427"/>
                  <a:pt x="2836877" y="911294"/>
                  <a:pt x="165103" y="990600"/>
                </a:cubicBezTo>
                <a:cubicBezTo>
                  <a:pt x="90686" y="988705"/>
                  <a:pt x="-2790" y="917233"/>
                  <a:pt x="0" y="825497"/>
                </a:cubicBezTo>
                <a:cubicBezTo>
                  <a:pt x="-13505" y="653343"/>
                  <a:pt x="32981" y="283236"/>
                  <a:pt x="0" y="165103"/>
                </a:cubicBezTo>
                <a:close/>
              </a:path>
              <a:path w="6705600" h="990600" stroke="0" extrusionOk="0">
                <a:moveTo>
                  <a:pt x="0" y="165103"/>
                </a:moveTo>
                <a:cubicBezTo>
                  <a:pt x="6538" y="75701"/>
                  <a:pt x="79127" y="10852"/>
                  <a:pt x="165103" y="0"/>
                </a:cubicBezTo>
                <a:cubicBezTo>
                  <a:pt x="832137" y="123000"/>
                  <a:pt x="4668833" y="-96860"/>
                  <a:pt x="6540497" y="0"/>
                </a:cubicBezTo>
                <a:cubicBezTo>
                  <a:pt x="6629012" y="-2035"/>
                  <a:pt x="6710819" y="63397"/>
                  <a:pt x="6705600" y="165103"/>
                </a:cubicBezTo>
                <a:cubicBezTo>
                  <a:pt x="6746583" y="416597"/>
                  <a:pt x="6689336" y="713137"/>
                  <a:pt x="6705600" y="825497"/>
                </a:cubicBezTo>
                <a:cubicBezTo>
                  <a:pt x="6696392" y="920017"/>
                  <a:pt x="6627256" y="989876"/>
                  <a:pt x="6540497" y="990600"/>
                </a:cubicBezTo>
                <a:cubicBezTo>
                  <a:pt x="5834549" y="829893"/>
                  <a:pt x="2890563"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God is Longsuffering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additive="base">
                                        <p:cTn id="7" dur="500" fill="hold"/>
                                        <p:tgtEl>
                                          <p:spTgt spid="25605"/>
                                        </p:tgtEl>
                                        <p:attrNameLst>
                                          <p:attrName>ppt_x</p:attrName>
                                        </p:attrNameLst>
                                      </p:cBhvr>
                                      <p:tavLst>
                                        <p:tav tm="0">
                                          <p:val>
                                            <p:strVal val="#ppt_x"/>
                                          </p:val>
                                        </p:tav>
                                        <p:tav tm="100000">
                                          <p:val>
                                            <p:strVal val="#ppt_x"/>
                                          </p:val>
                                        </p:tav>
                                      </p:tavLst>
                                    </p:anim>
                                    <p:anim calcmode="lin" valueType="num">
                                      <p:cBhvr additive="base">
                                        <p:cTn id="8" dur="500" fill="hold"/>
                                        <p:tgtEl>
                                          <p:spTgt spid="256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1BD96DF-9EE9-EB86-7972-EAC83EACBDBD}"/>
              </a:ext>
            </a:extLst>
          </p:cNvPr>
          <p:cNvGrpSpPr/>
          <p:nvPr/>
        </p:nvGrpSpPr>
        <p:grpSpPr>
          <a:xfrm>
            <a:off x="1180231" y="76200"/>
            <a:ext cx="9870507" cy="1938248"/>
            <a:chOff x="1180231" y="2133600"/>
            <a:chExt cx="9870507" cy="1938248"/>
          </a:xfrm>
        </p:grpSpPr>
        <p:sp>
          <p:nvSpPr>
            <p:cNvPr id="5" name="Rectangle 4">
              <a:extLst>
                <a:ext uri="{FF2B5EF4-FFF2-40B4-BE49-F238E27FC236}">
                  <a16:creationId xmlns:a16="http://schemas.microsoft.com/office/drawing/2014/main" id="{6FCF484D-669B-9292-76FA-B9ADEAB55276}"/>
                </a:ext>
              </a:extLst>
            </p:cNvPr>
            <p:cNvSpPr/>
            <p:nvPr/>
          </p:nvSpPr>
          <p:spPr>
            <a:xfrm>
              <a:off x="1219200" y="22098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6" name="Rectangle 5">
              <a:extLst>
                <a:ext uri="{FF2B5EF4-FFF2-40B4-BE49-F238E27FC236}">
                  <a16:creationId xmlns:a16="http://schemas.microsoft.com/office/drawing/2014/main" id="{D8A2079E-AD3E-0ABB-5090-D2D80DE98D2F}"/>
                </a:ext>
              </a:extLst>
            </p:cNvPr>
            <p:cNvSpPr/>
            <p:nvPr/>
          </p:nvSpPr>
          <p:spPr>
            <a:xfrm>
              <a:off x="1180231" y="21336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
        <p:nvSpPr>
          <p:cNvPr id="2" name="Rectangle: Rounded Corners 1">
            <a:extLst>
              <a:ext uri="{FF2B5EF4-FFF2-40B4-BE49-F238E27FC236}">
                <a16:creationId xmlns:a16="http://schemas.microsoft.com/office/drawing/2014/main" id="{007D2143-6F87-29E1-2A57-589FC92DB417}"/>
              </a:ext>
            </a:extLst>
          </p:cNvPr>
          <p:cNvSpPr/>
          <p:nvPr/>
        </p:nvSpPr>
        <p:spPr>
          <a:xfrm>
            <a:off x="1600200" y="26670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
        <p:nvSpPr>
          <p:cNvPr id="3" name="Rectangle: Rounded Corners 2">
            <a:extLst>
              <a:ext uri="{FF2B5EF4-FFF2-40B4-BE49-F238E27FC236}">
                <a16:creationId xmlns:a16="http://schemas.microsoft.com/office/drawing/2014/main" id="{29B7490B-DC3A-A56E-4FAC-CC375F81575E}"/>
              </a:ext>
            </a:extLst>
          </p:cNvPr>
          <p:cNvSpPr/>
          <p:nvPr/>
        </p:nvSpPr>
        <p:spPr>
          <a:xfrm>
            <a:off x="1600200" y="38481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God is Longsuffering</a:t>
            </a:r>
          </a:p>
        </p:txBody>
      </p:sp>
      <p:sp>
        <p:nvSpPr>
          <p:cNvPr id="7" name="Rectangle: Rounded Corners 6">
            <a:extLst>
              <a:ext uri="{FF2B5EF4-FFF2-40B4-BE49-F238E27FC236}">
                <a16:creationId xmlns:a16="http://schemas.microsoft.com/office/drawing/2014/main" id="{F69E74C7-C20E-45D8-541B-FF6D99C0CDB6}"/>
              </a:ext>
            </a:extLst>
          </p:cNvPr>
          <p:cNvSpPr/>
          <p:nvPr/>
        </p:nvSpPr>
        <p:spPr>
          <a:xfrm>
            <a:off x="1600200" y="50292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We are to be Longsuffering</a:t>
            </a:r>
          </a:p>
        </p:txBody>
      </p:sp>
    </p:spTree>
    <p:extLst>
      <p:ext uri="{BB962C8B-B14F-4D97-AF65-F5344CB8AC3E}">
        <p14:creationId xmlns:p14="http://schemas.microsoft.com/office/powerpoint/2010/main" val="16425336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a:extLst>
              <a:ext uri="{FF2B5EF4-FFF2-40B4-BE49-F238E27FC236}">
                <a16:creationId xmlns:a16="http://schemas.microsoft.com/office/drawing/2014/main" id="{D51B09CC-5CC2-A66C-D471-0A1F774059D8}"/>
              </a:ext>
            </a:extLst>
          </p:cNvPr>
          <p:cNvSpPr txBox="1">
            <a:spLocks noChangeArrowheads="1"/>
          </p:cNvSpPr>
          <p:nvPr/>
        </p:nvSpPr>
        <p:spPr bwMode="auto">
          <a:xfrm>
            <a:off x="1981200" y="76200"/>
            <a:ext cx="433072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4800" b="1" dirty="0">
                <a:effectLst>
                  <a:outerShdw blurRad="38100" dist="38100" dir="2700000" algn="tl">
                    <a:srgbClr val="FFFFFF"/>
                  </a:outerShdw>
                </a:effectLst>
                <a:latin typeface="Arial" panose="020B0604020202020204" pitchFamily="34" charset="0"/>
              </a:rPr>
              <a:t> Passages</a:t>
            </a:r>
          </a:p>
        </p:txBody>
      </p:sp>
      <p:sp>
        <p:nvSpPr>
          <p:cNvPr id="24581" name="Text Box 5">
            <a:extLst>
              <a:ext uri="{FF2B5EF4-FFF2-40B4-BE49-F238E27FC236}">
                <a16:creationId xmlns:a16="http://schemas.microsoft.com/office/drawing/2014/main" id="{1EFBE3EB-615A-84FC-577C-096401A4A3A7}"/>
              </a:ext>
            </a:extLst>
          </p:cNvPr>
          <p:cNvSpPr txBox="1">
            <a:spLocks noChangeArrowheads="1"/>
          </p:cNvSpPr>
          <p:nvPr/>
        </p:nvSpPr>
        <p:spPr bwMode="auto">
          <a:xfrm>
            <a:off x="5562600" y="1219200"/>
            <a:ext cx="2763898"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b="1" dirty="0">
                <a:solidFill>
                  <a:srgbClr val="3333CC"/>
                </a:solidFill>
                <a:effectLst>
                  <a:outerShdw blurRad="38100" dist="38100" dir="2700000" algn="tl">
                    <a:srgbClr val="000000">
                      <a:alpha val="43137"/>
                    </a:srgbClr>
                  </a:outerShdw>
                </a:effectLst>
              </a:rPr>
              <a:t>Gal. 5:22</a:t>
            </a:r>
          </a:p>
          <a:p>
            <a:pPr algn="ctr"/>
            <a:r>
              <a:rPr lang="en-US" altLang="en-US" sz="4400" b="1" dirty="0">
                <a:solidFill>
                  <a:srgbClr val="3333CC"/>
                </a:solidFill>
                <a:effectLst>
                  <a:outerShdw blurRad="38100" dist="38100" dir="2700000" algn="tl">
                    <a:srgbClr val="000000">
                      <a:alpha val="43137"/>
                    </a:srgbClr>
                  </a:outerShdw>
                </a:effectLst>
              </a:rPr>
              <a:t>Col. 1:11</a:t>
            </a:r>
          </a:p>
          <a:p>
            <a:pPr algn="ctr"/>
            <a:r>
              <a:rPr lang="en-US" altLang="en-US" sz="4400" b="1" dirty="0">
                <a:solidFill>
                  <a:srgbClr val="3333CC"/>
                </a:solidFill>
                <a:effectLst>
                  <a:outerShdw blurRad="38100" dist="38100" dir="2700000" algn="tl">
                    <a:srgbClr val="000000">
                      <a:alpha val="43137"/>
                    </a:srgbClr>
                  </a:outerShdw>
                </a:effectLst>
              </a:rPr>
              <a:t>Col. 3:12</a:t>
            </a:r>
          </a:p>
          <a:p>
            <a:pPr algn="ctr"/>
            <a:r>
              <a:rPr lang="en-US" altLang="en-US" sz="4400" b="1" dirty="0">
                <a:solidFill>
                  <a:srgbClr val="3333CC"/>
                </a:solidFill>
                <a:effectLst>
                  <a:outerShdw blurRad="38100" dist="38100" dir="2700000" algn="tl">
                    <a:srgbClr val="000000">
                      <a:alpha val="43137"/>
                    </a:srgbClr>
                  </a:outerShdw>
                </a:effectLst>
              </a:rPr>
              <a:t>2 Tim. 3:10</a:t>
            </a:r>
          </a:p>
          <a:p>
            <a:pPr algn="ctr"/>
            <a:r>
              <a:rPr lang="en-US" altLang="en-US" sz="4400" b="1" dirty="0">
                <a:solidFill>
                  <a:srgbClr val="3333CC"/>
                </a:solidFill>
                <a:effectLst>
                  <a:outerShdw blurRad="38100" dist="38100" dir="2700000" algn="tl">
                    <a:srgbClr val="000000">
                      <a:alpha val="43137"/>
                    </a:srgbClr>
                  </a:outerShdw>
                </a:effectLst>
              </a:rPr>
              <a:t>1 Cor. 13:4</a:t>
            </a:r>
          </a:p>
          <a:p>
            <a:pPr algn="ctr"/>
            <a:r>
              <a:rPr lang="en-US" altLang="en-US" sz="4400" b="1" dirty="0">
                <a:solidFill>
                  <a:srgbClr val="3333CC"/>
                </a:solidFill>
                <a:effectLst>
                  <a:outerShdw blurRad="38100" dist="38100" dir="2700000" algn="tl">
                    <a:srgbClr val="000000">
                      <a:alpha val="43137"/>
                    </a:srgbClr>
                  </a:outerShdw>
                </a:effectLst>
              </a:rPr>
              <a:t>Jas. 1:19</a:t>
            </a:r>
          </a:p>
          <a:p>
            <a:pPr algn="ctr"/>
            <a:r>
              <a:rPr lang="en-US" altLang="en-US" sz="4400" b="1" dirty="0">
                <a:solidFill>
                  <a:srgbClr val="3333CC"/>
                </a:solidFill>
                <a:effectLst>
                  <a:outerShdw blurRad="38100" dist="38100" dir="2700000" algn="tl">
                    <a:srgbClr val="000000">
                      <a:alpha val="43137"/>
                    </a:srgbClr>
                  </a:outerShdw>
                </a:effectLst>
              </a:rPr>
              <a:t>1 Tim. 1:16</a:t>
            </a:r>
          </a:p>
        </p:txBody>
      </p:sp>
      <p:sp>
        <p:nvSpPr>
          <p:cNvPr id="4" name="Rectangle: Rounded Corners 3">
            <a:extLst>
              <a:ext uri="{FF2B5EF4-FFF2-40B4-BE49-F238E27FC236}">
                <a16:creationId xmlns:a16="http://schemas.microsoft.com/office/drawing/2014/main" id="{852B6EF0-26E5-74F8-DEFB-439A5DBFF103}"/>
              </a:ext>
            </a:extLst>
          </p:cNvPr>
          <p:cNvSpPr/>
          <p:nvPr/>
        </p:nvSpPr>
        <p:spPr>
          <a:xfrm rot="16200000">
            <a:off x="-2264465" y="2645465"/>
            <a:ext cx="6662530" cy="1524000"/>
          </a:xfrm>
          <a:custGeom>
            <a:avLst/>
            <a:gdLst>
              <a:gd name="connsiteX0" fmla="*/ 0 w 6662530"/>
              <a:gd name="connsiteY0" fmla="*/ 254005 h 1524000"/>
              <a:gd name="connsiteX1" fmla="*/ 254005 w 6662530"/>
              <a:gd name="connsiteY1" fmla="*/ 0 h 1524000"/>
              <a:gd name="connsiteX2" fmla="*/ 6408525 w 6662530"/>
              <a:gd name="connsiteY2" fmla="*/ 0 h 1524000"/>
              <a:gd name="connsiteX3" fmla="*/ 6662530 w 6662530"/>
              <a:gd name="connsiteY3" fmla="*/ 254005 h 1524000"/>
              <a:gd name="connsiteX4" fmla="*/ 6662530 w 6662530"/>
              <a:gd name="connsiteY4" fmla="*/ 1269995 h 1524000"/>
              <a:gd name="connsiteX5" fmla="*/ 6408525 w 6662530"/>
              <a:gd name="connsiteY5" fmla="*/ 1524000 h 1524000"/>
              <a:gd name="connsiteX6" fmla="*/ 254005 w 6662530"/>
              <a:gd name="connsiteY6" fmla="*/ 1524000 h 1524000"/>
              <a:gd name="connsiteX7" fmla="*/ 0 w 6662530"/>
              <a:gd name="connsiteY7" fmla="*/ 1269995 h 1524000"/>
              <a:gd name="connsiteX8" fmla="*/ 0 w 6662530"/>
              <a:gd name="connsiteY8" fmla="*/ 254005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2530" h="1524000" fill="none" extrusionOk="0">
                <a:moveTo>
                  <a:pt x="0" y="254005"/>
                </a:moveTo>
                <a:cubicBezTo>
                  <a:pt x="381" y="124047"/>
                  <a:pt x="115044" y="2219"/>
                  <a:pt x="254005" y="0"/>
                </a:cubicBezTo>
                <a:cubicBezTo>
                  <a:pt x="2872664" y="72427"/>
                  <a:pt x="5773303" y="61419"/>
                  <a:pt x="6408525" y="0"/>
                </a:cubicBezTo>
                <a:cubicBezTo>
                  <a:pt x="6545179" y="-24984"/>
                  <a:pt x="6640424" y="107036"/>
                  <a:pt x="6662530" y="254005"/>
                </a:cubicBezTo>
                <a:cubicBezTo>
                  <a:pt x="6736070" y="365754"/>
                  <a:pt x="6658703" y="977375"/>
                  <a:pt x="6662530" y="1269995"/>
                </a:cubicBezTo>
                <a:cubicBezTo>
                  <a:pt x="6664493" y="1400318"/>
                  <a:pt x="6542574" y="1517012"/>
                  <a:pt x="6408525" y="1524000"/>
                </a:cubicBezTo>
                <a:cubicBezTo>
                  <a:pt x="4404239" y="1553827"/>
                  <a:pt x="3290032" y="1444694"/>
                  <a:pt x="254005" y="1524000"/>
                </a:cubicBezTo>
                <a:cubicBezTo>
                  <a:pt x="118295" y="1523483"/>
                  <a:pt x="-4564" y="1411180"/>
                  <a:pt x="0" y="1269995"/>
                </a:cubicBezTo>
                <a:cubicBezTo>
                  <a:pt x="-81922" y="1116163"/>
                  <a:pt x="-90397" y="544755"/>
                  <a:pt x="0" y="254005"/>
                </a:cubicBezTo>
                <a:close/>
              </a:path>
              <a:path w="6662530" h="1524000" stroke="0" extrusionOk="0">
                <a:moveTo>
                  <a:pt x="0" y="254005"/>
                </a:moveTo>
                <a:cubicBezTo>
                  <a:pt x="13938" y="117521"/>
                  <a:pt x="120750" y="14643"/>
                  <a:pt x="254005" y="0"/>
                </a:cubicBezTo>
                <a:cubicBezTo>
                  <a:pt x="2135846" y="123000"/>
                  <a:pt x="4427182" y="-96860"/>
                  <a:pt x="6408525" y="0"/>
                </a:cubicBezTo>
                <a:cubicBezTo>
                  <a:pt x="6546203" y="-1986"/>
                  <a:pt x="6671085" y="96475"/>
                  <a:pt x="6662530" y="254005"/>
                </a:cubicBezTo>
                <a:cubicBezTo>
                  <a:pt x="6724828" y="527725"/>
                  <a:pt x="6732588" y="778701"/>
                  <a:pt x="6662530" y="1269995"/>
                </a:cubicBezTo>
                <a:cubicBezTo>
                  <a:pt x="6647369" y="1415770"/>
                  <a:pt x="6522930" y="1519765"/>
                  <a:pt x="6408525" y="1524000"/>
                </a:cubicBezTo>
                <a:cubicBezTo>
                  <a:pt x="3605767" y="1363293"/>
                  <a:pt x="2945398" y="1563667"/>
                  <a:pt x="254005" y="1524000"/>
                </a:cubicBezTo>
                <a:cubicBezTo>
                  <a:pt x="87622" y="1518729"/>
                  <a:pt x="-19514" y="1401438"/>
                  <a:pt x="0" y="1269995"/>
                </a:cubicBezTo>
                <a:cubicBezTo>
                  <a:pt x="-9414" y="1100708"/>
                  <a:pt x="46289" y="441989"/>
                  <a:pt x="0" y="254005"/>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We are to be Longsuffering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animEffect transition="in" filter="randombar(horizontal)">
                                      <p:cBhvr>
                                        <p:cTn id="7"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a:extLst>
              <a:ext uri="{FF2B5EF4-FFF2-40B4-BE49-F238E27FC236}">
                <a16:creationId xmlns:a16="http://schemas.microsoft.com/office/drawing/2014/main" id="{E5D59BEB-CF48-42AE-80C9-FFBB7BE242F7}"/>
              </a:ext>
            </a:extLst>
          </p:cNvPr>
          <p:cNvSpPr txBox="1">
            <a:spLocks noChangeArrowheads="1"/>
          </p:cNvSpPr>
          <p:nvPr/>
        </p:nvSpPr>
        <p:spPr bwMode="auto">
          <a:xfrm>
            <a:off x="2057400" y="76200"/>
            <a:ext cx="8534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565150">
              <a:defRPr sz="2400">
                <a:solidFill>
                  <a:schemeClr val="tx1"/>
                </a:solidFill>
                <a:latin typeface="Times New Roman" panose="02020603050405020304" pitchFamily="18" charset="0"/>
              </a:defRPr>
            </a:lvl1pPr>
            <a:lvl2pPr defTabSz="565150">
              <a:defRPr sz="2400">
                <a:solidFill>
                  <a:schemeClr val="tx1"/>
                </a:solidFill>
                <a:latin typeface="Times New Roman" panose="02020603050405020304" pitchFamily="18" charset="0"/>
              </a:defRPr>
            </a:lvl2pPr>
            <a:lvl3pPr defTabSz="565150">
              <a:defRPr sz="2400">
                <a:solidFill>
                  <a:schemeClr val="tx1"/>
                </a:solidFill>
                <a:latin typeface="Times New Roman" panose="02020603050405020304" pitchFamily="18" charset="0"/>
              </a:defRPr>
            </a:lvl3pPr>
            <a:lvl4pPr defTabSz="565150">
              <a:defRPr sz="2400">
                <a:solidFill>
                  <a:schemeClr val="tx1"/>
                </a:solidFill>
                <a:latin typeface="Times New Roman" panose="02020603050405020304" pitchFamily="18" charset="0"/>
              </a:defRPr>
            </a:lvl4pPr>
            <a:lvl5pPr defTabSz="565150">
              <a:defRPr sz="2400">
                <a:solidFill>
                  <a:schemeClr val="tx1"/>
                </a:solidFill>
                <a:latin typeface="Times New Roman" panose="02020603050405020304" pitchFamily="18" charset="0"/>
              </a:defRPr>
            </a:lvl5pPr>
            <a:lvl6pPr defTabSz="565150" eaLnBrk="0" fontAlgn="base" hangingPunct="0">
              <a:spcBef>
                <a:spcPct val="0"/>
              </a:spcBef>
              <a:spcAft>
                <a:spcPct val="0"/>
              </a:spcAft>
              <a:defRPr sz="2400">
                <a:solidFill>
                  <a:schemeClr val="tx1"/>
                </a:solidFill>
                <a:latin typeface="Times New Roman" panose="02020603050405020304" pitchFamily="18" charset="0"/>
              </a:defRPr>
            </a:lvl6pPr>
            <a:lvl7pPr defTabSz="565150" eaLnBrk="0" fontAlgn="base" hangingPunct="0">
              <a:spcBef>
                <a:spcPct val="0"/>
              </a:spcBef>
              <a:spcAft>
                <a:spcPct val="0"/>
              </a:spcAft>
              <a:defRPr sz="2400">
                <a:solidFill>
                  <a:schemeClr val="tx1"/>
                </a:solidFill>
                <a:latin typeface="Times New Roman" panose="02020603050405020304" pitchFamily="18" charset="0"/>
              </a:defRPr>
            </a:lvl7pPr>
            <a:lvl8pPr defTabSz="565150" eaLnBrk="0" fontAlgn="base" hangingPunct="0">
              <a:spcBef>
                <a:spcPct val="0"/>
              </a:spcBef>
              <a:spcAft>
                <a:spcPct val="0"/>
              </a:spcAft>
              <a:defRPr sz="2400">
                <a:solidFill>
                  <a:schemeClr val="tx1"/>
                </a:solidFill>
                <a:latin typeface="Times New Roman" panose="02020603050405020304" pitchFamily="18" charset="0"/>
              </a:defRPr>
            </a:lvl8pPr>
            <a:lvl9pPr defTabSz="565150"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altLang="en-US" sz="4800" b="1" dirty="0">
                <a:effectLst>
                  <a:outerShdw blurRad="38100" dist="38100" dir="2700000" algn="tl">
                    <a:srgbClr val="FFFFFF"/>
                  </a:outerShdw>
                </a:effectLst>
                <a:latin typeface="Arial" panose="020B0604020202020204" pitchFamily="34" charset="0"/>
              </a:rPr>
              <a:t> Passages</a:t>
            </a:r>
          </a:p>
          <a:p>
            <a:pPr>
              <a:buFontTx/>
              <a:buChar char="•"/>
            </a:pPr>
            <a:r>
              <a:rPr lang="en-US" altLang="en-US" sz="4800" b="1" dirty="0">
                <a:effectLst>
                  <a:outerShdw blurRad="38100" dist="38100" dir="2700000" algn="tl">
                    <a:srgbClr val="FFFFFF"/>
                  </a:outerShdw>
                </a:effectLst>
                <a:latin typeface="Arial" panose="020B0604020202020204" pitchFamily="34" charset="0"/>
              </a:rPr>
              <a:t> What It Does In 	Our Lives</a:t>
            </a:r>
          </a:p>
        </p:txBody>
      </p:sp>
      <p:sp>
        <p:nvSpPr>
          <p:cNvPr id="4" name="Rectangle: Rounded Corners 3">
            <a:extLst>
              <a:ext uri="{FF2B5EF4-FFF2-40B4-BE49-F238E27FC236}">
                <a16:creationId xmlns:a16="http://schemas.microsoft.com/office/drawing/2014/main" id="{FF6DCCFF-CC0D-DE2D-5EF2-82FB82F7B15B}"/>
              </a:ext>
            </a:extLst>
          </p:cNvPr>
          <p:cNvSpPr/>
          <p:nvPr/>
        </p:nvSpPr>
        <p:spPr>
          <a:xfrm rot="16200000">
            <a:off x="-2264465" y="2645465"/>
            <a:ext cx="6662530" cy="1524000"/>
          </a:xfrm>
          <a:custGeom>
            <a:avLst/>
            <a:gdLst>
              <a:gd name="connsiteX0" fmla="*/ 0 w 6662530"/>
              <a:gd name="connsiteY0" fmla="*/ 254005 h 1524000"/>
              <a:gd name="connsiteX1" fmla="*/ 254005 w 6662530"/>
              <a:gd name="connsiteY1" fmla="*/ 0 h 1524000"/>
              <a:gd name="connsiteX2" fmla="*/ 6408525 w 6662530"/>
              <a:gd name="connsiteY2" fmla="*/ 0 h 1524000"/>
              <a:gd name="connsiteX3" fmla="*/ 6662530 w 6662530"/>
              <a:gd name="connsiteY3" fmla="*/ 254005 h 1524000"/>
              <a:gd name="connsiteX4" fmla="*/ 6662530 w 6662530"/>
              <a:gd name="connsiteY4" fmla="*/ 1269995 h 1524000"/>
              <a:gd name="connsiteX5" fmla="*/ 6408525 w 6662530"/>
              <a:gd name="connsiteY5" fmla="*/ 1524000 h 1524000"/>
              <a:gd name="connsiteX6" fmla="*/ 254005 w 6662530"/>
              <a:gd name="connsiteY6" fmla="*/ 1524000 h 1524000"/>
              <a:gd name="connsiteX7" fmla="*/ 0 w 6662530"/>
              <a:gd name="connsiteY7" fmla="*/ 1269995 h 1524000"/>
              <a:gd name="connsiteX8" fmla="*/ 0 w 6662530"/>
              <a:gd name="connsiteY8" fmla="*/ 254005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2530" h="1524000" fill="none" extrusionOk="0">
                <a:moveTo>
                  <a:pt x="0" y="254005"/>
                </a:moveTo>
                <a:cubicBezTo>
                  <a:pt x="381" y="124047"/>
                  <a:pt x="115044" y="2219"/>
                  <a:pt x="254005" y="0"/>
                </a:cubicBezTo>
                <a:cubicBezTo>
                  <a:pt x="2872664" y="72427"/>
                  <a:pt x="5773303" y="61419"/>
                  <a:pt x="6408525" y="0"/>
                </a:cubicBezTo>
                <a:cubicBezTo>
                  <a:pt x="6545179" y="-24984"/>
                  <a:pt x="6640424" y="107036"/>
                  <a:pt x="6662530" y="254005"/>
                </a:cubicBezTo>
                <a:cubicBezTo>
                  <a:pt x="6736070" y="365754"/>
                  <a:pt x="6658703" y="977375"/>
                  <a:pt x="6662530" y="1269995"/>
                </a:cubicBezTo>
                <a:cubicBezTo>
                  <a:pt x="6664493" y="1400318"/>
                  <a:pt x="6542574" y="1517012"/>
                  <a:pt x="6408525" y="1524000"/>
                </a:cubicBezTo>
                <a:cubicBezTo>
                  <a:pt x="4404239" y="1553827"/>
                  <a:pt x="3290032" y="1444694"/>
                  <a:pt x="254005" y="1524000"/>
                </a:cubicBezTo>
                <a:cubicBezTo>
                  <a:pt x="118295" y="1523483"/>
                  <a:pt x="-4564" y="1411180"/>
                  <a:pt x="0" y="1269995"/>
                </a:cubicBezTo>
                <a:cubicBezTo>
                  <a:pt x="-81922" y="1116163"/>
                  <a:pt x="-90397" y="544755"/>
                  <a:pt x="0" y="254005"/>
                </a:cubicBezTo>
                <a:close/>
              </a:path>
              <a:path w="6662530" h="1524000" stroke="0" extrusionOk="0">
                <a:moveTo>
                  <a:pt x="0" y="254005"/>
                </a:moveTo>
                <a:cubicBezTo>
                  <a:pt x="13938" y="117521"/>
                  <a:pt x="120750" y="14643"/>
                  <a:pt x="254005" y="0"/>
                </a:cubicBezTo>
                <a:cubicBezTo>
                  <a:pt x="2135846" y="123000"/>
                  <a:pt x="4427182" y="-96860"/>
                  <a:pt x="6408525" y="0"/>
                </a:cubicBezTo>
                <a:cubicBezTo>
                  <a:pt x="6546203" y="-1986"/>
                  <a:pt x="6671085" y="96475"/>
                  <a:pt x="6662530" y="254005"/>
                </a:cubicBezTo>
                <a:cubicBezTo>
                  <a:pt x="6724828" y="527725"/>
                  <a:pt x="6732588" y="778701"/>
                  <a:pt x="6662530" y="1269995"/>
                </a:cubicBezTo>
                <a:cubicBezTo>
                  <a:pt x="6647369" y="1415770"/>
                  <a:pt x="6522930" y="1519765"/>
                  <a:pt x="6408525" y="1524000"/>
                </a:cubicBezTo>
                <a:cubicBezTo>
                  <a:pt x="3605767" y="1363293"/>
                  <a:pt x="2945398" y="1563667"/>
                  <a:pt x="254005" y="1524000"/>
                </a:cubicBezTo>
                <a:cubicBezTo>
                  <a:pt x="87622" y="1518729"/>
                  <a:pt x="-19514" y="1401438"/>
                  <a:pt x="0" y="1269995"/>
                </a:cubicBezTo>
                <a:cubicBezTo>
                  <a:pt x="-9414" y="1100708"/>
                  <a:pt x="46289" y="441989"/>
                  <a:pt x="0" y="254005"/>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We are to be Longsuffering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066FF"/>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4D79D81-F589-2FD8-BA0B-6D272690E43C}"/>
              </a:ext>
            </a:extLst>
          </p:cNvPr>
          <p:cNvSpPr>
            <a:spLocks noChangeArrowheads="1"/>
          </p:cNvSpPr>
          <p:nvPr/>
        </p:nvSpPr>
        <p:spPr bwMode="auto">
          <a:xfrm>
            <a:off x="2362200" y="399613"/>
            <a:ext cx="8763000" cy="6019800"/>
          </a:xfrm>
          <a:prstGeom prst="rect">
            <a:avLst/>
          </a:prstGeom>
          <a:noFill/>
          <a:ln w="762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1. </a:t>
            </a:r>
            <a:r>
              <a:rPr lang="en-US" altLang="en-US" sz="3600" b="1" u="sng"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Defers Anger</a:t>
            </a:r>
            <a:endPar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3200"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200" dirty="0">
                <a:solidFill>
                  <a:srgbClr val="FFFF00"/>
                </a:solidFill>
                <a:effectLst>
                  <a:outerShdw blurRad="38100" dist="38100" dir="2700000" algn="tl">
                    <a:srgbClr val="000000">
                      <a:alpha val="43137"/>
                    </a:srgbClr>
                  </a:outerShdw>
                </a:effectLst>
                <a:latin typeface="Arial" panose="020B0604020202020204" pitchFamily="34" charset="0"/>
              </a:rPr>
              <a:t>(Prov. 19:11; 29:8)</a:t>
            </a:r>
          </a:p>
          <a:p>
            <a:endParaRPr lang="en-US" altLang="en-US"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2. </a:t>
            </a:r>
            <a:r>
              <a:rPr lang="en-US" altLang="en-US" sz="3600" b="1" u="sng"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Gets Along With Others / Harmony</a:t>
            </a:r>
            <a:endParaRPr lang="en-US" altLang="en-US" sz="3200"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3200" dirty="0">
                <a:solidFill>
                  <a:srgbClr val="FFFF00"/>
                </a:solidFill>
                <a:effectLst>
                  <a:outerShdw blurRad="38100" dist="38100" dir="2700000" algn="tl">
                    <a:srgbClr val="000000">
                      <a:alpha val="43137"/>
                    </a:srgbClr>
                  </a:outerShdw>
                </a:effectLst>
                <a:latin typeface="Arial" panose="020B0604020202020204" pitchFamily="34" charset="0"/>
              </a:rPr>
              <a:t>     (Eph. 4:2; Prov. 15:18; 25:15)</a:t>
            </a:r>
          </a:p>
          <a:p>
            <a:endParaRPr lang="en-US" altLang="en-US"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3. </a:t>
            </a:r>
            <a:r>
              <a:rPr lang="en-US" altLang="en-US" sz="3600" b="1" u="sng"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Better Teachers</a:t>
            </a:r>
            <a:endPar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3200"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200" dirty="0">
                <a:solidFill>
                  <a:srgbClr val="FFFF00"/>
                </a:solidFill>
                <a:effectLst>
                  <a:outerShdw blurRad="38100" dist="38100" dir="2700000" algn="tl">
                    <a:srgbClr val="000000">
                      <a:alpha val="43137"/>
                    </a:srgbClr>
                  </a:outerShdw>
                </a:effectLst>
                <a:latin typeface="Arial" panose="020B0604020202020204" pitchFamily="34" charset="0"/>
              </a:rPr>
              <a:t>(2 Tim. 4:2)</a:t>
            </a:r>
          </a:p>
          <a:p>
            <a:endParaRPr lang="en-US" altLang="en-US" dirty="0">
              <a:solidFill>
                <a:srgbClr val="FFFF00"/>
              </a:solidFill>
              <a:effectLst>
                <a:outerShdw blurRad="38100" dist="38100" dir="2700000" algn="tl">
                  <a:srgbClr val="000000">
                    <a:alpha val="43137"/>
                  </a:srgbClr>
                </a:outerShdw>
              </a:effectLst>
              <a:latin typeface="Arial" panose="020B0604020202020204" pitchFamily="34" charset="0"/>
            </a:endParaRPr>
          </a:p>
          <a:p>
            <a:r>
              <a:rPr lang="en-US" altLang="en-US" sz="32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4. </a:t>
            </a:r>
            <a:r>
              <a:rPr lang="en-US" altLang="en-US" sz="3600" b="1" u="sng"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Manifestation of wisdom</a:t>
            </a:r>
            <a:endParaRPr lang="en-US" altLang="en-US" sz="32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2800"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200" dirty="0">
                <a:solidFill>
                  <a:srgbClr val="FFFF00"/>
                </a:solidFill>
                <a:effectLst>
                  <a:outerShdw blurRad="38100" dist="38100" dir="2700000" algn="tl">
                    <a:srgbClr val="000000">
                      <a:alpha val="43137"/>
                    </a:srgbClr>
                  </a:outerShdw>
                </a:effectLst>
                <a:latin typeface="Arial" panose="020B0604020202020204" pitchFamily="34" charset="0"/>
              </a:rPr>
              <a:t>(Prov. 14:29)</a:t>
            </a:r>
          </a:p>
          <a:p>
            <a:endParaRPr lang="en-US" altLang="en-US" dirty="0">
              <a:solidFill>
                <a:srgbClr val="FFFF00"/>
              </a:solidFill>
              <a:effectLst>
                <a:outerShdw blurRad="38100" dist="38100" dir="2700000" algn="tl">
                  <a:srgbClr val="000000">
                    <a:alpha val="43137"/>
                  </a:srgbClr>
                </a:outerShdw>
              </a:effectLst>
              <a:latin typeface="Arial" panose="020B0604020202020204" pitchFamily="34" charset="0"/>
            </a:endParaRPr>
          </a:p>
          <a:p>
            <a:r>
              <a:rPr lang="en-US" altLang="en-US" sz="28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6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5. </a:t>
            </a:r>
            <a:r>
              <a:rPr lang="en-US" altLang="en-US" sz="3600" b="1" u="sng"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Manifestation of real power</a:t>
            </a:r>
            <a:endParaRPr lang="en-US" altLang="en-US" sz="2800" b="1"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endParaRPr>
          </a:p>
          <a:p>
            <a:r>
              <a:rPr lang="en-US" altLang="en-US" sz="2400" dirty="0">
                <a:solidFill>
                  <a:schemeClr val="tx2">
                    <a:lumMod val="20000"/>
                    <a:lumOff val="80000"/>
                  </a:schemeClr>
                </a:solidFill>
                <a:effectLst>
                  <a:outerShdw blurRad="38100" dist="38100" dir="2700000" algn="tl">
                    <a:srgbClr val="000000">
                      <a:alpha val="43137"/>
                    </a:srgbClr>
                  </a:outerShdw>
                </a:effectLst>
                <a:latin typeface="Arial" panose="020B0604020202020204" pitchFamily="34" charset="0"/>
              </a:rPr>
              <a:t>     </a:t>
            </a:r>
            <a:r>
              <a:rPr lang="en-US" altLang="en-US" sz="3200" dirty="0">
                <a:solidFill>
                  <a:srgbClr val="FFFF00"/>
                </a:solidFill>
                <a:effectLst>
                  <a:outerShdw blurRad="38100" dist="38100" dir="2700000" algn="tl">
                    <a:srgbClr val="000000">
                      <a:alpha val="43137"/>
                    </a:srgbClr>
                  </a:outerShdw>
                </a:effectLst>
                <a:latin typeface="Arial" panose="020B0604020202020204" pitchFamily="34" charset="0"/>
              </a:rPr>
              <a:t>(Prov. 16:32)</a:t>
            </a:r>
            <a:endParaRPr lang="en-US" altLang="en-US" sz="2400" dirty="0">
              <a:solidFill>
                <a:srgbClr val="FFFF00"/>
              </a:solidFill>
              <a:effectLst>
                <a:outerShdw blurRad="38100" dist="38100" dir="2700000" algn="tl">
                  <a:srgbClr val="000000">
                    <a:alpha val="43137"/>
                  </a:srgbClr>
                </a:outerShdw>
              </a:effectLst>
              <a:latin typeface="Arial" panose="020B0604020202020204" pitchFamily="34" charset="0"/>
            </a:endParaRPr>
          </a:p>
        </p:txBody>
      </p:sp>
      <p:grpSp>
        <p:nvGrpSpPr>
          <p:cNvPr id="2" name="Group 1">
            <a:extLst>
              <a:ext uri="{FF2B5EF4-FFF2-40B4-BE49-F238E27FC236}">
                <a16:creationId xmlns:a16="http://schemas.microsoft.com/office/drawing/2014/main" id="{E009C6BD-B4DD-7190-A812-2C00C6FA86E5}"/>
              </a:ext>
            </a:extLst>
          </p:cNvPr>
          <p:cNvGrpSpPr/>
          <p:nvPr/>
        </p:nvGrpSpPr>
        <p:grpSpPr>
          <a:xfrm rot="16200000">
            <a:off x="-2158952" y="2790734"/>
            <a:ext cx="6268559" cy="1276530"/>
            <a:chOff x="2981207" y="2318264"/>
            <a:chExt cx="6268559" cy="1276530"/>
          </a:xfrm>
        </p:grpSpPr>
        <p:sp>
          <p:nvSpPr>
            <p:cNvPr id="3" name="Rectangle 2">
              <a:extLst>
                <a:ext uri="{FF2B5EF4-FFF2-40B4-BE49-F238E27FC236}">
                  <a16:creationId xmlns:a16="http://schemas.microsoft.com/office/drawing/2014/main" id="{3CFE97CD-A60E-1256-3ADB-074F0D71E536}"/>
                </a:ext>
              </a:extLst>
            </p:cNvPr>
            <p:cNvSpPr/>
            <p:nvPr/>
          </p:nvSpPr>
          <p:spPr>
            <a:xfrm>
              <a:off x="3020177" y="2394465"/>
              <a:ext cx="6229589"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4" name="Rectangle 3">
              <a:extLst>
                <a:ext uri="{FF2B5EF4-FFF2-40B4-BE49-F238E27FC236}">
                  <a16:creationId xmlns:a16="http://schemas.microsoft.com/office/drawing/2014/main" id="{A54D34FD-86CB-DE51-BDA5-F84EE8F5B9B4}"/>
                </a:ext>
              </a:extLst>
            </p:cNvPr>
            <p:cNvSpPr/>
            <p:nvPr/>
          </p:nvSpPr>
          <p:spPr>
            <a:xfrm>
              <a:off x="2981207" y="2318264"/>
              <a:ext cx="6229589"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2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1000"/>
                                        <p:tgtEl>
                                          <p:spTgt spid="27650">
                                            <p:txEl>
                                              <p:pRg st="0" end="0"/>
                                            </p:txEl>
                                          </p:spTgt>
                                        </p:tgtEl>
                                      </p:cBhvr>
                                    </p:animEffect>
                                    <p:anim calcmode="lin" valueType="num">
                                      <p:cBhvr>
                                        <p:cTn id="8" dur="1000" fill="hold"/>
                                        <p:tgtEl>
                                          <p:spTgt spid="2765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fade">
                                      <p:cBhvr>
                                        <p:cTn id="12" dur="1000"/>
                                        <p:tgtEl>
                                          <p:spTgt spid="27650">
                                            <p:txEl>
                                              <p:pRg st="1" end="1"/>
                                            </p:txEl>
                                          </p:spTgt>
                                        </p:tgtEl>
                                      </p:cBhvr>
                                    </p:animEffect>
                                    <p:anim calcmode="lin" valueType="num">
                                      <p:cBhvr>
                                        <p:cTn id="13" dur="1000" fill="hold"/>
                                        <p:tgtEl>
                                          <p:spTgt spid="2765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76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650">
                                            <p:txEl>
                                              <p:pRg st="3" end="3"/>
                                            </p:txEl>
                                          </p:spTgt>
                                        </p:tgtEl>
                                        <p:attrNameLst>
                                          <p:attrName>style.visibility</p:attrName>
                                        </p:attrNameLst>
                                      </p:cBhvr>
                                      <p:to>
                                        <p:strVal val="visible"/>
                                      </p:to>
                                    </p:set>
                                    <p:animEffect transition="in" filter="fade">
                                      <p:cBhvr>
                                        <p:cTn id="19" dur="1000"/>
                                        <p:tgtEl>
                                          <p:spTgt spid="27650">
                                            <p:txEl>
                                              <p:pRg st="3" end="3"/>
                                            </p:txEl>
                                          </p:spTgt>
                                        </p:tgtEl>
                                      </p:cBhvr>
                                    </p:animEffect>
                                    <p:anim calcmode="lin" valueType="num">
                                      <p:cBhvr>
                                        <p:cTn id="20" dur="10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7650">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7650">
                                            <p:txEl>
                                              <p:pRg st="4" end="4"/>
                                            </p:txEl>
                                          </p:spTgt>
                                        </p:tgtEl>
                                        <p:attrNameLst>
                                          <p:attrName>style.visibility</p:attrName>
                                        </p:attrNameLst>
                                      </p:cBhvr>
                                      <p:to>
                                        <p:strVal val="visible"/>
                                      </p:to>
                                    </p:set>
                                    <p:animEffect transition="in" filter="fade">
                                      <p:cBhvr>
                                        <p:cTn id="24" dur="1000"/>
                                        <p:tgtEl>
                                          <p:spTgt spid="27650">
                                            <p:txEl>
                                              <p:pRg st="4" end="4"/>
                                            </p:txEl>
                                          </p:spTgt>
                                        </p:tgtEl>
                                      </p:cBhvr>
                                    </p:animEffect>
                                    <p:anim calcmode="lin" valueType="num">
                                      <p:cBhvr>
                                        <p:cTn id="25" dur="10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765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7650">
                                            <p:txEl>
                                              <p:pRg st="6" end="6"/>
                                            </p:txEl>
                                          </p:spTgt>
                                        </p:tgtEl>
                                        <p:attrNameLst>
                                          <p:attrName>style.visibility</p:attrName>
                                        </p:attrNameLst>
                                      </p:cBhvr>
                                      <p:to>
                                        <p:strVal val="visible"/>
                                      </p:to>
                                    </p:set>
                                    <p:animEffect transition="in" filter="fade">
                                      <p:cBhvr>
                                        <p:cTn id="31" dur="1000"/>
                                        <p:tgtEl>
                                          <p:spTgt spid="27650">
                                            <p:txEl>
                                              <p:pRg st="6" end="6"/>
                                            </p:txEl>
                                          </p:spTgt>
                                        </p:tgtEl>
                                      </p:cBhvr>
                                    </p:animEffect>
                                    <p:anim calcmode="lin" valueType="num">
                                      <p:cBhvr>
                                        <p:cTn id="32" dur="1000" fill="hold"/>
                                        <p:tgtEl>
                                          <p:spTgt spid="27650">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27650">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7650">
                                            <p:txEl>
                                              <p:pRg st="7" end="7"/>
                                            </p:txEl>
                                          </p:spTgt>
                                        </p:tgtEl>
                                        <p:attrNameLst>
                                          <p:attrName>style.visibility</p:attrName>
                                        </p:attrNameLst>
                                      </p:cBhvr>
                                      <p:to>
                                        <p:strVal val="visible"/>
                                      </p:to>
                                    </p:set>
                                    <p:animEffect transition="in" filter="fade">
                                      <p:cBhvr>
                                        <p:cTn id="36" dur="1000"/>
                                        <p:tgtEl>
                                          <p:spTgt spid="27650">
                                            <p:txEl>
                                              <p:pRg st="7" end="7"/>
                                            </p:txEl>
                                          </p:spTgt>
                                        </p:tgtEl>
                                      </p:cBhvr>
                                    </p:animEffect>
                                    <p:anim calcmode="lin" valueType="num">
                                      <p:cBhvr>
                                        <p:cTn id="37" dur="1000" fill="hold"/>
                                        <p:tgtEl>
                                          <p:spTgt spid="27650">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2765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7650">
                                            <p:txEl>
                                              <p:pRg st="9" end="9"/>
                                            </p:txEl>
                                          </p:spTgt>
                                        </p:tgtEl>
                                        <p:attrNameLst>
                                          <p:attrName>style.visibility</p:attrName>
                                        </p:attrNameLst>
                                      </p:cBhvr>
                                      <p:to>
                                        <p:strVal val="visible"/>
                                      </p:to>
                                    </p:set>
                                    <p:animEffect transition="in" filter="fade">
                                      <p:cBhvr>
                                        <p:cTn id="43" dur="1000"/>
                                        <p:tgtEl>
                                          <p:spTgt spid="27650">
                                            <p:txEl>
                                              <p:pRg st="9" end="9"/>
                                            </p:txEl>
                                          </p:spTgt>
                                        </p:tgtEl>
                                      </p:cBhvr>
                                    </p:animEffect>
                                    <p:anim calcmode="lin" valueType="num">
                                      <p:cBhvr>
                                        <p:cTn id="44" dur="1000" fill="hold"/>
                                        <p:tgtEl>
                                          <p:spTgt spid="27650">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27650">
                                            <p:txEl>
                                              <p:pRg st="9" end="9"/>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650">
                                            <p:txEl>
                                              <p:pRg st="10" end="10"/>
                                            </p:txEl>
                                          </p:spTgt>
                                        </p:tgtEl>
                                        <p:attrNameLst>
                                          <p:attrName>style.visibility</p:attrName>
                                        </p:attrNameLst>
                                      </p:cBhvr>
                                      <p:to>
                                        <p:strVal val="visible"/>
                                      </p:to>
                                    </p:set>
                                    <p:animEffect transition="in" filter="fade">
                                      <p:cBhvr>
                                        <p:cTn id="48" dur="1000"/>
                                        <p:tgtEl>
                                          <p:spTgt spid="27650">
                                            <p:txEl>
                                              <p:pRg st="10" end="10"/>
                                            </p:txEl>
                                          </p:spTgt>
                                        </p:tgtEl>
                                      </p:cBhvr>
                                    </p:animEffect>
                                    <p:anim calcmode="lin" valueType="num">
                                      <p:cBhvr>
                                        <p:cTn id="49" dur="1000" fill="hold"/>
                                        <p:tgtEl>
                                          <p:spTgt spid="27650">
                                            <p:txEl>
                                              <p:pRg st="10" end="10"/>
                                            </p:txEl>
                                          </p:spTgt>
                                        </p:tgtEl>
                                        <p:attrNameLst>
                                          <p:attrName>ppt_x</p:attrName>
                                        </p:attrNameLst>
                                      </p:cBhvr>
                                      <p:tavLst>
                                        <p:tav tm="0">
                                          <p:val>
                                            <p:strVal val="#ppt_x"/>
                                          </p:val>
                                        </p:tav>
                                        <p:tav tm="100000">
                                          <p:val>
                                            <p:strVal val="#ppt_x"/>
                                          </p:val>
                                        </p:tav>
                                      </p:tavLst>
                                    </p:anim>
                                    <p:anim calcmode="lin" valueType="num">
                                      <p:cBhvr>
                                        <p:cTn id="50" dur="1000" fill="hold"/>
                                        <p:tgtEl>
                                          <p:spTgt spid="27650">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7650">
                                            <p:txEl>
                                              <p:pRg st="12" end="12"/>
                                            </p:txEl>
                                          </p:spTgt>
                                        </p:tgtEl>
                                        <p:attrNameLst>
                                          <p:attrName>style.visibility</p:attrName>
                                        </p:attrNameLst>
                                      </p:cBhvr>
                                      <p:to>
                                        <p:strVal val="visible"/>
                                      </p:to>
                                    </p:set>
                                    <p:animEffect transition="in" filter="fade">
                                      <p:cBhvr>
                                        <p:cTn id="55" dur="1000"/>
                                        <p:tgtEl>
                                          <p:spTgt spid="27650">
                                            <p:txEl>
                                              <p:pRg st="12" end="12"/>
                                            </p:txEl>
                                          </p:spTgt>
                                        </p:tgtEl>
                                      </p:cBhvr>
                                    </p:animEffect>
                                    <p:anim calcmode="lin" valueType="num">
                                      <p:cBhvr>
                                        <p:cTn id="56" dur="1000" fill="hold"/>
                                        <p:tgtEl>
                                          <p:spTgt spid="27650">
                                            <p:txEl>
                                              <p:pRg st="12" end="12"/>
                                            </p:txEl>
                                          </p:spTgt>
                                        </p:tgtEl>
                                        <p:attrNameLst>
                                          <p:attrName>ppt_x</p:attrName>
                                        </p:attrNameLst>
                                      </p:cBhvr>
                                      <p:tavLst>
                                        <p:tav tm="0">
                                          <p:val>
                                            <p:strVal val="#ppt_x"/>
                                          </p:val>
                                        </p:tav>
                                        <p:tav tm="100000">
                                          <p:val>
                                            <p:strVal val="#ppt_x"/>
                                          </p:val>
                                        </p:tav>
                                      </p:tavLst>
                                    </p:anim>
                                    <p:anim calcmode="lin" valueType="num">
                                      <p:cBhvr>
                                        <p:cTn id="57" dur="1000" fill="hold"/>
                                        <p:tgtEl>
                                          <p:spTgt spid="27650">
                                            <p:txEl>
                                              <p:pRg st="12" end="12"/>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7650">
                                            <p:txEl>
                                              <p:pRg st="13" end="13"/>
                                            </p:txEl>
                                          </p:spTgt>
                                        </p:tgtEl>
                                        <p:attrNameLst>
                                          <p:attrName>style.visibility</p:attrName>
                                        </p:attrNameLst>
                                      </p:cBhvr>
                                      <p:to>
                                        <p:strVal val="visible"/>
                                      </p:to>
                                    </p:set>
                                    <p:animEffect transition="in" filter="fade">
                                      <p:cBhvr>
                                        <p:cTn id="60" dur="1000"/>
                                        <p:tgtEl>
                                          <p:spTgt spid="27650">
                                            <p:txEl>
                                              <p:pRg st="13" end="13"/>
                                            </p:txEl>
                                          </p:spTgt>
                                        </p:tgtEl>
                                      </p:cBhvr>
                                    </p:animEffect>
                                    <p:anim calcmode="lin" valueType="num">
                                      <p:cBhvr>
                                        <p:cTn id="61" dur="1000" fill="hold"/>
                                        <p:tgtEl>
                                          <p:spTgt spid="27650">
                                            <p:txEl>
                                              <p:pRg st="13" end="13"/>
                                            </p:txEl>
                                          </p:spTgt>
                                        </p:tgtEl>
                                        <p:attrNameLst>
                                          <p:attrName>ppt_x</p:attrName>
                                        </p:attrNameLst>
                                      </p:cBhvr>
                                      <p:tavLst>
                                        <p:tav tm="0">
                                          <p:val>
                                            <p:strVal val="#ppt_x"/>
                                          </p:val>
                                        </p:tav>
                                        <p:tav tm="100000">
                                          <p:val>
                                            <p:strVal val="#ppt_x"/>
                                          </p:val>
                                        </p:tav>
                                      </p:tavLst>
                                    </p:anim>
                                    <p:anim calcmode="lin" valueType="num">
                                      <p:cBhvr>
                                        <p:cTn id="62" dur="1000" fill="hold"/>
                                        <p:tgtEl>
                                          <p:spTgt spid="27650">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1BD96DF-9EE9-EB86-7972-EAC83EACBDBD}"/>
              </a:ext>
            </a:extLst>
          </p:cNvPr>
          <p:cNvGrpSpPr/>
          <p:nvPr/>
        </p:nvGrpSpPr>
        <p:grpSpPr>
          <a:xfrm>
            <a:off x="1180231" y="76200"/>
            <a:ext cx="9870507" cy="1938248"/>
            <a:chOff x="1180231" y="2133600"/>
            <a:chExt cx="9870507" cy="1938248"/>
          </a:xfrm>
        </p:grpSpPr>
        <p:sp>
          <p:nvSpPr>
            <p:cNvPr id="5" name="Rectangle 4">
              <a:extLst>
                <a:ext uri="{FF2B5EF4-FFF2-40B4-BE49-F238E27FC236}">
                  <a16:creationId xmlns:a16="http://schemas.microsoft.com/office/drawing/2014/main" id="{6FCF484D-669B-9292-76FA-B9ADEAB55276}"/>
                </a:ext>
              </a:extLst>
            </p:cNvPr>
            <p:cNvSpPr/>
            <p:nvPr/>
          </p:nvSpPr>
          <p:spPr>
            <a:xfrm>
              <a:off x="1219200" y="22098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latin typeface="ADLaM Display" panose="02010000000000000000" pitchFamily="2" charset="0"/>
                  <a:ea typeface="ADLaM Display" panose="02010000000000000000" pitchFamily="2" charset="0"/>
                  <a:cs typeface="ADLaM Display" panose="02010000000000000000" pitchFamily="2" charset="0"/>
                </a:rPr>
                <a:t>Longsuffering</a:t>
              </a:r>
            </a:p>
          </p:txBody>
        </p:sp>
        <p:sp>
          <p:nvSpPr>
            <p:cNvPr id="6" name="Rectangle 5">
              <a:extLst>
                <a:ext uri="{FF2B5EF4-FFF2-40B4-BE49-F238E27FC236}">
                  <a16:creationId xmlns:a16="http://schemas.microsoft.com/office/drawing/2014/main" id="{D8A2079E-AD3E-0ABB-5090-D2D80DE98D2F}"/>
                </a:ext>
              </a:extLst>
            </p:cNvPr>
            <p:cNvSpPr/>
            <p:nvPr/>
          </p:nvSpPr>
          <p:spPr>
            <a:xfrm>
              <a:off x="1180231" y="2133600"/>
              <a:ext cx="983153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chemeClr val="bg2"/>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Longsuffering</a:t>
              </a:r>
            </a:p>
          </p:txBody>
        </p:sp>
      </p:grpSp>
      <p:sp>
        <p:nvSpPr>
          <p:cNvPr id="2" name="Rectangle: Rounded Corners 1">
            <a:extLst>
              <a:ext uri="{FF2B5EF4-FFF2-40B4-BE49-F238E27FC236}">
                <a16:creationId xmlns:a16="http://schemas.microsoft.com/office/drawing/2014/main" id="{007D2143-6F87-29E1-2A57-589FC92DB417}"/>
              </a:ext>
            </a:extLst>
          </p:cNvPr>
          <p:cNvSpPr/>
          <p:nvPr/>
        </p:nvSpPr>
        <p:spPr>
          <a:xfrm>
            <a:off x="1600200" y="26670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Defined</a:t>
            </a:r>
          </a:p>
        </p:txBody>
      </p:sp>
      <p:sp>
        <p:nvSpPr>
          <p:cNvPr id="3" name="Rectangle: Rounded Corners 2">
            <a:extLst>
              <a:ext uri="{FF2B5EF4-FFF2-40B4-BE49-F238E27FC236}">
                <a16:creationId xmlns:a16="http://schemas.microsoft.com/office/drawing/2014/main" id="{29B7490B-DC3A-A56E-4FAC-CC375F81575E}"/>
              </a:ext>
            </a:extLst>
          </p:cNvPr>
          <p:cNvSpPr/>
          <p:nvPr/>
        </p:nvSpPr>
        <p:spPr>
          <a:xfrm>
            <a:off x="1600200" y="38481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God is Longsuffering</a:t>
            </a:r>
          </a:p>
        </p:txBody>
      </p:sp>
      <p:sp>
        <p:nvSpPr>
          <p:cNvPr id="7" name="Rectangle: Rounded Corners 6">
            <a:extLst>
              <a:ext uri="{FF2B5EF4-FFF2-40B4-BE49-F238E27FC236}">
                <a16:creationId xmlns:a16="http://schemas.microsoft.com/office/drawing/2014/main" id="{F69E74C7-C20E-45D8-541B-FF6D99C0CDB6}"/>
              </a:ext>
            </a:extLst>
          </p:cNvPr>
          <p:cNvSpPr/>
          <p:nvPr/>
        </p:nvSpPr>
        <p:spPr>
          <a:xfrm>
            <a:off x="1600200" y="5029200"/>
            <a:ext cx="9296400" cy="990600"/>
          </a:xfrm>
          <a:custGeom>
            <a:avLst/>
            <a:gdLst>
              <a:gd name="connsiteX0" fmla="*/ 0 w 9296400"/>
              <a:gd name="connsiteY0" fmla="*/ 165103 h 990600"/>
              <a:gd name="connsiteX1" fmla="*/ 165103 w 9296400"/>
              <a:gd name="connsiteY1" fmla="*/ 0 h 990600"/>
              <a:gd name="connsiteX2" fmla="*/ 9131297 w 9296400"/>
              <a:gd name="connsiteY2" fmla="*/ 0 h 990600"/>
              <a:gd name="connsiteX3" fmla="*/ 9296400 w 9296400"/>
              <a:gd name="connsiteY3" fmla="*/ 165103 h 990600"/>
              <a:gd name="connsiteX4" fmla="*/ 9296400 w 9296400"/>
              <a:gd name="connsiteY4" fmla="*/ 825497 h 990600"/>
              <a:gd name="connsiteX5" fmla="*/ 9131297 w 9296400"/>
              <a:gd name="connsiteY5" fmla="*/ 990600 h 990600"/>
              <a:gd name="connsiteX6" fmla="*/ 165103 w 9296400"/>
              <a:gd name="connsiteY6" fmla="*/ 990600 h 990600"/>
              <a:gd name="connsiteX7" fmla="*/ 0 w 9296400"/>
              <a:gd name="connsiteY7" fmla="*/ 825497 h 990600"/>
              <a:gd name="connsiteX8" fmla="*/ 0 w 9296400"/>
              <a:gd name="connsiteY8" fmla="*/ 16510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6400" h="990600" fill="none" extrusionOk="0">
                <a:moveTo>
                  <a:pt x="0" y="165103"/>
                </a:moveTo>
                <a:cubicBezTo>
                  <a:pt x="512" y="87782"/>
                  <a:pt x="74582" y="1112"/>
                  <a:pt x="165103" y="0"/>
                </a:cubicBezTo>
                <a:cubicBezTo>
                  <a:pt x="4416272" y="72427"/>
                  <a:pt x="8183893" y="61419"/>
                  <a:pt x="9131297" y="0"/>
                </a:cubicBezTo>
                <a:cubicBezTo>
                  <a:pt x="9220810" y="-11503"/>
                  <a:pt x="9291244" y="72359"/>
                  <a:pt x="9296400" y="165103"/>
                </a:cubicBezTo>
                <a:cubicBezTo>
                  <a:pt x="9338611" y="458490"/>
                  <a:pt x="9270516" y="607159"/>
                  <a:pt x="9296400" y="825497"/>
                </a:cubicBezTo>
                <a:cubicBezTo>
                  <a:pt x="9297346" y="911882"/>
                  <a:pt x="9211213" y="977968"/>
                  <a:pt x="9131297" y="990600"/>
                </a:cubicBezTo>
                <a:cubicBezTo>
                  <a:pt x="6904975" y="1020427"/>
                  <a:pt x="4366090" y="911294"/>
                  <a:pt x="165103" y="990600"/>
                </a:cubicBezTo>
                <a:cubicBezTo>
                  <a:pt x="90686" y="988705"/>
                  <a:pt x="-2790" y="917233"/>
                  <a:pt x="0" y="825497"/>
                </a:cubicBezTo>
                <a:cubicBezTo>
                  <a:pt x="-13505" y="653343"/>
                  <a:pt x="32981" y="283236"/>
                  <a:pt x="0" y="165103"/>
                </a:cubicBezTo>
                <a:close/>
              </a:path>
              <a:path w="9296400" h="990600" stroke="0" extrusionOk="0">
                <a:moveTo>
                  <a:pt x="0" y="165103"/>
                </a:moveTo>
                <a:cubicBezTo>
                  <a:pt x="6538" y="75701"/>
                  <a:pt x="79127" y="10852"/>
                  <a:pt x="165103" y="0"/>
                </a:cubicBezTo>
                <a:cubicBezTo>
                  <a:pt x="4515130" y="123000"/>
                  <a:pt x="6857773" y="-96860"/>
                  <a:pt x="9131297" y="0"/>
                </a:cubicBezTo>
                <a:cubicBezTo>
                  <a:pt x="9219812" y="-2035"/>
                  <a:pt x="9301619" y="63397"/>
                  <a:pt x="9296400" y="165103"/>
                </a:cubicBezTo>
                <a:cubicBezTo>
                  <a:pt x="9337383" y="416597"/>
                  <a:pt x="9280136" y="713137"/>
                  <a:pt x="9296400" y="825497"/>
                </a:cubicBezTo>
                <a:cubicBezTo>
                  <a:pt x="9287192" y="920017"/>
                  <a:pt x="9218056" y="989876"/>
                  <a:pt x="9131297" y="990600"/>
                </a:cubicBezTo>
                <a:cubicBezTo>
                  <a:pt x="4803568" y="829893"/>
                  <a:pt x="3474774" y="1030267"/>
                  <a:pt x="165103" y="990600"/>
                </a:cubicBezTo>
                <a:cubicBezTo>
                  <a:pt x="60449" y="987879"/>
                  <a:pt x="-13507" y="910562"/>
                  <a:pt x="0" y="825497"/>
                </a:cubicBezTo>
                <a:cubicBezTo>
                  <a:pt x="-44049" y="590267"/>
                  <a:pt x="30594" y="321982"/>
                  <a:pt x="0" y="165103"/>
                </a:cubicBezTo>
                <a:close/>
              </a:path>
            </a:pathLst>
          </a:custGeom>
          <a:solidFill>
            <a:schemeClr val="bg2"/>
          </a:solidFill>
          <a:ln w="19050">
            <a:solidFill>
              <a:srgbClr val="0070C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rgbClr val="002060"/>
                </a:solidFill>
                <a:latin typeface="ADLaM Display" panose="02010000000000000000" pitchFamily="2" charset="0"/>
                <a:ea typeface="ADLaM Display" panose="02010000000000000000" pitchFamily="2" charset="0"/>
                <a:cs typeface="ADLaM Display" panose="02010000000000000000" pitchFamily="2" charset="0"/>
              </a:rPr>
              <a:t>We are to be Longsuffering</a:t>
            </a:r>
          </a:p>
        </p:txBody>
      </p:sp>
    </p:spTree>
    <p:extLst>
      <p:ext uri="{BB962C8B-B14F-4D97-AF65-F5344CB8AC3E}">
        <p14:creationId xmlns:p14="http://schemas.microsoft.com/office/powerpoint/2010/main" val="26466168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1411A0-E78D-A88E-605A-55EAE1218B9F}"/>
              </a:ext>
            </a:extLst>
          </p:cNvPr>
          <p:cNvSpPr txBox="1"/>
          <p:nvPr/>
        </p:nvSpPr>
        <p:spPr>
          <a:xfrm>
            <a:off x="1447800" y="2209800"/>
            <a:ext cx="9296400" cy="2246769"/>
          </a:xfrm>
          <a:prstGeom prst="rect">
            <a:avLst/>
          </a:prstGeom>
          <a:solidFill>
            <a:schemeClr val="bg1"/>
          </a:solidFill>
          <a:ln>
            <a:noFill/>
          </a:ln>
          <a:effectLst/>
        </p:spPr>
        <p:txBody>
          <a:bodyPr wrap="square" rtlCol="0">
            <a:spAutoFit/>
          </a:bodyPr>
          <a:lstStyle/>
          <a:p>
            <a:r>
              <a:rPr lang="en-US" sz="3600" dirty="0"/>
              <a:t>“It may well be that this is the hardest task of all for an age which has made a god of speed.”</a:t>
            </a:r>
          </a:p>
          <a:p>
            <a:endParaRPr lang="en-US" sz="3600" dirty="0"/>
          </a:p>
          <a:p>
            <a:pPr algn="r"/>
            <a:r>
              <a:rPr lang="en-US" sz="3200" dirty="0"/>
              <a:t>William Barclay, </a:t>
            </a:r>
            <a:r>
              <a:rPr lang="en-US" sz="3200" i="1" dirty="0"/>
              <a:t>Flesh and Spirit</a:t>
            </a:r>
            <a:r>
              <a:rPr lang="en-US" sz="3200" dirty="0"/>
              <a:t>, 96</a:t>
            </a:r>
          </a:p>
        </p:txBody>
      </p:sp>
    </p:spTree>
    <p:extLst>
      <p:ext uri="{BB962C8B-B14F-4D97-AF65-F5344CB8AC3E}">
        <p14:creationId xmlns:p14="http://schemas.microsoft.com/office/powerpoint/2010/main" val="24512704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3400</TotalTime>
  <Words>849</Words>
  <Application>Microsoft Office PowerPoint</Application>
  <PresentationFormat>Widescreen</PresentationFormat>
  <Paragraphs>131</Paragraphs>
  <Slides>21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Times New Roman</vt:lpstr>
      <vt:lpstr>Comic Sans MS</vt:lpstr>
      <vt:lpstr>Arial Narrow</vt:lpstr>
      <vt:lpstr>Signature</vt:lpstr>
      <vt:lpstr>DomCasual</vt:lpstr>
      <vt:lpstr>Arial</vt:lpstr>
      <vt:lpstr>Tahoma</vt:lpstr>
      <vt:lpstr>BD International</vt:lpstr>
      <vt:lpstr>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16</cp:revision>
  <dcterms:created xsi:type="dcterms:W3CDTF">2002-06-18T01:39:25Z</dcterms:created>
  <dcterms:modified xsi:type="dcterms:W3CDTF">2023-11-12T21:31:38Z</dcterms:modified>
</cp:coreProperties>
</file>