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26" r:id="rId6"/>
  </p:sldMasterIdLst>
  <p:notesMasterIdLst>
    <p:notesMasterId r:id="rId41"/>
  </p:notesMasterIdLst>
  <p:sldIdLst>
    <p:sldId id="275" r:id="rId7"/>
    <p:sldId id="276" r:id="rId8"/>
    <p:sldId id="277" r:id="rId9"/>
    <p:sldId id="285" r:id="rId10"/>
    <p:sldId id="261" r:id="rId11"/>
    <p:sldId id="309" r:id="rId12"/>
    <p:sldId id="272" r:id="rId13"/>
    <p:sldId id="286" r:id="rId14"/>
    <p:sldId id="287" r:id="rId15"/>
    <p:sldId id="288" r:id="rId16"/>
    <p:sldId id="290" r:id="rId17"/>
    <p:sldId id="291" r:id="rId18"/>
    <p:sldId id="308" r:id="rId19"/>
    <p:sldId id="273" r:id="rId20"/>
    <p:sldId id="292" r:id="rId21"/>
    <p:sldId id="293" r:id="rId22"/>
    <p:sldId id="294" r:id="rId23"/>
    <p:sldId id="295" r:id="rId24"/>
    <p:sldId id="296" r:id="rId25"/>
    <p:sldId id="307" r:id="rId26"/>
    <p:sldId id="274" r:id="rId27"/>
    <p:sldId id="297" r:id="rId28"/>
    <p:sldId id="298" r:id="rId29"/>
    <p:sldId id="299" r:id="rId30"/>
    <p:sldId id="306" r:id="rId31"/>
    <p:sldId id="271" r:id="rId32"/>
    <p:sldId id="300" r:id="rId33"/>
    <p:sldId id="301" r:id="rId34"/>
    <p:sldId id="305" r:id="rId35"/>
    <p:sldId id="262" r:id="rId36"/>
    <p:sldId id="302" r:id="rId37"/>
    <p:sldId id="303" r:id="rId38"/>
    <p:sldId id="270" r:id="rId39"/>
    <p:sldId id="304" r:id="rId40"/>
  </p:sldIdLst>
  <p:sldSz cx="12192000" cy="6858000"/>
  <p:notesSz cx="7004050" cy="9290050"/>
  <p:embeddedFontLst>
    <p:embeddedFont>
      <p:font typeface="Arial Narrow" panose="020B0606020202030204" pitchFamily="34" charset="0"/>
      <p:regular r:id="rId42"/>
      <p:bold r:id="rId43"/>
      <p:italic r:id="rId44"/>
      <p:boldItalic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Franklin Gothic Book" panose="020B0503020102020204" pitchFamily="34" charset="0"/>
      <p:regular r:id="rId50"/>
      <p:italic r:id="rId51"/>
    </p:embeddedFont>
    <p:embeddedFont>
      <p:font typeface="MaritaTextMediumHMK" panose="020B0604020202020204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C82E"/>
    <a:srgbClr val="3333CC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99" autoAdjust="0"/>
    <p:restoredTop sz="94660"/>
  </p:normalViewPr>
  <p:slideViewPr>
    <p:cSldViewPr>
      <p:cViewPr varScale="1">
        <p:scale>
          <a:sx n="75" d="100"/>
          <a:sy n="75" d="100"/>
        </p:scale>
        <p:origin x="1056" y="4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font" Target="fonts/font4.fntdata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font" Target="fonts/font5.fntdata"/><Relationship Id="rId20" Type="http://schemas.openxmlformats.org/officeDocument/2006/relationships/slide" Target="slides/slide14.xml"/><Relationship Id="rId41" Type="http://schemas.openxmlformats.org/officeDocument/2006/relationships/notesMaster" Target="notesMasters/notesMaster1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2F554186-BD04-4958-B755-4B271C656F67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1250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12774"/>
            <a:ext cx="5603240" cy="4180523"/>
          </a:xfrm>
          <a:prstGeom prst="rect">
            <a:avLst/>
          </a:prstGeom>
        </p:spPr>
        <p:txBody>
          <a:bodyPr vert="horz" lIns="93104" tIns="46552" rIns="93104" bIns="4655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0CA64B25-6D57-426C-A9D8-C12FE4D8312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64B25-6D57-426C-A9D8-C12FE4D83125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64B25-6D57-426C-A9D8-C12FE4D8312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9024BFB5-6BE8-4B05-9783-019BDCB9E1B9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11/12/2023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A96C36-7D0A-4668-B0D4-4ECE9200B1CD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9024BFB5-6BE8-4B05-9783-019BDCB9E1B9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11/12/2023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A96C36-7D0A-4668-B0D4-4ECE9200B1CD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split orient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9024BFB5-6BE8-4B05-9783-019BDCB9E1B9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11/12/2023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A96C36-7D0A-4668-B0D4-4ECE9200B1CD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split orient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9024BFB5-6BE8-4B05-9783-019BDCB9E1B9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11/12/2023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A96C36-7D0A-4668-B0D4-4ECE9200B1CD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split orient="vert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9024BFB5-6BE8-4B05-9783-019BDCB9E1B9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11/12/2023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A96C36-7D0A-4668-B0D4-4ECE9200B1CD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split orient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9024BFB5-6BE8-4B05-9783-019BDCB9E1B9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11/12/2023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A96C36-7D0A-4668-B0D4-4ECE9200B1CD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split orient="vert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9024BFB5-6BE8-4B05-9783-019BDCB9E1B9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11/12/2023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A96C36-7D0A-4668-B0D4-4ECE9200B1CD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split orient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9024BFB5-6BE8-4B05-9783-019BDCB9E1B9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11/12/2023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A96C36-7D0A-4668-B0D4-4ECE9200B1CD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split orient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9024BFB5-6BE8-4B05-9783-019BDCB9E1B9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11/12/2023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A96C36-7D0A-4668-B0D4-4ECE9200B1CD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split orient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9024BFB5-6BE8-4B05-9783-019BDCB9E1B9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11/12/2023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A96C36-7D0A-4668-B0D4-4ECE9200B1CD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split orient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9024BFB5-6BE8-4B05-9783-019BDCB9E1B9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11/12/2023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A96C36-7D0A-4668-B0D4-4ECE9200B1CD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split orient="vert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80104" y="353966"/>
            <a:ext cx="11051459" cy="187796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1262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dv02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dv02.jpg"/>
          <p:cNvPicPr>
            <a:picLocks noChangeAspect="1"/>
          </p:cNvPicPr>
          <p:nvPr userDrawn="1"/>
        </p:nvPicPr>
        <p:blipFill>
          <a:blip r:embed="rId13">
            <a:lum bright="70000" contrast="-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dv02.jpg"/>
          <p:cNvPicPr>
            <a:picLocks noChangeAspect="1"/>
          </p:cNvPicPr>
          <p:nvPr userDrawn="1"/>
        </p:nvPicPr>
        <p:blipFill>
          <a:blip r:embed="rId13">
            <a:lum bright="70000" contrast="-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Front_Porch_2.jpg"/>
          <p:cNvPicPr>
            <a:picLocks noChangeAspect="1"/>
          </p:cNvPicPr>
          <p:nvPr userDrawn="1"/>
        </p:nvPicPr>
        <p:blipFill>
          <a:blip r:embed="rId14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4BFB5-6BE8-4B05-9783-019BDCB9E1B9}" type="datetimeFigureOut">
              <a:rPr lang="en-US" smtClean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96C36-7D0A-4668-B0D4-4ECE9200B1C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dv02.jpg"/>
          <p:cNvPicPr>
            <a:picLocks noChangeAspect="1"/>
          </p:cNvPicPr>
          <p:nvPr userDrawn="1"/>
        </p:nvPicPr>
        <p:blipFill>
          <a:blip r:embed="rId13">
            <a:lum bright="70000" contrast="-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Front_Porch_2.jpg"/>
          <p:cNvPicPr>
            <a:picLocks noChangeAspect="1"/>
          </p:cNvPicPr>
          <p:nvPr userDrawn="1"/>
        </p:nvPicPr>
        <p:blipFill>
          <a:blip r:embed="rId14">
            <a:lum bright="70000" contrast="-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024BFB5-6BE8-4B05-9783-019BDCB9E1B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11/12/2023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8A96C36-7D0A-4668-B0D4-4ECE9200B1CD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 descr="adv02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257175"/>
              <a:t>11/12/2023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6" y="6453386"/>
            <a:ext cx="6280831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8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257175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50615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514350" rtl="0" eaLnBrk="1" latinLnBrk="0" hangingPunct="1">
        <a:lnSpc>
          <a:spcPct val="89000"/>
        </a:lnSpc>
        <a:spcBef>
          <a:spcPct val="0"/>
        </a:spcBef>
        <a:buNone/>
        <a:defRPr sz="2475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27" indent="-216027" algn="l" defTabSz="514350" rtl="0" eaLnBrk="1" latinLnBrk="0" hangingPunct="1">
        <a:lnSpc>
          <a:spcPct val="94000"/>
        </a:lnSpc>
        <a:spcBef>
          <a:spcPts val="563"/>
        </a:spcBef>
        <a:spcAft>
          <a:spcPts val="113"/>
        </a:spcAft>
        <a:buFont typeface="Franklin Gothic Book" panose="020B0503020102020204" pitchFamily="34" charset="0"/>
        <a:buChar char="■"/>
        <a:defRPr sz="1125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125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7715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1013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0287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013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2858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9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430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9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18002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0574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788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3145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6" Type="http://schemas.openxmlformats.org/officeDocument/2006/relationships/hyperlink" Target="http://images.google.com/imgres?imgurl=http://a.abcnews.com/images/GMA/pd_spank_071128_mn.jpg&amp;imgrefurl=http://a.abcnews.com/GMA/story?id=3924024&amp;usg=__O850dYepZReS0WtpDkqNUiWwtpw=&amp;h=240&amp;w=320&amp;sz=20&amp;hl=en&amp;start=50&amp;um=1&amp;tbnid=_leuNCjax0K--M:&amp;tbnh=89&amp;tbnw=118&amp;prev=/images?q=spanking&amp;start=40&amp;ndsp=20&amp;um=1&amp;hl=en&amp;rlz=1T4GGLD_enUS308US308&amp;sa=N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hyperlink" Target="http://images.google.com/imgres?imgurl=http://stuffeducatedlatinoslike.files.wordpress.com/2008/03/beer.jpg&amp;imgrefurl=http://stuffeducatedlatinoslike.wordpress.com/&amp;usg=__yCLU6vqryWE_UtV9MeUxY8J4W7c=&amp;h=402&amp;w=300&amp;sz=24&amp;hl=en&amp;start=2&amp;um=1&amp;tbnid=Fu28Y0QREgn9lM:&amp;tbnh=124&amp;tbnw=93&amp;prev=/images?q=beer&amp;um=1&amp;hl=en&amp;rlz=1T4GGLD_enUS308US308&amp;sa=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609601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One of life’s greatest treasures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838200" y="1078774"/>
            <a:ext cx="1944687" cy="5169625"/>
            <a:chOff x="-228600" y="1013687"/>
            <a:chExt cx="1944687" cy="5169625"/>
          </a:xfrm>
        </p:grpSpPr>
        <p:pic>
          <p:nvPicPr>
            <p:cNvPr id="1028" name="Picture 4" descr="F:\FILES\PFILES\MSOFFICE\MEDIA\CNTCD1\ClipArt7\j0305467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20328006">
              <a:off x="211183" y="1013687"/>
              <a:ext cx="1232288" cy="1398588"/>
            </a:xfrm>
            <a:prstGeom prst="rect">
              <a:avLst/>
            </a:prstGeom>
            <a:noFill/>
          </p:spPr>
        </p:pic>
        <p:pic>
          <p:nvPicPr>
            <p:cNvPr id="1032" name="Picture 8" descr="F:\FILES\PFILES\MSOFFICE\MEDIA\CNTCD1\ClipArt5\j0281662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228600" y="4953000"/>
              <a:ext cx="1870075" cy="1230312"/>
            </a:xfrm>
            <a:prstGeom prst="rect">
              <a:avLst/>
            </a:prstGeom>
            <a:noFill/>
          </p:spPr>
        </p:pic>
        <p:pic>
          <p:nvPicPr>
            <p:cNvPr id="1034" name="Picture 10" descr="F:\FILES\PFILES\MSOFFICE\MEDIA\CNTCD1\ClipArt5\j0281672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4800" y="2743200"/>
              <a:ext cx="1411287" cy="1849438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2514600" y="21336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>
                <a:solidFill>
                  <a:srgbClr val="0070C0"/>
                </a:solidFill>
              </a:rPr>
              <a:t>Childhood Memories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9050338" y="1072310"/>
            <a:ext cx="1922462" cy="5197860"/>
            <a:chOff x="7221538" y="961640"/>
            <a:chExt cx="1922462" cy="5197860"/>
          </a:xfrm>
        </p:grpSpPr>
        <p:pic>
          <p:nvPicPr>
            <p:cNvPr id="1029" name="Picture 5" descr="F:\FILES\PFILES\MSOFFICE\MEDIA\CNTCD1\ClipArt1\j0200373.wm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862568">
              <a:off x="7254772" y="961640"/>
              <a:ext cx="1763713" cy="1233488"/>
            </a:xfrm>
            <a:prstGeom prst="rect">
              <a:avLst/>
            </a:prstGeom>
            <a:noFill/>
          </p:spPr>
        </p:pic>
        <p:pic>
          <p:nvPicPr>
            <p:cNvPr id="1035" name="Picture 11" descr="F:\FILES\PFILES\MSOFFICE\MEDIA\CNTCD1\ClipArt5\j0281682.wmf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543800" y="2971800"/>
              <a:ext cx="1319211" cy="1122380"/>
            </a:xfrm>
            <a:prstGeom prst="rect">
              <a:avLst/>
            </a:prstGeom>
            <a:noFill/>
          </p:spPr>
        </p:pic>
        <p:pic>
          <p:nvPicPr>
            <p:cNvPr id="20" name="Picture 9" descr="F:\FILES\PFILES\MSOFFICE\MEDIA\CNTCD1\ClipArt5\j0281686.wm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7221538" y="4953000"/>
              <a:ext cx="1922462" cy="12065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228600"/>
            <a:ext cx="8839200" cy="120032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To many, have memories of a home filled with</a:t>
            </a:r>
          </a:p>
          <a:p>
            <a:pPr algn="ctr"/>
            <a:r>
              <a:rPr lang="en-US" sz="3600" dirty="0"/>
              <a:t>Love, laughter &amp; a close family bond</a:t>
            </a:r>
          </a:p>
        </p:txBody>
      </p:sp>
      <p:pic>
        <p:nvPicPr>
          <p:cNvPr id="3" name="Picture 2" descr="Family Dinner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42111">
            <a:off x="451863" y="1495347"/>
            <a:ext cx="1925208" cy="1731135"/>
          </a:xfrm>
          <a:prstGeom prst="roundRect">
            <a:avLst>
              <a:gd name="adj" fmla="val 428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2743712" y="1676400"/>
            <a:ext cx="7000865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Family gathered around supper table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Time spent together (reading a book, 	playing with toys, etc.)</a:t>
            </a:r>
          </a:p>
          <a:p>
            <a:pPr marL="171450" indent="-171450" defTabSz="225425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Promises mom/ dad made – the sacrifice it took to fulfill</a:t>
            </a:r>
          </a:p>
          <a:p>
            <a:pPr marL="171450" indent="-171450" defTabSz="225425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Family traditions – little moment to 	anyone else – very special to them</a:t>
            </a:r>
          </a:p>
          <a:p>
            <a:pPr marL="171450" indent="-171450" defTabSz="225425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Family vacations – special fun had</a:t>
            </a:r>
          </a:p>
          <a:p>
            <a:pPr marL="171450" indent="-171450" defTabSz="225425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457200" indent="-457200" defTabSz="225425">
              <a:buFont typeface="Arial" panose="020B0604020202020204" pitchFamily="34" charset="0"/>
              <a:buChar char="•"/>
            </a:pPr>
            <a:r>
              <a:rPr lang="en-US" sz="2800" dirty="0"/>
              <a:t> Discipline, spankings – how both they 	and parents cried!</a:t>
            </a:r>
          </a:p>
        </p:txBody>
      </p:sp>
      <p:pic>
        <p:nvPicPr>
          <p:cNvPr id="2051" name="Picture 3" descr="F:\FILES\PFILES\MSOFFICE\MEDIA\CNTCD1\Photo1\j020203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26699">
            <a:off x="9736549" y="1305739"/>
            <a:ext cx="1964103" cy="29461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3" name="Picture 5" descr="http://static.howstuffworks.com/gif/roller-coaster-2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70531">
            <a:off x="437735" y="3700441"/>
            <a:ext cx="2301968" cy="17264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5" name="Picture 7" descr="http://tbn2.google.com/images?q=tbn:_leuNCjax0K--M:http://a.abcnews.com/images/GMA/pd_spank_071128_mn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0872730">
            <a:off x="9872346" y="4837293"/>
            <a:ext cx="1957843" cy="1476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381000"/>
            <a:ext cx="9448800" cy="120032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Too many, have memories – not so fond</a:t>
            </a:r>
          </a:p>
          <a:p>
            <a:pPr algn="ctr"/>
            <a:r>
              <a:rPr lang="en-US" sz="3600" dirty="0"/>
              <a:t>Memories are painful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76164" y="1752600"/>
            <a:ext cx="631559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/>
              <a:t> Some remember miserable home</a:t>
            </a:r>
            <a:endParaRPr lang="en-US" sz="2800" dirty="0">
              <a:solidFill>
                <a:srgbClr val="0070C0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i="1" dirty="0">
                <a:solidFill>
                  <a:srgbClr val="0070C0"/>
                </a:solidFill>
              </a:rPr>
              <a:t>Family dysfunctional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i="1" dirty="0">
                <a:solidFill>
                  <a:srgbClr val="0070C0"/>
                </a:solidFill>
              </a:rPr>
              <a:t> Verbal, physical &amp; sexual abuse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i="1" dirty="0">
                <a:solidFill>
                  <a:srgbClr val="0070C0"/>
                </a:solidFill>
              </a:rPr>
              <a:t> Alcohol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i="1" dirty="0">
                <a:solidFill>
                  <a:srgbClr val="0070C0"/>
                </a:solidFill>
              </a:rPr>
              <a:t> Divorce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Some – not misery – but void of “bond”</a:t>
            </a:r>
            <a:endParaRPr lang="en-US" sz="2800" i="1" dirty="0">
              <a:solidFill>
                <a:srgbClr val="0070C0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800" i="1" dirty="0">
                <a:solidFill>
                  <a:srgbClr val="0070C0"/>
                </a:solidFill>
              </a:rPr>
              <a:t> Dad working all time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i="1" dirty="0">
                <a:solidFill>
                  <a:srgbClr val="0070C0"/>
                </a:solidFill>
              </a:rPr>
              <a:t> No time to play, help with problem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i="1" dirty="0">
                <a:solidFill>
                  <a:srgbClr val="0070C0"/>
                </a:solidFill>
              </a:rPr>
              <a:t> Mom not at home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i="1" dirty="0">
                <a:solidFill>
                  <a:srgbClr val="0070C0"/>
                </a:solidFill>
              </a:rPr>
              <a:t> Kids raising themselves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i="1" dirty="0">
                <a:solidFill>
                  <a:srgbClr val="0070C0"/>
                </a:solidFill>
              </a:rPr>
              <a:t> Complaints – never measure up…</a:t>
            </a:r>
          </a:p>
        </p:txBody>
      </p:sp>
      <p:pic>
        <p:nvPicPr>
          <p:cNvPr id="95234" name="Picture 2" descr="Man Yell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860417">
            <a:off x="73928" y="1359287"/>
            <a:ext cx="2854563" cy="15897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5236" name="Picture 4" descr="http://img.thesun.co.uk/multimedia/archive/00503/kel_180x250_503317a.jpg"/>
          <p:cNvPicPr>
            <a:picLocks noChangeAspect="1" noChangeArrowheads="1"/>
          </p:cNvPicPr>
          <p:nvPr/>
        </p:nvPicPr>
        <p:blipFill>
          <a:blip r:embed="rId3"/>
          <a:srcRect b="26400"/>
          <a:stretch>
            <a:fillRect/>
          </a:stretch>
        </p:blipFill>
        <p:spPr bwMode="auto">
          <a:xfrm rot="821028">
            <a:off x="9371872" y="1062800"/>
            <a:ext cx="2135264" cy="2182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5240" name="Picture 8" descr="http://tbn0.google.com/images?q=tbn:Fu28Y0QREgn9lM:http://stuffeducatedlatinoslike.files.wordpress.com/2008/03/beer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179512">
            <a:off x="9877305" y="3769437"/>
            <a:ext cx="1594039" cy="21253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5242" name="Picture 10" descr="http://www.babble.com/CS/blogs/strollerderby/divorce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792301">
            <a:off x="937808" y="3659741"/>
            <a:ext cx="1968361" cy="24342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95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33401"/>
            <a:ext cx="105156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2060"/>
                </a:solidFill>
              </a:rPr>
              <a:t>How can we have the families that create great memories?</a:t>
            </a:r>
          </a:p>
          <a:p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  <a:tabLst>
                <a:tab pos="288925" algn="l"/>
              </a:tabLst>
            </a:pPr>
            <a:r>
              <a:rPr lang="en-US" sz="3600" dirty="0"/>
              <a:t> </a:t>
            </a:r>
            <a:r>
              <a:rPr lang="en-US" sz="3600" i="1" dirty="0"/>
              <a:t>The kind of home that a child will look back upon with fond memories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71500" indent="-571500" defTabSz="228600">
              <a:buFont typeface="Arial" panose="020B0604020202020204" pitchFamily="34" charset="0"/>
              <a:buChar char="•"/>
            </a:pPr>
            <a:r>
              <a:rPr lang="en-US" sz="3600" dirty="0"/>
              <a:t> </a:t>
            </a:r>
            <a:r>
              <a:rPr lang="en-US" sz="3600" i="1" dirty="0"/>
              <a:t>Building the kind of childhood memories that you would not be ashamed for your child to have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75309"/>
            <a:ext cx="12192000" cy="56730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ts val="14500"/>
              </a:lnSpc>
            </a:pPr>
            <a:r>
              <a:rPr lang="en-US" sz="138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Memories</a:t>
            </a:r>
          </a:p>
          <a:p>
            <a:pPr algn="ctr">
              <a:lnSpc>
                <a:spcPts val="14500"/>
              </a:lnSpc>
            </a:pPr>
            <a:r>
              <a:rPr lang="en-US" sz="11500" b="1" i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</a:p>
          <a:p>
            <a:pPr algn="ctr">
              <a:lnSpc>
                <a:spcPts val="14500"/>
              </a:lnSpc>
            </a:pPr>
            <a:r>
              <a:rPr lang="en-US" sz="138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</a:t>
            </a:r>
          </a:p>
        </p:txBody>
      </p:sp>
    </p:spTree>
  </p:cSld>
  <p:clrMapOvr>
    <a:masterClrMapping/>
  </p:clrMapOvr>
  <p:transition spd="med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62288" y="228600"/>
            <a:ext cx="923522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8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Memories of Home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1981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Unconditional Love</a:t>
            </a:r>
          </a:p>
        </p:txBody>
      </p:sp>
    </p:spTree>
    <p:extLst>
      <p:ext uri="{BB962C8B-B14F-4D97-AF65-F5344CB8AC3E}">
        <p14:creationId xmlns:p14="http://schemas.microsoft.com/office/powerpoint/2010/main" val="3771883061"/>
      </p:ext>
    </p:extLst>
  </p:cSld>
  <p:clrMapOvr>
    <a:masterClrMapping/>
  </p:clrMapOvr>
  <p:transition spd="med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Unconditional Love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19200"/>
            <a:ext cx="10591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Parents are to love their children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Titus  2:4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Prov. 3:12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1 Thess. 2:11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19200"/>
            <a:ext cx="10896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Parents are to love their children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remember expressions of love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Being told, “I love you”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Hearing, “I’m proud of you”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Hugs &amp; kisses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Being shown  tenderness, care &amp; affection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Knowing could talk to parents [if made mistake – or messed up – were not going to yell]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4B0FC9-5099-39D2-281E-C398F16756E1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Unconditional Love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19200"/>
            <a:ext cx="11049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Parents are to love their children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remember expressions of love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need to know they are important to their parents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More important than money, jobs or friends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More important than other people &amp; their demands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Assured of such – by ending each day telling them good night, that love them, and proud of them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27C5C3-743F-23EE-045D-9B5FC1D5D5DE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Unconditional Love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19200"/>
            <a:ext cx="10896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Parents are to love their children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remember expressions of love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need to know they are important to their parents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who are loved – learn to show affection themselves</a:t>
            </a:r>
            <a:endParaRPr lang="en-US" sz="2800" dirty="0">
              <a:latin typeface="Arial Narrow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22D648-D722-3FA1-9055-071A381BCB1E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Unconditional Love</a:t>
            </a:r>
          </a:p>
        </p:txBody>
      </p:sp>
    </p:spTree>
  </p:cSld>
  <p:clrMapOvr>
    <a:masterClrMapping/>
  </p:clrMapOvr>
  <p:transition spd="med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28600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Children Learn What They Live</a:t>
            </a:r>
          </a:p>
          <a:p>
            <a:pPr algn="ctr"/>
            <a:r>
              <a:rPr lang="en-US" sz="2800" i="1" dirty="0" err="1"/>
              <a:t>Dorthy</a:t>
            </a:r>
            <a:r>
              <a:rPr lang="en-US" sz="2800" i="1" dirty="0"/>
              <a:t> Law Nolte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00200"/>
            <a:ext cx="10591800" cy="483209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Narrow" pitchFamily="34" charset="0"/>
              </a:rPr>
              <a:t>If a child lives with criticism, he learns to condemn.</a:t>
            </a:r>
          </a:p>
          <a:p>
            <a:r>
              <a:rPr lang="en-US" sz="2800" dirty="0">
                <a:latin typeface="Arial Narrow" pitchFamily="34" charset="0"/>
              </a:rPr>
              <a:t>If a child lives with hostility, he learns to fight.</a:t>
            </a:r>
          </a:p>
          <a:p>
            <a:r>
              <a:rPr lang="en-US" sz="2800" dirty="0">
                <a:latin typeface="Arial Narrow" pitchFamily="34" charset="0"/>
              </a:rPr>
              <a:t>If a child lives with ridicule, he learns to be shy.</a:t>
            </a:r>
          </a:p>
          <a:p>
            <a:r>
              <a:rPr lang="en-US" sz="2800" dirty="0">
                <a:latin typeface="Arial Narrow" pitchFamily="34" charset="0"/>
              </a:rPr>
              <a:t>If a child live with shame, he learns to be guilty.</a:t>
            </a:r>
          </a:p>
          <a:p>
            <a:r>
              <a:rPr lang="en-US" sz="2800" dirty="0">
                <a:latin typeface="Arial Narrow" pitchFamily="34" charset="0"/>
              </a:rPr>
              <a:t>If a child lives with tolerance, he learns to be patient.</a:t>
            </a:r>
          </a:p>
          <a:p>
            <a:r>
              <a:rPr lang="en-US" sz="2800" dirty="0">
                <a:latin typeface="Arial Narrow" pitchFamily="34" charset="0"/>
              </a:rPr>
              <a:t>If a child lives with encouragement, He learns confidence.</a:t>
            </a:r>
          </a:p>
          <a:p>
            <a:r>
              <a:rPr lang="en-US" sz="2800" dirty="0">
                <a:latin typeface="Arial Narrow" pitchFamily="34" charset="0"/>
              </a:rPr>
              <a:t>If a child lives with praise, he learns to appreciate.</a:t>
            </a:r>
          </a:p>
          <a:p>
            <a:r>
              <a:rPr lang="en-US" sz="2800" dirty="0">
                <a:latin typeface="Arial Narrow" pitchFamily="34" charset="0"/>
              </a:rPr>
              <a:t>If a child lives with fairness, he learns justice.</a:t>
            </a:r>
          </a:p>
          <a:p>
            <a:r>
              <a:rPr lang="en-US" sz="2800" dirty="0">
                <a:latin typeface="Arial Narrow" pitchFamily="34" charset="0"/>
              </a:rPr>
              <a:t>If a child lives with security, he learns to have faith.</a:t>
            </a:r>
          </a:p>
          <a:p>
            <a:r>
              <a:rPr lang="en-US" sz="2800" dirty="0">
                <a:latin typeface="Arial Narrow" pitchFamily="34" charset="0"/>
              </a:rPr>
              <a:t>If a child lives with approval, he learns to like himself.</a:t>
            </a:r>
          </a:p>
          <a:p>
            <a:r>
              <a:rPr lang="en-US" sz="2800" dirty="0">
                <a:latin typeface="Arial Narrow" pitchFamily="34" charset="0"/>
              </a:rPr>
              <a:t>If a child lives with acceptance and friendship, he learns to find love in the world.</a:t>
            </a:r>
          </a:p>
        </p:txBody>
      </p:sp>
    </p:spTree>
  </p:cSld>
  <p:clrMapOvr>
    <a:masterClrMapping/>
  </p:clrMapOvr>
  <p:transition spd="med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19200"/>
            <a:ext cx="10591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Parents are to love their children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remember expressions of love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need to know they are important to their parents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who are loved – learn to show affection themselves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Sad if child’s memory is:</a:t>
            </a:r>
            <a:endParaRPr lang="en-US" sz="2800" dirty="0">
              <a:latin typeface="Arial Narrow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“I can’t remember mom or dad ever telling me “I love you”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“I don’t think I have had my dad give me a hug”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“I would never have told my dad if I messed something up – he would have just yelled or hollered at me.”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“I felt unwanted at home – like I was ‘in the way’”</a:t>
            </a:r>
          </a:p>
        </p:txBody>
      </p:sp>
      <p:sp>
        <p:nvSpPr>
          <p:cNvPr id="4" name="Oval 3"/>
          <p:cNvSpPr/>
          <p:nvPr/>
        </p:nvSpPr>
        <p:spPr>
          <a:xfrm>
            <a:off x="3162300" y="5410200"/>
            <a:ext cx="5867400" cy="1371600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Very common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</a:rPr>
              <a:t>According to counselors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5D907C-733C-BD61-C3A4-ADF5D877423B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Unconditional Love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62288" y="228600"/>
            <a:ext cx="923522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8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Memories of Home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1981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Unconditional Love</a:t>
            </a:r>
          </a:p>
        </p:txBody>
      </p:sp>
      <p:sp>
        <p:nvSpPr>
          <p:cNvPr id="4" name="Rectangle 3"/>
          <p:cNvSpPr/>
          <p:nvPr/>
        </p:nvSpPr>
        <p:spPr>
          <a:xfrm>
            <a:off x="2362200" y="2743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Family Time</a:t>
            </a:r>
          </a:p>
        </p:txBody>
      </p:sp>
    </p:spTree>
    <p:extLst>
      <p:ext uri="{BB962C8B-B14F-4D97-AF65-F5344CB8AC3E}">
        <p14:creationId xmlns:p14="http://schemas.microsoft.com/office/powerpoint/2010/main" val="4037057594"/>
      </p:ext>
    </p:extLst>
  </p:cSld>
  <p:clrMapOvr>
    <a:masterClrMapping/>
  </p:clrMapOvr>
  <p:transition spd="med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Family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19201"/>
            <a:ext cx="92202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should be treated as a “blessing” – not a “curse”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Psa. 127:3-5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Prov. 23:24-25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19200"/>
            <a:ext cx="11049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should be treated as a “blessing” – not a “curse”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parents who had regular family time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Time to eat supper together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Time to read a Bible story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 “Play time”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Sacrificed – things were canceled to have family time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Riding bikes, throwing ball, playing with dolls, etc.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Working together as well as play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F0A087-5A01-14CA-B676-D81149050523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Family Time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19200"/>
            <a:ext cx="11049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should be treated as a “blessing” – not a “curse”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parents who had regular family 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Family time builds communication lines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Creates a bond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Casual conversations – opens doors to feelings, ideas, needs, and goals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Allows parents &amp; children to build a relationship where they can talk through problems and disagreements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 Child who trust their parents on daily matters, will turn to them in a real crisis.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DF946C-F825-035B-3816-22F0EF8D9DA1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Family Time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19200"/>
            <a:ext cx="109728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should be treated as a “blessing” – not a “curse”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parents who had regular family 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Family time builds communication lines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Families that are together are not always “together”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Activities engaged in – not where they can interact with each other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One or both parents are preoccupied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Always including others (friends &amp; other family) so that little bonding with parents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AD026B-5BFD-852F-DF49-781774C06B3D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Family Time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19200"/>
            <a:ext cx="109728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should be treated as a “blessing” – not a “curse”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parents who had regular family time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Family time builds communication lines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Families that are together are not always “together”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Sad if childhood memories: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Dad / mom was always “too busy”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“We never did anything together”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“I don’t remember taking any family trips or vacations”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Told, “Just leave me alone” / “go away”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FCD31F-9B42-A1BC-19C5-D760C8BBC6ED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Family Time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33400"/>
            <a:ext cx="9144000" cy="120032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One of These Days </a:t>
            </a:r>
          </a:p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When The Children Have Grown 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62200" y="2667000"/>
            <a:ext cx="762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Times New Roman" pitchFamily="18" charset="0"/>
                <a:cs typeface="Times New Roman" pitchFamily="18" charset="0"/>
              </a:rPr>
              <a:t>We may wish we had more time!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62288" y="228600"/>
            <a:ext cx="923522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8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Memories of Home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1981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Unconditional Love</a:t>
            </a:r>
          </a:p>
        </p:txBody>
      </p:sp>
      <p:sp>
        <p:nvSpPr>
          <p:cNvPr id="4" name="Rectangle 3"/>
          <p:cNvSpPr/>
          <p:nvPr/>
        </p:nvSpPr>
        <p:spPr>
          <a:xfrm>
            <a:off x="2362200" y="2743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Family Time</a:t>
            </a:r>
          </a:p>
        </p:txBody>
      </p:sp>
      <p:sp>
        <p:nvSpPr>
          <p:cNvPr id="5" name="Rectangle 4"/>
          <p:cNvSpPr/>
          <p:nvPr/>
        </p:nvSpPr>
        <p:spPr>
          <a:xfrm>
            <a:off x="2362200" y="3505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 Careful Concern</a:t>
            </a:r>
          </a:p>
        </p:txBody>
      </p:sp>
    </p:spTree>
    <p:extLst>
      <p:ext uri="{BB962C8B-B14F-4D97-AF65-F5344CB8AC3E}">
        <p14:creationId xmlns:p14="http://schemas.microsoft.com/office/powerpoint/2010/main" val="1453713322"/>
      </p:ext>
    </p:extLst>
  </p:cSld>
  <p:clrMapOvr>
    <a:masterClrMapping/>
  </p:clrMapOvr>
  <p:transition spd="med"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 Careful Concern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19200"/>
            <a:ext cx="11049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discipline, restrictions &amp; rules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Prov. 22:6 – suggests careful concern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Eph. 6:4 – implies restrictions &amp; rules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Prov. 13:24 - discipline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Prov. 19:18 - discipline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Prov. 22:15 - discipline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19201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discipline, restrictions &amp; rules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parents who used caution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590800"/>
            <a:ext cx="3657600" cy="3477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Eph 5:15-16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15 See then that you walk circumspectly, not as fools but as wise,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16 redeeming the time, because the days are evil.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9800" y="2667000"/>
            <a:ext cx="5105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Use wisdom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Walk carefully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Reason: days are evil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rial Narrow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 Narrow" pitchFamily="34" charset="0"/>
              </a:rPr>
              <a:t> The more evil the environment, the more necessary it is to be careful / cautious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44B86E-8CBF-FD5C-CFE6-AD83FCE990C1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 Careful Concern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19200"/>
            <a:ext cx="112014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discipline, restrictions &amp; rules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parents who used caution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Discipline, restrictions &amp; rules will be interpreted as parental care, concern &amp; love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Children look for the boundaries – when hit them, comforted (James Dobson, </a:t>
            </a:r>
            <a:r>
              <a:rPr lang="en-US" sz="2400" i="1" dirty="0">
                <a:latin typeface="Arial Narrow" pitchFamily="34" charset="0"/>
              </a:rPr>
              <a:t>Dare to Discipline</a:t>
            </a:r>
            <a:r>
              <a:rPr lang="en-US" sz="2400" dirty="0">
                <a:latin typeface="Arial Narrow" pitchFamily="34" charset="0"/>
              </a:rPr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Heb. 12:9 – children later respect strict parents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Looking back, they will be glad you said “No”, set rules, and would not allow….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Restrictions &amp; rules = love and care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251B8-DAA7-5C84-F4F7-00EB09437843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 Careful Concern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19201"/>
            <a:ext cx="112014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discipline, restrictions &amp; rules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parents who used caution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Discipline, restrictions &amp; rules will be interpreted as parental care, concern &amp; love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Sad when child’s memories: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“My parents were pretty tolerant”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“Don’t remember them forbidding much…”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“Don’t recall them filtering my music, TV or movies at all”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“Mom &amp; Dad didn’t show much concern about who my friends were.”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“I was allowed to sit anywhere at church – mom and dad never knew when I was talking, passing notes, paying no attention.”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06CF0E-83D0-4585-6E32-8964081D46CB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 Careful Concern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62288" y="228600"/>
            <a:ext cx="923522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8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Memories of Home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1981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Unconditional Love</a:t>
            </a:r>
          </a:p>
        </p:txBody>
      </p:sp>
      <p:sp>
        <p:nvSpPr>
          <p:cNvPr id="4" name="Rectangle 3"/>
          <p:cNvSpPr/>
          <p:nvPr/>
        </p:nvSpPr>
        <p:spPr>
          <a:xfrm>
            <a:off x="2362200" y="2743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Family Time</a:t>
            </a:r>
          </a:p>
        </p:txBody>
      </p:sp>
      <p:sp>
        <p:nvSpPr>
          <p:cNvPr id="5" name="Rectangle 4"/>
          <p:cNvSpPr/>
          <p:nvPr/>
        </p:nvSpPr>
        <p:spPr>
          <a:xfrm>
            <a:off x="2362200" y="3505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 Careful Concern</a:t>
            </a:r>
          </a:p>
        </p:txBody>
      </p:sp>
      <p:sp>
        <p:nvSpPr>
          <p:cNvPr id="6" name="Rectangle 5"/>
          <p:cNvSpPr/>
          <p:nvPr/>
        </p:nvSpPr>
        <p:spPr>
          <a:xfrm>
            <a:off x="2362200" y="4267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Conviction &amp; Service</a:t>
            </a:r>
          </a:p>
        </p:txBody>
      </p:sp>
    </p:spTree>
    <p:extLst>
      <p:ext uri="{BB962C8B-B14F-4D97-AF65-F5344CB8AC3E}">
        <p14:creationId xmlns:p14="http://schemas.microsoft.com/office/powerpoint/2010/main" val="241577756"/>
      </p:ext>
    </p:extLst>
  </p:cSld>
  <p:clrMapOvr>
    <a:masterClrMapping/>
  </p:clrMapOvr>
  <p:transition spd="med"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 Conviction &amp; Service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19200"/>
            <a:ext cx="11049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their parents’ faith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Genuine / real faith (1 Pet. 1:7)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Strong faith (Rom. 4:19-20)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Know &amp; see if parents are sincere or are hypocrites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Understand when decisions are made based upon faith (2 Cor. 5:7)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Remember “never missing a service”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Respect for God’s order (authority in home, eldership, church discipline, divorce &amp; remarriage, etc.)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19201"/>
            <a:ext cx="10972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their parents’ faith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having parents who made serving God the center of their life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Attitude: “we belong to &amp; we serve God” (Acts 27:23; cf. Dan 3:16-17)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What a memory: everything is worked around / based upon serving God.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Never a question of whether we are going to church!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Such service: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Builds faith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Develops genuine character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Strengthens relationship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BF077E-24EB-CCBD-CFFA-314ED0E7DDBA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 Conviction &amp; Service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219200"/>
            <a:ext cx="109728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their parents’ faith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having parents who made serving God the center of their life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Sad when memoires are: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Parents whose faith was weak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Service was spasmodic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Dad was not what he tried to appear to be to others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Mom allowed so many little things to hinder her attendance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27B93E-7798-EC3D-561A-DCCCB2A18100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 Conviction &amp; Service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62288" y="228600"/>
            <a:ext cx="923522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8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Memories of Home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1981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Unconditional Love</a:t>
            </a:r>
          </a:p>
        </p:txBody>
      </p:sp>
      <p:sp>
        <p:nvSpPr>
          <p:cNvPr id="4" name="Rectangle 3"/>
          <p:cNvSpPr/>
          <p:nvPr/>
        </p:nvSpPr>
        <p:spPr>
          <a:xfrm>
            <a:off x="2362200" y="2743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Family Time</a:t>
            </a:r>
          </a:p>
        </p:txBody>
      </p:sp>
      <p:sp>
        <p:nvSpPr>
          <p:cNvPr id="5" name="Rectangle 4"/>
          <p:cNvSpPr/>
          <p:nvPr/>
        </p:nvSpPr>
        <p:spPr>
          <a:xfrm>
            <a:off x="2362200" y="3505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 Careful Concern</a:t>
            </a:r>
          </a:p>
        </p:txBody>
      </p:sp>
      <p:sp>
        <p:nvSpPr>
          <p:cNvPr id="6" name="Rectangle 5"/>
          <p:cNvSpPr/>
          <p:nvPr/>
        </p:nvSpPr>
        <p:spPr>
          <a:xfrm>
            <a:off x="2362200" y="4267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Conviction &amp; Service</a:t>
            </a:r>
          </a:p>
        </p:txBody>
      </p:sp>
      <p:sp>
        <p:nvSpPr>
          <p:cNvPr id="7" name="Rectangle 6"/>
          <p:cNvSpPr/>
          <p:nvPr/>
        </p:nvSpPr>
        <p:spPr>
          <a:xfrm>
            <a:off x="2362200" y="5029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Example &amp; Instruction</a:t>
            </a:r>
          </a:p>
        </p:txBody>
      </p:sp>
    </p:spTree>
    <p:extLst>
      <p:ext uri="{BB962C8B-B14F-4D97-AF65-F5344CB8AC3E}">
        <p14:creationId xmlns:p14="http://schemas.microsoft.com/office/powerpoint/2010/main" val="1400768992"/>
      </p:ext>
    </p:extLst>
  </p:cSld>
  <p:clrMapOvr>
    <a:masterClrMapping/>
  </p:clrMapOvr>
  <p:transition spd="med">
    <p:split orient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Example &amp; Instruction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1219200"/>
            <a:ext cx="11049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their parents’ sterling character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As a rule, children turn out to be just like parents (Ezek. 16:44; 2 Chron. 20:32)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See &amp; will later appreciate: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Calm, steady leadership – who will discuss, listen to &amp; value the child’s opinion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Exercise self control (2 Pet. 1:6)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Good self-image (confidence, happy)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Emphasis on family, honor, Bible, being right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219201"/>
            <a:ext cx="110490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their parents’ sterling character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parents who taught them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Parents are teachers (Prov. 22:6; Eph. 6:4; Deut.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Much in which to instruct: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Word of God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Right and wrong, basic morals, honesty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Behavior &amp; wisdom (appropriate &amp; what is not)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Treat others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Work hard (Col. 3:23)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About life: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Fix, build, take care of an animal, share with others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Sew, cook, clean, do crafts, handle their money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Remember that parent took time to allow them to do &amp; learn – make mistakes – not take it away &amp; do it for them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1AE21A-1880-41C5-49EC-EEB787774F53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Example &amp; Instruction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219200"/>
            <a:ext cx="1097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their parents’ sterling character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Children will remember parents who taught them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>
                <a:latin typeface="Arial Narrow" pitchFamily="34" charset="0"/>
              </a:rPr>
              <a:t>Sad when children remember: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Tempers that flared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Language that was colorful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What they learned - someone else took time to show them &amp; teach them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Emphasis on TV, sports, material things, &amp; school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1E62AE-CB56-FC16-6D27-4C4A614CCD8A}"/>
              </a:ext>
            </a:extLst>
          </p:cNvPr>
          <p:cNvSpPr/>
          <p:nvPr/>
        </p:nvSpPr>
        <p:spPr>
          <a:xfrm>
            <a:off x="1524000" y="381000"/>
            <a:ext cx="9144000" cy="533400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dirty="0">
                <a:solidFill>
                  <a:srgbClr val="000000"/>
                </a:solidFill>
                <a:latin typeface="MaritaTextMediumHMK" pitchFamily="2" charset="0"/>
              </a:rPr>
              <a:t>Example &amp; Instruction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62288" y="228600"/>
            <a:ext cx="923522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8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Memories of Home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1981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Unconditional Love</a:t>
            </a:r>
          </a:p>
        </p:txBody>
      </p:sp>
      <p:sp>
        <p:nvSpPr>
          <p:cNvPr id="4" name="Rectangle 3"/>
          <p:cNvSpPr/>
          <p:nvPr/>
        </p:nvSpPr>
        <p:spPr>
          <a:xfrm>
            <a:off x="2362200" y="2743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Family Time</a:t>
            </a:r>
          </a:p>
        </p:txBody>
      </p:sp>
      <p:sp>
        <p:nvSpPr>
          <p:cNvPr id="5" name="Rectangle 4"/>
          <p:cNvSpPr/>
          <p:nvPr/>
        </p:nvSpPr>
        <p:spPr>
          <a:xfrm>
            <a:off x="2362200" y="3505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Careful Concern</a:t>
            </a:r>
          </a:p>
        </p:txBody>
      </p:sp>
      <p:sp>
        <p:nvSpPr>
          <p:cNvPr id="6" name="Rectangle 5"/>
          <p:cNvSpPr/>
          <p:nvPr/>
        </p:nvSpPr>
        <p:spPr>
          <a:xfrm>
            <a:off x="2362200" y="4267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Conviction &amp; Service</a:t>
            </a:r>
          </a:p>
        </p:txBody>
      </p:sp>
      <p:sp>
        <p:nvSpPr>
          <p:cNvPr id="7" name="Rectangle 6"/>
          <p:cNvSpPr/>
          <p:nvPr/>
        </p:nvSpPr>
        <p:spPr>
          <a:xfrm>
            <a:off x="2362200" y="5029200"/>
            <a:ext cx="7620000" cy="609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dirty="0">
                <a:solidFill>
                  <a:srgbClr val="000000"/>
                </a:solidFill>
                <a:latin typeface="MaritaTextMediumHMK" pitchFamily="2" charset="0"/>
              </a:rPr>
              <a:t>Example &amp; Instruction</a:t>
            </a:r>
          </a:p>
        </p:txBody>
      </p:sp>
    </p:spTree>
  </p:cSld>
  <p:clrMapOvr>
    <a:masterClrMapping/>
  </p:clrMapOvr>
  <p:transition spd="med">
    <p:split orient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1676400"/>
            <a:ext cx="10210800" cy="3231654"/>
          </a:xfrm>
          <a:prstGeom prst="rect">
            <a:avLst/>
          </a:prstGeom>
          <a:solidFill>
            <a:srgbClr val="000000">
              <a:alpha val="67843"/>
            </a:srgbClr>
          </a:solidFill>
        </p:spPr>
        <p:txBody>
          <a:bodyPr wrap="square" rtlCol="0">
            <a:spAutoFit/>
          </a:bodyPr>
          <a:lstStyle/>
          <a:p>
            <a:pPr algn="ctr"/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“What have they seen in your house?”</a:t>
            </a:r>
          </a:p>
          <a:p>
            <a:pPr algn="ctr"/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( 2 Kings 20:14)</a:t>
            </a:r>
          </a:p>
          <a:p>
            <a:pPr algn="ctr"/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split orient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3320</TotalTime>
  <Words>1869</Words>
  <Application>Microsoft Office PowerPoint</Application>
  <PresentationFormat>Widescreen</PresentationFormat>
  <Paragraphs>254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34</vt:i4>
      </vt:variant>
    </vt:vector>
  </HeadingPairs>
  <TitlesOfParts>
    <vt:vector size="47" baseType="lpstr">
      <vt:lpstr>Times New Roman</vt:lpstr>
      <vt:lpstr>Franklin Gothic Book</vt:lpstr>
      <vt:lpstr>MaritaTextMediumHMK</vt:lpstr>
      <vt:lpstr>Calibri</vt:lpstr>
      <vt:lpstr>Arial</vt:lpstr>
      <vt:lpstr>Arial Narrow</vt:lpstr>
      <vt:lpstr>Wingdings</vt:lpstr>
      <vt:lpstr>Office Theme</vt:lpstr>
      <vt:lpstr>1_Office Theme</vt:lpstr>
      <vt:lpstr>2_Office Theme</vt:lpstr>
      <vt:lpstr>3_Office Theme</vt:lpstr>
      <vt:lpstr>4_Office Theme</vt:lpstr>
      <vt:lpstr>2_Crop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75</cp:revision>
  <cp:lastPrinted>2023-11-12T02:52:17Z</cp:lastPrinted>
  <dcterms:created xsi:type="dcterms:W3CDTF">2009-01-29T21:51:19Z</dcterms:created>
  <dcterms:modified xsi:type="dcterms:W3CDTF">2023-11-12T13:39:12Z</dcterms:modified>
</cp:coreProperties>
</file>