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60" r:id="rId1"/>
  </p:sldMasterIdLst>
  <p:notesMasterIdLst>
    <p:notesMasterId r:id="rId35"/>
  </p:notesMasterIdLst>
  <p:sldIdLst>
    <p:sldId id="256" r:id="rId2"/>
    <p:sldId id="272" r:id="rId3"/>
    <p:sldId id="287" r:id="rId4"/>
    <p:sldId id="305" r:id="rId5"/>
    <p:sldId id="274" r:id="rId6"/>
    <p:sldId id="276" r:id="rId7"/>
    <p:sldId id="288" r:id="rId8"/>
    <p:sldId id="292" r:id="rId9"/>
    <p:sldId id="307" r:id="rId10"/>
    <p:sldId id="277" r:id="rId11"/>
    <p:sldId id="278" r:id="rId12"/>
    <p:sldId id="279" r:id="rId13"/>
    <p:sldId id="280" r:id="rId14"/>
    <p:sldId id="281" r:id="rId15"/>
    <p:sldId id="282" r:id="rId16"/>
    <p:sldId id="283" r:id="rId17"/>
    <p:sldId id="304" r:id="rId18"/>
    <p:sldId id="268" r:id="rId19"/>
    <p:sldId id="308" r:id="rId20"/>
    <p:sldId id="309" r:id="rId21"/>
    <p:sldId id="310" r:id="rId22"/>
    <p:sldId id="311" r:id="rId23"/>
    <p:sldId id="290" r:id="rId24"/>
    <p:sldId id="303" r:id="rId25"/>
    <p:sldId id="273" r:id="rId26"/>
    <p:sldId id="264" r:id="rId27"/>
    <p:sldId id="270" r:id="rId28"/>
    <p:sldId id="301" r:id="rId29"/>
    <p:sldId id="271" r:id="rId30"/>
    <p:sldId id="266" r:id="rId31"/>
    <p:sldId id="259" r:id="rId32"/>
    <p:sldId id="302" r:id="rId33"/>
    <p:sldId id="300" r:id="rId34"/>
  </p:sldIdLst>
  <p:sldSz cx="12192000" cy="6858000"/>
  <p:notesSz cx="7010400" cy="9296400"/>
  <p:embeddedFontLst>
    <p:embeddedFont>
      <p:font typeface="ADLaM Display" panose="02010000000000000000" pitchFamily="2" charset="0"/>
      <p:regular r:id="rId36"/>
    </p:embeddedFont>
    <p:embeddedFont>
      <p:font typeface="AR BERKLEY" panose="020B0604020202020204" charset="0"/>
      <p:regular r:id="rId37"/>
    </p:embeddedFont>
    <p:embeddedFont>
      <p:font typeface="Arial Narrow" panose="020B0606020202030204" pitchFamily="34" charset="0"/>
      <p:regular r:id="rId38"/>
      <p:bold r:id="rId39"/>
      <p:italic r:id="rId40"/>
      <p:boldItalic r:id="rId41"/>
    </p:embeddedFont>
    <p:embeddedFont>
      <p:font typeface="Arial Rounded MT Bold" panose="020F0704030504030204" pitchFamily="34" charset="0"/>
      <p:regular r:id="rId42"/>
    </p:embeddedFont>
    <p:embeddedFont>
      <p:font typeface="Calibri" panose="020F0502020204030204" pitchFamily="34" charset="0"/>
      <p:regular r:id="rId43"/>
      <p:bold r:id="rId44"/>
      <p:italic r:id="rId45"/>
      <p:boldItalic r:id="rId46"/>
    </p:embeddedFont>
    <p:embeddedFont>
      <p:font typeface="Calibri Light" panose="020F0302020204030204" pitchFamily="34" charset="0"/>
      <p:regular r:id="rId47"/>
      <p:italic r:id="rId48"/>
    </p:embeddedFont>
    <p:embeddedFont>
      <p:font typeface="Comic Sans MS" panose="030F0702030302020204" pitchFamily="66" charset="0"/>
      <p:regular r:id="rId49"/>
      <p:bold r:id="rId50"/>
      <p:italic r:id="rId51"/>
      <p:boldItalic r:id="rId52"/>
    </p:embeddedFont>
    <p:embeddedFont>
      <p:font typeface="Tahoma" panose="020B0604030504040204" pitchFamily="34" charset="0"/>
      <p:regular r:id="rId53"/>
      <p:bold r:id="rId5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6600FF"/>
    <a:srgbClr val="0563C1"/>
    <a:srgbClr val="FFFF99"/>
    <a:srgbClr val="FFFFCC"/>
    <a:srgbClr val="3333CC"/>
    <a:srgbClr val="003300"/>
    <a:srgbClr val="00FFCC"/>
    <a:srgbClr val="66FFCC"/>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6" d="100"/>
          <a:sy n="76" d="100"/>
        </p:scale>
        <p:origin x="66" y="31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42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font" Target="fonts/font12.fntdata"/><Relationship Id="rId50" Type="http://schemas.openxmlformats.org/officeDocument/2006/relationships/font" Target="fonts/font15.fntdata"/><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3" Type="http://schemas.openxmlformats.org/officeDocument/2006/relationships/font" Target="fonts/font18.fntdata"/><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font" Target="fonts/font13.fntdata"/><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font" Target="fonts/font6.fntdata"/><Relationship Id="rId54" Type="http://schemas.openxmlformats.org/officeDocument/2006/relationships/font" Target="fonts/font19.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font" Target="fonts/font14.fntdata"/><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9.fntdata"/><Relationship Id="rId52" Type="http://schemas.openxmlformats.org/officeDocument/2006/relationships/font" Target="fonts/font1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056B6A7-397C-4DC2-8F6F-D1349C5A22B7}" type="datetimeFigureOut">
              <a:rPr lang="en-US" smtClean="0"/>
              <a:t>10/1/2023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5EDCA54-9FDE-450C-901D-D0C7FCC7EE23}" type="slidenum">
              <a:rPr lang="en-US" smtClean="0"/>
              <a:t>‹#›</a:t>
            </a:fld>
            <a:endParaRPr lang="en-US"/>
          </a:p>
        </p:txBody>
      </p:sp>
    </p:spTree>
    <p:extLst>
      <p:ext uri="{BB962C8B-B14F-4D97-AF65-F5344CB8AC3E}">
        <p14:creationId xmlns:p14="http://schemas.microsoft.com/office/powerpoint/2010/main" val="1983833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B73C5F50-6665-4101-996D-72E29826BF73}" type="slidenum">
              <a:rPr lang="en-US" altLang="en-US" smtClean="0"/>
              <a:pPr/>
              <a:t>‹#›</a:t>
            </a:fld>
            <a:endParaRPr lang="en-US" altLang="en-US"/>
          </a:p>
        </p:txBody>
      </p:sp>
    </p:spTree>
    <p:extLst>
      <p:ext uri="{BB962C8B-B14F-4D97-AF65-F5344CB8AC3E}">
        <p14:creationId xmlns:p14="http://schemas.microsoft.com/office/powerpoint/2010/main" val="23887870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D689DBF7-3F6F-4ACB-80E4-DFCD53F6B22E}" type="slidenum">
              <a:rPr lang="en-US" altLang="en-US" smtClean="0"/>
              <a:pPr/>
              <a:t>‹#›</a:t>
            </a:fld>
            <a:endParaRPr lang="en-US" altLang="en-US"/>
          </a:p>
        </p:txBody>
      </p:sp>
    </p:spTree>
    <p:extLst>
      <p:ext uri="{BB962C8B-B14F-4D97-AF65-F5344CB8AC3E}">
        <p14:creationId xmlns:p14="http://schemas.microsoft.com/office/powerpoint/2010/main" val="5530735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7010006B-779B-4969-91DA-115CD1EC01B4}" type="slidenum">
              <a:rPr lang="en-US" altLang="en-US" smtClean="0"/>
              <a:pPr/>
              <a:t>‹#›</a:t>
            </a:fld>
            <a:endParaRPr lang="en-US" altLang="en-US"/>
          </a:p>
        </p:txBody>
      </p:sp>
    </p:spTree>
    <p:extLst>
      <p:ext uri="{BB962C8B-B14F-4D97-AF65-F5344CB8AC3E}">
        <p14:creationId xmlns:p14="http://schemas.microsoft.com/office/powerpoint/2010/main" val="24633904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CCBB6790-1D61-4B0C-8F47-76FEB9E3C5C0}" type="slidenum">
              <a:rPr lang="en-US" altLang="en-US" smtClean="0"/>
              <a:pPr/>
              <a:t>‹#›</a:t>
            </a:fld>
            <a:endParaRPr lang="en-US" altLang="en-US"/>
          </a:p>
        </p:txBody>
      </p:sp>
    </p:spTree>
    <p:extLst>
      <p:ext uri="{BB962C8B-B14F-4D97-AF65-F5344CB8AC3E}">
        <p14:creationId xmlns:p14="http://schemas.microsoft.com/office/powerpoint/2010/main" val="10781914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ltLang="en-US"/>
          </a:p>
        </p:txBody>
      </p:sp>
      <p:sp>
        <p:nvSpPr>
          <p:cNvPr id="8" name="Footer Placeholder 7"/>
          <p:cNvSpPr>
            <a:spLocks noGrp="1"/>
          </p:cNvSpPr>
          <p:nvPr>
            <p:ph type="ftr" sz="quarter" idx="11"/>
          </p:nvPr>
        </p:nvSpPr>
        <p:spPr/>
        <p:txBody>
          <a:bodyPr/>
          <a:lstStyle/>
          <a:p>
            <a:endParaRPr lang="en-US" altLang="en-US"/>
          </a:p>
        </p:txBody>
      </p:sp>
      <p:sp>
        <p:nvSpPr>
          <p:cNvPr id="9" name="Slide Number Placeholder 8"/>
          <p:cNvSpPr>
            <a:spLocks noGrp="1"/>
          </p:cNvSpPr>
          <p:nvPr>
            <p:ph type="sldNum" sz="quarter" idx="12"/>
          </p:nvPr>
        </p:nvSpPr>
        <p:spPr/>
        <p:txBody>
          <a:bodyPr/>
          <a:lstStyle/>
          <a:p>
            <a:fld id="{53A1FF62-57AA-49BC-8E39-15199D826292}" type="slidenum">
              <a:rPr lang="en-US" altLang="en-US" smtClean="0"/>
              <a:pPr/>
              <a:t>‹#›</a:t>
            </a:fld>
            <a:endParaRPr lang="en-US" altLang="en-US"/>
          </a:p>
        </p:txBody>
      </p:sp>
    </p:spTree>
    <p:extLst>
      <p:ext uri="{BB962C8B-B14F-4D97-AF65-F5344CB8AC3E}">
        <p14:creationId xmlns:p14="http://schemas.microsoft.com/office/powerpoint/2010/main" val="29199274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ltLang="en-US"/>
          </a:p>
        </p:txBody>
      </p:sp>
      <p:sp>
        <p:nvSpPr>
          <p:cNvPr id="4" name="Footer Placeholder 3"/>
          <p:cNvSpPr>
            <a:spLocks noGrp="1"/>
          </p:cNvSpPr>
          <p:nvPr>
            <p:ph type="ftr" sz="quarter" idx="11"/>
          </p:nvPr>
        </p:nvSpPr>
        <p:spPr/>
        <p:txBody>
          <a:bodyPr/>
          <a:lstStyle/>
          <a:p>
            <a:endParaRPr lang="en-US" altLang="en-US"/>
          </a:p>
        </p:txBody>
      </p:sp>
      <p:sp>
        <p:nvSpPr>
          <p:cNvPr id="5" name="Slide Number Placeholder 4"/>
          <p:cNvSpPr>
            <a:spLocks noGrp="1"/>
          </p:cNvSpPr>
          <p:nvPr>
            <p:ph type="sldNum" sz="quarter" idx="12"/>
          </p:nvPr>
        </p:nvSpPr>
        <p:spPr/>
        <p:txBody>
          <a:bodyPr/>
          <a:lstStyle/>
          <a:p>
            <a:fld id="{2FBDA9DA-1F3A-47FF-99F8-850066C9F3E6}" type="slidenum">
              <a:rPr lang="en-US" altLang="en-US" smtClean="0"/>
              <a:pPr/>
              <a:t>‹#›</a:t>
            </a:fld>
            <a:endParaRPr lang="en-US" altLang="en-US"/>
          </a:p>
        </p:txBody>
      </p:sp>
    </p:spTree>
    <p:extLst>
      <p:ext uri="{BB962C8B-B14F-4D97-AF65-F5344CB8AC3E}">
        <p14:creationId xmlns:p14="http://schemas.microsoft.com/office/powerpoint/2010/main" val="10589475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en-US"/>
          </a:p>
        </p:txBody>
      </p:sp>
      <p:sp>
        <p:nvSpPr>
          <p:cNvPr id="3" name="Footer Placeholder 2"/>
          <p:cNvSpPr>
            <a:spLocks noGrp="1"/>
          </p:cNvSpPr>
          <p:nvPr>
            <p:ph type="ftr" sz="quarter" idx="11"/>
          </p:nvPr>
        </p:nvSpPr>
        <p:spPr/>
        <p:txBody>
          <a:bodyPr/>
          <a:lstStyle/>
          <a:p>
            <a:endParaRPr lang="en-US" altLang="en-US"/>
          </a:p>
        </p:txBody>
      </p:sp>
      <p:sp>
        <p:nvSpPr>
          <p:cNvPr id="4" name="Slide Number Placeholder 3"/>
          <p:cNvSpPr>
            <a:spLocks noGrp="1"/>
          </p:cNvSpPr>
          <p:nvPr>
            <p:ph type="sldNum" sz="quarter" idx="12"/>
          </p:nvPr>
        </p:nvSpPr>
        <p:spPr/>
        <p:txBody>
          <a:bodyPr/>
          <a:lstStyle/>
          <a:p>
            <a:fld id="{2538D948-6E5C-4340-BD89-A5EAE9B51784}" type="slidenum">
              <a:rPr lang="en-US" altLang="en-US" smtClean="0"/>
              <a:pPr/>
              <a:t>‹#›</a:t>
            </a:fld>
            <a:endParaRPr lang="en-US" altLang="en-US"/>
          </a:p>
        </p:txBody>
      </p:sp>
    </p:spTree>
    <p:extLst>
      <p:ext uri="{BB962C8B-B14F-4D97-AF65-F5344CB8AC3E}">
        <p14:creationId xmlns:p14="http://schemas.microsoft.com/office/powerpoint/2010/main" val="30977973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69D55BEA-6487-4A04-B3BE-8CC9166EDA23}" type="slidenum">
              <a:rPr lang="en-US" altLang="en-US" smtClean="0"/>
              <a:pPr/>
              <a:t>‹#›</a:t>
            </a:fld>
            <a:endParaRPr lang="en-US" altLang="en-US"/>
          </a:p>
        </p:txBody>
      </p:sp>
    </p:spTree>
    <p:extLst>
      <p:ext uri="{BB962C8B-B14F-4D97-AF65-F5344CB8AC3E}">
        <p14:creationId xmlns:p14="http://schemas.microsoft.com/office/powerpoint/2010/main" val="24098504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217817A8-3FED-431A-B9A3-AB6C01AFFED8}" type="slidenum">
              <a:rPr lang="en-US" altLang="en-US" smtClean="0"/>
              <a:pPr/>
              <a:t>‹#›</a:t>
            </a:fld>
            <a:endParaRPr lang="en-US" altLang="en-US"/>
          </a:p>
        </p:txBody>
      </p:sp>
    </p:spTree>
    <p:extLst>
      <p:ext uri="{BB962C8B-B14F-4D97-AF65-F5344CB8AC3E}">
        <p14:creationId xmlns:p14="http://schemas.microsoft.com/office/powerpoint/2010/main" val="6530996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441AB05E-CF9F-4AB8-A2AA-A8D03A9C8BFC}" type="slidenum">
              <a:rPr lang="en-US" altLang="en-US" smtClean="0"/>
              <a:pPr/>
              <a:t>‹#›</a:t>
            </a:fld>
            <a:endParaRPr lang="en-US" altLang="en-US"/>
          </a:p>
        </p:txBody>
      </p:sp>
    </p:spTree>
    <p:extLst>
      <p:ext uri="{BB962C8B-B14F-4D97-AF65-F5344CB8AC3E}">
        <p14:creationId xmlns:p14="http://schemas.microsoft.com/office/powerpoint/2010/main" val="15623652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317EEC3C-DE1B-4182-8F42-DF4B0571CF56}" type="slidenum">
              <a:rPr lang="en-US" altLang="en-US" smtClean="0"/>
              <a:pPr/>
              <a:t>‹#›</a:t>
            </a:fld>
            <a:endParaRPr lang="en-US" altLang="en-US"/>
          </a:p>
        </p:txBody>
      </p:sp>
    </p:spTree>
    <p:extLst>
      <p:ext uri="{BB962C8B-B14F-4D97-AF65-F5344CB8AC3E}">
        <p14:creationId xmlns:p14="http://schemas.microsoft.com/office/powerpoint/2010/main" val="1782690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6E1DED-F512-45D0-BA81-69230244F912}" type="slidenum">
              <a:rPr lang="en-US" altLang="en-US" smtClean="0"/>
              <a:pPr/>
              <a:t>‹#›</a:t>
            </a:fld>
            <a:endParaRPr lang="en-US" altLang="en-US"/>
          </a:p>
        </p:txBody>
      </p:sp>
    </p:spTree>
    <p:extLst>
      <p:ext uri="{BB962C8B-B14F-4D97-AF65-F5344CB8AC3E}">
        <p14:creationId xmlns:p14="http://schemas.microsoft.com/office/powerpoint/2010/main" val="462106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oleObject" Target="../embeddings/oleObject2.bin"/><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oleObject" Target="../embeddings/oleObject3.bin"/><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4.bin"/><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5.bin"/><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oleObject" Target="../embeddings/oleObject6.bin"/><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oleObject" Target="../embeddings/oleObject7.bin"/><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oleObject" Target="../embeddings/oleObject2.bin"/><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oleObject" Target="../embeddings/oleObject2.bin"/><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oleObject" Target="../embeddings/oleObject8.bin"/><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oleObject" Target="../embeddings/oleObject2.bin"/><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oleObject" Target="../embeddings/oleObject2.bin"/><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oleObject" Target="../embeddings/oleObject2.bin"/><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60" name="Object 12"/>
          <p:cNvGraphicFramePr>
            <a:graphicFrameLocks noChangeAspect="1"/>
          </p:cNvGraphicFramePr>
          <p:nvPr>
            <p:extLst>
              <p:ext uri="{D42A27DB-BD31-4B8C-83A1-F6EECF244321}">
                <p14:modId xmlns:p14="http://schemas.microsoft.com/office/powerpoint/2010/main" val="2377851046"/>
              </p:ext>
            </p:extLst>
          </p:nvPr>
        </p:nvGraphicFramePr>
        <p:xfrm>
          <a:off x="0" y="0"/>
          <a:ext cx="12192000" cy="6858000"/>
        </p:xfrm>
        <a:graphic>
          <a:graphicData uri="http://schemas.openxmlformats.org/presentationml/2006/ole">
            <mc:AlternateContent xmlns:mc="http://schemas.openxmlformats.org/markup-compatibility/2006">
              <mc:Choice xmlns:v="urn:schemas-microsoft-com:vml" Requires="v">
                <p:oleObj name="Clip" r:id="rId2" imgW="3485714" imgH="4695238" progId="MS_ClipArt_Gallery.2">
                  <p:embed/>
                </p:oleObj>
              </mc:Choice>
              <mc:Fallback>
                <p:oleObj name="Clip" r:id="rId2" imgW="3485714" imgH="4695238" progId="MS_ClipArt_Gallery.2">
                  <p:embed/>
                  <p:pic>
                    <p:nvPicPr>
                      <p:cNvPr id="0" name="Object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ffectLst/>
                    </p:spPr>
                  </p:pic>
                </p:oleObj>
              </mc:Fallback>
            </mc:AlternateContent>
          </a:graphicData>
        </a:graphic>
      </p:graphicFrame>
      <p:sp>
        <p:nvSpPr>
          <p:cNvPr id="2058" name="AutoShape 10"/>
          <p:cNvSpPr>
            <a:spLocks noChangeArrowheads="1"/>
          </p:cNvSpPr>
          <p:nvPr/>
        </p:nvSpPr>
        <p:spPr bwMode="auto">
          <a:xfrm>
            <a:off x="2438400" y="1524000"/>
            <a:ext cx="7315200" cy="3810000"/>
          </a:xfrm>
          <a:prstGeom prst="bevel">
            <a:avLst>
              <a:gd name="adj" fmla="val 9028"/>
            </a:avLst>
          </a:prstGeom>
          <a:solidFill>
            <a:srgbClr val="3333CC"/>
          </a:solidFill>
          <a:ln w="38100">
            <a:solidFill>
              <a:srgbClr val="FFFF99"/>
            </a:solidFill>
            <a:miter lim="800000"/>
            <a:headEnd/>
            <a:tailEnd/>
          </a:ln>
          <a:effectLst>
            <a:softEdge rad="127000"/>
          </a:effectLst>
        </p:spPr>
        <p:txBody>
          <a:bodyPr wrap="none" anchor="ctr"/>
          <a:lstStyle/>
          <a:p>
            <a:r>
              <a:rPr lang="en-US" altLang="en-US" sz="15800" dirty="0">
                <a:solidFill>
                  <a:srgbClr val="FFFF66"/>
                </a:solidFill>
                <a:effectLst>
                  <a:outerShdw blurRad="38100" dist="38100" dir="2700000" algn="tl">
                    <a:srgbClr val="000000"/>
                  </a:outerShdw>
                </a:effectLst>
                <a:latin typeface="AR BERKLEY" panose="02000000000000000000" pitchFamily="2" charset="0"/>
              </a:rPr>
              <a:t>Heaven</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grpSp>
        <p:nvGrpSpPr>
          <p:cNvPr id="18434" name="Group 2"/>
          <p:cNvGrpSpPr>
            <a:grpSpLocks/>
          </p:cNvGrpSpPr>
          <p:nvPr/>
        </p:nvGrpSpPr>
        <p:grpSpPr bwMode="auto">
          <a:xfrm>
            <a:off x="228600" y="228600"/>
            <a:ext cx="11734800" cy="6400800"/>
            <a:chOff x="240" y="192"/>
            <a:chExt cx="5232" cy="3840"/>
          </a:xfrm>
        </p:grpSpPr>
        <p:sp>
          <p:nvSpPr>
            <p:cNvPr id="18435" name="Rectangle 3"/>
            <p:cNvSpPr>
              <a:spLocks noChangeArrowheads="1"/>
            </p:cNvSpPr>
            <p:nvPr/>
          </p:nvSpPr>
          <p:spPr bwMode="auto">
            <a:xfrm>
              <a:off x="432" y="384"/>
              <a:ext cx="4848" cy="3504"/>
            </a:xfrm>
            <a:prstGeom prst="rect">
              <a:avLst/>
            </a:prstGeom>
            <a:solidFill>
              <a:srgbClr val="FFFF66"/>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36" name="Oval 4"/>
            <p:cNvSpPr>
              <a:spLocks noChangeArrowheads="1"/>
            </p:cNvSpPr>
            <p:nvPr/>
          </p:nvSpPr>
          <p:spPr bwMode="auto">
            <a:xfrm>
              <a:off x="240" y="192"/>
              <a:ext cx="5232" cy="3840"/>
            </a:xfrm>
            <a:prstGeom prst="ellipse">
              <a:avLst/>
            </a:prstGeom>
            <a:solidFill>
              <a:schemeClr val="hlink"/>
            </a:soli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8438" name="Text Box 6"/>
          <p:cNvSpPr txBox="1">
            <a:spLocks noChangeArrowheads="1"/>
          </p:cNvSpPr>
          <p:nvPr/>
        </p:nvSpPr>
        <p:spPr bwMode="auto">
          <a:xfrm>
            <a:off x="3505200" y="762001"/>
            <a:ext cx="5092700" cy="701675"/>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b="1" u="sng" dirty="0">
                <a:solidFill>
                  <a:srgbClr val="FFFF00"/>
                </a:solidFill>
                <a:effectLst>
                  <a:outerShdw blurRad="38100" dist="38100" dir="2700000" algn="tl">
                    <a:srgbClr val="000000"/>
                  </a:outerShdw>
                </a:effectLst>
                <a:latin typeface="Arial" panose="020B0604020202020204" pitchFamily="34" charset="0"/>
              </a:rPr>
              <a:t>Hope to Accomplish</a:t>
            </a:r>
          </a:p>
        </p:txBody>
      </p:sp>
      <p:sp>
        <p:nvSpPr>
          <p:cNvPr id="18440" name="Text Box 8"/>
          <p:cNvSpPr txBox="1">
            <a:spLocks noChangeArrowheads="1"/>
          </p:cNvSpPr>
          <p:nvPr/>
        </p:nvSpPr>
        <p:spPr bwMode="auto">
          <a:xfrm>
            <a:off x="2514600" y="2057401"/>
            <a:ext cx="7672388" cy="2563813"/>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50000"/>
              </a:lnSpc>
              <a:buFontTx/>
              <a:buChar char="•"/>
            </a:pPr>
            <a:r>
              <a:rPr lang="en-US" altLang="en-US" sz="3600" b="1" dirty="0">
                <a:solidFill>
                  <a:schemeClr val="bg1"/>
                </a:solidFill>
              </a:rPr>
              <a:t> See how </a:t>
            </a:r>
            <a:r>
              <a:rPr lang="en-US" altLang="en-US" sz="3600" b="1" i="1" dirty="0">
                <a:solidFill>
                  <a:schemeClr val="bg1"/>
                </a:solidFill>
              </a:rPr>
              <a:t>great</a:t>
            </a:r>
            <a:r>
              <a:rPr lang="en-US" altLang="en-US" sz="3600" b="1" dirty="0">
                <a:solidFill>
                  <a:schemeClr val="bg1"/>
                </a:solidFill>
              </a:rPr>
              <a:t> &amp; </a:t>
            </a:r>
            <a:r>
              <a:rPr lang="en-US" altLang="en-US" sz="3600" b="1" i="1" dirty="0">
                <a:solidFill>
                  <a:schemeClr val="bg1"/>
                </a:solidFill>
              </a:rPr>
              <a:t>wonderful</a:t>
            </a:r>
            <a:r>
              <a:rPr lang="en-US" altLang="en-US" sz="3600" b="1" dirty="0">
                <a:solidFill>
                  <a:schemeClr val="bg1"/>
                </a:solidFill>
              </a:rPr>
              <a:t> Heaven is</a:t>
            </a:r>
          </a:p>
          <a:p>
            <a:pPr algn="l">
              <a:lnSpc>
                <a:spcPct val="150000"/>
              </a:lnSpc>
              <a:buFontTx/>
              <a:buChar char="•"/>
            </a:pPr>
            <a:r>
              <a:rPr lang="en-US" altLang="en-US" sz="3600" b="1" dirty="0">
                <a:solidFill>
                  <a:schemeClr val="bg1"/>
                </a:solidFill>
              </a:rPr>
              <a:t> Make it </a:t>
            </a:r>
            <a:r>
              <a:rPr lang="en-US" altLang="en-US" sz="3600" b="1" i="1" dirty="0">
                <a:solidFill>
                  <a:schemeClr val="bg1"/>
                </a:solidFill>
              </a:rPr>
              <a:t>real</a:t>
            </a:r>
            <a:r>
              <a:rPr lang="en-US" altLang="en-US" sz="3600" b="1" dirty="0">
                <a:solidFill>
                  <a:schemeClr val="bg1"/>
                </a:solidFill>
              </a:rPr>
              <a:t> in our minds</a:t>
            </a:r>
          </a:p>
          <a:p>
            <a:pPr algn="l">
              <a:lnSpc>
                <a:spcPct val="150000"/>
              </a:lnSpc>
              <a:buFontTx/>
              <a:buChar char="•"/>
            </a:pPr>
            <a:r>
              <a:rPr lang="en-US" altLang="en-US" sz="3600" b="1" dirty="0">
                <a:solidFill>
                  <a:schemeClr val="bg1"/>
                </a:solidFill>
              </a:rPr>
              <a:t> Stir a greater desire to go</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440">
                                            <p:txEl>
                                              <p:pRg st="0" end="0"/>
                                            </p:txEl>
                                          </p:spTgt>
                                        </p:tgtEl>
                                        <p:attrNameLst>
                                          <p:attrName>style.visibility</p:attrName>
                                        </p:attrNameLst>
                                      </p:cBhvr>
                                      <p:to>
                                        <p:strVal val="visible"/>
                                      </p:to>
                                    </p:set>
                                    <p:anim calcmode="lin" valueType="num">
                                      <p:cBhvr additive="base">
                                        <p:cTn id="7" dur="500" fill="hold"/>
                                        <p:tgtEl>
                                          <p:spTgt spid="1844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44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440">
                                            <p:txEl>
                                              <p:pRg st="1" end="1"/>
                                            </p:txEl>
                                          </p:spTgt>
                                        </p:tgtEl>
                                        <p:attrNameLst>
                                          <p:attrName>style.visibility</p:attrName>
                                        </p:attrNameLst>
                                      </p:cBhvr>
                                      <p:to>
                                        <p:strVal val="visible"/>
                                      </p:to>
                                    </p:set>
                                    <p:anim calcmode="lin" valueType="num">
                                      <p:cBhvr additive="base">
                                        <p:cTn id="13" dur="500" fill="hold"/>
                                        <p:tgtEl>
                                          <p:spTgt spid="1844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44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440">
                                            <p:txEl>
                                              <p:pRg st="2" end="2"/>
                                            </p:txEl>
                                          </p:spTgt>
                                        </p:tgtEl>
                                        <p:attrNameLst>
                                          <p:attrName>style.visibility</p:attrName>
                                        </p:attrNameLst>
                                      </p:cBhvr>
                                      <p:to>
                                        <p:strVal val="visible"/>
                                      </p:to>
                                    </p:set>
                                    <p:anim calcmode="lin" valueType="num">
                                      <p:cBhvr additive="base">
                                        <p:cTn id="19" dur="500" fill="hold"/>
                                        <p:tgtEl>
                                          <p:spTgt spid="1844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44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0"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008000"/>
        </a:solidFill>
        <a:effectLst/>
      </p:bgPr>
    </p:bg>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2728860" y="457200"/>
            <a:ext cx="6734279" cy="769441"/>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400" u="sng" dirty="0">
                <a:solidFill>
                  <a:srgbClr val="FFFF00"/>
                </a:solidFill>
                <a:effectLst>
                  <a:outerShdw blurRad="38100" dist="38100" dir="2700000" algn="tl">
                    <a:srgbClr val="000000"/>
                  </a:outerShdw>
                </a:effectLst>
                <a:latin typeface="Cookie" pitchFamily="2" charset="0"/>
              </a:rPr>
              <a:t>Things I Know About Heaven</a:t>
            </a:r>
          </a:p>
        </p:txBody>
      </p:sp>
      <p:sp>
        <p:nvSpPr>
          <p:cNvPr id="36867" name="Text Box 3"/>
          <p:cNvSpPr txBox="1">
            <a:spLocks noChangeArrowheads="1"/>
          </p:cNvSpPr>
          <p:nvPr/>
        </p:nvSpPr>
        <p:spPr bwMode="auto">
          <a:xfrm>
            <a:off x="990600" y="1812926"/>
            <a:ext cx="10744200" cy="3316742"/>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eaLnBrk="0" fontAlgn="base" hangingPunct="0">
              <a:spcBef>
                <a:spcPct val="0"/>
              </a:spcBef>
              <a:spcAft>
                <a:spcPct val="0"/>
              </a:spcAft>
              <a:defRPr sz="2400">
                <a:solidFill>
                  <a:schemeClr val="tx1"/>
                </a:solidFill>
                <a:latin typeface="Times New Roman" panose="02020603050405020304" pitchFamily="18" charset="0"/>
              </a:defRPr>
            </a:lvl6pPr>
            <a:lvl7pPr marL="3200400" indent="-457200" eaLnBrk="0" fontAlgn="base" hangingPunct="0">
              <a:spcBef>
                <a:spcPct val="0"/>
              </a:spcBef>
              <a:spcAft>
                <a:spcPct val="0"/>
              </a:spcAft>
              <a:defRPr sz="2400">
                <a:solidFill>
                  <a:schemeClr val="tx1"/>
                </a:solidFill>
                <a:latin typeface="Times New Roman" panose="02020603050405020304" pitchFamily="18" charset="0"/>
              </a:defRPr>
            </a:lvl7pPr>
            <a:lvl8pPr marL="3657600" indent="-457200" eaLnBrk="0" fontAlgn="base" hangingPunct="0">
              <a:spcBef>
                <a:spcPct val="0"/>
              </a:spcBef>
              <a:spcAft>
                <a:spcPct val="0"/>
              </a:spcAft>
              <a:defRPr sz="2400">
                <a:solidFill>
                  <a:schemeClr val="tx1"/>
                </a:solidFill>
                <a:latin typeface="Times New Roman" panose="02020603050405020304" pitchFamily="18" charset="0"/>
              </a:defRPr>
            </a:lvl8pPr>
            <a:lvl9pPr marL="4114800" indent="-4572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50000"/>
              </a:lnSpc>
              <a:buFontTx/>
              <a:buAutoNum type="arabicPeriod"/>
            </a:pPr>
            <a:r>
              <a:rPr lang="en-US" altLang="en-US" sz="3600" b="1" dirty="0">
                <a:solidFill>
                  <a:schemeClr val="bg1"/>
                </a:solidFill>
                <a:effectLst>
                  <a:outerShdw blurRad="38100" dist="38100" dir="2700000" algn="tl">
                    <a:srgbClr val="000000">
                      <a:alpha val="43137"/>
                    </a:srgbClr>
                  </a:outerShdw>
                </a:effectLst>
              </a:rPr>
              <a:t>It is a real place (John 14:3)</a:t>
            </a:r>
          </a:p>
          <a:p>
            <a:pPr>
              <a:lnSpc>
                <a:spcPct val="150000"/>
              </a:lnSpc>
              <a:buFontTx/>
              <a:buAutoNum type="arabicPeriod"/>
            </a:pPr>
            <a:r>
              <a:rPr lang="en-US" altLang="en-US" sz="3600" b="1" dirty="0">
                <a:solidFill>
                  <a:schemeClr val="bg1"/>
                </a:solidFill>
                <a:effectLst>
                  <a:outerShdw blurRad="38100" dist="38100" dir="2700000" algn="tl">
                    <a:srgbClr val="000000">
                      <a:alpha val="43137"/>
                    </a:srgbClr>
                  </a:outerShdw>
                </a:effectLst>
              </a:rPr>
              <a:t>We will be like Christ (1 John 3:2)</a:t>
            </a:r>
          </a:p>
          <a:p>
            <a:pPr>
              <a:lnSpc>
                <a:spcPct val="150000"/>
              </a:lnSpc>
              <a:buFontTx/>
              <a:buAutoNum type="arabicPeriod"/>
            </a:pPr>
            <a:r>
              <a:rPr lang="en-US" altLang="en-US" sz="3600" b="1" dirty="0">
                <a:solidFill>
                  <a:schemeClr val="bg1"/>
                </a:solidFill>
                <a:effectLst>
                  <a:outerShdw blurRad="38100" dist="38100" dir="2700000" algn="tl">
                    <a:srgbClr val="000000">
                      <a:alpha val="43137"/>
                    </a:srgbClr>
                  </a:outerShdw>
                </a:effectLst>
              </a:rPr>
              <a:t> Our bodies will be changed (1 Cor. 15:50-54)</a:t>
            </a:r>
          </a:p>
          <a:p>
            <a:pPr>
              <a:lnSpc>
                <a:spcPct val="150000"/>
              </a:lnSpc>
              <a:buFontTx/>
              <a:buAutoNum type="arabicPeriod"/>
            </a:pPr>
            <a:r>
              <a:rPr lang="en-US" altLang="en-US" sz="3600" b="1" dirty="0">
                <a:solidFill>
                  <a:schemeClr val="bg1"/>
                </a:solidFill>
                <a:effectLst>
                  <a:outerShdw blurRad="38100" dist="38100" dir="2700000" algn="tl">
                    <a:srgbClr val="000000">
                      <a:alpha val="43137"/>
                    </a:srgbClr>
                  </a:outerShdw>
                </a:effectLst>
              </a:rPr>
              <a:t> We will be conscious (Luke 16:19-31)</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 calcmode="lin" valueType="num">
                                      <p:cBhvr additive="base">
                                        <p:cTn id="7" dur="500"/>
                                        <p:tgtEl>
                                          <p:spTgt spid="36867">
                                            <p:txEl>
                                              <p:pRg st="0" end="0"/>
                                            </p:txEl>
                                          </p:spTgt>
                                        </p:tgtEl>
                                        <p:attrNameLst>
                                          <p:attrName>ppt_y</p:attrName>
                                        </p:attrNameLst>
                                      </p:cBhvr>
                                      <p:tavLst>
                                        <p:tav tm="0">
                                          <p:val>
                                            <p:strVal val="#ppt_y-#ppt_h*1.125000"/>
                                          </p:val>
                                        </p:tav>
                                        <p:tav tm="100000">
                                          <p:val>
                                            <p:strVal val="#ppt_y"/>
                                          </p:val>
                                        </p:tav>
                                      </p:tavLst>
                                    </p:anim>
                                    <p:animEffect transition="in" filter="wipe(down)">
                                      <p:cBhvr>
                                        <p:cTn id="8" dur="500"/>
                                        <p:tgtEl>
                                          <p:spTgt spid="36867">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36867">
                                            <p:txEl>
                                              <p:pRg st="1" end="1"/>
                                            </p:txEl>
                                          </p:spTgt>
                                        </p:tgtEl>
                                        <p:attrNameLst>
                                          <p:attrName>style.visibility</p:attrName>
                                        </p:attrNameLst>
                                      </p:cBhvr>
                                      <p:to>
                                        <p:strVal val="visible"/>
                                      </p:to>
                                    </p:set>
                                    <p:anim calcmode="lin" valueType="num">
                                      <p:cBhvr additive="base">
                                        <p:cTn id="13" dur="500"/>
                                        <p:tgtEl>
                                          <p:spTgt spid="36867">
                                            <p:txEl>
                                              <p:pRg st="1" end="1"/>
                                            </p:txEl>
                                          </p:spTgt>
                                        </p:tgtEl>
                                        <p:attrNameLst>
                                          <p:attrName>ppt_y</p:attrName>
                                        </p:attrNameLst>
                                      </p:cBhvr>
                                      <p:tavLst>
                                        <p:tav tm="0">
                                          <p:val>
                                            <p:strVal val="#ppt_y-#ppt_h*1.125000"/>
                                          </p:val>
                                        </p:tav>
                                        <p:tav tm="100000">
                                          <p:val>
                                            <p:strVal val="#ppt_y"/>
                                          </p:val>
                                        </p:tav>
                                      </p:tavLst>
                                    </p:anim>
                                    <p:animEffect transition="in" filter="wipe(down)">
                                      <p:cBhvr>
                                        <p:cTn id="14" dur="500"/>
                                        <p:tgtEl>
                                          <p:spTgt spid="36867">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36867">
                                            <p:txEl>
                                              <p:pRg st="2" end="2"/>
                                            </p:txEl>
                                          </p:spTgt>
                                        </p:tgtEl>
                                        <p:attrNameLst>
                                          <p:attrName>style.visibility</p:attrName>
                                        </p:attrNameLst>
                                      </p:cBhvr>
                                      <p:to>
                                        <p:strVal val="visible"/>
                                      </p:to>
                                    </p:set>
                                    <p:anim calcmode="lin" valueType="num">
                                      <p:cBhvr additive="base">
                                        <p:cTn id="19" dur="500"/>
                                        <p:tgtEl>
                                          <p:spTgt spid="36867">
                                            <p:txEl>
                                              <p:pRg st="2" end="2"/>
                                            </p:txEl>
                                          </p:spTgt>
                                        </p:tgtEl>
                                        <p:attrNameLst>
                                          <p:attrName>ppt_y</p:attrName>
                                        </p:attrNameLst>
                                      </p:cBhvr>
                                      <p:tavLst>
                                        <p:tav tm="0">
                                          <p:val>
                                            <p:strVal val="#ppt_y-#ppt_h*1.125000"/>
                                          </p:val>
                                        </p:tav>
                                        <p:tav tm="100000">
                                          <p:val>
                                            <p:strVal val="#ppt_y"/>
                                          </p:val>
                                        </p:tav>
                                      </p:tavLst>
                                    </p:anim>
                                    <p:animEffect transition="in" filter="wipe(down)">
                                      <p:cBhvr>
                                        <p:cTn id="20" dur="500"/>
                                        <p:tgtEl>
                                          <p:spTgt spid="36867">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1" fill="hold" grpId="0" nodeType="clickEffect">
                                  <p:stCondLst>
                                    <p:cond delay="0"/>
                                  </p:stCondLst>
                                  <p:childTnLst>
                                    <p:set>
                                      <p:cBhvr>
                                        <p:cTn id="24" dur="1" fill="hold">
                                          <p:stCondLst>
                                            <p:cond delay="0"/>
                                          </p:stCondLst>
                                        </p:cTn>
                                        <p:tgtEl>
                                          <p:spTgt spid="36867">
                                            <p:txEl>
                                              <p:pRg st="3" end="3"/>
                                            </p:txEl>
                                          </p:spTgt>
                                        </p:tgtEl>
                                        <p:attrNameLst>
                                          <p:attrName>style.visibility</p:attrName>
                                        </p:attrNameLst>
                                      </p:cBhvr>
                                      <p:to>
                                        <p:strVal val="visible"/>
                                      </p:to>
                                    </p:set>
                                    <p:anim calcmode="lin" valueType="num">
                                      <p:cBhvr additive="base">
                                        <p:cTn id="25" dur="500"/>
                                        <p:tgtEl>
                                          <p:spTgt spid="36867">
                                            <p:txEl>
                                              <p:pRg st="3" end="3"/>
                                            </p:txEl>
                                          </p:spTgt>
                                        </p:tgtEl>
                                        <p:attrNameLst>
                                          <p:attrName>ppt_y</p:attrName>
                                        </p:attrNameLst>
                                      </p:cBhvr>
                                      <p:tavLst>
                                        <p:tav tm="0">
                                          <p:val>
                                            <p:strVal val="#ppt_y-#ppt_h*1.125000"/>
                                          </p:val>
                                        </p:tav>
                                        <p:tav tm="100000">
                                          <p:val>
                                            <p:strVal val="#ppt_y"/>
                                          </p:val>
                                        </p:tav>
                                      </p:tavLst>
                                    </p:anim>
                                    <p:animEffect transition="in" filter="wipe(down)">
                                      <p:cBhvr>
                                        <p:cTn id="26" dur="500"/>
                                        <p:tgtEl>
                                          <p:spTgt spid="368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2" name="Object 4"/>
          <p:cNvGraphicFramePr>
            <a:graphicFrameLocks noChangeAspect="1"/>
          </p:cNvGraphicFramePr>
          <p:nvPr/>
        </p:nvGraphicFramePr>
        <p:xfrm>
          <a:off x="5443" y="0"/>
          <a:ext cx="12192000" cy="6858000"/>
        </p:xfrm>
        <a:graphic>
          <a:graphicData uri="http://schemas.openxmlformats.org/presentationml/2006/ole">
            <mc:AlternateContent xmlns:mc="http://schemas.openxmlformats.org/markup-compatibility/2006">
              <mc:Choice xmlns:v="urn:schemas-microsoft-com:vml" Requires="v">
                <p:oleObj name="Clip" r:id="rId2" imgW="3485714" imgH="4695238" progId="MS_ClipArt_Gallery.2">
                  <p:embed/>
                </p:oleObj>
              </mc:Choice>
              <mc:Fallback>
                <p:oleObj name="Clip" r:id="rId2" imgW="3485714" imgH="4695238" progId="MS_ClipArt_Gallery.2">
                  <p:embed/>
                  <p:pic>
                    <p:nvPicPr>
                      <p:cNvPr id="12292"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3" y="0"/>
                        <a:ext cx="12192000" cy="6858000"/>
                      </a:xfrm>
                      <a:prstGeom prst="rect">
                        <a:avLst/>
                      </a:prstGeom>
                      <a:noFill/>
                      <a:ln>
                        <a:noFill/>
                      </a:ln>
                      <a:effectLst/>
                    </p:spPr>
                  </p:pic>
                </p:oleObj>
              </mc:Fallback>
            </mc:AlternateContent>
          </a:graphicData>
        </a:graphic>
      </p:graphicFrame>
      <p:sp>
        <p:nvSpPr>
          <p:cNvPr id="12291" name="Text Box 3"/>
          <p:cNvSpPr txBox="1">
            <a:spLocks noChangeArrowheads="1"/>
          </p:cNvSpPr>
          <p:nvPr/>
        </p:nvSpPr>
        <p:spPr bwMode="auto">
          <a:xfrm>
            <a:off x="1427092" y="2133600"/>
            <a:ext cx="8957901" cy="775405"/>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857250" indent="-857250">
              <a:lnSpc>
                <a:spcPts val="5700"/>
              </a:lnSpc>
              <a:buFont typeface="+mj-lt"/>
              <a:buAutoNum type="romanUcPeriod"/>
            </a:pPr>
            <a:r>
              <a:rPr lang="en-US" altLang="en-US" sz="4400" dirty="0">
                <a:solidFill>
                  <a:srgbClr val="000000"/>
                </a:solidFill>
                <a:effectLst>
                  <a:outerShdw blurRad="38100" dist="38100" dir="2700000" algn="tl">
                    <a:srgbClr val="FFFFFF"/>
                  </a:outerShdw>
                </a:effectLst>
                <a:latin typeface="ADLaM Display" panose="02010000000000000000" pitchFamily="2" charset="0"/>
                <a:ea typeface="ADLaM Display" panose="02010000000000000000" pitchFamily="2" charset="0"/>
                <a:cs typeface="ADLaM Display" panose="02010000000000000000" pitchFamily="2" charset="0"/>
              </a:rPr>
              <a:t>Types &amp; Analogies of Heaven</a:t>
            </a:r>
          </a:p>
        </p:txBody>
      </p:sp>
      <p:sp>
        <p:nvSpPr>
          <p:cNvPr id="2" name="AutoShape 10">
            <a:extLst>
              <a:ext uri="{FF2B5EF4-FFF2-40B4-BE49-F238E27FC236}">
                <a16:creationId xmlns:a16="http://schemas.microsoft.com/office/drawing/2014/main" id="{FBBC9A8F-7546-F8B6-D584-28CC1FF07277}"/>
              </a:ext>
            </a:extLst>
          </p:cNvPr>
          <p:cNvSpPr>
            <a:spLocks noChangeArrowheads="1"/>
          </p:cNvSpPr>
          <p:nvPr/>
        </p:nvSpPr>
        <p:spPr bwMode="auto">
          <a:xfrm>
            <a:off x="2890043" y="76200"/>
            <a:ext cx="6411913" cy="1981200"/>
          </a:xfrm>
          <a:prstGeom prst="bevel">
            <a:avLst>
              <a:gd name="adj" fmla="val 9028"/>
            </a:avLst>
          </a:prstGeom>
          <a:solidFill>
            <a:srgbClr val="3333CC"/>
          </a:solidFill>
          <a:ln w="38100">
            <a:solidFill>
              <a:srgbClr val="FFFF99"/>
            </a:solidFill>
            <a:miter lim="800000"/>
            <a:headEnd/>
            <a:tailEnd/>
          </a:ln>
          <a:effectLst>
            <a:softEdge rad="127000"/>
          </a:effectLst>
        </p:spPr>
        <p:txBody>
          <a:bodyPr wrap="none" anchor="ctr"/>
          <a:lstStyle/>
          <a:p>
            <a:pPr algn="ctr"/>
            <a:r>
              <a:rPr lang="en-US" altLang="en-US" sz="11000" dirty="0">
                <a:solidFill>
                  <a:srgbClr val="FFFF66"/>
                </a:solidFill>
                <a:effectLst>
                  <a:outerShdw blurRad="38100" dist="38100" dir="2700000" algn="tl">
                    <a:srgbClr val="000000"/>
                  </a:outerShdw>
                </a:effectLst>
                <a:latin typeface="ADLaM Display" panose="02010000000000000000" pitchFamily="2" charset="0"/>
                <a:ea typeface="ADLaM Display" panose="02010000000000000000" pitchFamily="2" charset="0"/>
                <a:cs typeface="ADLaM Display" panose="02010000000000000000" pitchFamily="2" charset="0"/>
              </a:rPr>
              <a:t>Heaven</a:t>
            </a:r>
          </a:p>
        </p:txBody>
      </p:sp>
    </p:spTree>
    <p:extLst>
      <p:ext uri="{BB962C8B-B14F-4D97-AF65-F5344CB8AC3E}">
        <p14:creationId xmlns:p14="http://schemas.microsoft.com/office/powerpoint/2010/main" val="22993279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grpSp>
        <p:nvGrpSpPr>
          <p:cNvPr id="20482" name="Group 2"/>
          <p:cNvGrpSpPr>
            <a:grpSpLocks/>
          </p:cNvGrpSpPr>
          <p:nvPr/>
        </p:nvGrpSpPr>
        <p:grpSpPr bwMode="auto">
          <a:xfrm>
            <a:off x="304800" y="76200"/>
            <a:ext cx="11658600" cy="6629400"/>
            <a:chOff x="240" y="192"/>
            <a:chExt cx="5232" cy="3840"/>
          </a:xfrm>
        </p:grpSpPr>
        <p:sp>
          <p:nvSpPr>
            <p:cNvPr id="20483" name="Rectangle 3"/>
            <p:cNvSpPr>
              <a:spLocks noChangeArrowheads="1"/>
            </p:cNvSpPr>
            <p:nvPr/>
          </p:nvSpPr>
          <p:spPr bwMode="auto">
            <a:xfrm>
              <a:off x="432" y="384"/>
              <a:ext cx="4848" cy="3504"/>
            </a:xfrm>
            <a:prstGeom prst="rect">
              <a:avLst/>
            </a:prstGeom>
            <a:solidFill>
              <a:srgbClr val="FFFF66"/>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484" name="Oval 4"/>
            <p:cNvSpPr>
              <a:spLocks noChangeArrowheads="1"/>
            </p:cNvSpPr>
            <p:nvPr/>
          </p:nvSpPr>
          <p:spPr bwMode="auto">
            <a:xfrm>
              <a:off x="240" y="192"/>
              <a:ext cx="5232" cy="3840"/>
            </a:xfrm>
            <a:prstGeom prst="ellipse">
              <a:avLst/>
            </a:prstGeom>
            <a:solidFill>
              <a:schemeClr val="hlink"/>
            </a:soli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0485" name="Text Box 5"/>
          <p:cNvSpPr txBox="1">
            <a:spLocks noChangeArrowheads="1"/>
          </p:cNvSpPr>
          <p:nvPr/>
        </p:nvSpPr>
        <p:spPr bwMode="auto">
          <a:xfrm>
            <a:off x="3634297" y="831682"/>
            <a:ext cx="4950394" cy="1446550"/>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ltLang="en-US" sz="4800" b="1" dirty="0">
                <a:solidFill>
                  <a:srgbClr val="FFFF00"/>
                </a:solidFill>
                <a:effectLst>
                  <a:outerShdw blurRad="38100" dist="38100" dir="2700000" algn="tl">
                    <a:srgbClr val="000000">
                      <a:alpha val="43137"/>
                    </a:srgbClr>
                  </a:outerShdw>
                </a:effectLst>
                <a:latin typeface="Comic Sans MS" panose="030F0702030302020204" pitchFamily="66" charset="0"/>
              </a:rPr>
              <a:t>Eden</a:t>
            </a:r>
          </a:p>
          <a:p>
            <a:pPr algn="ctr"/>
            <a:r>
              <a:rPr lang="en-US" altLang="en-US" sz="4000" b="1" i="1" dirty="0">
                <a:solidFill>
                  <a:schemeClr val="accent1">
                    <a:lumMod val="20000"/>
                    <a:lumOff val="80000"/>
                  </a:schemeClr>
                </a:solidFill>
                <a:latin typeface="Comic Sans MS" panose="030F0702030302020204" pitchFamily="66" charset="0"/>
              </a:rPr>
              <a:t>(Rev. 22:1-5; 2:7)</a:t>
            </a:r>
          </a:p>
        </p:txBody>
      </p:sp>
      <p:graphicFrame>
        <p:nvGraphicFramePr>
          <p:cNvPr id="20486" name="Object 6"/>
          <p:cNvGraphicFramePr>
            <a:graphicFrameLocks noChangeAspect="1"/>
          </p:cNvGraphicFramePr>
          <p:nvPr>
            <p:extLst>
              <p:ext uri="{D42A27DB-BD31-4B8C-83A1-F6EECF244321}">
                <p14:modId xmlns:p14="http://schemas.microsoft.com/office/powerpoint/2010/main" val="2842912840"/>
              </p:ext>
            </p:extLst>
          </p:nvPr>
        </p:nvGraphicFramePr>
        <p:xfrm>
          <a:off x="732640" y="2438400"/>
          <a:ext cx="5296686" cy="3451217"/>
        </p:xfrm>
        <a:graphic>
          <a:graphicData uri="http://schemas.openxmlformats.org/presentationml/2006/ole">
            <mc:AlternateContent xmlns:mc="http://schemas.openxmlformats.org/markup-compatibility/2006">
              <mc:Choice xmlns:v="urn:schemas-microsoft-com:vml" Requires="v">
                <p:oleObj name="Drawing" r:id="rId2" imgW="2514600" imgH="1638360" progId="WPDraw30.Drawing">
                  <p:embed/>
                </p:oleObj>
              </mc:Choice>
              <mc:Fallback>
                <p:oleObj name="Drawing" r:id="rId2" imgW="2514600" imgH="1638360" progId="WPDraw30.Drawing">
                  <p:embed/>
                  <p:pic>
                    <p:nvPicPr>
                      <p:cNvPr id="0"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640" y="2438400"/>
                        <a:ext cx="5296686" cy="3451217"/>
                      </a:xfrm>
                      <a:prstGeom prst="rect">
                        <a:avLst/>
                      </a:prstGeom>
                      <a:noFill/>
                      <a:ln>
                        <a:noFill/>
                      </a:ln>
                      <a:effectLst/>
                    </p:spPr>
                  </p:pic>
                </p:oleObj>
              </mc:Fallback>
            </mc:AlternateContent>
          </a:graphicData>
        </a:graphic>
      </p:graphicFrame>
      <p:sp>
        <p:nvSpPr>
          <p:cNvPr id="20488" name="Text Box 8"/>
          <p:cNvSpPr txBox="1">
            <a:spLocks noChangeArrowheads="1"/>
          </p:cNvSpPr>
          <p:nvPr/>
        </p:nvSpPr>
        <p:spPr bwMode="auto">
          <a:xfrm>
            <a:off x="6162677" y="2517156"/>
            <a:ext cx="4541628" cy="2893100"/>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30000"/>
              </a:lnSpc>
              <a:buFontTx/>
              <a:buChar char="•"/>
            </a:pPr>
            <a:r>
              <a:rPr lang="en-US" altLang="en-US" sz="2800" b="1" dirty="0">
                <a:solidFill>
                  <a:schemeClr val="bg1"/>
                </a:solidFill>
                <a:latin typeface="Arial" panose="020B0604020202020204" pitchFamily="34" charset="0"/>
              </a:rPr>
              <a:t> Sinless / Holiness</a:t>
            </a:r>
          </a:p>
          <a:p>
            <a:pPr algn="l">
              <a:lnSpc>
                <a:spcPct val="130000"/>
              </a:lnSpc>
              <a:buFontTx/>
              <a:buChar char="•"/>
            </a:pPr>
            <a:r>
              <a:rPr lang="en-US" altLang="en-US" sz="2800" b="1" dirty="0">
                <a:solidFill>
                  <a:schemeClr val="bg1"/>
                </a:solidFill>
                <a:latin typeface="Arial" panose="020B0604020202020204" pitchFamily="34" charset="0"/>
              </a:rPr>
              <a:t> Beauty / Splendor</a:t>
            </a:r>
          </a:p>
          <a:p>
            <a:pPr algn="l">
              <a:lnSpc>
                <a:spcPct val="130000"/>
              </a:lnSpc>
              <a:buFontTx/>
              <a:buChar char="•"/>
            </a:pPr>
            <a:r>
              <a:rPr lang="en-US" altLang="en-US" sz="2800" b="1" dirty="0">
                <a:solidFill>
                  <a:schemeClr val="bg1"/>
                </a:solidFill>
                <a:latin typeface="Arial" panose="020B0604020202020204" pitchFamily="34" charset="0"/>
              </a:rPr>
              <a:t> Paradise</a:t>
            </a:r>
          </a:p>
          <a:p>
            <a:pPr algn="l">
              <a:lnSpc>
                <a:spcPct val="130000"/>
              </a:lnSpc>
              <a:buFontTx/>
              <a:buChar char="•"/>
            </a:pPr>
            <a:r>
              <a:rPr lang="en-US" altLang="en-US" sz="2800" b="1" dirty="0">
                <a:solidFill>
                  <a:schemeClr val="bg1"/>
                </a:solidFill>
                <a:latin typeface="Arial" panose="020B0604020202020204" pitchFamily="34" charset="0"/>
              </a:rPr>
              <a:t> Lost in Eden – Gained…</a:t>
            </a:r>
          </a:p>
          <a:p>
            <a:pPr algn="l">
              <a:lnSpc>
                <a:spcPct val="130000"/>
              </a:lnSpc>
              <a:buFontTx/>
              <a:buChar char="•"/>
            </a:pPr>
            <a:r>
              <a:rPr lang="en-US" altLang="en-US" sz="2800" b="1" dirty="0">
                <a:solidFill>
                  <a:schemeClr val="bg1"/>
                </a:solidFill>
                <a:latin typeface="Arial" panose="020B0604020202020204" pitchFamily="34" charset="0"/>
              </a:rPr>
              <a:t> All provisions supplied</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488">
                                            <p:txEl>
                                              <p:pRg st="0" end="0"/>
                                            </p:txEl>
                                          </p:spTgt>
                                        </p:tgtEl>
                                        <p:attrNameLst>
                                          <p:attrName>style.visibility</p:attrName>
                                        </p:attrNameLst>
                                      </p:cBhvr>
                                      <p:to>
                                        <p:strVal val="visible"/>
                                      </p:to>
                                    </p:set>
                                    <p:anim calcmode="lin" valueType="num">
                                      <p:cBhvr additive="base">
                                        <p:cTn id="7" dur="500" fill="hold"/>
                                        <p:tgtEl>
                                          <p:spTgt spid="2048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048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488">
                                            <p:txEl>
                                              <p:pRg st="1" end="1"/>
                                            </p:txEl>
                                          </p:spTgt>
                                        </p:tgtEl>
                                        <p:attrNameLst>
                                          <p:attrName>style.visibility</p:attrName>
                                        </p:attrNameLst>
                                      </p:cBhvr>
                                      <p:to>
                                        <p:strVal val="visible"/>
                                      </p:to>
                                    </p:set>
                                    <p:anim calcmode="lin" valueType="num">
                                      <p:cBhvr additive="base">
                                        <p:cTn id="13" dur="500" fill="hold"/>
                                        <p:tgtEl>
                                          <p:spTgt spid="20488">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048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0488">
                                            <p:txEl>
                                              <p:pRg st="2" end="2"/>
                                            </p:txEl>
                                          </p:spTgt>
                                        </p:tgtEl>
                                        <p:attrNameLst>
                                          <p:attrName>style.visibility</p:attrName>
                                        </p:attrNameLst>
                                      </p:cBhvr>
                                      <p:to>
                                        <p:strVal val="visible"/>
                                      </p:to>
                                    </p:set>
                                    <p:anim calcmode="lin" valueType="num">
                                      <p:cBhvr additive="base">
                                        <p:cTn id="19" dur="500" fill="hold"/>
                                        <p:tgtEl>
                                          <p:spTgt spid="20488">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048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488">
                                            <p:txEl>
                                              <p:pRg st="3" end="3"/>
                                            </p:txEl>
                                          </p:spTgt>
                                        </p:tgtEl>
                                        <p:attrNameLst>
                                          <p:attrName>style.visibility</p:attrName>
                                        </p:attrNameLst>
                                      </p:cBhvr>
                                      <p:to>
                                        <p:strVal val="visible"/>
                                      </p:to>
                                    </p:set>
                                    <p:anim calcmode="lin" valueType="num">
                                      <p:cBhvr additive="base">
                                        <p:cTn id="25" dur="500" fill="hold"/>
                                        <p:tgtEl>
                                          <p:spTgt spid="20488">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0488">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0488">
                                            <p:txEl>
                                              <p:pRg st="4" end="4"/>
                                            </p:txEl>
                                          </p:spTgt>
                                        </p:tgtEl>
                                        <p:attrNameLst>
                                          <p:attrName>style.visibility</p:attrName>
                                        </p:attrNameLst>
                                      </p:cBhvr>
                                      <p:to>
                                        <p:strVal val="visible"/>
                                      </p:to>
                                    </p:set>
                                    <p:anim calcmode="lin" valueType="num">
                                      <p:cBhvr additive="base">
                                        <p:cTn id="31" dur="500" fill="hold"/>
                                        <p:tgtEl>
                                          <p:spTgt spid="20488">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0488">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8"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grpSp>
        <p:nvGrpSpPr>
          <p:cNvPr id="25602" name="Group 2"/>
          <p:cNvGrpSpPr>
            <a:grpSpLocks/>
          </p:cNvGrpSpPr>
          <p:nvPr/>
        </p:nvGrpSpPr>
        <p:grpSpPr bwMode="auto">
          <a:xfrm>
            <a:off x="304800" y="0"/>
            <a:ext cx="11734800" cy="6858000"/>
            <a:chOff x="240" y="192"/>
            <a:chExt cx="5232" cy="3840"/>
          </a:xfrm>
        </p:grpSpPr>
        <p:sp>
          <p:nvSpPr>
            <p:cNvPr id="25603" name="Rectangle 3"/>
            <p:cNvSpPr>
              <a:spLocks noChangeArrowheads="1"/>
            </p:cNvSpPr>
            <p:nvPr/>
          </p:nvSpPr>
          <p:spPr bwMode="auto">
            <a:xfrm>
              <a:off x="432" y="384"/>
              <a:ext cx="4848" cy="3504"/>
            </a:xfrm>
            <a:prstGeom prst="rect">
              <a:avLst/>
            </a:prstGeom>
            <a:solidFill>
              <a:srgbClr val="FFFF66"/>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p>
          </p:txBody>
        </p:sp>
        <p:sp>
          <p:nvSpPr>
            <p:cNvPr id="25604" name="Oval 4"/>
            <p:cNvSpPr>
              <a:spLocks noChangeArrowheads="1"/>
            </p:cNvSpPr>
            <p:nvPr/>
          </p:nvSpPr>
          <p:spPr bwMode="auto">
            <a:xfrm>
              <a:off x="240" y="192"/>
              <a:ext cx="5232" cy="3840"/>
            </a:xfrm>
            <a:prstGeom prst="ellipse">
              <a:avLst/>
            </a:prstGeom>
            <a:solidFill>
              <a:schemeClr val="hlink"/>
            </a:soli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p>
          </p:txBody>
        </p:sp>
      </p:grpSp>
      <p:sp>
        <p:nvSpPr>
          <p:cNvPr id="25605" name="Text Box 5"/>
          <p:cNvSpPr txBox="1">
            <a:spLocks noChangeArrowheads="1"/>
          </p:cNvSpPr>
          <p:nvPr/>
        </p:nvSpPr>
        <p:spPr bwMode="auto">
          <a:xfrm>
            <a:off x="3182111" y="755482"/>
            <a:ext cx="2929007" cy="1446550"/>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ltLang="en-US" sz="4800" b="1" dirty="0">
                <a:solidFill>
                  <a:srgbClr val="FFFF00"/>
                </a:solidFill>
                <a:effectLst>
                  <a:outerShdw blurRad="38100" dist="38100" dir="2700000" algn="tl">
                    <a:srgbClr val="000000">
                      <a:alpha val="43137"/>
                    </a:srgbClr>
                  </a:outerShdw>
                </a:effectLst>
                <a:latin typeface="Comic Sans MS" panose="030F0702030302020204" pitchFamily="66" charset="0"/>
              </a:rPr>
              <a:t>Canaan</a:t>
            </a:r>
          </a:p>
          <a:p>
            <a:pPr algn="ctr"/>
            <a:r>
              <a:rPr lang="en-US" altLang="en-US" sz="4000" b="1" i="1" dirty="0">
                <a:solidFill>
                  <a:schemeClr val="accent1">
                    <a:lumMod val="20000"/>
                    <a:lumOff val="80000"/>
                  </a:schemeClr>
                </a:solidFill>
                <a:latin typeface="Comic Sans MS" panose="030F0702030302020204" pitchFamily="66" charset="0"/>
              </a:rPr>
              <a:t>(Heb. 3-4)</a:t>
            </a:r>
          </a:p>
        </p:txBody>
      </p:sp>
      <p:graphicFrame>
        <p:nvGraphicFramePr>
          <p:cNvPr id="25606" name="Object 6"/>
          <p:cNvGraphicFramePr>
            <a:graphicFrameLocks noChangeAspect="1"/>
          </p:cNvGraphicFramePr>
          <p:nvPr>
            <p:extLst>
              <p:ext uri="{D42A27DB-BD31-4B8C-83A1-F6EECF244321}">
                <p14:modId xmlns:p14="http://schemas.microsoft.com/office/powerpoint/2010/main" val="2389116466"/>
              </p:ext>
            </p:extLst>
          </p:nvPr>
        </p:nvGraphicFramePr>
        <p:xfrm>
          <a:off x="6553201" y="609600"/>
          <a:ext cx="3814806" cy="5905500"/>
        </p:xfrm>
        <a:graphic>
          <a:graphicData uri="http://schemas.openxmlformats.org/presentationml/2006/ole">
            <mc:AlternateContent xmlns:mc="http://schemas.openxmlformats.org/markup-compatibility/2006">
              <mc:Choice xmlns:v="urn:schemas-microsoft-com:vml" Requires="v">
                <p:oleObj name="Drawing" r:id="rId2" imgW="1895400" imgH="2933640" progId="WPDraw30.Drawing">
                  <p:embed/>
                </p:oleObj>
              </mc:Choice>
              <mc:Fallback>
                <p:oleObj name="Drawing" r:id="rId2" imgW="1895400" imgH="2933640" progId="WPDraw30.Drawing">
                  <p:embed/>
                  <p:pic>
                    <p:nvPicPr>
                      <p:cNvPr id="0"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1" y="609600"/>
                        <a:ext cx="3814806" cy="5905500"/>
                      </a:xfrm>
                      <a:prstGeom prst="rect">
                        <a:avLst/>
                      </a:prstGeom>
                      <a:noFill/>
                      <a:ln>
                        <a:noFill/>
                      </a:ln>
                      <a:effectLst/>
                    </p:spPr>
                  </p:pic>
                </p:oleObj>
              </mc:Fallback>
            </mc:AlternateContent>
          </a:graphicData>
        </a:graphic>
      </p:graphicFrame>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7890" name="Line 2"/>
          <p:cNvSpPr>
            <a:spLocks noChangeShapeType="1"/>
          </p:cNvSpPr>
          <p:nvPr/>
        </p:nvSpPr>
        <p:spPr bwMode="auto">
          <a:xfrm>
            <a:off x="-76200" y="3276600"/>
            <a:ext cx="12268200" cy="0"/>
          </a:xfrm>
          <a:prstGeom prst="line">
            <a:avLst/>
          </a:prstGeom>
          <a:noFill/>
          <a:ln w="762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891" name="Line 3"/>
          <p:cNvSpPr>
            <a:spLocks noChangeShapeType="1"/>
          </p:cNvSpPr>
          <p:nvPr/>
        </p:nvSpPr>
        <p:spPr bwMode="auto">
          <a:xfrm>
            <a:off x="4648200" y="0"/>
            <a:ext cx="0" cy="685800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892" name="Line 4"/>
          <p:cNvSpPr>
            <a:spLocks noChangeShapeType="1"/>
          </p:cNvSpPr>
          <p:nvPr/>
        </p:nvSpPr>
        <p:spPr bwMode="auto">
          <a:xfrm>
            <a:off x="7620000" y="0"/>
            <a:ext cx="0" cy="685800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893" name="Text Box 5"/>
          <p:cNvSpPr txBox="1">
            <a:spLocks noChangeArrowheads="1"/>
          </p:cNvSpPr>
          <p:nvPr/>
        </p:nvSpPr>
        <p:spPr bwMode="auto">
          <a:xfrm>
            <a:off x="2057401" y="1143001"/>
            <a:ext cx="2417763" cy="1311275"/>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b="1" dirty="0">
                <a:solidFill>
                  <a:srgbClr val="A50021"/>
                </a:solidFill>
                <a:latin typeface="Tahoma" panose="020B0604030504040204" pitchFamily="34" charset="0"/>
              </a:rPr>
              <a:t>Bondage</a:t>
            </a:r>
          </a:p>
          <a:p>
            <a:r>
              <a:rPr lang="en-US" altLang="en-US" sz="4000" b="1" dirty="0">
                <a:latin typeface="Tahoma" panose="020B0604030504040204" pitchFamily="34" charset="0"/>
              </a:rPr>
              <a:t>(Egypt)</a:t>
            </a:r>
          </a:p>
        </p:txBody>
      </p:sp>
      <p:sp>
        <p:nvSpPr>
          <p:cNvPr id="37894" name="Text Box 6"/>
          <p:cNvSpPr txBox="1">
            <a:spLocks noChangeArrowheads="1"/>
          </p:cNvSpPr>
          <p:nvPr/>
        </p:nvSpPr>
        <p:spPr bwMode="auto">
          <a:xfrm>
            <a:off x="4765675" y="1219201"/>
            <a:ext cx="2808288" cy="1311275"/>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b="1" dirty="0">
                <a:solidFill>
                  <a:srgbClr val="A50021"/>
                </a:solidFill>
                <a:latin typeface="Tahoma" panose="020B0604030504040204" pitchFamily="34" charset="0"/>
              </a:rPr>
              <a:t>Wondered</a:t>
            </a:r>
          </a:p>
          <a:p>
            <a:r>
              <a:rPr lang="en-US" altLang="en-US" sz="4000" b="1" dirty="0">
                <a:latin typeface="Tahoma" panose="020B0604030504040204" pitchFamily="34" charset="0"/>
              </a:rPr>
              <a:t>(in wild.)</a:t>
            </a:r>
          </a:p>
        </p:txBody>
      </p:sp>
      <p:sp>
        <p:nvSpPr>
          <p:cNvPr id="37895" name="Text Box 7"/>
          <p:cNvSpPr txBox="1">
            <a:spLocks noChangeArrowheads="1"/>
          </p:cNvSpPr>
          <p:nvPr/>
        </p:nvSpPr>
        <p:spPr bwMode="auto">
          <a:xfrm>
            <a:off x="8077200" y="1219201"/>
            <a:ext cx="2089150" cy="1311275"/>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b="1" dirty="0">
                <a:solidFill>
                  <a:srgbClr val="A50021"/>
                </a:solidFill>
                <a:latin typeface="Tahoma" panose="020B0604030504040204" pitchFamily="34" charset="0"/>
              </a:rPr>
              <a:t>Canaan</a:t>
            </a:r>
          </a:p>
          <a:p>
            <a:r>
              <a:rPr lang="en-US" altLang="en-US" sz="4000" b="1" dirty="0">
                <a:latin typeface="Tahoma" panose="020B0604030504040204" pitchFamily="34" charset="0"/>
              </a:rPr>
              <a:t>(rest)</a:t>
            </a:r>
          </a:p>
        </p:txBody>
      </p:sp>
      <p:sp>
        <p:nvSpPr>
          <p:cNvPr id="37896" name="Text Box 8"/>
          <p:cNvSpPr txBox="1">
            <a:spLocks noChangeArrowheads="1"/>
          </p:cNvSpPr>
          <p:nvPr/>
        </p:nvSpPr>
        <p:spPr bwMode="auto">
          <a:xfrm>
            <a:off x="1981201" y="4114801"/>
            <a:ext cx="2417763" cy="1311275"/>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b="1" dirty="0">
                <a:solidFill>
                  <a:srgbClr val="A50021"/>
                </a:solidFill>
                <a:latin typeface="Tahoma" panose="020B0604030504040204" pitchFamily="34" charset="0"/>
              </a:rPr>
              <a:t>Bondage</a:t>
            </a:r>
          </a:p>
          <a:p>
            <a:r>
              <a:rPr lang="en-US" altLang="en-US" sz="4000" b="1" dirty="0">
                <a:latin typeface="Tahoma" panose="020B0604030504040204" pitchFamily="34" charset="0"/>
              </a:rPr>
              <a:t>(Sin)</a:t>
            </a:r>
          </a:p>
        </p:txBody>
      </p:sp>
      <p:sp>
        <p:nvSpPr>
          <p:cNvPr id="37897" name="Text Box 9"/>
          <p:cNvSpPr txBox="1">
            <a:spLocks noChangeArrowheads="1"/>
          </p:cNvSpPr>
          <p:nvPr/>
        </p:nvSpPr>
        <p:spPr bwMode="auto">
          <a:xfrm>
            <a:off x="5033963" y="4114801"/>
            <a:ext cx="2265362" cy="1311275"/>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b="1" dirty="0">
                <a:solidFill>
                  <a:srgbClr val="A50021"/>
                </a:solidFill>
                <a:latin typeface="Tahoma" panose="020B0604030504040204" pitchFamily="34" charset="0"/>
              </a:rPr>
              <a:t>Pilgrims</a:t>
            </a:r>
          </a:p>
          <a:p>
            <a:r>
              <a:rPr lang="en-US" altLang="en-US" sz="4000" b="1" dirty="0">
                <a:latin typeface="Tahoma" panose="020B0604030504040204" pitchFamily="34" charset="0"/>
              </a:rPr>
              <a:t>(now)</a:t>
            </a:r>
          </a:p>
        </p:txBody>
      </p:sp>
      <p:sp>
        <p:nvSpPr>
          <p:cNvPr id="37898" name="Text Box 10"/>
          <p:cNvSpPr txBox="1">
            <a:spLocks noChangeArrowheads="1"/>
          </p:cNvSpPr>
          <p:nvPr/>
        </p:nvSpPr>
        <p:spPr bwMode="auto">
          <a:xfrm>
            <a:off x="8153401" y="4038601"/>
            <a:ext cx="2100263" cy="1311275"/>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b="1" dirty="0">
                <a:solidFill>
                  <a:srgbClr val="A50021"/>
                </a:solidFill>
                <a:latin typeface="Tahoma" panose="020B0604030504040204" pitchFamily="34" charset="0"/>
              </a:rPr>
              <a:t>Heaven</a:t>
            </a:r>
          </a:p>
          <a:p>
            <a:r>
              <a:rPr lang="en-US" altLang="en-US" sz="4000" b="1" dirty="0">
                <a:latin typeface="Tahoma" panose="020B0604030504040204" pitchFamily="34" charset="0"/>
              </a:rPr>
              <a:t>(rest)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37894"/>
                                        </p:tgtEl>
                                        <p:attrNameLst>
                                          <p:attrName>style.visibility</p:attrName>
                                        </p:attrNameLst>
                                      </p:cBhvr>
                                      <p:to>
                                        <p:strVal val="visible"/>
                                      </p:to>
                                    </p:set>
                                    <p:anim calcmode="lin" valueType="num">
                                      <p:cBhvr>
                                        <p:cTn id="7" dur="1000" fill="hold"/>
                                        <p:tgtEl>
                                          <p:spTgt spid="37894"/>
                                        </p:tgtEl>
                                        <p:attrNameLst>
                                          <p:attrName>ppt_w</p:attrName>
                                        </p:attrNameLst>
                                      </p:cBhvr>
                                      <p:tavLst>
                                        <p:tav tm="0">
                                          <p:val>
                                            <p:fltVal val="0"/>
                                          </p:val>
                                        </p:tav>
                                        <p:tav tm="100000">
                                          <p:val>
                                            <p:strVal val="#ppt_w"/>
                                          </p:val>
                                        </p:tav>
                                      </p:tavLst>
                                    </p:anim>
                                    <p:anim calcmode="lin" valueType="num">
                                      <p:cBhvr>
                                        <p:cTn id="8" dur="1000" fill="hold"/>
                                        <p:tgtEl>
                                          <p:spTgt spid="37894"/>
                                        </p:tgtEl>
                                        <p:attrNameLst>
                                          <p:attrName>ppt_h</p:attrName>
                                        </p:attrNameLst>
                                      </p:cBhvr>
                                      <p:tavLst>
                                        <p:tav tm="0">
                                          <p:val>
                                            <p:fltVal val="0"/>
                                          </p:val>
                                        </p:tav>
                                        <p:tav tm="100000">
                                          <p:val>
                                            <p:strVal val="#ppt_h"/>
                                          </p:val>
                                        </p:tav>
                                      </p:tavLst>
                                    </p:anim>
                                    <p:anim calcmode="lin" valueType="num">
                                      <p:cBhvr>
                                        <p:cTn id="9" dur="1000" fill="hold"/>
                                        <p:tgtEl>
                                          <p:spTgt spid="3789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789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37895"/>
                                        </p:tgtEl>
                                        <p:attrNameLst>
                                          <p:attrName>style.visibility</p:attrName>
                                        </p:attrNameLst>
                                      </p:cBhvr>
                                      <p:to>
                                        <p:strVal val="visible"/>
                                      </p:to>
                                    </p:set>
                                    <p:anim calcmode="lin" valueType="num">
                                      <p:cBhvr>
                                        <p:cTn id="15" dur="1000" fill="hold"/>
                                        <p:tgtEl>
                                          <p:spTgt spid="37895"/>
                                        </p:tgtEl>
                                        <p:attrNameLst>
                                          <p:attrName>ppt_w</p:attrName>
                                        </p:attrNameLst>
                                      </p:cBhvr>
                                      <p:tavLst>
                                        <p:tav tm="0">
                                          <p:val>
                                            <p:fltVal val="0"/>
                                          </p:val>
                                        </p:tav>
                                        <p:tav tm="100000">
                                          <p:val>
                                            <p:strVal val="#ppt_w"/>
                                          </p:val>
                                        </p:tav>
                                      </p:tavLst>
                                    </p:anim>
                                    <p:anim calcmode="lin" valueType="num">
                                      <p:cBhvr>
                                        <p:cTn id="16" dur="1000" fill="hold"/>
                                        <p:tgtEl>
                                          <p:spTgt spid="37895"/>
                                        </p:tgtEl>
                                        <p:attrNameLst>
                                          <p:attrName>ppt_h</p:attrName>
                                        </p:attrNameLst>
                                      </p:cBhvr>
                                      <p:tavLst>
                                        <p:tav tm="0">
                                          <p:val>
                                            <p:fltVal val="0"/>
                                          </p:val>
                                        </p:tav>
                                        <p:tav tm="100000">
                                          <p:val>
                                            <p:strVal val="#ppt_h"/>
                                          </p:val>
                                        </p:tav>
                                      </p:tavLst>
                                    </p:anim>
                                    <p:anim calcmode="lin" valueType="num">
                                      <p:cBhvr>
                                        <p:cTn id="17" dur="1000" fill="hold"/>
                                        <p:tgtEl>
                                          <p:spTgt spid="37895"/>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789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37896"/>
                                        </p:tgtEl>
                                        <p:attrNameLst>
                                          <p:attrName>style.visibility</p:attrName>
                                        </p:attrNameLst>
                                      </p:cBhvr>
                                      <p:to>
                                        <p:strVal val="visible"/>
                                      </p:to>
                                    </p:set>
                                    <p:anim calcmode="lin" valueType="num">
                                      <p:cBhvr>
                                        <p:cTn id="23" dur="1000" fill="hold"/>
                                        <p:tgtEl>
                                          <p:spTgt spid="37896"/>
                                        </p:tgtEl>
                                        <p:attrNameLst>
                                          <p:attrName>ppt_w</p:attrName>
                                        </p:attrNameLst>
                                      </p:cBhvr>
                                      <p:tavLst>
                                        <p:tav tm="0">
                                          <p:val>
                                            <p:fltVal val="0"/>
                                          </p:val>
                                        </p:tav>
                                        <p:tav tm="100000">
                                          <p:val>
                                            <p:strVal val="#ppt_w"/>
                                          </p:val>
                                        </p:tav>
                                      </p:tavLst>
                                    </p:anim>
                                    <p:anim calcmode="lin" valueType="num">
                                      <p:cBhvr>
                                        <p:cTn id="24" dur="1000" fill="hold"/>
                                        <p:tgtEl>
                                          <p:spTgt spid="37896"/>
                                        </p:tgtEl>
                                        <p:attrNameLst>
                                          <p:attrName>ppt_h</p:attrName>
                                        </p:attrNameLst>
                                      </p:cBhvr>
                                      <p:tavLst>
                                        <p:tav tm="0">
                                          <p:val>
                                            <p:fltVal val="0"/>
                                          </p:val>
                                        </p:tav>
                                        <p:tav tm="100000">
                                          <p:val>
                                            <p:strVal val="#ppt_h"/>
                                          </p:val>
                                        </p:tav>
                                      </p:tavLst>
                                    </p:anim>
                                    <p:anim calcmode="lin" valueType="num">
                                      <p:cBhvr>
                                        <p:cTn id="25" dur="1000" fill="hold"/>
                                        <p:tgtEl>
                                          <p:spTgt spid="37896"/>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789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37897"/>
                                        </p:tgtEl>
                                        <p:attrNameLst>
                                          <p:attrName>style.visibility</p:attrName>
                                        </p:attrNameLst>
                                      </p:cBhvr>
                                      <p:to>
                                        <p:strVal val="visible"/>
                                      </p:to>
                                    </p:set>
                                    <p:anim calcmode="lin" valueType="num">
                                      <p:cBhvr>
                                        <p:cTn id="31" dur="1000" fill="hold"/>
                                        <p:tgtEl>
                                          <p:spTgt spid="37897"/>
                                        </p:tgtEl>
                                        <p:attrNameLst>
                                          <p:attrName>ppt_w</p:attrName>
                                        </p:attrNameLst>
                                      </p:cBhvr>
                                      <p:tavLst>
                                        <p:tav tm="0">
                                          <p:val>
                                            <p:fltVal val="0"/>
                                          </p:val>
                                        </p:tav>
                                        <p:tav tm="100000">
                                          <p:val>
                                            <p:strVal val="#ppt_w"/>
                                          </p:val>
                                        </p:tav>
                                      </p:tavLst>
                                    </p:anim>
                                    <p:anim calcmode="lin" valueType="num">
                                      <p:cBhvr>
                                        <p:cTn id="32" dur="1000" fill="hold"/>
                                        <p:tgtEl>
                                          <p:spTgt spid="37897"/>
                                        </p:tgtEl>
                                        <p:attrNameLst>
                                          <p:attrName>ppt_h</p:attrName>
                                        </p:attrNameLst>
                                      </p:cBhvr>
                                      <p:tavLst>
                                        <p:tav tm="0">
                                          <p:val>
                                            <p:fltVal val="0"/>
                                          </p:val>
                                        </p:tav>
                                        <p:tav tm="100000">
                                          <p:val>
                                            <p:strVal val="#ppt_h"/>
                                          </p:val>
                                        </p:tav>
                                      </p:tavLst>
                                    </p:anim>
                                    <p:anim calcmode="lin" valueType="num">
                                      <p:cBhvr>
                                        <p:cTn id="33" dur="1000" fill="hold"/>
                                        <p:tgtEl>
                                          <p:spTgt spid="37897"/>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3789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5" presetClass="entr" presetSubtype="0" fill="hold" grpId="0" nodeType="clickEffect">
                                  <p:stCondLst>
                                    <p:cond delay="0"/>
                                  </p:stCondLst>
                                  <p:childTnLst>
                                    <p:set>
                                      <p:cBhvr>
                                        <p:cTn id="38" dur="1" fill="hold">
                                          <p:stCondLst>
                                            <p:cond delay="0"/>
                                          </p:stCondLst>
                                        </p:cTn>
                                        <p:tgtEl>
                                          <p:spTgt spid="37898"/>
                                        </p:tgtEl>
                                        <p:attrNameLst>
                                          <p:attrName>style.visibility</p:attrName>
                                        </p:attrNameLst>
                                      </p:cBhvr>
                                      <p:to>
                                        <p:strVal val="visible"/>
                                      </p:to>
                                    </p:set>
                                    <p:anim calcmode="lin" valueType="num">
                                      <p:cBhvr>
                                        <p:cTn id="39" dur="1000" fill="hold"/>
                                        <p:tgtEl>
                                          <p:spTgt spid="37898"/>
                                        </p:tgtEl>
                                        <p:attrNameLst>
                                          <p:attrName>ppt_w</p:attrName>
                                        </p:attrNameLst>
                                      </p:cBhvr>
                                      <p:tavLst>
                                        <p:tav tm="0">
                                          <p:val>
                                            <p:fltVal val="0"/>
                                          </p:val>
                                        </p:tav>
                                        <p:tav tm="100000">
                                          <p:val>
                                            <p:strVal val="#ppt_w"/>
                                          </p:val>
                                        </p:tav>
                                      </p:tavLst>
                                    </p:anim>
                                    <p:anim calcmode="lin" valueType="num">
                                      <p:cBhvr>
                                        <p:cTn id="40" dur="1000" fill="hold"/>
                                        <p:tgtEl>
                                          <p:spTgt spid="37898"/>
                                        </p:tgtEl>
                                        <p:attrNameLst>
                                          <p:attrName>ppt_h</p:attrName>
                                        </p:attrNameLst>
                                      </p:cBhvr>
                                      <p:tavLst>
                                        <p:tav tm="0">
                                          <p:val>
                                            <p:fltVal val="0"/>
                                          </p:val>
                                        </p:tav>
                                        <p:tav tm="100000">
                                          <p:val>
                                            <p:strVal val="#ppt_h"/>
                                          </p:val>
                                        </p:tav>
                                      </p:tavLst>
                                    </p:anim>
                                    <p:anim calcmode="lin" valueType="num">
                                      <p:cBhvr>
                                        <p:cTn id="41" dur="1000" fill="hold"/>
                                        <p:tgtEl>
                                          <p:spTgt spid="37898"/>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3789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4" grpId="0" autoUpdateAnimBg="0"/>
      <p:bldP spid="37895" grpId="0" autoUpdateAnimBg="0"/>
      <p:bldP spid="37896" grpId="0" autoUpdateAnimBg="0"/>
      <p:bldP spid="37897" grpId="0" autoUpdateAnimBg="0"/>
      <p:bldP spid="37898"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grpSp>
        <p:nvGrpSpPr>
          <p:cNvPr id="41986" name="Group 2"/>
          <p:cNvGrpSpPr>
            <a:grpSpLocks/>
          </p:cNvGrpSpPr>
          <p:nvPr/>
        </p:nvGrpSpPr>
        <p:grpSpPr bwMode="auto">
          <a:xfrm>
            <a:off x="152400" y="0"/>
            <a:ext cx="11734800" cy="6858000"/>
            <a:chOff x="240" y="192"/>
            <a:chExt cx="5232" cy="3840"/>
          </a:xfrm>
        </p:grpSpPr>
        <p:sp>
          <p:nvSpPr>
            <p:cNvPr id="41987" name="Rectangle 3"/>
            <p:cNvSpPr>
              <a:spLocks noChangeArrowheads="1"/>
            </p:cNvSpPr>
            <p:nvPr/>
          </p:nvSpPr>
          <p:spPr bwMode="auto">
            <a:xfrm>
              <a:off x="432" y="384"/>
              <a:ext cx="4848" cy="3504"/>
            </a:xfrm>
            <a:prstGeom prst="rect">
              <a:avLst/>
            </a:prstGeom>
            <a:solidFill>
              <a:srgbClr val="FFFF66"/>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p>
          </p:txBody>
        </p:sp>
        <p:sp>
          <p:nvSpPr>
            <p:cNvPr id="41988" name="Oval 4"/>
            <p:cNvSpPr>
              <a:spLocks noChangeArrowheads="1"/>
            </p:cNvSpPr>
            <p:nvPr/>
          </p:nvSpPr>
          <p:spPr bwMode="auto">
            <a:xfrm>
              <a:off x="240" y="192"/>
              <a:ext cx="5232" cy="3840"/>
            </a:xfrm>
            <a:prstGeom prst="ellipse">
              <a:avLst/>
            </a:prstGeom>
            <a:solidFill>
              <a:schemeClr val="hlink"/>
            </a:soli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p>
          </p:txBody>
        </p:sp>
      </p:grpSp>
      <p:sp>
        <p:nvSpPr>
          <p:cNvPr id="41989" name="Text Box 5"/>
          <p:cNvSpPr txBox="1">
            <a:spLocks noChangeArrowheads="1"/>
          </p:cNvSpPr>
          <p:nvPr/>
        </p:nvSpPr>
        <p:spPr bwMode="auto">
          <a:xfrm>
            <a:off x="3293519" y="755482"/>
            <a:ext cx="2706190" cy="1446550"/>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ltLang="en-US" sz="4800" b="1" dirty="0">
                <a:solidFill>
                  <a:srgbClr val="FFFF00"/>
                </a:solidFill>
                <a:effectLst>
                  <a:outerShdw blurRad="38100" dist="38100" dir="2700000" algn="tl">
                    <a:srgbClr val="000000">
                      <a:alpha val="43137"/>
                    </a:srgbClr>
                  </a:outerShdw>
                </a:effectLst>
                <a:latin typeface="Comic Sans MS" panose="030F0702030302020204" pitchFamily="66" charset="0"/>
              </a:rPr>
              <a:t>Canaan</a:t>
            </a:r>
          </a:p>
          <a:p>
            <a:pPr algn="ctr"/>
            <a:r>
              <a:rPr lang="en-US" altLang="en-US" sz="4000" b="1" i="1" dirty="0">
                <a:solidFill>
                  <a:schemeClr val="accent1">
                    <a:lumMod val="20000"/>
                    <a:lumOff val="80000"/>
                  </a:schemeClr>
                </a:solidFill>
                <a:latin typeface="Comic Sans MS" panose="030F0702030302020204" pitchFamily="66" charset="0"/>
              </a:rPr>
              <a:t>(Heb.3-4)</a:t>
            </a:r>
          </a:p>
        </p:txBody>
      </p:sp>
      <p:graphicFrame>
        <p:nvGraphicFramePr>
          <p:cNvPr id="41990" name="Object 6"/>
          <p:cNvGraphicFramePr>
            <a:graphicFrameLocks noChangeAspect="1"/>
          </p:cNvGraphicFramePr>
          <p:nvPr>
            <p:extLst>
              <p:ext uri="{D42A27DB-BD31-4B8C-83A1-F6EECF244321}">
                <p14:modId xmlns:p14="http://schemas.microsoft.com/office/powerpoint/2010/main" val="662766045"/>
              </p:ext>
            </p:extLst>
          </p:nvPr>
        </p:nvGraphicFramePr>
        <p:xfrm>
          <a:off x="6894443" y="-87536"/>
          <a:ext cx="4598565" cy="7118796"/>
        </p:xfrm>
        <a:graphic>
          <a:graphicData uri="http://schemas.openxmlformats.org/presentationml/2006/ole">
            <mc:AlternateContent xmlns:mc="http://schemas.openxmlformats.org/markup-compatibility/2006">
              <mc:Choice xmlns:v="urn:schemas-microsoft-com:vml" Requires="v">
                <p:oleObj name="Drawing" r:id="rId2" imgW="1895400" imgH="2933640" progId="WPDraw30.Drawing">
                  <p:embed/>
                </p:oleObj>
              </mc:Choice>
              <mc:Fallback>
                <p:oleObj name="Drawing" r:id="rId2" imgW="1895400" imgH="2933640" progId="WPDraw30.Drawing">
                  <p:embed/>
                  <p:pic>
                    <p:nvPicPr>
                      <p:cNvPr id="0"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4443" y="-87536"/>
                        <a:ext cx="4598565" cy="7118796"/>
                      </a:xfrm>
                      <a:prstGeom prst="rect">
                        <a:avLst/>
                      </a:prstGeom>
                      <a:noFill/>
                      <a:ln>
                        <a:noFill/>
                      </a:ln>
                      <a:effectLst/>
                    </p:spPr>
                  </p:pic>
                </p:oleObj>
              </mc:Fallback>
            </mc:AlternateContent>
          </a:graphicData>
        </a:graphic>
      </p:graphicFrame>
      <p:sp>
        <p:nvSpPr>
          <p:cNvPr id="41991" name="Text Box 7"/>
          <p:cNvSpPr txBox="1">
            <a:spLocks noChangeArrowheads="1"/>
          </p:cNvSpPr>
          <p:nvPr/>
        </p:nvSpPr>
        <p:spPr bwMode="auto">
          <a:xfrm>
            <a:off x="2133601" y="2514601"/>
            <a:ext cx="4472699" cy="2554545"/>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buFontTx/>
              <a:buChar char="•"/>
            </a:pPr>
            <a:r>
              <a:rPr lang="en-US" altLang="en-US" sz="3200" b="1" dirty="0">
                <a:solidFill>
                  <a:schemeClr val="bg1"/>
                </a:solidFill>
                <a:latin typeface="Arial" panose="020B0604020202020204" pitchFamily="34" charset="0"/>
              </a:rPr>
              <a:t> Promise land</a:t>
            </a:r>
          </a:p>
          <a:p>
            <a:pPr algn="l">
              <a:buFontTx/>
              <a:buChar char="•"/>
            </a:pPr>
            <a:r>
              <a:rPr lang="en-US" altLang="en-US" sz="3200" b="1" dirty="0">
                <a:solidFill>
                  <a:schemeClr val="bg1"/>
                </a:solidFill>
                <a:latin typeface="Arial" panose="020B0604020202020204" pitchFamily="34" charset="0"/>
              </a:rPr>
              <a:t> Land of rest</a:t>
            </a:r>
          </a:p>
          <a:p>
            <a:pPr algn="l">
              <a:buFontTx/>
              <a:buChar char="•"/>
            </a:pPr>
            <a:r>
              <a:rPr lang="en-US" altLang="en-US" sz="3200" b="1" dirty="0">
                <a:solidFill>
                  <a:schemeClr val="bg1"/>
                </a:solidFill>
                <a:latin typeface="Arial" panose="020B0604020202020204" pitchFamily="34" charset="0"/>
              </a:rPr>
              <a:t> Land  - milk &amp; honey</a:t>
            </a:r>
          </a:p>
          <a:p>
            <a:pPr algn="l">
              <a:buFontTx/>
              <a:buChar char="•"/>
            </a:pPr>
            <a:r>
              <a:rPr lang="en-US" altLang="en-US" sz="3200" b="1" dirty="0">
                <a:solidFill>
                  <a:schemeClr val="bg1"/>
                </a:solidFill>
                <a:latin typeface="Arial" panose="020B0604020202020204" pitchFamily="34" charset="0"/>
              </a:rPr>
              <a:t> Dream – anticipation</a:t>
            </a:r>
          </a:p>
          <a:p>
            <a:pPr algn="l">
              <a:buFontTx/>
              <a:buChar char="•"/>
            </a:pPr>
            <a:r>
              <a:rPr lang="en-US" altLang="en-US" sz="3200" b="1" dirty="0">
                <a:solidFill>
                  <a:schemeClr val="bg1"/>
                </a:solidFill>
                <a:latin typeface="Arial" panose="020B0604020202020204" pitchFamily="34" charset="0"/>
              </a:rPr>
              <a:t> Inheritance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1991">
                                            <p:txEl>
                                              <p:pRg st="0" end="0"/>
                                            </p:txEl>
                                          </p:spTgt>
                                        </p:tgtEl>
                                        <p:attrNameLst>
                                          <p:attrName>style.visibility</p:attrName>
                                        </p:attrNameLst>
                                      </p:cBhvr>
                                      <p:to>
                                        <p:strVal val="visible"/>
                                      </p:to>
                                    </p:set>
                                    <p:anim calcmode="lin" valueType="num">
                                      <p:cBhvr additive="base">
                                        <p:cTn id="7" dur="500" fill="hold"/>
                                        <p:tgtEl>
                                          <p:spTgt spid="4199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199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1991">
                                            <p:txEl>
                                              <p:pRg st="1" end="1"/>
                                            </p:txEl>
                                          </p:spTgt>
                                        </p:tgtEl>
                                        <p:attrNameLst>
                                          <p:attrName>style.visibility</p:attrName>
                                        </p:attrNameLst>
                                      </p:cBhvr>
                                      <p:to>
                                        <p:strVal val="visible"/>
                                      </p:to>
                                    </p:set>
                                    <p:anim calcmode="lin" valueType="num">
                                      <p:cBhvr additive="base">
                                        <p:cTn id="13" dur="500" fill="hold"/>
                                        <p:tgtEl>
                                          <p:spTgt spid="4199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199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1991">
                                            <p:txEl>
                                              <p:pRg st="2" end="2"/>
                                            </p:txEl>
                                          </p:spTgt>
                                        </p:tgtEl>
                                        <p:attrNameLst>
                                          <p:attrName>style.visibility</p:attrName>
                                        </p:attrNameLst>
                                      </p:cBhvr>
                                      <p:to>
                                        <p:strVal val="visible"/>
                                      </p:to>
                                    </p:set>
                                    <p:anim calcmode="lin" valueType="num">
                                      <p:cBhvr additive="base">
                                        <p:cTn id="19" dur="500" fill="hold"/>
                                        <p:tgtEl>
                                          <p:spTgt spid="4199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199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1991">
                                            <p:txEl>
                                              <p:pRg st="3" end="3"/>
                                            </p:txEl>
                                          </p:spTgt>
                                        </p:tgtEl>
                                        <p:attrNameLst>
                                          <p:attrName>style.visibility</p:attrName>
                                        </p:attrNameLst>
                                      </p:cBhvr>
                                      <p:to>
                                        <p:strVal val="visible"/>
                                      </p:to>
                                    </p:set>
                                    <p:anim calcmode="lin" valueType="num">
                                      <p:cBhvr additive="base">
                                        <p:cTn id="25" dur="500" fill="hold"/>
                                        <p:tgtEl>
                                          <p:spTgt spid="4199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199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1991">
                                            <p:txEl>
                                              <p:pRg st="4" end="4"/>
                                            </p:txEl>
                                          </p:spTgt>
                                        </p:tgtEl>
                                        <p:attrNameLst>
                                          <p:attrName>style.visibility</p:attrName>
                                        </p:attrNameLst>
                                      </p:cBhvr>
                                      <p:to>
                                        <p:strVal val="visible"/>
                                      </p:to>
                                    </p:set>
                                    <p:anim calcmode="lin" valueType="num">
                                      <p:cBhvr additive="base">
                                        <p:cTn id="31" dur="500" fill="hold"/>
                                        <p:tgtEl>
                                          <p:spTgt spid="41991">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199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1"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7890" name="Line 2"/>
          <p:cNvSpPr>
            <a:spLocks noChangeShapeType="1"/>
          </p:cNvSpPr>
          <p:nvPr/>
        </p:nvSpPr>
        <p:spPr bwMode="auto">
          <a:xfrm>
            <a:off x="-76200" y="3276600"/>
            <a:ext cx="12268200" cy="0"/>
          </a:xfrm>
          <a:prstGeom prst="line">
            <a:avLst/>
          </a:prstGeom>
          <a:noFill/>
          <a:ln w="762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891" name="Line 3"/>
          <p:cNvSpPr>
            <a:spLocks noChangeShapeType="1"/>
          </p:cNvSpPr>
          <p:nvPr/>
        </p:nvSpPr>
        <p:spPr bwMode="auto">
          <a:xfrm>
            <a:off x="4648200" y="0"/>
            <a:ext cx="0" cy="685800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892" name="Line 4"/>
          <p:cNvSpPr>
            <a:spLocks noChangeShapeType="1"/>
          </p:cNvSpPr>
          <p:nvPr/>
        </p:nvSpPr>
        <p:spPr bwMode="auto">
          <a:xfrm>
            <a:off x="7620000" y="0"/>
            <a:ext cx="0" cy="685800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893" name="Text Box 5"/>
          <p:cNvSpPr txBox="1">
            <a:spLocks noChangeArrowheads="1"/>
          </p:cNvSpPr>
          <p:nvPr/>
        </p:nvSpPr>
        <p:spPr bwMode="auto">
          <a:xfrm>
            <a:off x="2057401" y="1143001"/>
            <a:ext cx="2417763" cy="1311275"/>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srgbClr val="A50021"/>
                </a:solidFill>
                <a:effectLst/>
                <a:uLnTx/>
                <a:uFillTx/>
                <a:latin typeface="Tahoma" panose="020B0604030504040204" pitchFamily="34" charset="0"/>
                <a:ea typeface="+mn-ea"/>
                <a:cs typeface="+mn-cs"/>
              </a:rPr>
              <a:t>Bondage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(Egypt)</a:t>
            </a:r>
          </a:p>
        </p:txBody>
      </p:sp>
      <p:sp>
        <p:nvSpPr>
          <p:cNvPr id="37894" name="Text Box 6"/>
          <p:cNvSpPr txBox="1">
            <a:spLocks noChangeArrowheads="1"/>
          </p:cNvSpPr>
          <p:nvPr/>
        </p:nvSpPr>
        <p:spPr bwMode="auto">
          <a:xfrm>
            <a:off x="4765675" y="1219201"/>
            <a:ext cx="2808288" cy="1311275"/>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srgbClr val="A50021"/>
                </a:solidFill>
                <a:effectLst/>
                <a:uLnTx/>
                <a:uFillTx/>
                <a:latin typeface="Tahoma" panose="020B0604030504040204" pitchFamily="34" charset="0"/>
                <a:ea typeface="+mn-ea"/>
                <a:cs typeface="+mn-cs"/>
              </a:rPr>
              <a:t>Wondered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(in wild.)</a:t>
            </a:r>
          </a:p>
        </p:txBody>
      </p:sp>
      <p:sp>
        <p:nvSpPr>
          <p:cNvPr id="37895" name="Text Box 7"/>
          <p:cNvSpPr txBox="1">
            <a:spLocks noChangeArrowheads="1"/>
          </p:cNvSpPr>
          <p:nvPr/>
        </p:nvSpPr>
        <p:spPr bwMode="auto">
          <a:xfrm>
            <a:off x="8077200" y="1219201"/>
            <a:ext cx="2089150" cy="1311275"/>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srgbClr val="A50021"/>
                </a:solidFill>
                <a:effectLst/>
                <a:uLnTx/>
                <a:uFillTx/>
                <a:latin typeface="Tahoma" panose="020B0604030504040204" pitchFamily="34" charset="0"/>
                <a:ea typeface="+mn-ea"/>
                <a:cs typeface="+mn-cs"/>
              </a:rPr>
              <a:t>Canaan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(rest)</a:t>
            </a:r>
          </a:p>
        </p:txBody>
      </p:sp>
      <p:sp>
        <p:nvSpPr>
          <p:cNvPr id="37896" name="Text Box 8"/>
          <p:cNvSpPr txBox="1">
            <a:spLocks noChangeArrowheads="1"/>
          </p:cNvSpPr>
          <p:nvPr/>
        </p:nvSpPr>
        <p:spPr bwMode="auto">
          <a:xfrm>
            <a:off x="1981201" y="4114801"/>
            <a:ext cx="2417763" cy="1311275"/>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srgbClr val="A50021"/>
                </a:solidFill>
                <a:effectLst/>
                <a:uLnTx/>
                <a:uFillTx/>
                <a:latin typeface="Tahoma" panose="020B0604030504040204" pitchFamily="34" charset="0"/>
                <a:ea typeface="+mn-ea"/>
                <a:cs typeface="+mn-cs"/>
              </a:rPr>
              <a:t>Bondage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(Sin)</a:t>
            </a:r>
          </a:p>
        </p:txBody>
      </p:sp>
      <p:sp>
        <p:nvSpPr>
          <p:cNvPr id="37897" name="Text Box 9"/>
          <p:cNvSpPr txBox="1">
            <a:spLocks noChangeArrowheads="1"/>
          </p:cNvSpPr>
          <p:nvPr/>
        </p:nvSpPr>
        <p:spPr bwMode="auto">
          <a:xfrm>
            <a:off x="5033963" y="4114801"/>
            <a:ext cx="2265362" cy="1311275"/>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srgbClr val="A50021"/>
                </a:solidFill>
                <a:effectLst/>
                <a:uLnTx/>
                <a:uFillTx/>
                <a:latin typeface="Tahoma" panose="020B0604030504040204" pitchFamily="34" charset="0"/>
                <a:ea typeface="+mn-ea"/>
                <a:cs typeface="+mn-cs"/>
              </a:rPr>
              <a:t>Pilgrims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(now)</a:t>
            </a:r>
          </a:p>
        </p:txBody>
      </p:sp>
      <p:sp>
        <p:nvSpPr>
          <p:cNvPr id="37898" name="Text Box 10"/>
          <p:cNvSpPr txBox="1">
            <a:spLocks noChangeArrowheads="1"/>
          </p:cNvSpPr>
          <p:nvPr/>
        </p:nvSpPr>
        <p:spPr bwMode="auto">
          <a:xfrm>
            <a:off x="8153401" y="4038601"/>
            <a:ext cx="2100263" cy="1311275"/>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srgbClr val="A50021"/>
                </a:solidFill>
                <a:effectLst/>
                <a:uLnTx/>
                <a:uFillTx/>
                <a:latin typeface="Tahoma" panose="020B0604030504040204" pitchFamily="34" charset="0"/>
                <a:ea typeface="+mn-ea"/>
                <a:cs typeface="+mn-cs"/>
              </a:rPr>
              <a:t>Heaven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(rest)</a:t>
            </a:r>
          </a:p>
        </p:txBody>
      </p:sp>
      <p:sp>
        <p:nvSpPr>
          <p:cNvPr id="2" name="Oval 11">
            <a:extLst>
              <a:ext uri="{FF2B5EF4-FFF2-40B4-BE49-F238E27FC236}">
                <a16:creationId xmlns:a16="http://schemas.microsoft.com/office/drawing/2014/main" id="{1D501DB1-FF46-533C-F602-BF41354E9A77}"/>
              </a:ext>
            </a:extLst>
          </p:cNvPr>
          <p:cNvSpPr>
            <a:spLocks noChangeArrowheads="1"/>
          </p:cNvSpPr>
          <p:nvPr/>
        </p:nvSpPr>
        <p:spPr bwMode="auto">
          <a:xfrm>
            <a:off x="4648200" y="1905000"/>
            <a:ext cx="2971800" cy="1371600"/>
          </a:xfrm>
          <a:prstGeom prst="ellipse">
            <a:avLst/>
          </a:prstGeom>
          <a:solidFill>
            <a:srgbClr val="FFFF00"/>
          </a:solidFill>
          <a:ln w="9525">
            <a:solidFill>
              <a:schemeClr val="tx1"/>
            </a:solid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r>
              <a:rPr lang="en-US" altLang="en-US" sz="3600" b="1">
                <a:latin typeface="Arial" panose="020B0604020202020204" pitchFamily="34" charset="0"/>
              </a:rPr>
              <a:t>Temporary</a:t>
            </a:r>
          </a:p>
        </p:txBody>
      </p:sp>
      <p:sp>
        <p:nvSpPr>
          <p:cNvPr id="3" name="Oval 12">
            <a:extLst>
              <a:ext uri="{FF2B5EF4-FFF2-40B4-BE49-F238E27FC236}">
                <a16:creationId xmlns:a16="http://schemas.microsoft.com/office/drawing/2014/main" id="{258B859B-1AB5-665E-4D01-A1C91A773BA7}"/>
              </a:ext>
            </a:extLst>
          </p:cNvPr>
          <p:cNvSpPr>
            <a:spLocks noChangeArrowheads="1"/>
          </p:cNvSpPr>
          <p:nvPr/>
        </p:nvSpPr>
        <p:spPr bwMode="auto">
          <a:xfrm>
            <a:off x="4648200" y="3276600"/>
            <a:ext cx="2971800" cy="1371600"/>
          </a:xfrm>
          <a:prstGeom prst="ellipse">
            <a:avLst/>
          </a:prstGeom>
          <a:solidFill>
            <a:srgbClr val="FFFF00"/>
          </a:solidFill>
          <a:ln w="9525">
            <a:solidFill>
              <a:schemeClr val="tx1"/>
            </a:solid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r>
              <a:rPr lang="en-US" altLang="en-US" sz="3600" b="1">
                <a:latin typeface="Arial" panose="020B0604020202020204" pitchFamily="34" charset="0"/>
              </a:rPr>
              <a:t>Could Fall</a:t>
            </a:r>
          </a:p>
        </p:txBody>
      </p:sp>
    </p:spTree>
    <p:extLst>
      <p:ext uri="{BB962C8B-B14F-4D97-AF65-F5344CB8AC3E}">
        <p14:creationId xmlns:p14="http://schemas.microsoft.com/office/powerpoint/2010/main" val="13433173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37894"/>
                                        </p:tgtEl>
                                        <p:attrNameLst>
                                          <p:attrName>style.visibility</p:attrName>
                                        </p:attrNameLst>
                                      </p:cBhvr>
                                      <p:to>
                                        <p:strVal val="visible"/>
                                      </p:to>
                                    </p:set>
                                    <p:anim calcmode="lin" valueType="num">
                                      <p:cBhvr>
                                        <p:cTn id="7" dur="1000" fill="hold"/>
                                        <p:tgtEl>
                                          <p:spTgt spid="37894"/>
                                        </p:tgtEl>
                                        <p:attrNameLst>
                                          <p:attrName>ppt_w</p:attrName>
                                        </p:attrNameLst>
                                      </p:cBhvr>
                                      <p:tavLst>
                                        <p:tav tm="0">
                                          <p:val>
                                            <p:fltVal val="0"/>
                                          </p:val>
                                        </p:tav>
                                        <p:tav tm="100000">
                                          <p:val>
                                            <p:strVal val="#ppt_w"/>
                                          </p:val>
                                        </p:tav>
                                      </p:tavLst>
                                    </p:anim>
                                    <p:anim calcmode="lin" valueType="num">
                                      <p:cBhvr>
                                        <p:cTn id="8" dur="1000" fill="hold"/>
                                        <p:tgtEl>
                                          <p:spTgt spid="37894"/>
                                        </p:tgtEl>
                                        <p:attrNameLst>
                                          <p:attrName>ppt_h</p:attrName>
                                        </p:attrNameLst>
                                      </p:cBhvr>
                                      <p:tavLst>
                                        <p:tav tm="0">
                                          <p:val>
                                            <p:fltVal val="0"/>
                                          </p:val>
                                        </p:tav>
                                        <p:tav tm="100000">
                                          <p:val>
                                            <p:strVal val="#ppt_h"/>
                                          </p:val>
                                        </p:tav>
                                      </p:tavLst>
                                    </p:anim>
                                    <p:anim calcmode="lin" valueType="num">
                                      <p:cBhvr>
                                        <p:cTn id="9" dur="1000" fill="hold"/>
                                        <p:tgtEl>
                                          <p:spTgt spid="3789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789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37895"/>
                                        </p:tgtEl>
                                        <p:attrNameLst>
                                          <p:attrName>style.visibility</p:attrName>
                                        </p:attrNameLst>
                                      </p:cBhvr>
                                      <p:to>
                                        <p:strVal val="visible"/>
                                      </p:to>
                                    </p:set>
                                    <p:anim calcmode="lin" valueType="num">
                                      <p:cBhvr>
                                        <p:cTn id="15" dur="1000" fill="hold"/>
                                        <p:tgtEl>
                                          <p:spTgt spid="37895"/>
                                        </p:tgtEl>
                                        <p:attrNameLst>
                                          <p:attrName>ppt_w</p:attrName>
                                        </p:attrNameLst>
                                      </p:cBhvr>
                                      <p:tavLst>
                                        <p:tav tm="0">
                                          <p:val>
                                            <p:fltVal val="0"/>
                                          </p:val>
                                        </p:tav>
                                        <p:tav tm="100000">
                                          <p:val>
                                            <p:strVal val="#ppt_w"/>
                                          </p:val>
                                        </p:tav>
                                      </p:tavLst>
                                    </p:anim>
                                    <p:anim calcmode="lin" valueType="num">
                                      <p:cBhvr>
                                        <p:cTn id="16" dur="1000" fill="hold"/>
                                        <p:tgtEl>
                                          <p:spTgt spid="37895"/>
                                        </p:tgtEl>
                                        <p:attrNameLst>
                                          <p:attrName>ppt_h</p:attrName>
                                        </p:attrNameLst>
                                      </p:cBhvr>
                                      <p:tavLst>
                                        <p:tav tm="0">
                                          <p:val>
                                            <p:fltVal val="0"/>
                                          </p:val>
                                        </p:tav>
                                        <p:tav tm="100000">
                                          <p:val>
                                            <p:strVal val="#ppt_h"/>
                                          </p:val>
                                        </p:tav>
                                      </p:tavLst>
                                    </p:anim>
                                    <p:anim calcmode="lin" valueType="num">
                                      <p:cBhvr>
                                        <p:cTn id="17" dur="1000" fill="hold"/>
                                        <p:tgtEl>
                                          <p:spTgt spid="37895"/>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789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37896"/>
                                        </p:tgtEl>
                                        <p:attrNameLst>
                                          <p:attrName>style.visibility</p:attrName>
                                        </p:attrNameLst>
                                      </p:cBhvr>
                                      <p:to>
                                        <p:strVal val="visible"/>
                                      </p:to>
                                    </p:set>
                                    <p:anim calcmode="lin" valueType="num">
                                      <p:cBhvr>
                                        <p:cTn id="23" dur="1000" fill="hold"/>
                                        <p:tgtEl>
                                          <p:spTgt spid="37896"/>
                                        </p:tgtEl>
                                        <p:attrNameLst>
                                          <p:attrName>ppt_w</p:attrName>
                                        </p:attrNameLst>
                                      </p:cBhvr>
                                      <p:tavLst>
                                        <p:tav tm="0">
                                          <p:val>
                                            <p:fltVal val="0"/>
                                          </p:val>
                                        </p:tav>
                                        <p:tav tm="100000">
                                          <p:val>
                                            <p:strVal val="#ppt_w"/>
                                          </p:val>
                                        </p:tav>
                                      </p:tavLst>
                                    </p:anim>
                                    <p:anim calcmode="lin" valueType="num">
                                      <p:cBhvr>
                                        <p:cTn id="24" dur="1000" fill="hold"/>
                                        <p:tgtEl>
                                          <p:spTgt spid="37896"/>
                                        </p:tgtEl>
                                        <p:attrNameLst>
                                          <p:attrName>ppt_h</p:attrName>
                                        </p:attrNameLst>
                                      </p:cBhvr>
                                      <p:tavLst>
                                        <p:tav tm="0">
                                          <p:val>
                                            <p:fltVal val="0"/>
                                          </p:val>
                                        </p:tav>
                                        <p:tav tm="100000">
                                          <p:val>
                                            <p:strVal val="#ppt_h"/>
                                          </p:val>
                                        </p:tav>
                                      </p:tavLst>
                                    </p:anim>
                                    <p:anim calcmode="lin" valueType="num">
                                      <p:cBhvr>
                                        <p:cTn id="25" dur="1000" fill="hold"/>
                                        <p:tgtEl>
                                          <p:spTgt spid="37896"/>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789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37897"/>
                                        </p:tgtEl>
                                        <p:attrNameLst>
                                          <p:attrName>style.visibility</p:attrName>
                                        </p:attrNameLst>
                                      </p:cBhvr>
                                      <p:to>
                                        <p:strVal val="visible"/>
                                      </p:to>
                                    </p:set>
                                    <p:anim calcmode="lin" valueType="num">
                                      <p:cBhvr>
                                        <p:cTn id="31" dur="1000" fill="hold"/>
                                        <p:tgtEl>
                                          <p:spTgt spid="37897"/>
                                        </p:tgtEl>
                                        <p:attrNameLst>
                                          <p:attrName>ppt_w</p:attrName>
                                        </p:attrNameLst>
                                      </p:cBhvr>
                                      <p:tavLst>
                                        <p:tav tm="0">
                                          <p:val>
                                            <p:fltVal val="0"/>
                                          </p:val>
                                        </p:tav>
                                        <p:tav tm="100000">
                                          <p:val>
                                            <p:strVal val="#ppt_w"/>
                                          </p:val>
                                        </p:tav>
                                      </p:tavLst>
                                    </p:anim>
                                    <p:anim calcmode="lin" valueType="num">
                                      <p:cBhvr>
                                        <p:cTn id="32" dur="1000" fill="hold"/>
                                        <p:tgtEl>
                                          <p:spTgt spid="37897"/>
                                        </p:tgtEl>
                                        <p:attrNameLst>
                                          <p:attrName>ppt_h</p:attrName>
                                        </p:attrNameLst>
                                      </p:cBhvr>
                                      <p:tavLst>
                                        <p:tav tm="0">
                                          <p:val>
                                            <p:fltVal val="0"/>
                                          </p:val>
                                        </p:tav>
                                        <p:tav tm="100000">
                                          <p:val>
                                            <p:strVal val="#ppt_h"/>
                                          </p:val>
                                        </p:tav>
                                      </p:tavLst>
                                    </p:anim>
                                    <p:anim calcmode="lin" valueType="num">
                                      <p:cBhvr>
                                        <p:cTn id="33" dur="1000" fill="hold"/>
                                        <p:tgtEl>
                                          <p:spTgt spid="37897"/>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3789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5" presetClass="entr" presetSubtype="0" fill="hold" grpId="0" nodeType="clickEffect">
                                  <p:stCondLst>
                                    <p:cond delay="0"/>
                                  </p:stCondLst>
                                  <p:childTnLst>
                                    <p:set>
                                      <p:cBhvr>
                                        <p:cTn id="38" dur="1" fill="hold">
                                          <p:stCondLst>
                                            <p:cond delay="0"/>
                                          </p:stCondLst>
                                        </p:cTn>
                                        <p:tgtEl>
                                          <p:spTgt spid="37898"/>
                                        </p:tgtEl>
                                        <p:attrNameLst>
                                          <p:attrName>style.visibility</p:attrName>
                                        </p:attrNameLst>
                                      </p:cBhvr>
                                      <p:to>
                                        <p:strVal val="visible"/>
                                      </p:to>
                                    </p:set>
                                    <p:anim calcmode="lin" valueType="num">
                                      <p:cBhvr>
                                        <p:cTn id="39" dur="1000" fill="hold"/>
                                        <p:tgtEl>
                                          <p:spTgt spid="37898"/>
                                        </p:tgtEl>
                                        <p:attrNameLst>
                                          <p:attrName>ppt_w</p:attrName>
                                        </p:attrNameLst>
                                      </p:cBhvr>
                                      <p:tavLst>
                                        <p:tav tm="0">
                                          <p:val>
                                            <p:fltVal val="0"/>
                                          </p:val>
                                        </p:tav>
                                        <p:tav tm="100000">
                                          <p:val>
                                            <p:strVal val="#ppt_w"/>
                                          </p:val>
                                        </p:tav>
                                      </p:tavLst>
                                    </p:anim>
                                    <p:anim calcmode="lin" valueType="num">
                                      <p:cBhvr>
                                        <p:cTn id="40" dur="1000" fill="hold"/>
                                        <p:tgtEl>
                                          <p:spTgt spid="37898"/>
                                        </p:tgtEl>
                                        <p:attrNameLst>
                                          <p:attrName>ppt_h</p:attrName>
                                        </p:attrNameLst>
                                      </p:cBhvr>
                                      <p:tavLst>
                                        <p:tav tm="0">
                                          <p:val>
                                            <p:fltVal val="0"/>
                                          </p:val>
                                        </p:tav>
                                        <p:tav tm="100000">
                                          <p:val>
                                            <p:strVal val="#ppt_h"/>
                                          </p:val>
                                        </p:tav>
                                      </p:tavLst>
                                    </p:anim>
                                    <p:anim calcmode="lin" valueType="num">
                                      <p:cBhvr>
                                        <p:cTn id="41" dur="1000" fill="hold"/>
                                        <p:tgtEl>
                                          <p:spTgt spid="37898"/>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3789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dissolve">
                                      <p:cBhvr>
                                        <p:cTn id="47" dur="500"/>
                                        <p:tgtEl>
                                          <p:spTgt spid="2"/>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dissolve">
                                      <p:cBhvr>
                                        <p:cTn id="5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4" grpId="0" autoUpdateAnimBg="0"/>
      <p:bldP spid="37895" grpId="0" autoUpdateAnimBg="0"/>
      <p:bldP spid="37896" grpId="0" autoUpdateAnimBg="0"/>
      <p:bldP spid="37897" grpId="0" autoUpdateAnimBg="0"/>
      <p:bldP spid="37898" grpId="0" autoUpdateAnimBg="0"/>
      <p:bldP spid="2" grpId="0" animBg="1" autoUpdateAnimBg="0"/>
      <p:bldP spid="3"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grpSp>
        <p:nvGrpSpPr>
          <p:cNvPr id="26626" name="Group 2"/>
          <p:cNvGrpSpPr>
            <a:grpSpLocks/>
          </p:cNvGrpSpPr>
          <p:nvPr/>
        </p:nvGrpSpPr>
        <p:grpSpPr bwMode="auto">
          <a:xfrm>
            <a:off x="152400" y="76200"/>
            <a:ext cx="11887200" cy="6781800"/>
            <a:chOff x="240" y="192"/>
            <a:chExt cx="5232" cy="3840"/>
          </a:xfrm>
        </p:grpSpPr>
        <p:sp>
          <p:nvSpPr>
            <p:cNvPr id="26627" name="Rectangle 3"/>
            <p:cNvSpPr>
              <a:spLocks noChangeArrowheads="1"/>
            </p:cNvSpPr>
            <p:nvPr/>
          </p:nvSpPr>
          <p:spPr bwMode="auto">
            <a:xfrm>
              <a:off x="432" y="384"/>
              <a:ext cx="4848" cy="3504"/>
            </a:xfrm>
            <a:prstGeom prst="rect">
              <a:avLst/>
            </a:prstGeom>
            <a:solidFill>
              <a:srgbClr val="FFFF66"/>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28" name="Oval 4"/>
            <p:cNvSpPr>
              <a:spLocks noChangeArrowheads="1"/>
            </p:cNvSpPr>
            <p:nvPr/>
          </p:nvSpPr>
          <p:spPr bwMode="auto">
            <a:xfrm>
              <a:off x="240" y="192"/>
              <a:ext cx="5232" cy="3840"/>
            </a:xfrm>
            <a:prstGeom prst="ellipse">
              <a:avLst/>
            </a:prstGeom>
            <a:solidFill>
              <a:schemeClr val="hlink"/>
            </a:soli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6629" name="Text Box 5"/>
          <p:cNvSpPr txBox="1">
            <a:spLocks noChangeArrowheads="1"/>
          </p:cNvSpPr>
          <p:nvPr/>
        </p:nvSpPr>
        <p:spPr bwMode="auto">
          <a:xfrm>
            <a:off x="3962400" y="609601"/>
            <a:ext cx="4402138" cy="1433513"/>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ltLang="en-US" sz="4800" b="1" dirty="0">
                <a:solidFill>
                  <a:srgbClr val="FFFF00"/>
                </a:solidFill>
                <a:effectLst>
                  <a:outerShdw blurRad="38100" dist="38100" dir="2700000" algn="tl">
                    <a:srgbClr val="000000">
                      <a:alpha val="43137"/>
                    </a:srgbClr>
                  </a:outerShdw>
                </a:effectLst>
                <a:latin typeface="Comic Sans MS" panose="030F0702030302020204" pitchFamily="66" charset="0"/>
              </a:rPr>
              <a:t>Holy of Holies</a:t>
            </a:r>
          </a:p>
          <a:p>
            <a:pPr algn="ctr"/>
            <a:r>
              <a:rPr lang="en-US" altLang="en-US" sz="4000" b="1" i="1" dirty="0">
                <a:solidFill>
                  <a:schemeClr val="accent1">
                    <a:lumMod val="20000"/>
                    <a:lumOff val="80000"/>
                  </a:schemeClr>
                </a:solidFill>
                <a:latin typeface="Comic Sans MS" panose="030F0702030302020204" pitchFamily="66" charset="0"/>
              </a:rPr>
              <a:t>(Heb. 9:24)</a:t>
            </a:r>
          </a:p>
        </p:txBody>
      </p:sp>
      <p:pic>
        <p:nvPicPr>
          <p:cNvPr id="26630" name="Picture 6" descr="D:\Projectr\GIFFiles\Templ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2237425"/>
            <a:ext cx="7696200" cy="53556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grpSp>
        <p:nvGrpSpPr>
          <p:cNvPr id="27650" name="Group 2"/>
          <p:cNvGrpSpPr>
            <a:grpSpLocks/>
          </p:cNvGrpSpPr>
          <p:nvPr/>
        </p:nvGrpSpPr>
        <p:grpSpPr bwMode="auto">
          <a:xfrm>
            <a:off x="152400" y="0"/>
            <a:ext cx="11887200" cy="6858000"/>
            <a:chOff x="240" y="192"/>
            <a:chExt cx="5232" cy="3840"/>
          </a:xfrm>
        </p:grpSpPr>
        <p:sp>
          <p:nvSpPr>
            <p:cNvPr id="27651" name="Rectangle 3"/>
            <p:cNvSpPr>
              <a:spLocks noChangeArrowheads="1"/>
            </p:cNvSpPr>
            <p:nvPr/>
          </p:nvSpPr>
          <p:spPr bwMode="auto">
            <a:xfrm>
              <a:off x="432" y="384"/>
              <a:ext cx="4848" cy="3504"/>
            </a:xfrm>
            <a:prstGeom prst="rect">
              <a:avLst/>
            </a:prstGeom>
            <a:solidFill>
              <a:srgbClr val="FFFF66"/>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52" name="Oval 4"/>
            <p:cNvSpPr>
              <a:spLocks noChangeArrowheads="1"/>
            </p:cNvSpPr>
            <p:nvPr/>
          </p:nvSpPr>
          <p:spPr bwMode="auto">
            <a:xfrm>
              <a:off x="240" y="192"/>
              <a:ext cx="5232" cy="3840"/>
            </a:xfrm>
            <a:prstGeom prst="ellipse">
              <a:avLst/>
            </a:prstGeom>
            <a:solidFill>
              <a:schemeClr val="hlink"/>
            </a:soli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7653" name="Text Box 5"/>
          <p:cNvSpPr txBox="1">
            <a:spLocks noChangeArrowheads="1"/>
          </p:cNvSpPr>
          <p:nvPr/>
        </p:nvSpPr>
        <p:spPr bwMode="auto">
          <a:xfrm>
            <a:off x="4038600" y="914401"/>
            <a:ext cx="4064000" cy="1433513"/>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ltLang="en-US" sz="4800" b="1" dirty="0">
                <a:solidFill>
                  <a:srgbClr val="FFFF00"/>
                </a:solidFill>
                <a:effectLst>
                  <a:outerShdw blurRad="38100" dist="38100" dir="2700000" algn="tl">
                    <a:srgbClr val="000000">
                      <a:alpha val="43137"/>
                    </a:srgbClr>
                  </a:outerShdw>
                </a:effectLst>
                <a:latin typeface="Comic Sans MS" panose="030F0702030302020204" pitchFamily="66" charset="0"/>
              </a:rPr>
              <a:t>Jerusalem</a:t>
            </a:r>
          </a:p>
          <a:p>
            <a:pPr algn="ctr"/>
            <a:r>
              <a:rPr lang="en-US" altLang="en-US" sz="4000" b="1" i="1" dirty="0">
                <a:solidFill>
                  <a:schemeClr val="accent1">
                    <a:lumMod val="20000"/>
                    <a:lumOff val="80000"/>
                  </a:schemeClr>
                </a:solidFill>
                <a:latin typeface="Comic Sans MS" panose="030F0702030302020204" pitchFamily="66" charset="0"/>
              </a:rPr>
              <a:t>(Rev. 21:2, 10)</a:t>
            </a:r>
          </a:p>
        </p:txBody>
      </p:sp>
      <p:sp>
        <p:nvSpPr>
          <p:cNvPr id="27654" name="Text Box 6"/>
          <p:cNvSpPr txBox="1">
            <a:spLocks noChangeArrowheads="1"/>
          </p:cNvSpPr>
          <p:nvPr/>
        </p:nvSpPr>
        <p:spPr bwMode="auto">
          <a:xfrm>
            <a:off x="2819400" y="3124201"/>
            <a:ext cx="6542088" cy="2289175"/>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buFontTx/>
              <a:buChar char="•"/>
            </a:pPr>
            <a:r>
              <a:rPr lang="en-US" altLang="en-US" sz="3600" b="1" dirty="0">
                <a:solidFill>
                  <a:schemeClr val="bg1"/>
                </a:solidFill>
                <a:latin typeface="Arial" panose="020B0604020202020204" pitchFamily="34" charset="0"/>
              </a:rPr>
              <a:t> The greatest city of all</a:t>
            </a:r>
          </a:p>
          <a:p>
            <a:pPr algn="l">
              <a:buFontTx/>
              <a:buChar char="•"/>
            </a:pPr>
            <a:r>
              <a:rPr lang="en-US" altLang="en-US" sz="3600" b="1" dirty="0">
                <a:solidFill>
                  <a:schemeClr val="bg1"/>
                </a:solidFill>
                <a:latin typeface="Arial" panose="020B0604020202020204" pitchFamily="34" charset="0"/>
              </a:rPr>
              <a:t> Zion</a:t>
            </a:r>
          </a:p>
          <a:p>
            <a:pPr algn="l">
              <a:buFontTx/>
              <a:buChar char="•"/>
            </a:pPr>
            <a:r>
              <a:rPr lang="en-US" altLang="en-US" sz="3600" b="1" dirty="0">
                <a:solidFill>
                  <a:schemeClr val="bg1"/>
                </a:solidFill>
                <a:latin typeface="Arial" panose="020B0604020202020204" pitchFamily="34" charset="0"/>
              </a:rPr>
              <a:t> City of beauty, wealth, glory</a:t>
            </a:r>
          </a:p>
          <a:p>
            <a:pPr algn="l">
              <a:buFontTx/>
              <a:buChar char="•"/>
            </a:pPr>
            <a:r>
              <a:rPr lang="en-US" altLang="en-US" sz="3600" b="1" dirty="0">
                <a:solidFill>
                  <a:schemeClr val="bg1"/>
                </a:solidFill>
                <a:latin typeface="Arial" panose="020B0604020202020204" pitchFamily="34" charset="0"/>
              </a:rPr>
              <a:t> City of God</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7654">
                                            <p:txEl>
                                              <p:pRg st="0" end="0"/>
                                            </p:txEl>
                                          </p:spTgt>
                                        </p:tgtEl>
                                        <p:attrNameLst>
                                          <p:attrName>style.visibility</p:attrName>
                                        </p:attrNameLst>
                                      </p:cBhvr>
                                      <p:to>
                                        <p:strVal val="visible"/>
                                      </p:to>
                                    </p:set>
                                    <p:anim calcmode="lin" valueType="num">
                                      <p:cBhvr additive="base">
                                        <p:cTn id="7" dur="500" fill="hold"/>
                                        <p:tgtEl>
                                          <p:spTgt spid="27654">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765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7654">
                                            <p:txEl>
                                              <p:pRg st="1" end="1"/>
                                            </p:txEl>
                                          </p:spTgt>
                                        </p:tgtEl>
                                        <p:attrNameLst>
                                          <p:attrName>style.visibility</p:attrName>
                                        </p:attrNameLst>
                                      </p:cBhvr>
                                      <p:to>
                                        <p:strVal val="visible"/>
                                      </p:to>
                                    </p:set>
                                    <p:anim calcmode="lin" valueType="num">
                                      <p:cBhvr additive="base">
                                        <p:cTn id="13" dur="500" fill="hold"/>
                                        <p:tgtEl>
                                          <p:spTgt spid="27654">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765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7654">
                                            <p:txEl>
                                              <p:pRg st="2" end="2"/>
                                            </p:txEl>
                                          </p:spTgt>
                                        </p:tgtEl>
                                        <p:attrNameLst>
                                          <p:attrName>style.visibility</p:attrName>
                                        </p:attrNameLst>
                                      </p:cBhvr>
                                      <p:to>
                                        <p:strVal val="visible"/>
                                      </p:to>
                                    </p:set>
                                    <p:anim calcmode="lin" valueType="num">
                                      <p:cBhvr additive="base">
                                        <p:cTn id="19" dur="500" fill="hold"/>
                                        <p:tgtEl>
                                          <p:spTgt spid="27654">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765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7654">
                                            <p:txEl>
                                              <p:pRg st="3" end="3"/>
                                            </p:txEl>
                                          </p:spTgt>
                                        </p:tgtEl>
                                        <p:attrNameLst>
                                          <p:attrName>style.visibility</p:attrName>
                                        </p:attrNameLst>
                                      </p:cBhvr>
                                      <p:to>
                                        <p:strVal val="visible"/>
                                      </p:to>
                                    </p:set>
                                    <p:anim calcmode="lin" valueType="num">
                                      <p:cBhvr additive="base">
                                        <p:cTn id="25" dur="500" fill="hold"/>
                                        <p:tgtEl>
                                          <p:spTgt spid="27654">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7654">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4"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grpSp>
        <p:nvGrpSpPr>
          <p:cNvPr id="28674" name="Group 2"/>
          <p:cNvGrpSpPr>
            <a:grpSpLocks/>
          </p:cNvGrpSpPr>
          <p:nvPr/>
        </p:nvGrpSpPr>
        <p:grpSpPr bwMode="auto">
          <a:xfrm>
            <a:off x="152400" y="0"/>
            <a:ext cx="11963400" cy="6858000"/>
            <a:chOff x="240" y="192"/>
            <a:chExt cx="5232" cy="3840"/>
          </a:xfrm>
        </p:grpSpPr>
        <p:sp>
          <p:nvSpPr>
            <p:cNvPr id="28675" name="Rectangle 3"/>
            <p:cNvSpPr>
              <a:spLocks noChangeArrowheads="1"/>
            </p:cNvSpPr>
            <p:nvPr/>
          </p:nvSpPr>
          <p:spPr bwMode="auto">
            <a:xfrm>
              <a:off x="432" y="384"/>
              <a:ext cx="4848" cy="3504"/>
            </a:xfrm>
            <a:prstGeom prst="rect">
              <a:avLst/>
            </a:prstGeom>
            <a:solidFill>
              <a:srgbClr val="FFFF66"/>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676" name="Oval 4"/>
            <p:cNvSpPr>
              <a:spLocks noChangeArrowheads="1"/>
            </p:cNvSpPr>
            <p:nvPr/>
          </p:nvSpPr>
          <p:spPr bwMode="auto">
            <a:xfrm>
              <a:off x="240" y="192"/>
              <a:ext cx="5232" cy="3840"/>
            </a:xfrm>
            <a:prstGeom prst="ellipse">
              <a:avLst/>
            </a:prstGeom>
            <a:solidFill>
              <a:schemeClr val="hlink"/>
            </a:soli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8677" name="Text Box 5"/>
          <p:cNvSpPr txBox="1">
            <a:spLocks noChangeArrowheads="1"/>
          </p:cNvSpPr>
          <p:nvPr/>
        </p:nvSpPr>
        <p:spPr bwMode="auto">
          <a:xfrm>
            <a:off x="3886201" y="1219201"/>
            <a:ext cx="4492625" cy="1433513"/>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ltLang="en-US" sz="4800" b="1" dirty="0">
                <a:solidFill>
                  <a:srgbClr val="FFFF00"/>
                </a:solidFill>
                <a:effectLst>
                  <a:outerShdw blurRad="38100" dist="38100" dir="2700000" algn="tl">
                    <a:srgbClr val="000000">
                      <a:alpha val="43137"/>
                    </a:srgbClr>
                  </a:outerShdw>
                </a:effectLst>
                <a:latin typeface="Comic Sans MS" panose="030F0702030302020204" pitchFamily="66" charset="0"/>
              </a:rPr>
              <a:t>Sabbath Rest</a:t>
            </a:r>
          </a:p>
          <a:p>
            <a:pPr algn="ctr"/>
            <a:r>
              <a:rPr lang="en-US" altLang="en-US" sz="4000" b="1" i="1" dirty="0">
                <a:solidFill>
                  <a:schemeClr val="accent1">
                    <a:lumMod val="20000"/>
                    <a:lumOff val="80000"/>
                  </a:schemeClr>
                </a:solidFill>
                <a:latin typeface="Comic Sans MS" panose="030F0702030302020204" pitchFamily="66" charset="0"/>
              </a:rPr>
              <a:t>(Heb. 4:4, 9-11)</a:t>
            </a:r>
          </a:p>
        </p:txBody>
      </p:sp>
      <p:grpSp>
        <p:nvGrpSpPr>
          <p:cNvPr id="2" name="Group 1"/>
          <p:cNvGrpSpPr/>
          <p:nvPr/>
        </p:nvGrpSpPr>
        <p:grpSpPr>
          <a:xfrm>
            <a:off x="2394743" y="3657601"/>
            <a:ext cx="7475538" cy="650875"/>
            <a:chOff x="762000" y="3733800"/>
            <a:chExt cx="7475538" cy="650875"/>
          </a:xfrm>
        </p:grpSpPr>
        <p:sp>
          <p:nvSpPr>
            <p:cNvPr id="28679" name="Text Box 7"/>
            <p:cNvSpPr txBox="1">
              <a:spLocks noChangeArrowheads="1"/>
            </p:cNvSpPr>
            <p:nvPr/>
          </p:nvSpPr>
          <p:spPr bwMode="auto">
            <a:xfrm>
              <a:off x="5181600" y="3733800"/>
              <a:ext cx="3055938" cy="650875"/>
            </a:xfrm>
            <a:prstGeom prst="rect">
              <a:avLst/>
            </a:prstGeom>
            <a:solidFill>
              <a:srgbClr val="FFFF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600" b="1">
                  <a:latin typeface="Arial" panose="020B0604020202020204" pitchFamily="34" charset="0"/>
                </a:rPr>
                <a:t>Rest</a:t>
              </a:r>
            </a:p>
          </p:txBody>
        </p:sp>
        <p:sp>
          <p:nvSpPr>
            <p:cNvPr id="28680" name="AutoShape 8"/>
            <p:cNvSpPr>
              <a:spLocks noChangeArrowheads="1"/>
            </p:cNvSpPr>
            <p:nvPr/>
          </p:nvSpPr>
          <p:spPr bwMode="auto">
            <a:xfrm>
              <a:off x="3962400" y="3810000"/>
              <a:ext cx="1066800" cy="533400"/>
            </a:xfrm>
            <a:prstGeom prst="notchedRightArrow">
              <a:avLst>
                <a:gd name="adj1" fmla="val 50000"/>
                <a:gd name="adj2" fmla="val 50000"/>
              </a:avLst>
            </a:prstGeom>
            <a:solidFill>
              <a:srgbClr val="66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684" name="Text Box 12"/>
            <p:cNvSpPr txBox="1">
              <a:spLocks noChangeArrowheads="1"/>
            </p:cNvSpPr>
            <p:nvPr/>
          </p:nvSpPr>
          <p:spPr bwMode="auto">
            <a:xfrm>
              <a:off x="762000" y="3733800"/>
              <a:ext cx="3055938" cy="650875"/>
            </a:xfrm>
            <a:prstGeom prst="rect">
              <a:avLst/>
            </a:prstGeom>
            <a:solidFill>
              <a:srgbClr val="FFFF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600" b="1" dirty="0">
                  <a:latin typeface="Arial" panose="020B0604020202020204" pitchFamily="34" charset="0"/>
                </a:rPr>
                <a:t>Work / Labor</a:t>
              </a: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grpSp>
        <p:nvGrpSpPr>
          <p:cNvPr id="29698" name="Group 2"/>
          <p:cNvGrpSpPr>
            <a:grpSpLocks/>
          </p:cNvGrpSpPr>
          <p:nvPr/>
        </p:nvGrpSpPr>
        <p:grpSpPr bwMode="auto">
          <a:xfrm>
            <a:off x="152400" y="0"/>
            <a:ext cx="11887200" cy="6858000"/>
            <a:chOff x="240" y="192"/>
            <a:chExt cx="5232" cy="3840"/>
          </a:xfrm>
        </p:grpSpPr>
        <p:sp>
          <p:nvSpPr>
            <p:cNvPr id="29699" name="Rectangle 3"/>
            <p:cNvSpPr>
              <a:spLocks noChangeArrowheads="1"/>
            </p:cNvSpPr>
            <p:nvPr/>
          </p:nvSpPr>
          <p:spPr bwMode="auto">
            <a:xfrm>
              <a:off x="432" y="384"/>
              <a:ext cx="4848" cy="3504"/>
            </a:xfrm>
            <a:prstGeom prst="rect">
              <a:avLst/>
            </a:prstGeom>
            <a:solidFill>
              <a:srgbClr val="FFFF66"/>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0" name="Oval 4"/>
            <p:cNvSpPr>
              <a:spLocks noChangeArrowheads="1"/>
            </p:cNvSpPr>
            <p:nvPr/>
          </p:nvSpPr>
          <p:spPr bwMode="auto">
            <a:xfrm>
              <a:off x="240" y="192"/>
              <a:ext cx="5232" cy="3840"/>
            </a:xfrm>
            <a:prstGeom prst="ellipse">
              <a:avLst/>
            </a:prstGeom>
            <a:solidFill>
              <a:schemeClr val="hlink"/>
            </a:soli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9701" name="Text Box 5"/>
          <p:cNvSpPr txBox="1">
            <a:spLocks noChangeArrowheads="1"/>
          </p:cNvSpPr>
          <p:nvPr/>
        </p:nvSpPr>
        <p:spPr bwMode="auto">
          <a:xfrm>
            <a:off x="4572000" y="1905001"/>
            <a:ext cx="3003550" cy="1433513"/>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ltLang="en-US" sz="4800" b="1" dirty="0">
                <a:solidFill>
                  <a:srgbClr val="FFFF00"/>
                </a:solidFill>
                <a:effectLst>
                  <a:outerShdw blurRad="38100" dist="38100" dir="2700000" algn="tl">
                    <a:srgbClr val="000000">
                      <a:alpha val="43137"/>
                    </a:srgbClr>
                  </a:outerShdw>
                </a:effectLst>
                <a:latin typeface="Comic Sans MS" panose="030F0702030302020204" pitchFamily="66" charset="0"/>
              </a:rPr>
              <a:t>Crown</a:t>
            </a:r>
          </a:p>
          <a:p>
            <a:pPr algn="ctr"/>
            <a:r>
              <a:rPr lang="en-US" altLang="en-US" sz="4000" b="1" i="1" dirty="0">
                <a:solidFill>
                  <a:schemeClr val="accent1">
                    <a:lumMod val="20000"/>
                    <a:lumOff val="80000"/>
                  </a:schemeClr>
                </a:solidFill>
                <a:latin typeface="Comic Sans MS" panose="030F0702030302020204" pitchFamily="66" charset="0"/>
              </a:rPr>
              <a:t>(Rev. 2:10)</a:t>
            </a:r>
          </a:p>
        </p:txBody>
      </p:sp>
      <p:graphicFrame>
        <p:nvGraphicFramePr>
          <p:cNvPr id="29702" name="Object 6"/>
          <p:cNvGraphicFramePr>
            <a:graphicFrameLocks noChangeAspect="1"/>
          </p:cNvGraphicFramePr>
          <p:nvPr/>
        </p:nvGraphicFramePr>
        <p:xfrm>
          <a:off x="4648200" y="304800"/>
          <a:ext cx="3048000" cy="1754188"/>
        </p:xfrm>
        <a:graphic>
          <a:graphicData uri="http://schemas.openxmlformats.org/presentationml/2006/ole">
            <mc:AlternateContent xmlns:mc="http://schemas.openxmlformats.org/markup-compatibility/2006">
              <mc:Choice xmlns:v="urn:schemas-microsoft-com:vml" Requires="v">
                <p:oleObj name="Drawing" r:id="rId2" imgW="2514600" imgH="1447920" progId="WPDraw30.Drawing">
                  <p:embed/>
                </p:oleObj>
              </mc:Choice>
              <mc:Fallback>
                <p:oleObj name="Drawing" r:id="rId2" imgW="2514600" imgH="1447920" progId="WPDraw30.Drawing">
                  <p:embed/>
                  <p:pic>
                    <p:nvPicPr>
                      <p:cNvPr id="0"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304800"/>
                        <a:ext cx="3048000" cy="1754188"/>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9703" name="Text Box 7"/>
          <p:cNvSpPr txBox="1">
            <a:spLocks noChangeArrowheads="1"/>
          </p:cNvSpPr>
          <p:nvPr/>
        </p:nvSpPr>
        <p:spPr bwMode="auto">
          <a:xfrm>
            <a:off x="3733800" y="4038600"/>
            <a:ext cx="5213350" cy="1190625"/>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b="1" dirty="0">
                <a:solidFill>
                  <a:schemeClr val="bg1"/>
                </a:solidFill>
                <a:latin typeface="Arial" panose="020B0604020202020204" pitchFamily="34" charset="0"/>
              </a:rPr>
              <a:t>Prize / Reward</a:t>
            </a:r>
          </a:p>
          <a:p>
            <a:r>
              <a:rPr lang="en-US" altLang="en-US" sz="3600" b="1" dirty="0">
                <a:solidFill>
                  <a:schemeClr val="bg1"/>
                </a:solidFill>
                <a:latin typeface="Arial" panose="020B0604020202020204" pitchFamily="34" charset="0"/>
              </a:rPr>
              <a:t>Conquer / Win / Victory</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703">
                                            <p:txEl>
                                              <p:pRg st="0" end="0"/>
                                            </p:txEl>
                                          </p:spTgt>
                                        </p:tgtEl>
                                        <p:attrNameLst>
                                          <p:attrName>style.visibility</p:attrName>
                                        </p:attrNameLst>
                                      </p:cBhvr>
                                      <p:to>
                                        <p:strVal val="visible"/>
                                      </p:to>
                                    </p:set>
                                    <p:anim calcmode="lin" valueType="num">
                                      <p:cBhvr additive="base">
                                        <p:cTn id="7" dur="500" fill="hold"/>
                                        <p:tgtEl>
                                          <p:spTgt spid="2970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970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9703">
                                            <p:txEl>
                                              <p:pRg st="1" end="1"/>
                                            </p:txEl>
                                          </p:spTgt>
                                        </p:tgtEl>
                                        <p:attrNameLst>
                                          <p:attrName>style.visibility</p:attrName>
                                        </p:attrNameLst>
                                      </p:cBhvr>
                                      <p:to>
                                        <p:strVal val="visible"/>
                                      </p:to>
                                    </p:set>
                                    <p:anim calcmode="lin" valueType="num">
                                      <p:cBhvr additive="base">
                                        <p:cTn id="13" dur="500" fill="hold"/>
                                        <p:tgtEl>
                                          <p:spTgt spid="2970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970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3"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grpSp>
        <p:nvGrpSpPr>
          <p:cNvPr id="30722" name="Group 2"/>
          <p:cNvGrpSpPr>
            <a:grpSpLocks/>
          </p:cNvGrpSpPr>
          <p:nvPr/>
        </p:nvGrpSpPr>
        <p:grpSpPr bwMode="auto">
          <a:xfrm>
            <a:off x="228600" y="0"/>
            <a:ext cx="11734800" cy="6858000"/>
            <a:chOff x="240" y="192"/>
            <a:chExt cx="5232" cy="3840"/>
          </a:xfrm>
        </p:grpSpPr>
        <p:sp>
          <p:nvSpPr>
            <p:cNvPr id="30723" name="Rectangle 3"/>
            <p:cNvSpPr>
              <a:spLocks noChangeArrowheads="1"/>
            </p:cNvSpPr>
            <p:nvPr/>
          </p:nvSpPr>
          <p:spPr bwMode="auto">
            <a:xfrm>
              <a:off x="432" y="384"/>
              <a:ext cx="4848" cy="3504"/>
            </a:xfrm>
            <a:prstGeom prst="rect">
              <a:avLst/>
            </a:prstGeom>
            <a:solidFill>
              <a:srgbClr val="FFFF66"/>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24" name="Oval 4"/>
            <p:cNvSpPr>
              <a:spLocks noChangeArrowheads="1"/>
            </p:cNvSpPr>
            <p:nvPr/>
          </p:nvSpPr>
          <p:spPr bwMode="auto">
            <a:xfrm>
              <a:off x="240" y="192"/>
              <a:ext cx="5232" cy="3840"/>
            </a:xfrm>
            <a:prstGeom prst="ellipse">
              <a:avLst/>
            </a:prstGeom>
            <a:solidFill>
              <a:schemeClr val="hlink"/>
            </a:soli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30725" name="Text Box 5"/>
          <p:cNvSpPr txBox="1">
            <a:spLocks noChangeArrowheads="1"/>
          </p:cNvSpPr>
          <p:nvPr/>
        </p:nvSpPr>
        <p:spPr bwMode="auto">
          <a:xfrm>
            <a:off x="2629734" y="2279482"/>
            <a:ext cx="6853158" cy="1446550"/>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ltLang="en-US" sz="4800" b="1" dirty="0">
                <a:solidFill>
                  <a:srgbClr val="FFFF00"/>
                </a:solidFill>
                <a:effectLst>
                  <a:outerShdw blurRad="38100" dist="38100" dir="2700000" algn="tl">
                    <a:srgbClr val="000000">
                      <a:alpha val="43137"/>
                    </a:srgbClr>
                  </a:outerShdw>
                </a:effectLst>
                <a:latin typeface="Comic Sans MS" panose="030F0702030302020204" pitchFamily="66" charset="0"/>
              </a:rPr>
              <a:t>Mansion</a:t>
            </a:r>
          </a:p>
          <a:p>
            <a:pPr algn="ctr"/>
            <a:r>
              <a:rPr lang="en-US" altLang="en-US" sz="4000" b="1" i="1" dirty="0">
                <a:solidFill>
                  <a:schemeClr val="accent1">
                    <a:lumMod val="20000"/>
                    <a:lumOff val="80000"/>
                  </a:schemeClr>
                </a:solidFill>
                <a:latin typeface="Comic Sans MS" panose="030F0702030302020204" pitchFamily="66" charset="0"/>
              </a:rPr>
              <a:t>(John 14:1; 2 Cor. 5:1-2)</a:t>
            </a:r>
          </a:p>
        </p:txBody>
      </p:sp>
      <p:graphicFrame>
        <p:nvGraphicFramePr>
          <p:cNvPr id="30726" name="Object 6"/>
          <p:cNvGraphicFramePr>
            <a:graphicFrameLocks noChangeAspect="1"/>
          </p:cNvGraphicFramePr>
          <p:nvPr/>
        </p:nvGraphicFramePr>
        <p:xfrm>
          <a:off x="4572000" y="0"/>
          <a:ext cx="3048000" cy="2401888"/>
        </p:xfrm>
        <a:graphic>
          <a:graphicData uri="http://schemas.openxmlformats.org/presentationml/2006/ole">
            <mc:AlternateContent xmlns:mc="http://schemas.openxmlformats.org/markup-compatibility/2006">
              <mc:Choice xmlns:v="urn:schemas-microsoft-com:vml" Requires="v">
                <p:oleObj name="Drawing" r:id="rId2" imgW="2514600" imgH="1981080" progId="WPDraw30.Drawing">
                  <p:embed/>
                </p:oleObj>
              </mc:Choice>
              <mc:Fallback>
                <p:oleObj name="Drawing" r:id="rId2" imgW="2514600" imgH="1981080" progId="WPDraw30.Drawing">
                  <p:embed/>
                  <p:pic>
                    <p:nvPicPr>
                      <p:cNvPr id="0"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3048000" cy="2401888"/>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27" name="Text Box 7"/>
          <p:cNvSpPr txBox="1">
            <a:spLocks noChangeArrowheads="1"/>
          </p:cNvSpPr>
          <p:nvPr/>
        </p:nvSpPr>
        <p:spPr bwMode="auto">
          <a:xfrm>
            <a:off x="3200400" y="3886200"/>
            <a:ext cx="6618288" cy="1739900"/>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buFontTx/>
              <a:buChar char="•"/>
            </a:pPr>
            <a:r>
              <a:rPr lang="en-US" altLang="en-US" sz="3600" b="1" dirty="0">
                <a:solidFill>
                  <a:schemeClr val="bg1"/>
                </a:solidFill>
                <a:latin typeface="Arial" panose="020B0604020202020204" pitchFamily="34" charset="0"/>
              </a:rPr>
              <a:t> Beauty</a:t>
            </a:r>
          </a:p>
          <a:p>
            <a:pPr algn="l">
              <a:buFontTx/>
              <a:buChar char="•"/>
            </a:pPr>
            <a:r>
              <a:rPr lang="en-US" altLang="en-US" sz="3600" b="1" dirty="0">
                <a:solidFill>
                  <a:schemeClr val="bg1"/>
                </a:solidFill>
                <a:latin typeface="Arial" panose="020B0604020202020204" pitchFamily="34" charset="0"/>
              </a:rPr>
              <a:t> Wealth – no expense spared</a:t>
            </a:r>
          </a:p>
          <a:p>
            <a:pPr algn="l">
              <a:buFontTx/>
              <a:buChar char="•"/>
            </a:pPr>
            <a:r>
              <a:rPr lang="en-US" altLang="en-US" sz="3600" b="1" dirty="0">
                <a:solidFill>
                  <a:schemeClr val="bg1"/>
                </a:solidFill>
                <a:latin typeface="Arial" panose="020B0604020202020204" pitchFamily="34" charset="0"/>
              </a:rPr>
              <a:t> Spacious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727">
                                            <p:txEl>
                                              <p:pRg st="0" end="0"/>
                                            </p:txEl>
                                          </p:spTgt>
                                        </p:tgtEl>
                                        <p:attrNameLst>
                                          <p:attrName>style.visibility</p:attrName>
                                        </p:attrNameLst>
                                      </p:cBhvr>
                                      <p:to>
                                        <p:strVal val="visible"/>
                                      </p:to>
                                    </p:set>
                                    <p:anim calcmode="lin" valueType="num">
                                      <p:cBhvr additive="base">
                                        <p:cTn id="7" dur="500" fill="hold"/>
                                        <p:tgtEl>
                                          <p:spTgt spid="3072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072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0727">
                                            <p:txEl>
                                              <p:pRg st="1" end="1"/>
                                            </p:txEl>
                                          </p:spTgt>
                                        </p:tgtEl>
                                        <p:attrNameLst>
                                          <p:attrName>style.visibility</p:attrName>
                                        </p:attrNameLst>
                                      </p:cBhvr>
                                      <p:to>
                                        <p:strVal val="visible"/>
                                      </p:to>
                                    </p:set>
                                    <p:anim calcmode="lin" valueType="num">
                                      <p:cBhvr additive="base">
                                        <p:cTn id="13" dur="500" fill="hold"/>
                                        <p:tgtEl>
                                          <p:spTgt spid="3072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072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0727">
                                            <p:txEl>
                                              <p:pRg st="2" end="2"/>
                                            </p:txEl>
                                          </p:spTgt>
                                        </p:tgtEl>
                                        <p:attrNameLst>
                                          <p:attrName>style.visibility</p:attrName>
                                        </p:attrNameLst>
                                      </p:cBhvr>
                                      <p:to>
                                        <p:strVal val="visible"/>
                                      </p:to>
                                    </p:set>
                                    <p:anim calcmode="lin" valueType="num">
                                      <p:cBhvr additive="base">
                                        <p:cTn id="19" dur="500" fill="hold"/>
                                        <p:tgtEl>
                                          <p:spTgt spid="3072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0727">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7"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grpSp>
        <p:nvGrpSpPr>
          <p:cNvPr id="31746" name="Group 2"/>
          <p:cNvGrpSpPr>
            <a:grpSpLocks/>
          </p:cNvGrpSpPr>
          <p:nvPr/>
        </p:nvGrpSpPr>
        <p:grpSpPr bwMode="auto">
          <a:xfrm>
            <a:off x="152400" y="0"/>
            <a:ext cx="11963400" cy="6858000"/>
            <a:chOff x="240" y="192"/>
            <a:chExt cx="5232" cy="3840"/>
          </a:xfrm>
        </p:grpSpPr>
        <p:sp>
          <p:nvSpPr>
            <p:cNvPr id="31747" name="Rectangle 3"/>
            <p:cNvSpPr>
              <a:spLocks noChangeArrowheads="1"/>
            </p:cNvSpPr>
            <p:nvPr/>
          </p:nvSpPr>
          <p:spPr bwMode="auto">
            <a:xfrm>
              <a:off x="432" y="384"/>
              <a:ext cx="4848" cy="3504"/>
            </a:xfrm>
            <a:prstGeom prst="rect">
              <a:avLst/>
            </a:prstGeom>
            <a:solidFill>
              <a:srgbClr val="FFFF66"/>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48" name="Oval 4"/>
            <p:cNvSpPr>
              <a:spLocks noChangeArrowheads="1"/>
            </p:cNvSpPr>
            <p:nvPr/>
          </p:nvSpPr>
          <p:spPr bwMode="auto">
            <a:xfrm>
              <a:off x="240" y="192"/>
              <a:ext cx="5232" cy="3840"/>
            </a:xfrm>
            <a:prstGeom prst="ellipse">
              <a:avLst/>
            </a:prstGeom>
            <a:solidFill>
              <a:schemeClr val="hlink"/>
            </a:soli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31749" name="Text Box 5"/>
          <p:cNvSpPr txBox="1">
            <a:spLocks noChangeArrowheads="1"/>
          </p:cNvSpPr>
          <p:nvPr/>
        </p:nvSpPr>
        <p:spPr bwMode="auto">
          <a:xfrm>
            <a:off x="4343400" y="303902"/>
            <a:ext cx="3313112" cy="1433513"/>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ltLang="en-US" sz="4800" b="1" dirty="0">
                <a:solidFill>
                  <a:srgbClr val="FFFF00"/>
                </a:solidFill>
                <a:effectLst>
                  <a:outerShdw blurRad="38100" dist="38100" dir="2700000" algn="tl">
                    <a:srgbClr val="000000">
                      <a:alpha val="43137"/>
                    </a:srgbClr>
                  </a:outerShdw>
                </a:effectLst>
                <a:latin typeface="Comic Sans MS" panose="030F0702030302020204" pitchFamily="66" charset="0"/>
              </a:rPr>
              <a:t>Security</a:t>
            </a:r>
          </a:p>
          <a:p>
            <a:pPr algn="ctr"/>
            <a:r>
              <a:rPr lang="en-US" altLang="en-US" sz="4000" b="1" i="1" dirty="0">
                <a:solidFill>
                  <a:schemeClr val="accent1">
                    <a:lumMod val="20000"/>
                    <a:lumOff val="80000"/>
                  </a:schemeClr>
                </a:solidFill>
                <a:latin typeface="Comic Sans MS" panose="030F0702030302020204" pitchFamily="66" charset="0"/>
              </a:rPr>
              <a:t>(Rev. 21:12)</a:t>
            </a:r>
          </a:p>
        </p:txBody>
      </p:sp>
      <p:pic>
        <p:nvPicPr>
          <p:cNvPr id="31750" name="Picture 6" descr="C:\Program Files\Microsoft Office\Clipart\Popular\lock.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3352800"/>
            <a:ext cx="5105400" cy="2851150"/>
          </a:xfrm>
          <a:prstGeom prst="rect">
            <a:avLst/>
          </a:prstGeom>
          <a:noFill/>
          <a:extLst>
            <a:ext uri="{909E8E84-426E-40DD-AFC4-6F175D3DCCD1}">
              <a14:hiddenFill xmlns:a14="http://schemas.microsoft.com/office/drawing/2010/main">
                <a:solidFill>
                  <a:srgbClr val="FFFFFF"/>
                </a:solidFill>
              </a14:hiddenFill>
            </a:ext>
          </a:extLst>
        </p:spPr>
      </p:pic>
      <p:sp>
        <p:nvSpPr>
          <p:cNvPr id="31752" name="Text Box 8"/>
          <p:cNvSpPr txBox="1">
            <a:spLocks noChangeArrowheads="1"/>
          </p:cNvSpPr>
          <p:nvPr/>
        </p:nvSpPr>
        <p:spPr bwMode="auto">
          <a:xfrm>
            <a:off x="5181600" y="2133600"/>
            <a:ext cx="4629794" cy="2308324"/>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buFontTx/>
              <a:buChar char="•"/>
            </a:pPr>
            <a:r>
              <a:rPr lang="en-US" altLang="en-US" sz="3600" b="1" dirty="0">
                <a:solidFill>
                  <a:schemeClr val="bg1"/>
                </a:solidFill>
                <a:latin typeface="Arial" panose="020B0604020202020204" pitchFamily="34" charset="0"/>
              </a:rPr>
              <a:t> Protection / Safety</a:t>
            </a:r>
          </a:p>
          <a:p>
            <a:pPr algn="l">
              <a:buFontTx/>
              <a:buChar char="•"/>
            </a:pPr>
            <a:r>
              <a:rPr lang="en-US" altLang="en-US" sz="3600" b="1" dirty="0">
                <a:solidFill>
                  <a:schemeClr val="bg1"/>
                </a:solidFill>
                <a:latin typeface="Arial" panose="020B0604020202020204" pitchFamily="34" charset="0"/>
              </a:rPr>
              <a:t> No fears / worries</a:t>
            </a:r>
          </a:p>
          <a:p>
            <a:pPr algn="l">
              <a:buFontTx/>
              <a:buChar char="•"/>
            </a:pPr>
            <a:r>
              <a:rPr lang="en-US" altLang="en-US" sz="3600" b="1" dirty="0">
                <a:solidFill>
                  <a:schemeClr val="bg1"/>
                </a:solidFill>
                <a:latin typeface="Arial" panose="020B0604020202020204" pitchFamily="34" charset="0"/>
              </a:rPr>
              <a:t> No temptation / sin</a:t>
            </a:r>
          </a:p>
          <a:p>
            <a:pPr algn="l">
              <a:buFontTx/>
              <a:buChar char="•"/>
            </a:pPr>
            <a:r>
              <a:rPr lang="en-US" altLang="en-US" sz="3600" b="1" dirty="0">
                <a:solidFill>
                  <a:schemeClr val="bg1"/>
                </a:solidFill>
                <a:latin typeface="Arial" panose="020B0604020202020204" pitchFamily="34" charset="0"/>
              </a:rPr>
              <a:t> All enemies gone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1752">
                                            <p:txEl>
                                              <p:pRg st="0" end="0"/>
                                            </p:txEl>
                                          </p:spTgt>
                                        </p:tgtEl>
                                        <p:attrNameLst>
                                          <p:attrName>style.visibility</p:attrName>
                                        </p:attrNameLst>
                                      </p:cBhvr>
                                      <p:to>
                                        <p:strVal val="visible"/>
                                      </p:to>
                                    </p:set>
                                    <p:anim calcmode="lin" valueType="num">
                                      <p:cBhvr additive="base">
                                        <p:cTn id="7" dur="500" fill="hold"/>
                                        <p:tgtEl>
                                          <p:spTgt spid="3175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175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1752">
                                            <p:txEl>
                                              <p:pRg st="1" end="1"/>
                                            </p:txEl>
                                          </p:spTgt>
                                        </p:tgtEl>
                                        <p:attrNameLst>
                                          <p:attrName>style.visibility</p:attrName>
                                        </p:attrNameLst>
                                      </p:cBhvr>
                                      <p:to>
                                        <p:strVal val="visible"/>
                                      </p:to>
                                    </p:set>
                                    <p:anim calcmode="lin" valueType="num">
                                      <p:cBhvr additive="base">
                                        <p:cTn id="13" dur="500" fill="hold"/>
                                        <p:tgtEl>
                                          <p:spTgt spid="31752">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175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1752">
                                            <p:txEl>
                                              <p:pRg st="2" end="2"/>
                                            </p:txEl>
                                          </p:spTgt>
                                        </p:tgtEl>
                                        <p:attrNameLst>
                                          <p:attrName>style.visibility</p:attrName>
                                        </p:attrNameLst>
                                      </p:cBhvr>
                                      <p:to>
                                        <p:strVal val="visible"/>
                                      </p:to>
                                    </p:set>
                                    <p:anim calcmode="lin" valueType="num">
                                      <p:cBhvr additive="base">
                                        <p:cTn id="19" dur="500" fill="hold"/>
                                        <p:tgtEl>
                                          <p:spTgt spid="3175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175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1752">
                                            <p:txEl>
                                              <p:pRg st="3" end="3"/>
                                            </p:txEl>
                                          </p:spTgt>
                                        </p:tgtEl>
                                        <p:attrNameLst>
                                          <p:attrName>style.visibility</p:attrName>
                                        </p:attrNameLst>
                                      </p:cBhvr>
                                      <p:to>
                                        <p:strVal val="visible"/>
                                      </p:to>
                                    </p:set>
                                    <p:anim calcmode="lin" valueType="num">
                                      <p:cBhvr additive="base">
                                        <p:cTn id="25" dur="500" fill="hold"/>
                                        <p:tgtEl>
                                          <p:spTgt spid="31752">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1752">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2"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grpSp>
        <p:nvGrpSpPr>
          <p:cNvPr id="32770" name="Group 2"/>
          <p:cNvGrpSpPr>
            <a:grpSpLocks/>
          </p:cNvGrpSpPr>
          <p:nvPr/>
        </p:nvGrpSpPr>
        <p:grpSpPr bwMode="auto">
          <a:xfrm>
            <a:off x="152400" y="0"/>
            <a:ext cx="11963400" cy="6858000"/>
            <a:chOff x="240" y="192"/>
            <a:chExt cx="5232" cy="3840"/>
          </a:xfrm>
        </p:grpSpPr>
        <p:sp>
          <p:nvSpPr>
            <p:cNvPr id="32771" name="Rectangle 3"/>
            <p:cNvSpPr>
              <a:spLocks noChangeArrowheads="1"/>
            </p:cNvSpPr>
            <p:nvPr/>
          </p:nvSpPr>
          <p:spPr bwMode="auto">
            <a:xfrm>
              <a:off x="432" y="384"/>
              <a:ext cx="4848" cy="3504"/>
            </a:xfrm>
            <a:prstGeom prst="rect">
              <a:avLst/>
            </a:prstGeom>
            <a:solidFill>
              <a:srgbClr val="FFFF66"/>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FF00"/>
                </a:solidFill>
              </a:endParaRPr>
            </a:p>
          </p:txBody>
        </p:sp>
        <p:sp>
          <p:nvSpPr>
            <p:cNvPr id="32772" name="Oval 4"/>
            <p:cNvSpPr>
              <a:spLocks noChangeArrowheads="1"/>
            </p:cNvSpPr>
            <p:nvPr/>
          </p:nvSpPr>
          <p:spPr bwMode="auto">
            <a:xfrm>
              <a:off x="240" y="192"/>
              <a:ext cx="5232" cy="3840"/>
            </a:xfrm>
            <a:prstGeom prst="ellipse">
              <a:avLst/>
            </a:prstGeom>
            <a:solidFill>
              <a:schemeClr val="hlink"/>
            </a:soli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FFFF00"/>
                </a:solidFill>
              </a:endParaRPr>
            </a:p>
          </p:txBody>
        </p:sp>
      </p:grpSp>
      <p:sp>
        <p:nvSpPr>
          <p:cNvPr id="32773" name="Text Box 5"/>
          <p:cNvSpPr txBox="1">
            <a:spLocks noChangeArrowheads="1"/>
          </p:cNvSpPr>
          <p:nvPr/>
        </p:nvSpPr>
        <p:spPr bwMode="auto">
          <a:xfrm>
            <a:off x="3886200" y="457201"/>
            <a:ext cx="4402138" cy="5946775"/>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ltLang="en-US" sz="4800" b="1" dirty="0">
                <a:solidFill>
                  <a:srgbClr val="FFFF00"/>
                </a:solidFill>
                <a:effectLst>
                  <a:outerShdw blurRad="38100" dist="38100" dir="2700000" algn="tl">
                    <a:srgbClr val="000000">
                      <a:alpha val="43137"/>
                    </a:srgbClr>
                  </a:outerShdw>
                </a:effectLst>
                <a:latin typeface="Comic Sans MS" panose="030F0702030302020204" pitchFamily="66" charset="0"/>
              </a:rPr>
              <a:t>Eden</a:t>
            </a:r>
          </a:p>
          <a:p>
            <a:pPr algn="ctr"/>
            <a:r>
              <a:rPr lang="en-US" altLang="en-US" sz="4800" b="1" dirty="0">
                <a:solidFill>
                  <a:srgbClr val="FFFF00"/>
                </a:solidFill>
                <a:effectLst>
                  <a:outerShdw blurRad="38100" dist="38100" dir="2700000" algn="tl">
                    <a:srgbClr val="000000">
                      <a:alpha val="43137"/>
                    </a:srgbClr>
                  </a:outerShdw>
                </a:effectLst>
                <a:latin typeface="Comic Sans MS" panose="030F0702030302020204" pitchFamily="66" charset="0"/>
              </a:rPr>
              <a:t>Canaan</a:t>
            </a:r>
          </a:p>
          <a:p>
            <a:pPr algn="ctr"/>
            <a:r>
              <a:rPr lang="en-US" altLang="en-US" sz="4800" b="1" dirty="0">
                <a:solidFill>
                  <a:srgbClr val="FFFF00"/>
                </a:solidFill>
                <a:effectLst>
                  <a:outerShdw blurRad="38100" dist="38100" dir="2700000" algn="tl">
                    <a:srgbClr val="000000">
                      <a:alpha val="43137"/>
                    </a:srgbClr>
                  </a:outerShdw>
                </a:effectLst>
                <a:latin typeface="Comic Sans MS" panose="030F0702030302020204" pitchFamily="66" charset="0"/>
              </a:rPr>
              <a:t>Holy of Holies</a:t>
            </a:r>
          </a:p>
          <a:p>
            <a:pPr algn="ctr"/>
            <a:r>
              <a:rPr lang="en-US" altLang="en-US" sz="4800" b="1" dirty="0">
                <a:solidFill>
                  <a:srgbClr val="FFFF00"/>
                </a:solidFill>
                <a:effectLst>
                  <a:outerShdw blurRad="38100" dist="38100" dir="2700000" algn="tl">
                    <a:srgbClr val="000000">
                      <a:alpha val="43137"/>
                    </a:srgbClr>
                  </a:outerShdw>
                </a:effectLst>
                <a:latin typeface="Comic Sans MS" panose="030F0702030302020204" pitchFamily="66" charset="0"/>
              </a:rPr>
              <a:t>Jerusalem</a:t>
            </a:r>
          </a:p>
          <a:p>
            <a:pPr algn="ctr"/>
            <a:r>
              <a:rPr lang="en-US" altLang="en-US" sz="4800" b="1" dirty="0">
                <a:solidFill>
                  <a:srgbClr val="FFFF00"/>
                </a:solidFill>
                <a:effectLst>
                  <a:outerShdw blurRad="38100" dist="38100" dir="2700000" algn="tl">
                    <a:srgbClr val="000000">
                      <a:alpha val="43137"/>
                    </a:srgbClr>
                  </a:outerShdw>
                </a:effectLst>
                <a:latin typeface="Comic Sans MS" panose="030F0702030302020204" pitchFamily="66" charset="0"/>
              </a:rPr>
              <a:t>Sabbath Rest</a:t>
            </a:r>
          </a:p>
          <a:p>
            <a:pPr algn="ctr"/>
            <a:r>
              <a:rPr lang="en-US" altLang="en-US" sz="4800" b="1" dirty="0">
                <a:solidFill>
                  <a:srgbClr val="FFFF00"/>
                </a:solidFill>
                <a:effectLst>
                  <a:outerShdw blurRad="38100" dist="38100" dir="2700000" algn="tl">
                    <a:srgbClr val="000000">
                      <a:alpha val="43137"/>
                    </a:srgbClr>
                  </a:outerShdw>
                </a:effectLst>
                <a:latin typeface="Comic Sans MS" panose="030F0702030302020204" pitchFamily="66" charset="0"/>
              </a:rPr>
              <a:t>Crown</a:t>
            </a:r>
          </a:p>
          <a:p>
            <a:pPr algn="ctr"/>
            <a:r>
              <a:rPr lang="en-US" altLang="en-US" sz="4800" b="1" dirty="0">
                <a:solidFill>
                  <a:srgbClr val="FFFF00"/>
                </a:solidFill>
                <a:effectLst>
                  <a:outerShdw blurRad="38100" dist="38100" dir="2700000" algn="tl">
                    <a:srgbClr val="000000">
                      <a:alpha val="43137"/>
                    </a:srgbClr>
                  </a:outerShdw>
                </a:effectLst>
                <a:latin typeface="Comic Sans MS" panose="030F0702030302020204" pitchFamily="66" charset="0"/>
              </a:rPr>
              <a:t>Mansion</a:t>
            </a:r>
          </a:p>
          <a:p>
            <a:pPr algn="ctr"/>
            <a:r>
              <a:rPr lang="en-US" altLang="en-US" sz="4800" b="1" dirty="0">
                <a:solidFill>
                  <a:srgbClr val="FFFF00"/>
                </a:solidFill>
                <a:effectLst>
                  <a:outerShdw blurRad="38100" dist="38100" dir="2700000" algn="tl">
                    <a:srgbClr val="000000">
                      <a:alpha val="43137"/>
                    </a:srgbClr>
                  </a:outerShdw>
                </a:effectLst>
                <a:latin typeface="Comic Sans MS" panose="030F0702030302020204" pitchFamily="66" charset="0"/>
              </a:rPr>
              <a:t>Security</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2" name="Object 4"/>
          <p:cNvGraphicFramePr>
            <a:graphicFrameLocks noChangeAspect="1"/>
          </p:cNvGraphicFramePr>
          <p:nvPr/>
        </p:nvGraphicFramePr>
        <p:xfrm>
          <a:off x="5443" y="0"/>
          <a:ext cx="12192000" cy="6858000"/>
        </p:xfrm>
        <a:graphic>
          <a:graphicData uri="http://schemas.openxmlformats.org/presentationml/2006/ole">
            <mc:AlternateContent xmlns:mc="http://schemas.openxmlformats.org/markup-compatibility/2006">
              <mc:Choice xmlns:v="urn:schemas-microsoft-com:vml" Requires="v">
                <p:oleObj name="Clip" r:id="rId2" imgW="3485714" imgH="4695238" progId="MS_ClipArt_Gallery.2">
                  <p:embed/>
                </p:oleObj>
              </mc:Choice>
              <mc:Fallback>
                <p:oleObj name="Clip" r:id="rId2" imgW="3485714" imgH="4695238" progId="MS_ClipArt_Gallery.2">
                  <p:embed/>
                  <p:pic>
                    <p:nvPicPr>
                      <p:cNvPr id="12292"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3" y="0"/>
                        <a:ext cx="12192000" cy="6858000"/>
                      </a:xfrm>
                      <a:prstGeom prst="rect">
                        <a:avLst/>
                      </a:prstGeom>
                      <a:noFill/>
                      <a:ln>
                        <a:noFill/>
                      </a:ln>
                      <a:effectLst/>
                    </p:spPr>
                  </p:pic>
                </p:oleObj>
              </mc:Fallback>
            </mc:AlternateContent>
          </a:graphicData>
        </a:graphic>
      </p:graphicFrame>
      <p:sp>
        <p:nvSpPr>
          <p:cNvPr id="12291" name="Text Box 3"/>
          <p:cNvSpPr txBox="1">
            <a:spLocks noChangeArrowheads="1"/>
          </p:cNvSpPr>
          <p:nvPr/>
        </p:nvSpPr>
        <p:spPr bwMode="auto">
          <a:xfrm>
            <a:off x="1427092" y="2133600"/>
            <a:ext cx="9337813" cy="1506374"/>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857250" indent="-857250">
              <a:lnSpc>
                <a:spcPts val="5700"/>
              </a:lnSpc>
              <a:buFont typeface="+mj-lt"/>
              <a:buAutoNum type="romanUcPeriod"/>
            </a:pPr>
            <a:r>
              <a:rPr lang="en-US" altLang="en-US" sz="4400" dirty="0">
                <a:solidFill>
                  <a:schemeClr val="tx1">
                    <a:lumMod val="75000"/>
                    <a:lumOff val="25000"/>
                  </a:schemeClr>
                </a:solidFill>
                <a:effectLst>
                  <a:outerShdw blurRad="38100" dist="38100" dir="2700000" algn="tl">
                    <a:srgbClr val="FFFFFF"/>
                  </a:outerShdw>
                </a:effectLst>
                <a:latin typeface="ADLaM Display" panose="02010000000000000000" pitchFamily="2" charset="0"/>
                <a:ea typeface="ADLaM Display" panose="02010000000000000000" pitchFamily="2" charset="0"/>
                <a:cs typeface="ADLaM Display" panose="02010000000000000000" pitchFamily="2" charset="0"/>
              </a:rPr>
              <a:t>Types &amp; Analogies of Heaven</a:t>
            </a:r>
          </a:p>
          <a:p>
            <a:pPr marL="857250" indent="-857250">
              <a:lnSpc>
                <a:spcPts val="5700"/>
              </a:lnSpc>
              <a:buFont typeface="+mj-lt"/>
              <a:buAutoNum type="romanUcPeriod"/>
            </a:pPr>
            <a:r>
              <a:rPr lang="en-US" altLang="en-US" sz="4400" dirty="0">
                <a:solidFill>
                  <a:srgbClr val="000000"/>
                </a:solidFill>
                <a:effectLst>
                  <a:outerShdw blurRad="38100" dist="38100" dir="2700000" algn="tl">
                    <a:srgbClr val="FFFFFF"/>
                  </a:outerShdw>
                </a:effectLst>
                <a:latin typeface="ADLaM Display" panose="02010000000000000000" pitchFamily="2" charset="0"/>
                <a:ea typeface="ADLaM Display" panose="02010000000000000000" pitchFamily="2" charset="0"/>
                <a:cs typeface="ADLaM Display" panose="02010000000000000000" pitchFamily="2" charset="0"/>
              </a:rPr>
              <a:t>Descriptions of Heaven’s Glory</a:t>
            </a:r>
          </a:p>
        </p:txBody>
      </p:sp>
      <p:sp>
        <p:nvSpPr>
          <p:cNvPr id="2" name="AutoShape 10">
            <a:extLst>
              <a:ext uri="{FF2B5EF4-FFF2-40B4-BE49-F238E27FC236}">
                <a16:creationId xmlns:a16="http://schemas.microsoft.com/office/drawing/2014/main" id="{FBBC9A8F-7546-F8B6-D584-28CC1FF07277}"/>
              </a:ext>
            </a:extLst>
          </p:cNvPr>
          <p:cNvSpPr>
            <a:spLocks noChangeArrowheads="1"/>
          </p:cNvSpPr>
          <p:nvPr/>
        </p:nvSpPr>
        <p:spPr bwMode="auto">
          <a:xfrm>
            <a:off x="2890043" y="76200"/>
            <a:ext cx="6411913" cy="1981200"/>
          </a:xfrm>
          <a:prstGeom prst="bevel">
            <a:avLst>
              <a:gd name="adj" fmla="val 9028"/>
            </a:avLst>
          </a:prstGeom>
          <a:solidFill>
            <a:srgbClr val="3333CC"/>
          </a:solidFill>
          <a:ln w="38100">
            <a:solidFill>
              <a:srgbClr val="FFFF99"/>
            </a:solidFill>
            <a:miter lim="800000"/>
            <a:headEnd/>
            <a:tailEnd/>
          </a:ln>
          <a:effectLst>
            <a:softEdge rad="127000"/>
          </a:effectLst>
        </p:spPr>
        <p:txBody>
          <a:bodyPr wrap="none" anchor="ctr"/>
          <a:lstStyle/>
          <a:p>
            <a:pPr algn="ctr"/>
            <a:r>
              <a:rPr lang="en-US" altLang="en-US" sz="11000" dirty="0">
                <a:solidFill>
                  <a:srgbClr val="FFFF66"/>
                </a:solidFill>
                <a:effectLst>
                  <a:outerShdw blurRad="38100" dist="38100" dir="2700000" algn="tl">
                    <a:srgbClr val="000000"/>
                  </a:outerShdw>
                </a:effectLst>
                <a:latin typeface="ADLaM Display" panose="02010000000000000000" pitchFamily="2" charset="0"/>
                <a:ea typeface="ADLaM Display" panose="02010000000000000000" pitchFamily="2" charset="0"/>
                <a:cs typeface="ADLaM Display" panose="02010000000000000000" pitchFamily="2" charset="0"/>
              </a:rPr>
              <a:t>Heaven</a:t>
            </a:r>
          </a:p>
        </p:txBody>
      </p:sp>
    </p:spTree>
    <p:extLst>
      <p:ext uri="{BB962C8B-B14F-4D97-AF65-F5344CB8AC3E}">
        <p14:creationId xmlns:p14="http://schemas.microsoft.com/office/powerpoint/2010/main" val="34423178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rgbClr val="0563C1"/>
        </a:solidFill>
        <a:effectLst/>
      </p:bgPr>
    </p:bg>
    <p:spTree>
      <p:nvGrpSpPr>
        <p:cNvPr id="1" name=""/>
        <p:cNvGrpSpPr/>
        <p:nvPr/>
      </p:nvGrpSpPr>
      <p:grpSpPr>
        <a:xfrm>
          <a:off x="0" y="0"/>
          <a:ext cx="0" cy="0"/>
          <a:chOff x="0" y="0"/>
          <a:chExt cx="0" cy="0"/>
        </a:xfrm>
      </p:grpSpPr>
      <p:sp>
        <p:nvSpPr>
          <p:cNvPr id="14341" name="Rectangle 5"/>
          <p:cNvSpPr>
            <a:spLocks noChangeArrowheads="1"/>
          </p:cNvSpPr>
          <p:nvPr/>
        </p:nvSpPr>
        <p:spPr bwMode="auto">
          <a:xfrm>
            <a:off x="381000" y="457200"/>
            <a:ext cx="11506200" cy="5943600"/>
          </a:xfrm>
          <a:prstGeom prst="rect">
            <a:avLst/>
          </a:prstGeom>
          <a:solidFill>
            <a:schemeClr val="hlink"/>
          </a:solidFill>
          <a:ln w="19050">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42" name="Oval 6"/>
          <p:cNvSpPr>
            <a:spLocks noChangeArrowheads="1"/>
          </p:cNvSpPr>
          <p:nvPr/>
        </p:nvSpPr>
        <p:spPr bwMode="auto">
          <a:xfrm>
            <a:off x="533400" y="533400"/>
            <a:ext cx="11277600" cy="57912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800" b="1" dirty="0">
                <a:solidFill>
                  <a:srgbClr val="6600FF"/>
                </a:solidFill>
                <a:latin typeface="Comic Sans MS" panose="030F0702030302020204" pitchFamily="66" charset="0"/>
              </a:rPr>
              <a:t>No Pain or Sorrow</a:t>
            </a:r>
          </a:p>
          <a:p>
            <a:pPr algn="ctr"/>
            <a:r>
              <a:rPr lang="en-US" altLang="en-US" sz="4000" b="1" i="1" dirty="0">
                <a:latin typeface="Comic Sans MS" panose="030F0702030302020204" pitchFamily="66" charset="0"/>
              </a:rPr>
              <a:t>(Rev. 21:4)</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rgbClr val="0563C1"/>
        </a:solidFill>
        <a:effectLst/>
      </p:bgPr>
    </p:bg>
    <p:spTree>
      <p:nvGrpSpPr>
        <p:cNvPr id="1" name=""/>
        <p:cNvGrpSpPr/>
        <p:nvPr/>
      </p:nvGrpSpPr>
      <p:grpSpPr>
        <a:xfrm>
          <a:off x="0" y="0"/>
          <a:ext cx="0" cy="0"/>
          <a:chOff x="0" y="0"/>
          <a:chExt cx="0" cy="0"/>
        </a:xfrm>
      </p:grpSpPr>
      <p:sp>
        <p:nvSpPr>
          <p:cNvPr id="14341" name="Rectangle 5"/>
          <p:cNvSpPr>
            <a:spLocks noChangeArrowheads="1"/>
          </p:cNvSpPr>
          <p:nvPr/>
        </p:nvSpPr>
        <p:spPr bwMode="auto">
          <a:xfrm>
            <a:off x="381000" y="457200"/>
            <a:ext cx="11506200" cy="5943600"/>
          </a:xfrm>
          <a:prstGeom prst="rect">
            <a:avLst/>
          </a:prstGeom>
          <a:solidFill>
            <a:schemeClr val="hlink"/>
          </a:solidFill>
          <a:ln w="19050">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342" name="Oval 6"/>
          <p:cNvSpPr>
            <a:spLocks noChangeArrowheads="1"/>
          </p:cNvSpPr>
          <p:nvPr/>
        </p:nvSpPr>
        <p:spPr bwMode="auto">
          <a:xfrm>
            <a:off x="533400" y="533400"/>
            <a:ext cx="11277600" cy="57912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en-US" sz="4000" b="1" i="1"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4" name="TextBox 3">
            <a:extLst>
              <a:ext uri="{FF2B5EF4-FFF2-40B4-BE49-F238E27FC236}">
                <a16:creationId xmlns:a16="http://schemas.microsoft.com/office/drawing/2014/main" id="{C956673A-B0BD-9134-E266-A36A8007B94E}"/>
              </a:ext>
            </a:extLst>
          </p:cNvPr>
          <p:cNvSpPr txBox="1"/>
          <p:nvPr/>
        </p:nvSpPr>
        <p:spPr>
          <a:xfrm>
            <a:off x="3124200" y="1866555"/>
            <a:ext cx="6096000" cy="1446550"/>
          </a:xfrm>
          <a:prstGeom prst="rect">
            <a:avLst/>
          </a:prstGeom>
          <a:noFill/>
        </p:spPr>
        <p:txBody>
          <a:bodyPr wrap="square">
            <a:spAutoFit/>
          </a:bodyPr>
          <a:lstStyle/>
          <a:p>
            <a:pPr algn="ctr"/>
            <a:r>
              <a:rPr lang="en-US" altLang="en-US" sz="4800" b="1" dirty="0">
                <a:solidFill>
                  <a:srgbClr val="6600FF"/>
                </a:solidFill>
                <a:latin typeface="Comic Sans MS" panose="030F0702030302020204" pitchFamily="66" charset="0"/>
              </a:rPr>
              <a:t>A Great City</a:t>
            </a:r>
          </a:p>
          <a:p>
            <a:pPr algn="ctr"/>
            <a:r>
              <a:rPr lang="en-US" altLang="en-US" sz="4000" b="1" i="1" dirty="0">
                <a:latin typeface="Comic Sans MS" panose="030F0702030302020204" pitchFamily="66" charset="0"/>
              </a:rPr>
              <a:t>(Rev. 21:10)</a:t>
            </a:r>
          </a:p>
        </p:txBody>
      </p:sp>
      <p:pic>
        <p:nvPicPr>
          <p:cNvPr id="5" name="Picture 4" descr="c:\Program Files\Common Files\Microsoft Shared\Clipart\cagcat50\BL00381_.wmf">
            <a:extLst>
              <a:ext uri="{FF2B5EF4-FFF2-40B4-BE49-F238E27FC236}">
                <a16:creationId xmlns:a16="http://schemas.microsoft.com/office/drawing/2014/main" id="{1652C2FF-5C93-5233-119A-145F03DDF5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152400"/>
            <a:ext cx="3962400" cy="1989138"/>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5">
            <a:extLst>
              <a:ext uri="{FF2B5EF4-FFF2-40B4-BE49-F238E27FC236}">
                <a16:creationId xmlns:a16="http://schemas.microsoft.com/office/drawing/2014/main" id="{4FCFE813-30FE-C72F-5F32-1F96B3687178}"/>
              </a:ext>
            </a:extLst>
          </p:cNvPr>
          <p:cNvSpPr txBox="1">
            <a:spLocks noChangeArrowheads="1"/>
          </p:cNvSpPr>
          <p:nvPr/>
        </p:nvSpPr>
        <p:spPr bwMode="auto">
          <a:xfrm>
            <a:off x="3276600" y="3322798"/>
            <a:ext cx="6223000" cy="2654300"/>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dirty="0">
                <a:latin typeface="Arial" panose="020B0604020202020204" pitchFamily="34" charset="0"/>
              </a:rPr>
              <a:t>Heavenly  (Heb. 11:16)</a:t>
            </a:r>
          </a:p>
          <a:p>
            <a:r>
              <a:rPr lang="en-US" altLang="en-US" sz="2800" b="1" dirty="0">
                <a:latin typeface="Arial" panose="020B0604020202020204" pitchFamily="34" charset="0"/>
              </a:rPr>
              <a:t>Continuing (Heb. 13:14)</a:t>
            </a:r>
          </a:p>
          <a:p>
            <a:r>
              <a:rPr lang="en-US" altLang="en-US" sz="2800" b="1" dirty="0">
                <a:latin typeface="Arial" panose="020B0604020202020204" pitchFamily="34" charset="0"/>
              </a:rPr>
              <a:t>Righteous (2 Pet. 3:13)</a:t>
            </a:r>
          </a:p>
          <a:p>
            <a:r>
              <a:rPr lang="en-US" altLang="en-US" sz="2800" b="1" dirty="0">
                <a:latin typeface="Arial" panose="020B0604020202020204" pitchFamily="34" charset="0"/>
              </a:rPr>
              <a:t>Spacious City (Rev. 21:10-17)</a:t>
            </a:r>
          </a:p>
          <a:p>
            <a:r>
              <a:rPr lang="en-US" altLang="en-US" sz="2800" b="1" dirty="0">
                <a:latin typeface="Arial" panose="020B0604020202020204" pitchFamily="34" charset="0"/>
              </a:rPr>
              <a:t>Glory Unequaled (Rev. 21:18-ff)</a:t>
            </a:r>
          </a:p>
          <a:p>
            <a:r>
              <a:rPr lang="en-US" altLang="en-US" sz="2800" b="1" dirty="0">
                <a:latin typeface="Arial" panose="020B0604020202020204" pitchFamily="34" charset="0"/>
              </a:rPr>
              <a:t>No night there (Rev. 21:23, 25; 22:5)</a:t>
            </a:r>
          </a:p>
        </p:txBody>
      </p:sp>
    </p:spTree>
    <p:extLst>
      <p:ext uri="{BB962C8B-B14F-4D97-AF65-F5344CB8AC3E}">
        <p14:creationId xmlns:p14="http://schemas.microsoft.com/office/powerpoint/2010/main" val="423180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rgbClr val="0563C1"/>
        </a:solidFill>
        <a:effectLst/>
      </p:bgPr>
    </p:bg>
    <p:spTree>
      <p:nvGrpSpPr>
        <p:cNvPr id="1" name=""/>
        <p:cNvGrpSpPr/>
        <p:nvPr/>
      </p:nvGrpSpPr>
      <p:grpSpPr>
        <a:xfrm>
          <a:off x="0" y="0"/>
          <a:ext cx="0" cy="0"/>
          <a:chOff x="0" y="0"/>
          <a:chExt cx="0" cy="0"/>
        </a:xfrm>
      </p:grpSpPr>
      <p:sp>
        <p:nvSpPr>
          <p:cNvPr id="14341" name="Rectangle 5"/>
          <p:cNvSpPr>
            <a:spLocks noChangeArrowheads="1"/>
          </p:cNvSpPr>
          <p:nvPr/>
        </p:nvSpPr>
        <p:spPr bwMode="auto">
          <a:xfrm>
            <a:off x="381000" y="457200"/>
            <a:ext cx="11506200" cy="5943600"/>
          </a:xfrm>
          <a:prstGeom prst="rect">
            <a:avLst/>
          </a:prstGeom>
          <a:solidFill>
            <a:schemeClr val="hlink"/>
          </a:solidFill>
          <a:ln w="19050">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342" name="Oval 6"/>
          <p:cNvSpPr>
            <a:spLocks noChangeArrowheads="1"/>
          </p:cNvSpPr>
          <p:nvPr/>
        </p:nvSpPr>
        <p:spPr bwMode="auto">
          <a:xfrm>
            <a:off x="495300" y="533400"/>
            <a:ext cx="11277600" cy="57912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en-US" sz="4000" b="1" i="1"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3" name="TextBox 2">
            <a:extLst>
              <a:ext uri="{FF2B5EF4-FFF2-40B4-BE49-F238E27FC236}">
                <a16:creationId xmlns:a16="http://schemas.microsoft.com/office/drawing/2014/main" id="{42B517A8-6BC1-9FDD-EFD6-A157F0BD47D4}"/>
              </a:ext>
            </a:extLst>
          </p:cNvPr>
          <p:cNvSpPr txBox="1"/>
          <p:nvPr/>
        </p:nvSpPr>
        <p:spPr>
          <a:xfrm>
            <a:off x="2686050" y="2514600"/>
            <a:ext cx="6972300" cy="1446550"/>
          </a:xfrm>
          <a:prstGeom prst="rect">
            <a:avLst/>
          </a:prstGeom>
          <a:noFill/>
        </p:spPr>
        <p:txBody>
          <a:bodyPr wrap="square">
            <a:spAutoFit/>
          </a:bodyPr>
          <a:lstStyle/>
          <a:p>
            <a:pPr algn="ctr"/>
            <a:r>
              <a:rPr lang="en-US" altLang="en-US" sz="4800" b="1" dirty="0">
                <a:solidFill>
                  <a:srgbClr val="6600FF"/>
                </a:solidFill>
                <a:latin typeface="Comic Sans MS" panose="030F0702030302020204" pitchFamily="66" charset="0"/>
              </a:rPr>
              <a:t>Life That Has No End</a:t>
            </a:r>
          </a:p>
          <a:p>
            <a:pPr algn="ctr"/>
            <a:r>
              <a:rPr lang="en-US" altLang="en-US" sz="4000" b="1" i="1" dirty="0">
                <a:latin typeface="Comic Sans MS" panose="030F0702030302020204" pitchFamily="66" charset="0"/>
              </a:rPr>
              <a:t>(Matt. 25:46; Rev. 22:5)</a:t>
            </a:r>
          </a:p>
        </p:txBody>
      </p:sp>
      <p:sp>
        <p:nvSpPr>
          <p:cNvPr id="4" name="AutoShape 4">
            <a:extLst>
              <a:ext uri="{FF2B5EF4-FFF2-40B4-BE49-F238E27FC236}">
                <a16:creationId xmlns:a16="http://schemas.microsoft.com/office/drawing/2014/main" id="{18F846FB-862E-4B9E-6221-BCF6AA6F4B06}"/>
              </a:ext>
            </a:extLst>
          </p:cNvPr>
          <p:cNvSpPr>
            <a:spLocks noChangeArrowheads="1"/>
          </p:cNvSpPr>
          <p:nvPr/>
        </p:nvSpPr>
        <p:spPr bwMode="auto">
          <a:xfrm>
            <a:off x="2590800" y="1219200"/>
            <a:ext cx="7162800" cy="990600"/>
          </a:xfrm>
          <a:prstGeom prst="leftRightArrow">
            <a:avLst>
              <a:gd name="adj1" fmla="val 53613"/>
              <a:gd name="adj2" fmla="val 112917"/>
            </a:avLst>
          </a:prstGeom>
          <a:solidFill>
            <a:srgbClr val="C00000"/>
          </a:solidFill>
          <a:ln w="9525">
            <a:solidFill>
              <a:srgbClr val="C00000"/>
            </a:solidFill>
            <a:miter lim="800000"/>
            <a:headEnd/>
            <a:tailEnd/>
          </a:ln>
          <a:effectLst/>
        </p:spPr>
        <p:txBody>
          <a:bodyPr wrap="none" anchor="ctr"/>
          <a:lstStyle/>
          <a:p>
            <a:endParaRPr lang="en-US"/>
          </a:p>
        </p:txBody>
      </p:sp>
    </p:spTree>
    <p:extLst>
      <p:ext uri="{BB962C8B-B14F-4D97-AF65-F5344CB8AC3E}">
        <p14:creationId xmlns:p14="http://schemas.microsoft.com/office/powerpoint/2010/main" val="37366226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rgbClr val="0563C1"/>
        </a:solidFill>
        <a:effectLst/>
      </p:bgPr>
    </p:bg>
    <p:spTree>
      <p:nvGrpSpPr>
        <p:cNvPr id="1" name=""/>
        <p:cNvGrpSpPr/>
        <p:nvPr/>
      </p:nvGrpSpPr>
      <p:grpSpPr>
        <a:xfrm>
          <a:off x="0" y="0"/>
          <a:ext cx="0" cy="0"/>
          <a:chOff x="0" y="0"/>
          <a:chExt cx="0" cy="0"/>
        </a:xfrm>
      </p:grpSpPr>
      <p:sp>
        <p:nvSpPr>
          <p:cNvPr id="14341" name="Rectangle 5"/>
          <p:cNvSpPr>
            <a:spLocks noChangeArrowheads="1"/>
          </p:cNvSpPr>
          <p:nvPr/>
        </p:nvSpPr>
        <p:spPr bwMode="auto">
          <a:xfrm>
            <a:off x="381000" y="457200"/>
            <a:ext cx="11506200" cy="5943600"/>
          </a:xfrm>
          <a:prstGeom prst="rect">
            <a:avLst/>
          </a:prstGeom>
          <a:solidFill>
            <a:schemeClr val="hlink"/>
          </a:solidFill>
          <a:ln w="19050">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342" name="Oval 6"/>
          <p:cNvSpPr>
            <a:spLocks noChangeArrowheads="1"/>
          </p:cNvSpPr>
          <p:nvPr/>
        </p:nvSpPr>
        <p:spPr bwMode="auto">
          <a:xfrm>
            <a:off x="533400" y="533400"/>
            <a:ext cx="11277600" cy="57912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en-US" sz="4000" b="1" i="1"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2" name="TextBox 1">
            <a:extLst>
              <a:ext uri="{FF2B5EF4-FFF2-40B4-BE49-F238E27FC236}">
                <a16:creationId xmlns:a16="http://schemas.microsoft.com/office/drawing/2014/main" id="{4D0BE012-76D6-2744-E8F2-CCB398D32B84}"/>
              </a:ext>
            </a:extLst>
          </p:cNvPr>
          <p:cNvSpPr txBox="1"/>
          <p:nvPr/>
        </p:nvSpPr>
        <p:spPr>
          <a:xfrm>
            <a:off x="2686050" y="2514600"/>
            <a:ext cx="6972300" cy="1446550"/>
          </a:xfrm>
          <a:prstGeom prst="rect">
            <a:avLst/>
          </a:prstGeom>
          <a:noFill/>
        </p:spPr>
        <p:txBody>
          <a:bodyPr wrap="square">
            <a:spAutoFit/>
          </a:bodyPr>
          <a:lstStyle/>
          <a:p>
            <a:pPr algn="ctr"/>
            <a:r>
              <a:rPr lang="en-US" altLang="en-US" sz="4800" b="1" dirty="0">
                <a:solidFill>
                  <a:srgbClr val="6600FF"/>
                </a:solidFill>
                <a:latin typeface="Comic Sans MS" panose="030F0702030302020204" pitchFamily="66" charset="0"/>
              </a:rPr>
              <a:t>Something Far Better</a:t>
            </a:r>
          </a:p>
          <a:p>
            <a:pPr algn="ctr"/>
            <a:r>
              <a:rPr lang="en-US" altLang="en-US" sz="4000" b="1" i="1" dirty="0">
                <a:latin typeface="Comic Sans MS" panose="030F0702030302020204" pitchFamily="66" charset="0"/>
              </a:rPr>
              <a:t>(Heb. 10:34)</a:t>
            </a:r>
          </a:p>
        </p:txBody>
      </p:sp>
    </p:spTree>
    <p:extLst>
      <p:ext uri="{BB962C8B-B14F-4D97-AF65-F5344CB8AC3E}">
        <p14:creationId xmlns:p14="http://schemas.microsoft.com/office/powerpoint/2010/main" val="37328397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rgbClr val="0563C1"/>
        </a:solidFill>
        <a:effectLst/>
      </p:bgPr>
    </p:bg>
    <p:spTree>
      <p:nvGrpSpPr>
        <p:cNvPr id="1" name=""/>
        <p:cNvGrpSpPr/>
        <p:nvPr/>
      </p:nvGrpSpPr>
      <p:grpSpPr>
        <a:xfrm>
          <a:off x="0" y="0"/>
          <a:ext cx="0" cy="0"/>
          <a:chOff x="0" y="0"/>
          <a:chExt cx="0" cy="0"/>
        </a:xfrm>
      </p:grpSpPr>
      <p:sp>
        <p:nvSpPr>
          <p:cNvPr id="14341" name="Rectangle 5"/>
          <p:cNvSpPr>
            <a:spLocks noChangeArrowheads="1"/>
          </p:cNvSpPr>
          <p:nvPr/>
        </p:nvSpPr>
        <p:spPr bwMode="auto">
          <a:xfrm>
            <a:off x="381000" y="457200"/>
            <a:ext cx="11506200" cy="5943600"/>
          </a:xfrm>
          <a:prstGeom prst="rect">
            <a:avLst/>
          </a:prstGeom>
          <a:solidFill>
            <a:schemeClr val="hlink"/>
          </a:solidFill>
          <a:ln w="19050">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342" name="Oval 6"/>
          <p:cNvSpPr>
            <a:spLocks noChangeArrowheads="1"/>
          </p:cNvSpPr>
          <p:nvPr/>
        </p:nvSpPr>
        <p:spPr bwMode="auto">
          <a:xfrm>
            <a:off x="533400" y="533400"/>
            <a:ext cx="11277600" cy="57912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en-US" sz="4000" b="1" i="1"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2" name="TextBox 1">
            <a:extLst>
              <a:ext uri="{FF2B5EF4-FFF2-40B4-BE49-F238E27FC236}">
                <a16:creationId xmlns:a16="http://schemas.microsoft.com/office/drawing/2014/main" id="{C2F2262D-FFBF-C814-1440-A606629097DF}"/>
              </a:ext>
            </a:extLst>
          </p:cNvPr>
          <p:cNvSpPr txBox="1"/>
          <p:nvPr/>
        </p:nvSpPr>
        <p:spPr>
          <a:xfrm>
            <a:off x="2895600" y="1878357"/>
            <a:ext cx="6972300" cy="3046988"/>
          </a:xfrm>
          <a:prstGeom prst="rect">
            <a:avLst/>
          </a:prstGeom>
          <a:noFill/>
        </p:spPr>
        <p:txBody>
          <a:bodyPr wrap="square">
            <a:spAutoFit/>
          </a:bodyPr>
          <a:lstStyle/>
          <a:p>
            <a:r>
              <a:rPr lang="en-US" altLang="en-US" sz="4800" b="1" dirty="0">
                <a:solidFill>
                  <a:srgbClr val="6600FF"/>
                </a:solidFill>
                <a:latin typeface="Comic Sans MS" panose="030F0702030302020204" pitchFamily="66" charset="0"/>
              </a:rPr>
              <a:t>No Pain or Sorrow</a:t>
            </a:r>
          </a:p>
          <a:p>
            <a:r>
              <a:rPr lang="en-US" altLang="en-US" sz="4800" b="1" dirty="0">
                <a:solidFill>
                  <a:srgbClr val="6600FF"/>
                </a:solidFill>
                <a:latin typeface="Comic Sans MS" panose="030F0702030302020204" pitchFamily="66" charset="0"/>
              </a:rPr>
              <a:t>A Great City</a:t>
            </a:r>
          </a:p>
          <a:p>
            <a:r>
              <a:rPr lang="en-US" altLang="en-US" sz="4800" b="1" dirty="0">
                <a:solidFill>
                  <a:srgbClr val="6600FF"/>
                </a:solidFill>
                <a:latin typeface="Comic Sans MS" panose="030F0702030302020204" pitchFamily="66" charset="0"/>
              </a:rPr>
              <a:t>Life That Has No End</a:t>
            </a:r>
          </a:p>
          <a:p>
            <a:r>
              <a:rPr lang="en-US" altLang="en-US" sz="4800" b="1" dirty="0">
                <a:solidFill>
                  <a:srgbClr val="6600FF"/>
                </a:solidFill>
                <a:latin typeface="Comic Sans MS" panose="030F0702030302020204" pitchFamily="66" charset="0"/>
              </a:rPr>
              <a:t>Something Far Better</a:t>
            </a:r>
          </a:p>
        </p:txBody>
      </p:sp>
    </p:spTree>
    <p:extLst>
      <p:ext uri="{BB962C8B-B14F-4D97-AF65-F5344CB8AC3E}">
        <p14:creationId xmlns:p14="http://schemas.microsoft.com/office/powerpoint/2010/main" val="605489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rgbClr val="000000"/>
        </a:solidFill>
        <a:effectLst/>
      </p:bgPr>
    </p:bg>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1066800" y="1066800"/>
            <a:ext cx="10287000" cy="5078313"/>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r>
              <a:rPr lang="en-US" altLang="en-US" sz="3600" dirty="0">
                <a:solidFill>
                  <a:schemeClr val="bg1"/>
                </a:solidFill>
              </a:rPr>
              <a:t>10 And he carried me away in the Spirit to a great and high mountain, and showed me the great city, the holy Jerusalem, descending out of heaven from God,</a:t>
            </a:r>
          </a:p>
          <a:p>
            <a:pPr algn="l"/>
            <a:r>
              <a:rPr lang="en-US" altLang="en-US" sz="3600" dirty="0">
                <a:solidFill>
                  <a:schemeClr val="bg1"/>
                </a:solidFill>
              </a:rPr>
              <a:t> 11 </a:t>
            </a:r>
            <a:r>
              <a:rPr lang="en-US" altLang="en-US" sz="3600" b="1" u="sng" dirty="0">
                <a:solidFill>
                  <a:srgbClr val="FFFF00"/>
                </a:solidFill>
              </a:rPr>
              <a:t>having the glory of God</a:t>
            </a:r>
            <a:r>
              <a:rPr lang="en-US" altLang="en-US" sz="3600" dirty="0">
                <a:solidFill>
                  <a:schemeClr val="bg1"/>
                </a:solidFill>
              </a:rPr>
              <a:t>. Her light was like a most precious stone, like a jasper stone, clear as crystal.</a:t>
            </a:r>
          </a:p>
          <a:p>
            <a:pPr algn="l"/>
            <a:r>
              <a:rPr lang="en-US" altLang="en-US" sz="3600" dirty="0">
                <a:solidFill>
                  <a:schemeClr val="bg1"/>
                </a:solidFill>
              </a:rPr>
              <a:t> 12 Also she had a great and high wall with twelve gates, and twelve angels at the gates, and names written on them, which are the names of the twelve tribes of the children of Israel:</a:t>
            </a:r>
          </a:p>
        </p:txBody>
      </p:sp>
      <p:sp>
        <p:nvSpPr>
          <p:cNvPr id="39939" name="Text Box 3"/>
          <p:cNvSpPr txBox="1">
            <a:spLocks noChangeArrowheads="1"/>
          </p:cNvSpPr>
          <p:nvPr/>
        </p:nvSpPr>
        <p:spPr bwMode="auto">
          <a:xfrm>
            <a:off x="5105400" y="228600"/>
            <a:ext cx="1784350" cy="641350"/>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b="1" u="sng">
                <a:solidFill>
                  <a:schemeClr val="bg1"/>
                </a:solidFill>
                <a:latin typeface="Arial" panose="020B0604020202020204" pitchFamily="34" charset="0"/>
              </a:rPr>
              <a:t>Rev. 21</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2" name="Object 4"/>
          <p:cNvGraphicFramePr>
            <a:graphicFrameLocks noChangeAspect="1"/>
          </p:cNvGraphicFramePr>
          <p:nvPr/>
        </p:nvGraphicFramePr>
        <p:xfrm>
          <a:off x="5443" y="0"/>
          <a:ext cx="12192000" cy="6858000"/>
        </p:xfrm>
        <a:graphic>
          <a:graphicData uri="http://schemas.openxmlformats.org/presentationml/2006/ole">
            <mc:AlternateContent xmlns:mc="http://schemas.openxmlformats.org/markup-compatibility/2006">
              <mc:Choice xmlns:v="urn:schemas-microsoft-com:vml" Requires="v">
                <p:oleObj name="Clip" r:id="rId2" imgW="3485714" imgH="4695238" progId="MS_ClipArt_Gallery.2">
                  <p:embed/>
                </p:oleObj>
              </mc:Choice>
              <mc:Fallback>
                <p:oleObj name="Clip" r:id="rId2" imgW="3485714" imgH="4695238" progId="MS_ClipArt_Gallery.2">
                  <p:embed/>
                  <p:pic>
                    <p:nvPicPr>
                      <p:cNvPr id="12292"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3" y="0"/>
                        <a:ext cx="12192000" cy="6858000"/>
                      </a:xfrm>
                      <a:prstGeom prst="rect">
                        <a:avLst/>
                      </a:prstGeom>
                      <a:noFill/>
                      <a:ln>
                        <a:noFill/>
                      </a:ln>
                      <a:effectLst/>
                    </p:spPr>
                  </p:pic>
                </p:oleObj>
              </mc:Fallback>
            </mc:AlternateContent>
          </a:graphicData>
        </a:graphic>
      </p:graphicFrame>
      <p:sp>
        <p:nvSpPr>
          <p:cNvPr id="12291" name="Text Box 3"/>
          <p:cNvSpPr txBox="1">
            <a:spLocks noChangeArrowheads="1"/>
          </p:cNvSpPr>
          <p:nvPr/>
        </p:nvSpPr>
        <p:spPr bwMode="auto">
          <a:xfrm>
            <a:off x="1427092" y="2133600"/>
            <a:ext cx="9337813" cy="2237344"/>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857250" indent="-857250">
              <a:lnSpc>
                <a:spcPts val="5700"/>
              </a:lnSpc>
              <a:buFont typeface="+mj-lt"/>
              <a:buAutoNum type="romanUcPeriod"/>
            </a:pPr>
            <a:r>
              <a:rPr lang="en-US" altLang="en-US" sz="4400" dirty="0">
                <a:solidFill>
                  <a:schemeClr val="tx1">
                    <a:lumMod val="75000"/>
                    <a:lumOff val="25000"/>
                  </a:schemeClr>
                </a:solidFill>
                <a:effectLst>
                  <a:outerShdw blurRad="38100" dist="38100" dir="2700000" algn="tl">
                    <a:srgbClr val="FFFFFF"/>
                  </a:outerShdw>
                </a:effectLst>
                <a:latin typeface="ADLaM Display" panose="02010000000000000000" pitchFamily="2" charset="0"/>
                <a:ea typeface="ADLaM Display" panose="02010000000000000000" pitchFamily="2" charset="0"/>
                <a:cs typeface="ADLaM Display" panose="02010000000000000000" pitchFamily="2" charset="0"/>
              </a:rPr>
              <a:t>Types &amp; Analogies of Heaven</a:t>
            </a:r>
          </a:p>
          <a:p>
            <a:pPr marL="857250" indent="-857250">
              <a:lnSpc>
                <a:spcPts val="5700"/>
              </a:lnSpc>
              <a:buFont typeface="+mj-lt"/>
              <a:buAutoNum type="romanUcPeriod"/>
            </a:pPr>
            <a:r>
              <a:rPr lang="en-US" altLang="en-US" sz="4400" dirty="0">
                <a:solidFill>
                  <a:schemeClr val="tx1">
                    <a:lumMod val="75000"/>
                    <a:lumOff val="25000"/>
                  </a:schemeClr>
                </a:solidFill>
                <a:effectLst>
                  <a:outerShdw blurRad="38100" dist="38100" dir="2700000" algn="tl">
                    <a:srgbClr val="FFFFFF"/>
                  </a:outerShdw>
                </a:effectLst>
                <a:latin typeface="ADLaM Display" panose="02010000000000000000" pitchFamily="2" charset="0"/>
                <a:ea typeface="ADLaM Display" panose="02010000000000000000" pitchFamily="2" charset="0"/>
                <a:cs typeface="ADLaM Display" panose="02010000000000000000" pitchFamily="2" charset="0"/>
              </a:rPr>
              <a:t>Descriptions of Heaven’s Glory</a:t>
            </a:r>
          </a:p>
          <a:p>
            <a:pPr marL="857250" indent="-857250">
              <a:lnSpc>
                <a:spcPts val="5700"/>
              </a:lnSpc>
              <a:buFont typeface="+mj-lt"/>
              <a:buAutoNum type="romanUcPeriod"/>
            </a:pPr>
            <a:r>
              <a:rPr lang="en-US" altLang="en-US" sz="4400" dirty="0">
                <a:solidFill>
                  <a:srgbClr val="000000"/>
                </a:solidFill>
                <a:effectLst>
                  <a:outerShdw blurRad="38100" dist="38100" dir="2700000" algn="tl">
                    <a:srgbClr val="FFFFFF"/>
                  </a:outerShdw>
                </a:effectLst>
                <a:latin typeface="ADLaM Display" panose="02010000000000000000" pitchFamily="2" charset="0"/>
                <a:ea typeface="ADLaM Display" panose="02010000000000000000" pitchFamily="2" charset="0"/>
                <a:cs typeface="ADLaM Display" panose="02010000000000000000" pitchFamily="2" charset="0"/>
              </a:rPr>
              <a:t>What Will We Do in Heaven?</a:t>
            </a:r>
          </a:p>
        </p:txBody>
      </p:sp>
      <p:sp>
        <p:nvSpPr>
          <p:cNvPr id="2" name="AutoShape 10">
            <a:extLst>
              <a:ext uri="{FF2B5EF4-FFF2-40B4-BE49-F238E27FC236}">
                <a16:creationId xmlns:a16="http://schemas.microsoft.com/office/drawing/2014/main" id="{FBBC9A8F-7546-F8B6-D584-28CC1FF07277}"/>
              </a:ext>
            </a:extLst>
          </p:cNvPr>
          <p:cNvSpPr>
            <a:spLocks noChangeArrowheads="1"/>
          </p:cNvSpPr>
          <p:nvPr/>
        </p:nvSpPr>
        <p:spPr bwMode="auto">
          <a:xfrm>
            <a:off x="2890043" y="76200"/>
            <a:ext cx="6411913" cy="1981200"/>
          </a:xfrm>
          <a:prstGeom prst="bevel">
            <a:avLst>
              <a:gd name="adj" fmla="val 9028"/>
            </a:avLst>
          </a:prstGeom>
          <a:solidFill>
            <a:srgbClr val="3333CC"/>
          </a:solidFill>
          <a:ln w="38100">
            <a:solidFill>
              <a:srgbClr val="FFFF99"/>
            </a:solidFill>
            <a:miter lim="800000"/>
            <a:headEnd/>
            <a:tailEnd/>
          </a:ln>
          <a:effectLst>
            <a:softEdge rad="127000"/>
          </a:effectLst>
        </p:spPr>
        <p:txBody>
          <a:bodyPr wrap="none" anchor="ctr"/>
          <a:lstStyle/>
          <a:p>
            <a:pPr algn="ctr"/>
            <a:r>
              <a:rPr lang="en-US" altLang="en-US" sz="11000" dirty="0">
                <a:solidFill>
                  <a:srgbClr val="FFFF66"/>
                </a:solidFill>
                <a:effectLst>
                  <a:outerShdw blurRad="38100" dist="38100" dir="2700000" algn="tl">
                    <a:srgbClr val="000000"/>
                  </a:outerShdw>
                </a:effectLst>
                <a:latin typeface="ADLaM Display" panose="02010000000000000000" pitchFamily="2" charset="0"/>
                <a:ea typeface="ADLaM Display" panose="02010000000000000000" pitchFamily="2" charset="0"/>
                <a:cs typeface="ADLaM Display" panose="02010000000000000000" pitchFamily="2" charset="0"/>
              </a:rPr>
              <a:t>Heaven</a:t>
            </a:r>
          </a:p>
        </p:txBody>
      </p:sp>
    </p:spTree>
    <p:extLst>
      <p:ext uri="{BB962C8B-B14F-4D97-AF65-F5344CB8AC3E}">
        <p14:creationId xmlns:p14="http://schemas.microsoft.com/office/powerpoint/2010/main" val="31552904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grpSp>
        <p:nvGrpSpPr>
          <p:cNvPr id="19458" name="Group 2"/>
          <p:cNvGrpSpPr>
            <a:grpSpLocks/>
          </p:cNvGrpSpPr>
          <p:nvPr/>
        </p:nvGrpSpPr>
        <p:grpSpPr bwMode="auto">
          <a:xfrm>
            <a:off x="152400" y="0"/>
            <a:ext cx="11811000" cy="6858000"/>
            <a:chOff x="240" y="192"/>
            <a:chExt cx="5232" cy="3840"/>
          </a:xfrm>
        </p:grpSpPr>
        <p:sp>
          <p:nvSpPr>
            <p:cNvPr id="19459" name="Rectangle 3"/>
            <p:cNvSpPr>
              <a:spLocks noChangeArrowheads="1"/>
            </p:cNvSpPr>
            <p:nvPr/>
          </p:nvSpPr>
          <p:spPr bwMode="auto">
            <a:xfrm>
              <a:off x="432" y="384"/>
              <a:ext cx="4848" cy="3504"/>
            </a:xfrm>
            <a:prstGeom prst="rect">
              <a:avLst/>
            </a:prstGeom>
            <a:solidFill>
              <a:srgbClr val="FFFF66"/>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60" name="Oval 4"/>
            <p:cNvSpPr>
              <a:spLocks noChangeArrowheads="1"/>
            </p:cNvSpPr>
            <p:nvPr/>
          </p:nvSpPr>
          <p:spPr bwMode="auto">
            <a:xfrm>
              <a:off x="240" y="192"/>
              <a:ext cx="5232" cy="3840"/>
            </a:xfrm>
            <a:prstGeom prst="ellipse">
              <a:avLst/>
            </a:prstGeom>
            <a:solidFill>
              <a:schemeClr val="hlink"/>
            </a:soli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pic>
        <p:nvPicPr>
          <p:cNvPr id="19461" name="Picture 5" descr="C:\Program Files\MSWorks\Clipart\music.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762000"/>
            <a:ext cx="2743200" cy="1555750"/>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descr="C:\Program Files\MSWorks\Clipart\music.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762000"/>
            <a:ext cx="2743200" cy="1555750"/>
          </a:xfrm>
          <a:prstGeom prst="rect">
            <a:avLst/>
          </a:prstGeom>
          <a:noFill/>
          <a:extLst>
            <a:ext uri="{909E8E84-426E-40DD-AFC4-6F175D3DCCD1}">
              <a14:hiddenFill xmlns:a14="http://schemas.microsoft.com/office/drawing/2010/main">
                <a:solidFill>
                  <a:srgbClr val="FFFFFF"/>
                </a:solidFill>
              </a14:hiddenFill>
            </a:ext>
          </a:extLst>
        </p:spPr>
      </p:pic>
      <p:pic>
        <p:nvPicPr>
          <p:cNvPr id="19463" name="Picture 7" descr="C:\Program Files\MSWorks\Clipart\music.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4572000"/>
            <a:ext cx="2743200" cy="1555750"/>
          </a:xfrm>
          <a:prstGeom prst="rect">
            <a:avLst/>
          </a:prstGeom>
          <a:noFill/>
          <a:extLst>
            <a:ext uri="{909E8E84-426E-40DD-AFC4-6F175D3DCCD1}">
              <a14:hiddenFill xmlns:a14="http://schemas.microsoft.com/office/drawing/2010/main">
                <a:solidFill>
                  <a:srgbClr val="FFFFFF"/>
                </a:solidFill>
              </a14:hiddenFill>
            </a:ext>
          </a:extLst>
        </p:spPr>
      </p:pic>
      <p:pic>
        <p:nvPicPr>
          <p:cNvPr id="19464" name="Picture 8" descr="C:\Program Files\MSWorks\Clipart\music.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4495800"/>
            <a:ext cx="2743200" cy="1555750"/>
          </a:xfrm>
          <a:prstGeom prst="rect">
            <a:avLst/>
          </a:prstGeom>
          <a:noFill/>
          <a:extLst>
            <a:ext uri="{909E8E84-426E-40DD-AFC4-6F175D3DCCD1}">
              <a14:hiddenFill xmlns:a14="http://schemas.microsoft.com/office/drawing/2010/main">
                <a:solidFill>
                  <a:srgbClr val="FFFFFF"/>
                </a:solidFill>
              </a14:hiddenFill>
            </a:ext>
          </a:extLst>
        </p:spPr>
      </p:pic>
      <p:sp>
        <p:nvSpPr>
          <p:cNvPr id="19465" name="Text Box 9"/>
          <p:cNvSpPr txBox="1">
            <a:spLocks noChangeArrowheads="1"/>
          </p:cNvSpPr>
          <p:nvPr/>
        </p:nvSpPr>
        <p:spPr bwMode="auto">
          <a:xfrm>
            <a:off x="2288610" y="2044829"/>
            <a:ext cx="7798930" cy="2369880"/>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ltLang="en-US" sz="8800" dirty="0">
                <a:solidFill>
                  <a:srgbClr val="FFFF00"/>
                </a:solidFill>
                <a:latin typeface="Arial Narrow" panose="020B0606020202030204" pitchFamily="34" charset="0"/>
              </a:rPr>
              <a:t>Sing &amp; Praise God</a:t>
            </a:r>
          </a:p>
          <a:p>
            <a:pPr algn="ctr"/>
            <a:r>
              <a:rPr lang="en-US" altLang="en-US" sz="6000" i="1" dirty="0">
                <a:solidFill>
                  <a:schemeClr val="accent1">
                    <a:lumMod val="20000"/>
                    <a:lumOff val="80000"/>
                  </a:schemeClr>
                </a:solidFill>
                <a:latin typeface="Arial Narrow" panose="020B0606020202030204" pitchFamily="34" charset="0"/>
              </a:rPr>
              <a:t>(Rev. 5:8-9; 14:2-3)</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4" name="Object 4"/>
          <p:cNvGraphicFramePr>
            <a:graphicFrameLocks noChangeAspect="1"/>
          </p:cNvGraphicFramePr>
          <p:nvPr>
            <p:extLst>
              <p:ext uri="{D42A27DB-BD31-4B8C-83A1-F6EECF244321}">
                <p14:modId xmlns:p14="http://schemas.microsoft.com/office/powerpoint/2010/main" val="2908685044"/>
              </p:ext>
            </p:extLst>
          </p:nvPr>
        </p:nvGraphicFramePr>
        <p:xfrm>
          <a:off x="0" y="0"/>
          <a:ext cx="12192000" cy="6858000"/>
        </p:xfrm>
        <a:graphic>
          <a:graphicData uri="http://schemas.openxmlformats.org/presentationml/2006/ole">
            <mc:AlternateContent xmlns:mc="http://schemas.openxmlformats.org/markup-compatibility/2006">
              <mc:Choice xmlns:v="urn:schemas-microsoft-com:vml" Requires="v">
                <p:oleObj name="Clip" r:id="rId2" imgW="3485714" imgH="4695238" progId="MS_ClipArt_Gallery.2">
                  <p:embed/>
                </p:oleObj>
              </mc:Choice>
              <mc:Fallback>
                <p:oleObj name="Clip" r:id="rId2" imgW="3485714" imgH="4695238" progId="MS_ClipArt_Gallery.2">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ffectLst/>
                    </p:spPr>
                  </p:pic>
                </p:oleObj>
              </mc:Fallback>
            </mc:AlternateContent>
          </a:graphicData>
        </a:graphic>
      </p:graphicFrame>
      <p:sp>
        <p:nvSpPr>
          <p:cNvPr id="2" name="AutoShape 10">
            <a:extLst>
              <a:ext uri="{FF2B5EF4-FFF2-40B4-BE49-F238E27FC236}">
                <a16:creationId xmlns:a16="http://schemas.microsoft.com/office/drawing/2014/main" id="{268F0F54-F79A-73F6-8997-E60691B2D090}"/>
              </a:ext>
            </a:extLst>
          </p:cNvPr>
          <p:cNvSpPr>
            <a:spLocks noChangeArrowheads="1"/>
          </p:cNvSpPr>
          <p:nvPr/>
        </p:nvSpPr>
        <p:spPr bwMode="auto">
          <a:xfrm>
            <a:off x="2890043" y="76200"/>
            <a:ext cx="6411913" cy="1981200"/>
          </a:xfrm>
          <a:prstGeom prst="bevel">
            <a:avLst>
              <a:gd name="adj" fmla="val 9028"/>
            </a:avLst>
          </a:prstGeom>
          <a:solidFill>
            <a:srgbClr val="3333CC"/>
          </a:solidFill>
          <a:ln w="38100">
            <a:solidFill>
              <a:srgbClr val="FFFF99"/>
            </a:solidFill>
            <a:miter lim="800000"/>
            <a:headEnd/>
            <a:tailEnd/>
          </a:ln>
          <a:effectLst>
            <a:softEdge rad="127000"/>
          </a:effectLst>
        </p:spPr>
        <p:txBody>
          <a:bodyPr wrap="none" anchor="ctr"/>
          <a:lstStyle/>
          <a:p>
            <a:pPr algn="ctr"/>
            <a:r>
              <a:rPr lang="en-US" altLang="en-US" sz="11000" dirty="0">
                <a:solidFill>
                  <a:srgbClr val="FFFF66"/>
                </a:solidFill>
                <a:effectLst>
                  <a:outerShdw blurRad="38100" dist="38100" dir="2700000" algn="tl">
                    <a:srgbClr val="000000"/>
                  </a:outerShdw>
                </a:effectLst>
                <a:latin typeface="ADLaM Display" panose="02010000000000000000" pitchFamily="2" charset="0"/>
                <a:ea typeface="ADLaM Display" panose="02010000000000000000" pitchFamily="2" charset="0"/>
                <a:cs typeface="ADLaM Display" panose="02010000000000000000" pitchFamily="2" charset="0"/>
              </a:rPr>
              <a:t>Heaven</a:t>
            </a:r>
          </a:p>
        </p:txBody>
      </p:sp>
      <p:sp>
        <p:nvSpPr>
          <p:cNvPr id="3" name="Text Box 3">
            <a:extLst>
              <a:ext uri="{FF2B5EF4-FFF2-40B4-BE49-F238E27FC236}">
                <a16:creationId xmlns:a16="http://schemas.microsoft.com/office/drawing/2014/main" id="{F93C13BD-4950-8C66-226F-41F7BFC4CF5A}"/>
              </a:ext>
            </a:extLst>
          </p:cNvPr>
          <p:cNvSpPr txBox="1">
            <a:spLocks noChangeArrowheads="1"/>
          </p:cNvSpPr>
          <p:nvPr/>
        </p:nvSpPr>
        <p:spPr bwMode="auto">
          <a:xfrm>
            <a:off x="1427092" y="2133600"/>
            <a:ext cx="9337813" cy="2968313"/>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857250" indent="-857250">
              <a:lnSpc>
                <a:spcPts val="5700"/>
              </a:lnSpc>
              <a:buFont typeface="+mj-lt"/>
              <a:buAutoNum type="romanUcPeriod"/>
            </a:pPr>
            <a:r>
              <a:rPr lang="en-US" altLang="en-US" sz="4400" dirty="0">
                <a:solidFill>
                  <a:schemeClr val="tx1">
                    <a:lumMod val="75000"/>
                    <a:lumOff val="25000"/>
                  </a:schemeClr>
                </a:solidFill>
                <a:effectLst>
                  <a:outerShdw blurRad="38100" dist="38100" dir="2700000" algn="tl">
                    <a:srgbClr val="FFFFFF"/>
                  </a:outerShdw>
                </a:effectLst>
                <a:latin typeface="ADLaM Display" panose="02010000000000000000" pitchFamily="2" charset="0"/>
                <a:ea typeface="ADLaM Display" panose="02010000000000000000" pitchFamily="2" charset="0"/>
                <a:cs typeface="ADLaM Display" panose="02010000000000000000" pitchFamily="2" charset="0"/>
              </a:rPr>
              <a:t>Types &amp; Analogies of Heaven</a:t>
            </a:r>
          </a:p>
          <a:p>
            <a:pPr marL="857250" indent="-857250">
              <a:lnSpc>
                <a:spcPts val="5700"/>
              </a:lnSpc>
              <a:buFont typeface="+mj-lt"/>
              <a:buAutoNum type="romanUcPeriod"/>
            </a:pPr>
            <a:r>
              <a:rPr lang="en-US" altLang="en-US" sz="4400" dirty="0">
                <a:solidFill>
                  <a:schemeClr val="tx1">
                    <a:lumMod val="75000"/>
                    <a:lumOff val="25000"/>
                  </a:schemeClr>
                </a:solidFill>
                <a:effectLst>
                  <a:outerShdw blurRad="38100" dist="38100" dir="2700000" algn="tl">
                    <a:srgbClr val="FFFFFF"/>
                  </a:outerShdw>
                </a:effectLst>
                <a:latin typeface="ADLaM Display" panose="02010000000000000000" pitchFamily="2" charset="0"/>
                <a:ea typeface="ADLaM Display" panose="02010000000000000000" pitchFamily="2" charset="0"/>
                <a:cs typeface="ADLaM Display" panose="02010000000000000000" pitchFamily="2" charset="0"/>
              </a:rPr>
              <a:t>Descriptions of Heaven’s Glory</a:t>
            </a:r>
          </a:p>
          <a:p>
            <a:pPr marL="857250" indent="-857250">
              <a:lnSpc>
                <a:spcPts val="5700"/>
              </a:lnSpc>
              <a:buFont typeface="+mj-lt"/>
              <a:buAutoNum type="romanUcPeriod"/>
            </a:pPr>
            <a:r>
              <a:rPr lang="en-US" altLang="en-US" sz="4400" dirty="0">
                <a:solidFill>
                  <a:schemeClr val="tx1">
                    <a:lumMod val="75000"/>
                    <a:lumOff val="25000"/>
                  </a:schemeClr>
                </a:solidFill>
                <a:effectLst>
                  <a:outerShdw blurRad="38100" dist="38100" dir="2700000" algn="tl">
                    <a:srgbClr val="FFFFFF"/>
                  </a:outerShdw>
                </a:effectLst>
                <a:latin typeface="ADLaM Display" panose="02010000000000000000" pitchFamily="2" charset="0"/>
                <a:ea typeface="ADLaM Display" panose="02010000000000000000" pitchFamily="2" charset="0"/>
                <a:cs typeface="ADLaM Display" panose="02010000000000000000" pitchFamily="2" charset="0"/>
              </a:rPr>
              <a:t>What Will We Do in Heaven?</a:t>
            </a:r>
          </a:p>
          <a:p>
            <a:pPr marL="857250" indent="-857250">
              <a:lnSpc>
                <a:spcPts val="5700"/>
              </a:lnSpc>
              <a:buFont typeface="+mj-lt"/>
              <a:buAutoNum type="romanUcPeriod"/>
            </a:pPr>
            <a:r>
              <a:rPr lang="en-US" altLang="en-US" sz="4400" dirty="0">
                <a:solidFill>
                  <a:srgbClr val="000000"/>
                </a:solidFill>
                <a:effectLst>
                  <a:outerShdw blurRad="38100" dist="38100" dir="2700000" algn="tl">
                    <a:srgbClr val="FFFFFF"/>
                  </a:outerShdw>
                </a:effectLst>
                <a:latin typeface="ADLaM Display" panose="02010000000000000000" pitchFamily="2" charset="0"/>
                <a:ea typeface="ADLaM Display" panose="02010000000000000000" pitchFamily="2" charset="0"/>
                <a:cs typeface="ADLaM Display" panose="02010000000000000000" pitchFamily="2" charset="0"/>
              </a:rPr>
              <a:t>Heaven is a Compelling Force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grpSp>
        <p:nvGrpSpPr>
          <p:cNvPr id="16386" name="Group 2"/>
          <p:cNvGrpSpPr>
            <a:grpSpLocks/>
          </p:cNvGrpSpPr>
          <p:nvPr/>
        </p:nvGrpSpPr>
        <p:grpSpPr bwMode="auto">
          <a:xfrm>
            <a:off x="228600" y="152400"/>
            <a:ext cx="11811000" cy="6629400"/>
            <a:chOff x="240" y="192"/>
            <a:chExt cx="5232" cy="3840"/>
          </a:xfrm>
        </p:grpSpPr>
        <p:sp>
          <p:nvSpPr>
            <p:cNvPr id="16387" name="Rectangle 3"/>
            <p:cNvSpPr>
              <a:spLocks noChangeArrowheads="1"/>
            </p:cNvSpPr>
            <p:nvPr/>
          </p:nvSpPr>
          <p:spPr bwMode="auto">
            <a:xfrm>
              <a:off x="432" y="384"/>
              <a:ext cx="4848" cy="3504"/>
            </a:xfrm>
            <a:prstGeom prst="rect">
              <a:avLst/>
            </a:prstGeom>
            <a:solidFill>
              <a:srgbClr val="FFFF66"/>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388" name="Oval 4"/>
            <p:cNvSpPr>
              <a:spLocks noChangeArrowheads="1"/>
            </p:cNvSpPr>
            <p:nvPr/>
          </p:nvSpPr>
          <p:spPr bwMode="auto">
            <a:xfrm>
              <a:off x="240" y="192"/>
              <a:ext cx="5232" cy="3840"/>
            </a:xfrm>
            <a:prstGeom prst="ellipse">
              <a:avLst/>
            </a:prstGeom>
            <a:solidFill>
              <a:schemeClr val="hlink"/>
            </a:soli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6390" name="Text Box 6"/>
          <p:cNvSpPr txBox="1">
            <a:spLocks noChangeArrowheads="1"/>
          </p:cNvSpPr>
          <p:nvPr/>
        </p:nvSpPr>
        <p:spPr bwMode="auto">
          <a:xfrm>
            <a:off x="4860925" y="3124200"/>
            <a:ext cx="184150" cy="457200"/>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ltLang="en-US"/>
          </a:p>
        </p:txBody>
      </p:sp>
      <p:sp>
        <p:nvSpPr>
          <p:cNvPr id="16391" name="Text Box 7"/>
          <p:cNvSpPr txBox="1">
            <a:spLocks noChangeArrowheads="1"/>
          </p:cNvSpPr>
          <p:nvPr/>
        </p:nvSpPr>
        <p:spPr bwMode="auto">
          <a:xfrm>
            <a:off x="5318125" y="3200400"/>
            <a:ext cx="184150" cy="457200"/>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ltLang="en-US"/>
          </a:p>
        </p:txBody>
      </p:sp>
      <p:sp>
        <p:nvSpPr>
          <p:cNvPr id="16392" name="Text Box 8"/>
          <p:cNvSpPr txBox="1">
            <a:spLocks noChangeArrowheads="1"/>
          </p:cNvSpPr>
          <p:nvPr/>
        </p:nvSpPr>
        <p:spPr bwMode="auto">
          <a:xfrm>
            <a:off x="1562100" y="489299"/>
            <a:ext cx="9144000" cy="1569660"/>
          </a:xfrm>
          <a:prstGeom prst="rect">
            <a:avLst/>
          </a:prstGeom>
          <a:solidFill>
            <a:schemeClr val="bg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3200" b="1"/>
              <a:t>“And everyone who has this hope in Him purifies himself, just as He is pure”</a:t>
            </a:r>
          </a:p>
          <a:p>
            <a:pPr algn="ctr"/>
            <a:r>
              <a:rPr lang="en-US" altLang="en-US" sz="3200" b="1"/>
              <a:t>(1 John 3:3).</a:t>
            </a:r>
          </a:p>
        </p:txBody>
      </p:sp>
      <p:sp>
        <p:nvSpPr>
          <p:cNvPr id="16393" name="Text Box 9"/>
          <p:cNvSpPr txBox="1">
            <a:spLocks noChangeArrowheads="1"/>
          </p:cNvSpPr>
          <p:nvPr/>
        </p:nvSpPr>
        <p:spPr bwMode="auto">
          <a:xfrm>
            <a:off x="2438400" y="2209801"/>
            <a:ext cx="7075488" cy="3387725"/>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buFontTx/>
              <a:buChar char="•"/>
            </a:pPr>
            <a:r>
              <a:rPr lang="en-US" altLang="en-US" sz="3600" b="1" dirty="0">
                <a:solidFill>
                  <a:schemeClr val="bg1"/>
                </a:solidFill>
                <a:latin typeface="Arial" panose="020B0604020202020204" pitchFamily="34" charset="0"/>
              </a:rPr>
              <a:t> Obey the gospel</a:t>
            </a:r>
          </a:p>
          <a:p>
            <a:pPr algn="l">
              <a:buFontTx/>
              <a:buChar char="•"/>
            </a:pPr>
            <a:r>
              <a:rPr lang="en-US" altLang="en-US" sz="3600" b="1" dirty="0">
                <a:solidFill>
                  <a:schemeClr val="bg1"/>
                </a:solidFill>
                <a:latin typeface="Arial" panose="020B0604020202020204" pitchFamily="34" charset="0"/>
              </a:rPr>
              <a:t> Worship God</a:t>
            </a:r>
          </a:p>
          <a:p>
            <a:pPr algn="l">
              <a:buFontTx/>
              <a:buChar char="•"/>
            </a:pPr>
            <a:r>
              <a:rPr lang="en-US" altLang="en-US" sz="3600" b="1" dirty="0">
                <a:solidFill>
                  <a:schemeClr val="bg1"/>
                </a:solidFill>
                <a:latin typeface="Arial" panose="020B0604020202020204" pitchFamily="34" charset="0"/>
              </a:rPr>
              <a:t> Live faithful</a:t>
            </a:r>
          </a:p>
          <a:p>
            <a:pPr algn="l">
              <a:buFontTx/>
              <a:buChar char="•"/>
            </a:pPr>
            <a:r>
              <a:rPr lang="en-US" altLang="en-US" sz="3600" b="1" dirty="0">
                <a:solidFill>
                  <a:schemeClr val="bg1"/>
                </a:solidFill>
                <a:latin typeface="Arial" panose="020B0604020202020204" pitchFamily="34" charset="0"/>
              </a:rPr>
              <a:t> Preach &amp; teach</a:t>
            </a:r>
          </a:p>
          <a:p>
            <a:pPr algn="l">
              <a:buFontTx/>
              <a:buChar char="•"/>
            </a:pPr>
            <a:r>
              <a:rPr lang="en-US" altLang="en-US" sz="3600" b="1" dirty="0">
                <a:solidFill>
                  <a:schemeClr val="bg1"/>
                </a:solidFill>
                <a:latin typeface="Arial" panose="020B0604020202020204" pitchFamily="34" charset="0"/>
              </a:rPr>
              <a:t> Correct &amp; rebuke</a:t>
            </a:r>
          </a:p>
          <a:p>
            <a:pPr algn="l">
              <a:buFontTx/>
              <a:buChar char="•"/>
            </a:pPr>
            <a:r>
              <a:rPr lang="en-US" altLang="en-US" sz="3600" b="1" dirty="0">
                <a:solidFill>
                  <a:schemeClr val="bg1"/>
                </a:solidFill>
                <a:latin typeface="Arial" panose="020B0604020202020204" pitchFamily="34" charset="0"/>
              </a:rPr>
              <a:t> Change – give up some things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393">
                                            <p:txEl>
                                              <p:pRg st="0" end="0"/>
                                            </p:txEl>
                                          </p:spTgt>
                                        </p:tgtEl>
                                        <p:attrNameLst>
                                          <p:attrName>style.visibility</p:attrName>
                                        </p:attrNameLst>
                                      </p:cBhvr>
                                      <p:to>
                                        <p:strVal val="visible"/>
                                      </p:to>
                                    </p:set>
                                    <p:anim calcmode="lin" valueType="num">
                                      <p:cBhvr additive="base">
                                        <p:cTn id="7" dur="500" fill="hold"/>
                                        <p:tgtEl>
                                          <p:spTgt spid="1639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39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393">
                                            <p:txEl>
                                              <p:pRg st="1" end="1"/>
                                            </p:txEl>
                                          </p:spTgt>
                                        </p:tgtEl>
                                        <p:attrNameLst>
                                          <p:attrName>style.visibility</p:attrName>
                                        </p:attrNameLst>
                                      </p:cBhvr>
                                      <p:to>
                                        <p:strVal val="visible"/>
                                      </p:to>
                                    </p:set>
                                    <p:anim calcmode="lin" valueType="num">
                                      <p:cBhvr additive="base">
                                        <p:cTn id="13" dur="500" fill="hold"/>
                                        <p:tgtEl>
                                          <p:spTgt spid="1639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39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393">
                                            <p:txEl>
                                              <p:pRg st="2" end="2"/>
                                            </p:txEl>
                                          </p:spTgt>
                                        </p:tgtEl>
                                        <p:attrNameLst>
                                          <p:attrName>style.visibility</p:attrName>
                                        </p:attrNameLst>
                                      </p:cBhvr>
                                      <p:to>
                                        <p:strVal val="visible"/>
                                      </p:to>
                                    </p:set>
                                    <p:anim calcmode="lin" valueType="num">
                                      <p:cBhvr additive="base">
                                        <p:cTn id="19" dur="500" fill="hold"/>
                                        <p:tgtEl>
                                          <p:spTgt spid="1639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39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6393">
                                            <p:txEl>
                                              <p:pRg st="3" end="3"/>
                                            </p:txEl>
                                          </p:spTgt>
                                        </p:tgtEl>
                                        <p:attrNameLst>
                                          <p:attrName>style.visibility</p:attrName>
                                        </p:attrNameLst>
                                      </p:cBhvr>
                                      <p:to>
                                        <p:strVal val="visible"/>
                                      </p:to>
                                    </p:set>
                                    <p:anim calcmode="lin" valueType="num">
                                      <p:cBhvr additive="base">
                                        <p:cTn id="25" dur="500" fill="hold"/>
                                        <p:tgtEl>
                                          <p:spTgt spid="1639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639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6393">
                                            <p:txEl>
                                              <p:pRg st="4" end="4"/>
                                            </p:txEl>
                                          </p:spTgt>
                                        </p:tgtEl>
                                        <p:attrNameLst>
                                          <p:attrName>style.visibility</p:attrName>
                                        </p:attrNameLst>
                                      </p:cBhvr>
                                      <p:to>
                                        <p:strVal val="visible"/>
                                      </p:to>
                                    </p:set>
                                    <p:anim calcmode="lin" valueType="num">
                                      <p:cBhvr additive="base">
                                        <p:cTn id="31" dur="500" fill="hold"/>
                                        <p:tgtEl>
                                          <p:spTgt spid="1639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639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6393">
                                            <p:txEl>
                                              <p:pRg st="5" end="5"/>
                                            </p:txEl>
                                          </p:spTgt>
                                        </p:tgtEl>
                                        <p:attrNameLst>
                                          <p:attrName>style.visibility</p:attrName>
                                        </p:attrNameLst>
                                      </p:cBhvr>
                                      <p:to>
                                        <p:strVal val="visible"/>
                                      </p:to>
                                    </p:set>
                                    <p:anim calcmode="lin" valueType="num">
                                      <p:cBhvr additive="base">
                                        <p:cTn id="37" dur="500" fill="hold"/>
                                        <p:tgtEl>
                                          <p:spTgt spid="1639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639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3"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2" name="Object 4"/>
          <p:cNvGraphicFramePr>
            <a:graphicFrameLocks noChangeAspect="1"/>
          </p:cNvGraphicFramePr>
          <p:nvPr>
            <p:extLst>
              <p:ext uri="{D42A27DB-BD31-4B8C-83A1-F6EECF244321}">
                <p14:modId xmlns:p14="http://schemas.microsoft.com/office/powerpoint/2010/main" val="2592185146"/>
              </p:ext>
            </p:extLst>
          </p:nvPr>
        </p:nvGraphicFramePr>
        <p:xfrm>
          <a:off x="5443" y="0"/>
          <a:ext cx="12192000" cy="6858000"/>
        </p:xfrm>
        <a:graphic>
          <a:graphicData uri="http://schemas.openxmlformats.org/presentationml/2006/ole">
            <mc:AlternateContent xmlns:mc="http://schemas.openxmlformats.org/markup-compatibility/2006">
              <mc:Choice xmlns:v="urn:schemas-microsoft-com:vml" Requires="v">
                <p:oleObj name="Clip" r:id="rId2" imgW="3485714" imgH="4695238" progId="MS_ClipArt_Gallery.2">
                  <p:embed/>
                </p:oleObj>
              </mc:Choice>
              <mc:Fallback>
                <p:oleObj name="Clip" r:id="rId2" imgW="3485714" imgH="4695238" progId="MS_ClipArt_Gallery.2">
                  <p:embed/>
                  <p:pic>
                    <p:nvPicPr>
                      <p:cNvPr id="12292"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3" y="0"/>
                        <a:ext cx="12192000" cy="6858000"/>
                      </a:xfrm>
                      <a:prstGeom prst="rect">
                        <a:avLst/>
                      </a:prstGeom>
                      <a:noFill/>
                      <a:ln>
                        <a:noFill/>
                      </a:ln>
                      <a:effectLst/>
                    </p:spPr>
                  </p:pic>
                </p:oleObj>
              </mc:Fallback>
            </mc:AlternateContent>
          </a:graphicData>
        </a:graphic>
      </p:graphicFrame>
      <p:sp>
        <p:nvSpPr>
          <p:cNvPr id="12291" name="Text Box 3"/>
          <p:cNvSpPr txBox="1">
            <a:spLocks noChangeArrowheads="1"/>
          </p:cNvSpPr>
          <p:nvPr/>
        </p:nvSpPr>
        <p:spPr bwMode="auto">
          <a:xfrm>
            <a:off x="1427092" y="2133600"/>
            <a:ext cx="9337813" cy="3699282"/>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857250" indent="-857250">
              <a:lnSpc>
                <a:spcPts val="5700"/>
              </a:lnSpc>
              <a:buFont typeface="+mj-lt"/>
              <a:buAutoNum type="romanUcPeriod"/>
            </a:pPr>
            <a:r>
              <a:rPr lang="en-US" altLang="en-US" sz="4400" dirty="0">
                <a:solidFill>
                  <a:schemeClr val="tx1">
                    <a:lumMod val="75000"/>
                    <a:lumOff val="25000"/>
                  </a:schemeClr>
                </a:solidFill>
                <a:effectLst>
                  <a:outerShdw blurRad="38100" dist="38100" dir="2700000" algn="tl">
                    <a:srgbClr val="FFFFFF"/>
                  </a:outerShdw>
                </a:effectLst>
                <a:latin typeface="ADLaM Display" panose="02010000000000000000" pitchFamily="2" charset="0"/>
                <a:ea typeface="ADLaM Display" panose="02010000000000000000" pitchFamily="2" charset="0"/>
                <a:cs typeface="ADLaM Display" panose="02010000000000000000" pitchFamily="2" charset="0"/>
              </a:rPr>
              <a:t>Types &amp; Analogies of Heaven</a:t>
            </a:r>
          </a:p>
          <a:p>
            <a:pPr marL="857250" indent="-857250">
              <a:lnSpc>
                <a:spcPts val="5700"/>
              </a:lnSpc>
              <a:buFont typeface="+mj-lt"/>
              <a:buAutoNum type="romanUcPeriod"/>
            </a:pPr>
            <a:r>
              <a:rPr lang="en-US" altLang="en-US" sz="4400" dirty="0">
                <a:solidFill>
                  <a:schemeClr val="tx1">
                    <a:lumMod val="75000"/>
                    <a:lumOff val="25000"/>
                  </a:schemeClr>
                </a:solidFill>
                <a:effectLst>
                  <a:outerShdw blurRad="38100" dist="38100" dir="2700000" algn="tl">
                    <a:srgbClr val="FFFFFF"/>
                  </a:outerShdw>
                </a:effectLst>
                <a:latin typeface="ADLaM Display" panose="02010000000000000000" pitchFamily="2" charset="0"/>
                <a:ea typeface="ADLaM Display" panose="02010000000000000000" pitchFamily="2" charset="0"/>
                <a:cs typeface="ADLaM Display" panose="02010000000000000000" pitchFamily="2" charset="0"/>
              </a:rPr>
              <a:t>Descriptions of Heaven’s Glory</a:t>
            </a:r>
          </a:p>
          <a:p>
            <a:pPr marL="857250" indent="-857250">
              <a:lnSpc>
                <a:spcPts val="5700"/>
              </a:lnSpc>
              <a:buFont typeface="+mj-lt"/>
              <a:buAutoNum type="romanUcPeriod"/>
            </a:pPr>
            <a:r>
              <a:rPr lang="en-US" altLang="en-US" sz="4400" dirty="0">
                <a:solidFill>
                  <a:schemeClr val="tx1">
                    <a:lumMod val="75000"/>
                    <a:lumOff val="25000"/>
                  </a:schemeClr>
                </a:solidFill>
                <a:effectLst>
                  <a:outerShdw blurRad="38100" dist="38100" dir="2700000" algn="tl">
                    <a:srgbClr val="FFFFFF"/>
                  </a:outerShdw>
                </a:effectLst>
                <a:latin typeface="ADLaM Display" panose="02010000000000000000" pitchFamily="2" charset="0"/>
                <a:ea typeface="ADLaM Display" panose="02010000000000000000" pitchFamily="2" charset="0"/>
                <a:cs typeface="ADLaM Display" panose="02010000000000000000" pitchFamily="2" charset="0"/>
              </a:rPr>
              <a:t>What Will We Do in Heaven?</a:t>
            </a:r>
          </a:p>
          <a:p>
            <a:pPr marL="857250" indent="-857250">
              <a:lnSpc>
                <a:spcPts val="5700"/>
              </a:lnSpc>
              <a:buFont typeface="+mj-lt"/>
              <a:buAutoNum type="romanUcPeriod"/>
            </a:pPr>
            <a:r>
              <a:rPr lang="en-US" altLang="en-US" sz="4400" dirty="0">
                <a:solidFill>
                  <a:schemeClr val="tx1">
                    <a:lumMod val="75000"/>
                    <a:lumOff val="25000"/>
                  </a:schemeClr>
                </a:solidFill>
                <a:effectLst>
                  <a:outerShdw blurRad="38100" dist="38100" dir="2700000" algn="tl">
                    <a:srgbClr val="FFFFFF"/>
                  </a:outerShdw>
                </a:effectLst>
                <a:latin typeface="ADLaM Display" panose="02010000000000000000" pitchFamily="2" charset="0"/>
                <a:ea typeface="ADLaM Display" panose="02010000000000000000" pitchFamily="2" charset="0"/>
                <a:cs typeface="ADLaM Display" panose="02010000000000000000" pitchFamily="2" charset="0"/>
              </a:rPr>
              <a:t>Heaven is a Compelling Force</a:t>
            </a:r>
          </a:p>
          <a:p>
            <a:pPr marL="857250" indent="-857250">
              <a:lnSpc>
                <a:spcPts val="5700"/>
              </a:lnSpc>
              <a:buFont typeface="+mj-lt"/>
              <a:buAutoNum type="romanUcPeriod"/>
            </a:pPr>
            <a:r>
              <a:rPr lang="en-US" altLang="en-US" sz="4400" dirty="0">
                <a:solidFill>
                  <a:srgbClr val="000000"/>
                </a:solidFill>
                <a:effectLst>
                  <a:outerShdw blurRad="38100" dist="38100" dir="2700000" algn="tl">
                    <a:srgbClr val="FFFFFF"/>
                  </a:outerShdw>
                </a:effectLst>
                <a:latin typeface="ADLaM Display" panose="02010000000000000000" pitchFamily="2" charset="0"/>
                <a:ea typeface="ADLaM Display" panose="02010000000000000000" pitchFamily="2" charset="0"/>
                <a:cs typeface="ADLaM Display" panose="02010000000000000000" pitchFamily="2" charset="0"/>
              </a:rPr>
              <a:t>Heaven is the Home of:</a:t>
            </a:r>
          </a:p>
        </p:txBody>
      </p:sp>
      <p:sp>
        <p:nvSpPr>
          <p:cNvPr id="2" name="AutoShape 10">
            <a:extLst>
              <a:ext uri="{FF2B5EF4-FFF2-40B4-BE49-F238E27FC236}">
                <a16:creationId xmlns:a16="http://schemas.microsoft.com/office/drawing/2014/main" id="{FBBC9A8F-7546-F8B6-D584-28CC1FF07277}"/>
              </a:ext>
            </a:extLst>
          </p:cNvPr>
          <p:cNvSpPr>
            <a:spLocks noChangeArrowheads="1"/>
          </p:cNvSpPr>
          <p:nvPr/>
        </p:nvSpPr>
        <p:spPr bwMode="auto">
          <a:xfrm>
            <a:off x="2890043" y="76200"/>
            <a:ext cx="6411913" cy="1981200"/>
          </a:xfrm>
          <a:prstGeom prst="bevel">
            <a:avLst>
              <a:gd name="adj" fmla="val 9028"/>
            </a:avLst>
          </a:prstGeom>
          <a:solidFill>
            <a:srgbClr val="3333CC"/>
          </a:solidFill>
          <a:ln w="38100">
            <a:solidFill>
              <a:srgbClr val="FFFF99"/>
            </a:solidFill>
            <a:miter lim="800000"/>
            <a:headEnd/>
            <a:tailEnd/>
          </a:ln>
          <a:effectLst>
            <a:softEdge rad="127000"/>
          </a:effectLst>
        </p:spPr>
        <p:txBody>
          <a:bodyPr wrap="none" anchor="ctr"/>
          <a:lstStyle/>
          <a:p>
            <a:pPr algn="ctr"/>
            <a:r>
              <a:rPr lang="en-US" altLang="en-US" sz="11000" dirty="0">
                <a:solidFill>
                  <a:srgbClr val="FFFF66"/>
                </a:solidFill>
                <a:effectLst>
                  <a:outerShdw blurRad="38100" dist="38100" dir="2700000" algn="tl">
                    <a:srgbClr val="000000"/>
                  </a:outerShdw>
                </a:effectLst>
                <a:latin typeface="ADLaM Display" panose="02010000000000000000" pitchFamily="2" charset="0"/>
                <a:ea typeface="ADLaM Display" panose="02010000000000000000" pitchFamily="2" charset="0"/>
                <a:cs typeface="ADLaM Display" panose="02010000000000000000" pitchFamily="2" charset="0"/>
              </a:rPr>
              <a:t>Heaven</a:t>
            </a:r>
          </a:p>
        </p:txBody>
      </p:sp>
    </p:spTree>
    <p:extLst>
      <p:ext uri="{BB962C8B-B14F-4D97-AF65-F5344CB8AC3E}">
        <p14:creationId xmlns:p14="http://schemas.microsoft.com/office/powerpoint/2010/main" val="6380159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grpSp>
        <p:nvGrpSpPr>
          <p:cNvPr id="17410" name="Group 2"/>
          <p:cNvGrpSpPr>
            <a:grpSpLocks/>
          </p:cNvGrpSpPr>
          <p:nvPr/>
        </p:nvGrpSpPr>
        <p:grpSpPr bwMode="auto">
          <a:xfrm>
            <a:off x="152400" y="0"/>
            <a:ext cx="11811000" cy="6858000"/>
            <a:chOff x="240" y="192"/>
            <a:chExt cx="5232" cy="3840"/>
          </a:xfrm>
        </p:grpSpPr>
        <p:sp>
          <p:nvSpPr>
            <p:cNvPr id="17411" name="Rectangle 3"/>
            <p:cNvSpPr>
              <a:spLocks noChangeArrowheads="1"/>
            </p:cNvSpPr>
            <p:nvPr/>
          </p:nvSpPr>
          <p:spPr bwMode="auto">
            <a:xfrm>
              <a:off x="432" y="384"/>
              <a:ext cx="4848" cy="3504"/>
            </a:xfrm>
            <a:prstGeom prst="rect">
              <a:avLst/>
            </a:prstGeom>
            <a:solidFill>
              <a:srgbClr val="FFFF66"/>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412" name="Oval 4"/>
            <p:cNvSpPr>
              <a:spLocks noChangeArrowheads="1"/>
            </p:cNvSpPr>
            <p:nvPr/>
          </p:nvSpPr>
          <p:spPr bwMode="auto">
            <a:xfrm>
              <a:off x="240" y="192"/>
              <a:ext cx="5232" cy="3840"/>
            </a:xfrm>
            <a:prstGeom prst="ellipse">
              <a:avLst/>
            </a:prstGeom>
            <a:solidFill>
              <a:schemeClr val="hlink"/>
            </a:soli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pic>
        <p:nvPicPr>
          <p:cNvPr id="17413" name="Picture 5" descr="C:\Program Files\MSWorks\Clipart\people.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1149" y="4343400"/>
            <a:ext cx="4373502" cy="2743201"/>
          </a:xfrm>
          <a:prstGeom prst="rect">
            <a:avLst/>
          </a:prstGeom>
          <a:noFill/>
          <a:extLst>
            <a:ext uri="{909E8E84-426E-40DD-AFC4-6F175D3DCCD1}">
              <a14:hiddenFill xmlns:a14="http://schemas.microsoft.com/office/drawing/2010/main">
                <a:solidFill>
                  <a:srgbClr val="FFFFFF"/>
                </a:solidFill>
              </a14:hiddenFill>
            </a:ext>
          </a:extLst>
        </p:spPr>
      </p:pic>
      <p:sp>
        <p:nvSpPr>
          <p:cNvPr id="17414" name="Text Box 6"/>
          <p:cNvSpPr txBox="1">
            <a:spLocks noChangeArrowheads="1"/>
          </p:cNvSpPr>
          <p:nvPr/>
        </p:nvSpPr>
        <p:spPr bwMode="auto">
          <a:xfrm>
            <a:off x="3276600" y="13252"/>
            <a:ext cx="7848601" cy="4155433"/>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marL="571500" indent="-571500" algn="l">
              <a:lnSpc>
                <a:spcPct val="150000"/>
              </a:lnSpc>
              <a:buFont typeface="Arial" panose="020B0604020202020204" pitchFamily="34" charset="0"/>
              <a:buChar char="•"/>
            </a:pPr>
            <a:r>
              <a:rPr lang="en-US" altLang="en-US" sz="3600" b="1" dirty="0">
                <a:solidFill>
                  <a:schemeClr val="bg1"/>
                </a:solidFill>
                <a:latin typeface="Comic Sans MS" panose="030F0702030302020204" pitchFamily="66" charset="0"/>
              </a:rPr>
              <a:t>God </a:t>
            </a:r>
            <a:r>
              <a:rPr lang="en-US" altLang="en-US" sz="3600" i="1" dirty="0">
                <a:solidFill>
                  <a:srgbClr val="FFFF00"/>
                </a:solidFill>
                <a:latin typeface="Comic Sans MS" panose="030F0702030302020204" pitchFamily="66" charset="0"/>
              </a:rPr>
              <a:t>(Rev. 4)</a:t>
            </a:r>
          </a:p>
          <a:p>
            <a:pPr marL="571500" indent="-571500" algn="l">
              <a:lnSpc>
                <a:spcPct val="150000"/>
              </a:lnSpc>
              <a:buFont typeface="Arial" panose="020B0604020202020204" pitchFamily="34" charset="0"/>
              <a:buChar char="•"/>
            </a:pPr>
            <a:r>
              <a:rPr lang="en-US" altLang="en-US" sz="3600" b="1" dirty="0">
                <a:solidFill>
                  <a:schemeClr val="bg1"/>
                </a:solidFill>
                <a:latin typeface="Comic Sans MS" panose="030F0702030302020204" pitchFamily="66" charset="0"/>
              </a:rPr>
              <a:t>Angels </a:t>
            </a:r>
            <a:r>
              <a:rPr lang="en-US" altLang="en-US" sz="3600" i="1" dirty="0">
                <a:solidFill>
                  <a:srgbClr val="FFFF00"/>
                </a:solidFill>
                <a:latin typeface="Comic Sans MS" panose="030F0702030302020204" pitchFamily="66" charset="0"/>
              </a:rPr>
              <a:t>(Matt. 24:36)</a:t>
            </a:r>
          </a:p>
          <a:p>
            <a:pPr marL="571500" indent="-571500" algn="l">
              <a:lnSpc>
                <a:spcPct val="150000"/>
              </a:lnSpc>
              <a:buFont typeface="Arial" panose="020B0604020202020204" pitchFamily="34" charset="0"/>
              <a:buChar char="•"/>
            </a:pPr>
            <a:r>
              <a:rPr lang="en-US" altLang="en-US" sz="3600" b="1" dirty="0">
                <a:solidFill>
                  <a:schemeClr val="bg1"/>
                </a:solidFill>
                <a:latin typeface="Comic Sans MS" panose="030F0702030302020204" pitchFamily="66" charset="0"/>
              </a:rPr>
              <a:t>Great Bible Char. </a:t>
            </a:r>
            <a:r>
              <a:rPr lang="en-US" altLang="en-US" sz="3600" i="1" dirty="0">
                <a:solidFill>
                  <a:srgbClr val="FFFF00"/>
                </a:solidFill>
                <a:latin typeface="Comic Sans MS" panose="030F0702030302020204" pitchFamily="66" charset="0"/>
              </a:rPr>
              <a:t>(Heb. 11)</a:t>
            </a:r>
          </a:p>
          <a:p>
            <a:pPr marL="571500" indent="-571500" algn="l">
              <a:lnSpc>
                <a:spcPct val="150000"/>
              </a:lnSpc>
              <a:buFont typeface="Arial" panose="020B0604020202020204" pitchFamily="34" charset="0"/>
              <a:buChar char="•"/>
            </a:pPr>
            <a:r>
              <a:rPr lang="en-US" altLang="en-US" sz="3600" b="1" dirty="0">
                <a:solidFill>
                  <a:schemeClr val="bg1"/>
                </a:solidFill>
                <a:latin typeface="Comic Sans MS" panose="030F0702030302020204" pitchFamily="66" charset="0"/>
              </a:rPr>
              <a:t>Obedient </a:t>
            </a:r>
            <a:r>
              <a:rPr lang="en-US" altLang="en-US" sz="3600" i="1" dirty="0">
                <a:solidFill>
                  <a:srgbClr val="FFFF00"/>
                </a:solidFill>
                <a:latin typeface="Comic Sans MS" panose="030F0702030302020204" pitchFamily="66" charset="0"/>
              </a:rPr>
              <a:t>(Rev. 22:14)</a:t>
            </a:r>
          </a:p>
          <a:p>
            <a:pPr marL="571500" indent="-571500" algn="l">
              <a:lnSpc>
                <a:spcPct val="150000"/>
              </a:lnSpc>
              <a:buFont typeface="Arial" panose="020B0604020202020204" pitchFamily="34" charset="0"/>
              <a:buChar char="•"/>
            </a:pPr>
            <a:r>
              <a:rPr lang="en-US" altLang="en-US" sz="3600" b="1" dirty="0">
                <a:solidFill>
                  <a:schemeClr val="bg1"/>
                </a:solidFill>
                <a:latin typeface="Comic Sans MS" panose="030F0702030302020204" pitchFamily="66" charset="0"/>
              </a:rPr>
              <a:t>Faithful </a:t>
            </a:r>
            <a:r>
              <a:rPr lang="en-US" altLang="en-US" sz="3600" i="1" dirty="0">
                <a:solidFill>
                  <a:srgbClr val="FFFF00"/>
                </a:solidFill>
                <a:latin typeface="Comic Sans MS" panose="030F0702030302020204" pitchFamily="66" charset="0"/>
              </a:rPr>
              <a:t>(Rev. 2:10)</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414">
                                            <p:txEl>
                                              <p:pRg st="0" end="0"/>
                                            </p:txEl>
                                          </p:spTgt>
                                        </p:tgtEl>
                                        <p:attrNameLst>
                                          <p:attrName>style.visibility</p:attrName>
                                        </p:attrNameLst>
                                      </p:cBhvr>
                                      <p:to>
                                        <p:strVal val="visible"/>
                                      </p:to>
                                    </p:set>
                                    <p:anim calcmode="lin" valueType="num">
                                      <p:cBhvr additive="base">
                                        <p:cTn id="7" dur="500" fill="hold"/>
                                        <p:tgtEl>
                                          <p:spTgt spid="1741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741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414">
                                            <p:txEl>
                                              <p:pRg st="1" end="1"/>
                                            </p:txEl>
                                          </p:spTgt>
                                        </p:tgtEl>
                                        <p:attrNameLst>
                                          <p:attrName>style.visibility</p:attrName>
                                        </p:attrNameLst>
                                      </p:cBhvr>
                                      <p:to>
                                        <p:strVal val="visible"/>
                                      </p:to>
                                    </p:set>
                                    <p:anim calcmode="lin" valueType="num">
                                      <p:cBhvr additive="base">
                                        <p:cTn id="13" dur="500" fill="hold"/>
                                        <p:tgtEl>
                                          <p:spTgt spid="1741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741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414">
                                            <p:txEl>
                                              <p:pRg st="2" end="2"/>
                                            </p:txEl>
                                          </p:spTgt>
                                        </p:tgtEl>
                                        <p:attrNameLst>
                                          <p:attrName>style.visibility</p:attrName>
                                        </p:attrNameLst>
                                      </p:cBhvr>
                                      <p:to>
                                        <p:strVal val="visible"/>
                                      </p:to>
                                    </p:set>
                                    <p:anim calcmode="lin" valueType="num">
                                      <p:cBhvr additive="base">
                                        <p:cTn id="19" dur="500" fill="hold"/>
                                        <p:tgtEl>
                                          <p:spTgt spid="1741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741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7414">
                                            <p:txEl>
                                              <p:pRg st="3" end="3"/>
                                            </p:txEl>
                                          </p:spTgt>
                                        </p:tgtEl>
                                        <p:attrNameLst>
                                          <p:attrName>style.visibility</p:attrName>
                                        </p:attrNameLst>
                                      </p:cBhvr>
                                      <p:to>
                                        <p:strVal val="visible"/>
                                      </p:to>
                                    </p:set>
                                    <p:anim calcmode="lin" valueType="num">
                                      <p:cBhvr additive="base">
                                        <p:cTn id="25" dur="500" fill="hold"/>
                                        <p:tgtEl>
                                          <p:spTgt spid="1741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741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7414">
                                            <p:txEl>
                                              <p:pRg st="4" end="4"/>
                                            </p:txEl>
                                          </p:spTgt>
                                        </p:tgtEl>
                                        <p:attrNameLst>
                                          <p:attrName>style.visibility</p:attrName>
                                        </p:attrNameLst>
                                      </p:cBhvr>
                                      <p:to>
                                        <p:strVal val="visible"/>
                                      </p:to>
                                    </p:set>
                                    <p:anim calcmode="lin" valueType="num">
                                      <p:cBhvr additive="base">
                                        <p:cTn id="31" dur="500" fill="hold"/>
                                        <p:tgtEl>
                                          <p:spTgt spid="17414">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7414">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2" name="Object 4"/>
          <p:cNvGraphicFramePr>
            <a:graphicFrameLocks noChangeAspect="1"/>
          </p:cNvGraphicFramePr>
          <p:nvPr>
            <p:extLst>
              <p:ext uri="{D42A27DB-BD31-4B8C-83A1-F6EECF244321}">
                <p14:modId xmlns:p14="http://schemas.microsoft.com/office/powerpoint/2010/main" val="1957531647"/>
              </p:ext>
            </p:extLst>
          </p:nvPr>
        </p:nvGraphicFramePr>
        <p:xfrm>
          <a:off x="5443" y="0"/>
          <a:ext cx="12192000" cy="6858000"/>
        </p:xfrm>
        <a:graphic>
          <a:graphicData uri="http://schemas.openxmlformats.org/presentationml/2006/ole">
            <mc:AlternateContent xmlns:mc="http://schemas.openxmlformats.org/markup-compatibility/2006">
              <mc:Choice xmlns:v="urn:schemas-microsoft-com:vml" Requires="v">
                <p:oleObj name="Clip" r:id="rId2" imgW="3485714" imgH="4695238" progId="MS_ClipArt_Gallery.2">
                  <p:embed/>
                </p:oleObj>
              </mc:Choice>
              <mc:Fallback>
                <p:oleObj name="Clip" r:id="rId2" imgW="3485714" imgH="4695238" progId="MS_ClipArt_Gallery.2">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3" y="0"/>
                        <a:ext cx="12192000" cy="6858000"/>
                      </a:xfrm>
                      <a:prstGeom prst="rect">
                        <a:avLst/>
                      </a:prstGeom>
                      <a:noFill/>
                      <a:ln>
                        <a:noFill/>
                      </a:ln>
                      <a:effectLst/>
                    </p:spPr>
                  </p:pic>
                </p:oleObj>
              </mc:Fallback>
            </mc:AlternateContent>
          </a:graphicData>
        </a:graphic>
      </p:graphicFrame>
      <p:sp>
        <p:nvSpPr>
          <p:cNvPr id="12291" name="Text Box 3"/>
          <p:cNvSpPr txBox="1">
            <a:spLocks noChangeArrowheads="1"/>
          </p:cNvSpPr>
          <p:nvPr/>
        </p:nvSpPr>
        <p:spPr bwMode="auto">
          <a:xfrm>
            <a:off x="1427092" y="2149929"/>
            <a:ext cx="9337813" cy="4430252"/>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857250" indent="-857250">
              <a:lnSpc>
                <a:spcPts val="5700"/>
              </a:lnSpc>
              <a:buFont typeface="+mj-lt"/>
              <a:buAutoNum type="romanUcPeriod"/>
            </a:pPr>
            <a:r>
              <a:rPr lang="en-US" altLang="en-US" sz="4400" dirty="0">
                <a:solidFill>
                  <a:srgbClr val="000000"/>
                </a:solidFill>
                <a:effectLst>
                  <a:outerShdw blurRad="38100" dist="38100" dir="2700000" algn="tl">
                    <a:srgbClr val="FFFFFF"/>
                  </a:outerShdw>
                </a:effectLst>
                <a:latin typeface="ADLaM Display" panose="02010000000000000000" pitchFamily="2" charset="0"/>
                <a:ea typeface="ADLaM Display" panose="02010000000000000000" pitchFamily="2" charset="0"/>
                <a:cs typeface="ADLaM Display" panose="02010000000000000000" pitchFamily="2" charset="0"/>
              </a:rPr>
              <a:t>Types &amp; Analogies of Heaven</a:t>
            </a:r>
          </a:p>
          <a:p>
            <a:pPr marL="857250" indent="-857250">
              <a:lnSpc>
                <a:spcPts val="5700"/>
              </a:lnSpc>
              <a:buFont typeface="+mj-lt"/>
              <a:buAutoNum type="romanUcPeriod"/>
            </a:pPr>
            <a:r>
              <a:rPr lang="en-US" altLang="en-US" sz="4400" dirty="0">
                <a:solidFill>
                  <a:srgbClr val="000000"/>
                </a:solidFill>
                <a:effectLst>
                  <a:outerShdw blurRad="38100" dist="38100" dir="2700000" algn="tl">
                    <a:srgbClr val="FFFFFF"/>
                  </a:outerShdw>
                </a:effectLst>
                <a:latin typeface="ADLaM Display" panose="02010000000000000000" pitchFamily="2" charset="0"/>
                <a:ea typeface="ADLaM Display" panose="02010000000000000000" pitchFamily="2" charset="0"/>
                <a:cs typeface="ADLaM Display" panose="02010000000000000000" pitchFamily="2" charset="0"/>
              </a:rPr>
              <a:t>Descriptions of Heaven’s Glory</a:t>
            </a:r>
          </a:p>
          <a:p>
            <a:pPr marL="857250" indent="-857250">
              <a:lnSpc>
                <a:spcPts val="5700"/>
              </a:lnSpc>
              <a:buFont typeface="+mj-lt"/>
              <a:buAutoNum type="romanUcPeriod"/>
            </a:pPr>
            <a:r>
              <a:rPr lang="en-US" altLang="en-US" sz="4400" dirty="0">
                <a:solidFill>
                  <a:srgbClr val="000000"/>
                </a:solidFill>
                <a:effectLst>
                  <a:outerShdw blurRad="38100" dist="38100" dir="2700000" algn="tl">
                    <a:srgbClr val="FFFFFF"/>
                  </a:outerShdw>
                </a:effectLst>
                <a:latin typeface="ADLaM Display" panose="02010000000000000000" pitchFamily="2" charset="0"/>
                <a:ea typeface="ADLaM Display" panose="02010000000000000000" pitchFamily="2" charset="0"/>
                <a:cs typeface="ADLaM Display" panose="02010000000000000000" pitchFamily="2" charset="0"/>
              </a:rPr>
              <a:t>What Will We Do in Heaven?</a:t>
            </a:r>
          </a:p>
          <a:p>
            <a:pPr marL="857250" indent="-857250">
              <a:lnSpc>
                <a:spcPts val="5700"/>
              </a:lnSpc>
              <a:buFont typeface="+mj-lt"/>
              <a:buAutoNum type="romanUcPeriod"/>
            </a:pPr>
            <a:r>
              <a:rPr lang="en-US" altLang="en-US" sz="4400" dirty="0">
                <a:solidFill>
                  <a:srgbClr val="000000"/>
                </a:solidFill>
                <a:effectLst>
                  <a:outerShdw blurRad="38100" dist="38100" dir="2700000" algn="tl">
                    <a:srgbClr val="FFFFFF"/>
                  </a:outerShdw>
                </a:effectLst>
                <a:latin typeface="ADLaM Display" panose="02010000000000000000" pitchFamily="2" charset="0"/>
                <a:ea typeface="ADLaM Display" panose="02010000000000000000" pitchFamily="2" charset="0"/>
                <a:cs typeface="ADLaM Display" panose="02010000000000000000" pitchFamily="2" charset="0"/>
              </a:rPr>
              <a:t>Heaven is a Compelling Force</a:t>
            </a:r>
          </a:p>
          <a:p>
            <a:pPr marL="857250" indent="-857250">
              <a:lnSpc>
                <a:spcPts val="5700"/>
              </a:lnSpc>
              <a:buFont typeface="+mj-lt"/>
              <a:buAutoNum type="romanUcPeriod"/>
            </a:pPr>
            <a:r>
              <a:rPr lang="en-US" altLang="en-US" sz="4400" dirty="0">
                <a:solidFill>
                  <a:srgbClr val="000000"/>
                </a:solidFill>
                <a:effectLst>
                  <a:outerShdw blurRad="38100" dist="38100" dir="2700000" algn="tl">
                    <a:srgbClr val="FFFFFF"/>
                  </a:outerShdw>
                </a:effectLst>
                <a:latin typeface="ADLaM Display" panose="02010000000000000000" pitchFamily="2" charset="0"/>
                <a:ea typeface="ADLaM Display" panose="02010000000000000000" pitchFamily="2" charset="0"/>
                <a:cs typeface="ADLaM Display" panose="02010000000000000000" pitchFamily="2" charset="0"/>
              </a:rPr>
              <a:t>Heaven is the Home of:</a:t>
            </a:r>
          </a:p>
          <a:p>
            <a:pPr marL="857250" indent="-857250">
              <a:lnSpc>
                <a:spcPts val="5700"/>
              </a:lnSpc>
              <a:buFont typeface="+mj-lt"/>
              <a:buAutoNum type="romanUcPeriod"/>
            </a:pPr>
            <a:r>
              <a:rPr lang="en-US" altLang="en-US" sz="4400" dirty="0">
                <a:solidFill>
                  <a:srgbClr val="000000"/>
                </a:solidFill>
                <a:effectLst>
                  <a:outerShdw blurRad="38100" dist="38100" dir="2700000" algn="tl">
                    <a:srgbClr val="FFFFFF"/>
                  </a:outerShdw>
                </a:effectLst>
                <a:latin typeface="ADLaM Display" panose="02010000000000000000" pitchFamily="2" charset="0"/>
                <a:ea typeface="ADLaM Display" panose="02010000000000000000" pitchFamily="2" charset="0"/>
                <a:cs typeface="ADLaM Display" panose="02010000000000000000" pitchFamily="2" charset="0"/>
              </a:rPr>
              <a:t>Our Attitude Toward Heaven</a:t>
            </a:r>
          </a:p>
        </p:txBody>
      </p:sp>
      <p:sp>
        <p:nvSpPr>
          <p:cNvPr id="2" name="AutoShape 10">
            <a:extLst>
              <a:ext uri="{FF2B5EF4-FFF2-40B4-BE49-F238E27FC236}">
                <a16:creationId xmlns:a16="http://schemas.microsoft.com/office/drawing/2014/main" id="{FBBC9A8F-7546-F8B6-D584-28CC1FF07277}"/>
              </a:ext>
            </a:extLst>
          </p:cNvPr>
          <p:cNvSpPr>
            <a:spLocks noChangeArrowheads="1"/>
          </p:cNvSpPr>
          <p:nvPr/>
        </p:nvSpPr>
        <p:spPr bwMode="auto">
          <a:xfrm>
            <a:off x="2890043" y="76200"/>
            <a:ext cx="6411913" cy="1981200"/>
          </a:xfrm>
          <a:prstGeom prst="bevel">
            <a:avLst>
              <a:gd name="adj" fmla="val 9028"/>
            </a:avLst>
          </a:prstGeom>
          <a:solidFill>
            <a:srgbClr val="3333CC"/>
          </a:solidFill>
          <a:ln w="38100">
            <a:solidFill>
              <a:srgbClr val="FFFF99"/>
            </a:solidFill>
            <a:miter lim="800000"/>
            <a:headEnd/>
            <a:tailEnd/>
          </a:ln>
          <a:effectLst>
            <a:softEdge rad="127000"/>
          </a:effectLst>
        </p:spPr>
        <p:txBody>
          <a:bodyPr wrap="none" anchor="ctr"/>
          <a:lstStyle/>
          <a:p>
            <a:pPr algn="ctr"/>
            <a:r>
              <a:rPr lang="en-US" altLang="en-US" sz="11000" dirty="0">
                <a:solidFill>
                  <a:srgbClr val="FFFF66"/>
                </a:solidFill>
                <a:effectLst>
                  <a:outerShdw blurRad="38100" dist="38100" dir="2700000" algn="tl">
                    <a:srgbClr val="000000"/>
                  </a:outerShdw>
                </a:effectLst>
                <a:latin typeface="ADLaM Display" panose="02010000000000000000" pitchFamily="2" charset="0"/>
                <a:ea typeface="ADLaM Display" panose="02010000000000000000" pitchFamily="2" charset="0"/>
                <a:cs typeface="ADLaM Display" panose="02010000000000000000" pitchFamily="2" charset="0"/>
              </a:rPr>
              <a:t>Heaven</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66"/>
        </a:solidFill>
        <a:effectLst/>
      </p:bgPr>
    </p:bg>
    <p:spTree>
      <p:nvGrpSpPr>
        <p:cNvPr id="1" name=""/>
        <p:cNvGrpSpPr/>
        <p:nvPr/>
      </p:nvGrpSpPr>
      <p:grpSpPr>
        <a:xfrm>
          <a:off x="0" y="0"/>
          <a:ext cx="0" cy="0"/>
          <a:chOff x="0" y="0"/>
          <a:chExt cx="0" cy="0"/>
        </a:xfrm>
      </p:grpSpPr>
      <p:grpSp>
        <p:nvGrpSpPr>
          <p:cNvPr id="5135" name="Group 15"/>
          <p:cNvGrpSpPr>
            <a:grpSpLocks/>
          </p:cNvGrpSpPr>
          <p:nvPr/>
        </p:nvGrpSpPr>
        <p:grpSpPr bwMode="auto">
          <a:xfrm>
            <a:off x="152400" y="0"/>
            <a:ext cx="11658600" cy="6858000"/>
            <a:chOff x="240" y="192"/>
            <a:chExt cx="5232" cy="3840"/>
          </a:xfrm>
        </p:grpSpPr>
        <p:sp>
          <p:nvSpPr>
            <p:cNvPr id="5132" name="Rectangle 12"/>
            <p:cNvSpPr>
              <a:spLocks noChangeArrowheads="1"/>
            </p:cNvSpPr>
            <p:nvPr/>
          </p:nvSpPr>
          <p:spPr bwMode="auto">
            <a:xfrm>
              <a:off x="432" y="384"/>
              <a:ext cx="4848" cy="3504"/>
            </a:xfrm>
            <a:prstGeom prst="rect">
              <a:avLst/>
            </a:prstGeom>
            <a:solidFill>
              <a:srgbClr val="FFFF66"/>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4" name="Oval 14"/>
            <p:cNvSpPr>
              <a:spLocks noChangeArrowheads="1"/>
            </p:cNvSpPr>
            <p:nvPr/>
          </p:nvSpPr>
          <p:spPr bwMode="auto">
            <a:xfrm>
              <a:off x="240" y="192"/>
              <a:ext cx="5232" cy="3840"/>
            </a:xfrm>
            <a:prstGeom prst="ellipse">
              <a:avLst/>
            </a:prstGeom>
            <a:solidFill>
              <a:schemeClr val="hlink"/>
            </a:soli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192" name="Group 72"/>
          <p:cNvGrpSpPr>
            <a:grpSpLocks/>
          </p:cNvGrpSpPr>
          <p:nvPr/>
        </p:nvGrpSpPr>
        <p:grpSpPr bwMode="auto">
          <a:xfrm>
            <a:off x="4419600" y="0"/>
            <a:ext cx="3124200" cy="2438400"/>
            <a:chOff x="480" y="144"/>
            <a:chExt cx="3312" cy="2735"/>
          </a:xfrm>
        </p:grpSpPr>
        <p:sp>
          <p:nvSpPr>
            <p:cNvPr id="5142" name="Rectangle 22"/>
            <p:cNvSpPr>
              <a:spLocks noChangeArrowheads="1"/>
            </p:cNvSpPr>
            <p:nvPr/>
          </p:nvSpPr>
          <p:spPr bwMode="auto">
            <a:xfrm>
              <a:off x="545" y="176"/>
              <a:ext cx="3212" cy="2668"/>
            </a:xfrm>
            <a:prstGeom prst="rect">
              <a:avLst/>
            </a:prstGeom>
            <a:solidFill>
              <a:srgbClr val="7F7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143" name="Freeform 23"/>
            <p:cNvSpPr>
              <a:spLocks/>
            </p:cNvSpPr>
            <p:nvPr/>
          </p:nvSpPr>
          <p:spPr bwMode="auto">
            <a:xfrm>
              <a:off x="1914" y="546"/>
              <a:ext cx="1821" cy="2313"/>
            </a:xfrm>
            <a:custGeom>
              <a:avLst/>
              <a:gdLst>
                <a:gd name="T0" fmla="*/ 392 w 1821"/>
                <a:gd name="T1" fmla="*/ 2145 h 2313"/>
                <a:gd name="T2" fmla="*/ 568 w 1821"/>
                <a:gd name="T3" fmla="*/ 2280 h 2313"/>
                <a:gd name="T4" fmla="*/ 783 w 1821"/>
                <a:gd name="T5" fmla="*/ 2313 h 2313"/>
                <a:gd name="T6" fmla="*/ 1017 w 1821"/>
                <a:gd name="T7" fmla="*/ 1946 h 2313"/>
                <a:gd name="T8" fmla="*/ 1026 w 1821"/>
                <a:gd name="T9" fmla="*/ 2313 h 2313"/>
                <a:gd name="T10" fmla="*/ 1183 w 1821"/>
                <a:gd name="T11" fmla="*/ 2313 h 2313"/>
                <a:gd name="T12" fmla="*/ 1280 w 1821"/>
                <a:gd name="T13" fmla="*/ 1978 h 2313"/>
                <a:gd name="T14" fmla="*/ 1418 w 1821"/>
                <a:gd name="T15" fmla="*/ 2313 h 2313"/>
                <a:gd name="T16" fmla="*/ 1589 w 1821"/>
                <a:gd name="T17" fmla="*/ 2313 h 2313"/>
                <a:gd name="T18" fmla="*/ 1539 w 1821"/>
                <a:gd name="T19" fmla="*/ 1914 h 2313"/>
                <a:gd name="T20" fmla="*/ 1821 w 1821"/>
                <a:gd name="T21" fmla="*/ 2275 h 2313"/>
                <a:gd name="T22" fmla="*/ 1821 w 1821"/>
                <a:gd name="T23" fmla="*/ 2006 h 2313"/>
                <a:gd name="T24" fmla="*/ 1758 w 1821"/>
                <a:gd name="T25" fmla="*/ 1766 h 2313"/>
                <a:gd name="T26" fmla="*/ 1821 w 1821"/>
                <a:gd name="T27" fmla="*/ 638 h 2313"/>
                <a:gd name="T28" fmla="*/ 1821 w 1821"/>
                <a:gd name="T29" fmla="*/ 557 h 2313"/>
                <a:gd name="T30" fmla="*/ 1637 w 1821"/>
                <a:gd name="T31" fmla="*/ 612 h 2313"/>
                <a:gd name="T32" fmla="*/ 1519 w 1821"/>
                <a:gd name="T33" fmla="*/ 550 h 2313"/>
                <a:gd name="T34" fmla="*/ 1392 w 1821"/>
                <a:gd name="T35" fmla="*/ 511 h 2313"/>
                <a:gd name="T36" fmla="*/ 1260 w 1821"/>
                <a:gd name="T37" fmla="*/ 495 h 2313"/>
                <a:gd name="T38" fmla="*/ 1126 w 1821"/>
                <a:gd name="T39" fmla="*/ 503 h 2313"/>
                <a:gd name="T40" fmla="*/ 997 w 1821"/>
                <a:gd name="T41" fmla="*/ 535 h 2313"/>
                <a:gd name="T42" fmla="*/ 875 w 1821"/>
                <a:gd name="T43" fmla="*/ 588 h 2313"/>
                <a:gd name="T44" fmla="*/ 765 w 1821"/>
                <a:gd name="T45" fmla="*/ 663 h 2313"/>
                <a:gd name="T46" fmla="*/ 672 w 1821"/>
                <a:gd name="T47" fmla="*/ 757 h 2313"/>
                <a:gd name="T48" fmla="*/ 595 w 1821"/>
                <a:gd name="T49" fmla="*/ 865 h 2313"/>
                <a:gd name="T50" fmla="*/ 538 w 1821"/>
                <a:gd name="T51" fmla="*/ 986 h 2313"/>
                <a:gd name="T52" fmla="*/ 504 w 1821"/>
                <a:gd name="T53" fmla="*/ 1114 h 2313"/>
                <a:gd name="T54" fmla="*/ 494 w 1821"/>
                <a:gd name="T55" fmla="*/ 1248 h 2313"/>
                <a:gd name="T56" fmla="*/ 508 w 1821"/>
                <a:gd name="T57" fmla="*/ 1380 h 2313"/>
                <a:gd name="T58" fmla="*/ 546 w 1821"/>
                <a:gd name="T59" fmla="*/ 1507 h 2313"/>
                <a:gd name="T60" fmla="*/ 605 w 1821"/>
                <a:gd name="T61" fmla="*/ 1625 h 2313"/>
                <a:gd name="T62" fmla="*/ 685 w 1821"/>
                <a:gd name="T63" fmla="*/ 1732 h 2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21" h="2313">
                  <a:moveTo>
                    <a:pt x="685" y="1732"/>
                  </a:moveTo>
                  <a:lnTo>
                    <a:pt x="392" y="2145"/>
                  </a:lnTo>
                  <a:lnTo>
                    <a:pt x="782" y="1822"/>
                  </a:lnTo>
                  <a:lnTo>
                    <a:pt x="568" y="2280"/>
                  </a:lnTo>
                  <a:lnTo>
                    <a:pt x="894" y="1894"/>
                  </a:lnTo>
                  <a:lnTo>
                    <a:pt x="783" y="2313"/>
                  </a:lnTo>
                  <a:lnTo>
                    <a:pt x="805" y="2313"/>
                  </a:lnTo>
                  <a:lnTo>
                    <a:pt x="1017" y="1946"/>
                  </a:lnTo>
                  <a:lnTo>
                    <a:pt x="989" y="2313"/>
                  </a:lnTo>
                  <a:lnTo>
                    <a:pt x="1026" y="2313"/>
                  </a:lnTo>
                  <a:lnTo>
                    <a:pt x="1148" y="1973"/>
                  </a:lnTo>
                  <a:lnTo>
                    <a:pt x="1183" y="2313"/>
                  </a:lnTo>
                  <a:lnTo>
                    <a:pt x="1225" y="2313"/>
                  </a:lnTo>
                  <a:lnTo>
                    <a:pt x="1280" y="1978"/>
                  </a:lnTo>
                  <a:lnTo>
                    <a:pt x="1377" y="2313"/>
                  </a:lnTo>
                  <a:lnTo>
                    <a:pt x="1418" y="2313"/>
                  </a:lnTo>
                  <a:lnTo>
                    <a:pt x="1412" y="1958"/>
                  </a:lnTo>
                  <a:lnTo>
                    <a:pt x="1589" y="2313"/>
                  </a:lnTo>
                  <a:lnTo>
                    <a:pt x="1617" y="2313"/>
                  </a:lnTo>
                  <a:lnTo>
                    <a:pt x="1539" y="1914"/>
                  </a:lnTo>
                  <a:lnTo>
                    <a:pt x="1821" y="2295"/>
                  </a:lnTo>
                  <a:lnTo>
                    <a:pt x="1821" y="2275"/>
                  </a:lnTo>
                  <a:lnTo>
                    <a:pt x="1654" y="1851"/>
                  </a:lnTo>
                  <a:lnTo>
                    <a:pt x="1821" y="2006"/>
                  </a:lnTo>
                  <a:lnTo>
                    <a:pt x="1821" y="1869"/>
                  </a:lnTo>
                  <a:lnTo>
                    <a:pt x="1758" y="1766"/>
                  </a:lnTo>
                  <a:lnTo>
                    <a:pt x="1821" y="1807"/>
                  </a:lnTo>
                  <a:lnTo>
                    <a:pt x="1821" y="638"/>
                  </a:lnTo>
                  <a:lnTo>
                    <a:pt x="1743" y="693"/>
                  </a:lnTo>
                  <a:lnTo>
                    <a:pt x="1821" y="557"/>
                  </a:lnTo>
                  <a:lnTo>
                    <a:pt x="1821" y="430"/>
                  </a:lnTo>
                  <a:lnTo>
                    <a:pt x="1637" y="612"/>
                  </a:lnTo>
                  <a:lnTo>
                    <a:pt x="1808" y="137"/>
                  </a:lnTo>
                  <a:lnTo>
                    <a:pt x="1519" y="550"/>
                  </a:lnTo>
                  <a:lnTo>
                    <a:pt x="1602" y="52"/>
                  </a:lnTo>
                  <a:lnTo>
                    <a:pt x="1392" y="511"/>
                  </a:lnTo>
                  <a:lnTo>
                    <a:pt x="1385" y="7"/>
                  </a:lnTo>
                  <a:lnTo>
                    <a:pt x="1260" y="495"/>
                  </a:lnTo>
                  <a:lnTo>
                    <a:pt x="1163" y="0"/>
                  </a:lnTo>
                  <a:lnTo>
                    <a:pt x="1126" y="503"/>
                  </a:lnTo>
                  <a:lnTo>
                    <a:pt x="944" y="32"/>
                  </a:lnTo>
                  <a:lnTo>
                    <a:pt x="997" y="535"/>
                  </a:lnTo>
                  <a:lnTo>
                    <a:pt x="733" y="104"/>
                  </a:lnTo>
                  <a:lnTo>
                    <a:pt x="875" y="588"/>
                  </a:lnTo>
                  <a:lnTo>
                    <a:pt x="539" y="213"/>
                  </a:lnTo>
                  <a:lnTo>
                    <a:pt x="765" y="663"/>
                  </a:lnTo>
                  <a:lnTo>
                    <a:pt x="367" y="353"/>
                  </a:lnTo>
                  <a:lnTo>
                    <a:pt x="672" y="757"/>
                  </a:lnTo>
                  <a:lnTo>
                    <a:pt x="224" y="523"/>
                  </a:lnTo>
                  <a:lnTo>
                    <a:pt x="595" y="865"/>
                  </a:lnTo>
                  <a:lnTo>
                    <a:pt x="112" y="715"/>
                  </a:lnTo>
                  <a:lnTo>
                    <a:pt x="538" y="986"/>
                  </a:lnTo>
                  <a:lnTo>
                    <a:pt x="37" y="924"/>
                  </a:lnTo>
                  <a:lnTo>
                    <a:pt x="504" y="1114"/>
                  </a:lnTo>
                  <a:lnTo>
                    <a:pt x="0" y="1143"/>
                  </a:lnTo>
                  <a:lnTo>
                    <a:pt x="494" y="1248"/>
                  </a:lnTo>
                  <a:lnTo>
                    <a:pt x="3" y="1365"/>
                  </a:lnTo>
                  <a:lnTo>
                    <a:pt x="508" y="1380"/>
                  </a:lnTo>
                  <a:lnTo>
                    <a:pt x="47" y="1584"/>
                  </a:lnTo>
                  <a:lnTo>
                    <a:pt x="546" y="1507"/>
                  </a:lnTo>
                  <a:lnTo>
                    <a:pt x="127" y="1791"/>
                  </a:lnTo>
                  <a:lnTo>
                    <a:pt x="605" y="1625"/>
                  </a:lnTo>
                  <a:lnTo>
                    <a:pt x="244" y="1979"/>
                  </a:lnTo>
                  <a:lnTo>
                    <a:pt x="685" y="17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44" name="Freeform 24"/>
            <p:cNvSpPr>
              <a:spLocks/>
            </p:cNvSpPr>
            <p:nvPr/>
          </p:nvSpPr>
          <p:spPr bwMode="auto">
            <a:xfrm>
              <a:off x="1133" y="2532"/>
              <a:ext cx="689" cy="336"/>
            </a:xfrm>
            <a:custGeom>
              <a:avLst/>
              <a:gdLst>
                <a:gd name="T0" fmla="*/ 124 w 689"/>
                <a:gd name="T1" fmla="*/ 0 h 336"/>
                <a:gd name="T2" fmla="*/ 0 w 689"/>
                <a:gd name="T3" fmla="*/ 327 h 336"/>
                <a:gd name="T4" fmla="*/ 505 w 689"/>
                <a:gd name="T5" fmla="*/ 336 h 336"/>
                <a:gd name="T6" fmla="*/ 689 w 689"/>
                <a:gd name="T7" fmla="*/ 37 h 336"/>
                <a:gd name="T8" fmla="*/ 124 w 689"/>
                <a:gd name="T9" fmla="*/ 0 h 336"/>
              </a:gdLst>
              <a:ahLst/>
              <a:cxnLst>
                <a:cxn ang="0">
                  <a:pos x="T0" y="T1"/>
                </a:cxn>
                <a:cxn ang="0">
                  <a:pos x="T2" y="T3"/>
                </a:cxn>
                <a:cxn ang="0">
                  <a:pos x="T4" y="T5"/>
                </a:cxn>
                <a:cxn ang="0">
                  <a:pos x="T6" y="T7"/>
                </a:cxn>
                <a:cxn ang="0">
                  <a:pos x="T8" y="T9"/>
                </a:cxn>
              </a:cxnLst>
              <a:rect l="0" t="0" r="r" b="b"/>
              <a:pathLst>
                <a:path w="689" h="336">
                  <a:moveTo>
                    <a:pt x="124" y="0"/>
                  </a:moveTo>
                  <a:lnTo>
                    <a:pt x="0" y="327"/>
                  </a:lnTo>
                  <a:lnTo>
                    <a:pt x="505" y="336"/>
                  </a:lnTo>
                  <a:lnTo>
                    <a:pt x="689" y="37"/>
                  </a:lnTo>
                  <a:lnTo>
                    <a:pt x="124" y="0"/>
                  </a:lnTo>
                  <a:close/>
                </a:path>
              </a:pathLst>
            </a:custGeom>
            <a:solidFill>
              <a:srgbClr val="F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45" name="Freeform 25"/>
            <p:cNvSpPr>
              <a:spLocks/>
            </p:cNvSpPr>
            <p:nvPr/>
          </p:nvSpPr>
          <p:spPr bwMode="auto">
            <a:xfrm>
              <a:off x="545" y="161"/>
              <a:ext cx="1312" cy="2683"/>
            </a:xfrm>
            <a:custGeom>
              <a:avLst/>
              <a:gdLst>
                <a:gd name="T0" fmla="*/ 0 w 1312"/>
                <a:gd name="T1" fmla="*/ 15 h 2683"/>
                <a:gd name="T2" fmla="*/ 0 w 1312"/>
                <a:gd name="T3" fmla="*/ 2683 h 2683"/>
                <a:gd name="T4" fmla="*/ 640 w 1312"/>
                <a:gd name="T5" fmla="*/ 2683 h 2683"/>
                <a:gd name="T6" fmla="*/ 755 w 1312"/>
                <a:gd name="T7" fmla="*/ 2459 h 2683"/>
                <a:gd name="T8" fmla="*/ 766 w 1312"/>
                <a:gd name="T9" fmla="*/ 935 h 2683"/>
                <a:gd name="T10" fmla="*/ 1312 w 1312"/>
                <a:gd name="T11" fmla="*/ 0 h 2683"/>
                <a:gd name="T12" fmla="*/ 0 w 1312"/>
                <a:gd name="T13" fmla="*/ 15 h 2683"/>
              </a:gdLst>
              <a:ahLst/>
              <a:cxnLst>
                <a:cxn ang="0">
                  <a:pos x="T0" y="T1"/>
                </a:cxn>
                <a:cxn ang="0">
                  <a:pos x="T2" y="T3"/>
                </a:cxn>
                <a:cxn ang="0">
                  <a:pos x="T4" y="T5"/>
                </a:cxn>
                <a:cxn ang="0">
                  <a:pos x="T6" y="T7"/>
                </a:cxn>
                <a:cxn ang="0">
                  <a:pos x="T8" y="T9"/>
                </a:cxn>
                <a:cxn ang="0">
                  <a:pos x="T10" y="T11"/>
                </a:cxn>
                <a:cxn ang="0">
                  <a:pos x="T12" y="T13"/>
                </a:cxn>
              </a:cxnLst>
              <a:rect l="0" t="0" r="r" b="b"/>
              <a:pathLst>
                <a:path w="1312" h="2683">
                  <a:moveTo>
                    <a:pt x="0" y="15"/>
                  </a:moveTo>
                  <a:lnTo>
                    <a:pt x="0" y="2683"/>
                  </a:lnTo>
                  <a:lnTo>
                    <a:pt x="640" y="2683"/>
                  </a:lnTo>
                  <a:lnTo>
                    <a:pt x="755" y="2459"/>
                  </a:lnTo>
                  <a:lnTo>
                    <a:pt x="766" y="935"/>
                  </a:lnTo>
                  <a:lnTo>
                    <a:pt x="1312" y="0"/>
                  </a:lnTo>
                  <a:lnTo>
                    <a:pt x="0" y="15"/>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46" name="Freeform 26"/>
            <p:cNvSpPr>
              <a:spLocks/>
            </p:cNvSpPr>
            <p:nvPr/>
          </p:nvSpPr>
          <p:spPr bwMode="auto">
            <a:xfrm>
              <a:off x="1727" y="147"/>
              <a:ext cx="927" cy="2226"/>
            </a:xfrm>
            <a:custGeom>
              <a:avLst/>
              <a:gdLst>
                <a:gd name="T0" fmla="*/ 98 w 927"/>
                <a:gd name="T1" fmla="*/ 15 h 2226"/>
                <a:gd name="T2" fmla="*/ 0 w 927"/>
                <a:gd name="T3" fmla="*/ 241 h 2226"/>
                <a:gd name="T4" fmla="*/ 312 w 927"/>
                <a:gd name="T5" fmla="*/ 2226 h 2226"/>
                <a:gd name="T6" fmla="*/ 417 w 927"/>
                <a:gd name="T7" fmla="*/ 2145 h 2226"/>
                <a:gd name="T8" fmla="*/ 421 w 927"/>
                <a:gd name="T9" fmla="*/ 2145 h 2226"/>
                <a:gd name="T10" fmla="*/ 429 w 927"/>
                <a:gd name="T11" fmla="*/ 2146 h 2226"/>
                <a:gd name="T12" fmla="*/ 442 w 927"/>
                <a:gd name="T13" fmla="*/ 2146 h 2226"/>
                <a:gd name="T14" fmla="*/ 459 w 927"/>
                <a:gd name="T15" fmla="*/ 2146 h 2226"/>
                <a:gd name="T16" fmla="*/ 481 w 927"/>
                <a:gd name="T17" fmla="*/ 2145 h 2226"/>
                <a:gd name="T18" fmla="*/ 504 w 927"/>
                <a:gd name="T19" fmla="*/ 2141 h 2226"/>
                <a:gd name="T20" fmla="*/ 529 w 927"/>
                <a:gd name="T21" fmla="*/ 2136 h 2226"/>
                <a:gd name="T22" fmla="*/ 556 w 927"/>
                <a:gd name="T23" fmla="*/ 2128 h 2226"/>
                <a:gd name="T24" fmla="*/ 584 w 927"/>
                <a:gd name="T25" fmla="*/ 2118 h 2226"/>
                <a:gd name="T26" fmla="*/ 611 w 927"/>
                <a:gd name="T27" fmla="*/ 2103 h 2226"/>
                <a:gd name="T28" fmla="*/ 638 w 927"/>
                <a:gd name="T29" fmla="*/ 2083 h 2226"/>
                <a:gd name="T30" fmla="*/ 663 w 927"/>
                <a:gd name="T31" fmla="*/ 2059 h 2226"/>
                <a:gd name="T32" fmla="*/ 686 w 927"/>
                <a:gd name="T33" fmla="*/ 2031 h 2226"/>
                <a:gd name="T34" fmla="*/ 706 w 927"/>
                <a:gd name="T35" fmla="*/ 1998 h 2226"/>
                <a:gd name="T36" fmla="*/ 723 w 927"/>
                <a:gd name="T37" fmla="*/ 1956 h 2226"/>
                <a:gd name="T38" fmla="*/ 735 w 927"/>
                <a:gd name="T39" fmla="*/ 1909 h 2226"/>
                <a:gd name="T40" fmla="*/ 753 w 927"/>
                <a:gd name="T41" fmla="*/ 1846 h 2226"/>
                <a:gd name="T42" fmla="*/ 757 w 927"/>
                <a:gd name="T43" fmla="*/ 1842 h 2226"/>
                <a:gd name="T44" fmla="*/ 765 w 927"/>
                <a:gd name="T45" fmla="*/ 1834 h 2226"/>
                <a:gd name="T46" fmla="*/ 777 w 927"/>
                <a:gd name="T47" fmla="*/ 1821 h 2226"/>
                <a:gd name="T48" fmla="*/ 793 w 927"/>
                <a:gd name="T49" fmla="*/ 1801 h 2226"/>
                <a:gd name="T50" fmla="*/ 812 w 927"/>
                <a:gd name="T51" fmla="*/ 1777 h 2226"/>
                <a:gd name="T52" fmla="*/ 832 w 927"/>
                <a:gd name="T53" fmla="*/ 1750 h 2226"/>
                <a:gd name="T54" fmla="*/ 852 w 927"/>
                <a:gd name="T55" fmla="*/ 1720 h 2226"/>
                <a:gd name="T56" fmla="*/ 872 w 927"/>
                <a:gd name="T57" fmla="*/ 1689 h 2226"/>
                <a:gd name="T58" fmla="*/ 890 w 927"/>
                <a:gd name="T59" fmla="*/ 1652 h 2226"/>
                <a:gd name="T60" fmla="*/ 905 w 927"/>
                <a:gd name="T61" fmla="*/ 1615 h 2226"/>
                <a:gd name="T62" fmla="*/ 917 w 927"/>
                <a:gd name="T63" fmla="*/ 1577 h 2226"/>
                <a:gd name="T64" fmla="*/ 925 w 927"/>
                <a:gd name="T65" fmla="*/ 1538 h 2226"/>
                <a:gd name="T66" fmla="*/ 927 w 927"/>
                <a:gd name="T67" fmla="*/ 1498 h 2226"/>
                <a:gd name="T68" fmla="*/ 922 w 927"/>
                <a:gd name="T69" fmla="*/ 1458 h 2226"/>
                <a:gd name="T70" fmla="*/ 909 w 927"/>
                <a:gd name="T71" fmla="*/ 1420 h 2226"/>
                <a:gd name="T72" fmla="*/ 889 w 927"/>
                <a:gd name="T73" fmla="*/ 1381 h 2226"/>
                <a:gd name="T74" fmla="*/ 683 w 927"/>
                <a:gd name="T75" fmla="*/ 1087 h 2226"/>
                <a:gd name="T76" fmla="*/ 548 w 927"/>
                <a:gd name="T77" fmla="*/ 946 h 2226"/>
                <a:gd name="T78" fmla="*/ 459 w 927"/>
                <a:gd name="T79" fmla="*/ 834 h 2226"/>
                <a:gd name="T80" fmla="*/ 394 w 927"/>
                <a:gd name="T81" fmla="*/ 710 h 2226"/>
                <a:gd name="T82" fmla="*/ 424 w 927"/>
                <a:gd name="T83" fmla="*/ 404 h 2226"/>
                <a:gd name="T84" fmla="*/ 422 w 927"/>
                <a:gd name="T85" fmla="*/ 399 h 2226"/>
                <a:gd name="T86" fmla="*/ 419 w 927"/>
                <a:gd name="T87" fmla="*/ 388 h 2226"/>
                <a:gd name="T88" fmla="*/ 412 w 927"/>
                <a:gd name="T89" fmla="*/ 368 h 2226"/>
                <a:gd name="T90" fmla="*/ 402 w 927"/>
                <a:gd name="T91" fmla="*/ 343 h 2226"/>
                <a:gd name="T92" fmla="*/ 391 w 927"/>
                <a:gd name="T93" fmla="*/ 311 h 2226"/>
                <a:gd name="T94" fmla="*/ 376 w 927"/>
                <a:gd name="T95" fmla="*/ 278 h 2226"/>
                <a:gd name="T96" fmla="*/ 359 w 927"/>
                <a:gd name="T97" fmla="*/ 242 h 2226"/>
                <a:gd name="T98" fmla="*/ 339 w 927"/>
                <a:gd name="T99" fmla="*/ 204 h 2226"/>
                <a:gd name="T100" fmla="*/ 317 w 927"/>
                <a:gd name="T101" fmla="*/ 167 h 2226"/>
                <a:gd name="T102" fmla="*/ 292 w 927"/>
                <a:gd name="T103" fmla="*/ 131 h 2226"/>
                <a:gd name="T104" fmla="*/ 265 w 927"/>
                <a:gd name="T105" fmla="*/ 96 h 2226"/>
                <a:gd name="T106" fmla="*/ 237 w 927"/>
                <a:gd name="T107" fmla="*/ 65 h 2226"/>
                <a:gd name="T108" fmla="*/ 207 w 927"/>
                <a:gd name="T109" fmla="*/ 39 h 2226"/>
                <a:gd name="T110" fmla="*/ 173 w 927"/>
                <a:gd name="T111" fmla="*/ 19 h 2226"/>
                <a:gd name="T112" fmla="*/ 137 w 927"/>
                <a:gd name="T113" fmla="*/ 5 h 2226"/>
                <a:gd name="T114" fmla="*/ 100 w 927"/>
                <a:gd name="T115" fmla="*/ 0 h 2226"/>
                <a:gd name="T116" fmla="*/ 98 w 927"/>
                <a:gd name="T117" fmla="*/ 15 h 2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27" h="2226">
                  <a:moveTo>
                    <a:pt x="98" y="15"/>
                  </a:moveTo>
                  <a:lnTo>
                    <a:pt x="0" y="241"/>
                  </a:lnTo>
                  <a:lnTo>
                    <a:pt x="312" y="2226"/>
                  </a:lnTo>
                  <a:lnTo>
                    <a:pt x="417" y="2145"/>
                  </a:lnTo>
                  <a:lnTo>
                    <a:pt x="421" y="2145"/>
                  </a:lnTo>
                  <a:lnTo>
                    <a:pt x="429" y="2146"/>
                  </a:lnTo>
                  <a:lnTo>
                    <a:pt x="442" y="2146"/>
                  </a:lnTo>
                  <a:lnTo>
                    <a:pt x="459" y="2146"/>
                  </a:lnTo>
                  <a:lnTo>
                    <a:pt x="481" y="2145"/>
                  </a:lnTo>
                  <a:lnTo>
                    <a:pt x="504" y="2141"/>
                  </a:lnTo>
                  <a:lnTo>
                    <a:pt x="529" y="2136"/>
                  </a:lnTo>
                  <a:lnTo>
                    <a:pt x="556" y="2128"/>
                  </a:lnTo>
                  <a:lnTo>
                    <a:pt x="584" y="2118"/>
                  </a:lnTo>
                  <a:lnTo>
                    <a:pt x="611" y="2103"/>
                  </a:lnTo>
                  <a:lnTo>
                    <a:pt x="638" y="2083"/>
                  </a:lnTo>
                  <a:lnTo>
                    <a:pt x="663" y="2059"/>
                  </a:lnTo>
                  <a:lnTo>
                    <a:pt x="686" y="2031"/>
                  </a:lnTo>
                  <a:lnTo>
                    <a:pt x="706" y="1998"/>
                  </a:lnTo>
                  <a:lnTo>
                    <a:pt x="723" y="1956"/>
                  </a:lnTo>
                  <a:lnTo>
                    <a:pt x="735" y="1909"/>
                  </a:lnTo>
                  <a:lnTo>
                    <a:pt x="753" y="1846"/>
                  </a:lnTo>
                  <a:lnTo>
                    <a:pt x="757" y="1842"/>
                  </a:lnTo>
                  <a:lnTo>
                    <a:pt x="765" y="1834"/>
                  </a:lnTo>
                  <a:lnTo>
                    <a:pt x="777" y="1821"/>
                  </a:lnTo>
                  <a:lnTo>
                    <a:pt x="793" y="1801"/>
                  </a:lnTo>
                  <a:lnTo>
                    <a:pt x="812" y="1777"/>
                  </a:lnTo>
                  <a:lnTo>
                    <a:pt x="832" y="1750"/>
                  </a:lnTo>
                  <a:lnTo>
                    <a:pt x="852" y="1720"/>
                  </a:lnTo>
                  <a:lnTo>
                    <a:pt x="872" y="1689"/>
                  </a:lnTo>
                  <a:lnTo>
                    <a:pt x="890" y="1652"/>
                  </a:lnTo>
                  <a:lnTo>
                    <a:pt x="905" y="1615"/>
                  </a:lnTo>
                  <a:lnTo>
                    <a:pt x="917" y="1577"/>
                  </a:lnTo>
                  <a:lnTo>
                    <a:pt x="925" y="1538"/>
                  </a:lnTo>
                  <a:lnTo>
                    <a:pt x="927" y="1498"/>
                  </a:lnTo>
                  <a:lnTo>
                    <a:pt x="922" y="1458"/>
                  </a:lnTo>
                  <a:lnTo>
                    <a:pt x="909" y="1420"/>
                  </a:lnTo>
                  <a:lnTo>
                    <a:pt x="889" y="1381"/>
                  </a:lnTo>
                  <a:lnTo>
                    <a:pt x="683" y="1087"/>
                  </a:lnTo>
                  <a:lnTo>
                    <a:pt x="548" y="946"/>
                  </a:lnTo>
                  <a:lnTo>
                    <a:pt x="459" y="834"/>
                  </a:lnTo>
                  <a:lnTo>
                    <a:pt x="394" y="710"/>
                  </a:lnTo>
                  <a:lnTo>
                    <a:pt x="424" y="404"/>
                  </a:lnTo>
                  <a:lnTo>
                    <a:pt x="422" y="399"/>
                  </a:lnTo>
                  <a:lnTo>
                    <a:pt x="419" y="388"/>
                  </a:lnTo>
                  <a:lnTo>
                    <a:pt x="412" y="368"/>
                  </a:lnTo>
                  <a:lnTo>
                    <a:pt x="402" y="343"/>
                  </a:lnTo>
                  <a:lnTo>
                    <a:pt x="391" y="311"/>
                  </a:lnTo>
                  <a:lnTo>
                    <a:pt x="376" y="278"/>
                  </a:lnTo>
                  <a:lnTo>
                    <a:pt x="359" y="242"/>
                  </a:lnTo>
                  <a:lnTo>
                    <a:pt x="339" y="204"/>
                  </a:lnTo>
                  <a:lnTo>
                    <a:pt x="317" y="167"/>
                  </a:lnTo>
                  <a:lnTo>
                    <a:pt x="292" y="131"/>
                  </a:lnTo>
                  <a:lnTo>
                    <a:pt x="265" y="96"/>
                  </a:lnTo>
                  <a:lnTo>
                    <a:pt x="237" y="65"/>
                  </a:lnTo>
                  <a:lnTo>
                    <a:pt x="207" y="39"/>
                  </a:lnTo>
                  <a:lnTo>
                    <a:pt x="173" y="19"/>
                  </a:lnTo>
                  <a:lnTo>
                    <a:pt x="137" y="5"/>
                  </a:lnTo>
                  <a:lnTo>
                    <a:pt x="100" y="0"/>
                  </a:lnTo>
                  <a:lnTo>
                    <a:pt x="98" y="15"/>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47" name="Freeform 27"/>
            <p:cNvSpPr>
              <a:spLocks/>
            </p:cNvSpPr>
            <p:nvPr/>
          </p:nvSpPr>
          <p:spPr bwMode="auto">
            <a:xfrm>
              <a:off x="530" y="162"/>
              <a:ext cx="2146" cy="2709"/>
            </a:xfrm>
            <a:custGeom>
              <a:avLst/>
              <a:gdLst>
                <a:gd name="T0" fmla="*/ 1461 w 2146"/>
                <a:gd name="T1" fmla="*/ 413 h 2709"/>
                <a:gd name="T2" fmla="*/ 1487 w 2146"/>
                <a:gd name="T3" fmla="*/ 690 h 2709"/>
                <a:gd name="T4" fmla="*/ 1527 w 2146"/>
                <a:gd name="T5" fmla="*/ 692 h 2709"/>
                <a:gd name="T6" fmla="*/ 1506 w 2146"/>
                <a:gd name="T7" fmla="*/ 765 h 2709"/>
                <a:gd name="T8" fmla="*/ 1663 w 2146"/>
                <a:gd name="T9" fmla="*/ 1099 h 2709"/>
                <a:gd name="T10" fmla="*/ 1675 w 2146"/>
                <a:gd name="T11" fmla="*/ 1577 h 2709"/>
                <a:gd name="T12" fmla="*/ 1641 w 2146"/>
                <a:gd name="T13" fmla="*/ 2123 h 2709"/>
                <a:gd name="T14" fmla="*/ 1820 w 2146"/>
                <a:gd name="T15" fmla="*/ 2036 h 2709"/>
                <a:gd name="T16" fmla="*/ 1890 w 2146"/>
                <a:gd name="T17" fmla="*/ 1846 h 2709"/>
                <a:gd name="T18" fmla="*/ 2034 w 2146"/>
                <a:gd name="T19" fmla="*/ 1669 h 2709"/>
                <a:gd name="T20" fmla="*/ 2071 w 2146"/>
                <a:gd name="T21" fmla="*/ 1415 h 2709"/>
                <a:gd name="T22" fmla="*/ 1920 w 2146"/>
                <a:gd name="T23" fmla="*/ 1154 h 2709"/>
                <a:gd name="T24" fmla="*/ 1760 w 2146"/>
                <a:gd name="T25" fmla="*/ 967 h 2709"/>
                <a:gd name="T26" fmla="*/ 1618 w 2146"/>
                <a:gd name="T27" fmla="*/ 807 h 2709"/>
                <a:gd name="T28" fmla="*/ 1556 w 2146"/>
                <a:gd name="T29" fmla="*/ 613 h 2709"/>
                <a:gd name="T30" fmla="*/ 1522 w 2146"/>
                <a:gd name="T31" fmla="*/ 189 h 2709"/>
                <a:gd name="T32" fmla="*/ 1414 w 2146"/>
                <a:gd name="T33" fmla="*/ 52 h 2709"/>
                <a:gd name="T34" fmla="*/ 1522 w 2146"/>
                <a:gd name="T35" fmla="*/ 139 h 2709"/>
                <a:gd name="T36" fmla="*/ 1624 w 2146"/>
                <a:gd name="T37" fmla="*/ 306 h 2709"/>
                <a:gd name="T38" fmla="*/ 1619 w 2146"/>
                <a:gd name="T39" fmla="*/ 580 h 2709"/>
                <a:gd name="T40" fmla="*/ 1659 w 2146"/>
                <a:gd name="T41" fmla="*/ 799 h 2709"/>
                <a:gd name="T42" fmla="*/ 1783 w 2146"/>
                <a:gd name="T43" fmla="*/ 954 h 2709"/>
                <a:gd name="T44" fmla="*/ 1974 w 2146"/>
                <a:gd name="T45" fmla="*/ 1158 h 2709"/>
                <a:gd name="T46" fmla="*/ 2146 w 2146"/>
                <a:gd name="T47" fmla="*/ 1522 h 2709"/>
                <a:gd name="T48" fmla="*/ 2064 w 2146"/>
                <a:gd name="T49" fmla="*/ 1747 h 2709"/>
                <a:gd name="T50" fmla="*/ 1962 w 2146"/>
                <a:gd name="T51" fmla="*/ 1871 h 2709"/>
                <a:gd name="T52" fmla="*/ 1925 w 2146"/>
                <a:gd name="T53" fmla="*/ 2018 h 2709"/>
                <a:gd name="T54" fmla="*/ 1738 w 2146"/>
                <a:gd name="T55" fmla="*/ 2128 h 2709"/>
                <a:gd name="T56" fmla="*/ 1628 w 2146"/>
                <a:gd name="T57" fmla="*/ 2215 h 2709"/>
                <a:gd name="T58" fmla="*/ 1549 w 2146"/>
                <a:gd name="T59" fmla="*/ 2323 h 2709"/>
                <a:gd name="T60" fmla="*/ 1434 w 2146"/>
                <a:gd name="T61" fmla="*/ 2393 h 2709"/>
                <a:gd name="T62" fmla="*/ 1320 w 2146"/>
                <a:gd name="T63" fmla="*/ 2438 h 2709"/>
                <a:gd name="T64" fmla="*/ 1233 w 2146"/>
                <a:gd name="T65" fmla="*/ 2577 h 2709"/>
                <a:gd name="T66" fmla="*/ 1131 w 2146"/>
                <a:gd name="T67" fmla="*/ 2702 h 2709"/>
                <a:gd name="T68" fmla="*/ 1113 w 2146"/>
                <a:gd name="T69" fmla="*/ 2671 h 2709"/>
                <a:gd name="T70" fmla="*/ 1225 w 2146"/>
                <a:gd name="T71" fmla="*/ 2494 h 2709"/>
                <a:gd name="T72" fmla="*/ 1138 w 2146"/>
                <a:gd name="T73" fmla="*/ 2455 h 2709"/>
                <a:gd name="T74" fmla="*/ 1003 w 2146"/>
                <a:gd name="T75" fmla="*/ 2552 h 2709"/>
                <a:gd name="T76" fmla="*/ 894 w 2146"/>
                <a:gd name="T77" fmla="*/ 2612 h 2709"/>
                <a:gd name="T78" fmla="*/ 775 w 2146"/>
                <a:gd name="T79" fmla="*/ 2649 h 2709"/>
                <a:gd name="T80" fmla="*/ 697 w 2146"/>
                <a:gd name="T81" fmla="*/ 2676 h 2709"/>
                <a:gd name="T82" fmla="*/ 709 w 2146"/>
                <a:gd name="T83" fmla="*/ 2549 h 2709"/>
                <a:gd name="T84" fmla="*/ 662 w 2146"/>
                <a:gd name="T85" fmla="*/ 2116 h 2709"/>
                <a:gd name="T86" fmla="*/ 542 w 2146"/>
                <a:gd name="T87" fmla="*/ 1924 h 2709"/>
                <a:gd name="T88" fmla="*/ 338 w 2146"/>
                <a:gd name="T89" fmla="*/ 1812 h 2709"/>
                <a:gd name="T90" fmla="*/ 94 w 2146"/>
                <a:gd name="T91" fmla="*/ 1682 h 2709"/>
                <a:gd name="T92" fmla="*/ 2 w 2146"/>
                <a:gd name="T93" fmla="*/ 1323 h 2709"/>
                <a:gd name="T94" fmla="*/ 146 w 2146"/>
                <a:gd name="T95" fmla="*/ 937 h 2709"/>
                <a:gd name="T96" fmla="*/ 356 w 2146"/>
                <a:gd name="T97" fmla="*/ 789 h 2709"/>
                <a:gd name="T98" fmla="*/ 510 w 2146"/>
                <a:gd name="T99" fmla="*/ 690 h 2709"/>
                <a:gd name="T100" fmla="*/ 628 w 2146"/>
                <a:gd name="T101" fmla="*/ 553 h 2709"/>
                <a:gd name="T102" fmla="*/ 672 w 2146"/>
                <a:gd name="T103" fmla="*/ 376 h 2709"/>
                <a:gd name="T104" fmla="*/ 684 w 2146"/>
                <a:gd name="T105" fmla="*/ 460 h 2709"/>
                <a:gd name="T106" fmla="*/ 727 w 2146"/>
                <a:gd name="T107" fmla="*/ 565 h 2709"/>
                <a:gd name="T108" fmla="*/ 862 w 2146"/>
                <a:gd name="T109" fmla="*/ 435 h 2709"/>
                <a:gd name="T110" fmla="*/ 968 w 2146"/>
                <a:gd name="T111" fmla="*/ 281 h 2709"/>
                <a:gd name="T112" fmla="*/ 956 w 2146"/>
                <a:gd name="T113" fmla="*/ 471 h 2709"/>
                <a:gd name="T114" fmla="*/ 874 w 2146"/>
                <a:gd name="T115" fmla="*/ 605 h 2709"/>
                <a:gd name="T116" fmla="*/ 929 w 2146"/>
                <a:gd name="T117" fmla="*/ 593 h 2709"/>
                <a:gd name="T118" fmla="*/ 1043 w 2146"/>
                <a:gd name="T119" fmla="*/ 473 h 2709"/>
                <a:gd name="T120" fmla="*/ 1131 w 2146"/>
                <a:gd name="T121" fmla="*/ 336 h 2709"/>
                <a:gd name="T122" fmla="*/ 1250 w 2146"/>
                <a:gd name="T123" fmla="*/ 82 h 2709"/>
                <a:gd name="T124" fmla="*/ 1260 w 2146"/>
                <a:gd name="T125" fmla="*/ 186 h 2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46" h="2709">
                  <a:moveTo>
                    <a:pt x="1260" y="186"/>
                  </a:moveTo>
                  <a:lnTo>
                    <a:pt x="1310" y="222"/>
                  </a:lnTo>
                  <a:lnTo>
                    <a:pt x="1357" y="264"/>
                  </a:lnTo>
                  <a:lnTo>
                    <a:pt x="1399" y="309"/>
                  </a:lnTo>
                  <a:lnTo>
                    <a:pt x="1434" y="359"/>
                  </a:lnTo>
                  <a:lnTo>
                    <a:pt x="1461" y="413"/>
                  </a:lnTo>
                  <a:lnTo>
                    <a:pt x="1479" y="470"/>
                  </a:lnTo>
                  <a:lnTo>
                    <a:pt x="1487" y="530"/>
                  </a:lnTo>
                  <a:lnTo>
                    <a:pt x="1486" y="593"/>
                  </a:lnTo>
                  <a:lnTo>
                    <a:pt x="1474" y="688"/>
                  </a:lnTo>
                  <a:lnTo>
                    <a:pt x="1481" y="690"/>
                  </a:lnTo>
                  <a:lnTo>
                    <a:pt x="1487" y="690"/>
                  </a:lnTo>
                  <a:lnTo>
                    <a:pt x="1494" y="692"/>
                  </a:lnTo>
                  <a:lnTo>
                    <a:pt x="1501" y="692"/>
                  </a:lnTo>
                  <a:lnTo>
                    <a:pt x="1507" y="693"/>
                  </a:lnTo>
                  <a:lnTo>
                    <a:pt x="1514" y="693"/>
                  </a:lnTo>
                  <a:lnTo>
                    <a:pt x="1521" y="693"/>
                  </a:lnTo>
                  <a:lnTo>
                    <a:pt x="1527" y="692"/>
                  </a:lnTo>
                  <a:lnTo>
                    <a:pt x="1529" y="700"/>
                  </a:lnTo>
                  <a:lnTo>
                    <a:pt x="1527" y="708"/>
                  </a:lnTo>
                  <a:lnTo>
                    <a:pt x="1526" y="717"/>
                  </a:lnTo>
                  <a:lnTo>
                    <a:pt x="1522" y="725"/>
                  </a:lnTo>
                  <a:lnTo>
                    <a:pt x="1514" y="745"/>
                  </a:lnTo>
                  <a:lnTo>
                    <a:pt x="1506" y="765"/>
                  </a:lnTo>
                  <a:lnTo>
                    <a:pt x="1504" y="787"/>
                  </a:lnTo>
                  <a:lnTo>
                    <a:pt x="1516" y="814"/>
                  </a:lnTo>
                  <a:lnTo>
                    <a:pt x="1561" y="880"/>
                  </a:lnTo>
                  <a:lnTo>
                    <a:pt x="1601" y="951"/>
                  </a:lnTo>
                  <a:lnTo>
                    <a:pt x="1634" y="1022"/>
                  </a:lnTo>
                  <a:lnTo>
                    <a:pt x="1663" y="1099"/>
                  </a:lnTo>
                  <a:lnTo>
                    <a:pt x="1685" y="1178"/>
                  </a:lnTo>
                  <a:lnTo>
                    <a:pt x="1698" y="1258"/>
                  </a:lnTo>
                  <a:lnTo>
                    <a:pt x="1703" y="1343"/>
                  </a:lnTo>
                  <a:lnTo>
                    <a:pt x="1700" y="1430"/>
                  </a:lnTo>
                  <a:lnTo>
                    <a:pt x="1690" y="1505"/>
                  </a:lnTo>
                  <a:lnTo>
                    <a:pt x="1675" y="1577"/>
                  </a:lnTo>
                  <a:lnTo>
                    <a:pt x="1663" y="1650"/>
                  </a:lnTo>
                  <a:lnTo>
                    <a:pt x="1659" y="1727"/>
                  </a:lnTo>
                  <a:lnTo>
                    <a:pt x="1661" y="1827"/>
                  </a:lnTo>
                  <a:lnTo>
                    <a:pt x="1661" y="1927"/>
                  </a:lnTo>
                  <a:lnTo>
                    <a:pt x="1654" y="2028"/>
                  </a:lnTo>
                  <a:lnTo>
                    <a:pt x="1641" y="2123"/>
                  </a:lnTo>
                  <a:lnTo>
                    <a:pt x="1673" y="2118"/>
                  </a:lnTo>
                  <a:lnTo>
                    <a:pt x="1706" y="2109"/>
                  </a:lnTo>
                  <a:lnTo>
                    <a:pt x="1738" y="2096"/>
                  </a:lnTo>
                  <a:lnTo>
                    <a:pt x="1770" y="2079"/>
                  </a:lnTo>
                  <a:lnTo>
                    <a:pt x="1796" y="2059"/>
                  </a:lnTo>
                  <a:lnTo>
                    <a:pt x="1820" y="2036"/>
                  </a:lnTo>
                  <a:lnTo>
                    <a:pt x="1838" y="2008"/>
                  </a:lnTo>
                  <a:lnTo>
                    <a:pt x="1852" y="1976"/>
                  </a:lnTo>
                  <a:lnTo>
                    <a:pt x="1860" y="1942"/>
                  </a:lnTo>
                  <a:lnTo>
                    <a:pt x="1870" y="1909"/>
                  </a:lnTo>
                  <a:lnTo>
                    <a:pt x="1878" y="1877"/>
                  </a:lnTo>
                  <a:lnTo>
                    <a:pt x="1890" y="1846"/>
                  </a:lnTo>
                  <a:lnTo>
                    <a:pt x="1905" y="1816"/>
                  </a:lnTo>
                  <a:lnTo>
                    <a:pt x="1922" y="1787"/>
                  </a:lnTo>
                  <a:lnTo>
                    <a:pt x="1944" y="1760"/>
                  </a:lnTo>
                  <a:lnTo>
                    <a:pt x="1972" y="1735"/>
                  </a:lnTo>
                  <a:lnTo>
                    <a:pt x="2007" y="1704"/>
                  </a:lnTo>
                  <a:lnTo>
                    <a:pt x="2034" y="1669"/>
                  </a:lnTo>
                  <a:lnTo>
                    <a:pt x="2054" y="1630"/>
                  </a:lnTo>
                  <a:lnTo>
                    <a:pt x="2067" y="1588"/>
                  </a:lnTo>
                  <a:lnTo>
                    <a:pt x="2076" y="1547"/>
                  </a:lnTo>
                  <a:lnTo>
                    <a:pt x="2079" y="1502"/>
                  </a:lnTo>
                  <a:lnTo>
                    <a:pt x="2076" y="1458"/>
                  </a:lnTo>
                  <a:lnTo>
                    <a:pt x="2071" y="1415"/>
                  </a:lnTo>
                  <a:lnTo>
                    <a:pt x="2057" y="1366"/>
                  </a:lnTo>
                  <a:lnTo>
                    <a:pt x="2039" y="1321"/>
                  </a:lnTo>
                  <a:lnTo>
                    <a:pt x="2014" y="1278"/>
                  </a:lnTo>
                  <a:lnTo>
                    <a:pt x="1985" y="1236"/>
                  </a:lnTo>
                  <a:lnTo>
                    <a:pt x="1954" y="1194"/>
                  </a:lnTo>
                  <a:lnTo>
                    <a:pt x="1920" y="1154"/>
                  </a:lnTo>
                  <a:lnTo>
                    <a:pt x="1887" y="1114"/>
                  </a:lnTo>
                  <a:lnTo>
                    <a:pt x="1855" y="1074"/>
                  </a:lnTo>
                  <a:lnTo>
                    <a:pt x="1833" y="1046"/>
                  </a:lnTo>
                  <a:lnTo>
                    <a:pt x="1810" y="1019"/>
                  </a:lnTo>
                  <a:lnTo>
                    <a:pt x="1785" y="992"/>
                  </a:lnTo>
                  <a:lnTo>
                    <a:pt x="1760" y="967"/>
                  </a:lnTo>
                  <a:lnTo>
                    <a:pt x="1735" y="941"/>
                  </a:lnTo>
                  <a:lnTo>
                    <a:pt x="1710" y="914"/>
                  </a:lnTo>
                  <a:lnTo>
                    <a:pt x="1685" y="889"/>
                  </a:lnTo>
                  <a:lnTo>
                    <a:pt x="1661" y="862"/>
                  </a:lnTo>
                  <a:lnTo>
                    <a:pt x="1639" y="835"/>
                  </a:lnTo>
                  <a:lnTo>
                    <a:pt x="1618" y="807"/>
                  </a:lnTo>
                  <a:lnTo>
                    <a:pt x="1599" y="779"/>
                  </a:lnTo>
                  <a:lnTo>
                    <a:pt x="1584" y="748"/>
                  </a:lnTo>
                  <a:lnTo>
                    <a:pt x="1571" y="717"/>
                  </a:lnTo>
                  <a:lnTo>
                    <a:pt x="1563" y="683"/>
                  </a:lnTo>
                  <a:lnTo>
                    <a:pt x="1558" y="650"/>
                  </a:lnTo>
                  <a:lnTo>
                    <a:pt x="1556" y="613"/>
                  </a:lnTo>
                  <a:lnTo>
                    <a:pt x="1563" y="518"/>
                  </a:lnTo>
                  <a:lnTo>
                    <a:pt x="1568" y="423"/>
                  </a:lnTo>
                  <a:lnTo>
                    <a:pt x="1564" y="329"/>
                  </a:lnTo>
                  <a:lnTo>
                    <a:pt x="1544" y="241"/>
                  </a:lnTo>
                  <a:lnTo>
                    <a:pt x="1534" y="214"/>
                  </a:lnTo>
                  <a:lnTo>
                    <a:pt x="1522" y="189"/>
                  </a:lnTo>
                  <a:lnTo>
                    <a:pt x="1509" y="162"/>
                  </a:lnTo>
                  <a:lnTo>
                    <a:pt x="1494" y="139"/>
                  </a:lnTo>
                  <a:lnTo>
                    <a:pt x="1477" y="114"/>
                  </a:lnTo>
                  <a:lnTo>
                    <a:pt x="1459" y="92"/>
                  </a:lnTo>
                  <a:lnTo>
                    <a:pt x="1437" y="71"/>
                  </a:lnTo>
                  <a:lnTo>
                    <a:pt x="1414" y="52"/>
                  </a:lnTo>
                  <a:lnTo>
                    <a:pt x="1439" y="57"/>
                  </a:lnTo>
                  <a:lnTo>
                    <a:pt x="1459" y="67"/>
                  </a:lnTo>
                  <a:lnTo>
                    <a:pt x="1477" y="82"/>
                  </a:lnTo>
                  <a:lnTo>
                    <a:pt x="1494" y="99"/>
                  </a:lnTo>
                  <a:lnTo>
                    <a:pt x="1509" y="119"/>
                  </a:lnTo>
                  <a:lnTo>
                    <a:pt x="1522" y="139"/>
                  </a:lnTo>
                  <a:lnTo>
                    <a:pt x="1536" y="159"/>
                  </a:lnTo>
                  <a:lnTo>
                    <a:pt x="1551" y="177"/>
                  </a:lnTo>
                  <a:lnTo>
                    <a:pt x="1574" y="207"/>
                  </a:lnTo>
                  <a:lnTo>
                    <a:pt x="1594" y="239"/>
                  </a:lnTo>
                  <a:lnTo>
                    <a:pt x="1611" y="273"/>
                  </a:lnTo>
                  <a:lnTo>
                    <a:pt x="1624" y="306"/>
                  </a:lnTo>
                  <a:lnTo>
                    <a:pt x="1633" y="343"/>
                  </a:lnTo>
                  <a:lnTo>
                    <a:pt x="1639" y="381"/>
                  </a:lnTo>
                  <a:lnTo>
                    <a:pt x="1641" y="420"/>
                  </a:lnTo>
                  <a:lnTo>
                    <a:pt x="1638" y="460"/>
                  </a:lnTo>
                  <a:lnTo>
                    <a:pt x="1628" y="520"/>
                  </a:lnTo>
                  <a:lnTo>
                    <a:pt x="1619" y="580"/>
                  </a:lnTo>
                  <a:lnTo>
                    <a:pt x="1616" y="642"/>
                  </a:lnTo>
                  <a:lnTo>
                    <a:pt x="1621" y="705"/>
                  </a:lnTo>
                  <a:lnTo>
                    <a:pt x="1626" y="730"/>
                  </a:lnTo>
                  <a:lnTo>
                    <a:pt x="1636" y="754"/>
                  </a:lnTo>
                  <a:lnTo>
                    <a:pt x="1646" y="775"/>
                  </a:lnTo>
                  <a:lnTo>
                    <a:pt x="1659" y="799"/>
                  </a:lnTo>
                  <a:lnTo>
                    <a:pt x="1675" y="820"/>
                  </a:lnTo>
                  <a:lnTo>
                    <a:pt x="1690" y="840"/>
                  </a:lnTo>
                  <a:lnTo>
                    <a:pt x="1706" y="862"/>
                  </a:lnTo>
                  <a:lnTo>
                    <a:pt x="1721" y="882"/>
                  </a:lnTo>
                  <a:lnTo>
                    <a:pt x="1750" y="919"/>
                  </a:lnTo>
                  <a:lnTo>
                    <a:pt x="1783" y="954"/>
                  </a:lnTo>
                  <a:lnTo>
                    <a:pt x="1817" y="987"/>
                  </a:lnTo>
                  <a:lnTo>
                    <a:pt x="1850" y="1019"/>
                  </a:lnTo>
                  <a:lnTo>
                    <a:pt x="1883" y="1052"/>
                  </a:lnTo>
                  <a:lnTo>
                    <a:pt x="1917" y="1086"/>
                  </a:lnTo>
                  <a:lnTo>
                    <a:pt x="1947" y="1121"/>
                  </a:lnTo>
                  <a:lnTo>
                    <a:pt x="1974" y="1158"/>
                  </a:lnTo>
                  <a:lnTo>
                    <a:pt x="2010" y="1214"/>
                  </a:lnTo>
                  <a:lnTo>
                    <a:pt x="2049" y="1273"/>
                  </a:lnTo>
                  <a:lnTo>
                    <a:pt x="2084" y="1333"/>
                  </a:lnTo>
                  <a:lnTo>
                    <a:pt x="2114" y="1393"/>
                  </a:lnTo>
                  <a:lnTo>
                    <a:pt x="2136" y="1457"/>
                  </a:lnTo>
                  <a:lnTo>
                    <a:pt x="2146" y="1522"/>
                  </a:lnTo>
                  <a:lnTo>
                    <a:pt x="2142" y="1590"/>
                  </a:lnTo>
                  <a:lnTo>
                    <a:pt x="2122" y="1659"/>
                  </a:lnTo>
                  <a:lnTo>
                    <a:pt x="2111" y="1682"/>
                  </a:lnTo>
                  <a:lnTo>
                    <a:pt x="2097" y="1704"/>
                  </a:lnTo>
                  <a:lnTo>
                    <a:pt x="2081" y="1727"/>
                  </a:lnTo>
                  <a:lnTo>
                    <a:pt x="2064" y="1747"/>
                  </a:lnTo>
                  <a:lnTo>
                    <a:pt x="2045" y="1769"/>
                  </a:lnTo>
                  <a:lnTo>
                    <a:pt x="2027" y="1789"/>
                  </a:lnTo>
                  <a:lnTo>
                    <a:pt x="2007" y="1809"/>
                  </a:lnTo>
                  <a:lnTo>
                    <a:pt x="1987" y="1829"/>
                  </a:lnTo>
                  <a:lnTo>
                    <a:pt x="1972" y="1849"/>
                  </a:lnTo>
                  <a:lnTo>
                    <a:pt x="1962" y="1871"/>
                  </a:lnTo>
                  <a:lnTo>
                    <a:pt x="1955" y="1896"/>
                  </a:lnTo>
                  <a:lnTo>
                    <a:pt x="1952" y="1921"/>
                  </a:lnTo>
                  <a:lnTo>
                    <a:pt x="1949" y="1946"/>
                  </a:lnTo>
                  <a:lnTo>
                    <a:pt x="1944" y="1971"/>
                  </a:lnTo>
                  <a:lnTo>
                    <a:pt x="1937" y="1996"/>
                  </a:lnTo>
                  <a:lnTo>
                    <a:pt x="1925" y="2018"/>
                  </a:lnTo>
                  <a:lnTo>
                    <a:pt x="1902" y="2048"/>
                  </a:lnTo>
                  <a:lnTo>
                    <a:pt x="1873" y="2073"/>
                  </a:lnTo>
                  <a:lnTo>
                    <a:pt x="1843" y="2093"/>
                  </a:lnTo>
                  <a:lnTo>
                    <a:pt x="1810" y="2108"/>
                  </a:lnTo>
                  <a:lnTo>
                    <a:pt x="1775" y="2119"/>
                  </a:lnTo>
                  <a:lnTo>
                    <a:pt x="1738" y="2128"/>
                  </a:lnTo>
                  <a:lnTo>
                    <a:pt x="1701" y="2135"/>
                  </a:lnTo>
                  <a:lnTo>
                    <a:pt x="1663" y="2140"/>
                  </a:lnTo>
                  <a:lnTo>
                    <a:pt x="1644" y="2150"/>
                  </a:lnTo>
                  <a:lnTo>
                    <a:pt x="1636" y="2170"/>
                  </a:lnTo>
                  <a:lnTo>
                    <a:pt x="1633" y="2193"/>
                  </a:lnTo>
                  <a:lnTo>
                    <a:pt x="1628" y="2215"/>
                  </a:lnTo>
                  <a:lnTo>
                    <a:pt x="1618" y="2235"/>
                  </a:lnTo>
                  <a:lnTo>
                    <a:pt x="1608" y="2255"/>
                  </a:lnTo>
                  <a:lnTo>
                    <a:pt x="1594" y="2273"/>
                  </a:lnTo>
                  <a:lnTo>
                    <a:pt x="1581" y="2292"/>
                  </a:lnTo>
                  <a:lnTo>
                    <a:pt x="1566" y="2308"/>
                  </a:lnTo>
                  <a:lnTo>
                    <a:pt x="1549" y="2323"/>
                  </a:lnTo>
                  <a:lnTo>
                    <a:pt x="1532" y="2338"/>
                  </a:lnTo>
                  <a:lnTo>
                    <a:pt x="1514" y="2350"/>
                  </a:lnTo>
                  <a:lnTo>
                    <a:pt x="1494" y="2363"/>
                  </a:lnTo>
                  <a:lnTo>
                    <a:pt x="1474" y="2373"/>
                  </a:lnTo>
                  <a:lnTo>
                    <a:pt x="1454" y="2383"/>
                  </a:lnTo>
                  <a:lnTo>
                    <a:pt x="1434" y="2393"/>
                  </a:lnTo>
                  <a:lnTo>
                    <a:pt x="1412" y="2400"/>
                  </a:lnTo>
                  <a:lnTo>
                    <a:pt x="1390" y="2407"/>
                  </a:lnTo>
                  <a:lnTo>
                    <a:pt x="1369" y="2412"/>
                  </a:lnTo>
                  <a:lnTo>
                    <a:pt x="1347" y="2417"/>
                  </a:lnTo>
                  <a:lnTo>
                    <a:pt x="1330" y="2425"/>
                  </a:lnTo>
                  <a:lnTo>
                    <a:pt x="1320" y="2438"/>
                  </a:lnTo>
                  <a:lnTo>
                    <a:pt x="1310" y="2455"/>
                  </a:lnTo>
                  <a:lnTo>
                    <a:pt x="1302" y="2472"/>
                  </a:lnTo>
                  <a:lnTo>
                    <a:pt x="1285" y="2499"/>
                  </a:lnTo>
                  <a:lnTo>
                    <a:pt x="1268" y="2525"/>
                  </a:lnTo>
                  <a:lnTo>
                    <a:pt x="1252" y="2552"/>
                  </a:lnTo>
                  <a:lnTo>
                    <a:pt x="1233" y="2577"/>
                  </a:lnTo>
                  <a:lnTo>
                    <a:pt x="1213" y="2604"/>
                  </a:lnTo>
                  <a:lnTo>
                    <a:pt x="1195" y="2629"/>
                  </a:lnTo>
                  <a:lnTo>
                    <a:pt x="1173" y="2654"/>
                  </a:lnTo>
                  <a:lnTo>
                    <a:pt x="1151" y="2679"/>
                  </a:lnTo>
                  <a:lnTo>
                    <a:pt x="1141" y="2691"/>
                  </a:lnTo>
                  <a:lnTo>
                    <a:pt x="1131" y="2702"/>
                  </a:lnTo>
                  <a:lnTo>
                    <a:pt x="1120" y="2709"/>
                  </a:lnTo>
                  <a:lnTo>
                    <a:pt x="1108" y="2706"/>
                  </a:lnTo>
                  <a:lnTo>
                    <a:pt x="1103" y="2697"/>
                  </a:lnTo>
                  <a:lnTo>
                    <a:pt x="1105" y="2689"/>
                  </a:lnTo>
                  <a:lnTo>
                    <a:pt x="1108" y="2679"/>
                  </a:lnTo>
                  <a:lnTo>
                    <a:pt x="1113" y="2671"/>
                  </a:lnTo>
                  <a:lnTo>
                    <a:pt x="1131" y="2641"/>
                  </a:lnTo>
                  <a:lnTo>
                    <a:pt x="1151" y="2612"/>
                  </a:lnTo>
                  <a:lnTo>
                    <a:pt x="1170" y="2582"/>
                  </a:lnTo>
                  <a:lnTo>
                    <a:pt x="1188" y="2554"/>
                  </a:lnTo>
                  <a:lnTo>
                    <a:pt x="1207" y="2524"/>
                  </a:lnTo>
                  <a:lnTo>
                    <a:pt x="1225" y="2494"/>
                  </a:lnTo>
                  <a:lnTo>
                    <a:pt x="1242" y="2464"/>
                  </a:lnTo>
                  <a:lnTo>
                    <a:pt x="1258" y="2433"/>
                  </a:lnTo>
                  <a:lnTo>
                    <a:pt x="1228" y="2438"/>
                  </a:lnTo>
                  <a:lnTo>
                    <a:pt x="1198" y="2443"/>
                  </a:lnTo>
                  <a:lnTo>
                    <a:pt x="1168" y="2448"/>
                  </a:lnTo>
                  <a:lnTo>
                    <a:pt x="1138" y="2455"/>
                  </a:lnTo>
                  <a:lnTo>
                    <a:pt x="1110" y="2465"/>
                  </a:lnTo>
                  <a:lnTo>
                    <a:pt x="1083" y="2480"/>
                  </a:lnTo>
                  <a:lnTo>
                    <a:pt x="1056" y="2499"/>
                  </a:lnTo>
                  <a:lnTo>
                    <a:pt x="1033" y="2522"/>
                  </a:lnTo>
                  <a:lnTo>
                    <a:pt x="1018" y="2539"/>
                  </a:lnTo>
                  <a:lnTo>
                    <a:pt x="1003" y="2552"/>
                  </a:lnTo>
                  <a:lnTo>
                    <a:pt x="986" y="2565"/>
                  </a:lnTo>
                  <a:lnTo>
                    <a:pt x="969" y="2577"/>
                  </a:lnTo>
                  <a:lnTo>
                    <a:pt x="951" y="2587"/>
                  </a:lnTo>
                  <a:lnTo>
                    <a:pt x="933" y="2597"/>
                  </a:lnTo>
                  <a:lnTo>
                    <a:pt x="914" y="2604"/>
                  </a:lnTo>
                  <a:lnTo>
                    <a:pt x="894" y="2612"/>
                  </a:lnTo>
                  <a:lnTo>
                    <a:pt x="874" y="2619"/>
                  </a:lnTo>
                  <a:lnTo>
                    <a:pt x="854" y="2625"/>
                  </a:lnTo>
                  <a:lnTo>
                    <a:pt x="834" y="2632"/>
                  </a:lnTo>
                  <a:lnTo>
                    <a:pt x="816" y="2637"/>
                  </a:lnTo>
                  <a:lnTo>
                    <a:pt x="796" y="2644"/>
                  </a:lnTo>
                  <a:lnTo>
                    <a:pt x="775" y="2649"/>
                  </a:lnTo>
                  <a:lnTo>
                    <a:pt x="755" y="2656"/>
                  </a:lnTo>
                  <a:lnTo>
                    <a:pt x="735" y="2662"/>
                  </a:lnTo>
                  <a:lnTo>
                    <a:pt x="725" y="2666"/>
                  </a:lnTo>
                  <a:lnTo>
                    <a:pt x="717" y="2669"/>
                  </a:lnTo>
                  <a:lnTo>
                    <a:pt x="707" y="2672"/>
                  </a:lnTo>
                  <a:lnTo>
                    <a:pt x="697" y="2676"/>
                  </a:lnTo>
                  <a:lnTo>
                    <a:pt x="687" y="2677"/>
                  </a:lnTo>
                  <a:lnTo>
                    <a:pt x="677" y="2679"/>
                  </a:lnTo>
                  <a:lnTo>
                    <a:pt x="667" y="2681"/>
                  </a:lnTo>
                  <a:lnTo>
                    <a:pt x="655" y="2681"/>
                  </a:lnTo>
                  <a:lnTo>
                    <a:pt x="690" y="2617"/>
                  </a:lnTo>
                  <a:lnTo>
                    <a:pt x="709" y="2549"/>
                  </a:lnTo>
                  <a:lnTo>
                    <a:pt x="717" y="2477"/>
                  </a:lnTo>
                  <a:lnTo>
                    <a:pt x="714" y="2403"/>
                  </a:lnTo>
                  <a:lnTo>
                    <a:pt x="705" y="2330"/>
                  </a:lnTo>
                  <a:lnTo>
                    <a:pt x="692" y="2255"/>
                  </a:lnTo>
                  <a:lnTo>
                    <a:pt x="677" y="2185"/>
                  </a:lnTo>
                  <a:lnTo>
                    <a:pt x="662" y="2116"/>
                  </a:lnTo>
                  <a:lnTo>
                    <a:pt x="652" y="2076"/>
                  </a:lnTo>
                  <a:lnTo>
                    <a:pt x="637" y="2039"/>
                  </a:lnTo>
                  <a:lnTo>
                    <a:pt x="618" y="2006"/>
                  </a:lnTo>
                  <a:lnTo>
                    <a:pt x="595" y="1976"/>
                  </a:lnTo>
                  <a:lnTo>
                    <a:pt x="570" y="1949"/>
                  </a:lnTo>
                  <a:lnTo>
                    <a:pt x="542" y="1924"/>
                  </a:lnTo>
                  <a:lnTo>
                    <a:pt x="511" y="1901"/>
                  </a:lnTo>
                  <a:lnTo>
                    <a:pt x="480" y="1881"/>
                  </a:lnTo>
                  <a:lnTo>
                    <a:pt x="445" y="1861"/>
                  </a:lnTo>
                  <a:lnTo>
                    <a:pt x="410" y="1844"/>
                  </a:lnTo>
                  <a:lnTo>
                    <a:pt x="374" y="1827"/>
                  </a:lnTo>
                  <a:lnTo>
                    <a:pt x="338" y="1812"/>
                  </a:lnTo>
                  <a:lnTo>
                    <a:pt x="301" y="1797"/>
                  </a:lnTo>
                  <a:lnTo>
                    <a:pt x="266" y="1782"/>
                  </a:lnTo>
                  <a:lnTo>
                    <a:pt x="231" y="1769"/>
                  </a:lnTo>
                  <a:lnTo>
                    <a:pt x="197" y="1755"/>
                  </a:lnTo>
                  <a:lnTo>
                    <a:pt x="140" y="1724"/>
                  </a:lnTo>
                  <a:lnTo>
                    <a:pt x="94" y="1682"/>
                  </a:lnTo>
                  <a:lnTo>
                    <a:pt x="57" y="1632"/>
                  </a:lnTo>
                  <a:lnTo>
                    <a:pt x="32" y="1577"/>
                  </a:lnTo>
                  <a:lnTo>
                    <a:pt x="13" y="1515"/>
                  </a:lnTo>
                  <a:lnTo>
                    <a:pt x="3" y="1452"/>
                  </a:lnTo>
                  <a:lnTo>
                    <a:pt x="0" y="1388"/>
                  </a:lnTo>
                  <a:lnTo>
                    <a:pt x="2" y="1323"/>
                  </a:lnTo>
                  <a:lnTo>
                    <a:pt x="8" y="1253"/>
                  </a:lnTo>
                  <a:lnTo>
                    <a:pt x="22" y="1184"/>
                  </a:lnTo>
                  <a:lnTo>
                    <a:pt x="42" y="1116"/>
                  </a:lnTo>
                  <a:lnTo>
                    <a:pt x="69" y="1052"/>
                  </a:lnTo>
                  <a:lnTo>
                    <a:pt x="104" y="992"/>
                  </a:lnTo>
                  <a:lnTo>
                    <a:pt x="146" y="937"/>
                  </a:lnTo>
                  <a:lnTo>
                    <a:pt x="196" y="889"/>
                  </a:lnTo>
                  <a:lnTo>
                    <a:pt x="254" y="847"/>
                  </a:lnTo>
                  <a:lnTo>
                    <a:pt x="279" y="832"/>
                  </a:lnTo>
                  <a:lnTo>
                    <a:pt x="304" y="819"/>
                  </a:lnTo>
                  <a:lnTo>
                    <a:pt x="331" y="804"/>
                  </a:lnTo>
                  <a:lnTo>
                    <a:pt x="356" y="789"/>
                  </a:lnTo>
                  <a:lnTo>
                    <a:pt x="383" y="774"/>
                  </a:lnTo>
                  <a:lnTo>
                    <a:pt x="408" y="759"/>
                  </a:lnTo>
                  <a:lnTo>
                    <a:pt x="435" y="743"/>
                  </a:lnTo>
                  <a:lnTo>
                    <a:pt x="460" y="727"/>
                  </a:lnTo>
                  <a:lnTo>
                    <a:pt x="485" y="708"/>
                  </a:lnTo>
                  <a:lnTo>
                    <a:pt x="510" y="690"/>
                  </a:lnTo>
                  <a:lnTo>
                    <a:pt x="532" y="672"/>
                  </a:lnTo>
                  <a:lnTo>
                    <a:pt x="555" y="650"/>
                  </a:lnTo>
                  <a:lnTo>
                    <a:pt x="575" y="628"/>
                  </a:lnTo>
                  <a:lnTo>
                    <a:pt x="595" y="605"/>
                  </a:lnTo>
                  <a:lnTo>
                    <a:pt x="612" y="580"/>
                  </a:lnTo>
                  <a:lnTo>
                    <a:pt x="628" y="553"/>
                  </a:lnTo>
                  <a:lnTo>
                    <a:pt x="640" y="525"/>
                  </a:lnTo>
                  <a:lnTo>
                    <a:pt x="648" y="496"/>
                  </a:lnTo>
                  <a:lnTo>
                    <a:pt x="655" y="466"/>
                  </a:lnTo>
                  <a:lnTo>
                    <a:pt x="660" y="436"/>
                  </a:lnTo>
                  <a:lnTo>
                    <a:pt x="665" y="406"/>
                  </a:lnTo>
                  <a:lnTo>
                    <a:pt x="672" y="376"/>
                  </a:lnTo>
                  <a:lnTo>
                    <a:pt x="680" y="348"/>
                  </a:lnTo>
                  <a:lnTo>
                    <a:pt x="695" y="321"/>
                  </a:lnTo>
                  <a:lnTo>
                    <a:pt x="685" y="354"/>
                  </a:lnTo>
                  <a:lnTo>
                    <a:pt x="680" y="388"/>
                  </a:lnTo>
                  <a:lnTo>
                    <a:pt x="680" y="423"/>
                  </a:lnTo>
                  <a:lnTo>
                    <a:pt x="684" y="460"/>
                  </a:lnTo>
                  <a:lnTo>
                    <a:pt x="687" y="495"/>
                  </a:lnTo>
                  <a:lnTo>
                    <a:pt x="687" y="530"/>
                  </a:lnTo>
                  <a:lnTo>
                    <a:pt x="684" y="565"/>
                  </a:lnTo>
                  <a:lnTo>
                    <a:pt x="675" y="598"/>
                  </a:lnTo>
                  <a:lnTo>
                    <a:pt x="702" y="582"/>
                  </a:lnTo>
                  <a:lnTo>
                    <a:pt x="727" y="565"/>
                  </a:lnTo>
                  <a:lnTo>
                    <a:pt x="750" y="545"/>
                  </a:lnTo>
                  <a:lnTo>
                    <a:pt x="775" y="525"/>
                  </a:lnTo>
                  <a:lnTo>
                    <a:pt x="797" y="503"/>
                  </a:lnTo>
                  <a:lnTo>
                    <a:pt x="821" y="481"/>
                  </a:lnTo>
                  <a:lnTo>
                    <a:pt x="841" y="458"/>
                  </a:lnTo>
                  <a:lnTo>
                    <a:pt x="862" y="435"/>
                  </a:lnTo>
                  <a:lnTo>
                    <a:pt x="882" y="409"/>
                  </a:lnTo>
                  <a:lnTo>
                    <a:pt x="901" y="384"/>
                  </a:lnTo>
                  <a:lnTo>
                    <a:pt x="919" y="359"/>
                  </a:lnTo>
                  <a:lnTo>
                    <a:pt x="936" y="334"/>
                  </a:lnTo>
                  <a:lnTo>
                    <a:pt x="953" y="308"/>
                  </a:lnTo>
                  <a:lnTo>
                    <a:pt x="968" y="281"/>
                  </a:lnTo>
                  <a:lnTo>
                    <a:pt x="983" y="256"/>
                  </a:lnTo>
                  <a:lnTo>
                    <a:pt x="996" y="229"/>
                  </a:lnTo>
                  <a:lnTo>
                    <a:pt x="976" y="286"/>
                  </a:lnTo>
                  <a:lnTo>
                    <a:pt x="973" y="348"/>
                  </a:lnTo>
                  <a:lnTo>
                    <a:pt x="971" y="413"/>
                  </a:lnTo>
                  <a:lnTo>
                    <a:pt x="956" y="471"/>
                  </a:lnTo>
                  <a:lnTo>
                    <a:pt x="944" y="495"/>
                  </a:lnTo>
                  <a:lnTo>
                    <a:pt x="933" y="518"/>
                  </a:lnTo>
                  <a:lnTo>
                    <a:pt x="921" y="540"/>
                  </a:lnTo>
                  <a:lnTo>
                    <a:pt x="906" y="563"/>
                  </a:lnTo>
                  <a:lnTo>
                    <a:pt x="891" y="585"/>
                  </a:lnTo>
                  <a:lnTo>
                    <a:pt x="874" y="605"/>
                  </a:lnTo>
                  <a:lnTo>
                    <a:pt x="856" y="625"/>
                  </a:lnTo>
                  <a:lnTo>
                    <a:pt x="836" y="643"/>
                  </a:lnTo>
                  <a:lnTo>
                    <a:pt x="861" y="635"/>
                  </a:lnTo>
                  <a:lnTo>
                    <a:pt x="884" y="623"/>
                  </a:lnTo>
                  <a:lnTo>
                    <a:pt x="908" y="610"/>
                  </a:lnTo>
                  <a:lnTo>
                    <a:pt x="929" y="593"/>
                  </a:lnTo>
                  <a:lnTo>
                    <a:pt x="951" y="576"/>
                  </a:lnTo>
                  <a:lnTo>
                    <a:pt x="971" y="558"/>
                  </a:lnTo>
                  <a:lnTo>
                    <a:pt x="989" y="538"/>
                  </a:lnTo>
                  <a:lnTo>
                    <a:pt x="1008" y="516"/>
                  </a:lnTo>
                  <a:lnTo>
                    <a:pt x="1026" y="495"/>
                  </a:lnTo>
                  <a:lnTo>
                    <a:pt x="1043" y="473"/>
                  </a:lnTo>
                  <a:lnTo>
                    <a:pt x="1058" y="450"/>
                  </a:lnTo>
                  <a:lnTo>
                    <a:pt x="1075" y="426"/>
                  </a:lnTo>
                  <a:lnTo>
                    <a:pt x="1090" y="403"/>
                  </a:lnTo>
                  <a:lnTo>
                    <a:pt x="1103" y="381"/>
                  </a:lnTo>
                  <a:lnTo>
                    <a:pt x="1118" y="358"/>
                  </a:lnTo>
                  <a:lnTo>
                    <a:pt x="1131" y="336"/>
                  </a:lnTo>
                  <a:lnTo>
                    <a:pt x="1155" y="296"/>
                  </a:lnTo>
                  <a:lnTo>
                    <a:pt x="1175" y="253"/>
                  </a:lnTo>
                  <a:lnTo>
                    <a:pt x="1195" y="211"/>
                  </a:lnTo>
                  <a:lnTo>
                    <a:pt x="1212" y="167"/>
                  </a:lnTo>
                  <a:lnTo>
                    <a:pt x="1230" y="124"/>
                  </a:lnTo>
                  <a:lnTo>
                    <a:pt x="1250" y="82"/>
                  </a:lnTo>
                  <a:lnTo>
                    <a:pt x="1270" y="40"/>
                  </a:lnTo>
                  <a:lnTo>
                    <a:pt x="1295" y="0"/>
                  </a:lnTo>
                  <a:lnTo>
                    <a:pt x="1290" y="49"/>
                  </a:lnTo>
                  <a:lnTo>
                    <a:pt x="1280" y="94"/>
                  </a:lnTo>
                  <a:lnTo>
                    <a:pt x="1267" y="139"/>
                  </a:lnTo>
                  <a:lnTo>
                    <a:pt x="1260" y="18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48" name="Freeform 28"/>
            <p:cNvSpPr>
              <a:spLocks/>
            </p:cNvSpPr>
            <p:nvPr/>
          </p:nvSpPr>
          <p:spPr bwMode="auto">
            <a:xfrm>
              <a:off x="584" y="373"/>
              <a:ext cx="1572" cy="2167"/>
            </a:xfrm>
            <a:custGeom>
              <a:avLst/>
              <a:gdLst>
                <a:gd name="T0" fmla="*/ 1393 w 1572"/>
                <a:gd name="T1" fmla="*/ 461 h 2167"/>
                <a:gd name="T2" fmla="*/ 1333 w 1572"/>
                <a:gd name="T3" fmla="*/ 472 h 2167"/>
                <a:gd name="T4" fmla="*/ 1266 w 1572"/>
                <a:gd name="T5" fmla="*/ 482 h 2167"/>
                <a:gd name="T6" fmla="*/ 1169 w 1572"/>
                <a:gd name="T7" fmla="*/ 524 h 2167"/>
                <a:gd name="T8" fmla="*/ 1074 w 1572"/>
                <a:gd name="T9" fmla="*/ 618 h 2167"/>
                <a:gd name="T10" fmla="*/ 1087 w 1572"/>
                <a:gd name="T11" fmla="*/ 619 h 2167"/>
                <a:gd name="T12" fmla="*/ 1176 w 1572"/>
                <a:gd name="T13" fmla="*/ 554 h 2167"/>
                <a:gd name="T14" fmla="*/ 1138 w 1572"/>
                <a:gd name="T15" fmla="*/ 608 h 2167"/>
                <a:gd name="T16" fmla="*/ 1074 w 1572"/>
                <a:gd name="T17" fmla="*/ 760 h 2167"/>
                <a:gd name="T18" fmla="*/ 1129 w 1572"/>
                <a:gd name="T19" fmla="*/ 755 h 2167"/>
                <a:gd name="T20" fmla="*/ 1146 w 1572"/>
                <a:gd name="T21" fmla="*/ 740 h 2167"/>
                <a:gd name="T22" fmla="*/ 1134 w 1572"/>
                <a:gd name="T23" fmla="*/ 683 h 2167"/>
                <a:gd name="T24" fmla="*/ 1203 w 1572"/>
                <a:gd name="T25" fmla="*/ 589 h 2167"/>
                <a:gd name="T26" fmla="*/ 1281 w 1572"/>
                <a:gd name="T27" fmla="*/ 556 h 2167"/>
                <a:gd name="T28" fmla="*/ 1377 w 1572"/>
                <a:gd name="T29" fmla="*/ 586 h 2167"/>
                <a:gd name="T30" fmla="*/ 1288 w 1572"/>
                <a:gd name="T31" fmla="*/ 688 h 2167"/>
                <a:gd name="T32" fmla="*/ 1270 w 1572"/>
                <a:gd name="T33" fmla="*/ 718 h 2167"/>
                <a:gd name="T34" fmla="*/ 1385 w 1572"/>
                <a:gd name="T35" fmla="*/ 659 h 2167"/>
                <a:gd name="T36" fmla="*/ 1422 w 1572"/>
                <a:gd name="T37" fmla="*/ 586 h 2167"/>
                <a:gd name="T38" fmla="*/ 1524 w 1572"/>
                <a:gd name="T39" fmla="*/ 818 h 2167"/>
                <a:gd name="T40" fmla="*/ 1542 w 1572"/>
                <a:gd name="T41" fmla="*/ 1035 h 2167"/>
                <a:gd name="T42" fmla="*/ 1487 w 1572"/>
                <a:gd name="T43" fmla="*/ 1182 h 2167"/>
                <a:gd name="T44" fmla="*/ 1527 w 1572"/>
                <a:gd name="T45" fmla="*/ 1164 h 2167"/>
                <a:gd name="T46" fmla="*/ 1565 w 1572"/>
                <a:gd name="T47" fmla="*/ 1403 h 2167"/>
                <a:gd name="T48" fmla="*/ 1529 w 1572"/>
                <a:gd name="T49" fmla="*/ 1910 h 2167"/>
                <a:gd name="T50" fmla="*/ 1462 w 1572"/>
                <a:gd name="T51" fmla="*/ 2062 h 2167"/>
                <a:gd name="T52" fmla="*/ 1330 w 1572"/>
                <a:gd name="T53" fmla="*/ 2142 h 2167"/>
                <a:gd name="T54" fmla="*/ 1181 w 1572"/>
                <a:gd name="T55" fmla="*/ 2167 h 2167"/>
                <a:gd name="T56" fmla="*/ 1026 w 1572"/>
                <a:gd name="T57" fmla="*/ 2161 h 2167"/>
                <a:gd name="T58" fmla="*/ 884 w 1572"/>
                <a:gd name="T59" fmla="*/ 2139 h 2167"/>
                <a:gd name="T60" fmla="*/ 755 w 1572"/>
                <a:gd name="T61" fmla="*/ 2106 h 2167"/>
                <a:gd name="T62" fmla="*/ 720 w 1572"/>
                <a:gd name="T63" fmla="*/ 2004 h 2167"/>
                <a:gd name="T64" fmla="*/ 636 w 1572"/>
                <a:gd name="T65" fmla="*/ 1798 h 2167"/>
                <a:gd name="T66" fmla="*/ 493 w 1572"/>
                <a:gd name="T67" fmla="*/ 1641 h 2167"/>
                <a:gd name="T68" fmla="*/ 324 w 1572"/>
                <a:gd name="T69" fmla="*/ 1559 h 2167"/>
                <a:gd name="T70" fmla="*/ 157 w 1572"/>
                <a:gd name="T71" fmla="*/ 1481 h 2167"/>
                <a:gd name="T72" fmla="*/ 35 w 1572"/>
                <a:gd name="T73" fmla="*/ 1336 h 2167"/>
                <a:gd name="T74" fmla="*/ 0 w 1572"/>
                <a:gd name="T75" fmla="*/ 1159 h 2167"/>
                <a:gd name="T76" fmla="*/ 36 w 1572"/>
                <a:gd name="T77" fmla="*/ 993 h 2167"/>
                <a:gd name="T78" fmla="*/ 100 w 1572"/>
                <a:gd name="T79" fmla="*/ 846 h 2167"/>
                <a:gd name="T80" fmla="*/ 200 w 1572"/>
                <a:gd name="T81" fmla="*/ 718 h 2167"/>
                <a:gd name="T82" fmla="*/ 327 w 1572"/>
                <a:gd name="T83" fmla="*/ 634 h 2167"/>
                <a:gd name="T84" fmla="*/ 437 w 1572"/>
                <a:gd name="T85" fmla="*/ 578 h 2167"/>
                <a:gd name="T86" fmla="*/ 538 w 1572"/>
                <a:gd name="T87" fmla="*/ 506 h 2167"/>
                <a:gd name="T88" fmla="*/ 606 w 1572"/>
                <a:gd name="T89" fmla="*/ 416 h 2167"/>
                <a:gd name="T90" fmla="*/ 651 w 1572"/>
                <a:gd name="T91" fmla="*/ 401 h 2167"/>
                <a:gd name="T92" fmla="*/ 723 w 1572"/>
                <a:gd name="T93" fmla="*/ 360 h 2167"/>
                <a:gd name="T94" fmla="*/ 803 w 1572"/>
                <a:gd name="T95" fmla="*/ 292 h 2167"/>
                <a:gd name="T96" fmla="*/ 820 w 1572"/>
                <a:gd name="T97" fmla="*/ 300 h 2167"/>
                <a:gd name="T98" fmla="*/ 727 w 1572"/>
                <a:gd name="T99" fmla="*/ 436 h 2167"/>
                <a:gd name="T100" fmla="*/ 757 w 1572"/>
                <a:gd name="T101" fmla="*/ 467 h 2167"/>
                <a:gd name="T102" fmla="*/ 884 w 1572"/>
                <a:gd name="T103" fmla="*/ 419 h 2167"/>
                <a:gd name="T104" fmla="*/ 1026 w 1572"/>
                <a:gd name="T105" fmla="*/ 324 h 2167"/>
                <a:gd name="T106" fmla="*/ 1129 w 1572"/>
                <a:gd name="T107" fmla="*/ 187 h 2167"/>
                <a:gd name="T108" fmla="*/ 1193 w 1572"/>
                <a:gd name="T109" fmla="*/ 32 h 2167"/>
                <a:gd name="T110" fmla="*/ 1308 w 1572"/>
                <a:gd name="T111" fmla="*/ 145 h 2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2" h="2167">
                  <a:moveTo>
                    <a:pt x="1370" y="312"/>
                  </a:moveTo>
                  <a:lnTo>
                    <a:pt x="1377" y="349"/>
                  </a:lnTo>
                  <a:lnTo>
                    <a:pt x="1380" y="387"/>
                  </a:lnTo>
                  <a:lnTo>
                    <a:pt x="1385" y="424"/>
                  </a:lnTo>
                  <a:lnTo>
                    <a:pt x="1393" y="461"/>
                  </a:lnTo>
                  <a:lnTo>
                    <a:pt x="1382" y="461"/>
                  </a:lnTo>
                  <a:lnTo>
                    <a:pt x="1368" y="462"/>
                  </a:lnTo>
                  <a:lnTo>
                    <a:pt x="1356" y="466"/>
                  </a:lnTo>
                  <a:lnTo>
                    <a:pt x="1345" y="469"/>
                  </a:lnTo>
                  <a:lnTo>
                    <a:pt x="1333" y="472"/>
                  </a:lnTo>
                  <a:lnTo>
                    <a:pt x="1320" y="474"/>
                  </a:lnTo>
                  <a:lnTo>
                    <a:pt x="1306" y="474"/>
                  </a:lnTo>
                  <a:lnTo>
                    <a:pt x="1291" y="469"/>
                  </a:lnTo>
                  <a:lnTo>
                    <a:pt x="1273" y="467"/>
                  </a:lnTo>
                  <a:lnTo>
                    <a:pt x="1266" y="482"/>
                  </a:lnTo>
                  <a:lnTo>
                    <a:pt x="1260" y="501"/>
                  </a:lnTo>
                  <a:lnTo>
                    <a:pt x="1243" y="511"/>
                  </a:lnTo>
                  <a:lnTo>
                    <a:pt x="1219" y="514"/>
                  </a:lnTo>
                  <a:lnTo>
                    <a:pt x="1194" y="517"/>
                  </a:lnTo>
                  <a:lnTo>
                    <a:pt x="1169" y="524"/>
                  </a:lnTo>
                  <a:lnTo>
                    <a:pt x="1146" y="532"/>
                  </a:lnTo>
                  <a:lnTo>
                    <a:pt x="1124" y="546"/>
                  </a:lnTo>
                  <a:lnTo>
                    <a:pt x="1104" y="563"/>
                  </a:lnTo>
                  <a:lnTo>
                    <a:pt x="1087" y="588"/>
                  </a:lnTo>
                  <a:lnTo>
                    <a:pt x="1074" y="618"/>
                  </a:lnTo>
                  <a:lnTo>
                    <a:pt x="1072" y="623"/>
                  </a:lnTo>
                  <a:lnTo>
                    <a:pt x="1072" y="628"/>
                  </a:lnTo>
                  <a:lnTo>
                    <a:pt x="1072" y="633"/>
                  </a:lnTo>
                  <a:lnTo>
                    <a:pt x="1074" y="638"/>
                  </a:lnTo>
                  <a:lnTo>
                    <a:pt x="1087" y="619"/>
                  </a:lnTo>
                  <a:lnTo>
                    <a:pt x="1101" y="603"/>
                  </a:lnTo>
                  <a:lnTo>
                    <a:pt x="1118" y="586"/>
                  </a:lnTo>
                  <a:lnTo>
                    <a:pt x="1136" y="573"/>
                  </a:lnTo>
                  <a:lnTo>
                    <a:pt x="1156" y="563"/>
                  </a:lnTo>
                  <a:lnTo>
                    <a:pt x="1176" y="554"/>
                  </a:lnTo>
                  <a:lnTo>
                    <a:pt x="1198" y="548"/>
                  </a:lnTo>
                  <a:lnTo>
                    <a:pt x="1218" y="544"/>
                  </a:lnTo>
                  <a:lnTo>
                    <a:pt x="1188" y="563"/>
                  </a:lnTo>
                  <a:lnTo>
                    <a:pt x="1161" y="584"/>
                  </a:lnTo>
                  <a:lnTo>
                    <a:pt x="1138" y="608"/>
                  </a:lnTo>
                  <a:lnTo>
                    <a:pt x="1118" y="634"/>
                  </a:lnTo>
                  <a:lnTo>
                    <a:pt x="1101" y="664"/>
                  </a:lnTo>
                  <a:lnTo>
                    <a:pt x="1087" y="694"/>
                  </a:lnTo>
                  <a:lnTo>
                    <a:pt x="1079" y="726"/>
                  </a:lnTo>
                  <a:lnTo>
                    <a:pt x="1074" y="760"/>
                  </a:lnTo>
                  <a:lnTo>
                    <a:pt x="1084" y="760"/>
                  </a:lnTo>
                  <a:lnTo>
                    <a:pt x="1096" y="760"/>
                  </a:lnTo>
                  <a:lnTo>
                    <a:pt x="1108" y="758"/>
                  </a:lnTo>
                  <a:lnTo>
                    <a:pt x="1118" y="756"/>
                  </a:lnTo>
                  <a:lnTo>
                    <a:pt x="1129" y="755"/>
                  </a:lnTo>
                  <a:lnTo>
                    <a:pt x="1141" y="753"/>
                  </a:lnTo>
                  <a:lnTo>
                    <a:pt x="1151" y="751"/>
                  </a:lnTo>
                  <a:lnTo>
                    <a:pt x="1161" y="748"/>
                  </a:lnTo>
                  <a:lnTo>
                    <a:pt x="1154" y="743"/>
                  </a:lnTo>
                  <a:lnTo>
                    <a:pt x="1146" y="740"/>
                  </a:lnTo>
                  <a:lnTo>
                    <a:pt x="1136" y="738"/>
                  </a:lnTo>
                  <a:lnTo>
                    <a:pt x="1126" y="735"/>
                  </a:lnTo>
                  <a:lnTo>
                    <a:pt x="1119" y="733"/>
                  </a:lnTo>
                  <a:lnTo>
                    <a:pt x="1126" y="708"/>
                  </a:lnTo>
                  <a:lnTo>
                    <a:pt x="1134" y="683"/>
                  </a:lnTo>
                  <a:lnTo>
                    <a:pt x="1144" y="661"/>
                  </a:lnTo>
                  <a:lnTo>
                    <a:pt x="1156" y="639"/>
                  </a:lnTo>
                  <a:lnTo>
                    <a:pt x="1169" y="621"/>
                  </a:lnTo>
                  <a:lnTo>
                    <a:pt x="1186" y="604"/>
                  </a:lnTo>
                  <a:lnTo>
                    <a:pt x="1203" y="589"/>
                  </a:lnTo>
                  <a:lnTo>
                    <a:pt x="1224" y="578"/>
                  </a:lnTo>
                  <a:lnTo>
                    <a:pt x="1238" y="571"/>
                  </a:lnTo>
                  <a:lnTo>
                    <a:pt x="1251" y="564"/>
                  </a:lnTo>
                  <a:lnTo>
                    <a:pt x="1266" y="559"/>
                  </a:lnTo>
                  <a:lnTo>
                    <a:pt x="1281" y="556"/>
                  </a:lnTo>
                  <a:lnTo>
                    <a:pt x="1296" y="554"/>
                  </a:lnTo>
                  <a:lnTo>
                    <a:pt x="1310" y="556"/>
                  </a:lnTo>
                  <a:lnTo>
                    <a:pt x="1325" y="559"/>
                  </a:lnTo>
                  <a:lnTo>
                    <a:pt x="1340" y="568"/>
                  </a:lnTo>
                  <a:lnTo>
                    <a:pt x="1377" y="586"/>
                  </a:lnTo>
                  <a:lnTo>
                    <a:pt x="1365" y="611"/>
                  </a:lnTo>
                  <a:lnTo>
                    <a:pt x="1350" y="633"/>
                  </a:lnTo>
                  <a:lnTo>
                    <a:pt x="1331" y="653"/>
                  </a:lnTo>
                  <a:lnTo>
                    <a:pt x="1311" y="671"/>
                  </a:lnTo>
                  <a:lnTo>
                    <a:pt x="1288" y="688"/>
                  </a:lnTo>
                  <a:lnTo>
                    <a:pt x="1265" y="701"/>
                  </a:lnTo>
                  <a:lnTo>
                    <a:pt x="1240" y="713"/>
                  </a:lnTo>
                  <a:lnTo>
                    <a:pt x="1216" y="723"/>
                  </a:lnTo>
                  <a:lnTo>
                    <a:pt x="1243" y="721"/>
                  </a:lnTo>
                  <a:lnTo>
                    <a:pt x="1270" y="718"/>
                  </a:lnTo>
                  <a:lnTo>
                    <a:pt x="1298" y="713"/>
                  </a:lnTo>
                  <a:lnTo>
                    <a:pt x="1323" y="704"/>
                  </a:lnTo>
                  <a:lnTo>
                    <a:pt x="1348" y="694"/>
                  </a:lnTo>
                  <a:lnTo>
                    <a:pt x="1368" y="679"/>
                  </a:lnTo>
                  <a:lnTo>
                    <a:pt x="1385" y="659"/>
                  </a:lnTo>
                  <a:lnTo>
                    <a:pt x="1395" y="634"/>
                  </a:lnTo>
                  <a:lnTo>
                    <a:pt x="1398" y="619"/>
                  </a:lnTo>
                  <a:lnTo>
                    <a:pt x="1403" y="604"/>
                  </a:lnTo>
                  <a:lnTo>
                    <a:pt x="1410" y="594"/>
                  </a:lnTo>
                  <a:lnTo>
                    <a:pt x="1422" y="586"/>
                  </a:lnTo>
                  <a:lnTo>
                    <a:pt x="1445" y="631"/>
                  </a:lnTo>
                  <a:lnTo>
                    <a:pt x="1468" y="676"/>
                  </a:lnTo>
                  <a:lnTo>
                    <a:pt x="1490" y="723"/>
                  </a:lnTo>
                  <a:lnTo>
                    <a:pt x="1509" y="770"/>
                  </a:lnTo>
                  <a:lnTo>
                    <a:pt x="1524" y="818"/>
                  </a:lnTo>
                  <a:lnTo>
                    <a:pt x="1537" y="868"/>
                  </a:lnTo>
                  <a:lnTo>
                    <a:pt x="1545" y="920"/>
                  </a:lnTo>
                  <a:lnTo>
                    <a:pt x="1549" y="972"/>
                  </a:lnTo>
                  <a:lnTo>
                    <a:pt x="1547" y="1003"/>
                  </a:lnTo>
                  <a:lnTo>
                    <a:pt x="1542" y="1035"/>
                  </a:lnTo>
                  <a:lnTo>
                    <a:pt x="1534" y="1065"/>
                  </a:lnTo>
                  <a:lnTo>
                    <a:pt x="1522" y="1095"/>
                  </a:lnTo>
                  <a:lnTo>
                    <a:pt x="1510" y="1124"/>
                  </a:lnTo>
                  <a:lnTo>
                    <a:pt x="1499" y="1154"/>
                  </a:lnTo>
                  <a:lnTo>
                    <a:pt x="1487" y="1182"/>
                  </a:lnTo>
                  <a:lnTo>
                    <a:pt x="1477" y="1212"/>
                  </a:lnTo>
                  <a:lnTo>
                    <a:pt x="1492" y="1202"/>
                  </a:lnTo>
                  <a:lnTo>
                    <a:pt x="1505" y="1190"/>
                  </a:lnTo>
                  <a:lnTo>
                    <a:pt x="1515" y="1177"/>
                  </a:lnTo>
                  <a:lnTo>
                    <a:pt x="1527" y="1164"/>
                  </a:lnTo>
                  <a:lnTo>
                    <a:pt x="1537" y="1149"/>
                  </a:lnTo>
                  <a:lnTo>
                    <a:pt x="1545" y="1134"/>
                  </a:lnTo>
                  <a:lnTo>
                    <a:pt x="1554" y="1119"/>
                  </a:lnTo>
                  <a:lnTo>
                    <a:pt x="1564" y="1104"/>
                  </a:lnTo>
                  <a:lnTo>
                    <a:pt x="1565" y="1403"/>
                  </a:lnTo>
                  <a:lnTo>
                    <a:pt x="1572" y="1524"/>
                  </a:lnTo>
                  <a:lnTo>
                    <a:pt x="1572" y="1646"/>
                  </a:lnTo>
                  <a:lnTo>
                    <a:pt x="1564" y="1765"/>
                  </a:lnTo>
                  <a:lnTo>
                    <a:pt x="1539" y="1878"/>
                  </a:lnTo>
                  <a:lnTo>
                    <a:pt x="1529" y="1910"/>
                  </a:lnTo>
                  <a:lnTo>
                    <a:pt x="1519" y="1942"/>
                  </a:lnTo>
                  <a:lnTo>
                    <a:pt x="1509" y="1974"/>
                  </a:lnTo>
                  <a:lnTo>
                    <a:pt x="1497" y="2005"/>
                  </a:lnTo>
                  <a:lnTo>
                    <a:pt x="1482" y="2034"/>
                  </a:lnTo>
                  <a:lnTo>
                    <a:pt x="1462" y="2062"/>
                  </a:lnTo>
                  <a:lnTo>
                    <a:pt x="1438" y="2086"/>
                  </a:lnTo>
                  <a:lnTo>
                    <a:pt x="1410" y="2107"/>
                  </a:lnTo>
                  <a:lnTo>
                    <a:pt x="1385" y="2121"/>
                  </a:lnTo>
                  <a:lnTo>
                    <a:pt x="1358" y="2132"/>
                  </a:lnTo>
                  <a:lnTo>
                    <a:pt x="1330" y="2142"/>
                  </a:lnTo>
                  <a:lnTo>
                    <a:pt x="1301" y="2151"/>
                  </a:lnTo>
                  <a:lnTo>
                    <a:pt x="1273" y="2157"/>
                  </a:lnTo>
                  <a:lnTo>
                    <a:pt x="1243" y="2162"/>
                  </a:lnTo>
                  <a:lnTo>
                    <a:pt x="1211" y="2166"/>
                  </a:lnTo>
                  <a:lnTo>
                    <a:pt x="1181" y="2167"/>
                  </a:lnTo>
                  <a:lnTo>
                    <a:pt x="1149" y="2167"/>
                  </a:lnTo>
                  <a:lnTo>
                    <a:pt x="1119" y="2167"/>
                  </a:lnTo>
                  <a:lnTo>
                    <a:pt x="1087" y="2166"/>
                  </a:lnTo>
                  <a:lnTo>
                    <a:pt x="1057" y="2164"/>
                  </a:lnTo>
                  <a:lnTo>
                    <a:pt x="1026" y="2161"/>
                  </a:lnTo>
                  <a:lnTo>
                    <a:pt x="996" y="2157"/>
                  </a:lnTo>
                  <a:lnTo>
                    <a:pt x="965" y="2152"/>
                  </a:lnTo>
                  <a:lnTo>
                    <a:pt x="937" y="2147"/>
                  </a:lnTo>
                  <a:lnTo>
                    <a:pt x="910" y="2144"/>
                  </a:lnTo>
                  <a:lnTo>
                    <a:pt x="884" y="2139"/>
                  </a:lnTo>
                  <a:lnTo>
                    <a:pt x="855" y="2136"/>
                  </a:lnTo>
                  <a:lnTo>
                    <a:pt x="830" y="2131"/>
                  </a:lnTo>
                  <a:lnTo>
                    <a:pt x="803" y="2124"/>
                  </a:lnTo>
                  <a:lnTo>
                    <a:pt x="778" y="2116"/>
                  </a:lnTo>
                  <a:lnTo>
                    <a:pt x="755" y="2106"/>
                  </a:lnTo>
                  <a:lnTo>
                    <a:pt x="732" y="2092"/>
                  </a:lnTo>
                  <a:lnTo>
                    <a:pt x="720" y="2075"/>
                  </a:lnTo>
                  <a:lnTo>
                    <a:pt x="718" y="2052"/>
                  </a:lnTo>
                  <a:lnTo>
                    <a:pt x="721" y="2027"/>
                  </a:lnTo>
                  <a:lnTo>
                    <a:pt x="720" y="2004"/>
                  </a:lnTo>
                  <a:lnTo>
                    <a:pt x="708" y="1960"/>
                  </a:lnTo>
                  <a:lnTo>
                    <a:pt x="695" y="1919"/>
                  </a:lnTo>
                  <a:lnTo>
                    <a:pt x="678" y="1878"/>
                  </a:lnTo>
                  <a:lnTo>
                    <a:pt x="658" y="1838"/>
                  </a:lnTo>
                  <a:lnTo>
                    <a:pt x="636" y="1798"/>
                  </a:lnTo>
                  <a:lnTo>
                    <a:pt x="611" y="1762"/>
                  </a:lnTo>
                  <a:lnTo>
                    <a:pt x="583" y="1725"/>
                  </a:lnTo>
                  <a:lnTo>
                    <a:pt x="551" y="1690"/>
                  </a:lnTo>
                  <a:lnTo>
                    <a:pt x="523" y="1663"/>
                  </a:lnTo>
                  <a:lnTo>
                    <a:pt x="493" y="1641"/>
                  </a:lnTo>
                  <a:lnTo>
                    <a:pt x="461" y="1621"/>
                  </a:lnTo>
                  <a:lnTo>
                    <a:pt x="427" y="1603"/>
                  </a:lnTo>
                  <a:lnTo>
                    <a:pt x="394" y="1588"/>
                  </a:lnTo>
                  <a:lnTo>
                    <a:pt x="359" y="1575"/>
                  </a:lnTo>
                  <a:lnTo>
                    <a:pt x="324" y="1559"/>
                  </a:lnTo>
                  <a:lnTo>
                    <a:pt x="289" y="1546"/>
                  </a:lnTo>
                  <a:lnTo>
                    <a:pt x="255" y="1533"/>
                  </a:lnTo>
                  <a:lnTo>
                    <a:pt x="222" y="1518"/>
                  </a:lnTo>
                  <a:lnTo>
                    <a:pt x="188" y="1501"/>
                  </a:lnTo>
                  <a:lnTo>
                    <a:pt x="157" y="1481"/>
                  </a:lnTo>
                  <a:lnTo>
                    <a:pt x="128" y="1459"/>
                  </a:lnTo>
                  <a:lnTo>
                    <a:pt x="100" y="1433"/>
                  </a:lnTo>
                  <a:lnTo>
                    <a:pt x="75" y="1403"/>
                  </a:lnTo>
                  <a:lnTo>
                    <a:pt x="51" y="1367"/>
                  </a:lnTo>
                  <a:lnTo>
                    <a:pt x="35" y="1336"/>
                  </a:lnTo>
                  <a:lnTo>
                    <a:pt x="21" y="1302"/>
                  </a:lnTo>
                  <a:lnTo>
                    <a:pt x="11" y="1269"/>
                  </a:lnTo>
                  <a:lnTo>
                    <a:pt x="3" y="1232"/>
                  </a:lnTo>
                  <a:lnTo>
                    <a:pt x="0" y="1195"/>
                  </a:lnTo>
                  <a:lnTo>
                    <a:pt x="0" y="1159"/>
                  </a:lnTo>
                  <a:lnTo>
                    <a:pt x="3" y="1122"/>
                  </a:lnTo>
                  <a:lnTo>
                    <a:pt x="10" y="1085"/>
                  </a:lnTo>
                  <a:lnTo>
                    <a:pt x="18" y="1055"/>
                  </a:lnTo>
                  <a:lnTo>
                    <a:pt x="26" y="1023"/>
                  </a:lnTo>
                  <a:lnTo>
                    <a:pt x="36" y="993"/>
                  </a:lnTo>
                  <a:lnTo>
                    <a:pt x="46" y="963"/>
                  </a:lnTo>
                  <a:lnTo>
                    <a:pt x="58" y="933"/>
                  </a:lnTo>
                  <a:lnTo>
                    <a:pt x="71" y="903"/>
                  </a:lnTo>
                  <a:lnTo>
                    <a:pt x="85" y="875"/>
                  </a:lnTo>
                  <a:lnTo>
                    <a:pt x="100" y="846"/>
                  </a:lnTo>
                  <a:lnTo>
                    <a:pt x="117" y="818"/>
                  </a:lnTo>
                  <a:lnTo>
                    <a:pt x="135" y="791"/>
                  </a:lnTo>
                  <a:lnTo>
                    <a:pt x="155" y="766"/>
                  </a:lnTo>
                  <a:lnTo>
                    <a:pt x="177" y="741"/>
                  </a:lnTo>
                  <a:lnTo>
                    <a:pt x="200" y="718"/>
                  </a:lnTo>
                  <a:lnTo>
                    <a:pt x="227" y="696"/>
                  </a:lnTo>
                  <a:lnTo>
                    <a:pt x="254" y="676"/>
                  </a:lnTo>
                  <a:lnTo>
                    <a:pt x="284" y="658"/>
                  </a:lnTo>
                  <a:lnTo>
                    <a:pt x="305" y="646"/>
                  </a:lnTo>
                  <a:lnTo>
                    <a:pt x="327" y="634"/>
                  </a:lnTo>
                  <a:lnTo>
                    <a:pt x="349" y="624"/>
                  </a:lnTo>
                  <a:lnTo>
                    <a:pt x="371" y="613"/>
                  </a:lnTo>
                  <a:lnTo>
                    <a:pt x="392" y="601"/>
                  </a:lnTo>
                  <a:lnTo>
                    <a:pt x="416" y="591"/>
                  </a:lnTo>
                  <a:lnTo>
                    <a:pt x="437" y="578"/>
                  </a:lnTo>
                  <a:lnTo>
                    <a:pt x="459" y="566"/>
                  </a:lnTo>
                  <a:lnTo>
                    <a:pt x="479" y="553"/>
                  </a:lnTo>
                  <a:lnTo>
                    <a:pt x="501" y="537"/>
                  </a:lnTo>
                  <a:lnTo>
                    <a:pt x="519" y="522"/>
                  </a:lnTo>
                  <a:lnTo>
                    <a:pt x="538" y="506"/>
                  </a:lnTo>
                  <a:lnTo>
                    <a:pt x="556" y="487"/>
                  </a:lnTo>
                  <a:lnTo>
                    <a:pt x="573" y="467"/>
                  </a:lnTo>
                  <a:lnTo>
                    <a:pt x="588" y="446"/>
                  </a:lnTo>
                  <a:lnTo>
                    <a:pt x="601" y="422"/>
                  </a:lnTo>
                  <a:lnTo>
                    <a:pt x="606" y="416"/>
                  </a:lnTo>
                  <a:lnTo>
                    <a:pt x="615" y="411"/>
                  </a:lnTo>
                  <a:lnTo>
                    <a:pt x="623" y="407"/>
                  </a:lnTo>
                  <a:lnTo>
                    <a:pt x="631" y="404"/>
                  </a:lnTo>
                  <a:lnTo>
                    <a:pt x="641" y="402"/>
                  </a:lnTo>
                  <a:lnTo>
                    <a:pt x="651" y="401"/>
                  </a:lnTo>
                  <a:lnTo>
                    <a:pt x="661" y="397"/>
                  </a:lnTo>
                  <a:lnTo>
                    <a:pt x="670" y="394"/>
                  </a:lnTo>
                  <a:lnTo>
                    <a:pt x="688" y="382"/>
                  </a:lnTo>
                  <a:lnTo>
                    <a:pt x="705" y="372"/>
                  </a:lnTo>
                  <a:lnTo>
                    <a:pt x="723" y="360"/>
                  </a:lnTo>
                  <a:lnTo>
                    <a:pt x="740" y="347"/>
                  </a:lnTo>
                  <a:lnTo>
                    <a:pt x="757" y="335"/>
                  </a:lnTo>
                  <a:lnTo>
                    <a:pt x="773" y="322"/>
                  </a:lnTo>
                  <a:lnTo>
                    <a:pt x="788" y="307"/>
                  </a:lnTo>
                  <a:lnTo>
                    <a:pt x="803" y="292"/>
                  </a:lnTo>
                  <a:lnTo>
                    <a:pt x="810" y="285"/>
                  </a:lnTo>
                  <a:lnTo>
                    <a:pt x="817" y="279"/>
                  </a:lnTo>
                  <a:lnTo>
                    <a:pt x="823" y="275"/>
                  </a:lnTo>
                  <a:lnTo>
                    <a:pt x="832" y="272"/>
                  </a:lnTo>
                  <a:lnTo>
                    <a:pt x="820" y="300"/>
                  </a:lnTo>
                  <a:lnTo>
                    <a:pt x="805" y="329"/>
                  </a:lnTo>
                  <a:lnTo>
                    <a:pt x="788" y="357"/>
                  </a:lnTo>
                  <a:lnTo>
                    <a:pt x="768" y="384"/>
                  </a:lnTo>
                  <a:lnTo>
                    <a:pt x="748" y="411"/>
                  </a:lnTo>
                  <a:lnTo>
                    <a:pt x="727" y="436"/>
                  </a:lnTo>
                  <a:lnTo>
                    <a:pt x="703" y="461"/>
                  </a:lnTo>
                  <a:lnTo>
                    <a:pt x="678" y="484"/>
                  </a:lnTo>
                  <a:lnTo>
                    <a:pt x="705" y="481"/>
                  </a:lnTo>
                  <a:lnTo>
                    <a:pt x="732" y="474"/>
                  </a:lnTo>
                  <a:lnTo>
                    <a:pt x="757" y="467"/>
                  </a:lnTo>
                  <a:lnTo>
                    <a:pt x="783" y="459"/>
                  </a:lnTo>
                  <a:lnTo>
                    <a:pt x="808" y="449"/>
                  </a:lnTo>
                  <a:lnTo>
                    <a:pt x="833" y="439"/>
                  </a:lnTo>
                  <a:lnTo>
                    <a:pt x="859" y="429"/>
                  </a:lnTo>
                  <a:lnTo>
                    <a:pt x="884" y="419"/>
                  </a:lnTo>
                  <a:lnTo>
                    <a:pt x="915" y="404"/>
                  </a:lnTo>
                  <a:lnTo>
                    <a:pt x="945" y="387"/>
                  </a:lnTo>
                  <a:lnTo>
                    <a:pt x="974" y="369"/>
                  </a:lnTo>
                  <a:lnTo>
                    <a:pt x="1001" y="347"/>
                  </a:lnTo>
                  <a:lnTo>
                    <a:pt x="1026" y="324"/>
                  </a:lnTo>
                  <a:lnTo>
                    <a:pt x="1051" y="299"/>
                  </a:lnTo>
                  <a:lnTo>
                    <a:pt x="1072" y="274"/>
                  </a:lnTo>
                  <a:lnTo>
                    <a:pt x="1092" y="245"/>
                  </a:lnTo>
                  <a:lnTo>
                    <a:pt x="1113" y="217"/>
                  </a:lnTo>
                  <a:lnTo>
                    <a:pt x="1129" y="187"/>
                  </a:lnTo>
                  <a:lnTo>
                    <a:pt x="1146" y="157"/>
                  </a:lnTo>
                  <a:lnTo>
                    <a:pt x="1159" y="127"/>
                  </a:lnTo>
                  <a:lnTo>
                    <a:pt x="1173" y="95"/>
                  </a:lnTo>
                  <a:lnTo>
                    <a:pt x="1183" y="63"/>
                  </a:lnTo>
                  <a:lnTo>
                    <a:pt x="1193" y="32"/>
                  </a:lnTo>
                  <a:lnTo>
                    <a:pt x="1199" y="0"/>
                  </a:lnTo>
                  <a:lnTo>
                    <a:pt x="1229" y="35"/>
                  </a:lnTo>
                  <a:lnTo>
                    <a:pt x="1258" y="70"/>
                  </a:lnTo>
                  <a:lnTo>
                    <a:pt x="1285" y="108"/>
                  </a:lnTo>
                  <a:lnTo>
                    <a:pt x="1308" y="145"/>
                  </a:lnTo>
                  <a:lnTo>
                    <a:pt x="1328" y="185"/>
                  </a:lnTo>
                  <a:lnTo>
                    <a:pt x="1345" y="227"/>
                  </a:lnTo>
                  <a:lnTo>
                    <a:pt x="1360" y="269"/>
                  </a:lnTo>
                  <a:lnTo>
                    <a:pt x="1370" y="312"/>
                  </a:lnTo>
                  <a:close/>
                </a:path>
              </a:pathLst>
            </a:custGeom>
            <a:solidFill>
              <a:srgbClr val="F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49" name="Freeform 29"/>
            <p:cNvSpPr>
              <a:spLocks/>
            </p:cNvSpPr>
            <p:nvPr/>
          </p:nvSpPr>
          <p:spPr bwMode="auto">
            <a:xfrm>
              <a:off x="1934" y="959"/>
              <a:ext cx="222" cy="1495"/>
            </a:xfrm>
            <a:custGeom>
              <a:avLst/>
              <a:gdLst>
                <a:gd name="T0" fmla="*/ 144 w 222"/>
                <a:gd name="T1" fmla="*/ 349 h 1495"/>
                <a:gd name="T2" fmla="*/ 154 w 222"/>
                <a:gd name="T3" fmla="*/ 541 h 1495"/>
                <a:gd name="T4" fmla="*/ 149 w 222"/>
                <a:gd name="T5" fmla="*/ 731 h 1495"/>
                <a:gd name="T6" fmla="*/ 122 w 222"/>
                <a:gd name="T7" fmla="*/ 902 h 1495"/>
                <a:gd name="T8" fmla="*/ 98 w 222"/>
                <a:gd name="T9" fmla="*/ 1017 h 1495"/>
                <a:gd name="T10" fmla="*/ 117 w 222"/>
                <a:gd name="T11" fmla="*/ 1074 h 1495"/>
                <a:gd name="T12" fmla="*/ 130 w 222"/>
                <a:gd name="T13" fmla="*/ 1147 h 1495"/>
                <a:gd name="T14" fmla="*/ 147 w 222"/>
                <a:gd name="T15" fmla="*/ 1201 h 1495"/>
                <a:gd name="T16" fmla="*/ 155 w 222"/>
                <a:gd name="T17" fmla="*/ 1272 h 1495"/>
                <a:gd name="T18" fmla="*/ 127 w 222"/>
                <a:gd name="T19" fmla="*/ 1399 h 1495"/>
                <a:gd name="T20" fmla="*/ 113 w 222"/>
                <a:gd name="T21" fmla="*/ 1473 h 1495"/>
                <a:gd name="T22" fmla="*/ 142 w 222"/>
                <a:gd name="T23" fmla="*/ 1426 h 1495"/>
                <a:gd name="T24" fmla="*/ 164 w 222"/>
                <a:gd name="T25" fmla="*/ 1373 h 1495"/>
                <a:gd name="T26" fmla="*/ 180 w 222"/>
                <a:gd name="T27" fmla="*/ 1319 h 1495"/>
                <a:gd name="T28" fmla="*/ 214 w 222"/>
                <a:gd name="T29" fmla="*/ 1179 h 1495"/>
                <a:gd name="T30" fmla="*/ 222 w 222"/>
                <a:gd name="T31" fmla="*/ 938 h 1495"/>
                <a:gd name="T32" fmla="*/ 214 w 222"/>
                <a:gd name="T33" fmla="*/ 518 h 1495"/>
                <a:gd name="T34" fmla="*/ 195 w 222"/>
                <a:gd name="T35" fmla="*/ 548 h 1495"/>
                <a:gd name="T36" fmla="*/ 177 w 222"/>
                <a:gd name="T37" fmla="*/ 578 h 1495"/>
                <a:gd name="T38" fmla="*/ 155 w 222"/>
                <a:gd name="T39" fmla="*/ 604 h 1495"/>
                <a:gd name="T40" fmla="*/ 127 w 222"/>
                <a:gd name="T41" fmla="*/ 626 h 1495"/>
                <a:gd name="T42" fmla="*/ 149 w 222"/>
                <a:gd name="T43" fmla="*/ 568 h 1495"/>
                <a:gd name="T44" fmla="*/ 172 w 222"/>
                <a:gd name="T45" fmla="*/ 509 h 1495"/>
                <a:gd name="T46" fmla="*/ 192 w 222"/>
                <a:gd name="T47" fmla="*/ 449 h 1495"/>
                <a:gd name="T48" fmla="*/ 199 w 222"/>
                <a:gd name="T49" fmla="*/ 386 h 1495"/>
                <a:gd name="T50" fmla="*/ 187 w 222"/>
                <a:gd name="T51" fmla="*/ 282 h 1495"/>
                <a:gd name="T52" fmla="*/ 159 w 222"/>
                <a:gd name="T53" fmla="*/ 184 h 1495"/>
                <a:gd name="T54" fmla="*/ 118 w 222"/>
                <a:gd name="T55" fmla="*/ 90 h 1495"/>
                <a:gd name="T56" fmla="*/ 72 w 222"/>
                <a:gd name="T57" fmla="*/ 0 h 1495"/>
                <a:gd name="T58" fmla="*/ 53 w 222"/>
                <a:gd name="T59" fmla="*/ 18 h 1495"/>
                <a:gd name="T60" fmla="*/ 45 w 222"/>
                <a:gd name="T61" fmla="*/ 48 h 1495"/>
                <a:gd name="T62" fmla="*/ 28 w 222"/>
                <a:gd name="T63" fmla="*/ 82 h 1495"/>
                <a:gd name="T64" fmla="*/ 0 w 222"/>
                <a:gd name="T65" fmla="*/ 105 h 1495"/>
                <a:gd name="T66" fmla="*/ 1 w 222"/>
                <a:gd name="T67" fmla="*/ 107 h 1495"/>
                <a:gd name="T68" fmla="*/ 1 w 222"/>
                <a:gd name="T69" fmla="*/ 110 h 1495"/>
                <a:gd name="T70" fmla="*/ 28 w 222"/>
                <a:gd name="T71" fmla="*/ 154 h 1495"/>
                <a:gd name="T72" fmla="*/ 68 w 222"/>
                <a:gd name="T73" fmla="*/ 185 h 1495"/>
                <a:gd name="T74" fmla="*/ 108 w 222"/>
                <a:gd name="T75" fmla="*/ 217 h 1495"/>
                <a:gd name="T76" fmla="*/ 135 w 222"/>
                <a:gd name="T77" fmla="*/ 260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2" h="1495">
                  <a:moveTo>
                    <a:pt x="135" y="260"/>
                  </a:moveTo>
                  <a:lnTo>
                    <a:pt x="144" y="349"/>
                  </a:lnTo>
                  <a:lnTo>
                    <a:pt x="150" y="444"/>
                  </a:lnTo>
                  <a:lnTo>
                    <a:pt x="154" y="541"/>
                  </a:lnTo>
                  <a:lnTo>
                    <a:pt x="154" y="636"/>
                  </a:lnTo>
                  <a:lnTo>
                    <a:pt x="149" y="731"/>
                  </a:lnTo>
                  <a:lnTo>
                    <a:pt x="139" y="820"/>
                  </a:lnTo>
                  <a:lnTo>
                    <a:pt x="122" y="902"/>
                  </a:lnTo>
                  <a:lnTo>
                    <a:pt x="98" y="973"/>
                  </a:lnTo>
                  <a:lnTo>
                    <a:pt x="98" y="1017"/>
                  </a:lnTo>
                  <a:lnTo>
                    <a:pt x="105" y="1045"/>
                  </a:lnTo>
                  <a:lnTo>
                    <a:pt x="117" y="1074"/>
                  </a:lnTo>
                  <a:lnTo>
                    <a:pt x="125" y="1115"/>
                  </a:lnTo>
                  <a:lnTo>
                    <a:pt x="130" y="1147"/>
                  </a:lnTo>
                  <a:lnTo>
                    <a:pt x="139" y="1174"/>
                  </a:lnTo>
                  <a:lnTo>
                    <a:pt x="147" y="1201"/>
                  </a:lnTo>
                  <a:lnTo>
                    <a:pt x="154" y="1232"/>
                  </a:lnTo>
                  <a:lnTo>
                    <a:pt x="155" y="1272"/>
                  </a:lnTo>
                  <a:lnTo>
                    <a:pt x="147" y="1326"/>
                  </a:lnTo>
                  <a:lnTo>
                    <a:pt x="127" y="1399"/>
                  </a:lnTo>
                  <a:lnTo>
                    <a:pt x="93" y="1495"/>
                  </a:lnTo>
                  <a:lnTo>
                    <a:pt x="113" y="1473"/>
                  </a:lnTo>
                  <a:lnTo>
                    <a:pt x="128" y="1449"/>
                  </a:lnTo>
                  <a:lnTo>
                    <a:pt x="142" y="1426"/>
                  </a:lnTo>
                  <a:lnTo>
                    <a:pt x="154" y="1399"/>
                  </a:lnTo>
                  <a:lnTo>
                    <a:pt x="164" y="1373"/>
                  </a:lnTo>
                  <a:lnTo>
                    <a:pt x="172" y="1346"/>
                  </a:lnTo>
                  <a:lnTo>
                    <a:pt x="180" y="1319"/>
                  </a:lnTo>
                  <a:lnTo>
                    <a:pt x="189" y="1292"/>
                  </a:lnTo>
                  <a:lnTo>
                    <a:pt x="214" y="1179"/>
                  </a:lnTo>
                  <a:lnTo>
                    <a:pt x="222" y="1060"/>
                  </a:lnTo>
                  <a:lnTo>
                    <a:pt x="222" y="938"/>
                  </a:lnTo>
                  <a:lnTo>
                    <a:pt x="215" y="817"/>
                  </a:lnTo>
                  <a:lnTo>
                    <a:pt x="214" y="518"/>
                  </a:lnTo>
                  <a:lnTo>
                    <a:pt x="204" y="533"/>
                  </a:lnTo>
                  <a:lnTo>
                    <a:pt x="195" y="548"/>
                  </a:lnTo>
                  <a:lnTo>
                    <a:pt x="187" y="563"/>
                  </a:lnTo>
                  <a:lnTo>
                    <a:pt x="177" y="578"/>
                  </a:lnTo>
                  <a:lnTo>
                    <a:pt x="165" y="591"/>
                  </a:lnTo>
                  <a:lnTo>
                    <a:pt x="155" y="604"/>
                  </a:lnTo>
                  <a:lnTo>
                    <a:pt x="142" y="616"/>
                  </a:lnTo>
                  <a:lnTo>
                    <a:pt x="127" y="626"/>
                  </a:lnTo>
                  <a:lnTo>
                    <a:pt x="137" y="596"/>
                  </a:lnTo>
                  <a:lnTo>
                    <a:pt x="149" y="568"/>
                  </a:lnTo>
                  <a:lnTo>
                    <a:pt x="160" y="538"/>
                  </a:lnTo>
                  <a:lnTo>
                    <a:pt x="172" y="509"/>
                  </a:lnTo>
                  <a:lnTo>
                    <a:pt x="184" y="479"/>
                  </a:lnTo>
                  <a:lnTo>
                    <a:pt x="192" y="449"/>
                  </a:lnTo>
                  <a:lnTo>
                    <a:pt x="197" y="417"/>
                  </a:lnTo>
                  <a:lnTo>
                    <a:pt x="199" y="386"/>
                  </a:lnTo>
                  <a:lnTo>
                    <a:pt x="195" y="334"/>
                  </a:lnTo>
                  <a:lnTo>
                    <a:pt x="187" y="282"/>
                  </a:lnTo>
                  <a:lnTo>
                    <a:pt x="174" y="232"/>
                  </a:lnTo>
                  <a:lnTo>
                    <a:pt x="159" y="184"/>
                  </a:lnTo>
                  <a:lnTo>
                    <a:pt x="140" y="137"/>
                  </a:lnTo>
                  <a:lnTo>
                    <a:pt x="118" y="90"/>
                  </a:lnTo>
                  <a:lnTo>
                    <a:pt x="95" y="45"/>
                  </a:lnTo>
                  <a:lnTo>
                    <a:pt x="72" y="0"/>
                  </a:lnTo>
                  <a:lnTo>
                    <a:pt x="60" y="8"/>
                  </a:lnTo>
                  <a:lnTo>
                    <a:pt x="53" y="18"/>
                  </a:lnTo>
                  <a:lnTo>
                    <a:pt x="48" y="33"/>
                  </a:lnTo>
                  <a:lnTo>
                    <a:pt x="45" y="48"/>
                  </a:lnTo>
                  <a:lnTo>
                    <a:pt x="38" y="67"/>
                  </a:lnTo>
                  <a:lnTo>
                    <a:pt x="28" y="82"/>
                  </a:lnTo>
                  <a:lnTo>
                    <a:pt x="15" y="95"/>
                  </a:lnTo>
                  <a:lnTo>
                    <a:pt x="0" y="105"/>
                  </a:lnTo>
                  <a:lnTo>
                    <a:pt x="1" y="107"/>
                  </a:lnTo>
                  <a:lnTo>
                    <a:pt x="1" y="107"/>
                  </a:lnTo>
                  <a:lnTo>
                    <a:pt x="1" y="108"/>
                  </a:lnTo>
                  <a:lnTo>
                    <a:pt x="1" y="110"/>
                  </a:lnTo>
                  <a:lnTo>
                    <a:pt x="12" y="134"/>
                  </a:lnTo>
                  <a:lnTo>
                    <a:pt x="28" y="154"/>
                  </a:lnTo>
                  <a:lnTo>
                    <a:pt x="47" y="170"/>
                  </a:lnTo>
                  <a:lnTo>
                    <a:pt x="68" y="185"/>
                  </a:lnTo>
                  <a:lnTo>
                    <a:pt x="90" y="200"/>
                  </a:lnTo>
                  <a:lnTo>
                    <a:pt x="108" y="217"/>
                  </a:lnTo>
                  <a:lnTo>
                    <a:pt x="125" y="237"/>
                  </a:lnTo>
                  <a:lnTo>
                    <a:pt x="135" y="2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50" name="Freeform 30"/>
            <p:cNvSpPr>
              <a:spLocks/>
            </p:cNvSpPr>
            <p:nvPr/>
          </p:nvSpPr>
          <p:spPr bwMode="auto">
            <a:xfrm>
              <a:off x="1859" y="929"/>
              <a:ext cx="102" cy="95"/>
            </a:xfrm>
            <a:custGeom>
              <a:avLst/>
              <a:gdLst>
                <a:gd name="T0" fmla="*/ 0 w 102"/>
                <a:gd name="T1" fmla="*/ 8 h 95"/>
                <a:gd name="T2" fmla="*/ 10 w 102"/>
                <a:gd name="T3" fmla="*/ 27 h 95"/>
                <a:gd name="T4" fmla="*/ 21 w 102"/>
                <a:gd name="T5" fmla="*/ 43 h 95"/>
                <a:gd name="T6" fmla="*/ 33 w 102"/>
                <a:gd name="T7" fmla="*/ 58 h 95"/>
                <a:gd name="T8" fmla="*/ 48 w 102"/>
                <a:gd name="T9" fmla="*/ 73 h 95"/>
                <a:gd name="T10" fmla="*/ 51 w 102"/>
                <a:gd name="T11" fmla="*/ 78 h 95"/>
                <a:gd name="T12" fmla="*/ 55 w 102"/>
                <a:gd name="T13" fmla="*/ 83 h 95"/>
                <a:gd name="T14" fmla="*/ 56 w 102"/>
                <a:gd name="T15" fmla="*/ 88 h 95"/>
                <a:gd name="T16" fmla="*/ 60 w 102"/>
                <a:gd name="T17" fmla="*/ 95 h 95"/>
                <a:gd name="T18" fmla="*/ 73 w 102"/>
                <a:gd name="T19" fmla="*/ 80 h 95"/>
                <a:gd name="T20" fmla="*/ 85 w 102"/>
                <a:gd name="T21" fmla="*/ 65 h 95"/>
                <a:gd name="T22" fmla="*/ 95 w 102"/>
                <a:gd name="T23" fmla="*/ 48 h 95"/>
                <a:gd name="T24" fmla="*/ 102 w 102"/>
                <a:gd name="T25" fmla="*/ 30 h 95"/>
                <a:gd name="T26" fmla="*/ 65 w 102"/>
                <a:gd name="T27" fmla="*/ 12 h 95"/>
                <a:gd name="T28" fmla="*/ 58 w 102"/>
                <a:gd name="T29" fmla="*/ 8 h 95"/>
                <a:gd name="T30" fmla="*/ 51 w 102"/>
                <a:gd name="T31" fmla="*/ 5 h 95"/>
                <a:gd name="T32" fmla="*/ 45 w 102"/>
                <a:gd name="T33" fmla="*/ 3 h 95"/>
                <a:gd name="T34" fmla="*/ 38 w 102"/>
                <a:gd name="T35" fmla="*/ 2 h 95"/>
                <a:gd name="T36" fmla="*/ 31 w 102"/>
                <a:gd name="T37" fmla="*/ 0 h 95"/>
                <a:gd name="T38" fmla="*/ 25 w 102"/>
                <a:gd name="T39" fmla="*/ 0 h 95"/>
                <a:gd name="T40" fmla="*/ 16 w 102"/>
                <a:gd name="T41" fmla="*/ 0 h 95"/>
                <a:gd name="T42" fmla="*/ 10 w 102"/>
                <a:gd name="T43" fmla="*/ 0 h 95"/>
                <a:gd name="T44" fmla="*/ 6 w 102"/>
                <a:gd name="T45" fmla="*/ 3 h 95"/>
                <a:gd name="T46" fmla="*/ 3 w 102"/>
                <a:gd name="T47" fmla="*/ 7 h 95"/>
                <a:gd name="T48" fmla="*/ 0 w 102"/>
                <a:gd name="T49" fmla="*/ 8 h 95"/>
                <a:gd name="T50" fmla="*/ 0 w 102"/>
                <a:gd name="T51"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95">
                  <a:moveTo>
                    <a:pt x="0" y="8"/>
                  </a:moveTo>
                  <a:lnTo>
                    <a:pt x="10" y="27"/>
                  </a:lnTo>
                  <a:lnTo>
                    <a:pt x="21" y="43"/>
                  </a:lnTo>
                  <a:lnTo>
                    <a:pt x="33" y="58"/>
                  </a:lnTo>
                  <a:lnTo>
                    <a:pt x="48" y="73"/>
                  </a:lnTo>
                  <a:lnTo>
                    <a:pt x="51" y="78"/>
                  </a:lnTo>
                  <a:lnTo>
                    <a:pt x="55" y="83"/>
                  </a:lnTo>
                  <a:lnTo>
                    <a:pt x="56" y="88"/>
                  </a:lnTo>
                  <a:lnTo>
                    <a:pt x="60" y="95"/>
                  </a:lnTo>
                  <a:lnTo>
                    <a:pt x="73" y="80"/>
                  </a:lnTo>
                  <a:lnTo>
                    <a:pt x="85" y="65"/>
                  </a:lnTo>
                  <a:lnTo>
                    <a:pt x="95" y="48"/>
                  </a:lnTo>
                  <a:lnTo>
                    <a:pt x="102" y="30"/>
                  </a:lnTo>
                  <a:lnTo>
                    <a:pt x="65" y="12"/>
                  </a:lnTo>
                  <a:lnTo>
                    <a:pt x="58" y="8"/>
                  </a:lnTo>
                  <a:lnTo>
                    <a:pt x="51" y="5"/>
                  </a:lnTo>
                  <a:lnTo>
                    <a:pt x="45" y="3"/>
                  </a:lnTo>
                  <a:lnTo>
                    <a:pt x="38" y="2"/>
                  </a:lnTo>
                  <a:lnTo>
                    <a:pt x="31" y="0"/>
                  </a:lnTo>
                  <a:lnTo>
                    <a:pt x="25" y="0"/>
                  </a:lnTo>
                  <a:lnTo>
                    <a:pt x="16" y="0"/>
                  </a:lnTo>
                  <a:lnTo>
                    <a:pt x="10" y="0"/>
                  </a:lnTo>
                  <a:lnTo>
                    <a:pt x="6" y="3"/>
                  </a:lnTo>
                  <a:lnTo>
                    <a:pt x="3" y="7"/>
                  </a:lnTo>
                  <a:lnTo>
                    <a:pt x="0" y="8"/>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51" name="Freeform 31"/>
            <p:cNvSpPr>
              <a:spLocks/>
            </p:cNvSpPr>
            <p:nvPr/>
          </p:nvSpPr>
          <p:spPr bwMode="auto">
            <a:xfrm>
              <a:off x="1767" y="373"/>
              <a:ext cx="210" cy="474"/>
            </a:xfrm>
            <a:custGeom>
              <a:avLst/>
              <a:gdLst>
                <a:gd name="T0" fmla="*/ 110 w 210"/>
                <a:gd name="T1" fmla="*/ 469 h 474"/>
                <a:gd name="T2" fmla="*/ 125 w 210"/>
                <a:gd name="T3" fmla="*/ 474 h 474"/>
                <a:gd name="T4" fmla="*/ 138 w 210"/>
                <a:gd name="T5" fmla="*/ 474 h 474"/>
                <a:gd name="T6" fmla="*/ 150 w 210"/>
                <a:gd name="T7" fmla="*/ 472 h 474"/>
                <a:gd name="T8" fmla="*/ 163 w 210"/>
                <a:gd name="T9" fmla="*/ 469 h 474"/>
                <a:gd name="T10" fmla="*/ 175 w 210"/>
                <a:gd name="T11" fmla="*/ 466 h 474"/>
                <a:gd name="T12" fmla="*/ 187 w 210"/>
                <a:gd name="T13" fmla="*/ 462 h 474"/>
                <a:gd name="T14" fmla="*/ 199 w 210"/>
                <a:gd name="T15" fmla="*/ 461 h 474"/>
                <a:gd name="T16" fmla="*/ 210 w 210"/>
                <a:gd name="T17" fmla="*/ 461 h 474"/>
                <a:gd name="T18" fmla="*/ 202 w 210"/>
                <a:gd name="T19" fmla="*/ 424 h 474"/>
                <a:gd name="T20" fmla="*/ 197 w 210"/>
                <a:gd name="T21" fmla="*/ 387 h 474"/>
                <a:gd name="T22" fmla="*/ 194 w 210"/>
                <a:gd name="T23" fmla="*/ 349 h 474"/>
                <a:gd name="T24" fmla="*/ 187 w 210"/>
                <a:gd name="T25" fmla="*/ 312 h 474"/>
                <a:gd name="T26" fmla="*/ 177 w 210"/>
                <a:gd name="T27" fmla="*/ 269 h 474"/>
                <a:gd name="T28" fmla="*/ 162 w 210"/>
                <a:gd name="T29" fmla="*/ 227 h 474"/>
                <a:gd name="T30" fmla="*/ 145 w 210"/>
                <a:gd name="T31" fmla="*/ 185 h 474"/>
                <a:gd name="T32" fmla="*/ 125 w 210"/>
                <a:gd name="T33" fmla="*/ 145 h 474"/>
                <a:gd name="T34" fmla="*/ 102 w 210"/>
                <a:gd name="T35" fmla="*/ 108 h 474"/>
                <a:gd name="T36" fmla="*/ 75 w 210"/>
                <a:gd name="T37" fmla="*/ 70 h 474"/>
                <a:gd name="T38" fmla="*/ 46 w 210"/>
                <a:gd name="T39" fmla="*/ 35 h 474"/>
                <a:gd name="T40" fmla="*/ 16 w 210"/>
                <a:gd name="T41" fmla="*/ 0 h 474"/>
                <a:gd name="T42" fmla="*/ 13 w 210"/>
                <a:gd name="T43" fmla="*/ 15 h 474"/>
                <a:gd name="T44" fmla="*/ 8 w 210"/>
                <a:gd name="T45" fmla="*/ 30 h 474"/>
                <a:gd name="T46" fmla="*/ 5 w 210"/>
                <a:gd name="T47" fmla="*/ 45 h 474"/>
                <a:gd name="T48" fmla="*/ 0 w 210"/>
                <a:gd name="T49" fmla="*/ 60 h 474"/>
                <a:gd name="T50" fmla="*/ 15 w 210"/>
                <a:gd name="T51" fmla="*/ 78 h 474"/>
                <a:gd name="T52" fmla="*/ 30 w 210"/>
                <a:gd name="T53" fmla="*/ 98 h 474"/>
                <a:gd name="T54" fmla="*/ 43 w 210"/>
                <a:gd name="T55" fmla="*/ 118 h 474"/>
                <a:gd name="T56" fmla="*/ 55 w 210"/>
                <a:gd name="T57" fmla="*/ 138 h 474"/>
                <a:gd name="T58" fmla="*/ 67 w 210"/>
                <a:gd name="T59" fmla="*/ 158 h 474"/>
                <a:gd name="T60" fmla="*/ 77 w 210"/>
                <a:gd name="T61" fmla="*/ 182 h 474"/>
                <a:gd name="T62" fmla="*/ 83 w 210"/>
                <a:gd name="T63" fmla="*/ 204 h 474"/>
                <a:gd name="T64" fmla="*/ 90 w 210"/>
                <a:gd name="T65" fmla="*/ 229 h 474"/>
                <a:gd name="T66" fmla="*/ 95 w 210"/>
                <a:gd name="T67" fmla="*/ 289 h 474"/>
                <a:gd name="T68" fmla="*/ 102 w 210"/>
                <a:gd name="T69" fmla="*/ 349 h 474"/>
                <a:gd name="T70" fmla="*/ 107 w 210"/>
                <a:gd name="T71" fmla="*/ 409 h 474"/>
                <a:gd name="T72" fmla="*/ 110 w 210"/>
                <a:gd name="T73" fmla="*/ 469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0" h="474">
                  <a:moveTo>
                    <a:pt x="110" y="469"/>
                  </a:moveTo>
                  <a:lnTo>
                    <a:pt x="125" y="474"/>
                  </a:lnTo>
                  <a:lnTo>
                    <a:pt x="138" y="474"/>
                  </a:lnTo>
                  <a:lnTo>
                    <a:pt x="150" y="472"/>
                  </a:lnTo>
                  <a:lnTo>
                    <a:pt x="163" y="469"/>
                  </a:lnTo>
                  <a:lnTo>
                    <a:pt x="175" y="466"/>
                  </a:lnTo>
                  <a:lnTo>
                    <a:pt x="187" y="462"/>
                  </a:lnTo>
                  <a:lnTo>
                    <a:pt x="199" y="461"/>
                  </a:lnTo>
                  <a:lnTo>
                    <a:pt x="210" y="461"/>
                  </a:lnTo>
                  <a:lnTo>
                    <a:pt x="202" y="424"/>
                  </a:lnTo>
                  <a:lnTo>
                    <a:pt x="197" y="387"/>
                  </a:lnTo>
                  <a:lnTo>
                    <a:pt x="194" y="349"/>
                  </a:lnTo>
                  <a:lnTo>
                    <a:pt x="187" y="312"/>
                  </a:lnTo>
                  <a:lnTo>
                    <a:pt x="177" y="269"/>
                  </a:lnTo>
                  <a:lnTo>
                    <a:pt x="162" y="227"/>
                  </a:lnTo>
                  <a:lnTo>
                    <a:pt x="145" y="185"/>
                  </a:lnTo>
                  <a:lnTo>
                    <a:pt x="125" y="145"/>
                  </a:lnTo>
                  <a:lnTo>
                    <a:pt x="102" y="108"/>
                  </a:lnTo>
                  <a:lnTo>
                    <a:pt x="75" y="70"/>
                  </a:lnTo>
                  <a:lnTo>
                    <a:pt x="46" y="35"/>
                  </a:lnTo>
                  <a:lnTo>
                    <a:pt x="16" y="0"/>
                  </a:lnTo>
                  <a:lnTo>
                    <a:pt x="13" y="15"/>
                  </a:lnTo>
                  <a:lnTo>
                    <a:pt x="8" y="30"/>
                  </a:lnTo>
                  <a:lnTo>
                    <a:pt x="5" y="45"/>
                  </a:lnTo>
                  <a:lnTo>
                    <a:pt x="0" y="60"/>
                  </a:lnTo>
                  <a:lnTo>
                    <a:pt x="15" y="78"/>
                  </a:lnTo>
                  <a:lnTo>
                    <a:pt x="30" y="98"/>
                  </a:lnTo>
                  <a:lnTo>
                    <a:pt x="43" y="118"/>
                  </a:lnTo>
                  <a:lnTo>
                    <a:pt x="55" y="138"/>
                  </a:lnTo>
                  <a:lnTo>
                    <a:pt x="67" y="158"/>
                  </a:lnTo>
                  <a:lnTo>
                    <a:pt x="77" y="182"/>
                  </a:lnTo>
                  <a:lnTo>
                    <a:pt x="83" y="204"/>
                  </a:lnTo>
                  <a:lnTo>
                    <a:pt x="90" y="229"/>
                  </a:lnTo>
                  <a:lnTo>
                    <a:pt x="95" y="289"/>
                  </a:lnTo>
                  <a:lnTo>
                    <a:pt x="102" y="349"/>
                  </a:lnTo>
                  <a:lnTo>
                    <a:pt x="107" y="409"/>
                  </a:lnTo>
                  <a:lnTo>
                    <a:pt x="110" y="46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52" name="Freeform 32"/>
            <p:cNvSpPr>
              <a:spLocks/>
            </p:cNvSpPr>
            <p:nvPr/>
          </p:nvSpPr>
          <p:spPr bwMode="auto">
            <a:xfrm>
              <a:off x="996" y="1251"/>
              <a:ext cx="373" cy="216"/>
            </a:xfrm>
            <a:custGeom>
              <a:avLst/>
              <a:gdLst>
                <a:gd name="T0" fmla="*/ 0 w 373"/>
                <a:gd name="T1" fmla="*/ 209 h 216"/>
                <a:gd name="T2" fmla="*/ 0 w 373"/>
                <a:gd name="T3" fmla="*/ 206 h 216"/>
                <a:gd name="T4" fmla="*/ 4 w 373"/>
                <a:gd name="T5" fmla="*/ 196 h 216"/>
                <a:gd name="T6" fmla="*/ 7 w 373"/>
                <a:gd name="T7" fmla="*/ 182 h 216"/>
                <a:gd name="T8" fmla="*/ 14 w 373"/>
                <a:gd name="T9" fmla="*/ 164 h 216"/>
                <a:gd name="T10" fmla="*/ 22 w 373"/>
                <a:gd name="T11" fmla="*/ 142 h 216"/>
                <a:gd name="T12" fmla="*/ 32 w 373"/>
                <a:gd name="T13" fmla="*/ 120 h 216"/>
                <a:gd name="T14" fmla="*/ 47 w 373"/>
                <a:gd name="T15" fmla="*/ 97 h 216"/>
                <a:gd name="T16" fmla="*/ 66 w 373"/>
                <a:gd name="T17" fmla="*/ 74 h 216"/>
                <a:gd name="T18" fmla="*/ 87 w 373"/>
                <a:gd name="T19" fmla="*/ 52 h 216"/>
                <a:gd name="T20" fmla="*/ 112 w 373"/>
                <a:gd name="T21" fmla="*/ 32 h 216"/>
                <a:gd name="T22" fmla="*/ 142 w 373"/>
                <a:gd name="T23" fmla="*/ 17 h 216"/>
                <a:gd name="T24" fmla="*/ 177 w 373"/>
                <a:gd name="T25" fmla="*/ 5 h 216"/>
                <a:gd name="T26" fmla="*/ 218 w 373"/>
                <a:gd name="T27" fmla="*/ 0 h 216"/>
                <a:gd name="T28" fmla="*/ 264 w 373"/>
                <a:gd name="T29" fmla="*/ 2 h 216"/>
                <a:gd name="T30" fmla="*/ 316 w 373"/>
                <a:gd name="T31" fmla="*/ 12 h 216"/>
                <a:gd name="T32" fmla="*/ 373 w 373"/>
                <a:gd name="T33" fmla="*/ 30 h 216"/>
                <a:gd name="T34" fmla="*/ 371 w 373"/>
                <a:gd name="T35" fmla="*/ 34 h 216"/>
                <a:gd name="T36" fmla="*/ 366 w 373"/>
                <a:gd name="T37" fmla="*/ 40 h 216"/>
                <a:gd name="T38" fmla="*/ 360 w 373"/>
                <a:gd name="T39" fmla="*/ 50 h 216"/>
                <a:gd name="T40" fmla="*/ 348 w 373"/>
                <a:gd name="T41" fmla="*/ 65 h 216"/>
                <a:gd name="T42" fmla="*/ 335 w 373"/>
                <a:gd name="T43" fmla="*/ 82 h 216"/>
                <a:gd name="T44" fmla="*/ 318 w 373"/>
                <a:gd name="T45" fmla="*/ 100 h 216"/>
                <a:gd name="T46" fmla="*/ 298 w 373"/>
                <a:gd name="T47" fmla="*/ 119 h 216"/>
                <a:gd name="T48" fmla="*/ 276 w 373"/>
                <a:gd name="T49" fmla="*/ 139 h 216"/>
                <a:gd name="T50" fmla="*/ 251 w 373"/>
                <a:gd name="T51" fmla="*/ 157 h 216"/>
                <a:gd name="T52" fmla="*/ 223 w 373"/>
                <a:gd name="T53" fmla="*/ 174 h 216"/>
                <a:gd name="T54" fmla="*/ 193 w 373"/>
                <a:gd name="T55" fmla="*/ 189 h 216"/>
                <a:gd name="T56" fmla="*/ 159 w 373"/>
                <a:gd name="T57" fmla="*/ 202 h 216"/>
                <a:gd name="T58" fmla="*/ 124 w 373"/>
                <a:gd name="T59" fmla="*/ 211 h 216"/>
                <a:gd name="T60" fmla="*/ 86 w 373"/>
                <a:gd name="T61" fmla="*/ 216 h 216"/>
                <a:gd name="T62" fmla="*/ 44 w 373"/>
                <a:gd name="T63" fmla="*/ 216 h 216"/>
                <a:gd name="T64" fmla="*/ 0 w 373"/>
                <a:gd name="T65" fmla="*/ 20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3" h="216">
                  <a:moveTo>
                    <a:pt x="0" y="209"/>
                  </a:moveTo>
                  <a:lnTo>
                    <a:pt x="0" y="206"/>
                  </a:lnTo>
                  <a:lnTo>
                    <a:pt x="4" y="196"/>
                  </a:lnTo>
                  <a:lnTo>
                    <a:pt x="7" y="182"/>
                  </a:lnTo>
                  <a:lnTo>
                    <a:pt x="14" y="164"/>
                  </a:lnTo>
                  <a:lnTo>
                    <a:pt x="22" y="142"/>
                  </a:lnTo>
                  <a:lnTo>
                    <a:pt x="32" y="120"/>
                  </a:lnTo>
                  <a:lnTo>
                    <a:pt x="47" y="97"/>
                  </a:lnTo>
                  <a:lnTo>
                    <a:pt x="66" y="74"/>
                  </a:lnTo>
                  <a:lnTo>
                    <a:pt x="87" y="52"/>
                  </a:lnTo>
                  <a:lnTo>
                    <a:pt x="112" y="32"/>
                  </a:lnTo>
                  <a:lnTo>
                    <a:pt x="142" y="17"/>
                  </a:lnTo>
                  <a:lnTo>
                    <a:pt x="177" y="5"/>
                  </a:lnTo>
                  <a:lnTo>
                    <a:pt x="218" y="0"/>
                  </a:lnTo>
                  <a:lnTo>
                    <a:pt x="264" y="2"/>
                  </a:lnTo>
                  <a:lnTo>
                    <a:pt x="316" y="12"/>
                  </a:lnTo>
                  <a:lnTo>
                    <a:pt x="373" y="30"/>
                  </a:lnTo>
                  <a:lnTo>
                    <a:pt x="371" y="34"/>
                  </a:lnTo>
                  <a:lnTo>
                    <a:pt x="366" y="40"/>
                  </a:lnTo>
                  <a:lnTo>
                    <a:pt x="360" y="50"/>
                  </a:lnTo>
                  <a:lnTo>
                    <a:pt x="348" y="65"/>
                  </a:lnTo>
                  <a:lnTo>
                    <a:pt x="335" y="82"/>
                  </a:lnTo>
                  <a:lnTo>
                    <a:pt x="318" y="100"/>
                  </a:lnTo>
                  <a:lnTo>
                    <a:pt x="298" y="119"/>
                  </a:lnTo>
                  <a:lnTo>
                    <a:pt x="276" y="139"/>
                  </a:lnTo>
                  <a:lnTo>
                    <a:pt x="251" y="157"/>
                  </a:lnTo>
                  <a:lnTo>
                    <a:pt x="223" y="174"/>
                  </a:lnTo>
                  <a:lnTo>
                    <a:pt x="193" y="189"/>
                  </a:lnTo>
                  <a:lnTo>
                    <a:pt x="159" y="202"/>
                  </a:lnTo>
                  <a:lnTo>
                    <a:pt x="124" y="211"/>
                  </a:lnTo>
                  <a:lnTo>
                    <a:pt x="86" y="216"/>
                  </a:lnTo>
                  <a:lnTo>
                    <a:pt x="44" y="216"/>
                  </a:lnTo>
                  <a:lnTo>
                    <a:pt x="0" y="2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53" name="Freeform 33"/>
            <p:cNvSpPr>
              <a:spLocks/>
            </p:cNvSpPr>
            <p:nvPr/>
          </p:nvSpPr>
          <p:spPr bwMode="auto">
            <a:xfrm>
              <a:off x="1570" y="610"/>
              <a:ext cx="360" cy="319"/>
            </a:xfrm>
            <a:custGeom>
              <a:avLst/>
              <a:gdLst>
                <a:gd name="T0" fmla="*/ 360 w 360"/>
                <a:gd name="T1" fmla="*/ 32 h 319"/>
                <a:gd name="T2" fmla="*/ 360 w 360"/>
                <a:gd name="T3" fmla="*/ 47 h 319"/>
                <a:gd name="T4" fmla="*/ 352 w 360"/>
                <a:gd name="T5" fmla="*/ 38 h 319"/>
                <a:gd name="T6" fmla="*/ 344 w 360"/>
                <a:gd name="T7" fmla="*/ 32 h 319"/>
                <a:gd name="T8" fmla="*/ 335 w 360"/>
                <a:gd name="T9" fmla="*/ 25 h 319"/>
                <a:gd name="T10" fmla="*/ 327 w 360"/>
                <a:gd name="T11" fmla="*/ 20 h 319"/>
                <a:gd name="T12" fmla="*/ 317 w 360"/>
                <a:gd name="T13" fmla="*/ 17 h 319"/>
                <a:gd name="T14" fmla="*/ 307 w 360"/>
                <a:gd name="T15" fmla="*/ 15 h 319"/>
                <a:gd name="T16" fmla="*/ 297 w 360"/>
                <a:gd name="T17" fmla="*/ 15 h 319"/>
                <a:gd name="T18" fmla="*/ 287 w 360"/>
                <a:gd name="T19" fmla="*/ 17 h 319"/>
                <a:gd name="T20" fmla="*/ 279 w 360"/>
                <a:gd name="T21" fmla="*/ 20 h 319"/>
                <a:gd name="T22" fmla="*/ 270 w 360"/>
                <a:gd name="T23" fmla="*/ 25 h 319"/>
                <a:gd name="T24" fmla="*/ 264 w 360"/>
                <a:gd name="T25" fmla="*/ 32 h 319"/>
                <a:gd name="T26" fmla="*/ 257 w 360"/>
                <a:gd name="T27" fmla="*/ 38 h 319"/>
                <a:gd name="T28" fmla="*/ 252 w 360"/>
                <a:gd name="T29" fmla="*/ 47 h 319"/>
                <a:gd name="T30" fmla="*/ 247 w 360"/>
                <a:gd name="T31" fmla="*/ 53 h 319"/>
                <a:gd name="T32" fmla="*/ 242 w 360"/>
                <a:gd name="T33" fmla="*/ 62 h 319"/>
                <a:gd name="T34" fmla="*/ 237 w 360"/>
                <a:gd name="T35" fmla="*/ 70 h 319"/>
                <a:gd name="T36" fmla="*/ 220 w 360"/>
                <a:gd name="T37" fmla="*/ 102 h 319"/>
                <a:gd name="T38" fmla="*/ 205 w 360"/>
                <a:gd name="T39" fmla="*/ 134 h 319"/>
                <a:gd name="T40" fmla="*/ 190 w 360"/>
                <a:gd name="T41" fmla="*/ 167 h 319"/>
                <a:gd name="T42" fmla="*/ 175 w 360"/>
                <a:gd name="T43" fmla="*/ 199 h 319"/>
                <a:gd name="T44" fmla="*/ 158 w 360"/>
                <a:gd name="T45" fmla="*/ 230 h 319"/>
                <a:gd name="T46" fmla="*/ 138 w 360"/>
                <a:gd name="T47" fmla="*/ 259 h 319"/>
                <a:gd name="T48" fmla="*/ 113 w 360"/>
                <a:gd name="T49" fmla="*/ 285 h 319"/>
                <a:gd name="T50" fmla="*/ 83 w 360"/>
                <a:gd name="T51" fmla="*/ 309 h 319"/>
                <a:gd name="T52" fmla="*/ 73 w 360"/>
                <a:gd name="T53" fmla="*/ 314 h 319"/>
                <a:gd name="T54" fmla="*/ 63 w 360"/>
                <a:gd name="T55" fmla="*/ 317 h 319"/>
                <a:gd name="T56" fmla="*/ 53 w 360"/>
                <a:gd name="T57" fmla="*/ 319 h 319"/>
                <a:gd name="T58" fmla="*/ 41 w 360"/>
                <a:gd name="T59" fmla="*/ 319 h 319"/>
                <a:gd name="T60" fmla="*/ 31 w 360"/>
                <a:gd name="T61" fmla="*/ 319 h 319"/>
                <a:gd name="T62" fmla="*/ 20 w 360"/>
                <a:gd name="T63" fmla="*/ 317 h 319"/>
                <a:gd name="T64" fmla="*/ 10 w 360"/>
                <a:gd name="T65" fmla="*/ 316 h 319"/>
                <a:gd name="T66" fmla="*/ 0 w 360"/>
                <a:gd name="T67" fmla="*/ 312 h 319"/>
                <a:gd name="T68" fmla="*/ 8 w 360"/>
                <a:gd name="T69" fmla="*/ 292 h 319"/>
                <a:gd name="T70" fmla="*/ 18 w 360"/>
                <a:gd name="T71" fmla="*/ 274 h 319"/>
                <a:gd name="T72" fmla="*/ 31 w 360"/>
                <a:gd name="T73" fmla="*/ 255 h 319"/>
                <a:gd name="T74" fmla="*/ 46 w 360"/>
                <a:gd name="T75" fmla="*/ 239 h 319"/>
                <a:gd name="T76" fmla="*/ 61 w 360"/>
                <a:gd name="T77" fmla="*/ 220 h 319"/>
                <a:gd name="T78" fmla="*/ 78 w 360"/>
                <a:gd name="T79" fmla="*/ 204 h 319"/>
                <a:gd name="T80" fmla="*/ 93 w 360"/>
                <a:gd name="T81" fmla="*/ 185 h 319"/>
                <a:gd name="T82" fmla="*/ 106 w 360"/>
                <a:gd name="T83" fmla="*/ 167 h 319"/>
                <a:gd name="T84" fmla="*/ 125 w 360"/>
                <a:gd name="T85" fmla="*/ 139 h 319"/>
                <a:gd name="T86" fmla="*/ 147 w 360"/>
                <a:gd name="T87" fmla="*/ 108 h 319"/>
                <a:gd name="T88" fmla="*/ 168 w 360"/>
                <a:gd name="T89" fmla="*/ 78 h 319"/>
                <a:gd name="T90" fmla="*/ 193 w 360"/>
                <a:gd name="T91" fmla="*/ 50 h 319"/>
                <a:gd name="T92" fmla="*/ 220 w 360"/>
                <a:gd name="T93" fmla="*/ 27 h 319"/>
                <a:gd name="T94" fmla="*/ 250 w 360"/>
                <a:gd name="T95" fmla="*/ 8 h 319"/>
                <a:gd name="T96" fmla="*/ 284 w 360"/>
                <a:gd name="T97" fmla="*/ 0 h 319"/>
                <a:gd name="T98" fmla="*/ 320 w 360"/>
                <a:gd name="T99" fmla="*/ 2 h 319"/>
                <a:gd name="T100" fmla="*/ 332 w 360"/>
                <a:gd name="T101" fmla="*/ 5 h 319"/>
                <a:gd name="T102" fmla="*/ 344 w 360"/>
                <a:gd name="T103" fmla="*/ 12 h 319"/>
                <a:gd name="T104" fmla="*/ 352 w 360"/>
                <a:gd name="T105" fmla="*/ 22 h 319"/>
                <a:gd name="T106" fmla="*/ 360 w 360"/>
                <a:gd name="T107" fmla="*/ 32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0" h="319">
                  <a:moveTo>
                    <a:pt x="360" y="32"/>
                  </a:moveTo>
                  <a:lnTo>
                    <a:pt x="360" y="47"/>
                  </a:lnTo>
                  <a:lnTo>
                    <a:pt x="352" y="38"/>
                  </a:lnTo>
                  <a:lnTo>
                    <a:pt x="344" y="32"/>
                  </a:lnTo>
                  <a:lnTo>
                    <a:pt x="335" y="25"/>
                  </a:lnTo>
                  <a:lnTo>
                    <a:pt x="327" y="20"/>
                  </a:lnTo>
                  <a:lnTo>
                    <a:pt x="317" y="17"/>
                  </a:lnTo>
                  <a:lnTo>
                    <a:pt x="307" y="15"/>
                  </a:lnTo>
                  <a:lnTo>
                    <a:pt x="297" y="15"/>
                  </a:lnTo>
                  <a:lnTo>
                    <a:pt x="287" y="17"/>
                  </a:lnTo>
                  <a:lnTo>
                    <a:pt x="279" y="20"/>
                  </a:lnTo>
                  <a:lnTo>
                    <a:pt x="270" y="25"/>
                  </a:lnTo>
                  <a:lnTo>
                    <a:pt x="264" y="32"/>
                  </a:lnTo>
                  <a:lnTo>
                    <a:pt x="257" y="38"/>
                  </a:lnTo>
                  <a:lnTo>
                    <a:pt x="252" y="47"/>
                  </a:lnTo>
                  <a:lnTo>
                    <a:pt x="247" y="53"/>
                  </a:lnTo>
                  <a:lnTo>
                    <a:pt x="242" y="62"/>
                  </a:lnTo>
                  <a:lnTo>
                    <a:pt x="237" y="70"/>
                  </a:lnTo>
                  <a:lnTo>
                    <a:pt x="220" y="102"/>
                  </a:lnTo>
                  <a:lnTo>
                    <a:pt x="205" y="134"/>
                  </a:lnTo>
                  <a:lnTo>
                    <a:pt x="190" y="167"/>
                  </a:lnTo>
                  <a:lnTo>
                    <a:pt x="175" y="199"/>
                  </a:lnTo>
                  <a:lnTo>
                    <a:pt x="158" y="230"/>
                  </a:lnTo>
                  <a:lnTo>
                    <a:pt x="138" y="259"/>
                  </a:lnTo>
                  <a:lnTo>
                    <a:pt x="113" y="285"/>
                  </a:lnTo>
                  <a:lnTo>
                    <a:pt x="83" y="309"/>
                  </a:lnTo>
                  <a:lnTo>
                    <a:pt x="73" y="314"/>
                  </a:lnTo>
                  <a:lnTo>
                    <a:pt x="63" y="317"/>
                  </a:lnTo>
                  <a:lnTo>
                    <a:pt x="53" y="319"/>
                  </a:lnTo>
                  <a:lnTo>
                    <a:pt x="41" y="319"/>
                  </a:lnTo>
                  <a:lnTo>
                    <a:pt x="31" y="319"/>
                  </a:lnTo>
                  <a:lnTo>
                    <a:pt x="20" y="317"/>
                  </a:lnTo>
                  <a:lnTo>
                    <a:pt x="10" y="316"/>
                  </a:lnTo>
                  <a:lnTo>
                    <a:pt x="0" y="312"/>
                  </a:lnTo>
                  <a:lnTo>
                    <a:pt x="8" y="292"/>
                  </a:lnTo>
                  <a:lnTo>
                    <a:pt x="18" y="274"/>
                  </a:lnTo>
                  <a:lnTo>
                    <a:pt x="31" y="255"/>
                  </a:lnTo>
                  <a:lnTo>
                    <a:pt x="46" y="239"/>
                  </a:lnTo>
                  <a:lnTo>
                    <a:pt x="61" y="220"/>
                  </a:lnTo>
                  <a:lnTo>
                    <a:pt x="78" y="204"/>
                  </a:lnTo>
                  <a:lnTo>
                    <a:pt x="93" y="185"/>
                  </a:lnTo>
                  <a:lnTo>
                    <a:pt x="106" y="167"/>
                  </a:lnTo>
                  <a:lnTo>
                    <a:pt x="125" y="139"/>
                  </a:lnTo>
                  <a:lnTo>
                    <a:pt x="147" y="108"/>
                  </a:lnTo>
                  <a:lnTo>
                    <a:pt x="168" y="78"/>
                  </a:lnTo>
                  <a:lnTo>
                    <a:pt x="193" y="50"/>
                  </a:lnTo>
                  <a:lnTo>
                    <a:pt x="220" y="27"/>
                  </a:lnTo>
                  <a:lnTo>
                    <a:pt x="250" y="8"/>
                  </a:lnTo>
                  <a:lnTo>
                    <a:pt x="284" y="0"/>
                  </a:lnTo>
                  <a:lnTo>
                    <a:pt x="320" y="2"/>
                  </a:lnTo>
                  <a:lnTo>
                    <a:pt x="332" y="5"/>
                  </a:lnTo>
                  <a:lnTo>
                    <a:pt x="344" y="12"/>
                  </a:lnTo>
                  <a:lnTo>
                    <a:pt x="352" y="22"/>
                  </a:lnTo>
                  <a:lnTo>
                    <a:pt x="360"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54" name="Freeform 34"/>
            <p:cNvSpPr>
              <a:spLocks/>
            </p:cNvSpPr>
            <p:nvPr/>
          </p:nvSpPr>
          <p:spPr bwMode="auto">
            <a:xfrm>
              <a:off x="761" y="999"/>
              <a:ext cx="635" cy="316"/>
            </a:xfrm>
            <a:custGeom>
              <a:avLst/>
              <a:gdLst>
                <a:gd name="T0" fmla="*/ 635 w 635"/>
                <a:gd name="T1" fmla="*/ 47 h 316"/>
                <a:gd name="T2" fmla="*/ 635 w 635"/>
                <a:gd name="T3" fmla="*/ 63 h 316"/>
                <a:gd name="T4" fmla="*/ 626 w 635"/>
                <a:gd name="T5" fmla="*/ 77 h 316"/>
                <a:gd name="T6" fmla="*/ 613 w 635"/>
                <a:gd name="T7" fmla="*/ 87 h 316"/>
                <a:gd name="T8" fmla="*/ 600 w 635"/>
                <a:gd name="T9" fmla="*/ 97 h 316"/>
                <a:gd name="T10" fmla="*/ 576 w 635"/>
                <a:gd name="T11" fmla="*/ 110 h 316"/>
                <a:gd name="T12" fmla="*/ 553 w 635"/>
                <a:gd name="T13" fmla="*/ 119 h 316"/>
                <a:gd name="T14" fmla="*/ 528 w 635"/>
                <a:gd name="T15" fmla="*/ 127 h 316"/>
                <a:gd name="T16" fmla="*/ 503 w 635"/>
                <a:gd name="T17" fmla="*/ 132 h 316"/>
                <a:gd name="T18" fmla="*/ 476 w 635"/>
                <a:gd name="T19" fmla="*/ 134 h 316"/>
                <a:gd name="T20" fmla="*/ 448 w 635"/>
                <a:gd name="T21" fmla="*/ 135 h 316"/>
                <a:gd name="T22" fmla="*/ 421 w 635"/>
                <a:gd name="T23" fmla="*/ 137 h 316"/>
                <a:gd name="T24" fmla="*/ 392 w 635"/>
                <a:gd name="T25" fmla="*/ 137 h 316"/>
                <a:gd name="T26" fmla="*/ 366 w 635"/>
                <a:gd name="T27" fmla="*/ 137 h 316"/>
                <a:gd name="T28" fmla="*/ 337 w 635"/>
                <a:gd name="T29" fmla="*/ 139 h 316"/>
                <a:gd name="T30" fmla="*/ 311 w 635"/>
                <a:gd name="T31" fmla="*/ 140 h 316"/>
                <a:gd name="T32" fmla="*/ 284 w 635"/>
                <a:gd name="T33" fmla="*/ 144 h 316"/>
                <a:gd name="T34" fmla="*/ 257 w 635"/>
                <a:gd name="T35" fmla="*/ 147 h 316"/>
                <a:gd name="T36" fmla="*/ 232 w 635"/>
                <a:gd name="T37" fmla="*/ 154 h 316"/>
                <a:gd name="T38" fmla="*/ 209 w 635"/>
                <a:gd name="T39" fmla="*/ 164 h 316"/>
                <a:gd name="T40" fmla="*/ 185 w 635"/>
                <a:gd name="T41" fmla="*/ 175 h 316"/>
                <a:gd name="T42" fmla="*/ 163 w 635"/>
                <a:gd name="T43" fmla="*/ 189 h 316"/>
                <a:gd name="T44" fmla="*/ 142 w 635"/>
                <a:gd name="T45" fmla="*/ 204 h 316"/>
                <a:gd name="T46" fmla="*/ 120 w 635"/>
                <a:gd name="T47" fmla="*/ 219 h 316"/>
                <a:gd name="T48" fmla="*/ 98 w 635"/>
                <a:gd name="T49" fmla="*/ 235 h 316"/>
                <a:gd name="T50" fmla="*/ 78 w 635"/>
                <a:gd name="T51" fmla="*/ 252 h 316"/>
                <a:gd name="T52" fmla="*/ 58 w 635"/>
                <a:gd name="T53" fmla="*/ 269 h 316"/>
                <a:gd name="T54" fmla="*/ 38 w 635"/>
                <a:gd name="T55" fmla="*/ 287 h 316"/>
                <a:gd name="T56" fmla="*/ 20 w 635"/>
                <a:gd name="T57" fmla="*/ 306 h 316"/>
                <a:gd name="T58" fmla="*/ 0 w 635"/>
                <a:gd name="T59" fmla="*/ 316 h 316"/>
                <a:gd name="T60" fmla="*/ 13 w 635"/>
                <a:gd name="T61" fmla="*/ 279 h 316"/>
                <a:gd name="T62" fmla="*/ 33 w 635"/>
                <a:gd name="T63" fmla="*/ 245 h 316"/>
                <a:gd name="T64" fmla="*/ 58 w 635"/>
                <a:gd name="T65" fmla="*/ 214 h 316"/>
                <a:gd name="T66" fmla="*/ 88 w 635"/>
                <a:gd name="T67" fmla="*/ 184 h 316"/>
                <a:gd name="T68" fmla="*/ 118 w 635"/>
                <a:gd name="T69" fmla="*/ 157 h 316"/>
                <a:gd name="T70" fmla="*/ 152 w 635"/>
                <a:gd name="T71" fmla="*/ 132 h 316"/>
                <a:gd name="T72" fmla="*/ 185 w 635"/>
                <a:gd name="T73" fmla="*/ 110 h 316"/>
                <a:gd name="T74" fmla="*/ 217 w 635"/>
                <a:gd name="T75" fmla="*/ 90 h 316"/>
                <a:gd name="T76" fmla="*/ 237 w 635"/>
                <a:gd name="T77" fmla="*/ 78 h 316"/>
                <a:gd name="T78" fmla="*/ 259 w 635"/>
                <a:gd name="T79" fmla="*/ 67 h 316"/>
                <a:gd name="T80" fmla="*/ 280 w 635"/>
                <a:gd name="T81" fmla="*/ 55 h 316"/>
                <a:gd name="T82" fmla="*/ 302 w 635"/>
                <a:gd name="T83" fmla="*/ 45 h 316"/>
                <a:gd name="T84" fmla="*/ 326 w 635"/>
                <a:gd name="T85" fmla="*/ 35 h 316"/>
                <a:gd name="T86" fmla="*/ 349 w 635"/>
                <a:gd name="T87" fmla="*/ 27 h 316"/>
                <a:gd name="T88" fmla="*/ 372 w 635"/>
                <a:gd name="T89" fmla="*/ 18 h 316"/>
                <a:gd name="T90" fmla="*/ 396 w 635"/>
                <a:gd name="T91" fmla="*/ 12 h 316"/>
                <a:gd name="T92" fmla="*/ 421 w 635"/>
                <a:gd name="T93" fmla="*/ 7 h 316"/>
                <a:gd name="T94" fmla="*/ 444 w 635"/>
                <a:gd name="T95" fmla="*/ 3 h 316"/>
                <a:gd name="T96" fmla="*/ 469 w 635"/>
                <a:gd name="T97" fmla="*/ 0 h 316"/>
                <a:gd name="T98" fmla="*/ 494 w 635"/>
                <a:gd name="T99" fmla="*/ 0 h 316"/>
                <a:gd name="T100" fmla="*/ 519 w 635"/>
                <a:gd name="T101" fmla="*/ 2 h 316"/>
                <a:gd name="T102" fmla="*/ 544 w 635"/>
                <a:gd name="T103" fmla="*/ 5 h 316"/>
                <a:gd name="T104" fmla="*/ 570 w 635"/>
                <a:gd name="T105" fmla="*/ 10 h 316"/>
                <a:gd name="T106" fmla="*/ 595 w 635"/>
                <a:gd name="T107" fmla="*/ 17 h 316"/>
                <a:gd name="T108" fmla="*/ 606 w 635"/>
                <a:gd name="T109" fmla="*/ 22 h 316"/>
                <a:gd name="T110" fmla="*/ 618 w 635"/>
                <a:gd name="T111" fmla="*/ 27 h 316"/>
                <a:gd name="T112" fmla="*/ 628 w 635"/>
                <a:gd name="T113" fmla="*/ 35 h 316"/>
                <a:gd name="T114" fmla="*/ 635 w 635"/>
                <a:gd name="T115" fmla="*/ 47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5" h="316">
                  <a:moveTo>
                    <a:pt x="635" y="47"/>
                  </a:moveTo>
                  <a:lnTo>
                    <a:pt x="635" y="63"/>
                  </a:lnTo>
                  <a:lnTo>
                    <a:pt x="626" y="77"/>
                  </a:lnTo>
                  <a:lnTo>
                    <a:pt x="613" y="87"/>
                  </a:lnTo>
                  <a:lnTo>
                    <a:pt x="600" y="97"/>
                  </a:lnTo>
                  <a:lnTo>
                    <a:pt x="576" y="110"/>
                  </a:lnTo>
                  <a:lnTo>
                    <a:pt x="553" y="119"/>
                  </a:lnTo>
                  <a:lnTo>
                    <a:pt x="528" y="127"/>
                  </a:lnTo>
                  <a:lnTo>
                    <a:pt x="503" y="132"/>
                  </a:lnTo>
                  <a:lnTo>
                    <a:pt x="476" y="134"/>
                  </a:lnTo>
                  <a:lnTo>
                    <a:pt x="448" y="135"/>
                  </a:lnTo>
                  <a:lnTo>
                    <a:pt x="421" y="137"/>
                  </a:lnTo>
                  <a:lnTo>
                    <a:pt x="392" y="137"/>
                  </a:lnTo>
                  <a:lnTo>
                    <a:pt x="366" y="137"/>
                  </a:lnTo>
                  <a:lnTo>
                    <a:pt x="337" y="139"/>
                  </a:lnTo>
                  <a:lnTo>
                    <a:pt x="311" y="140"/>
                  </a:lnTo>
                  <a:lnTo>
                    <a:pt x="284" y="144"/>
                  </a:lnTo>
                  <a:lnTo>
                    <a:pt x="257" y="147"/>
                  </a:lnTo>
                  <a:lnTo>
                    <a:pt x="232" y="154"/>
                  </a:lnTo>
                  <a:lnTo>
                    <a:pt x="209" y="164"/>
                  </a:lnTo>
                  <a:lnTo>
                    <a:pt x="185" y="175"/>
                  </a:lnTo>
                  <a:lnTo>
                    <a:pt x="163" y="189"/>
                  </a:lnTo>
                  <a:lnTo>
                    <a:pt x="142" y="204"/>
                  </a:lnTo>
                  <a:lnTo>
                    <a:pt x="120" y="219"/>
                  </a:lnTo>
                  <a:lnTo>
                    <a:pt x="98" y="235"/>
                  </a:lnTo>
                  <a:lnTo>
                    <a:pt x="78" y="252"/>
                  </a:lnTo>
                  <a:lnTo>
                    <a:pt x="58" y="269"/>
                  </a:lnTo>
                  <a:lnTo>
                    <a:pt x="38" y="287"/>
                  </a:lnTo>
                  <a:lnTo>
                    <a:pt x="20" y="306"/>
                  </a:lnTo>
                  <a:lnTo>
                    <a:pt x="0" y="316"/>
                  </a:lnTo>
                  <a:lnTo>
                    <a:pt x="13" y="279"/>
                  </a:lnTo>
                  <a:lnTo>
                    <a:pt x="33" y="245"/>
                  </a:lnTo>
                  <a:lnTo>
                    <a:pt x="58" y="214"/>
                  </a:lnTo>
                  <a:lnTo>
                    <a:pt x="88" y="184"/>
                  </a:lnTo>
                  <a:lnTo>
                    <a:pt x="118" y="157"/>
                  </a:lnTo>
                  <a:lnTo>
                    <a:pt x="152" y="132"/>
                  </a:lnTo>
                  <a:lnTo>
                    <a:pt x="185" y="110"/>
                  </a:lnTo>
                  <a:lnTo>
                    <a:pt x="217" y="90"/>
                  </a:lnTo>
                  <a:lnTo>
                    <a:pt x="237" y="78"/>
                  </a:lnTo>
                  <a:lnTo>
                    <a:pt x="259" y="67"/>
                  </a:lnTo>
                  <a:lnTo>
                    <a:pt x="280" y="55"/>
                  </a:lnTo>
                  <a:lnTo>
                    <a:pt x="302" y="45"/>
                  </a:lnTo>
                  <a:lnTo>
                    <a:pt x="326" y="35"/>
                  </a:lnTo>
                  <a:lnTo>
                    <a:pt x="349" y="27"/>
                  </a:lnTo>
                  <a:lnTo>
                    <a:pt x="372" y="18"/>
                  </a:lnTo>
                  <a:lnTo>
                    <a:pt x="396" y="12"/>
                  </a:lnTo>
                  <a:lnTo>
                    <a:pt x="421" y="7"/>
                  </a:lnTo>
                  <a:lnTo>
                    <a:pt x="444" y="3"/>
                  </a:lnTo>
                  <a:lnTo>
                    <a:pt x="469" y="0"/>
                  </a:lnTo>
                  <a:lnTo>
                    <a:pt x="494" y="0"/>
                  </a:lnTo>
                  <a:lnTo>
                    <a:pt x="519" y="2"/>
                  </a:lnTo>
                  <a:lnTo>
                    <a:pt x="544" y="5"/>
                  </a:lnTo>
                  <a:lnTo>
                    <a:pt x="570" y="10"/>
                  </a:lnTo>
                  <a:lnTo>
                    <a:pt x="595" y="17"/>
                  </a:lnTo>
                  <a:lnTo>
                    <a:pt x="606" y="22"/>
                  </a:lnTo>
                  <a:lnTo>
                    <a:pt x="618" y="27"/>
                  </a:lnTo>
                  <a:lnTo>
                    <a:pt x="628" y="35"/>
                  </a:lnTo>
                  <a:lnTo>
                    <a:pt x="635" y="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55" name="Freeform 35"/>
            <p:cNvSpPr>
              <a:spLocks/>
            </p:cNvSpPr>
            <p:nvPr/>
          </p:nvSpPr>
          <p:spPr bwMode="auto">
            <a:xfrm>
              <a:off x="1593" y="1051"/>
              <a:ext cx="232" cy="439"/>
            </a:xfrm>
            <a:custGeom>
              <a:avLst/>
              <a:gdLst>
                <a:gd name="T0" fmla="*/ 48 w 232"/>
                <a:gd name="T1" fmla="*/ 122 h 439"/>
                <a:gd name="T2" fmla="*/ 58 w 232"/>
                <a:gd name="T3" fmla="*/ 167 h 439"/>
                <a:gd name="T4" fmla="*/ 73 w 232"/>
                <a:gd name="T5" fmla="*/ 210 h 439"/>
                <a:gd name="T6" fmla="*/ 92 w 232"/>
                <a:gd name="T7" fmla="*/ 250 h 439"/>
                <a:gd name="T8" fmla="*/ 114 w 232"/>
                <a:gd name="T9" fmla="*/ 290 h 439"/>
                <a:gd name="T10" fmla="*/ 139 w 232"/>
                <a:gd name="T11" fmla="*/ 330 h 439"/>
                <a:gd name="T12" fmla="*/ 167 w 232"/>
                <a:gd name="T13" fmla="*/ 367 h 439"/>
                <a:gd name="T14" fmla="*/ 199 w 232"/>
                <a:gd name="T15" fmla="*/ 404 h 439"/>
                <a:gd name="T16" fmla="*/ 232 w 232"/>
                <a:gd name="T17" fmla="*/ 439 h 439"/>
                <a:gd name="T18" fmla="*/ 210 w 232"/>
                <a:gd name="T19" fmla="*/ 431 h 439"/>
                <a:gd name="T20" fmla="*/ 174 w 232"/>
                <a:gd name="T21" fmla="*/ 396 h 439"/>
                <a:gd name="T22" fmla="*/ 140 w 232"/>
                <a:gd name="T23" fmla="*/ 359 h 439"/>
                <a:gd name="T24" fmla="*/ 109 w 232"/>
                <a:gd name="T25" fmla="*/ 320 h 439"/>
                <a:gd name="T26" fmla="*/ 80 w 232"/>
                <a:gd name="T27" fmla="*/ 282 h 439"/>
                <a:gd name="T28" fmla="*/ 53 w 232"/>
                <a:gd name="T29" fmla="*/ 242 h 439"/>
                <a:gd name="T30" fmla="*/ 32 w 232"/>
                <a:gd name="T31" fmla="*/ 200 h 439"/>
                <a:gd name="T32" fmla="*/ 15 w 232"/>
                <a:gd name="T33" fmla="*/ 155 h 439"/>
                <a:gd name="T34" fmla="*/ 3 w 232"/>
                <a:gd name="T35" fmla="*/ 110 h 439"/>
                <a:gd name="T36" fmla="*/ 0 w 232"/>
                <a:gd name="T37" fmla="*/ 80 h 439"/>
                <a:gd name="T38" fmla="*/ 3 w 232"/>
                <a:gd name="T39" fmla="*/ 52 h 439"/>
                <a:gd name="T40" fmla="*/ 12 w 232"/>
                <a:gd name="T41" fmla="*/ 25 h 439"/>
                <a:gd name="T42" fmla="*/ 27 w 232"/>
                <a:gd name="T43" fmla="*/ 0 h 439"/>
                <a:gd name="T44" fmla="*/ 45 w 232"/>
                <a:gd name="T45" fmla="*/ 23 h 439"/>
                <a:gd name="T46" fmla="*/ 50 w 232"/>
                <a:gd name="T47" fmla="*/ 55 h 439"/>
                <a:gd name="T48" fmla="*/ 47 w 232"/>
                <a:gd name="T49" fmla="*/ 88 h 439"/>
                <a:gd name="T50" fmla="*/ 48 w 232"/>
                <a:gd name="T51" fmla="*/ 122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2" h="439">
                  <a:moveTo>
                    <a:pt x="48" y="122"/>
                  </a:moveTo>
                  <a:lnTo>
                    <a:pt x="58" y="167"/>
                  </a:lnTo>
                  <a:lnTo>
                    <a:pt x="73" y="210"/>
                  </a:lnTo>
                  <a:lnTo>
                    <a:pt x="92" y="250"/>
                  </a:lnTo>
                  <a:lnTo>
                    <a:pt x="114" y="290"/>
                  </a:lnTo>
                  <a:lnTo>
                    <a:pt x="139" y="330"/>
                  </a:lnTo>
                  <a:lnTo>
                    <a:pt x="167" y="367"/>
                  </a:lnTo>
                  <a:lnTo>
                    <a:pt x="199" y="404"/>
                  </a:lnTo>
                  <a:lnTo>
                    <a:pt x="232" y="439"/>
                  </a:lnTo>
                  <a:lnTo>
                    <a:pt x="210" y="431"/>
                  </a:lnTo>
                  <a:lnTo>
                    <a:pt x="174" y="396"/>
                  </a:lnTo>
                  <a:lnTo>
                    <a:pt x="140" y="359"/>
                  </a:lnTo>
                  <a:lnTo>
                    <a:pt x="109" y="320"/>
                  </a:lnTo>
                  <a:lnTo>
                    <a:pt x="80" y="282"/>
                  </a:lnTo>
                  <a:lnTo>
                    <a:pt x="53" y="242"/>
                  </a:lnTo>
                  <a:lnTo>
                    <a:pt x="32" y="200"/>
                  </a:lnTo>
                  <a:lnTo>
                    <a:pt x="15" y="155"/>
                  </a:lnTo>
                  <a:lnTo>
                    <a:pt x="3" y="110"/>
                  </a:lnTo>
                  <a:lnTo>
                    <a:pt x="0" y="80"/>
                  </a:lnTo>
                  <a:lnTo>
                    <a:pt x="3" y="52"/>
                  </a:lnTo>
                  <a:lnTo>
                    <a:pt x="12" y="25"/>
                  </a:lnTo>
                  <a:lnTo>
                    <a:pt x="27" y="0"/>
                  </a:lnTo>
                  <a:lnTo>
                    <a:pt x="45" y="23"/>
                  </a:lnTo>
                  <a:lnTo>
                    <a:pt x="50" y="55"/>
                  </a:lnTo>
                  <a:lnTo>
                    <a:pt x="47" y="88"/>
                  </a:lnTo>
                  <a:lnTo>
                    <a:pt x="48"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56" name="Freeform 36"/>
            <p:cNvSpPr>
              <a:spLocks/>
            </p:cNvSpPr>
            <p:nvPr/>
          </p:nvSpPr>
          <p:spPr bwMode="auto">
            <a:xfrm>
              <a:off x="1407" y="1188"/>
              <a:ext cx="54" cy="87"/>
            </a:xfrm>
            <a:custGeom>
              <a:avLst/>
              <a:gdLst>
                <a:gd name="T0" fmla="*/ 54 w 54"/>
                <a:gd name="T1" fmla="*/ 28 h 87"/>
                <a:gd name="T2" fmla="*/ 54 w 54"/>
                <a:gd name="T3" fmla="*/ 43 h 87"/>
                <a:gd name="T4" fmla="*/ 51 w 54"/>
                <a:gd name="T5" fmla="*/ 56 h 87"/>
                <a:gd name="T6" fmla="*/ 46 w 54"/>
                <a:gd name="T7" fmla="*/ 72 h 87"/>
                <a:gd name="T8" fmla="*/ 41 w 54"/>
                <a:gd name="T9" fmla="*/ 87 h 87"/>
                <a:gd name="T10" fmla="*/ 27 w 54"/>
                <a:gd name="T11" fmla="*/ 66 h 87"/>
                <a:gd name="T12" fmla="*/ 15 w 54"/>
                <a:gd name="T13" fmla="*/ 45 h 87"/>
                <a:gd name="T14" fmla="*/ 4 w 54"/>
                <a:gd name="T15" fmla="*/ 23 h 87"/>
                <a:gd name="T16" fmla="*/ 0 w 54"/>
                <a:gd name="T17" fmla="*/ 0 h 87"/>
                <a:gd name="T18" fmla="*/ 12 w 54"/>
                <a:gd name="T19" fmla="*/ 0 h 87"/>
                <a:gd name="T20" fmla="*/ 24 w 54"/>
                <a:gd name="T21" fmla="*/ 5 h 87"/>
                <a:gd name="T22" fmla="*/ 34 w 54"/>
                <a:gd name="T23" fmla="*/ 10 h 87"/>
                <a:gd name="T24" fmla="*/ 44 w 54"/>
                <a:gd name="T25" fmla="*/ 16 h 87"/>
                <a:gd name="T26" fmla="*/ 54 w 54"/>
                <a:gd name="T27" fmla="*/ 2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87">
                  <a:moveTo>
                    <a:pt x="54" y="28"/>
                  </a:moveTo>
                  <a:lnTo>
                    <a:pt x="54" y="43"/>
                  </a:lnTo>
                  <a:lnTo>
                    <a:pt x="51" y="56"/>
                  </a:lnTo>
                  <a:lnTo>
                    <a:pt x="46" y="72"/>
                  </a:lnTo>
                  <a:lnTo>
                    <a:pt x="41" y="87"/>
                  </a:lnTo>
                  <a:lnTo>
                    <a:pt x="27" y="66"/>
                  </a:lnTo>
                  <a:lnTo>
                    <a:pt x="15" y="45"/>
                  </a:lnTo>
                  <a:lnTo>
                    <a:pt x="4" y="23"/>
                  </a:lnTo>
                  <a:lnTo>
                    <a:pt x="0" y="0"/>
                  </a:lnTo>
                  <a:lnTo>
                    <a:pt x="12" y="0"/>
                  </a:lnTo>
                  <a:lnTo>
                    <a:pt x="24" y="5"/>
                  </a:lnTo>
                  <a:lnTo>
                    <a:pt x="34" y="10"/>
                  </a:lnTo>
                  <a:lnTo>
                    <a:pt x="44" y="16"/>
                  </a:lnTo>
                  <a:lnTo>
                    <a:pt x="54"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57" name="Freeform 37"/>
            <p:cNvSpPr>
              <a:spLocks/>
            </p:cNvSpPr>
            <p:nvPr/>
          </p:nvSpPr>
          <p:spPr bwMode="auto">
            <a:xfrm>
              <a:off x="829" y="1186"/>
              <a:ext cx="563" cy="342"/>
            </a:xfrm>
            <a:custGeom>
              <a:avLst/>
              <a:gdLst>
                <a:gd name="T0" fmla="*/ 508 w 563"/>
                <a:gd name="T1" fmla="*/ 25 h 342"/>
                <a:gd name="T2" fmla="*/ 471 w 563"/>
                <a:gd name="T3" fmla="*/ 22 h 342"/>
                <a:gd name="T4" fmla="*/ 433 w 563"/>
                <a:gd name="T5" fmla="*/ 20 h 342"/>
                <a:gd name="T6" fmla="*/ 396 w 563"/>
                <a:gd name="T7" fmla="*/ 25 h 342"/>
                <a:gd name="T8" fmla="*/ 371 w 563"/>
                <a:gd name="T9" fmla="*/ 35 h 342"/>
                <a:gd name="T10" fmla="*/ 356 w 563"/>
                <a:gd name="T11" fmla="*/ 43 h 342"/>
                <a:gd name="T12" fmla="*/ 341 w 563"/>
                <a:gd name="T13" fmla="*/ 52 h 342"/>
                <a:gd name="T14" fmla="*/ 326 w 563"/>
                <a:gd name="T15" fmla="*/ 60 h 342"/>
                <a:gd name="T16" fmla="*/ 324 w 563"/>
                <a:gd name="T17" fmla="*/ 65 h 342"/>
                <a:gd name="T18" fmla="*/ 339 w 563"/>
                <a:gd name="T19" fmla="*/ 63 h 342"/>
                <a:gd name="T20" fmla="*/ 355 w 563"/>
                <a:gd name="T21" fmla="*/ 60 h 342"/>
                <a:gd name="T22" fmla="*/ 370 w 563"/>
                <a:gd name="T23" fmla="*/ 57 h 342"/>
                <a:gd name="T24" fmla="*/ 403 w 563"/>
                <a:gd name="T25" fmla="*/ 57 h 342"/>
                <a:gd name="T26" fmla="*/ 451 w 563"/>
                <a:gd name="T27" fmla="*/ 62 h 342"/>
                <a:gd name="T28" fmla="*/ 497 w 563"/>
                <a:gd name="T29" fmla="*/ 75 h 342"/>
                <a:gd name="T30" fmla="*/ 542 w 563"/>
                <a:gd name="T31" fmla="*/ 92 h 342"/>
                <a:gd name="T32" fmla="*/ 535 w 563"/>
                <a:gd name="T33" fmla="*/ 104 h 342"/>
                <a:gd name="T34" fmla="*/ 483 w 563"/>
                <a:gd name="T35" fmla="*/ 95 h 342"/>
                <a:gd name="T36" fmla="*/ 431 w 563"/>
                <a:gd name="T37" fmla="*/ 85 h 342"/>
                <a:gd name="T38" fmla="*/ 380 w 563"/>
                <a:gd name="T39" fmla="*/ 84 h 342"/>
                <a:gd name="T40" fmla="*/ 321 w 563"/>
                <a:gd name="T41" fmla="*/ 100 h 342"/>
                <a:gd name="T42" fmla="*/ 266 w 563"/>
                <a:gd name="T43" fmla="*/ 137 h 342"/>
                <a:gd name="T44" fmla="*/ 219 w 563"/>
                <a:gd name="T45" fmla="*/ 189 h 342"/>
                <a:gd name="T46" fmla="*/ 182 w 563"/>
                <a:gd name="T47" fmla="*/ 246 h 342"/>
                <a:gd name="T48" fmla="*/ 194 w 563"/>
                <a:gd name="T49" fmla="*/ 282 h 342"/>
                <a:gd name="T50" fmla="*/ 249 w 563"/>
                <a:gd name="T51" fmla="*/ 286 h 342"/>
                <a:gd name="T52" fmla="*/ 304 w 563"/>
                <a:gd name="T53" fmla="*/ 276 h 342"/>
                <a:gd name="T54" fmla="*/ 356 w 563"/>
                <a:gd name="T55" fmla="*/ 257 h 342"/>
                <a:gd name="T56" fmla="*/ 381 w 563"/>
                <a:gd name="T57" fmla="*/ 249 h 342"/>
                <a:gd name="T58" fmla="*/ 341 w 563"/>
                <a:gd name="T59" fmla="*/ 289 h 342"/>
                <a:gd name="T60" fmla="*/ 298 w 563"/>
                <a:gd name="T61" fmla="*/ 322 h 342"/>
                <a:gd name="T62" fmla="*/ 249 w 563"/>
                <a:gd name="T63" fmla="*/ 342 h 342"/>
                <a:gd name="T64" fmla="*/ 194 w 563"/>
                <a:gd name="T65" fmla="*/ 332 h 342"/>
                <a:gd name="T66" fmla="*/ 116 w 563"/>
                <a:gd name="T67" fmla="*/ 312 h 342"/>
                <a:gd name="T68" fmla="*/ 82 w 563"/>
                <a:gd name="T69" fmla="*/ 317 h 342"/>
                <a:gd name="T70" fmla="*/ 49 w 563"/>
                <a:gd name="T71" fmla="*/ 317 h 342"/>
                <a:gd name="T72" fmla="*/ 15 w 563"/>
                <a:gd name="T73" fmla="*/ 314 h 342"/>
                <a:gd name="T74" fmla="*/ 67 w 563"/>
                <a:gd name="T75" fmla="*/ 257 h 342"/>
                <a:gd name="T76" fmla="*/ 54 w 563"/>
                <a:gd name="T77" fmla="*/ 256 h 342"/>
                <a:gd name="T78" fmla="*/ 40 w 563"/>
                <a:gd name="T79" fmla="*/ 256 h 342"/>
                <a:gd name="T80" fmla="*/ 27 w 563"/>
                <a:gd name="T81" fmla="*/ 254 h 342"/>
                <a:gd name="T82" fmla="*/ 15 w 563"/>
                <a:gd name="T83" fmla="*/ 249 h 342"/>
                <a:gd name="T84" fmla="*/ 42 w 563"/>
                <a:gd name="T85" fmla="*/ 237 h 342"/>
                <a:gd name="T86" fmla="*/ 70 w 563"/>
                <a:gd name="T87" fmla="*/ 224 h 342"/>
                <a:gd name="T88" fmla="*/ 97 w 563"/>
                <a:gd name="T89" fmla="*/ 210 h 342"/>
                <a:gd name="T90" fmla="*/ 119 w 563"/>
                <a:gd name="T91" fmla="*/ 189 h 342"/>
                <a:gd name="T92" fmla="*/ 94 w 563"/>
                <a:gd name="T93" fmla="*/ 185 h 342"/>
                <a:gd name="T94" fmla="*/ 70 w 563"/>
                <a:gd name="T95" fmla="*/ 179 h 342"/>
                <a:gd name="T96" fmla="*/ 117 w 563"/>
                <a:gd name="T97" fmla="*/ 155 h 342"/>
                <a:gd name="T98" fmla="*/ 162 w 563"/>
                <a:gd name="T99" fmla="*/ 130 h 342"/>
                <a:gd name="T100" fmla="*/ 207 w 563"/>
                <a:gd name="T101" fmla="*/ 102 h 342"/>
                <a:gd name="T102" fmla="*/ 248 w 563"/>
                <a:gd name="T103" fmla="*/ 67 h 342"/>
                <a:gd name="T104" fmla="*/ 274 w 563"/>
                <a:gd name="T105" fmla="*/ 43 h 342"/>
                <a:gd name="T106" fmla="*/ 308 w 563"/>
                <a:gd name="T107" fmla="*/ 25 h 342"/>
                <a:gd name="T108" fmla="*/ 341 w 563"/>
                <a:gd name="T109" fmla="*/ 12 h 342"/>
                <a:gd name="T110" fmla="*/ 380 w 563"/>
                <a:gd name="T111" fmla="*/ 3 h 342"/>
                <a:gd name="T112" fmla="*/ 416 w 563"/>
                <a:gd name="T113" fmla="*/ 0 h 342"/>
                <a:gd name="T114" fmla="*/ 455 w 563"/>
                <a:gd name="T115" fmla="*/ 3 h 342"/>
                <a:gd name="T116" fmla="*/ 492 w 563"/>
                <a:gd name="T117" fmla="*/ 12 h 342"/>
                <a:gd name="T118" fmla="*/ 527 w 563"/>
                <a:gd name="T119" fmla="*/ 25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63" h="342">
                  <a:moveTo>
                    <a:pt x="527" y="25"/>
                  </a:moveTo>
                  <a:lnTo>
                    <a:pt x="508" y="25"/>
                  </a:lnTo>
                  <a:lnTo>
                    <a:pt x="490" y="23"/>
                  </a:lnTo>
                  <a:lnTo>
                    <a:pt x="471" y="22"/>
                  </a:lnTo>
                  <a:lnTo>
                    <a:pt x="451" y="20"/>
                  </a:lnTo>
                  <a:lnTo>
                    <a:pt x="433" y="20"/>
                  </a:lnTo>
                  <a:lnTo>
                    <a:pt x="415" y="22"/>
                  </a:lnTo>
                  <a:lnTo>
                    <a:pt x="396" y="25"/>
                  </a:lnTo>
                  <a:lnTo>
                    <a:pt x="380" y="32"/>
                  </a:lnTo>
                  <a:lnTo>
                    <a:pt x="371" y="35"/>
                  </a:lnTo>
                  <a:lnTo>
                    <a:pt x="363" y="40"/>
                  </a:lnTo>
                  <a:lnTo>
                    <a:pt x="356" y="43"/>
                  </a:lnTo>
                  <a:lnTo>
                    <a:pt x="348" y="47"/>
                  </a:lnTo>
                  <a:lnTo>
                    <a:pt x="341" y="52"/>
                  </a:lnTo>
                  <a:lnTo>
                    <a:pt x="333" y="55"/>
                  </a:lnTo>
                  <a:lnTo>
                    <a:pt x="326" y="60"/>
                  </a:lnTo>
                  <a:lnTo>
                    <a:pt x="318" y="65"/>
                  </a:lnTo>
                  <a:lnTo>
                    <a:pt x="324" y="65"/>
                  </a:lnTo>
                  <a:lnTo>
                    <a:pt x="333" y="65"/>
                  </a:lnTo>
                  <a:lnTo>
                    <a:pt x="339" y="63"/>
                  </a:lnTo>
                  <a:lnTo>
                    <a:pt x="348" y="62"/>
                  </a:lnTo>
                  <a:lnTo>
                    <a:pt x="355" y="60"/>
                  </a:lnTo>
                  <a:lnTo>
                    <a:pt x="363" y="58"/>
                  </a:lnTo>
                  <a:lnTo>
                    <a:pt x="370" y="57"/>
                  </a:lnTo>
                  <a:lnTo>
                    <a:pt x="378" y="57"/>
                  </a:lnTo>
                  <a:lnTo>
                    <a:pt x="403" y="57"/>
                  </a:lnTo>
                  <a:lnTo>
                    <a:pt x="428" y="58"/>
                  </a:lnTo>
                  <a:lnTo>
                    <a:pt x="451" y="62"/>
                  </a:lnTo>
                  <a:lnTo>
                    <a:pt x="475" y="68"/>
                  </a:lnTo>
                  <a:lnTo>
                    <a:pt x="497" y="75"/>
                  </a:lnTo>
                  <a:lnTo>
                    <a:pt x="520" y="84"/>
                  </a:lnTo>
                  <a:lnTo>
                    <a:pt x="542" y="92"/>
                  </a:lnTo>
                  <a:lnTo>
                    <a:pt x="563" y="102"/>
                  </a:lnTo>
                  <a:lnTo>
                    <a:pt x="535" y="104"/>
                  </a:lnTo>
                  <a:lnTo>
                    <a:pt x="510" y="100"/>
                  </a:lnTo>
                  <a:lnTo>
                    <a:pt x="483" y="95"/>
                  </a:lnTo>
                  <a:lnTo>
                    <a:pt x="458" y="90"/>
                  </a:lnTo>
                  <a:lnTo>
                    <a:pt x="431" y="85"/>
                  </a:lnTo>
                  <a:lnTo>
                    <a:pt x="406" y="82"/>
                  </a:lnTo>
                  <a:lnTo>
                    <a:pt x="380" y="84"/>
                  </a:lnTo>
                  <a:lnTo>
                    <a:pt x="353" y="89"/>
                  </a:lnTo>
                  <a:lnTo>
                    <a:pt x="321" y="100"/>
                  </a:lnTo>
                  <a:lnTo>
                    <a:pt x="293" y="117"/>
                  </a:lnTo>
                  <a:lnTo>
                    <a:pt x="266" y="137"/>
                  </a:lnTo>
                  <a:lnTo>
                    <a:pt x="241" y="162"/>
                  </a:lnTo>
                  <a:lnTo>
                    <a:pt x="219" y="189"/>
                  </a:lnTo>
                  <a:lnTo>
                    <a:pt x="199" y="217"/>
                  </a:lnTo>
                  <a:lnTo>
                    <a:pt x="182" y="246"/>
                  </a:lnTo>
                  <a:lnTo>
                    <a:pt x="167" y="274"/>
                  </a:lnTo>
                  <a:lnTo>
                    <a:pt x="194" y="282"/>
                  </a:lnTo>
                  <a:lnTo>
                    <a:pt x="222" y="286"/>
                  </a:lnTo>
                  <a:lnTo>
                    <a:pt x="249" y="286"/>
                  </a:lnTo>
                  <a:lnTo>
                    <a:pt x="278" y="282"/>
                  </a:lnTo>
                  <a:lnTo>
                    <a:pt x="304" y="276"/>
                  </a:lnTo>
                  <a:lnTo>
                    <a:pt x="331" y="267"/>
                  </a:lnTo>
                  <a:lnTo>
                    <a:pt x="356" y="257"/>
                  </a:lnTo>
                  <a:lnTo>
                    <a:pt x="381" y="246"/>
                  </a:lnTo>
                  <a:lnTo>
                    <a:pt x="381" y="249"/>
                  </a:lnTo>
                  <a:lnTo>
                    <a:pt x="361" y="269"/>
                  </a:lnTo>
                  <a:lnTo>
                    <a:pt x="341" y="289"/>
                  </a:lnTo>
                  <a:lnTo>
                    <a:pt x="319" y="307"/>
                  </a:lnTo>
                  <a:lnTo>
                    <a:pt x="298" y="322"/>
                  </a:lnTo>
                  <a:lnTo>
                    <a:pt x="274" y="336"/>
                  </a:lnTo>
                  <a:lnTo>
                    <a:pt x="249" y="342"/>
                  </a:lnTo>
                  <a:lnTo>
                    <a:pt x="222" y="341"/>
                  </a:lnTo>
                  <a:lnTo>
                    <a:pt x="194" y="332"/>
                  </a:lnTo>
                  <a:lnTo>
                    <a:pt x="132" y="311"/>
                  </a:lnTo>
                  <a:lnTo>
                    <a:pt x="116" y="312"/>
                  </a:lnTo>
                  <a:lnTo>
                    <a:pt x="99" y="316"/>
                  </a:lnTo>
                  <a:lnTo>
                    <a:pt x="82" y="317"/>
                  </a:lnTo>
                  <a:lnTo>
                    <a:pt x="65" y="317"/>
                  </a:lnTo>
                  <a:lnTo>
                    <a:pt x="49" y="317"/>
                  </a:lnTo>
                  <a:lnTo>
                    <a:pt x="32" y="317"/>
                  </a:lnTo>
                  <a:lnTo>
                    <a:pt x="15" y="314"/>
                  </a:lnTo>
                  <a:lnTo>
                    <a:pt x="0" y="309"/>
                  </a:lnTo>
                  <a:lnTo>
                    <a:pt x="67" y="257"/>
                  </a:lnTo>
                  <a:lnTo>
                    <a:pt x="60" y="256"/>
                  </a:lnTo>
                  <a:lnTo>
                    <a:pt x="54" y="256"/>
                  </a:lnTo>
                  <a:lnTo>
                    <a:pt x="47" y="256"/>
                  </a:lnTo>
                  <a:lnTo>
                    <a:pt x="40" y="256"/>
                  </a:lnTo>
                  <a:lnTo>
                    <a:pt x="34" y="256"/>
                  </a:lnTo>
                  <a:lnTo>
                    <a:pt x="27" y="254"/>
                  </a:lnTo>
                  <a:lnTo>
                    <a:pt x="20" y="252"/>
                  </a:lnTo>
                  <a:lnTo>
                    <a:pt x="15" y="249"/>
                  </a:lnTo>
                  <a:lnTo>
                    <a:pt x="29" y="242"/>
                  </a:lnTo>
                  <a:lnTo>
                    <a:pt x="42" y="237"/>
                  </a:lnTo>
                  <a:lnTo>
                    <a:pt x="57" y="230"/>
                  </a:lnTo>
                  <a:lnTo>
                    <a:pt x="70" y="224"/>
                  </a:lnTo>
                  <a:lnTo>
                    <a:pt x="84" y="217"/>
                  </a:lnTo>
                  <a:lnTo>
                    <a:pt x="97" y="210"/>
                  </a:lnTo>
                  <a:lnTo>
                    <a:pt x="109" y="200"/>
                  </a:lnTo>
                  <a:lnTo>
                    <a:pt x="119" y="189"/>
                  </a:lnTo>
                  <a:lnTo>
                    <a:pt x="107" y="187"/>
                  </a:lnTo>
                  <a:lnTo>
                    <a:pt x="94" y="185"/>
                  </a:lnTo>
                  <a:lnTo>
                    <a:pt x="82" y="182"/>
                  </a:lnTo>
                  <a:lnTo>
                    <a:pt x="70" y="179"/>
                  </a:lnTo>
                  <a:lnTo>
                    <a:pt x="94" y="167"/>
                  </a:lnTo>
                  <a:lnTo>
                    <a:pt x="117" y="155"/>
                  </a:lnTo>
                  <a:lnTo>
                    <a:pt x="141" y="144"/>
                  </a:lnTo>
                  <a:lnTo>
                    <a:pt x="162" y="130"/>
                  </a:lnTo>
                  <a:lnTo>
                    <a:pt x="186" y="117"/>
                  </a:lnTo>
                  <a:lnTo>
                    <a:pt x="207" y="102"/>
                  </a:lnTo>
                  <a:lnTo>
                    <a:pt x="228" y="85"/>
                  </a:lnTo>
                  <a:lnTo>
                    <a:pt x="248" y="67"/>
                  </a:lnTo>
                  <a:lnTo>
                    <a:pt x="261" y="55"/>
                  </a:lnTo>
                  <a:lnTo>
                    <a:pt x="274" y="43"/>
                  </a:lnTo>
                  <a:lnTo>
                    <a:pt x="291" y="33"/>
                  </a:lnTo>
                  <a:lnTo>
                    <a:pt x="308" y="25"/>
                  </a:lnTo>
                  <a:lnTo>
                    <a:pt x="324" y="18"/>
                  </a:lnTo>
                  <a:lnTo>
                    <a:pt x="341" y="12"/>
                  </a:lnTo>
                  <a:lnTo>
                    <a:pt x="360" y="7"/>
                  </a:lnTo>
                  <a:lnTo>
                    <a:pt x="380" y="3"/>
                  </a:lnTo>
                  <a:lnTo>
                    <a:pt x="398" y="2"/>
                  </a:lnTo>
                  <a:lnTo>
                    <a:pt x="416" y="0"/>
                  </a:lnTo>
                  <a:lnTo>
                    <a:pt x="436" y="2"/>
                  </a:lnTo>
                  <a:lnTo>
                    <a:pt x="455" y="3"/>
                  </a:lnTo>
                  <a:lnTo>
                    <a:pt x="473" y="7"/>
                  </a:lnTo>
                  <a:lnTo>
                    <a:pt x="492" y="12"/>
                  </a:lnTo>
                  <a:lnTo>
                    <a:pt x="510" y="17"/>
                  </a:lnTo>
                  <a:lnTo>
                    <a:pt x="527"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58" name="Freeform 38"/>
            <p:cNvSpPr>
              <a:spLocks/>
            </p:cNvSpPr>
            <p:nvPr/>
          </p:nvSpPr>
          <p:spPr bwMode="auto">
            <a:xfrm>
              <a:off x="2255" y="1209"/>
              <a:ext cx="204" cy="782"/>
            </a:xfrm>
            <a:custGeom>
              <a:avLst/>
              <a:gdLst>
                <a:gd name="T0" fmla="*/ 58 w 204"/>
                <a:gd name="T1" fmla="*/ 114 h 782"/>
                <a:gd name="T2" fmla="*/ 88 w 204"/>
                <a:gd name="T3" fmla="*/ 157 h 782"/>
                <a:gd name="T4" fmla="*/ 118 w 204"/>
                <a:gd name="T5" fmla="*/ 199 h 782"/>
                <a:gd name="T6" fmla="*/ 148 w 204"/>
                <a:gd name="T7" fmla="*/ 244 h 782"/>
                <a:gd name="T8" fmla="*/ 175 w 204"/>
                <a:gd name="T9" fmla="*/ 289 h 782"/>
                <a:gd name="T10" fmla="*/ 193 w 204"/>
                <a:gd name="T11" fmla="*/ 336 h 782"/>
                <a:gd name="T12" fmla="*/ 204 w 204"/>
                <a:gd name="T13" fmla="*/ 386 h 782"/>
                <a:gd name="T14" fmla="*/ 202 w 204"/>
                <a:gd name="T15" fmla="*/ 438 h 782"/>
                <a:gd name="T16" fmla="*/ 183 w 204"/>
                <a:gd name="T17" fmla="*/ 491 h 782"/>
                <a:gd name="T18" fmla="*/ 170 w 204"/>
                <a:gd name="T19" fmla="*/ 516 h 782"/>
                <a:gd name="T20" fmla="*/ 157 w 204"/>
                <a:gd name="T21" fmla="*/ 540 h 782"/>
                <a:gd name="T22" fmla="*/ 142 w 204"/>
                <a:gd name="T23" fmla="*/ 563 h 782"/>
                <a:gd name="T24" fmla="*/ 128 w 204"/>
                <a:gd name="T25" fmla="*/ 588 h 782"/>
                <a:gd name="T26" fmla="*/ 115 w 204"/>
                <a:gd name="T27" fmla="*/ 613 h 782"/>
                <a:gd name="T28" fmla="*/ 103 w 204"/>
                <a:gd name="T29" fmla="*/ 638 h 782"/>
                <a:gd name="T30" fmla="*/ 95 w 204"/>
                <a:gd name="T31" fmla="*/ 665 h 782"/>
                <a:gd name="T32" fmla="*/ 92 w 204"/>
                <a:gd name="T33" fmla="*/ 693 h 782"/>
                <a:gd name="T34" fmla="*/ 90 w 204"/>
                <a:gd name="T35" fmla="*/ 715 h 782"/>
                <a:gd name="T36" fmla="*/ 88 w 204"/>
                <a:gd name="T37" fmla="*/ 739 h 782"/>
                <a:gd name="T38" fmla="*/ 90 w 204"/>
                <a:gd name="T39" fmla="*/ 760 h 782"/>
                <a:gd name="T40" fmla="*/ 93 w 204"/>
                <a:gd name="T41" fmla="*/ 782 h 782"/>
                <a:gd name="T42" fmla="*/ 80 w 204"/>
                <a:gd name="T43" fmla="*/ 765 h 782"/>
                <a:gd name="T44" fmla="*/ 75 w 204"/>
                <a:gd name="T45" fmla="*/ 747 h 782"/>
                <a:gd name="T46" fmla="*/ 73 w 204"/>
                <a:gd name="T47" fmla="*/ 725 h 782"/>
                <a:gd name="T48" fmla="*/ 73 w 204"/>
                <a:gd name="T49" fmla="*/ 702 h 782"/>
                <a:gd name="T50" fmla="*/ 77 w 204"/>
                <a:gd name="T51" fmla="*/ 662 h 782"/>
                <a:gd name="T52" fmla="*/ 82 w 204"/>
                <a:gd name="T53" fmla="*/ 623 h 782"/>
                <a:gd name="T54" fmla="*/ 88 w 204"/>
                <a:gd name="T55" fmla="*/ 585 h 782"/>
                <a:gd name="T56" fmla="*/ 95 w 204"/>
                <a:gd name="T57" fmla="*/ 548 h 782"/>
                <a:gd name="T58" fmla="*/ 103 w 204"/>
                <a:gd name="T59" fmla="*/ 510 h 782"/>
                <a:gd name="T60" fmla="*/ 112 w 204"/>
                <a:gd name="T61" fmla="*/ 473 h 782"/>
                <a:gd name="T62" fmla="*/ 120 w 204"/>
                <a:gd name="T63" fmla="*/ 436 h 782"/>
                <a:gd name="T64" fmla="*/ 128 w 204"/>
                <a:gd name="T65" fmla="*/ 400 h 782"/>
                <a:gd name="T66" fmla="*/ 132 w 204"/>
                <a:gd name="T67" fmla="*/ 359 h 782"/>
                <a:gd name="T68" fmla="*/ 128 w 204"/>
                <a:gd name="T69" fmla="*/ 321 h 782"/>
                <a:gd name="T70" fmla="*/ 117 w 204"/>
                <a:gd name="T71" fmla="*/ 286 h 782"/>
                <a:gd name="T72" fmla="*/ 102 w 204"/>
                <a:gd name="T73" fmla="*/ 251 h 782"/>
                <a:gd name="T74" fmla="*/ 83 w 204"/>
                <a:gd name="T75" fmla="*/ 217 h 782"/>
                <a:gd name="T76" fmla="*/ 65 w 204"/>
                <a:gd name="T77" fmla="*/ 184 h 782"/>
                <a:gd name="T78" fmla="*/ 46 w 204"/>
                <a:gd name="T79" fmla="*/ 151 h 782"/>
                <a:gd name="T80" fmla="*/ 31 w 204"/>
                <a:gd name="T81" fmla="*/ 117 h 782"/>
                <a:gd name="T82" fmla="*/ 21 w 204"/>
                <a:gd name="T83" fmla="*/ 89 h 782"/>
                <a:gd name="T84" fmla="*/ 13 w 204"/>
                <a:gd name="T85" fmla="*/ 59 h 782"/>
                <a:gd name="T86" fmla="*/ 5 w 204"/>
                <a:gd name="T87" fmla="*/ 29 h 782"/>
                <a:gd name="T88" fmla="*/ 0 w 204"/>
                <a:gd name="T89" fmla="*/ 0 h 782"/>
                <a:gd name="T90" fmla="*/ 8 w 204"/>
                <a:gd name="T91" fmla="*/ 14 h 782"/>
                <a:gd name="T92" fmla="*/ 16 w 204"/>
                <a:gd name="T93" fmla="*/ 27 h 782"/>
                <a:gd name="T94" fmla="*/ 23 w 204"/>
                <a:gd name="T95" fmla="*/ 42 h 782"/>
                <a:gd name="T96" fmla="*/ 30 w 204"/>
                <a:gd name="T97" fmla="*/ 57 h 782"/>
                <a:gd name="T98" fmla="*/ 36 w 204"/>
                <a:gd name="T99" fmla="*/ 71 h 782"/>
                <a:gd name="T100" fmla="*/ 43 w 204"/>
                <a:gd name="T101" fmla="*/ 86 h 782"/>
                <a:gd name="T102" fmla="*/ 50 w 204"/>
                <a:gd name="T103" fmla="*/ 101 h 782"/>
                <a:gd name="T104" fmla="*/ 58 w 204"/>
                <a:gd name="T105" fmla="*/ 114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4" h="782">
                  <a:moveTo>
                    <a:pt x="58" y="114"/>
                  </a:moveTo>
                  <a:lnTo>
                    <a:pt x="88" y="157"/>
                  </a:lnTo>
                  <a:lnTo>
                    <a:pt x="118" y="199"/>
                  </a:lnTo>
                  <a:lnTo>
                    <a:pt x="148" y="244"/>
                  </a:lnTo>
                  <a:lnTo>
                    <a:pt x="175" y="289"/>
                  </a:lnTo>
                  <a:lnTo>
                    <a:pt x="193" y="336"/>
                  </a:lnTo>
                  <a:lnTo>
                    <a:pt x="204" y="386"/>
                  </a:lnTo>
                  <a:lnTo>
                    <a:pt x="202" y="438"/>
                  </a:lnTo>
                  <a:lnTo>
                    <a:pt x="183" y="491"/>
                  </a:lnTo>
                  <a:lnTo>
                    <a:pt x="170" y="516"/>
                  </a:lnTo>
                  <a:lnTo>
                    <a:pt x="157" y="540"/>
                  </a:lnTo>
                  <a:lnTo>
                    <a:pt x="142" y="563"/>
                  </a:lnTo>
                  <a:lnTo>
                    <a:pt x="128" y="588"/>
                  </a:lnTo>
                  <a:lnTo>
                    <a:pt x="115" y="613"/>
                  </a:lnTo>
                  <a:lnTo>
                    <a:pt x="103" y="638"/>
                  </a:lnTo>
                  <a:lnTo>
                    <a:pt x="95" y="665"/>
                  </a:lnTo>
                  <a:lnTo>
                    <a:pt x="92" y="693"/>
                  </a:lnTo>
                  <a:lnTo>
                    <a:pt x="90" y="715"/>
                  </a:lnTo>
                  <a:lnTo>
                    <a:pt x="88" y="739"/>
                  </a:lnTo>
                  <a:lnTo>
                    <a:pt x="90" y="760"/>
                  </a:lnTo>
                  <a:lnTo>
                    <a:pt x="93" y="782"/>
                  </a:lnTo>
                  <a:lnTo>
                    <a:pt x="80" y="765"/>
                  </a:lnTo>
                  <a:lnTo>
                    <a:pt x="75" y="747"/>
                  </a:lnTo>
                  <a:lnTo>
                    <a:pt x="73" y="725"/>
                  </a:lnTo>
                  <a:lnTo>
                    <a:pt x="73" y="702"/>
                  </a:lnTo>
                  <a:lnTo>
                    <a:pt x="77" y="662"/>
                  </a:lnTo>
                  <a:lnTo>
                    <a:pt x="82" y="623"/>
                  </a:lnTo>
                  <a:lnTo>
                    <a:pt x="88" y="585"/>
                  </a:lnTo>
                  <a:lnTo>
                    <a:pt x="95" y="548"/>
                  </a:lnTo>
                  <a:lnTo>
                    <a:pt x="103" y="510"/>
                  </a:lnTo>
                  <a:lnTo>
                    <a:pt x="112" y="473"/>
                  </a:lnTo>
                  <a:lnTo>
                    <a:pt x="120" y="436"/>
                  </a:lnTo>
                  <a:lnTo>
                    <a:pt x="128" y="400"/>
                  </a:lnTo>
                  <a:lnTo>
                    <a:pt x="132" y="359"/>
                  </a:lnTo>
                  <a:lnTo>
                    <a:pt x="128" y="321"/>
                  </a:lnTo>
                  <a:lnTo>
                    <a:pt x="117" y="286"/>
                  </a:lnTo>
                  <a:lnTo>
                    <a:pt x="102" y="251"/>
                  </a:lnTo>
                  <a:lnTo>
                    <a:pt x="83" y="217"/>
                  </a:lnTo>
                  <a:lnTo>
                    <a:pt x="65" y="184"/>
                  </a:lnTo>
                  <a:lnTo>
                    <a:pt x="46" y="151"/>
                  </a:lnTo>
                  <a:lnTo>
                    <a:pt x="31" y="117"/>
                  </a:lnTo>
                  <a:lnTo>
                    <a:pt x="21" y="89"/>
                  </a:lnTo>
                  <a:lnTo>
                    <a:pt x="13" y="59"/>
                  </a:lnTo>
                  <a:lnTo>
                    <a:pt x="5" y="29"/>
                  </a:lnTo>
                  <a:lnTo>
                    <a:pt x="0" y="0"/>
                  </a:lnTo>
                  <a:lnTo>
                    <a:pt x="8" y="14"/>
                  </a:lnTo>
                  <a:lnTo>
                    <a:pt x="16" y="27"/>
                  </a:lnTo>
                  <a:lnTo>
                    <a:pt x="23" y="42"/>
                  </a:lnTo>
                  <a:lnTo>
                    <a:pt x="30" y="57"/>
                  </a:lnTo>
                  <a:lnTo>
                    <a:pt x="36" y="71"/>
                  </a:lnTo>
                  <a:lnTo>
                    <a:pt x="43" y="86"/>
                  </a:lnTo>
                  <a:lnTo>
                    <a:pt x="50" y="101"/>
                  </a:lnTo>
                  <a:lnTo>
                    <a:pt x="58" y="1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59" name="Freeform 39"/>
            <p:cNvSpPr>
              <a:spLocks/>
            </p:cNvSpPr>
            <p:nvPr/>
          </p:nvSpPr>
          <p:spPr bwMode="auto">
            <a:xfrm>
              <a:off x="1777" y="1505"/>
              <a:ext cx="103" cy="175"/>
            </a:xfrm>
            <a:custGeom>
              <a:avLst/>
              <a:gdLst>
                <a:gd name="T0" fmla="*/ 103 w 103"/>
                <a:gd name="T1" fmla="*/ 77 h 175"/>
                <a:gd name="T2" fmla="*/ 102 w 103"/>
                <a:gd name="T3" fmla="*/ 95 h 175"/>
                <a:gd name="T4" fmla="*/ 93 w 103"/>
                <a:gd name="T5" fmla="*/ 112 h 175"/>
                <a:gd name="T6" fmla="*/ 82 w 103"/>
                <a:gd name="T7" fmla="*/ 124 h 175"/>
                <a:gd name="T8" fmla="*/ 68 w 103"/>
                <a:gd name="T9" fmla="*/ 134 h 175"/>
                <a:gd name="T10" fmla="*/ 52 w 103"/>
                <a:gd name="T11" fmla="*/ 144 h 175"/>
                <a:gd name="T12" fmla="*/ 35 w 103"/>
                <a:gd name="T13" fmla="*/ 152 h 175"/>
                <a:gd name="T14" fmla="*/ 20 w 103"/>
                <a:gd name="T15" fmla="*/ 162 h 175"/>
                <a:gd name="T16" fmla="*/ 6 w 103"/>
                <a:gd name="T17" fmla="*/ 174 h 175"/>
                <a:gd name="T18" fmla="*/ 0 w 103"/>
                <a:gd name="T19" fmla="*/ 175 h 175"/>
                <a:gd name="T20" fmla="*/ 5 w 103"/>
                <a:gd name="T21" fmla="*/ 152 h 175"/>
                <a:gd name="T22" fmla="*/ 15 w 103"/>
                <a:gd name="T23" fmla="*/ 132 h 175"/>
                <a:gd name="T24" fmla="*/ 28 w 103"/>
                <a:gd name="T25" fmla="*/ 110 h 175"/>
                <a:gd name="T26" fmla="*/ 40 w 103"/>
                <a:gd name="T27" fmla="*/ 90 h 175"/>
                <a:gd name="T28" fmla="*/ 52 w 103"/>
                <a:gd name="T29" fmla="*/ 70 h 175"/>
                <a:gd name="T30" fmla="*/ 60 w 103"/>
                <a:gd name="T31" fmla="*/ 48 h 175"/>
                <a:gd name="T32" fmla="*/ 62 w 103"/>
                <a:gd name="T33" fmla="*/ 25 h 175"/>
                <a:gd name="T34" fmla="*/ 55 w 103"/>
                <a:gd name="T35" fmla="*/ 0 h 175"/>
                <a:gd name="T36" fmla="*/ 75 w 103"/>
                <a:gd name="T37" fmla="*/ 12 h 175"/>
                <a:gd name="T38" fmla="*/ 90 w 103"/>
                <a:gd name="T39" fmla="*/ 30 h 175"/>
                <a:gd name="T40" fmla="*/ 100 w 103"/>
                <a:gd name="T41" fmla="*/ 53 h 175"/>
                <a:gd name="T42" fmla="*/ 103 w 103"/>
                <a:gd name="T43" fmla="*/ 7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3" h="175">
                  <a:moveTo>
                    <a:pt x="103" y="77"/>
                  </a:moveTo>
                  <a:lnTo>
                    <a:pt x="102" y="95"/>
                  </a:lnTo>
                  <a:lnTo>
                    <a:pt x="93" y="112"/>
                  </a:lnTo>
                  <a:lnTo>
                    <a:pt x="82" y="124"/>
                  </a:lnTo>
                  <a:lnTo>
                    <a:pt x="68" y="134"/>
                  </a:lnTo>
                  <a:lnTo>
                    <a:pt x="52" y="144"/>
                  </a:lnTo>
                  <a:lnTo>
                    <a:pt x="35" y="152"/>
                  </a:lnTo>
                  <a:lnTo>
                    <a:pt x="20" y="162"/>
                  </a:lnTo>
                  <a:lnTo>
                    <a:pt x="6" y="174"/>
                  </a:lnTo>
                  <a:lnTo>
                    <a:pt x="0" y="175"/>
                  </a:lnTo>
                  <a:lnTo>
                    <a:pt x="5" y="152"/>
                  </a:lnTo>
                  <a:lnTo>
                    <a:pt x="15" y="132"/>
                  </a:lnTo>
                  <a:lnTo>
                    <a:pt x="28" y="110"/>
                  </a:lnTo>
                  <a:lnTo>
                    <a:pt x="40" y="90"/>
                  </a:lnTo>
                  <a:lnTo>
                    <a:pt x="52" y="70"/>
                  </a:lnTo>
                  <a:lnTo>
                    <a:pt x="60" y="48"/>
                  </a:lnTo>
                  <a:lnTo>
                    <a:pt x="62" y="25"/>
                  </a:lnTo>
                  <a:lnTo>
                    <a:pt x="55" y="0"/>
                  </a:lnTo>
                  <a:lnTo>
                    <a:pt x="75" y="12"/>
                  </a:lnTo>
                  <a:lnTo>
                    <a:pt x="90" y="30"/>
                  </a:lnTo>
                  <a:lnTo>
                    <a:pt x="100" y="53"/>
                  </a:lnTo>
                  <a:lnTo>
                    <a:pt x="103" y="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60" name="Freeform 40"/>
            <p:cNvSpPr>
              <a:spLocks/>
            </p:cNvSpPr>
            <p:nvPr/>
          </p:nvSpPr>
          <p:spPr bwMode="auto">
            <a:xfrm>
              <a:off x="1434" y="1580"/>
              <a:ext cx="117" cy="191"/>
            </a:xfrm>
            <a:custGeom>
              <a:avLst/>
              <a:gdLst>
                <a:gd name="T0" fmla="*/ 54 w 117"/>
                <a:gd name="T1" fmla="*/ 107 h 191"/>
                <a:gd name="T2" fmla="*/ 52 w 117"/>
                <a:gd name="T3" fmla="*/ 122 h 191"/>
                <a:gd name="T4" fmla="*/ 54 w 117"/>
                <a:gd name="T5" fmla="*/ 139 h 191"/>
                <a:gd name="T6" fmla="*/ 59 w 117"/>
                <a:gd name="T7" fmla="*/ 154 h 191"/>
                <a:gd name="T8" fmla="*/ 69 w 117"/>
                <a:gd name="T9" fmla="*/ 167 h 191"/>
                <a:gd name="T10" fmla="*/ 79 w 117"/>
                <a:gd name="T11" fmla="*/ 174 h 191"/>
                <a:gd name="T12" fmla="*/ 90 w 117"/>
                <a:gd name="T13" fmla="*/ 177 h 191"/>
                <a:gd name="T14" fmla="*/ 104 w 117"/>
                <a:gd name="T15" fmla="*/ 180 h 191"/>
                <a:gd name="T16" fmla="*/ 117 w 117"/>
                <a:gd name="T17" fmla="*/ 182 h 191"/>
                <a:gd name="T18" fmla="*/ 107 w 117"/>
                <a:gd name="T19" fmla="*/ 185 h 191"/>
                <a:gd name="T20" fmla="*/ 95 w 117"/>
                <a:gd name="T21" fmla="*/ 189 h 191"/>
                <a:gd name="T22" fmla="*/ 82 w 117"/>
                <a:gd name="T23" fmla="*/ 191 h 191"/>
                <a:gd name="T24" fmla="*/ 70 w 117"/>
                <a:gd name="T25" fmla="*/ 191 h 191"/>
                <a:gd name="T26" fmla="*/ 57 w 117"/>
                <a:gd name="T27" fmla="*/ 189 h 191"/>
                <a:gd name="T28" fmla="*/ 45 w 117"/>
                <a:gd name="T29" fmla="*/ 187 h 191"/>
                <a:gd name="T30" fmla="*/ 35 w 117"/>
                <a:gd name="T31" fmla="*/ 182 h 191"/>
                <a:gd name="T32" fmla="*/ 25 w 117"/>
                <a:gd name="T33" fmla="*/ 177 h 191"/>
                <a:gd name="T34" fmla="*/ 15 w 117"/>
                <a:gd name="T35" fmla="*/ 169 h 191"/>
                <a:gd name="T36" fmla="*/ 9 w 117"/>
                <a:gd name="T37" fmla="*/ 160 h 191"/>
                <a:gd name="T38" fmla="*/ 2 w 117"/>
                <a:gd name="T39" fmla="*/ 150 h 191"/>
                <a:gd name="T40" fmla="*/ 0 w 117"/>
                <a:gd name="T41" fmla="*/ 139 h 191"/>
                <a:gd name="T42" fmla="*/ 2 w 117"/>
                <a:gd name="T43" fmla="*/ 119 h 191"/>
                <a:gd name="T44" fmla="*/ 7 w 117"/>
                <a:gd name="T45" fmla="*/ 100 h 191"/>
                <a:gd name="T46" fmla="*/ 17 w 117"/>
                <a:gd name="T47" fmla="*/ 82 h 191"/>
                <a:gd name="T48" fmla="*/ 30 w 117"/>
                <a:gd name="T49" fmla="*/ 67 h 191"/>
                <a:gd name="T50" fmla="*/ 45 w 117"/>
                <a:gd name="T51" fmla="*/ 52 h 191"/>
                <a:gd name="T52" fmla="*/ 62 w 117"/>
                <a:gd name="T53" fmla="*/ 37 h 191"/>
                <a:gd name="T54" fmla="*/ 79 w 117"/>
                <a:gd name="T55" fmla="*/ 24 h 191"/>
                <a:gd name="T56" fmla="*/ 94 w 117"/>
                <a:gd name="T57" fmla="*/ 12 h 191"/>
                <a:gd name="T58" fmla="*/ 104 w 117"/>
                <a:gd name="T59" fmla="*/ 0 h 191"/>
                <a:gd name="T60" fmla="*/ 100 w 117"/>
                <a:gd name="T61" fmla="*/ 13 h 191"/>
                <a:gd name="T62" fmla="*/ 95 w 117"/>
                <a:gd name="T63" fmla="*/ 27 h 191"/>
                <a:gd name="T64" fmla="*/ 87 w 117"/>
                <a:gd name="T65" fmla="*/ 40 h 191"/>
                <a:gd name="T66" fmla="*/ 79 w 117"/>
                <a:gd name="T67" fmla="*/ 54 h 191"/>
                <a:gd name="T68" fmla="*/ 70 w 117"/>
                <a:gd name="T69" fmla="*/ 65 h 191"/>
                <a:gd name="T70" fmla="*/ 64 w 117"/>
                <a:gd name="T71" fmla="*/ 79 h 191"/>
                <a:gd name="T72" fmla="*/ 57 w 117"/>
                <a:gd name="T73" fmla="*/ 92 h 191"/>
                <a:gd name="T74" fmla="*/ 54 w 117"/>
                <a:gd name="T75" fmla="*/ 10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7" h="191">
                  <a:moveTo>
                    <a:pt x="54" y="107"/>
                  </a:moveTo>
                  <a:lnTo>
                    <a:pt x="52" y="122"/>
                  </a:lnTo>
                  <a:lnTo>
                    <a:pt x="54" y="139"/>
                  </a:lnTo>
                  <a:lnTo>
                    <a:pt x="59" y="154"/>
                  </a:lnTo>
                  <a:lnTo>
                    <a:pt x="69" y="167"/>
                  </a:lnTo>
                  <a:lnTo>
                    <a:pt x="79" y="174"/>
                  </a:lnTo>
                  <a:lnTo>
                    <a:pt x="90" y="177"/>
                  </a:lnTo>
                  <a:lnTo>
                    <a:pt x="104" y="180"/>
                  </a:lnTo>
                  <a:lnTo>
                    <a:pt x="117" y="182"/>
                  </a:lnTo>
                  <a:lnTo>
                    <a:pt x="107" y="185"/>
                  </a:lnTo>
                  <a:lnTo>
                    <a:pt x="95" y="189"/>
                  </a:lnTo>
                  <a:lnTo>
                    <a:pt x="82" y="191"/>
                  </a:lnTo>
                  <a:lnTo>
                    <a:pt x="70" y="191"/>
                  </a:lnTo>
                  <a:lnTo>
                    <a:pt x="57" y="189"/>
                  </a:lnTo>
                  <a:lnTo>
                    <a:pt x="45" y="187"/>
                  </a:lnTo>
                  <a:lnTo>
                    <a:pt x="35" y="182"/>
                  </a:lnTo>
                  <a:lnTo>
                    <a:pt x="25" y="177"/>
                  </a:lnTo>
                  <a:lnTo>
                    <a:pt x="15" y="169"/>
                  </a:lnTo>
                  <a:lnTo>
                    <a:pt x="9" y="160"/>
                  </a:lnTo>
                  <a:lnTo>
                    <a:pt x="2" y="150"/>
                  </a:lnTo>
                  <a:lnTo>
                    <a:pt x="0" y="139"/>
                  </a:lnTo>
                  <a:lnTo>
                    <a:pt x="2" y="119"/>
                  </a:lnTo>
                  <a:lnTo>
                    <a:pt x="7" y="100"/>
                  </a:lnTo>
                  <a:lnTo>
                    <a:pt x="17" y="82"/>
                  </a:lnTo>
                  <a:lnTo>
                    <a:pt x="30" y="67"/>
                  </a:lnTo>
                  <a:lnTo>
                    <a:pt x="45" y="52"/>
                  </a:lnTo>
                  <a:lnTo>
                    <a:pt x="62" y="37"/>
                  </a:lnTo>
                  <a:lnTo>
                    <a:pt x="79" y="24"/>
                  </a:lnTo>
                  <a:lnTo>
                    <a:pt x="94" y="12"/>
                  </a:lnTo>
                  <a:lnTo>
                    <a:pt x="104" y="0"/>
                  </a:lnTo>
                  <a:lnTo>
                    <a:pt x="100" y="13"/>
                  </a:lnTo>
                  <a:lnTo>
                    <a:pt x="95" y="27"/>
                  </a:lnTo>
                  <a:lnTo>
                    <a:pt x="87" y="40"/>
                  </a:lnTo>
                  <a:lnTo>
                    <a:pt x="79" y="54"/>
                  </a:lnTo>
                  <a:lnTo>
                    <a:pt x="70" y="65"/>
                  </a:lnTo>
                  <a:lnTo>
                    <a:pt x="64" y="79"/>
                  </a:lnTo>
                  <a:lnTo>
                    <a:pt x="57" y="92"/>
                  </a:lnTo>
                  <a:lnTo>
                    <a:pt x="54" y="1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61" name="Freeform 41"/>
            <p:cNvSpPr>
              <a:spLocks/>
            </p:cNvSpPr>
            <p:nvPr/>
          </p:nvSpPr>
          <p:spPr bwMode="auto">
            <a:xfrm>
              <a:off x="1581" y="1684"/>
              <a:ext cx="122" cy="45"/>
            </a:xfrm>
            <a:custGeom>
              <a:avLst/>
              <a:gdLst>
                <a:gd name="T0" fmla="*/ 122 w 122"/>
                <a:gd name="T1" fmla="*/ 11 h 45"/>
                <a:gd name="T2" fmla="*/ 109 w 122"/>
                <a:gd name="T3" fmla="*/ 10 h 45"/>
                <a:gd name="T4" fmla="*/ 99 w 122"/>
                <a:gd name="T5" fmla="*/ 13 h 45"/>
                <a:gd name="T6" fmla="*/ 89 w 122"/>
                <a:gd name="T7" fmla="*/ 18 h 45"/>
                <a:gd name="T8" fmla="*/ 79 w 122"/>
                <a:gd name="T9" fmla="*/ 25 h 45"/>
                <a:gd name="T10" fmla="*/ 70 w 122"/>
                <a:gd name="T11" fmla="*/ 33 h 45"/>
                <a:gd name="T12" fmla="*/ 60 w 122"/>
                <a:gd name="T13" fmla="*/ 40 h 45"/>
                <a:gd name="T14" fmla="*/ 49 w 122"/>
                <a:gd name="T15" fmla="*/ 43 h 45"/>
                <a:gd name="T16" fmla="*/ 37 w 122"/>
                <a:gd name="T17" fmla="*/ 45 h 45"/>
                <a:gd name="T18" fmla="*/ 27 w 122"/>
                <a:gd name="T19" fmla="*/ 43 h 45"/>
                <a:gd name="T20" fmla="*/ 19 w 122"/>
                <a:gd name="T21" fmla="*/ 41 h 45"/>
                <a:gd name="T22" fmla="*/ 9 w 122"/>
                <a:gd name="T23" fmla="*/ 38 h 45"/>
                <a:gd name="T24" fmla="*/ 0 w 122"/>
                <a:gd name="T25" fmla="*/ 36 h 45"/>
                <a:gd name="T26" fmla="*/ 10 w 122"/>
                <a:gd name="T27" fmla="*/ 25 h 45"/>
                <a:gd name="T28" fmla="*/ 24 w 122"/>
                <a:gd name="T29" fmla="*/ 16 h 45"/>
                <a:gd name="T30" fmla="*/ 35 w 122"/>
                <a:gd name="T31" fmla="*/ 10 h 45"/>
                <a:gd name="T32" fmla="*/ 50 w 122"/>
                <a:gd name="T33" fmla="*/ 5 h 45"/>
                <a:gd name="T34" fmla="*/ 64 w 122"/>
                <a:gd name="T35" fmla="*/ 1 h 45"/>
                <a:gd name="T36" fmla="*/ 79 w 122"/>
                <a:gd name="T37" fmla="*/ 0 h 45"/>
                <a:gd name="T38" fmla="*/ 94 w 122"/>
                <a:gd name="T39" fmla="*/ 0 h 45"/>
                <a:gd name="T40" fmla="*/ 109 w 122"/>
                <a:gd name="T41" fmla="*/ 0 h 45"/>
                <a:gd name="T42" fmla="*/ 112 w 122"/>
                <a:gd name="T43" fmla="*/ 1 h 45"/>
                <a:gd name="T44" fmla="*/ 116 w 122"/>
                <a:gd name="T45" fmla="*/ 5 h 45"/>
                <a:gd name="T46" fmla="*/ 119 w 122"/>
                <a:gd name="T47" fmla="*/ 8 h 45"/>
                <a:gd name="T48" fmla="*/ 122 w 122"/>
                <a:gd name="T49" fmla="*/ 1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2" h="45">
                  <a:moveTo>
                    <a:pt x="122" y="11"/>
                  </a:moveTo>
                  <a:lnTo>
                    <a:pt x="109" y="10"/>
                  </a:lnTo>
                  <a:lnTo>
                    <a:pt x="99" y="13"/>
                  </a:lnTo>
                  <a:lnTo>
                    <a:pt x="89" y="18"/>
                  </a:lnTo>
                  <a:lnTo>
                    <a:pt x="79" y="25"/>
                  </a:lnTo>
                  <a:lnTo>
                    <a:pt x="70" y="33"/>
                  </a:lnTo>
                  <a:lnTo>
                    <a:pt x="60" y="40"/>
                  </a:lnTo>
                  <a:lnTo>
                    <a:pt x="49" y="43"/>
                  </a:lnTo>
                  <a:lnTo>
                    <a:pt x="37" y="45"/>
                  </a:lnTo>
                  <a:lnTo>
                    <a:pt x="27" y="43"/>
                  </a:lnTo>
                  <a:lnTo>
                    <a:pt x="19" y="41"/>
                  </a:lnTo>
                  <a:lnTo>
                    <a:pt x="9" y="38"/>
                  </a:lnTo>
                  <a:lnTo>
                    <a:pt x="0" y="36"/>
                  </a:lnTo>
                  <a:lnTo>
                    <a:pt x="10" y="25"/>
                  </a:lnTo>
                  <a:lnTo>
                    <a:pt x="24" y="16"/>
                  </a:lnTo>
                  <a:lnTo>
                    <a:pt x="35" y="10"/>
                  </a:lnTo>
                  <a:lnTo>
                    <a:pt x="50" y="5"/>
                  </a:lnTo>
                  <a:lnTo>
                    <a:pt x="64" y="1"/>
                  </a:lnTo>
                  <a:lnTo>
                    <a:pt x="79" y="0"/>
                  </a:lnTo>
                  <a:lnTo>
                    <a:pt x="94" y="0"/>
                  </a:lnTo>
                  <a:lnTo>
                    <a:pt x="109" y="0"/>
                  </a:lnTo>
                  <a:lnTo>
                    <a:pt x="112" y="1"/>
                  </a:lnTo>
                  <a:lnTo>
                    <a:pt x="116" y="5"/>
                  </a:lnTo>
                  <a:lnTo>
                    <a:pt x="119" y="8"/>
                  </a:lnTo>
                  <a:lnTo>
                    <a:pt x="122"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62" name="Freeform 42"/>
            <p:cNvSpPr>
              <a:spLocks/>
            </p:cNvSpPr>
            <p:nvPr/>
          </p:nvSpPr>
          <p:spPr bwMode="auto">
            <a:xfrm>
              <a:off x="1499" y="1745"/>
              <a:ext cx="580" cy="511"/>
            </a:xfrm>
            <a:custGeom>
              <a:avLst/>
              <a:gdLst>
                <a:gd name="T0" fmla="*/ 537 w 580"/>
                <a:gd name="T1" fmla="*/ 52 h 511"/>
                <a:gd name="T2" fmla="*/ 550 w 580"/>
                <a:gd name="T3" fmla="*/ 124 h 511"/>
                <a:gd name="T4" fmla="*/ 537 w 580"/>
                <a:gd name="T5" fmla="*/ 172 h 511"/>
                <a:gd name="T6" fmla="*/ 525 w 580"/>
                <a:gd name="T7" fmla="*/ 201 h 511"/>
                <a:gd name="T8" fmla="*/ 540 w 580"/>
                <a:gd name="T9" fmla="*/ 229 h 511"/>
                <a:gd name="T10" fmla="*/ 560 w 580"/>
                <a:gd name="T11" fmla="*/ 261 h 511"/>
                <a:gd name="T12" fmla="*/ 575 w 580"/>
                <a:gd name="T13" fmla="*/ 294 h 511"/>
                <a:gd name="T14" fmla="*/ 580 w 580"/>
                <a:gd name="T15" fmla="*/ 331 h 511"/>
                <a:gd name="T16" fmla="*/ 570 w 580"/>
                <a:gd name="T17" fmla="*/ 375 h 511"/>
                <a:gd name="T18" fmla="*/ 545 w 580"/>
                <a:gd name="T19" fmla="*/ 420 h 511"/>
                <a:gd name="T20" fmla="*/ 508 w 580"/>
                <a:gd name="T21" fmla="*/ 456 h 511"/>
                <a:gd name="T22" fmla="*/ 465 w 580"/>
                <a:gd name="T23" fmla="*/ 485 h 511"/>
                <a:gd name="T24" fmla="*/ 420 w 580"/>
                <a:gd name="T25" fmla="*/ 500 h 511"/>
                <a:gd name="T26" fmla="*/ 370 w 580"/>
                <a:gd name="T27" fmla="*/ 508 h 511"/>
                <a:gd name="T28" fmla="*/ 320 w 580"/>
                <a:gd name="T29" fmla="*/ 511 h 511"/>
                <a:gd name="T30" fmla="*/ 269 w 580"/>
                <a:gd name="T31" fmla="*/ 508 h 511"/>
                <a:gd name="T32" fmla="*/ 219 w 580"/>
                <a:gd name="T33" fmla="*/ 501 h 511"/>
                <a:gd name="T34" fmla="*/ 171 w 580"/>
                <a:gd name="T35" fmla="*/ 491 h 511"/>
                <a:gd name="T36" fmla="*/ 124 w 580"/>
                <a:gd name="T37" fmla="*/ 478 h 511"/>
                <a:gd name="T38" fmla="*/ 77 w 580"/>
                <a:gd name="T39" fmla="*/ 461 h 511"/>
                <a:gd name="T40" fmla="*/ 49 w 580"/>
                <a:gd name="T41" fmla="*/ 450 h 511"/>
                <a:gd name="T42" fmla="*/ 34 w 580"/>
                <a:gd name="T43" fmla="*/ 440 h 511"/>
                <a:gd name="T44" fmla="*/ 20 w 580"/>
                <a:gd name="T45" fmla="*/ 426 h 511"/>
                <a:gd name="T46" fmla="*/ 7 w 580"/>
                <a:gd name="T47" fmla="*/ 413 h 511"/>
                <a:gd name="T48" fmla="*/ 10 w 580"/>
                <a:gd name="T49" fmla="*/ 391 h 511"/>
                <a:gd name="T50" fmla="*/ 34 w 580"/>
                <a:gd name="T51" fmla="*/ 363 h 511"/>
                <a:gd name="T52" fmla="*/ 59 w 580"/>
                <a:gd name="T53" fmla="*/ 334 h 511"/>
                <a:gd name="T54" fmla="*/ 84 w 580"/>
                <a:gd name="T55" fmla="*/ 306 h 511"/>
                <a:gd name="T56" fmla="*/ 112 w 580"/>
                <a:gd name="T57" fmla="*/ 261 h 511"/>
                <a:gd name="T58" fmla="*/ 147 w 580"/>
                <a:gd name="T59" fmla="*/ 196 h 511"/>
                <a:gd name="T60" fmla="*/ 187 w 580"/>
                <a:gd name="T61" fmla="*/ 134 h 511"/>
                <a:gd name="T62" fmla="*/ 243 w 580"/>
                <a:gd name="T63" fmla="*/ 96 h 511"/>
                <a:gd name="T64" fmla="*/ 311 w 580"/>
                <a:gd name="T65" fmla="*/ 84 h 511"/>
                <a:gd name="T66" fmla="*/ 371 w 580"/>
                <a:gd name="T67" fmla="*/ 49 h 511"/>
                <a:gd name="T68" fmla="*/ 425 w 580"/>
                <a:gd name="T69" fmla="*/ 10 h 511"/>
                <a:gd name="T70" fmla="*/ 482 w 580"/>
                <a:gd name="T71" fmla="*/ 4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80" h="511">
                  <a:moveTo>
                    <a:pt x="515" y="24"/>
                  </a:moveTo>
                  <a:lnTo>
                    <a:pt x="537" y="52"/>
                  </a:lnTo>
                  <a:lnTo>
                    <a:pt x="548" y="86"/>
                  </a:lnTo>
                  <a:lnTo>
                    <a:pt x="550" y="124"/>
                  </a:lnTo>
                  <a:lnTo>
                    <a:pt x="543" y="159"/>
                  </a:lnTo>
                  <a:lnTo>
                    <a:pt x="537" y="172"/>
                  </a:lnTo>
                  <a:lnTo>
                    <a:pt x="528" y="186"/>
                  </a:lnTo>
                  <a:lnTo>
                    <a:pt x="525" y="201"/>
                  </a:lnTo>
                  <a:lnTo>
                    <a:pt x="528" y="214"/>
                  </a:lnTo>
                  <a:lnTo>
                    <a:pt x="540" y="229"/>
                  </a:lnTo>
                  <a:lnTo>
                    <a:pt x="550" y="244"/>
                  </a:lnTo>
                  <a:lnTo>
                    <a:pt x="560" y="261"/>
                  </a:lnTo>
                  <a:lnTo>
                    <a:pt x="568" y="278"/>
                  </a:lnTo>
                  <a:lnTo>
                    <a:pt x="575" y="294"/>
                  </a:lnTo>
                  <a:lnTo>
                    <a:pt x="579" y="313"/>
                  </a:lnTo>
                  <a:lnTo>
                    <a:pt x="580" y="331"/>
                  </a:lnTo>
                  <a:lnTo>
                    <a:pt x="579" y="351"/>
                  </a:lnTo>
                  <a:lnTo>
                    <a:pt x="570" y="375"/>
                  </a:lnTo>
                  <a:lnTo>
                    <a:pt x="560" y="398"/>
                  </a:lnTo>
                  <a:lnTo>
                    <a:pt x="545" y="420"/>
                  </a:lnTo>
                  <a:lnTo>
                    <a:pt x="528" y="440"/>
                  </a:lnTo>
                  <a:lnTo>
                    <a:pt x="508" y="456"/>
                  </a:lnTo>
                  <a:lnTo>
                    <a:pt x="488" y="471"/>
                  </a:lnTo>
                  <a:lnTo>
                    <a:pt x="465" y="485"/>
                  </a:lnTo>
                  <a:lnTo>
                    <a:pt x="443" y="493"/>
                  </a:lnTo>
                  <a:lnTo>
                    <a:pt x="420" y="500"/>
                  </a:lnTo>
                  <a:lnTo>
                    <a:pt x="395" y="505"/>
                  </a:lnTo>
                  <a:lnTo>
                    <a:pt x="370" y="508"/>
                  </a:lnTo>
                  <a:lnTo>
                    <a:pt x="345" y="510"/>
                  </a:lnTo>
                  <a:lnTo>
                    <a:pt x="320" y="511"/>
                  </a:lnTo>
                  <a:lnTo>
                    <a:pt x="294" y="510"/>
                  </a:lnTo>
                  <a:lnTo>
                    <a:pt x="269" y="508"/>
                  </a:lnTo>
                  <a:lnTo>
                    <a:pt x="244" y="505"/>
                  </a:lnTo>
                  <a:lnTo>
                    <a:pt x="219" y="501"/>
                  </a:lnTo>
                  <a:lnTo>
                    <a:pt x="196" y="496"/>
                  </a:lnTo>
                  <a:lnTo>
                    <a:pt x="171" y="491"/>
                  </a:lnTo>
                  <a:lnTo>
                    <a:pt x="147" y="485"/>
                  </a:lnTo>
                  <a:lnTo>
                    <a:pt x="124" y="478"/>
                  </a:lnTo>
                  <a:lnTo>
                    <a:pt x="101" y="470"/>
                  </a:lnTo>
                  <a:lnTo>
                    <a:pt x="77" y="461"/>
                  </a:lnTo>
                  <a:lnTo>
                    <a:pt x="55" y="453"/>
                  </a:lnTo>
                  <a:lnTo>
                    <a:pt x="49" y="450"/>
                  </a:lnTo>
                  <a:lnTo>
                    <a:pt x="40" y="445"/>
                  </a:lnTo>
                  <a:lnTo>
                    <a:pt x="34" y="440"/>
                  </a:lnTo>
                  <a:lnTo>
                    <a:pt x="27" y="433"/>
                  </a:lnTo>
                  <a:lnTo>
                    <a:pt x="20" y="426"/>
                  </a:lnTo>
                  <a:lnTo>
                    <a:pt x="14" y="420"/>
                  </a:lnTo>
                  <a:lnTo>
                    <a:pt x="7" y="413"/>
                  </a:lnTo>
                  <a:lnTo>
                    <a:pt x="0" y="406"/>
                  </a:lnTo>
                  <a:lnTo>
                    <a:pt x="10" y="391"/>
                  </a:lnTo>
                  <a:lnTo>
                    <a:pt x="20" y="376"/>
                  </a:lnTo>
                  <a:lnTo>
                    <a:pt x="34" y="363"/>
                  </a:lnTo>
                  <a:lnTo>
                    <a:pt x="45" y="348"/>
                  </a:lnTo>
                  <a:lnTo>
                    <a:pt x="59" y="334"/>
                  </a:lnTo>
                  <a:lnTo>
                    <a:pt x="71" y="319"/>
                  </a:lnTo>
                  <a:lnTo>
                    <a:pt x="84" y="306"/>
                  </a:lnTo>
                  <a:lnTo>
                    <a:pt x="94" y="291"/>
                  </a:lnTo>
                  <a:lnTo>
                    <a:pt x="112" y="261"/>
                  </a:lnTo>
                  <a:lnTo>
                    <a:pt x="129" y="229"/>
                  </a:lnTo>
                  <a:lnTo>
                    <a:pt x="147" y="196"/>
                  </a:lnTo>
                  <a:lnTo>
                    <a:pt x="166" y="162"/>
                  </a:lnTo>
                  <a:lnTo>
                    <a:pt x="187" y="134"/>
                  </a:lnTo>
                  <a:lnTo>
                    <a:pt x="213" y="111"/>
                  </a:lnTo>
                  <a:lnTo>
                    <a:pt x="243" y="96"/>
                  </a:lnTo>
                  <a:lnTo>
                    <a:pt x="278" y="91"/>
                  </a:lnTo>
                  <a:lnTo>
                    <a:pt x="311" y="84"/>
                  </a:lnTo>
                  <a:lnTo>
                    <a:pt x="343" y="69"/>
                  </a:lnTo>
                  <a:lnTo>
                    <a:pt x="371" y="49"/>
                  </a:lnTo>
                  <a:lnTo>
                    <a:pt x="398" y="27"/>
                  </a:lnTo>
                  <a:lnTo>
                    <a:pt x="425" y="10"/>
                  </a:lnTo>
                  <a:lnTo>
                    <a:pt x="452" y="0"/>
                  </a:lnTo>
                  <a:lnTo>
                    <a:pt x="482" y="4"/>
                  </a:lnTo>
                  <a:lnTo>
                    <a:pt x="515"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63" name="Freeform 43"/>
            <p:cNvSpPr>
              <a:spLocks/>
            </p:cNvSpPr>
            <p:nvPr/>
          </p:nvSpPr>
          <p:spPr bwMode="auto">
            <a:xfrm>
              <a:off x="1548" y="1774"/>
              <a:ext cx="436" cy="361"/>
            </a:xfrm>
            <a:custGeom>
              <a:avLst/>
              <a:gdLst>
                <a:gd name="T0" fmla="*/ 434 w 436"/>
                <a:gd name="T1" fmla="*/ 13 h 361"/>
                <a:gd name="T2" fmla="*/ 436 w 436"/>
                <a:gd name="T3" fmla="*/ 33 h 361"/>
                <a:gd name="T4" fmla="*/ 434 w 436"/>
                <a:gd name="T5" fmla="*/ 52 h 361"/>
                <a:gd name="T6" fmla="*/ 429 w 436"/>
                <a:gd name="T7" fmla="*/ 68 h 361"/>
                <a:gd name="T8" fmla="*/ 419 w 436"/>
                <a:gd name="T9" fmla="*/ 82 h 361"/>
                <a:gd name="T10" fmla="*/ 392 w 436"/>
                <a:gd name="T11" fmla="*/ 103 h 361"/>
                <a:gd name="T12" fmla="*/ 366 w 436"/>
                <a:gd name="T13" fmla="*/ 120 h 361"/>
                <a:gd name="T14" fmla="*/ 336 w 436"/>
                <a:gd name="T15" fmla="*/ 137 h 361"/>
                <a:gd name="T16" fmla="*/ 307 w 436"/>
                <a:gd name="T17" fmla="*/ 150 h 361"/>
                <a:gd name="T18" fmla="*/ 276 w 436"/>
                <a:gd name="T19" fmla="*/ 162 h 361"/>
                <a:gd name="T20" fmla="*/ 245 w 436"/>
                <a:gd name="T21" fmla="*/ 172 h 361"/>
                <a:gd name="T22" fmla="*/ 212 w 436"/>
                <a:gd name="T23" fmla="*/ 182 h 361"/>
                <a:gd name="T24" fmla="*/ 180 w 436"/>
                <a:gd name="T25" fmla="*/ 190 h 361"/>
                <a:gd name="T26" fmla="*/ 162 w 436"/>
                <a:gd name="T27" fmla="*/ 197 h 361"/>
                <a:gd name="T28" fmla="*/ 147 w 436"/>
                <a:gd name="T29" fmla="*/ 209 h 361"/>
                <a:gd name="T30" fmla="*/ 135 w 436"/>
                <a:gd name="T31" fmla="*/ 222 h 361"/>
                <a:gd name="T32" fmla="*/ 123 w 436"/>
                <a:gd name="T33" fmla="*/ 237 h 361"/>
                <a:gd name="T34" fmla="*/ 113 w 436"/>
                <a:gd name="T35" fmla="*/ 254 h 361"/>
                <a:gd name="T36" fmla="*/ 103 w 436"/>
                <a:gd name="T37" fmla="*/ 270 h 361"/>
                <a:gd name="T38" fmla="*/ 92 w 436"/>
                <a:gd name="T39" fmla="*/ 285 h 361"/>
                <a:gd name="T40" fmla="*/ 78 w 436"/>
                <a:gd name="T41" fmla="*/ 300 h 361"/>
                <a:gd name="T42" fmla="*/ 68 w 436"/>
                <a:gd name="T43" fmla="*/ 310 h 361"/>
                <a:gd name="T44" fmla="*/ 60 w 436"/>
                <a:gd name="T45" fmla="*/ 319 h 361"/>
                <a:gd name="T46" fmla="*/ 50 w 436"/>
                <a:gd name="T47" fmla="*/ 329 h 361"/>
                <a:gd name="T48" fmla="*/ 42 w 436"/>
                <a:gd name="T49" fmla="*/ 337 h 361"/>
                <a:gd name="T50" fmla="*/ 32 w 436"/>
                <a:gd name="T51" fmla="*/ 344 h 361"/>
                <a:gd name="T52" fmla="*/ 22 w 436"/>
                <a:gd name="T53" fmla="*/ 351 h 361"/>
                <a:gd name="T54" fmla="*/ 11 w 436"/>
                <a:gd name="T55" fmla="*/ 357 h 361"/>
                <a:gd name="T56" fmla="*/ 0 w 436"/>
                <a:gd name="T57" fmla="*/ 361 h 361"/>
                <a:gd name="T58" fmla="*/ 8 w 436"/>
                <a:gd name="T59" fmla="*/ 346 h 361"/>
                <a:gd name="T60" fmla="*/ 18 w 436"/>
                <a:gd name="T61" fmla="*/ 330 h 361"/>
                <a:gd name="T62" fmla="*/ 28 w 436"/>
                <a:gd name="T63" fmla="*/ 317 h 361"/>
                <a:gd name="T64" fmla="*/ 38 w 436"/>
                <a:gd name="T65" fmla="*/ 304 h 361"/>
                <a:gd name="T66" fmla="*/ 50 w 436"/>
                <a:gd name="T67" fmla="*/ 289 h 361"/>
                <a:gd name="T68" fmla="*/ 60 w 436"/>
                <a:gd name="T69" fmla="*/ 275 h 361"/>
                <a:gd name="T70" fmla="*/ 70 w 436"/>
                <a:gd name="T71" fmla="*/ 262 h 361"/>
                <a:gd name="T72" fmla="*/ 80 w 436"/>
                <a:gd name="T73" fmla="*/ 247 h 361"/>
                <a:gd name="T74" fmla="*/ 93 w 436"/>
                <a:gd name="T75" fmla="*/ 222 h 361"/>
                <a:gd name="T76" fmla="*/ 108 w 436"/>
                <a:gd name="T77" fmla="*/ 195 h 361"/>
                <a:gd name="T78" fmla="*/ 123 w 436"/>
                <a:gd name="T79" fmla="*/ 169 h 361"/>
                <a:gd name="T80" fmla="*/ 142 w 436"/>
                <a:gd name="T81" fmla="*/ 143 h 361"/>
                <a:gd name="T82" fmla="*/ 162 w 436"/>
                <a:gd name="T83" fmla="*/ 120 h 361"/>
                <a:gd name="T84" fmla="*/ 185 w 436"/>
                <a:gd name="T85" fmla="*/ 102 h 361"/>
                <a:gd name="T86" fmla="*/ 212 w 436"/>
                <a:gd name="T87" fmla="*/ 90 h 361"/>
                <a:gd name="T88" fmla="*/ 244 w 436"/>
                <a:gd name="T89" fmla="*/ 85 h 361"/>
                <a:gd name="T90" fmla="*/ 254 w 436"/>
                <a:gd name="T91" fmla="*/ 85 h 361"/>
                <a:gd name="T92" fmla="*/ 264 w 436"/>
                <a:gd name="T93" fmla="*/ 85 h 361"/>
                <a:gd name="T94" fmla="*/ 274 w 436"/>
                <a:gd name="T95" fmla="*/ 85 h 361"/>
                <a:gd name="T96" fmla="*/ 286 w 436"/>
                <a:gd name="T97" fmla="*/ 83 h 361"/>
                <a:gd name="T98" fmla="*/ 294 w 436"/>
                <a:gd name="T99" fmla="*/ 82 h 361"/>
                <a:gd name="T100" fmla="*/ 304 w 436"/>
                <a:gd name="T101" fmla="*/ 78 h 361"/>
                <a:gd name="T102" fmla="*/ 312 w 436"/>
                <a:gd name="T103" fmla="*/ 75 h 361"/>
                <a:gd name="T104" fmla="*/ 321 w 436"/>
                <a:gd name="T105" fmla="*/ 68 h 361"/>
                <a:gd name="T106" fmla="*/ 332 w 436"/>
                <a:gd name="T107" fmla="*/ 57 h 361"/>
                <a:gd name="T108" fmla="*/ 342 w 436"/>
                <a:gd name="T109" fmla="*/ 45 h 361"/>
                <a:gd name="T110" fmla="*/ 354 w 436"/>
                <a:gd name="T111" fmla="*/ 32 h 361"/>
                <a:gd name="T112" fmla="*/ 366 w 436"/>
                <a:gd name="T113" fmla="*/ 20 h 361"/>
                <a:gd name="T114" fmla="*/ 377 w 436"/>
                <a:gd name="T115" fmla="*/ 10 h 361"/>
                <a:gd name="T116" fmla="*/ 391 w 436"/>
                <a:gd name="T117" fmla="*/ 3 h 361"/>
                <a:gd name="T118" fmla="*/ 406 w 436"/>
                <a:gd name="T119" fmla="*/ 0 h 361"/>
                <a:gd name="T120" fmla="*/ 423 w 436"/>
                <a:gd name="T121" fmla="*/ 2 h 361"/>
                <a:gd name="T122" fmla="*/ 434 w 436"/>
                <a:gd name="T123" fmla="*/ 13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36" h="361">
                  <a:moveTo>
                    <a:pt x="434" y="13"/>
                  </a:moveTo>
                  <a:lnTo>
                    <a:pt x="436" y="33"/>
                  </a:lnTo>
                  <a:lnTo>
                    <a:pt x="434" y="52"/>
                  </a:lnTo>
                  <a:lnTo>
                    <a:pt x="429" y="68"/>
                  </a:lnTo>
                  <a:lnTo>
                    <a:pt x="419" y="82"/>
                  </a:lnTo>
                  <a:lnTo>
                    <a:pt x="392" y="103"/>
                  </a:lnTo>
                  <a:lnTo>
                    <a:pt x="366" y="120"/>
                  </a:lnTo>
                  <a:lnTo>
                    <a:pt x="336" y="137"/>
                  </a:lnTo>
                  <a:lnTo>
                    <a:pt x="307" y="150"/>
                  </a:lnTo>
                  <a:lnTo>
                    <a:pt x="276" y="162"/>
                  </a:lnTo>
                  <a:lnTo>
                    <a:pt x="245" y="172"/>
                  </a:lnTo>
                  <a:lnTo>
                    <a:pt x="212" y="182"/>
                  </a:lnTo>
                  <a:lnTo>
                    <a:pt x="180" y="190"/>
                  </a:lnTo>
                  <a:lnTo>
                    <a:pt x="162" y="197"/>
                  </a:lnTo>
                  <a:lnTo>
                    <a:pt x="147" y="209"/>
                  </a:lnTo>
                  <a:lnTo>
                    <a:pt x="135" y="222"/>
                  </a:lnTo>
                  <a:lnTo>
                    <a:pt x="123" y="237"/>
                  </a:lnTo>
                  <a:lnTo>
                    <a:pt x="113" y="254"/>
                  </a:lnTo>
                  <a:lnTo>
                    <a:pt x="103" y="270"/>
                  </a:lnTo>
                  <a:lnTo>
                    <a:pt x="92" y="285"/>
                  </a:lnTo>
                  <a:lnTo>
                    <a:pt x="78" y="300"/>
                  </a:lnTo>
                  <a:lnTo>
                    <a:pt x="68" y="310"/>
                  </a:lnTo>
                  <a:lnTo>
                    <a:pt x="60" y="319"/>
                  </a:lnTo>
                  <a:lnTo>
                    <a:pt x="50" y="329"/>
                  </a:lnTo>
                  <a:lnTo>
                    <a:pt x="42" y="337"/>
                  </a:lnTo>
                  <a:lnTo>
                    <a:pt x="32" y="344"/>
                  </a:lnTo>
                  <a:lnTo>
                    <a:pt x="22" y="351"/>
                  </a:lnTo>
                  <a:lnTo>
                    <a:pt x="11" y="357"/>
                  </a:lnTo>
                  <a:lnTo>
                    <a:pt x="0" y="361"/>
                  </a:lnTo>
                  <a:lnTo>
                    <a:pt x="8" y="346"/>
                  </a:lnTo>
                  <a:lnTo>
                    <a:pt x="18" y="330"/>
                  </a:lnTo>
                  <a:lnTo>
                    <a:pt x="28" y="317"/>
                  </a:lnTo>
                  <a:lnTo>
                    <a:pt x="38" y="304"/>
                  </a:lnTo>
                  <a:lnTo>
                    <a:pt x="50" y="289"/>
                  </a:lnTo>
                  <a:lnTo>
                    <a:pt x="60" y="275"/>
                  </a:lnTo>
                  <a:lnTo>
                    <a:pt x="70" y="262"/>
                  </a:lnTo>
                  <a:lnTo>
                    <a:pt x="80" y="247"/>
                  </a:lnTo>
                  <a:lnTo>
                    <a:pt x="93" y="222"/>
                  </a:lnTo>
                  <a:lnTo>
                    <a:pt x="108" y="195"/>
                  </a:lnTo>
                  <a:lnTo>
                    <a:pt x="123" y="169"/>
                  </a:lnTo>
                  <a:lnTo>
                    <a:pt x="142" y="143"/>
                  </a:lnTo>
                  <a:lnTo>
                    <a:pt x="162" y="120"/>
                  </a:lnTo>
                  <a:lnTo>
                    <a:pt x="185" y="102"/>
                  </a:lnTo>
                  <a:lnTo>
                    <a:pt x="212" y="90"/>
                  </a:lnTo>
                  <a:lnTo>
                    <a:pt x="244" y="85"/>
                  </a:lnTo>
                  <a:lnTo>
                    <a:pt x="254" y="85"/>
                  </a:lnTo>
                  <a:lnTo>
                    <a:pt x="264" y="85"/>
                  </a:lnTo>
                  <a:lnTo>
                    <a:pt x="274" y="85"/>
                  </a:lnTo>
                  <a:lnTo>
                    <a:pt x="286" y="83"/>
                  </a:lnTo>
                  <a:lnTo>
                    <a:pt x="294" y="82"/>
                  </a:lnTo>
                  <a:lnTo>
                    <a:pt x="304" y="78"/>
                  </a:lnTo>
                  <a:lnTo>
                    <a:pt x="312" y="75"/>
                  </a:lnTo>
                  <a:lnTo>
                    <a:pt x="321" y="68"/>
                  </a:lnTo>
                  <a:lnTo>
                    <a:pt x="332" y="57"/>
                  </a:lnTo>
                  <a:lnTo>
                    <a:pt x="342" y="45"/>
                  </a:lnTo>
                  <a:lnTo>
                    <a:pt x="354" y="32"/>
                  </a:lnTo>
                  <a:lnTo>
                    <a:pt x="366" y="20"/>
                  </a:lnTo>
                  <a:lnTo>
                    <a:pt x="377" y="10"/>
                  </a:lnTo>
                  <a:lnTo>
                    <a:pt x="391" y="3"/>
                  </a:lnTo>
                  <a:lnTo>
                    <a:pt x="406" y="0"/>
                  </a:lnTo>
                  <a:lnTo>
                    <a:pt x="423" y="2"/>
                  </a:lnTo>
                  <a:lnTo>
                    <a:pt x="434" y="1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64" name="Freeform 44"/>
            <p:cNvSpPr>
              <a:spLocks/>
            </p:cNvSpPr>
            <p:nvPr/>
          </p:nvSpPr>
          <p:spPr bwMode="auto">
            <a:xfrm>
              <a:off x="844" y="1822"/>
              <a:ext cx="393" cy="204"/>
            </a:xfrm>
            <a:custGeom>
              <a:avLst/>
              <a:gdLst>
                <a:gd name="T0" fmla="*/ 82 w 393"/>
                <a:gd name="T1" fmla="*/ 29 h 204"/>
                <a:gd name="T2" fmla="*/ 102 w 393"/>
                <a:gd name="T3" fmla="*/ 32 h 204"/>
                <a:gd name="T4" fmla="*/ 121 w 393"/>
                <a:gd name="T5" fmla="*/ 34 h 204"/>
                <a:gd name="T6" fmla="*/ 141 w 393"/>
                <a:gd name="T7" fmla="*/ 37 h 204"/>
                <a:gd name="T8" fmla="*/ 161 w 393"/>
                <a:gd name="T9" fmla="*/ 40 h 204"/>
                <a:gd name="T10" fmla="*/ 179 w 393"/>
                <a:gd name="T11" fmla="*/ 44 h 204"/>
                <a:gd name="T12" fmla="*/ 199 w 393"/>
                <a:gd name="T13" fmla="*/ 49 h 204"/>
                <a:gd name="T14" fmla="*/ 218 w 393"/>
                <a:gd name="T15" fmla="*/ 54 h 204"/>
                <a:gd name="T16" fmla="*/ 236 w 393"/>
                <a:gd name="T17" fmla="*/ 59 h 204"/>
                <a:gd name="T18" fmla="*/ 253 w 393"/>
                <a:gd name="T19" fmla="*/ 67 h 204"/>
                <a:gd name="T20" fmla="*/ 271 w 393"/>
                <a:gd name="T21" fmla="*/ 75 h 204"/>
                <a:gd name="T22" fmla="*/ 286 w 393"/>
                <a:gd name="T23" fmla="*/ 84 h 204"/>
                <a:gd name="T24" fmla="*/ 301 w 393"/>
                <a:gd name="T25" fmla="*/ 95 h 204"/>
                <a:gd name="T26" fmla="*/ 316 w 393"/>
                <a:gd name="T27" fmla="*/ 109 h 204"/>
                <a:gd name="T28" fmla="*/ 329 w 393"/>
                <a:gd name="T29" fmla="*/ 124 h 204"/>
                <a:gd name="T30" fmla="*/ 341 w 393"/>
                <a:gd name="T31" fmla="*/ 141 h 204"/>
                <a:gd name="T32" fmla="*/ 353 w 393"/>
                <a:gd name="T33" fmla="*/ 159 h 204"/>
                <a:gd name="T34" fmla="*/ 361 w 393"/>
                <a:gd name="T35" fmla="*/ 171 h 204"/>
                <a:gd name="T36" fmla="*/ 371 w 393"/>
                <a:gd name="T37" fmla="*/ 184 h 204"/>
                <a:gd name="T38" fmla="*/ 383 w 393"/>
                <a:gd name="T39" fmla="*/ 194 h 204"/>
                <a:gd name="T40" fmla="*/ 393 w 393"/>
                <a:gd name="T41" fmla="*/ 204 h 204"/>
                <a:gd name="T42" fmla="*/ 383 w 393"/>
                <a:gd name="T43" fmla="*/ 201 h 204"/>
                <a:gd name="T44" fmla="*/ 373 w 393"/>
                <a:gd name="T45" fmla="*/ 194 h 204"/>
                <a:gd name="T46" fmla="*/ 365 w 393"/>
                <a:gd name="T47" fmla="*/ 187 h 204"/>
                <a:gd name="T48" fmla="*/ 356 w 393"/>
                <a:gd name="T49" fmla="*/ 179 h 204"/>
                <a:gd name="T50" fmla="*/ 348 w 393"/>
                <a:gd name="T51" fmla="*/ 171 h 204"/>
                <a:gd name="T52" fmla="*/ 340 w 393"/>
                <a:gd name="T53" fmla="*/ 162 h 204"/>
                <a:gd name="T54" fmla="*/ 331 w 393"/>
                <a:gd name="T55" fmla="*/ 156 h 204"/>
                <a:gd name="T56" fmla="*/ 321 w 393"/>
                <a:gd name="T57" fmla="*/ 149 h 204"/>
                <a:gd name="T58" fmla="*/ 294 w 393"/>
                <a:gd name="T59" fmla="*/ 137 h 204"/>
                <a:gd name="T60" fmla="*/ 266 w 393"/>
                <a:gd name="T61" fmla="*/ 127 h 204"/>
                <a:gd name="T62" fmla="*/ 236 w 393"/>
                <a:gd name="T63" fmla="*/ 121 h 204"/>
                <a:gd name="T64" fmla="*/ 207 w 393"/>
                <a:gd name="T65" fmla="*/ 114 h 204"/>
                <a:gd name="T66" fmla="*/ 177 w 393"/>
                <a:gd name="T67" fmla="*/ 107 h 204"/>
                <a:gd name="T68" fmla="*/ 149 w 393"/>
                <a:gd name="T69" fmla="*/ 97 h 204"/>
                <a:gd name="T70" fmla="*/ 122 w 393"/>
                <a:gd name="T71" fmla="*/ 87 h 204"/>
                <a:gd name="T72" fmla="*/ 96 w 393"/>
                <a:gd name="T73" fmla="*/ 72 h 204"/>
                <a:gd name="T74" fmla="*/ 84 w 393"/>
                <a:gd name="T75" fmla="*/ 64 h 204"/>
                <a:gd name="T76" fmla="*/ 70 w 393"/>
                <a:gd name="T77" fmla="*/ 55 h 204"/>
                <a:gd name="T78" fmla="*/ 59 w 393"/>
                <a:gd name="T79" fmla="*/ 45 h 204"/>
                <a:gd name="T80" fmla="*/ 47 w 393"/>
                <a:gd name="T81" fmla="*/ 37 h 204"/>
                <a:gd name="T82" fmla="*/ 35 w 393"/>
                <a:gd name="T83" fmla="*/ 27 h 204"/>
                <a:gd name="T84" fmla="*/ 24 w 393"/>
                <a:gd name="T85" fmla="*/ 19 h 204"/>
                <a:gd name="T86" fmla="*/ 12 w 393"/>
                <a:gd name="T87" fmla="*/ 9 h 204"/>
                <a:gd name="T88" fmla="*/ 0 w 393"/>
                <a:gd name="T89" fmla="*/ 0 h 204"/>
                <a:gd name="T90" fmla="*/ 12 w 393"/>
                <a:gd name="T91" fmla="*/ 2 h 204"/>
                <a:gd name="T92" fmla="*/ 22 w 393"/>
                <a:gd name="T93" fmla="*/ 5 h 204"/>
                <a:gd name="T94" fmla="*/ 32 w 393"/>
                <a:gd name="T95" fmla="*/ 9 h 204"/>
                <a:gd name="T96" fmla="*/ 42 w 393"/>
                <a:gd name="T97" fmla="*/ 14 h 204"/>
                <a:gd name="T98" fmla="*/ 52 w 393"/>
                <a:gd name="T99" fmla="*/ 19 h 204"/>
                <a:gd name="T100" fmla="*/ 62 w 393"/>
                <a:gd name="T101" fmla="*/ 24 h 204"/>
                <a:gd name="T102" fmla="*/ 72 w 393"/>
                <a:gd name="T103" fmla="*/ 27 h 204"/>
                <a:gd name="T104" fmla="*/ 82 w 393"/>
                <a:gd name="T105" fmla="*/ 29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93" h="204">
                  <a:moveTo>
                    <a:pt x="82" y="29"/>
                  </a:moveTo>
                  <a:lnTo>
                    <a:pt x="102" y="32"/>
                  </a:lnTo>
                  <a:lnTo>
                    <a:pt x="121" y="34"/>
                  </a:lnTo>
                  <a:lnTo>
                    <a:pt x="141" y="37"/>
                  </a:lnTo>
                  <a:lnTo>
                    <a:pt x="161" y="40"/>
                  </a:lnTo>
                  <a:lnTo>
                    <a:pt x="179" y="44"/>
                  </a:lnTo>
                  <a:lnTo>
                    <a:pt x="199" y="49"/>
                  </a:lnTo>
                  <a:lnTo>
                    <a:pt x="218" y="54"/>
                  </a:lnTo>
                  <a:lnTo>
                    <a:pt x="236" y="59"/>
                  </a:lnTo>
                  <a:lnTo>
                    <a:pt x="253" y="67"/>
                  </a:lnTo>
                  <a:lnTo>
                    <a:pt x="271" y="75"/>
                  </a:lnTo>
                  <a:lnTo>
                    <a:pt x="286" y="84"/>
                  </a:lnTo>
                  <a:lnTo>
                    <a:pt x="301" y="95"/>
                  </a:lnTo>
                  <a:lnTo>
                    <a:pt x="316" y="109"/>
                  </a:lnTo>
                  <a:lnTo>
                    <a:pt x="329" y="124"/>
                  </a:lnTo>
                  <a:lnTo>
                    <a:pt x="341" y="141"/>
                  </a:lnTo>
                  <a:lnTo>
                    <a:pt x="353" y="159"/>
                  </a:lnTo>
                  <a:lnTo>
                    <a:pt x="361" y="171"/>
                  </a:lnTo>
                  <a:lnTo>
                    <a:pt x="371" y="184"/>
                  </a:lnTo>
                  <a:lnTo>
                    <a:pt x="383" y="194"/>
                  </a:lnTo>
                  <a:lnTo>
                    <a:pt x="393" y="204"/>
                  </a:lnTo>
                  <a:lnTo>
                    <a:pt x="383" y="201"/>
                  </a:lnTo>
                  <a:lnTo>
                    <a:pt x="373" y="194"/>
                  </a:lnTo>
                  <a:lnTo>
                    <a:pt x="365" y="187"/>
                  </a:lnTo>
                  <a:lnTo>
                    <a:pt x="356" y="179"/>
                  </a:lnTo>
                  <a:lnTo>
                    <a:pt x="348" y="171"/>
                  </a:lnTo>
                  <a:lnTo>
                    <a:pt x="340" y="162"/>
                  </a:lnTo>
                  <a:lnTo>
                    <a:pt x="331" y="156"/>
                  </a:lnTo>
                  <a:lnTo>
                    <a:pt x="321" y="149"/>
                  </a:lnTo>
                  <a:lnTo>
                    <a:pt x="294" y="137"/>
                  </a:lnTo>
                  <a:lnTo>
                    <a:pt x="266" y="127"/>
                  </a:lnTo>
                  <a:lnTo>
                    <a:pt x="236" y="121"/>
                  </a:lnTo>
                  <a:lnTo>
                    <a:pt x="207" y="114"/>
                  </a:lnTo>
                  <a:lnTo>
                    <a:pt x="177" y="107"/>
                  </a:lnTo>
                  <a:lnTo>
                    <a:pt x="149" y="97"/>
                  </a:lnTo>
                  <a:lnTo>
                    <a:pt x="122" y="87"/>
                  </a:lnTo>
                  <a:lnTo>
                    <a:pt x="96" y="72"/>
                  </a:lnTo>
                  <a:lnTo>
                    <a:pt x="84" y="64"/>
                  </a:lnTo>
                  <a:lnTo>
                    <a:pt x="70" y="55"/>
                  </a:lnTo>
                  <a:lnTo>
                    <a:pt x="59" y="45"/>
                  </a:lnTo>
                  <a:lnTo>
                    <a:pt x="47" y="37"/>
                  </a:lnTo>
                  <a:lnTo>
                    <a:pt x="35" y="27"/>
                  </a:lnTo>
                  <a:lnTo>
                    <a:pt x="24" y="19"/>
                  </a:lnTo>
                  <a:lnTo>
                    <a:pt x="12" y="9"/>
                  </a:lnTo>
                  <a:lnTo>
                    <a:pt x="0" y="0"/>
                  </a:lnTo>
                  <a:lnTo>
                    <a:pt x="12" y="2"/>
                  </a:lnTo>
                  <a:lnTo>
                    <a:pt x="22" y="5"/>
                  </a:lnTo>
                  <a:lnTo>
                    <a:pt x="32" y="9"/>
                  </a:lnTo>
                  <a:lnTo>
                    <a:pt x="42" y="14"/>
                  </a:lnTo>
                  <a:lnTo>
                    <a:pt x="52" y="19"/>
                  </a:lnTo>
                  <a:lnTo>
                    <a:pt x="62" y="24"/>
                  </a:lnTo>
                  <a:lnTo>
                    <a:pt x="72" y="27"/>
                  </a:lnTo>
                  <a:lnTo>
                    <a:pt x="82"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65" name="Freeform 45"/>
            <p:cNvSpPr>
              <a:spLocks/>
            </p:cNvSpPr>
            <p:nvPr/>
          </p:nvSpPr>
          <p:spPr bwMode="auto">
            <a:xfrm>
              <a:off x="1641" y="1887"/>
              <a:ext cx="336" cy="197"/>
            </a:xfrm>
            <a:custGeom>
              <a:avLst/>
              <a:gdLst>
                <a:gd name="T0" fmla="*/ 325 w 336"/>
                <a:gd name="T1" fmla="*/ 66 h 197"/>
                <a:gd name="T2" fmla="*/ 308 w 336"/>
                <a:gd name="T3" fmla="*/ 74 h 197"/>
                <a:gd name="T4" fmla="*/ 289 w 336"/>
                <a:gd name="T5" fmla="*/ 84 h 197"/>
                <a:gd name="T6" fmla="*/ 273 w 336"/>
                <a:gd name="T7" fmla="*/ 94 h 197"/>
                <a:gd name="T8" fmla="*/ 256 w 336"/>
                <a:gd name="T9" fmla="*/ 102 h 197"/>
                <a:gd name="T10" fmla="*/ 238 w 336"/>
                <a:gd name="T11" fmla="*/ 112 h 197"/>
                <a:gd name="T12" fmla="*/ 221 w 336"/>
                <a:gd name="T13" fmla="*/ 121 h 197"/>
                <a:gd name="T14" fmla="*/ 204 w 336"/>
                <a:gd name="T15" fmla="*/ 129 h 197"/>
                <a:gd name="T16" fmla="*/ 186 w 336"/>
                <a:gd name="T17" fmla="*/ 137 h 197"/>
                <a:gd name="T18" fmla="*/ 167 w 336"/>
                <a:gd name="T19" fmla="*/ 146 h 197"/>
                <a:gd name="T20" fmla="*/ 151 w 336"/>
                <a:gd name="T21" fmla="*/ 154 h 197"/>
                <a:gd name="T22" fmla="*/ 132 w 336"/>
                <a:gd name="T23" fmla="*/ 161 h 197"/>
                <a:gd name="T24" fmla="*/ 114 w 336"/>
                <a:gd name="T25" fmla="*/ 167 h 197"/>
                <a:gd name="T26" fmla="*/ 96 w 336"/>
                <a:gd name="T27" fmla="*/ 172 h 197"/>
                <a:gd name="T28" fmla="*/ 76 w 336"/>
                <a:gd name="T29" fmla="*/ 179 h 197"/>
                <a:gd name="T30" fmla="*/ 57 w 336"/>
                <a:gd name="T31" fmla="*/ 182 h 197"/>
                <a:gd name="T32" fmla="*/ 37 w 336"/>
                <a:gd name="T33" fmla="*/ 186 h 197"/>
                <a:gd name="T34" fmla="*/ 0 w 336"/>
                <a:gd name="T35" fmla="*/ 197 h 197"/>
                <a:gd name="T36" fmla="*/ 14 w 336"/>
                <a:gd name="T37" fmla="*/ 182 h 197"/>
                <a:gd name="T38" fmla="*/ 27 w 336"/>
                <a:gd name="T39" fmla="*/ 167 h 197"/>
                <a:gd name="T40" fmla="*/ 39 w 336"/>
                <a:gd name="T41" fmla="*/ 151 h 197"/>
                <a:gd name="T42" fmla="*/ 52 w 336"/>
                <a:gd name="T43" fmla="*/ 134 h 197"/>
                <a:gd name="T44" fmla="*/ 64 w 336"/>
                <a:gd name="T45" fmla="*/ 119 h 197"/>
                <a:gd name="T46" fmla="*/ 79 w 336"/>
                <a:gd name="T47" fmla="*/ 106 h 197"/>
                <a:gd name="T48" fmla="*/ 94 w 336"/>
                <a:gd name="T49" fmla="*/ 94 h 197"/>
                <a:gd name="T50" fmla="*/ 112 w 336"/>
                <a:gd name="T51" fmla="*/ 87 h 197"/>
                <a:gd name="T52" fmla="*/ 141 w 336"/>
                <a:gd name="T53" fmla="*/ 79 h 197"/>
                <a:gd name="T54" fmla="*/ 169 w 336"/>
                <a:gd name="T55" fmla="*/ 72 h 197"/>
                <a:gd name="T56" fmla="*/ 198 w 336"/>
                <a:gd name="T57" fmla="*/ 66 h 197"/>
                <a:gd name="T58" fmla="*/ 226 w 336"/>
                <a:gd name="T59" fmla="*/ 56 h 197"/>
                <a:gd name="T60" fmla="*/ 253 w 336"/>
                <a:gd name="T61" fmla="*/ 47 h 197"/>
                <a:gd name="T62" fmla="*/ 278 w 336"/>
                <a:gd name="T63" fmla="*/ 34 h 197"/>
                <a:gd name="T64" fmla="*/ 303 w 336"/>
                <a:gd name="T65" fmla="*/ 19 h 197"/>
                <a:gd name="T66" fmla="*/ 326 w 336"/>
                <a:gd name="T67" fmla="*/ 0 h 197"/>
                <a:gd name="T68" fmla="*/ 333 w 336"/>
                <a:gd name="T69" fmla="*/ 15 h 197"/>
                <a:gd name="T70" fmla="*/ 336 w 336"/>
                <a:gd name="T71" fmla="*/ 35 h 197"/>
                <a:gd name="T72" fmla="*/ 335 w 336"/>
                <a:gd name="T73" fmla="*/ 54 h 197"/>
                <a:gd name="T74" fmla="*/ 325 w 336"/>
                <a:gd name="T75" fmla="*/ 66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6" h="197">
                  <a:moveTo>
                    <a:pt x="325" y="66"/>
                  </a:moveTo>
                  <a:lnTo>
                    <a:pt x="308" y="74"/>
                  </a:lnTo>
                  <a:lnTo>
                    <a:pt x="289" y="84"/>
                  </a:lnTo>
                  <a:lnTo>
                    <a:pt x="273" y="94"/>
                  </a:lnTo>
                  <a:lnTo>
                    <a:pt x="256" y="102"/>
                  </a:lnTo>
                  <a:lnTo>
                    <a:pt x="238" y="112"/>
                  </a:lnTo>
                  <a:lnTo>
                    <a:pt x="221" y="121"/>
                  </a:lnTo>
                  <a:lnTo>
                    <a:pt x="204" y="129"/>
                  </a:lnTo>
                  <a:lnTo>
                    <a:pt x="186" y="137"/>
                  </a:lnTo>
                  <a:lnTo>
                    <a:pt x="167" y="146"/>
                  </a:lnTo>
                  <a:lnTo>
                    <a:pt x="151" y="154"/>
                  </a:lnTo>
                  <a:lnTo>
                    <a:pt x="132" y="161"/>
                  </a:lnTo>
                  <a:lnTo>
                    <a:pt x="114" y="167"/>
                  </a:lnTo>
                  <a:lnTo>
                    <a:pt x="96" y="172"/>
                  </a:lnTo>
                  <a:lnTo>
                    <a:pt x="76" y="179"/>
                  </a:lnTo>
                  <a:lnTo>
                    <a:pt x="57" y="182"/>
                  </a:lnTo>
                  <a:lnTo>
                    <a:pt x="37" y="186"/>
                  </a:lnTo>
                  <a:lnTo>
                    <a:pt x="0" y="197"/>
                  </a:lnTo>
                  <a:lnTo>
                    <a:pt x="14" y="182"/>
                  </a:lnTo>
                  <a:lnTo>
                    <a:pt x="27" y="167"/>
                  </a:lnTo>
                  <a:lnTo>
                    <a:pt x="39" y="151"/>
                  </a:lnTo>
                  <a:lnTo>
                    <a:pt x="52" y="134"/>
                  </a:lnTo>
                  <a:lnTo>
                    <a:pt x="64" y="119"/>
                  </a:lnTo>
                  <a:lnTo>
                    <a:pt x="79" y="106"/>
                  </a:lnTo>
                  <a:lnTo>
                    <a:pt x="94" y="94"/>
                  </a:lnTo>
                  <a:lnTo>
                    <a:pt x="112" y="87"/>
                  </a:lnTo>
                  <a:lnTo>
                    <a:pt x="141" y="79"/>
                  </a:lnTo>
                  <a:lnTo>
                    <a:pt x="169" y="72"/>
                  </a:lnTo>
                  <a:lnTo>
                    <a:pt x="198" y="66"/>
                  </a:lnTo>
                  <a:lnTo>
                    <a:pt x="226" y="56"/>
                  </a:lnTo>
                  <a:lnTo>
                    <a:pt x="253" y="47"/>
                  </a:lnTo>
                  <a:lnTo>
                    <a:pt x="278" y="34"/>
                  </a:lnTo>
                  <a:lnTo>
                    <a:pt x="303" y="19"/>
                  </a:lnTo>
                  <a:lnTo>
                    <a:pt x="326" y="0"/>
                  </a:lnTo>
                  <a:lnTo>
                    <a:pt x="333" y="15"/>
                  </a:lnTo>
                  <a:lnTo>
                    <a:pt x="336" y="35"/>
                  </a:lnTo>
                  <a:lnTo>
                    <a:pt x="335" y="54"/>
                  </a:lnTo>
                  <a:lnTo>
                    <a:pt x="325"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66" name="Freeform 46"/>
            <p:cNvSpPr>
              <a:spLocks/>
            </p:cNvSpPr>
            <p:nvPr/>
          </p:nvSpPr>
          <p:spPr bwMode="auto">
            <a:xfrm>
              <a:off x="642" y="1937"/>
              <a:ext cx="453" cy="724"/>
            </a:xfrm>
            <a:custGeom>
              <a:avLst/>
              <a:gdLst>
                <a:gd name="T0" fmla="*/ 231 w 453"/>
                <a:gd name="T1" fmla="*/ 229 h 724"/>
                <a:gd name="T2" fmla="*/ 261 w 453"/>
                <a:gd name="T3" fmla="*/ 238 h 724"/>
                <a:gd name="T4" fmla="*/ 291 w 453"/>
                <a:gd name="T5" fmla="*/ 248 h 724"/>
                <a:gd name="T6" fmla="*/ 321 w 453"/>
                <a:gd name="T7" fmla="*/ 259 h 724"/>
                <a:gd name="T8" fmla="*/ 351 w 453"/>
                <a:gd name="T9" fmla="*/ 276 h 724"/>
                <a:gd name="T10" fmla="*/ 378 w 453"/>
                <a:gd name="T11" fmla="*/ 296 h 724"/>
                <a:gd name="T12" fmla="*/ 401 w 453"/>
                <a:gd name="T13" fmla="*/ 318 h 724"/>
                <a:gd name="T14" fmla="*/ 420 w 453"/>
                <a:gd name="T15" fmla="*/ 346 h 724"/>
                <a:gd name="T16" fmla="*/ 433 w 453"/>
                <a:gd name="T17" fmla="*/ 378 h 724"/>
                <a:gd name="T18" fmla="*/ 441 w 453"/>
                <a:gd name="T19" fmla="*/ 421 h 724"/>
                <a:gd name="T20" fmla="*/ 440 w 453"/>
                <a:gd name="T21" fmla="*/ 466 h 724"/>
                <a:gd name="T22" fmla="*/ 433 w 453"/>
                <a:gd name="T23" fmla="*/ 511 h 724"/>
                <a:gd name="T24" fmla="*/ 425 w 453"/>
                <a:gd name="T25" fmla="*/ 555 h 724"/>
                <a:gd name="T26" fmla="*/ 418 w 453"/>
                <a:gd name="T27" fmla="*/ 598 h 724"/>
                <a:gd name="T28" fmla="*/ 418 w 453"/>
                <a:gd name="T29" fmla="*/ 642 h 724"/>
                <a:gd name="T30" fmla="*/ 428 w 453"/>
                <a:gd name="T31" fmla="*/ 683 h 724"/>
                <a:gd name="T32" fmla="*/ 453 w 453"/>
                <a:gd name="T33" fmla="*/ 724 h 724"/>
                <a:gd name="T34" fmla="*/ 421 w 453"/>
                <a:gd name="T35" fmla="*/ 694 h 724"/>
                <a:gd name="T36" fmla="*/ 401 w 453"/>
                <a:gd name="T37" fmla="*/ 657 h 724"/>
                <a:gd name="T38" fmla="*/ 391 w 453"/>
                <a:gd name="T39" fmla="*/ 617 h 724"/>
                <a:gd name="T40" fmla="*/ 386 w 453"/>
                <a:gd name="T41" fmla="*/ 573 h 724"/>
                <a:gd name="T42" fmla="*/ 384 w 453"/>
                <a:gd name="T43" fmla="*/ 528 h 724"/>
                <a:gd name="T44" fmla="*/ 381 w 453"/>
                <a:gd name="T45" fmla="*/ 483 h 724"/>
                <a:gd name="T46" fmla="*/ 374 w 453"/>
                <a:gd name="T47" fmla="*/ 441 h 724"/>
                <a:gd name="T48" fmla="*/ 361 w 453"/>
                <a:gd name="T49" fmla="*/ 401 h 724"/>
                <a:gd name="T50" fmla="*/ 344 w 453"/>
                <a:gd name="T51" fmla="*/ 373 h 724"/>
                <a:gd name="T52" fmla="*/ 324 w 453"/>
                <a:gd name="T53" fmla="*/ 348 h 724"/>
                <a:gd name="T54" fmla="*/ 301 w 453"/>
                <a:gd name="T55" fmla="*/ 324 h 724"/>
                <a:gd name="T56" fmla="*/ 277 w 453"/>
                <a:gd name="T57" fmla="*/ 304 h 724"/>
                <a:gd name="T58" fmla="*/ 251 w 453"/>
                <a:gd name="T59" fmla="*/ 288 h 724"/>
                <a:gd name="T60" fmla="*/ 224 w 453"/>
                <a:gd name="T61" fmla="*/ 271 h 724"/>
                <a:gd name="T62" fmla="*/ 196 w 453"/>
                <a:gd name="T63" fmla="*/ 254 h 724"/>
                <a:gd name="T64" fmla="*/ 167 w 453"/>
                <a:gd name="T65" fmla="*/ 239 h 724"/>
                <a:gd name="T66" fmla="*/ 140 w 453"/>
                <a:gd name="T67" fmla="*/ 223 h 724"/>
                <a:gd name="T68" fmla="*/ 114 w 453"/>
                <a:gd name="T69" fmla="*/ 206 h 724"/>
                <a:gd name="T70" fmla="*/ 89 w 453"/>
                <a:gd name="T71" fmla="*/ 188 h 724"/>
                <a:gd name="T72" fmla="*/ 65 w 453"/>
                <a:gd name="T73" fmla="*/ 167 h 724"/>
                <a:gd name="T74" fmla="*/ 45 w 453"/>
                <a:gd name="T75" fmla="*/ 144 h 724"/>
                <a:gd name="T76" fmla="*/ 28 w 453"/>
                <a:gd name="T77" fmla="*/ 119 h 724"/>
                <a:gd name="T78" fmla="*/ 15 w 453"/>
                <a:gd name="T79" fmla="*/ 89 h 724"/>
                <a:gd name="T80" fmla="*/ 5 w 453"/>
                <a:gd name="T81" fmla="*/ 56 h 724"/>
                <a:gd name="T82" fmla="*/ 3 w 453"/>
                <a:gd name="T83" fmla="*/ 42 h 724"/>
                <a:gd name="T84" fmla="*/ 0 w 453"/>
                <a:gd name="T85" fmla="*/ 27 h 724"/>
                <a:gd name="T86" fmla="*/ 0 w 453"/>
                <a:gd name="T87" fmla="*/ 14 h 724"/>
                <a:gd name="T88" fmla="*/ 0 w 453"/>
                <a:gd name="T89" fmla="*/ 0 h 724"/>
                <a:gd name="T90" fmla="*/ 13 w 453"/>
                <a:gd name="T91" fmla="*/ 37 h 724"/>
                <a:gd name="T92" fmla="*/ 34 w 453"/>
                <a:gd name="T93" fmla="*/ 74 h 724"/>
                <a:gd name="T94" fmla="*/ 59 w 453"/>
                <a:gd name="T95" fmla="*/ 109 h 724"/>
                <a:gd name="T96" fmla="*/ 87 w 453"/>
                <a:gd name="T97" fmla="*/ 142 h 724"/>
                <a:gd name="T98" fmla="*/ 119 w 453"/>
                <a:gd name="T99" fmla="*/ 171 h 724"/>
                <a:gd name="T100" fmla="*/ 154 w 453"/>
                <a:gd name="T101" fmla="*/ 196 h 724"/>
                <a:gd name="T102" fmla="*/ 191 w 453"/>
                <a:gd name="T103" fmla="*/ 216 h 724"/>
                <a:gd name="T104" fmla="*/ 231 w 453"/>
                <a:gd name="T105" fmla="*/ 229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53" h="724">
                  <a:moveTo>
                    <a:pt x="231" y="229"/>
                  </a:moveTo>
                  <a:lnTo>
                    <a:pt x="261" y="238"/>
                  </a:lnTo>
                  <a:lnTo>
                    <a:pt x="291" y="248"/>
                  </a:lnTo>
                  <a:lnTo>
                    <a:pt x="321" y="259"/>
                  </a:lnTo>
                  <a:lnTo>
                    <a:pt x="351" y="276"/>
                  </a:lnTo>
                  <a:lnTo>
                    <a:pt x="378" y="296"/>
                  </a:lnTo>
                  <a:lnTo>
                    <a:pt x="401" y="318"/>
                  </a:lnTo>
                  <a:lnTo>
                    <a:pt x="420" y="346"/>
                  </a:lnTo>
                  <a:lnTo>
                    <a:pt x="433" y="378"/>
                  </a:lnTo>
                  <a:lnTo>
                    <a:pt x="441" y="421"/>
                  </a:lnTo>
                  <a:lnTo>
                    <a:pt x="440" y="466"/>
                  </a:lnTo>
                  <a:lnTo>
                    <a:pt x="433" y="511"/>
                  </a:lnTo>
                  <a:lnTo>
                    <a:pt x="425" y="555"/>
                  </a:lnTo>
                  <a:lnTo>
                    <a:pt x="418" y="598"/>
                  </a:lnTo>
                  <a:lnTo>
                    <a:pt x="418" y="642"/>
                  </a:lnTo>
                  <a:lnTo>
                    <a:pt x="428" y="683"/>
                  </a:lnTo>
                  <a:lnTo>
                    <a:pt x="453" y="724"/>
                  </a:lnTo>
                  <a:lnTo>
                    <a:pt x="421" y="694"/>
                  </a:lnTo>
                  <a:lnTo>
                    <a:pt x="401" y="657"/>
                  </a:lnTo>
                  <a:lnTo>
                    <a:pt x="391" y="617"/>
                  </a:lnTo>
                  <a:lnTo>
                    <a:pt x="386" y="573"/>
                  </a:lnTo>
                  <a:lnTo>
                    <a:pt x="384" y="528"/>
                  </a:lnTo>
                  <a:lnTo>
                    <a:pt x="381" y="483"/>
                  </a:lnTo>
                  <a:lnTo>
                    <a:pt x="374" y="441"/>
                  </a:lnTo>
                  <a:lnTo>
                    <a:pt x="361" y="401"/>
                  </a:lnTo>
                  <a:lnTo>
                    <a:pt x="344" y="373"/>
                  </a:lnTo>
                  <a:lnTo>
                    <a:pt x="324" y="348"/>
                  </a:lnTo>
                  <a:lnTo>
                    <a:pt x="301" y="324"/>
                  </a:lnTo>
                  <a:lnTo>
                    <a:pt x="277" y="304"/>
                  </a:lnTo>
                  <a:lnTo>
                    <a:pt x="251" y="288"/>
                  </a:lnTo>
                  <a:lnTo>
                    <a:pt x="224" y="271"/>
                  </a:lnTo>
                  <a:lnTo>
                    <a:pt x="196" y="254"/>
                  </a:lnTo>
                  <a:lnTo>
                    <a:pt x="167" y="239"/>
                  </a:lnTo>
                  <a:lnTo>
                    <a:pt x="140" y="223"/>
                  </a:lnTo>
                  <a:lnTo>
                    <a:pt x="114" y="206"/>
                  </a:lnTo>
                  <a:lnTo>
                    <a:pt x="89" y="188"/>
                  </a:lnTo>
                  <a:lnTo>
                    <a:pt x="65" y="167"/>
                  </a:lnTo>
                  <a:lnTo>
                    <a:pt x="45" y="144"/>
                  </a:lnTo>
                  <a:lnTo>
                    <a:pt x="28" y="119"/>
                  </a:lnTo>
                  <a:lnTo>
                    <a:pt x="15" y="89"/>
                  </a:lnTo>
                  <a:lnTo>
                    <a:pt x="5" y="56"/>
                  </a:lnTo>
                  <a:lnTo>
                    <a:pt x="3" y="42"/>
                  </a:lnTo>
                  <a:lnTo>
                    <a:pt x="0" y="27"/>
                  </a:lnTo>
                  <a:lnTo>
                    <a:pt x="0" y="14"/>
                  </a:lnTo>
                  <a:lnTo>
                    <a:pt x="0" y="0"/>
                  </a:lnTo>
                  <a:lnTo>
                    <a:pt x="13" y="37"/>
                  </a:lnTo>
                  <a:lnTo>
                    <a:pt x="34" y="74"/>
                  </a:lnTo>
                  <a:lnTo>
                    <a:pt x="59" y="109"/>
                  </a:lnTo>
                  <a:lnTo>
                    <a:pt x="87" y="142"/>
                  </a:lnTo>
                  <a:lnTo>
                    <a:pt x="119" y="171"/>
                  </a:lnTo>
                  <a:lnTo>
                    <a:pt x="154" y="196"/>
                  </a:lnTo>
                  <a:lnTo>
                    <a:pt x="191" y="216"/>
                  </a:lnTo>
                  <a:lnTo>
                    <a:pt x="231" y="2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67" name="Freeform 47"/>
            <p:cNvSpPr>
              <a:spLocks/>
            </p:cNvSpPr>
            <p:nvPr/>
          </p:nvSpPr>
          <p:spPr bwMode="auto">
            <a:xfrm>
              <a:off x="1566" y="1964"/>
              <a:ext cx="466" cy="257"/>
            </a:xfrm>
            <a:custGeom>
              <a:avLst/>
              <a:gdLst>
                <a:gd name="T0" fmla="*/ 456 w 466"/>
                <a:gd name="T1" fmla="*/ 137 h 257"/>
                <a:gd name="T2" fmla="*/ 446 w 466"/>
                <a:gd name="T3" fmla="*/ 156 h 257"/>
                <a:gd name="T4" fmla="*/ 435 w 466"/>
                <a:gd name="T5" fmla="*/ 171 h 257"/>
                <a:gd name="T6" fmla="*/ 421 w 466"/>
                <a:gd name="T7" fmla="*/ 186 h 257"/>
                <a:gd name="T8" fmla="*/ 406 w 466"/>
                <a:gd name="T9" fmla="*/ 197 h 257"/>
                <a:gd name="T10" fmla="*/ 391 w 466"/>
                <a:gd name="T11" fmla="*/ 209 h 257"/>
                <a:gd name="T12" fmla="*/ 376 w 466"/>
                <a:gd name="T13" fmla="*/ 219 h 257"/>
                <a:gd name="T14" fmla="*/ 358 w 466"/>
                <a:gd name="T15" fmla="*/ 227 h 257"/>
                <a:gd name="T16" fmla="*/ 341 w 466"/>
                <a:gd name="T17" fmla="*/ 234 h 257"/>
                <a:gd name="T18" fmla="*/ 323 w 466"/>
                <a:gd name="T19" fmla="*/ 239 h 257"/>
                <a:gd name="T20" fmla="*/ 304 w 466"/>
                <a:gd name="T21" fmla="*/ 244 h 257"/>
                <a:gd name="T22" fmla="*/ 284 w 466"/>
                <a:gd name="T23" fmla="*/ 247 h 257"/>
                <a:gd name="T24" fmla="*/ 264 w 466"/>
                <a:gd name="T25" fmla="*/ 251 h 257"/>
                <a:gd name="T26" fmla="*/ 244 w 466"/>
                <a:gd name="T27" fmla="*/ 254 h 257"/>
                <a:gd name="T28" fmla="*/ 224 w 466"/>
                <a:gd name="T29" fmla="*/ 256 h 257"/>
                <a:gd name="T30" fmla="*/ 204 w 466"/>
                <a:gd name="T31" fmla="*/ 257 h 257"/>
                <a:gd name="T32" fmla="*/ 184 w 466"/>
                <a:gd name="T33" fmla="*/ 257 h 257"/>
                <a:gd name="T34" fmla="*/ 159 w 466"/>
                <a:gd name="T35" fmla="*/ 257 h 257"/>
                <a:gd name="T36" fmla="*/ 134 w 466"/>
                <a:gd name="T37" fmla="*/ 254 h 257"/>
                <a:gd name="T38" fmla="*/ 110 w 466"/>
                <a:gd name="T39" fmla="*/ 249 h 257"/>
                <a:gd name="T40" fmla="*/ 87 w 466"/>
                <a:gd name="T41" fmla="*/ 242 h 257"/>
                <a:gd name="T42" fmla="*/ 64 w 466"/>
                <a:gd name="T43" fmla="*/ 234 h 257"/>
                <a:gd name="T44" fmla="*/ 42 w 466"/>
                <a:gd name="T45" fmla="*/ 224 h 257"/>
                <a:gd name="T46" fmla="*/ 20 w 466"/>
                <a:gd name="T47" fmla="*/ 212 h 257"/>
                <a:gd name="T48" fmla="*/ 0 w 466"/>
                <a:gd name="T49" fmla="*/ 199 h 257"/>
                <a:gd name="T50" fmla="*/ 25 w 466"/>
                <a:gd name="T51" fmla="*/ 182 h 257"/>
                <a:gd name="T52" fmla="*/ 52 w 466"/>
                <a:gd name="T53" fmla="*/ 169 h 257"/>
                <a:gd name="T54" fmla="*/ 80 w 466"/>
                <a:gd name="T55" fmla="*/ 159 h 257"/>
                <a:gd name="T56" fmla="*/ 110 w 466"/>
                <a:gd name="T57" fmla="*/ 151 h 257"/>
                <a:gd name="T58" fmla="*/ 141 w 466"/>
                <a:gd name="T59" fmla="*/ 144 h 257"/>
                <a:gd name="T60" fmla="*/ 171 w 466"/>
                <a:gd name="T61" fmla="*/ 137 h 257"/>
                <a:gd name="T62" fmla="*/ 201 w 466"/>
                <a:gd name="T63" fmla="*/ 130 h 257"/>
                <a:gd name="T64" fmla="*/ 229 w 466"/>
                <a:gd name="T65" fmla="*/ 120 h 257"/>
                <a:gd name="T66" fmla="*/ 256 w 466"/>
                <a:gd name="T67" fmla="*/ 110 h 257"/>
                <a:gd name="T68" fmla="*/ 283 w 466"/>
                <a:gd name="T69" fmla="*/ 99 h 257"/>
                <a:gd name="T70" fmla="*/ 309 w 466"/>
                <a:gd name="T71" fmla="*/ 87 h 257"/>
                <a:gd name="T72" fmla="*/ 334 w 466"/>
                <a:gd name="T73" fmla="*/ 74 h 257"/>
                <a:gd name="T74" fmla="*/ 359 w 466"/>
                <a:gd name="T75" fmla="*/ 59 h 257"/>
                <a:gd name="T76" fmla="*/ 385 w 466"/>
                <a:gd name="T77" fmla="*/ 42 h 257"/>
                <a:gd name="T78" fmla="*/ 408 w 466"/>
                <a:gd name="T79" fmla="*/ 24 h 257"/>
                <a:gd name="T80" fmla="*/ 430 w 466"/>
                <a:gd name="T81" fmla="*/ 0 h 257"/>
                <a:gd name="T82" fmla="*/ 451 w 466"/>
                <a:gd name="T83" fmla="*/ 30 h 257"/>
                <a:gd name="T84" fmla="*/ 463 w 466"/>
                <a:gd name="T85" fmla="*/ 65 h 257"/>
                <a:gd name="T86" fmla="*/ 466 w 466"/>
                <a:gd name="T87" fmla="*/ 102 h 257"/>
                <a:gd name="T88" fmla="*/ 456 w 466"/>
                <a:gd name="T89" fmla="*/ 137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6" h="257">
                  <a:moveTo>
                    <a:pt x="456" y="137"/>
                  </a:moveTo>
                  <a:lnTo>
                    <a:pt x="446" y="156"/>
                  </a:lnTo>
                  <a:lnTo>
                    <a:pt x="435" y="171"/>
                  </a:lnTo>
                  <a:lnTo>
                    <a:pt x="421" y="186"/>
                  </a:lnTo>
                  <a:lnTo>
                    <a:pt x="406" y="197"/>
                  </a:lnTo>
                  <a:lnTo>
                    <a:pt x="391" y="209"/>
                  </a:lnTo>
                  <a:lnTo>
                    <a:pt x="376" y="219"/>
                  </a:lnTo>
                  <a:lnTo>
                    <a:pt x="358" y="227"/>
                  </a:lnTo>
                  <a:lnTo>
                    <a:pt x="341" y="234"/>
                  </a:lnTo>
                  <a:lnTo>
                    <a:pt x="323" y="239"/>
                  </a:lnTo>
                  <a:lnTo>
                    <a:pt x="304" y="244"/>
                  </a:lnTo>
                  <a:lnTo>
                    <a:pt x="284" y="247"/>
                  </a:lnTo>
                  <a:lnTo>
                    <a:pt x="264" y="251"/>
                  </a:lnTo>
                  <a:lnTo>
                    <a:pt x="244" y="254"/>
                  </a:lnTo>
                  <a:lnTo>
                    <a:pt x="224" y="256"/>
                  </a:lnTo>
                  <a:lnTo>
                    <a:pt x="204" y="257"/>
                  </a:lnTo>
                  <a:lnTo>
                    <a:pt x="184" y="257"/>
                  </a:lnTo>
                  <a:lnTo>
                    <a:pt x="159" y="257"/>
                  </a:lnTo>
                  <a:lnTo>
                    <a:pt x="134" y="254"/>
                  </a:lnTo>
                  <a:lnTo>
                    <a:pt x="110" y="249"/>
                  </a:lnTo>
                  <a:lnTo>
                    <a:pt x="87" y="242"/>
                  </a:lnTo>
                  <a:lnTo>
                    <a:pt x="64" y="234"/>
                  </a:lnTo>
                  <a:lnTo>
                    <a:pt x="42" y="224"/>
                  </a:lnTo>
                  <a:lnTo>
                    <a:pt x="20" y="212"/>
                  </a:lnTo>
                  <a:lnTo>
                    <a:pt x="0" y="199"/>
                  </a:lnTo>
                  <a:lnTo>
                    <a:pt x="25" y="182"/>
                  </a:lnTo>
                  <a:lnTo>
                    <a:pt x="52" y="169"/>
                  </a:lnTo>
                  <a:lnTo>
                    <a:pt x="80" y="159"/>
                  </a:lnTo>
                  <a:lnTo>
                    <a:pt x="110" y="151"/>
                  </a:lnTo>
                  <a:lnTo>
                    <a:pt x="141" y="144"/>
                  </a:lnTo>
                  <a:lnTo>
                    <a:pt x="171" y="137"/>
                  </a:lnTo>
                  <a:lnTo>
                    <a:pt x="201" y="130"/>
                  </a:lnTo>
                  <a:lnTo>
                    <a:pt x="229" y="120"/>
                  </a:lnTo>
                  <a:lnTo>
                    <a:pt x="256" y="110"/>
                  </a:lnTo>
                  <a:lnTo>
                    <a:pt x="283" y="99"/>
                  </a:lnTo>
                  <a:lnTo>
                    <a:pt x="309" y="87"/>
                  </a:lnTo>
                  <a:lnTo>
                    <a:pt x="334" y="74"/>
                  </a:lnTo>
                  <a:lnTo>
                    <a:pt x="359" y="59"/>
                  </a:lnTo>
                  <a:lnTo>
                    <a:pt x="385" y="42"/>
                  </a:lnTo>
                  <a:lnTo>
                    <a:pt x="408" y="24"/>
                  </a:lnTo>
                  <a:lnTo>
                    <a:pt x="430" y="0"/>
                  </a:lnTo>
                  <a:lnTo>
                    <a:pt x="451" y="30"/>
                  </a:lnTo>
                  <a:lnTo>
                    <a:pt x="463" y="65"/>
                  </a:lnTo>
                  <a:lnTo>
                    <a:pt x="466" y="102"/>
                  </a:lnTo>
                  <a:lnTo>
                    <a:pt x="456" y="13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68" name="Freeform 48"/>
            <p:cNvSpPr>
              <a:spLocks/>
            </p:cNvSpPr>
            <p:nvPr/>
          </p:nvSpPr>
          <p:spPr bwMode="auto">
            <a:xfrm>
              <a:off x="1894" y="2073"/>
              <a:ext cx="45" cy="38"/>
            </a:xfrm>
            <a:custGeom>
              <a:avLst/>
              <a:gdLst>
                <a:gd name="T0" fmla="*/ 23 w 45"/>
                <a:gd name="T1" fmla="*/ 38 h 38"/>
                <a:gd name="T2" fmla="*/ 31 w 45"/>
                <a:gd name="T3" fmla="*/ 36 h 38"/>
                <a:gd name="T4" fmla="*/ 38 w 45"/>
                <a:gd name="T5" fmla="*/ 33 h 38"/>
                <a:gd name="T6" fmla="*/ 43 w 45"/>
                <a:gd name="T7" fmla="*/ 26 h 38"/>
                <a:gd name="T8" fmla="*/ 45 w 45"/>
                <a:gd name="T9" fmla="*/ 20 h 38"/>
                <a:gd name="T10" fmla="*/ 43 w 45"/>
                <a:gd name="T11" fmla="*/ 11 h 38"/>
                <a:gd name="T12" fmla="*/ 38 w 45"/>
                <a:gd name="T13" fmla="*/ 5 h 38"/>
                <a:gd name="T14" fmla="*/ 31 w 45"/>
                <a:gd name="T15" fmla="*/ 1 h 38"/>
                <a:gd name="T16" fmla="*/ 23 w 45"/>
                <a:gd name="T17" fmla="*/ 0 h 38"/>
                <a:gd name="T18" fmla="*/ 13 w 45"/>
                <a:gd name="T19" fmla="*/ 1 h 38"/>
                <a:gd name="T20" fmla="*/ 6 w 45"/>
                <a:gd name="T21" fmla="*/ 5 h 38"/>
                <a:gd name="T22" fmla="*/ 1 w 45"/>
                <a:gd name="T23" fmla="*/ 11 h 38"/>
                <a:gd name="T24" fmla="*/ 0 w 45"/>
                <a:gd name="T25" fmla="*/ 20 h 38"/>
                <a:gd name="T26" fmla="*/ 1 w 45"/>
                <a:gd name="T27" fmla="*/ 26 h 38"/>
                <a:gd name="T28" fmla="*/ 6 w 45"/>
                <a:gd name="T29" fmla="*/ 33 h 38"/>
                <a:gd name="T30" fmla="*/ 13 w 45"/>
                <a:gd name="T31" fmla="*/ 36 h 38"/>
                <a:gd name="T32" fmla="*/ 23 w 45"/>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 h="38">
                  <a:moveTo>
                    <a:pt x="23" y="38"/>
                  </a:moveTo>
                  <a:lnTo>
                    <a:pt x="31" y="36"/>
                  </a:lnTo>
                  <a:lnTo>
                    <a:pt x="38" y="33"/>
                  </a:lnTo>
                  <a:lnTo>
                    <a:pt x="43" y="26"/>
                  </a:lnTo>
                  <a:lnTo>
                    <a:pt x="45" y="20"/>
                  </a:lnTo>
                  <a:lnTo>
                    <a:pt x="43" y="11"/>
                  </a:lnTo>
                  <a:lnTo>
                    <a:pt x="38" y="5"/>
                  </a:lnTo>
                  <a:lnTo>
                    <a:pt x="31" y="1"/>
                  </a:lnTo>
                  <a:lnTo>
                    <a:pt x="23" y="0"/>
                  </a:lnTo>
                  <a:lnTo>
                    <a:pt x="13" y="1"/>
                  </a:lnTo>
                  <a:lnTo>
                    <a:pt x="6" y="5"/>
                  </a:lnTo>
                  <a:lnTo>
                    <a:pt x="1" y="11"/>
                  </a:lnTo>
                  <a:lnTo>
                    <a:pt x="0" y="20"/>
                  </a:lnTo>
                  <a:lnTo>
                    <a:pt x="1" y="26"/>
                  </a:lnTo>
                  <a:lnTo>
                    <a:pt x="6" y="33"/>
                  </a:lnTo>
                  <a:lnTo>
                    <a:pt x="13" y="36"/>
                  </a:lnTo>
                  <a:lnTo>
                    <a:pt x="23" y="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70" name="Freeform 50"/>
            <p:cNvSpPr>
              <a:spLocks/>
            </p:cNvSpPr>
            <p:nvPr/>
          </p:nvSpPr>
          <p:spPr bwMode="auto">
            <a:xfrm>
              <a:off x="2448" y="2357"/>
              <a:ext cx="1314" cy="511"/>
            </a:xfrm>
            <a:custGeom>
              <a:avLst/>
              <a:gdLst>
                <a:gd name="T0" fmla="*/ 547 w 1314"/>
                <a:gd name="T1" fmla="*/ 0 h 511"/>
                <a:gd name="T2" fmla="*/ 512 w 1314"/>
                <a:gd name="T3" fmla="*/ 282 h 511"/>
                <a:gd name="T4" fmla="*/ 17 w 1314"/>
                <a:gd name="T5" fmla="*/ 379 h 511"/>
                <a:gd name="T6" fmla="*/ 0 w 1314"/>
                <a:gd name="T7" fmla="*/ 511 h 511"/>
                <a:gd name="T8" fmla="*/ 1309 w 1314"/>
                <a:gd name="T9" fmla="*/ 487 h 511"/>
                <a:gd name="T10" fmla="*/ 1314 w 1314"/>
                <a:gd name="T11" fmla="*/ 334 h 511"/>
                <a:gd name="T12" fmla="*/ 547 w 1314"/>
                <a:gd name="T13" fmla="*/ 0 h 511"/>
              </a:gdLst>
              <a:ahLst/>
              <a:cxnLst>
                <a:cxn ang="0">
                  <a:pos x="T0" y="T1"/>
                </a:cxn>
                <a:cxn ang="0">
                  <a:pos x="T2" y="T3"/>
                </a:cxn>
                <a:cxn ang="0">
                  <a:pos x="T4" y="T5"/>
                </a:cxn>
                <a:cxn ang="0">
                  <a:pos x="T6" y="T7"/>
                </a:cxn>
                <a:cxn ang="0">
                  <a:pos x="T8" y="T9"/>
                </a:cxn>
                <a:cxn ang="0">
                  <a:pos x="T10" y="T11"/>
                </a:cxn>
                <a:cxn ang="0">
                  <a:pos x="T12" y="T13"/>
                </a:cxn>
              </a:cxnLst>
              <a:rect l="0" t="0" r="r" b="b"/>
              <a:pathLst>
                <a:path w="1314" h="511">
                  <a:moveTo>
                    <a:pt x="547" y="0"/>
                  </a:moveTo>
                  <a:lnTo>
                    <a:pt x="512" y="282"/>
                  </a:lnTo>
                  <a:lnTo>
                    <a:pt x="17" y="379"/>
                  </a:lnTo>
                  <a:lnTo>
                    <a:pt x="0" y="511"/>
                  </a:lnTo>
                  <a:lnTo>
                    <a:pt x="1309" y="487"/>
                  </a:lnTo>
                  <a:lnTo>
                    <a:pt x="1314" y="334"/>
                  </a:lnTo>
                  <a:lnTo>
                    <a:pt x="54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71" name="Freeform 51"/>
            <p:cNvSpPr>
              <a:spLocks/>
            </p:cNvSpPr>
            <p:nvPr/>
          </p:nvSpPr>
          <p:spPr bwMode="auto">
            <a:xfrm>
              <a:off x="727" y="319"/>
              <a:ext cx="401" cy="538"/>
            </a:xfrm>
            <a:custGeom>
              <a:avLst/>
              <a:gdLst>
                <a:gd name="T0" fmla="*/ 388 w 401"/>
                <a:gd name="T1" fmla="*/ 0 h 538"/>
                <a:gd name="T2" fmla="*/ 390 w 401"/>
                <a:gd name="T3" fmla="*/ 5 h 538"/>
                <a:gd name="T4" fmla="*/ 393 w 401"/>
                <a:gd name="T5" fmla="*/ 17 h 538"/>
                <a:gd name="T6" fmla="*/ 396 w 401"/>
                <a:gd name="T7" fmla="*/ 37 h 538"/>
                <a:gd name="T8" fmla="*/ 400 w 401"/>
                <a:gd name="T9" fmla="*/ 62 h 538"/>
                <a:gd name="T10" fmla="*/ 401 w 401"/>
                <a:gd name="T11" fmla="*/ 94 h 538"/>
                <a:gd name="T12" fmla="*/ 400 w 401"/>
                <a:gd name="T13" fmla="*/ 129 h 538"/>
                <a:gd name="T14" fmla="*/ 395 w 401"/>
                <a:gd name="T15" fmla="*/ 167 h 538"/>
                <a:gd name="T16" fmla="*/ 386 w 401"/>
                <a:gd name="T17" fmla="*/ 209 h 538"/>
                <a:gd name="T18" fmla="*/ 370 w 401"/>
                <a:gd name="T19" fmla="*/ 254 h 538"/>
                <a:gd name="T20" fmla="*/ 348 w 401"/>
                <a:gd name="T21" fmla="*/ 298 h 538"/>
                <a:gd name="T22" fmla="*/ 316 w 401"/>
                <a:gd name="T23" fmla="*/ 343 h 538"/>
                <a:gd name="T24" fmla="*/ 276 w 401"/>
                <a:gd name="T25" fmla="*/ 388 h 538"/>
                <a:gd name="T26" fmla="*/ 226 w 401"/>
                <a:gd name="T27" fmla="*/ 430 h 538"/>
                <a:gd name="T28" fmla="*/ 164 w 401"/>
                <a:gd name="T29" fmla="*/ 470 h 538"/>
                <a:gd name="T30" fmla="*/ 89 w 401"/>
                <a:gd name="T31" fmla="*/ 506 h 538"/>
                <a:gd name="T32" fmla="*/ 0 w 401"/>
                <a:gd name="T33" fmla="*/ 538 h 538"/>
                <a:gd name="T34" fmla="*/ 5 w 401"/>
                <a:gd name="T35" fmla="*/ 535 h 538"/>
                <a:gd name="T36" fmla="*/ 19 w 401"/>
                <a:gd name="T37" fmla="*/ 528 h 538"/>
                <a:gd name="T38" fmla="*/ 39 w 401"/>
                <a:gd name="T39" fmla="*/ 515 h 538"/>
                <a:gd name="T40" fmla="*/ 65 w 401"/>
                <a:gd name="T41" fmla="*/ 498 h 538"/>
                <a:gd name="T42" fmla="*/ 96 w 401"/>
                <a:gd name="T43" fmla="*/ 476 h 538"/>
                <a:gd name="T44" fmla="*/ 131 w 401"/>
                <a:gd name="T45" fmla="*/ 450 h 538"/>
                <a:gd name="T46" fmla="*/ 167 w 401"/>
                <a:gd name="T47" fmla="*/ 419 h 538"/>
                <a:gd name="T48" fmla="*/ 204 w 401"/>
                <a:gd name="T49" fmla="*/ 384 h 538"/>
                <a:gd name="T50" fmla="*/ 241 w 401"/>
                <a:gd name="T51" fmla="*/ 348 h 538"/>
                <a:gd name="T52" fmla="*/ 278 w 401"/>
                <a:gd name="T53" fmla="*/ 306 h 538"/>
                <a:gd name="T54" fmla="*/ 309 w 401"/>
                <a:gd name="T55" fmla="*/ 263 h 538"/>
                <a:gd name="T56" fmla="*/ 340 w 401"/>
                <a:gd name="T57" fmla="*/ 214 h 538"/>
                <a:gd name="T58" fmla="*/ 363 w 401"/>
                <a:gd name="T59" fmla="*/ 164 h 538"/>
                <a:gd name="T60" fmla="*/ 380 w 401"/>
                <a:gd name="T61" fmla="*/ 112 h 538"/>
                <a:gd name="T62" fmla="*/ 388 w 401"/>
                <a:gd name="T63" fmla="*/ 57 h 538"/>
                <a:gd name="T64" fmla="*/ 388 w 401"/>
                <a:gd name="T65" fmla="*/ 0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1" h="538">
                  <a:moveTo>
                    <a:pt x="388" y="0"/>
                  </a:moveTo>
                  <a:lnTo>
                    <a:pt x="390" y="5"/>
                  </a:lnTo>
                  <a:lnTo>
                    <a:pt x="393" y="17"/>
                  </a:lnTo>
                  <a:lnTo>
                    <a:pt x="396" y="37"/>
                  </a:lnTo>
                  <a:lnTo>
                    <a:pt x="400" y="62"/>
                  </a:lnTo>
                  <a:lnTo>
                    <a:pt x="401" y="94"/>
                  </a:lnTo>
                  <a:lnTo>
                    <a:pt x="400" y="129"/>
                  </a:lnTo>
                  <a:lnTo>
                    <a:pt x="395" y="167"/>
                  </a:lnTo>
                  <a:lnTo>
                    <a:pt x="386" y="209"/>
                  </a:lnTo>
                  <a:lnTo>
                    <a:pt x="370" y="254"/>
                  </a:lnTo>
                  <a:lnTo>
                    <a:pt x="348" y="298"/>
                  </a:lnTo>
                  <a:lnTo>
                    <a:pt x="316" y="343"/>
                  </a:lnTo>
                  <a:lnTo>
                    <a:pt x="276" y="388"/>
                  </a:lnTo>
                  <a:lnTo>
                    <a:pt x="226" y="430"/>
                  </a:lnTo>
                  <a:lnTo>
                    <a:pt x="164" y="470"/>
                  </a:lnTo>
                  <a:lnTo>
                    <a:pt x="89" y="506"/>
                  </a:lnTo>
                  <a:lnTo>
                    <a:pt x="0" y="538"/>
                  </a:lnTo>
                  <a:lnTo>
                    <a:pt x="5" y="535"/>
                  </a:lnTo>
                  <a:lnTo>
                    <a:pt x="19" y="528"/>
                  </a:lnTo>
                  <a:lnTo>
                    <a:pt x="39" y="515"/>
                  </a:lnTo>
                  <a:lnTo>
                    <a:pt x="65" y="498"/>
                  </a:lnTo>
                  <a:lnTo>
                    <a:pt x="96" y="476"/>
                  </a:lnTo>
                  <a:lnTo>
                    <a:pt x="131" y="450"/>
                  </a:lnTo>
                  <a:lnTo>
                    <a:pt x="167" y="419"/>
                  </a:lnTo>
                  <a:lnTo>
                    <a:pt x="204" y="384"/>
                  </a:lnTo>
                  <a:lnTo>
                    <a:pt x="241" y="348"/>
                  </a:lnTo>
                  <a:lnTo>
                    <a:pt x="278" y="306"/>
                  </a:lnTo>
                  <a:lnTo>
                    <a:pt x="309" y="263"/>
                  </a:lnTo>
                  <a:lnTo>
                    <a:pt x="340" y="214"/>
                  </a:lnTo>
                  <a:lnTo>
                    <a:pt x="363" y="164"/>
                  </a:lnTo>
                  <a:lnTo>
                    <a:pt x="380" y="112"/>
                  </a:lnTo>
                  <a:lnTo>
                    <a:pt x="388" y="57"/>
                  </a:lnTo>
                  <a:lnTo>
                    <a:pt x="38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72" name="Freeform 52"/>
            <p:cNvSpPr>
              <a:spLocks/>
            </p:cNvSpPr>
            <p:nvPr/>
          </p:nvSpPr>
          <p:spPr bwMode="auto">
            <a:xfrm>
              <a:off x="692" y="2251"/>
              <a:ext cx="234" cy="476"/>
            </a:xfrm>
            <a:custGeom>
              <a:avLst/>
              <a:gdLst>
                <a:gd name="T0" fmla="*/ 0 w 234"/>
                <a:gd name="T1" fmla="*/ 0 h 476"/>
                <a:gd name="T2" fmla="*/ 4 w 234"/>
                <a:gd name="T3" fmla="*/ 2 h 476"/>
                <a:gd name="T4" fmla="*/ 14 w 234"/>
                <a:gd name="T5" fmla="*/ 4 h 476"/>
                <a:gd name="T6" fmla="*/ 27 w 234"/>
                <a:gd name="T7" fmla="*/ 9 h 476"/>
                <a:gd name="T8" fmla="*/ 45 w 234"/>
                <a:gd name="T9" fmla="*/ 17 h 476"/>
                <a:gd name="T10" fmla="*/ 67 w 234"/>
                <a:gd name="T11" fmla="*/ 29 h 476"/>
                <a:gd name="T12" fmla="*/ 90 w 234"/>
                <a:gd name="T13" fmla="*/ 44 h 476"/>
                <a:gd name="T14" fmla="*/ 116 w 234"/>
                <a:gd name="T15" fmla="*/ 62 h 476"/>
                <a:gd name="T16" fmla="*/ 141 w 234"/>
                <a:gd name="T17" fmla="*/ 86 h 476"/>
                <a:gd name="T18" fmla="*/ 164 w 234"/>
                <a:gd name="T19" fmla="*/ 114 h 476"/>
                <a:gd name="T20" fmla="*/ 186 w 234"/>
                <a:gd name="T21" fmla="*/ 147 h 476"/>
                <a:gd name="T22" fmla="*/ 206 w 234"/>
                <a:gd name="T23" fmla="*/ 186 h 476"/>
                <a:gd name="T24" fmla="*/ 221 w 234"/>
                <a:gd name="T25" fmla="*/ 231 h 476"/>
                <a:gd name="T26" fmla="*/ 231 w 234"/>
                <a:gd name="T27" fmla="*/ 281 h 476"/>
                <a:gd name="T28" fmla="*/ 234 w 234"/>
                <a:gd name="T29" fmla="*/ 339 h 476"/>
                <a:gd name="T30" fmla="*/ 231 w 234"/>
                <a:gd name="T31" fmla="*/ 405 h 476"/>
                <a:gd name="T32" fmla="*/ 221 w 234"/>
                <a:gd name="T33" fmla="*/ 476 h 476"/>
                <a:gd name="T34" fmla="*/ 221 w 234"/>
                <a:gd name="T35" fmla="*/ 465 h 476"/>
                <a:gd name="T36" fmla="*/ 219 w 234"/>
                <a:gd name="T37" fmla="*/ 433 h 476"/>
                <a:gd name="T38" fmla="*/ 214 w 234"/>
                <a:gd name="T39" fmla="*/ 385 h 476"/>
                <a:gd name="T40" fmla="*/ 201 w 234"/>
                <a:gd name="T41" fmla="*/ 321 h 476"/>
                <a:gd name="T42" fmla="*/ 176 w 234"/>
                <a:gd name="T43" fmla="*/ 248 h 476"/>
                <a:gd name="T44" fmla="*/ 136 w 234"/>
                <a:gd name="T45" fmla="*/ 167 h 476"/>
                <a:gd name="T46" fmla="*/ 79 w 234"/>
                <a:gd name="T47" fmla="*/ 84 h 476"/>
                <a:gd name="T48" fmla="*/ 0 w 234"/>
                <a:gd name="T49" fmla="*/ 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4" h="476">
                  <a:moveTo>
                    <a:pt x="0" y="0"/>
                  </a:moveTo>
                  <a:lnTo>
                    <a:pt x="4" y="2"/>
                  </a:lnTo>
                  <a:lnTo>
                    <a:pt x="14" y="4"/>
                  </a:lnTo>
                  <a:lnTo>
                    <a:pt x="27" y="9"/>
                  </a:lnTo>
                  <a:lnTo>
                    <a:pt x="45" y="17"/>
                  </a:lnTo>
                  <a:lnTo>
                    <a:pt x="67" y="29"/>
                  </a:lnTo>
                  <a:lnTo>
                    <a:pt x="90" y="44"/>
                  </a:lnTo>
                  <a:lnTo>
                    <a:pt x="116" y="62"/>
                  </a:lnTo>
                  <a:lnTo>
                    <a:pt x="141" y="86"/>
                  </a:lnTo>
                  <a:lnTo>
                    <a:pt x="164" y="114"/>
                  </a:lnTo>
                  <a:lnTo>
                    <a:pt x="186" y="147"/>
                  </a:lnTo>
                  <a:lnTo>
                    <a:pt x="206" y="186"/>
                  </a:lnTo>
                  <a:lnTo>
                    <a:pt x="221" y="231"/>
                  </a:lnTo>
                  <a:lnTo>
                    <a:pt x="231" y="281"/>
                  </a:lnTo>
                  <a:lnTo>
                    <a:pt x="234" y="339"/>
                  </a:lnTo>
                  <a:lnTo>
                    <a:pt x="231" y="405"/>
                  </a:lnTo>
                  <a:lnTo>
                    <a:pt x="221" y="476"/>
                  </a:lnTo>
                  <a:lnTo>
                    <a:pt x="221" y="465"/>
                  </a:lnTo>
                  <a:lnTo>
                    <a:pt x="219" y="433"/>
                  </a:lnTo>
                  <a:lnTo>
                    <a:pt x="214" y="385"/>
                  </a:lnTo>
                  <a:lnTo>
                    <a:pt x="201" y="321"/>
                  </a:lnTo>
                  <a:lnTo>
                    <a:pt x="176" y="248"/>
                  </a:lnTo>
                  <a:lnTo>
                    <a:pt x="136" y="167"/>
                  </a:lnTo>
                  <a:lnTo>
                    <a:pt x="79" y="8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75" name="Freeform 55"/>
            <p:cNvSpPr>
              <a:spLocks/>
            </p:cNvSpPr>
            <p:nvPr/>
          </p:nvSpPr>
          <p:spPr bwMode="auto">
            <a:xfrm>
              <a:off x="3057" y="2666"/>
              <a:ext cx="705" cy="178"/>
            </a:xfrm>
            <a:custGeom>
              <a:avLst/>
              <a:gdLst>
                <a:gd name="T0" fmla="*/ 0 w 705"/>
                <a:gd name="T1" fmla="*/ 0 h 178"/>
                <a:gd name="T2" fmla="*/ 11 w 705"/>
                <a:gd name="T3" fmla="*/ 0 h 178"/>
                <a:gd name="T4" fmla="*/ 38 w 705"/>
                <a:gd name="T5" fmla="*/ 1 h 178"/>
                <a:gd name="T6" fmla="*/ 75 w 705"/>
                <a:gd name="T7" fmla="*/ 1 h 178"/>
                <a:gd name="T8" fmla="*/ 122 w 705"/>
                <a:gd name="T9" fmla="*/ 3 h 178"/>
                <a:gd name="T10" fmla="*/ 175 w 705"/>
                <a:gd name="T11" fmla="*/ 5 h 178"/>
                <a:gd name="T12" fmla="*/ 235 w 705"/>
                <a:gd name="T13" fmla="*/ 8 h 178"/>
                <a:gd name="T14" fmla="*/ 297 w 705"/>
                <a:gd name="T15" fmla="*/ 10 h 178"/>
                <a:gd name="T16" fmla="*/ 362 w 705"/>
                <a:gd name="T17" fmla="*/ 11 h 178"/>
                <a:gd name="T18" fmla="*/ 428 w 705"/>
                <a:gd name="T19" fmla="*/ 15 h 178"/>
                <a:gd name="T20" fmla="*/ 489 w 705"/>
                <a:gd name="T21" fmla="*/ 16 h 178"/>
                <a:gd name="T22" fmla="*/ 546 w 705"/>
                <a:gd name="T23" fmla="*/ 20 h 178"/>
                <a:gd name="T24" fmla="*/ 598 w 705"/>
                <a:gd name="T25" fmla="*/ 21 h 178"/>
                <a:gd name="T26" fmla="*/ 641 w 705"/>
                <a:gd name="T27" fmla="*/ 23 h 178"/>
                <a:gd name="T28" fmla="*/ 677 w 705"/>
                <a:gd name="T29" fmla="*/ 23 h 178"/>
                <a:gd name="T30" fmla="*/ 697 w 705"/>
                <a:gd name="T31" fmla="*/ 25 h 178"/>
                <a:gd name="T32" fmla="*/ 705 w 705"/>
                <a:gd name="T33" fmla="*/ 25 h 178"/>
                <a:gd name="T34" fmla="*/ 700 w 705"/>
                <a:gd name="T35" fmla="*/ 178 h 178"/>
                <a:gd name="T36" fmla="*/ 0 w 705"/>
                <a:gd name="T37"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5" h="178">
                  <a:moveTo>
                    <a:pt x="0" y="0"/>
                  </a:moveTo>
                  <a:lnTo>
                    <a:pt x="11" y="0"/>
                  </a:lnTo>
                  <a:lnTo>
                    <a:pt x="38" y="1"/>
                  </a:lnTo>
                  <a:lnTo>
                    <a:pt x="75" y="1"/>
                  </a:lnTo>
                  <a:lnTo>
                    <a:pt x="122" y="3"/>
                  </a:lnTo>
                  <a:lnTo>
                    <a:pt x="175" y="5"/>
                  </a:lnTo>
                  <a:lnTo>
                    <a:pt x="235" y="8"/>
                  </a:lnTo>
                  <a:lnTo>
                    <a:pt x="297" y="10"/>
                  </a:lnTo>
                  <a:lnTo>
                    <a:pt x="362" y="11"/>
                  </a:lnTo>
                  <a:lnTo>
                    <a:pt x="428" y="15"/>
                  </a:lnTo>
                  <a:lnTo>
                    <a:pt x="489" y="16"/>
                  </a:lnTo>
                  <a:lnTo>
                    <a:pt x="546" y="20"/>
                  </a:lnTo>
                  <a:lnTo>
                    <a:pt x="598" y="21"/>
                  </a:lnTo>
                  <a:lnTo>
                    <a:pt x="641" y="23"/>
                  </a:lnTo>
                  <a:lnTo>
                    <a:pt x="677" y="23"/>
                  </a:lnTo>
                  <a:lnTo>
                    <a:pt x="697" y="25"/>
                  </a:lnTo>
                  <a:lnTo>
                    <a:pt x="705" y="25"/>
                  </a:lnTo>
                  <a:lnTo>
                    <a:pt x="700" y="178"/>
                  </a:lnTo>
                  <a:lnTo>
                    <a:pt x="0"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76" name="Freeform 56"/>
            <p:cNvSpPr>
              <a:spLocks/>
            </p:cNvSpPr>
            <p:nvPr/>
          </p:nvSpPr>
          <p:spPr bwMode="auto">
            <a:xfrm>
              <a:off x="2527" y="2771"/>
              <a:ext cx="802" cy="105"/>
            </a:xfrm>
            <a:custGeom>
              <a:avLst/>
              <a:gdLst>
                <a:gd name="T0" fmla="*/ 8 w 802"/>
                <a:gd name="T1" fmla="*/ 0 h 105"/>
                <a:gd name="T2" fmla="*/ 0 w 802"/>
                <a:gd name="T3" fmla="*/ 88 h 105"/>
                <a:gd name="T4" fmla="*/ 802 w 802"/>
                <a:gd name="T5" fmla="*/ 105 h 105"/>
                <a:gd name="T6" fmla="*/ 8 w 802"/>
                <a:gd name="T7" fmla="*/ 0 h 105"/>
              </a:gdLst>
              <a:ahLst/>
              <a:cxnLst>
                <a:cxn ang="0">
                  <a:pos x="T0" y="T1"/>
                </a:cxn>
                <a:cxn ang="0">
                  <a:pos x="T2" y="T3"/>
                </a:cxn>
                <a:cxn ang="0">
                  <a:pos x="T4" y="T5"/>
                </a:cxn>
                <a:cxn ang="0">
                  <a:pos x="T6" y="T7"/>
                </a:cxn>
              </a:cxnLst>
              <a:rect l="0" t="0" r="r" b="b"/>
              <a:pathLst>
                <a:path w="802" h="105">
                  <a:moveTo>
                    <a:pt x="8" y="0"/>
                  </a:moveTo>
                  <a:lnTo>
                    <a:pt x="0" y="88"/>
                  </a:lnTo>
                  <a:lnTo>
                    <a:pt x="802" y="105"/>
                  </a:lnTo>
                  <a:lnTo>
                    <a:pt x="8"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77" name="Freeform 57"/>
            <p:cNvSpPr>
              <a:spLocks/>
            </p:cNvSpPr>
            <p:nvPr/>
          </p:nvSpPr>
          <p:spPr bwMode="auto">
            <a:xfrm>
              <a:off x="1148" y="1280"/>
              <a:ext cx="131" cy="135"/>
            </a:xfrm>
            <a:custGeom>
              <a:avLst/>
              <a:gdLst>
                <a:gd name="T0" fmla="*/ 66 w 131"/>
                <a:gd name="T1" fmla="*/ 135 h 135"/>
                <a:gd name="T2" fmla="*/ 79 w 131"/>
                <a:gd name="T3" fmla="*/ 133 h 135"/>
                <a:gd name="T4" fmla="*/ 91 w 131"/>
                <a:gd name="T5" fmla="*/ 130 h 135"/>
                <a:gd name="T6" fmla="*/ 102 w 131"/>
                <a:gd name="T7" fmla="*/ 123 h 135"/>
                <a:gd name="T8" fmla="*/ 111 w 131"/>
                <a:gd name="T9" fmla="*/ 115 h 135"/>
                <a:gd name="T10" fmla="*/ 119 w 131"/>
                <a:gd name="T11" fmla="*/ 105 h 135"/>
                <a:gd name="T12" fmla="*/ 126 w 131"/>
                <a:gd name="T13" fmla="*/ 93 h 135"/>
                <a:gd name="T14" fmla="*/ 129 w 131"/>
                <a:gd name="T15" fmla="*/ 80 h 135"/>
                <a:gd name="T16" fmla="*/ 131 w 131"/>
                <a:gd name="T17" fmla="*/ 66 h 135"/>
                <a:gd name="T18" fmla="*/ 129 w 131"/>
                <a:gd name="T19" fmla="*/ 53 h 135"/>
                <a:gd name="T20" fmla="*/ 126 w 131"/>
                <a:gd name="T21" fmla="*/ 40 h 135"/>
                <a:gd name="T22" fmla="*/ 119 w 131"/>
                <a:gd name="T23" fmla="*/ 30 h 135"/>
                <a:gd name="T24" fmla="*/ 111 w 131"/>
                <a:gd name="T25" fmla="*/ 20 h 135"/>
                <a:gd name="T26" fmla="*/ 102 w 131"/>
                <a:gd name="T27" fmla="*/ 11 h 135"/>
                <a:gd name="T28" fmla="*/ 91 w 131"/>
                <a:gd name="T29" fmla="*/ 5 h 135"/>
                <a:gd name="T30" fmla="*/ 79 w 131"/>
                <a:gd name="T31" fmla="*/ 1 h 135"/>
                <a:gd name="T32" fmla="*/ 66 w 131"/>
                <a:gd name="T33" fmla="*/ 0 h 135"/>
                <a:gd name="T34" fmla="*/ 52 w 131"/>
                <a:gd name="T35" fmla="*/ 1 h 135"/>
                <a:gd name="T36" fmla="*/ 41 w 131"/>
                <a:gd name="T37" fmla="*/ 5 h 135"/>
                <a:gd name="T38" fmla="*/ 29 w 131"/>
                <a:gd name="T39" fmla="*/ 11 h 135"/>
                <a:gd name="T40" fmla="*/ 19 w 131"/>
                <a:gd name="T41" fmla="*/ 20 h 135"/>
                <a:gd name="T42" fmla="*/ 12 w 131"/>
                <a:gd name="T43" fmla="*/ 30 h 135"/>
                <a:gd name="T44" fmla="*/ 5 w 131"/>
                <a:gd name="T45" fmla="*/ 40 h 135"/>
                <a:gd name="T46" fmla="*/ 2 w 131"/>
                <a:gd name="T47" fmla="*/ 53 h 135"/>
                <a:gd name="T48" fmla="*/ 0 w 131"/>
                <a:gd name="T49" fmla="*/ 66 h 135"/>
                <a:gd name="T50" fmla="*/ 2 w 131"/>
                <a:gd name="T51" fmla="*/ 80 h 135"/>
                <a:gd name="T52" fmla="*/ 5 w 131"/>
                <a:gd name="T53" fmla="*/ 93 h 135"/>
                <a:gd name="T54" fmla="*/ 12 w 131"/>
                <a:gd name="T55" fmla="*/ 105 h 135"/>
                <a:gd name="T56" fmla="*/ 19 w 131"/>
                <a:gd name="T57" fmla="*/ 115 h 135"/>
                <a:gd name="T58" fmla="*/ 29 w 131"/>
                <a:gd name="T59" fmla="*/ 123 h 135"/>
                <a:gd name="T60" fmla="*/ 41 w 131"/>
                <a:gd name="T61" fmla="*/ 130 h 135"/>
                <a:gd name="T62" fmla="*/ 52 w 131"/>
                <a:gd name="T63" fmla="*/ 133 h 135"/>
                <a:gd name="T64" fmla="*/ 66 w 131"/>
                <a:gd name="T65" fmla="*/ 13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1" h="135">
                  <a:moveTo>
                    <a:pt x="66" y="135"/>
                  </a:moveTo>
                  <a:lnTo>
                    <a:pt x="79" y="133"/>
                  </a:lnTo>
                  <a:lnTo>
                    <a:pt x="91" y="130"/>
                  </a:lnTo>
                  <a:lnTo>
                    <a:pt x="102" y="123"/>
                  </a:lnTo>
                  <a:lnTo>
                    <a:pt x="111" y="115"/>
                  </a:lnTo>
                  <a:lnTo>
                    <a:pt x="119" y="105"/>
                  </a:lnTo>
                  <a:lnTo>
                    <a:pt x="126" y="93"/>
                  </a:lnTo>
                  <a:lnTo>
                    <a:pt x="129" y="80"/>
                  </a:lnTo>
                  <a:lnTo>
                    <a:pt x="131" y="66"/>
                  </a:lnTo>
                  <a:lnTo>
                    <a:pt x="129" y="53"/>
                  </a:lnTo>
                  <a:lnTo>
                    <a:pt x="126" y="40"/>
                  </a:lnTo>
                  <a:lnTo>
                    <a:pt x="119" y="30"/>
                  </a:lnTo>
                  <a:lnTo>
                    <a:pt x="111" y="20"/>
                  </a:lnTo>
                  <a:lnTo>
                    <a:pt x="102" y="11"/>
                  </a:lnTo>
                  <a:lnTo>
                    <a:pt x="91" y="5"/>
                  </a:lnTo>
                  <a:lnTo>
                    <a:pt x="79" y="1"/>
                  </a:lnTo>
                  <a:lnTo>
                    <a:pt x="66" y="0"/>
                  </a:lnTo>
                  <a:lnTo>
                    <a:pt x="52" y="1"/>
                  </a:lnTo>
                  <a:lnTo>
                    <a:pt x="41" y="5"/>
                  </a:lnTo>
                  <a:lnTo>
                    <a:pt x="29" y="11"/>
                  </a:lnTo>
                  <a:lnTo>
                    <a:pt x="19" y="20"/>
                  </a:lnTo>
                  <a:lnTo>
                    <a:pt x="12" y="30"/>
                  </a:lnTo>
                  <a:lnTo>
                    <a:pt x="5" y="40"/>
                  </a:lnTo>
                  <a:lnTo>
                    <a:pt x="2" y="53"/>
                  </a:lnTo>
                  <a:lnTo>
                    <a:pt x="0" y="66"/>
                  </a:lnTo>
                  <a:lnTo>
                    <a:pt x="2" y="80"/>
                  </a:lnTo>
                  <a:lnTo>
                    <a:pt x="5" y="93"/>
                  </a:lnTo>
                  <a:lnTo>
                    <a:pt x="12" y="105"/>
                  </a:lnTo>
                  <a:lnTo>
                    <a:pt x="19" y="115"/>
                  </a:lnTo>
                  <a:lnTo>
                    <a:pt x="29" y="123"/>
                  </a:lnTo>
                  <a:lnTo>
                    <a:pt x="41" y="130"/>
                  </a:lnTo>
                  <a:lnTo>
                    <a:pt x="52" y="133"/>
                  </a:lnTo>
                  <a:lnTo>
                    <a:pt x="66" y="1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78" name="Freeform 58"/>
            <p:cNvSpPr>
              <a:spLocks/>
            </p:cNvSpPr>
            <p:nvPr/>
          </p:nvSpPr>
          <p:spPr bwMode="auto">
            <a:xfrm>
              <a:off x="1172" y="1300"/>
              <a:ext cx="83" cy="90"/>
            </a:xfrm>
            <a:custGeom>
              <a:avLst/>
              <a:gdLst>
                <a:gd name="T0" fmla="*/ 42 w 83"/>
                <a:gd name="T1" fmla="*/ 90 h 90"/>
                <a:gd name="T2" fmla="*/ 58 w 83"/>
                <a:gd name="T3" fmla="*/ 86 h 90"/>
                <a:gd name="T4" fmla="*/ 72 w 83"/>
                <a:gd name="T5" fmla="*/ 76 h 90"/>
                <a:gd name="T6" fmla="*/ 80 w 83"/>
                <a:gd name="T7" fmla="*/ 63 h 90"/>
                <a:gd name="T8" fmla="*/ 83 w 83"/>
                <a:gd name="T9" fmla="*/ 45 h 90"/>
                <a:gd name="T10" fmla="*/ 80 w 83"/>
                <a:gd name="T11" fmla="*/ 26 h 90"/>
                <a:gd name="T12" fmla="*/ 72 w 83"/>
                <a:gd name="T13" fmla="*/ 13 h 90"/>
                <a:gd name="T14" fmla="*/ 58 w 83"/>
                <a:gd name="T15" fmla="*/ 3 h 90"/>
                <a:gd name="T16" fmla="*/ 42 w 83"/>
                <a:gd name="T17" fmla="*/ 0 h 90"/>
                <a:gd name="T18" fmla="*/ 25 w 83"/>
                <a:gd name="T19" fmla="*/ 3 h 90"/>
                <a:gd name="T20" fmla="*/ 12 w 83"/>
                <a:gd name="T21" fmla="*/ 13 h 90"/>
                <a:gd name="T22" fmla="*/ 3 w 83"/>
                <a:gd name="T23" fmla="*/ 26 h 90"/>
                <a:gd name="T24" fmla="*/ 0 w 83"/>
                <a:gd name="T25" fmla="*/ 45 h 90"/>
                <a:gd name="T26" fmla="*/ 3 w 83"/>
                <a:gd name="T27" fmla="*/ 63 h 90"/>
                <a:gd name="T28" fmla="*/ 12 w 83"/>
                <a:gd name="T29" fmla="*/ 76 h 90"/>
                <a:gd name="T30" fmla="*/ 25 w 83"/>
                <a:gd name="T31" fmla="*/ 86 h 90"/>
                <a:gd name="T32" fmla="*/ 42 w 83"/>
                <a:gd name="T33"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90">
                  <a:moveTo>
                    <a:pt x="42" y="90"/>
                  </a:moveTo>
                  <a:lnTo>
                    <a:pt x="58" y="86"/>
                  </a:lnTo>
                  <a:lnTo>
                    <a:pt x="72" y="76"/>
                  </a:lnTo>
                  <a:lnTo>
                    <a:pt x="80" y="63"/>
                  </a:lnTo>
                  <a:lnTo>
                    <a:pt x="83" y="45"/>
                  </a:lnTo>
                  <a:lnTo>
                    <a:pt x="80" y="26"/>
                  </a:lnTo>
                  <a:lnTo>
                    <a:pt x="72" y="13"/>
                  </a:lnTo>
                  <a:lnTo>
                    <a:pt x="58" y="3"/>
                  </a:lnTo>
                  <a:lnTo>
                    <a:pt x="42" y="0"/>
                  </a:lnTo>
                  <a:lnTo>
                    <a:pt x="25" y="3"/>
                  </a:lnTo>
                  <a:lnTo>
                    <a:pt x="12" y="13"/>
                  </a:lnTo>
                  <a:lnTo>
                    <a:pt x="3" y="26"/>
                  </a:lnTo>
                  <a:lnTo>
                    <a:pt x="0" y="45"/>
                  </a:lnTo>
                  <a:lnTo>
                    <a:pt x="3" y="63"/>
                  </a:lnTo>
                  <a:lnTo>
                    <a:pt x="12" y="76"/>
                  </a:lnTo>
                  <a:lnTo>
                    <a:pt x="25" y="86"/>
                  </a:lnTo>
                  <a:lnTo>
                    <a:pt x="42" y="90"/>
                  </a:lnTo>
                  <a:close/>
                </a:path>
              </a:pathLst>
            </a:custGeom>
            <a:solidFill>
              <a:srgbClr val="00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79" name="Freeform 59"/>
            <p:cNvSpPr>
              <a:spLocks/>
            </p:cNvSpPr>
            <p:nvPr/>
          </p:nvSpPr>
          <p:spPr bwMode="auto">
            <a:xfrm>
              <a:off x="1202" y="1320"/>
              <a:ext cx="33" cy="40"/>
            </a:xfrm>
            <a:custGeom>
              <a:avLst/>
              <a:gdLst>
                <a:gd name="T0" fmla="*/ 17 w 33"/>
                <a:gd name="T1" fmla="*/ 40 h 40"/>
                <a:gd name="T2" fmla="*/ 23 w 33"/>
                <a:gd name="T3" fmla="*/ 38 h 40"/>
                <a:gd name="T4" fmla="*/ 28 w 33"/>
                <a:gd name="T5" fmla="*/ 35 h 40"/>
                <a:gd name="T6" fmla="*/ 32 w 33"/>
                <a:gd name="T7" fmla="*/ 28 h 40"/>
                <a:gd name="T8" fmla="*/ 33 w 33"/>
                <a:gd name="T9" fmla="*/ 20 h 40"/>
                <a:gd name="T10" fmla="*/ 32 w 33"/>
                <a:gd name="T11" fmla="*/ 11 h 40"/>
                <a:gd name="T12" fmla="*/ 28 w 33"/>
                <a:gd name="T13" fmla="*/ 5 h 40"/>
                <a:gd name="T14" fmla="*/ 23 w 33"/>
                <a:gd name="T15" fmla="*/ 1 h 40"/>
                <a:gd name="T16" fmla="*/ 17 w 33"/>
                <a:gd name="T17" fmla="*/ 0 h 40"/>
                <a:gd name="T18" fmla="*/ 10 w 33"/>
                <a:gd name="T19" fmla="*/ 1 h 40"/>
                <a:gd name="T20" fmla="*/ 5 w 33"/>
                <a:gd name="T21" fmla="*/ 5 h 40"/>
                <a:gd name="T22" fmla="*/ 2 w 33"/>
                <a:gd name="T23" fmla="*/ 11 h 40"/>
                <a:gd name="T24" fmla="*/ 0 w 33"/>
                <a:gd name="T25" fmla="*/ 20 h 40"/>
                <a:gd name="T26" fmla="*/ 2 w 33"/>
                <a:gd name="T27" fmla="*/ 28 h 40"/>
                <a:gd name="T28" fmla="*/ 5 w 33"/>
                <a:gd name="T29" fmla="*/ 35 h 40"/>
                <a:gd name="T30" fmla="*/ 10 w 33"/>
                <a:gd name="T31" fmla="*/ 38 h 40"/>
                <a:gd name="T32" fmla="*/ 17 w 33"/>
                <a:gd name="T33"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40">
                  <a:moveTo>
                    <a:pt x="17" y="40"/>
                  </a:moveTo>
                  <a:lnTo>
                    <a:pt x="23" y="38"/>
                  </a:lnTo>
                  <a:lnTo>
                    <a:pt x="28" y="35"/>
                  </a:lnTo>
                  <a:lnTo>
                    <a:pt x="32" y="28"/>
                  </a:lnTo>
                  <a:lnTo>
                    <a:pt x="33" y="20"/>
                  </a:lnTo>
                  <a:lnTo>
                    <a:pt x="32" y="11"/>
                  </a:lnTo>
                  <a:lnTo>
                    <a:pt x="28" y="5"/>
                  </a:lnTo>
                  <a:lnTo>
                    <a:pt x="23" y="1"/>
                  </a:lnTo>
                  <a:lnTo>
                    <a:pt x="17" y="0"/>
                  </a:lnTo>
                  <a:lnTo>
                    <a:pt x="10" y="1"/>
                  </a:lnTo>
                  <a:lnTo>
                    <a:pt x="5" y="5"/>
                  </a:lnTo>
                  <a:lnTo>
                    <a:pt x="2" y="11"/>
                  </a:lnTo>
                  <a:lnTo>
                    <a:pt x="0" y="20"/>
                  </a:lnTo>
                  <a:lnTo>
                    <a:pt x="2" y="28"/>
                  </a:lnTo>
                  <a:lnTo>
                    <a:pt x="5" y="35"/>
                  </a:lnTo>
                  <a:lnTo>
                    <a:pt x="10" y="38"/>
                  </a:lnTo>
                  <a:lnTo>
                    <a:pt x="17" y="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80" name="Freeform 60"/>
            <p:cNvSpPr>
              <a:spLocks/>
            </p:cNvSpPr>
            <p:nvPr/>
          </p:nvSpPr>
          <p:spPr bwMode="auto">
            <a:xfrm>
              <a:off x="1225" y="1320"/>
              <a:ext cx="17" cy="16"/>
            </a:xfrm>
            <a:custGeom>
              <a:avLst/>
              <a:gdLst>
                <a:gd name="T0" fmla="*/ 0 w 17"/>
                <a:gd name="T1" fmla="*/ 8 h 16"/>
                <a:gd name="T2" fmla="*/ 0 w 17"/>
                <a:gd name="T3" fmla="*/ 11 h 16"/>
                <a:gd name="T4" fmla="*/ 2 w 17"/>
                <a:gd name="T5" fmla="*/ 15 h 16"/>
                <a:gd name="T6" fmla="*/ 5 w 17"/>
                <a:gd name="T7" fmla="*/ 16 h 16"/>
                <a:gd name="T8" fmla="*/ 9 w 17"/>
                <a:gd name="T9" fmla="*/ 16 h 16"/>
                <a:gd name="T10" fmla="*/ 12 w 17"/>
                <a:gd name="T11" fmla="*/ 16 h 16"/>
                <a:gd name="T12" fmla="*/ 15 w 17"/>
                <a:gd name="T13" fmla="*/ 15 h 16"/>
                <a:gd name="T14" fmla="*/ 17 w 17"/>
                <a:gd name="T15" fmla="*/ 11 h 16"/>
                <a:gd name="T16" fmla="*/ 17 w 17"/>
                <a:gd name="T17" fmla="*/ 8 h 16"/>
                <a:gd name="T18" fmla="*/ 17 w 17"/>
                <a:gd name="T19" fmla="*/ 5 h 16"/>
                <a:gd name="T20" fmla="*/ 15 w 17"/>
                <a:gd name="T21" fmla="*/ 1 h 16"/>
                <a:gd name="T22" fmla="*/ 12 w 17"/>
                <a:gd name="T23" fmla="*/ 0 h 16"/>
                <a:gd name="T24" fmla="*/ 9 w 17"/>
                <a:gd name="T25" fmla="*/ 0 h 16"/>
                <a:gd name="T26" fmla="*/ 5 w 17"/>
                <a:gd name="T27" fmla="*/ 0 h 16"/>
                <a:gd name="T28" fmla="*/ 2 w 17"/>
                <a:gd name="T29" fmla="*/ 1 h 16"/>
                <a:gd name="T30" fmla="*/ 0 w 17"/>
                <a:gd name="T31" fmla="*/ 5 h 16"/>
                <a:gd name="T32" fmla="*/ 0 w 17"/>
                <a:gd name="T33" fmla="*/ 8 h 16"/>
                <a:gd name="T34" fmla="*/ 0 w 17"/>
                <a:gd name="T35"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 h="16">
                  <a:moveTo>
                    <a:pt x="0" y="8"/>
                  </a:moveTo>
                  <a:lnTo>
                    <a:pt x="0" y="11"/>
                  </a:lnTo>
                  <a:lnTo>
                    <a:pt x="2" y="15"/>
                  </a:lnTo>
                  <a:lnTo>
                    <a:pt x="5" y="16"/>
                  </a:lnTo>
                  <a:lnTo>
                    <a:pt x="9" y="16"/>
                  </a:lnTo>
                  <a:lnTo>
                    <a:pt x="12" y="16"/>
                  </a:lnTo>
                  <a:lnTo>
                    <a:pt x="15" y="15"/>
                  </a:lnTo>
                  <a:lnTo>
                    <a:pt x="17" y="11"/>
                  </a:lnTo>
                  <a:lnTo>
                    <a:pt x="17" y="8"/>
                  </a:lnTo>
                  <a:lnTo>
                    <a:pt x="17" y="5"/>
                  </a:lnTo>
                  <a:lnTo>
                    <a:pt x="15" y="1"/>
                  </a:lnTo>
                  <a:lnTo>
                    <a:pt x="12" y="0"/>
                  </a:lnTo>
                  <a:lnTo>
                    <a:pt x="9" y="0"/>
                  </a:lnTo>
                  <a:lnTo>
                    <a:pt x="5" y="0"/>
                  </a:lnTo>
                  <a:lnTo>
                    <a:pt x="2" y="1"/>
                  </a:lnTo>
                  <a:lnTo>
                    <a:pt x="0" y="5"/>
                  </a:lnTo>
                  <a:lnTo>
                    <a:pt x="0" y="8"/>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81" name="Freeform 61"/>
            <p:cNvSpPr>
              <a:spLocks/>
            </p:cNvSpPr>
            <p:nvPr/>
          </p:nvSpPr>
          <p:spPr bwMode="auto">
            <a:xfrm>
              <a:off x="480" y="144"/>
              <a:ext cx="3312" cy="2735"/>
            </a:xfrm>
            <a:custGeom>
              <a:avLst/>
              <a:gdLst>
                <a:gd name="T0" fmla="*/ 3277 w 3312"/>
                <a:gd name="T1" fmla="*/ 0 h 2735"/>
                <a:gd name="T2" fmla="*/ 354 w 3312"/>
                <a:gd name="T3" fmla="*/ 0 h 2735"/>
                <a:gd name="T4" fmla="*/ 354 w 3312"/>
                <a:gd name="T5" fmla="*/ 70 h 2735"/>
                <a:gd name="T6" fmla="*/ 3242 w 3312"/>
                <a:gd name="T7" fmla="*/ 70 h 2735"/>
                <a:gd name="T8" fmla="*/ 3242 w 3312"/>
                <a:gd name="T9" fmla="*/ 2665 h 2735"/>
                <a:gd name="T10" fmla="*/ 72 w 3312"/>
                <a:gd name="T11" fmla="*/ 2665 h 2735"/>
                <a:gd name="T12" fmla="*/ 72 w 3312"/>
                <a:gd name="T13" fmla="*/ 70 h 2735"/>
                <a:gd name="T14" fmla="*/ 354 w 3312"/>
                <a:gd name="T15" fmla="*/ 70 h 2735"/>
                <a:gd name="T16" fmla="*/ 354 w 3312"/>
                <a:gd name="T17" fmla="*/ 0 h 2735"/>
                <a:gd name="T18" fmla="*/ 37 w 3312"/>
                <a:gd name="T19" fmla="*/ 0 h 2735"/>
                <a:gd name="T20" fmla="*/ 0 w 3312"/>
                <a:gd name="T21" fmla="*/ 0 h 2735"/>
                <a:gd name="T22" fmla="*/ 0 w 3312"/>
                <a:gd name="T23" fmla="*/ 2735 h 2735"/>
                <a:gd name="T24" fmla="*/ 37 w 3312"/>
                <a:gd name="T25" fmla="*/ 2735 h 2735"/>
                <a:gd name="T26" fmla="*/ 3277 w 3312"/>
                <a:gd name="T27" fmla="*/ 2735 h 2735"/>
                <a:gd name="T28" fmla="*/ 3312 w 3312"/>
                <a:gd name="T29" fmla="*/ 2735 h 2735"/>
                <a:gd name="T30" fmla="*/ 3312 w 3312"/>
                <a:gd name="T31" fmla="*/ 0 h 2735"/>
                <a:gd name="T32" fmla="*/ 3277 w 3312"/>
                <a:gd name="T33" fmla="*/ 0 h 2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12" h="2735">
                  <a:moveTo>
                    <a:pt x="3277" y="0"/>
                  </a:moveTo>
                  <a:lnTo>
                    <a:pt x="354" y="0"/>
                  </a:lnTo>
                  <a:lnTo>
                    <a:pt x="354" y="70"/>
                  </a:lnTo>
                  <a:lnTo>
                    <a:pt x="3242" y="70"/>
                  </a:lnTo>
                  <a:lnTo>
                    <a:pt x="3242" y="2665"/>
                  </a:lnTo>
                  <a:lnTo>
                    <a:pt x="72" y="2665"/>
                  </a:lnTo>
                  <a:lnTo>
                    <a:pt x="72" y="70"/>
                  </a:lnTo>
                  <a:lnTo>
                    <a:pt x="354" y="70"/>
                  </a:lnTo>
                  <a:lnTo>
                    <a:pt x="354" y="0"/>
                  </a:lnTo>
                  <a:lnTo>
                    <a:pt x="37" y="0"/>
                  </a:lnTo>
                  <a:lnTo>
                    <a:pt x="0" y="0"/>
                  </a:lnTo>
                  <a:lnTo>
                    <a:pt x="0" y="2735"/>
                  </a:lnTo>
                  <a:lnTo>
                    <a:pt x="37" y="2735"/>
                  </a:lnTo>
                  <a:lnTo>
                    <a:pt x="3277" y="2735"/>
                  </a:lnTo>
                  <a:lnTo>
                    <a:pt x="3312" y="2735"/>
                  </a:lnTo>
                  <a:lnTo>
                    <a:pt x="3312" y="0"/>
                  </a:lnTo>
                  <a:lnTo>
                    <a:pt x="327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82" name="Freeform 62"/>
            <p:cNvSpPr>
              <a:spLocks/>
            </p:cNvSpPr>
            <p:nvPr/>
          </p:nvSpPr>
          <p:spPr bwMode="auto">
            <a:xfrm>
              <a:off x="1703" y="937"/>
              <a:ext cx="239" cy="169"/>
            </a:xfrm>
            <a:custGeom>
              <a:avLst/>
              <a:gdLst>
                <a:gd name="T0" fmla="*/ 0 w 239"/>
                <a:gd name="T1" fmla="*/ 169 h 169"/>
                <a:gd name="T2" fmla="*/ 4 w 239"/>
                <a:gd name="T3" fmla="*/ 159 h 169"/>
                <a:gd name="T4" fmla="*/ 12 w 239"/>
                <a:gd name="T5" fmla="*/ 134 h 169"/>
                <a:gd name="T6" fmla="*/ 27 w 239"/>
                <a:gd name="T7" fmla="*/ 100 h 169"/>
                <a:gd name="T8" fmla="*/ 50 w 239"/>
                <a:gd name="T9" fmla="*/ 64 h 169"/>
                <a:gd name="T10" fmla="*/ 82 w 239"/>
                <a:gd name="T11" fmla="*/ 30 h 169"/>
                <a:gd name="T12" fmla="*/ 122 w 239"/>
                <a:gd name="T13" fmla="*/ 7 h 169"/>
                <a:gd name="T14" fmla="*/ 174 w 239"/>
                <a:gd name="T15" fmla="*/ 0 h 169"/>
                <a:gd name="T16" fmla="*/ 237 w 239"/>
                <a:gd name="T17" fmla="*/ 15 h 169"/>
                <a:gd name="T18" fmla="*/ 237 w 239"/>
                <a:gd name="T19" fmla="*/ 17 h 169"/>
                <a:gd name="T20" fmla="*/ 237 w 239"/>
                <a:gd name="T21" fmla="*/ 20 h 169"/>
                <a:gd name="T22" fmla="*/ 239 w 239"/>
                <a:gd name="T23" fmla="*/ 27 h 169"/>
                <a:gd name="T24" fmla="*/ 237 w 239"/>
                <a:gd name="T25" fmla="*/ 37 h 169"/>
                <a:gd name="T26" fmla="*/ 236 w 239"/>
                <a:gd name="T27" fmla="*/ 47 h 169"/>
                <a:gd name="T28" fmla="*/ 232 w 239"/>
                <a:gd name="T29" fmla="*/ 59 h 169"/>
                <a:gd name="T30" fmla="*/ 227 w 239"/>
                <a:gd name="T31" fmla="*/ 70 h 169"/>
                <a:gd name="T32" fmla="*/ 219 w 239"/>
                <a:gd name="T33" fmla="*/ 84 h 169"/>
                <a:gd name="T34" fmla="*/ 207 w 239"/>
                <a:gd name="T35" fmla="*/ 97 h 169"/>
                <a:gd name="T36" fmla="*/ 192 w 239"/>
                <a:gd name="T37" fmla="*/ 110 h 169"/>
                <a:gd name="T38" fmla="*/ 174 w 239"/>
                <a:gd name="T39" fmla="*/ 124 h 169"/>
                <a:gd name="T40" fmla="*/ 151 w 239"/>
                <a:gd name="T41" fmla="*/ 135 h 169"/>
                <a:gd name="T42" fmla="*/ 122 w 239"/>
                <a:gd name="T43" fmla="*/ 147 h 169"/>
                <a:gd name="T44" fmla="*/ 87 w 239"/>
                <a:gd name="T45" fmla="*/ 156 h 169"/>
                <a:gd name="T46" fmla="*/ 47 w 239"/>
                <a:gd name="T47" fmla="*/ 164 h 169"/>
                <a:gd name="T48" fmla="*/ 0 w 239"/>
                <a:gd name="T49"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9" h="169">
                  <a:moveTo>
                    <a:pt x="0" y="169"/>
                  </a:moveTo>
                  <a:lnTo>
                    <a:pt x="4" y="159"/>
                  </a:lnTo>
                  <a:lnTo>
                    <a:pt x="12" y="134"/>
                  </a:lnTo>
                  <a:lnTo>
                    <a:pt x="27" y="100"/>
                  </a:lnTo>
                  <a:lnTo>
                    <a:pt x="50" y="64"/>
                  </a:lnTo>
                  <a:lnTo>
                    <a:pt x="82" y="30"/>
                  </a:lnTo>
                  <a:lnTo>
                    <a:pt x="122" y="7"/>
                  </a:lnTo>
                  <a:lnTo>
                    <a:pt x="174" y="0"/>
                  </a:lnTo>
                  <a:lnTo>
                    <a:pt x="237" y="15"/>
                  </a:lnTo>
                  <a:lnTo>
                    <a:pt x="237" y="17"/>
                  </a:lnTo>
                  <a:lnTo>
                    <a:pt x="237" y="20"/>
                  </a:lnTo>
                  <a:lnTo>
                    <a:pt x="239" y="27"/>
                  </a:lnTo>
                  <a:lnTo>
                    <a:pt x="237" y="37"/>
                  </a:lnTo>
                  <a:lnTo>
                    <a:pt x="236" y="47"/>
                  </a:lnTo>
                  <a:lnTo>
                    <a:pt x="232" y="59"/>
                  </a:lnTo>
                  <a:lnTo>
                    <a:pt x="227" y="70"/>
                  </a:lnTo>
                  <a:lnTo>
                    <a:pt x="219" y="84"/>
                  </a:lnTo>
                  <a:lnTo>
                    <a:pt x="207" y="97"/>
                  </a:lnTo>
                  <a:lnTo>
                    <a:pt x="192" y="110"/>
                  </a:lnTo>
                  <a:lnTo>
                    <a:pt x="174" y="124"/>
                  </a:lnTo>
                  <a:lnTo>
                    <a:pt x="151" y="135"/>
                  </a:lnTo>
                  <a:lnTo>
                    <a:pt x="122" y="147"/>
                  </a:lnTo>
                  <a:lnTo>
                    <a:pt x="87" y="156"/>
                  </a:lnTo>
                  <a:lnTo>
                    <a:pt x="47" y="164"/>
                  </a:lnTo>
                  <a:lnTo>
                    <a:pt x="0" y="16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83" name="Freeform 63"/>
            <p:cNvSpPr>
              <a:spLocks/>
            </p:cNvSpPr>
            <p:nvPr/>
          </p:nvSpPr>
          <p:spPr bwMode="auto">
            <a:xfrm>
              <a:off x="1798" y="936"/>
              <a:ext cx="117" cy="121"/>
            </a:xfrm>
            <a:custGeom>
              <a:avLst/>
              <a:gdLst>
                <a:gd name="T0" fmla="*/ 59 w 117"/>
                <a:gd name="T1" fmla="*/ 121 h 121"/>
                <a:gd name="T2" fmla="*/ 71 w 117"/>
                <a:gd name="T3" fmla="*/ 120 h 121"/>
                <a:gd name="T4" fmla="*/ 81 w 117"/>
                <a:gd name="T5" fmla="*/ 116 h 121"/>
                <a:gd name="T6" fmla="*/ 91 w 117"/>
                <a:gd name="T7" fmla="*/ 111 h 121"/>
                <a:gd name="T8" fmla="*/ 101 w 117"/>
                <a:gd name="T9" fmla="*/ 103 h 121"/>
                <a:gd name="T10" fmla="*/ 107 w 117"/>
                <a:gd name="T11" fmla="*/ 95 h 121"/>
                <a:gd name="T12" fmla="*/ 112 w 117"/>
                <a:gd name="T13" fmla="*/ 85 h 121"/>
                <a:gd name="T14" fmla="*/ 116 w 117"/>
                <a:gd name="T15" fmla="*/ 73 h 121"/>
                <a:gd name="T16" fmla="*/ 117 w 117"/>
                <a:gd name="T17" fmla="*/ 61 h 121"/>
                <a:gd name="T18" fmla="*/ 116 w 117"/>
                <a:gd name="T19" fmla="*/ 48 h 121"/>
                <a:gd name="T20" fmla="*/ 112 w 117"/>
                <a:gd name="T21" fmla="*/ 36 h 121"/>
                <a:gd name="T22" fmla="*/ 107 w 117"/>
                <a:gd name="T23" fmla="*/ 26 h 121"/>
                <a:gd name="T24" fmla="*/ 101 w 117"/>
                <a:gd name="T25" fmla="*/ 18 h 121"/>
                <a:gd name="T26" fmla="*/ 91 w 117"/>
                <a:gd name="T27" fmla="*/ 10 h 121"/>
                <a:gd name="T28" fmla="*/ 81 w 117"/>
                <a:gd name="T29" fmla="*/ 5 h 121"/>
                <a:gd name="T30" fmla="*/ 71 w 117"/>
                <a:gd name="T31" fmla="*/ 1 h 121"/>
                <a:gd name="T32" fmla="*/ 59 w 117"/>
                <a:gd name="T33" fmla="*/ 0 h 121"/>
                <a:gd name="T34" fmla="*/ 47 w 117"/>
                <a:gd name="T35" fmla="*/ 1 h 121"/>
                <a:gd name="T36" fmla="*/ 37 w 117"/>
                <a:gd name="T37" fmla="*/ 5 h 121"/>
                <a:gd name="T38" fmla="*/ 27 w 117"/>
                <a:gd name="T39" fmla="*/ 10 h 121"/>
                <a:gd name="T40" fmla="*/ 17 w 117"/>
                <a:gd name="T41" fmla="*/ 18 h 121"/>
                <a:gd name="T42" fmla="*/ 10 w 117"/>
                <a:gd name="T43" fmla="*/ 26 h 121"/>
                <a:gd name="T44" fmla="*/ 5 w 117"/>
                <a:gd name="T45" fmla="*/ 36 h 121"/>
                <a:gd name="T46" fmla="*/ 2 w 117"/>
                <a:gd name="T47" fmla="*/ 48 h 121"/>
                <a:gd name="T48" fmla="*/ 0 w 117"/>
                <a:gd name="T49" fmla="*/ 61 h 121"/>
                <a:gd name="T50" fmla="*/ 2 w 117"/>
                <a:gd name="T51" fmla="*/ 73 h 121"/>
                <a:gd name="T52" fmla="*/ 5 w 117"/>
                <a:gd name="T53" fmla="*/ 85 h 121"/>
                <a:gd name="T54" fmla="*/ 10 w 117"/>
                <a:gd name="T55" fmla="*/ 95 h 121"/>
                <a:gd name="T56" fmla="*/ 17 w 117"/>
                <a:gd name="T57" fmla="*/ 103 h 121"/>
                <a:gd name="T58" fmla="*/ 27 w 117"/>
                <a:gd name="T59" fmla="*/ 111 h 121"/>
                <a:gd name="T60" fmla="*/ 37 w 117"/>
                <a:gd name="T61" fmla="*/ 116 h 121"/>
                <a:gd name="T62" fmla="*/ 47 w 117"/>
                <a:gd name="T63" fmla="*/ 120 h 121"/>
                <a:gd name="T64" fmla="*/ 59 w 117"/>
                <a:gd name="T65"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7" h="121">
                  <a:moveTo>
                    <a:pt x="59" y="121"/>
                  </a:moveTo>
                  <a:lnTo>
                    <a:pt x="71" y="120"/>
                  </a:lnTo>
                  <a:lnTo>
                    <a:pt x="81" y="116"/>
                  </a:lnTo>
                  <a:lnTo>
                    <a:pt x="91" y="111"/>
                  </a:lnTo>
                  <a:lnTo>
                    <a:pt x="101" y="103"/>
                  </a:lnTo>
                  <a:lnTo>
                    <a:pt x="107" y="95"/>
                  </a:lnTo>
                  <a:lnTo>
                    <a:pt x="112" y="85"/>
                  </a:lnTo>
                  <a:lnTo>
                    <a:pt x="116" y="73"/>
                  </a:lnTo>
                  <a:lnTo>
                    <a:pt x="117" y="61"/>
                  </a:lnTo>
                  <a:lnTo>
                    <a:pt x="116" y="48"/>
                  </a:lnTo>
                  <a:lnTo>
                    <a:pt x="112" y="36"/>
                  </a:lnTo>
                  <a:lnTo>
                    <a:pt x="107" y="26"/>
                  </a:lnTo>
                  <a:lnTo>
                    <a:pt x="101" y="18"/>
                  </a:lnTo>
                  <a:lnTo>
                    <a:pt x="91" y="10"/>
                  </a:lnTo>
                  <a:lnTo>
                    <a:pt x="81" y="5"/>
                  </a:lnTo>
                  <a:lnTo>
                    <a:pt x="71" y="1"/>
                  </a:lnTo>
                  <a:lnTo>
                    <a:pt x="59" y="0"/>
                  </a:lnTo>
                  <a:lnTo>
                    <a:pt x="47" y="1"/>
                  </a:lnTo>
                  <a:lnTo>
                    <a:pt x="37" y="5"/>
                  </a:lnTo>
                  <a:lnTo>
                    <a:pt x="27" y="10"/>
                  </a:lnTo>
                  <a:lnTo>
                    <a:pt x="17" y="18"/>
                  </a:lnTo>
                  <a:lnTo>
                    <a:pt x="10" y="26"/>
                  </a:lnTo>
                  <a:lnTo>
                    <a:pt x="5" y="36"/>
                  </a:lnTo>
                  <a:lnTo>
                    <a:pt x="2" y="48"/>
                  </a:lnTo>
                  <a:lnTo>
                    <a:pt x="0" y="61"/>
                  </a:lnTo>
                  <a:lnTo>
                    <a:pt x="2" y="73"/>
                  </a:lnTo>
                  <a:lnTo>
                    <a:pt x="5" y="85"/>
                  </a:lnTo>
                  <a:lnTo>
                    <a:pt x="10" y="95"/>
                  </a:lnTo>
                  <a:lnTo>
                    <a:pt x="17" y="103"/>
                  </a:lnTo>
                  <a:lnTo>
                    <a:pt x="27" y="111"/>
                  </a:lnTo>
                  <a:lnTo>
                    <a:pt x="37" y="116"/>
                  </a:lnTo>
                  <a:lnTo>
                    <a:pt x="47" y="120"/>
                  </a:lnTo>
                  <a:lnTo>
                    <a:pt x="59" y="1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84" name="Freeform 64"/>
            <p:cNvSpPr>
              <a:spLocks/>
            </p:cNvSpPr>
            <p:nvPr/>
          </p:nvSpPr>
          <p:spPr bwMode="auto">
            <a:xfrm>
              <a:off x="1820" y="956"/>
              <a:ext cx="75" cy="80"/>
            </a:xfrm>
            <a:custGeom>
              <a:avLst/>
              <a:gdLst>
                <a:gd name="T0" fmla="*/ 39 w 75"/>
                <a:gd name="T1" fmla="*/ 80 h 80"/>
                <a:gd name="T2" fmla="*/ 54 w 75"/>
                <a:gd name="T3" fmla="*/ 76 h 80"/>
                <a:gd name="T4" fmla="*/ 65 w 75"/>
                <a:gd name="T5" fmla="*/ 68 h 80"/>
                <a:gd name="T6" fmla="*/ 72 w 75"/>
                <a:gd name="T7" fmla="*/ 55 h 80"/>
                <a:gd name="T8" fmla="*/ 75 w 75"/>
                <a:gd name="T9" fmla="*/ 40 h 80"/>
                <a:gd name="T10" fmla="*/ 72 w 75"/>
                <a:gd name="T11" fmla="*/ 23 h 80"/>
                <a:gd name="T12" fmla="*/ 65 w 75"/>
                <a:gd name="T13" fmla="*/ 11 h 80"/>
                <a:gd name="T14" fmla="*/ 54 w 75"/>
                <a:gd name="T15" fmla="*/ 3 h 80"/>
                <a:gd name="T16" fmla="*/ 39 w 75"/>
                <a:gd name="T17" fmla="*/ 0 h 80"/>
                <a:gd name="T18" fmla="*/ 24 w 75"/>
                <a:gd name="T19" fmla="*/ 3 h 80"/>
                <a:gd name="T20" fmla="*/ 12 w 75"/>
                <a:gd name="T21" fmla="*/ 11 h 80"/>
                <a:gd name="T22" fmla="*/ 4 w 75"/>
                <a:gd name="T23" fmla="*/ 23 h 80"/>
                <a:gd name="T24" fmla="*/ 0 w 75"/>
                <a:gd name="T25" fmla="*/ 40 h 80"/>
                <a:gd name="T26" fmla="*/ 4 w 75"/>
                <a:gd name="T27" fmla="*/ 55 h 80"/>
                <a:gd name="T28" fmla="*/ 12 w 75"/>
                <a:gd name="T29" fmla="*/ 68 h 80"/>
                <a:gd name="T30" fmla="*/ 24 w 75"/>
                <a:gd name="T31" fmla="*/ 76 h 80"/>
                <a:gd name="T32" fmla="*/ 39 w 75"/>
                <a:gd name="T33"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5" h="80">
                  <a:moveTo>
                    <a:pt x="39" y="80"/>
                  </a:moveTo>
                  <a:lnTo>
                    <a:pt x="54" y="76"/>
                  </a:lnTo>
                  <a:lnTo>
                    <a:pt x="65" y="68"/>
                  </a:lnTo>
                  <a:lnTo>
                    <a:pt x="72" y="55"/>
                  </a:lnTo>
                  <a:lnTo>
                    <a:pt x="75" y="40"/>
                  </a:lnTo>
                  <a:lnTo>
                    <a:pt x="72" y="23"/>
                  </a:lnTo>
                  <a:lnTo>
                    <a:pt x="65" y="11"/>
                  </a:lnTo>
                  <a:lnTo>
                    <a:pt x="54" y="3"/>
                  </a:lnTo>
                  <a:lnTo>
                    <a:pt x="39" y="0"/>
                  </a:lnTo>
                  <a:lnTo>
                    <a:pt x="24" y="3"/>
                  </a:lnTo>
                  <a:lnTo>
                    <a:pt x="12" y="11"/>
                  </a:lnTo>
                  <a:lnTo>
                    <a:pt x="4" y="23"/>
                  </a:lnTo>
                  <a:lnTo>
                    <a:pt x="0" y="40"/>
                  </a:lnTo>
                  <a:lnTo>
                    <a:pt x="4" y="55"/>
                  </a:lnTo>
                  <a:lnTo>
                    <a:pt x="12" y="68"/>
                  </a:lnTo>
                  <a:lnTo>
                    <a:pt x="24" y="76"/>
                  </a:lnTo>
                  <a:lnTo>
                    <a:pt x="39" y="80"/>
                  </a:lnTo>
                  <a:close/>
                </a:path>
              </a:pathLst>
            </a:custGeom>
            <a:solidFill>
              <a:srgbClr val="00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85" name="Freeform 65"/>
            <p:cNvSpPr>
              <a:spLocks/>
            </p:cNvSpPr>
            <p:nvPr/>
          </p:nvSpPr>
          <p:spPr bwMode="auto">
            <a:xfrm>
              <a:off x="1847" y="972"/>
              <a:ext cx="30" cy="37"/>
            </a:xfrm>
            <a:custGeom>
              <a:avLst/>
              <a:gdLst>
                <a:gd name="T0" fmla="*/ 15 w 30"/>
                <a:gd name="T1" fmla="*/ 37 h 37"/>
                <a:gd name="T2" fmla="*/ 22 w 30"/>
                <a:gd name="T3" fmla="*/ 35 h 37"/>
                <a:gd name="T4" fmla="*/ 25 w 30"/>
                <a:gd name="T5" fmla="*/ 32 h 37"/>
                <a:gd name="T6" fmla="*/ 28 w 30"/>
                <a:gd name="T7" fmla="*/ 25 h 37"/>
                <a:gd name="T8" fmla="*/ 30 w 30"/>
                <a:gd name="T9" fmla="*/ 19 h 37"/>
                <a:gd name="T10" fmla="*/ 28 w 30"/>
                <a:gd name="T11" fmla="*/ 12 h 37"/>
                <a:gd name="T12" fmla="*/ 25 w 30"/>
                <a:gd name="T13" fmla="*/ 5 h 37"/>
                <a:gd name="T14" fmla="*/ 22 w 30"/>
                <a:gd name="T15" fmla="*/ 2 h 37"/>
                <a:gd name="T16" fmla="*/ 15 w 30"/>
                <a:gd name="T17" fmla="*/ 0 h 37"/>
                <a:gd name="T18" fmla="*/ 8 w 30"/>
                <a:gd name="T19" fmla="*/ 2 h 37"/>
                <a:gd name="T20" fmla="*/ 5 w 30"/>
                <a:gd name="T21" fmla="*/ 5 h 37"/>
                <a:gd name="T22" fmla="*/ 2 w 30"/>
                <a:gd name="T23" fmla="*/ 12 h 37"/>
                <a:gd name="T24" fmla="*/ 0 w 30"/>
                <a:gd name="T25" fmla="*/ 19 h 37"/>
                <a:gd name="T26" fmla="*/ 2 w 30"/>
                <a:gd name="T27" fmla="*/ 25 h 37"/>
                <a:gd name="T28" fmla="*/ 5 w 30"/>
                <a:gd name="T29" fmla="*/ 32 h 37"/>
                <a:gd name="T30" fmla="*/ 8 w 30"/>
                <a:gd name="T31" fmla="*/ 35 h 37"/>
                <a:gd name="T32" fmla="*/ 15 w 30"/>
                <a:gd name="T33"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 h="37">
                  <a:moveTo>
                    <a:pt x="15" y="37"/>
                  </a:moveTo>
                  <a:lnTo>
                    <a:pt x="22" y="35"/>
                  </a:lnTo>
                  <a:lnTo>
                    <a:pt x="25" y="32"/>
                  </a:lnTo>
                  <a:lnTo>
                    <a:pt x="28" y="25"/>
                  </a:lnTo>
                  <a:lnTo>
                    <a:pt x="30" y="19"/>
                  </a:lnTo>
                  <a:lnTo>
                    <a:pt x="28" y="12"/>
                  </a:lnTo>
                  <a:lnTo>
                    <a:pt x="25" y="5"/>
                  </a:lnTo>
                  <a:lnTo>
                    <a:pt x="22" y="2"/>
                  </a:lnTo>
                  <a:lnTo>
                    <a:pt x="15" y="0"/>
                  </a:lnTo>
                  <a:lnTo>
                    <a:pt x="8" y="2"/>
                  </a:lnTo>
                  <a:lnTo>
                    <a:pt x="5" y="5"/>
                  </a:lnTo>
                  <a:lnTo>
                    <a:pt x="2" y="12"/>
                  </a:lnTo>
                  <a:lnTo>
                    <a:pt x="0" y="19"/>
                  </a:lnTo>
                  <a:lnTo>
                    <a:pt x="2" y="25"/>
                  </a:lnTo>
                  <a:lnTo>
                    <a:pt x="5" y="32"/>
                  </a:lnTo>
                  <a:lnTo>
                    <a:pt x="8" y="35"/>
                  </a:lnTo>
                  <a:lnTo>
                    <a:pt x="15" y="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86" name="Freeform 66"/>
            <p:cNvSpPr>
              <a:spLocks/>
            </p:cNvSpPr>
            <p:nvPr/>
          </p:nvSpPr>
          <p:spPr bwMode="auto">
            <a:xfrm>
              <a:off x="1867" y="972"/>
              <a:ext cx="17" cy="15"/>
            </a:xfrm>
            <a:custGeom>
              <a:avLst/>
              <a:gdLst>
                <a:gd name="T0" fmla="*/ 0 w 17"/>
                <a:gd name="T1" fmla="*/ 9 h 15"/>
                <a:gd name="T2" fmla="*/ 0 w 17"/>
                <a:gd name="T3" fmla="*/ 10 h 15"/>
                <a:gd name="T4" fmla="*/ 2 w 17"/>
                <a:gd name="T5" fmla="*/ 14 h 15"/>
                <a:gd name="T6" fmla="*/ 5 w 17"/>
                <a:gd name="T7" fmla="*/ 15 h 15"/>
                <a:gd name="T8" fmla="*/ 8 w 17"/>
                <a:gd name="T9" fmla="*/ 15 h 15"/>
                <a:gd name="T10" fmla="*/ 12 w 17"/>
                <a:gd name="T11" fmla="*/ 15 h 15"/>
                <a:gd name="T12" fmla="*/ 15 w 17"/>
                <a:gd name="T13" fmla="*/ 14 h 15"/>
                <a:gd name="T14" fmla="*/ 17 w 17"/>
                <a:gd name="T15" fmla="*/ 10 h 15"/>
                <a:gd name="T16" fmla="*/ 17 w 17"/>
                <a:gd name="T17" fmla="*/ 9 h 15"/>
                <a:gd name="T18" fmla="*/ 17 w 17"/>
                <a:gd name="T19" fmla="*/ 5 h 15"/>
                <a:gd name="T20" fmla="*/ 15 w 17"/>
                <a:gd name="T21" fmla="*/ 2 h 15"/>
                <a:gd name="T22" fmla="*/ 12 w 17"/>
                <a:gd name="T23" fmla="*/ 0 h 15"/>
                <a:gd name="T24" fmla="*/ 8 w 17"/>
                <a:gd name="T25" fmla="*/ 0 h 15"/>
                <a:gd name="T26" fmla="*/ 5 w 17"/>
                <a:gd name="T27" fmla="*/ 0 h 15"/>
                <a:gd name="T28" fmla="*/ 2 w 17"/>
                <a:gd name="T29" fmla="*/ 2 h 15"/>
                <a:gd name="T30" fmla="*/ 0 w 17"/>
                <a:gd name="T31" fmla="*/ 5 h 15"/>
                <a:gd name="T32" fmla="*/ 0 w 17"/>
                <a:gd name="T33" fmla="*/ 9 h 15"/>
                <a:gd name="T34" fmla="*/ 0 w 17"/>
                <a:gd name="T35"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 h="15">
                  <a:moveTo>
                    <a:pt x="0" y="9"/>
                  </a:moveTo>
                  <a:lnTo>
                    <a:pt x="0" y="10"/>
                  </a:lnTo>
                  <a:lnTo>
                    <a:pt x="2" y="14"/>
                  </a:lnTo>
                  <a:lnTo>
                    <a:pt x="5" y="15"/>
                  </a:lnTo>
                  <a:lnTo>
                    <a:pt x="8" y="15"/>
                  </a:lnTo>
                  <a:lnTo>
                    <a:pt x="12" y="15"/>
                  </a:lnTo>
                  <a:lnTo>
                    <a:pt x="15" y="14"/>
                  </a:lnTo>
                  <a:lnTo>
                    <a:pt x="17" y="10"/>
                  </a:lnTo>
                  <a:lnTo>
                    <a:pt x="17" y="9"/>
                  </a:lnTo>
                  <a:lnTo>
                    <a:pt x="17" y="5"/>
                  </a:lnTo>
                  <a:lnTo>
                    <a:pt x="15" y="2"/>
                  </a:lnTo>
                  <a:lnTo>
                    <a:pt x="12" y="0"/>
                  </a:lnTo>
                  <a:lnTo>
                    <a:pt x="8" y="0"/>
                  </a:lnTo>
                  <a:lnTo>
                    <a:pt x="5" y="0"/>
                  </a:lnTo>
                  <a:lnTo>
                    <a:pt x="2" y="2"/>
                  </a:lnTo>
                  <a:lnTo>
                    <a:pt x="0" y="5"/>
                  </a:lnTo>
                  <a:lnTo>
                    <a:pt x="0" y="9"/>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91" name="Freeform 71"/>
            <p:cNvSpPr>
              <a:spLocks/>
            </p:cNvSpPr>
            <p:nvPr/>
          </p:nvSpPr>
          <p:spPr bwMode="auto">
            <a:xfrm>
              <a:off x="2845" y="902"/>
              <a:ext cx="793" cy="1146"/>
            </a:xfrm>
            <a:custGeom>
              <a:avLst/>
              <a:gdLst>
                <a:gd name="T0" fmla="*/ 212 w 793"/>
                <a:gd name="T1" fmla="*/ 0 h 1146"/>
                <a:gd name="T2" fmla="*/ 0 w 793"/>
                <a:gd name="T3" fmla="*/ 1146 h 1146"/>
                <a:gd name="T4" fmla="*/ 242 w 793"/>
                <a:gd name="T5" fmla="*/ 55 h 1146"/>
                <a:gd name="T6" fmla="*/ 793 w 793"/>
                <a:gd name="T7" fmla="*/ 97 h 1146"/>
                <a:gd name="T8" fmla="*/ 212 w 793"/>
                <a:gd name="T9" fmla="*/ 0 h 1146"/>
              </a:gdLst>
              <a:ahLst/>
              <a:cxnLst>
                <a:cxn ang="0">
                  <a:pos x="T0" y="T1"/>
                </a:cxn>
                <a:cxn ang="0">
                  <a:pos x="T2" y="T3"/>
                </a:cxn>
                <a:cxn ang="0">
                  <a:pos x="T4" y="T5"/>
                </a:cxn>
                <a:cxn ang="0">
                  <a:pos x="T6" y="T7"/>
                </a:cxn>
                <a:cxn ang="0">
                  <a:pos x="T8" y="T9"/>
                </a:cxn>
              </a:cxnLst>
              <a:rect l="0" t="0" r="r" b="b"/>
              <a:pathLst>
                <a:path w="793" h="1146">
                  <a:moveTo>
                    <a:pt x="212" y="0"/>
                  </a:moveTo>
                  <a:lnTo>
                    <a:pt x="0" y="1146"/>
                  </a:lnTo>
                  <a:lnTo>
                    <a:pt x="242" y="55"/>
                  </a:lnTo>
                  <a:lnTo>
                    <a:pt x="793" y="97"/>
                  </a:lnTo>
                  <a:lnTo>
                    <a:pt x="21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193" name="Text Box 73"/>
          <p:cNvSpPr txBox="1">
            <a:spLocks noChangeArrowheads="1"/>
          </p:cNvSpPr>
          <p:nvPr/>
        </p:nvSpPr>
        <p:spPr bwMode="auto">
          <a:xfrm>
            <a:off x="3219949" y="3315088"/>
            <a:ext cx="5844869" cy="3046988"/>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en-US" sz="4800" dirty="0">
                <a:solidFill>
                  <a:schemeClr val="bg1"/>
                </a:solidFill>
                <a:latin typeface="Comic Sans MS" panose="030F0702030302020204" pitchFamily="66" charset="0"/>
              </a:rPr>
              <a:t>Joyous Anticipation</a:t>
            </a:r>
          </a:p>
          <a:p>
            <a:r>
              <a:rPr lang="en-US" altLang="en-US" sz="4800" dirty="0">
                <a:solidFill>
                  <a:schemeClr val="bg1"/>
                </a:solidFill>
                <a:latin typeface="Comic Sans MS" panose="030F0702030302020204" pitchFamily="66" charset="0"/>
              </a:rPr>
              <a:t>Think about it</a:t>
            </a:r>
          </a:p>
          <a:p>
            <a:r>
              <a:rPr lang="en-US" altLang="en-US" sz="4800" dirty="0">
                <a:solidFill>
                  <a:schemeClr val="bg1"/>
                </a:solidFill>
                <a:latin typeface="Comic Sans MS" panose="030F0702030302020204" pitchFamily="66" charset="0"/>
              </a:rPr>
              <a:t>Seek it - aim</a:t>
            </a:r>
          </a:p>
          <a:p>
            <a:r>
              <a:rPr lang="en-US" altLang="en-US" sz="4800" dirty="0">
                <a:solidFill>
                  <a:schemeClr val="bg1"/>
                </a:solidFill>
                <a:latin typeface="Comic Sans MS" panose="030F0702030302020204" pitchFamily="66" charset="0"/>
              </a:rPr>
              <a:t>Can’t wait</a:t>
            </a:r>
          </a:p>
        </p:txBody>
      </p:sp>
      <p:sp>
        <p:nvSpPr>
          <p:cNvPr id="2" name="TextBox 1"/>
          <p:cNvSpPr txBox="1"/>
          <p:nvPr/>
        </p:nvSpPr>
        <p:spPr>
          <a:xfrm>
            <a:off x="1524000" y="2514601"/>
            <a:ext cx="9144000" cy="584775"/>
          </a:xfrm>
          <a:prstGeom prst="rect">
            <a:avLst/>
          </a:prstGeom>
          <a:noFill/>
        </p:spPr>
        <p:txBody>
          <a:bodyPr wrap="square" rtlCol="0">
            <a:spAutoFit/>
          </a:bodyPr>
          <a:lstStyle/>
          <a:p>
            <a:pPr algn="ctr"/>
            <a:r>
              <a:rPr lang="en-US" sz="3200" dirty="0">
                <a:solidFill>
                  <a:srgbClr val="FFFF00"/>
                </a:solidFill>
                <a:latin typeface="Tahoma" panose="020B0604030504040204" pitchFamily="34" charset="0"/>
                <a:ea typeface="Tahoma" panose="020B0604030504040204" pitchFamily="34" charset="0"/>
                <a:cs typeface="Tahoma" panose="020B0604030504040204" pitchFamily="34" charset="0"/>
              </a:rPr>
              <a:t>Rom. 8:17-19; Heb. 13:14; Phil. 1:21-23</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193"/>
                                        </p:tgtEl>
                                        <p:attrNameLst>
                                          <p:attrName>style.visibility</p:attrName>
                                        </p:attrNameLst>
                                      </p:cBhvr>
                                      <p:to>
                                        <p:strVal val="visible"/>
                                      </p:to>
                                    </p:set>
                                    <p:animEffect transition="in" filter="fade">
                                      <p:cBhvr>
                                        <p:cTn id="7" dur="1000"/>
                                        <p:tgtEl>
                                          <p:spTgt spid="5193"/>
                                        </p:tgtEl>
                                      </p:cBhvr>
                                    </p:animEffect>
                                    <p:anim calcmode="lin" valueType="num">
                                      <p:cBhvr>
                                        <p:cTn id="8" dur="1000" fill="hold"/>
                                        <p:tgtEl>
                                          <p:spTgt spid="5193"/>
                                        </p:tgtEl>
                                        <p:attrNameLst>
                                          <p:attrName>ppt_x</p:attrName>
                                        </p:attrNameLst>
                                      </p:cBhvr>
                                      <p:tavLst>
                                        <p:tav tm="0">
                                          <p:val>
                                            <p:strVal val="#ppt_x"/>
                                          </p:val>
                                        </p:tav>
                                        <p:tav tm="100000">
                                          <p:val>
                                            <p:strVal val="#ppt_x"/>
                                          </p:val>
                                        </p:tav>
                                      </p:tavLst>
                                    </p:anim>
                                    <p:anim calcmode="lin" valueType="num">
                                      <p:cBhvr>
                                        <p:cTn id="9" dur="1000" fill="hold"/>
                                        <p:tgtEl>
                                          <p:spTgt spid="51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9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2" name="Object 4"/>
          <p:cNvGraphicFramePr>
            <a:graphicFrameLocks noChangeAspect="1"/>
          </p:cNvGraphicFramePr>
          <p:nvPr/>
        </p:nvGraphicFramePr>
        <p:xfrm>
          <a:off x="5443" y="0"/>
          <a:ext cx="12192000" cy="6858000"/>
        </p:xfrm>
        <a:graphic>
          <a:graphicData uri="http://schemas.openxmlformats.org/presentationml/2006/ole">
            <mc:AlternateContent xmlns:mc="http://schemas.openxmlformats.org/markup-compatibility/2006">
              <mc:Choice xmlns:v="urn:schemas-microsoft-com:vml" Requires="v">
                <p:oleObj name="Clip" r:id="rId2" imgW="3485714" imgH="4695238" progId="MS_ClipArt_Gallery.2">
                  <p:embed/>
                </p:oleObj>
              </mc:Choice>
              <mc:Fallback>
                <p:oleObj name="Clip" r:id="rId2" imgW="3485714" imgH="4695238" progId="MS_ClipArt_Gallery.2">
                  <p:embed/>
                  <p:pic>
                    <p:nvPicPr>
                      <p:cNvPr id="12292"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3" y="0"/>
                        <a:ext cx="12192000" cy="6858000"/>
                      </a:xfrm>
                      <a:prstGeom prst="rect">
                        <a:avLst/>
                      </a:prstGeom>
                      <a:noFill/>
                      <a:ln>
                        <a:noFill/>
                      </a:ln>
                      <a:effectLst/>
                    </p:spPr>
                  </p:pic>
                </p:oleObj>
              </mc:Fallback>
            </mc:AlternateContent>
          </a:graphicData>
        </a:graphic>
      </p:graphicFrame>
      <p:sp>
        <p:nvSpPr>
          <p:cNvPr id="12291" name="Text Box 3"/>
          <p:cNvSpPr txBox="1">
            <a:spLocks noChangeArrowheads="1"/>
          </p:cNvSpPr>
          <p:nvPr/>
        </p:nvSpPr>
        <p:spPr bwMode="auto">
          <a:xfrm>
            <a:off x="1427092" y="2149929"/>
            <a:ext cx="9337813" cy="4430252"/>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857250" indent="-857250">
              <a:lnSpc>
                <a:spcPts val="5700"/>
              </a:lnSpc>
              <a:buFont typeface="+mj-lt"/>
              <a:buAutoNum type="romanUcPeriod"/>
            </a:pPr>
            <a:r>
              <a:rPr lang="en-US" altLang="en-US" sz="4400" dirty="0">
                <a:solidFill>
                  <a:srgbClr val="000000"/>
                </a:solidFill>
                <a:effectLst>
                  <a:outerShdw blurRad="38100" dist="38100" dir="2700000" algn="tl">
                    <a:srgbClr val="FFFFFF"/>
                  </a:outerShdw>
                </a:effectLst>
                <a:latin typeface="ADLaM Display" panose="02010000000000000000" pitchFamily="2" charset="0"/>
                <a:ea typeface="ADLaM Display" panose="02010000000000000000" pitchFamily="2" charset="0"/>
                <a:cs typeface="ADLaM Display" panose="02010000000000000000" pitchFamily="2" charset="0"/>
              </a:rPr>
              <a:t>Types &amp; Analogies of Heaven</a:t>
            </a:r>
          </a:p>
          <a:p>
            <a:pPr marL="857250" indent="-857250">
              <a:lnSpc>
                <a:spcPts val="5700"/>
              </a:lnSpc>
              <a:buFont typeface="+mj-lt"/>
              <a:buAutoNum type="romanUcPeriod"/>
            </a:pPr>
            <a:r>
              <a:rPr lang="en-US" altLang="en-US" sz="4400" dirty="0">
                <a:solidFill>
                  <a:srgbClr val="000000"/>
                </a:solidFill>
                <a:effectLst>
                  <a:outerShdw blurRad="38100" dist="38100" dir="2700000" algn="tl">
                    <a:srgbClr val="FFFFFF"/>
                  </a:outerShdw>
                </a:effectLst>
                <a:latin typeface="ADLaM Display" panose="02010000000000000000" pitchFamily="2" charset="0"/>
                <a:ea typeface="ADLaM Display" panose="02010000000000000000" pitchFamily="2" charset="0"/>
                <a:cs typeface="ADLaM Display" panose="02010000000000000000" pitchFamily="2" charset="0"/>
              </a:rPr>
              <a:t>Descriptions of Heaven’s Glory</a:t>
            </a:r>
          </a:p>
          <a:p>
            <a:pPr marL="857250" indent="-857250">
              <a:lnSpc>
                <a:spcPts val="5700"/>
              </a:lnSpc>
              <a:buFont typeface="+mj-lt"/>
              <a:buAutoNum type="romanUcPeriod"/>
            </a:pPr>
            <a:r>
              <a:rPr lang="en-US" altLang="en-US" sz="4400" dirty="0">
                <a:solidFill>
                  <a:srgbClr val="000000"/>
                </a:solidFill>
                <a:effectLst>
                  <a:outerShdw blurRad="38100" dist="38100" dir="2700000" algn="tl">
                    <a:srgbClr val="FFFFFF"/>
                  </a:outerShdw>
                </a:effectLst>
                <a:latin typeface="ADLaM Display" panose="02010000000000000000" pitchFamily="2" charset="0"/>
                <a:ea typeface="ADLaM Display" panose="02010000000000000000" pitchFamily="2" charset="0"/>
                <a:cs typeface="ADLaM Display" panose="02010000000000000000" pitchFamily="2" charset="0"/>
              </a:rPr>
              <a:t>What Will We Do in Heaven?</a:t>
            </a:r>
          </a:p>
          <a:p>
            <a:pPr marL="857250" indent="-857250">
              <a:lnSpc>
                <a:spcPts val="5700"/>
              </a:lnSpc>
              <a:buFont typeface="+mj-lt"/>
              <a:buAutoNum type="romanUcPeriod"/>
            </a:pPr>
            <a:r>
              <a:rPr lang="en-US" altLang="en-US" sz="4400" dirty="0">
                <a:solidFill>
                  <a:srgbClr val="000000"/>
                </a:solidFill>
                <a:effectLst>
                  <a:outerShdw blurRad="38100" dist="38100" dir="2700000" algn="tl">
                    <a:srgbClr val="FFFFFF"/>
                  </a:outerShdw>
                </a:effectLst>
                <a:latin typeface="ADLaM Display" panose="02010000000000000000" pitchFamily="2" charset="0"/>
                <a:ea typeface="ADLaM Display" panose="02010000000000000000" pitchFamily="2" charset="0"/>
                <a:cs typeface="ADLaM Display" panose="02010000000000000000" pitchFamily="2" charset="0"/>
              </a:rPr>
              <a:t>Heaven is a Compelling Force</a:t>
            </a:r>
          </a:p>
          <a:p>
            <a:pPr marL="857250" indent="-857250">
              <a:lnSpc>
                <a:spcPts val="5700"/>
              </a:lnSpc>
              <a:buFont typeface="+mj-lt"/>
              <a:buAutoNum type="romanUcPeriod"/>
            </a:pPr>
            <a:r>
              <a:rPr lang="en-US" altLang="en-US" sz="4400" dirty="0">
                <a:solidFill>
                  <a:srgbClr val="000000"/>
                </a:solidFill>
                <a:effectLst>
                  <a:outerShdw blurRad="38100" dist="38100" dir="2700000" algn="tl">
                    <a:srgbClr val="FFFFFF"/>
                  </a:outerShdw>
                </a:effectLst>
                <a:latin typeface="ADLaM Display" panose="02010000000000000000" pitchFamily="2" charset="0"/>
                <a:ea typeface="ADLaM Display" panose="02010000000000000000" pitchFamily="2" charset="0"/>
                <a:cs typeface="ADLaM Display" panose="02010000000000000000" pitchFamily="2" charset="0"/>
              </a:rPr>
              <a:t>Heaven is the Home of:</a:t>
            </a:r>
          </a:p>
          <a:p>
            <a:pPr marL="857250" indent="-857250">
              <a:lnSpc>
                <a:spcPts val="5700"/>
              </a:lnSpc>
              <a:buFont typeface="+mj-lt"/>
              <a:buAutoNum type="romanUcPeriod"/>
            </a:pPr>
            <a:r>
              <a:rPr lang="en-US" altLang="en-US" sz="4400" dirty="0">
                <a:solidFill>
                  <a:srgbClr val="000000"/>
                </a:solidFill>
                <a:effectLst>
                  <a:outerShdw blurRad="38100" dist="38100" dir="2700000" algn="tl">
                    <a:srgbClr val="FFFFFF"/>
                  </a:outerShdw>
                </a:effectLst>
                <a:latin typeface="ADLaM Display" panose="02010000000000000000" pitchFamily="2" charset="0"/>
                <a:ea typeface="ADLaM Display" panose="02010000000000000000" pitchFamily="2" charset="0"/>
                <a:cs typeface="ADLaM Display" panose="02010000000000000000" pitchFamily="2" charset="0"/>
              </a:rPr>
              <a:t>Our Attitude Toward Heaven</a:t>
            </a:r>
          </a:p>
        </p:txBody>
      </p:sp>
      <p:sp>
        <p:nvSpPr>
          <p:cNvPr id="2" name="AutoShape 10">
            <a:extLst>
              <a:ext uri="{FF2B5EF4-FFF2-40B4-BE49-F238E27FC236}">
                <a16:creationId xmlns:a16="http://schemas.microsoft.com/office/drawing/2014/main" id="{FBBC9A8F-7546-F8B6-D584-28CC1FF07277}"/>
              </a:ext>
            </a:extLst>
          </p:cNvPr>
          <p:cNvSpPr>
            <a:spLocks noChangeArrowheads="1"/>
          </p:cNvSpPr>
          <p:nvPr/>
        </p:nvSpPr>
        <p:spPr bwMode="auto">
          <a:xfrm>
            <a:off x="2890043" y="76200"/>
            <a:ext cx="6411913" cy="1981200"/>
          </a:xfrm>
          <a:prstGeom prst="bevel">
            <a:avLst>
              <a:gd name="adj" fmla="val 9028"/>
            </a:avLst>
          </a:prstGeom>
          <a:solidFill>
            <a:srgbClr val="3333CC"/>
          </a:solidFill>
          <a:ln w="38100">
            <a:solidFill>
              <a:srgbClr val="FFFF99"/>
            </a:solidFill>
            <a:miter lim="800000"/>
            <a:headEnd/>
            <a:tailEnd/>
          </a:ln>
          <a:effectLst>
            <a:softEdge rad="127000"/>
          </a:effectLst>
        </p:spPr>
        <p:txBody>
          <a:bodyPr wrap="none" anchor="ctr"/>
          <a:lstStyle/>
          <a:p>
            <a:pPr algn="ctr"/>
            <a:r>
              <a:rPr lang="en-US" altLang="en-US" sz="11000" dirty="0">
                <a:solidFill>
                  <a:srgbClr val="FFFF66"/>
                </a:solidFill>
                <a:effectLst>
                  <a:outerShdw blurRad="38100" dist="38100" dir="2700000" algn="tl">
                    <a:srgbClr val="000000"/>
                  </a:outerShdw>
                </a:effectLst>
                <a:latin typeface="ADLaM Display" panose="02010000000000000000" pitchFamily="2" charset="0"/>
                <a:ea typeface="ADLaM Display" panose="02010000000000000000" pitchFamily="2" charset="0"/>
                <a:cs typeface="ADLaM Display" panose="02010000000000000000" pitchFamily="2" charset="0"/>
              </a:rPr>
              <a:t>Heaven</a:t>
            </a:r>
          </a:p>
        </p:txBody>
      </p:sp>
    </p:spTree>
    <p:extLst>
      <p:ext uri="{BB962C8B-B14F-4D97-AF65-F5344CB8AC3E}">
        <p14:creationId xmlns:p14="http://schemas.microsoft.com/office/powerpoint/2010/main" val="13224557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6600FF"/>
        </a:solidFill>
        <a:effectLst/>
      </p:bgPr>
    </p:bg>
    <p:spTree>
      <p:nvGrpSpPr>
        <p:cNvPr id="1" name=""/>
        <p:cNvGrpSpPr/>
        <p:nvPr/>
      </p:nvGrpSpPr>
      <p:grpSpPr>
        <a:xfrm>
          <a:off x="0" y="0"/>
          <a:ext cx="0" cy="0"/>
          <a:chOff x="0" y="0"/>
          <a:chExt cx="0" cy="0"/>
        </a:xfrm>
      </p:grpSpPr>
      <p:sp>
        <p:nvSpPr>
          <p:cNvPr id="3" name="Rectangle 2"/>
          <p:cNvSpPr>
            <a:spLocks noChangeArrowheads="1"/>
          </p:cNvSpPr>
          <p:nvPr/>
        </p:nvSpPr>
        <p:spPr bwMode="auto">
          <a:xfrm>
            <a:off x="1828800" y="976291"/>
            <a:ext cx="9220200" cy="49530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 name="Picture 4" descr="j029192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24800" y="-3464"/>
            <a:ext cx="2971800" cy="200371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232352" y="1555137"/>
            <a:ext cx="7955896" cy="2123658"/>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i="1" dirty="0">
                <a:ln/>
                <a:solidFill>
                  <a:schemeClr val="accent2"/>
                </a:solidFill>
                <a:latin typeface="Arial Rounded MT Bold" panose="020F0704030504030204" pitchFamily="34" charset="0"/>
              </a:rPr>
              <a:t>Is Your Name</a:t>
            </a:r>
          </a:p>
          <a:p>
            <a:pPr algn="ctr"/>
            <a:r>
              <a:rPr lang="en-US" sz="6600" i="1" dirty="0">
                <a:ln/>
                <a:solidFill>
                  <a:schemeClr val="accent2"/>
                </a:solidFill>
                <a:latin typeface="Arial Rounded MT Bold" panose="020F0704030504030204" pitchFamily="34" charset="0"/>
              </a:rPr>
              <a:t>Written In Heaven?</a:t>
            </a:r>
          </a:p>
        </p:txBody>
      </p:sp>
      <p:sp>
        <p:nvSpPr>
          <p:cNvPr id="5" name="Text Box 4"/>
          <p:cNvSpPr txBox="1">
            <a:spLocks noChangeArrowheads="1"/>
          </p:cNvSpPr>
          <p:nvPr/>
        </p:nvSpPr>
        <p:spPr bwMode="auto">
          <a:xfrm>
            <a:off x="2819400" y="4495800"/>
            <a:ext cx="6937968" cy="1815882"/>
          </a:xfrm>
          <a:prstGeom prst="rect">
            <a:avLst/>
          </a:prstGeom>
          <a:solidFill>
            <a:schemeClr val="bg1"/>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sz="2800" b="1" u="sng" dirty="0"/>
              <a:t>Luke 10:20</a:t>
            </a:r>
          </a:p>
          <a:p>
            <a:r>
              <a:rPr lang="en-US" sz="2800" dirty="0"/>
              <a:t>“Nevertheless do not rejoice in this, that the spirits are subject to you, but rather rejoice because your names are written in heaven.”</a:t>
            </a:r>
          </a:p>
        </p:txBody>
      </p:sp>
    </p:spTree>
    <p:extLst>
      <p:ext uri="{BB962C8B-B14F-4D97-AF65-F5344CB8AC3E}">
        <p14:creationId xmlns:p14="http://schemas.microsoft.com/office/powerpoint/2010/main" val="10008257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3624</TotalTime>
  <Words>802</Words>
  <Application>Microsoft Office PowerPoint</Application>
  <PresentationFormat>Widescreen</PresentationFormat>
  <Paragraphs>167</Paragraphs>
  <Slides>33</Slides>
  <Notes>0</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2</vt:i4>
      </vt:variant>
      <vt:variant>
        <vt:lpstr>Slide Titles</vt:lpstr>
      </vt:variant>
      <vt:variant>
        <vt:i4>33</vt:i4>
      </vt:variant>
    </vt:vector>
  </HeadingPairs>
  <TitlesOfParts>
    <vt:vector size="47" baseType="lpstr">
      <vt:lpstr>Arial</vt:lpstr>
      <vt:lpstr>Arial Narrow</vt:lpstr>
      <vt:lpstr>Tahoma</vt:lpstr>
      <vt:lpstr>Comic Sans MS</vt:lpstr>
      <vt:lpstr>Times New Roman</vt:lpstr>
      <vt:lpstr>AR BERKLEY</vt:lpstr>
      <vt:lpstr>Calibri</vt:lpstr>
      <vt:lpstr>Cookie</vt:lpstr>
      <vt:lpstr>ADLaM Display</vt:lpstr>
      <vt:lpstr>Calibri Light</vt:lpstr>
      <vt:lpstr>Arial Rounded MT Bold</vt:lpstr>
      <vt:lpstr>Office Theme</vt:lpstr>
      <vt:lpstr>Clip</vt:lpstr>
      <vt:lpstr>Drawing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Donnie V. Rader</dc:creator>
  <cp:lastModifiedBy>Donnie V. Rader</cp:lastModifiedBy>
  <cp:revision>34</cp:revision>
  <cp:lastPrinted>2023-09-10T03:15:12Z</cp:lastPrinted>
  <dcterms:created xsi:type="dcterms:W3CDTF">2001-11-05T21:39:41Z</dcterms:created>
  <dcterms:modified xsi:type="dcterms:W3CDTF">2023-10-01T20:11:08Z</dcterms:modified>
</cp:coreProperties>
</file>