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20"/>
  </p:handoutMasterIdLst>
  <p:sldIdLst>
    <p:sldId id="268" r:id="rId2"/>
    <p:sldId id="267" r:id="rId3"/>
    <p:sldId id="258" r:id="rId4"/>
    <p:sldId id="262" r:id="rId5"/>
    <p:sldId id="273" r:id="rId6"/>
    <p:sldId id="274" r:id="rId7"/>
    <p:sldId id="275" r:id="rId8"/>
    <p:sldId id="276" r:id="rId9"/>
    <p:sldId id="277" r:id="rId10"/>
    <p:sldId id="278" r:id="rId11"/>
    <p:sldId id="259" r:id="rId12"/>
    <p:sldId id="263" r:id="rId13"/>
    <p:sldId id="279" r:id="rId14"/>
    <p:sldId id="280" r:id="rId15"/>
    <p:sldId id="281" r:id="rId16"/>
    <p:sldId id="260" r:id="rId17"/>
    <p:sldId id="264" r:id="rId18"/>
    <p:sldId id="261" r:id="rId19"/>
  </p:sldIdLst>
  <p:sldSz cx="12192000" cy="6858000"/>
  <p:notesSz cx="7010400" cy="92964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Tempus Sans ITC" panose="04020404030D07020202" pitchFamily="82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6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FE5DB65-2C69-46DE-B348-CC123A94FAE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7C50D48-36FF-4990-8029-BFECD20E4CD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93CF9-137D-4461-BF2B-D5765416826A}" type="datetimeFigureOut">
              <a:rPr lang="en-US" smtClean="0"/>
              <a:pPr/>
              <a:t>10/14/2023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90835-10BB-4A44-BD4E-AD2AA279476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powerpoint_background_gold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1158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</a:rPr>
              <a:t>Jesus of Nazareth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1752600"/>
            <a:ext cx="10515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/>
              <a:t> Greatest preacher / teacher ever was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/>
              <a:t> Infallible as a teacher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/>
              <a:t> Sinless – flawless character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/>
              <a:t> Yet, was misunderstood</a:t>
            </a:r>
            <a:endParaRPr lang="en-US" sz="3200" i="1" dirty="0"/>
          </a:p>
          <a:p>
            <a:pPr lvl="1">
              <a:buFont typeface="Wingdings" pitchFamily="2" charset="2"/>
              <a:buChar char="ü"/>
            </a:pPr>
            <a:r>
              <a:rPr lang="en-US" sz="3200" i="1" dirty="0"/>
              <a:t>Matt. 16:13-17 – didn’t understand who he was</a:t>
            </a:r>
          </a:p>
          <a:p>
            <a:pPr lvl="1">
              <a:buFont typeface="Wingdings" pitchFamily="2" charset="2"/>
              <a:buChar char="ü"/>
            </a:pPr>
            <a:r>
              <a:rPr lang="en-US" sz="3200" i="1" dirty="0"/>
              <a:t>Matt. 27:46-47 – didn’t understand what said</a:t>
            </a:r>
          </a:p>
          <a:p>
            <a:pPr lvl="1">
              <a:buFont typeface="Wingdings" pitchFamily="2" charset="2"/>
              <a:buChar char="ü"/>
            </a:pPr>
            <a:r>
              <a:rPr lang="en-US" sz="3200" i="1" dirty="0"/>
              <a:t>Even the disciples misunderstood</a:t>
            </a:r>
          </a:p>
          <a:p>
            <a:pPr lvl="1">
              <a:buFont typeface="Wingdings" pitchFamily="2" charset="2"/>
              <a:buChar char="ü"/>
            </a:pPr>
            <a:r>
              <a:rPr lang="en-US" sz="3200" i="1" dirty="0"/>
              <a:t> Not surprising that He is misunderstood today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81000"/>
            <a:ext cx="11582400" cy="58445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14500"/>
              </a:lnSpc>
            </a:pPr>
            <a:r>
              <a:rPr lang="en-US" sz="1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T</a:t>
            </a:r>
            <a:r>
              <a:rPr lang="en-US" sz="88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he</a:t>
            </a:r>
            <a:endParaRPr lang="en-US" sz="1050" b="1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empus Sans ITC" pitchFamily="82" charset="0"/>
            </a:endParaRPr>
          </a:p>
          <a:p>
            <a:pPr algn="ctr">
              <a:lnSpc>
                <a:spcPts val="14500"/>
              </a:lnSpc>
            </a:pPr>
            <a:r>
              <a:rPr lang="en-US" sz="1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M</a:t>
            </a:r>
            <a:r>
              <a:rPr lang="en-US" sz="88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isunderstood</a:t>
            </a:r>
            <a:r>
              <a:rPr lang="en-US" sz="48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 </a:t>
            </a:r>
            <a:r>
              <a:rPr lang="en-US" sz="1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C</a:t>
            </a:r>
            <a:r>
              <a:rPr lang="en-US" sz="88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hrist</a:t>
            </a:r>
          </a:p>
        </p:txBody>
      </p:sp>
    </p:spTree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6725" y="0"/>
            <a:ext cx="101585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T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he </a:t>
            </a:r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M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isunderstood </a:t>
            </a:r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C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hrist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FCFEC3-1712-C9F6-58BC-13D2C395CFA8}"/>
              </a:ext>
            </a:extLst>
          </p:cNvPr>
          <p:cNvSpPr txBox="1"/>
          <p:nvPr/>
        </p:nvSpPr>
        <p:spPr>
          <a:xfrm>
            <a:off x="1371600" y="2209800"/>
            <a:ext cx="990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5400" b="1" dirty="0">
                <a:latin typeface="Tempus Sans ITC" pitchFamily="82" charset="0"/>
              </a:rPr>
              <a:t>Areas of Misunderstanding</a:t>
            </a:r>
          </a:p>
        </p:txBody>
      </p:sp>
    </p:spTree>
  </p:cSld>
  <p:clrMapOvr>
    <a:masterClrMapping/>
  </p:clrMapOvr>
  <p:transition spd="slow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381000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en-US" sz="4400" b="1" dirty="0">
                <a:latin typeface="Tempus Sans ITC" pitchFamily="82" charset="0"/>
              </a:rPr>
              <a:t>Areas of Misunderstanding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1"/>
            <a:ext cx="1051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Nature of His Kingdom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Jews thought of an earthly material kingdom (Jno. 12:33-35)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Disciples thought of a material kingdom (Acts 1:6; Mt. 18:1-4)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Today Premillennialist: He is coming back to establish kingdom (cf. </a:t>
            </a:r>
            <a:r>
              <a:rPr lang="en-US" sz="2800" i="1" dirty="0" err="1">
                <a:solidFill>
                  <a:schemeClr val="tx2">
                    <a:lumMod val="75000"/>
                  </a:schemeClr>
                </a:solidFill>
              </a:rPr>
              <a:t>Jno</a:t>
            </a: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. 18:36)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381001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en-US" sz="4400" b="1" dirty="0">
                <a:latin typeface="Tempus Sans ITC" pitchFamily="82" charset="0"/>
              </a:rPr>
              <a:t>Areas of Misunderstanding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1"/>
            <a:ext cx="10439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Nature of His Kingdom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Purpose of His Miracles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Were to prove his claim (</a:t>
            </a:r>
            <a:r>
              <a:rPr lang="en-US" sz="2800" i="1" dirty="0" err="1">
                <a:solidFill>
                  <a:schemeClr val="tx2">
                    <a:lumMod val="75000"/>
                  </a:schemeClr>
                </a:solidFill>
              </a:rPr>
              <a:t>Jno</a:t>
            </a: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. 11:15; Acts 2:22)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Miracles of apostles – to prove claim (Mk 15:17-20; Heb. 2:3-4)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Thought to be for good of man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John 6:25-26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Faith healers today – cure people of problems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381001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en-US" sz="4400" b="1" dirty="0">
                <a:latin typeface="Tempus Sans ITC" pitchFamily="82" charset="0"/>
              </a:rPr>
              <a:t>Areas of Misunderstanding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105156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Nature of His Kingdom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Purpose of His Miracles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His Interest in Sinners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Accused of enjoying the association (Matt. 9:11; </a:t>
            </a:r>
            <a:r>
              <a:rPr lang="en-US" sz="2800" i="1" dirty="0" err="1">
                <a:solidFill>
                  <a:schemeClr val="tx2">
                    <a:lumMod val="75000"/>
                  </a:schemeClr>
                </a:solidFill>
              </a:rPr>
              <a:t>Lk</a:t>
            </a: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. 15:1-2)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Purpose: interest in souls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Matt. 9:12-13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Luke 15:3-ff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381001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en-US" sz="4400" b="1" dirty="0">
                <a:latin typeface="Tempus Sans ITC" pitchFamily="82" charset="0"/>
              </a:rPr>
              <a:t>Areas of Misunderstanding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10439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Nature of His Kingdom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Purpose of His Miracles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His Interest in Sinners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Meaning of His Silence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Silent when accused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Mk 14:60-61; 15:3-5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Lk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. 23:8-9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Thought admission / feared enemies /etc.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Today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Think silence is license to do as please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Grants permission to do what not forbidden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381001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en-US" sz="4400" b="1" dirty="0">
                <a:latin typeface="Tempus Sans ITC" pitchFamily="82" charset="0"/>
              </a:rPr>
              <a:t>Areas of Misunderstanding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1"/>
            <a:ext cx="10515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Nature of His Kingdom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Purpose of His Miracles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His Interest in Sinners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Meaning of His Silence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Nature of the Gospel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Think is a social gospel – better society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Gospel is spiritual (</a:t>
            </a:r>
            <a:r>
              <a:rPr lang="en-US" sz="2800" i="1" dirty="0" err="1">
                <a:solidFill>
                  <a:schemeClr val="tx2">
                    <a:lumMod val="75000"/>
                  </a:schemeClr>
                </a:solidFill>
              </a:rPr>
              <a:t>Jno</a:t>
            </a: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. 6:63; Rom. 1:16)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381001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en-US" sz="4400" b="1" dirty="0">
                <a:latin typeface="Tempus Sans ITC" pitchFamily="82" charset="0"/>
              </a:rPr>
              <a:t>Areas of Misunderstanding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10515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Nature of His Kingdom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Purpose of His Miracles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His Interest in Sinners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Meaning of His Silence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Nature of the Gospel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Mission of His Church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Today: Social, charitable, political, recreational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Mission: preach the gospel (1 Tim. 3:15)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381001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en-US" sz="4400" b="1" dirty="0">
                <a:latin typeface="Tempus Sans ITC" pitchFamily="82" charset="0"/>
              </a:rPr>
              <a:t>Areas of Misunderstanding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10515600" cy="5398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Nature of His Kingdom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Purpose of His Miracles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His Interest in Sinners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Meaning of His Silence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Nature of the Gospel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Mission of His Church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Purpose of His Second Coming</a:t>
            </a:r>
          </a:p>
          <a:p>
            <a:pPr marL="914400" lvl="1" indent="-457200">
              <a:lnSpc>
                <a:spcPts val="2800"/>
              </a:lnSpc>
              <a:buFont typeface="+mj-lt"/>
              <a:buAutoNum type="arabicPeriod"/>
            </a:pPr>
            <a:r>
              <a:rPr lang="en-US" sz="2600" i="1" dirty="0">
                <a:solidFill>
                  <a:schemeClr val="tx2">
                    <a:lumMod val="75000"/>
                  </a:schemeClr>
                </a:solidFill>
              </a:rPr>
              <a:t>Thought: Establish throne in Jer. / Jews to Palestine</a:t>
            </a:r>
          </a:p>
          <a:p>
            <a:pPr marL="914400" lvl="1" indent="-457200">
              <a:lnSpc>
                <a:spcPts val="2800"/>
              </a:lnSpc>
              <a:buFont typeface="+mj-lt"/>
              <a:buAutoNum type="arabicPeriod"/>
            </a:pPr>
            <a:r>
              <a:rPr lang="en-US" sz="2600" i="1" dirty="0">
                <a:solidFill>
                  <a:schemeClr val="tx2">
                    <a:lumMod val="75000"/>
                  </a:schemeClr>
                </a:solidFill>
              </a:rPr>
              <a:t>Is: </a:t>
            </a:r>
          </a:p>
          <a:p>
            <a:pPr marL="1371600" lvl="2" indent="-457200">
              <a:lnSpc>
                <a:spcPts val="2800"/>
              </a:lnSpc>
              <a:buFont typeface="+mj-lt"/>
              <a:buAutoNum type="alphaLcPeriod"/>
            </a:pPr>
            <a:r>
              <a:rPr lang="en-US" sz="2600" dirty="0">
                <a:solidFill>
                  <a:schemeClr val="tx2">
                    <a:lumMod val="75000"/>
                  </a:schemeClr>
                </a:solidFill>
              </a:rPr>
              <a:t>Raise dead (1 Thess. 4:16-17)</a:t>
            </a:r>
          </a:p>
          <a:p>
            <a:pPr marL="1371600" lvl="2" indent="-457200">
              <a:lnSpc>
                <a:spcPts val="2800"/>
              </a:lnSpc>
              <a:buFont typeface="+mj-lt"/>
              <a:buAutoNum type="alphaLcPeriod"/>
            </a:pPr>
            <a:r>
              <a:rPr lang="en-US" sz="2600" dirty="0">
                <a:solidFill>
                  <a:schemeClr val="tx2">
                    <a:lumMod val="75000"/>
                  </a:schemeClr>
                </a:solidFill>
              </a:rPr>
              <a:t>Judgment (2 Thess. 1:7-9; 2 Tim. 4:1)</a:t>
            </a:r>
          </a:p>
          <a:p>
            <a:pPr marL="1371600" lvl="2" indent="-457200">
              <a:lnSpc>
                <a:spcPts val="2800"/>
              </a:lnSpc>
              <a:buFont typeface="+mj-lt"/>
              <a:buAutoNum type="alphaLcPeriod"/>
            </a:pPr>
            <a:r>
              <a:rPr lang="en-US" sz="2600" dirty="0">
                <a:solidFill>
                  <a:schemeClr val="tx2">
                    <a:lumMod val="75000"/>
                  </a:schemeClr>
                </a:solidFill>
              </a:rPr>
              <a:t>Deliver kingdom to God (1 Cor. 15:24)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90CDB5-2064-5A2F-264E-D28ED55E610B}"/>
              </a:ext>
            </a:extLst>
          </p:cNvPr>
          <p:cNvSpPr/>
          <p:nvPr/>
        </p:nvSpPr>
        <p:spPr>
          <a:xfrm>
            <a:off x="1016725" y="0"/>
            <a:ext cx="101585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T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he </a:t>
            </a:r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M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isunderstood </a:t>
            </a:r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C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AC545D-185C-8D33-25BF-C5BEA02F3126}"/>
              </a:ext>
            </a:extLst>
          </p:cNvPr>
          <p:cNvSpPr txBox="1"/>
          <p:nvPr/>
        </p:nvSpPr>
        <p:spPr>
          <a:xfrm>
            <a:off x="1371600" y="2209800"/>
            <a:ext cx="9906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empus Sans ITC" pitchFamily="82" charset="0"/>
              </a:rPr>
              <a:t>Areas of Misunderstanding</a:t>
            </a:r>
          </a:p>
          <a:p>
            <a:pPr marL="857250" indent="-857250">
              <a:buFont typeface="+mj-lt"/>
              <a:buAutoNum type="romanUcPeriod"/>
            </a:pPr>
            <a:endParaRPr lang="en-US" sz="1400" b="1" dirty="0"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5400" b="1" dirty="0">
                <a:latin typeface="Tempus Sans ITC" pitchFamily="82" charset="0"/>
              </a:rPr>
              <a:t>Why People Misunderstand</a:t>
            </a:r>
          </a:p>
        </p:txBody>
      </p:sp>
    </p:spTree>
  </p:cSld>
  <p:clrMapOvr>
    <a:masterClrMapping/>
  </p:clrMapOvr>
  <p:transition spd="slow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73560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b="1" dirty="0">
                <a:latin typeface="Tempus Sans ITC" pitchFamily="82" charset="0"/>
              </a:rPr>
              <a:t>Why People Misunderstand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676401"/>
            <a:ext cx="10515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Already Made Minds Up (Prejudice)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Ignore the evidence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Matt. 13:15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Acts 7:57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Acts 13:46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Must have an open mind (Acts 17:11-12)</a:t>
            </a:r>
            <a:endParaRPr lang="en-US" sz="24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73560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b="1" dirty="0">
                <a:latin typeface="Tempus Sans ITC" pitchFamily="82" charset="0"/>
              </a:rPr>
              <a:t>Why People Misunderstand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676400"/>
            <a:ext cx="1051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Already Made Minds Up (Prejudice)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Blinded by Custom &amp; Tradition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Matt. 15:1-14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Matt. 23:1-39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73560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b="1" dirty="0">
                <a:latin typeface="Tempus Sans ITC" pitchFamily="82" charset="0"/>
              </a:rPr>
              <a:t>Why People Misunderstand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676400"/>
            <a:ext cx="10439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Already Made Minds Up (Prejudice)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Blinded by Custom &amp; Tradition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Not Ready to Recognize Own Condemnation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Clear understanding – means someone is wrong (cf. Acts 2:36)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Makes self the standard – not word (2 Tim. 3:16-17)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73560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400" b="1" dirty="0">
                <a:latin typeface="Tempus Sans ITC" pitchFamily="82" charset="0"/>
              </a:rPr>
              <a:t>Why People Misunderstand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676401"/>
            <a:ext cx="105918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dirty="0"/>
              <a:t>Already Made Minds Up (Prejudice)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Blinded by Custom &amp; Tradition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Not Ready to Recognize Own Condemnation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3200" dirty="0"/>
              <a:t>Never Given Word Careful Consideration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“Have you not read?” (Matt. 19:4)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Matt. 22:28-29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91FEB5-92D8-9334-D045-34117652638C}"/>
              </a:ext>
            </a:extLst>
          </p:cNvPr>
          <p:cNvSpPr/>
          <p:nvPr/>
        </p:nvSpPr>
        <p:spPr>
          <a:xfrm>
            <a:off x="1016725" y="0"/>
            <a:ext cx="101585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T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he </a:t>
            </a:r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M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isunderstood </a:t>
            </a:r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C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hrist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0256D-669B-4A04-F333-59DB2B39E85C}"/>
              </a:ext>
            </a:extLst>
          </p:cNvPr>
          <p:cNvSpPr txBox="1"/>
          <p:nvPr/>
        </p:nvSpPr>
        <p:spPr>
          <a:xfrm>
            <a:off x="1371600" y="2209800"/>
            <a:ext cx="99060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empus Sans ITC" pitchFamily="82" charset="0"/>
              </a:rPr>
              <a:t>Areas of Misunderstanding</a:t>
            </a:r>
          </a:p>
          <a:p>
            <a:pPr marL="857250" indent="-857250">
              <a:buFont typeface="+mj-lt"/>
              <a:buAutoNum type="romanUcPeriod"/>
            </a:pP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empus Sans ITC" pitchFamily="82" charset="0"/>
              </a:rPr>
              <a:t>Why People Misunderstand</a:t>
            </a:r>
          </a:p>
          <a:p>
            <a:pPr marL="857250" indent="-857250">
              <a:buFont typeface="+mj-lt"/>
              <a:buAutoNum type="romanUcPeriod"/>
            </a:pPr>
            <a:endParaRPr lang="en-US" sz="1400" b="1" dirty="0"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5400" b="1" dirty="0">
                <a:latin typeface="Tempus Sans ITC" pitchFamily="82" charset="0"/>
              </a:rPr>
              <a:t>Do You Understand?</a:t>
            </a:r>
          </a:p>
        </p:txBody>
      </p:sp>
    </p:spTree>
  </p:cSld>
  <p:clrMapOvr>
    <a:masterClrMapping/>
  </p:clrMapOvr>
  <p:transition spd="slow">
    <p:wheel spokes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04801"/>
            <a:ext cx="8077200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400" b="1" dirty="0">
                <a:latin typeface="Tempus Sans ITC" pitchFamily="82" charset="0"/>
              </a:rPr>
              <a:t>Do You Understand?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676401"/>
            <a:ext cx="10287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i="1" dirty="0"/>
              <a:t>You can (Eph. 3:3-5)</a:t>
            </a:r>
          </a:p>
          <a:p>
            <a:pPr marL="457200" indent="-457200">
              <a:buFont typeface="+mj-lt"/>
              <a:buAutoNum type="alphaU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3200" i="1" dirty="0"/>
              <a:t>You must (Eph. 5:17)</a:t>
            </a:r>
          </a:p>
          <a:p>
            <a:pPr marL="457200" indent="-457200">
              <a:buFont typeface="+mj-lt"/>
              <a:buAutoNum type="alphaU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3200" i="1" dirty="0"/>
              <a:t> Will You? (John 7:17)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2209800"/>
            <a:ext cx="99060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5400" b="1" dirty="0">
                <a:latin typeface="Tempus Sans ITC" pitchFamily="82" charset="0"/>
              </a:rPr>
              <a:t>Areas of Misunderstanding</a:t>
            </a:r>
          </a:p>
          <a:p>
            <a:pPr marL="857250" indent="-857250">
              <a:buFont typeface="+mj-lt"/>
              <a:buAutoNum type="romanUcPeriod"/>
            </a:pPr>
            <a:endParaRPr lang="en-US" sz="1400" b="1" dirty="0"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5400" b="1" dirty="0">
                <a:latin typeface="Tempus Sans ITC" pitchFamily="82" charset="0"/>
              </a:rPr>
              <a:t>Why People Misunderstand</a:t>
            </a:r>
          </a:p>
          <a:p>
            <a:pPr marL="857250" indent="-857250">
              <a:buFont typeface="+mj-lt"/>
              <a:buAutoNum type="romanUcPeriod"/>
            </a:pPr>
            <a:endParaRPr lang="en-US" sz="1400" b="1" dirty="0">
              <a:latin typeface="Tempus Sans ITC" pitchFamily="82" charset="0"/>
            </a:endParaRPr>
          </a:p>
          <a:p>
            <a:pPr marL="857250" indent="-857250">
              <a:buFont typeface="+mj-lt"/>
              <a:buAutoNum type="romanUcPeriod"/>
            </a:pPr>
            <a:r>
              <a:rPr lang="en-US" sz="5400" b="1" dirty="0">
                <a:latin typeface="Tempus Sans ITC" pitchFamily="82" charset="0"/>
              </a:rPr>
              <a:t>Do You Understand?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118CFA-F2FF-1E19-802B-BA9B8A996EA5}"/>
              </a:ext>
            </a:extLst>
          </p:cNvPr>
          <p:cNvSpPr/>
          <p:nvPr/>
        </p:nvSpPr>
        <p:spPr>
          <a:xfrm>
            <a:off x="1016725" y="0"/>
            <a:ext cx="101585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T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he </a:t>
            </a:r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M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isunderstood </a:t>
            </a:r>
            <a:r>
              <a:rPr lang="en-US" sz="9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C</a:t>
            </a:r>
            <a:r>
              <a:rPr lang="en-US" sz="66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mpus Sans ITC" pitchFamily="82" charset="0"/>
              </a:rPr>
              <a:t>hrist</a:t>
            </a:r>
          </a:p>
        </p:txBody>
      </p:sp>
    </p:spTree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624</Words>
  <Application>Microsoft Office PowerPoint</Application>
  <PresentationFormat>Widescreen</PresentationFormat>
  <Paragraphs>123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Wingdings</vt:lpstr>
      <vt:lpstr>Arial</vt:lpstr>
      <vt:lpstr>Tempus Sans ITC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22</cp:revision>
  <cp:lastPrinted>2023-10-15T03:12:20Z</cp:lastPrinted>
  <dcterms:created xsi:type="dcterms:W3CDTF">2010-03-06T13:19:43Z</dcterms:created>
  <dcterms:modified xsi:type="dcterms:W3CDTF">2023-10-15T03:27:12Z</dcterms:modified>
</cp:coreProperties>
</file>